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60" r:id="rId2"/>
    <p:sldId id="276" r:id="rId3"/>
    <p:sldId id="347" r:id="rId4"/>
    <p:sldId id="348" r:id="rId5"/>
    <p:sldId id="350" r:id="rId6"/>
    <p:sldId id="352" r:id="rId7"/>
    <p:sldId id="349" r:id="rId8"/>
    <p:sldId id="266" r:id="rId9"/>
    <p:sldId id="268" r:id="rId10"/>
    <p:sldId id="353" r:id="rId11"/>
    <p:sldId id="354" r:id="rId12"/>
    <p:sldId id="261" r:id="rId13"/>
    <p:sldId id="256" r:id="rId14"/>
    <p:sldId id="257" r:id="rId15"/>
    <p:sldId id="262" r:id="rId16"/>
    <p:sldId id="366" r:id="rId17"/>
  </p:sldIdLst>
  <p:sldSz cx="12192000" cy="6858000"/>
  <p:notesSz cx="6858000" cy="9144000"/>
  <p:defaultText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4"/>
  </p:normalViewPr>
  <p:slideViewPr>
    <p:cSldViewPr snapToGrid="0">
      <p:cViewPr varScale="1">
        <p:scale>
          <a:sx n="90" d="100"/>
          <a:sy n="90" d="100"/>
        </p:scale>
        <p:origin x="232" y="5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F71B14-CE15-8E41-894D-88A8F176B402}" type="datetimeFigureOut">
              <a:rPr lang="en-IT" smtClean="0"/>
              <a:t>03/04/25</a:t>
            </a:fld>
            <a:endParaRPr lang="en-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D7739D-416F-BA4D-BECC-597D007B93CF}" type="slidenum">
              <a:rPr lang="en-IT" smtClean="0"/>
              <a:t>‹#›</a:t>
            </a:fld>
            <a:endParaRPr lang="en-IT"/>
          </a:p>
        </p:txBody>
      </p:sp>
    </p:spTree>
    <p:extLst>
      <p:ext uri="{BB962C8B-B14F-4D97-AF65-F5344CB8AC3E}">
        <p14:creationId xmlns:p14="http://schemas.microsoft.com/office/powerpoint/2010/main" val="2961296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D8439-7B33-8F4E-A4AF-50477A0AA7B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IT"/>
          </a:p>
        </p:txBody>
      </p:sp>
      <p:sp>
        <p:nvSpPr>
          <p:cNvPr id="3" name="Subtitle 2">
            <a:extLst>
              <a:ext uri="{FF2B5EF4-FFF2-40B4-BE49-F238E27FC236}">
                <a16:creationId xmlns:a16="http://schemas.microsoft.com/office/drawing/2014/main" id="{3D65ABB9-BA8C-A5E3-CABA-A118C3236B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IT"/>
          </a:p>
        </p:txBody>
      </p:sp>
      <p:sp>
        <p:nvSpPr>
          <p:cNvPr id="4" name="Date Placeholder 3">
            <a:extLst>
              <a:ext uri="{FF2B5EF4-FFF2-40B4-BE49-F238E27FC236}">
                <a16:creationId xmlns:a16="http://schemas.microsoft.com/office/drawing/2014/main" id="{2E94C416-8100-C9D2-2C7D-048C82BB1B78}"/>
              </a:ext>
            </a:extLst>
          </p:cNvPr>
          <p:cNvSpPr>
            <a:spLocks noGrp="1"/>
          </p:cNvSpPr>
          <p:nvPr>
            <p:ph type="dt" sz="half" idx="10"/>
          </p:nvPr>
        </p:nvSpPr>
        <p:spPr/>
        <p:txBody>
          <a:bodyPr/>
          <a:lstStyle/>
          <a:p>
            <a:fld id="{094A3746-CE6F-B442-BC45-A2177BF50112}" type="datetimeFigureOut">
              <a:rPr lang="en-IT" smtClean="0"/>
              <a:t>29/03/25</a:t>
            </a:fld>
            <a:endParaRPr lang="en-IT"/>
          </a:p>
        </p:txBody>
      </p:sp>
      <p:sp>
        <p:nvSpPr>
          <p:cNvPr id="5" name="Footer Placeholder 4">
            <a:extLst>
              <a:ext uri="{FF2B5EF4-FFF2-40B4-BE49-F238E27FC236}">
                <a16:creationId xmlns:a16="http://schemas.microsoft.com/office/drawing/2014/main" id="{DC6DA75F-D790-DB9D-4CF5-2BB7E755B429}"/>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A53D6748-ABE2-F680-822B-01C2799D7166}"/>
              </a:ext>
            </a:extLst>
          </p:cNvPr>
          <p:cNvSpPr>
            <a:spLocks noGrp="1"/>
          </p:cNvSpPr>
          <p:nvPr>
            <p:ph type="sldNum" sz="quarter" idx="12"/>
          </p:nvPr>
        </p:nvSpPr>
        <p:spPr/>
        <p:txBody>
          <a:bodyPr/>
          <a:lstStyle/>
          <a:p>
            <a:fld id="{EDE1000F-5D1E-2340-A191-C339270C91E0}" type="slidenum">
              <a:rPr lang="en-IT" smtClean="0"/>
              <a:t>‹#›</a:t>
            </a:fld>
            <a:endParaRPr lang="en-IT"/>
          </a:p>
        </p:txBody>
      </p:sp>
    </p:spTree>
    <p:extLst>
      <p:ext uri="{BB962C8B-B14F-4D97-AF65-F5344CB8AC3E}">
        <p14:creationId xmlns:p14="http://schemas.microsoft.com/office/powerpoint/2010/main" val="3289273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204C0-4C8E-3816-EFAE-40E62C8689F7}"/>
              </a:ext>
            </a:extLst>
          </p:cNvPr>
          <p:cNvSpPr>
            <a:spLocks noGrp="1"/>
          </p:cNvSpPr>
          <p:nvPr>
            <p:ph type="title"/>
          </p:nvPr>
        </p:nvSpPr>
        <p:spPr/>
        <p:txBody>
          <a:bodyPr/>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920D5C6D-624D-2AB9-A7E0-1AF7C671A81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D016B7D7-5CE2-FB9F-4D4D-71C8BB237385}"/>
              </a:ext>
            </a:extLst>
          </p:cNvPr>
          <p:cNvSpPr>
            <a:spLocks noGrp="1"/>
          </p:cNvSpPr>
          <p:nvPr>
            <p:ph type="dt" sz="half" idx="10"/>
          </p:nvPr>
        </p:nvSpPr>
        <p:spPr/>
        <p:txBody>
          <a:bodyPr/>
          <a:lstStyle/>
          <a:p>
            <a:fld id="{094A3746-CE6F-B442-BC45-A2177BF50112}" type="datetimeFigureOut">
              <a:rPr lang="en-IT" smtClean="0"/>
              <a:t>29/03/25</a:t>
            </a:fld>
            <a:endParaRPr lang="en-IT"/>
          </a:p>
        </p:txBody>
      </p:sp>
      <p:sp>
        <p:nvSpPr>
          <p:cNvPr id="5" name="Footer Placeholder 4">
            <a:extLst>
              <a:ext uri="{FF2B5EF4-FFF2-40B4-BE49-F238E27FC236}">
                <a16:creationId xmlns:a16="http://schemas.microsoft.com/office/drawing/2014/main" id="{AF99E478-6B48-EF0B-0C15-9D8D785706BA}"/>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C996EFC5-D30E-ED39-ED92-71CDBAC19809}"/>
              </a:ext>
            </a:extLst>
          </p:cNvPr>
          <p:cNvSpPr>
            <a:spLocks noGrp="1"/>
          </p:cNvSpPr>
          <p:nvPr>
            <p:ph type="sldNum" sz="quarter" idx="12"/>
          </p:nvPr>
        </p:nvSpPr>
        <p:spPr/>
        <p:txBody>
          <a:bodyPr/>
          <a:lstStyle/>
          <a:p>
            <a:fld id="{EDE1000F-5D1E-2340-A191-C339270C91E0}" type="slidenum">
              <a:rPr lang="en-IT" smtClean="0"/>
              <a:t>‹#›</a:t>
            </a:fld>
            <a:endParaRPr lang="en-IT"/>
          </a:p>
        </p:txBody>
      </p:sp>
    </p:spTree>
    <p:extLst>
      <p:ext uri="{BB962C8B-B14F-4D97-AF65-F5344CB8AC3E}">
        <p14:creationId xmlns:p14="http://schemas.microsoft.com/office/powerpoint/2010/main" val="3932410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E4A7C3-ECAC-D425-9EF1-E32DFBAACEC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A15909C0-426A-3608-83D2-C7CB2F6128D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709034D3-952A-2B05-67C4-B4984BBD10D8}"/>
              </a:ext>
            </a:extLst>
          </p:cNvPr>
          <p:cNvSpPr>
            <a:spLocks noGrp="1"/>
          </p:cNvSpPr>
          <p:nvPr>
            <p:ph type="dt" sz="half" idx="10"/>
          </p:nvPr>
        </p:nvSpPr>
        <p:spPr/>
        <p:txBody>
          <a:bodyPr/>
          <a:lstStyle/>
          <a:p>
            <a:fld id="{094A3746-CE6F-B442-BC45-A2177BF50112}" type="datetimeFigureOut">
              <a:rPr lang="en-IT" smtClean="0"/>
              <a:t>29/03/25</a:t>
            </a:fld>
            <a:endParaRPr lang="en-IT"/>
          </a:p>
        </p:txBody>
      </p:sp>
      <p:sp>
        <p:nvSpPr>
          <p:cNvPr id="5" name="Footer Placeholder 4">
            <a:extLst>
              <a:ext uri="{FF2B5EF4-FFF2-40B4-BE49-F238E27FC236}">
                <a16:creationId xmlns:a16="http://schemas.microsoft.com/office/drawing/2014/main" id="{7374A79D-D58B-987D-81DD-B59079A26B6E}"/>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D2B1087C-F957-98E9-A7A9-39A25E52D7A0}"/>
              </a:ext>
            </a:extLst>
          </p:cNvPr>
          <p:cNvSpPr>
            <a:spLocks noGrp="1"/>
          </p:cNvSpPr>
          <p:nvPr>
            <p:ph type="sldNum" sz="quarter" idx="12"/>
          </p:nvPr>
        </p:nvSpPr>
        <p:spPr/>
        <p:txBody>
          <a:bodyPr/>
          <a:lstStyle/>
          <a:p>
            <a:fld id="{EDE1000F-5D1E-2340-A191-C339270C91E0}" type="slidenum">
              <a:rPr lang="en-IT" smtClean="0"/>
              <a:t>‹#›</a:t>
            </a:fld>
            <a:endParaRPr lang="en-IT"/>
          </a:p>
        </p:txBody>
      </p:sp>
    </p:spTree>
    <p:extLst>
      <p:ext uri="{BB962C8B-B14F-4D97-AF65-F5344CB8AC3E}">
        <p14:creationId xmlns:p14="http://schemas.microsoft.com/office/powerpoint/2010/main" val="3600012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B92D1-A3C1-AA8A-25CB-956FA9A619C6}"/>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AE9ABBFB-3513-5DBA-362C-453264B30A1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07A36C41-ECAC-7E1D-C54A-4EA109B4F517}"/>
              </a:ext>
            </a:extLst>
          </p:cNvPr>
          <p:cNvSpPr>
            <a:spLocks noGrp="1"/>
          </p:cNvSpPr>
          <p:nvPr>
            <p:ph type="dt" sz="half" idx="10"/>
          </p:nvPr>
        </p:nvSpPr>
        <p:spPr/>
        <p:txBody>
          <a:bodyPr/>
          <a:lstStyle/>
          <a:p>
            <a:fld id="{094A3746-CE6F-B442-BC45-A2177BF50112}" type="datetimeFigureOut">
              <a:rPr lang="en-IT" smtClean="0"/>
              <a:t>29/03/25</a:t>
            </a:fld>
            <a:endParaRPr lang="en-IT"/>
          </a:p>
        </p:txBody>
      </p:sp>
      <p:sp>
        <p:nvSpPr>
          <p:cNvPr id="5" name="Footer Placeholder 4">
            <a:extLst>
              <a:ext uri="{FF2B5EF4-FFF2-40B4-BE49-F238E27FC236}">
                <a16:creationId xmlns:a16="http://schemas.microsoft.com/office/drawing/2014/main" id="{4C0BDBB1-2EB6-3307-52B0-3702B17A11A5}"/>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01D0356E-C279-A159-79BA-408E69CD8C0F}"/>
              </a:ext>
            </a:extLst>
          </p:cNvPr>
          <p:cNvSpPr>
            <a:spLocks noGrp="1"/>
          </p:cNvSpPr>
          <p:nvPr>
            <p:ph type="sldNum" sz="quarter" idx="12"/>
          </p:nvPr>
        </p:nvSpPr>
        <p:spPr/>
        <p:txBody>
          <a:bodyPr/>
          <a:lstStyle/>
          <a:p>
            <a:fld id="{EDE1000F-5D1E-2340-A191-C339270C91E0}" type="slidenum">
              <a:rPr lang="en-IT" smtClean="0"/>
              <a:t>‹#›</a:t>
            </a:fld>
            <a:endParaRPr lang="en-IT"/>
          </a:p>
        </p:txBody>
      </p:sp>
    </p:spTree>
    <p:extLst>
      <p:ext uri="{BB962C8B-B14F-4D97-AF65-F5344CB8AC3E}">
        <p14:creationId xmlns:p14="http://schemas.microsoft.com/office/powerpoint/2010/main" val="3321617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81D13-9C67-2D6F-0B1B-BBA6B084C41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IT"/>
          </a:p>
        </p:txBody>
      </p:sp>
      <p:sp>
        <p:nvSpPr>
          <p:cNvPr id="3" name="Text Placeholder 2">
            <a:extLst>
              <a:ext uri="{FF2B5EF4-FFF2-40B4-BE49-F238E27FC236}">
                <a16:creationId xmlns:a16="http://schemas.microsoft.com/office/drawing/2014/main" id="{A3D041BF-1A4A-D6D2-F63A-851BD0BE367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B17D3EC-5E19-B9EA-28E7-188116EB2827}"/>
              </a:ext>
            </a:extLst>
          </p:cNvPr>
          <p:cNvSpPr>
            <a:spLocks noGrp="1"/>
          </p:cNvSpPr>
          <p:nvPr>
            <p:ph type="dt" sz="half" idx="10"/>
          </p:nvPr>
        </p:nvSpPr>
        <p:spPr/>
        <p:txBody>
          <a:bodyPr/>
          <a:lstStyle/>
          <a:p>
            <a:fld id="{094A3746-CE6F-B442-BC45-A2177BF50112}" type="datetimeFigureOut">
              <a:rPr lang="en-IT" smtClean="0"/>
              <a:t>29/03/25</a:t>
            </a:fld>
            <a:endParaRPr lang="en-IT"/>
          </a:p>
        </p:txBody>
      </p:sp>
      <p:sp>
        <p:nvSpPr>
          <p:cNvPr id="5" name="Footer Placeholder 4">
            <a:extLst>
              <a:ext uri="{FF2B5EF4-FFF2-40B4-BE49-F238E27FC236}">
                <a16:creationId xmlns:a16="http://schemas.microsoft.com/office/drawing/2014/main" id="{2A276903-ABDD-7A9B-4576-1ABC65C431A8}"/>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A6B88D0C-741B-A5FA-3FA4-D8B196BDD556}"/>
              </a:ext>
            </a:extLst>
          </p:cNvPr>
          <p:cNvSpPr>
            <a:spLocks noGrp="1"/>
          </p:cNvSpPr>
          <p:nvPr>
            <p:ph type="sldNum" sz="quarter" idx="12"/>
          </p:nvPr>
        </p:nvSpPr>
        <p:spPr/>
        <p:txBody>
          <a:bodyPr/>
          <a:lstStyle/>
          <a:p>
            <a:fld id="{EDE1000F-5D1E-2340-A191-C339270C91E0}" type="slidenum">
              <a:rPr lang="en-IT" smtClean="0"/>
              <a:t>‹#›</a:t>
            </a:fld>
            <a:endParaRPr lang="en-IT"/>
          </a:p>
        </p:txBody>
      </p:sp>
    </p:spTree>
    <p:extLst>
      <p:ext uri="{BB962C8B-B14F-4D97-AF65-F5344CB8AC3E}">
        <p14:creationId xmlns:p14="http://schemas.microsoft.com/office/powerpoint/2010/main" val="4283138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67550-79B2-1099-893F-37628DE45B6E}"/>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AE4BA0B4-F44B-2D0E-90F2-DEDBAFD673C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Content Placeholder 3">
            <a:extLst>
              <a:ext uri="{FF2B5EF4-FFF2-40B4-BE49-F238E27FC236}">
                <a16:creationId xmlns:a16="http://schemas.microsoft.com/office/drawing/2014/main" id="{B430A875-B55A-AAE4-DE49-936D7F8FC64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Date Placeholder 4">
            <a:extLst>
              <a:ext uri="{FF2B5EF4-FFF2-40B4-BE49-F238E27FC236}">
                <a16:creationId xmlns:a16="http://schemas.microsoft.com/office/drawing/2014/main" id="{FEB86D07-E5E6-9207-3730-19372C4A5843}"/>
              </a:ext>
            </a:extLst>
          </p:cNvPr>
          <p:cNvSpPr>
            <a:spLocks noGrp="1"/>
          </p:cNvSpPr>
          <p:nvPr>
            <p:ph type="dt" sz="half" idx="10"/>
          </p:nvPr>
        </p:nvSpPr>
        <p:spPr/>
        <p:txBody>
          <a:bodyPr/>
          <a:lstStyle/>
          <a:p>
            <a:fld id="{094A3746-CE6F-B442-BC45-A2177BF50112}" type="datetimeFigureOut">
              <a:rPr lang="en-IT" smtClean="0"/>
              <a:t>29/03/25</a:t>
            </a:fld>
            <a:endParaRPr lang="en-IT"/>
          </a:p>
        </p:txBody>
      </p:sp>
      <p:sp>
        <p:nvSpPr>
          <p:cNvPr id="6" name="Footer Placeholder 5">
            <a:extLst>
              <a:ext uri="{FF2B5EF4-FFF2-40B4-BE49-F238E27FC236}">
                <a16:creationId xmlns:a16="http://schemas.microsoft.com/office/drawing/2014/main" id="{316ACA18-5CF3-0EDE-C213-02F5EE116E60}"/>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EF14D54B-5F6E-E5E9-5633-EC79FCAB1ABD}"/>
              </a:ext>
            </a:extLst>
          </p:cNvPr>
          <p:cNvSpPr>
            <a:spLocks noGrp="1"/>
          </p:cNvSpPr>
          <p:nvPr>
            <p:ph type="sldNum" sz="quarter" idx="12"/>
          </p:nvPr>
        </p:nvSpPr>
        <p:spPr/>
        <p:txBody>
          <a:bodyPr/>
          <a:lstStyle/>
          <a:p>
            <a:fld id="{EDE1000F-5D1E-2340-A191-C339270C91E0}" type="slidenum">
              <a:rPr lang="en-IT" smtClean="0"/>
              <a:t>‹#›</a:t>
            </a:fld>
            <a:endParaRPr lang="en-IT"/>
          </a:p>
        </p:txBody>
      </p:sp>
    </p:spTree>
    <p:extLst>
      <p:ext uri="{BB962C8B-B14F-4D97-AF65-F5344CB8AC3E}">
        <p14:creationId xmlns:p14="http://schemas.microsoft.com/office/powerpoint/2010/main" val="2011480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22349-64BB-6667-624F-8682AC9F58CB}"/>
              </a:ext>
            </a:extLst>
          </p:cNvPr>
          <p:cNvSpPr>
            <a:spLocks noGrp="1"/>
          </p:cNvSpPr>
          <p:nvPr>
            <p:ph type="title"/>
          </p:nvPr>
        </p:nvSpPr>
        <p:spPr>
          <a:xfrm>
            <a:off x="839788" y="365125"/>
            <a:ext cx="10515600" cy="1325563"/>
          </a:xfrm>
        </p:spPr>
        <p:txBody>
          <a:bodyPr/>
          <a:lstStyle/>
          <a:p>
            <a:r>
              <a:rPr lang="en-GB"/>
              <a:t>Click to edit Master title style</a:t>
            </a:r>
            <a:endParaRPr lang="en-IT"/>
          </a:p>
        </p:txBody>
      </p:sp>
      <p:sp>
        <p:nvSpPr>
          <p:cNvPr id="3" name="Text Placeholder 2">
            <a:extLst>
              <a:ext uri="{FF2B5EF4-FFF2-40B4-BE49-F238E27FC236}">
                <a16:creationId xmlns:a16="http://schemas.microsoft.com/office/drawing/2014/main" id="{AC39D869-9FEB-6271-E684-F0EA6A9B63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0670665-53E8-79A6-2982-F5C16FA3FC0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Text Placeholder 4">
            <a:extLst>
              <a:ext uri="{FF2B5EF4-FFF2-40B4-BE49-F238E27FC236}">
                <a16:creationId xmlns:a16="http://schemas.microsoft.com/office/drawing/2014/main" id="{684B52DC-362E-5BFD-3D7F-D970ED4C3C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0618135-4DA5-8F1E-EC00-AE72B9E6A5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7" name="Date Placeholder 6">
            <a:extLst>
              <a:ext uri="{FF2B5EF4-FFF2-40B4-BE49-F238E27FC236}">
                <a16:creationId xmlns:a16="http://schemas.microsoft.com/office/drawing/2014/main" id="{10E52B5B-EFC3-6D4C-AE76-89D57A2C0335}"/>
              </a:ext>
            </a:extLst>
          </p:cNvPr>
          <p:cNvSpPr>
            <a:spLocks noGrp="1"/>
          </p:cNvSpPr>
          <p:nvPr>
            <p:ph type="dt" sz="half" idx="10"/>
          </p:nvPr>
        </p:nvSpPr>
        <p:spPr/>
        <p:txBody>
          <a:bodyPr/>
          <a:lstStyle/>
          <a:p>
            <a:fld id="{094A3746-CE6F-B442-BC45-A2177BF50112}" type="datetimeFigureOut">
              <a:rPr lang="en-IT" smtClean="0"/>
              <a:t>29/03/25</a:t>
            </a:fld>
            <a:endParaRPr lang="en-IT"/>
          </a:p>
        </p:txBody>
      </p:sp>
      <p:sp>
        <p:nvSpPr>
          <p:cNvPr id="8" name="Footer Placeholder 7">
            <a:extLst>
              <a:ext uri="{FF2B5EF4-FFF2-40B4-BE49-F238E27FC236}">
                <a16:creationId xmlns:a16="http://schemas.microsoft.com/office/drawing/2014/main" id="{37426B3D-9876-7761-A652-9B6B2EDF85E8}"/>
              </a:ext>
            </a:extLst>
          </p:cNvPr>
          <p:cNvSpPr>
            <a:spLocks noGrp="1"/>
          </p:cNvSpPr>
          <p:nvPr>
            <p:ph type="ftr" sz="quarter" idx="11"/>
          </p:nvPr>
        </p:nvSpPr>
        <p:spPr/>
        <p:txBody>
          <a:bodyPr/>
          <a:lstStyle/>
          <a:p>
            <a:endParaRPr lang="en-IT"/>
          </a:p>
        </p:txBody>
      </p:sp>
      <p:sp>
        <p:nvSpPr>
          <p:cNvPr id="9" name="Slide Number Placeholder 8">
            <a:extLst>
              <a:ext uri="{FF2B5EF4-FFF2-40B4-BE49-F238E27FC236}">
                <a16:creationId xmlns:a16="http://schemas.microsoft.com/office/drawing/2014/main" id="{23862ED3-D01F-742D-66A7-35A3362A3917}"/>
              </a:ext>
            </a:extLst>
          </p:cNvPr>
          <p:cNvSpPr>
            <a:spLocks noGrp="1"/>
          </p:cNvSpPr>
          <p:nvPr>
            <p:ph type="sldNum" sz="quarter" idx="12"/>
          </p:nvPr>
        </p:nvSpPr>
        <p:spPr/>
        <p:txBody>
          <a:bodyPr/>
          <a:lstStyle/>
          <a:p>
            <a:fld id="{EDE1000F-5D1E-2340-A191-C339270C91E0}" type="slidenum">
              <a:rPr lang="en-IT" smtClean="0"/>
              <a:t>‹#›</a:t>
            </a:fld>
            <a:endParaRPr lang="en-IT"/>
          </a:p>
        </p:txBody>
      </p:sp>
    </p:spTree>
    <p:extLst>
      <p:ext uri="{BB962C8B-B14F-4D97-AF65-F5344CB8AC3E}">
        <p14:creationId xmlns:p14="http://schemas.microsoft.com/office/powerpoint/2010/main" val="937942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3E335-46D2-2BA4-2C01-5554C20916C4}"/>
              </a:ext>
            </a:extLst>
          </p:cNvPr>
          <p:cNvSpPr>
            <a:spLocks noGrp="1"/>
          </p:cNvSpPr>
          <p:nvPr>
            <p:ph type="title"/>
          </p:nvPr>
        </p:nvSpPr>
        <p:spPr/>
        <p:txBody>
          <a:bodyPr/>
          <a:lstStyle/>
          <a:p>
            <a:r>
              <a:rPr lang="en-GB"/>
              <a:t>Click to edit Master title style</a:t>
            </a:r>
            <a:endParaRPr lang="en-IT"/>
          </a:p>
        </p:txBody>
      </p:sp>
      <p:sp>
        <p:nvSpPr>
          <p:cNvPr id="3" name="Date Placeholder 2">
            <a:extLst>
              <a:ext uri="{FF2B5EF4-FFF2-40B4-BE49-F238E27FC236}">
                <a16:creationId xmlns:a16="http://schemas.microsoft.com/office/drawing/2014/main" id="{144FB799-CF6C-8AD8-0FE5-59A1ED2F8DF1}"/>
              </a:ext>
            </a:extLst>
          </p:cNvPr>
          <p:cNvSpPr>
            <a:spLocks noGrp="1"/>
          </p:cNvSpPr>
          <p:nvPr>
            <p:ph type="dt" sz="half" idx="10"/>
          </p:nvPr>
        </p:nvSpPr>
        <p:spPr/>
        <p:txBody>
          <a:bodyPr/>
          <a:lstStyle/>
          <a:p>
            <a:fld id="{094A3746-CE6F-B442-BC45-A2177BF50112}" type="datetimeFigureOut">
              <a:rPr lang="en-IT" smtClean="0"/>
              <a:t>29/03/25</a:t>
            </a:fld>
            <a:endParaRPr lang="en-IT"/>
          </a:p>
        </p:txBody>
      </p:sp>
      <p:sp>
        <p:nvSpPr>
          <p:cNvPr id="4" name="Footer Placeholder 3">
            <a:extLst>
              <a:ext uri="{FF2B5EF4-FFF2-40B4-BE49-F238E27FC236}">
                <a16:creationId xmlns:a16="http://schemas.microsoft.com/office/drawing/2014/main" id="{C9CCD97B-35E2-F4E7-3EB0-05F14BB219C0}"/>
              </a:ext>
            </a:extLst>
          </p:cNvPr>
          <p:cNvSpPr>
            <a:spLocks noGrp="1"/>
          </p:cNvSpPr>
          <p:nvPr>
            <p:ph type="ftr" sz="quarter" idx="11"/>
          </p:nvPr>
        </p:nvSpPr>
        <p:spPr/>
        <p:txBody>
          <a:bodyPr/>
          <a:lstStyle/>
          <a:p>
            <a:endParaRPr lang="en-IT"/>
          </a:p>
        </p:txBody>
      </p:sp>
      <p:sp>
        <p:nvSpPr>
          <p:cNvPr id="5" name="Slide Number Placeholder 4">
            <a:extLst>
              <a:ext uri="{FF2B5EF4-FFF2-40B4-BE49-F238E27FC236}">
                <a16:creationId xmlns:a16="http://schemas.microsoft.com/office/drawing/2014/main" id="{E3670FD3-F06B-EA4B-B79F-B0300E69D67D}"/>
              </a:ext>
            </a:extLst>
          </p:cNvPr>
          <p:cNvSpPr>
            <a:spLocks noGrp="1"/>
          </p:cNvSpPr>
          <p:nvPr>
            <p:ph type="sldNum" sz="quarter" idx="12"/>
          </p:nvPr>
        </p:nvSpPr>
        <p:spPr/>
        <p:txBody>
          <a:bodyPr/>
          <a:lstStyle/>
          <a:p>
            <a:fld id="{EDE1000F-5D1E-2340-A191-C339270C91E0}" type="slidenum">
              <a:rPr lang="en-IT" smtClean="0"/>
              <a:t>‹#›</a:t>
            </a:fld>
            <a:endParaRPr lang="en-IT"/>
          </a:p>
        </p:txBody>
      </p:sp>
    </p:spTree>
    <p:extLst>
      <p:ext uri="{BB962C8B-B14F-4D97-AF65-F5344CB8AC3E}">
        <p14:creationId xmlns:p14="http://schemas.microsoft.com/office/powerpoint/2010/main" val="2802369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1B2304-D42C-F84C-333F-8A0958378785}"/>
              </a:ext>
            </a:extLst>
          </p:cNvPr>
          <p:cNvSpPr>
            <a:spLocks noGrp="1"/>
          </p:cNvSpPr>
          <p:nvPr>
            <p:ph type="dt" sz="half" idx="10"/>
          </p:nvPr>
        </p:nvSpPr>
        <p:spPr/>
        <p:txBody>
          <a:bodyPr/>
          <a:lstStyle/>
          <a:p>
            <a:fld id="{094A3746-CE6F-B442-BC45-A2177BF50112}" type="datetimeFigureOut">
              <a:rPr lang="en-IT" smtClean="0"/>
              <a:t>29/03/25</a:t>
            </a:fld>
            <a:endParaRPr lang="en-IT"/>
          </a:p>
        </p:txBody>
      </p:sp>
      <p:sp>
        <p:nvSpPr>
          <p:cNvPr id="3" name="Footer Placeholder 2">
            <a:extLst>
              <a:ext uri="{FF2B5EF4-FFF2-40B4-BE49-F238E27FC236}">
                <a16:creationId xmlns:a16="http://schemas.microsoft.com/office/drawing/2014/main" id="{15D92CA9-70F5-7461-51A0-3E5F0D8F895B}"/>
              </a:ext>
            </a:extLst>
          </p:cNvPr>
          <p:cNvSpPr>
            <a:spLocks noGrp="1"/>
          </p:cNvSpPr>
          <p:nvPr>
            <p:ph type="ftr" sz="quarter" idx="11"/>
          </p:nvPr>
        </p:nvSpPr>
        <p:spPr/>
        <p:txBody>
          <a:bodyPr/>
          <a:lstStyle/>
          <a:p>
            <a:endParaRPr lang="en-IT"/>
          </a:p>
        </p:txBody>
      </p:sp>
      <p:sp>
        <p:nvSpPr>
          <p:cNvPr id="4" name="Slide Number Placeholder 3">
            <a:extLst>
              <a:ext uri="{FF2B5EF4-FFF2-40B4-BE49-F238E27FC236}">
                <a16:creationId xmlns:a16="http://schemas.microsoft.com/office/drawing/2014/main" id="{F4357813-D6B5-DCA6-E947-FF252DE7AD39}"/>
              </a:ext>
            </a:extLst>
          </p:cNvPr>
          <p:cNvSpPr>
            <a:spLocks noGrp="1"/>
          </p:cNvSpPr>
          <p:nvPr>
            <p:ph type="sldNum" sz="quarter" idx="12"/>
          </p:nvPr>
        </p:nvSpPr>
        <p:spPr/>
        <p:txBody>
          <a:bodyPr/>
          <a:lstStyle/>
          <a:p>
            <a:fld id="{EDE1000F-5D1E-2340-A191-C339270C91E0}" type="slidenum">
              <a:rPr lang="en-IT" smtClean="0"/>
              <a:t>‹#›</a:t>
            </a:fld>
            <a:endParaRPr lang="en-IT"/>
          </a:p>
        </p:txBody>
      </p:sp>
    </p:spTree>
    <p:extLst>
      <p:ext uri="{BB962C8B-B14F-4D97-AF65-F5344CB8AC3E}">
        <p14:creationId xmlns:p14="http://schemas.microsoft.com/office/powerpoint/2010/main" val="2438859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01579-8F93-96E6-F848-450E3DD6ADD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Content Placeholder 2">
            <a:extLst>
              <a:ext uri="{FF2B5EF4-FFF2-40B4-BE49-F238E27FC236}">
                <a16:creationId xmlns:a16="http://schemas.microsoft.com/office/drawing/2014/main" id="{377C4347-C223-29B7-A28B-C9FF2A343B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Text Placeholder 3">
            <a:extLst>
              <a:ext uri="{FF2B5EF4-FFF2-40B4-BE49-F238E27FC236}">
                <a16:creationId xmlns:a16="http://schemas.microsoft.com/office/drawing/2014/main" id="{64DB685C-7BCF-FC35-5221-AA3CCA04A3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2B3658E-A99C-9921-7EAE-5DAEEA546243}"/>
              </a:ext>
            </a:extLst>
          </p:cNvPr>
          <p:cNvSpPr>
            <a:spLocks noGrp="1"/>
          </p:cNvSpPr>
          <p:nvPr>
            <p:ph type="dt" sz="half" idx="10"/>
          </p:nvPr>
        </p:nvSpPr>
        <p:spPr/>
        <p:txBody>
          <a:bodyPr/>
          <a:lstStyle/>
          <a:p>
            <a:fld id="{094A3746-CE6F-B442-BC45-A2177BF50112}" type="datetimeFigureOut">
              <a:rPr lang="en-IT" smtClean="0"/>
              <a:t>29/03/25</a:t>
            </a:fld>
            <a:endParaRPr lang="en-IT"/>
          </a:p>
        </p:txBody>
      </p:sp>
      <p:sp>
        <p:nvSpPr>
          <p:cNvPr id="6" name="Footer Placeholder 5">
            <a:extLst>
              <a:ext uri="{FF2B5EF4-FFF2-40B4-BE49-F238E27FC236}">
                <a16:creationId xmlns:a16="http://schemas.microsoft.com/office/drawing/2014/main" id="{8E7F57E7-1A02-38A0-C818-2459E8ECE2D0}"/>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B051AF36-5915-394C-3CC0-2213884DD1E3}"/>
              </a:ext>
            </a:extLst>
          </p:cNvPr>
          <p:cNvSpPr>
            <a:spLocks noGrp="1"/>
          </p:cNvSpPr>
          <p:nvPr>
            <p:ph type="sldNum" sz="quarter" idx="12"/>
          </p:nvPr>
        </p:nvSpPr>
        <p:spPr/>
        <p:txBody>
          <a:bodyPr/>
          <a:lstStyle/>
          <a:p>
            <a:fld id="{EDE1000F-5D1E-2340-A191-C339270C91E0}" type="slidenum">
              <a:rPr lang="en-IT" smtClean="0"/>
              <a:t>‹#›</a:t>
            </a:fld>
            <a:endParaRPr lang="en-IT"/>
          </a:p>
        </p:txBody>
      </p:sp>
    </p:spTree>
    <p:extLst>
      <p:ext uri="{BB962C8B-B14F-4D97-AF65-F5344CB8AC3E}">
        <p14:creationId xmlns:p14="http://schemas.microsoft.com/office/powerpoint/2010/main" val="1745223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3DC16-AFA2-64F9-5F2D-2D67936877C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Picture Placeholder 2">
            <a:extLst>
              <a:ext uri="{FF2B5EF4-FFF2-40B4-BE49-F238E27FC236}">
                <a16:creationId xmlns:a16="http://schemas.microsoft.com/office/drawing/2014/main" id="{6D90BA2F-53EA-6559-0193-D5B4CE4065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T"/>
          </a:p>
        </p:txBody>
      </p:sp>
      <p:sp>
        <p:nvSpPr>
          <p:cNvPr id="4" name="Text Placeholder 3">
            <a:extLst>
              <a:ext uri="{FF2B5EF4-FFF2-40B4-BE49-F238E27FC236}">
                <a16:creationId xmlns:a16="http://schemas.microsoft.com/office/drawing/2014/main" id="{BD4054AD-A1AE-D803-4A9A-015579BAD3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BE07F4C-FFAA-6087-5BB3-16DA60676F02}"/>
              </a:ext>
            </a:extLst>
          </p:cNvPr>
          <p:cNvSpPr>
            <a:spLocks noGrp="1"/>
          </p:cNvSpPr>
          <p:nvPr>
            <p:ph type="dt" sz="half" idx="10"/>
          </p:nvPr>
        </p:nvSpPr>
        <p:spPr/>
        <p:txBody>
          <a:bodyPr/>
          <a:lstStyle/>
          <a:p>
            <a:fld id="{094A3746-CE6F-B442-BC45-A2177BF50112}" type="datetimeFigureOut">
              <a:rPr lang="en-IT" smtClean="0"/>
              <a:t>29/03/25</a:t>
            </a:fld>
            <a:endParaRPr lang="en-IT"/>
          </a:p>
        </p:txBody>
      </p:sp>
      <p:sp>
        <p:nvSpPr>
          <p:cNvPr id="6" name="Footer Placeholder 5">
            <a:extLst>
              <a:ext uri="{FF2B5EF4-FFF2-40B4-BE49-F238E27FC236}">
                <a16:creationId xmlns:a16="http://schemas.microsoft.com/office/drawing/2014/main" id="{0ADE403D-4B4C-4C9C-6FF7-E042292B7165}"/>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FE11E3BB-E384-DD3C-C5CC-B0C4E6E0E867}"/>
              </a:ext>
            </a:extLst>
          </p:cNvPr>
          <p:cNvSpPr>
            <a:spLocks noGrp="1"/>
          </p:cNvSpPr>
          <p:nvPr>
            <p:ph type="sldNum" sz="quarter" idx="12"/>
          </p:nvPr>
        </p:nvSpPr>
        <p:spPr/>
        <p:txBody>
          <a:bodyPr/>
          <a:lstStyle/>
          <a:p>
            <a:fld id="{EDE1000F-5D1E-2340-A191-C339270C91E0}" type="slidenum">
              <a:rPr lang="en-IT" smtClean="0"/>
              <a:t>‹#›</a:t>
            </a:fld>
            <a:endParaRPr lang="en-IT"/>
          </a:p>
        </p:txBody>
      </p:sp>
    </p:spTree>
    <p:extLst>
      <p:ext uri="{BB962C8B-B14F-4D97-AF65-F5344CB8AC3E}">
        <p14:creationId xmlns:p14="http://schemas.microsoft.com/office/powerpoint/2010/main" val="669378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E95475-B038-6F0A-5530-FA838D50D1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IT"/>
          </a:p>
        </p:txBody>
      </p:sp>
      <p:sp>
        <p:nvSpPr>
          <p:cNvPr id="3" name="Text Placeholder 2">
            <a:extLst>
              <a:ext uri="{FF2B5EF4-FFF2-40B4-BE49-F238E27FC236}">
                <a16:creationId xmlns:a16="http://schemas.microsoft.com/office/drawing/2014/main" id="{564E581E-A09E-DD21-D590-E38C007FF3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F9CE6F28-5F53-CE72-173D-74F271179A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94A3746-CE6F-B442-BC45-A2177BF50112}" type="datetimeFigureOut">
              <a:rPr lang="en-IT" smtClean="0"/>
              <a:t>29/03/25</a:t>
            </a:fld>
            <a:endParaRPr lang="en-IT"/>
          </a:p>
        </p:txBody>
      </p:sp>
      <p:sp>
        <p:nvSpPr>
          <p:cNvPr id="5" name="Footer Placeholder 4">
            <a:extLst>
              <a:ext uri="{FF2B5EF4-FFF2-40B4-BE49-F238E27FC236}">
                <a16:creationId xmlns:a16="http://schemas.microsoft.com/office/drawing/2014/main" id="{D74AAAC2-2E97-4387-570E-A9DFBEB15B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T"/>
          </a:p>
        </p:txBody>
      </p:sp>
      <p:sp>
        <p:nvSpPr>
          <p:cNvPr id="6" name="Slide Number Placeholder 5">
            <a:extLst>
              <a:ext uri="{FF2B5EF4-FFF2-40B4-BE49-F238E27FC236}">
                <a16:creationId xmlns:a16="http://schemas.microsoft.com/office/drawing/2014/main" id="{0927D0CE-0305-6B29-3011-126A7C605A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DE1000F-5D1E-2340-A191-C339270C91E0}" type="slidenum">
              <a:rPr lang="en-IT" smtClean="0"/>
              <a:t>‹#›</a:t>
            </a:fld>
            <a:endParaRPr lang="en-IT"/>
          </a:p>
        </p:txBody>
      </p:sp>
    </p:spTree>
    <p:extLst>
      <p:ext uri="{BB962C8B-B14F-4D97-AF65-F5344CB8AC3E}">
        <p14:creationId xmlns:p14="http://schemas.microsoft.com/office/powerpoint/2010/main" val="2492585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mamad.eshraqi@ess.e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23905-E94D-F895-FCD9-64339D8A0098}"/>
              </a:ext>
            </a:extLst>
          </p:cNvPr>
          <p:cNvSpPr>
            <a:spLocks noGrp="1"/>
          </p:cNvSpPr>
          <p:nvPr>
            <p:ph type="title"/>
          </p:nvPr>
        </p:nvSpPr>
        <p:spPr>
          <a:xfrm>
            <a:off x="827671" y="2951962"/>
            <a:ext cx="10515600" cy="1325563"/>
          </a:xfrm>
        </p:spPr>
        <p:txBody>
          <a:bodyPr>
            <a:normAutofit fontScale="90000"/>
          </a:bodyPr>
          <a:lstStyle/>
          <a:p>
            <a:pPr algn="ctr"/>
            <a:r>
              <a:rPr lang="en-IT" sz="3200" dirty="0">
                <a:solidFill>
                  <a:schemeClr val="tx2">
                    <a:lumMod val="75000"/>
                    <a:lumOff val="25000"/>
                  </a:schemeClr>
                </a:solidFill>
              </a:rPr>
              <a:t>CONVEGNO NAZIONALE “QUARTA GIORNATA ACCELERATORI”</a:t>
            </a:r>
            <a:br>
              <a:rPr lang="en-IT" sz="3200" dirty="0">
                <a:solidFill>
                  <a:schemeClr val="tx2">
                    <a:lumMod val="75000"/>
                    <a:lumOff val="25000"/>
                  </a:schemeClr>
                </a:solidFill>
              </a:rPr>
            </a:br>
            <a:br>
              <a:rPr lang="en-IT" sz="3200" dirty="0">
                <a:solidFill>
                  <a:schemeClr val="tx2">
                    <a:lumMod val="75000"/>
                    <a:lumOff val="25000"/>
                  </a:schemeClr>
                </a:solidFill>
              </a:rPr>
            </a:br>
            <a:r>
              <a:rPr lang="en-IT" sz="3200" dirty="0">
                <a:solidFill>
                  <a:schemeClr val="tx2">
                    <a:lumMod val="75000"/>
                    <a:lumOff val="25000"/>
                  </a:schemeClr>
                </a:solidFill>
              </a:rPr>
              <a:t>Tavola Rotonda</a:t>
            </a:r>
          </a:p>
        </p:txBody>
      </p:sp>
      <p:pic>
        <p:nvPicPr>
          <p:cNvPr id="6" name="Picture 5">
            <a:extLst>
              <a:ext uri="{FF2B5EF4-FFF2-40B4-BE49-F238E27FC236}">
                <a16:creationId xmlns:a16="http://schemas.microsoft.com/office/drawing/2014/main" id="{FB71C8A7-CC4F-6E7F-43FC-D5DDD293A65C}"/>
              </a:ext>
            </a:extLst>
          </p:cNvPr>
          <p:cNvPicPr>
            <a:picLocks noChangeAspect="1"/>
          </p:cNvPicPr>
          <p:nvPr/>
        </p:nvPicPr>
        <p:blipFill>
          <a:blip r:embed="rId2"/>
          <a:stretch>
            <a:fillRect/>
          </a:stretch>
        </p:blipFill>
        <p:spPr>
          <a:xfrm>
            <a:off x="927686" y="629667"/>
            <a:ext cx="2715627" cy="1372664"/>
          </a:xfrm>
          <a:prstGeom prst="rect">
            <a:avLst/>
          </a:prstGeom>
        </p:spPr>
      </p:pic>
      <p:sp>
        <p:nvSpPr>
          <p:cNvPr id="7" name="TextBox 6">
            <a:extLst>
              <a:ext uri="{FF2B5EF4-FFF2-40B4-BE49-F238E27FC236}">
                <a16:creationId xmlns:a16="http://schemas.microsoft.com/office/drawing/2014/main" id="{6326E140-CFE6-D45C-4ACB-FFBC0CF2B7DF}"/>
              </a:ext>
            </a:extLst>
          </p:cNvPr>
          <p:cNvSpPr txBox="1"/>
          <p:nvPr/>
        </p:nvSpPr>
        <p:spPr>
          <a:xfrm>
            <a:off x="2628887" y="1743081"/>
            <a:ext cx="2203232" cy="400110"/>
          </a:xfrm>
          <a:prstGeom prst="rect">
            <a:avLst/>
          </a:prstGeom>
          <a:noFill/>
        </p:spPr>
        <p:txBody>
          <a:bodyPr wrap="none" rtlCol="0">
            <a:spAutoFit/>
          </a:bodyPr>
          <a:lstStyle/>
          <a:p>
            <a:r>
              <a:rPr lang="en-IT" sz="2000" b="1" dirty="0">
                <a:solidFill>
                  <a:schemeClr val="accent4">
                    <a:lumMod val="75000"/>
                  </a:schemeClr>
                </a:solidFill>
                <a:latin typeface="Arial" panose="020B0604020202020204" pitchFamily="34" charset="0"/>
                <a:cs typeface="Arial" panose="020B0604020202020204" pitchFamily="34" charset="0"/>
              </a:rPr>
              <a:t>ACCELERATORI</a:t>
            </a:r>
          </a:p>
        </p:txBody>
      </p:sp>
    </p:spTree>
    <p:extLst>
      <p:ext uri="{BB962C8B-B14F-4D97-AF65-F5344CB8AC3E}">
        <p14:creationId xmlns:p14="http://schemas.microsoft.com/office/powerpoint/2010/main" val="3608142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33B0E8-EE8A-92B9-9CD3-25A2B32AECBE}"/>
              </a:ext>
            </a:extLst>
          </p:cNvPr>
          <p:cNvSpPr txBox="1"/>
          <p:nvPr/>
        </p:nvSpPr>
        <p:spPr>
          <a:xfrm>
            <a:off x="1294322" y="2220814"/>
            <a:ext cx="9260869" cy="2308324"/>
          </a:xfrm>
          <a:prstGeom prst="rect">
            <a:avLst/>
          </a:prstGeom>
          <a:noFill/>
        </p:spPr>
        <p:txBody>
          <a:bodyPr wrap="none" rtlCol="0">
            <a:spAutoFit/>
          </a:bodyPr>
          <a:lstStyle/>
          <a:p>
            <a:pPr marL="342900" indent="-342900">
              <a:buFont typeface="Arial" panose="020B0604020202020204" pitchFamily="34" charset="0"/>
              <a:buChar char="•"/>
            </a:pPr>
            <a:r>
              <a:rPr lang="en-IT" sz="2400" b="1" dirty="0">
                <a:solidFill>
                  <a:schemeClr val="tx2">
                    <a:lumMod val="90000"/>
                    <a:lumOff val="10000"/>
                  </a:schemeClr>
                </a:solidFill>
                <a:latin typeface="Arial" panose="020B0604020202020204" pitchFamily="34" charset="0"/>
                <a:cs typeface="Arial" panose="020B0604020202020204" pitchFamily="34" charset="0"/>
              </a:rPr>
              <a:t> INFN : indirizzo ai criteri di valutazione nel SC 02-PHYS/01 </a:t>
            </a:r>
          </a:p>
          <a:p>
            <a:pPr marL="342900" indent="-342900">
              <a:buFont typeface="Arial" panose="020B0604020202020204" pitchFamily="34" charset="0"/>
              <a:buChar char="•"/>
            </a:pPr>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IT" sz="2400" b="1" dirty="0">
                <a:solidFill>
                  <a:schemeClr val="tx2">
                    <a:lumMod val="90000"/>
                    <a:lumOff val="10000"/>
                  </a:schemeClr>
                </a:solidFill>
                <a:latin typeface="Arial" panose="020B0604020202020204" pitchFamily="34" charset="0"/>
                <a:cs typeface="Arial" panose="020B0604020202020204" pitchFamily="34" charset="0"/>
              </a:rPr>
              <a:t>Modifica criteri ANVUR  </a:t>
            </a:r>
          </a:p>
          <a:p>
            <a:pPr marL="342900" indent="-342900">
              <a:buFont typeface="Arial" panose="020B0604020202020204" pitchFamily="34" charset="0"/>
              <a:buChar char="•"/>
            </a:pPr>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IT" sz="2400" b="1" dirty="0">
                <a:solidFill>
                  <a:srgbClr val="C00000"/>
                </a:solidFill>
                <a:latin typeface="Arial" panose="020B0604020202020204" pitchFamily="34" charset="0"/>
                <a:cs typeface="Arial" panose="020B0604020202020204" pitchFamily="34" charset="0"/>
              </a:rPr>
              <a:t>Apertura posizioni di docenza presso le Università</a:t>
            </a:r>
          </a:p>
          <a:p>
            <a:r>
              <a:rPr lang="en-IT" sz="2400" b="1" dirty="0">
                <a:solidFill>
                  <a:schemeClr val="tx2">
                    <a:lumMod val="90000"/>
                    <a:lumOff val="10000"/>
                  </a:schemeClr>
                </a:solidFill>
                <a:latin typeface="Arial" panose="020B0604020202020204" pitchFamily="34" charset="0"/>
                <a:cs typeface="Arial" panose="020B0604020202020204" pitchFamily="34" charset="0"/>
              </a:rPr>
              <a:t> </a:t>
            </a:r>
          </a:p>
        </p:txBody>
      </p:sp>
      <p:sp>
        <p:nvSpPr>
          <p:cNvPr id="5" name="Freeform 4">
            <a:extLst>
              <a:ext uri="{FF2B5EF4-FFF2-40B4-BE49-F238E27FC236}">
                <a16:creationId xmlns:a16="http://schemas.microsoft.com/office/drawing/2014/main" id="{4FF30F23-B2FD-D009-A106-AFE67CF4655B}"/>
              </a:ext>
            </a:extLst>
          </p:cNvPr>
          <p:cNvSpPr/>
          <p:nvPr/>
        </p:nvSpPr>
        <p:spPr>
          <a:xfrm>
            <a:off x="10408214" y="2123654"/>
            <a:ext cx="341824" cy="514350"/>
          </a:xfrm>
          <a:custGeom>
            <a:avLst/>
            <a:gdLst>
              <a:gd name="connsiteX0" fmla="*/ 0 w 600075"/>
              <a:gd name="connsiteY0" fmla="*/ 328612 h 757237"/>
              <a:gd name="connsiteX1" fmla="*/ 42863 w 600075"/>
              <a:gd name="connsiteY1" fmla="*/ 442912 h 757237"/>
              <a:gd name="connsiteX2" fmla="*/ 85725 w 600075"/>
              <a:gd name="connsiteY2" fmla="*/ 571500 h 757237"/>
              <a:gd name="connsiteX3" fmla="*/ 100013 w 600075"/>
              <a:gd name="connsiteY3" fmla="*/ 614362 h 757237"/>
              <a:gd name="connsiteX4" fmla="*/ 128588 w 600075"/>
              <a:gd name="connsiteY4" fmla="*/ 657225 h 757237"/>
              <a:gd name="connsiteX5" fmla="*/ 171450 w 600075"/>
              <a:gd name="connsiteY5" fmla="*/ 757237 h 757237"/>
              <a:gd name="connsiteX6" fmla="*/ 157163 w 600075"/>
              <a:gd name="connsiteY6" fmla="*/ 700087 h 757237"/>
              <a:gd name="connsiteX7" fmla="*/ 214313 w 600075"/>
              <a:gd name="connsiteY7" fmla="*/ 485775 h 757237"/>
              <a:gd name="connsiteX8" fmla="*/ 314325 w 600075"/>
              <a:gd name="connsiteY8" fmla="*/ 371475 h 757237"/>
              <a:gd name="connsiteX9" fmla="*/ 385763 w 600075"/>
              <a:gd name="connsiteY9" fmla="*/ 271462 h 757237"/>
              <a:gd name="connsiteX10" fmla="*/ 442913 w 600075"/>
              <a:gd name="connsiteY10" fmla="*/ 214312 h 757237"/>
              <a:gd name="connsiteX11" fmla="*/ 471488 w 600075"/>
              <a:gd name="connsiteY11" fmla="*/ 171450 h 757237"/>
              <a:gd name="connsiteX12" fmla="*/ 514350 w 600075"/>
              <a:gd name="connsiteY12" fmla="*/ 128587 h 757237"/>
              <a:gd name="connsiteX13" fmla="*/ 542925 w 600075"/>
              <a:gd name="connsiteY13" fmla="*/ 71437 h 757237"/>
              <a:gd name="connsiteX14" fmla="*/ 600075 w 600075"/>
              <a:gd name="connsiteY14" fmla="*/ 0 h 757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0075" h="757237">
                <a:moveTo>
                  <a:pt x="0" y="328612"/>
                </a:moveTo>
                <a:cubicBezTo>
                  <a:pt x="14288" y="366712"/>
                  <a:pt x="29177" y="404592"/>
                  <a:pt x="42863" y="442912"/>
                </a:cubicBezTo>
                <a:cubicBezTo>
                  <a:pt x="42896" y="443005"/>
                  <a:pt x="78566" y="550022"/>
                  <a:pt x="85725" y="571500"/>
                </a:cubicBezTo>
                <a:cubicBezTo>
                  <a:pt x="90487" y="585787"/>
                  <a:pt x="91659" y="601831"/>
                  <a:pt x="100013" y="614362"/>
                </a:cubicBezTo>
                <a:lnTo>
                  <a:pt x="128588" y="657225"/>
                </a:lnTo>
                <a:cubicBezTo>
                  <a:pt x="132965" y="670357"/>
                  <a:pt x="159679" y="757237"/>
                  <a:pt x="171450" y="757237"/>
                </a:cubicBezTo>
                <a:cubicBezTo>
                  <a:pt x="191086" y="757237"/>
                  <a:pt x="161925" y="719137"/>
                  <a:pt x="157163" y="700087"/>
                </a:cubicBezTo>
                <a:cubicBezTo>
                  <a:pt x="168794" y="630300"/>
                  <a:pt x="178016" y="547480"/>
                  <a:pt x="214313" y="485775"/>
                </a:cubicBezTo>
                <a:cubicBezTo>
                  <a:pt x="239981" y="442139"/>
                  <a:pt x="282699" y="411007"/>
                  <a:pt x="314325" y="371475"/>
                </a:cubicBezTo>
                <a:cubicBezTo>
                  <a:pt x="339918" y="339484"/>
                  <a:pt x="359820" y="303170"/>
                  <a:pt x="385763" y="271462"/>
                </a:cubicBezTo>
                <a:cubicBezTo>
                  <a:pt x="402823" y="250611"/>
                  <a:pt x="425380" y="234767"/>
                  <a:pt x="442913" y="214312"/>
                </a:cubicBezTo>
                <a:cubicBezTo>
                  <a:pt x="454088" y="201275"/>
                  <a:pt x="460495" y="184641"/>
                  <a:pt x="471488" y="171450"/>
                </a:cubicBezTo>
                <a:cubicBezTo>
                  <a:pt x="484423" y="155928"/>
                  <a:pt x="502606" y="145029"/>
                  <a:pt x="514350" y="128587"/>
                </a:cubicBezTo>
                <a:cubicBezTo>
                  <a:pt x="526729" y="111256"/>
                  <a:pt x="531637" y="89498"/>
                  <a:pt x="542925" y="71437"/>
                </a:cubicBezTo>
                <a:cubicBezTo>
                  <a:pt x="568982" y="29746"/>
                  <a:pt x="574846" y="25229"/>
                  <a:pt x="600075" y="0"/>
                </a:cubicBezTo>
              </a:path>
            </a:pathLst>
          </a:custGeom>
          <a:ln w="57150"/>
        </p:spPr>
        <p:style>
          <a:lnRef idx="1">
            <a:schemeClr val="accent2"/>
          </a:lnRef>
          <a:fillRef idx="0">
            <a:schemeClr val="accent2"/>
          </a:fillRef>
          <a:effectRef idx="0">
            <a:schemeClr val="accent2"/>
          </a:effectRef>
          <a:fontRef idx="minor">
            <a:schemeClr val="tx1"/>
          </a:fontRef>
        </p:style>
        <p:txBody>
          <a:bodyPr rtlCol="0" anchor="ctr"/>
          <a:lstStyle/>
          <a:p>
            <a:pPr algn="ctr"/>
            <a:endParaRPr lang="en-IT">
              <a:ln w="0"/>
              <a:effectLst>
                <a:outerShdw blurRad="38100" dist="19050" dir="2700000" algn="tl" rotWithShape="0">
                  <a:schemeClr val="dk1">
                    <a:alpha val="40000"/>
                  </a:schemeClr>
                </a:outerShdw>
              </a:effectLst>
            </a:endParaRPr>
          </a:p>
        </p:txBody>
      </p:sp>
      <p:sp>
        <p:nvSpPr>
          <p:cNvPr id="6" name="Freeform 5">
            <a:extLst>
              <a:ext uri="{FF2B5EF4-FFF2-40B4-BE49-F238E27FC236}">
                <a16:creationId xmlns:a16="http://schemas.microsoft.com/office/drawing/2014/main" id="{FDBB5E94-8CDE-14EC-35A3-BA5785630672}"/>
              </a:ext>
            </a:extLst>
          </p:cNvPr>
          <p:cNvSpPr/>
          <p:nvPr/>
        </p:nvSpPr>
        <p:spPr>
          <a:xfrm>
            <a:off x="5294823" y="2752308"/>
            <a:ext cx="341824" cy="514350"/>
          </a:xfrm>
          <a:custGeom>
            <a:avLst/>
            <a:gdLst>
              <a:gd name="connsiteX0" fmla="*/ 0 w 600075"/>
              <a:gd name="connsiteY0" fmla="*/ 328612 h 757237"/>
              <a:gd name="connsiteX1" fmla="*/ 42863 w 600075"/>
              <a:gd name="connsiteY1" fmla="*/ 442912 h 757237"/>
              <a:gd name="connsiteX2" fmla="*/ 85725 w 600075"/>
              <a:gd name="connsiteY2" fmla="*/ 571500 h 757237"/>
              <a:gd name="connsiteX3" fmla="*/ 100013 w 600075"/>
              <a:gd name="connsiteY3" fmla="*/ 614362 h 757237"/>
              <a:gd name="connsiteX4" fmla="*/ 128588 w 600075"/>
              <a:gd name="connsiteY4" fmla="*/ 657225 h 757237"/>
              <a:gd name="connsiteX5" fmla="*/ 171450 w 600075"/>
              <a:gd name="connsiteY5" fmla="*/ 757237 h 757237"/>
              <a:gd name="connsiteX6" fmla="*/ 157163 w 600075"/>
              <a:gd name="connsiteY6" fmla="*/ 700087 h 757237"/>
              <a:gd name="connsiteX7" fmla="*/ 214313 w 600075"/>
              <a:gd name="connsiteY7" fmla="*/ 485775 h 757237"/>
              <a:gd name="connsiteX8" fmla="*/ 314325 w 600075"/>
              <a:gd name="connsiteY8" fmla="*/ 371475 h 757237"/>
              <a:gd name="connsiteX9" fmla="*/ 385763 w 600075"/>
              <a:gd name="connsiteY9" fmla="*/ 271462 h 757237"/>
              <a:gd name="connsiteX10" fmla="*/ 442913 w 600075"/>
              <a:gd name="connsiteY10" fmla="*/ 214312 h 757237"/>
              <a:gd name="connsiteX11" fmla="*/ 471488 w 600075"/>
              <a:gd name="connsiteY11" fmla="*/ 171450 h 757237"/>
              <a:gd name="connsiteX12" fmla="*/ 514350 w 600075"/>
              <a:gd name="connsiteY12" fmla="*/ 128587 h 757237"/>
              <a:gd name="connsiteX13" fmla="*/ 542925 w 600075"/>
              <a:gd name="connsiteY13" fmla="*/ 71437 h 757237"/>
              <a:gd name="connsiteX14" fmla="*/ 600075 w 600075"/>
              <a:gd name="connsiteY14" fmla="*/ 0 h 757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0075" h="757237">
                <a:moveTo>
                  <a:pt x="0" y="328612"/>
                </a:moveTo>
                <a:cubicBezTo>
                  <a:pt x="14288" y="366712"/>
                  <a:pt x="29177" y="404592"/>
                  <a:pt x="42863" y="442912"/>
                </a:cubicBezTo>
                <a:cubicBezTo>
                  <a:pt x="42896" y="443005"/>
                  <a:pt x="78566" y="550022"/>
                  <a:pt x="85725" y="571500"/>
                </a:cubicBezTo>
                <a:cubicBezTo>
                  <a:pt x="90487" y="585787"/>
                  <a:pt x="91659" y="601831"/>
                  <a:pt x="100013" y="614362"/>
                </a:cubicBezTo>
                <a:lnTo>
                  <a:pt x="128588" y="657225"/>
                </a:lnTo>
                <a:cubicBezTo>
                  <a:pt x="132965" y="670357"/>
                  <a:pt x="159679" y="757237"/>
                  <a:pt x="171450" y="757237"/>
                </a:cubicBezTo>
                <a:cubicBezTo>
                  <a:pt x="191086" y="757237"/>
                  <a:pt x="161925" y="719137"/>
                  <a:pt x="157163" y="700087"/>
                </a:cubicBezTo>
                <a:cubicBezTo>
                  <a:pt x="168794" y="630300"/>
                  <a:pt x="178016" y="547480"/>
                  <a:pt x="214313" y="485775"/>
                </a:cubicBezTo>
                <a:cubicBezTo>
                  <a:pt x="239981" y="442139"/>
                  <a:pt x="282699" y="411007"/>
                  <a:pt x="314325" y="371475"/>
                </a:cubicBezTo>
                <a:cubicBezTo>
                  <a:pt x="339918" y="339484"/>
                  <a:pt x="359820" y="303170"/>
                  <a:pt x="385763" y="271462"/>
                </a:cubicBezTo>
                <a:cubicBezTo>
                  <a:pt x="402823" y="250611"/>
                  <a:pt x="425380" y="234767"/>
                  <a:pt x="442913" y="214312"/>
                </a:cubicBezTo>
                <a:cubicBezTo>
                  <a:pt x="454088" y="201275"/>
                  <a:pt x="460495" y="184641"/>
                  <a:pt x="471488" y="171450"/>
                </a:cubicBezTo>
                <a:cubicBezTo>
                  <a:pt x="484423" y="155928"/>
                  <a:pt x="502606" y="145029"/>
                  <a:pt x="514350" y="128587"/>
                </a:cubicBezTo>
                <a:cubicBezTo>
                  <a:pt x="526729" y="111256"/>
                  <a:pt x="531637" y="89498"/>
                  <a:pt x="542925" y="71437"/>
                </a:cubicBezTo>
                <a:cubicBezTo>
                  <a:pt x="568982" y="29746"/>
                  <a:pt x="574846" y="25229"/>
                  <a:pt x="600075" y="0"/>
                </a:cubicBezTo>
              </a:path>
            </a:pathLst>
          </a:custGeom>
          <a:ln w="57150"/>
        </p:spPr>
        <p:style>
          <a:lnRef idx="1">
            <a:schemeClr val="accent2"/>
          </a:lnRef>
          <a:fillRef idx="0">
            <a:schemeClr val="accent2"/>
          </a:fillRef>
          <a:effectRef idx="0">
            <a:schemeClr val="accent2"/>
          </a:effectRef>
          <a:fontRef idx="minor">
            <a:schemeClr val="tx1"/>
          </a:fontRef>
        </p:style>
        <p:txBody>
          <a:bodyPr rtlCol="0" anchor="ctr"/>
          <a:lstStyle/>
          <a:p>
            <a:pPr algn="ctr"/>
            <a:endParaRPr lang="en-IT">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251168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4">
                                            <p:txEl>
                                              <p:pRg st="4" end="4"/>
                                            </p:txEl>
                                          </p:spTgt>
                                        </p:tgtEl>
                                      </p:cBhvr>
                                    </p:animEffect>
                                    <p:animScale>
                                      <p:cBhvr>
                                        <p:cTn id="7" dur="250" autoRev="1" fill="hold"/>
                                        <p:tgtEl>
                                          <p:spTgt spid="4">
                                            <p:txEl>
                                              <p:pRg st="4" end="4"/>
                                            </p:txEl>
                                          </p:spTgt>
                                        </p:tgtEl>
                                      </p:cBhvr>
                                      <p:by x="105000" y="105000"/>
                                    </p:animScale>
                                  </p:childTnLst>
                                </p:cTn>
                              </p:par>
                              <p:par>
                                <p:cTn id="8" presetID="26" presetClass="emph" presetSubtype="0" fill="hold" nodeType="withEffect">
                                  <p:stCondLst>
                                    <p:cond delay="0"/>
                                  </p:stCondLst>
                                  <p:childTnLst>
                                    <p:animEffect transition="out" filter="fade">
                                      <p:cBhvr>
                                        <p:cTn id="9" dur="500" tmFilter="0, 0; .2, .5; .8, .5; 1, 0"/>
                                        <p:tgtEl>
                                          <p:spTgt spid="4">
                                            <p:txEl>
                                              <p:pRg st="5" end="5"/>
                                            </p:txEl>
                                          </p:spTgt>
                                        </p:tgtEl>
                                      </p:cBhvr>
                                    </p:animEffect>
                                    <p:animScale>
                                      <p:cBhvr>
                                        <p:cTn id="10" dur="250" autoRev="1" fill="hold"/>
                                        <p:tgtEl>
                                          <p:spTgt spid="4">
                                            <p:txEl>
                                              <p:pRg st="5" end="5"/>
                                            </p:txEl>
                                          </p:spTgt>
                                        </p:tgtEl>
                                      </p:cBhvr>
                                      <p:by x="105000" y="105000"/>
                                    </p:animScale>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nodeType="clickEffect">
                                  <p:stCondLst>
                                    <p:cond delay="0"/>
                                  </p:stCondLst>
                                  <p:childTnLst>
                                    <p:animEffect transition="out" filter="fade">
                                      <p:cBhvr>
                                        <p:cTn id="14" dur="500" tmFilter="0, 0; .2, .5; .8, .5; 1, 0"/>
                                        <p:tgtEl>
                                          <p:spTgt spid="4">
                                            <p:txEl>
                                              <p:pRg st="4" end="4"/>
                                            </p:txEl>
                                          </p:spTgt>
                                        </p:tgtEl>
                                      </p:cBhvr>
                                    </p:animEffect>
                                    <p:animScale>
                                      <p:cBhvr>
                                        <p:cTn id="15" dur="250" autoRev="1" fill="hold"/>
                                        <p:tgtEl>
                                          <p:spTgt spid="4">
                                            <p:txEl>
                                              <p:pRg st="4" end="4"/>
                                            </p:txEl>
                                          </p:spTgt>
                                        </p:tgtEl>
                                      </p:cBhvr>
                                      <p:by x="105000" y="105000"/>
                                    </p:animScale>
                                  </p:childTnLst>
                                </p:cTn>
                              </p:par>
                              <p:par>
                                <p:cTn id="16" presetID="26" presetClass="emph" presetSubtype="0" fill="hold" nodeType="withEffect">
                                  <p:stCondLst>
                                    <p:cond delay="0"/>
                                  </p:stCondLst>
                                  <p:childTnLst>
                                    <p:animEffect transition="out" filter="fade">
                                      <p:cBhvr>
                                        <p:cTn id="17" dur="500" tmFilter="0, 0; .2, .5; .8, .5; 1, 0"/>
                                        <p:tgtEl>
                                          <p:spTgt spid="4">
                                            <p:txEl>
                                              <p:pRg st="5" end="5"/>
                                            </p:txEl>
                                          </p:spTgt>
                                        </p:tgtEl>
                                      </p:cBhvr>
                                    </p:animEffect>
                                    <p:animScale>
                                      <p:cBhvr>
                                        <p:cTn id="18" dur="250" autoRev="1" fill="hold"/>
                                        <p:tgtEl>
                                          <p:spTgt spid="4">
                                            <p:txEl>
                                              <p:pRg st="5" end="5"/>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EF7AB0-B09A-274F-2B27-0AA3D9B0B5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5FD2BA-27F7-0853-5D45-21BE241F47AD}"/>
              </a:ext>
            </a:extLst>
          </p:cNvPr>
          <p:cNvSpPr>
            <a:spLocks noGrp="1"/>
          </p:cNvSpPr>
          <p:nvPr>
            <p:ph type="title"/>
          </p:nvPr>
        </p:nvSpPr>
        <p:spPr>
          <a:xfrm>
            <a:off x="1323475" y="2766218"/>
            <a:ext cx="10320838" cy="1325563"/>
          </a:xfrm>
        </p:spPr>
        <p:txBody>
          <a:bodyPr>
            <a:noAutofit/>
          </a:bodyPr>
          <a:lstStyle/>
          <a:p>
            <a:r>
              <a:rPr lang="en-IT" sz="3200" dirty="0">
                <a:solidFill>
                  <a:schemeClr val="tx2">
                    <a:lumMod val="75000"/>
                    <a:lumOff val="25000"/>
                  </a:schemeClr>
                </a:solidFill>
                <a:latin typeface="Arial" panose="020B0604020202020204" pitchFamily="34" charset="0"/>
                <a:cs typeface="Arial" panose="020B0604020202020204" pitchFamily="34" charset="0"/>
              </a:rPr>
              <a:t>-  Fisica e Tecnologie Acceleratori &amp; Università  (update) </a:t>
            </a:r>
            <a:br>
              <a:rPr lang="en-IT" sz="3200" dirty="0">
                <a:solidFill>
                  <a:schemeClr val="tx2">
                    <a:lumMod val="75000"/>
                    <a:lumOff val="25000"/>
                  </a:schemeClr>
                </a:solidFill>
                <a:latin typeface="Arial" panose="020B0604020202020204" pitchFamily="34" charset="0"/>
                <a:cs typeface="Arial" panose="020B0604020202020204" pitchFamily="34" charset="0"/>
              </a:rPr>
            </a:br>
            <a:br>
              <a:rPr lang="en-IT" sz="3200" dirty="0">
                <a:solidFill>
                  <a:schemeClr val="tx2">
                    <a:lumMod val="75000"/>
                    <a:lumOff val="25000"/>
                  </a:schemeClr>
                </a:solidFill>
                <a:latin typeface="Arial" panose="020B0604020202020204" pitchFamily="34" charset="0"/>
                <a:cs typeface="Arial" panose="020B0604020202020204" pitchFamily="34" charset="0"/>
              </a:rPr>
            </a:br>
            <a:r>
              <a:rPr lang="en-IT" sz="3200" dirty="0">
                <a:solidFill>
                  <a:schemeClr val="tx2">
                    <a:lumMod val="75000"/>
                    <a:lumOff val="25000"/>
                  </a:schemeClr>
                </a:solidFill>
                <a:latin typeface="Arial" panose="020B0604020202020204" pitchFamily="34" charset="0"/>
                <a:cs typeface="Arial" panose="020B0604020202020204" pitchFamily="34" charset="0"/>
              </a:rPr>
              <a:t>-  </a:t>
            </a:r>
            <a:r>
              <a:rPr lang="en-IT" sz="3200" dirty="0">
                <a:solidFill>
                  <a:srgbClr val="C00000"/>
                </a:solidFill>
                <a:latin typeface="Arial" panose="020B0604020202020204" pitchFamily="34" charset="0"/>
                <a:cs typeface="Arial" panose="020B0604020202020204" pitchFamily="34" charset="0"/>
              </a:rPr>
              <a:t>Fisica e Tecnologie   Acceleratori &amp; SIF</a:t>
            </a:r>
          </a:p>
        </p:txBody>
      </p:sp>
      <p:grpSp>
        <p:nvGrpSpPr>
          <p:cNvPr id="4" name="Group 3">
            <a:extLst>
              <a:ext uri="{FF2B5EF4-FFF2-40B4-BE49-F238E27FC236}">
                <a16:creationId xmlns:a16="http://schemas.microsoft.com/office/drawing/2014/main" id="{EB588673-7CAB-84D9-42A2-ED5A4CCD6AC9}"/>
              </a:ext>
            </a:extLst>
          </p:cNvPr>
          <p:cNvGrpSpPr/>
          <p:nvPr/>
        </p:nvGrpSpPr>
        <p:grpSpPr>
          <a:xfrm>
            <a:off x="927686" y="629667"/>
            <a:ext cx="2981662" cy="1042010"/>
            <a:chOff x="927686" y="629667"/>
            <a:chExt cx="2981662" cy="1042010"/>
          </a:xfrm>
        </p:grpSpPr>
        <p:pic>
          <p:nvPicPr>
            <p:cNvPr id="6" name="Picture 5">
              <a:extLst>
                <a:ext uri="{FF2B5EF4-FFF2-40B4-BE49-F238E27FC236}">
                  <a16:creationId xmlns:a16="http://schemas.microsoft.com/office/drawing/2014/main" id="{F9FF6363-824B-4DC8-4739-203A19C17F97}"/>
                </a:ext>
              </a:extLst>
            </p:cNvPr>
            <p:cNvPicPr>
              <a:picLocks noChangeAspect="1"/>
            </p:cNvPicPr>
            <p:nvPr/>
          </p:nvPicPr>
          <p:blipFill>
            <a:blip r:embed="rId2"/>
            <a:stretch>
              <a:fillRect/>
            </a:stretch>
          </p:blipFill>
          <p:spPr>
            <a:xfrm>
              <a:off x="927686" y="629667"/>
              <a:ext cx="1900444" cy="867251"/>
            </a:xfrm>
            <a:prstGeom prst="rect">
              <a:avLst/>
            </a:prstGeom>
          </p:spPr>
        </p:pic>
        <p:sp>
          <p:nvSpPr>
            <p:cNvPr id="7" name="TextBox 6">
              <a:extLst>
                <a:ext uri="{FF2B5EF4-FFF2-40B4-BE49-F238E27FC236}">
                  <a16:creationId xmlns:a16="http://schemas.microsoft.com/office/drawing/2014/main" id="{293AB7F4-133D-706C-105E-D4D928CC9EAD}"/>
                </a:ext>
              </a:extLst>
            </p:cNvPr>
            <p:cNvSpPr txBox="1"/>
            <p:nvPr/>
          </p:nvSpPr>
          <p:spPr>
            <a:xfrm>
              <a:off x="2118217" y="1333123"/>
              <a:ext cx="1791131" cy="338554"/>
            </a:xfrm>
            <a:prstGeom prst="rect">
              <a:avLst/>
            </a:prstGeom>
            <a:noFill/>
          </p:spPr>
          <p:txBody>
            <a:bodyPr wrap="none" rtlCol="0">
              <a:spAutoFit/>
            </a:bodyPr>
            <a:lstStyle/>
            <a:p>
              <a:r>
                <a:rPr lang="en-IT" sz="1600" b="1" dirty="0">
                  <a:solidFill>
                    <a:schemeClr val="accent4">
                      <a:lumMod val="75000"/>
                    </a:schemeClr>
                  </a:solidFill>
                  <a:latin typeface="Arial" panose="020B0604020202020204" pitchFamily="34" charset="0"/>
                  <a:cs typeface="Arial" panose="020B0604020202020204" pitchFamily="34" charset="0"/>
                </a:rPr>
                <a:t>ACCELERATORI</a:t>
              </a:r>
            </a:p>
          </p:txBody>
        </p:sp>
      </p:grpSp>
    </p:spTree>
    <p:extLst>
      <p:ext uri="{BB962C8B-B14F-4D97-AF65-F5344CB8AC3E}">
        <p14:creationId xmlns:p14="http://schemas.microsoft.com/office/powerpoint/2010/main" val="3662776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3A134-A7E6-9059-149E-8401C11313F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7E8F17-43EE-A5A4-3802-862F388C5538}"/>
              </a:ext>
            </a:extLst>
          </p:cNvPr>
          <p:cNvSpPr>
            <a:spLocks noGrp="1"/>
          </p:cNvSpPr>
          <p:nvPr>
            <p:ph idx="1"/>
          </p:nvPr>
        </p:nvSpPr>
        <p:spPr>
          <a:xfrm>
            <a:off x="838200" y="1839913"/>
            <a:ext cx="10515600" cy="4351338"/>
          </a:xfrm>
        </p:spPr>
        <p:txBody>
          <a:bodyPr>
            <a:normAutofit/>
          </a:bodyPr>
          <a:lstStyle/>
          <a:p>
            <a:pPr algn="l">
              <a:buNone/>
            </a:pPr>
            <a:endParaRPr lang="en-US" sz="1800" dirty="0">
              <a:solidFill>
                <a:srgbClr val="222222"/>
              </a:solidFill>
              <a:latin typeface="Arial" panose="020B0604020202020204" pitchFamily="34" charset="0"/>
            </a:endParaRPr>
          </a:p>
          <a:p>
            <a:pPr algn="l">
              <a:buNone/>
            </a:pPr>
            <a:r>
              <a:rPr lang="en-US" sz="1800" b="0" i="0" dirty="0">
                <a:solidFill>
                  <a:srgbClr val="222222"/>
                </a:solidFill>
                <a:effectLst/>
                <a:latin typeface="Arial" panose="020B0604020202020204" pitchFamily="34" charset="0"/>
              </a:rPr>
              <a:t>Dear all,</a:t>
            </a:r>
          </a:p>
          <a:p>
            <a:pPr algn="l">
              <a:buNone/>
            </a:pPr>
            <a:r>
              <a:rPr lang="en-US" sz="1800" b="0" i="0" dirty="0">
                <a:solidFill>
                  <a:srgbClr val="222222"/>
                </a:solidFill>
                <a:effectLst/>
                <a:latin typeface="Arial" panose="020B0604020202020204" pitchFamily="34" charset="0"/>
              </a:rPr>
              <a:t> </a:t>
            </a:r>
          </a:p>
          <a:p>
            <a:pPr algn="l">
              <a:buNone/>
            </a:pPr>
            <a:r>
              <a:rPr lang="en-US" sz="1800" b="1" i="0" dirty="0">
                <a:solidFill>
                  <a:srgbClr val="C00000"/>
                </a:solidFill>
                <a:effectLst/>
                <a:latin typeface="Arial" panose="020B0604020202020204" pitchFamily="34" charset="0"/>
              </a:rPr>
              <a:t>We have recently established an Accelerator section under the Swedish physics society</a:t>
            </a:r>
            <a:r>
              <a:rPr lang="en-US" sz="1800" b="0" i="0" dirty="0">
                <a:solidFill>
                  <a:srgbClr val="222222"/>
                </a:solidFill>
                <a:effectLst/>
                <a:latin typeface="Arial" panose="020B0604020202020204" pitchFamily="34" charset="0"/>
              </a:rPr>
              <a:t>, with Sverker Werin (Max IV) as the chair. One of the topics we discussed is connection with other national physics societies and learning from their experience, events they organize and if/how they engage with the high-school physics teachers.</a:t>
            </a:r>
          </a:p>
          <a:p>
            <a:pPr algn="l">
              <a:buNone/>
            </a:pPr>
            <a:r>
              <a:rPr lang="en-US" sz="1800" b="0" i="0" dirty="0">
                <a:solidFill>
                  <a:srgbClr val="222222"/>
                </a:solidFill>
                <a:effectLst/>
                <a:latin typeface="Arial" panose="020B0604020202020204" pitchFamily="34" charset="0"/>
              </a:rPr>
              <a:t> </a:t>
            </a:r>
          </a:p>
          <a:p>
            <a:pPr algn="l"/>
            <a:r>
              <a:rPr lang="en-US" sz="1800" b="0" i="0" dirty="0">
                <a:solidFill>
                  <a:srgbClr val="222222"/>
                </a:solidFill>
                <a:effectLst/>
                <a:latin typeface="Arial" panose="020B0604020202020204" pitchFamily="34" charset="0"/>
              </a:rPr>
              <a:t>If you have any connections with the physics society of your country, do you mind sharing the contact, or just let me know if you are a board member yourselves?</a:t>
            </a:r>
          </a:p>
          <a:p>
            <a:pPr marL="0" indent="0">
              <a:buNone/>
            </a:pPr>
            <a:endParaRPr lang="en-IT" sz="1800" dirty="0"/>
          </a:p>
        </p:txBody>
      </p:sp>
      <p:sp>
        <p:nvSpPr>
          <p:cNvPr id="6" name="TextBox 5">
            <a:extLst>
              <a:ext uri="{FF2B5EF4-FFF2-40B4-BE49-F238E27FC236}">
                <a16:creationId xmlns:a16="http://schemas.microsoft.com/office/drawing/2014/main" id="{98A81AEB-6A63-129C-274B-F6D5856F15A2}"/>
              </a:ext>
            </a:extLst>
          </p:cNvPr>
          <p:cNvSpPr txBox="1"/>
          <p:nvPr/>
        </p:nvSpPr>
        <p:spPr>
          <a:xfrm>
            <a:off x="1046747" y="938463"/>
            <a:ext cx="6494150" cy="923330"/>
          </a:xfrm>
          <a:prstGeom prst="rect">
            <a:avLst/>
          </a:prstGeom>
          <a:noFill/>
        </p:spPr>
        <p:txBody>
          <a:bodyPr wrap="none" rtlCol="0">
            <a:spAutoFit/>
          </a:bodyPr>
          <a:lstStyle/>
          <a:p>
            <a:r>
              <a:rPr lang="en-GB" b="0" i="0" dirty="0">
                <a:solidFill>
                  <a:srgbClr val="222222"/>
                </a:solidFill>
                <a:effectLst/>
                <a:latin typeface="Arial" panose="020B0604020202020204" pitchFamily="34" charset="0"/>
              </a:rPr>
              <a:t>Da: </a:t>
            </a:r>
            <a:r>
              <a:rPr lang="en-GB" b="1" i="0" dirty="0">
                <a:solidFill>
                  <a:srgbClr val="222222"/>
                </a:solidFill>
                <a:effectLst/>
                <a:latin typeface="Arial" panose="020B0604020202020204" pitchFamily="34" charset="0"/>
              </a:rPr>
              <a:t>Mamad </a:t>
            </a:r>
            <a:r>
              <a:rPr lang="en-GB" b="1" i="0" dirty="0" err="1">
                <a:solidFill>
                  <a:srgbClr val="222222"/>
                </a:solidFill>
                <a:effectLst/>
                <a:latin typeface="Arial" panose="020B0604020202020204" pitchFamily="34" charset="0"/>
              </a:rPr>
              <a:t>Eshraqi</a:t>
            </a:r>
            <a:r>
              <a:rPr lang="en-GB" b="0" i="0" dirty="0">
                <a:solidFill>
                  <a:srgbClr val="222222"/>
                </a:solidFill>
                <a:effectLst/>
                <a:latin typeface="Arial" panose="020B0604020202020204" pitchFamily="34" charset="0"/>
              </a:rPr>
              <a:t> &lt;</a:t>
            </a:r>
            <a:r>
              <a:rPr lang="en-GB" b="0" i="0" dirty="0">
                <a:solidFill>
                  <a:srgbClr val="1155CC"/>
                </a:solidFill>
                <a:effectLst/>
                <a:latin typeface="Arial" panose="020B0604020202020204" pitchFamily="34" charset="0"/>
                <a:hlinkClick r:id="rId2"/>
              </a:rPr>
              <a:t>mamad.eshraqi@ess.eu</a:t>
            </a:r>
            <a:r>
              <a:rPr lang="en-GB" b="0" i="0" dirty="0">
                <a:solidFill>
                  <a:srgbClr val="222222"/>
                </a:solidFill>
                <a:effectLst/>
                <a:latin typeface="Arial" panose="020B0604020202020204" pitchFamily="34" charset="0"/>
              </a:rPr>
              <a:t>&gt;</a:t>
            </a:r>
            <a:br>
              <a:rPr lang="en-GB" dirty="0"/>
            </a:br>
            <a:r>
              <a:rPr lang="en-GB" b="0" i="0" dirty="0">
                <a:solidFill>
                  <a:srgbClr val="222222"/>
                </a:solidFill>
                <a:effectLst/>
                <a:latin typeface="Arial" panose="020B0604020202020204" pitchFamily="34" charset="0"/>
              </a:rPr>
              <a:t>Date: </a:t>
            </a:r>
            <a:r>
              <a:rPr lang="en-GB" b="0" i="0" dirty="0" err="1">
                <a:solidFill>
                  <a:srgbClr val="222222"/>
                </a:solidFill>
                <a:effectLst/>
                <a:latin typeface="Arial" panose="020B0604020202020204" pitchFamily="34" charset="0"/>
              </a:rPr>
              <a:t>lun</a:t>
            </a:r>
            <a:r>
              <a:rPr lang="en-GB" b="0" i="0" dirty="0">
                <a:solidFill>
                  <a:srgbClr val="222222"/>
                </a:solidFill>
                <a:effectLst/>
                <a:latin typeface="Arial" panose="020B0604020202020204" pitchFamily="34" charset="0"/>
              </a:rPr>
              <a:t> 17 mar 2025 alle ore 11:13</a:t>
            </a:r>
            <a:br>
              <a:rPr lang="en-GB" dirty="0"/>
            </a:br>
            <a:r>
              <a:rPr lang="en-GB" b="0" i="0" dirty="0">
                <a:solidFill>
                  <a:srgbClr val="222222"/>
                </a:solidFill>
                <a:effectLst/>
                <a:latin typeface="Arial" panose="020B0604020202020204" pitchFamily="34" charset="0"/>
              </a:rPr>
              <a:t>Subject: Accelerator section/group on national physics society</a:t>
            </a:r>
            <a:endParaRPr lang="en-IT" dirty="0"/>
          </a:p>
        </p:txBody>
      </p:sp>
    </p:spTree>
    <p:extLst>
      <p:ext uri="{BB962C8B-B14F-4D97-AF65-F5344CB8AC3E}">
        <p14:creationId xmlns:p14="http://schemas.microsoft.com/office/powerpoint/2010/main" val="3812941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300EFE0-9534-6C9C-9D41-E582B2CCF0AF}"/>
              </a:ext>
            </a:extLst>
          </p:cNvPr>
          <p:cNvSpPr txBox="1"/>
          <p:nvPr/>
        </p:nvSpPr>
        <p:spPr>
          <a:xfrm>
            <a:off x="1163053" y="1420798"/>
            <a:ext cx="9865894" cy="4247317"/>
          </a:xfrm>
          <a:prstGeom prst="rect">
            <a:avLst/>
          </a:prstGeom>
          <a:noFill/>
          <a:ln>
            <a:solidFill>
              <a:schemeClr val="accent1"/>
            </a:solidFill>
          </a:ln>
        </p:spPr>
        <p:txBody>
          <a:bodyPr wrap="square">
            <a:spAutoFit/>
          </a:bodyPr>
          <a:lstStyle/>
          <a:p>
            <a:pPr algn="just">
              <a:buNone/>
            </a:pPr>
            <a:endParaRPr lang="en-GB" b="1"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b="1" dirty="0">
                <a:solidFill>
                  <a:srgbClr val="C00000"/>
                </a:solidFill>
                <a:latin typeface="Arial" panose="020B0604020202020204" pitchFamily="34" charset="0"/>
                <a:cs typeface="Arial" panose="020B0604020202020204" pitchFamily="34" charset="0"/>
              </a:rPr>
              <a:t>AMERICAN PHYSICS SOCIETY(APS) </a:t>
            </a:r>
          </a:p>
          <a:p>
            <a:pPr algn="just"/>
            <a:endParaRPr lang="en-GB" dirty="0">
              <a:latin typeface="Arial" panose="020B0604020202020204" pitchFamily="34" charset="0"/>
              <a:cs typeface="Arial" panose="020B0604020202020204" pitchFamily="34" charset="0"/>
            </a:endParaRPr>
          </a:p>
          <a:p>
            <a:pPr marL="285750" indent="-285750" algn="just">
              <a:buFontTx/>
              <a:buChar char="-"/>
            </a:pPr>
            <a:r>
              <a:rPr lang="en-GB" b="1" i="0" dirty="0">
                <a:solidFill>
                  <a:srgbClr val="474747"/>
                </a:solidFill>
                <a:effectLst/>
                <a:latin typeface="Arial" panose="020B0604020202020204" pitchFamily="34" charset="0"/>
              </a:rPr>
              <a:t>Division of Physics of Beams (DPB) </a:t>
            </a:r>
          </a:p>
          <a:p>
            <a:pPr algn="just"/>
            <a:r>
              <a:rPr lang="it-IT" dirty="0">
                <a:solidFill>
                  <a:srgbClr val="C00000"/>
                </a:solidFill>
              </a:rPr>
              <a:t>organizza la Conferenza Internazionale sugli Acceleratori di Particelle (IPAC) quando si tiene in America</a:t>
            </a:r>
            <a:r>
              <a:rPr lang="it-IT" dirty="0">
                <a:solidFill>
                  <a:srgbClr val="FF0000"/>
                </a:solidFill>
              </a:rPr>
              <a:t>.</a:t>
            </a:r>
          </a:p>
          <a:p>
            <a:pPr algn="just"/>
            <a:r>
              <a:rPr lang="it-IT" dirty="0">
                <a:solidFill>
                  <a:srgbClr val="C00000"/>
                </a:solidFill>
              </a:rPr>
              <a:t>Attribuisce premi …</a:t>
            </a:r>
            <a:endParaRPr lang="en-GB" dirty="0">
              <a:solidFill>
                <a:srgbClr val="C00000"/>
              </a:solidFill>
            </a:endParaRPr>
          </a:p>
          <a:p>
            <a:pPr marL="285750" indent="-285750" algn="just">
              <a:buFontTx/>
              <a:buChar char="-"/>
            </a:pPr>
            <a:endParaRPr lang="en-GB" dirty="0">
              <a:latin typeface="Arial" panose="020B0604020202020204" pitchFamily="34" charset="0"/>
              <a:cs typeface="Arial" panose="020B0604020202020204" pitchFamily="34" charset="0"/>
            </a:endParaRPr>
          </a:p>
          <a:p>
            <a:pPr algn="just"/>
            <a:endParaRPr lang="en-GB" dirty="0">
              <a:solidFill>
                <a:srgbClr val="C00000"/>
              </a:solidFill>
              <a:latin typeface="Arial" panose="020B0604020202020204" pitchFamily="34" charset="0"/>
              <a:cs typeface="Arial" panose="020B0604020202020204" pitchFamily="34" charset="0"/>
            </a:endParaRPr>
          </a:p>
          <a:p>
            <a:pPr algn="just">
              <a:buFont typeface="Arial" panose="020B0604020202020204" pitchFamily="34" charset="0"/>
              <a:buChar char="•"/>
            </a:pPr>
            <a:r>
              <a:rPr lang="en-GB" b="1" dirty="0">
                <a:solidFill>
                  <a:srgbClr val="C00000"/>
                </a:solidFill>
                <a:latin typeface="Arial" panose="020B0604020202020204" pitchFamily="34" charset="0"/>
                <a:cs typeface="Arial" panose="020B0604020202020204" pitchFamily="34" charset="0"/>
              </a:rPr>
              <a:t>EUROPEAN PHYSICS SOCIETY (EPS ) </a:t>
            </a:r>
          </a:p>
          <a:p>
            <a:pPr algn="just"/>
            <a:endParaRPr lang="en-GB" b="1" dirty="0">
              <a:latin typeface="Arial" panose="020B0604020202020204" pitchFamily="34" charset="0"/>
              <a:cs typeface="Arial" panose="020B0604020202020204" pitchFamily="34" charset="0"/>
            </a:endParaRPr>
          </a:p>
          <a:p>
            <a:pPr marL="285750" indent="-285750" algn="just">
              <a:buFontTx/>
              <a:buChar char="-"/>
            </a:pPr>
            <a:r>
              <a:rPr lang="en-GB" b="1" dirty="0">
                <a:latin typeface="Arial" panose="020B0604020202020204" pitchFamily="34" charset="0"/>
                <a:cs typeface="Arial" panose="020B0604020202020204" pitchFamily="34" charset="0"/>
              </a:rPr>
              <a:t>Accelerator Group (AG)</a:t>
            </a:r>
          </a:p>
          <a:p>
            <a:pPr algn="just"/>
            <a:r>
              <a:rPr lang="it-IT" dirty="0">
                <a:solidFill>
                  <a:srgbClr val="C00000"/>
                </a:solidFill>
              </a:rPr>
              <a:t>organizza la Conferenza Internazionale sugli Acceleratori di Particelle (IPAC) quando si tiene in Europa</a:t>
            </a:r>
            <a:r>
              <a:rPr lang="it-IT" dirty="0">
                <a:solidFill>
                  <a:srgbClr val="FF0000"/>
                </a:solidFill>
              </a:rPr>
              <a:t>..</a:t>
            </a:r>
          </a:p>
          <a:p>
            <a:pPr algn="just"/>
            <a:r>
              <a:rPr lang="it-IT" dirty="0">
                <a:solidFill>
                  <a:srgbClr val="C00000"/>
                </a:solidFill>
                <a:latin typeface="Arial" panose="020B0604020202020204" pitchFamily="34" charset="0"/>
                <a:cs typeface="Arial" panose="020B0604020202020204" pitchFamily="34" charset="0"/>
              </a:rPr>
              <a:t>Attribuisce premi …</a:t>
            </a:r>
            <a:endParaRPr lang="en-GB" dirty="0">
              <a:solidFill>
                <a:srgbClr val="C00000"/>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5C82FF87-8302-CE21-16BB-64EC11710568}"/>
              </a:ext>
            </a:extLst>
          </p:cNvPr>
          <p:cNvSpPr txBox="1"/>
          <p:nvPr/>
        </p:nvSpPr>
        <p:spPr>
          <a:xfrm>
            <a:off x="2093118" y="786883"/>
            <a:ext cx="6100762" cy="369332"/>
          </a:xfrm>
          <a:prstGeom prst="rect">
            <a:avLst/>
          </a:prstGeom>
          <a:noFill/>
        </p:spPr>
        <p:txBody>
          <a:bodyPr wrap="square">
            <a:spAutoFit/>
          </a:bodyPr>
          <a:lstStyle/>
          <a:p>
            <a:pPr algn="just">
              <a:buNone/>
            </a:pPr>
            <a:r>
              <a:rPr lang="en-GB" b="1" dirty="0">
                <a:latin typeface="Arial" panose="020B0604020202020204" pitchFamily="34" charset="0"/>
                <a:cs typeface="Arial" panose="020B0604020202020204" pitchFamily="34" charset="0"/>
              </a:rPr>
              <a:t>ASSOCIAZIONI INTERNAZIONALI</a:t>
            </a:r>
          </a:p>
        </p:txBody>
      </p:sp>
    </p:spTree>
    <p:extLst>
      <p:ext uri="{BB962C8B-B14F-4D97-AF65-F5344CB8AC3E}">
        <p14:creationId xmlns:p14="http://schemas.microsoft.com/office/powerpoint/2010/main" val="2299998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786BAC1-ABAC-276E-2A79-40C2BD2166C3}"/>
              </a:ext>
            </a:extLst>
          </p:cNvPr>
          <p:cNvSpPr txBox="1"/>
          <p:nvPr/>
        </p:nvSpPr>
        <p:spPr>
          <a:xfrm>
            <a:off x="-3597441" y="3059668"/>
            <a:ext cx="11261557" cy="646331"/>
          </a:xfrm>
          <a:prstGeom prst="rect">
            <a:avLst/>
          </a:prstGeom>
          <a:noFill/>
        </p:spPr>
        <p:txBody>
          <a:bodyPr wrap="square" rtlCol="0">
            <a:spAutoFit/>
          </a:bodyPr>
          <a:lstStyle/>
          <a:p>
            <a:pPr>
              <a:buNone/>
            </a:pPr>
            <a:r>
              <a:rPr lang="en-GB" b="1" dirty="0" err="1"/>
              <a:t>Attività</a:t>
            </a:r>
            <a:r>
              <a:rPr lang="en-GB" b="1" dirty="0"/>
              <a:t> e </a:t>
            </a:r>
            <a:r>
              <a:rPr lang="en-GB" b="1" dirty="0" err="1"/>
              <a:t>Iniziative</a:t>
            </a:r>
            <a:endParaRPr lang="en-GB" b="1" dirty="0"/>
          </a:p>
          <a:p>
            <a:endParaRPr lang="en-IT" dirty="0"/>
          </a:p>
        </p:txBody>
      </p:sp>
      <p:sp>
        <p:nvSpPr>
          <p:cNvPr id="8" name="TextBox 7">
            <a:extLst>
              <a:ext uri="{FF2B5EF4-FFF2-40B4-BE49-F238E27FC236}">
                <a16:creationId xmlns:a16="http://schemas.microsoft.com/office/drawing/2014/main" id="{7EF19FA7-C900-883A-057C-3906F4A6D242}"/>
              </a:ext>
            </a:extLst>
          </p:cNvPr>
          <p:cNvSpPr txBox="1"/>
          <p:nvPr/>
        </p:nvSpPr>
        <p:spPr>
          <a:xfrm>
            <a:off x="547441" y="955828"/>
            <a:ext cx="11136382" cy="1754326"/>
          </a:xfrm>
          <a:prstGeom prst="rect">
            <a:avLst/>
          </a:prstGeom>
          <a:noFill/>
          <a:ln>
            <a:solidFill>
              <a:schemeClr val="accent1"/>
            </a:solidFill>
          </a:ln>
        </p:spPr>
        <p:txBody>
          <a:bodyPr wrap="none" rtlCol="0">
            <a:spAutoFit/>
          </a:bodyPr>
          <a:lstStyle/>
          <a:p>
            <a:pPr>
              <a:buNone/>
            </a:pPr>
            <a:r>
              <a:rPr lang="en-GB" b="1" dirty="0">
                <a:latin typeface="Arial" panose="020B0604020202020204" pitchFamily="34" charset="0"/>
                <a:cs typeface="Arial" panose="020B0604020202020204" pitchFamily="34" charset="0"/>
              </a:rPr>
              <a:t>GERMANIA</a:t>
            </a:r>
          </a:p>
          <a:p>
            <a:pPr>
              <a:buNone/>
            </a:pPr>
            <a:endParaRPr lang="en-GB" b="1" dirty="0">
              <a:latin typeface="Arial" panose="020B0604020202020204" pitchFamily="34" charset="0"/>
              <a:cs typeface="Arial" panose="020B0604020202020204" pitchFamily="34" charset="0"/>
            </a:endParaRPr>
          </a:p>
          <a:p>
            <a:pPr>
              <a:buNone/>
            </a:pPr>
            <a:r>
              <a:rPr lang="en-GB" b="1" dirty="0">
                <a:latin typeface="Arial" panose="020B0604020202020204" pitchFamily="34" charset="0"/>
                <a:cs typeface="Arial" panose="020B0604020202020204" pitchFamily="34" charset="0"/>
              </a:rPr>
              <a:t>Deutsche </a:t>
            </a:r>
            <a:r>
              <a:rPr lang="en-GB" b="1" dirty="0" err="1">
                <a:latin typeface="Arial" panose="020B0604020202020204" pitchFamily="34" charset="0"/>
                <a:cs typeface="Arial" panose="020B0604020202020204" pitchFamily="34" charset="0"/>
              </a:rPr>
              <a:t>Physikalische</a:t>
            </a:r>
            <a:r>
              <a:rPr lang="en-GB" b="1" dirty="0">
                <a:latin typeface="Arial" panose="020B0604020202020204" pitchFamily="34" charset="0"/>
                <a:cs typeface="Arial" panose="020B0604020202020204" pitchFamily="34" charset="0"/>
              </a:rPr>
              <a:t> Gesellschaft (DPG)</a:t>
            </a:r>
            <a:r>
              <a:rPr lang="en-GB" dirty="0">
                <a:latin typeface="Arial" panose="020B0604020202020204" pitchFamily="34" charset="0"/>
                <a:cs typeface="Arial" panose="020B0604020202020204" pitchFamily="34" charset="0"/>
              </a:rPr>
              <a:t>, </a:t>
            </a:r>
          </a:p>
          <a:p>
            <a:pPr>
              <a:buNone/>
            </a:pPr>
            <a:r>
              <a:rPr lang="en-GB" dirty="0" err="1">
                <a:solidFill>
                  <a:srgbClr val="C00000"/>
                </a:solidFill>
                <a:latin typeface="Arial" panose="020B0604020202020204" pitchFamily="34" charset="0"/>
                <a:cs typeface="Arial" panose="020B0604020202020204" pitchFamily="34" charset="0"/>
              </a:rPr>
              <a:t>società</a:t>
            </a:r>
            <a:r>
              <a:rPr lang="en-GB" dirty="0">
                <a:solidFill>
                  <a:srgbClr val="C00000"/>
                </a:solidFill>
                <a:latin typeface="Arial" panose="020B0604020202020204" pitchFamily="34" charset="0"/>
                <a:cs typeface="Arial" panose="020B0604020202020204" pitchFamily="34" charset="0"/>
              </a:rPr>
              <a:t> </a:t>
            </a:r>
            <a:r>
              <a:rPr lang="en-GB" dirty="0" err="1">
                <a:solidFill>
                  <a:srgbClr val="C00000"/>
                </a:solidFill>
                <a:latin typeface="Arial" panose="020B0604020202020204" pitchFamily="34" charset="0"/>
                <a:cs typeface="Arial" panose="020B0604020202020204" pitchFamily="34" charset="0"/>
              </a:rPr>
              <a:t>scientifica</a:t>
            </a:r>
            <a:r>
              <a:rPr lang="en-GB" dirty="0">
                <a:solidFill>
                  <a:srgbClr val="C00000"/>
                </a:solidFill>
                <a:latin typeface="Arial" panose="020B0604020202020204" pitchFamily="34" charset="0"/>
                <a:cs typeface="Arial" panose="020B0604020202020204" pitchFamily="34" charset="0"/>
              </a:rPr>
              <a:t> di </a:t>
            </a:r>
            <a:r>
              <a:rPr lang="en-GB" dirty="0" err="1">
                <a:solidFill>
                  <a:srgbClr val="C00000"/>
                </a:solidFill>
                <a:latin typeface="Arial" panose="020B0604020202020204" pitchFamily="34" charset="0"/>
                <a:cs typeface="Arial" panose="020B0604020202020204" pitchFamily="34" charset="0"/>
              </a:rPr>
              <a:t>fisica</a:t>
            </a:r>
            <a:r>
              <a:rPr lang="en-GB" dirty="0">
                <a:solidFill>
                  <a:srgbClr val="C00000"/>
                </a:solidFill>
                <a:latin typeface="Arial" panose="020B0604020202020204" pitchFamily="34" charset="0"/>
                <a:cs typeface="Arial" panose="020B0604020202020204" pitchFamily="34" charset="0"/>
              </a:rPr>
              <a:t> in Germania  ha </a:t>
            </a:r>
            <a:r>
              <a:rPr lang="en-GB" dirty="0" err="1">
                <a:solidFill>
                  <a:srgbClr val="C00000"/>
                </a:solidFill>
                <a:latin typeface="Arial" panose="020B0604020202020204" pitchFamily="34" charset="0"/>
                <a:cs typeface="Arial" panose="020B0604020202020204" pitchFamily="34" charset="0"/>
              </a:rPr>
              <a:t>una</a:t>
            </a:r>
            <a:r>
              <a:rPr lang="en-GB" dirty="0">
                <a:solidFill>
                  <a:srgbClr val="C00000"/>
                </a:solidFill>
                <a:latin typeface="Arial" panose="020B0604020202020204" pitchFamily="34" charset="0"/>
                <a:cs typeface="Arial" panose="020B0604020202020204" pitchFamily="34" charset="0"/>
              </a:rPr>
              <a:t> </a:t>
            </a:r>
            <a:r>
              <a:rPr lang="en-GB" b="1" dirty="0" err="1">
                <a:solidFill>
                  <a:srgbClr val="C00000"/>
                </a:solidFill>
                <a:latin typeface="Arial" panose="020B0604020202020204" pitchFamily="34" charset="0"/>
                <a:cs typeface="Arial" panose="020B0604020202020204" pitchFamily="34" charset="0"/>
              </a:rPr>
              <a:t>sezione</a:t>
            </a:r>
            <a:r>
              <a:rPr lang="en-GB" b="1" dirty="0">
                <a:solidFill>
                  <a:srgbClr val="C00000"/>
                </a:solidFill>
                <a:latin typeface="Arial" panose="020B0604020202020204" pitchFamily="34" charset="0"/>
                <a:cs typeface="Arial" panose="020B0604020202020204" pitchFamily="34" charset="0"/>
              </a:rPr>
              <a:t> </a:t>
            </a:r>
            <a:r>
              <a:rPr lang="en-GB" b="1" dirty="0" err="1">
                <a:solidFill>
                  <a:srgbClr val="C00000"/>
                </a:solidFill>
                <a:latin typeface="Arial" panose="020B0604020202020204" pitchFamily="34" charset="0"/>
                <a:cs typeface="Arial" panose="020B0604020202020204" pitchFamily="34" charset="0"/>
              </a:rPr>
              <a:t>specifica</a:t>
            </a:r>
            <a:r>
              <a:rPr lang="en-GB" b="1" dirty="0">
                <a:solidFill>
                  <a:srgbClr val="C00000"/>
                </a:solidFill>
                <a:latin typeface="Arial" panose="020B0604020202020204" pitchFamily="34" charset="0"/>
                <a:cs typeface="Arial" panose="020B0604020202020204" pitchFamily="34" charset="0"/>
              </a:rPr>
              <a:t> </a:t>
            </a:r>
            <a:r>
              <a:rPr lang="en-GB" b="1" dirty="0" err="1">
                <a:solidFill>
                  <a:srgbClr val="C00000"/>
                </a:solidFill>
                <a:latin typeface="Arial" panose="020B0604020202020204" pitchFamily="34" charset="0"/>
                <a:cs typeface="Arial" panose="020B0604020202020204" pitchFamily="34" charset="0"/>
              </a:rPr>
              <a:t>dedicata</a:t>
            </a:r>
            <a:r>
              <a:rPr lang="en-GB" b="1" dirty="0">
                <a:solidFill>
                  <a:srgbClr val="C00000"/>
                </a:solidFill>
                <a:latin typeface="Arial" panose="020B0604020202020204" pitchFamily="34" charset="0"/>
                <a:cs typeface="Arial" panose="020B0604020202020204" pitchFamily="34" charset="0"/>
              </a:rPr>
              <a:t> </a:t>
            </a:r>
            <a:r>
              <a:rPr lang="en-GB" b="1" dirty="0" err="1">
                <a:solidFill>
                  <a:srgbClr val="C00000"/>
                </a:solidFill>
                <a:latin typeface="Arial" panose="020B0604020202020204" pitchFamily="34" charset="0"/>
                <a:cs typeface="Arial" panose="020B0604020202020204" pitchFamily="34" charset="0"/>
              </a:rPr>
              <a:t>alla</a:t>
            </a:r>
            <a:r>
              <a:rPr lang="en-GB" b="1" dirty="0">
                <a:solidFill>
                  <a:srgbClr val="C00000"/>
                </a:solidFill>
                <a:latin typeface="Arial" panose="020B0604020202020204" pitchFamily="34" charset="0"/>
                <a:cs typeface="Arial" panose="020B0604020202020204" pitchFamily="34" charset="0"/>
              </a:rPr>
              <a:t> </a:t>
            </a:r>
            <a:r>
              <a:rPr lang="en-GB" b="1" dirty="0" err="1">
                <a:solidFill>
                  <a:srgbClr val="C00000"/>
                </a:solidFill>
                <a:latin typeface="Arial" panose="020B0604020202020204" pitchFamily="34" charset="0"/>
                <a:cs typeface="Arial" panose="020B0604020202020204" pitchFamily="34" charset="0"/>
              </a:rPr>
              <a:t>fisica</a:t>
            </a:r>
            <a:r>
              <a:rPr lang="en-GB" b="1" dirty="0">
                <a:solidFill>
                  <a:srgbClr val="C00000"/>
                </a:solidFill>
                <a:latin typeface="Arial" panose="020B0604020202020204" pitchFamily="34" charset="0"/>
                <a:cs typeface="Arial" panose="020B0604020202020204" pitchFamily="34" charset="0"/>
              </a:rPr>
              <a:t> </a:t>
            </a:r>
            <a:r>
              <a:rPr lang="en-GB" b="1" dirty="0" err="1">
                <a:solidFill>
                  <a:srgbClr val="C00000"/>
                </a:solidFill>
                <a:latin typeface="Arial" panose="020B0604020202020204" pitchFamily="34" charset="0"/>
                <a:cs typeface="Arial" panose="020B0604020202020204" pitchFamily="34" charset="0"/>
              </a:rPr>
              <a:t>degli</a:t>
            </a:r>
            <a:r>
              <a:rPr lang="en-GB" b="1" dirty="0">
                <a:solidFill>
                  <a:srgbClr val="C00000"/>
                </a:solidFill>
                <a:latin typeface="Arial" panose="020B0604020202020204" pitchFamily="34" charset="0"/>
                <a:cs typeface="Arial" panose="020B0604020202020204" pitchFamily="34" charset="0"/>
              </a:rPr>
              <a:t> </a:t>
            </a:r>
            <a:r>
              <a:rPr lang="en-GB" b="1" dirty="0" err="1">
                <a:solidFill>
                  <a:srgbClr val="C00000"/>
                </a:solidFill>
                <a:latin typeface="Arial" panose="020B0604020202020204" pitchFamily="34" charset="0"/>
                <a:cs typeface="Arial" panose="020B0604020202020204" pitchFamily="34" charset="0"/>
              </a:rPr>
              <a:t>acceleratori</a:t>
            </a:r>
            <a:r>
              <a:rPr lang="en-GB" dirty="0">
                <a:solidFill>
                  <a:srgbClr val="C00000"/>
                </a:solidFill>
                <a:latin typeface="Arial" panose="020B0604020202020204" pitchFamily="34" charset="0"/>
                <a:cs typeface="Arial" panose="020B0604020202020204" pitchFamily="34" charset="0"/>
              </a:rPr>
              <a:t>. </a:t>
            </a:r>
          </a:p>
          <a:p>
            <a:pPr>
              <a:buNone/>
            </a:pPr>
            <a:r>
              <a:rPr lang="en-GB" dirty="0" err="1">
                <a:solidFill>
                  <a:srgbClr val="C00000"/>
                </a:solidFill>
                <a:latin typeface="Arial" panose="020B0604020202020204" pitchFamily="34" charset="0"/>
                <a:cs typeface="Arial" panose="020B0604020202020204" pitchFamily="34" charset="0"/>
              </a:rPr>
              <a:t>organizza</a:t>
            </a:r>
            <a:r>
              <a:rPr lang="en-GB" dirty="0">
                <a:solidFill>
                  <a:srgbClr val="C00000"/>
                </a:solidFill>
                <a:latin typeface="Arial" panose="020B0604020202020204" pitchFamily="34" charset="0"/>
                <a:cs typeface="Arial" panose="020B0604020202020204" pitchFamily="34" charset="0"/>
              </a:rPr>
              <a:t> </a:t>
            </a:r>
            <a:r>
              <a:rPr lang="en-GB" dirty="0" err="1">
                <a:solidFill>
                  <a:srgbClr val="C00000"/>
                </a:solidFill>
                <a:latin typeface="Arial" panose="020B0604020202020204" pitchFamily="34" charset="0"/>
                <a:cs typeface="Arial" panose="020B0604020202020204" pitchFamily="34" charset="0"/>
              </a:rPr>
              <a:t>annualmente</a:t>
            </a:r>
            <a:r>
              <a:rPr lang="en-GB" dirty="0">
                <a:solidFill>
                  <a:srgbClr val="C00000"/>
                </a:solidFill>
                <a:latin typeface="Arial" panose="020B0604020202020204" pitchFamily="34" charset="0"/>
                <a:cs typeface="Arial" panose="020B0604020202020204" pitchFamily="34" charset="0"/>
              </a:rPr>
              <a:t> un meeting (DPG </a:t>
            </a:r>
            <a:r>
              <a:rPr lang="en-GB" dirty="0" err="1">
                <a:solidFill>
                  <a:srgbClr val="C00000"/>
                </a:solidFill>
                <a:latin typeface="Arial" panose="020B0604020202020204" pitchFamily="34" charset="0"/>
                <a:cs typeface="Arial" panose="020B0604020202020204" pitchFamily="34" charset="0"/>
              </a:rPr>
              <a:t>Tagung</a:t>
            </a:r>
            <a:r>
              <a:rPr lang="en-GB" dirty="0">
                <a:solidFill>
                  <a:srgbClr val="C00000"/>
                </a:solidFill>
                <a:latin typeface="Arial" panose="020B0604020202020204" pitchFamily="34" charset="0"/>
                <a:cs typeface="Arial" panose="020B0604020202020204" pitchFamily="34" charset="0"/>
              </a:rPr>
              <a:t>). </a:t>
            </a:r>
          </a:p>
          <a:p>
            <a:pPr>
              <a:buNone/>
            </a:pPr>
            <a:endParaRPr lang="en-GB" dirty="0">
              <a:latin typeface="Arial" panose="020B0604020202020204" pitchFamily="34" charset="0"/>
              <a:cs typeface="Arial" panose="020B0604020202020204" pitchFamily="34" charset="0"/>
            </a:endParaRPr>
          </a:p>
        </p:txBody>
      </p:sp>
      <p:sp>
        <p:nvSpPr>
          <p:cNvPr id="9" name="Content Placeholder 2">
            <a:extLst>
              <a:ext uri="{FF2B5EF4-FFF2-40B4-BE49-F238E27FC236}">
                <a16:creationId xmlns:a16="http://schemas.microsoft.com/office/drawing/2014/main" id="{FE845877-C8E9-5D4B-FD69-8A308244FD99}"/>
              </a:ext>
            </a:extLst>
          </p:cNvPr>
          <p:cNvSpPr>
            <a:spLocks noGrp="1"/>
          </p:cNvSpPr>
          <p:nvPr>
            <p:ph idx="1"/>
          </p:nvPr>
        </p:nvSpPr>
        <p:spPr>
          <a:xfrm>
            <a:off x="547441" y="3382833"/>
            <a:ext cx="10905550" cy="2067343"/>
          </a:xfrm>
          <a:ln>
            <a:solidFill>
              <a:schemeClr val="accent1"/>
            </a:solidFill>
          </a:ln>
        </p:spPr>
        <p:txBody>
          <a:bodyPr>
            <a:noAutofit/>
          </a:bodyPr>
          <a:lstStyle/>
          <a:p>
            <a:pPr>
              <a:buNone/>
            </a:pPr>
            <a:r>
              <a:rPr lang="en-GB" sz="1800" b="1" dirty="0">
                <a:latin typeface="Arial" panose="020B0604020202020204" pitchFamily="34" charset="0"/>
                <a:cs typeface="Arial" panose="020B0604020202020204" pitchFamily="34" charset="0"/>
              </a:rPr>
              <a:t>FRANCIA</a:t>
            </a:r>
          </a:p>
          <a:p>
            <a:pPr>
              <a:buNone/>
            </a:pPr>
            <a:endParaRPr lang="en-GB" sz="1800" dirty="0">
              <a:latin typeface="Arial" panose="020B0604020202020204" pitchFamily="34" charset="0"/>
              <a:cs typeface="Arial" panose="020B0604020202020204" pitchFamily="34" charset="0"/>
            </a:endParaRPr>
          </a:p>
          <a:p>
            <a:pPr>
              <a:buFont typeface="Arial" panose="020B0604020202020204" pitchFamily="34" charset="0"/>
              <a:buChar char="•"/>
            </a:pPr>
            <a:r>
              <a:rPr lang="en-GB" sz="1800" b="1" dirty="0">
                <a:latin typeface="Arial" panose="020B0604020202020204" pitchFamily="34" charset="0"/>
                <a:cs typeface="Arial" panose="020B0604020202020204" pitchFamily="34" charset="0"/>
              </a:rPr>
              <a:t>Société Française de Physique (SFP)</a:t>
            </a:r>
            <a:r>
              <a:rPr lang="en-GB" sz="1800" dirty="0">
                <a:latin typeface="Arial" panose="020B0604020202020204" pitchFamily="34" charset="0"/>
                <a:cs typeface="Arial" panose="020B0604020202020204" pitchFamily="34" charset="0"/>
              </a:rPr>
              <a:t>:</a:t>
            </a:r>
          </a:p>
          <a:p>
            <a:pPr marL="0" indent="0">
              <a:buNone/>
            </a:pPr>
            <a:r>
              <a:rPr lang="en-GB" sz="1800" dirty="0">
                <a:solidFill>
                  <a:srgbClr val="C00000"/>
                </a:solidFill>
                <a:latin typeface="Arial" panose="020B0604020202020204" pitchFamily="34" charset="0"/>
                <a:cs typeface="Arial" panose="020B0604020202020204" pitchFamily="34" charset="0"/>
              </a:rPr>
              <a:t>La </a:t>
            </a:r>
            <a:r>
              <a:rPr lang="en-GB" sz="1800" b="1" dirty="0" err="1">
                <a:solidFill>
                  <a:srgbClr val="C00000"/>
                </a:solidFill>
                <a:latin typeface="Arial" panose="020B0604020202020204" pitchFamily="34" charset="0"/>
                <a:cs typeface="Arial" panose="020B0604020202020204" pitchFamily="34" charset="0"/>
              </a:rPr>
              <a:t>Sezione</a:t>
            </a:r>
            <a:r>
              <a:rPr lang="en-GB" sz="1800" b="1" dirty="0">
                <a:solidFill>
                  <a:srgbClr val="C00000"/>
                </a:solidFill>
                <a:latin typeface="Arial" panose="020B0604020202020204" pitchFamily="34" charset="0"/>
                <a:cs typeface="Arial" panose="020B0604020202020204" pitchFamily="34" charset="0"/>
              </a:rPr>
              <a:t> </a:t>
            </a:r>
            <a:r>
              <a:rPr lang="en-GB" sz="1800" b="1" dirty="0" err="1">
                <a:solidFill>
                  <a:srgbClr val="C00000"/>
                </a:solidFill>
                <a:latin typeface="Arial" panose="020B0604020202020204" pitchFamily="34" charset="0"/>
                <a:cs typeface="Arial" panose="020B0604020202020204" pitchFamily="34" charset="0"/>
              </a:rPr>
              <a:t>acceleratori</a:t>
            </a:r>
            <a:r>
              <a:rPr lang="en-GB" sz="1800" b="1"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conta</a:t>
            </a:r>
            <a:r>
              <a:rPr lang="en-GB" sz="1800" dirty="0">
                <a:solidFill>
                  <a:srgbClr val="C00000"/>
                </a:solidFill>
                <a:latin typeface="Arial" panose="020B0604020202020204" pitchFamily="34" charset="0"/>
                <a:cs typeface="Arial" panose="020B0604020202020204" pitchFamily="34" charset="0"/>
              </a:rPr>
              <a:t> 70-80 </a:t>
            </a:r>
            <a:r>
              <a:rPr lang="en-GB" sz="1800" dirty="0" err="1">
                <a:solidFill>
                  <a:srgbClr val="C00000"/>
                </a:solidFill>
                <a:latin typeface="Arial" panose="020B0604020202020204" pitchFamily="34" charset="0"/>
                <a:cs typeface="Arial" panose="020B0604020202020204" pitchFamily="34" charset="0"/>
              </a:rPr>
              <a:t>membri</a:t>
            </a:r>
            <a:r>
              <a:rPr lang="en-GB" sz="1800" dirty="0">
                <a:solidFill>
                  <a:srgbClr val="C00000"/>
                </a:solidFill>
                <a:latin typeface="Arial" panose="020B0604020202020204" pitchFamily="34" charset="0"/>
                <a:cs typeface="Arial" panose="020B0604020202020204" pitchFamily="34" charset="0"/>
              </a:rPr>
              <a:t> e quattro laboratory; </a:t>
            </a:r>
            <a:r>
              <a:rPr lang="en-GB" sz="1800" dirty="0" err="1">
                <a:solidFill>
                  <a:srgbClr val="C00000"/>
                </a:solidFill>
                <a:latin typeface="Arial" panose="020B0604020202020204" pitchFamily="34" charset="0"/>
                <a:cs typeface="Arial" panose="020B0604020202020204" pitchFamily="34" charset="0"/>
              </a:rPr>
              <a:t>favorisce</a:t>
            </a:r>
            <a:r>
              <a:rPr lang="en-GB" sz="1800" dirty="0">
                <a:solidFill>
                  <a:srgbClr val="C00000"/>
                </a:solidFill>
                <a:latin typeface="Arial" panose="020B0604020202020204" pitchFamily="34" charset="0"/>
                <a:cs typeface="Arial" panose="020B0604020202020204" pitchFamily="34" charset="0"/>
              </a:rPr>
              <a:t> la </a:t>
            </a:r>
            <a:r>
              <a:rPr lang="en-GB" sz="1800" dirty="0" err="1">
                <a:solidFill>
                  <a:srgbClr val="C00000"/>
                </a:solidFill>
                <a:latin typeface="Arial" panose="020B0604020202020204" pitchFamily="34" charset="0"/>
                <a:cs typeface="Arial" panose="020B0604020202020204" pitchFamily="34" charset="0"/>
              </a:rPr>
              <a:t>comunicazione</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tra</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i</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laboratori</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organizza</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annualmente</a:t>
            </a:r>
            <a:r>
              <a:rPr lang="en-GB" sz="1800" dirty="0">
                <a:solidFill>
                  <a:srgbClr val="C00000"/>
                </a:solidFill>
                <a:latin typeface="Arial" panose="020B0604020202020204" pitchFamily="34" charset="0"/>
                <a:cs typeface="Arial" panose="020B0604020202020204" pitchFamily="34" charset="0"/>
              </a:rPr>
              <a:t> un meeting </a:t>
            </a:r>
            <a:r>
              <a:rPr lang="en-GB" sz="1800" dirty="0" err="1">
                <a:solidFill>
                  <a:srgbClr val="C00000"/>
                </a:solidFill>
                <a:latin typeface="Arial" panose="020B0604020202020204" pitchFamily="34" charset="0"/>
                <a:cs typeface="Arial" panose="020B0604020202020204" pitchFamily="34" charset="0"/>
              </a:rPr>
              <a:t>su</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attività</a:t>
            </a:r>
            <a:r>
              <a:rPr lang="en-GB" sz="1800" dirty="0">
                <a:solidFill>
                  <a:srgbClr val="C00000"/>
                </a:solidFill>
                <a:latin typeface="Arial" panose="020B0604020202020204" pitchFamily="34" charset="0"/>
                <a:cs typeface="Arial" panose="020B0604020202020204" pitchFamily="34" charset="0"/>
              </a:rPr>
              <a:t> legate </a:t>
            </a:r>
            <a:r>
              <a:rPr lang="en-GB" sz="1800" dirty="0" err="1">
                <a:solidFill>
                  <a:srgbClr val="C00000"/>
                </a:solidFill>
                <a:latin typeface="Arial" panose="020B0604020202020204" pitchFamily="34" charset="0"/>
                <a:cs typeface="Arial" panose="020B0604020202020204" pitchFamily="34" charset="0"/>
              </a:rPr>
              <a:t>agli</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acceleratori</a:t>
            </a:r>
            <a:r>
              <a:rPr lang="en-GB" sz="1800" dirty="0">
                <a:solidFill>
                  <a:srgbClr val="C00000"/>
                </a:solidFill>
                <a:latin typeface="Arial" panose="020B0604020202020204" pitchFamily="34" charset="0"/>
                <a:cs typeface="Arial" panose="020B0604020202020204" pitchFamily="34" charset="0"/>
              </a:rPr>
              <a:t> e </a:t>
            </a:r>
            <a:r>
              <a:rPr lang="en-GB" sz="1800" dirty="0" err="1">
                <a:solidFill>
                  <a:srgbClr val="C00000"/>
                </a:solidFill>
                <a:latin typeface="Arial" panose="020B0604020202020204" pitchFamily="34" charset="0"/>
                <a:cs typeface="Arial" panose="020B0604020202020204" pitchFamily="34" charset="0"/>
              </a:rPr>
              <a:t>si</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occupa</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dell’assegnazione</a:t>
            </a:r>
            <a:r>
              <a:rPr lang="en-GB" sz="1800" dirty="0">
                <a:solidFill>
                  <a:srgbClr val="C00000"/>
                </a:solidFill>
                <a:latin typeface="Arial" panose="020B0604020202020204" pitchFamily="34" charset="0"/>
                <a:cs typeface="Arial" panose="020B0604020202020204" pitchFamily="34" charset="0"/>
              </a:rPr>
              <a:t> del </a:t>
            </a:r>
            <a:r>
              <a:rPr lang="en-GB" sz="1800" dirty="0" err="1">
                <a:solidFill>
                  <a:srgbClr val="C00000"/>
                </a:solidFill>
                <a:latin typeface="Arial" panose="020B0604020202020204" pitchFamily="34" charset="0"/>
                <a:cs typeface="Arial" panose="020B0604020202020204" pitchFamily="34" charset="0"/>
              </a:rPr>
              <a:t>premio</a:t>
            </a:r>
            <a:r>
              <a:rPr lang="en-GB" sz="1800" dirty="0">
                <a:solidFill>
                  <a:srgbClr val="C00000"/>
                </a:solidFill>
                <a:latin typeface="Arial" panose="020B0604020202020204" pitchFamily="34" charset="0"/>
                <a:cs typeface="Arial" panose="020B0604020202020204" pitchFamily="34" charset="0"/>
              </a:rPr>
              <a:t> Jean Louis </a:t>
            </a:r>
            <a:r>
              <a:rPr lang="en-GB" sz="1800" dirty="0" err="1">
                <a:solidFill>
                  <a:srgbClr val="C00000"/>
                </a:solidFill>
                <a:latin typeface="Arial" panose="020B0604020202020204" pitchFamily="34" charset="0"/>
                <a:cs typeface="Arial" panose="020B0604020202020204" pitchFamily="34" charset="0"/>
              </a:rPr>
              <a:t>Laclare</a:t>
            </a:r>
            <a:r>
              <a:rPr lang="en-GB" sz="1800" dirty="0">
                <a:solidFill>
                  <a:srgbClr val="C00000"/>
                </a:solidFill>
                <a:latin typeface="Arial" panose="020B0604020202020204" pitchFamily="34" charset="0"/>
                <a:cs typeface="Arial" panose="020B0604020202020204" pitchFamily="34" charset="0"/>
              </a:rPr>
              <a:t>.</a:t>
            </a:r>
          </a:p>
          <a:p>
            <a:endParaRPr lang="en-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9586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FCB9AF-E4EC-AD1D-FB68-6B7825B48E58}"/>
              </a:ext>
            </a:extLst>
          </p:cNvPr>
          <p:cNvSpPr>
            <a:spLocks noGrp="1"/>
          </p:cNvSpPr>
          <p:nvPr>
            <p:ph idx="1"/>
          </p:nvPr>
        </p:nvSpPr>
        <p:spPr>
          <a:xfrm>
            <a:off x="729916" y="1184160"/>
            <a:ext cx="10515600" cy="1787650"/>
          </a:xfrm>
          <a:ln>
            <a:solidFill>
              <a:schemeClr val="accent1"/>
            </a:solidFill>
          </a:ln>
        </p:spPr>
        <p:txBody>
          <a:bodyPr>
            <a:noAutofit/>
          </a:bodyPr>
          <a:lstStyle/>
          <a:p>
            <a:pPr marL="0" indent="0">
              <a:buNone/>
            </a:pPr>
            <a:r>
              <a:rPr lang="en-GB" sz="1800" b="1" dirty="0">
                <a:latin typeface="Arial" panose="020B0604020202020204" pitchFamily="34" charset="0"/>
                <a:cs typeface="Arial" panose="020B0604020202020204" pitchFamily="34" charset="0"/>
              </a:rPr>
              <a:t>REGNO UNITO (UK)</a:t>
            </a:r>
          </a:p>
          <a:p>
            <a:pPr marL="0" indent="0">
              <a:buNone/>
            </a:pPr>
            <a:r>
              <a:rPr lang="en-GB" sz="1800" b="1" dirty="0">
                <a:latin typeface="Arial" panose="020B0604020202020204" pitchFamily="34" charset="0"/>
                <a:cs typeface="Arial" panose="020B0604020202020204" pitchFamily="34" charset="0"/>
              </a:rPr>
              <a:t>Institute of Physics (</a:t>
            </a:r>
            <a:r>
              <a:rPr lang="en-GB" sz="1800" b="1" dirty="0" err="1">
                <a:latin typeface="Arial" panose="020B0604020202020204" pitchFamily="34" charset="0"/>
                <a:cs typeface="Arial" panose="020B0604020202020204" pitchFamily="34" charset="0"/>
              </a:rPr>
              <a:t>IoP</a:t>
            </a:r>
            <a:r>
              <a:rPr lang="en-GB" sz="1800" b="1" dirty="0">
                <a:latin typeface="Arial" panose="020B0604020202020204" pitchFamily="34" charset="0"/>
                <a:cs typeface="Arial" panose="020B0604020202020204" pitchFamily="34" charset="0"/>
              </a:rPr>
              <a:t>)</a:t>
            </a:r>
          </a:p>
          <a:p>
            <a:pPr marL="0" indent="0">
              <a:buNone/>
            </a:pPr>
            <a:r>
              <a:rPr lang="en-GB" sz="1800" dirty="0">
                <a:solidFill>
                  <a:srgbClr val="C00000"/>
                </a:solidFill>
                <a:latin typeface="Arial" panose="020B0604020202020204" pitchFamily="34" charset="0"/>
                <a:cs typeface="Arial" panose="020B0604020202020204" pitchFamily="34" charset="0"/>
              </a:rPr>
              <a:t>Ha </a:t>
            </a:r>
            <a:r>
              <a:rPr lang="en-GB" sz="1800" dirty="0" err="1">
                <a:solidFill>
                  <a:srgbClr val="C00000"/>
                </a:solidFill>
                <a:latin typeface="Arial" panose="020B0604020202020204" pitchFamily="34" charset="0"/>
                <a:cs typeface="Arial" panose="020B0604020202020204" pitchFamily="34" charset="0"/>
              </a:rPr>
              <a:t>una</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sezione</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dedicata</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alla</a:t>
            </a:r>
            <a:r>
              <a:rPr lang="en-GB" sz="1800" dirty="0">
                <a:solidFill>
                  <a:srgbClr val="C00000"/>
                </a:solidFill>
                <a:latin typeface="Arial" panose="020B0604020202020204" pitchFamily="34" charset="0"/>
                <a:cs typeface="Arial" panose="020B0604020202020204" pitchFamily="34" charset="0"/>
              </a:rPr>
              <a:t> </a:t>
            </a:r>
            <a:r>
              <a:rPr lang="en-GB" sz="1800" b="1" dirty="0" err="1">
                <a:solidFill>
                  <a:srgbClr val="C00000"/>
                </a:solidFill>
                <a:latin typeface="Arial" panose="020B0604020202020204" pitchFamily="34" charset="0"/>
                <a:cs typeface="Arial" panose="020B0604020202020204" pitchFamily="34" charset="0"/>
              </a:rPr>
              <a:t>Fisica</a:t>
            </a:r>
            <a:r>
              <a:rPr lang="en-GB" sz="1800" b="1" dirty="0">
                <a:solidFill>
                  <a:srgbClr val="C00000"/>
                </a:solidFill>
                <a:latin typeface="Arial" panose="020B0604020202020204" pitchFamily="34" charset="0"/>
                <a:cs typeface="Arial" panose="020B0604020202020204" pitchFamily="34" charset="0"/>
              </a:rPr>
              <a:t> </a:t>
            </a:r>
            <a:r>
              <a:rPr lang="en-GB" sz="1800" b="1" dirty="0" err="1">
                <a:solidFill>
                  <a:srgbClr val="C00000"/>
                </a:solidFill>
                <a:latin typeface="Arial" panose="020B0604020202020204" pitchFamily="34" charset="0"/>
                <a:cs typeface="Arial" panose="020B0604020202020204" pitchFamily="34" charset="0"/>
              </a:rPr>
              <a:t>delle</a:t>
            </a:r>
            <a:r>
              <a:rPr lang="en-GB" sz="1800" b="1" dirty="0">
                <a:solidFill>
                  <a:srgbClr val="C00000"/>
                </a:solidFill>
                <a:latin typeface="Arial" panose="020B0604020202020204" pitchFamily="34" charset="0"/>
                <a:cs typeface="Arial" panose="020B0604020202020204" pitchFamily="34" charset="0"/>
              </a:rPr>
              <a:t> </a:t>
            </a:r>
            <a:r>
              <a:rPr lang="en-GB" sz="1800" b="1" dirty="0" err="1">
                <a:solidFill>
                  <a:srgbClr val="C00000"/>
                </a:solidFill>
                <a:latin typeface="Arial" panose="020B0604020202020204" pitchFamily="34" charset="0"/>
                <a:cs typeface="Arial" panose="020B0604020202020204" pitchFamily="34" charset="0"/>
              </a:rPr>
              <a:t>Particelle</a:t>
            </a:r>
            <a:r>
              <a:rPr lang="en-GB" sz="1800" b="1" dirty="0">
                <a:solidFill>
                  <a:srgbClr val="C00000"/>
                </a:solidFill>
                <a:latin typeface="Arial" panose="020B0604020202020204" pitchFamily="34" charset="0"/>
                <a:cs typeface="Arial" panose="020B0604020202020204" pitchFamily="34" charset="0"/>
              </a:rPr>
              <a:t> e </a:t>
            </a:r>
            <a:r>
              <a:rPr lang="en-GB" sz="1800" b="1" dirty="0" err="1">
                <a:solidFill>
                  <a:srgbClr val="C00000"/>
                </a:solidFill>
                <a:latin typeface="Arial" panose="020B0604020202020204" pitchFamily="34" charset="0"/>
                <a:cs typeface="Arial" panose="020B0604020202020204" pitchFamily="34" charset="0"/>
              </a:rPr>
              <a:t>degli</a:t>
            </a:r>
            <a:r>
              <a:rPr lang="en-GB" sz="1800" b="1" dirty="0">
                <a:solidFill>
                  <a:srgbClr val="C00000"/>
                </a:solidFill>
                <a:latin typeface="Arial" panose="020B0604020202020204" pitchFamily="34" charset="0"/>
                <a:cs typeface="Arial" panose="020B0604020202020204" pitchFamily="34" charset="0"/>
              </a:rPr>
              <a:t> </a:t>
            </a:r>
            <a:r>
              <a:rPr lang="en-GB" sz="1800" b="1" dirty="0" err="1">
                <a:solidFill>
                  <a:srgbClr val="C00000"/>
                </a:solidFill>
                <a:latin typeface="Arial" panose="020B0604020202020204" pitchFamily="34" charset="0"/>
                <a:cs typeface="Arial" panose="020B0604020202020204" pitchFamily="34" charset="0"/>
              </a:rPr>
              <a:t>Acceleratori</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che</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offre</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supporto</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organizza</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conferenze</a:t>
            </a:r>
            <a:r>
              <a:rPr lang="en-GB" sz="1800" dirty="0">
                <a:solidFill>
                  <a:srgbClr val="C00000"/>
                </a:solidFill>
                <a:latin typeface="Arial" panose="020B0604020202020204" pitchFamily="34" charset="0"/>
                <a:cs typeface="Arial" panose="020B0604020202020204" pitchFamily="34" charset="0"/>
              </a:rPr>
              <a:t> e </a:t>
            </a:r>
            <a:r>
              <a:rPr lang="en-GB" sz="1800" dirty="0" err="1">
                <a:solidFill>
                  <a:srgbClr val="C00000"/>
                </a:solidFill>
                <a:latin typeface="Arial" panose="020B0604020202020204" pitchFamily="34" charset="0"/>
                <a:cs typeface="Arial" panose="020B0604020202020204" pitchFamily="34" charset="0"/>
              </a:rPr>
              <a:t>facilita</a:t>
            </a:r>
            <a:r>
              <a:rPr lang="en-GB" sz="1800" dirty="0">
                <a:solidFill>
                  <a:srgbClr val="C00000"/>
                </a:solidFill>
                <a:latin typeface="Arial" panose="020B0604020202020204" pitchFamily="34" charset="0"/>
                <a:cs typeface="Arial" panose="020B0604020202020204" pitchFamily="34" charset="0"/>
              </a:rPr>
              <a:t> la </a:t>
            </a:r>
            <a:r>
              <a:rPr lang="en-GB" sz="1800" dirty="0" err="1">
                <a:solidFill>
                  <a:srgbClr val="C00000"/>
                </a:solidFill>
                <a:latin typeface="Arial" panose="020B0604020202020204" pitchFamily="34" charset="0"/>
                <a:cs typeface="Arial" panose="020B0604020202020204" pitchFamily="34" charset="0"/>
              </a:rPr>
              <a:t>comunicazione</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tra</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i</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ricercatori</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nel</a:t>
            </a:r>
            <a:r>
              <a:rPr lang="en-GB" sz="1800" dirty="0">
                <a:solidFill>
                  <a:srgbClr val="C00000"/>
                </a:solidFill>
                <a:latin typeface="Arial" panose="020B0604020202020204" pitchFamily="34" charset="0"/>
                <a:cs typeface="Arial" panose="020B0604020202020204" pitchFamily="34" charset="0"/>
              </a:rPr>
              <a:t> </a:t>
            </a:r>
            <a:r>
              <a:rPr lang="en-GB" sz="1800" dirty="0" err="1">
                <a:solidFill>
                  <a:srgbClr val="C00000"/>
                </a:solidFill>
                <a:latin typeface="Arial" panose="020B0604020202020204" pitchFamily="34" charset="0"/>
                <a:cs typeface="Arial" panose="020B0604020202020204" pitchFamily="34" charset="0"/>
              </a:rPr>
              <a:t>settore</a:t>
            </a:r>
            <a:r>
              <a:rPr lang="en-GB" sz="1800" dirty="0">
                <a:solidFill>
                  <a:srgbClr val="C00000"/>
                </a:solidFill>
                <a:latin typeface="Arial" panose="020B0604020202020204" pitchFamily="34" charset="0"/>
                <a:cs typeface="Arial" panose="020B0604020202020204" pitchFamily="34" charset="0"/>
              </a:rPr>
              <a:t>. </a:t>
            </a:r>
          </a:p>
          <a:p>
            <a:endParaRPr lang="en-IT" sz="1800" dirty="0">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124298F2-3BF4-536C-8936-94FB51E099F7}"/>
              </a:ext>
            </a:extLst>
          </p:cNvPr>
          <p:cNvSpPr txBox="1">
            <a:spLocks/>
          </p:cNvSpPr>
          <p:nvPr/>
        </p:nvSpPr>
        <p:spPr>
          <a:xfrm>
            <a:off x="729916" y="3305175"/>
            <a:ext cx="10515600" cy="1995487"/>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IT" sz="1800" b="1">
                <a:latin typeface="Arial" panose="020B0604020202020204" pitchFamily="34" charset="0"/>
                <a:cs typeface="Arial" panose="020B0604020202020204" pitchFamily="34" charset="0"/>
              </a:rPr>
              <a:t>SPAGNA</a:t>
            </a:r>
            <a:endParaRPr lang="en-US" sz="1800" b="1">
              <a:latin typeface="Arial" panose="020B0604020202020204" pitchFamily="34" charset="0"/>
              <a:cs typeface="Arial" panose="020B0604020202020204" pitchFamily="34" charset="0"/>
            </a:endParaRPr>
          </a:p>
          <a:p>
            <a:pPr marL="0" indent="0">
              <a:buFont typeface="Arial" panose="020B0604020202020204" pitchFamily="34" charset="0"/>
              <a:buNone/>
            </a:pPr>
            <a:r>
              <a:rPr lang="en-US" sz="1800" b="1">
                <a:latin typeface="Arial" panose="020B0604020202020204" pitchFamily="34" charset="0"/>
                <a:cs typeface="Arial" panose="020B0604020202020204" pitchFamily="34" charset="0"/>
              </a:rPr>
              <a:t>Real Sociedad Espanola de Fisica (RSEF)</a:t>
            </a:r>
          </a:p>
          <a:p>
            <a:pPr marL="0" indent="0">
              <a:buFont typeface="Arial" panose="020B0604020202020204" pitchFamily="34" charset="0"/>
              <a:buNone/>
            </a:pPr>
            <a:r>
              <a:rPr lang="en-US" sz="1800">
                <a:solidFill>
                  <a:srgbClr val="C00000"/>
                </a:solidFill>
                <a:latin typeface="Arial" panose="020B0604020202020204" pitchFamily="34" charset="0"/>
                <a:cs typeface="Arial" panose="020B0604020202020204" pitchFamily="34" charset="0"/>
              </a:rPr>
              <a:t>ha al suo interno numerosi gruppi e divisioni, ma non è presente né una divisione acceleratori né un gruppo di fisica degli acceleratori </a:t>
            </a:r>
            <a:endParaRPr lang="en-US" sz="18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4547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38AB985-67CF-B07D-1C09-14BC63BF5A5E}"/>
              </a:ext>
            </a:extLst>
          </p:cNvPr>
          <p:cNvPicPr>
            <a:picLocks noChangeAspect="1"/>
          </p:cNvPicPr>
          <p:nvPr/>
        </p:nvPicPr>
        <p:blipFill>
          <a:blip r:embed="rId2"/>
          <a:stretch>
            <a:fillRect/>
          </a:stretch>
        </p:blipFill>
        <p:spPr>
          <a:xfrm>
            <a:off x="585788" y="153564"/>
            <a:ext cx="7358526" cy="6704435"/>
          </a:xfrm>
          <a:prstGeom prst="rect">
            <a:avLst/>
          </a:prstGeom>
        </p:spPr>
      </p:pic>
      <p:sp>
        <p:nvSpPr>
          <p:cNvPr id="8" name="Rectangle 7">
            <a:extLst>
              <a:ext uri="{FF2B5EF4-FFF2-40B4-BE49-F238E27FC236}">
                <a16:creationId xmlns:a16="http://schemas.microsoft.com/office/drawing/2014/main" id="{7B32A298-47E0-C315-AB71-AA65A8A371F3}"/>
              </a:ext>
            </a:extLst>
          </p:cNvPr>
          <p:cNvSpPr/>
          <p:nvPr/>
        </p:nvSpPr>
        <p:spPr>
          <a:xfrm>
            <a:off x="585788" y="5943601"/>
            <a:ext cx="3786187" cy="760835"/>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T"/>
          </a:p>
        </p:txBody>
      </p:sp>
      <p:sp>
        <p:nvSpPr>
          <p:cNvPr id="9" name="Rectangle 8">
            <a:extLst>
              <a:ext uri="{FF2B5EF4-FFF2-40B4-BE49-F238E27FC236}">
                <a16:creationId xmlns:a16="http://schemas.microsoft.com/office/drawing/2014/main" id="{E10BE689-0901-5A0D-EBD5-FB24B32B3F15}"/>
              </a:ext>
            </a:extLst>
          </p:cNvPr>
          <p:cNvSpPr/>
          <p:nvPr/>
        </p:nvSpPr>
        <p:spPr>
          <a:xfrm>
            <a:off x="7194944" y="1829382"/>
            <a:ext cx="3786187" cy="1599618"/>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T"/>
          </a:p>
        </p:txBody>
      </p:sp>
      <p:sp>
        <p:nvSpPr>
          <p:cNvPr id="10" name="TextBox 9">
            <a:extLst>
              <a:ext uri="{FF2B5EF4-FFF2-40B4-BE49-F238E27FC236}">
                <a16:creationId xmlns:a16="http://schemas.microsoft.com/office/drawing/2014/main" id="{6556C9BA-EC5C-EB42-ED03-5F41112EA1BB}"/>
              </a:ext>
            </a:extLst>
          </p:cNvPr>
          <p:cNvSpPr txBox="1"/>
          <p:nvPr/>
        </p:nvSpPr>
        <p:spPr>
          <a:xfrm>
            <a:off x="7689054" y="2186195"/>
            <a:ext cx="2797969" cy="923330"/>
          </a:xfrm>
          <a:prstGeom prst="rect">
            <a:avLst/>
          </a:prstGeom>
          <a:noFill/>
        </p:spPr>
        <p:txBody>
          <a:bodyPr wrap="square" rtlCol="0">
            <a:spAutoFit/>
          </a:bodyPr>
          <a:lstStyle/>
          <a:p>
            <a:pPr algn="ctr"/>
            <a:r>
              <a:rPr lang="en-IT" b="1" dirty="0">
                <a:solidFill>
                  <a:srgbClr val="C00000"/>
                </a:solidFill>
                <a:latin typeface="Arial" panose="020B0604020202020204" pitchFamily="34" charset="0"/>
                <a:cs typeface="Arial" panose="020B0604020202020204" pitchFamily="34" charset="0"/>
              </a:rPr>
              <a:t>CONGRESSO SIF 2013 </a:t>
            </a:r>
            <a:r>
              <a:rPr lang="en-IT" b="1" dirty="0">
                <a:solidFill>
                  <a:schemeClr val="accent1">
                    <a:lumMod val="75000"/>
                  </a:schemeClr>
                </a:solidFill>
                <a:latin typeface="Arial" panose="020B0604020202020204" pitchFamily="34" charset="0"/>
                <a:cs typeface="Arial" panose="020B0604020202020204" pitchFamily="34" charset="0"/>
              </a:rPr>
              <a:t>SEZIONE VII FISICA DEGLI ACCELERATORI</a:t>
            </a:r>
          </a:p>
        </p:txBody>
      </p:sp>
      <p:sp>
        <p:nvSpPr>
          <p:cNvPr id="11" name="TextBox 10">
            <a:extLst>
              <a:ext uri="{FF2B5EF4-FFF2-40B4-BE49-F238E27FC236}">
                <a16:creationId xmlns:a16="http://schemas.microsoft.com/office/drawing/2014/main" id="{75F0A41E-133F-73EF-FCED-BEA0273F8D7B}"/>
              </a:ext>
            </a:extLst>
          </p:cNvPr>
          <p:cNvSpPr txBox="1"/>
          <p:nvPr/>
        </p:nvSpPr>
        <p:spPr>
          <a:xfrm>
            <a:off x="7853212" y="4520043"/>
            <a:ext cx="2553904" cy="584775"/>
          </a:xfrm>
          <a:prstGeom prst="rect">
            <a:avLst/>
          </a:prstGeom>
          <a:noFill/>
          <a:ln w="38100">
            <a:solidFill>
              <a:srgbClr val="C00000"/>
            </a:solidFill>
          </a:ln>
        </p:spPr>
        <p:txBody>
          <a:bodyPr wrap="none" rtlCol="0">
            <a:spAutoFit/>
          </a:bodyPr>
          <a:lstStyle/>
          <a:p>
            <a:r>
              <a:rPr lang="en-IT" sz="3200" b="1" dirty="0">
                <a:solidFill>
                  <a:srgbClr val="C00000"/>
                </a:solidFill>
                <a:latin typeface="Arial" panose="020B0604020202020204" pitchFamily="34" charset="0"/>
                <a:cs typeface="Arial" panose="020B0604020202020204" pitchFamily="34" charset="0"/>
              </a:rPr>
              <a:t>  FUTURE ? </a:t>
            </a:r>
          </a:p>
        </p:txBody>
      </p:sp>
    </p:spTree>
    <p:extLst>
      <p:ext uri="{BB962C8B-B14F-4D97-AF65-F5344CB8AC3E}">
        <p14:creationId xmlns:p14="http://schemas.microsoft.com/office/powerpoint/2010/main" val="1644399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1A4A30-A5B3-6939-EB13-73C51BC92D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B3D3FD-5BA8-09CF-0EBF-05A7953AB123}"/>
              </a:ext>
            </a:extLst>
          </p:cNvPr>
          <p:cNvSpPr>
            <a:spLocks noGrp="1"/>
          </p:cNvSpPr>
          <p:nvPr>
            <p:ph type="title"/>
          </p:nvPr>
        </p:nvSpPr>
        <p:spPr>
          <a:xfrm>
            <a:off x="1323475" y="2766218"/>
            <a:ext cx="10320838" cy="1325563"/>
          </a:xfrm>
        </p:spPr>
        <p:txBody>
          <a:bodyPr>
            <a:noAutofit/>
          </a:bodyPr>
          <a:lstStyle/>
          <a:p>
            <a:r>
              <a:rPr lang="en-IT" sz="3200" dirty="0">
                <a:solidFill>
                  <a:schemeClr val="tx2">
                    <a:lumMod val="75000"/>
                    <a:lumOff val="25000"/>
                  </a:schemeClr>
                </a:solidFill>
                <a:latin typeface="Arial" panose="020B0604020202020204" pitchFamily="34" charset="0"/>
                <a:cs typeface="Arial" panose="020B0604020202020204" pitchFamily="34" charset="0"/>
              </a:rPr>
              <a:t>-  </a:t>
            </a:r>
            <a:r>
              <a:rPr lang="en-IT" sz="3200" dirty="0">
                <a:solidFill>
                  <a:srgbClr val="C00000"/>
                </a:solidFill>
                <a:latin typeface="Arial" panose="020B0604020202020204" pitchFamily="34" charset="0"/>
                <a:cs typeface="Arial" panose="020B0604020202020204" pitchFamily="34" charset="0"/>
              </a:rPr>
              <a:t>Fisica e Tecnologie Acceleratori &amp; Università  (update) </a:t>
            </a:r>
            <a:br>
              <a:rPr lang="en-IT" sz="3200" dirty="0">
                <a:solidFill>
                  <a:schemeClr val="tx2">
                    <a:lumMod val="75000"/>
                    <a:lumOff val="25000"/>
                  </a:schemeClr>
                </a:solidFill>
                <a:latin typeface="Arial" panose="020B0604020202020204" pitchFamily="34" charset="0"/>
                <a:cs typeface="Arial" panose="020B0604020202020204" pitchFamily="34" charset="0"/>
              </a:rPr>
            </a:br>
            <a:br>
              <a:rPr lang="en-IT" sz="3200" dirty="0">
                <a:solidFill>
                  <a:schemeClr val="tx2">
                    <a:lumMod val="75000"/>
                    <a:lumOff val="25000"/>
                  </a:schemeClr>
                </a:solidFill>
                <a:latin typeface="Arial" panose="020B0604020202020204" pitchFamily="34" charset="0"/>
                <a:cs typeface="Arial" panose="020B0604020202020204" pitchFamily="34" charset="0"/>
              </a:rPr>
            </a:br>
            <a:r>
              <a:rPr lang="en-IT" sz="3200" dirty="0">
                <a:solidFill>
                  <a:schemeClr val="tx2">
                    <a:lumMod val="75000"/>
                    <a:lumOff val="25000"/>
                  </a:schemeClr>
                </a:solidFill>
                <a:latin typeface="Arial" panose="020B0604020202020204" pitchFamily="34" charset="0"/>
                <a:cs typeface="Arial" panose="020B0604020202020204" pitchFamily="34" charset="0"/>
              </a:rPr>
              <a:t>-  Fisica e Tecnologie   Acceleratori &amp; SIF</a:t>
            </a:r>
          </a:p>
        </p:txBody>
      </p:sp>
      <p:grpSp>
        <p:nvGrpSpPr>
          <p:cNvPr id="4" name="Group 3">
            <a:extLst>
              <a:ext uri="{FF2B5EF4-FFF2-40B4-BE49-F238E27FC236}">
                <a16:creationId xmlns:a16="http://schemas.microsoft.com/office/drawing/2014/main" id="{8B62274A-3CBB-9A63-3F96-2C24688ED068}"/>
              </a:ext>
            </a:extLst>
          </p:cNvPr>
          <p:cNvGrpSpPr/>
          <p:nvPr/>
        </p:nvGrpSpPr>
        <p:grpSpPr>
          <a:xfrm>
            <a:off x="927686" y="629667"/>
            <a:ext cx="2981662" cy="1042010"/>
            <a:chOff x="927686" y="629667"/>
            <a:chExt cx="2981662" cy="1042010"/>
          </a:xfrm>
        </p:grpSpPr>
        <p:pic>
          <p:nvPicPr>
            <p:cNvPr id="6" name="Picture 5">
              <a:extLst>
                <a:ext uri="{FF2B5EF4-FFF2-40B4-BE49-F238E27FC236}">
                  <a16:creationId xmlns:a16="http://schemas.microsoft.com/office/drawing/2014/main" id="{8E6C4483-5AB0-3392-1099-19FC1FC27F78}"/>
                </a:ext>
              </a:extLst>
            </p:cNvPr>
            <p:cNvPicPr>
              <a:picLocks noChangeAspect="1"/>
            </p:cNvPicPr>
            <p:nvPr/>
          </p:nvPicPr>
          <p:blipFill>
            <a:blip r:embed="rId2"/>
            <a:stretch>
              <a:fillRect/>
            </a:stretch>
          </p:blipFill>
          <p:spPr>
            <a:xfrm>
              <a:off x="927686" y="629667"/>
              <a:ext cx="1900444" cy="867251"/>
            </a:xfrm>
            <a:prstGeom prst="rect">
              <a:avLst/>
            </a:prstGeom>
          </p:spPr>
        </p:pic>
        <p:sp>
          <p:nvSpPr>
            <p:cNvPr id="7" name="TextBox 6">
              <a:extLst>
                <a:ext uri="{FF2B5EF4-FFF2-40B4-BE49-F238E27FC236}">
                  <a16:creationId xmlns:a16="http://schemas.microsoft.com/office/drawing/2014/main" id="{645CC6A6-E380-56F0-56B2-BED42935EBD4}"/>
                </a:ext>
              </a:extLst>
            </p:cNvPr>
            <p:cNvSpPr txBox="1"/>
            <p:nvPr/>
          </p:nvSpPr>
          <p:spPr>
            <a:xfrm>
              <a:off x="2118217" y="1333123"/>
              <a:ext cx="1791131" cy="338554"/>
            </a:xfrm>
            <a:prstGeom prst="rect">
              <a:avLst/>
            </a:prstGeom>
            <a:noFill/>
          </p:spPr>
          <p:txBody>
            <a:bodyPr wrap="none" rtlCol="0">
              <a:spAutoFit/>
            </a:bodyPr>
            <a:lstStyle/>
            <a:p>
              <a:r>
                <a:rPr lang="en-IT" sz="1600" b="1" dirty="0">
                  <a:solidFill>
                    <a:schemeClr val="accent4">
                      <a:lumMod val="75000"/>
                    </a:schemeClr>
                  </a:solidFill>
                  <a:latin typeface="Arial" panose="020B0604020202020204" pitchFamily="34" charset="0"/>
                  <a:cs typeface="Arial" panose="020B0604020202020204" pitchFamily="34" charset="0"/>
                </a:rPr>
                <a:t>ACCELERATORI</a:t>
              </a:r>
            </a:p>
          </p:txBody>
        </p:sp>
      </p:grpSp>
    </p:spTree>
    <p:extLst>
      <p:ext uri="{BB962C8B-B14F-4D97-AF65-F5344CB8AC3E}">
        <p14:creationId xmlns:p14="http://schemas.microsoft.com/office/powerpoint/2010/main" val="2234441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o 5"/>
          <p:cNvGrpSpPr/>
          <p:nvPr/>
        </p:nvGrpSpPr>
        <p:grpSpPr>
          <a:xfrm>
            <a:off x="2034708" y="751000"/>
            <a:ext cx="5392688" cy="6052965"/>
            <a:chOff x="159026" y="29536"/>
            <a:chExt cx="6195340" cy="6858000"/>
          </a:xfrm>
        </p:grpSpPr>
        <p:sp>
          <p:nvSpPr>
            <p:cNvPr id="21" name="Ovale 20"/>
            <p:cNvSpPr/>
            <p:nvPr/>
          </p:nvSpPr>
          <p:spPr>
            <a:xfrm>
              <a:off x="2988003" y="148864"/>
              <a:ext cx="201350" cy="185874"/>
            </a:xfrm>
            <a:prstGeom prst="ellipse">
              <a:avLst/>
            </a:prstGeom>
            <a:solidFill>
              <a:srgbClr val="1F497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5" name="Immagine 4"/>
            <p:cNvPicPr>
              <a:picLocks noChangeAspect="1"/>
            </p:cNvPicPr>
            <p:nvPr/>
          </p:nvPicPr>
          <p:blipFill>
            <a:blip r:embed="rId2"/>
            <a:stretch>
              <a:fillRect/>
            </a:stretch>
          </p:blipFill>
          <p:spPr>
            <a:xfrm>
              <a:off x="159026" y="29536"/>
              <a:ext cx="6195340" cy="6858000"/>
            </a:xfrm>
            <a:prstGeom prst="rect">
              <a:avLst/>
            </a:prstGeom>
          </p:spPr>
        </p:pic>
        <p:sp>
          <p:nvSpPr>
            <p:cNvPr id="7" name="Ovale 6"/>
            <p:cNvSpPr/>
            <p:nvPr/>
          </p:nvSpPr>
          <p:spPr>
            <a:xfrm>
              <a:off x="1414570" y="1724848"/>
              <a:ext cx="201350" cy="185874"/>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9" name="Ovale 8"/>
            <p:cNvSpPr/>
            <p:nvPr/>
          </p:nvSpPr>
          <p:spPr>
            <a:xfrm>
              <a:off x="2860837" y="1107762"/>
              <a:ext cx="201350" cy="185874"/>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0" name="Ovale 9"/>
            <p:cNvSpPr/>
            <p:nvPr/>
          </p:nvSpPr>
          <p:spPr>
            <a:xfrm>
              <a:off x="2011177" y="1219105"/>
              <a:ext cx="201350" cy="185874"/>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4" name="Ovale 13"/>
            <p:cNvSpPr/>
            <p:nvPr/>
          </p:nvSpPr>
          <p:spPr>
            <a:xfrm>
              <a:off x="3932025" y="4018334"/>
              <a:ext cx="201350" cy="185874"/>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5" name="Ovale 14"/>
            <p:cNvSpPr/>
            <p:nvPr/>
          </p:nvSpPr>
          <p:spPr>
            <a:xfrm>
              <a:off x="3062187" y="3326295"/>
              <a:ext cx="201350" cy="185874"/>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7" name="Ovale 16"/>
            <p:cNvSpPr/>
            <p:nvPr/>
          </p:nvSpPr>
          <p:spPr>
            <a:xfrm>
              <a:off x="4303343" y="6028846"/>
              <a:ext cx="201350" cy="185874"/>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9" name="Ovale 18"/>
            <p:cNvSpPr/>
            <p:nvPr/>
          </p:nvSpPr>
          <p:spPr>
            <a:xfrm>
              <a:off x="2212527" y="2243489"/>
              <a:ext cx="201350" cy="185874"/>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5" name="Ovale 24"/>
            <p:cNvSpPr/>
            <p:nvPr/>
          </p:nvSpPr>
          <p:spPr>
            <a:xfrm>
              <a:off x="798387" y="1324701"/>
              <a:ext cx="201350" cy="185874"/>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6" name="Ovale 25"/>
            <p:cNvSpPr/>
            <p:nvPr/>
          </p:nvSpPr>
          <p:spPr>
            <a:xfrm>
              <a:off x="1515245" y="1074288"/>
              <a:ext cx="201350" cy="185874"/>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1" name="Ovale 30"/>
            <p:cNvSpPr/>
            <p:nvPr/>
          </p:nvSpPr>
          <p:spPr>
            <a:xfrm>
              <a:off x="3589111" y="964802"/>
              <a:ext cx="201350" cy="185874"/>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0" name="Ovale 19"/>
            <p:cNvSpPr/>
            <p:nvPr/>
          </p:nvSpPr>
          <p:spPr>
            <a:xfrm>
              <a:off x="4084425" y="4170734"/>
              <a:ext cx="201350" cy="185874"/>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
        <p:nvSpPr>
          <p:cNvPr id="22" name="CasellaDiTesto 21"/>
          <p:cNvSpPr txBox="1"/>
          <p:nvPr/>
        </p:nvSpPr>
        <p:spPr>
          <a:xfrm>
            <a:off x="8531222" y="-4593"/>
            <a:ext cx="3470277" cy="4488858"/>
          </a:xfrm>
          <a:prstGeom prst="rect">
            <a:avLst/>
          </a:prstGeom>
          <a:noFill/>
        </p:spPr>
        <p:txBody>
          <a:bodyPr wrap="square" rtlCol="0">
            <a:spAutoFit/>
          </a:bodyPr>
          <a:lstStyle/>
          <a:p>
            <a:pPr>
              <a:lnSpc>
                <a:spcPct val="150000"/>
              </a:lnSpc>
            </a:pPr>
            <a:r>
              <a:rPr lang="it-IT" sz="1600" b="1" i="1" dirty="0" err="1">
                <a:latin typeface="Arial" panose="020B0604020202020204" pitchFamily="34" charset="0"/>
                <a:cs typeface="Arial" panose="020B0604020202020204" pitchFamily="34" charset="0"/>
              </a:rPr>
              <a:t>Universities</a:t>
            </a:r>
            <a:r>
              <a:rPr lang="it-IT" sz="1600" b="1" i="1" dirty="0">
                <a:latin typeface="Arial" panose="020B0604020202020204" pitchFamily="34" charset="0"/>
                <a:cs typeface="Arial" panose="020B0604020202020204" pitchFamily="34" charset="0"/>
              </a:rPr>
              <a:t> of</a:t>
            </a:r>
          </a:p>
          <a:p>
            <a:pPr marL="285750" indent="-285750">
              <a:lnSpc>
                <a:spcPct val="150000"/>
              </a:lnSpc>
              <a:buFont typeface="Arial"/>
              <a:buChar char="•"/>
            </a:pPr>
            <a:r>
              <a:rPr lang="it-IT" sz="1600" b="1" i="1" dirty="0">
                <a:latin typeface="Arial" panose="020B0604020202020204" pitchFamily="34" charset="0"/>
                <a:cs typeface="Arial" panose="020B0604020202020204" pitchFamily="34" charset="0"/>
              </a:rPr>
              <a:t>Torino</a:t>
            </a:r>
          </a:p>
          <a:p>
            <a:pPr marL="285750" indent="-285750">
              <a:lnSpc>
                <a:spcPct val="150000"/>
              </a:lnSpc>
              <a:buFont typeface="Arial"/>
              <a:buChar char="•"/>
            </a:pPr>
            <a:r>
              <a:rPr lang="it-IT" sz="1600" b="1" i="1" dirty="0">
                <a:latin typeface="Arial" panose="020B0604020202020204" pitchFamily="34" charset="0"/>
                <a:cs typeface="Arial" panose="020B0604020202020204" pitchFamily="34" charset="0"/>
              </a:rPr>
              <a:t>Milano</a:t>
            </a:r>
          </a:p>
          <a:p>
            <a:pPr marL="285750" indent="-285750">
              <a:lnSpc>
                <a:spcPct val="150000"/>
              </a:lnSpc>
              <a:buFont typeface="Arial"/>
              <a:buChar char="•"/>
            </a:pPr>
            <a:r>
              <a:rPr lang="it-IT" sz="1600" i="1" dirty="0">
                <a:latin typeface="Arial" panose="020B0604020202020204" pitchFamily="34" charset="0"/>
                <a:cs typeface="Arial" panose="020B0604020202020204" pitchFamily="34" charset="0"/>
              </a:rPr>
              <a:t>Padova</a:t>
            </a:r>
          </a:p>
          <a:p>
            <a:pPr marL="285750" indent="-285750">
              <a:lnSpc>
                <a:spcPct val="150000"/>
              </a:lnSpc>
              <a:buFont typeface="Arial"/>
              <a:buChar char="•"/>
            </a:pPr>
            <a:r>
              <a:rPr lang="it-IT" sz="1600" i="1" dirty="0">
                <a:latin typeface="Arial" panose="020B0604020202020204" pitchFamily="34" charset="0"/>
                <a:cs typeface="Arial" panose="020B0604020202020204" pitchFamily="34" charset="0"/>
              </a:rPr>
              <a:t>Pavia</a:t>
            </a:r>
          </a:p>
          <a:p>
            <a:pPr marL="285750" indent="-285750">
              <a:lnSpc>
                <a:spcPct val="150000"/>
              </a:lnSpc>
              <a:buFont typeface="Arial"/>
              <a:buChar char="•"/>
            </a:pPr>
            <a:r>
              <a:rPr lang="it-IT" sz="1600" i="1" dirty="0">
                <a:latin typeface="Arial" panose="020B0604020202020204" pitchFamily="34" charset="0"/>
                <a:cs typeface="Arial" panose="020B0604020202020204" pitchFamily="34" charset="0"/>
              </a:rPr>
              <a:t>Trieste</a:t>
            </a:r>
          </a:p>
          <a:p>
            <a:pPr marL="285750" indent="-285750">
              <a:lnSpc>
                <a:spcPct val="150000"/>
              </a:lnSpc>
              <a:buFont typeface="Arial"/>
              <a:buChar char="•"/>
            </a:pPr>
            <a:r>
              <a:rPr lang="it-IT" sz="1600" i="1" dirty="0">
                <a:latin typeface="Arial" panose="020B0604020202020204" pitchFamily="34" charset="0"/>
                <a:cs typeface="Arial" panose="020B0604020202020204" pitchFamily="34" charset="0"/>
              </a:rPr>
              <a:t>Genova</a:t>
            </a:r>
          </a:p>
          <a:p>
            <a:pPr marL="285750" indent="-285750">
              <a:lnSpc>
                <a:spcPct val="150000"/>
              </a:lnSpc>
              <a:buFont typeface="Arial"/>
              <a:buChar char="•"/>
            </a:pPr>
            <a:r>
              <a:rPr lang="it-IT" sz="1600" i="1" dirty="0">
                <a:latin typeface="Arial" panose="020B0604020202020204" pitchFamily="34" charset="0"/>
                <a:cs typeface="Arial" panose="020B0604020202020204" pitchFamily="34" charset="0"/>
              </a:rPr>
              <a:t>Pisa</a:t>
            </a:r>
          </a:p>
          <a:p>
            <a:pPr marL="285750" indent="-285750">
              <a:lnSpc>
                <a:spcPct val="150000"/>
              </a:lnSpc>
              <a:buFont typeface="Arial"/>
              <a:buChar char="•"/>
            </a:pPr>
            <a:r>
              <a:rPr lang="it-IT" sz="1600" b="1" i="1" dirty="0">
                <a:latin typeface="Arial" panose="020B0604020202020204" pitchFamily="34" charset="0"/>
                <a:cs typeface="Arial" panose="020B0604020202020204" pitchFamily="34" charset="0"/>
              </a:rPr>
              <a:t>Roma </a:t>
            </a:r>
            <a:r>
              <a:rPr lang="it-IT" sz="1600" i="1" dirty="0">
                <a:latin typeface="Arial" panose="020B0604020202020204" pitchFamily="34" charset="0"/>
                <a:cs typeface="Arial" panose="020B0604020202020204" pitchFamily="34" charset="0"/>
              </a:rPr>
              <a:t>(Sapienza &amp; Tor </a:t>
            </a:r>
            <a:r>
              <a:rPr lang="it-IT" sz="1600" i="1" dirty="0" err="1">
                <a:latin typeface="Arial" panose="020B0604020202020204" pitchFamily="34" charset="0"/>
                <a:cs typeface="Arial" panose="020B0604020202020204" pitchFamily="34" charset="0"/>
              </a:rPr>
              <a:t>Vegata</a:t>
            </a:r>
            <a:r>
              <a:rPr lang="it-IT" sz="1600" i="1" dirty="0">
                <a:latin typeface="Arial" panose="020B0604020202020204" pitchFamily="34" charset="0"/>
                <a:cs typeface="Arial" panose="020B0604020202020204" pitchFamily="34" charset="0"/>
              </a:rPr>
              <a:t>)</a:t>
            </a:r>
          </a:p>
          <a:p>
            <a:pPr marL="285750" indent="-285750">
              <a:lnSpc>
                <a:spcPct val="150000"/>
              </a:lnSpc>
              <a:buFont typeface="Arial"/>
              <a:buChar char="•"/>
            </a:pPr>
            <a:r>
              <a:rPr lang="it-IT" sz="1600" b="1" i="1" dirty="0">
                <a:latin typeface="Arial" panose="020B0604020202020204" pitchFamily="34" charset="0"/>
                <a:cs typeface="Arial" panose="020B0604020202020204" pitchFamily="34" charset="0"/>
              </a:rPr>
              <a:t>Napoli</a:t>
            </a:r>
          </a:p>
          <a:p>
            <a:pPr marL="285750" indent="-285750">
              <a:lnSpc>
                <a:spcPct val="150000"/>
              </a:lnSpc>
              <a:buFont typeface="Arial"/>
              <a:buChar char="•"/>
            </a:pPr>
            <a:r>
              <a:rPr lang="it-IT" sz="1600" b="1" i="1" dirty="0">
                <a:latin typeface="Arial" panose="020B0604020202020204" pitchFamily="34" charset="0"/>
                <a:cs typeface="Arial" panose="020B0604020202020204" pitchFamily="34" charset="0"/>
              </a:rPr>
              <a:t>Salerno</a:t>
            </a:r>
          </a:p>
          <a:p>
            <a:pPr marL="285750" indent="-285750">
              <a:lnSpc>
                <a:spcPct val="150000"/>
              </a:lnSpc>
              <a:buFont typeface="Arial"/>
              <a:buChar char="•"/>
            </a:pPr>
            <a:r>
              <a:rPr lang="it-IT" sz="1600" i="1" dirty="0">
                <a:latin typeface="Arial" panose="020B0604020202020204" pitchFamily="34" charset="0"/>
                <a:cs typeface="Arial" panose="020B0604020202020204" pitchFamily="34" charset="0"/>
              </a:rPr>
              <a:t>Catania</a:t>
            </a:r>
          </a:p>
        </p:txBody>
      </p:sp>
      <p:sp>
        <p:nvSpPr>
          <p:cNvPr id="23" name="CasellaDiTesto 22"/>
          <p:cNvSpPr txBox="1"/>
          <p:nvPr/>
        </p:nvSpPr>
        <p:spPr>
          <a:xfrm>
            <a:off x="8591698" y="4494640"/>
            <a:ext cx="2283276" cy="2554545"/>
          </a:xfrm>
          <a:prstGeom prst="rect">
            <a:avLst/>
          </a:prstGeom>
          <a:noFill/>
        </p:spPr>
        <p:txBody>
          <a:bodyPr wrap="square" rtlCol="0">
            <a:spAutoFit/>
          </a:bodyPr>
          <a:lstStyle/>
          <a:p>
            <a:pPr>
              <a:lnSpc>
                <a:spcPct val="150000"/>
              </a:lnSpc>
            </a:pPr>
            <a:r>
              <a:rPr lang="it-IT" sz="1600" b="1" i="1" dirty="0">
                <a:latin typeface="Arial" panose="020B0604020202020204" pitchFamily="34" charset="0"/>
                <a:cs typeface="Arial" panose="020B0604020202020204" pitchFamily="34" charset="0"/>
              </a:rPr>
              <a:t>Collaboration</a:t>
            </a:r>
            <a:r>
              <a:rPr lang="it-IT" sz="1600" i="1" dirty="0">
                <a:latin typeface="Arial" panose="020B0604020202020204" pitchFamily="34" charset="0"/>
                <a:cs typeface="Arial" panose="020B0604020202020204" pitchFamily="34" charset="0"/>
              </a:rPr>
              <a:t> </a:t>
            </a:r>
            <a:r>
              <a:rPr lang="it-IT" sz="1600" b="1" i="1" dirty="0">
                <a:latin typeface="Arial" panose="020B0604020202020204" pitchFamily="34" charset="0"/>
                <a:cs typeface="Arial" panose="020B0604020202020204" pitchFamily="34" charset="0"/>
              </a:rPr>
              <a:t>with</a:t>
            </a:r>
          </a:p>
          <a:p>
            <a:pPr>
              <a:lnSpc>
                <a:spcPct val="150000"/>
              </a:lnSpc>
            </a:pPr>
            <a:r>
              <a:rPr lang="it-IT" sz="1600" i="1" dirty="0">
                <a:latin typeface="Arial" panose="020B0604020202020204" pitchFamily="34" charset="0"/>
                <a:cs typeface="Arial" panose="020B0604020202020204" pitchFamily="34" charset="0"/>
              </a:rPr>
              <a:t>CNAO Center</a:t>
            </a:r>
          </a:p>
          <a:p>
            <a:pPr>
              <a:lnSpc>
                <a:spcPct val="150000"/>
              </a:lnSpc>
            </a:pPr>
            <a:r>
              <a:rPr lang="it-IT" sz="1600" i="1" dirty="0">
                <a:latin typeface="Arial" panose="020B0604020202020204" pitchFamily="34" charset="0"/>
                <a:cs typeface="Arial" panose="020B0604020202020204" pitchFamily="34" charset="0"/>
              </a:rPr>
              <a:t>Trieste SLS/FEL Lab</a:t>
            </a:r>
          </a:p>
          <a:p>
            <a:pPr>
              <a:lnSpc>
                <a:spcPct val="150000"/>
              </a:lnSpc>
            </a:pPr>
            <a:r>
              <a:rPr lang="it-IT" sz="1600" i="1" dirty="0">
                <a:latin typeface="Arial" panose="020B0604020202020204" pitchFamily="34" charset="0"/>
                <a:cs typeface="Arial" panose="020B0604020202020204" pitchFamily="34" charset="0"/>
              </a:rPr>
              <a:t>Legnaro INFN Lab</a:t>
            </a:r>
          </a:p>
          <a:p>
            <a:pPr>
              <a:lnSpc>
                <a:spcPct val="150000"/>
              </a:lnSpc>
            </a:pPr>
            <a:r>
              <a:rPr lang="it-IT" sz="1600" i="1" dirty="0">
                <a:latin typeface="Arial" panose="020B0604020202020204" pitchFamily="34" charset="0"/>
                <a:cs typeface="Arial" panose="020B0604020202020204" pitchFamily="34" charset="0"/>
              </a:rPr>
              <a:t>Frascati INFN Lab</a:t>
            </a:r>
          </a:p>
          <a:p>
            <a:pPr>
              <a:lnSpc>
                <a:spcPct val="150000"/>
              </a:lnSpc>
            </a:pPr>
            <a:r>
              <a:rPr lang="it-IT" sz="1600" i="1" dirty="0">
                <a:latin typeface="Arial" panose="020B0604020202020204" pitchFamily="34" charset="0"/>
                <a:cs typeface="Arial" panose="020B0604020202020204" pitchFamily="34" charset="0"/>
              </a:rPr>
              <a:t>Catania INFN Lab</a:t>
            </a:r>
          </a:p>
          <a:p>
            <a:endParaRPr lang="it-IT" sz="1600" dirty="0">
              <a:latin typeface="Arial" panose="020B0604020202020204" pitchFamily="34" charset="0"/>
              <a:cs typeface="Arial" panose="020B0604020202020204" pitchFamily="34" charset="0"/>
            </a:endParaRPr>
          </a:p>
        </p:txBody>
      </p:sp>
      <p:sp>
        <p:nvSpPr>
          <p:cNvPr id="11" name="CasellaDiTesto 10"/>
          <p:cNvSpPr txBox="1"/>
          <p:nvPr/>
        </p:nvSpPr>
        <p:spPr>
          <a:xfrm>
            <a:off x="1680808" y="133655"/>
            <a:ext cx="6499985" cy="523220"/>
          </a:xfrm>
          <a:prstGeom prst="rect">
            <a:avLst/>
          </a:prstGeom>
          <a:noFill/>
        </p:spPr>
        <p:txBody>
          <a:bodyPr wrap="none" rtlCol="0">
            <a:spAutoFit/>
          </a:bodyPr>
          <a:lstStyle/>
          <a:p>
            <a:r>
              <a:rPr lang="it-IT" sz="2800" b="1" dirty="0">
                <a:solidFill>
                  <a:srgbClr val="0070C0"/>
                </a:solidFill>
                <a:latin typeface="+mj-lt"/>
              </a:rPr>
              <a:t>Accelerator </a:t>
            </a:r>
            <a:r>
              <a:rPr lang="it-IT" sz="2800" b="1" dirty="0" err="1">
                <a:solidFill>
                  <a:srgbClr val="0070C0"/>
                </a:solidFill>
                <a:latin typeface="+mj-lt"/>
              </a:rPr>
              <a:t>Physics</a:t>
            </a:r>
            <a:r>
              <a:rPr lang="it-IT" sz="2800" b="1" dirty="0">
                <a:solidFill>
                  <a:srgbClr val="0070C0"/>
                </a:solidFill>
                <a:latin typeface="+mj-lt"/>
              </a:rPr>
              <a:t> </a:t>
            </a:r>
            <a:r>
              <a:rPr lang="it-IT" sz="2800" b="1" dirty="0" err="1">
                <a:solidFill>
                  <a:srgbClr val="0070C0"/>
                </a:solidFill>
                <a:latin typeface="+mj-lt"/>
              </a:rPr>
              <a:t>at</a:t>
            </a:r>
            <a:r>
              <a:rPr lang="it-IT" sz="2800" b="1" dirty="0">
                <a:solidFill>
                  <a:srgbClr val="0070C0"/>
                </a:solidFill>
                <a:latin typeface="+mj-lt"/>
              </a:rPr>
              <a:t> </a:t>
            </a:r>
            <a:r>
              <a:rPr lang="it-IT" sz="2800" b="1" dirty="0" err="1">
                <a:solidFill>
                  <a:srgbClr val="0070C0"/>
                </a:solidFill>
                <a:latin typeface="+mj-lt"/>
              </a:rPr>
              <a:t>Italian</a:t>
            </a:r>
            <a:r>
              <a:rPr lang="it-IT" sz="2800" b="1" dirty="0">
                <a:solidFill>
                  <a:srgbClr val="0070C0"/>
                </a:solidFill>
                <a:latin typeface="+mj-lt"/>
              </a:rPr>
              <a:t> </a:t>
            </a:r>
            <a:r>
              <a:rPr lang="it-IT" sz="2800" b="1" dirty="0" err="1">
                <a:solidFill>
                  <a:srgbClr val="0070C0"/>
                </a:solidFill>
                <a:latin typeface="+mj-lt"/>
              </a:rPr>
              <a:t>Universities</a:t>
            </a:r>
            <a:endParaRPr lang="it-IT" sz="2800" b="1" dirty="0">
              <a:solidFill>
                <a:srgbClr val="0070C0"/>
              </a:solidFill>
              <a:latin typeface="+mj-lt"/>
            </a:endParaRPr>
          </a:p>
        </p:txBody>
      </p:sp>
    </p:spTree>
    <p:extLst>
      <p:ext uri="{BB962C8B-B14F-4D97-AF65-F5344CB8AC3E}">
        <p14:creationId xmlns:p14="http://schemas.microsoft.com/office/powerpoint/2010/main" val="3314858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107BE5A-F96B-A28F-70F0-3ECF44391B32}"/>
              </a:ext>
            </a:extLst>
          </p:cNvPr>
          <p:cNvSpPr txBox="1"/>
          <p:nvPr/>
        </p:nvSpPr>
        <p:spPr>
          <a:xfrm>
            <a:off x="1414463" y="1528762"/>
            <a:ext cx="9900467" cy="1200329"/>
          </a:xfrm>
          <a:prstGeom prst="rect">
            <a:avLst/>
          </a:prstGeom>
          <a:noFill/>
        </p:spPr>
        <p:txBody>
          <a:bodyPr wrap="none" rtlCol="0">
            <a:spAutoFit/>
          </a:bodyPr>
          <a:lstStyle/>
          <a:p>
            <a:pPr marL="342900" indent="-342900">
              <a:buFont typeface="Arial" panose="020B0604020202020204" pitchFamily="34" charset="0"/>
              <a:buChar char="•"/>
            </a:pPr>
            <a:r>
              <a:rPr lang="en-IT" sz="2400" b="1" dirty="0">
                <a:solidFill>
                  <a:schemeClr val="tx2">
                    <a:lumMod val="90000"/>
                    <a:lumOff val="10000"/>
                  </a:schemeClr>
                </a:solidFill>
                <a:latin typeface="Arial" panose="020B0604020202020204" pitchFamily="34" charset="0"/>
                <a:cs typeface="Arial" panose="020B0604020202020204" pitchFamily="34" charset="0"/>
              </a:rPr>
              <a:t>NUMEROSI CORSI CURRICULARI, LAUREE MAGISTRALI E PhD</a:t>
            </a:r>
          </a:p>
          <a:p>
            <a:pPr marL="342900" indent="-342900">
              <a:buFont typeface="Arial" panose="020B0604020202020204" pitchFamily="34" charset="0"/>
              <a:buChar char="•"/>
            </a:pPr>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IT" sz="2400" b="1" dirty="0">
                <a:solidFill>
                  <a:schemeClr val="tx2">
                    <a:lumMod val="90000"/>
                    <a:lumOff val="10000"/>
                  </a:schemeClr>
                </a:solidFill>
                <a:latin typeface="Arial" panose="020B0604020202020204" pitchFamily="34" charset="0"/>
                <a:cs typeface="Arial" panose="020B0604020202020204" pitchFamily="34" charset="0"/>
              </a:rPr>
              <a:t>POCHI DOCENTI UNIVERSITARI </a:t>
            </a:r>
          </a:p>
        </p:txBody>
      </p:sp>
      <p:sp>
        <p:nvSpPr>
          <p:cNvPr id="6" name="TextBox 5">
            <a:extLst>
              <a:ext uri="{FF2B5EF4-FFF2-40B4-BE49-F238E27FC236}">
                <a16:creationId xmlns:a16="http://schemas.microsoft.com/office/drawing/2014/main" id="{86C08CC7-F066-FDB7-8136-82ADB2A80320}"/>
              </a:ext>
            </a:extLst>
          </p:cNvPr>
          <p:cNvSpPr txBox="1"/>
          <p:nvPr/>
        </p:nvSpPr>
        <p:spPr>
          <a:xfrm>
            <a:off x="5663606" y="4492883"/>
            <a:ext cx="543739" cy="923330"/>
          </a:xfrm>
          <a:prstGeom prst="rect">
            <a:avLst/>
          </a:prstGeom>
          <a:noFill/>
        </p:spPr>
        <p:txBody>
          <a:bodyPr wrap="none" rtlCol="0">
            <a:spAutoFit/>
          </a:bodyPr>
          <a:lstStyle/>
          <a:p>
            <a:r>
              <a:rPr lang="en-IT" sz="5400" b="1" dirty="0">
                <a:solidFill>
                  <a:srgbClr val="C00000"/>
                </a:solidFill>
              </a:rPr>
              <a:t>?</a:t>
            </a:r>
          </a:p>
        </p:txBody>
      </p:sp>
      <p:sp>
        <p:nvSpPr>
          <p:cNvPr id="7" name="TextBox 6">
            <a:extLst>
              <a:ext uri="{FF2B5EF4-FFF2-40B4-BE49-F238E27FC236}">
                <a16:creationId xmlns:a16="http://schemas.microsoft.com/office/drawing/2014/main" id="{D5190708-7F8C-1DE8-DB6C-0235D869344A}"/>
              </a:ext>
            </a:extLst>
          </p:cNvPr>
          <p:cNvSpPr txBox="1"/>
          <p:nvPr/>
        </p:nvSpPr>
        <p:spPr>
          <a:xfrm>
            <a:off x="1414463" y="3300412"/>
            <a:ext cx="9695859" cy="1015663"/>
          </a:xfrm>
          <a:prstGeom prst="rect">
            <a:avLst/>
          </a:prstGeom>
          <a:noFill/>
        </p:spPr>
        <p:txBody>
          <a:bodyPr wrap="none" rtlCol="0">
            <a:spAutoFit/>
          </a:bodyPr>
          <a:lstStyle/>
          <a:p>
            <a:pPr marL="342900" indent="-342900">
              <a:buFont typeface="Arial" panose="020B0604020202020204" pitchFamily="34" charset="0"/>
              <a:buChar char="•"/>
            </a:pPr>
            <a:r>
              <a:rPr lang="en-IT" sz="2000" b="1" dirty="0">
                <a:solidFill>
                  <a:srgbClr val="C00000"/>
                </a:solidFill>
                <a:latin typeface="Arial" panose="020B0604020202020204" pitchFamily="34" charset="0"/>
                <a:cs typeface="Arial" panose="020B0604020202020204" pitchFamily="34" charset="0"/>
              </a:rPr>
              <a:t>NOTEVOLE CONTRIBUTO ALLA FISICA FONDAMENTALE E APPLICATA</a:t>
            </a:r>
          </a:p>
          <a:p>
            <a:pPr marL="342900" indent="-342900">
              <a:buFont typeface="Arial" panose="020B0604020202020204" pitchFamily="34" charset="0"/>
              <a:buChar char="•"/>
            </a:pPr>
            <a:endParaRPr lang="en-IT" sz="2000" b="1"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IT" sz="2000" b="1" dirty="0">
                <a:solidFill>
                  <a:srgbClr val="C00000"/>
                </a:solidFill>
                <a:latin typeface="Arial" panose="020B0604020202020204" pitchFamily="34" charset="0"/>
                <a:cs typeface="Arial" panose="020B0604020202020204" pitchFamily="34" charset="0"/>
              </a:rPr>
              <a:t>PROGETTI INNOVATIVI E FINANZIAMENTI RILEVANTI DAI PROGRAMMI UE</a:t>
            </a:r>
          </a:p>
        </p:txBody>
      </p:sp>
    </p:spTree>
    <p:extLst>
      <p:ext uri="{BB962C8B-B14F-4D97-AF65-F5344CB8AC3E}">
        <p14:creationId xmlns:p14="http://schemas.microsoft.com/office/powerpoint/2010/main" val="398979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406193-54D9-50EE-3A7E-4FCBBA6B6A1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F339E6B-3CDC-C5E1-A264-1138435149ED}"/>
              </a:ext>
            </a:extLst>
          </p:cNvPr>
          <p:cNvSpPr txBox="1"/>
          <p:nvPr/>
        </p:nvSpPr>
        <p:spPr>
          <a:xfrm>
            <a:off x="1009648" y="855017"/>
            <a:ext cx="3382657" cy="1200329"/>
          </a:xfrm>
          <a:prstGeom prst="rect">
            <a:avLst/>
          </a:prstGeom>
          <a:noFill/>
        </p:spPr>
        <p:txBody>
          <a:bodyPr wrap="none" rtlCol="0">
            <a:spAutoFit/>
          </a:bodyPr>
          <a:lstStyle/>
          <a:p>
            <a:r>
              <a:rPr lang="en-IT" sz="3600" b="1" dirty="0">
                <a:solidFill>
                  <a:srgbClr val="C00000"/>
                </a:solidFill>
              </a:rPr>
              <a:t>MOTIVI : Storici</a:t>
            </a:r>
          </a:p>
          <a:p>
            <a:endParaRPr lang="en-IT" sz="3600" b="1" dirty="0">
              <a:solidFill>
                <a:schemeClr val="tx2">
                  <a:lumMod val="90000"/>
                  <a:lumOff val="10000"/>
                </a:schemeClr>
              </a:solidFill>
            </a:endParaRPr>
          </a:p>
        </p:txBody>
      </p:sp>
      <p:sp>
        <p:nvSpPr>
          <p:cNvPr id="2" name="TextBox 1">
            <a:extLst>
              <a:ext uri="{FF2B5EF4-FFF2-40B4-BE49-F238E27FC236}">
                <a16:creationId xmlns:a16="http://schemas.microsoft.com/office/drawing/2014/main" id="{2EEBCBEA-6DCB-3D59-FA90-E981288B7154}"/>
              </a:ext>
            </a:extLst>
          </p:cNvPr>
          <p:cNvSpPr txBox="1"/>
          <p:nvPr/>
        </p:nvSpPr>
        <p:spPr>
          <a:xfrm>
            <a:off x="809623" y="1166842"/>
            <a:ext cx="11210761" cy="4524315"/>
          </a:xfrm>
          <a:prstGeom prst="rect">
            <a:avLst/>
          </a:prstGeom>
          <a:noFill/>
        </p:spPr>
        <p:txBody>
          <a:bodyPr wrap="none" rtlCol="0">
            <a:spAutoFit/>
          </a:bodyPr>
          <a:lstStyle/>
          <a:p>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IT" sz="2400" b="1" dirty="0">
                <a:solidFill>
                  <a:schemeClr val="tx2">
                    <a:lumMod val="90000"/>
                    <a:lumOff val="10000"/>
                  </a:schemeClr>
                </a:solidFill>
                <a:latin typeface="Arial" panose="020B0604020202020204" pitchFamily="34" charset="0"/>
                <a:cs typeface="Arial" panose="020B0604020202020204" pitchFamily="34" charset="0"/>
              </a:rPr>
              <a:t>La comunità si è sviluppata principalmente presso Laboratori di Ricerca</a:t>
            </a:r>
          </a:p>
          <a:p>
            <a:pPr marL="342900" indent="-342900">
              <a:buFont typeface="Arial" panose="020B0604020202020204" pitchFamily="34" charset="0"/>
              <a:buChar char="•"/>
            </a:pPr>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IT" sz="2400" b="1" dirty="0">
                <a:solidFill>
                  <a:schemeClr val="tx2">
                    <a:lumMod val="90000"/>
                    <a:lumOff val="10000"/>
                  </a:schemeClr>
                </a:solidFill>
                <a:latin typeface="Arial" panose="020B0604020202020204" pitchFamily="34" charset="0"/>
                <a:cs typeface="Arial" panose="020B0604020202020204" pitchFamily="34" charset="0"/>
              </a:rPr>
              <a:t>Ha sviluppato acceleratori funzionali ad altre discipline (servizio)</a:t>
            </a:r>
          </a:p>
          <a:p>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dirty="0">
                <a:solidFill>
                  <a:schemeClr val="tx2">
                    <a:lumMod val="90000"/>
                    <a:lumOff val="10000"/>
                  </a:schemeClr>
                </a:solidFill>
                <a:latin typeface="Arial" panose="020B0604020202020204" pitchFamily="34" charset="0"/>
                <a:cs typeface="Arial" panose="020B0604020202020204" pitchFamily="34" charset="0"/>
              </a:rPr>
              <a:t>T</a:t>
            </a:r>
            <a:r>
              <a:rPr lang="en-IT" sz="2400" b="1" dirty="0">
                <a:solidFill>
                  <a:schemeClr val="tx2">
                    <a:lumMod val="90000"/>
                    <a:lumOff val="10000"/>
                  </a:schemeClr>
                </a:solidFill>
                <a:latin typeface="Arial" panose="020B0604020202020204" pitchFamily="34" charset="0"/>
                <a:cs typeface="Arial" panose="020B0604020202020204" pitchFamily="34" charset="0"/>
              </a:rPr>
              <a:t>ranne casi eccezionali, </a:t>
            </a:r>
            <a:r>
              <a:rPr lang="en-GB" sz="2400" b="1" dirty="0">
                <a:solidFill>
                  <a:schemeClr val="tx2">
                    <a:lumMod val="90000"/>
                    <a:lumOff val="10000"/>
                  </a:schemeClr>
                </a:solidFill>
                <a:latin typeface="Arial" panose="020B0604020202020204" pitchFamily="34" charset="0"/>
                <a:cs typeface="Arial" panose="020B0604020202020204" pitchFamily="34" charset="0"/>
              </a:rPr>
              <a:t> </a:t>
            </a:r>
            <a:r>
              <a:rPr lang="en-GB" sz="2400" b="1" dirty="0" err="1">
                <a:solidFill>
                  <a:schemeClr val="tx2">
                    <a:lumMod val="90000"/>
                    <a:lumOff val="10000"/>
                  </a:schemeClr>
                </a:solidFill>
                <a:latin typeface="Arial" panose="020B0604020202020204" pitchFamily="34" charset="0"/>
                <a:cs typeface="Arial" panose="020B0604020202020204" pitchFamily="34" charset="0"/>
              </a:rPr>
              <a:t>è</a:t>
            </a:r>
            <a:r>
              <a:rPr lang="en-GB" sz="2400" b="1" dirty="0">
                <a:solidFill>
                  <a:schemeClr val="tx2">
                    <a:lumMod val="90000"/>
                    <a:lumOff val="10000"/>
                  </a:schemeClr>
                </a:solidFill>
                <a:latin typeface="Arial" panose="020B0604020202020204" pitchFamily="34" charset="0"/>
                <a:cs typeface="Arial" panose="020B0604020202020204" pitchFamily="34" charset="0"/>
              </a:rPr>
              <a:t> </a:t>
            </a:r>
            <a:r>
              <a:rPr lang="en-GB" sz="2400" b="1" dirty="0" err="1">
                <a:solidFill>
                  <a:schemeClr val="tx2">
                    <a:lumMod val="90000"/>
                    <a:lumOff val="10000"/>
                  </a:schemeClr>
                </a:solidFill>
                <a:latin typeface="Arial" panose="020B0604020202020204" pitchFamily="34" charset="0"/>
                <a:cs typeface="Arial" panose="020B0604020202020204" pitchFamily="34" charset="0"/>
              </a:rPr>
              <a:t>stata</a:t>
            </a:r>
            <a:r>
              <a:rPr lang="en-GB" sz="2400" b="1" dirty="0">
                <a:solidFill>
                  <a:schemeClr val="tx2">
                    <a:lumMod val="90000"/>
                    <a:lumOff val="10000"/>
                  </a:schemeClr>
                </a:solidFill>
                <a:latin typeface="Arial" panose="020B0604020202020204" pitchFamily="34" charset="0"/>
                <a:cs typeface="Arial" panose="020B0604020202020204" pitchFamily="34" charset="0"/>
              </a:rPr>
              <a:t> </a:t>
            </a:r>
            <a:r>
              <a:rPr lang="en-GB" sz="2400" b="1" dirty="0" err="1">
                <a:solidFill>
                  <a:schemeClr val="tx2">
                    <a:lumMod val="90000"/>
                    <a:lumOff val="10000"/>
                  </a:schemeClr>
                </a:solidFill>
                <a:latin typeface="Arial" panose="020B0604020202020204" pitchFamily="34" charset="0"/>
                <a:cs typeface="Arial" panose="020B0604020202020204" pitchFamily="34" charset="0"/>
              </a:rPr>
              <a:t>considerata</a:t>
            </a:r>
            <a:r>
              <a:rPr lang="en-GB" sz="2400" b="1" dirty="0">
                <a:solidFill>
                  <a:schemeClr val="tx2">
                    <a:lumMod val="90000"/>
                    <a:lumOff val="10000"/>
                  </a:schemeClr>
                </a:solidFill>
                <a:latin typeface="Arial" panose="020B0604020202020204" pitchFamily="34" charset="0"/>
                <a:cs typeface="Arial" panose="020B0604020202020204" pitchFamily="34" charset="0"/>
              </a:rPr>
              <a:t> </a:t>
            </a:r>
            <a:r>
              <a:rPr lang="en-GB" sz="2400" b="1" dirty="0" err="1">
                <a:solidFill>
                  <a:schemeClr val="tx2">
                    <a:lumMod val="90000"/>
                    <a:lumOff val="10000"/>
                  </a:schemeClr>
                </a:solidFill>
                <a:latin typeface="Arial" panose="020B0604020202020204" pitchFamily="34" charset="0"/>
                <a:cs typeface="Arial" panose="020B0604020202020204" pitchFamily="34" charset="0"/>
              </a:rPr>
              <a:t>una</a:t>
            </a:r>
            <a:r>
              <a:rPr lang="en-GB" sz="2400" b="1" dirty="0">
                <a:solidFill>
                  <a:schemeClr val="tx2">
                    <a:lumMod val="90000"/>
                    <a:lumOff val="10000"/>
                  </a:schemeClr>
                </a:solidFill>
                <a:latin typeface="Arial" panose="020B0604020202020204" pitchFamily="34" charset="0"/>
                <a:cs typeface="Arial" panose="020B0604020202020204" pitchFamily="34" charset="0"/>
              </a:rPr>
              <a:t> </a:t>
            </a:r>
            <a:r>
              <a:rPr lang="en-GB" sz="2400" b="1" dirty="0" err="1">
                <a:solidFill>
                  <a:schemeClr val="tx2">
                    <a:lumMod val="90000"/>
                    <a:lumOff val="10000"/>
                  </a:schemeClr>
                </a:solidFill>
                <a:latin typeface="Arial" panose="020B0604020202020204" pitchFamily="34" charset="0"/>
                <a:cs typeface="Arial" panose="020B0604020202020204" pitchFamily="34" charset="0"/>
              </a:rPr>
              <a:t>Fisica</a:t>
            </a:r>
            <a:r>
              <a:rPr lang="en-GB" sz="2400" b="1" dirty="0">
                <a:solidFill>
                  <a:schemeClr val="tx2">
                    <a:lumMod val="90000"/>
                    <a:lumOff val="10000"/>
                  </a:schemeClr>
                </a:solidFill>
                <a:latin typeface="Arial" panose="020B0604020202020204" pitchFamily="34" charset="0"/>
                <a:cs typeface="Arial" panose="020B0604020202020204" pitchFamily="34" charset="0"/>
              </a:rPr>
              <a:t> … </a:t>
            </a:r>
            <a:r>
              <a:rPr lang="en-GB" sz="2400" b="1" dirty="0" err="1">
                <a:solidFill>
                  <a:schemeClr val="tx2">
                    <a:lumMod val="90000"/>
                    <a:lumOff val="10000"/>
                  </a:schemeClr>
                </a:solidFill>
                <a:latin typeface="Arial" panose="020B0604020202020204" pitchFamily="34" charset="0"/>
                <a:cs typeface="Arial" panose="020B0604020202020204" pitchFamily="34" charset="0"/>
              </a:rPr>
              <a:t>meno</a:t>
            </a:r>
            <a:r>
              <a:rPr lang="en-GB" sz="2400" b="1" dirty="0">
                <a:solidFill>
                  <a:schemeClr val="tx2">
                    <a:lumMod val="90000"/>
                    <a:lumOff val="10000"/>
                  </a:schemeClr>
                </a:solidFill>
                <a:latin typeface="Arial" panose="020B0604020202020204" pitchFamily="34" charset="0"/>
                <a:cs typeface="Arial" panose="020B0604020202020204" pitchFamily="34" charset="0"/>
              </a:rPr>
              <a:t> </a:t>
            </a:r>
            <a:r>
              <a:rPr lang="en-GB" sz="2400" b="1" dirty="0" err="1">
                <a:solidFill>
                  <a:schemeClr val="tx2">
                    <a:lumMod val="90000"/>
                    <a:lumOff val="10000"/>
                  </a:schemeClr>
                </a:solidFill>
                <a:latin typeface="Arial" panose="020B0604020202020204" pitchFamily="34" charset="0"/>
                <a:cs typeface="Arial" panose="020B0604020202020204" pitchFamily="34" charset="0"/>
              </a:rPr>
              <a:t>nobile</a:t>
            </a:r>
            <a:r>
              <a:rPr lang="en-GB" sz="2400" b="1" dirty="0">
                <a:solidFill>
                  <a:schemeClr val="tx2">
                    <a:lumMod val="90000"/>
                    <a:lumOff val="10000"/>
                  </a:schemeClr>
                </a:solidFill>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endParaRPr lang="en-GB" sz="2400" b="1" dirty="0">
              <a:solidFill>
                <a:schemeClr val="tx2">
                  <a:lumMod val="90000"/>
                  <a:lumOff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dirty="0" err="1">
                <a:solidFill>
                  <a:schemeClr val="tx2">
                    <a:lumMod val="90000"/>
                    <a:lumOff val="10000"/>
                  </a:schemeClr>
                </a:solidFill>
                <a:latin typeface="Arial" panose="020B0604020202020204" pitchFamily="34" charset="0"/>
                <a:cs typeface="Arial" panose="020B0604020202020204" pitchFamily="34" charset="0"/>
              </a:rPr>
              <a:t>Tendenza</a:t>
            </a:r>
            <a:r>
              <a:rPr lang="en-GB" sz="2400" b="1" dirty="0">
                <a:solidFill>
                  <a:schemeClr val="tx2">
                    <a:lumMod val="90000"/>
                    <a:lumOff val="10000"/>
                  </a:schemeClr>
                </a:solidFill>
                <a:latin typeface="Arial" panose="020B0604020202020204" pitchFamily="34" charset="0"/>
                <a:cs typeface="Arial" panose="020B0604020202020204" pitchFamily="34" charset="0"/>
              </a:rPr>
              <a:t> a </a:t>
            </a:r>
            <a:r>
              <a:rPr lang="en-GB" sz="2400" b="1" dirty="0" err="1">
                <a:solidFill>
                  <a:schemeClr val="tx2">
                    <a:lumMod val="90000"/>
                    <a:lumOff val="10000"/>
                  </a:schemeClr>
                </a:solidFill>
                <a:latin typeface="Arial" panose="020B0604020202020204" pitchFamily="34" charset="0"/>
                <a:cs typeface="Arial" panose="020B0604020202020204" pitchFamily="34" charset="0"/>
              </a:rPr>
              <a:t>pubblicare</a:t>
            </a:r>
            <a:r>
              <a:rPr lang="en-GB" sz="2400" b="1" dirty="0">
                <a:solidFill>
                  <a:schemeClr val="tx2">
                    <a:lumMod val="90000"/>
                    <a:lumOff val="10000"/>
                  </a:schemeClr>
                </a:solidFill>
                <a:latin typeface="Arial" panose="020B0604020202020204" pitchFamily="34" charset="0"/>
                <a:cs typeface="Arial" panose="020B0604020202020204" pitchFamily="34" charset="0"/>
              </a:rPr>
              <a:t> </a:t>
            </a:r>
            <a:r>
              <a:rPr lang="en-GB" sz="2400" b="1" dirty="0" err="1">
                <a:solidFill>
                  <a:schemeClr val="tx2">
                    <a:lumMod val="90000"/>
                    <a:lumOff val="10000"/>
                  </a:schemeClr>
                </a:solidFill>
                <a:latin typeface="Arial" panose="020B0604020202020204" pitchFamily="34" charset="0"/>
                <a:cs typeface="Arial" panose="020B0604020202020204" pitchFamily="34" charset="0"/>
              </a:rPr>
              <a:t>principalmente</a:t>
            </a:r>
            <a:r>
              <a:rPr lang="en-GB" sz="2400" b="1" dirty="0">
                <a:solidFill>
                  <a:schemeClr val="tx2">
                    <a:lumMod val="90000"/>
                    <a:lumOff val="10000"/>
                  </a:schemeClr>
                </a:solidFill>
                <a:latin typeface="Arial" panose="020B0604020202020204" pitchFamily="34" charset="0"/>
                <a:cs typeface="Arial" panose="020B0604020202020204" pitchFamily="34" charset="0"/>
              </a:rPr>
              <a:t> </a:t>
            </a:r>
            <a:r>
              <a:rPr lang="en-GB" sz="2400" b="1" dirty="0" err="1">
                <a:solidFill>
                  <a:schemeClr val="tx2">
                    <a:lumMod val="90000"/>
                    <a:lumOff val="10000"/>
                  </a:schemeClr>
                </a:solidFill>
                <a:latin typeface="Arial" panose="020B0604020202020204" pitchFamily="34" charset="0"/>
                <a:cs typeface="Arial" panose="020B0604020202020204" pitchFamily="34" charset="0"/>
              </a:rPr>
              <a:t>su</a:t>
            </a:r>
            <a:r>
              <a:rPr lang="en-GB" sz="2400" b="1" dirty="0">
                <a:solidFill>
                  <a:schemeClr val="tx2">
                    <a:lumMod val="90000"/>
                    <a:lumOff val="10000"/>
                  </a:schemeClr>
                </a:solidFill>
                <a:latin typeface="Arial" panose="020B0604020202020204" pitchFamily="34" charset="0"/>
                <a:cs typeface="Arial" panose="020B0604020202020204" pitchFamily="34" charset="0"/>
              </a:rPr>
              <a:t> proceeding</a:t>
            </a:r>
          </a:p>
          <a:p>
            <a:pPr marL="342900" indent="-342900">
              <a:buFont typeface="Arial" panose="020B0604020202020204" pitchFamily="34" charset="0"/>
              <a:buChar char="•"/>
            </a:pPr>
            <a:endParaRPr lang="en-GB" sz="2400" b="1" dirty="0">
              <a:solidFill>
                <a:schemeClr val="tx2">
                  <a:lumMod val="90000"/>
                  <a:lumOff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dirty="0" err="1">
                <a:solidFill>
                  <a:schemeClr val="tx2">
                    <a:lumMod val="90000"/>
                    <a:lumOff val="10000"/>
                  </a:schemeClr>
                </a:solidFill>
                <a:latin typeface="Arial" panose="020B0604020202020204" pitchFamily="34" charset="0"/>
                <a:cs typeface="Arial" panose="020B0604020202020204" pitchFamily="34" charset="0"/>
              </a:rPr>
              <a:t>Difficoltà</a:t>
            </a:r>
            <a:r>
              <a:rPr lang="en-GB" sz="2400" b="1" dirty="0">
                <a:solidFill>
                  <a:schemeClr val="tx2">
                    <a:lumMod val="90000"/>
                    <a:lumOff val="10000"/>
                  </a:schemeClr>
                </a:solidFill>
                <a:latin typeface="Arial" panose="020B0604020202020204" pitchFamily="34" charset="0"/>
                <a:cs typeface="Arial" panose="020B0604020202020204" pitchFamily="34" charset="0"/>
              </a:rPr>
              <a:t> a </a:t>
            </a:r>
            <a:r>
              <a:rPr lang="en-GB" sz="2400" b="1" dirty="0" err="1">
                <a:solidFill>
                  <a:schemeClr val="tx2">
                    <a:lumMod val="90000"/>
                    <a:lumOff val="10000"/>
                  </a:schemeClr>
                </a:solidFill>
                <a:latin typeface="Arial" panose="020B0604020202020204" pitchFamily="34" charset="0"/>
                <a:cs typeface="Arial" panose="020B0604020202020204" pitchFamily="34" charset="0"/>
              </a:rPr>
              <a:t>pubblicare</a:t>
            </a:r>
            <a:r>
              <a:rPr lang="en-GB" sz="2400" b="1" dirty="0">
                <a:solidFill>
                  <a:schemeClr val="tx2">
                    <a:lumMod val="90000"/>
                    <a:lumOff val="10000"/>
                  </a:schemeClr>
                </a:solidFill>
                <a:latin typeface="Arial" panose="020B0604020202020204" pitchFamily="34" charset="0"/>
                <a:cs typeface="Arial" panose="020B0604020202020204" pitchFamily="34" charset="0"/>
              </a:rPr>
              <a:t> </a:t>
            </a:r>
            <a:r>
              <a:rPr lang="en-GB" sz="2400" b="1" dirty="0" err="1">
                <a:solidFill>
                  <a:schemeClr val="tx2">
                    <a:lumMod val="90000"/>
                    <a:lumOff val="10000"/>
                  </a:schemeClr>
                </a:solidFill>
                <a:latin typeface="Arial" panose="020B0604020202020204" pitchFamily="34" charset="0"/>
                <a:cs typeface="Arial" panose="020B0604020202020204" pitchFamily="34" charset="0"/>
              </a:rPr>
              <a:t>su</a:t>
            </a:r>
            <a:r>
              <a:rPr lang="en-GB" sz="2400" b="1" dirty="0">
                <a:solidFill>
                  <a:schemeClr val="tx2">
                    <a:lumMod val="90000"/>
                    <a:lumOff val="10000"/>
                  </a:schemeClr>
                </a:solidFill>
                <a:latin typeface="Arial" panose="020B0604020202020204" pitchFamily="34" charset="0"/>
                <a:cs typeface="Arial" panose="020B0604020202020204" pitchFamily="34" charset="0"/>
              </a:rPr>
              <a:t> </a:t>
            </a:r>
            <a:r>
              <a:rPr lang="en-GB" sz="2400" b="1" dirty="0" err="1">
                <a:solidFill>
                  <a:schemeClr val="tx2">
                    <a:lumMod val="90000"/>
                    <a:lumOff val="10000"/>
                  </a:schemeClr>
                </a:solidFill>
                <a:latin typeface="Arial" panose="020B0604020202020204" pitchFamily="34" charset="0"/>
                <a:cs typeface="Arial" panose="020B0604020202020204" pitchFamily="34" charset="0"/>
              </a:rPr>
              <a:t>riviste</a:t>
            </a:r>
            <a:r>
              <a:rPr lang="en-GB" sz="2400" b="1" dirty="0">
                <a:solidFill>
                  <a:schemeClr val="tx2">
                    <a:lumMod val="90000"/>
                    <a:lumOff val="10000"/>
                  </a:schemeClr>
                </a:solidFill>
                <a:latin typeface="Arial" panose="020B0604020202020204" pitchFamily="34" charset="0"/>
                <a:cs typeface="Arial" panose="020B0604020202020204" pitchFamily="34" charset="0"/>
              </a:rPr>
              <a:t> </a:t>
            </a:r>
            <a:r>
              <a:rPr lang="en-GB" sz="2400" b="1" dirty="0" err="1">
                <a:solidFill>
                  <a:schemeClr val="tx2">
                    <a:lumMod val="90000"/>
                    <a:lumOff val="10000"/>
                  </a:schemeClr>
                </a:solidFill>
                <a:latin typeface="Arial" panose="020B0604020202020204" pitchFamily="34" charset="0"/>
                <a:cs typeface="Arial" panose="020B0604020202020204" pitchFamily="34" charset="0"/>
              </a:rPr>
              <a:t>sviluppi</a:t>
            </a:r>
            <a:r>
              <a:rPr lang="en-GB" sz="2400" b="1" dirty="0">
                <a:solidFill>
                  <a:schemeClr val="tx2">
                    <a:lumMod val="90000"/>
                    <a:lumOff val="10000"/>
                  </a:schemeClr>
                </a:solidFill>
                <a:latin typeface="Arial" panose="020B0604020202020204" pitchFamily="34" charset="0"/>
                <a:cs typeface="Arial" panose="020B0604020202020204" pitchFamily="34" charset="0"/>
              </a:rPr>
              <a:t> di </a:t>
            </a:r>
            <a:r>
              <a:rPr lang="en-GB" sz="2400" b="1" dirty="0" err="1">
                <a:solidFill>
                  <a:schemeClr val="tx2">
                    <a:lumMod val="90000"/>
                    <a:lumOff val="10000"/>
                  </a:schemeClr>
                </a:solidFill>
                <a:latin typeface="Arial" panose="020B0604020202020204" pitchFamily="34" charset="0"/>
                <a:cs typeface="Arial" panose="020B0604020202020204" pitchFamily="34" charset="0"/>
              </a:rPr>
              <a:t>Acceleratori</a:t>
            </a:r>
            <a:r>
              <a:rPr lang="en-GB" sz="2400" b="1" dirty="0">
                <a:solidFill>
                  <a:schemeClr val="tx2">
                    <a:lumMod val="90000"/>
                    <a:lumOff val="10000"/>
                  </a:schemeClr>
                </a:solidFill>
                <a:latin typeface="Arial" panose="020B0604020202020204" pitchFamily="34" charset="0"/>
                <a:cs typeface="Arial" panose="020B0604020202020204" pitchFamily="34" charset="0"/>
              </a:rPr>
              <a:t> </a:t>
            </a:r>
            <a:r>
              <a:rPr lang="en-GB" sz="2400" b="1" dirty="0" err="1">
                <a:solidFill>
                  <a:schemeClr val="tx2">
                    <a:lumMod val="90000"/>
                    <a:lumOff val="10000"/>
                  </a:schemeClr>
                </a:solidFill>
                <a:latin typeface="Arial" panose="020B0604020202020204" pitchFamily="34" charset="0"/>
                <a:cs typeface="Arial" panose="020B0604020202020204" pitchFamily="34" charset="0"/>
              </a:rPr>
              <a:t>Convenzionali</a:t>
            </a:r>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r>
              <a:rPr lang="en-IT" sz="2400" b="1" dirty="0">
                <a:solidFill>
                  <a:schemeClr val="tx2">
                    <a:lumMod val="90000"/>
                    <a:lumOff val="10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246019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F446BE-B2F3-4DD3-E94D-C90683AF7FF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EC317EF-E433-8B0A-1864-15CCE03651AA}"/>
              </a:ext>
            </a:extLst>
          </p:cNvPr>
          <p:cNvSpPr txBox="1"/>
          <p:nvPr/>
        </p:nvSpPr>
        <p:spPr>
          <a:xfrm>
            <a:off x="952498" y="454967"/>
            <a:ext cx="4493538" cy="1200329"/>
          </a:xfrm>
          <a:prstGeom prst="rect">
            <a:avLst/>
          </a:prstGeom>
          <a:noFill/>
        </p:spPr>
        <p:txBody>
          <a:bodyPr wrap="none" rtlCol="0">
            <a:spAutoFit/>
          </a:bodyPr>
          <a:lstStyle/>
          <a:p>
            <a:r>
              <a:rPr lang="en-IT" sz="3600" b="1" dirty="0">
                <a:solidFill>
                  <a:srgbClr val="C00000"/>
                </a:solidFill>
              </a:rPr>
              <a:t>MOTIVI : Accademici</a:t>
            </a:r>
          </a:p>
          <a:p>
            <a:endParaRPr lang="en-IT" sz="3600" b="1" dirty="0">
              <a:solidFill>
                <a:schemeClr val="tx2">
                  <a:lumMod val="90000"/>
                  <a:lumOff val="10000"/>
                </a:schemeClr>
              </a:solidFill>
            </a:endParaRPr>
          </a:p>
        </p:txBody>
      </p:sp>
      <p:sp>
        <p:nvSpPr>
          <p:cNvPr id="2" name="TextBox 1">
            <a:extLst>
              <a:ext uri="{FF2B5EF4-FFF2-40B4-BE49-F238E27FC236}">
                <a16:creationId xmlns:a16="http://schemas.microsoft.com/office/drawing/2014/main" id="{C4683B03-32FC-B8F0-51AA-C8BCA8602E4E}"/>
              </a:ext>
            </a:extLst>
          </p:cNvPr>
          <p:cNvSpPr txBox="1"/>
          <p:nvPr/>
        </p:nvSpPr>
        <p:spPr>
          <a:xfrm>
            <a:off x="552448" y="956264"/>
            <a:ext cx="11599650" cy="5262979"/>
          </a:xfrm>
          <a:prstGeom prst="rect">
            <a:avLst/>
          </a:prstGeom>
          <a:noFill/>
        </p:spPr>
        <p:txBody>
          <a:bodyPr wrap="none" rtlCol="0">
            <a:spAutoFit/>
          </a:bodyPr>
          <a:lstStyle/>
          <a:p>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IT" sz="2400" b="1" dirty="0">
                <a:solidFill>
                  <a:schemeClr val="tx2">
                    <a:lumMod val="90000"/>
                    <a:lumOff val="10000"/>
                  </a:schemeClr>
                </a:solidFill>
                <a:latin typeface="Arial" panose="020B0604020202020204" pitchFamily="34" charset="0"/>
                <a:cs typeface="Arial" panose="020B0604020202020204" pitchFamily="34" charset="0"/>
              </a:rPr>
              <a:t>Fisica accademica dominata da Fisica delle Interazioni Fondamentali</a:t>
            </a:r>
          </a:p>
          <a:p>
            <a:r>
              <a:rPr lang="en-IT" sz="2400" b="1" dirty="0">
                <a:solidFill>
                  <a:schemeClr val="tx2">
                    <a:lumMod val="90000"/>
                    <a:lumOff val="10000"/>
                  </a:schemeClr>
                </a:solidFill>
                <a:latin typeface="Arial" panose="020B0604020202020204" pitchFamily="34" charset="0"/>
                <a:cs typeface="Arial" panose="020B0604020202020204" pitchFamily="34" charset="0"/>
              </a:rPr>
              <a:t>     02-PHYS/01 (particelle e nucleare) e Fisica della materia 02-PHYS/03</a:t>
            </a:r>
          </a:p>
          <a:p>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IT" sz="2400" b="1" dirty="0">
                <a:solidFill>
                  <a:schemeClr val="tx2">
                    <a:lumMod val="90000"/>
                    <a:lumOff val="10000"/>
                  </a:schemeClr>
                </a:solidFill>
                <a:latin typeface="Arial" panose="020B0604020202020204" pitchFamily="34" charset="0"/>
                <a:cs typeface="Arial" panose="020B0604020202020204" pitchFamily="34" charset="0"/>
              </a:rPr>
              <a:t>Acceleratori nella Declaratoria 02-PHYS/01 … </a:t>
            </a:r>
            <a:r>
              <a:rPr lang="en-GB" sz="2400" b="1" dirty="0">
                <a:solidFill>
                  <a:schemeClr val="tx2">
                    <a:lumMod val="90000"/>
                    <a:lumOff val="10000"/>
                  </a:schemeClr>
                </a:solidFill>
                <a:latin typeface="Arial" panose="020B0604020202020204" pitchFamily="34" charset="0"/>
                <a:cs typeface="Arial" panose="020B0604020202020204" pitchFamily="34" charset="0"/>
              </a:rPr>
              <a:t>02/PHYS-06 (Strum. </a:t>
            </a:r>
            <a:r>
              <a:rPr lang="en-GB" sz="2400" b="1" dirty="0" err="1">
                <a:solidFill>
                  <a:schemeClr val="tx2">
                    <a:lumMod val="90000"/>
                    <a:lumOff val="10000"/>
                  </a:schemeClr>
                </a:solidFill>
                <a:latin typeface="Arial" panose="020B0604020202020204" pitchFamily="34" charset="0"/>
                <a:cs typeface="Arial" panose="020B0604020202020204" pitchFamily="34" charset="0"/>
              </a:rPr>
              <a:t>Medicale</a:t>
            </a:r>
            <a:r>
              <a:rPr lang="en-GB" sz="2400" b="1" dirty="0">
                <a:solidFill>
                  <a:schemeClr val="tx2">
                    <a:lumMod val="90000"/>
                    <a:lumOff val="10000"/>
                  </a:schemeClr>
                </a:solidFill>
                <a:latin typeface="Arial" panose="020B0604020202020204" pitchFamily="34" charset="0"/>
                <a:cs typeface="Arial" panose="020B0604020202020204" pitchFamily="34" charset="0"/>
              </a:rPr>
              <a:t>)</a:t>
            </a:r>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IT" sz="2400" b="1" dirty="0">
                <a:solidFill>
                  <a:srgbClr val="C00000"/>
                </a:solidFill>
                <a:latin typeface="Arial" panose="020B0604020202020204" pitchFamily="34" charset="0"/>
                <a:cs typeface="Arial" panose="020B0604020202020204" pitchFamily="34" charset="0"/>
              </a:rPr>
              <a:t>Scarsa apertura a ricercatori con profili scientifici sugli Acceleratori</a:t>
            </a:r>
          </a:p>
          <a:p>
            <a:pPr marL="342900" indent="-342900">
              <a:buFont typeface="Arial" panose="020B0604020202020204" pitchFamily="34" charset="0"/>
              <a:buChar char="•"/>
            </a:pPr>
            <a:endParaRPr lang="en-IT" sz="2400" b="1"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dirty="0" err="1">
                <a:solidFill>
                  <a:srgbClr val="C00000"/>
                </a:solidFill>
                <a:latin typeface="Arial" panose="020B0604020202020204" pitchFamily="34" charset="0"/>
                <a:cs typeface="Arial" panose="020B0604020202020204" pitchFamily="34" charset="0"/>
              </a:rPr>
              <a:t>Adozione</a:t>
            </a:r>
            <a:r>
              <a:rPr lang="en-GB" sz="2400" b="1" dirty="0">
                <a:solidFill>
                  <a:srgbClr val="C00000"/>
                </a:solidFill>
                <a:latin typeface="Arial" panose="020B0604020202020204" pitchFamily="34" charset="0"/>
                <a:cs typeface="Arial" panose="020B0604020202020204" pitchFamily="34" charset="0"/>
              </a:rPr>
              <a:t> ANVUR di </a:t>
            </a:r>
            <a:r>
              <a:rPr lang="en-GB" sz="2400" b="1" dirty="0" err="1">
                <a:solidFill>
                  <a:srgbClr val="C00000"/>
                </a:solidFill>
                <a:latin typeface="Arial" panose="020B0604020202020204" pitchFamily="34" charset="0"/>
                <a:cs typeface="Arial" panose="020B0604020202020204" pitchFamily="34" charset="0"/>
              </a:rPr>
              <a:t>criteri</a:t>
            </a:r>
            <a:r>
              <a:rPr lang="en-GB" sz="2400" b="1" dirty="0">
                <a:solidFill>
                  <a:srgbClr val="C00000"/>
                </a:solidFill>
                <a:latin typeface="Arial" panose="020B0604020202020204" pitchFamily="34" charset="0"/>
                <a:cs typeface="Arial" panose="020B0604020202020204" pitchFamily="34" charset="0"/>
              </a:rPr>
              <a:t> </a:t>
            </a:r>
            <a:r>
              <a:rPr lang="en-GB" sz="2400" b="1" dirty="0" err="1">
                <a:solidFill>
                  <a:srgbClr val="C00000"/>
                </a:solidFill>
                <a:latin typeface="Arial" panose="020B0604020202020204" pitchFamily="34" charset="0"/>
                <a:cs typeface="Arial" panose="020B0604020202020204" pitchFamily="34" charset="0"/>
              </a:rPr>
              <a:t>quantitativi</a:t>
            </a:r>
            <a:r>
              <a:rPr lang="en-GB" sz="2400" dirty="0">
                <a:solidFill>
                  <a:srgbClr val="C00000"/>
                </a:solidFill>
                <a:latin typeface="Arial" panose="020B0604020202020204" pitchFamily="34" charset="0"/>
                <a:cs typeface="Arial" panose="020B0604020202020204" pitchFamily="34" charset="0"/>
              </a:rPr>
              <a:t> </a:t>
            </a:r>
            <a:r>
              <a:rPr lang="en-GB" sz="2400" b="1" dirty="0">
                <a:solidFill>
                  <a:srgbClr val="C00000"/>
                </a:solidFill>
                <a:latin typeface="Arial" panose="020B0604020202020204" pitchFamily="34" charset="0"/>
                <a:cs typeface="Arial" panose="020B0604020202020204" pitchFamily="34" charset="0"/>
              </a:rPr>
              <a:t>per </a:t>
            </a:r>
            <a:r>
              <a:rPr lang="en-GB" sz="2400" dirty="0" err="1">
                <a:solidFill>
                  <a:srgbClr val="C00000"/>
                </a:solidFill>
                <a:latin typeface="Arial" panose="020B0604020202020204" pitchFamily="34" charset="0"/>
                <a:cs typeface="Arial" panose="020B0604020202020204" pitchFamily="34" charset="0"/>
              </a:rPr>
              <a:t>l'</a:t>
            </a:r>
            <a:r>
              <a:rPr lang="en-GB" sz="2400" b="1" dirty="0" err="1">
                <a:solidFill>
                  <a:srgbClr val="C00000"/>
                </a:solidFill>
                <a:latin typeface="Arial" panose="020B0604020202020204" pitchFamily="34" charset="0"/>
                <a:cs typeface="Arial" panose="020B0604020202020204" pitchFamily="34" charset="0"/>
              </a:rPr>
              <a:t>Abilitazione</a:t>
            </a:r>
            <a:r>
              <a:rPr lang="en-GB" sz="2400" b="1" dirty="0">
                <a:solidFill>
                  <a:srgbClr val="C00000"/>
                </a:solidFill>
                <a:latin typeface="Arial" panose="020B0604020202020204" pitchFamily="34" charset="0"/>
                <a:cs typeface="Arial" panose="020B0604020202020204" pitchFamily="34" charset="0"/>
              </a:rPr>
              <a:t> </a:t>
            </a:r>
            <a:r>
              <a:rPr lang="en-GB" sz="2400" b="1" dirty="0" err="1">
                <a:solidFill>
                  <a:srgbClr val="C00000"/>
                </a:solidFill>
                <a:latin typeface="Arial" panose="020B0604020202020204" pitchFamily="34" charset="0"/>
                <a:cs typeface="Arial" panose="020B0604020202020204" pitchFamily="34" charset="0"/>
              </a:rPr>
              <a:t>Scientifica</a:t>
            </a:r>
            <a:r>
              <a:rPr lang="en-GB" sz="2400" b="1" dirty="0">
                <a:solidFill>
                  <a:srgbClr val="C00000"/>
                </a:solidFill>
                <a:latin typeface="Arial" panose="020B0604020202020204" pitchFamily="34" charset="0"/>
                <a:cs typeface="Arial" panose="020B0604020202020204" pitchFamily="34" charset="0"/>
              </a:rPr>
              <a:t> </a:t>
            </a:r>
          </a:p>
          <a:p>
            <a:r>
              <a:rPr lang="en-GB" sz="2400" b="1" dirty="0">
                <a:solidFill>
                  <a:srgbClr val="C00000"/>
                </a:solidFill>
                <a:latin typeface="Arial" panose="020B0604020202020204" pitchFamily="34" charset="0"/>
                <a:cs typeface="Arial" panose="020B0604020202020204" pitchFamily="34" charset="0"/>
              </a:rPr>
              <a:t>    Nazionale (ASN) – </a:t>
            </a:r>
            <a:r>
              <a:rPr lang="en-GB" sz="2400" b="1" dirty="0" err="1">
                <a:solidFill>
                  <a:srgbClr val="C00000"/>
                </a:solidFill>
                <a:latin typeface="Arial" panose="020B0604020202020204" pitchFamily="34" charset="0"/>
                <a:cs typeface="Arial" panose="020B0604020202020204" pitchFamily="34" charset="0"/>
              </a:rPr>
              <a:t>penalizza</a:t>
            </a:r>
            <a:r>
              <a:rPr lang="en-GB" sz="2400" b="1" dirty="0">
                <a:solidFill>
                  <a:srgbClr val="C00000"/>
                </a:solidFill>
                <a:latin typeface="Arial" panose="020B0604020202020204" pitchFamily="34" charset="0"/>
                <a:cs typeface="Arial" panose="020B0604020202020204" pitchFamily="34" charset="0"/>
              </a:rPr>
              <a:t> </a:t>
            </a:r>
            <a:r>
              <a:rPr lang="en-GB" sz="2400" b="1" dirty="0" err="1">
                <a:solidFill>
                  <a:srgbClr val="C00000"/>
                </a:solidFill>
                <a:latin typeface="Arial" panose="020B0604020202020204" pitchFamily="34" charset="0"/>
                <a:cs typeface="Arial" panose="020B0604020202020204" pitchFamily="34" charset="0"/>
              </a:rPr>
              <a:t>ricercatori</a:t>
            </a:r>
            <a:r>
              <a:rPr lang="en-GB" sz="2400" b="1" dirty="0">
                <a:solidFill>
                  <a:srgbClr val="C00000"/>
                </a:solidFill>
                <a:latin typeface="Arial" panose="020B0604020202020204" pitchFamily="34" charset="0"/>
                <a:cs typeface="Arial" panose="020B0604020202020204" pitchFamily="34" charset="0"/>
              </a:rPr>
              <a:t> </a:t>
            </a:r>
            <a:r>
              <a:rPr lang="en-GB" sz="2400" b="1" dirty="0" err="1">
                <a:solidFill>
                  <a:srgbClr val="C00000"/>
                </a:solidFill>
                <a:latin typeface="Arial" panose="020B0604020202020204" pitchFamily="34" charset="0"/>
                <a:cs typeface="Arial" panose="020B0604020202020204" pitchFamily="34" charset="0"/>
              </a:rPr>
              <a:t>Fisica</a:t>
            </a:r>
            <a:r>
              <a:rPr lang="en-GB" sz="2400" b="1" dirty="0">
                <a:solidFill>
                  <a:srgbClr val="C00000"/>
                </a:solidFill>
                <a:latin typeface="Arial" panose="020B0604020202020204" pitchFamily="34" charset="0"/>
                <a:cs typeface="Arial" panose="020B0604020202020204" pitchFamily="34" charset="0"/>
              </a:rPr>
              <a:t> </a:t>
            </a:r>
            <a:r>
              <a:rPr lang="en-GB" sz="2400" b="1" dirty="0" err="1">
                <a:solidFill>
                  <a:srgbClr val="C00000"/>
                </a:solidFill>
                <a:latin typeface="Arial" panose="020B0604020202020204" pitchFamily="34" charset="0"/>
                <a:cs typeface="Arial" panose="020B0604020202020204" pitchFamily="34" charset="0"/>
              </a:rPr>
              <a:t>degli</a:t>
            </a:r>
            <a:r>
              <a:rPr lang="en-GB" sz="2400" b="1" dirty="0">
                <a:solidFill>
                  <a:srgbClr val="C00000"/>
                </a:solidFill>
                <a:latin typeface="Arial" panose="020B0604020202020204" pitchFamily="34" charset="0"/>
                <a:cs typeface="Arial" panose="020B0604020202020204" pitchFamily="34" charset="0"/>
              </a:rPr>
              <a:t> </a:t>
            </a:r>
            <a:r>
              <a:rPr lang="en-GB" sz="2400" b="1" dirty="0" err="1">
                <a:solidFill>
                  <a:srgbClr val="C00000"/>
                </a:solidFill>
                <a:latin typeface="Arial" panose="020B0604020202020204" pitchFamily="34" charset="0"/>
                <a:cs typeface="Arial" panose="020B0604020202020204" pitchFamily="34" charset="0"/>
              </a:rPr>
              <a:t>Acceleratori</a:t>
            </a:r>
            <a:r>
              <a:rPr lang="en-GB" sz="2400" dirty="0">
                <a:solidFill>
                  <a:srgbClr val="C00000"/>
                </a:solidFill>
                <a:latin typeface="Arial" panose="020B0604020202020204" pitchFamily="34" charset="0"/>
                <a:cs typeface="Arial" panose="020B0604020202020204" pitchFamily="34" charset="0"/>
              </a:rPr>
              <a:t> </a:t>
            </a:r>
          </a:p>
          <a:p>
            <a:endParaRPr lang="en-GB" sz="2400" dirty="0">
              <a:solidFill>
                <a:schemeClr val="tx2">
                  <a:lumMod val="90000"/>
                  <a:lumOff val="10000"/>
                </a:schemeClr>
              </a:solidFill>
              <a:latin typeface="Arial" panose="020B0604020202020204" pitchFamily="34" charset="0"/>
              <a:cs typeface="Arial" panose="020B0604020202020204" pitchFamily="34" charset="0"/>
            </a:endParaRPr>
          </a:p>
          <a:p>
            <a:r>
              <a:rPr lang="en-IT" sz="2400" b="1" dirty="0">
                <a:solidFill>
                  <a:schemeClr val="tx2">
                    <a:lumMod val="90000"/>
                    <a:lumOff val="10000"/>
                  </a:schemeClr>
                </a:solidFill>
                <a:latin typeface="Arial" panose="020B0604020202020204" pitchFamily="34" charset="0"/>
                <a:cs typeface="Arial" panose="020B0604020202020204" pitchFamily="34" charset="0"/>
              </a:rPr>
              <a:t>         Pochi docenti di Fisica con profilo scientifico Fisica degli Acceleratori</a:t>
            </a:r>
          </a:p>
          <a:p>
            <a:endParaRPr lang="en-GB" sz="2400" dirty="0">
              <a:solidFill>
                <a:schemeClr val="tx2">
                  <a:lumMod val="90000"/>
                  <a:lumOff val="10000"/>
                </a:schemeClr>
              </a:solidFill>
              <a:latin typeface="Arial" panose="020B0604020202020204" pitchFamily="34" charset="0"/>
              <a:cs typeface="Arial" panose="020B0604020202020204" pitchFamily="34" charset="0"/>
            </a:endParaRPr>
          </a:p>
        </p:txBody>
      </p:sp>
      <p:sp>
        <p:nvSpPr>
          <p:cNvPr id="3" name="Right Arrow 2">
            <a:extLst>
              <a:ext uri="{FF2B5EF4-FFF2-40B4-BE49-F238E27FC236}">
                <a16:creationId xmlns:a16="http://schemas.microsoft.com/office/drawing/2014/main" id="{FD340398-E962-649C-73CB-3AB5B7872628}"/>
              </a:ext>
            </a:extLst>
          </p:cNvPr>
          <p:cNvSpPr/>
          <p:nvPr/>
        </p:nvSpPr>
        <p:spPr>
          <a:xfrm>
            <a:off x="633407" y="5343519"/>
            <a:ext cx="690565" cy="484632"/>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T"/>
          </a:p>
        </p:txBody>
      </p:sp>
    </p:spTree>
    <p:extLst>
      <p:ext uri="{BB962C8B-B14F-4D97-AF65-F5344CB8AC3E}">
        <p14:creationId xmlns:p14="http://schemas.microsoft.com/office/powerpoint/2010/main" val="700525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AE3A16-A0A4-309A-33BA-F4A875BD64B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D2ECD2E-5408-FA84-75A4-1967AC236279}"/>
              </a:ext>
            </a:extLst>
          </p:cNvPr>
          <p:cNvSpPr txBox="1"/>
          <p:nvPr/>
        </p:nvSpPr>
        <p:spPr>
          <a:xfrm>
            <a:off x="952498" y="932378"/>
            <a:ext cx="1800493" cy="646331"/>
          </a:xfrm>
          <a:prstGeom prst="rect">
            <a:avLst/>
          </a:prstGeom>
          <a:noFill/>
        </p:spPr>
        <p:txBody>
          <a:bodyPr wrap="none" rtlCol="0">
            <a:spAutoFit/>
          </a:bodyPr>
          <a:lstStyle/>
          <a:p>
            <a:r>
              <a:rPr lang="en-IT" sz="3600" b="1" dirty="0">
                <a:solidFill>
                  <a:schemeClr val="tx2">
                    <a:lumMod val="90000"/>
                    <a:lumOff val="10000"/>
                  </a:schemeClr>
                </a:solidFill>
                <a:latin typeface="Arial" panose="020B0604020202020204" pitchFamily="34" charset="0"/>
                <a:cs typeface="Arial" panose="020B0604020202020204" pitchFamily="34" charset="0"/>
              </a:rPr>
              <a:t>RIMEDI</a:t>
            </a:r>
          </a:p>
        </p:txBody>
      </p:sp>
      <p:sp>
        <p:nvSpPr>
          <p:cNvPr id="2" name="TextBox 1">
            <a:extLst>
              <a:ext uri="{FF2B5EF4-FFF2-40B4-BE49-F238E27FC236}">
                <a16:creationId xmlns:a16="http://schemas.microsoft.com/office/drawing/2014/main" id="{C4ED0D1E-D6BA-BE7B-41BF-599219E312B2}"/>
              </a:ext>
            </a:extLst>
          </p:cNvPr>
          <p:cNvSpPr txBox="1"/>
          <p:nvPr/>
        </p:nvSpPr>
        <p:spPr>
          <a:xfrm>
            <a:off x="952498" y="1883896"/>
            <a:ext cx="9193542" cy="2308324"/>
          </a:xfrm>
          <a:prstGeom prst="rect">
            <a:avLst/>
          </a:prstGeom>
          <a:noFill/>
        </p:spPr>
        <p:txBody>
          <a:bodyPr wrap="none" rtlCol="0">
            <a:spAutoFit/>
          </a:bodyPr>
          <a:lstStyle/>
          <a:p>
            <a:pPr marL="342900" indent="-342900">
              <a:buFont typeface="Arial" panose="020B0604020202020204" pitchFamily="34" charset="0"/>
              <a:buChar char="•"/>
            </a:pPr>
            <a:r>
              <a:rPr lang="en-IT" sz="2400" b="1" dirty="0">
                <a:solidFill>
                  <a:schemeClr val="tx2">
                    <a:lumMod val="90000"/>
                    <a:lumOff val="10000"/>
                  </a:schemeClr>
                </a:solidFill>
                <a:latin typeface="Arial" panose="020B0604020202020204" pitchFamily="34" charset="0"/>
                <a:cs typeface="Arial" panose="020B0604020202020204" pitchFamily="34" charset="0"/>
              </a:rPr>
              <a:t> INFN : indirizzo sui criteri di valutazione nel SC 02-PHYS/01</a:t>
            </a:r>
          </a:p>
          <a:p>
            <a:pPr marL="342900" indent="-342900">
              <a:buFont typeface="Arial" panose="020B0604020202020204" pitchFamily="34" charset="0"/>
              <a:buChar char="•"/>
            </a:pPr>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IT" sz="2400" b="1" dirty="0">
                <a:solidFill>
                  <a:schemeClr val="tx2">
                    <a:lumMod val="90000"/>
                    <a:lumOff val="10000"/>
                  </a:schemeClr>
                </a:solidFill>
                <a:latin typeface="Arial" panose="020B0604020202020204" pitchFamily="34" charset="0"/>
                <a:cs typeface="Arial" panose="020B0604020202020204" pitchFamily="34" charset="0"/>
              </a:rPr>
              <a:t>Modifica regole  dell’ASN </a:t>
            </a:r>
          </a:p>
          <a:p>
            <a:pPr marL="342900" indent="-342900">
              <a:buFont typeface="Arial" panose="020B0604020202020204" pitchFamily="34" charset="0"/>
              <a:buChar char="•"/>
            </a:pPr>
            <a:endParaRPr lang="en-IT" sz="2400" b="1" dirty="0">
              <a:solidFill>
                <a:schemeClr val="tx2">
                  <a:lumMod val="90000"/>
                  <a:lumOff val="10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IT" sz="2400" b="1" dirty="0">
                <a:solidFill>
                  <a:schemeClr val="tx2">
                    <a:lumMod val="90000"/>
                    <a:lumOff val="10000"/>
                  </a:schemeClr>
                </a:solidFill>
                <a:latin typeface="Arial" panose="020B0604020202020204" pitchFamily="34" charset="0"/>
                <a:cs typeface="Arial" panose="020B0604020202020204" pitchFamily="34" charset="0"/>
              </a:rPr>
              <a:t>Apertura posizioni di docenza presso le Università</a:t>
            </a:r>
          </a:p>
          <a:p>
            <a:r>
              <a:rPr lang="en-IT" sz="2400" b="1" dirty="0">
                <a:solidFill>
                  <a:schemeClr val="tx2">
                    <a:lumMod val="90000"/>
                    <a:lumOff val="10000"/>
                  </a:schemeClr>
                </a:solidFill>
                <a:latin typeface="Arial" panose="020B0604020202020204" pitchFamily="34" charset="0"/>
                <a:cs typeface="Arial" panose="020B0604020202020204" pitchFamily="34" charset="0"/>
              </a:rPr>
              <a:t> </a:t>
            </a:r>
          </a:p>
        </p:txBody>
      </p:sp>
      <p:sp>
        <p:nvSpPr>
          <p:cNvPr id="3" name="TextBox 2">
            <a:extLst>
              <a:ext uri="{FF2B5EF4-FFF2-40B4-BE49-F238E27FC236}">
                <a16:creationId xmlns:a16="http://schemas.microsoft.com/office/drawing/2014/main" id="{9AE068DD-5459-9DD1-E3C0-03E2A03460A6}"/>
              </a:ext>
            </a:extLst>
          </p:cNvPr>
          <p:cNvSpPr txBox="1"/>
          <p:nvPr/>
        </p:nvSpPr>
        <p:spPr>
          <a:xfrm>
            <a:off x="952498" y="4802594"/>
            <a:ext cx="10132902" cy="400110"/>
          </a:xfrm>
          <a:prstGeom prst="rect">
            <a:avLst/>
          </a:prstGeom>
          <a:noFill/>
        </p:spPr>
        <p:txBody>
          <a:bodyPr wrap="none" rtlCol="0">
            <a:spAutoFit/>
          </a:bodyPr>
          <a:lstStyle/>
          <a:p>
            <a:r>
              <a:rPr lang="en-GB" sz="2000" b="1" i="1" dirty="0">
                <a:solidFill>
                  <a:srgbClr val="C00000"/>
                </a:solidFill>
                <a:latin typeface="Arial" panose="020B0604020202020204" pitchFamily="34" charset="0"/>
                <a:cs typeface="Arial" panose="020B0604020202020204" pitchFamily="34" charset="0"/>
              </a:rPr>
              <a:t>I</a:t>
            </a:r>
            <a:r>
              <a:rPr lang="en-IT" sz="2000" b="1" i="1" dirty="0">
                <a:solidFill>
                  <a:srgbClr val="C00000"/>
                </a:solidFill>
                <a:latin typeface="Arial" panose="020B0604020202020204" pitchFamily="34" charset="0"/>
                <a:cs typeface="Arial" panose="020B0604020202020204" pitchFamily="34" charset="0"/>
              </a:rPr>
              <a:t>noltre … </a:t>
            </a:r>
            <a:r>
              <a:rPr lang="en-GB" sz="2000" b="1" i="1" dirty="0">
                <a:solidFill>
                  <a:srgbClr val="C00000"/>
                </a:solidFill>
                <a:latin typeface="Arial" panose="020B0604020202020204" pitchFamily="34" charset="0"/>
                <a:cs typeface="Arial" panose="020B0604020202020204" pitchFamily="34" charset="0"/>
              </a:rPr>
              <a:t>I</a:t>
            </a:r>
            <a:r>
              <a:rPr lang="en-IT" sz="2000" b="1" i="1" dirty="0">
                <a:solidFill>
                  <a:srgbClr val="C00000"/>
                </a:solidFill>
                <a:latin typeface="Arial" panose="020B0604020202020204" pitchFamily="34" charset="0"/>
                <a:cs typeface="Arial" panose="020B0604020202020204" pitchFamily="34" charset="0"/>
              </a:rPr>
              <a:t> ricercatori devono incrementare le pubblicazioni su riviste con referees</a:t>
            </a:r>
          </a:p>
        </p:txBody>
      </p:sp>
      <p:sp>
        <p:nvSpPr>
          <p:cNvPr id="5" name="Freeform 4">
            <a:extLst>
              <a:ext uri="{FF2B5EF4-FFF2-40B4-BE49-F238E27FC236}">
                <a16:creationId xmlns:a16="http://schemas.microsoft.com/office/drawing/2014/main" id="{A9A92965-DE26-1497-7C9E-1628621D764B}"/>
              </a:ext>
            </a:extLst>
          </p:cNvPr>
          <p:cNvSpPr/>
          <p:nvPr/>
        </p:nvSpPr>
        <p:spPr>
          <a:xfrm>
            <a:off x="10722539" y="1795040"/>
            <a:ext cx="341824" cy="514350"/>
          </a:xfrm>
          <a:custGeom>
            <a:avLst/>
            <a:gdLst>
              <a:gd name="connsiteX0" fmla="*/ 0 w 600075"/>
              <a:gd name="connsiteY0" fmla="*/ 328612 h 757237"/>
              <a:gd name="connsiteX1" fmla="*/ 42863 w 600075"/>
              <a:gd name="connsiteY1" fmla="*/ 442912 h 757237"/>
              <a:gd name="connsiteX2" fmla="*/ 85725 w 600075"/>
              <a:gd name="connsiteY2" fmla="*/ 571500 h 757237"/>
              <a:gd name="connsiteX3" fmla="*/ 100013 w 600075"/>
              <a:gd name="connsiteY3" fmla="*/ 614362 h 757237"/>
              <a:gd name="connsiteX4" fmla="*/ 128588 w 600075"/>
              <a:gd name="connsiteY4" fmla="*/ 657225 h 757237"/>
              <a:gd name="connsiteX5" fmla="*/ 171450 w 600075"/>
              <a:gd name="connsiteY5" fmla="*/ 757237 h 757237"/>
              <a:gd name="connsiteX6" fmla="*/ 157163 w 600075"/>
              <a:gd name="connsiteY6" fmla="*/ 700087 h 757237"/>
              <a:gd name="connsiteX7" fmla="*/ 214313 w 600075"/>
              <a:gd name="connsiteY7" fmla="*/ 485775 h 757237"/>
              <a:gd name="connsiteX8" fmla="*/ 314325 w 600075"/>
              <a:gd name="connsiteY8" fmla="*/ 371475 h 757237"/>
              <a:gd name="connsiteX9" fmla="*/ 385763 w 600075"/>
              <a:gd name="connsiteY9" fmla="*/ 271462 h 757237"/>
              <a:gd name="connsiteX10" fmla="*/ 442913 w 600075"/>
              <a:gd name="connsiteY10" fmla="*/ 214312 h 757237"/>
              <a:gd name="connsiteX11" fmla="*/ 471488 w 600075"/>
              <a:gd name="connsiteY11" fmla="*/ 171450 h 757237"/>
              <a:gd name="connsiteX12" fmla="*/ 514350 w 600075"/>
              <a:gd name="connsiteY12" fmla="*/ 128587 h 757237"/>
              <a:gd name="connsiteX13" fmla="*/ 542925 w 600075"/>
              <a:gd name="connsiteY13" fmla="*/ 71437 h 757237"/>
              <a:gd name="connsiteX14" fmla="*/ 600075 w 600075"/>
              <a:gd name="connsiteY14" fmla="*/ 0 h 757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0075" h="757237">
                <a:moveTo>
                  <a:pt x="0" y="328612"/>
                </a:moveTo>
                <a:cubicBezTo>
                  <a:pt x="14288" y="366712"/>
                  <a:pt x="29177" y="404592"/>
                  <a:pt x="42863" y="442912"/>
                </a:cubicBezTo>
                <a:cubicBezTo>
                  <a:pt x="42896" y="443005"/>
                  <a:pt x="78566" y="550022"/>
                  <a:pt x="85725" y="571500"/>
                </a:cubicBezTo>
                <a:cubicBezTo>
                  <a:pt x="90487" y="585787"/>
                  <a:pt x="91659" y="601831"/>
                  <a:pt x="100013" y="614362"/>
                </a:cubicBezTo>
                <a:lnTo>
                  <a:pt x="128588" y="657225"/>
                </a:lnTo>
                <a:cubicBezTo>
                  <a:pt x="132965" y="670357"/>
                  <a:pt x="159679" y="757237"/>
                  <a:pt x="171450" y="757237"/>
                </a:cubicBezTo>
                <a:cubicBezTo>
                  <a:pt x="191086" y="757237"/>
                  <a:pt x="161925" y="719137"/>
                  <a:pt x="157163" y="700087"/>
                </a:cubicBezTo>
                <a:cubicBezTo>
                  <a:pt x="168794" y="630300"/>
                  <a:pt x="178016" y="547480"/>
                  <a:pt x="214313" y="485775"/>
                </a:cubicBezTo>
                <a:cubicBezTo>
                  <a:pt x="239981" y="442139"/>
                  <a:pt x="282699" y="411007"/>
                  <a:pt x="314325" y="371475"/>
                </a:cubicBezTo>
                <a:cubicBezTo>
                  <a:pt x="339918" y="339484"/>
                  <a:pt x="359820" y="303170"/>
                  <a:pt x="385763" y="271462"/>
                </a:cubicBezTo>
                <a:cubicBezTo>
                  <a:pt x="402823" y="250611"/>
                  <a:pt x="425380" y="234767"/>
                  <a:pt x="442913" y="214312"/>
                </a:cubicBezTo>
                <a:cubicBezTo>
                  <a:pt x="454088" y="201275"/>
                  <a:pt x="460495" y="184641"/>
                  <a:pt x="471488" y="171450"/>
                </a:cubicBezTo>
                <a:cubicBezTo>
                  <a:pt x="484423" y="155928"/>
                  <a:pt x="502606" y="145029"/>
                  <a:pt x="514350" y="128587"/>
                </a:cubicBezTo>
                <a:cubicBezTo>
                  <a:pt x="526729" y="111256"/>
                  <a:pt x="531637" y="89498"/>
                  <a:pt x="542925" y="71437"/>
                </a:cubicBezTo>
                <a:cubicBezTo>
                  <a:pt x="568982" y="29746"/>
                  <a:pt x="574846" y="25229"/>
                  <a:pt x="600075" y="0"/>
                </a:cubicBezTo>
              </a:path>
            </a:pathLst>
          </a:custGeom>
          <a:ln w="57150"/>
        </p:spPr>
        <p:style>
          <a:lnRef idx="1">
            <a:schemeClr val="accent2"/>
          </a:lnRef>
          <a:fillRef idx="0">
            <a:schemeClr val="accent2"/>
          </a:fillRef>
          <a:effectRef idx="0">
            <a:schemeClr val="accent2"/>
          </a:effectRef>
          <a:fontRef idx="minor">
            <a:schemeClr val="tx1"/>
          </a:fontRef>
        </p:style>
        <p:txBody>
          <a:bodyPr rtlCol="0" anchor="ctr"/>
          <a:lstStyle/>
          <a:p>
            <a:pPr algn="ctr"/>
            <a:endParaRPr lang="en-IT">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938984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630B6AB-5FEF-8B0C-5CB0-24BF2A1AAAA7}"/>
              </a:ext>
            </a:extLst>
          </p:cNvPr>
          <p:cNvSpPr txBox="1"/>
          <p:nvPr/>
        </p:nvSpPr>
        <p:spPr>
          <a:xfrm>
            <a:off x="2963925" y="4824444"/>
            <a:ext cx="4756623" cy="461665"/>
          </a:xfrm>
          <a:prstGeom prst="rect">
            <a:avLst/>
          </a:prstGeom>
          <a:noFill/>
        </p:spPr>
        <p:txBody>
          <a:bodyPr wrap="none" rtlCol="0">
            <a:spAutoFit/>
          </a:bodyPr>
          <a:lstStyle/>
          <a:p>
            <a:r>
              <a:rPr lang="en-IT" sz="2400" b="1" dirty="0">
                <a:solidFill>
                  <a:srgbClr val="C00000"/>
                </a:solidFill>
              </a:rPr>
              <a:t>CUN sull’ASN, Analisi e proposte</a:t>
            </a:r>
          </a:p>
        </p:txBody>
      </p:sp>
      <p:pic>
        <p:nvPicPr>
          <p:cNvPr id="4" name="Picture 3">
            <a:extLst>
              <a:ext uri="{FF2B5EF4-FFF2-40B4-BE49-F238E27FC236}">
                <a16:creationId xmlns:a16="http://schemas.microsoft.com/office/drawing/2014/main" id="{3309FDDA-39EE-457E-F0B6-BFD994544740}"/>
              </a:ext>
            </a:extLst>
          </p:cNvPr>
          <p:cNvPicPr>
            <a:picLocks noChangeAspect="1"/>
          </p:cNvPicPr>
          <p:nvPr/>
        </p:nvPicPr>
        <p:blipFill>
          <a:blip r:embed="rId2"/>
          <a:stretch>
            <a:fillRect/>
          </a:stretch>
        </p:blipFill>
        <p:spPr>
          <a:xfrm>
            <a:off x="2043112" y="85728"/>
            <a:ext cx="6902059" cy="4524315"/>
          </a:xfrm>
          <a:prstGeom prst="rect">
            <a:avLst/>
          </a:prstGeom>
        </p:spPr>
      </p:pic>
      <p:sp>
        <p:nvSpPr>
          <p:cNvPr id="2" name="TextBox 1">
            <a:extLst>
              <a:ext uri="{FF2B5EF4-FFF2-40B4-BE49-F238E27FC236}">
                <a16:creationId xmlns:a16="http://schemas.microsoft.com/office/drawing/2014/main" id="{331096C6-6BA2-326F-1865-F414E48AD197}"/>
              </a:ext>
            </a:extLst>
          </p:cNvPr>
          <p:cNvSpPr txBox="1"/>
          <p:nvPr/>
        </p:nvSpPr>
        <p:spPr>
          <a:xfrm>
            <a:off x="132215" y="2176517"/>
            <a:ext cx="12212185" cy="4524315"/>
          </a:xfrm>
          <a:prstGeom prst="rect">
            <a:avLst/>
          </a:prstGeom>
          <a:solidFill>
            <a:schemeClr val="bg1"/>
          </a:solidFill>
        </p:spPr>
        <p:txBody>
          <a:bodyPr wrap="square" rtlCol="0">
            <a:spAutoFit/>
          </a:bodyPr>
          <a:lstStyle/>
          <a:p>
            <a:pPr marL="342900" indent="-342900">
              <a:buFont typeface="Arial" panose="020B0604020202020204" pitchFamily="34" charset="0"/>
              <a:buChar char="•"/>
            </a:pPr>
            <a:r>
              <a:rPr lang="en-GB" sz="2400" b="1" dirty="0">
                <a:solidFill>
                  <a:schemeClr val="tx2">
                    <a:lumMod val="90000"/>
                    <a:lumOff val="10000"/>
                  </a:schemeClr>
                </a:solidFill>
              </a:rPr>
              <a:t>I</a:t>
            </a:r>
            <a:r>
              <a:rPr lang="en-IT" sz="2400" b="1" dirty="0">
                <a:solidFill>
                  <a:schemeClr val="tx2">
                    <a:lumMod val="90000"/>
                    <a:lumOff val="10000"/>
                  </a:schemeClr>
                </a:solidFill>
              </a:rPr>
              <a:t>ndicatori scientifici hanno concentrato attenzione candidati sulla quantità e velocità piuttosto che sulla qualità</a:t>
            </a:r>
          </a:p>
          <a:p>
            <a:endParaRPr lang="en-IT" sz="2400" b="1" dirty="0">
              <a:solidFill>
                <a:schemeClr val="tx2">
                  <a:lumMod val="90000"/>
                  <a:lumOff val="10000"/>
                </a:schemeClr>
              </a:solidFill>
            </a:endParaRPr>
          </a:p>
          <a:p>
            <a:pPr marL="285750" indent="-285750">
              <a:buFont typeface="Arial" panose="020B0604020202020204" pitchFamily="34" charset="0"/>
              <a:buChar char="•"/>
            </a:pPr>
            <a:r>
              <a:rPr lang="en-GB" sz="2400" b="1" dirty="0">
                <a:solidFill>
                  <a:schemeClr val="tx2">
                    <a:lumMod val="90000"/>
                    <a:lumOff val="10000"/>
                  </a:schemeClr>
                </a:solidFill>
              </a:rPr>
              <a:t>R</a:t>
            </a:r>
            <a:r>
              <a:rPr lang="en-IT" sz="2400" b="1" dirty="0">
                <a:solidFill>
                  <a:schemeClr val="tx2">
                    <a:lumMod val="90000"/>
                    <a:lumOff val="10000"/>
                  </a:schemeClr>
                </a:solidFill>
              </a:rPr>
              <a:t>incorsa ad accumulare titoli e pubblicazioni</a:t>
            </a:r>
          </a:p>
          <a:p>
            <a:endParaRPr lang="en-IT" sz="2400" b="1" dirty="0">
              <a:solidFill>
                <a:schemeClr val="tx2">
                  <a:lumMod val="90000"/>
                  <a:lumOff val="10000"/>
                </a:schemeClr>
              </a:solidFill>
            </a:endParaRPr>
          </a:p>
          <a:p>
            <a:pPr marL="285750" indent="-285750">
              <a:buFont typeface="Arial" panose="020B0604020202020204" pitchFamily="34" charset="0"/>
              <a:buChar char="•"/>
            </a:pPr>
            <a:r>
              <a:rPr lang="en-IT" sz="2400" b="1" dirty="0">
                <a:solidFill>
                  <a:schemeClr val="tx2">
                    <a:lumMod val="90000"/>
                    <a:lumOff val="10000"/>
                  </a:schemeClr>
                </a:solidFill>
              </a:rPr>
              <a:t>Non viene valutato il curriculum, utile a inquadrare la valutazione nel contesto del profilo complessivo</a:t>
            </a:r>
          </a:p>
          <a:p>
            <a:endParaRPr lang="en-IT" sz="2400" b="1" dirty="0">
              <a:solidFill>
                <a:schemeClr val="tx2">
                  <a:lumMod val="90000"/>
                  <a:lumOff val="10000"/>
                </a:schemeClr>
              </a:solidFill>
            </a:endParaRPr>
          </a:p>
          <a:p>
            <a:pPr marL="285750" indent="-285750">
              <a:buFont typeface="Arial" panose="020B0604020202020204" pitchFamily="34" charset="0"/>
              <a:buChar char="•"/>
            </a:pPr>
            <a:r>
              <a:rPr lang="en-IT" sz="2400" b="1" dirty="0">
                <a:solidFill>
                  <a:schemeClr val="tx2">
                    <a:lumMod val="90000"/>
                    <a:lumOff val="10000"/>
                  </a:schemeClr>
                </a:solidFill>
              </a:rPr>
              <a:t>Sistema non differenzia sufficientemente titoli per abilitazione I e II fascia</a:t>
            </a:r>
          </a:p>
          <a:p>
            <a:endParaRPr lang="en-IT" sz="2400" b="1" dirty="0">
              <a:solidFill>
                <a:schemeClr val="tx2">
                  <a:lumMod val="90000"/>
                  <a:lumOff val="10000"/>
                </a:schemeClr>
              </a:solidFill>
            </a:endParaRPr>
          </a:p>
          <a:p>
            <a:pPr marL="285750" indent="-285750">
              <a:buFont typeface="Arial" panose="020B0604020202020204" pitchFamily="34" charset="0"/>
              <a:buChar char="•"/>
            </a:pPr>
            <a:r>
              <a:rPr lang="en-IT" sz="2400" b="1" dirty="0">
                <a:solidFill>
                  <a:schemeClr val="tx2">
                    <a:lumMod val="90000"/>
                    <a:lumOff val="10000"/>
                  </a:schemeClr>
                </a:solidFill>
              </a:rPr>
              <a:t>Soglie più elevate per </a:t>
            </a:r>
            <a:r>
              <a:rPr lang="en-GB" sz="2400" b="1" dirty="0">
                <a:solidFill>
                  <a:schemeClr val="tx2">
                    <a:lumMod val="90000"/>
                    <a:lumOff val="10000"/>
                  </a:schemeClr>
                </a:solidFill>
              </a:rPr>
              <a:t>i</a:t>
            </a:r>
            <a:r>
              <a:rPr lang="en-IT" sz="2400" b="1" dirty="0">
                <a:solidFill>
                  <a:schemeClr val="tx2">
                    <a:lumMod val="90000"/>
                    <a:lumOff val="10000"/>
                  </a:schemeClr>
                </a:solidFill>
              </a:rPr>
              <a:t> Commissari ASN e Commissioni Concorso ridotto numero studiosi titolati</a:t>
            </a:r>
          </a:p>
        </p:txBody>
      </p:sp>
    </p:spTree>
    <p:extLst>
      <p:ext uri="{BB962C8B-B14F-4D97-AF65-F5344CB8AC3E}">
        <p14:creationId xmlns:p14="http://schemas.microsoft.com/office/powerpoint/2010/main" val="619820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813827-D859-AD42-F026-37DF724C8E95}"/>
              </a:ext>
            </a:extLst>
          </p:cNvPr>
          <p:cNvSpPr txBox="1"/>
          <p:nvPr/>
        </p:nvSpPr>
        <p:spPr>
          <a:xfrm>
            <a:off x="375103" y="1007528"/>
            <a:ext cx="12212185" cy="4893647"/>
          </a:xfrm>
          <a:prstGeom prst="rect">
            <a:avLst/>
          </a:prstGeom>
          <a:noFill/>
        </p:spPr>
        <p:txBody>
          <a:bodyPr wrap="square" rtlCol="0">
            <a:spAutoFit/>
          </a:bodyPr>
          <a:lstStyle/>
          <a:p>
            <a:pPr marL="342900" indent="-342900">
              <a:buFont typeface="Arial" panose="020B0604020202020204" pitchFamily="34" charset="0"/>
              <a:buChar char="•"/>
            </a:pPr>
            <a:r>
              <a:rPr lang="it-IT" sz="2400" b="1" dirty="0">
                <a:solidFill>
                  <a:schemeClr val="tx2">
                    <a:lumMod val="90000"/>
                    <a:lumOff val="10000"/>
                  </a:schemeClr>
                </a:solidFill>
              </a:rPr>
              <a:t>Mantenere ASN</a:t>
            </a:r>
          </a:p>
          <a:p>
            <a:pPr marL="342900" indent="-342900">
              <a:buFont typeface="Arial" panose="020B0604020202020204" pitchFamily="34" charset="0"/>
              <a:buChar char="•"/>
            </a:pPr>
            <a:endParaRPr lang="it-IT" sz="2400" b="1" dirty="0">
              <a:solidFill>
                <a:schemeClr val="tx2">
                  <a:lumMod val="90000"/>
                  <a:lumOff val="10000"/>
                </a:schemeClr>
              </a:solidFill>
            </a:endParaRPr>
          </a:p>
          <a:p>
            <a:pPr marL="342900" indent="-342900">
              <a:buFont typeface="Arial" panose="020B0604020202020204" pitchFamily="34" charset="0"/>
              <a:buChar char="•"/>
            </a:pPr>
            <a:r>
              <a:rPr lang="it-IT" sz="2400" b="1" dirty="0">
                <a:solidFill>
                  <a:schemeClr val="tx2">
                    <a:lumMod val="90000"/>
                    <a:lumOff val="10000"/>
                  </a:schemeClr>
                </a:solidFill>
              </a:rPr>
              <a:t>Scopo : Valutare capacità del candidato a produrre ricerca di qualità Naz. e Int.</a:t>
            </a:r>
          </a:p>
          <a:p>
            <a:endParaRPr lang="en-IT" sz="2400" b="1" dirty="0">
              <a:solidFill>
                <a:schemeClr val="tx2">
                  <a:lumMod val="90000"/>
                  <a:lumOff val="10000"/>
                </a:schemeClr>
              </a:solidFill>
            </a:endParaRPr>
          </a:p>
          <a:p>
            <a:pPr marL="285750" indent="-285750">
              <a:buFont typeface="Arial" panose="020B0604020202020204" pitchFamily="34" charset="0"/>
              <a:buChar char="•"/>
            </a:pPr>
            <a:r>
              <a:rPr lang="en-GB" sz="2400" b="1" dirty="0">
                <a:solidFill>
                  <a:schemeClr val="tx2">
                    <a:lumMod val="90000"/>
                    <a:lumOff val="10000"/>
                  </a:schemeClr>
                </a:solidFill>
              </a:rPr>
              <a:t>R</a:t>
            </a:r>
            <a:r>
              <a:rPr lang="en-IT" sz="2400" b="1" dirty="0">
                <a:solidFill>
                  <a:schemeClr val="tx2">
                    <a:lumMod val="90000"/>
                    <a:lumOff val="10000"/>
                  </a:schemeClr>
                </a:solidFill>
              </a:rPr>
              <a:t>ivedere gli indicatori di impatto della prod. </a:t>
            </a:r>
            <a:r>
              <a:rPr lang="en-GB" sz="2400" b="1" dirty="0">
                <a:solidFill>
                  <a:schemeClr val="tx2">
                    <a:lumMod val="90000"/>
                    <a:lumOff val="10000"/>
                  </a:schemeClr>
                </a:solidFill>
              </a:rPr>
              <a:t>s</a:t>
            </a:r>
            <a:r>
              <a:rPr lang="en-IT" sz="2400" b="1" dirty="0">
                <a:solidFill>
                  <a:schemeClr val="tx2">
                    <a:lumMod val="90000"/>
                    <a:lumOff val="10000"/>
                  </a:schemeClr>
                </a:solidFill>
              </a:rPr>
              <a:t>cientifica e soglie per ammissione</a:t>
            </a:r>
          </a:p>
          <a:p>
            <a:endParaRPr lang="en-IT" sz="2400" b="1" dirty="0">
              <a:solidFill>
                <a:schemeClr val="tx2">
                  <a:lumMod val="90000"/>
                  <a:lumOff val="10000"/>
                </a:schemeClr>
              </a:solidFill>
            </a:endParaRPr>
          </a:p>
          <a:p>
            <a:pPr marL="285750" indent="-285750">
              <a:buFont typeface="Arial" panose="020B0604020202020204" pitchFamily="34" charset="0"/>
              <a:buChar char="•"/>
            </a:pPr>
            <a:r>
              <a:rPr lang="en-IT" sz="2400" b="1" dirty="0">
                <a:solidFill>
                  <a:schemeClr val="tx2">
                    <a:lumMod val="90000"/>
                    <a:lumOff val="10000"/>
                  </a:schemeClr>
                </a:solidFill>
              </a:rPr>
              <a:t> Valorizzare la qualità dei prodotti sulla quantità  (avvicinare ASN a VQR)</a:t>
            </a:r>
          </a:p>
          <a:p>
            <a:endParaRPr lang="en-IT" sz="2400" b="1" dirty="0">
              <a:solidFill>
                <a:schemeClr val="tx2">
                  <a:lumMod val="90000"/>
                  <a:lumOff val="10000"/>
                </a:schemeClr>
              </a:solidFill>
            </a:endParaRPr>
          </a:p>
          <a:p>
            <a:pPr marL="285750" indent="-285750">
              <a:buFont typeface="Arial" panose="020B0604020202020204" pitchFamily="34" charset="0"/>
              <a:buChar char="•"/>
            </a:pPr>
            <a:r>
              <a:rPr lang="en-IT" sz="2400" b="1" dirty="0">
                <a:solidFill>
                  <a:schemeClr val="tx2">
                    <a:lumMod val="90000"/>
                    <a:lumOff val="10000"/>
                  </a:schemeClr>
                </a:solidFill>
              </a:rPr>
              <a:t>Riconoscibilità ricerca interdisciplinare ( a cavallo di più settori concorsuali)</a:t>
            </a:r>
          </a:p>
          <a:p>
            <a:endParaRPr lang="en-IT" sz="2400" b="1" dirty="0">
              <a:solidFill>
                <a:schemeClr val="tx2">
                  <a:lumMod val="90000"/>
                  <a:lumOff val="10000"/>
                </a:schemeClr>
              </a:solidFill>
            </a:endParaRPr>
          </a:p>
          <a:p>
            <a:pPr marL="285750" indent="-285750">
              <a:buFont typeface="Arial" panose="020B0604020202020204" pitchFamily="34" charset="0"/>
              <a:buChar char="•"/>
            </a:pPr>
            <a:r>
              <a:rPr lang="en-IT" sz="2400" b="1" dirty="0">
                <a:solidFill>
                  <a:schemeClr val="tx2">
                    <a:lumMod val="90000"/>
                    <a:lumOff val="10000"/>
                  </a:schemeClr>
                </a:solidFill>
              </a:rPr>
              <a:t>Commissioni : valutare originalità e qualità delle pubblicazioni</a:t>
            </a:r>
          </a:p>
          <a:p>
            <a:endParaRPr lang="en-IT" sz="2400" b="1" dirty="0">
              <a:solidFill>
                <a:schemeClr val="tx2">
                  <a:lumMod val="90000"/>
                  <a:lumOff val="10000"/>
                </a:schemeClr>
              </a:solidFill>
            </a:endParaRPr>
          </a:p>
          <a:p>
            <a:pPr marL="285750" indent="-285750">
              <a:buFont typeface="Arial" panose="020B0604020202020204" pitchFamily="34" charset="0"/>
              <a:buChar char="•"/>
            </a:pPr>
            <a:r>
              <a:rPr lang="en-IT" sz="2400" b="1" dirty="0">
                <a:solidFill>
                  <a:schemeClr val="tx2">
                    <a:lumMod val="90000"/>
                    <a:lumOff val="10000"/>
                  </a:schemeClr>
                </a:solidFill>
              </a:rPr>
              <a:t>Includere breve curriculum e altri titoli </a:t>
            </a:r>
          </a:p>
        </p:txBody>
      </p:sp>
      <p:sp>
        <p:nvSpPr>
          <p:cNvPr id="3" name="TextBox 2">
            <a:extLst>
              <a:ext uri="{FF2B5EF4-FFF2-40B4-BE49-F238E27FC236}">
                <a16:creationId xmlns:a16="http://schemas.microsoft.com/office/drawing/2014/main" id="{665C1BB4-3643-056A-B1E5-9159CF1AD3B1}"/>
              </a:ext>
            </a:extLst>
          </p:cNvPr>
          <p:cNvSpPr txBox="1"/>
          <p:nvPr/>
        </p:nvSpPr>
        <p:spPr>
          <a:xfrm>
            <a:off x="671512" y="466751"/>
            <a:ext cx="1713161" cy="461665"/>
          </a:xfrm>
          <a:prstGeom prst="rect">
            <a:avLst/>
          </a:prstGeom>
          <a:noFill/>
        </p:spPr>
        <p:txBody>
          <a:bodyPr wrap="none" rtlCol="0">
            <a:spAutoFit/>
          </a:bodyPr>
          <a:lstStyle/>
          <a:p>
            <a:r>
              <a:rPr lang="en-IT" sz="2400" b="1" dirty="0">
                <a:solidFill>
                  <a:srgbClr val="C00000"/>
                </a:solidFill>
              </a:rPr>
              <a:t>PROPOSTE</a:t>
            </a:r>
          </a:p>
        </p:txBody>
      </p:sp>
      <p:sp>
        <p:nvSpPr>
          <p:cNvPr id="6" name="TextBox 5">
            <a:extLst>
              <a:ext uri="{FF2B5EF4-FFF2-40B4-BE49-F238E27FC236}">
                <a16:creationId xmlns:a16="http://schemas.microsoft.com/office/drawing/2014/main" id="{1FED4F84-C4F2-A661-092C-03779DC2894D}"/>
              </a:ext>
            </a:extLst>
          </p:cNvPr>
          <p:cNvSpPr txBox="1"/>
          <p:nvPr/>
        </p:nvSpPr>
        <p:spPr>
          <a:xfrm>
            <a:off x="671512" y="6124506"/>
            <a:ext cx="5006435" cy="369332"/>
          </a:xfrm>
          <a:prstGeom prst="rect">
            <a:avLst/>
          </a:prstGeom>
          <a:noFill/>
        </p:spPr>
        <p:txBody>
          <a:bodyPr wrap="none" rtlCol="0">
            <a:spAutoFit/>
          </a:bodyPr>
          <a:lstStyle/>
          <a:p>
            <a:r>
              <a:rPr lang="en-IT" b="1" dirty="0">
                <a:solidFill>
                  <a:srgbClr val="C00000"/>
                </a:solidFill>
              </a:rPr>
              <a:t>NOMINATA UNA COMMISSIONE MINISTERIALE</a:t>
            </a:r>
          </a:p>
        </p:txBody>
      </p:sp>
    </p:spTree>
    <p:extLst>
      <p:ext uri="{BB962C8B-B14F-4D97-AF65-F5344CB8AC3E}">
        <p14:creationId xmlns:p14="http://schemas.microsoft.com/office/powerpoint/2010/main" val="3209082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8131</TotalTime>
  <Words>820</Words>
  <Application>Microsoft Macintosh PowerPoint</Application>
  <PresentationFormat>Widescreen</PresentationFormat>
  <Paragraphs>137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Aptos</vt:lpstr>
      <vt:lpstr>Aptos Display</vt:lpstr>
      <vt:lpstr>Arial</vt:lpstr>
      <vt:lpstr>Office Theme</vt:lpstr>
      <vt:lpstr>CONVEGNO NAZIONALE “QUARTA GIORNATA ACCELERATORI”  Tavola Rotonda</vt:lpstr>
      <vt:lpstr>-  Fisica e Tecnologie Acceleratori &amp; Università  (update)   -  Fisica e Tecnologie   Acceleratori &amp; SIF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Fisica e Tecnologie Acceleratori &amp; Università  (update)   -  Fisica e Tecnologie   Acceleratori &amp; SIF</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Luigi Palumbo</dc:creator>
  <cp:lastModifiedBy>Luigi Palumbo</cp:lastModifiedBy>
  <cp:revision>71</cp:revision>
  <dcterms:created xsi:type="dcterms:W3CDTF">2025-03-29T16:10:40Z</dcterms:created>
  <dcterms:modified xsi:type="dcterms:W3CDTF">2025-04-04T07:42:29Z</dcterms:modified>
</cp:coreProperties>
</file>