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60" r:id="rId2"/>
    <p:sldId id="276" r:id="rId3"/>
    <p:sldId id="347" r:id="rId4"/>
    <p:sldId id="348" r:id="rId5"/>
    <p:sldId id="350" r:id="rId6"/>
    <p:sldId id="352" r:id="rId7"/>
    <p:sldId id="349" r:id="rId8"/>
    <p:sldId id="266" r:id="rId9"/>
    <p:sldId id="268" r:id="rId10"/>
    <p:sldId id="353" r:id="rId11"/>
    <p:sldId id="354" r:id="rId12"/>
    <p:sldId id="261" r:id="rId13"/>
    <p:sldId id="256" r:id="rId14"/>
    <p:sldId id="257" r:id="rId15"/>
    <p:sldId id="262" r:id="rId16"/>
    <p:sldId id="366" r:id="rId17"/>
  </p:sldIdLst>
  <p:sldSz cx="12192000" cy="6858000"/>
  <p:notesSz cx="6858000" cy="9144000"/>
  <p:defaultTextStyle>
    <a:defPPr>
      <a:defRPr lang="en-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84"/>
  </p:normalViewPr>
  <p:slideViewPr>
    <p:cSldViewPr snapToGrid="0">
      <p:cViewPr varScale="1">
        <p:scale>
          <a:sx n="90" d="100"/>
          <a:sy n="90" d="100"/>
        </p:scale>
        <p:origin x="232" y="5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F71B14-CE15-8E41-894D-88A8F176B402}" type="datetimeFigureOut">
              <a:rPr lang="en-IT" smtClean="0"/>
              <a:t>03/04/25</a:t>
            </a:fld>
            <a:endParaRPr lang="en-I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D7739D-416F-BA4D-BECC-597D007B93CF}" type="slidenum">
              <a:rPr lang="en-IT" smtClean="0"/>
              <a:t>‹#›</a:t>
            </a:fld>
            <a:endParaRPr lang="en-IT"/>
          </a:p>
        </p:txBody>
      </p:sp>
    </p:spTree>
    <p:extLst>
      <p:ext uri="{BB962C8B-B14F-4D97-AF65-F5344CB8AC3E}">
        <p14:creationId xmlns:p14="http://schemas.microsoft.com/office/powerpoint/2010/main" val="2961296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D8439-7B33-8F4E-A4AF-50477A0AA7B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IT"/>
          </a:p>
        </p:txBody>
      </p:sp>
      <p:sp>
        <p:nvSpPr>
          <p:cNvPr id="3" name="Subtitle 2">
            <a:extLst>
              <a:ext uri="{FF2B5EF4-FFF2-40B4-BE49-F238E27FC236}">
                <a16:creationId xmlns:a16="http://schemas.microsoft.com/office/drawing/2014/main" id="{3D65ABB9-BA8C-A5E3-CABA-A118C3236B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IT"/>
          </a:p>
        </p:txBody>
      </p:sp>
      <p:sp>
        <p:nvSpPr>
          <p:cNvPr id="4" name="Date Placeholder 3">
            <a:extLst>
              <a:ext uri="{FF2B5EF4-FFF2-40B4-BE49-F238E27FC236}">
                <a16:creationId xmlns:a16="http://schemas.microsoft.com/office/drawing/2014/main" id="{2E94C416-8100-C9D2-2C7D-048C82BB1B78}"/>
              </a:ext>
            </a:extLst>
          </p:cNvPr>
          <p:cNvSpPr>
            <a:spLocks noGrp="1"/>
          </p:cNvSpPr>
          <p:nvPr>
            <p:ph type="dt" sz="half" idx="10"/>
          </p:nvPr>
        </p:nvSpPr>
        <p:spPr/>
        <p:txBody>
          <a:bodyPr/>
          <a:lstStyle/>
          <a:p>
            <a:fld id="{094A3746-CE6F-B442-BC45-A2177BF50112}" type="datetimeFigureOut">
              <a:rPr lang="en-IT" smtClean="0"/>
              <a:t>29/03/25</a:t>
            </a:fld>
            <a:endParaRPr lang="en-IT"/>
          </a:p>
        </p:txBody>
      </p:sp>
      <p:sp>
        <p:nvSpPr>
          <p:cNvPr id="5" name="Footer Placeholder 4">
            <a:extLst>
              <a:ext uri="{FF2B5EF4-FFF2-40B4-BE49-F238E27FC236}">
                <a16:creationId xmlns:a16="http://schemas.microsoft.com/office/drawing/2014/main" id="{DC6DA75F-D790-DB9D-4CF5-2BB7E755B429}"/>
              </a:ext>
            </a:extLst>
          </p:cNvPr>
          <p:cNvSpPr>
            <a:spLocks noGrp="1"/>
          </p:cNvSpPr>
          <p:nvPr>
            <p:ph type="ftr" sz="quarter" idx="11"/>
          </p:nvPr>
        </p:nvSpPr>
        <p:spPr/>
        <p:txBody>
          <a:bodyPr/>
          <a:lstStyle/>
          <a:p>
            <a:endParaRPr lang="en-IT"/>
          </a:p>
        </p:txBody>
      </p:sp>
      <p:sp>
        <p:nvSpPr>
          <p:cNvPr id="6" name="Slide Number Placeholder 5">
            <a:extLst>
              <a:ext uri="{FF2B5EF4-FFF2-40B4-BE49-F238E27FC236}">
                <a16:creationId xmlns:a16="http://schemas.microsoft.com/office/drawing/2014/main" id="{A53D6748-ABE2-F680-822B-01C2799D7166}"/>
              </a:ext>
            </a:extLst>
          </p:cNvPr>
          <p:cNvSpPr>
            <a:spLocks noGrp="1"/>
          </p:cNvSpPr>
          <p:nvPr>
            <p:ph type="sldNum" sz="quarter" idx="12"/>
          </p:nvPr>
        </p:nvSpPr>
        <p:spPr/>
        <p:txBody>
          <a:bodyPr/>
          <a:lstStyle/>
          <a:p>
            <a:fld id="{EDE1000F-5D1E-2340-A191-C339270C91E0}" type="slidenum">
              <a:rPr lang="en-IT" smtClean="0"/>
              <a:t>‹#›</a:t>
            </a:fld>
            <a:endParaRPr lang="en-IT"/>
          </a:p>
        </p:txBody>
      </p:sp>
    </p:spTree>
    <p:extLst>
      <p:ext uri="{BB962C8B-B14F-4D97-AF65-F5344CB8AC3E}">
        <p14:creationId xmlns:p14="http://schemas.microsoft.com/office/powerpoint/2010/main" val="3289273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204C0-4C8E-3816-EFAE-40E62C8689F7}"/>
              </a:ext>
            </a:extLst>
          </p:cNvPr>
          <p:cNvSpPr>
            <a:spLocks noGrp="1"/>
          </p:cNvSpPr>
          <p:nvPr>
            <p:ph type="title"/>
          </p:nvPr>
        </p:nvSpPr>
        <p:spPr/>
        <p:txBody>
          <a:bodyPr/>
          <a:lstStyle/>
          <a:p>
            <a:r>
              <a:rPr lang="en-GB"/>
              <a:t>Click to edit Master title style</a:t>
            </a:r>
            <a:endParaRPr lang="en-IT"/>
          </a:p>
        </p:txBody>
      </p:sp>
      <p:sp>
        <p:nvSpPr>
          <p:cNvPr id="3" name="Vertical Text Placeholder 2">
            <a:extLst>
              <a:ext uri="{FF2B5EF4-FFF2-40B4-BE49-F238E27FC236}">
                <a16:creationId xmlns:a16="http://schemas.microsoft.com/office/drawing/2014/main" id="{920D5C6D-624D-2AB9-A7E0-1AF7C671A810}"/>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Date Placeholder 3">
            <a:extLst>
              <a:ext uri="{FF2B5EF4-FFF2-40B4-BE49-F238E27FC236}">
                <a16:creationId xmlns:a16="http://schemas.microsoft.com/office/drawing/2014/main" id="{D016B7D7-5CE2-FB9F-4D4D-71C8BB237385}"/>
              </a:ext>
            </a:extLst>
          </p:cNvPr>
          <p:cNvSpPr>
            <a:spLocks noGrp="1"/>
          </p:cNvSpPr>
          <p:nvPr>
            <p:ph type="dt" sz="half" idx="10"/>
          </p:nvPr>
        </p:nvSpPr>
        <p:spPr/>
        <p:txBody>
          <a:bodyPr/>
          <a:lstStyle/>
          <a:p>
            <a:fld id="{094A3746-CE6F-B442-BC45-A2177BF50112}" type="datetimeFigureOut">
              <a:rPr lang="en-IT" smtClean="0"/>
              <a:t>29/03/25</a:t>
            </a:fld>
            <a:endParaRPr lang="en-IT"/>
          </a:p>
        </p:txBody>
      </p:sp>
      <p:sp>
        <p:nvSpPr>
          <p:cNvPr id="5" name="Footer Placeholder 4">
            <a:extLst>
              <a:ext uri="{FF2B5EF4-FFF2-40B4-BE49-F238E27FC236}">
                <a16:creationId xmlns:a16="http://schemas.microsoft.com/office/drawing/2014/main" id="{AF99E478-6B48-EF0B-0C15-9D8D785706BA}"/>
              </a:ext>
            </a:extLst>
          </p:cNvPr>
          <p:cNvSpPr>
            <a:spLocks noGrp="1"/>
          </p:cNvSpPr>
          <p:nvPr>
            <p:ph type="ftr" sz="quarter" idx="11"/>
          </p:nvPr>
        </p:nvSpPr>
        <p:spPr/>
        <p:txBody>
          <a:bodyPr/>
          <a:lstStyle/>
          <a:p>
            <a:endParaRPr lang="en-IT"/>
          </a:p>
        </p:txBody>
      </p:sp>
      <p:sp>
        <p:nvSpPr>
          <p:cNvPr id="6" name="Slide Number Placeholder 5">
            <a:extLst>
              <a:ext uri="{FF2B5EF4-FFF2-40B4-BE49-F238E27FC236}">
                <a16:creationId xmlns:a16="http://schemas.microsoft.com/office/drawing/2014/main" id="{C996EFC5-D30E-ED39-ED92-71CDBAC19809}"/>
              </a:ext>
            </a:extLst>
          </p:cNvPr>
          <p:cNvSpPr>
            <a:spLocks noGrp="1"/>
          </p:cNvSpPr>
          <p:nvPr>
            <p:ph type="sldNum" sz="quarter" idx="12"/>
          </p:nvPr>
        </p:nvSpPr>
        <p:spPr/>
        <p:txBody>
          <a:bodyPr/>
          <a:lstStyle/>
          <a:p>
            <a:fld id="{EDE1000F-5D1E-2340-A191-C339270C91E0}" type="slidenum">
              <a:rPr lang="en-IT" smtClean="0"/>
              <a:t>‹#›</a:t>
            </a:fld>
            <a:endParaRPr lang="en-IT"/>
          </a:p>
        </p:txBody>
      </p:sp>
    </p:spTree>
    <p:extLst>
      <p:ext uri="{BB962C8B-B14F-4D97-AF65-F5344CB8AC3E}">
        <p14:creationId xmlns:p14="http://schemas.microsoft.com/office/powerpoint/2010/main" val="3932410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E4A7C3-ECAC-D425-9EF1-E32DFBAACECB}"/>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IT"/>
          </a:p>
        </p:txBody>
      </p:sp>
      <p:sp>
        <p:nvSpPr>
          <p:cNvPr id="3" name="Vertical Text Placeholder 2">
            <a:extLst>
              <a:ext uri="{FF2B5EF4-FFF2-40B4-BE49-F238E27FC236}">
                <a16:creationId xmlns:a16="http://schemas.microsoft.com/office/drawing/2014/main" id="{A15909C0-426A-3608-83D2-C7CB2F6128D8}"/>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Date Placeholder 3">
            <a:extLst>
              <a:ext uri="{FF2B5EF4-FFF2-40B4-BE49-F238E27FC236}">
                <a16:creationId xmlns:a16="http://schemas.microsoft.com/office/drawing/2014/main" id="{709034D3-952A-2B05-67C4-B4984BBD10D8}"/>
              </a:ext>
            </a:extLst>
          </p:cNvPr>
          <p:cNvSpPr>
            <a:spLocks noGrp="1"/>
          </p:cNvSpPr>
          <p:nvPr>
            <p:ph type="dt" sz="half" idx="10"/>
          </p:nvPr>
        </p:nvSpPr>
        <p:spPr/>
        <p:txBody>
          <a:bodyPr/>
          <a:lstStyle/>
          <a:p>
            <a:fld id="{094A3746-CE6F-B442-BC45-A2177BF50112}" type="datetimeFigureOut">
              <a:rPr lang="en-IT" smtClean="0"/>
              <a:t>29/03/25</a:t>
            </a:fld>
            <a:endParaRPr lang="en-IT"/>
          </a:p>
        </p:txBody>
      </p:sp>
      <p:sp>
        <p:nvSpPr>
          <p:cNvPr id="5" name="Footer Placeholder 4">
            <a:extLst>
              <a:ext uri="{FF2B5EF4-FFF2-40B4-BE49-F238E27FC236}">
                <a16:creationId xmlns:a16="http://schemas.microsoft.com/office/drawing/2014/main" id="{7374A79D-D58B-987D-81DD-B59079A26B6E}"/>
              </a:ext>
            </a:extLst>
          </p:cNvPr>
          <p:cNvSpPr>
            <a:spLocks noGrp="1"/>
          </p:cNvSpPr>
          <p:nvPr>
            <p:ph type="ftr" sz="quarter" idx="11"/>
          </p:nvPr>
        </p:nvSpPr>
        <p:spPr/>
        <p:txBody>
          <a:bodyPr/>
          <a:lstStyle/>
          <a:p>
            <a:endParaRPr lang="en-IT"/>
          </a:p>
        </p:txBody>
      </p:sp>
      <p:sp>
        <p:nvSpPr>
          <p:cNvPr id="6" name="Slide Number Placeholder 5">
            <a:extLst>
              <a:ext uri="{FF2B5EF4-FFF2-40B4-BE49-F238E27FC236}">
                <a16:creationId xmlns:a16="http://schemas.microsoft.com/office/drawing/2014/main" id="{D2B1087C-F957-98E9-A7A9-39A25E52D7A0}"/>
              </a:ext>
            </a:extLst>
          </p:cNvPr>
          <p:cNvSpPr>
            <a:spLocks noGrp="1"/>
          </p:cNvSpPr>
          <p:nvPr>
            <p:ph type="sldNum" sz="quarter" idx="12"/>
          </p:nvPr>
        </p:nvSpPr>
        <p:spPr/>
        <p:txBody>
          <a:bodyPr/>
          <a:lstStyle/>
          <a:p>
            <a:fld id="{EDE1000F-5D1E-2340-A191-C339270C91E0}" type="slidenum">
              <a:rPr lang="en-IT" smtClean="0"/>
              <a:t>‹#›</a:t>
            </a:fld>
            <a:endParaRPr lang="en-IT"/>
          </a:p>
        </p:txBody>
      </p:sp>
    </p:spTree>
    <p:extLst>
      <p:ext uri="{BB962C8B-B14F-4D97-AF65-F5344CB8AC3E}">
        <p14:creationId xmlns:p14="http://schemas.microsoft.com/office/powerpoint/2010/main" val="3600012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B92D1-A3C1-AA8A-25CB-956FA9A619C6}"/>
              </a:ext>
            </a:extLst>
          </p:cNvPr>
          <p:cNvSpPr>
            <a:spLocks noGrp="1"/>
          </p:cNvSpPr>
          <p:nvPr>
            <p:ph type="title"/>
          </p:nvPr>
        </p:nvSpPr>
        <p:spPr/>
        <p:txBody>
          <a:bodyPr/>
          <a:lstStyle/>
          <a:p>
            <a:r>
              <a:rPr lang="en-GB"/>
              <a:t>Click to edit Master title style</a:t>
            </a:r>
            <a:endParaRPr lang="en-IT"/>
          </a:p>
        </p:txBody>
      </p:sp>
      <p:sp>
        <p:nvSpPr>
          <p:cNvPr id="3" name="Content Placeholder 2">
            <a:extLst>
              <a:ext uri="{FF2B5EF4-FFF2-40B4-BE49-F238E27FC236}">
                <a16:creationId xmlns:a16="http://schemas.microsoft.com/office/drawing/2014/main" id="{AE9ABBFB-3513-5DBA-362C-453264B30A1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Date Placeholder 3">
            <a:extLst>
              <a:ext uri="{FF2B5EF4-FFF2-40B4-BE49-F238E27FC236}">
                <a16:creationId xmlns:a16="http://schemas.microsoft.com/office/drawing/2014/main" id="{07A36C41-ECAC-7E1D-C54A-4EA109B4F517}"/>
              </a:ext>
            </a:extLst>
          </p:cNvPr>
          <p:cNvSpPr>
            <a:spLocks noGrp="1"/>
          </p:cNvSpPr>
          <p:nvPr>
            <p:ph type="dt" sz="half" idx="10"/>
          </p:nvPr>
        </p:nvSpPr>
        <p:spPr/>
        <p:txBody>
          <a:bodyPr/>
          <a:lstStyle/>
          <a:p>
            <a:fld id="{094A3746-CE6F-B442-BC45-A2177BF50112}" type="datetimeFigureOut">
              <a:rPr lang="en-IT" smtClean="0"/>
              <a:t>29/03/25</a:t>
            </a:fld>
            <a:endParaRPr lang="en-IT"/>
          </a:p>
        </p:txBody>
      </p:sp>
      <p:sp>
        <p:nvSpPr>
          <p:cNvPr id="5" name="Footer Placeholder 4">
            <a:extLst>
              <a:ext uri="{FF2B5EF4-FFF2-40B4-BE49-F238E27FC236}">
                <a16:creationId xmlns:a16="http://schemas.microsoft.com/office/drawing/2014/main" id="{4C0BDBB1-2EB6-3307-52B0-3702B17A11A5}"/>
              </a:ext>
            </a:extLst>
          </p:cNvPr>
          <p:cNvSpPr>
            <a:spLocks noGrp="1"/>
          </p:cNvSpPr>
          <p:nvPr>
            <p:ph type="ftr" sz="quarter" idx="11"/>
          </p:nvPr>
        </p:nvSpPr>
        <p:spPr/>
        <p:txBody>
          <a:bodyPr/>
          <a:lstStyle/>
          <a:p>
            <a:endParaRPr lang="en-IT"/>
          </a:p>
        </p:txBody>
      </p:sp>
      <p:sp>
        <p:nvSpPr>
          <p:cNvPr id="6" name="Slide Number Placeholder 5">
            <a:extLst>
              <a:ext uri="{FF2B5EF4-FFF2-40B4-BE49-F238E27FC236}">
                <a16:creationId xmlns:a16="http://schemas.microsoft.com/office/drawing/2014/main" id="{01D0356E-C279-A159-79BA-408E69CD8C0F}"/>
              </a:ext>
            </a:extLst>
          </p:cNvPr>
          <p:cNvSpPr>
            <a:spLocks noGrp="1"/>
          </p:cNvSpPr>
          <p:nvPr>
            <p:ph type="sldNum" sz="quarter" idx="12"/>
          </p:nvPr>
        </p:nvSpPr>
        <p:spPr/>
        <p:txBody>
          <a:bodyPr/>
          <a:lstStyle/>
          <a:p>
            <a:fld id="{EDE1000F-5D1E-2340-A191-C339270C91E0}" type="slidenum">
              <a:rPr lang="en-IT" smtClean="0"/>
              <a:t>‹#›</a:t>
            </a:fld>
            <a:endParaRPr lang="en-IT"/>
          </a:p>
        </p:txBody>
      </p:sp>
    </p:spTree>
    <p:extLst>
      <p:ext uri="{BB962C8B-B14F-4D97-AF65-F5344CB8AC3E}">
        <p14:creationId xmlns:p14="http://schemas.microsoft.com/office/powerpoint/2010/main" val="3321617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81D13-9C67-2D6F-0B1B-BBA6B084C413}"/>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IT"/>
          </a:p>
        </p:txBody>
      </p:sp>
      <p:sp>
        <p:nvSpPr>
          <p:cNvPr id="3" name="Text Placeholder 2">
            <a:extLst>
              <a:ext uri="{FF2B5EF4-FFF2-40B4-BE49-F238E27FC236}">
                <a16:creationId xmlns:a16="http://schemas.microsoft.com/office/drawing/2014/main" id="{A3D041BF-1A4A-D6D2-F63A-851BD0BE367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B17D3EC-5E19-B9EA-28E7-188116EB2827}"/>
              </a:ext>
            </a:extLst>
          </p:cNvPr>
          <p:cNvSpPr>
            <a:spLocks noGrp="1"/>
          </p:cNvSpPr>
          <p:nvPr>
            <p:ph type="dt" sz="half" idx="10"/>
          </p:nvPr>
        </p:nvSpPr>
        <p:spPr/>
        <p:txBody>
          <a:bodyPr/>
          <a:lstStyle/>
          <a:p>
            <a:fld id="{094A3746-CE6F-B442-BC45-A2177BF50112}" type="datetimeFigureOut">
              <a:rPr lang="en-IT" smtClean="0"/>
              <a:t>29/03/25</a:t>
            </a:fld>
            <a:endParaRPr lang="en-IT"/>
          </a:p>
        </p:txBody>
      </p:sp>
      <p:sp>
        <p:nvSpPr>
          <p:cNvPr id="5" name="Footer Placeholder 4">
            <a:extLst>
              <a:ext uri="{FF2B5EF4-FFF2-40B4-BE49-F238E27FC236}">
                <a16:creationId xmlns:a16="http://schemas.microsoft.com/office/drawing/2014/main" id="{2A276903-ABDD-7A9B-4576-1ABC65C431A8}"/>
              </a:ext>
            </a:extLst>
          </p:cNvPr>
          <p:cNvSpPr>
            <a:spLocks noGrp="1"/>
          </p:cNvSpPr>
          <p:nvPr>
            <p:ph type="ftr" sz="quarter" idx="11"/>
          </p:nvPr>
        </p:nvSpPr>
        <p:spPr/>
        <p:txBody>
          <a:bodyPr/>
          <a:lstStyle/>
          <a:p>
            <a:endParaRPr lang="en-IT"/>
          </a:p>
        </p:txBody>
      </p:sp>
      <p:sp>
        <p:nvSpPr>
          <p:cNvPr id="6" name="Slide Number Placeholder 5">
            <a:extLst>
              <a:ext uri="{FF2B5EF4-FFF2-40B4-BE49-F238E27FC236}">
                <a16:creationId xmlns:a16="http://schemas.microsoft.com/office/drawing/2014/main" id="{A6B88D0C-741B-A5FA-3FA4-D8B196BDD556}"/>
              </a:ext>
            </a:extLst>
          </p:cNvPr>
          <p:cNvSpPr>
            <a:spLocks noGrp="1"/>
          </p:cNvSpPr>
          <p:nvPr>
            <p:ph type="sldNum" sz="quarter" idx="12"/>
          </p:nvPr>
        </p:nvSpPr>
        <p:spPr/>
        <p:txBody>
          <a:bodyPr/>
          <a:lstStyle/>
          <a:p>
            <a:fld id="{EDE1000F-5D1E-2340-A191-C339270C91E0}" type="slidenum">
              <a:rPr lang="en-IT" smtClean="0"/>
              <a:t>‹#›</a:t>
            </a:fld>
            <a:endParaRPr lang="en-IT"/>
          </a:p>
        </p:txBody>
      </p:sp>
    </p:spTree>
    <p:extLst>
      <p:ext uri="{BB962C8B-B14F-4D97-AF65-F5344CB8AC3E}">
        <p14:creationId xmlns:p14="http://schemas.microsoft.com/office/powerpoint/2010/main" val="4283138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67550-79B2-1099-893F-37628DE45B6E}"/>
              </a:ext>
            </a:extLst>
          </p:cNvPr>
          <p:cNvSpPr>
            <a:spLocks noGrp="1"/>
          </p:cNvSpPr>
          <p:nvPr>
            <p:ph type="title"/>
          </p:nvPr>
        </p:nvSpPr>
        <p:spPr/>
        <p:txBody>
          <a:bodyPr/>
          <a:lstStyle/>
          <a:p>
            <a:r>
              <a:rPr lang="en-GB"/>
              <a:t>Click to edit Master title style</a:t>
            </a:r>
            <a:endParaRPr lang="en-IT"/>
          </a:p>
        </p:txBody>
      </p:sp>
      <p:sp>
        <p:nvSpPr>
          <p:cNvPr id="3" name="Content Placeholder 2">
            <a:extLst>
              <a:ext uri="{FF2B5EF4-FFF2-40B4-BE49-F238E27FC236}">
                <a16:creationId xmlns:a16="http://schemas.microsoft.com/office/drawing/2014/main" id="{AE4BA0B4-F44B-2D0E-90F2-DEDBAFD673C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Content Placeholder 3">
            <a:extLst>
              <a:ext uri="{FF2B5EF4-FFF2-40B4-BE49-F238E27FC236}">
                <a16:creationId xmlns:a16="http://schemas.microsoft.com/office/drawing/2014/main" id="{B430A875-B55A-AAE4-DE49-936D7F8FC64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5" name="Date Placeholder 4">
            <a:extLst>
              <a:ext uri="{FF2B5EF4-FFF2-40B4-BE49-F238E27FC236}">
                <a16:creationId xmlns:a16="http://schemas.microsoft.com/office/drawing/2014/main" id="{FEB86D07-E5E6-9207-3730-19372C4A5843}"/>
              </a:ext>
            </a:extLst>
          </p:cNvPr>
          <p:cNvSpPr>
            <a:spLocks noGrp="1"/>
          </p:cNvSpPr>
          <p:nvPr>
            <p:ph type="dt" sz="half" idx="10"/>
          </p:nvPr>
        </p:nvSpPr>
        <p:spPr/>
        <p:txBody>
          <a:bodyPr/>
          <a:lstStyle/>
          <a:p>
            <a:fld id="{094A3746-CE6F-B442-BC45-A2177BF50112}" type="datetimeFigureOut">
              <a:rPr lang="en-IT" smtClean="0"/>
              <a:t>29/03/25</a:t>
            </a:fld>
            <a:endParaRPr lang="en-IT"/>
          </a:p>
        </p:txBody>
      </p:sp>
      <p:sp>
        <p:nvSpPr>
          <p:cNvPr id="6" name="Footer Placeholder 5">
            <a:extLst>
              <a:ext uri="{FF2B5EF4-FFF2-40B4-BE49-F238E27FC236}">
                <a16:creationId xmlns:a16="http://schemas.microsoft.com/office/drawing/2014/main" id="{316ACA18-5CF3-0EDE-C213-02F5EE116E60}"/>
              </a:ext>
            </a:extLst>
          </p:cNvPr>
          <p:cNvSpPr>
            <a:spLocks noGrp="1"/>
          </p:cNvSpPr>
          <p:nvPr>
            <p:ph type="ftr" sz="quarter" idx="11"/>
          </p:nvPr>
        </p:nvSpPr>
        <p:spPr/>
        <p:txBody>
          <a:bodyPr/>
          <a:lstStyle/>
          <a:p>
            <a:endParaRPr lang="en-IT"/>
          </a:p>
        </p:txBody>
      </p:sp>
      <p:sp>
        <p:nvSpPr>
          <p:cNvPr id="7" name="Slide Number Placeholder 6">
            <a:extLst>
              <a:ext uri="{FF2B5EF4-FFF2-40B4-BE49-F238E27FC236}">
                <a16:creationId xmlns:a16="http://schemas.microsoft.com/office/drawing/2014/main" id="{EF14D54B-5F6E-E5E9-5633-EC79FCAB1ABD}"/>
              </a:ext>
            </a:extLst>
          </p:cNvPr>
          <p:cNvSpPr>
            <a:spLocks noGrp="1"/>
          </p:cNvSpPr>
          <p:nvPr>
            <p:ph type="sldNum" sz="quarter" idx="12"/>
          </p:nvPr>
        </p:nvSpPr>
        <p:spPr/>
        <p:txBody>
          <a:bodyPr/>
          <a:lstStyle/>
          <a:p>
            <a:fld id="{EDE1000F-5D1E-2340-A191-C339270C91E0}" type="slidenum">
              <a:rPr lang="en-IT" smtClean="0"/>
              <a:t>‹#›</a:t>
            </a:fld>
            <a:endParaRPr lang="en-IT"/>
          </a:p>
        </p:txBody>
      </p:sp>
    </p:spTree>
    <p:extLst>
      <p:ext uri="{BB962C8B-B14F-4D97-AF65-F5344CB8AC3E}">
        <p14:creationId xmlns:p14="http://schemas.microsoft.com/office/powerpoint/2010/main" val="2011480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22349-64BB-6667-624F-8682AC9F58CB}"/>
              </a:ext>
            </a:extLst>
          </p:cNvPr>
          <p:cNvSpPr>
            <a:spLocks noGrp="1"/>
          </p:cNvSpPr>
          <p:nvPr>
            <p:ph type="title"/>
          </p:nvPr>
        </p:nvSpPr>
        <p:spPr>
          <a:xfrm>
            <a:off x="839788" y="365125"/>
            <a:ext cx="10515600" cy="1325563"/>
          </a:xfrm>
        </p:spPr>
        <p:txBody>
          <a:bodyPr/>
          <a:lstStyle/>
          <a:p>
            <a:r>
              <a:rPr lang="en-GB"/>
              <a:t>Click to edit Master title style</a:t>
            </a:r>
            <a:endParaRPr lang="en-IT"/>
          </a:p>
        </p:txBody>
      </p:sp>
      <p:sp>
        <p:nvSpPr>
          <p:cNvPr id="3" name="Text Placeholder 2">
            <a:extLst>
              <a:ext uri="{FF2B5EF4-FFF2-40B4-BE49-F238E27FC236}">
                <a16:creationId xmlns:a16="http://schemas.microsoft.com/office/drawing/2014/main" id="{AC39D869-9FEB-6271-E684-F0EA6A9B63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0670665-53E8-79A6-2982-F5C16FA3FC06}"/>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5" name="Text Placeholder 4">
            <a:extLst>
              <a:ext uri="{FF2B5EF4-FFF2-40B4-BE49-F238E27FC236}">
                <a16:creationId xmlns:a16="http://schemas.microsoft.com/office/drawing/2014/main" id="{684B52DC-362E-5BFD-3D7F-D970ED4C3C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40618135-4DA5-8F1E-EC00-AE72B9E6A5D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7" name="Date Placeholder 6">
            <a:extLst>
              <a:ext uri="{FF2B5EF4-FFF2-40B4-BE49-F238E27FC236}">
                <a16:creationId xmlns:a16="http://schemas.microsoft.com/office/drawing/2014/main" id="{10E52B5B-EFC3-6D4C-AE76-89D57A2C0335}"/>
              </a:ext>
            </a:extLst>
          </p:cNvPr>
          <p:cNvSpPr>
            <a:spLocks noGrp="1"/>
          </p:cNvSpPr>
          <p:nvPr>
            <p:ph type="dt" sz="half" idx="10"/>
          </p:nvPr>
        </p:nvSpPr>
        <p:spPr/>
        <p:txBody>
          <a:bodyPr/>
          <a:lstStyle/>
          <a:p>
            <a:fld id="{094A3746-CE6F-B442-BC45-A2177BF50112}" type="datetimeFigureOut">
              <a:rPr lang="en-IT" smtClean="0"/>
              <a:t>29/03/25</a:t>
            </a:fld>
            <a:endParaRPr lang="en-IT"/>
          </a:p>
        </p:txBody>
      </p:sp>
      <p:sp>
        <p:nvSpPr>
          <p:cNvPr id="8" name="Footer Placeholder 7">
            <a:extLst>
              <a:ext uri="{FF2B5EF4-FFF2-40B4-BE49-F238E27FC236}">
                <a16:creationId xmlns:a16="http://schemas.microsoft.com/office/drawing/2014/main" id="{37426B3D-9876-7761-A652-9B6B2EDF85E8}"/>
              </a:ext>
            </a:extLst>
          </p:cNvPr>
          <p:cNvSpPr>
            <a:spLocks noGrp="1"/>
          </p:cNvSpPr>
          <p:nvPr>
            <p:ph type="ftr" sz="quarter" idx="11"/>
          </p:nvPr>
        </p:nvSpPr>
        <p:spPr/>
        <p:txBody>
          <a:bodyPr/>
          <a:lstStyle/>
          <a:p>
            <a:endParaRPr lang="en-IT"/>
          </a:p>
        </p:txBody>
      </p:sp>
      <p:sp>
        <p:nvSpPr>
          <p:cNvPr id="9" name="Slide Number Placeholder 8">
            <a:extLst>
              <a:ext uri="{FF2B5EF4-FFF2-40B4-BE49-F238E27FC236}">
                <a16:creationId xmlns:a16="http://schemas.microsoft.com/office/drawing/2014/main" id="{23862ED3-D01F-742D-66A7-35A3362A3917}"/>
              </a:ext>
            </a:extLst>
          </p:cNvPr>
          <p:cNvSpPr>
            <a:spLocks noGrp="1"/>
          </p:cNvSpPr>
          <p:nvPr>
            <p:ph type="sldNum" sz="quarter" idx="12"/>
          </p:nvPr>
        </p:nvSpPr>
        <p:spPr/>
        <p:txBody>
          <a:bodyPr/>
          <a:lstStyle/>
          <a:p>
            <a:fld id="{EDE1000F-5D1E-2340-A191-C339270C91E0}" type="slidenum">
              <a:rPr lang="en-IT" smtClean="0"/>
              <a:t>‹#›</a:t>
            </a:fld>
            <a:endParaRPr lang="en-IT"/>
          </a:p>
        </p:txBody>
      </p:sp>
    </p:spTree>
    <p:extLst>
      <p:ext uri="{BB962C8B-B14F-4D97-AF65-F5344CB8AC3E}">
        <p14:creationId xmlns:p14="http://schemas.microsoft.com/office/powerpoint/2010/main" val="937942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3E335-46D2-2BA4-2C01-5554C20916C4}"/>
              </a:ext>
            </a:extLst>
          </p:cNvPr>
          <p:cNvSpPr>
            <a:spLocks noGrp="1"/>
          </p:cNvSpPr>
          <p:nvPr>
            <p:ph type="title"/>
          </p:nvPr>
        </p:nvSpPr>
        <p:spPr/>
        <p:txBody>
          <a:bodyPr/>
          <a:lstStyle/>
          <a:p>
            <a:r>
              <a:rPr lang="en-GB"/>
              <a:t>Click to edit Master title style</a:t>
            </a:r>
            <a:endParaRPr lang="en-IT"/>
          </a:p>
        </p:txBody>
      </p:sp>
      <p:sp>
        <p:nvSpPr>
          <p:cNvPr id="3" name="Date Placeholder 2">
            <a:extLst>
              <a:ext uri="{FF2B5EF4-FFF2-40B4-BE49-F238E27FC236}">
                <a16:creationId xmlns:a16="http://schemas.microsoft.com/office/drawing/2014/main" id="{144FB799-CF6C-8AD8-0FE5-59A1ED2F8DF1}"/>
              </a:ext>
            </a:extLst>
          </p:cNvPr>
          <p:cNvSpPr>
            <a:spLocks noGrp="1"/>
          </p:cNvSpPr>
          <p:nvPr>
            <p:ph type="dt" sz="half" idx="10"/>
          </p:nvPr>
        </p:nvSpPr>
        <p:spPr/>
        <p:txBody>
          <a:bodyPr/>
          <a:lstStyle/>
          <a:p>
            <a:fld id="{094A3746-CE6F-B442-BC45-A2177BF50112}" type="datetimeFigureOut">
              <a:rPr lang="en-IT" smtClean="0"/>
              <a:t>29/03/25</a:t>
            </a:fld>
            <a:endParaRPr lang="en-IT"/>
          </a:p>
        </p:txBody>
      </p:sp>
      <p:sp>
        <p:nvSpPr>
          <p:cNvPr id="4" name="Footer Placeholder 3">
            <a:extLst>
              <a:ext uri="{FF2B5EF4-FFF2-40B4-BE49-F238E27FC236}">
                <a16:creationId xmlns:a16="http://schemas.microsoft.com/office/drawing/2014/main" id="{C9CCD97B-35E2-F4E7-3EB0-05F14BB219C0}"/>
              </a:ext>
            </a:extLst>
          </p:cNvPr>
          <p:cNvSpPr>
            <a:spLocks noGrp="1"/>
          </p:cNvSpPr>
          <p:nvPr>
            <p:ph type="ftr" sz="quarter" idx="11"/>
          </p:nvPr>
        </p:nvSpPr>
        <p:spPr/>
        <p:txBody>
          <a:bodyPr/>
          <a:lstStyle/>
          <a:p>
            <a:endParaRPr lang="en-IT"/>
          </a:p>
        </p:txBody>
      </p:sp>
      <p:sp>
        <p:nvSpPr>
          <p:cNvPr id="5" name="Slide Number Placeholder 4">
            <a:extLst>
              <a:ext uri="{FF2B5EF4-FFF2-40B4-BE49-F238E27FC236}">
                <a16:creationId xmlns:a16="http://schemas.microsoft.com/office/drawing/2014/main" id="{E3670FD3-F06B-EA4B-B79F-B0300E69D67D}"/>
              </a:ext>
            </a:extLst>
          </p:cNvPr>
          <p:cNvSpPr>
            <a:spLocks noGrp="1"/>
          </p:cNvSpPr>
          <p:nvPr>
            <p:ph type="sldNum" sz="quarter" idx="12"/>
          </p:nvPr>
        </p:nvSpPr>
        <p:spPr/>
        <p:txBody>
          <a:bodyPr/>
          <a:lstStyle/>
          <a:p>
            <a:fld id="{EDE1000F-5D1E-2340-A191-C339270C91E0}" type="slidenum">
              <a:rPr lang="en-IT" smtClean="0"/>
              <a:t>‹#›</a:t>
            </a:fld>
            <a:endParaRPr lang="en-IT"/>
          </a:p>
        </p:txBody>
      </p:sp>
    </p:spTree>
    <p:extLst>
      <p:ext uri="{BB962C8B-B14F-4D97-AF65-F5344CB8AC3E}">
        <p14:creationId xmlns:p14="http://schemas.microsoft.com/office/powerpoint/2010/main" val="2802369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1B2304-D42C-F84C-333F-8A0958378785}"/>
              </a:ext>
            </a:extLst>
          </p:cNvPr>
          <p:cNvSpPr>
            <a:spLocks noGrp="1"/>
          </p:cNvSpPr>
          <p:nvPr>
            <p:ph type="dt" sz="half" idx="10"/>
          </p:nvPr>
        </p:nvSpPr>
        <p:spPr/>
        <p:txBody>
          <a:bodyPr/>
          <a:lstStyle/>
          <a:p>
            <a:fld id="{094A3746-CE6F-B442-BC45-A2177BF50112}" type="datetimeFigureOut">
              <a:rPr lang="en-IT" smtClean="0"/>
              <a:t>29/03/25</a:t>
            </a:fld>
            <a:endParaRPr lang="en-IT"/>
          </a:p>
        </p:txBody>
      </p:sp>
      <p:sp>
        <p:nvSpPr>
          <p:cNvPr id="3" name="Footer Placeholder 2">
            <a:extLst>
              <a:ext uri="{FF2B5EF4-FFF2-40B4-BE49-F238E27FC236}">
                <a16:creationId xmlns:a16="http://schemas.microsoft.com/office/drawing/2014/main" id="{15D92CA9-70F5-7461-51A0-3E5F0D8F895B}"/>
              </a:ext>
            </a:extLst>
          </p:cNvPr>
          <p:cNvSpPr>
            <a:spLocks noGrp="1"/>
          </p:cNvSpPr>
          <p:nvPr>
            <p:ph type="ftr" sz="quarter" idx="11"/>
          </p:nvPr>
        </p:nvSpPr>
        <p:spPr/>
        <p:txBody>
          <a:bodyPr/>
          <a:lstStyle/>
          <a:p>
            <a:endParaRPr lang="en-IT"/>
          </a:p>
        </p:txBody>
      </p:sp>
      <p:sp>
        <p:nvSpPr>
          <p:cNvPr id="4" name="Slide Number Placeholder 3">
            <a:extLst>
              <a:ext uri="{FF2B5EF4-FFF2-40B4-BE49-F238E27FC236}">
                <a16:creationId xmlns:a16="http://schemas.microsoft.com/office/drawing/2014/main" id="{F4357813-D6B5-DCA6-E947-FF252DE7AD39}"/>
              </a:ext>
            </a:extLst>
          </p:cNvPr>
          <p:cNvSpPr>
            <a:spLocks noGrp="1"/>
          </p:cNvSpPr>
          <p:nvPr>
            <p:ph type="sldNum" sz="quarter" idx="12"/>
          </p:nvPr>
        </p:nvSpPr>
        <p:spPr/>
        <p:txBody>
          <a:bodyPr/>
          <a:lstStyle/>
          <a:p>
            <a:fld id="{EDE1000F-5D1E-2340-A191-C339270C91E0}" type="slidenum">
              <a:rPr lang="en-IT" smtClean="0"/>
              <a:t>‹#›</a:t>
            </a:fld>
            <a:endParaRPr lang="en-IT"/>
          </a:p>
        </p:txBody>
      </p:sp>
    </p:spTree>
    <p:extLst>
      <p:ext uri="{BB962C8B-B14F-4D97-AF65-F5344CB8AC3E}">
        <p14:creationId xmlns:p14="http://schemas.microsoft.com/office/powerpoint/2010/main" val="2438859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01579-8F93-96E6-F848-450E3DD6ADD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IT"/>
          </a:p>
        </p:txBody>
      </p:sp>
      <p:sp>
        <p:nvSpPr>
          <p:cNvPr id="3" name="Content Placeholder 2">
            <a:extLst>
              <a:ext uri="{FF2B5EF4-FFF2-40B4-BE49-F238E27FC236}">
                <a16:creationId xmlns:a16="http://schemas.microsoft.com/office/drawing/2014/main" id="{377C4347-C223-29B7-A28B-C9FF2A343B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Text Placeholder 3">
            <a:extLst>
              <a:ext uri="{FF2B5EF4-FFF2-40B4-BE49-F238E27FC236}">
                <a16:creationId xmlns:a16="http://schemas.microsoft.com/office/drawing/2014/main" id="{64DB685C-7BCF-FC35-5221-AA3CCA04A3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2B3658E-A99C-9921-7EAE-5DAEEA546243}"/>
              </a:ext>
            </a:extLst>
          </p:cNvPr>
          <p:cNvSpPr>
            <a:spLocks noGrp="1"/>
          </p:cNvSpPr>
          <p:nvPr>
            <p:ph type="dt" sz="half" idx="10"/>
          </p:nvPr>
        </p:nvSpPr>
        <p:spPr/>
        <p:txBody>
          <a:bodyPr/>
          <a:lstStyle/>
          <a:p>
            <a:fld id="{094A3746-CE6F-B442-BC45-A2177BF50112}" type="datetimeFigureOut">
              <a:rPr lang="en-IT" smtClean="0"/>
              <a:t>29/03/25</a:t>
            </a:fld>
            <a:endParaRPr lang="en-IT"/>
          </a:p>
        </p:txBody>
      </p:sp>
      <p:sp>
        <p:nvSpPr>
          <p:cNvPr id="6" name="Footer Placeholder 5">
            <a:extLst>
              <a:ext uri="{FF2B5EF4-FFF2-40B4-BE49-F238E27FC236}">
                <a16:creationId xmlns:a16="http://schemas.microsoft.com/office/drawing/2014/main" id="{8E7F57E7-1A02-38A0-C818-2459E8ECE2D0}"/>
              </a:ext>
            </a:extLst>
          </p:cNvPr>
          <p:cNvSpPr>
            <a:spLocks noGrp="1"/>
          </p:cNvSpPr>
          <p:nvPr>
            <p:ph type="ftr" sz="quarter" idx="11"/>
          </p:nvPr>
        </p:nvSpPr>
        <p:spPr/>
        <p:txBody>
          <a:bodyPr/>
          <a:lstStyle/>
          <a:p>
            <a:endParaRPr lang="en-IT"/>
          </a:p>
        </p:txBody>
      </p:sp>
      <p:sp>
        <p:nvSpPr>
          <p:cNvPr id="7" name="Slide Number Placeholder 6">
            <a:extLst>
              <a:ext uri="{FF2B5EF4-FFF2-40B4-BE49-F238E27FC236}">
                <a16:creationId xmlns:a16="http://schemas.microsoft.com/office/drawing/2014/main" id="{B051AF36-5915-394C-3CC0-2213884DD1E3}"/>
              </a:ext>
            </a:extLst>
          </p:cNvPr>
          <p:cNvSpPr>
            <a:spLocks noGrp="1"/>
          </p:cNvSpPr>
          <p:nvPr>
            <p:ph type="sldNum" sz="quarter" idx="12"/>
          </p:nvPr>
        </p:nvSpPr>
        <p:spPr/>
        <p:txBody>
          <a:bodyPr/>
          <a:lstStyle/>
          <a:p>
            <a:fld id="{EDE1000F-5D1E-2340-A191-C339270C91E0}" type="slidenum">
              <a:rPr lang="en-IT" smtClean="0"/>
              <a:t>‹#›</a:t>
            </a:fld>
            <a:endParaRPr lang="en-IT"/>
          </a:p>
        </p:txBody>
      </p:sp>
    </p:spTree>
    <p:extLst>
      <p:ext uri="{BB962C8B-B14F-4D97-AF65-F5344CB8AC3E}">
        <p14:creationId xmlns:p14="http://schemas.microsoft.com/office/powerpoint/2010/main" val="1745223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3DC16-AFA2-64F9-5F2D-2D67936877C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IT"/>
          </a:p>
        </p:txBody>
      </p:sp>
      <p:sp>
        <p:nvSpPr>
          <p:cNvPr id="3" name="Picture Placeholder 2">
            <a:extLst>
              <a:ext uri="{FF2B5EF4-FFF2-40B4-BE49-F238E27FC236}">
                <a16:creationId xmlns:a16="http://schemas.microsoft.com/office/drawing/2014/main" id="{6D90BA2F-53EA-6559-0193-D5B4CE4065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T"/>
          </a:p>
        </p:txBody>
      </p:sp>
      <p:sp>
        <p:nvSpPr>
          <p:cNvPr id="4" name="Text Placeholder 3">
            <a:extLst>
              <a:ext uri="{FF2B5EF4-FFF2-40B4-BE49-F238E27FC236}">
                <a16:creationId xmlns:a16="http://schemas.microsoft.com/office/drawing/2014/main" id="{BD4054AD-A1AE-D803-4A9A-015579BAD3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BE07F4C-FFAA-6087-5BB3-16DA60676F02}"/>
              </a:ext>
            </a:extLst>
          </p:cNvPr>
          <p:cNvSpPr>
            <a:spLocks noGrp="1"/>
          </p:cNvSpPr>
          <p:nvPr>
            <p:ph type="dt" sz="half" idx="10"/>
          </p:nvPr>
        </p:nvSpPr>
        <p:spPr/>
        <p:txBody>
          <a:bodyPr/>
          <a:lstStyle/>
          <a:p>
            <a:fld id="{094A3746-CE6F-B442-BC45-A2177BF50112}" type="datetimeFigureOut">
              <a:rPr lang="en-IT" smtClean="0"/>
              <a:t>29/03/25</a:t>
            </a:fld>
            <a:endParaRPr lang="en-IT"/>
          </a:p>
        </p:txBody>
      </p:sp>
      <p:sp>
        <p:nvSpPr>
          <p:cNvPr id="6" name="Footer Placeholder 5">
            <a:extLst>
              <a:ext uri="{FF2B5EF4-FFF2-40B4-BE49-F238E27FC236}">
                <a16:creationId xmlns:a16="http://schemas.microsoft.com/office/drawing/2014/main" id="{0ADE403D-4B4C-4C9C-6FF7-E042292B7165}"/>
              </a:ext>
            </a:extLst>
          </p:cNvPr>
          <p:cNvSpPr>
            <a:spLocks noGrp="1"/>
          </p:cNvSpPr>
          <p:nvPr>
            <p:ph type="ftr" sz="quarter" idx="11"/>
          </p:nvPr>
        </p:nvSpPr>
        <p:spPr/>
        <p:txBody>
          <a:bodyPr/>
          <a:lstStyle/>
          <a:p>
            <a:endParaRPr lang="en-IT"/>
          </a:p>
        </p:txBody>
      </p:sp>
      <p:sp>
        <p:nvSpPr>
          <p:cNvPr id="7" name="Slide Number Placeholder 6">
            <a:extLst>
              <a:ext uri="{FF2B5EF4-FFF2-40B4-BE49-F238E27FC236}">
                <a16:creationId xmlns:a16="http://schemas.microsoft.com/office/drawing/2014/main" id="{FE11E3BB-E384-DD3C-C5CC-B0C4E6E0E867}"/>
              </a:ext>
            </a:extLst>
          </p:cNvPr>
          <p:cNvSpPr>
            <a:spLocks noGrp="1"/>
          </p:cNvSpPr>
          <p:nvPr>
            <p:ph type="sldNum" sz="quarter" idx="12"/>
          </p:nvPr>
        </p:nvSpPr>
        <p:spPr/>
        <p:txBody>
          <a:bodyPr/>
          <a:lstStyle/>
          <a:p>
            <a:fld id="{EDE1000F-5D1E-2340-A191-C339270C91E0}" type="slidenum">
              <a:rPr lang="en-IT" smtClean="0"/>
              <a:t>‹#›</a:t>
            </a:fld>
            <a:endParaRPr lang="en-IT"/>
          </a:p>
        </p:txBody>
      </p:sp>
    </p:spTree>
    <p:extLst>
      <p:ext uri="{BB962C8B-B14F-4D97-AF65-F5344CB8AC3E}">
        <p14:creationId xmlns:p14="http://schemas.microsoft.com/office/powerpoint/2010/main" val="669378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E95475-B038-6F0A-5530-FA838D50D1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IT"/>
          </a:p>
        </p:txBody>
      </p:sp>
      <p:sp>
        <p:nvSpPr>
          <p:cNvPr id="3" name="Text Placeholder 2">
            <a:extLst>
              <a:ext uri="{FF2B5EF4-FFF2-40B4-BE49-F238E27FC236}">
                <a16:creationId xmlns:a16="http://schemas.microsoft.com/office/drawing/2014/main" id="{564E581E-A09E-DD21-D590-E38C007FF3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Date Placeholder 3">
            <a:extLst>
              <a:ext uri="{FF2B5EF4-FFF2-40B4-BE49-F238E27FC236}">
                <a16:creationId xmlns:a16="http://schemas.microsoft.com/office/drawing/2014/main" id="{F9CE6F28-5F53-CE72-173D-74F271179A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94A3746-CE6F-B442-BC45-A2177BF50112}" type="datetimeFigureOut">
              <a:rPr lang="en-IT" smtClean="0"/>
              <a:t>29/03/25</a:t>
            </a:fld>
            <a:endParaRPr lang="en-IT"/>
          </a:p>
        </p:txBody>
      </p:sp>
      <p:sp>
        <p:nvSpPr>
          <p:cNvPr id="5" name="Footer Placeholder 4">
            <a:extLst>
              <a:ext uri="{FF2B5EF4-FFF2-40B4-BE49-F238E27FC236}">
                <a16:creationId xmlns:a16="http://schemas.microsoft.com/office/drawing/2014/main" id="{D74AAAC2-2E97-4387-570E-A9DFBEB15B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IT"/>
          </a:p>
        </p:txBody>
      </p:sp>
      <p:sp>
        <p:nvSpPr>
          <p:cNvPr id="6" name="Slide Number Placeholder 5">
            <a:extLst>
              <a:ext uri="{FF2B5EF4-FFF2-40B4-BE49-F238E27FC236}">
                <a16:creationId xmlns:a16="http://schemas.microsoft.com/office/drawing/2014/main" id="{0927D0CE-0305-6B29-3011-126A7C605A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DE1000F-5D1E-2340-A191-C339270C91E0}" type="slidenum">
              <a:rPr lang="en-IT" smtClean="0"/>
              <a:t>‹#›</a:t>
            </a:fld>
            <a:endParaRPr lang="en-IT"/>
          </a:p>
        </p:txBody>
      </p:sp>
    </p:spTree>
    <p:extLst>
      <p:ext uri="{BB962C8B-B14F-4D97-AF65-F5344CB8AC3E}">
        <p14:creationId xmlns:p14="http://schemas.microsoft.com/office/powerpoint/2010/main" val="2492585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mamad.eshraqi@ess.eu"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23905-E94D-F895-FCD9-64339D8A0098}"/>
              </a:ext>
            </a:extLst>
          </p:cNvPr>
          <p:cNvSpPr>
            <a:spLocks noGrp="1"/>
          </p:cNvSpPr>
          <p:nvPr>
            <p:ph type="title"/>
          </p:nvPr>
        </p:nvSpPr>
        <p:spPr>
          <a:xfrm>
            <a:off x="827671" y="2951962"/>
            <a:ext cx="10515600" cy="1325563"/>
          </a:xfrm>
        </p:spPr>
        <p:txBody>
          <a:bodyPr>
            <a:normAutofit fontScale="90000"/>
          </a:bodyPr>
          <a:lstStyle/>
          <a:p>
            <a:pPr algn="ctr"/>
            <a:r>
              <a:rPr lang="en-IT" sz="3200" dirty="0">
                <a:solidFill>
                  <a:schemeClr val="tx2">
                    <a:lumMod val="75000"/>
                    <a:lumOff val="25000"/>
                  </a:schemeClr>
                </a:solidFill>
              </a:rPr>
              <a:t>CONVEGNO NAZIONALE “QUARTA GIORNATA ACCELERATORI”</a:t>
            </a:r>
            <a:br>
              <a:rPr lang="en-IT" sz="3200" dirty="0">
                <a:solidFill>
                  <a:schemeClr val="tx2">
                    <a:lumMod val="75000"/>
                    <a:lumOff val="25000"/>
                  </a:schemeClr>
                </a:solidFill>
              </a:rPr>
            </a:br>
            <a:br>
              <a:rPr lang="en-IT" sz="3200" dirty="0">
                <a:solidFill>
                  <a:schemeClr val="tx2">
                    <a:lumMod val="75000"/>
                    <a:lumOff val="25000"/>
                  </a:schemeClr>
                </a:solidFill>
              </a:rPr>
            </a:br>
            <a:r>
              <a:rPr lang="en-IT" sz="3200" dirty="0">
                <a:solidFill>
                  <a:schemeClr val="tx2">
                    <a:lumMod val="75000"/>
                    <a:lumOff val="25000"/>
                  </a:schemeClr>
                </a:solidFill>
              </a:rPr>
              <a:t>Tavola Rotonda</a:t>
            </a:r>
          </a:p>
        </p:txBody>
      </p:sp>
      <p:pic>
        <p:nvPicPr>
          <p:cNvPr id="6" name="Picture 5">
            <a:extLst>
              <a:ext uri="{FF2B5EF4-FFF2-40B4-BE49-F238E27FC236}">
                <a16:creationId xmlns:a16="http://schemas.microsoft.com/office/drawing/2014/main" id="{FB71C8A7-CC4F-6E7F-43FC-D5DDD293A65C}"/>
              </a:ext>
            </a:extLst>
          </p:cNvPr>
          <p:cNvPicPr>
            <a:picLocks noChangeAspect="1"/>
          </p:cNvPicPr>
          <p:nvPr/>
        </p:nvPicPr>
        <p:blipFill>
          <a:blip r:embed="rId2"/>
          <a:stretch>
            <a:fillRect/>
          </a:stretch>
        </p:blipFill>
        <p:spPr>
          <a:xfrm>
            <a:off x="927686" y="629667"/>
            <a:ext cx="2715627" cy="1372664"/>
          </a:xfrm>
          <a:prstGeom prst="rect">
            <a:avLst/>
          </a:prstGeom>
        </p:spPr>
      </p:pic>
      <p:sp>
        <p:nvSpPr>
          <p:cNvPr id="7" name="TextBox 6">
            <a:extLst>
              <a:ext uri="{FF2B5EF4-FFF2-40B4-BE49-F238E27FC236}">
                <a16:creationId xmlns:a16="http://schemas.microsoft.com/office/drawing/2014/main" id="{6326E140-CFE6-D45C-4ACB-FFBC0CF2B7DF}"/>
              </a:ext>
            </a:extLst>
          </p:cNvPr>
          <p:cNvSpPr txBox="1"/>
          <p:nvPr/>
        </p:nvSpPr>
        <p:spPr>
          <a:xfrm>
            <a:off x="2628887" y="1743081"/>
            <a:ext cx="2203232" cy="400110"/>
          </a:xfrm>
          <a:prstGeom prst="rect">
            <a:avLst/>
          </a:prstGeom>
          <a:noFill/>
        </p:spPr>
        <p:txBody>
          <a:bodyPr wrap="none" rtlCol="0">
            <a:spAutoFit/>
          </a:bodyPr>
          <a:lstStyle/>
          <a:p>
            <a:r>
              <a:rPr lang="en-IT" sz="2000" b="1" dirty="0">
                <a:solidFill>
                  <a:schemeClr val="accent4">
                    <a:lumMod val="75000"/>
                  </a:schemeClr>
                </a:solidFill>
                <a:latin typeface="Arial" panose="020B0604020202020204" pitchFamily="34" charset="0"/>
                <a:cs typeface="Arial" panose="020B0604020202020204" pitchFamily="34" charset="0"/>
              </a:rPr>
              <a:t>ACCELERATORI</a:t>
            </a:r>
          </a:p>
        </p:txBody>
      </p:sp>
    </p:spTree>
    <p:extLst>
      <p:ext uri="{BB962C8B-B14F-4D97-AF65-F5344CB8AC3E}">
        <p14:creationId xmlns:p14="http://schemas.microsoft.com/office/powerpoint/2010/main" val="36081422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A33B0E8-EE8A-92B9-9CD3-25A2B32AECBE}"/>
              </a:ext>
            </a:extLst>
          </p:cNvPr>
          <p:cNvSpPr txBox="1"/>
          <p:nvPr/>
        </p:nvSpPr>
        <p:spPr>
          <a:xfrm>
            <a:off x="1294322" y="2220814"/>
            <a:ext cx="9260869" cy="2308324"/>
          </a:xfrm>
          <a:prstGeom prst="rect">
            <a:avLst/>
          </a:prstGeom>
          <a:noFill/>
        </p:spPr>
        <p:txBody>
          <a:bodyPr wrap="none" rtlCol="0">
            <a:spAutoFit/>
          </a:bodyPr>
          <a:lstStyle/>
          <a:p>
            <a:pPr marL="342900" indent="-342900">
              <a:buFont typeface="Arial" panose="020B0604020202020204" pitchFamily="34" charset="0"/>
              <a:buChar char="•"/>
            </a:pPr>
            <a:r>
              <a:rPr lang="en-IT" sz="2400" b="1" dirty="0">
                <a:solidFill>
                  <a:schemeClr val="tx2">
                    <a:lumMod val="90000"/>
                    <a:lumOff val="10000"/>
                  </a:schemeClr>
                </a:solidFill>
                <a:latin typeface="Arial" panose="020B0604020202020204" pitchFamily="34" charset="0"/>
                <a:cs typeface="Arial" panose="020B0604020202020204" pitchFamily="34" charset="0"/>
              </a:rPr>
              <a:t> INFN : indirizzo ai criteri di valutazione nel SC 02-PHYS/01 </a:t>
            </a:r>
          </a:p>
          <a:p>
            <a:pPr marL="342900" indent="-342900">
              <a:buFont typeface="Arial" panose="020B0604020202020204" pitchFamily="34" charset="0"/>
              <a:buChar char="•"/>
            </a:pPr>
            <a:endParaRPr lang="en-IT" sz="2400" b="1" dirty="0">
              <a:solidFill>
                <a:schemeClr val="tx2">
                  <a:lumMod val="90000"/>
                  <a:lumOff val="10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IT" sz="2400" b="1" dirty="0">
                <a:solidFill>
                  <a:schemeClr val="tx2">
                    <a:lumMod val="90000"/>
                    <a:lumOff val="10000"/>
                  </a:schemeClr>
                </a:solidFill>
                <a:latin typeface="Arial" panose="020B0604020202020204" pitchFamily="34" charset="0"/>
                <a:cs typeface="Arial" panose="020B0604020202020204" pitchFamily="34" charset="0"/>
              </a:rPr>
              <a:t>Modifica criteri ANVUR  </a:t>
            </a:r>
          </a:p>
          <a:p>
            <a:pPr marL="342900" indent="-342900">
              <a:buFont typeface="Arial" panose="020B0604020202020204" pitchFamily="34" charset="0"/>
              <a:buChar char="•"/>
            </a:pPr>
            <a:endParaRPr lang="en-IT" sz="2400" b="1" dirty="0">
              <a:solidFill>
                <a:schemeClr val="tx2">
                  <a:lumMod val="90000"/>
                  <a:lumOff val="10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IT" sz="2400" b="1" dirty="0">
                <a:solidFill>
                  <a:srgbClr val="C00000"/>
                </a:solidFill>
                <a:latin typeface="Arial" panose="020B0604020202020204" pitchFamily="34" charset="0"/>
                <a:cs typeface="Arial" panose="020B0604020202020204" pitchFamily="34" charset="0"/>
              </a:rPr>
              <a:t>Apertura posizioni di docenza presso le Università</a:t>
            </a:r>
          </a:p>
          <a:p>
            <a:r>
              <a:rPr lang="en-IT" sz="2400" b="1" dirty="0">
                <a:solidFill>
                  <a:schemeClr val="tx2">
                    <a:lumMod val="90000"/>
                    <a:lumOff val="10000"/>
                  </a:schemeClr>
                </a:solidFill>
                <a:latin typeface="Arial" panose="020B0604020202020204" pitchFamily="34" charset="0"/>
                <a:cs typeface="Arial" panose="020B0604020202020204" pitchFamily="34" charset="0"/>
              </a:rPr>
              <a:t> </a:t>
            </a:r>
          </a:p>
        </p:txBody>
      </p:sp>
      <p:sp>
        <p:nvSpPr>
          <p:cNvPr id="5" name="Freeform 4">
            <a:extLst>
              <a:ext uri="{FF2B5EF4-FFF2-40B4-BE49-F238E27FC236}">
                <a16:creationId xmlns:a16="http://schemas.microsoft.com/office/drawing/2014/main" id="{4FF30F23-B2FD-D009-A106-AFE67CF4655B}"/>
              </a:ext>
            </a:extLst>
          </p:cNvPr>
          <p:cNvSpPr/>
          <p:nvPr/>
        </p:nvSpPr>
        <p:spPr>
          <a:xfrm>
            <a:off x="10408214" y="2123654"/>
            <a:ext cx="341824" cy="514350"/>
          </a:xfrm>
          <a:custGeom>
            <a:avLst/>
            <a:gdLst>
              <a:gd name="connsiteX0" fmla="*/ 0 w 600075"/>
              <a:gd name="connsiteY0" fmla="*/ 328612 h 757237"/>
              <a:gd name="connsiteX1" fmla="*/ 42863 w 600075"/>
              <a:gd name="connsiteY1" fmla="*/ 442912 h 757237"/>
              <a:gd name="connsiteX2" fmla="*/ 85725 w 600075"/>
              <a:gd name="connsiteY2" fmla="*/ 571500 h 757237"/>
              <a:gd name="connsiteX3" fmla="*/ 100013 w 600075"/>
              <a:gd name="connsiteY3" fmla="*/ 614362 h 757237"/>
              <a:gd name="connsiteX4" fmla="*/ 128588 w 600075"/>
              <a:gd name="connsiteY4" fmla="*/ 657225 h 757237"/>
              <a:gd name="connsiteX5" fmla="*/ 171450 w 600075"/>
              <a:gd name="connsiteY5" fmla="*/ 757237 h 757237"/>
              <a:gd name="connsiteX6" fmla="*/ 157163 w 600075"/>
              <a:gd name="connsiteY6" fmla="*/ 700087 h 757237"/>
              <a:gd name="connsiteX7" fmla="*/ 214313 w 600075"/>
              <a:gd name="connsiteY7" fmla="*/ 485775 h 757237"/>
              <a:gd name="connsiteX8" fmla="*/ 314325 w 600075"/>
              <a:gd name="connsiteY8" fmla="*/ 371475 h 757237"/>
              <a:gd name="connsiteX9" fmla="*/ 385763 w 600075"/>
              <a:gd name="connsiteY9" fmla="*/ 271462 h 757237"/>
              <a:gd name="connsiteX10" fmla="*/ 442913 w 600075"/>
              <a:gd name="connsiteY10" fmla="*/ 214312 h 757237"/>
              <a:gd name="connsiteX11" fmla="*/ 471488 w 600075"/>
              <a:gd name="connsiteY11" fmla="*/ 171450 h 757237"/>
              <a:gd name="connsiteX12" fmla="*/ 514350 w 600075"/>
              <a:gd name="connsiteY12" fmla="*/ 128587 h 757237"/>
              <a:gd name="connsiteX13" fmla="*/ 542925 w 600075"/>
              <a:gd name="connsiteY13" fmla="*/ 71437 h 757237"/>
              <a:gd name="connsiteX14" fmla="*/ 600075 w 600075"/>
              <a:gd name="connsiteY14" fmla="*/ 0 h 757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00075" h="757237">
                <a:moveTo>
                  <a:pt x="0" y="328612"/>
                </a:moveTo>
                <a:cubicBezTo>
                  <a:pt x="14288" y="366712"/>
                  <a:pt x="29177" y="404592"/>
                  <a:pt x="42863" y="442912"/>
                </a:cubicBezTo>
                <a:cubicBezTo>
                  <a:pt x="42896" y="443005"/>
                  <a:pt x="78566" y="550022"/>
                  <a:pt x="85725" y="571500"/>
                </a:cubicBezTo>
                <a:cubicBezTo>
                  <a:pt x="90487" y="585787"/>
                  <a:pt x="91659" y="601831"/>
                  <a:pt x="100013" y="614362"/>
                </a:cubicBezTo>
                <a:lnTo>
                  <a:pt x="128588" y="657225"/>
                </a:lnTo>
                <a:cubicBezTo>
                  <a:pt x="132965" y="670357"/>
                  <a:pt x="159679" y="757237"/>
                  <a:pt x="171450" y="757237"/>
                </a:cubicBezTo>
                <a:cubicBezTo>
                  <a:pt x="191086" y="757237"/>
                  <a:pt x="161925" y="719137"/>
                  <a:pt x="157163" y="700087"/>
                </a:cubicBezTo>
                <a:cubicBezTo>
                  <a:pt x="168794" y="630300"/>
                  <a:pt x="178016" y="547480"/>
                  <a:pt x="214313" y="485775"/>
                </a:cubicBezTo>
                <a:cubicBezTo>
                  <a:pt x="239981" y="442139"/>
                  <a:pt x="282699" y="411007"/>
                  <a:pt x="314325" y="371475"/>
                </a:cubicBezTo>
                <a:cubicBezTo>
                  <a:pt x="339918" y="339484"/>
                  <a:pt x="359820" y="303170"/>
                  <a:pt x="385763" y="271462"/>
                </a:cubicBezTo>
                <a:cubicBezTo>
                  <a:pt x="402823" y="250611"/>
                  <a:pt x="425380" y="234767"/>
                  <a:pt x="442913" y="214312"/>
                </a:cubicBezTo>
                <a:cubicBezTo>
                  <a:pt x="454088" y="201275"/>
                  <a:pt x="460495" y="184641"/>
                  <a:pt x="471488" y="171450"/>
                </a:cubicBezTo>
                <a:cubicBezTo>
                  <a:pt x="484423" y="155928"/>
                  <a:pt x="502606" y="145029"/>
                  <a:pt x="514350" y="128587"/>
                </a:cubicBezTo>
                <a:cubicBezTo>
                  <a:pt x="526729" y="111256"/>
                  <a:pt x="531637" y="89498"/>
                  <a:pt x="542925" y="71437"/>
                </a:cubicBezTo>
                <a:cubicBezTo>
                  <a:pt x="568982" y="29746"/>
                  <a:pt x="574846" y="25229"/>
                  <a:pt x="600075" y="0"/>
                </a:cubicBezTo>
              </a:path>
            </a:pathLst>
          </a:custGeom>
          <a:ln w="57150"/>
        </p:spPr>
        <p:style>
          <a:lnRef idx="1">
            <a:schemeClr val="accent2"/>
          </a:lnRef>
          <a:fillRef idx="0">
            <a:schemeClr val="accent2"/>
          </a:fillRef>
          <a:effectRef idx="0">
            <a:schemeClr val="accent2"/>
          </a:effectRef>
          <a:fontRef idx="minor">
            <a:schemeClr val="tx1"/>
          </a:fontRef>
        </p:style>
        <p:txBody>
          <a:bodyPr rtlCol="0" anchor="ctr"/>
          <a:lstStyle/>
          <a:p>
            <a:pPr algn="ctr"/>
            <a:endParaRPr lang="en-IT">
              <a:ln w="0"/>
              <a:effectLst>
                <a:outerShdw blurRad="38100" dist="19050" dir="2700000" algn="tl" rotWithShape="0">
                  <a:schemeClr val="dk1">
                    <a:alpha val="40000"/>
                  </a:schemeClr>
                </a:outerShdw>
              </a:effectLst>
            </a:endParaRPr>
          </a:p>
        </p:txBody>
      </p:sp>
      <p:sp>
        <p:nvSpPr>
          <p:cNvPr id="6" name="Freeform 5">
            <a:extLst>
              <a:ext uri="{FF2B5EF4-FFF2-40B4-BE49-F238E27FC236}">
                <a16:creationId xmlns:a16="http://schemas.microsoft.com/office/drawing/2014/main" id="{FDBB5E94-8CDE-14EC-35A3-BA5785630672}"/>
              </a:ext>
            </a:extLst>
          </p:cNvPr>
          <p:cNvSpPr/>
          <p:nvPr/>
        </p:nvSpPr>
        <p:spPr>
          <a:xfrm>
            <a:off x="5294823" y="2752308"/>
            <a:ext cx="341824" cy="514350"/>
          </a:xfrm>
          <a:custGeom>
            <a:avLst/>
            <a:gdLst>
              <a:gd name="connsiteX0" fmla="*/ 0 w 600075"/>
              <a:gd name="connsiteY0" fmla="*/ 328612 h 757237"/>
              <a:gd name="connsiteX1" fmla="*/ 42863 w 600075"/>
              <a:gd name="connsiteY1" fmla="*/ 442912 h 757237"/>
              <a:gd name="connsiteX2" fmla="*/ 85725 w 600075"/>
              <a:gd name="connsiteY2" fmla="*/ 571500 h 757237"/>
              <a:gd name="connsiteX3" fmla="*/ 100013 w 600075"/>
              <a:gd name="connsiteY3" fmla="*/ 614362 h 757237"/>
              <a:gd name="connsiteX4" fmla="*/ 128588 w 600075"/>
              <a:gd name="connsiteY4" fmla="*/ 657225 h 757237"/>
              <a:gd name="connsiteX5" fmla="*/ 171450 w 600075"/>
              <a:gd name="connsiteY5" fmla="*/ 757237 h 757237"/>
              <a:gd name="connsiteX6" fmla="*/ 157163 w 600075"/>
              <a:gd name="connsiteY6" fmla="*/ 700087 h 757237"/>
              <a:gd name="connsiteX7" fmla="*/ 214313 w 600075"/>
              <a:gd name="connsiteY7" fmla="*/ 485775 h 757237"/>
              <a:gd name="connsiteX8" fmla="*/ 314325 w 600075"/>
              <a:gd name="connsiteY8" fmla="*/ 371475 h 757237"/>
              <a:gd name="connsiteX9" fmla="*/ 385763 w 600075"/>
              <a:gd name="connsiteY9" fmla="*/ 271462 h 757237"/>
              <a:gd name="connsiteX10" fmla="*/ 442913 w 600075"/>
              <a:gd name="connsiteY10" fmla="*/ 214312 h 757237"/>
              <a:gd name="connsiteX11" fmla="*/ 471488 w 600075"/>
              <a:gd name="connsiteY11" fmla="*/ 171450 h 757237"/>
              <a:gd name="connsiteX12" fmla="*/ 514350 w 600075"/>
              <a:gd name="connsiteY12" fmla="*/ 128587 h 757237"/>
              <a:gd name="connsiteX13" fmla="*/ 542925 w 600075"/>
              <a:gd name="connsiteY13" fmla="*/ 71437 h 757237"/>
              <a:gd name="connsiteX14" fmla="*/ 600075 w 600075"/>
              <a:gd name="connsiteY14" fmla="*/ 0 h 757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00075" h="757237">
                <a:moveTo>
                  <a:pt x="0" y="328612"/>
                </a:moveTo>
                <a:cubicBezTo>
                  <a:pt x="14288" y="366712"/>
                  <a:pt x="29177" y="404592"/>
                  <a:pt x="42863" y="442912"/>
                </a:cubicBezTo>
                <a:cubicBezTo>
                  <a:pt x="42896" y="443005"/>
                  <a:pt x="78566" y="550022"/>
                  <a:pt x="85725" y="571500"/>
                </a:cubicBezTo>
                <a:cubicBezTo>
                  <a:pt x="90487" y="585787"/>
                  <a:pt x="91659" y="601831"/>
                  <a:pt x="100013" y="614362"/>
                </a:cubicBezTo>
                <a:lnTo>
                  <a:pt x="128588" y="657225"/>
                </a:lnTo>
                <a:cubicBezTo>
                  <a:pt x="132965" y="670357"/>
                  <a:pt x="159679" y="757237"/>
                  <a:pt x="171450" y="757237"/>
                </a:cubicBezTo>
                <a:cubicBezTo>
                  <a:pt x="191086" y="757237"/>
                  <a:pt x="161925" y="719137"/>
                  <a:pt x="157163" y="700087"/>
                </a:cubicBezTo>
                <a:cubicBezTo>
                  <a:pt x="168794" y="630300"/>
                  <a:pt x="178016" y="547480"/>
                  <a:pt x="214313" y="485775"/>
                </a:cubicBezTo>
                <a:cubicBezTo>
                  <a:pt x="239981" y="442139"/>
                  <a:pt x="282699" y="411007"/>
                  <a:pt x="314325" y="371475"/>
                </a:cubicBezTo>
                <a:cubicBezTo>
                  <a:pt x="339918" y="339484"/>
                  <a:pt x="359820" y="303170"/>
                  <a:pt x="385763" y="271462"/>
                </a:cubicBezTo>
                <a:cubicBezTo>
                  <a:pt x="402823" y="250611"/>
                  <a:pt x="425380" y="234767"/>
                  <a:pt x="442913" y="214312"/>
                </a:cubicBezTo>
                <a:cubicBezTo>
                  <a:pt x="454088" y="201275"/>
                  <a:pt x="460495" y="184641"/>
                  <a:pt x="471488" y="171450"/>
                </a:cubicBezTo>
                <a:cubicBezTo>
                  <a:pt x="484423" y="155928"/>
                  <a:pt x="502606" y="145029"/>
                  <a:pt x="514350" y="128587"/>
                </a:cubicBezTo>
                <a:cubicBezTo>
                  <a:pt x="526729" y="111256"/>
                  <a:pt x="531637" y="89498"/>
                  <a:pt x="542925" y="71437"/>
                </a:cubicBezTo>
                <a:cubicBezTo>
                  <a:pt x="568982" y="29746"/>
                  <a:pt x="574846" y="25229"/>
                  <a:pt x="600075" y="0"/>
                </a:cubicBezTo>
              </a:path>
            </a:pathLst>
          </a:custGeom>
          <a:ln w="57150"/>
        </p:spPr>
        <p:style>
          <a:lnRef idx="1">
            <a:schemeClr val="accent2"/>
          </a:lnRef>
          <a:fillRef idx="0">
            <a:schemeClr val="accent2"/>
          </a:fillRef>
          <a:effectRef idx="0">
            <a:schemeClr val="accent2"/>
          </a:effectRef>
          <a:fontRef idx="minor">
            <a:schemeClr val="tx1"/>
          </a:fontRef>
        </p:style>
        <p:txBody>
          <a:bodyPr rtlCol="0" anchor="ctr"/>
          <a:lstStyle/>
          <a:p>
            <a:pPr algn="ctr"/>
            <a:endParaRPr lang="en-IT">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251168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4">
                                            <p:txEl>
                                              <p:pRg st="4" end="4"/>
                                            </p:txEl>
                                          </p:spTgt>
                                        </p:tgtEl>
                                      </p:cBhvr>
                                    </p:animEffect>
                                    <p:animScale>
                                      <p:cBhvr>
                                        <p:cTn id="7" dur="250" autoRev="1" fill="hold"/>
                                        <p:tgtEl>
                                          <p:spTgt spid="4">
                                            <p:txEl>
                                              <p:pRg st="4" end="4"/>
                                            </p:txEl>
                                          </p:spTgt>
                                        </p:tgtEl>
                                      </p:cBhvr>
                                      <p:by x="105000" y="105000"/>
                                    </p:animScale>
                                  </p:childTnLst>
                                </p:cTn>
                              </p:par>
                              <p:par>
                                <p:cTn id="8" presetID="26" presetClass="emph" presetSubtype="0" fill="hold" nodeType="withEffect">
                                  <p:stCondLst>
                                    <p:cond delay="0"/>
                                  </p:stCondLst>
                                  <p:childTnLst>
                                    <p:animEffect transition="out" filter="fade">
                                      <p:cBhvr>
                                        <p:cTn id="9" dur="500" tmFilter="0, 0; .2, .5; .8, .5; 1, 0"/>
                                        <p:tgtEl>
                                          <p:spTgt spid="4">
                                            <p:txEl>
                                              <p:pRg st="5" end="5"/>
                                            </p:txEl>
                                          </p:spTgt>
                                        </p:tgtEl>
                                      </p:cBhvr>
                                    </p:animEffect>
                                    <p:animScale>
                                      <p:cBhvr>
                                        <p:cTn id="10" dur="250" autoRev="1" fill="hold"/>
                                        <p:tgtEl>
                                          <p:spTgt spid="4">
                                            <p:txEl>
                                              <p:pRg st="5" end="5"/>
                                            </p:txEl>
                                          </p:spTgt>
                                        </p:tgtEl>
                                      </p:cBhvr>
                                      <p:by x="105000" y="105000"/>
                                    </p:animScale>
                                  </p:childTnLst>
                                </p:cTn>
                              </p:par>
                            </p:childTnLst>
                          </p:cTn>
                        </p:par>
                      </p:childTnLst>
                    </p:cTn>
                  </p:par>
                  <p:par>
                    <p:cTn id="11" fill="hold">
                      <p:stCondLst>
                        <p:cond delay="indefinite"/>
                      </p:stCondLst>
                      <p:childTnLst>
                        <p:par>
                          <p:cTn id="12" fill="hold">
                            <p:stCondLst>
                              <p:cond delay="0"/>
                            </p:stCondLst>
                            <p:childTnLst>
                              <p:par>
                                <p:cTn id="13" presetID="26" presetClass="emph" presetSubtype="0" fill="hold" nodeType="clickEffect">
                                  <p:stCondLst>
                                    <p:cond delay="0"/>
                                  </p:stCondLst>
                                  <p:childTnLst>
                                    <p:animEffect transition="out" filter="fade">
                                      <p:cBhvr>
                                        <p:cTn id="14" dur="500" tmFilter="0, 0; .2, .5; .8, .5; 1, 0"/>
                                        <p:tgtEl>
                                          <p:spTgt spid="4">
                                            <p:txEl>
                                              <p:pRg st="4" end="4"/>
                                            </p:txEl>
                                          </p:spTgt>
                                        </p:tgtEl>
                                      </p:cBhvr>
                                    </p:animEffect>
                                    <p:animScale>
                                      <p:cBhvr>
                                        <p:cTn id="15" dur="250" autoRev="1" fill="hold"/>
                                        <p:tgtEl>
                                          <p:spTgt spid="4">
                                            <p:txEl>
                                              <p:pRg st="4" end="4"/>
                                            </p:txEl>
                                          </p:spTgt>
                                        </p:tgtEl>
                                      </p:cBhvr>
                                      <p:by x="105000" y="105000"/>
                                    </p:animScale>
                                  </p:childTnLst>
                                </p:cTn>
                              </p:par>
                              <p:par>
                                <p:cTn id="16" presetID="26" presetClass="emph" presetSubtype="0" fill="hold" nodeType="withEffect">
                                  <p:stCondLst>
                                    <p:cond delay="0"/>
                                  </p:stCondLst>
                                  <p:childTnLst>
                                    <p:animEffect transition="out" filter="fade">
                                      <p:cBhvr>
                                        <p:cTn id="17" dur="500" tmFilter="0, 0; .2, .5; .8, .5; 1, 0"/>
                                        <p:tgtEl>
                                          <p:spTgt spid="4">
                                            <p:txEl>
                                              <p:pRg st="5" end="5"/>
                                            </p:txEl>
                                          </p:spTgt>
                                        </p:tgtEl>
                                      </p:cBhvr>
                                    </p:animEffect>
                                    <p:animScale>
                                      <p:cBhvr>
                                        <p:cTn id="18" dur="250" autoRev="1" fill="hold"/>
                                        <p:tgtEl>
                                          <p:spTgt spid="4">
                                            <p:txEl>
                                              <p:pRg st="5" end="5"/>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EF7AB0-B09A-274F-2B27-0AA3D9B0B53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15FD2BA-27F7-0853-5D45-21BE241F47AD}"/>
              </a:ext>
            </a:extLst>
          </p:cNvPr>
          <p:cNvSpPr>
            <a:spLocks noGrp="1"/>
          </p:cNvSpPr>
          <p:nvPr>
            <p:ph type="title"/>
          </p:nvPr>
        </p:nvSpPr>
        <p:spPr>
          <a:xfrm>
            <a:off x="1323475" y="2766218"/>
            <a:ext cx="10320838" cy="1325563"/>
          </a:xfrm>
        </p:spPr>
        <p:txBody>
          <a:bodyPr>
            <a:noAutofit/>
          </a:bodyPr>
          <a:lstStyle/>
          <a:p>
            <a:r>
              <a:rPr lang="en-IT" sz="3200" dirty="0">
                <a:solidFill>
                  <a:schemeClr val="tx2">
                    <a:lumMod val="75000"/>
                    <a:lumOff val="25000"/>
                  </a:schemeClr>
                </a:solidFill>
                <a:latin typeface="Arial" panose="020B0604020202020204" pitchFamily="34" charset="0"/>
                <a:cs typeface="Arial" panose="020B0604020202020204" pitchFamily="34" charset="0"/>
              </a:rPr>
              <a:t>-  Fisica e Tecnologie Acceleratori &amp; Università  (update) </a:t>
            </a:r>
            <a:br>
              <a:rPr lang="en-IT" sz="3200" dirty="0">
                <a:solidFill>
                  <a:schemeClr val="tx2">
                    <a:lumMod val="75000"/>
                    <a:lumOff val="25000"/>
                  </a:schemeClr>
                </a:solidFill>
                <a:latin typeface="Arial" panose="020B0604020202020204" pitchFamily="34" charset="0"/>
                <a:cs typeface="Arial" panose="020B0604020202020204" pitchFamily="34" charset="0"/>
              </a:rPr>
            </a:br>
            <a:br>
              <a:rPr lang="en-IT" sz="3200" dirty="0">
                <a:solidFill>
                  <a:schemeClr val="tx2">
                    <a:lumMod val="75000"/>
                    <a:lumOff val="25000"/>
                  </a:schemeClr>
                </a:solidFill>
                <a:latin typeface="Arial" panose="020B0604020202020204" pitchFamily="34" charset="0"/>
                <a:cs typeface="Arial" panose="020B0604020202020204" pitchFamily="34" charset="0"/>
              </a:rPr>
            </a:br>
            <a:r>
              <a:rPr lang="en-IT" sz="3200" dirty="0">
                <a:solidFill>
                  <a:schemeClr val="tx2">
                    <a:lumMod val="75000"/>
                    <a:lumOff val="25000"/>
                  </a:schemeClr>
                </a:solidFill>
                <a:latin typeface="Arial" panose="020B0604020202020204" pitchFamily="34" charset="0"/>
                <a:cs typeface="Arial" panose="020B0604020202020204" pitchFamily="34" charset="0"/>
              </a:rPr>
              <a:t>-  </a:t>
            </a:r>
            <a:r>
              <a:rPr lang="en-IT" sz="3200" dirty="0">
                <a:solidFill>
                  <a:srgbClr val="C00000"/>
                </a:solidFill>
                <a:latin typeface="Arial" panose="020B0604020202020204" pitchFamily="34" charset="0"/>
                <a:cs typeface="Arial" panose="020B0604020202020204" pitchFamily="34" charset="0"/>
              </a:rPr>
              <a:t>Fisica e Tecnologie   Acceleratori &amp; SIF</a:t>
            </a:r>
          </a:p>
        </p:txBody>
      </p:sp>
      <p:grpSp>
        <p:nvGrpSpPr>
          <p:cNvPr id="4" name="Group 3">
            <a:extLst>
              <a:ext uri="{FF2B5EF4-FFF2-40B4-BE49-F238E27FC236}">
                <a16:creationId xmlns:a16="http://schemas.microsoft.com/office/drawing/2014/main" id="{EB588673-7CAB-84D9-42A2-ED5A4CCD6AC9}"/>
              </a:ext>
            </a:extLst>
          </p:cNvPr>
          <p:cNvGrpSpPr/>
          <p:nvPr/>
        </p:nvGrpSpPr>
        <p:grpSpPr>
          <a:xfrm>
            <a:off x="927686" y="629667"/>
            <a:ext cx="2981662" cy="1042010"/>
            <a:chOff x="927686" y="629667"/>
            <a:chExt cx="2981662" cy="1042010"/>
          </a:xfrm>
        </p:grpSpPr>
        <p:pic>
          <p:nvPicPr>
            <p:cNvPr id="6" name="Picture 5">
              <a:extLst>
                <a:ext uri="{FF2B5EF4-FFF2-40B4-BE49-F238E27FC236}">
                  <a16:creationId xmlns:a16="http://schemas.microsoft.com/office/drawing/2014/main" id="{F9FF6363-824B-4DC8-4739-203A19C17F97}"/>
                </a:ext>
              </a:extLst>
            </p:cNvPr>
            <p:cNvPicPr>
              <a:picLocks noChangeAspect="1"/>
            </p:cNvPicPr>
            <p:nvPr/>
          </p:nvPicPr>
          <p:blipFill>
            <a:blip r:embed="rId2"/>
            <a:stretch>
              <a:fillRect/>
            </a:stretch>
          </p:blipFill>
          <p:spPr>
            <a:xfrm>
              <a:off x="927686" y="629667"/>
              <a:ext cx="1900444" cy="867251"/>
            </a:xfrm>
            <a:prstGeom prst="rect">
              <a:avLst/>
            </a:prstGeom>
          </p:spPr>
        </p:pic>
        <p:sp>
          <p:nvSpPr>
            <p:cNvPr id="7" name="TextBox 6">
              <a:extLst>
                <a:ext uri="{FF2B5EF4-FFF2-40B4-BE49-F238E27FC236}">
                  <a16:creationId xmlns:a16="http://schemas.microsoft.com/office/drawing/2014/main" id="{293AB7F4-133D-706C-105E-D4D928CC9EAD}"/>
                </a:ext>
              </a:extLst>
            </p:cNvPr>
            <p:cNvSpPr txBox="1"/>
            <p:nvPr/>
          </p:nvSpPr>
          <p:spPr>
            <a:xfrm>
              <a:off x="2118217" y="1333123"/>
              <a:ext cx="1791131" cy="338554"/>
            </a:xfrm>
            <a:prstGeom prst="rect">
              <a:avLst/>
            </a:prstGeom>
            <a:noFill/>
          </p:spPr>
          <p:txBody>
            <a:bodyPr wrap="none" rtlCol="0">
              <a:spAutoFit/>
            </a:bodyPr>
            <a:lstStyle/>
            <a:p>
              <a:r>
                <a:rPr lang="en-IT" sz="1600" b="1" dirty="0">
                  <a:solidFill>
                    <a:schemeClr val="accent4">
                      <a:lumMod val="75000"/>
                    </a:schemeClr>
                  </a:solidFill>
                  <a:latin typeface="Arial" panose="020B0604020202020204" pitchFamily="34" charset="0"/>
                  <a:cs typeface="Arial" panose="020B0604020202020204" pitchFamily="34" charset="0"/>
                </a:rPr>
                <a:t>ACCELERATORI</a:t>
              </a:r>
            </a:p>
          </p:txBody>
        </p:sp>
      </p:grpSp>
    </p:spTree>
    <p:extLst>
      <p:ext uri="{BB962C8B-B14F-4D97-AF65-F5344CB8AC3E}">
        <p14:creationId xmlns:p14="http://schemas.microsoft.com/office/powerpoint/2010/main" val="3662776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A3A134-A7E6-9059-149E-8401C11313F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67E8F17-43EE-A5A4-3802-862F388C5538}"/>
              </a:ext>
            </a:extLst>
          </p:cNvPr>
          <p:cNvSpPr>
            <a:spLocks noGrp="1"/>
          </p:cNvSpPr>
          <p:nvPr>
            <p:ph idx="1"/>
          </p:nvPr>
        </p:nvSpPr>
        <p:spPr>
          <a:xfrm>
            <a:off x="838200" y="1839913"/>
            <a:ext cx="10515600" cy="4351338"/>
          </a:xfrm>
        </p:spPr>
        <p:txBody>
          <a:bodyPr>
            <a:normAutofit/>
          </a:bodyPr>
          <a:lstStyle/>
          <a:p>
            <a:pPr algn="l">
              <a:buNone/>
            </a:pPr>
            <a:endParaRPr lang="en-US" sz="1800" dirty="0">
              <a:solidFill>
                <a:srgbClr val="222222"/>
              </a:solidFill>
              <a:latin typeface="Arial" panose="020B0604020202020204" pitchFamily="34" charset="0"/>
            </a:endParaRPr>
          </a:p>
          <a:p>
            <a:pPr algn="l">
              <a:buNone/>
            </a:pPr>
            <a:r>
              <a:rPr lang="en-US" sz="1800" b="0" i="0" dirty="0">
                <a:solidFill>
                  <a:srgbClr val="222222"/>
                </a:solidFill>
                <a:effectLst/>
                <a:latin typeface="Arial" panose="020B0604020202020204" pitchFamily="34" charset="0"/>
              </a:rPr>
              <a:t>Dear all,</a:t>
            </a:r>
          </a:p>
          <a:p>
            <a:pPr algn="l">
              <a:buNone/>
            </a:pPr>
            <a:r>
              <a:rPr lang="en-US" sz="1800" b="0" i="0" dirty="0">
                <a:solidFill>
                  <a:srgbClr val="222222"/>
                </a:solidFill>
                <a:effectLst/>
                <a:latin typeface="Arial" panose="020B0604020202020204" pitchFamily="34" charset="0"/>
              </a:rPr>
              <a:t> </a:t>
            </a:r>
          </a:p>
          <a:p>
            <a:pPr algn="l">
              <a:buNone/>
            </a:pPr>
            <a:r>
              <a:rPr lang="en-US" sz="1800" b="1" i="0" dirty="0">
                <a:solidFill>
                  <a:srgbClr val="C00000"/>
                </a:solidFill>
                <a:effectLst/>
                <a:latin typeface="Arial" panose="020B0604020202020204" pitchFamily="34" charset="0"/>
              </a:rPr>
              <a:t>We have recently established an Accelerator section under the Swedish physics society</a:t>
            </a:r>
            <a:r>
              <a:rPr lang="en-US" sz="1800" b="0" i="0" dirty="0">
                <a:solidFill>
                  <a:srgbClr val="222222"/>
                </a:solidFill>
                <a:effectLst/>
                <a:latin typeface="Arial" panose="020B0604020202020204" pitchFamily="34" charset="0"/>
              </a:rPr>
              <a:t>, with Sverker Werin (Max IV) as the chair. One of the topics we discussed is connection with other national physics societies and learning from their experience, events they organize and if/how they engage with the high-school physics teachers.</a:t>
            </a:r>
          </a:p>
          <a:p>
            <a:pPr algn="l">
              <a:buNone/>
            </a:pPr>
            <a:r>
              <a:rPr lang="en-US" sz="1800" b="0" i="0" dirty="0">
                <a:solidFill>
                  <a:srgbClr val="222222"/>
                </a:solidFill>
                <a:effectLst/>
                <a:latin typeface="Arial" panose="020B0604020202020204" pitchFamily="34" charset="0"/>
              </a:rPr>
              <a:t> </a:t>
            </a:r>
          </a:p>
          <a:p>
            <a:pPr algn="l"/>
            <a:r>
              <a:rPr lang="en-US" sz="1800" b="0" i="0" dirty="0">
                <a:solidFill>
                  <a:srgbClr val="222222"/>
                </a:solidFill>
                <a:effectLst/>
                <a:latin typeface="Arial" panose="020B0604020202020204" pitchFamily="34" charset="0"/>
              </a:rPr>
              <a:t>If you have any connections with the physics society of your country, do you mind sharing the contact, or just let me know if you are a board member yourselves?</a:t>
            </a:r>
          </a:p>
          <a:p>
            <a:pPr marL="0" indent="0">
              <a:buNone/>
            </a:pPr>
            <a:endParaRPr lang="en-IT" sz="1800" dirty="0"/>
          </a:p>
        </p:txBody>
      </p:sp>
      <p:sp>
        <p:nvSpPr>
          <p:cNvPr id="6" name="TextBox 5">
            <a:extLst>
              <a:ext uri="{FF2B5EF4-FFF2-40B4-BE49-F238E27FC236}">
                <a16:creationId xmlns:a16="http://schemas.microsoft.com/office/drawing/2014/main" id="{98A81AEB-6A63-129C-274B-F6D5856F15A2}"/>
              </a:ext>
            </a:extLst>
          </p:cNvPr>
          <p:cNvSpPr txBox="1"/>
          <p:nvPr/>
        </p:nvSpPr>
        <p:spPr>
          <a:xfrm>
            <a:off x="1046747" y="938463"/>
            <a:ext cx="6494150" cy="923330"/>
          </a:xfrm>
          <a:prstGeom prst="rect">
            <a:avLst/>
          </a:prstGeom>
          <a:noFill/>
        </p:spPr>
        <p:txBody>
          <a:bodyPr wrap="none" rtlCol="0">
            <a:spAutoFit/>
          </a:bodyPr>
          <a:lstStyle/>
          <a:p>
            <a:r>
              <a:rPr lang="en-GB" b="0" i="0" dirty="0">
                <a:solidFill>
                  <a:srgbClr val="222222"/>
                </a:solidFill>
                <a:effectLst/>
                <a:latin typeface="Arial" panose="020B0604020202020204" pitchFamily="34" charset="0"/>
              </a:rPr>
              <a:t>Da: </a:t>
            </a:r>
            <a:r>
              <a:rPr lang="en-GB" b="1" i="0" dirty="0">
                <a:solidFill>
                  <a:srgbClr val="222222"/>
                </a:solidFill>
                <a:effectLst/>
                <a:latin typeface="Arial" panose="020B0604020202020204" pitchFamily="34" charset="0"/>
              </a:rPr>
              <a:t>Mamad </a:t>
            </a:r>
            <a:r>
              <a:rPr lang="en-GB" b="1" i="0" dirty="0" err="1">
                <a:solidFill>
                  <a:srgbClr val="222222"/>
                </a:solidFill>
                <a:effectLst/>
                <a:latin typeface="Arial" panose="020B0604020202020204" pitchFamily="34" charset="0"/>
              </a:rPr>
              <a:t>Eshraqi</a:t>
            </a:r>
            <a:r>
              <a:rPr lang="en-GB" b="0" i="0" dirty="0">
                <a:solidFill>
                  <a:srgbClr val="222222"/>
                </a:solidFill>
                <a:effectLst/>
                <a:latin typeface="Arial" panose="020B0604020202020204" pitchFamily="34" charset="0"/>
              </a:rPr>
              <a:t> &lt;</a:t>
            </a:r>
            <a:r>
              <a:rPr lang="en-GB" b="0" i="0" dirty="0">
                <a:solidFill>
                  <a:srgbClr val="1155CC"/>
                </a:solidFill>
                <a:effectLst/>
                <a:latin typeface="Arial" panose="020B0604020202020204" pitchFamily="34" charset="0"/>
                <a:hlinkClick r:id="rId2"/>
              </a:rPr>
              <a:t>mamad.eshraqi@ess.eu</a:t>
            </a:r>
            <a:r>
              <a:rPr lang="en-GB" b="0" i="0" dirty="0">
                <a:solidFill>
                  <a:srgbClr val="222222"/>
                </a:solidFill>
                <a:effectLst/>
                <a:latin typeface="Arial" panose="020B0604020202020204" pitchFamily="34" charset="0"/>
              </a:rPr>
              <a:t>&gt;</a:t>
            </a:r>
            <a:br>
              <a:rPr lang="en-GB" dirty="0"/>
            </a:br>
            <a:r>
              <a:rPr lang="en-GB" b="0" i="0" dirty="0">
                <a:solidFill>
                  <a:srgbClr val="222222"/>
                </a:solidFill>
                <a:effectLst/>
                <a:latin typeface="Arial" panose="020B0604020202020204" pitchFamily="34" charset="0"/>
              </a:rPr>
              <a:t>Date: </a:t>
            </a:r>
            <a:r>
              <a:rPr lang="en-GB" b="0" i="0" dirty="0" err="1">
                <a:solidFill>
                  <a:srgbClr val="222222"/>
                </a:solidFill>
                <a:effectLst/>
                <a:latin typeface="Arial" panose="020B0604020202020204" pitchFamily="34" charset="0"/>
              </a:rPr>
              <a:t>lun</a:t>
            </a:r>
            <a:r>
              <a:rPr lang="en-GB" b="0" i="0" dirty="0">
                <a:solidFill>
                  <a:srgbClr val="222222"/>
                </a:solidFill>
                <a:effectLst/>
                <a:latin typeface="Arial" panose="020B0604020202020204" pitchFamily="34" charset="0"/>
              </a:rPr>
              <a:t> 17 mar 2025 alle ore 11:13</a:t>
            </a:r>
            <a:br>
              <a:rPr lang="en-GB" dirty="0"/>
            </a:br>
            <a:r>
              <a:rPr lang="en-GB" b="0" i="0" dirty="0">
                <a:solidFill>
                  <a:srgbClr val="222222"/>
                </a:solidFill>
                <a:effectLst/>
                <a:latin typeface="Arial" panose="020B0604020202020204" pitchFamily="34" charset="0"/>
              </a:rPr>
              <a:t>Subject: Accelerator section/group on national physics society</a:t>
            </a:r>
            <a:endParaRPr lang="en-IT" dirty="0"/>
          </a:p>
        </p:txBody>
      </p:sp>
    </p:spTree>
    <p:extLst>
      <p:ext uri="{BB962C8B-B14F-4D97-AF65-F5344CB8AC3E}">
        <p14:creationId xmlns:p14="http://schemas.microsoft.com/office/powerpoint/2010/main" val="38129413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300EFE0-9534-6C9C-9D41-E582B2CCF0AF}"/>
              </a:ext>
            </a:extLst>
          </p:cNvPr>
          <p:cNvSpPr txBox="1"/>
          <p:nvPr/>
        </p:nvSpPr>
        <p:spPr>
          <a:xfrm>
            <a:off x="1163053" y="1420798"/>
            <a:ext cx="9865894" cy="4247317"/>
          </a:xfrm>
          <a:prstGeom prst="rect">
            <a:avLst/>
          </a:prstGeom>
          <a:noFill/>
          <a:ln>
            <a:solidFill>
              <a:schemeClr val="accent1"/>
            </a:solidFill>
          </a:ln>
        </p:spPr>
        <p:txBody>
          <a:bodyPr wrap="square">
            <a:spAutoFit/>
          </a:bodyPr>
          <a:lstStyle/>
          <a:p>
            <a:pPr algn="just">
              <a:buNone/>
            </a:pPr>
            <a:endParaRPr lang="en-GB" b="1" dirty="0">
              <a:latin typeface="Arial" panose="020B0604020202020204" pitchFamily="34" charset="0"/>
              <a:cs typeface="Arial" panose="020B0604020202020204" pitchFamily="34" charset="0"/>
            </a:endParaRPr>
          </a:p>
          <a:p>
            <a:pPr algn="just">
              <a:buFont typeface="Arial" panose="020B0604020202020204" pitchFamily="34" charset="0"/>
              <a:buChar char="•"/>
            </a:pPr>
            <a:r>
              <a:rPr lang="en-GB" b="1" dirty="0">
                <a:solidFill>
                  <a:srgbClr val="C00000"/>
                </a:solidFill>
                <a:latin typeface="Arial" panose="020B0604020202020204" pitchFamily="34" charset="0"/>
                <a:cs typeface="Arial" panose="020B0604020202020204" pitchFamily="34" charset="0"/>
              </a:rPr>
              <a:t>AMERICAN PHYSICS SOCIETY(APS) </a:t>
            </a:r>
          </a:p>
          <a:p>
            <a:pPr algn="just"/>
            <a:endParaRPr lang="en-GB" dirty="0">
              <a:latin typeface="Arial" panose="020B0604020202020204" pitchFamily="34" charset="0"/>
              <a:cs typeface="Arial" panose="020B0604020202020204" pitchFamily="34" charset="0"/>
            </a:endParaRPr>
          </a:p>
          <a:p>
            <a:pPr marL="285750" indent="-285750" algn="just">
              <a:buFontTx/>
              <a:buChar char="-"/>
            </a:pPr>
            <a:r>
              <a:rPr lang="en-GB" b="1" i="0" dirty="0">
                <a:solidFill>
                  <a:srgbClr val="474747"/>
                </a:solidFill>
                <a:effectLst/>
                <a:latin typeface="Arial" panose="020B0604020202020204" pitchFamily="34" charset="0"/>
              </a:rPr>
              <a:t>Division of Physics of Beams (DPB) </a:t>
            </a:r>
          </a:p>
          <a:p>
            <a:pPr algn="just"/>
            <a:r>
              <a:rPr lang="it-IT" dirty="0">
                <a:solidFill>
                  <a:srgbClr val="C00000"/>
                </a:solidFill>
              </a:rPr>
              <a:t>organizza la Conferenza Internazionale sugli Acceleratori di Particelle (IPAC) quando si tiene in America</a:t>
            </a:r>
            <a:r>
              <a:rPr lang="it-IT" dirty="0">
                <a:solidFill>
                  <a:srgbClr val="FF0000"/>
                </a:solidFill>
              </a:rPr>
              <a:t>.</a:t>
            </a:r>
          </a:p>
          <a:p>
            <a:pPr algn="just"/>
            <a:r>
              <a:rPr lang="it-IT" dirty="0">
                <a:solidFill>
                  <a:srgbClr val="C00000"/>
                </a:solidFill>
              </a:rPr>
              <a:t>Attribuisce premi …</a:t>
            </a:r>
            <a:endParaRPr lang="en-GB" dirty="0">
              <a:solidFill>
                <a:srgbClr val="C00000"/>
              </a:solidFill>
            </a:endParaRPr>
          </a:p>
          <a:p>
            <a:pPr marL="285750" indent="-285750" algn="just">
              <a:buFontTx/>
              <a:buChar char="-"/>
            </a:pPr>
            <a:endParaRPr lang="en-GB" dirty="0">
              <a:latin typeface="Arial" panose="020B0604020202020204" pitchFamily="34" charset="0"/>
              <a:cs typeface="Arial" panose="020B0604020202020204" pitchFamily="34" charset="0"/>
            </a:endParaRPr>
          </a:p>
          <a:p>
            <a:pPr algn="just"/>
            <a:endParaRPr lang="en-GB" dirty="0">
              <a:solidFill>
                <a:srgbClr val="C00000"/>
              </a:solidFill>
              <a:latin typeface="Arial" panose="020B0604020202020204" pitchFamily="34" charset="0"/>
              <a:cs typeface="Arial" panose="020B0604020202020204" pitchFamily="34" charset="0"/>
            </a:endParaRPr>
          </a:p>
          <a:p>
            <a:pPr algn="just">
              <a:buFont typeface="Arial" panose="020B0604020202020204" pitchFamily="34" charset="0"/>
              <a:buChar char="•"/>
            </a:pPr>
            <a:r>
              <a:rPr lang="en-GB" b="1" dirty="0">
                <a:solidFill>
                  <a:srgbClr val="C00000"/>
                </a:solidFill>
                <a:latin typeface="Arial" panose="020B0604020202020204" pitchFamily="34" charset="0"/>
                <a:cs typeface="Arial" panose="020B0604020202020204" pitchFamily="34" charset="0"/>
              </a:rPr>
              <a:t>EUROPEAN PHYSICS SOCIETY (EPS ) </a:t>
            </a:r>
          </a:p>
          <a:p>
            <a:pPr algn="just"/>
            <a:endParaRPr lang="en-GB" b="1" dirty="0">
              <a:latin typeface="Arial" panose="020B0604020202020204" pitchFamily="34" charset="0"/>
              <a:cs typeface="Arial" panose="020B0604020202020204" pitchFamily="34" charset="0"/>
            </a:endParaRPr>
          </a:p>
          <a:p>
            <a:pPr marL="285750" indent="-285750" algn="just">
              <a:buFontTx/>
              <a:buChar char="-"/>
            </a:pPr>
            <a:r>
              <a:rPr lang="en-GB" b="1" dirty="0">
                <a:latin typeface="Arial" panose="020B0604020202020204" pitchFamily="34" charset="0"/>
                <a:cs typeface="Arial" panose="020B0604020202020204" pitchFamily="34" charset="0"/>
              </a:rPr>
              <a:t>Accelerator Group (AG)</a:t>
            </a:r>
          </a:p>
          <a:p>
            <a:pPr algn="just"/>
            <a:r>
              <a:rPr lang="it-IT" dirty="0">
                <a:solidFill>
                  <a:srgbClr val="C00000"/>
                </a:solidFill>
              </a:rPr>
              <a:t>organizza la Conferenza Internazionale sugli Acceleratori di Particelle (IPAC) quando si tiene in Europa</a:t>
            </a:r>
            <a:r>
              <a:rPr lang="it-IT" dirty="0">
                <a:solidFill>
                  <a:srgbClr val="FF0000"/>
                </a:solidFill>
              </a:rPr>
              <a:t>..</a:t>
            </a:r>
          </a:p>
          <a:p>
            <a:pPr algn="just"/>
            <a:r>
              <a:rPr lang="it-IT" dirty="0">
                <a:solidFill>
                  <a:srgbClr val="C00000"/>
                </a:solidFill>
                <a:latin typeface="Arial" panose="020B0604020202020204" pitchFamily="34" charset="0"/>
                <a:cs typeface="Arial" panose="020B0604020202020204" pitchFamily="34" charset="0"/>
              </a:rPr>
              <a:t>Attribuisce premi …</a:t>
            </a:r>
            <a:endParaRPr lang="en-GB" dirty="0">
              <a:solidFill>
                <a:srgbClr val="C00000"/>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5C82FF87-8302-CE21-16BB-64EC11710568}"/>
              </a:ext>
            </a:extLst>
          </p:cNvPr>
          <p:cNvSpPr txBox="1"/>
          <p:nvPr/>
        </p:nvSpPr>
        <p:spPr>
          <a:xfrm>
            <a:off x="2093118" y="786883"/>
            <a:ext cx="6100762" cy="369332"/>
          </a:xfrm>
          <a:prstGeom prst="rect">
            <a:avLst/>
          </a:prstGeom>
          <a:noFill/>
        </p:spPr>
        <p:txBody>
          <a:bodyPr wrap="square">
            <a:spAutoFit/>
          </a:bodyPr>
          <a:lstStyle/>
          <a:p>
            <a:pPr algn="just">
              <a:buNone/>
            </a:pPr>
            <a:r>
              <a:rPr lang="en-GB" b="1" dirty="0">
                <a:latin typeface="Arial" panose="020B0604020202020204" pitchFamily="34" charset="0"/>
                <a:cs typeface="Arial" panose="020B0604020202020204" pitchFamily="34" charset="0"/>
              </a:rPr>
              <a:t>ASSOCIAZIONI INTERNAZIONALI</a:t>
            </a:r>
          </a:p>
        </p:txBody>
      </p:sp>
    </p:spTree>
    <p:extLst>
      <p:ext uri="{BB962C8B-B14F-4D97-AF65-F5344CB8AC3E}">
        <p14:creationId xmlns:p14="http://schemas.microsoft.com/office/powerpoint/2010/main" val="22999988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786BAC1-ABAC-276E-2A79-40C2BD2166C3}"/>
              </a:ext>
            </a:extLst>
          </p:cNvPr>
          <p:cNvSpPr txBox="1"/>
          <p:nvPr/>
        </p:nvSpPr>
        <p:spPr>
          <a:xfrm>
            <a:off x="-3597441" y="3059668"/>
            <a:ext cx="11261557" cy="646331"/>
          </a:xfrm>
          <a:prstGeom prst="rect">
            <a:avLst/>
          </a:prstGeom>
          <a:noFill/>
        </p:spPr>
        <p:txBody>
          <a:bodyPr wrap="square" rtlCol="0">
            <a:spAutoFit/>
          </a:bodyPr>
          <a:lstStyle/>
          <a:p>
            <a:pPr>
              <a:buNone/>
            </a:pPr>
            <a:r>
              <a:rPr lang="en-GB" b="1" dirty="0" err="1"/>
              <a:t>Attività</a:t>
            </a:r>
            <a:r>
              <a:rPr lang="en-GB" b="1" dirty="0"/>
              <a:t> e </a:t>
            </a:r>
            <a:r>
              <a:rPr lang="en-GB" b="1" dirty="0" err="1"/>
              <a:t>Iniziative</a:t>
            </a:r>
            <a:endParaRPr lang="en-GB" b="1" dirty="0"/>
          </a:p>
          <a:p>
            <a:endParaRPr lang="en-IT" dirty="0"/>
          </a:p>
        </p:txBody>
      </p:sp>
      <p:sp>
        <p:nvSpPr>
          <p:cNvPr id="8" name="TextBox 7">
            <a:extLst>
              <a:ext uri="{FF2B5EF4-FFF2-40B4-BE49-F238E27FC236}">
                <a16:creationId xmlns:a16="http://schemas.microsoft.com/office/drawing/2014/main" id="{7EF19FA7-C900-883A-057C-3906F4A6D242}"/>
              </a:ext>
            </a:extLst>
          </p:cNvPr>
          <p:cNvSpPr txBox="1"/>
          <p:nvPr/>
        </p:nvSpPr>
        <p:spPr>
          <a:xfrm>
            <a:off x="547441" y="955828"/>
            <a:ext cx="11136382" cy="1754326"/>
          </a:xfrm>
          <a:prstGeom prst="rect">
            <a:avLst/>
          </a:prstGeom>
          <a:noFill/>
          <a:ln>
            <a:solidFill>
              <a:schemeClr val="accent1"/>
            </a:solidFill>
          </a:ln>
        </p:spPr>
        <p:txBody>
          <a:bodyPr wrap="none" rtlCol="0">
            <a:spAutoFit/>
          </a:bodyPr>
          <a:lstStyle/>
          <a:p>
            <a:pPr>
              <a:buNone/>
            </a:pPr>
            <a:r>
              <a:rPr lang="en-GB" b="1" dirty="0">
                <a:latin typeface="Arial" panose="020B0604020202020204" pitchFamily="34" charset="0"/>
                <a:cs typeface="Arial" panose="020B0604020202020204" pitchFamily="34" charset="0"/>
              </a:rPr>
              <a:t>GERMANIA</a:t>
            </a:r>
          </a:p>
          <a:p>
            <a:pPr>
              <a:buNone/>
            </a:pPr>
            <a:endParaRPr lang="en-GB" b="1" dirty="0">
              <a:latin typeface="Arial" panose="020B0604020202020204" pitchFamily="34" charset="0"/>
              <a:cs typeface="Arial" panose="020B0604020202020204" pitchFamily="34" charset="0"/>
            </a:endParaRPr>
          </a:p>
          <a:p>
            <a:pPr>
              <a:buNone/>
            </a:pPr>
            <a:r>
              <a:rPr lang="en-GB" b="1" dirty="0">
                <a:latin typeface="Arial" panose="020B0604020202020204" pitchFamily="34" charset="0"/>
                <a:cs typeface="Arial" panose="020B0604020202020204" pitchFamily="34" charset="0"/>
              </a:rPr>
              <a:t>Deutsche </a:t>
            </a:r>
            <a:r>
              <a:rPr lang="en-GB" b="1" dirty="0" err="1">
                <a:latin typeface="Arial" panose="020B0604020202020204" pitchFamily="34" charset="0"/>
                <a:cs typeface="Arial" panose="020B0604020202020204" pitchFamily="34" charset="0"/>
              </a:rPr>
              <a:t>Physikalische</a:t>
            </a:r>
            <a:r>
              <a:rPr lang="en-GB" b="1" dirty="0">
                <a:latin typeface="Arial" panose="020B0604020202020204" pitchFamily="34" charset="0"/>
                <a:cs typeface="Arial" panose="020B0604020202020204" pitchFamily="34" charset="0"/>
              </a:rPr>
              <a:t> Gesellschaft (DPG)</a:t>
            </a:r>
            <a:r>
              <a:rPr lang="en-GB" dirty="0">
                <a:latin typeface="Arial" panose="020B0604020202020204" pitchFamily="34" charset="0"/>
                <a:cs typeface="Arial" panose="020B0604020202020204" pitchFamily="34" charset="0"/>
              </a:rPr>
              <a:t>, </a:t>
            </a:r>
          </a:p>
          <a:p>
            <a:pPr>
              <a:buNone/>
            </a:pPr>
            <a:r>
              <a:rPr lang="en-GB" dirty="0" err="1">
                <a:solidFill>
                  <a:srgbClr val="C00000"/>
                </a:solidFill>
                <a:latin typeface="Arial" panose="020B0604020202020204" pitchFamily="34" charset="0"/>
                <a:cs typeface="Arial" panose="020B0604020202020204" pitchFamily="34" charset="0"/>
              </a:rPr>
              <a:t>società</a:t>
            </a:r>
            <a:r>
              <a:rPr lang="en-GB" dirty="0">
                <a:solidFill>
                  <a:srgbClr val="C00000"/>
                </a:solidFill>
                <a:latin typeface="Arial" panose="020B0604020202020204" pitchFamily="34" charset="0"/>
                <a:cs typeface="Arial" panose="020B0604020202020204" pitchFamily="34" charset="0"/>
              </a:rPr>
              <a:t> </a:t>
            </a:r>
            <a:r>
              <a:rPr lang="en-GB" dirty="0" err="1">
                <a:solidFill>
                  <a:srgbClr val="C00000"/>
                </a:solidFill>
                <a:latin typeface="Arial" panose="020B0604020202020204" pitchFamily="34" charset="0"/>
                <a:cs typeface="Arial" panose="020B0604020202020204" pitchFamily="34" charset="0"/>
              </a:rPr>
              <a:t>scientifica</a:t>
            </a:r>
            <a:r>
              <a:rPr lang="en-GB" dirty="0">
                <a:solidFill>
                  <a:srgbClr val="C00000"/>
                </a:solidFill>
                <a:latin typeface="Arial" panose="020B0604020202020204" pitchFamily="34" charset="0"/>
                <a:cs typeface="Arial" panose="020B0604020202020204" pitchFamily="34" charset="0"/>
              </a:rPr>
              <a:t> di </a:t>
            </a:r>
            <a:r>
              <a:rPr lang="en-GB" dirty="0" err="1">
                <a:solidFill>
                  <a:srgbClr val="C00000"/>
                </a:solidFill>
                <a:latin typeface="Arial" panose="020B0604020202020204" pitchFamily="34" charset="0"/>
                <a:cs typeface="Arial" panose="020B0604020202020204" pitchFamily="34" charset="0"/>
              </a:rPr>
              <a:t>fisica</a:t>
            </a:r>
            <a:r>
              <a:rPr lang="en-GB" dirty="0">
                <a:solidFill>
                  <a:srgbClr val="C00000"/>
                </a:solidFill>
                <a:latin typeface="Arial" panose="020B0604020202020204" pitchFamily="34" charset="0"/>
                <a:cs typeface="Arial" panose="020B0604020202020204" pitchFamily="34" charset="0"/>
              </a:rPr>
              <a:t> in Germania  ha </a:t>
            </a:r>
            <a:r>
              <a:rPr lang="en-GB" dirty="0" err="1">
                <a:solidFill>
                  <a:srgbClr val="C00000"/>
                </a:solidFill>
                <a:latin typeface="Arial" panose="020B0604020202020204" pitchFamily="34" charset="0"/>
                <a:cs typeface="Arial" panose="020B0604020202020204" pitchFamily="34" charset="0"/>
              </a:rPr>
              <a:t>una</a:t>
            </a:r>
            <a:r>
              <a:rPr lang="en-GB" dirty="0">
                <a:solidFill>
                  <a:srgbClr val="C00000"/>
                </a:solidFill>
                <a:latin typeface="Arial" panose="020B0604020202020204" pitchFamily="34" charset="0"/>
                <a:cs typeface="Arial" panose="020B0604020202020204" pitchFamily="34" charset="0"/>
              </a:rPr>
              <a:t> </a:t>
            </a:r>
            <a:r>
              <a:rPr lang="en-GB" b="1" dirty="0" err="1">
                <a:solidFill>
                  <a:srgbClr val="C00000"/>
                </a:solidFill>
                <a:latin typeface="Arial" panose="020B0604020202020204" pitchFamily="34" charset="0"/>
                <a:cs typeface="Arial" panose="020B0604020202020204" pitchFamily="34" charset="0"/>
              </a:rPr>
              <a:t>sezione</a:t>
            </a:r>
            <a:r>
              <a:rPr lang="en-GB" b="1" dirty="0">
                <a:solidFill>
                  <a:srgbClr val="C00000"/>
                </a:solidFill>
                <a:latin typeface="Arial" panose="020B0604020202020204" pitchFamily="34" charset="0"/>
                <a:cs typeface="Arial" panose="020B0604020202020204" pitchFamily="34" charset="0"/>
              </a:rPr>
              <a:t> </a:t>
            </a:r>
            <a:r>
              <a:rPr lang="en-GB" b="1" dirty="0" err="1">
                <a:solidFill>
                  <a:srgbClr val="C00000"/>
                </a:solidFill>
                <a:latin typeface="Arial" panose="020B0604020202020204" pitchFamily="34" charset="0"/>
                <a:cs typeface="Arial" panose="020B0604020202020204" pitchFamily="34" charset="0"/>
              </a:rPr>
              <a:t>specifica</a:t>
            </a:r>
            <a:r>
              <a:rPr lang="en-GB" b="1" dirty="0">
                <a:solidFill>
                  <a:srgbClr val="C00000"/>
                </a:solidFill>
                <a:latin typeface="Arial" panose="020B0604020202020204" pitchFamily="34" charset="0"/>
                <a:cs typeface="Arial" panose="020B0604020202020204" pitchFamily="34" charset="0"/>
              </a:rPr>
              <a:t> </a:t>
            </a:r>
            <a:r>
              <a:rPr lang="en-GB" b="1" dirty="0" err="1">
                <a:solidFill>
                  <a:srgbClr val="C00000"/>
                </a:solidFill>
                <a:latin typeface="Arial" panose="020B0604020202020204" pitchFamily="34" charset="0"/>
                <a:cs typeface="Arial" panose="020B0604020202020204" pitchFamily="34" charset="0"/>
              </a:rPr>
              <a:t>dedicata</a:t>
            </a:r>
            <a:r>
              <a:rPr lang="en-GB" b="1" dirty="0">
                <a:solidFill>
                  <a:srgbClr val="C00000"/>
                </a:solidFill>
                <a:latin typeface="Arial" panose="020B0604020202020204" pitchFamily="34" charset="0"/>
                <a:cs typeface="Arial" panose="020B0604020202020204" pitchFamily="34" charset="0"/>
              </a:rPr>
              <a:t> </a:t>
            </a:r>
            <a:r>
              <a:rPr lang="en-GB" b="1" dirty="0" err="1">
                <a:solidFill>
                  <a:srgbClr val="C00000"/>
                </a:solidFill>
                <a:latin typeface="Arial" panose="020B0604020202020204" pitchFamily="34" charset="0"/>
                <a:cs typeface="Arial" panose="020B0604020202020204" pitchFamily="34" charset="0"/>
              </a:rPr>
              <a:t>alla</a:t>
            </a:r>
            <a:r>
              <a:rPr lang="en-GB" b="1" dirty="0">
                <a:solidFill>
                  <a:srgbClr val="C00000"/>
                </a:solidFill>
                <a:latin typeface="Arial" panose="020B0604020202020204" pitchFamily="34" charset="0"/>
                <a:cs typeface="Arial" panose="020B0604020202020204" pitchFamily="34" charset="0"/>
              </a:rPr>
              <a:t> </a:t>
            </a:r>
            <a:r>
              <a:rPr lang="en-GB" b="1" dirty="0" err="1">
                <a:solidFill>
                  <a:srgbClr val="C00000"/>
                </a:solidFill>
                <a:latin typeface="Arial" panose="020B0604020202020204" pitchFamily="34" charset="0"/>
                <a:cs typeface="Arial" panose="020B0604020202020204" pitchFamily="34" charset="0"/>
              </a:rPr>
              <a:t>fisica</a:t>
            </a:r>
            <a:r>
              <a:rPr lang="en-GB" b="1" dirty="0">
                <a:solidFill>
                  <a:srgbClr val="C00000"/>
                </a:solidFill>
                <a:latin typeface="Arial" panose="020B0604020202020204" pitchFamily="34" charset="0"/>
                <a:cs typeface="Arial" panose="020B0604020202020204" pitchFamily="34" charset="0"/>
              </a:rPr>
              <a:t> </a:t>
            </a:r>
            <a:r>
              <a:rPr lang="en-GB" b="1" dirty="0" err="1">
                <a:solidFill>
                  <a:srgbClr val="C00000"/>
                </a:solidFill>
                <a:latin typeface="Arial" panose="020B0604020202020204" pitchFamily="34" charset="0"/>
                <a:cs typeface="Arial" panose="020B0604020202020204" pitchFamily="34" charset="0"/>
              </a:rPr>
              <a:t>degli</a:t>
            </a:r>
            <a:r>
              <a:rPr lang="en-GB" b="1" dirty="0">
                <a:solidFill>
                  <a:srgbClr val="C00000"/>
                </a:solidFill>
                <a:latin typeface="Arial" panose="020B0604020202020204" pitchFamily="34" charset="0"/>
                <a:cs typeface="Arial" panose="020B0604020202020204" pitchFamily="34" charset="0"/>
              </a:rPr>
              <a:t> </a:t>
            </a:r>
            <a:r>
              <a:rPr lang="en-GB" b="1" dirty="0" err="1">
                <a:solidFill>
                  <a:srgbClr val="C00000"/>
                </a:solidFill>
                <a:latin typeface="Arial" panose="020B0604020202020204" pitchFamily="34" charset="0"/>
                <a:cs typeface="Arial" panose="020B0604020202020204" pitchFamily="34" charset="0"/>
              </a:rPr>
              <a:t>acceleratori</a:t>
            </a:r>
            <a:r>
              <a:rPr lang="en-GB" dirty="0">
                <a:solidFill>
                  <a:srgbClr val="C00000"/>
                </a:solidFill>
                <a:latin typeface="Arial" panose="020B0604020202020204" pitchFamily="34" charset="0"/>
                <a:cs typeface="Arial" panose="020B0604020202020204" pitchFamily="34" charset="0"/>
              </a:rPr>
              <a:t>. </a:t>
            </a:r>
          </a:p>
          <a:p>
            <a:pPr>
              <a:buNone/>
            </a:pPr>
            <a:r>
              <a:rPr lang="en-GB" dirty="0" err="1">
                <a:solidFill>
                  <a:srgbClr val="C00000"/>
                </a:solidFill>
                <a:latin typeface="Arial" panose="020B0604020202020204" pitchFamily="34" charset="0"/>
                <a:cs typeface="Arial" panose="020B0604020202020204" pitchFamily="34" charset="0"/>
              </a:rPr>
              <a:t>organizza</a:t>
            </a:r>
            <a:r>
              <a:rPr lang="en-GB" dirty="0">
                <a:solidFill>
                  <a:srgbClr val="C00000"/>
                </a:solidFill>
                <a:latin typeface="Arial" panose="020B0604020202020204" pitchFamily="34" charset="0"/>
                <a:cs typeface="Arial" panose="020B0604020202020204" pitchFamily="34" charset="0"/>
              </a:rPr>
              <a:t> </a:t>
            </a:r>
            <a:r>
              <a:rPr lang="en-GB" dirty="0" err="1">
                <a:solidFill>
                  <a:srgbClr val="C00000"/>
                </a:solidFill>
                <a:latin typeface="Arial" panose="020B0604020202020204" pitchFamily="34" charset="0"/>
                <a:cs typeface="Arial" panose="020B0604020202020204" pitchFamily="34" charset="0"/>
              </a:rPr>
              <a:t>annualmente</a:t>
            </a:r>
            <a:r>
              <a:rPr lang="en-GB" dirty="0">
                <a:solidFill>
                  <a:srgbClr val="C00000"/>
                </a:solidFill>
                <a:latin typeface="Arial" panose="020B0604020202020204" pitchFamily="34" charset="0"/>
                <a:cs typeface="Arial" panose="020B0604020202020204" pitchFamily="34" charset="0"/>
              </a:rPr>
              <a:t> un meeting (DPG </a:t>
            </a:r>
            <a:r>
              <a:rPr lang="en-GB" dirty="0" err="1">
                <a:solidFill>
                  <a:srgbClr val="C00000"/>
                </a:solidFill>
                <a:latin typeface="Arial" panose="020B0604020202020204" pitchFamily="34" charset="0"/>
                <a:cs typeface="Arial" panose="020B0604020202020204" pitchFamily="34" charset="0"/>
              </a:rPr>
              <a:t>Tagung</a:t>
            </a:r>
            <a:r>
              <a:rPr lang="en-GB" dirty="0">
                <a:solidFill>
                  <a:srgbClr val="C00000"/>
                </a:solidFill>
                <a:latin typeface="Arial" panose="020B0604020202020204" pitchFamily="34" charset="0"/>
                <a:cs typeface="Arial" panose="020B0604020202020204" pitchFamily="34" charset="0"/>
              </a:rPr>
              <a:t>). </a:t>
            </a:r>
          </a:p>
          <a:p>
            <a:pPr>
              <a:buNone/>
            </a:pPr>
            <a:endParaRPr lang="en-GB" dirty="0">
              <a:latin typeface="Arial" panose="020B0604020202020204" pitchFamily="34" charset="0"/>
              <a:cs typeface="Arial" panose="020B0604020202020204" pitchFamily="34" charset="0"/>
            </a:endParaRPr>
          </a:p>
        </p:txBody>
      </p:sp>
      <p:sp>
        <p:nvSpPr>
          <p:cNvPr id="9" name="Content Placeholder 2">
            <a:extLst>
              <a:ext uri="{FF2B5EF4-FFF2-40B4-BE49-F238E27FC236}">
                <a16:creationId xmlns:a16="http://schemas.microsoft.com/office/drawing/2014/main" id="{FE845877-C8E9-5D4B-FD69-8A308244FD99}"/>
              </a:ext>
            </a:extLst>
          </p:cNvPr>
          <p:cNvSpPr>
            <a:spLocks noGrp="1"/>
          </p:cNvSpPr>
          <p:nvPr>
            <p:ph idx="1"/>
          </p:nvPr>
        </p:nvSpPr>
        <p:spPr>
          <a:xfrm>
            <a:off x="547441" y="3382833"/>
            <a:ext cx="10905550" cy="2067343"/>
          </a:xfrm>
          <a:ln>
            <a:solidFill>
              <a:schemeClr val="accent1"/>
            </a:solidFill>
          </a:ln>
        </p:spPr>
        <p:txBody>
          <a:bodyPr>
            <a:noAutofit/>
          </a:bodyPr>
          <a:lstStyle/>
          <a:p>
            <a:pPr>
              <a:buNone/>
            </a:pPr>
            <a:r>
              <a:rPr lang="en-GB" sz="1800" b="1" dirty="0">
                <a:latin typeface="Arial" panose="020B0604020202020204" pitchFamily="34" charset="0"/>
                <a:cs typeface="Arial" panose="020B0604020202020204" pitchFamily="34" charset="0"/>
              </a:rPr>
              <a:t>FRANCIA</a:t>
            </a:r>
          </a:p>
          <a:p>
            <a:pPr>
              <a:buNone/>
            </a:pPr>
            <a:endParaRPr lang="en-GB" sz="1800" dirty="0">
              <a:latin typeface="Arial" panose="020B0604020202020204" pitchFamily="34" charset="0"/>
              <a:cs typeface="Arial" panose="020B0604020202020204" pitchFamily="34" charset="0"/>
            </a:endParaRPr>
          </a:p>
          <a:p>
            <a:pPr>
              <a:buFont typeface="Arial" panose="020B0604020202020204" pitchFamily="34" charset="0"/>
              <a:buChar char="•"/>
            </a:pPr>
            <a:r>
              <a:rPr lang="en-GB" sz="1800" b="1" dirty="0">
                <a:latin typeface="Arial" panose="020B0604020202020204" pitchFamily="34" charset="0"/>
                <a:cs typeface="Arial" panose="020B0604020202020204" pitchFamily="34" charset="0"/>
              </a:rPr>
              <a:t>Société Française de Physique (SFP)</a:t>
            </a:r>
            <a:r>
              <a:rPr lang="en-GB" sz="1800" dirty="0">
                <a:latin typeface="Arial" panose="020B0604020202020204" pitchFamily="34" charset="0"/>
                <a:cs typeface="Arial" panose="020B0604020202020204" pitchFamily="34" charset="0"/>
              </a:rPr>
              <a:t>:</a:t>
            </a:r>
          </a:p>
          <a:p>
            <a:pPr marL="0" indent="0">
              <a:buNone/>
            </a:pPr>
            <a:r>
              <a:rPr lang="en-GB" sz="1800" dirty="0">
                <a:solidFill>
                  <a:srgbClr val="C00000"/>
                </a:solidFill>
                <a:latin typeface="Arial" panose="020B0604020202020204" pitchFamily="34" charset="0"/>
                <a:cs typeface="Arial" panose="020B0604020202020204" pitchFamily="34" charset="0"/>
              </a:rPr>
              <a:t>La </a:t>
            </a:r>
            <a:r>
              <a:rPr lang="en-GB" sz="1800" b="1" dirty="0" err="1">
                <a:solidFill>
                  <a:srgbClr val="C00000"/>
                </a:solidFill>
                <a:latin typeface="Arial" panose="020B0604020202020204" pitchFamily="34" charset="0"/>
                <a:cs typeface="Arial" panose="020B0604020202020204" pitchFamily="34" charset="0"/>
              </a:rPr>
              <a:t>Sezione</a:t>
            </a:r>
            <a:r>
              <a:rPr lang="en-GB" sz="1800" b="1" dirty="0">
                <a:solidFill>
                  <a:srgbClr val="C00000"/>
                </a:solidFill>
                <a:latin typeface="Arial" panose="020B0604020202020204" pitchFamily="34" charset="0"/>
                <a:cs typeface="Arial" panose="020B0604020202020204" pitchFamily="34" charset="0"/>
              </a:rPr>
              <a:t> </a:t>
            </a:r>
            <a:r>
              <a:rPr lang="en-GB" sz="1800" b="1" dirty="0" err="1">
                <a:solidFill>
                  <a:srgbClr val="C00000"/>
                </a:solidFill>
                <a:latin typeface="Arial" panose="020B0604020202020204" pitchFamily="34" charset="0"/>
                <a:cs typeface="Arial" panose="020B0604020202020204" pitchFamily="34" charset="0"/>
              </a:rPr>
              <a:t>acceleratori</a:t>
            </a:r>
            <a:r>
              <a:rPr lang="en-GB" sz="1800" b="1" dirty="0">
                <a:solidFill>
                  <a:srgbClr val="C00000"/>
                </a:solidFill>
                <a:latin typeface="Arial" panose="020B0604020202020204" pitchFamily="34" charset="0"/>
                <a:cs typeface="Arial" panose="020B0604020202020204" pitchFamily="34" charset="0"/>
              </a:rPr>
              <a:t> </a:t>
            </a:r>
            <a:r>
              <a:rPr lang="en-GB" sz="1800" dirty="0" err="1">
                <a:solidFill>
                  <a:srgbClr val="C00000"/>
                </a:solidFill>
                <a:latin typeface="Arial" panose="020B0604020202020204" pitchFamily="34" charset="0"/>
                <a:cs typeface="Arial" panose="020B0604020202020204" pitchFamily="34" charset="0"/>
              </a:rPr>
              <a:t>conta</a:t>
            </a:r>
            <a:r>
              <a:rPr lang="en-GB" sz="1800" dirty="0">
                <a:solidFill>
                  <a:srgbClr val="C00000"/>
                </a:solidFill>
                <a:latin typeface="Arial" panose="020B0604020202020204" pitchFamily="34" charset="0"/>
                <a:cs typeface="Arial" panose="020B0604020202020204" pitchFamily="34" charset="0"/>
              </a:rPr>
              <a:t> 70-80 </a:t>
            </a:r>
            <a:r>
              <a:rPr lang="en-GB" sz="1800" dirty="0" err="1">
                <a:solidFill>
                  <a:srgbClr val="C00000"/>
                </a:solidFill>
                <a:latin typeface="Arial" panose="020B0604020202020204" pitchFamily="34" charset="0"/>
                <a:cs typeface="Arial" panose="020B0604020202020204" pitchFamily="34" charset="0"/>
              </a:rPr>
              <a:t>membri</a:t>
            </a:r>
            <a:r>
              <a:rPr lang="en-GB" sz="1800" dirty="0">
                <a:solidFill>
                  <a:srgbClr val="C00000"/>
                </a:solidFill>
                <a:latin typeface="Arial" panose="020B0604020202020204" pitchFamily="34" charset="0"/>
                <a:cs typeface="Arial" panose="020B0604020202020204" pitchFamily="34" charset="0"/>
              </a:rPr>
              <a:t> e quattro laboratory; </a:t>
            </a:r>
            <a:r>
              <a:rPr lang="en-GB" sz="1800" dirty="0" err="1">
                <a:solidFill>
                  <a:srgbClr val="C00000"/>
                </a:solidFill>
                <a:latin typeface="Arial" panose="020B0604020202020204" pitchFamily="34" charset="0"/>
                <a:cs typeface="Arial" panose="020B0604020202020204" pitchFamily="34" charset="0"/>
              </a:rPr>
              <a:t>favorisce</a:t>
            </a:r>
            <a:r>
              <a:rPr lang="en-GB" sz="1800" dirty="0">
                <a:solidFill>
                  <a:srgbClr val="C00000"/>
                </a:solidFill>
                <a:latin typeface="Arial" panose="020B0604020202020204" pitchFamily="34" charset="0"/>
                <a:cs typeface="Arial" panose="020B0604020202020204" pitchFamily="34" charset="0"/>
              </a:rPr>
              <a:t> la </a:t>
            </a:r>
            <a:r>
              <a:rPr lang="en-GB" sz="1800" dirty="0" err="1">
                <a:solidFill>
                  <a:srgbClr val="C00000"/>
                </a:solidFill>
                <a:latin typeface="Arial" panose="020B0604020202020204" pitchFamily="34" charset="0"/>
                <a:cs typeface="Arial" panose="020B0604020202020204" pitchFamily="34" charset="0"/>
              </a:rPr>
              <a:t>comunicazione</a:t>
            </a:r>
            <a:r>
              <a:rPr lang="en-GB" sz="1800" dirty="0">
                <a:solidFill>
                  <a:srgbClr val="C00000"/>
                </a:solidFill>
                <a:latin typeface="Arial" panose="020B0604020202020204" pitchFamily="34" charset="0"/>
                <a:cs typeface="Arial" panose="020B0604020202020204" pitchFamily="34" charset="0"/>
              </a:rPr>
              <a:t> </a:t>
            </a:r>
            <a:r>
              <a:rPr lang="en-GB" sz="1800" dirty="0" err="1">
                <a:solidFill>
                  <a:srgbClr val="C00000"/>
                </a:solidFill>
                <a:latin typeface="Arial" panose="020B0604020202020204" pitchFamily="34" charset="0"/>
                <a:cs typeface="Arial" panose="020B0604020202020204" pitchFamily="34" charset="0"/>
              </a:rPr>
              <a:t>tra</a:t>
            </a:r>
            <a:r>
              <a:rPr lang="en-GB" sz="1800" dirty="0">
                <a:solidFill>
                  <a:srgbClr val="C00000"/>
                </a:solidFill>
                <a:latin typeface="Arial" panose="020B0604020202020204" pitchFamily="34" charset="0"/>
                <a:cs typeface="Arial" panose="020B0604020202020204" pitchFamily="34" charset="0"/>
              </a:rPr>
              <a:t> </a:t>
            </a:r>
            <a:r>
              <a:rPr lang="en-GB" sz="1800" dirty="0" err="1">
                <a:solidFill>
                  <a:srgbClr val="C00000"/>
                </a:solidFill>
                <a:latin typeface="Arial" panose="020B0604020202020204" pitchFamily="34" charset="0"/>
                <a:cs typeface="Arial" panose="020B0604020202020204" pitchFamily="34" charset="0"/>
              </a:rPr>
              <a:t>i</a:t>
            </a:r>
            <a:r>
              <a:rPr lang="en-GB" sz="1800" dirty="0">
                <a:solidFill>
                  <a:srgbClr val="C00000"/>
                </a:solidFill>
                <a:latin typeface="Arial" panose="020B0604020202020204" pitchFamily="34" charset="0"/>
                <a:cs typeface="Arial" panose="020B0604020202020204" pitchFamily="34" charset="0"/>
              </a:rPr>
              <a:t> </a:t>
            </a:r>
            <a:r>
              <a:rPr lang="en-GB" sz="1800" dirty="0" err="1">
                <a:solidFill>
                  <a:srgbClr val="C00000"/>
                </a:solidFill>
                <a:latin typeface="Arial" panose="020B0604020202020204" pitchFamily="34" charset="0"/>
                <a:cs typeface="Arial" panose="020B0604020202020204" pitchFamily="34" charset="0"/>
              </a:rPr>
              <a:t>laboratori</a:t>
            </a:r>
            <a:r>
              <a:rPr lang="en-GB" sz="1800" dirty="0">
                <a:solidFill>
                  <a:srgbClr val="C00000"/>
                </a:solidFill>
                <a:latin typeface="Arial" panose="020B0604020202020204" pitchFamily="34" charset="0"/>
                <a:cs typeface="Arial" panose="020B0604020202020204" pitchFamily="34" charset="0"/>
              </a:rPr>
              <a:t>, </a:t>
            </a:r>
            <a:r>
              <a:rPr lang="en-GB" sz="1800" dirty="0" err="1">
                <a:solidFill>
                  <a:srgbClr val="C00000"/>
                </a:solidFill>
                <a:latin typeface="Arial" panose="020B0604020202020204" pitchFamily="34" charset="0"/>
                <a:cs typeface="Arial" panose="020B0604020202020204" pitchFamily="34" charset="0"/>
              </a:rPr>
              <a:t>organizza</a:t>
            </a:r>
            <a:r>
              <a:rPr lang="en-GB" sz="1800" dirty="0">
                <a:solidFill>
                  <a:srgbClr val="C00000"/>
                </a:solidFill>
                <a:latin typeface="Arial" panose="020B0604020202020204" pitchFamily="34" charset="0"/>
                <a:cs typeface="Arial" panose="020B0604020202020204" pitchFamily="34" charset="0"/>
              </a:rPr>
              <a:t> </a:t>
            </a:r>
            <a:r>
              <a:rPr lang="en-GB" sz="1800" dirty="0" err="1">
                <a:solidFill>
                  <a:srgbClr val="C00000"/>
                </a:solidFill>
                <a:latin typeface="Arial" panose="020B0604020202020204" pitchFamily="34" charset="0"/>
                <a:cs typeface="Arial" panose="020B0604020202020204" pitchFamily="34" charset="0"/>
              </a:rPr>
              <a:t>annualmente</a:t>
            </a:r>
            <a:r>
              <a:rPr lang="en-GB" sz="1800" dirty="0">
                <a:solidFill>
                  <a:srgbClr val="C00000"/>
                </a:solidFill>
                <a:latin typeface="Arial" panose="020B0604020202020204" pitchFamily="34" charset="0"/>
                <a:cs typeface="Arial" panose="020B0604020202020204" pitchFamily="34" charset="0"/>
              </a:rPr>
              <a:t> un meeting </a:t>
            </a:r>
            <a:r>
              <a:rPr lang="en-GB" sz="1800" dirty="0" err="1">
                <a:solidFill>
                  <a:srgbClr val="C00000"/>
                </a:solidFill>
                <a:latin typeface="Arial" panose="020B0604020202020204" pitchFamily="34" charset="0"/>
                <a:cs typeface="Arial" panose="020B0604020202020204" pitchFamily="34" charset="0"/>
              </a:rPr>
              <a:t>su</a:t>
            </a:r>
            <a:r>
              <a:rPr lang="en-GB" sz="1800" dirty="0">
                <a:solidFill>
                  <a:srgbClr val="C00000"/>
                </a:solidFill>
                <a:latin typeface="Arial" panose="020B0604020202020204" pitchFamily="34" charset="0"/>
                <a:cs typeface="Arial" panose="020B0604020202020204" pitchFamily="34" charset="0"/>
              </a:rPr>
              <a:t> </a:t>
            </a:r>
            <a:r>
              <a:rPr lang="en-GB" sz="1800" dirty="0" err="1">
                <a:solidFill>
                  <a:srgbClr val="C00000"/>
                </a:solidFill>
                <a:latin typeface="Arial" panose="020B0604020202020204" pitchFamily="34" charset="0"/>
                <a:cs typeface="Arial" panose="020B0604020202020204" pitchFamily="34" charset="0"/>
              </a:rPr>
              <a:t>attività</a:t>
            </a:r>
            <a:r>
              <a:rPr lang="en-GB" sz="1800" dirty="0">
                <a:solidFill>
                  <a:srgbClr val="C00000"/>
                </a:solidFill>
                <a:latin typeface="Arial" panose="020B0604020202020204" pitchFamily="34" charset="0"/>
                <a:cs typeface="Arial" panose="020B0604020202020204" pitchFamily="34" charset="0"/>
              </a:rPr>
              <a:t> legate </a:t>
            </a:r>
            <a:r>
              <a:rPr lang="en-GB" sz="1800" dirty="0" err="1">
                <a:solidFill>
                  <a:srgbClr val="C00000"/>
                </a:solidFill>
                <a:latin typeface="Arial" panose="020B0604020202020204" pitchFamily="34" charset="0"/>
                <a:cs typeface="Arial" panose="020B0604020202020204" pitchFamily="34" charset="0"/>
              </a:rPr>
              <a:t>agli</a:t>
            </a:r>
            <a:r>
              <a:rPr lang="en-GB" sz="1800" dirty="0">
                <a:solidFill>
                  <a:srgbClr val="C00000"/>
                </a:solidFill>
                <a:latin typeface="Arial" panose="020B0604020202020204" pitchFamily="34" charset="0"/>
                <a:cs typeface="Arial" panose="020B0604020202020204" pitchFamily="34" charset="0"/>
              </a:rPr>
              <a:t> </a:t>
            </a:r>
            <a:r>
              <a:rPr lang="en-GB" sz="1800" dirty="0" err="1">
                <a:solidFill>
                  <a:srgbClr val="C00000"/>
                </a:solidFill>
                <a:latin typeface="Arial" panose="020B0604020202020204" pitchFamily="34" charset="0"/>
                <a:cs typeface="Arial" panose="020B0604020202020204" pitchFamily="34" charset="0"/>
              </a:rPr>
              <a:t>acceleratori</a:t>
            </a:r>
            <a:r>
              <a:rPr lang="en-GB" sz="1800" dirty="0">
                <a:solidFill>
                  <a:srgbClr val="C00000"/>
                </a:solidFill>
                <a:latin typeface="Arial" panose="020B0604020202020204" pitchFamily="34" charset="0"/>
                <a:cs typeface="Arial" panose="020B0604020202020204" pitchFamily="34" charset="0"/>
              </a:rPr>
              <a:t> e </a:t>
            </a:r>
            <a:r>
              <a:rPr lang="en-GB" sz="1800" dirty="0" err="1">
                <a:solidFill>
                  <a:srgbClr val="C00000"/>
                </a:solidFill>
                <a:latin typeface="Arial" panose="020B0604020202020204" pitchFamily="34" charset="0"/>
                <a:cs typeface="Arial" panose="020B0604020202020204" pitchFamily="34" charset="0"/>
              </a:rPr>
              <a:t>si</a:t>
            </a:r>
            <a:r>
              <a:rPr lang="en-GB" sz="1800" dirty="0">
                <a:solidFill>
                  <a:srgbClr val="C00000"/>
                </a:solidFill>
                <a:latin typeface="Arial" panose="020B0604020202020204" pitchFamily="34" charset="0"/>
                <a:cs typeface="Arial" panose="020B0604020202020204" pitchFamily="34" charset="0"/>
              </a:rPr>
              <a:t> </a:t>
            </a:r>
            <a:r>
              <a:rPr lang="en-GB" sz="1800" dirty="0" err="1">
                <a:solidFill>
                  <a:srgbClr val="C00000"/>
                </a:solidFill>
                <a:latin typeface="Arial" panose="020B0604020202020204" pitchFamily="34" charset="0"/>
                <a:cs typeface="Arial" panose="020B0604020202020204" pitchFamily="34" charset="0"/>
              </a:rPr>
              <a:t>occupa</a:t>
            </a:r>
            <a:r>
              <a:rPr lang="en-GB" sz="1800" dirty="0">
                <a:solidFill>
                  <a:srgbClr val="C00000"/>
                </a:solidFill>
                <a:latin typeface="Arial" panose="020B0604020202020204" pitchFamily="34" charset="0"/>
                <a:cs typeface="Arial" panose="020B0604020202020204" pitchFamily="34" charset="0"/>
              </a:rPr>
              <a:t> </a:t>
            </a:r>
            <a:r>
              <a:rPr lang="en-GB" sz="1800" dirty="0" err="1">
                <a:solidFill>
                  <a:srgbClr val="C00000"/>
                </a:solidFill>
                <a:latin typeface="Arial" panose="020B0604020202020204" pitchFamily="34" charset="0"/>
                <a:cs typeface="Arial" panose="020B0604020202020204" pitchFamily="34" charset="0"/>
              </a:rPr>
              <a:t>dell’assegnazione</a:t>
            </a:r>
            <a:r>
              <a:rPr lang="en-GB" sz="1800" dirty="0">
                <a:solidFill>
                  <a:srgbClr val="C00000"/>
                </a:solidFill>
                <a:latin typeface="Arial" panose="020B0604020202020204" pitchFamily="34" charset="0"/>
                <a:cs typeface="Arial" panose="020B0604020202020204" pitchFamily="34" charset="0"/>
              </a:rPr>
              <a:t> del </a:t>
            </a:r>
            <a:r>
              <a:rPr lang="en-GB" sz="1800" dirty="0" err="1">
                <a:solidFill>
                  <a:srgbClr val="C00000"/>
                </a:solidFill>
                <a:latin typeface="Arial" panose="020B0604020202020204" pitchFamily="34" charset="0"/>
                <a:cs typeface="Arial" panose="020B0604020202020204" pitchFamily="34" charset="0"/>
              </a:rPr>
              <a:t>premio</a:t>
            </a:r>
            <a:r>
              <a:rPr lang="en-GB" sz="1800" dirty="0">
                <a:solidFill>
                  <a:srgbClr val="C00000"/>
                </a:solidFill>
                <a:latin typeface="Arial" panose="020B0604020202020204" pitchFamily="34" charset="0"/>
                <a:cs typeface="Arial" panose="020B0604020202020204" pitchFamily="34" charset="0"/>
              </a:rPr>
              <a:t> Jean Louis </a:t>
            </a:r>
            <a:r>
              <a:rPr lang="en-GB" sz="1800" dirty="0" err="1">
                <a:solidFill>
                  <a:srgbClr val="C00000"/>
                </a:solidFill>
                <a:latin typeface="Arial" panose="020B0604020202020204" pitchFamily="34" charset="0"/>
                <a:cs typeface="Arial" panose="020B0604020202020204" pitchFamily="34" charset="0"/>
              </a:rPr>
              <a:t>Laclare</a:t>
            </a:r>
            <a:r>
              <a:rPr lang="en-GB" sz="1800" dirty="0">
                <a:solidFill>
                  <a:srgbClr val="C00000"/>
                </a:solidFill>
                <a:latin typeface="Arial" panose="020B0604020202020204" pitchFamily="34" charset="0"/>
                <a:cs typeface="Arial" panose="020B0604020202020204" pitchFamily="34" charset="0"/>
              </a:rPr>
              <a:t>.</a:t>
            </a:r>
          </a:p>
          <a:p>
            <a:endParaRPr lang="en-IT"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9586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FCB9AF-E4EC-AD1D-FB68-6B7825B48E58}"/>
              </a:ext>
            </a:extLst>
          </p:cNvPr>
          <p:cNvSpPr>
            <a:spLocks noGrp="1"/>
          </p:cNvSpPr>
          <p:nvPr>
            <p:ph idx="1"/>
          </p:nvPr>
        </p:nvSpPr>
        <p:spPr>
          <a:xfrm>
            <a:off x="729916" y="1184160"/>
            <a:ext cx="10515600" cy="1787650"/>
          </a:xfrm>
          <a:ln>
            <a:solidFill>
              <a:schemeClr val="accent1"/>
            </a:solidFill>
          </a:ln>
        </p:spPr>
        <p:txBody>
          <a:bodyPr>
            <a:noAutofit/>
          </a:bodyPr>
          <a:lstStyle/>
          <a:p>
            <a:pPr marL="0" indent="0">
              <a:buNone/>
            </a:pPr>
            <a:r>
              <a:rPr lang="en-GB" sz="1800" b="1" dirty="0">
                <a:latin typeface="Arial" panose="020B0604020202020204" pitchFamily="34" charset="0"/>
                <a:cs typeface="Arial" panose="020B0604020202020204" pitchFamily="34" charset="0"/>
              </a:rPr>
              <a:t>REGNO UNITO (UK)</a:t>
            </a:r>
          </a:p>
          <a:p>
            <a:pPr marL="0" indent="0">
              <a:buNone/>
            </a:pPr>
            <a:r>
              <a:rPr lang="en-GB" sz="1800" b="1" dirty="0">
                <a:latin typeface="Arial" panose="020B0604020202020204" pitchFamily="34" charset="0"/>
                <a:cs typeface="Arial" panose="020B0604020202020204" pitchFamily="34" charset="0"/>
              </a:rPr>
              <a:t>Institute of Physics (</a:t>
            </a:r>
            <a:r>
              <a:rPr lang="en-GB" sz="1800" b="1" dirty="0" err="1">
                <a:latin typeface="Arial" panose="020B0604020202020204" pitchFamily="34" charset="0"/>
                <a:cs typeface="Arial" panose="020B0604020202020204" pitchFamily="34" charset="0"/>
              </a:rPr>
              <a:t>IoP</a:t>
            </a:r>
            <a:r>
              <a:rPr lang="en-GB" sz="1800" b="1" dirty="0">
                <a:latin typeface="Arial" panose="020B0604020202020204" pitchFamily="34" charset="0"/>
                <a:cs typeface="Arial" panose="020B0604020202020204" pitchFamily="34" charset="0"/>
              </a:rPr>
              <a:t>)</a:t>
            </a:r>
          </a:p>
          <a:p>
            <a:pPr marL="0" indent="0">
              <a:buNone/>
            </a:pPr>
            <a:r>
              <a:rPr lang="en-GB" sz="1800" dirty="0">
                <a:solidFill>
                  <a:srgbClr val="C00000"/>
                </a:solidFill>
                <a:latin typeface="Arial" panose="020B0604020202020204" pitchFamily="34" charset="0"/>
                <a:cs typeface="Arial" panose="020B0604020202020204" pitchFamily="34" charset="0"/>
              </a:rPr>
              <a:t>Ha </a:t>
            </a:r>
            <a:r>
              <a:rPr lang="en-GB" sz="1800" dirty="0" err="1">
                <a:solidFill>
                  <a:srgbClr val="C00000"/>
                </a:solidFill>
                <a:latin typeface="Arial" panose="020B0604020202020204" pitchFamily="34" charset="0"/>
                <a:cs typeface="Arial" panose="020B0604020202020204" pitchFamily="34" charset="0"/>
              </a:rPr>
              <a:t>una</a:t>
            </a:r>
            <a:r>
              <a:rPr lang="en-GB" sz="1800" dirty="0">
                <a:solidFill>
                  <a:srgbClr val="C00000"/>
                </a:solidFill>
                <a:latin typeface="Arial" panose="020B0604020202020204" pitchFamily="34" charset="0"/>
                <a:cs typeface="Arial" panose="020B0604020202020204" pitchFamily="34" charset="0"/>
              </a:rPr>
              <a:t> </a:t>
            </a:r>
            <a:r>
              <a:rPr lang="en-GB" sz="1800" dirty="0" err="1">
                <a:solidFill>
                  <a:srgbClr val="C00000"/>
                </a:solidFill>
                <a:latin typeface="Arial" panose="020B0604020202020204" pitchFamily="34" charset="0"/>
                <a:cs typeface="Arial" panose="020B0604020202020204" pitchFamily="34" charset="0"/>
              </a:rPr>
              <a:t>sezione</a:t>
            </a:r>
            <a:r>
              <a:rPr lang="en-GB" sz="1800" dirty="0">
                <a:solidFill>
                  <a:srgbClr val="C00000"/>
                </a:solidFill>
                <a:latin typeface="Arial" panose="020B0604020202020204" pitchFamily="34" charset="0"/>
                <a:cs typeface="Arial" panose="020B0604020202020204" pitchFamily="34" charset="0"/>
              </a:rPr>
              <a:t> </a:t>
            </a:r>
            <a:r>
              <a:rPr lang="en-GB" sz="1800" dirty="0" err="1">
                <a:solidFill>
                  <a:srgbClr val="C00000"/>
                </a:solidFill>
                <a:latin typeface="Arial" panose="020B0604020202020204" pitchFamily="34" charset="0"/>
                <a:cs typeface="Arial" panose="020B0604020202020204" pitchFamily="34" charset="0"/>
              </a:rPr>
              <a:t>dedicata</a:t>
            </a:r>
            <a:r>
              <a:rPr lang="en-GB" sz="1800" dirty="0">
                <a:solidFill>
                  <a:srgbClr val="C00000"/>
                </a:solidFill>
                <a:latin typeface="Arial" panose="020B0604020202020204" pitchFamily="34" charset="0"/>
                <a:cs typeface="Arial" panose="020B0604020202020204" pitchFamily="34" charset="0"/>
              </a:rPr>
              <a:t> </a:t>
            </a:r>
            <a:r>
              <a:rPr lang="en-GB" sz="1800" dirty="0" err="1">
                <a:solidFill>
                  <a:srgbClr val="C00000"/>
                </a:solidFill>
                <a:latin typeface="Arial" panose="020B0604020202020204" pitchFamily="34" charset="0"/>
                <a:cs typeface="Arial" panose="020B0604020202020204" pitchFamily="34" charset="0"/>
              </a:rPr>
              <a:t>alla</a:t>
            </a:r>
            <a:r>
              <a:rPr lang="en-GB" sz="1800" dirty="0">
                <a:solidFill>
                  <a:srgbClr val="C00000"/>
                </a:solidFill>
                <a:latin typeface="Arial" panose="020B0604020202020204" pitchFamily="34" charset="0"/>
                <a:cs typeface="Arial" panose="020B0604020202020204" pitchFamily="34" charset="0"/>
              </a:rPr>
              <a:t> </a:t>
            </a:r>
            <a:r>
              <a:rPr lang="en-GB" sz="1800" b="1" dirty="0" err="1">
                <a:solidFill>
                  <a:srgbClr val="C00000"/>
                </a:solidFill>
                <a:latin typeface="Arial" panose="020B0604020202020204" pitchFamily="34" charset="0"/>
                <a:cs typeface="Arial" panose="020B0604020202020204" pitchFamily="34" charset="0"/>
              </a:rPr>
              <a:t>Fisica</a:t>
            </a:r>
            <a:r>
              <a:rPr lang="en-GB" sz="1800" b="1" dirty="0">
                <a:solidFill>
                  <a:srgbClr val="C00000"/>
                </a:solidFill>
                <a:latin typeface="Arial" panose="020B0604020202020204" pitchFamily="34" charset="0"/>
                <a:cs typeface="Arial" panose="020B0604020202020204" pitchFamily="34" charset="0"/>
              </a:rPr>
              <a:t> </a:t>
            </a:r>
            <a:r>
              <a:rPr lang="en-GB" sz="1800" b="1" dirty="0" err="1">
                <a:solidFill>
                  <a:srgbClr val="C00000"/>
                </a:solidFill>
                <a:latin typeface="Arial" panose="020B0604020202020204" pitchFamily="34" charset="0"/>
                <a:cs typeface="Arial" panose="020B0604020202020204" pitchFamily="34" charset="0"/>
              </a:rPr>
              <a:t>delle</a:t>
            </a:r>
            <a:r>
              <a:rPr lang="en-GB" sz="1800" b="1" dirty="0">
                <a:solidFill>
                  <a:srgbClr val="C00000"/>
                </a:solidFill>
                <a:latin typeface="Arial" panose="020B0604020202020204" pitchFamily="34" charset="0"/>
                <a:cs typeface="Arial" panose="020B0604020202020204" pitchFamily="34" charset="0"/>
              </a:rPr>
              <a:t> </a:t>
            </a:r>
            <a:r>
              <a:rPr lang="en-GB" sz="1800" b="1" dirty="0" err="1">
                <a:solidFill>
                  <a:srgbClr val="C00000"/>
                </a:solidFill>
                <a:latin typeface="Arial" panose="020B0604020202020204" pitchFamily="34" charset="0"/>
                <a:cs typeface="Arial" panose="020B0604020202020204" pitchFamily="34" charset="0"/>
              </a:rPr>
              <a:t>Particelle</a:t>
            </a:r>
            <a:r>
              <a:rPr lang="en-GB" sz="1800" b="1" dirty="0">
                <a:solidFill>
                  <a:srgbClr val="C00000"/>
                </a:solidFill>
                <a:latin typeface="Arial" panose="020B0604020202020204" pitchFamily="34" charset="0"/>
                <a:cs typeface="Arial" panose="020B0604020202020204" pitchFamily="34" charset="0"/>
              </a:rPr>
              <a:t> e </a:t>
            </a:r>
            <a:r>
              <a:rPr lang="en-GB" sz="1800" b="1" dirty="0" err="1">
                <a:solidFill>
                  <a:srgbClr val="C00000"/>
                </a:solidFill>
                <a:latin typeface="Arial" panose="020B0604020202020204" pitchFamily="34" charset="0"/>
                <a:cs typeface="Arial" panose="020B0604020202020204" pitchFamily="34" charset="0"/>
              </a:rPr>
              <a:t>degli</a:t>
            </a:r>
            <a:r>
              <a:rPr lang="en-GB" sz="1800" b="1" dirty="0">
                <a:solidFill>
                  <a:srgbClr val="C00000"/>
                </a:solidFill>
                <a:latin typeface="Arial" panose="020B0604020202020204" pitchFamily="34" charset="0"/>
                <a:cs typeface="Arial" panose="020B0604020202020204" pitchFamily="34" charset="0"/>
              </a:rPr>
              <a:t> </a:t>
            </a:r>
            <a:r>
              <a:rPr lang="en-GB" sz="1800" b="1" dirty="0" err="1">
                <a:solidFill>
                  <a:srgbClr val="C00000"/>
                </a:solidFill>
                <a:latin typeface="Arial" panose="020B0604020202020204" pitchFamily="34" charset="0"/>
                <a:cs typeface="Arial" panose="020B0604020202020204" pitchFamily="34" charset="0"/>
              </a:rPr>
              <a:t>Acceleratori</a:t>
            </a:r>
            <a:r>
              <a:rPr lang="en-GB" sz="1800" dirty="0">
                <a:solidFill>
                  <a:srgbClr val="C00000"/>
                </a:solidFill>
                <a:latin typeface="Arial" panose="020B0604020202020204" pitchFamily="34" charset="0"/>
                <a:cs typeface="Arial" panose="020B0604020202020204" pitchFamily="34" charset="0"/>
              </a:rPr>
              <a:t> </a:t>
            </a:r>
            <a:r>
              <a:rPr lang="en-GB" sz="1800" dirty="0" err="1">
                <a:solidFill>
                  <a:srgbClr val="C00000"/>
                </a:solidFill>
                <a:latin typeface="Arial" panose="020B0604020202020204" pitchFamily="34" charset="0"/>
                <a:cs typeface="Arial" panose="020B0604020202020204" pitchFamily="34" charset="0"/>
              </a:rPr>
              <a:t>che</a:t>
            </a:r>
            <a:r>
              <a:rPr lang="en-GB" sz="1800" dirty="0">
                <a:solidFill>
                  <a:srgbClr val="C00000"/>
                </a:solidFill>
                <a:latin typeface="Arial" panose="020B0604020202020204" pitchFamily="34" charset="0"/>
                <a:cs typeface="Arial" panose="020B0604020202020204" pitchFamily="34" charset="0"/>
              </a:rPr>
              <a:t> </a:t>
            </a:r>
            <a:r>
              <a:rPr lang="en-GB" sz="1800" dirty="0" err="1">
                <a:solidFill>
                  <a:srgbClr val="C00000"/>
                </a:solidFill>
                <a:latin typeface="Arial" panose="020B0604020202020204" pitchFamily="34" charset="0"/>
                <a:cs typeface="Arial" panose="020B0604020202020204" pitchFamily="34" charset="0"/>
              </a:rPr>
              <a:t>offre</a:t>
            </a:r>
            <a:r>
              <a:rPr lang="en-GB" sz="1800" dirty="0">
                <a:solidFill>
                  <a:srgbClr val="C00000"/>
                </a:solidFill>
                <a:latin typeface="Arial" panose="020B0604020202020204" pitchFamily="34" charset="0"/>
                <a:cs typeface="Arial" panose="020B0604020202020204" pitchFamily="34" charset="0"/>
              </a:rPr>
              <a:t> </a:t>
            </a:r>
            <a:r>
              <a:rPr lang="en-GB" sz="1800" dirty="0" err="1">
                <a:solidFill>
                  <a:srgbClr val="C00000"/>
                </a:solidFill>
                <a:latin typeface="Arial" panose="020B0604020202020204" pitchFamily="34" charset="0"/>
                <a:cs typeface="Arial" panose="020B0604020202020204" pitchFamily="34" charset="0"/>
              </a:rPr>
              <a:t>supporto</a:t>
            </a:r>
            <a:r>
              <a:rPr lang="en-GB" sz="1800" dirty="0">
                <a:solidFill>
                  <a:srgbClr val="C00000"/>
                </a:solidFill>
                <a:latin typeface="Arial" panose="020B0604020202020204" pitchFamily="34" charset="0"/>
                <a:cs typeface="Arial" panose="020B0604020202020204" pitchFamily="34" charset="0"/>
              </a:rPr>
              <a:t>, </a:t>
            </a:r>
            <a:r>
              <a:rPr lang="en-GB" sz="1800" dirty="0" err="1">
                <a:solidFill>
                  <a:srgbClr val="C00000"/>
                </a:solidFill>
                <a:latin typeface="Arial" panose="020B0604020202020204" pitchFamily="34" charset="0"/>
                <a:cs typeface="Arial" panose="020B0604020202020204" pitchFamily="34" charset="0"/>
              </a:rPr>
              <a:t>organizza</a:t>
            </a:r>
            <a:r>
              <a:rPr lang="en-GB" sz="1800" dirty="0">
                <a:solidFill>
                  <a:srgbClr val="C00000"/>
                </a:solidFill>
                <a:latin typeface="Arial" panose="020B0604020202020204" pitchFamily="34" charset="0"/>
                <a:cs typeface="Arial" panose="020B0604020202020204" pitchFamily="34" charset="0"/>
              </a:rPr>
              <a:t> </a:t>
            </a:r>
            <a:r>
              <a:rPr lang="en-GB" sz="1800" dirty="0" err="1">
                <a:solidFill>
                  <a:srgbClr val="C00000"/>
                </a:solidFill>
                <a:latin typeface="Arial" panose="020B0604020202020204" pitchFamily="34" charset="0"/>
                <a:cs typeface="Arial" panose="020B0604020202020204" pitchFamily="34" charset="0"/>
              </a:rPr>
              <a:t>conferenze</a:t>
            </a:r>
            <a:r>
              <a:rPr lang="en-GB" sz="1800" dirty="0">
                <a:solidFill>
                  <a:srgbClr val="C00000"/>
                </a:solidFill>
                <a:latin typeface="Arial" panose="020B0604020202020204" pitchFamily="34" charset="0"/>
                <a:cs typeface="Arial" panose="020B0604020202020204" pitchFamily="34" charset="0"/>
              </a:rPr>
              <a:t> e </a:t>
            </a:r>
            <a:r>
              <a:rPr lang="en-GB" sz="1800" dirty="0" err="1">
                <a:solidFill>
                  <a:srgbClr val="C00000"/>
                </a:solidFill>
                <a:latin typeface="Arial" panose="020B0604020202020204" pitchFamily="34" charset="0"/>
                <a:cs typeface="Arial" panose="020B0604020202020204" pitchFamily="34" charset="0"/>
              </a:rPr>
              <a:t>facilita</a:t>
            </a:r>
            <a:r>
              <a:rPr lang="en-GB" sz="1800" dirty="0">
                <a:solidFill>
                  <a:srgbClr val="C00000"/>
                </a:solidFill>
                <a:latin typeface="Arial" panose="020B0604020202020204" pitchFamily="34" charset="0"/>
                <a:cs typeface="Arial" panose="020B0604020202020204" pitchFamily="34" charset="0"/>
              </a:rPr>
              <a:t> la </a:t>
            </a:r>
            <a:r>
              <a:rPr lang="en-GB" sz="1800" dirty="0" err="1">
                <a:solidFill>
                  <a:srgbClr val="C00000"/>
                </a:solidFill>
                <a:latin typeface="Arial" panose="020B0604020202020204" pitchFamily="34" charset="0"/>
                <a:cs typeface="Arial" panose="020B0604020202020204" pitchFamily="34" charset="0"/>
              </a:rPr>
              <a:t>comunicazione</a:t>
            </a:r>
            <a:r>
              <a:rPr lang="en-GB" sz="1800" dirty="0">
                <a:solidFill>
                  <a:srgbClr val="C00000"/>
                </a:solidFill>
                <a:latin typeface="Arial" panose="020B0604020202020204" pitchFamily="34" charset="0"/>
                <a:cs typeface="Arial" panose="020B0604020202020204" pitchFamily="34" charset="0"/>
              </a:rPr>
              <a:t> </a:t>
            </a:r>
            <a:r>
              <a:rPr lang="en-GB" sz="1800" dirty="0" err="1">
                <a:solidFill>
                  <a:srgbClr val="C00000"/>
                </a:solidFill>
                <a:latin typeface="Arial" panose="020B0604020202020204" pitchFamily="34" charset="0"/>
                <a:cs typeface="Arial" panose="020B0604020202020204" pitchFamily="34" charset="0"/>
              </a:rPr>
              <a:t>tra</a:t>
            </a:r>
            <a:r>
              <a:rPr lang="en-GB" sz="1800" dirty="0">
                <a:solidFill>
                  <a:srgbClr val="C00000"/>
                </a:solidFill>
                <a:latin typeface="Arial" panose="020B0604020202020204" pitchFamily="34" charset="0"/>
                <a:cs typeface="Arial" panose="020B0604020202020204" pitchFamily="34" charset="0"/>
              </a:rPr>
              <a:t> </a:t>
            </a:r>
            <a:r>
              <a:rPr lang="en-GB" sz="1800" dirty="0" err="1">
                <a:solidFill>
                  <a:srgbClr val="C00000"/>
                </a:solidFill>
                <a:latin typeface="Arial" panose="020B0604020202020204" pitchFamily="34" charset="0"/>
                <a:cs typeface="Arial" panose="020B0604020202020204" pitchFamily="34" charset="0"/>
              </a:rPr>
              <a:t>i</a:t>
            </a:r>
            <a:r>
              <a:rPr lang="en-GB" sz="1800" dirty="0">
                <a:solidFill>
                  <a:srgbClr val="C00000"/>
                </a:solidFill>
                <a:latin typeface="Arial" panose="020B0604020202020204" pitchFamily="34" charset="0"/>
                <a:cs typeface="Arial" panose="020B0604020202020204" pitchFamily="34" charset="0"/>
              </a:rPr>
              <a:t> </a:t>
            </a:r>
            <a:r>
              <a:rPr lang="en-GB" sz="1800" dirty="0" err="1">
                <a:solidFill>
                  <a:srgbClr val="C00000"/>
                </a:solidFill>
                <a:latin typeface="Arial" panose="020B0604020202020204" pitchFamily="34" charset="0"/>
                <a:cs typeface="Arial" panose="020B0604020202020204" pitchFamily="34" charset="0"/>
              </a:rPr>
              <a:t>ricercatori</a:t>
            </a:r>
            <a:r>
              <a:rPr lang="en-GB" sz="1800" dirty="0">
                <a:solidFill>
                  <a:srgbClr val="C00000"/>
                </a:solidFill>
                <a:latin typeface="Arial" panose="020B0604020202020204" pitchFamily="34" charset="0"/>
                <a:cs typeface="Arial" panose="020B0604020202020204" pitchFamily="34" charset="0"/>
              </a:rPr>
              <a:t> </a:t>
            </a:r>
            <a:r>
              <a:rPr lang="en-GB" sz="1800" dirty="0" err="1">
                <a:solidFill>
                  <a:srgbClr val="C00000"/>
                </a:solidFill>
                <a:latin typeface="Arial" panose="020B0604020202020204" pitchFamily="34" charset="0"/>
                <a:cs typeface="Arial" panose="020B0604020202020204" pitchFamily="34" charset="0"/>
              </a:rPr>
              <a:t>nel</a:t>
            </a:r>
            <a:r>
              <a:rPr lang="en-GB" sz="1800" dirty="0">
                <a:solidFill>
                  <a:srgbClr val="C00000"/>
                </a:solidFill>
                <a:latin typeface="Arial" panose="020B0604020202020204" pitchFamily="34" charset="0"/>
                <a:cs typeface="Arial" panose="020B0604020202020204" pitchFamily="34" charset="0"/>
              </a:rPr>
              <a:t> </a:t>
            </a:r>
            <a:r>
              <a:rPr lang="en-GB" sz="1800" dirty="0" err="1">
                <a:solidFill>
                  <a:srgbClr val="C00000"/>
                </a:solidFill>
                <a:latin typeface="Arial" panose="020B0604020202020204" pitchFamily="34" charset="0"/>
                <a:cs typeface="Arial" panose="020B0604020202020204" pitchFamily="34" charset="0"/>
              </a:rPr>
              <a:t>settore</a:t>
            </a:r>
            <a:r>
              <a:rPr lang="en-GB" sz="1800" dirty="0">
                <a:solidFill>
                  <a:srgbClr val="C00000"/>
                </a:solidFill>
                <a:latin typeface="Arial" panose="020B0604020202020204" pitchFamily="34" charset="0"/>
                <a:cs typeface="Arial" panose="020B0604020202020204" pitchFamily="34" charset="0"/>
              </a:rPr>
              <a:t>. </a:t>
            </a:r>
          </a:p>
          <a:p>
            <a:endParaRPr lang="en-IT" sz="1800" dirty="0">
              <a:latin typeface="Arial" panose="020B0604020202020204" pitchFamily="34" charset="0"/>
              <a:cs typeface="Arial" panose="020B0604020202020204" pitchFamily="34" charset="0"/>
            </a:endParaRPr>
          </a:p>
        </p:txBody>
      </p:sp>
      <p:sp>
        <p:nvSpPr>
          <p:cNvPr id="6" name="Content Placeholder 2">
            <a:extLst>
              <a:ext uri="{FF2B5EF4-FFF2-40B4-BE49-F238E27FC236}">
                <a16:creationId xmlns:a16="http://schemas.microsoft.com/office/drawing/2014/main" id="{124298F2-3BF4-536C-8936-94FB51E099F7}"/>
              </a:ext>
            </a:extLst>
          </p:cNvPr>
          <p:cNvSpPr txBox="1">
            <a:spLocks/>
          </p:cNvSpPr>
          <p:nvPr/>
        </p:nvSpPr>
        <p:spPr>
          <a:xfrm>
            <a:off x="729916" y="3305175"/>
            <a:ext cx="10515600" cy="1995487"/>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IT" sz="1800" b="1">
                <a:latin typeface="Arial" panose="020B0604020202020204" pitchFamily="34" charset="0"/>
                <a:cs typeface="Arial" panose="020B0604020202020204" pitchFamily="34" charset="0"/>
              </a:rPr>
              <a:t>SPAGNA</a:t>
            </a:r>
            <a:endParaRPr lang="en-US" sz="1800" b="1">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800" b="1">
                <a:latin typeface="Arial" panose="020B0604020202020204" pitchFamily="34" charset="0"/>
                <a:cs typeface="Arial" panose="020B0604020202020204" pitchFamily="34" charset="0"/>
              </a:rPr>
              <a:t>Real Sociedad Espanola de Fisica (RSEF)</a:t>
            </a:r>
          </a:p>
          <a:p>
            <a:pPr marL="0" indent="0">
              <a:buFont typeface="Arial" panose="020B0604020202020204" pitchFamily="34" charset="0"/>
              <a:buNone/>
            </a:pPr>
            <a:r>
              <a:rPr lang="en-US" sz="1800">
                <a:solidFill>
                  <a:srgbClr val="C00000"/>
                </a:solidFill>
                <a:latin typeface="Arial" panose="020B0604020202020204" pitchFamily="34" charset="0"/>
                <a:cs typeface="Arial" panose="020B0604020202020204" pitchFamily="34" charset="0"/>
              </a:rPr>
              <a:t>ha al suo interno numerosi gruppi e divisioni, ma non è presente né una divisione acceleratori né un gruppo di fisica degli acceleratori </a:t>
            </a:r>
            <a:endParaRPr lang="en-US" sz="180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45470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38AB985-67CF-B07D-1C09-14BC63BF5A5E}"/>
              </a:ext>
            </a:extLst>
          </p:cNvPr>
          <p:cNvPicPr>
            <a:picLocks noChangeAspect="1"/>
          </p:cNvPicPr>
          <p:nvPr/>
        </p:nvPicPr>
        <p:blipFill>
          <a:blip r:embed="rId2"/>
          <a:stretch>
            <a:fillRect/>
          </a:stretch>
        </p:blipFill>
        <p:spPr>
          <a:xfrm>
            <a:off x="585788" y="153564"/>
            <a:ext cx="7358526" cy="6704435"/>
          </a:xfrm>
          <a:prstGeom prst="rect">
            <a:avLst/>
          </a:prstGeom>
        </p:spPr>
      </p:pic>
      <p:sp>
        <p:nvSpPr>
          <p:cNvPr id="8" name="Rectangle 7">
            <a:extLst>
              <a:ext uri="{FF2B5EF4-FFF2-40B4-BE49-F238E27FC236}">
                <a16:creationId xmlns:a16="http://schemas.microsoft.com/office/drawing/2014/main" id="{7B32A298-47E0-C315-AB71-AA65A8A371F3}"/>
              </a:ext>
            </a:extLst>
          </p:cNvPr>
          <p:cNvSpPr/>
          <p:nvPr/>
        </p:nvSpPr>
        <p:spPr>
          <a:xfrm>
            <a:off x="585788" y="5943601"/>
            <a:ext cx="3786187" cy="760835"/>
          </a:xfrm>
          <a:prstGeom prst="rect">
            <a:avLst/>
          </a:prstGeom>
          <a:no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T"/>
          </a:p>
        </p:txBody>
      </p:sp>
      <p:sp>
        <p:nvSpPr>
          <p:cNvPr id="9" name="Rectangle 8">
            <a:extLst>
              <a:ext uri="{FF2B5EF4-FFF2-40B4-BE49-F238E27FC236}">
                <a16:creationId xmlns:a16="http://schemas.microsoft.com/office/drawing/2014/main" id="{E10BE689-0901-5A0D-EBD5-FB24B32B3F15}"/>
              </a:ext>
            </a:extLst>
          </p:cNvPr>
          <p:cNvSpPr/>
          <p:nvPr/>
        </p:nvSpPr>
        <p:spPr>
          <a:xfrm>
            <a:off x="7194944" y="1829382"/>
            <a:ext cx="3786187" cy="1599618"/>
          </a:xfrm>
          <a:prstGeom prst="rect">
            <a:avLst/>
          </a:prstGeom>
          <a:no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T"/>
          </a:p>
        </p:txBody>
      </p:sp>
      <p:sp>
        <p:nvSpPr>
          <p:cNvPr id="10" name="TextBox 9">
            <a:extLst>
              <a:ext uri="{FF2B5EF4-FFF2-40B4-BE49-F238E27FC236}">
                <a16:creationId xmlns:a16="http://schemas.microsoft.com/office/drawing/2014/main" id="{6556C9BA-EC5C-EB42-ED03-5F41112EA1BB}"/>
              </a:ext>
            </a:extLst>
          </p:cNvPr>
          <p:cNvSpPr txBox="1"/>
          <p:nvPr/>
        </p:nvSpPr>
        <p:spPr>
          <a:xfrm>
            <a:off x="7689054" y="2186195"/>
            <a:ext cx="2797969" cy="923330"/>
          </a:xfrm>
          <a:prstGeom prst="rect">
            <a:avLst/>
          </a:prstGeom>
          <a:noFill/>
        </p:spPr>
        <p:txBody>
          <a:bodyPr wrap="square" rtlCol="0">
            <a:spAutoFit/>
          </a:bodyPr>
          <a:lstStyle/>
          <a:p>
            <a:pPr algn="ctr"/>
            <a:r>
              <a:rPr lang="en-IT" b="1" dirty="0">
                <a:solidFill>
                  <a:srgbClr val="C00000"/>
                </a:solidFill>
                <a:latin typeface="Arial" panose="020B0604020202020204" pitchFamily="34" charset="0"/>
                <a:cs typeface="Arial" panose="020B0604020202020204" pitchFamily="34" charset="0"/>
              </a:rPr>
              <a:t>CONGRESSO SIF 2013 </a:t>
            </a:r>
            <a:r>
              <a:rPr lang="en-IT" b="1" dirty="0">
                <a:solidFill>
                  <a:schemeClr val="accent1">
                    <a:lumMod val="75000"/>
                  </a:schemeClr>
                </a:solidFill>
                <a:latin typeface="Arial" panose="020B0604020202020204" pitchFamily="34" charset="0"/>
                <a:cs typeface="Arial" panose="020B0604020202020204" pitchFamily="34" charset="0"/>
              </a:rPr>
              <a:t>SEZIONE VII FISICA DEGLI ACCELERATORI</a:t>
            </a:r>
          </a:p>
        </p:txBody>
      </p:sp>
      <p:sp>
        <p:nvSpPr>
          <p:cNvPr id="11" name="TextBox 10">
            <a:extLst>
              <a:ext uri="{FF2B5EF4-FFF2-40B4-BE49-F238E27FC236}">
                <a16:creationId xmlns:a16="http://schemas.microsoft.com/office/drawing/2014/main" id="{75F0A41E-133F-73EF-FCED-BEA0273F8D7B}"/>
              </a:ext>
            </a:extLst>
          </p:cNvPr>
          <p:cNvSpPr txBox="1"/>
          <p:nvPr/>
        </p:nvSpPr>
        <p:spPr>
          <a:xfrm>
            <a:off x="7853212" y="4520043"/>
            <a:ext cx="2553904" cy="584775"/>
          </a:xfrm>
          <a:prstGeom prst="rect">
            <a:avLst/>
          </a:prstGeom>
          <a:noFill/>
          <a:ln w="38100">
            <a:solidFill>
              <a:srgbClr val="C00000"/>
            </a:solidFill>
          </a:ln>
        </p:spPr>
        <p:txBody>
          <a:bodyPr wrap="none" rtlCol="0">
            <a:spAutoFit/>
          </a:bodyPr>
          <a:lstStyle/>
          <a:p>
            <a:r>
              <a:rPr lang="en-IT" sz="3200" b="1" dirty="0">
                <a:solidFill>
                  <a:srgbClr val="C00000"/>
                </a:solidFill>
                <a:latin typeface="Arial" panose="020B0604020202020204" pitchFamily="34" charset="0"/>
                <a:cs typeface="Arial" panose="020B0604020202020204" pitchFamily="34" charset="0"/>
              </a:rPr>
              <a:t>  FUTURE ? </a:t>
            </a:r>
          </a:p>
        </p:txBody>
      </p:sp>
    </p:spTree>
    <p:extLst>
      <p:ext uri="{BB962C8B-B14F-4D97-AF65-F5344CB8AC3E}">
        <p14:creationId xmlns:p14="http://schemas.microsoft.com/office/powerpoint/2010/main" val="1644399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1A4A30-A5B3-6939-EB13-73C51BC92D6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AB3D3FD-5BA8-09CF-0EBF-05A7953AB123}"/>
              </a:ext>
            </a:extLst>
          </p:cNvPr>
          <p:cNvSpPr>
            <a:spLocks noGrp="1"/>
          </p:cNvSpPr>
          <p:nvPr>
            <p:ph type="title"/>
          </p:nvPr>
        </p:nvSpPr>
        <p:spPr>
          <a:xfrm>
            <a:off x="1323475" y="2766218"/>
            <a:ext cx="10320838" cy="1325563"/>
          </a:xfrm>
        </p:spPr>
        <p:txBody>
          <a:bodyPr>
            <a:noAutofit/>
          </a:bodyPr>
          <a:lstStyle/>
          <a:p>
            <a:r>
              <a:rPr lang="en-IT" sz="3200" dirty="0">
                <a:solidFill>
                  <a:schemeClr val="tx2">
                    <a:lumMod val="75000"/>
                    <a:lumOff val="25000"/>
                  </a:schemeClr>
                </a:solidFill>
                <a:latin typeface="Arial" panose="020B0604020202020204" pitchFamily="34" charset="0"/>
                <a:cs typeface="Arial" panose="020B0604020202020204" pitchFamily="34" charset="0"/>
              </a:rPr>
              <a:t>-  </a:t>
            </a:r>
            <a:r>
              <a:rPr lang="en-IT" sz="3200" dirty="0">
                <a:solidFill>
                  <a:srgbClr val="C00000"/>
                </a:solidFill>
                <a:latin typeface="Arial" panose="020B0604020202020204" pitchFamily="34" charset="0"/>
                <a:cs typeface="Arial" panose="020B0604020202020204" pitchFamily="34" charset="0"/>
              </a:rPr>
              <a:t>Fisica e Tecnologie Acceleratori &amp; Università  (update) </a:t>
            </a:r>
            <a:br>
              <a:rPr lang="en-IT" sz="3200" dirty="0">
                <a:solidFill>
                  <a:schemeClr val="tx2">
                    <a:lumMod val="75000"/>
                    <a:lumOff val="25000"/>
                  </a:schemeClr>
                </a:solidFill>
                <a:latin typeface="Arial" panose="020B0604020202020204" pitchFamily="34" charset="0"/>
                <a:cs typeface="Arial" panose="020B0604020202020204" pitchFamily="34" charset="0"/>
              </a:rPr>
            </a:br>
            <a:br>
              <a:rPr lang="en-IT" sz="3200" dirty="0">
                <a:solidFill>
                  <a:schemeClr val="tx2">
                    <a:lumMod val="75000"/>
                    <a:lumOff val="25000"/>
                  </a:schemeClr>
                </a:solidFill>
                <a:latin typeface="Arial" panose="020B0604020202020204" pitchFamily="34" charset="0"/>
                <a:cs typeface="Arial" panose="020B0604020202020204" pitchFamily="34" charset="0"/>
              </a:rPr>
            </a:br>
            <a:r>
              <a:rPr lang="en-IT" sz="3200" dirty="0">
                <a:solidFill>
                  <a:schemeClr val="tx2">
                    <a:lumMod val="75000"/>
                    <a:lumOff val="25000"/>
                  </a:schemeClr>
                </a:solidFill>
                <a:latin typeface="Arial" panose="020B0604020202020204" pitchFamily="34" charset="0"/>
                <a:cs typeface="Arial" panose="020B0604020202020204" pitchFamily="34" charset="0"/>
              </a:rPr>
              <a:t>-  Fisica e Tecnologie   Acceleratori &amp; SIF</a:t>
            </a:r>
          </a:p>
        </p:txBody>
      </p:sp>
      <p:grpSp>
        <p:nvGrpSpPr>
          <p:cNvPr id="4" name="Group 3">
            <a:extLst>
              <a:ext uri="{FF2B5EF4-FFF2-40B4-BE49-F238E27FC236}">
                <a16:creationId xmlns:a16="http://schemas.microsoft.com/office/drawing/2014/main" id="{8B62274A-3CBB-9A63-3F96-2C24688ED068}"/>
              </a:ext>
            </a:extLst>
          </p:cNvPr>
          <p:cNvGrpSpPr/>
          <p:nvPr/>
        </p:nvGrpSpPr>
        <p:grpSpPr>
          <a:xfrm>
            <a:off x="927686" y="629667"/>
            <a:ext cx="2981662" cy="1042010"/>
            <a:chOff x="927686" y="629667"/>
            <a:chExt cx="2981662" cy="1042010"/>
          </a:xfrm>
        </p:grpSpPr>
        <p:pic>
          <p:nvPicPr>
            <p:cNvPr id="6" name="Picture 5">
              <a:extLst>
                <a:ext uri="{FF2B5EF4-FFF2-40B4-BE49-F238E27FC236}">
                  <a16:creationId xmlns:a16="http://schemas.microsoft.com/office/drawing/2014/main" id="{8E6C4483-5AB0-3392-1099-19FC1FC27F78}"/>
                </a:ext>
              </a:extLst>
            </p:cNvPr>
            <p:cNvPicPr>
              <a:picLocks noChangeAspect="1"/>
            </p:cNvPicPr>
            <p:nvPr/>
          </p:nvPicPr>
          <p:blipFill>
            <a:blip r:embed="rId2"/>
            <a:stretch>
              <a:fillRect/>
            </a:stretch>
          </p:blipFill>
          <p:spPr>
            <a:xfrm>
              <a:off x="927686" y="629667"/>
              <a:ext cx="1900444" cy="867251"/>
            </a:xfrm>
            <a:prstGeom prst="rect">
              <a:avLst/>
            </a:prstGeom>
          </p:spPr>
        </p:pic>
        <p:sp>
          <p:nvSpPr>
            <p:cNvPr id="7" name="TextBox 6">
              <a:extLst>
                <a:ext uri="{FF2B5EF4-FFF2-40B4-BE49-F238E27FC236}">
                  <a16:creationId xmlns:a16="http://schemas.microsoft.com/office/drawing/2014/main" id="{645CC6A6-E380-56F0-56B2-BED42935EBD4}"/>
                </a:ext>
              </a:extLst>
            </p:cNvPr>
            <p:cNvSpPr txBox="1"/>
            <p:nvPr/>
          </p:nvSpPr>
          <p:spPr>
            <a:xfrm>
              <a:off x="2118217" y="1333123"/>
              <a:ext cx="1791131" cy="338554"/>
            </a:xfrm>
            <a:prstGeom prst="rect">
              <a:avLst/>
            </a:prstGeom>
            <a:noFill/>
          </p:spPr>
          <p:txBody>
            <a:bodyPr wrap="none" rtlCol="0">
              <a:spAutoFit/>
            </a:bodyPr>
            <a:lstStyle/>
            <a:p>
              <a:r>
                <a:rPr lang="en-IT" sz="1600" b="1" dirty="0">
                  <a:solidFill>
                    <a:schemeClr val="accent4">
                      <a:lumMod val="75000"/>
                    </a:schemeClr>
                  </a:solidFill>
                  <a:latin typeface="Arial" panose="020B0604020202020204" pitchFamily="34" charset="0"/>
                  <a:cs typeface="Arial" panose="020B0604020202020204" pitchFamily="34" charset="0"/>
                </a:rPr>
                <a:t>ACCELERATORI</a:t>
              </a:r>
            </a:p>
          </p:txBody>
        </p:sp>
      </p:grpSp>
    </p:spTree>
    <p:extLst>
      <p:ext uri="{BB962C8B-B14F-4D97-AF65-F5344CB8AC3E}">
        <p14:creationId xmlns:p14="http://schemas.microsoft.com/office/powerpoint/2010/main" val="2234441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po 5"/>
          <p:cNvGrpSpPr/>
          <p:nvPr/>
        </p:nvGrpSpPr>
        <p:grpSpPr>
          <a:xfrm>
            <a:off x="2034708" y="751000"/>
            <a:ext cx="5392688" cy="6052965"/>
            <a:chOff x="159026" y="29536"/>
            <a:chExt cx="6195340" cy="6858000"/>
          </a:xfrm>
        </p:grpSpPr>
        <p:sp>
          <p:nvSpPr>
            <p:cNvPr id="21" name="Ovale 20"/>
            <p:cNvSpPr/>
            <p:nvPr/>
          </p:nvSpPr>
          <p:spPr>
            <a:xfrm>
              <a:off x="2988003" y="148864"/>
              <a:ext cx="201350" cy="185874"/>
            </a:xfrm>
            <a:prstGeom prst="ellipse">
              <a:avLst/>
            </a:prstGeom>
            <a:solidFill>
              <a:srgbClr val="1F497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pic>
          <p:nvPicPr>
            <p:cNvPr id="5" name="Immagine 4"/>
            <p:cNvPicPr>
              <a:picLocks noChangeAspect="1"/>
            </p:cNvPicPr>
            <p:nvPr/>
          </p:nvPicPr>
          <p:blipFill>
            <a:blip r:embed="rId2"/>
            <a:stretch>
              <a:fillRect/>
            </a:stretch>
          </p:blipFill>
          <p:spPr>
            <a:xfrm>
              <a:off x="159026" y="29536"/>
              <a:ext cx="6195340" cy="6858000"/>
            </a:xfrm>
            <a:prstGeom prst="rect">
              <a:avLst/>
            </a:prstGeom>
          </p:spPr>
        </p:pic>
        <p:sp>
          <p:nvSpPr>
            <p:cNvPr id="7" name="Ovale 6"/>
            <p:cNvSpPr/>
            <p:nvPr/>
          </p:nvSpPr>
          <p:spPr>
            <a:xfrm>
              <a:off x="1414570" y="1724848"/>
              <a:ext cx="201350" cy="185874"/>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9" name="Ovale 8"/>
            <p:cNvSpPr/>
            <p:nvPr/>
          </p:nvSpPr>
          <p:spPr>
            <a:xfrm>
              <a:off x="2860837" y="1107762"/>
              <a:ext cx="201350" cy="185874"/>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0" name="Ovale 9"/>
            <p:cNvSpPr/>
            <p:nvPr/>
          </p:nvSpPr>
          <p:spPr>
            <a:xfrm>
              <a:off x="2011177" y="1219105"/>
              <a:ext cx="201350" cy="185874"/>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4" name="Ovale 13"/>
            <p:cNvSpPr/>
            <p:nvPr/>
          </p:nvSpPr>
          <p:spPr>
            <a:xfrm>
              <a:off x="3932025" y="4018334"/>
              <a:ext cx="201350" cy="185874"/>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5" name="Ovale 14"/>
            <p:cNvSpPr/>
            <p:nvPr/>
          </p:nvSpPr>
          <p:spPr>
            <a:xfrm>
              <a:off x="3062187" y="3326295"/>
              <a:ext cx="201350" cy="185874"/>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7" name="Ovale 16"/>
            <p:cNvSpPr/>
            <p:nvPr/>
          </p:nvSpPr>
          <p:spPr>
            <a:xfrm>
              <a:off x="4303343" y="6028846"/>
              <a:ext cx="201350" cy="185874"/>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9" name="Ovale 18"/>
            <p:cNvSpPr/>
            <p:nvPr/>
          </p:nvSpPr>
          <p:spPr>
            <a:xfrm>
              <a:off x="2212527" y="2243489"/>
              <a:ext cx="201350" cy="185874"/>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5" name="Ovale 24"/>
            <p:cNvSpPr/>
            <p:nvPr/>
          </p:nvSpPr>
          <p:spPr>
            <a:xfrm>
              <a:off x="798387" y="1324701"/>
              <a:ext cx="201350" cy="185874"/>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6" name="Ovale 25"/>
            <p:cNvSpPr/>
            <p:nvPr/>
          </p:nvSpPr>
          <p:spPr>
            <a:xfrm>
              <a:off x="1515245" y="1074288"/>
              <a:ext cx="201350" cy="185874"/>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31" name="Ovale 30"/>
            <p:cNvSpPr/>
            <p:nvPr/>
          </p:nvSpPr>
          <p:spPr>
            <a:xfrm>
              <a:off x="3589111" y="964802"/>
              <a:ext cx="201350" cy="185874"/>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0" name="Ovale 19"/>
            <p:cNvSpPr/>
            <p:nvPr/>
          </p:nvSpPr>
          <p:spPr>
            <a:xfrm>
              <a:off x="4084425" y="4170734"/>
              <a:ext cx="201350" cy="185874"/>
            </a:xfrm>
            <a:prstGeom prst="ellips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sp>
        <p:nvSpPr>
          <p:cNvPr id="22" name="CasellaDiTesto 21"/>
          <p:cNvSpPr txBox="1"/>
          <p:nvPr/>
        </p:nvSpPr>
        <p:spPr>
          <a:xfrm>
            <a:off x="8531222" y="-4593"/>
            <a:ext cx="3470277" cy="4488858"/>
          </a:xfrm>
          <a:prstGeom prst="rect">
            <a:avLst/>
          </a:prstGeom>
          <a:noFill/>
        </p:spPr>
        <p:txBody>
          <a:bodyPr wrap="square" rtlCol="0">
            <a:spAutoFit/>
          </a:bodyPr>
          <a:lstStyle/>
          <a:p>
            <a:pPr>
              <a:lnSpc>
                <a:spcPct val="150000"/>
              </a:lnSpc>
            </a:pPr>
            <a:r>
              <a:rPr lang="it-IT" sz="1600" b="1" i="1" dirty="0" err="1">
                <a:latin typeface="Arial" panose="020B0604020202020204" pitchFamily="34" charset="0"/>
                <a:cs typeface="Arial" panose="020B0604020202020204" pitchFamily="34" charset="0"/>
              </a:rPr>
              <a:t>Universities</a:t>
            </a:r>
            <a:r>
              <a:rPr lang="it-IT" sz="1600" b="1" i="1" dirty="0">
                <a:latin typeface="Arial" panose="020B0604020202020204" pitchFamily="34" charset="0"/>
                <a:cs typeface="Arial" panose="020B0604020202020204" pitchFamily="34" charset="0"/>
              </a:rPr>
              <a:t> of</a:t>
            </a:r>
          </a:p>
          <a:p>
            <a:pPr marL="285750" indent="-285750">
              <a:lnSpc>
                <a:spcPct val="150000"/>
              </a:lnSpc>
              <a:buFont typeface="Arial"/>
              <a:buChar char="•"/>
            </a:pPr>
            <a:r>
              <a:rPr lang="it-IT" sz="1600" b="1" i="1" dirty="0">
                <a:latin typeface="Arial" panose="020B0604020202020204" pitchFamily="34" charset="0"/>
                <a:cs typeface="Arial" panose="020B0604020202020204" pitchFamily="34" charset="0"/>
              </a:rPr>
              <a:t>Torino</a:t>
            </a:r>
          </a:p>
          <a:p>
            <a:pPr marL="285750" indent="-285750">
              <a:lnSpc>
                <a:spcPct val="150000"/>
              </a:lnSpc>
              <a:buFont typeface="Arial"/>
              <a:buChar char="•"/>
            </a:pPr>
            <a:r>
              <a:rPr lang="it-IT" sz="1600" b="1" i="1" dirty="0">
                <a:latin typeface="Arial" panose="020B0604020202020204" pitchFamily="34" charset="0"/>
                <a:cs typeface="Arial" panose="020B0604020202020204" pitchFamily="34" charset="0"/>
              </a:rPr>
              <a:t>Milano</a:t>
            </a:r>
          </a:p>
          <a:p>
            <a:pPr marL="285750" indent="-285750">
              <a:lnSpc>
                <a:spcPct val="150000"/>
              </a:lnSpc>
              <a:buFont typeface="Arial"/>
              <a:buChar char="•"/>
            </a:pPr>
            <a:r>
              <a:rPr lang="it-IT" sz="1600" i="1" dirty="0">
                <a:latin typeface="Arial" panose="020B0604020202020204" pitchFamily="34" charset="0"/>
                <a:cs typeface="Arial" panose="020B0604020202020204" pitchFamily="34" charset="0"/>
              </a:rPr>
              <a:t>Padova</a:t>
            </a:r>
          </a:p>
          <a:p>
            <a:pPr marL="285750" indent="-285750">
              <a:lnSpc>
                <a:spcPct val="150000"/>
              </a:lnSpc>
              <a:buFont typeface="Arial"/>
              <a:buChar char="•"/>
            </a:pPr>
            <a:r>
              <a:rPr lang="it-IT" sz="1600" i="1" dirty="0">
                <a:latin typeface="Arial" panose="020B0604020202020204" pitchFamily="34" charset="0"/>
                <a:cs typeface="Arial" panose="020B0604020202020204" pitchFamily="34" charset="0"/>
              </a:rPr>
              <a:t>Pavia</a:t>
            </a:r>
          </a:p>
          <a:p>
            <a:pPr marL="285750" indent="-285750">
              <a:lnSpc>
                <a:spcPct val="150000"/>
              </a:lnSpc>
              <a:buFont typeface="Arial"/>
              <a:buChar char="•"/>
            </a:pPr>
            <a:r>
              <a:rPr lang="it-IT" sz="1600" i="1" dirty="0">
                <a:latin typeface="Arial" panose="020B0604020202020204" pitchFamily="34" charset="0"/>
                <a:cs typeface="Arial" panose="020B0604020202020204" pitchFamily="34" charset="0"/>
              </a:rPr>
              <a:t>Trieste</a:t>
            </a:r>
          </a:p>
          <a:p>
            <a:pPr marL="285750" indent="-285750">
              <a:lnSpc>
                <a:spcPct val="150000"/>
              </a:lnSpc>
              <a:buFont typeface="Arial"/>
              <a:buChar char="•"/>
            </a:pPr>
            <a:r>
              <a:rPr lang="it-IT" sz="1600" i="1" dirty="0">
                <a:latin typeface="Arial" panose="020B0604020202020204" pitchFamily="34" charset="0"/>
                <a:cs typeface="Arial" panose="020B0604020202020204" pitchFamily="34" charset="0"/>
              </a:rPr>
              <a:t>Genova</a:t>
            </a:r>
          </a:p>
          <a:p>
            <a:pPr marL="285750" indent="-285750">
              <a:lnSpc>
                <a:spcPct val="150000"/>
              </a:lnSpc>
              <a:buFont typeface="Arial"/>
              <a:buChar char="•"/>
            </a:pPr>
            <a:r>
              <a:rPr lang="it-IT" sz="1600" i="1" dirty="0">
                <a:latin typeface="Arial" panose="020B0604020202020204" pitchFamily="34" charset="0"/>
                <a:cs typeface="Arial" panose="020B0604020202020204" pitchFamily="34" charset="0"/>
              </a:rPr>
              <a:t>Pisa</a:t>
            </a:r>
          </a:p>
          <a:p>
            <a:pPr marL="285750" indent="-285750">
              <a:lnSpc>
                <a:spcPct val="150000"/>
              </a:lnSpc>
              <a:buFont typeface="Arial"/>
              <a:buChar char="•"/>
            </a:pPr>
            <a:r>
              <a:rPr lang="it-IT" sz="1600" b="1" i="1" dirty="0">
                <a:latin typeface="Arial" panose="020B0604020202020204" pitchFamily="34" charset="0"/>
                <a:cs typeface="Arial" panose="020B0604020202020204" pitchFamily="34" charset="0"/>
              </a:rPr>
              <a:t>Roma </a:t>
            </a:r>
            <a:r>
              <a:rPr lang="it-IT" sz="1600" i="1" dirty="0">
                <a:latin typeface="Arial" panose="020B0604020202020204" pitchFamily="34" charset="0"/>
                <a:cs typeface="Arial" panose="020B0604020202020204" pitchFamily="34" charset="0"/>
              </a:rPr>
              <a:t>(Sapienza &amp; Tor </a:t>
            </a:r>
            <a:r>
              <a:rPr lang="it-IT" sz="1600" i="1" dirty="0" err="1">
                <a:latin typeface="Arial" panose="020B0604020202020204" pitchFamily="34" charset="0"/>
                <a:cs typeface="Arial" panose="020B0604020202020204" pitchFamily="34" charset="0"/>
              </a:rPr>
              <a:t>Vegata</a:t>
            </a:r>
            <a:r>
              <a:rPr lang="it-IT" sz="1600" i="1" dirty="0">
                <a:latin typeface="Arial" panose="020B0604020202020204" pitchFamily="34" charset="0"/>
                <a:cs typeface="Arial" panose="020B0604020202020204" pitchFamily="34" charset="0"/>
              </a:rPr>
              <a:t>)</a:t>
            </a:r>
          </a:p>
          <a:p>
            <a:pPr marL="285750" indent="-285750">
              <a:lnSpc>
                <a:spcPct val="150000"/>
              </a:lnSpc>
              <a:buFont typeface="Arial"/>
              <a:buChar char="•"/>
            </a:pPr>
            <a:r>
              <a:rPr lang="it-IT" sz="1600" b="1" i="1" dirty="0">
                <a:latin typeface="Arial" panose="020B0604020202020204" pitchFamily="34" charset="0"/>
                <a:cs typeface="Arial" panose="020B0604020202020204" pitchFamily="34" charset="0"/>
              </a:rPr>
              <a:t>Napoli</a:t>
            </a:r>
          </a:p>
          <a:p>
            <a:pPr marL="285750" indent="-285750">
              <a:lnSpc>
                <a:spcPct val="150000"/>
              </a:lnSpc>
              <a:buFont typeface="Arial"/>
              <a:buChar char="•"/>
            </a:pPr>
            <a:r>
              <a:rPr lang="it-IT" sz="1600" b="1" i="1" dirty="0">
                <a:latin typeface="Arial" panose="020B0604020202020204" pitchFamily="34" charset="0"/>
                <a:cs typeface="Arial" panose="020B0604020202020204" pitchFamily="34" charset="0"/>
              </a:rPr>
              <a:t>Salerno</a:t>
            </a:r>
          </a:p>
          <a:p>
            <a:pPr marL="285750" indent="-285750">
              <a:lnSpc>
                <a:spcPct val="150000"/>
              </a:lnSpc>
              <a:buFont typeface="Arial"/>
              <a:buChar char="•"/>
            </a:pPr>
            <a:r>
              <a:rPr lang="it-IT" sz="1600" i="1" dirty="0">
                <a:latin typeface="Arial" panose="020B0604020202020204" pitchFamily="34" charset="0"/>
                <a:cs typeface="Arial" panose="020B0604020202020204" pitchFamily="34" charset="0"/>
              </a:rPr>
              <a:t>Catania</a:t>
            </a:r>
          </a:p>
        </p:txBody>
      </p:sp>
      <p:sp>
        <p:nvSpPr>
          <p:cNvPr id="23" name="CasellaDiTesto 22"/>
          <p:cNvSpPr txBox="1"/>
          <p:nvPr/>
        </p:nvSpPr>
        <p:spPr>
          <a:xfrm>
            <a:off x="8591698" y="4494640"/>
            <a:ext cx="2283276" cy="2554545"/>
          </a:xfrm>
          <a:prstGeom prst="rect">
            <a:avLst/>
          </a:prstGeom>
          <a:noFill/>
        </p:spPr>
        <p:txBody>
          <a:bodyPr wrap="square" rtlCol="0">
            <a:spAutoFit/>
          </a:bodyPr>
          <a:lstStyle/>
          <a:p>
            <a:pPr>
              <a:lnSpc>
                <a:spcPct val="150000"/>
              </a:lnSpc>
            </a:pPr>
            <a:r>
              <a:rPr lang="it-IT" sz="1600" b="1" i="1" dirty="0">
                <a:latin typeface="Arial" panose="020B0604020202020204" pitchFamily="34" charset="0"/>
                <a:cs typeface="Arial" panose="020B0604020202020204" pitchFamily="34" charset="0"/>
              </a:rPr>
              <a:t>Collaboration</a:t>
            </a:r>
            <a:r>
              <a:rPr lang="it-IT" sz="1600" i="1" dirty="0">
                <a:latin typeface="Arial" panose="020B0604020202020204" pitchFamily="34" charset="0"/>
                <a:cs typeface="Arial" panose="020B0604020202020204" pitchFamily="34" charset="0"/>
              </a:rPr>
              <a:t> </a:t>
            </a:r>
            <a:r>
              <a:rPr lang="it-IT" sz="1600" b="1" i="1" dirty="0">
                <a:latin typeface="Arial" panose="020B0604020202020204" pitchFamily="34" charset="0"/>
                <a:cs typeface="Arial" panose="020B0604020202020204" pitchFamily="34" charset="0"/>
              </a:rPr>
              <a:t>with</a:t>
            </a:r>
          </a:p>
          <a:p>
            <a:pPr>
              <a:lnSpc>
                <a:spcPct val="150000"/>
              </a:lnSpc>
            </a:pPr>
            <a:r>
              <a:rPr lang="it-IT" sz="1600" i="1" dirty="0">
                <a:latin typeface="Arial" panose="020B0604020202020204" pitchFamily="34" charset="0"/>
                <a:cs typeface="Arial" panose="020B0604020202020204" pitchFamily="34" charset="0"/>
              </a:rPr>
              <a:t>CNAO Center</a:t>
            </a:r>
          </a:p>
          <a:p>
            <a:pPr>
              <a:lnSpc>
                <a:spcPct val="150000"/>
              </a:lnSpc>
            </a:pPr>
            <a:r>
              <a:rPr lang="it-IT" sz="1600" i="1" dirty="0">
                <a:latin typeface="Arial" panose="020B0604020202020204" pitchFamily="34" charset="0"/>
                <a:cs typeface="Arial" panose="020B0604020202020204" pitchFamily="34" charset="0"/>
              </a:rPr>
              <a:t>Trieste SLS/FEL Lab</a:t>
            </a:r>
          </a:p>
          <a:p>
            <a:pPr>
              <a:lnSpc>
                <a:spcPct val="150000"/>
              </a:lnSpc>
            </a:pPr>
            <a:r>
              <a:rPr lang="it-IT" sz="1600" i="1" dirty="0">
                <a:latin typeface="Arial" panose="020B0604020202020204" pitchFamily="34" charset="0"/>
                <a:cs typeface="Arial" panose="020B0604020202020204" pitchFamily="34" charset="0"/>
              </a:rPr>
              <a:t>Legnaro INFN Lab</a:t>
            </a:r>
          </a:p>
          <a:p>
            <a:pPr>
              <a:lnSpc>
                <a:spcPct val="150000"/>
              </a:lnSpc>
            </a:pPr>
            <a:r>
              <a:rPr lang="it-IT" sz="1600" i="1" dirty="0">
                <a:latin typeface="Arial" panose="020B0604020202020204" pitchFamily="34" charset="0"/>
                <a:cs typeface="Arial" panose="020B0604020202020204" pitchFamily="34" charset="0"/>
              </a:rPr>
              <a:t>Frascati INFN Lab</a:t>
            </a:r>
          </a:p>
          <a:p>
            <a:pPr>
              <a:lnSpc>
                <a:spcPct val="150000"/>
              </a:lnSpc>
            </a:pPr>
            <a:r>
              <a:rPr lang="it-IT" sz="1600" i="1" dirty="0">
                <a:latin typeface="Arial" panose="020B0604020202020204" pitchFamily="34" charset="0"/>
                <a:cs typeface="Arial" panose="020B0604020202020204" pitchFamily="34" charset="0"/>
              </a:rPr>
              <a:t>Catania INFN Lab</a:t>
            </a:r>
          </a:p>
          <a:p>
            <a:endParaRPr lang="it-IT" sz="1600" dirty="0">
              <a:latin typeface="Arial" panose="020B0604020202020204" pitchFamily="34" charset="0"/>
              <a:cs typeface="Arial" panose="020B0604020202020204" pitchFamily="34" charset="0"/>
            </a:endParaRPr>
          </a:p>
        </p:txBody>
      </p:sp>
      <p:sp>
        <p:nvSpPr>
          <p:cNvPr id="11" name="CasellaDiTesto 10"/>
          <p:cNvSpPr txBox="1"/>
          <p:nvPr/>
        </p:nvSpPr>
        <p:spPr>
          <a:xfrm>
            <a:off x="1680808" y="133655"/>
            <a:ext cx="6499985" cy="523220"/>
          </a:xfrm>
          <a:prstGeom prst="rect">
            <a:avLst/>
          </a:prstGeom>
          <a:noFill/>
        </p:spPr>
        <p:txBody>
          <a:bodyPr wrap="none" rtlCol="0">
            <a:spAutoFit/>
          </a:bodyPr>
          <a:lstStyle/>
          <a:p>
            <a:r>
              <a:rPr lang="it-IT" sz="2800" b="1" dirty="0">
                <a:solidFill>
                  <a:srgbClr val="0070C0"/>
                </a:solidFill>
                <a:latin typeface="+mj-lt"/>
              </a:rPr>
              <a:t>Accelerator </a:t>
            </a:r>
            <a:r>
              <a:rPr lang="it-IT" sz="2800" b="1" dirty="0" err="1">
                <a:solidFill>
                  <a:srgbClr val="0070C0"/>
                </a:solidFill>
                <a:latin typeface="+mj-lt"/>
              </a:rPr>
              <a:t>Physics</a:t>
            </a:r>
            <a:r>
              <a:rPr lang="it-IT" sz="2800" b="1" dirty="0">
                <a:solidFill>
                  <a:srgbClr val="0070C0"/>
                </a:solidFill>
                <a:latin typeface="+mj-lt"/>
              </a:rPr>
              <a:t> </a:t>
            </a:r>
            <a:r>
              <a:rPr lang="it-IT" sz="2800" b="1" dirty="0" err="1">
                <a:solidFill>
                  <a:srgbClr val="0070C0"/>
                </a:solidFill>
                <a:latin typeface="+mj-lt"/>
              </a:rPr>
              <a:t>at</a:t>
            </a:r>
            <a:r>
              <a:rPr lang="it-IT" sz="2800" b="1" dirty="0">
                <a:solidFill>
                  <a:srgbClr val="0070C0"/>
                </a:solidFill>
                <a:latin typeface="+mj-lt"/>
              </a:rPr>
              <a:t> </a:t>
            </a:r>
            <a:r>
              <a:rPr lang="it-IT" sz="2800" b="1" dirty="0" err="1">
                <a:solidFill>
                  <a:srgbClr val="0070C0"/>
                </a:solidFill>
                <a:latin typeface="+mj-lt"/>
              </a:rPr>
              <a:t>Italian</a:t>
            </a:r>
            <a:r>
              <a:rPr lang="it-IT" sz="2800" b="1" dirty="0">
                <a:solidFill>
                  <a:srgbClr val="0070C0"/>
                </a:solidFill>
                <a:latin typeface="+mj-lt"/>
              </a:rPr>
              <a:t> </a:t>
            </a:r>
            <a:r>
              <a:rPr lang="it-IT" sz="2800" b="1" dirty="0" err="1">
                <a:solidFill>
                  <a:srgbClr val="0070C0"/>
                </a:solidFill>
                <a:latin typeface="+mj-lt"/>
              </a:rPr>
              <a:t>Universities</a:t>
            </a:r>
            <a:endParaRPr lang="it-IT" sz="2800" b="1" dirty="0">
              <a:solidFill>
                <a:srgbClr val="0070C0"/>
              </a:solidFill>
              <a:latin typeface="+mj-lt"/>
            </a:endParaRPr>
          </a:p>
        </p:txBody>
      </p:sp>
    </p:spTree>
    <p:extLst>
      <p:ext uri="{BB962C8B-B14F-4D97-AF65-F5344CB8AC3E}">
        <p14:creationId xmlns:p14="http://schemas.microsoft.com/office/powerpoint/2010/main" val="3314858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107BE5A-F96B-A28F-70F0-3ECF44391B32}"/>
              </a:ext>
            </a:extLst>
          </p:cNvPr>
          <p:cNvSpPr txBox="1"/>
          <p:nvPr/>
        </p:nvSpPr>
        <p:spPr>
          <a:xfrm>
            <a:off x="1414463" y="1528762"/>
            <a:ext cx="9900467" cy="1200329"/>
          </a:xfrm>
          <a:prstGeom prst="rect">
            <a:avLst/>
          </a:prstGeom>
          <a:noFill/>
        </p:spPr>
        <p:txBody>
          <a:bodyPr wrap="none" rtlCol="0">
            <a:spAutoFit/>
          </a:bodyPr>
          <a:lstStyle/>
          <a:p>
            <a:pPr marL="342900" indent="-342900">
              <a:buFont typeface="Arial" panose="020B0604020202020204" pitchFamily="34" charset="0"/>
              <a:buChar char="•"/>
            </a:pPr>
            <a:r>
              <a:rPr lang="en-IT" sz="2400" b="1" dirty="0">
                <a:solidFill>
                  <a:schemeClr val="tx2">
                    <a:lumMod val="90000"/>
                    <a:lumOff val="10000"/>
                  </a:schemeClr>
                </a:solidFill>
                <a:latin typeface="Arial" panose="020B0604020202020204" pitchFamily="34" charset="0"/>
                <a:cs typeface="Arial" panose="020B0604020202020204" pitchFamily="34" charset="0"/>
              </a:rPr>
              <a:t>NUMEROSI CORSI CURRICULARI, LAUREE MAGISTRALI E PhD</a:t>
            </a:r>
          </a:p>
          <a:p>
            <a:pPr marL="342900" indent="-342900">
              <a:buFont typeface="Arial" panose="020B0604020202020204" pitchFamily="34" charset="0"/>
              <a:buChar char="•"/>
            </a:pPr>
            <a:endParaRPr lang="en-IT" sz="2400" b="1" dirty="0">
              <a:solidFill>
                <a:schemeClr val="tx2">
                  <a:lumMod val="90000"/>
                  <a:lumOff val="10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IT" sz="2400" b="1" dirty="0">
                <a:solidFill>
                  <a:schemeClr val="tx2">
                    <a:lumMod val="90000"/>
                    <a:lumOff val="10000"/>
                  </a:schemeClr>
                </a:solidFill>
                <a:latin typeface="Arial" panose="020B0604020202020204" pitchFamily="34" charset="0"/>
                <a:cs typeface="Arial" panose="020B0604020202020204" pitchFamily="34" charset="0"/>
              </a:rPr>
              <a:t>POCHI DOCENTI UNIVERSITARI </a:t>
            </a:r>
          </a:p>
        </p:txBody>
      </p:sp>
      <p:sp>
        <p:nvSpPr>
          <p:cNvPr id="6" name="TextBox 5">
            <a:extLst>
              <a:ext uri="{FF2B5EF4-FFF2-40B4-BE49-F238E27FC236}">
                <a16:creationId xmlns:a16="http://schemas.microsoft.com/office/drawing/2014/main" id="{86C08CC7-F066-FDB7-8136-82ADB2A80320}"/>
              </a:ext>
            </a:extLst>
          </p:cNvPr>
          <p:cNvSpPr txBox="1"/>
          <p:nvPr/>
        </p:nvSpPr>
        <p:spPr>
          <a:xfrm>
            <a:off x="5663606" y="4492883"/>
            <a:ext cx="543739" cy="923330"/>
          </a:xfrm>
          <a:prstGeom prst="rect">
            <a:avLst/>
          </a:prstGeom>
          <a:noFill/>
        </p:spPr>
        <p:txBody>
          <a:bodyPr wrap="none" rtlCol="0">
            <a:spAutoFit/>
          </a:bodyPr>
          <a:lstStyle/>
          <a:p>
            <a:r>
              <a:rPr lang="en-IT" sz="5400" b="1" dirty="0">
                <a:solidFill>
                  <a:srgbClr val="C00000"/>
                </a:solidFill>
              </a:rPr>
              <a:t>?</a:t>
            </a:r>
          </a:p>
        </p:txBody>
      </p:sp>
      <p:sp>
        <p:nvSpPr>
          <p:cNvPr id="7" name="TextBox 6">
            <a:extLst>
              <a:ext uri="{FF2B5EF4-FFF2-40B4-BE49-F238E27FC236}">
                <a16:creationId xmlns:a16="http://schemas.microsoft.com/office/drawing/2014/main" id="{D5190708-7F8C-1DE8-DB6C-0235D869344A}"/>
              </a:ext>
            </a:extLst>
          </p:cNvPr>
          <p:cNvSpPr txBox="1"/>
          <p:nvPr/>
        </p:nvSpPr>
        <p:spPr>
          <a:xfrm>
            <a:off x="1414463" y="3300412"/>
            <a:ext cx="9695859" cy="1015663"/>
          </a:xfrm>
          <a:prstGeom prst="rect">
            <a:avLst/>
          </a:prstGeom>
          <a:noFill/>
        </p:spPr>
        <p:txBody>
          <a:bodyPr wrap="none" rtlCol="0">
            <a:spAutoFit/>
          </a:bodyPr>
          <a:lstStyle/>
          <a:p>
            <a:pPr marL="342900" indent="-342900">
              <a:buFont typeface="Arial" panose="020B0604020202020204" pitchFamily="34" charset="0"/>
              <a:buChar char="•"/>
            </a:pPr>
            <a:r>
              <a:rPr lang="en-IT" sz="2000" b="1" dirty="0">
                <a:solidFill>
                  <a:srgbClr val="C00000"/>
                </a:solidFill>
                <a:latin typeface="Arial" panose="020B0604020202020204" pitchFamily="34" charset="0"/>
                <a:cs typeface="Arial" panose="020B0604020202020204" pitchFamily="34" charset="0"/>
              </a:rPr>
              <a:t>NOTEVOLE CONTRIBUTO ALLA FISICA FONDAMENTALE E APPLICATA</a:t>
            </a:r>
          </a:p>
          <a:p>
            <a:pPr marL="342900" indent="-342900">
              <a:buFont typeface="Arial" panose="020B0604020202020204" pitchFamily="34" charset="0"/>
              <a:buChar char="•"/>
            </a:pPr>
            <a:endParaRPr lang="en-IT" sz="2000" b="1" dirty="0">
              <a:solidFill>
                <a:srgbClr val="C0000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IT" sz="2000" b="1" dirty="0">
                <a:solidFill>
                  <a:srgbClr val="C00000"/>
                </a:solidFill>
                <a:latin typeface="Arial" panose="020B0604020202020204" pitchFamily="34" charset="0"/>
                <a:cs typeface="Arial" panose="020B0604020202020204" pitchFamily="34" charset="0"/>
              </a:rPr>
              <a:t>PROGETTI INNOVATIVI E FINANZIAMENTI RILEVANTI DAI PROGRAMMI UE</a:t>
            </a:r>
          </a:p>
        </p:txBody>
      </p:sp>
    </p:spTree>
    <p:extLst>
      <p:ext uri="{BB962C8B-B14F-4D97-AF65-F5344CB8AC3E}">
        <p14:creationId xmlns:p14="http://schemas.microsoft.com/office/powerpoint/2010/main" val="3989798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406193-54D9-50EE-3A7E-4FCBBA6B6A1F}"/>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BF339E6B-3CDC-C5E1-A264-1138435149ED}"/>
              </a:ext>
            </a:extLst>
          </p:cNvPr>
          <p:cNvSpPr txBox="1"/>
          <p:nvPr/>
        </p:nvSpPr>
        <p:spPr>
          <a:xfrm>
            <a:off x="1009648" y="855017"/>
            <a:ext cx="3382657" cy="1200329"/>
          </a:xfrm>
          <a:prstGeom prst="rect">
            <a:avLst/>
          </a:prstGeom>
          <a:noFill/>
        </p:spPr>
        <p:txBody>
          <a:bodyPr wrap="none" rtlCol="0">
            <a:spAutoFit/>
          </a:bodyPr>
          <a:lstStyle/>
          <a:p>
            <a:r>
              <a:rPr lang="en-IT" sz="3600" b="1" dirty="0">
                <a:solidFill>
                  <a:srgbClr val="C00000"/>
                </a:solidFill>
              </a:rPr>
              <a:t>MOTIVI : Storici</a:t>
            </a:r>
          </a:p>
          <a:p>
            <a:endParaRPr lang="en-IT" sz="3600" b="1" dirty="0">
              <a:solidFill>
                <a:schemeClr val="tx2">
                  <a:lumMod val="90000"/>
                  <a:lumOff val="10000"/>
                </a:schemeClr>
              </a:solidFill>
            </a:endParaRPr>
          </a:p>
        </p:txBody>
      </p:sp>
      <p:sp>
        <p:nvSpPr>
          <p:cNvPr id="2" name="TextBox 1">
            <a:extLst>
              <a:ext uri="{FF2B5EF4-FFF2-40B4-BE49-F238E27FC236}">
                <a16:creationId xmlns:a16="http://schemas.microsoft.com/office/drawing/2014/main" id="{2EEBCBEA-6DCB-3D59-FA90-E981288B7154}"/>
              </a:ext>
            </a:extLst>
          </p:cNvPr>
          <p:cNvSpPr txBox="1"/>
          <p:nvPr/>
        </p:nvSpPr>
        <p:spPr>
          <a:xfrm>
            <a:off x="809623" y="1166842"/>
            <a:ext cx="11210761" cy="4524315"/>
          </a:xfrm>
          <a:prstGeom prst="rect">
            <a:avLst/>
          </a:prstGeom>
          <a:noFill/>
        </p:spPr>
        <p:txBody>
          <a:bodyPr wrap="none" rtlCol="0">
            <a:spAutoFit/>
          </a:bodyPr>
          <a:lstStyle/>
          <a:p>
            <a:endParaRPr lang="en-IT" sz="2400" b="1" dirty="0">
              <a:solidFill>
                <a:schemeClr val="tx2">
                  <a:lumMod val="90000"/>
                  <a:lumOff val="10000"/>
                </a:schemeClr>
              </a:solidFill>
              <a:latin typeface="Arial" panose="020B0604020202020204" pitchFamily="34" charset="0"/>
              <a:cs typeface="Arial" panose="020B0604020202020204" pitchFamily="34" charset="0"/>
            </a:endParaRPr>
          </a:p>
          <a:p>
            <a:endParaRPr lang="en-IT" sz="2400" b="1" dirty="0">
              <a:solidFill>
                <a:schemeClr val="tx2">
                  <a:lumMod val="90000"/>
                  <a:lumOff val="10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IT" sz="2400" b="1" dirty="0">
                <a:solidFill>
                  <a:schemeClr val="tx2">
                    <a:lumMod val="90000"/>
                    <a:lumOff val="10000"/>
                  </a:schemeClr>
                </a:solidFill>
                <a:latin typeface="Arial" panose="020B0604020202020204" pitchFamily="34" charset="0"/>
                <a:cs typeface="Arial" panose="020B0604020202020204" pitchFamily="34" charset="0"/>
              </a:rPr>
              <a:t>La comunità si è sviluppata principalmente presso Laboratori di Ricerca</a:t>
            </a:r>
          </a:p>
          <a:p>
            <a:pPr marL="342900" indent="-342900">
              <a:buFont typeface="Arial" panose="020B0604020202020204" pitchFamily="34" charset="0"/>
              <a:buChar char="•"/>
            </a:pPr>
            <a:endParaRPr lang="en-IT" sz="2400" b="1" dirty="0">
              <a:solidFill>
                <a:schemeClr val="tx2">
                  <a:lumMod val="90000"/>
                  <a:lumOff val="10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IT" sz="2400" b="1" dirty="0">
                <a:solidFill>
                  <a:schemeClr val="tx2">
                    <a:lumMod val="90000"/>
                    <a:lumOff val="10000"/>
                  </a:schemeClr>
                </a:solidFill>
                <a:latin typeface="Arial" panose="020B0604020202020204" pitchFamily="34" charset="0"/>
                <a:cs typeface="Arial" panose="020B0604020202020204" pitchFamily="34" charset="0"/>
              </a:rPr>
              <a:t>Ha sviluppato acceleratori funzionali ad altre discipline (servizio)</a:t>
            </a:r>
          </a:p>
          <a:p>
            <a:endParaRPr lang="en-IT" sz="2400" b="1" dirty="0">
              <a:solidFill>
                <a:schemeClr val="tx2">
                  <a:lumMod val="90000"/>
                  <a:lumOff val="10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b="1" dirty="0">
                <a:solidFill>
                  <a:schemeClr val="tx2">
                    <a:lumMod val="90000"/>
                    <a:lumOff val="10000"/>
                  </a:schemeClr>
                </a:solidFill>
                <a:latin typeface="Arial" panose="020B0604020202020204" pitchFamily="34" charset="0"/>
                <a:cs typeface="Arial" panose="020B0604020202020204" pitchFamily="34" charset="0"/>
              </a:rPr>
              <a:t>T</a:t>
            </a:r>
            <a:r>
              <a:rPr lang="en-IT" sz="2400" b="1" dirty="0">
                <a:solidFill>
                  <a:schemeClr val="tx2">
                    <a:lumMod val="90000"/>
                    <a:lumOff val="10000"/>
                  </a:schemeClr>
                </a:solidFill>
                <a:latin typeface="Arial" panose="020B0604020202020204" pitchFamily="34" charset="0"/>
                <a:cs typeface="Arial" panose="020B0604020202020204" pitchFamily="34" charset="0"/>
              </a:rPr>
              <a:t>ranne casi eccezionali, </a:t>
            </a:r>
            <a:r>
              <a:rPr lang="en-GB" sz="2400" b="1" dirty="0">
                <a:solidFill>
                  <a:schemeClr val="tx2">
                    <a:lumMod val="90000"/>
                    <a:lumOff val="10000"/>
                  </a:schemeClr>
                </a:solidFill>
                <a:latin typeface="Arial" panose="020B0604020202020204" pitchFamily="34" charset="0"/>
                <a:cs typeface="Arial" panose="020B0604020202020204" pitchFamily="34" charset="0"/>
              </a:rPr>
              <a:t> </a:t>
            </a:r>
            <a:r>
              <a:rPr lang="en-GB" sz="2400" b="1" dirty="0" err="1">
                <a:solidFill>
                  <a:schemeClr val="tx2">
                    <a:lumMod val="90000"/>
                    <a:lumOff val="10000"/>
                  </a:schemeClr>
                </a:solidFill>
                <a:latin typeface="Arial" panose="020B0604020202020204" pitchFamily="34" charset="0"/>
                <a:cs typeface="Arial" panose="020B0604020202020204" pitchFamily="34" charset="0"/>
              </a:rPr>
              <a:t>è</a:t>
            </a:r>
            <a:r>
              <a:rPr lang="en-GB" sz="2400" b="1" dirty="0">
                <a:solidFill>
                  <a:schemeClr val="tx2">
                    <a:lumMod val="90000"/>
                    <a:lumOff val="10000"/>
                  </a:schemeClr>
                </a:solidFill>
                <a:latin typeface="Arial" panose="020B0604020202020204" pitchFamily="34" charset="0"/>
                <a:cs typeface="Arial" panose="020B0604020202020204" pitchFamily="34" charset="0"/>
              </a:rPr>
              <a:t> </a:t>
            </a:r>
            <a:r>
              <a:rPr lang="en-GB" sz="2400" b="1" dirty="0" err="1">
                <a:solidFill>
                  <a:schemeClr val="tx2">
                    <a:lumMod val="90000"/>
                    <a:lumOff val="10000"/>
                  </a:schemeClr>
                </a:solidFill>
                <a:latin typeface="Arial" panose="020B0604020202020204" pitchFamily="34" charset="0"/>
                <a:cs typeface="Arial" panose="020B0604020202020204" pitchFamily="34" charset="0"/>
              </a:rPr>
              <a:t>stata</a:t>
            </a:r>
            <a:r>
              <a:rPr lang="en-GB" sz="2400" b="1" dirty="0">
                <a:solidFill>
                  <a:schemeClr val="tx2">
                    <a:lumMod val="90000"/>
                    <a:lumOff val="10000"/>
                  </a:schemeClr>
                </a:solidFill>
                <a:latin typeface="Arial" panose="020B0604020202020204" pitchFamily="34" charset="0"/>
                <a:cs typeface="Arial" panose="020B0604020202020204" pitchFamily="34" charset="0"/>
              </a:rPr>
              <a:t> </a:t>
            </a:r>
            <a:r>
              <a:rPr lang="en-GB" sz="2400" b="1" dirty="0" err="1">
                <a:solidFill>
                  <a:schemeClr val="tx2">
                    <a:lumMod val="90000"/>
                    <a:lumOff val="10000"/>
                  </a:schemeClr>
                </a:solidFill>
                <a:latin typeface="Arial" panose="020B0604020202020204" pitchFamily="34" charset="0"/>
                <a:cs typeface="Arial" panose="020B0604020202020204" pitchFamily="34" charset="0"/>
              </a:rPr>
              <a:t>considerata</a:t>
            </a:r>
            <a:r>
              <a:rPr lang="en-GB" sz="2400" b="1" dirty="0">
                <a:solidFill>
                  <a:schemeClr val="tx2">
                    <a:lumMod val="90000"/>
                    <a:lumOff val="10000"/>
                  </a:schemeClr>
                </a:solidFill>
                <a:latin typeface="Arial" panose="020B0604020202020204" pitchFamily="34" charset="0"/>
                <a:cs typeface="Arial" panose="020B0604020202020204" pitchFamily="34" charset="0"/>
              </a:rPr>
              <a:t> </a:t>
            </a:r>
            <a:r>
              <a:rPr lang="en-GB" sz="2400" b="1" dirty="0" err="1">
                <a:solidFill>
                  <a:schemeClr val="tx2">
                    <a:lumMod val="90000"/>
                    <a:lumOff val="10000"/>
                  </a:schemeClr>
                </a:solidFill>
                <a:latin typeface="Arial" panose="020B0604020202020204" pitchFamily="34" charset="0"/>
                <a:cs typeface="Arial" panose="020B0604020202020204" pitchFamily="34" charset="0"/>
              </a:rPr>
              <a:t>una</a:t>
            </a:r>
            <a:r>
              <a:rPr lang="en-GB" sz="2400" b="1" dirty="0">
                <a:solidFill>
                  <a:schemeClr val="tx2">
                    <a:lumMod val="90000"/>
                    <a:lumOff val="10000"/>
                  </a:schemeClr>
                </a:solidFill>
                <a:latin typeface="Arial" panose="020B0604020202020204" pitchFamily="34" charset="0"/>
                <a:cs typeface="Arial" panose="020B0604020202020204" pitchFamily="34" charset="0"/>
              </a:rPr>
              <a:t> </a:t>
            </a:r>
            <a:r>
              <a:rPr lang="en-GB" sz="2400" b="1" dirty="0" err="1">
                <a:solidFill>
                  <a:schemeClr val="tx2">
                    <a:lumMod val="90000"/>
                    <a:lumOff val="10000"/>
                  </a:schemeClr>
                </a:solidFill>
                <a:latin typeface="Arial" panose="020B0604020202020204" pitchFamily="34" charset="0"/>
                <a:cs typeface="Arial" panose="020B0604020202020204" pitchFamily="34" charset="0"/>
              </a:rPr>
              <a:t>Fisica</a:t>
            </a:r>
            <a:r>
              <a:rPr lang="en-GB" sz="2400" b="1" dirty="0">
                <a:solidFill>
                  <a:schemeClr val="tx2">
                    <a:lumMod val="90000"/>
                    <a:lumOff val="10000"/>
                  </a:schemeClr>
                </a:solidFill>
                <a:latin typeface="Arial" panose="020B0604020202020204" pitchFamily="34" charset="0"/>
                <a:cs typeface="Arial" panose="020B0604020202020204" pitchFamily="34" charset="0"/>
              </a:rPr>
              <a:t> … </a:t>
            </a:r>
            <a:r>
              <a:rPr lang="en-GB" sz="2400" b="1" dirty="0" err="1">
                <a:solidFill>
                  <a:schemeClr val="tx2">
                    <a:lumMod val="90000"/>
                    <a:lumOff val="10000"/>
                  </a:schemeClr>
                </a:solidFill>
                <a:latin typeface="Arial" panose="020B0604020202020204" pitchFamily="34" charset="0"/>
                <a:cs typeface="Arial" panose="020B0604020202020204" pitchFamily="34" charset="0"/>
              </a:rPr>
              <a:t>meno</a:t>
            </a:r>
            <a:r>
              <a:rPr lang="en-GB" sz="2400" b="1" dirty="0">
                <a:solidFill>
                  <a:schemeClr val="tx2">
                    <a:lumMod val="90000"/>
                    <a:lumOff val="10000"/>
                  </a:schemeClr>
                </a:solidFill>
                <a:latin typeface="Arial" panose="020B0604020202020204" pitchFamily="34" charset="0"/>
                <a:cs typeface="Arial" panose="020B0604020202020204" pitchFamily="34" charset="0"/>
              </a:rPr>
              <a:t> </a:t>
            </a:r>
            <a:r>
              <a:rPr lang="en-GB" sz="2400" b="1" dirty="0" err="1">
                <a:solidFill>
                  <a:schemeClr val="tx2">
                    <a:lumMod val="90000"/>
                    <a:lumOff val="10000"/>
                  </a:schemeClr>
                </a:solidFill>
                <a:latin typeface="Arial" panose="020B0604020202020204" pitchFamily="34" charset="0"/>
                <a:cs typeface="Arial" panose="020B0604020202020204" pitchFamily="34" charset="0"/>
              </a:rPr>
              <a:t>nobile</a:t>
            </a:r>
            <a:r>
              <a:rPr lang="en-GB" sz="2400" b="1" dirty="0">
                <a:solidFill>
                  <a:schemeClr val="tx2">
                    <a:lumMod val="90000"/>
                    <a:lumOff val="10000"/>
                  </a:schemeClr>
                </a:solidFill>
                <a:latin typeface="Arial" panose="020B0604020202020204" pitchFamily="34" charset="0"/>
                <a:cs typeface="Arial" panose="020B0604020202020204" pitchFamily="34" charset="0"/>
              </a:rPr>
              <a:t> …</a:t>
            </a:r>
          </a:p>
          <a:p>
            <a:pPr marL="342900" indent="-342900">
              <a:buFont typeface="Arial" panose="020B0604020202020204" pitchFamily="34" charset="0"/>
              <a:buChar char="•"/>
            </a:pPr>
            <a:endParaRPr lang="en-GB" sz="2400" b="1" dirty="0">
              <a:solidFill>
                <a:schemeClr val="tx2">
                  <a:lumMod val="90000"/>
                  <a:lumOff val="10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b="1" dirty="0" err="1">
                <a:solidFill>
                  <a:schemeClr val="tx2">
                    <a:lumMod val="90000"/>
                    <a:lumOff val="10000"/>
                  </a:schemeClr>
                </a:solidFill>
                <a:latin typeface="Arial" panose="020B0604020202020204" pitchFamily="34" charset="0"/>
                <a:cs typeface="Arial" panose="020B0604020202020204" pitchFamily="34" charset="0"/>
              </a:rPr>
              <a:t>Tendenza</a:t>
            </a:r>
            <a:r>
              <a:rPr lang="en-GB" sz="2400" b="1" dirty="0">
                <a:solidFill>
                  <a:schemeClr val="tx2">
                    <a:lumMod val="90000"/>
                    <a:lumOff val="10000"/>
                  </a:schemeClr>
                </a:solidFill>
                <a:latin typeface="Arial" panose="020B0604020202020204" pitchFamily="34" charset="0"/>
                <a:cs typeface="Arial" panose="020B0604020202020204" pitchFamily="34" charset="0"/>
              </a:rPr>
              <a:t> a </a:t>
            </a:r>
            <a:r>
              <a:rPr lang="en-GB" sz="2400" b="1" dirty="0" err="1">
                <a:solidFill>
                  <a:schemeClr val="tx2">
                    <a:lumMod val="90000"/>
                    <a:lumOff val="10000"/>
                  </a:schemeClr>
                </a:solidFill>
                <a:latin typeface="Arial" panose="020B0604020202020204" pitchFamily="34" charset="0"/>
                <a:cs typeface="Arial" panose="020B0604020202020204" pitchFamily="34" charset="0"/>
              </a:rPr>
              <a:t>pubblicare</a:t>
            </a:r>
            <a:r>
              <a:rPr lang="en-GB" sz="2400" b="1" dirty="0">
                <a:solidFill>
                  <a:schemeClr val="tx2">
                    <a:lumMod val="90000"/>
                    <a:lumOff val="10000"/>
                  </a:schemeClr>
                </a:solidFill>
                <a:latin typeface="Arial" panose="020B0604020202020204" pitchFamily="34" charset="0"/>
                <a:cs typeface="Arial" panose="020B0604020202020204" pitchFamily="34" charset="0"/>
              </a:rPr>
              <a:t> </a:t>
            </a:r>
            <a:r>
              <a:rPr lang="en-GB" sz="2400" b="1" dirty="0" err="1">
                <a:solidFill>
                  <a:schemeClr val="tx2">
                    <a:lumMod val="90000"/>
                    <a:lumOff val="10000"/>
                  </a:schemeClr>
                </a:solidFill>
                <a:latin typeface="Arial" panose="020B0604020202020204" pitchFamily="34" charset="0"/>
                <a:cs typeface="Arial" panose="020B0604020202020204" pitchFamily="34" charset="0"/>
              </a:rPr>
              <a:t>principalmente</a:t>
            </a:r>
            <a:r>
              <a:rPr lang="en-GB" sz="2400" b="1" dirty="0">
                <a:solidFill>
                  <a:schemeClr val="tx2">
                    <a:lumMod val="90000"/>
                    <a:lumOff val="10000"/>
                  </a:schemeClr>
                </a:solidFill>
                <a:latin typeface="Arial" panose="020B0604020202020204" pitchFamily="34" charset="0"/>
                <a:cs typeface="Arial" panose="020B0604020202020204" pitchFamily="34" charset="0"/>
              </a:rPr>
              <a:t> </a:t>
            </a:r>
            <a:r>
              <a:rPr lang="en-GB" sz="2400" b="1" dirty="0" err="1">
                <a:solidFill>
                  <a:schemeClr val="tx2">
                    <a:lumMod val="90000"/>
                    <a:lumOff val="10000"/>
                  </a:schemeClr>
                </a:solidFill>
                <a:latin typeface="Arial" panose="020B0604020202020204" pitchFamily="34" charset="0"/>
                <a:cs typeface="Arial" panose="020B0604020202020204" pitchFamily="34" charset="0"/>
              </a:rPr>
              <a:t>su</a:t>
            </a:r>
            <a:r>
              <a:rPr lang="en-GB" sz="2400" b="1" dirty="0">
                <a:solidFill>
                  <a:schemeClr val="tx2">
                    <a:lumMod val="90000"/>
                    <a:lumOff val="10000"/>
                  </a:schemeClr>
                </a:solidFill>
                <a:latin typeface="Arial" panose="020B0604020202020204" pitchFamily="34" charset="0"/>
                <a:cs typeface="Arial" panose="020B0604020202020204" pitchFamily="34" charset="0"/>
              </a:rPr>
              <a:t> proceeding</a:t>
            </a:r>
          </a:p>
          <a:p>
            <a:pPr marL="342900" indent="-342900">
              <a:buFont typeface="Arial" panose="020B0604020202020204" pitchFamily="34" charset="0"/>
              <a:buChar char="•"/>
            </a:pPr>
            <a:endParaRPr lang="en-GB" sz="2400" b="1" dirty="0">
              <a:solidFill>
                <a:schemeClr val="tx2">
                  <a:lumMod val="90000"/>
                  <a:lumOff val="10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b="1" dirty="0" err="1">
                <a:solidFill>
                  <a:schemeClr val="tx2">
                    <a:lumMod val="90000"/>
                    <a:lumOff val="10000"/>
                  </a:schemeClr>
                </a:solidFill>
                <a:latin typeface="Arial" panose="020B0604020202020204" pitchFamily="34" charset="0"/>
                <a:cs typeface="Arial" panose="020B0604020202020204" pitchFamily="34" charset="0"/>
              </a:rPr>
              <a:t>Difficoltà</a:t>
            </a:r>
            <a:r>
              <a:rPr lang="en-GB" sz="2400" b="1" dirty="0">
                <a:solidFill>
                  <a:schemeClr val="tx2">
                    <a:lumMod val="90000"/>
                    <a:lumOff val="10000"/>
                  </a:schemeClr>
                </a:solidFill>
                <a:latin typeface="Arial" panose="020B0604020202020204" pitchFamily="34" charset="0"/>
                <a:cs typeface="Arial" panose="020B0604020202020204" pitchFamily="34" charset="0"/>
              </a:rPr>
              <a:t> a </a:t>
            </a:r>
            <a:r>
              <a:rPr lang="en-GB" sz="2400" b="1" dirty="0" err="1">
                <a:solidFill>
                  <a:schemeClr val="tx2">
                    <a:lumMod val="90000"/>
                    <a:lumOff val="10000"/>
                  </a:schemeClr>
                </a:solidFill>
                <a:latin typeface="Arial" panose="020B0604020202020204" pitchFamily="34" charset="0"/>
                <a:cs typeface="Arial" panose="020B0604020202020204" pitchFamily="34" charset="0"/>
              </a:rPr>
              <a:t>pubblicare</a:t>
            </a:r>
            <a:r>
              <a:rPr lang="en-GB" sz="2400" b="1" dirty="0">
                <a:solidFill>
                  <a:schemeClr val="tx2">
                    <a:lumMod val="90000"/>
                    <a:lumOff val="10000"/>
                  </a:schemeClr>
                </a:solidFill>
                <a:latin typeface="Arial" panose="020B0604020202020204" pitchFamily="34" charset="0"/>
                <a:cs typeface="Arial" panose="020B0604020202020204" pitchFamily="34" charset="0"/>
              </a:rPr>
              <a:t> </a:t>
            </a:r>
            <a:r>
              <a:rPr lang="en-GB" sz="2400" b="1" dirty="0" err="1">
                <a:solidFill>
                  <a:schemeClr val="tx2">
                    <a:lumMod val="90000"/>
                    <a:lumOff val="10000"/>
                  </a:schemeClr>
                </a:solidFill>
                <a:latin typeface="Arial" panose="020B0604020202020204" pitchFamily="34" charset="0"/>
                <a:cs typeface="Arial" panose="020B0604020202020204" pitchFamily="34" charset="0"/>
              </a:rPr>
              <a:t>su</a:t>
            </a:r>
            <a:r>
              <a:rPr lang="en-GB" sz="2400" b="1" dirty="0">
                <a:solidFill>
                  <a:schemeClr val="tx2">
                    <a:lumMod val="90000"/>
                    <a:lumOff val="10000"/>
                  </a:schemeClr>
                </a:solidFill>
                <a:latin typeface="Arial" panose="020B0604020202020204" pitchFamily="34" charset="0"/>
                <a:cs typeface="Arial" panose="020B0604020202020204" pitchFamily="34" charset="0"/>
              </a:rPr>
              <a:t> </a:t>
            </a:r>
            <a:r>
              <a:rPr lang="en-GB" sz="2400" b="1" dirty="0" err="1">
                <a:solidFill>
                  <a:schemeClr val="tx2">
                    <a:lumMod val="90000"/>
                    <a:lumOff val="10000"/>
                  </a:schemeClr>
                </a:solidFill>
                <a:latin typeface="Arial" panose="020B0604020202020204" pitchFamily="34" charset="0"/>
                <a:cs typeface="Arial" panose="020B0604020202020204" pitchFamily="34" charset="0"/>
              </a:rPr>
              <a:t>riviste</a:t>
            </a:r>
            <a:r>
              <a:rPr lang="en-GB" sz="2400" b="1" dirty="0">
                <a:solidFill>
                  <a:schemeClr val="tx2">
                    <a:lumMod val="90000"/>
                    <a:lumOff val="10000"/>
                  </a:schemeClr>
                </a:solidFill>
                <a:latin typeface="Arial" panose="020B0604020202020204" pitchFamily="34" charset="0"/>
                <a:cs typeface="Arial" panose="020B0604020202020204" pitchFamily="34" charset="0"/>
              </a:rPr>
              <a:t> </a:t>
            </a:r>
            <a:r>
              <a:rPr lang="en-GB" sz="2400" b="1" dirty="0" err="1">
                <a:solidFill>
                  <a:schemeClr val="tx2">
                    <a:lumMod val="90000"/>
                    <a:lumOff val="10000"/>
                  </a:schemeClr>
                </a:solidFill>
                <a:latin typeface="Arial" panose="020B0604020202020204" pitchFamily="34" charset="0"/>
                <a:cs typeface="Arial" panose="020B0604020202020204" pitchFamily="34" charset="0"/>
              </a:rPr>
              <a:t>sviluppi</a:t>
            </a:r>
            <a:r>
              <a:rPr lang="en-GB" sz="2400" b="1" dirty="0">
                <a:solidFill>
                  <a:schemeClr val="tx2">
                    <a:lumMod val="90000"/>
                    <a:lumOff val="10000"/>
                  </a:schemeClr>
                </a:solidFill>
                <a:latin typeface="Arial" panose="020B0604020202020204" pitchFamily="34" charset="0"/>
                <a:cs typeface="Arial" panose="020B0604020202020204" pitchFamily="34" charset="0"/>
              </a:rPr>
              <a:t> di </a:t>
            </a:r>
            <a:r>
              <a:rPr lang="en-GB" sz="2400" b="1" dirty="0" err="1">
                <a:solidFill>
                  <a:schemeClr val="tx2">
                    <a:lumMod val="90000"/>
                    <a:lumOff val="10000"/>
                  </a:schemeClr>
                </a:solidFill>
                <a:latin typeface="Arial" panose="020B0604020202020204" pitchFamily="34" charset="0"/>
                <a:cs typeface="Arial" panose="020B0604020202020204" pitchFamily="34" charset="0"/>
              </a:rPr>
              <a:t>Acceleratori</a:t>
            </a:r>
            <a:r>
              <a:rPr lang="en-GB" sz="2400" b="1" dirty="0">
                <a:solidFill>
                  <a:schemeClr val="tx2">
                    <a:lumMod val="90000"/>
                    <a:lumOff val="10000"/>
                  </a:schemeClr>
                </a:solidFill>
                <a:latin typeface="Arial" panose="020B0604020202020204" pitchFamily="34" charset="0"/>
                <a:cs typeface="Arial" panose="020B0604020202020204" pitchFamily="34" charset="0"/>
              </a:rPr>
              <a:t> </a:t>
            </a:r>
            <a:r>
              <a:rPr lang="en-GB" sz="2400" b="1" dirty="0" err="1">
                <a:solidFill>
                  <a:schemeClr val="tx2">
                    <a:lumMod val="90000"/>
                    <a:lumOff val="10000"/>
                  </a:schemeClr>
                </a:solidFill>
                <a:latin typeface="Arial" panose="020B0604020202020204" pitchFamily="34" charset="0"/>
                <a:cs typeface="Arial" panose="020B0604020202020204" pitchFamily="34" charset="0"/>
              </a:rPr>
              <a:t>Convenzionali</a:t>
            </a:r>
            <a:endParaRPr lang="en-IT" sz="2400" b="1" dirty="0">
              <a:solidFill>
                <a:schemeClr val="tx2">
                  <a:lumMod val="90000"/>
                  <a:lumOff val="10000"/>
                </a:schemeClr>
              </a:solidFill>
              <a:latin typeface="Arial" panose="020B0604020202020204" pitchFamily="34" charset="0"/>
              <a:cs typeface="Arial" panose="020B0604020202020204" pitchFamily="34" charset="0"/>
            </a:endParaRPr>
          </a:p>
          <a:p>
            <a:r>
              <a:rPr lang="en-IT" sz="2400" b="1" dirty="0">
                <a:solidFill>
                  <a:schemeClr val="tx2">
                    <a:lumMod val="90000"/>
                    <a:lumOff val="10000"/>
                  </a:schemeClr>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246019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F446BE-B2F3-4DD3-E94D-C90683AF7FFE}"/>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8EC317EF-E433-8B0A-1864-15CCE03651AA}"/>
              </a:ext>
            </a:extLst>
          </p:cNvPr>
          <p:cNvSpPr txBox="1"/>
          <p:nvPr/>
        </p:nvSpPr>
        <p:spPr>
          <a:xfrm>
            <a:off x="952498" y="454967"/>
            <a:ext cx="4493538" cy="1200329"/>
          </a:xfrm>
          <a:prstGeom prst="rect">
            <a:avLst/>
          </a:prstGeom>
          <a:noFill/>
        </p:spPr>
        <p:txBody>
          <a:bodyPr wrap="none" rtlCol="0">
            <a:spAutoFit/>
          </a:bodyPr>
          <a:lstStyle/>
          <a:p>
            <a:r>
              <a:rPr lang="en-IT" sz="3600" b="1" dirty="0">
                <a:solidFill>
                  <a:srgbClr val="C00000"/>
                </a:solidFill>
              </a:rPr>
              <a:t>MOTIVI : Accademici</a:t>
            </a:r>
          </a:p>
          <a:p>
            <a:endParaRPr lang="en-IT" sz="3600" b="1" dirty="0">
              <a:solidFill>
                <a:schemeClr val="tx2">
                  <a:lumMod val="90000"/>
                  <a:lumOff val="10000"/>
                </a:schemeClr>
              </a:solidFill>
            </a:endParaRPr>
          </a:p>
        </p:txBody>
      </p:sp>
      <p:sp>
        <p:nvSpPr>
          <p:cNvPr id="2" name="TextBox 1">
            <a:extLst>
              <a:ext uri="{FF2B5EF4-FFF2-40B4-BE49-F238E27FC236}">
                <a16:creationId xmlns:a16="http://schemas.microsoft.com/office/drawing/2014/main" id="{C4683B03-32FC-B8F0-51AA-C8BCA8602E4E}"/>
              </a:ext>
            </a:extLst>
          </p:cNvPr>
          <p:cNvSpPr txBox="1"/>
          <p:nvPr/>
        </p:nvSpPr>
        <p:spPr>
          <a:xfrm>
            <a:off x="552448" y="956264"/>
            <a:ext cx="11599650" cy="5262979"/>
          </a:xfrm>
          <a:prstGeom prst="rect">
            <a:avLst/>
          </a:prstGeom>
          <a:noFill/>
        </p:spPr>
        <p:txBody>
          <a:bodyPr wrap="none" rtlCol="0">
            <a:spAutoFit/>
          </a:bodyPr>
          <a:lstStyle/>
          <a:p>
            <a:endParaRPr lang="en-IT" sz="2400" b="1" dirty="0">
              <a:solidFill>
                <a:schemeClr val="tx2">
                  <a:lumMod val="90000"/>
                  <a:lumOff val="10000"/>
                </a:schemeClr>
              </a:solidFill>
              <a:latin typeface="Arial" panose="020B0604020202020204" pitchFamily="34" charset="0"/>
              <a:cs typeface="Arial" panose="020B0604020202020204" pitchFamily="34" charset="0"/>
            </a:endParaRPr>
          </a:p>
          <a:p>
            <a:endParaRPr lang="en-IT" sz="2400" b="1" dirty="0">
              <a:solidFill>
                <a:schemeClr val="tx2">
                  <a:lumMod val="90000"/>
                  <a:lumOff val="10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IT" sz="2400" b="1" dirty="0">
                <a:solidFill>
                  <a:schemeClr val="tx2">
                    <a:lumMod val="90000"/>
                    <a:lumOff val="10000"/>
                  </a:schemeClr>
                </a:solidFill>
                <a:latin typeface="Arial" panose="020B0604020202020204" pitchFamily="34" charset="0"/>
                <a:cs typeface="Arial" panose="020B0604020202020204" pitchFamily="34" charset="0"/>
              </a:rPr>
              <a:t>Fisica accademica dominata da Fisica delle Interazioni Fondamentali</a:t>
            </a:r>
          </a:p>
          <a:p>
            <a:r>
              <a:rPr lang="en-IT" sz="2400" b="1" dirty="0">
                <a:solidFill>
                  <a:schemeClr val="tx2">
                    <a:lumMod val="90000"/>
                    <a:lumOff val="10000"/>
                  </a:schemeClr>
                </a:solidFill>
                <a:latin typeface="Arial" panose="020B0604020202020204" pitchFamily="34" charset="0"/>
                <a:cs typeface="Arial" panose="020B0604020202020204" pitchFamily="34" charset="0"/>
              </a:rPr>
              <a:t>     02-PHYS/01 (particelle e nucleare) e Fisica della materia 02-PHYS/03</a:t>
            </a:r>
          </a:p>
          <a:p>
            <a:endParaRPr lang="en-IT" sz="2400" b="1" dirty="0">
              <a:solidFill>
                <a:schemeClr val="tx2">
                  <a:lumMod val="90000"/>
                  <a:lumOff val="10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IT" sz="2400" b="1" dirty="0">
                <a:solidFill>
                  <a:schemeClr val="tx2">
                    <a:lumMod val="90000"/>
                    <a:lumOff val="10000"/>
                  </a:schemeClr>
                </a:solidFill>
                <a:latin typeface="Arial" panose="020B0604020202020204" pitchFamily="34" charset="0"/>
                <a:cs typeface="Arial" panose="020B0604020202020204" pitchFamily="34" charset="0"/>
              </a:rPr>
              <a:t>Acceleratori nella Declaratoria 02-PHYS/01 … </a:t>
            </a:r>
            <a:r>
              <a:rPr lang="en-GB" sz="2400" b="1" dirty="0">
                <a:solidFill>
                  <a:schemeClr val="tx2">
                    <a:lumMod val="90000"/>
                    <a:lumOff val="10000"/>
                  </a:schemeClr>
                </a:solidFill>
                <a:latin typeface="Arial" panose="020B0604020202020204" pitchFamily="34" charset="0"/>
                <a:cs typeface="Arial" panose="020B0604020202020204" pitchFamily="34" charset="0"/>
              </a:rPr>
              <a:t>02/PHYS-06 (Strum. </a:t>
            </a:r>
            <a:r>
              <a:rPr lang="en-GB" sz="2400" b="1" dirty="0" err="1">
                <a:solidFill>
                  <a:schemeClr val="tx2">
                    <a:lumMod val="90000"/>
                    <a:lumOff val="10000"/>
                  </a:schemeClr>
                </a:solidFill>
                <a:latin typeface="Arial" panose="020B0604020202020204" pitchFamily="34" charset="0"/>
                <a:cs typeface="Arial" panose="020B0604020202020204" pitchFamily="34" charset="0"/>
              </a:rPr>
              <a:t>Medicale</a:t>
            </a:r>
            <a:r>
              <a:rPr lang="en-GB" sz="2400" b="1" dirty="0">
                <a:solidFill>
                  <a:schemeClr val="tx2">
                    <a:lumMod val="90000"/>
                    <a:lumOff val="10000"/>
                  </a:schemeClr>
                </a:solidFill>
                <a:latin typeface="Arial" panose="020B0604020202020204" pitchFamily="34" charset="0"/>
                <a:cs typeface="Arial" panose="020B0604020202020204" pitchFamily="34" charset="0"/>
              </a:rPr>
              <a:t>)</a:t>
            </a:r>
            <a:endParaRPr lang="en-IT" sz="2400" b="1" dirty="0">
              <a:solidFill>
                <a:schemeClr val="tx2">
                  <a:lumMod val="90000"/>
                  <a:lumOff val="10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IT" sz="2400" b="1" dirty="0">
              <a:solidFill>
                <a:schemeClr val="tx2">
                  <a:lumMod val="90000"/>
                  <a:lumOff val="10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IT" sz="2400" b="1" dirty="0">
                <a:solidFill>
                  <a:srgbClr val="C00000"/>
                </a:solidFill>
                <a:latin typeface="Arial" panose="020B0604020202020204" pitchFamily="34" charset="0"/>
                <a:cs typeface="Arial" panose="020B0604020202020204" pitchFamily="34" charset="0"/>
              </a:rPr>
              <a:t>Scarsa apertura a ricercatori con profili scientifici sugli Acceleratori</a:t>
            </a:r>
          </a:p>
          <a:p>
            <a:pPr marL="342900" indent="-342900">
              <a:buFont typeface="Arial" panose="020B0604020202020204" pitchFamily="34" charset="0"/>
              <a:buChar char="•"/>
            </a:pPr>
            <a:endParaRPr lang="en-IT" sz="2400" b="1" dirty="0">
              <a:solidFill>
                <a:srgbClr val="C0000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b="1" dirty="0" err="1">
                <a:solidFill>
                  <a:srgbClr val="C00000"/>
                </a:solidFill>
                <a:latin typeface="Arial" panose="020B0604020202020204" pitchFamily="34" charset="0"/>
                <a:cs typeface="Arial" panose="020B0604020202020204" pitchFamily="34" charset="0"/>
              </a:rPr>
              <a:t>Adozione</a:t>
            </a:r>
            <a:r>
              <a:rPr lang="en-GB" sz="2400" b="1" dirty="0">
                <a:solidFill>
                  <a:srgbClr val="C00000"/>
                </a:solidFill>
                <a:latin typeface="Arial" panose="020B0604020202020204" pitchFamily="34" charset="0"/>
                <a:cs typeface="Arial" panose="020B0604020202020204" pitchFamily="34" charset="0"/>
              </a:rPr>
              <a:t> ANVUR di </a:t>
            </a:r>
            <a:r>
              <a:rPr lang="en-GB" sz="2400" b="1" dirty="0" err="1">
                <a:solidFill>
                  <a:srgbClr val="C00000"/>
                </a:solidFill>
                <a:latin typeface="Arial" panose="020B0604020202020204" pitchFamily="34" charset="0"/>
                <a:cs typeface="Arial" panose="020B0604020202020204" pitchFamily="34" charset="0"/>
              </a:rPr>
              <a:t>criteri</a:t>
            </a:r>
            <a:r>
              <a:rPr lang="en-GB" sz="2400" b="1" dirty="0">
                <a:solidFill>
                  <a:srgbClr val="C00000"/>
                </a:solidFill>
                <a:latin typeface="Arial" panose="020B0604020202020204" pitchFamily="34" charset="0"/>
                <a:cs typeface="Arial" panose="020B0604020202020204" pitchFamily="34" charset="0"/>
              </a:rPr>
              <a:t> </a:t>
            </a:r>
            <a:r>
              <a:rPr lang="en-GB" sz="2400" b="1" dirty="0" err="1">
                <a:solidFill>
                  <a:srgbClr val="C00000"/>
                </a:solidFill>
                <a:latin typeface="Arial" panose="020B0604020202020204" pitchFamily="34" charset="0"/>
                <a:cs typeface="Arial" panose="020B0604020202020204" pitchFamily="34" charset="0"/>
              </a:rPr>
              <a:t>quantitativi</a:t>
            </a:r>
            <a:r>
              <a:rPr lang="en-GB" sz="2400" dirty="0">
                <a:solidFill>
                  <a:srgbClr val="C00000"/>
                </a:solidFill>
                <a:latin typeface="Arial" panose="020B0604020202020204" pitchFamily="34" charset="0"/>
                <a:cs typeface="Arial" panose="020B0604020202020204" pitchFamily="34" charset="0"/>
              </a:rPr>
              <a:t> </a:t>
            </a:r>
            <a:r>
              <a:rPr lang="en-GB" sz="2400" b="1" dirty="0">
                <a:solidFill>
                  <a:srgbClr val="C00000"/>
                </a:solidFill>
                <a:latin typeface="Arial" panose="020B0604020202020204" pitchFamily="34" charset="0"/>
                <a:cs typeface="Arial" panose="020B0604020202020204" pitchFamily="34" charset="0"/>
              </a:rPr>
              <a:t>per </a:t>
            </a:r>
            <a:r>
              <a:rPr lang="en-GB" sz="2400" dirty="0" err="1">
                <a:solidFill>
                  <a:srgbClr val="C00000"/>
                </a:solidFill>
                <a:latin typeface="Arial" panose="020B0604020202020204" pitchFamily="34" charset="0"/>
                <a:cs typeface="Arial" panose="020B0604020202020204" pitchFamily="34" charset="0"/>
              </a:rPr>
              <a:t>l'</a:t>
            </a:r>
            <a:r>
              <a:rPr lang="en-GB" sz="2400" b="1" dirty="0" err="1">
                <a:solidFill>
                  <a:srgbClr val="C00000"/>
                </a:solidFill>
                <a:latin typeface="Arial" panose="020B0604020202020204" pitchFamily="34" charset="0"/>
                <a:cs typeface="Arial" panose="020B0604020202020204" pitchFamily="34" charset="0"/>
              </a:rPr>
              <a:t>Abilitazione</a:t>
            </a:r>
            <a:r>
              <a:rPr lang="en-GB" sz="2400" b="1" dirty="0">
                <a:solidFill>
                  <a:srgbClr val="C00000"/>
                </a:solidFill>
                <a:latin typeface="Arial" panose="020B0604020202020204" pitchFamily="34" charset="0"/>
                <a:cs typeface="Arial" panose="020B0604020202020204" pitchFamily="34" charset="0"/>
              </a:rPr>
              <a:t> </a:t>
            </a:r>
            <a:r>
              <a:rPr lang="en-GB" sz="2400" b="1" dirty="0" err="1">
                <a:solidFill>
                  <a:srgbClr val="C00000"/>
                </a:solidFill>
                <a:latin typeface="Arial" panose="020B0604020202020204" pitchFamily="34" charset="0"/>
                <a:cs typeface="Arial" panose="020B0604020202020204" pitchFamily="34" charset="0"/>
              </a:rPr>
              <a:t>Scientifica</a:t>
            </a:r>
            <a:r>
              <a:rPr lang="en-GB" sz="2400" b="1" dirty="0">
                <a:solidFill>
                  <a:srgbClr val="C00000"/>
                </a:solidFill>
                <a:latin typeface="Arial" panose="020B0604020202020204" pitchFamily="34" charset="0"/>
                <a:cs typeface="Arial" panose="020B0604020202020204" pitchFamily="34" charset="0"/>
              </a:rPr>
              <a:t> </a:t>
            </a:r>
          </a:p>
          <a:p>
            <a:r>
              <a:rPr lang="en-GB" sz="2400" b="1" dirty="0">
                <a:solidFill>
                  <a:srgbClr val="C00000"/>
                </a:solidFill>
                <a:latin typeface="Arial" panose="020B0604020202020204" pitchFamily="34" charset="0"/>
                <a:cs typeface="Arial" panose="020B0604020202020204" pitchFamily="34" charset="0"/>
              </a:rPr>
              <a:t>    Nazionale (ASN) – </a:t>
            </a:r>
            <a:r>
              <a:rPr lang="en-GB" sz="2400" b="1" dirty="0" err="1">
                <a:solidFill>
                  <a:srgbClr val="C00000"/>
                </a:solidFill>
                <a:latin typeface="Arial" panose="020B0604020202020204" pitchFamily="34" charset="0"/>
                <a:cs typeface="Arial" panose="020B0604020202020204" pitchFamily="34" charset="0"/>
              </a:rPr>
              <a:t>penalizza</a:t>
            </a:r>
            <a:r>
              <a:rPr lang="en-GB" sz="2400" b="1" dirty="0">
                <a:solidFill>
                  <a:srgbClr val="C00000"/>
                </a:solidFill>
                <a:latin typeface="Arial" panose="020B0604020202020204" pitchFamily="34" charset="0"/>
                <a:cs typeface="Arial" panose="020B0604020202020204" pitchFamily="34" charset="0"/>
              </a:rPr>
              <a:t> </a:t>
            </a:r>
            <a:r>
              <a:rPr lang="en-GB" sz="2400" b="1" dirty="0" err="1">
                <a:solidFill>
                  <a:srgbClr val="C00000"/>
                </a:solidFill>
                <a:latin typeface="Arial" panose="020B0604020202020204" pitchFamily="34" charset="0"/>
                <a:cs typeface="Arial" panose="020B0604020202020204" pitchFamily="34" charset="0"/>
              </a:rPr>
              <a:t>ricercatori</a:t>
            </a:r>
            <a:r>
              <a:rPr lang="en-GB" sz="2400" b="1" dirty="0">
                <a:solidFill>
                  <a:srgbClr val="C00000"/>
                </a:solidFill>
                <a:latin typeface="Arial" panose="020B0604020202020204" pitchFamily="34" charset="0"/>
                <a:cs typeface="Arial" panose="020B0604020202020204" pitchFamily="34" charset="0"/>
              </a:rPr>
              <a:t> </a:t>
            </a:r>
            <a:r>
              <a:rPr lang="en-GB" sz="2400" b="1" dirty="0" err="1">
                <a:solidFill>
                  <a:srgbClr val="C00000"/>
                </a:solidFill>
                <a:latin typeface="Arial" panose="020B0604020202020204" pitchFamily="34" charset="0"/>
                <a:cs typeface="Arial" panose="020B0604020202020204" pitchFamily="34" charset="0"/>
              </a:rPr>
              <a:t>Fisica</a:t>
            </a:r>
            <a:r>
              <a:rPr lang="en-GB" sz="2400" b="1" dirty="0">
                <a:solidFill>
                  <a:srgbClr val="C00000"/>
                </a:solidFill>
                <a:latin typeface="Arial" panose="020B0604020202020204" pitchFamily="34" charset="0"/>
                <a:cs typeface="Arial" panose="020B0604020202020204" pitchFamily="34" charset="0"/>
              </a:rPr>
              <a:t> </a:t>
            </a:r>
            <a:r>
              <a:rPr lang="en-GB" sz="2400" b="1" dirty="0" err="1">
                <a:solidFill>
                  <a:srgbClr val="C00000"/>
                </a:solidFill>
                <a:latin typeface="Arial" panose="020B0604020202020204" pitchFamily="34" charset="0"/>
                <a:cs typeface="Arial" panose="020B0604020202020204" pitchFamily="34" charset="0"/>
              </a:rPr>
              <a:t>degli</a:t>
            </a:r>
            <a:r>
              <a:rPr lang="en-GB" sz="2400" b="1" dirty="0">
                <a:solidFill>
                  <a:srgbClr val="C00000"/>
                </a:solidFill>
                <a:latin typeface="Arial" panose="020B0604020202020204" pitchFamily="34" charset="0"/>
                <a:cs typeface="Arial" panose="020B0604020202020204" pitchFamily="34" charset="0"/>
              </a:rPr>
              <a:t> </a:t>
            </a:r>
            <a:r>
              <a:rPr lang="en-GB" sz="2400" b="1" dirty="0" err="1">
                <a:solidFill>
                  <a:srgbClr val="C00000"/>
                </a:solidFill>
                <a:latin typeface="Arial" panose="020B0604020202020204" pitchFamily="34" charset="0"/>
                <a:cs typeface="Arial" panose="020B0604020202020204" pitchFamily="34" charset="0"/>
              </a:rPr>
              <a:t>Acceleratori</a:t>
            </a:r>
            <a:r>
              <a:rPr lang="en-GB" sz="2400" dirty="0">
                <a:solidFill>
                  <a:srgbClr val="C00000"/>
                </a:solidFill>
                <a:latin typeface="Arial" panose="020B0604020202020204" pitchFamily="34" charset="0"/>
                <a:cs typeface="Arial" panose="020B0604020202020204" pitchFamily="34" charset="0"/>
              </a:rPr>
              <a:t> </a:t>
            </a:r>
          </a:p>
          <a:p>
            <a:endParaRPr lang="en-GB" sz="2400" dirty="0">
              <a:solidFill>
                <a:schemeClr val="tx2">
                  <a:lumMod val="90000"/>
                  <a:lumOff val="10000"/>
                </a:schemeClr>
              </a:solidFill>
              <a:latin typeface="Arial" panose="020B0604020202020204" pitchFamily="34" charset="0"/>
              <a:cs typeface="Arial" panose="020B0604020202020204" pitchFamily="34" charset="0"/>
            </a:endParaRPr>
          </a:p>
          <a:p>
            <a:r>
              <a:rPr lang="en-IT" sz="2400" b="1" dirty="0">
                <a:solidFill>
                  <a:schemeClr val="tx2">
                    <a:lumMod val="90000"/>
                    <a:lumOff val="10000"/>
                  </a:schemeClr>
                </a:solidFill>
                <a:latin typeface="Arial" panose="020B0604020202020204" pitchFamily="34" charset="0"/>
                <a:cs typeface="Arial" panose="020B0604020202020204" pitchFamily="34" charset="0"/>
              </a:rPr>
              <a:t>         Pochi docenti di Fisica con profilo scientifico Fisica degli Acceleratori</a:t>
            </a:r>
          </a:p>
          <a:p>
            <a:endParaRPr lang="en-GB" sz="2400" dirty="0">
              <a:solidFill>
                <a:schemeClr val="tx2">
                  <a:lumMod val="90000"/>
                  <a:lumOff val="10000"/>
                </a:schemeClr>
              </a:solidFill>
              <a:latin typeface="Arial" panose="020B0604020202020204" pitchFamily="34" charset="0"/>
              <a:cs typeface="Arial" panose="020B0604020202020204" pitchFamily="34" charset="0"/>
            </a:endParaRPr>
          </a:p>
        </p:txBody>
      </p:sp>
      <p:sp>
        <p:nvSpPr>
          <p:cNvPr id="3" name="Right Arrow 2">
            <a:extLst>
              <a:ext uri="{FF2B5EF4-FFF2-40B4-BE49-F238E27FC236}">
                <a16:creationId xmlns:a16="http://schemas.microsoft.com/office/drawing/2014/main" id="{FD340398-E962-649C-73CB-3AB5B7872628}"/>
              </a:ext>
            </a:extLst>
          </p:cNvPr>
          <p:cNvSpPr/>
          <p:nvPr/>
        </p:nvSpPr>
        <p:spPr>
          <a:xfrm>
            <a:off x="633407" y="5343519"/>
            <a:ext cx="690565" cy="484632"/>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T"/>
          </a:p>
        </p:txBody>
      </p:sp>
    </p:spTree>
    <p:extLst>
      <p:ext uri="{BB962C8B-B14F-4D97-AF65-F5344CB8AC3E}">
        <p14:creationId xmlns:p14="http://schemas.microsoft.com/office/powerpoint/2010/main" val="700525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AE3A16-A0A4-309A-33BA-F4A875BD64B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DD2ECD2E-5408-FA84-75A4-1967AC236279}"/>
              </a:ext>
            </a:extLst>
          </p:cNvPr>
          <p:cNvSpPr txBox="1"/>
          <p:nvPr/>
        </p:nvSpPr>
        <p:spPr>
          <a:xfrm>
            <a:off x="952498" y="932378"/>
            <a:ext cx="1800493" cy="646331"/>
          </a:xfrm>
          <a:prstGeom prst="rect">
            <a:avLst/>
          </a:prstGeom>
          <a:noFill/>
        </p:spPr>
        <p:txBody>
          <a:bodyPr wrap="none" rtlCol="0">
            <a:spAutoFit/>
          </a:bodyPr>
          <a:lstStyle/>
          <a:p>
            <a:r>
              <a:rPr lang="en-IT" sz="3600" b="1" dirty="0">
                <a:solidFill>
                  <a:schemeClr val="tx2">
                    <a:lumMod val="90000"/>
                    <a:lumOff val="10000"/>
                  </a:schemeClr>
                </a:solidFill>
                <a:latin typeface="Arial" panose="020B0604020202020204" pitchFamily="34" charset="0"/>
                <a:cs typeface="Arial" panose="020B0604020202020204" pitchFamily="34" charset="0"/>
              </a:rPr>
              <a:t>RIMEDI</a:t>
            </a:r>
          </a:p>
        </p:txBody>
      </p:sp>
      <p:sp>
        <p:nvSpPr>
          <p:cNvPr id="2" name="TextBox 1">
            <a:extLst>
              <a:ext uri="{FF2B5EF4-FFF2-40B4-BE49-F238E27FC236}">
                <a16:creationId xmlns:a16="http://schemas.microsoft.com/office/drawing/2014/main" id="{C4ED0D1E-D6BA-BE7B-41BF-599219E312B2}"/>
              </a:ext>
            </a:extLst>
          </p:cNvPr>
          <p:cNvSpPr txBox="1"/>
          <p:nvPr/>
        </p:nvSpPr>
        <p:spPr>
          <a:xfrm>
            <a:off x="952498" y="1883896"/>
            <a:ext cx="9193542" cy="2308324"/>
          </a:xfrm>
          <a:prstGeom prst="rect">
            <a:avLst/>
          </a:prstGeom>
          <a:noFill/>
        </p:spPr>
        <p:txBody>
          <a:bodyPr wrap="none" rtlCol="0">
            <a:spAutoFit/>
          </a:bodyPr>
          <a:lstStyle/>
          <a:p>
            <a:pPr marL="342900" indent="-342900">
              <a:buFont typeface="Arial" panose="020B0604020202020204" pitchFamily="34" charset="0"/>
              <a:buChar char="•"/>
            </a:pPr>
            <a:r>
              <a:rPr lang="en-IT" sz="2400" b="1" dirty="0">
                <a:solidFill>
                  <a:schemeClr val="tx2">
                    <a:lumMod val="90000"/>
                    <a:lumOff val="10000"/>
                  </a:schemeClr>
                </a:solidFill>
                <a:latin typeface="Arial" panose="020B0604020202020204" pitchFamily="34" charset="0"/>
                <a:cs typeface="Arial" panose="020B0604020202020204" pitchFamily="34" charset="0"/>
              </a:rPr>
              <a:t> INFN : indirizzo sui criteri di valutazione nel SC 02-PHYS/01</a:t>
            </a:r>
          </a:p>
          <a:p>
            <a:pPr marL="342900" indent="-342900">
              <a:buFont typeface="Arial" panose="020B0604020202020204" pitchFamily="34" charset="0"/>
              <a:buChar char="•"/>
            </a:pPr>
            <a:endParaRPr lang="en-IT" sz="2400" b="1" dirty="0">
              <a:solidFill>
                <a:schemeClr val="tx2">
                  <a:lumMod val="90000"/>
                  <a:lumOff val="10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IT" sz="2400" b="1" dirty="0">
                <a:solidFill>
                  <a:schemeClr val="tx2">
                    <a:lumMod val="90000"/>
                    <a:lumOff val="10000"/>
                  </a:schemeClr>
                </a:solidFill>
                <a:latin typeface="Arial" panose="020B0604020202020204" pitchFamily="34" charset="0"/>
                <a:cs typeface="Arial" panose="020B0604020202020204" pitchFamily="34" charset="0"/>
              </a:rPr>
              <a:t>Modifica regole  dell’ASN </a:t>
            </a:r>
          </a:p>
          <a:p>
            <a:pPr marL="342900" indent="-342900">
              <a:buFont typeface="Arial" panose="020B0604020202020204" pitchFamily="34" charset="0"/>
              <a:buChar char="•"/>
            </a:pPr>
            <a:endParaRPr lang="en-IT" sz="2400" b="1" dirty="0">
              <a:solidFill>
                <a:schemeClr val="tx2">
                  <a:lumMod val="90000"/>
                  <a:lumOff val="10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IT" sz="2400" b="1" dirty="0">
                <a:solidFill>
                  <a:schemeClr val="tx2">
                    <a:lumMod val="90000"/>
                    <a:lumOff val="10000"/>
                  </a:schemeClr>
                </a:solidFill>
                <a:latin typeface="Arial" panose="020B0604020202020204" pitchFamily="34" charset="0"/>
                <a:cs typeface="Arial" panose="020B0604020202020204" pitchFamily="34" charset="0"/>
              </a:rPr>
              <a:t>Apertura posizioni di docenza presso le Università</a:t>
            </a:r>
          </a:p>
          <a:p>
            <a:r>
              <a:rPr lang="en-IT" sz="2400" b="1" dirty="0">
                <a:solidFill>
                  <a:schemeClr val="tx2">
                    <a:lumMod val="90000"/>
                    <a:lumOff val="10000"/>
                  </a:schemeClr>
                </a:solidFill>
                <a:latin typeface="Arial" panose="020B0604020202020204" pitchFamily="34" charset="0"/>
                <a:cs typeface="Arial" panose="020B0604020202020204" pitchFamily="34" charset="0"/>
              </a:rPr>
              <a:t> </a:t>
            </a:r>
          </a:p>
        </p:txBody>
      </p:sp>
      <p:sp>
        <p:nvSpPr>
          <p:cNvPr id="3" name="TextBox 2">
            <a:extLst>
              <a:ext uri="{FF2B5EF4-FFF2-40B4-BE49-F238E27FC236}">
                <a16:creationId xmlns:a16="http://schemas.microsoft.com/office/drawing/2014/main" id="{9AE068DD-5459-9DD1-E3C0-03E2A03460A6}"/>
              </a:ext>
            </a:extLst>
          </p:cNvPr>
          <p:cNvSpPr txBox="1"/>
          <p:nvPr/>
        </p:nvSpPr>
        <p:spPr>
          <a:xfrm>
            <a:off x="952498" y="4802594"/>
            <a:ext cx="10132902" cy="400110"/>
          </a:xfrm>
          <a:prstGeom prst="rect">
            <a:avLst/>
          </a:prstGeom>
          <a:noFill/>
        </p:spPr>
        <p:txBody>
          <a:bodyPr wrap="none" rtlCol="0">
            <a:spAutoFit/>
          </a:bodyPr>
          <a:lstStyle/>
          <a:p>
            <a:r>
              <a:rPr lang="en-GB" sz="2000" b="1" i="1" dirty="0">
                <a:solidFill>
                  <a:srgbClr val="C00000"/>
                </a:solidFill>
                <a:latin typeface="Arial" panose="020B0604020202020204" pitchFamily="34" charset="0"/>
                <a:cs typeface="Arial" panose="020B0604020202020204" pitchFamily="34" charset="0"/>
              </a:rPr>
              <a:t>I</a:t>
            </a:r>
            <a:r>
              <a:rPr lang="en-IT" sz="2000" b="1" i="1" dirty="0">
                <a:solidFill>
                  <a:srgbClr val="C00000"/>
                </a:solidFill>
                <a:latin typeface="Arial" panose="020B0604020202020204" pitchFamily="34" charset="0"/>
                <a:cs typeface="Arial" panose="020B0604020202020204" pitchFamily="34" charset="0"/>
              </a:rPr>
              <a:t>noltre … </a:t>
            </a:r>
            <a:r>
              <a:rPr lang="en-GB" sz="2000" b="1" i="1" dirty="0">
                <a:solidFill>
                  <a:srgbClr val="C00000"/>
                </a:solidFill>
                <a:latin typeface="Arial" panose="020B0604020202020204" pitchFamily="34" charset="0"/>
                <a:cs typeface="Arial" panose="020B0604020202020204" pitchFamily="34" charset="0"/>
              </a:rPr>
              <a:t>I</a:t>
            </a:r>
            <a:r>
              <a:rPr lang="en-IT" sz="2000" b="1" i="1" dirty="0">
                <a:solidFill>
                  <a:srgbClr val="C00000"/>
                </a:solidFill>
                <a:latin typeface="Arial" panose="020B0604020202020204" pitchFamily="34" charset="0"/>
                <a:cs typeface="Arial" panose="020B0604020202020204" pitchFamily="34" charset="0"/>
              </a:rPr>
              <a:t> ricercatori devono incrementare le pubblicazioni su riviste con referees</a:t>
            </a:r>
          </a:p>
        </p:txBody>
      </p:sp>
      <p:sp>
        <p:nvSpPr>
          <p:cNvPr id="5" name="Freeform 4">
            <a:extLst>
              <a:ext uri="{FF2B5EF4-FFF2-40B4-BE49-F238E27FC236}">
                <a16:creationId xmlns:a16="http://schemas.microsoft.com/office/drawing/2014/main" id="{A9A92965-DE26-1497-7C9E-1628621D764B}"/>
              </a:ext>
            </a:extLst>
          </p:cNvPr>
          <p:cNvSpPr/>
          <p:nvPr/>
        </p:nvSpPr>
        <p:spPr>
          <a:xfrm>
            <a:off x="10722539" y="1795040"/>
            <a:ext cx="341824" cy="514350"/>
          </a:xfrm>
          <a:custGeom>
            <a:avLst/>
            <a:gdLst>
              <a:gd name="connsiteX0" fmla="*/ 0 w 600075"/>
              <a:gd name="connsiteY0" fmla="*/ 328612 h 757237"/>
              <a:gd name="connsiteX1" fmla="*/ 42863 w 600075"/>
              <a:gd name="connsiteY1" fmla="*/ 442912 h 757237"/>
              <a:gd name="connsiteX2" fmla="*/ 85725 w 600075"/>
              <a:gd name="connsiteY2" fmla="*/ 571500 h 757237"/>
              <a:gd name="connsiteX3" fmla="*/ 100013 w 600075"/>
              <a:gd name="connsiteY3" fmla="*/ 614362 h 757237"/>
              <a:gd name="connsiteX4" fmla="*/ 128588 w 600075"/>
              <a:gd name="connsiteY4" fmla="*/ 657225 h 757237"/>
              <a:gd name="connsiteX5" fmla="*/ 171450 w 600075"/>
              <a:gd name="connsiteY5" fmla="*/ 757237 h 757237"/>
              <a:gd name="connsiteX6" fmla="*/ 157163 w 600075"/>
              <a:gd name="connsiteY6" fmla="*/ 700087 h 757237"/>
              <a:gd name="connsiteX7" fmla="*/ 214313 w 600075"/>
              <a:gd name="connsiteY7" fmla="*/ 485775 h 757237"/>
              <a:gd name="connsiteX8" fmla="*/ 314325 w 600075"/>
              <a:gd name="connsiteY8" fmla="*/ 371475 h 757237"/>
              <a:gd name="connsiteX9" fmla="*/ 385763 w 600075"/>
              <a:gd name="connsiteY9" fmla="*/ 271462 h 757237"/>
              <a:gd name="connsiteX10" fmla="*/ 442913 w 600075"/>
              <a:gd name="connsiteY10" fmla="*/ 214312 h 757237"/>
              <a:gd name="connsiteX11" fmla="*/ 471488 w 600075"/>
              <a:gd name="connsiteY11" fmla="*/ 171450 h 757237"/>
              <a:gd name="connsiteX12" fmla="*/ 514350 w 600075"/>
              <a:gd name="connsiteY12" fmla="*/ 128587 h 757237"/>
              <a:gd name="connsiteX13" fmla="*/ 542925 w 600075"/>
              <a:gd name="connsiteY13" fmla="*/ 71437 h 757237"/>
              <a:gd name="connsiteX14" fmla="*/ 600075 w 600075"/>
              <a:gd name="connsiteY14" fmla="*/ 0 h 757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00075" h="757237">
                <a:moveTo>
                  <a:pt x="0" y="328612"/>
                </a:moveTo>
                <a:cubicBezTo>
                  <a:pt x="14288" y="366712"/>
                  <a:pt x="29177" y="404592"/>
                  <a:pt x="42863" y="442912"/>
                </a:cubicBezTo>
                <a:cubicBezTo>
                  <a:pt x="42896" y="443005"/>
                  <a:pt x="78566" y="550022"/>
                  <a:pt x="85725" y="571500"/>
                </a:cubicBezTo>
                <a:cubicBezTo>
                  <a:pt x="90487" y="585787"/>
                  <a:pt x="91659" y="601831"/>
                  <a:pt x="100013" y="614362"/>
                </a:cubicBezTo>
                <a:lnTo>
                  <a:pt x="128588" y="657225"/>
                </a:lnTo>
                <a:cubicBezTo>
                  <a:pt x="132965" y="670357"/>
                  <a:pt x="159679" y="757237"/>
                  <a:pt x="171450" y="757237"/>
                </a:cubicBezTo>
                <a:cubicBezTo>
                  <a:pt x="191086" y="757237"/>
                  <a:pt x="161925" y="719137"/>
                  <a:pt x="157163" y="700087"/>
                </a:cubicBezTo>
                <a:cubicBezTo>
                  <a:pt x="168794" y="630300"/>
                  <a:pt x="178016" y="547480"/>
                  <a:pt x="214313" y="485775"/>
                </a:cubicBezTo>
                <a:cubicBezTo>
                  <a:pt x="239981" y="442139"/>
                  <a:pt x="282699" y="411007"/>
                  <a:pt x="314325" y="371475"/>
                </a:cubicBezTo>
                <a:cubicBezTo>
                  <a:pt x="339918" y="339484"/>
                  <a:pt x="359820" y="303170"/>
                  <a:pt x="385763" y="271462"/>
                </a:cubicBezTo>
                <a:cubicBezTo>
                  <a:pt x="402823" y="250611"/>
                  <a:pt x="425380" y="234767"/>
                  <a:pt x="442913" y="214312"/>
                </a:cubicBezTo>
                <a:cubicBezTo>
                  <a:pt x="454088" y="201275"/>
                  <a:pt x="460495" y="184641"/>
                  <a:pt x="471488" y="171450"/>
                </a:cubicBezTo>
                <a:cubicBezTo>
                  <a:pt x="484423" y="155928"/>
                  <a:pt x="502606" y="145029"/>
                  <a:pt x="514350" y="128587"/>
                </a:cubicBezTo>
                <a:cubicBezTo>
                  <a:pt x="526729" y="111256"/>
                  <a:pt x="531637" y="89498"/>
                  <a:pt x="542925" y="71437"/>
                </a:cubicBezTo>
                <a:cubicBezTo>
                  <a:pt x="568982" y="29746"/>
                  <a:pt x="574846" y="25229"/>
                  <a:pt x="600075" y="0"/>
                </a:cubicBezTo>
              </a:path>
            </a:pathLst>
          </a:custGeom>
          <a:ln w="57150"/>
        </p:spPr>
        <p:style>
          <a:lnRef idx="1">
            <a:schemeClr val="accent2"/>
          </a:lnRef>
          <a:fillRef idx="0">
            <a:schemeClr val="accent2"/>
          </a:fillRef>
          <a:effectRef idx="0">
            <a:schemeClr val="accent2"/>
          </a:effectRef>
          <a:fontRef idx="minor">
            <a:schemeClr val="tx1"/>
          </a:fontRef>
        </p:style>
        <p:txBody>
          <a:bodyPr rtlCol="0" anchor="ctr"/>
          <a:lstStyle/>
          <a:p>
            <a:pPr algn="ctr"/>
            <a:endParaRPr lang="en-IT">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938984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630B6AB-5FEF-8B0C-5CB0-24BF2A1AAAA7}"/>
              </a:ext>
            </a:extLst>
          </p:cNvPr>
          <p:cNvSpPr txBox="1"/>
          <p:nvPr/>
        </p:nvSpPr>
        <p:spPr>
          <a:xfrm>
            <a:off x="2963925" y="4824444"/>
            <a:ext cx="4756623" cy="461665"/>
          </a:xfrm>
          <a:prstGeom prst="rect">
            <a:avLst/>
          </a:prstGeom>
          <a:noFill/>
        </p:spPr>
        <p:txBody>
          <a:bodyPr wrap="none" rtlCol="0">
            <a:spAutoFit/>
          </a:bodyPr>
          <a:lstStyle/>
          <a:p>
            <a:r>
              <a:rPr lang="en-IT" sz="2400" b="1" dirty="0">
                <a:solidFill>
                  <a:srgbClr val="C00000"/>
                </a:solidFill>
              </a:rPr>
              <a:t>CUN sull’ASN, Analisi e proposte</a:t>
            </a:r>
          </a:p>
        </p:txBody>
      </p:sp>
      <p:pic>
        <p:nvPicPr>
          <p:cNvPr id="4" name="Picture 3">
            <a:extLst>
              <a:ext uri="{FF2B5EF4-FFF2-40B4-BE49-F238E27FC236}">
                <a16:creationId xmlns:a16="http://schemas.microsoft.com/office/drawing/2014/main" id="{3309FDDA-39EE-457E-F0B6-BFD994544740}"/>
              </a:ext>
            </a:extLst>
          </p:cNvPr>
          <p:cNvPicPr>
            <a:picLocks noChangeAspect="1"/>
          </p:cNvPicPr>
          <p:nvPr/>
        </p:nvPicPr>
        <p:blipFill>
          <a:blip r:embed="rId2"/>
          <a:stretch>
            <a:fillRect/>
          </a:stretch>
        </p:blipFill>
        <p:spPr>
          <a:xfrm>
            <a:off x="2043112" y="85728"/>
            <a:ext cx="6902059" cy="4524315"/>
          </a:xfrm>
          <a:prstGeom prst="rect">
            <a:avLst/>
          </a:prstGeom>
        </p:spPr>
      </p:pic>
      <p:sp>
        <p:nvSpPr>
          <p:cNvPr id="2" name="TextBox 1">
            <a:extLst>
              <a:ext uri="{FF2B5EF4-FFF2-40B4-BE49-F238E27FC236}">
                <a16:creationId xmlns:a16="http://schemas.microsoft.com/office/drawing/2014/main" id="{331096C6-6BA2-326F-1865-F414E48AD197}"/>
              </a:ext>
            </a:extLst>
          </p:cNvPr>
          <p:cNvSpPr txBox="1"/>
          <p:nvPr/>
        </p:nvSpPr>
        <p:spPr>
          <a:xfrm>
            <a:off x="132215" y="2176517"/>
            <a:ext cx="12212185" cy="4524315"/>
          </a:xfrm>
          <a:prstGeom prst="rect">
            <a:avLst/>
          </a:prstGeom>
          <a:solidFill>
            <a:schemeClr val="bg1"/>
          </a:solidFill>
        </p:spPr>
        <p:txBody>
          <a:bodyPr wrap="square" rtlCol="0">
            <a:spAutoFit/>
          </a:bodyPr>
          <a:lstStyle/>
          <a:p>
            <a:pPr marL="342900" indent="-342900">
              <a:buFont typeface="Arial" panose="020B0604020202020204" pitchFamily="34" charset="0"/>
              <a:buChar char="•"/>
            </a:pPr>
            <a:r>
              <a:rPr lang="en-GB" sz="2400" b="1" dirty="0">
                <a:solidFill>
                  <a:schemeClr val="tx2">
                    <a:lumMod val="90000"/>
                    <a:lumOff val="10000"/>
                  </a:schemeClr>
                </a:solidFill>
              </a:rPr>
              <a:t>I</a:t>
            </a:r>
            <a:r>
              <a:rPr lang="en-IT" sz="2400" b="1" dirty="0">
                <a:solidFill>
                  <a:schemeClr val="tx2">
                    <a:lumMod val="90000"/>
                    <a:lumOff val="10000"/>
                  </a:schemeClr>
                </a:solidFill>
              </a:rPr>
              <a:t>ndicatori scientifici hanno concentrato attenzione candidati sulla quantità e velocità piuttosto che sulla qualità</a:t>
            </a:r>
          </a:p>
          <a:p>
            <a:endParaRPr lang="en-IT" sz="2400" b="1" dirty="0">
              <a:solidFill>
                <a:schemeClr val="tx2">
                  <a:lumMod val="90000"/>
                  <a:lumOff val="10000"/>
                </a:schemeClr>
              </a:solidFill>
            </a:endParaRPr>
          </a:p>
          <a:p>
            <a:pPr marL="285750" indent="-285750">
              <a:buFont typeface="Arial" panose="020B0604020202020204" pitchFamily="34" charset="0"/>
              <a:buChar char="•"/>
            </a:pPr>
            <a:r>
              <a:rPr lang="en-GB" sz="2400" b="1" dirty="0">
                <a:solidFill>
                  <a:schemeClr val="tx2">
                    <a:lumMod val="90000"/>
                    <a:lumOff val="10000"/>
                  </a:schemeClr>
                </a:solidFill>
              </a:rPr>
              <a:t>R</a:t>
            </a:r>
            <a:r>
              <a:rPr lang="en-IT" sz="2400" b="1" dirty="0">
                <a:solidFill>
                  <a:schemeClr val="tx2">
                    <a:lumMod val="90000"/>
                    <a:lumOff val="10000"/>
                  </a:schemeClr>
                </a:solidFill>
              </a:rPr>
              <a:t>incorsa ad accumulare titoli e pubblicazioni</a:t>
            </a:r>
          </a:p>
          <a:p>
            <a:endParaRPr lang="en-IT" sz="2400" b="1" dirty="0">
              <a:solidFill>
                <a:schemeClr val="tx2">
                  <a:lumMod val="90000"/>
                  <a:lumOff val="10000"/>
                </a:schemeClr>
              </a:solidFill>
            </a:endParaRPr>
          </a:p>
          <a:p>
            <a:pPr marL="285750" indent="-285750">
              <a:buFont typeface="Arial" panose="020B0604020202020204" pitchFamily="34" charset="0"/>
              <a:buChar char="•"/>
            </a:pPr>
            <a:r>
              <a:rPr lang="en-IT" sz="2400" b="1" dirty="0">
                <a:solidFill>
                  <a:schemeClr val="tx2">
                    <a:lumMod val="90000"/>
                    <a:lumOff val="10000"/>
                  </a:schemeClr>
                </a:solidFill>
              </a:rPr>
              <a:t>Non viene valutato il curriculum, utile a inquadrare la valutazione nel contesto del profilo complessivo</a:t>
            </a:r>
          </a:p>
          <a:p>
            <a:endParaRPr lang="en-IT" sz="2400" b="1" dirty="0">
              <a:solidFill>
                <a:schemeClr val="tx2">
                  <a:lumMod val="90000"/>
                  <a:lumOff val="10000"/>
                </a:schemeClr>
              </a:solidFill>
            </a:endParaRPr>
          </a:p>
          <a:p>
            <a:pPr marL="285750" indent="-285750">
              <a:buFont typeface="Arial" panose="020B0604020202020204" pitchFamily="34" charset="0"/>
              <a:buChar char="•"/>
            </a:pPr>
            <a:r>
              <a:rPr lang="en-IT" sz="2400" b="1" dirty="0">
                <a:solidFill>
                  <a:schemeClr val="tx2">
                    <a:lumMod val="90000"/>
                    <a:lumOff val="10000"/>
                  </a:schemeClr>
                </a:solidFill>
              </a:rPr>
              <a:t>Sistema non differenzia sufficientemente titoli per abilitazione I e II fascia</a:t>
            </a:r>
          </a:p>
          <a:p>
            <a:endParaRPr lang="en-IT" sz="2400" b="1" dirty="0">
              <a:solidFill>
                <a:schemeClr val="tx2">
                  <a:lumMod val="90000"/>
                  <a:lumOff val="10000"/>
                </a:schemeClr>
              </a:solidFill>
            </a:endParaRPr>
          </a:p>
          <a:p>
            <a:pPr marL="285750" indent="-285750">
              <a:buFont typeface="Arial" panose="020B0604020202020204" pitchFamily="34" charset="0"/>
              <a:buChar char="•"/>
            </a:pPr>
            <a:r>
              <a:rPr lang="en-IT" sz="2400" b="1" dirty="0">
                <a:solidFill>
                  <a:schemeClr val="tx2">
                    <a:lumMod val="90000"/>
                    <a:lumOff val="10000"/>
                  </a:schemeClr>
                </a:solidFill>
              </a:rPr>
              <a:t>Soglie più elevate per </a:t>
            </a:r>
            <a:r>
              <a:rPr lang="en-GB" sz="2400" b="1" dirty="0">
                <a:solidFill>
                  <a:schemeClr val="tx2">
                    <a:lumMod val="90000"/>
                    <a:lumOff val="10000"/>
                  </a:schemeClr>
                </a:solidFill>
              </a:rPr>
              <a:t>i</a:t>
            </a:r>
            <a:r>
              <a:rPr lang="en-IT" sz="2400" b="1" dirty="0">
                <a:solidFill>
                  <a:schemeClr val="tx2">
                    <a:lumMod val="90000"/>
                    <a:lumOff val="10000"/>
                  </a:schemeClr>
                </a:solidFill>
              </a:rPr>
              <a:t> Commissari ASN e Commissioni Concorso ridotto numero studiosi titolati</a:t>
            </a:r>
          </a:p>
        </p:txBody>
      </p:sp>
    </p:spTree>
    <p:extLst>
      <p:ext uri="{BB962C8B-B14F-4D97-AF65-F5344CB8AC3E}">
        <p14:creationId xmlns:p14="http://schemas.microsoft.com/office/powerpoint/2010/main" val="619820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D813827-D859-AD42-F026-37DF724C8E95}"/>
              </a:ext>
            </a:extLst>
          </p:cNvPr>
          <p:cNvSpPr txBox="1"/>
          <p:nvPr/>
        </p:nvSpPr>
        <p:spPr>
          <a:xfrm>
            <a:off x="375103" y="1007528"/>
            <a:ext cx="12212185" cy="4893647"/>
          </a:xfrm>
          <a:prstGeom prst="rect">
            <a:avLst/>
          </a:prstGeom>
          <a:noFill/>
        </p:spPr>
        <p:txBody>
          <a:bodyPr wrap="square" rtlCol="0">
            <a:spAutoFit/>
          </a:bodyPr>
          <a:lstStyle/>
          <a:p>
            <a:pPr marL="342900" indent="-342900">
              <a:buFont typeface="Arial" panose="020B0604020202020204" pitchFamily="34" charset="0"/>
              <a:buChar char="•"/>
            </a:pPr>
            <a:r>
              <a:rPr lang="it-IT" sz="2400" b="1" dirty="0">
                <a:solidFill>
                  <a:schemeClr val="tx2">
                    <a:lumMod val="90000"/>
                    <a:lumOff val="10000"/>
                  </a:schemeClr>
                </a:solidFill>
              </a:rPr>
              <a:t>Mantenere ASN</a:t>
            </a:r>
          </a:p>
          <a:p>
            <a:pPr marL="342900" indent="-342900">
              <a:buFont typeface="Arial" panose="020B0604020202020204" pitchFamily="34" charset="0"/>
              <a:buChar char="•"/>
            </a:pPr>
            <a:endParaRPr lang="it-IT" sz="2400" b="1" dirty="0">
              <a:solidFill>
                <a:schemeClr val="tx2">
                  <a:lumMod val="90000"/>
                  <a:lumOff val="10000"/>
                </a:schemeClr>
              </a:solidFill>
            </a:endParaRPr>
          </a:p>
          <a:p>
            <a:pPr marL="342900" indent="-342900">
              <a:buFont typeface="Arial" panose="020B0604020202020204" pitchFamily="34" charset="0"/>
              <a:buChar char="•"/>
            </a:pPr>
            <a:r>
              <a:rPr lang="it-IT" sz="2400" b="1" dirty="0">
                <a:solidFill>
                  <a:schemeClr val="tx2">
                    <a:lumMod val="90000"/>
                    <a:lumOff val="10000"/>
                  </a:schemeClr>
                </a:solidFill>
              </a:rPr>
              <a:t>Scopo : Valutare capacità del candidato a produrre ricerca di qualità Naz. e Int.</a:t>
            </a:r>
          </a:p>
          <a:p>
            <a:endParaRPr lang="en-IT" sz="2400" b="1" dirty="0">
              <a:solidFill>
                <a:schemeClr val="tx2">
                  <a:lumMod val="90000"/>
                  <a:lumOff val="10000"/>
                </a:schemeClr>
              </a:solidFill>
            </a:endParaRPr>
          </a:p>
          <a:p>
            <a:pPr marL="285750" indent="-285750">
              <a:buFont typeface="Arial" panose="020B0604020202020204" pitchFamily="34" charset="0"/>
              <a:buChar char="•"/>
            </a:pPr>
            <a:r>
              <a:rPr lang="en-GB" sz="2400" b="1" dirty="0">
                <a:solidFill>
                  <a:schemeClr val="tx2">
                    <a:lumMod val="90000"/>
                    <a:lumOff val="10000"/>
                  </a:schemeClr>
                </a:solidFill>
              </a:rPr>
              <a:t>R</a:t>
            </a:r>
            <a:r>
              <a:rPr lang="en-IT" sz="2400" b="1" dirty="0">
                <a:solidFill>
                  <a:schemeClr val="tx2">
                    <a:lumMod val="90000"/>
                    <a:lumOff val="10000"/>
                  </a:schemeClr>
                </a:solidFill>
              </a:rPr>
              <a:t>ivedere gli indicatori di impatto della prod. </a:t>
            </a:r>
            <a:r>
              <a:rPr lang="en-GB" sz="2400" b="1" dirty="0">
                <a:solidFill>
                  <a:schemeClr val="tx2">
                    <a:lumMod val="90000"/>
                    <a:lumOff val="10000"/>
                  </a:schemeClr>
                </a:solidFill>
              </a:rPr>
              <a:t>s</a:t>
            </a:r>
            <a:r>
              <a:rPr lang="en-IT" sz="2400" b="1" dirty="0">
                <a:solidFill>
                  <a:schemeClr val="tx2">
                    <a:lumMod val="90000"/>
                    <a:lumOff val="10000"/>
                  </a:schemeClr>
                </a:solidFill>
              </a:rPr>
              <a:t>cientifica e soglie per ammissione</a:t>
            </a:r>
          </a:p>
          <a:p>
            <a:endParaRPr lang="en-IT" sz="2400" b="1" dirty="0">
              <a:solidFill>
                <a:schemeClr val="tx2">
                  <a:lumMod val="90000"/>
                  <a:lumOff val="10000"/>
                </a:schemeClr>
              </a:solidFill>
            </a:endParaRPr>
          </a:p>
          <a:p>
            <a:pPr marL="285750" indent="-285750">
              <a:buFont typeface="Arial" panose="020B0604020202020204" pitchFamily="34" charset="0"/>
              <a:buChar char="•"/>
            </a:pPr>
            <a:r>
              <a:rPr lang="en-IT" sz="2400" b="1" dirty="0">
                <a:solidFill>
                  <a:schemeClr val="tx2">
                    <a:lumMod val="90000"/>
                    <a:lumOff val="10000"/>
                  </a:schemeClr>
                </a:solidFill>
              </a:rPr>
              <a:t> Valorizzare la qualità dei prodotti sulla quantità  (avvicinare ASN a VQR)</a:t>
            </a:r>
          </a:p>
          <a:p>
            <a:endParaRPr lang="en-IT" sz="2400" b="1" dirty="0">
              <a:solidFill>
                <a:schemeClr val="tx2">
                  <a:lumMod val="90000"/>
                  <a:lumOff val="10000"/>
                </a:schemeClr>
              </a:solidFill>
            </a:endParaRPr>
          </a:p>
          <a:p>
            <a:pPr marL="285750" indent="-285750">
              <a:buFont typeface="Arial" panose="020B0604020202020204" pitchFamily="34" charset="0"/>
              <a:buChar char="•"/>
            </a:pPr>
            <a:r>
              <a:rPr lang="en-IT" sz="2400" b="1" dirty="0">
                <a:solidFill>
                  <a:schemeClr val="tx2">
                    <a:lumMod val="90000"/>
                    <a:lumOff val="10000"/>
                  </a:schemeClr>
                </a:solidFill>
              </a:rPr>
              <a:t>Riconoscibilità ricerca interdisciplinare ( a cavallo di più settori concorsuali)</a:t>
            </a:r>
          </a:p>
          <a:p>
            <a:endParaRPr lang="en-IT" sz="2400" b="1" dirty="0">
              <a:solidFill>
                <a:schemeClr val="tx2">
                  <a:lumMod val="90000"/>
                  <a:lumOff val="10000"/>
                </a:schemeClr>
              </a:solidFill>
            </a:endParaRPr>
          </a:p>
          <a:p>
            <a:pPr marL="285750" indent="-285750">
              <a:buFont typeface="Arial" panose="020B0604020202020204" pitchFamily="34" charset="0"/>
              <a:buChar char="•"/>
            </a:pPr>
            <a:r>
              <a:rPr lang="en-IT" sz="2400" b="1" dirty="0">
                <a:solidFill>
                  <a:schemeClr val="tx2">
                    <a:lumMod val="90000"/>
                    <a:lumOff val="10000"/>
                  </a:schemeClr>
                </a:solidFill>
              </a:rPr>
              <a:t>Commissioni : valutare originalità e qualità delle pubblicazioni</a:t>
            </a:r>
          </a:p>
          <a:p>
            <a:endParaRPr lang="en-IT" sz="2400" b="1" dirty="0">
              <a:solidFill>
                <a:schemeClr val="tx2">
                  <a:lumMod val="90000"/>
                  <a:lumOff val="10000"/>
                </a:schemeClr>
              </a:solidFill>
            </a:endParaRPr>
          </a:p>
          <a:p>
            <a:pPr marL="285750" indent="-285750">
              <a:buFont typeface="Arial" panose="020B0604020202020204" pitchFamily="34" charset="0"/>
              <a:buChar char="•"/>
            </a:pPr>
            <a:r>
              <a:rPr lang="en-IT" sz="2400" b="1" dirty="0">
                <a:solidFill>
                  <a:schemeClr val="tx2">
                    <a:lumMod val="90000"/>
                    <a:lumOff val="10000"/>
                  </a:schemeClr>
                </a:solidFill>
              </a:rPr>
              <a:t>Includere breve curriculum e altri titoli </a:t>
            </a:r>
          </a:p>
        </p:txBody>
      </p:sp>
      <p:sp>
        <p:nvSpPr>
          <p:cNvPr id="3" name="TextBox 2">
            <a:extLst>
              <a:ext uri="{FF2B5EF4-FFF2-40B4-BE49-F238E27FC236}">
                <a16:creationId xmlns:a16="http://schemas.microsoft.com/office/drawing/2014/main" id="{665C1BB4-3643-056A-B1E5-9159CF1AD3B1}"/>
              </a:ext>
            </a:extLst>
          </p:cNvPr>
          <p:cNvSpPr txBox="1"/>
          <p:nvPr/>
        </p:nvSpPr>
        <p:spPr>
          <a:xfrm>
            <a:off x="671512" y="466751"/>
            <a:ext cx="1713161" cy="461665"/>
          </a:xfrm>
          <a:prstGeom prst="rect">
            <a:avLst/>
          </a:prstGeom>
          <a:noFill/>
        </p:spPr>
        <p:txBody>
          <a:bodyPr wrap="none" rtlCol="0">
            <a:spAutoFit/>
          </a:bodyPr>
          <a:lstStyle/>
          <a:p>
            <a:r>
              <a:rPr lang="en-IT" sz="2400" b="1" dirty="0">
                <a:solidFill>
                  <a:srgbClr val="C00000"/>
                </a:solidFill>
              </a:rPr>
              <a:t>PROPOSTE</a:t>
            </a:r>
          </a:p>
        </p:txBody>
      </p:sp>
      <p:sp>
        <p:nvSpPr>
          <p:cNvPr id="6" name="TextBox 5">
            <a:extLst>
              <a:ext uri="{FF2B5EF4-FFF2-40B4-BE49-F238E27FC236}">
                <a16:creationId xmlns:a16="http://schemas.microsoft.com/office/drawing/2014/main" id="{1FED4F84-C4F2-A661-092C-03779DC2894D}"/>
              </a:ext>
            </a:extLst>
          </p:cNvPr>
          <p:cNvSpPr txBox="1"/>
          <p:nvPr/>
        </p:nvSpPr>
        <p:spPr>
          <a:xfrm>
            <a:off x="671512" y="6124506"/>
            <a:ext cx="5006435" cy="369332"/>
          </a:xfrm>
          <a:prstGeom prst="rect">
            <a:avLst/>
          </a:prstGeom>
          <a:noFill/>
        </p:spPr>
        <p:txBody>
          <a:bodyPr wrap="none" rtlCol="0">
            <a:spAutoFit/>
          </a:bodyPr>
          <a:lstStyle/>
          <a:p>
            <a:r>
              <a:rPr lang="en-IT" b="1" dirty="0">
                <a:solidFill>
                  <a:srgbClr val="C00000"/>
                </a:solidFill>
              </a:rPr>
              <a:t>NOMINATA UNA COMMISSIONE MINISTERIALE</a:t>
            </a:r>
          </a:p>
        </p:txBody>
      </p:sp>
    </p:spTree>
    <p:extLst>
      <p:ext uri="{BB962C8B-B14F-4D97-AF65-F5344CB8AC3E}">
        <p14:creationId xmlns:p14="http://schemas.microsoft.com/office/powerpoint/2010/main" val="3209082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8131</TotalTime>
  <Words>820</Words>
  <Application>Microsoft Macintosh PowerPoint</Application>
  <PresentationFormat>Widescreen</PresentationFormat>
  <Paragraphs>137</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Aptos</vt:lpstr>
      <vt:lpstr>Aptos Display</vt:lpstr>
      <vt:lpstr>Arial</vt:lpstr>
      <vt:lpstr>Office Theme</vt:lpstr>
      <vt:lpstr>CONVEGNO NAZIONALE “QUARTA GIORNATA ACCELERATORI”  Tavola Rotonda</vt:lpstr>
      <vt:lpstr>-  Fisica e Tecnologie Acceleratori &amp; Università  (update)   -  Fisica e Tecnologie   Acceleratori &amp; SIF</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Fisica e Tecnologie Acceleratori &amp; Università  (update)   -  Fisica e Tecnologie   Acceleratori &amp; SIF</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Luigi Palumbo</dc:creator>
  <cp:lastModifiedBy>Luigi Palumbo</cp:lastModifiedBy>
  <cp:revision>71</cp:revision>
  <dcterms:created xsi:type="dcterms:W3CDTF">2025-03-29T16:10:40Z</dcterms:created>
  <dcterms:modified xsi:type="dcterms:W3CDTF">2025-04-04T07:42:29Z</dcterms:modified>
</cp:coreProperties>
</file>