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57" r:id="rId6"/>
    <p:sldId id="258" r:id="rId7"/>
    <p:sldId id="736" r:id="rId8"/>
    <p:sldId id="745" r:id="rId9"/>
    <p:sldId id="760" r:id="rId10"/>
    <p:sldId id="746" r:id="rId11"/>
    <p:sldId id="747" r:id="rId12"/>
    <p:sldId id="748" r:id="rId13"/>
    <p:sldId id="738" r:id="rId14"/>
    <p:sldId id="739" r:id="rId15"/>
    <p:sldId id="741" r:id="rId16"/>
    <p:sldId id="750" r:id="rId17"/>
    <p:sldId id="752" r:id="rId18"/>
    <p:sldId id="751" r:id="rId19"/>
    <p:sldId id="754" r:id="rId20"/>
    <p:sldId id="759" r:id="rId21"/>
    <p:sldId id="755" r:id="rId22"/>
    <p:sldId id="756" r:id="rId23"/>
    <p:sldId id="743" r:id="rId24"/>
    <p:sldId id="749"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A237D"/>
    <a:srgbClr val="D88B48"/>
    <a:srgbClr val="D68743"/>
    <a:srgbClr val="D384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1" autoAdjust="0"/>
    <p:restoredTop sz="93836" autoAdjust="0"/>
  </p:normalViewPr>
  <p:slideViewPr>
    <p:cSldViewPr snapToGrid="0">
      <p:cViewPr varScale="1">
        <p:scale>
          <a:sx n="121" d="100"/>
          <a:sy n="121" d="100"/>
        </p:scale>
        <p:origin x="207"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o Cardelli" userId="aa5d91a8-cf83-4829-b477-6381c3b1ecd8" providerId="ADAL" clId="{7138D1D5-5262-409C-8CE8-1ABA369906E4}"/>
    <pc:docChg chg="modSld">
      <pc:chgData name="Fabio Cardelli" userId="aa5d91a8-cf83-4829-b477-6381c3b1ecd8" providerId="ADAL" clId="{7138D1D5-5262-409C-8CE8-1ABA369906E4}" dt="2025-04-03T06:50:54.676" v="2" actId="2165"/>
      <pc:docMkLst>
        <pc:docMk/>
      </pc:docMkLst>
      <pc:sldChg chg="modSp mod">
        <pc:chgData name="Fabio Cardelli" userId="aa5d91a8-cf83-4829-b477-6381c3b1ecd8" providerId="ADAL" clId="{7138D1D5-5262-409C-8CE8-1ABA369906E4}" dt="2025-04-03T06:50:23.562" v="1" actId="1076"/>
        <pc:sldMkLst>
          <pc:docMk/>
          <pc:sldMk cId="1975965405" sldId="745"/>
        </pc:sldMkLst>
        <pc:graphicFrameChg chg="mod modGraphic">
          <ac:chgData name="Fabio Cardelli" userId="aa5d91a8-cf83-4829-b477-6381c3b1ecd8" providerId="ADAL" clId="{7138D1D5-5262-409C-8CE8-1ABA369906E4}" dt="2025-04-03T06:50:23.562" v="1" actId="1076"/>
          <ac:graphicFrameMkLst>
            <pc:docMk/>
            <pc:sldMk cId="1975965405" sldId="745"/>
            <ac:graphicFrameMk id="12" creationId="{462A75CC-7F0E-EF7F-521A-BF60C4EB00B6}"/>
          </ac:graphicFrameMkLst>
        </pc:graphicFrameChg>
      </pc:sldChg>
      <pc:sldChg chg="modSp mod">
        <pc:chgData name="Fabio Cardelli" userId="aa5d91a8-cf83-4829-b477-6381c3b1ecd8" providerId="ADAL" clId="{7138D1D5-5262-409C-8CE8-1ABA369906E4}" dt="2025-04-03T06:50:54.676" v="2" actId="2165"/>
        <pc:sldMkLst>
          <pc:docMk/>
          <pc:sldMk cId="2060146662" sldId="747"/>
        </pc:sldMkLst>
        <pc:graphicFrameChg chg="modGraphic">
          <ac:chgData name="Fabio Cardelli" userId="aa5d91a8-cf83-4829-b477-6381c3b1ecd8" providerId="ADAL" clId="{7138D1D5-5262-409C-8CE8-1ABA369906E4}" dt="2025-04-03T06:50:54.676" v="2" actId="2165"/>
          <ac:graphicFrameMkLst>
            <pc:docMk/>
            <pc:sldMk cId="2060146662" sldId="747"/>
            <ac:graphicFrameMk id="11" creationId="{3D4DAC79-650B-D16C-CA6B-E1347B32366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7DA84-9414-48A1-8158-437C37E9A97F}" type="datetimeFigureOut">
              <a:rPr lang="it-IT" smtClean="0"/>
              <a:t>03/04/2025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BAF3B-066D-4140-9424-F14A75E6093F}" type="slidenum">
              <a:rPr lang="it-IT" smtClean="0"/>
              <a:t>‹N›</a:t>
            </a:fld>
            <a:endParaRPr lang="it-IT"/>
          </a:p>
        </p:txBody>
      </p:sp>
    </p:spTree>
    <p:extLst>
      <p:ext uri="{BB962C8B-B14F-4D97-AF65-F5344CB8AC3E}">
        <p14:creationId xmlns:p14="http://schemas.microsoft.com/office/powerpoint/2010/main" val="1087314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7B4495E-8B28-4578-90CA-ADCE4AC6B93C}" type="slidenum">
              <a:rPr lang="it-IT" smtClean="0"/>
              <a:t>4</a:t>
            </a:fld>
            <a:endParaRPr lang="it-IT"/>
          </a:p>
        </p:txBody>
      </p:sp>
    </p:spTree>
    <p:extLst>
      <p:ext uri="{BB962C8B-B14F-4D97-AF65-F5344CB8AC3E}">
        <p14:creationId xmlns:p14="http://schemas.microsoft.com/office/powerpoint/2010/main" val="418893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AFBAF3B-066D-4140-9424-F14A75E6093F}" type="slidenum">
              <a:rPr lang="it-IT" smtClean="0"/>
              <a:t>11</a:t>
            </a:fld>
            <a:endParaRPr lang="it-IT"/>
          </a:p>
        </p:txBody>
      </p:sp>
    </p:spTree>
    <p:extLst>
      <p:ext uri="{BB962C8B-B14F-4D97-AF65-F5344CB8AC3E}">
        <p14:creationId xmlns:p14="http://schemas.microsoft.com/office/powerpoint/2010/main" val="207099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AFBAF3B-066D-4140-9424-F14A75E6093F}" type="slidenum">
              <a:rPr lang="it-IT" smtClean="0"/>
              <a:t>16</a:t>
            </a:fld>
            <a:endParaRPr lang="it-IT"/>
          </a:p>
        </p:txBody>
      </p:sp>
    </p:spTree>
    <p:extLst>
      <p:ext uri="{BB962C8B-B14F-4D97-AF65-F5344CB8AC3E}">
        <p14:creationId xmlns:p14="http://schemas.microsoft.com/office/powerpoint/2010/main" val="396329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AFBAF3B-066D-4140-9424-F14A75E6093F}" type="slidenum">
              <a:rPr lang="it-IT" smtClean="0"/>
              <a:t>21</a:t>
            </a:fld>
            <a:endParaRPr lang="it-IT"/>
          </a:p>
        </p:txBody>
      </p:sp>
    </p:spTree>
    <p:extLst>
      <p:ext uri="{BB962C8B-B14F-4D97-AF65-F5344CB8AC3E}">
        <p14:creationId xmlns:p14="http://schemas.microsoft.com/office/powerpoint/2010/main" val="386260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DCF3BD-3398-BEFE-C3D5-D64B9DAE434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5A9E5F8-37C1-5BE7-7F91-0B3FDB959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CFC2910-6B26-7F5A-A736-EBB59DD855CD}"/>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5" name="Segnaposto piè di pagina 4">
            <a:extLst>
              <a:ext uri="{FF2B5EF4-FFF2-40B4-BE49-F238E27FC236}">
                <a16:creationId xmlns:a16="http://schemas.microsoft.com/office/drawing/2014/main" id="{A5A58D1D-D7C6-5135-17DB-BECA9B0889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532A396-7A01-E510-1E4D-4FDB8385E4E1}"/>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1869176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10E92F-7F7D-982F-3966-0B9F280CECD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EDC3CC6-A5B5-1431-3183-B80796FCE28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BC1E3E2-2EF7-62AA-E581-F19246B1D33B}"/>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5" name="Segnaposto piè di pagina 4">
            <a:extLst>
              <a:ext uri="{FF2B5EF4-FFF2-40B4-BE49-F238E27FC236}">
                <a16:creationId xmlns:a16="http://schemas.microsoft.com/office/drawing/2014/main" id="{2D526DD9-931B-93C3-C124-D2C08F0221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E48576-8CA6-1399-3901-75519455B621}"/>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421058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1631E18-E94B-0868-FCFA-EF42187F36C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E3600AF-C283-3294-CD55-CE76A789529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3F073C5-CC27-BA17-E66C-60A21DC5982C}"/>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5" name="Segnaposto piè di pagina 4">
            <a:extLst>
              <a:ext uri="{FF2B5EF4-FFF2-40B4-BE49-F238E27FC236}">
                <a16:creationId xmlns:a16="http://schemas.microsoft.com/office/drawing/2014/main" id="{D95553DE-E9AF-2FF3-AC74-929025618B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EEA13EE-FC3A-AAEC-6038-20775B46F74D}"/>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246406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45D76A-06EB-3062-CAD0-D12C2F1458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1B289D3-F811-C278-FC87-D603CB83AEE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B87B5D-2135-0071-A1BD-34EDD7BADCCA}"/>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5" name="Segnaposto piè di pagina 4">
            <a:extLst>
              <a:ext uri="{FF2B5EF4-FFF2-40B4-BE49-F238E27FC236}">
                <a16:creationId xmlns:a16="http://schemas.microsoft.com/office/drawing/2014/main" id="{8124E090-5B1F-86E0-346A-D2149A9639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F7A564-1A92-4D6D-8A3B-9C915060D1BA}"/>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347986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485694-7ABF-06D1-5C35-5BF079BB7B7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070C3C6-792E-BE6E-4F68-19EFC2D48D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2D3A8CA-A124-7617-3FF0-A0279D461536}"/>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5" name="Segnaposto piè di pagina 4">
            <a:extLst>
              <a:ext uri="{FF2B5EF4-FFF2-40B4-BE49-F238E27FC236}">
                <a16:creationId xmlns:a16="http://schemas.microsoft.com/office/drawing/2014/main" id="{6C9985F9-ADA3-5ECA-F7BF-5F9C66A503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99F343-4772-B3B9-F767-4F20EA793107}"/>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24541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827987-237D-6790-D955-0E20E156D5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EFC236-B9FC-CF57-3D82-1D99C92A62C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26F09B-C752-FF26-FBCA-A67A173BCD8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DA5A363-564E-EDBE-E20B-AF07A9898F3B}"/>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6" name="Segnaposto piè di pagina 5">
            <a:extLst>
              <a:ext uri="{FF2B5EF4-FFF2-40B4-BE49-F238E27FC236}">
                <a16:creationId xmlns:a16="http://schemas.microsoft.com/office/drawing/2014/main" id="{7AC51F11-9250-10CB-06BD-FA532BDD32B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324AA35-59E1-D4C8-F81A-F9853785B9B6}"/>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33351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D72F6C-5A5E-9947-BABB-8512802A399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F597139-0DD8-D838-4C08-DCDF4025E7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4057E0B-9381-831F-10AE-C625FB8B7FA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A41EDC1-24E1-10C0-A92F-A7CA901054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4ED0B47-665F-B3A1-3469-B580C36440D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E551294-3576-0F7D-0949-C01F0947EE5F}"/>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8" name="Segnaposto piè di pagina 7">
            <a:extLst>
              <a:ext uri="{FF2B5EF4-FFF2-40B4-BE49-F238E27FC236}">
                <a16:creationId xmlns:a16="http://schemas.microsoft.com/office/drawing/2014/main" id="{46073FD9-C6CC-CE8D-A432-C8F274499CA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03F12CC-0113-60B1-FBFC-20D8E2C6E275}"/>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99339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CD7268-AAD3-E07A-E303-778CAAEA27D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44B9FFF-5B81-F06D-05E5-0D9FDB995606}"/>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4" name="Segnaposto piè di pagina 3">
            <a:extLst>
              <a:ext uri="{FF2B5EF4-FFF2-40B4-BE49-F238E27FC236}">
                <a16:creationId xmlns:a16="http://schemas.microsoft.com/office/drawing/2014/main" id="{58413082-3636-C68A-5ECB-7754CD6F191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2FA4129-5D4D-E767-E895-49A80EFDF600}"/>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4131110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B1D0CFF-F2CC-7412-3A68-EB9532451E52}"/>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3" name="Segnaposto piè di pagina 2">
            <a:extLst>
              <a:ext uri="{FF2B5EF4-FFF2-40B4-BE49-F238E27FC236}">
                <a16:creationId xmlns:a16="http://schemas.microsoft.com/office/drawing/2014/main" id="{FBCACDC7-E954-A933-B631-8D659D9C7CC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14A7F6B-03A9-77DF-E2D4-3E05F8975E28}"/>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380388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C567F7-760C-4F24-2335-F5A9FDF796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786C4D0-4850-5299-3F89-E09D877387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A540442-8AF7-44B5-6372-983757252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4DEF8F0-7A63-C75A-3FDE-3F72457900F9}"/>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6" name="Segnaposto piè di pagina 5">
            <a:extLst>
              <a:ext uri="{FF2B5EF4-FFF2-40B4-BE49-F238E27FC236}">
                <a16:creationId xmlns:a16="http://schemas.microsoft.com/office/drawing/2014/main" id="{B3D78F08-95C0-3874-DBF2-3534AB236C9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6774A8-0D89-3B93-D49F-0BA4C23B7352}"/>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325519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537D1-A6B3-6275-D281-92A9658D454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8256DA8-600C-9BE8-2AA7-CF97112203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0AE5F1C-5E4F-F46E-9311-B145B5893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7E20280-5ED8-4838-2B81-387FD88396D1}"/>
              </a:ext>
            </a:extLst>
          </p:cNvPr>
          <p:cNvSpPr>
            <a:spLocks noGrp="1"/>
          </p:cNvSpPr>
          <p:nvPr>
            <p:ph type="dt" sz="half" idx="10"/>
          </p:nvPr>
        </p:nvSpPr>
        <p:spPr/>
        <p:txBody>
          <a:bodyPr/>
          <a:lstStyle/>
          <a:p>
            <a:fld id="{92E9295F-4FC4-465B-8C04-FADAADF007E0}" type="datetimeFigureOut">
              <a:rPr lang="it-IT" smtClean="0"/>
              <a:t>03/04/2025</a:t>
            </a:fld>
            <a:endParaRPr lang="it-IT"/>
          </a:p>
        </p:txBody>
      </p:sp>
      <p:sp>
        <p:nvSpPr>
          <p:cNvPr id="6" name="Segnaposto piè di pagina 5">
            <a:extLst>
              <a:ext uri="{FF2B5EF4-FFF2-40B4-BE49-F238E27FC236}">
                <a16:creationId xmlns:a16="http://schemas.microsoft.com/office/drawing/2014/main" id="{BED1E502-CA35-72AE-68C3-3C71A1BD224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B25D7A6-DEE4-B7FF-1CBE-5553709569CF}"/>
              </a:ext>
            </a:extLst>
          </p:cNvPr>
          <p:cNvSpPr>
            <a:spLocks noGrp="1"/>
          </p:cNvSpPr>
          <p:nvPr>
            <p:ph type="sldNum" sz="quarter" idx="12"/>
          </p:nvPr>
        </p:nvSpPr>
        <p:spPr/>
        <p:txBody>
          <a:bodyPr/>
          <a:lstStyle/>
          <a:p>
            <a:fld id="{EC80CE7F-C97C-4AA8-8103-B08EB06BD601}" type="slidenum">
              <a:rPr lang="it-IT" smtClean="0"/>
              <a:t>‹N›</a:t>
            </a:fld>
            <a:endParaRPr lang="it-IT"/>
          </a:p>
        </p:txBody>
      </p:sp>
    </p:spTree>
    <p:extLst>
      <p:ext uri="{BB962C8B-B14F-4D97-AF65-F5344CB8AC3E}">
        <p14:creationId xmlns:p14="http://schemas.microsoft.com/office/powerpoint/2010/main" val="3070082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1D8E2CA-37A1-BE2C-972A-9A503009BA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AE4DA06-F669-B59D-9901-59789D2691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BCD9EB-6918-00D8-8196-F41F636D2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E9295F-4FC4-465B-8C04-FADAADF007E0}" type="datetimeFigureOut">
              <a:rPr lang="it-IT" smtClean="0"/>
              <a:t>03/04/2025</a:t>
            </a:fld>
            <a:endParaRPr lang="it-IT"/>
          </a:p>
        </p:txBody>
      </p:sp>
      <p:sp>
        <p:nvSpPr>
          <p:cNvPr id="5" name="Segnaposto piè di pagina 4">
            <a:extLst>
              <a:ext uri="{FF2B5EF4-FFF2-40B4-BE49-F238E27FC236}">
                <a16:creationId xmlns:a16="http://schemas.microsoft.com/office/drawing/2014/main" id="{631B2D35-B0C7-0010-9B2C-DCBC104F6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05222286-B21B-F144-4968-B29BB36935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80CE7F-C97C-4AA8-8103-B08EB06BD601}" type="slidenum">
              <a:rPr lang="it-IT" smtClean="0"/>
              <a:t>‹N›</a:t>
            </a:fld>
            <a:endParaRPr lang="it-IT"/>
          </a:p>
        </p:txBody>
      </p:sp>
    </p:spTree>
    <p:extLst>
      <p:ext uri="{BB962C8B-B14F-4D97-AF65-F5344CB8AC3E}">
        <p14:creationId xmlns:p14="http://schemas.microsoft.com/office/powerpoint/2010/main" val="665950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jp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51.jp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emf"/><Relationship Id="rId4" Type="http://schemas.openxmlformats.org/officeDocument/2006/relationships/image" Target="../media/image32.JPEG"/><Relationship Id="rId9"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D85F3B-BB7A-153B-1BD0-EAD42F505A61}"/>
              </a:ext>
            </a:extLst>
          </p:cNvPr>
          <p:cNvSpPr txBox="1">
            <a:spLocks/>
          </p:cNvSpPr>
          <p:nvPr/>
        </p:nvSpPr>
        <p:spPr>
          <a:xfrm>
            <a:off x="1445193" y="2002130"/>
            <a:ext cx="10437446" cy="1472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1A237D"/>
                </a:solidFill>
                <a:latin typeface="Calibri" panose="020F0502020204030204" pitchFamily="34" charset="0"/>
                <a:ea typeface="Calibri" panose="020F0502020204030204" pitchFamily="34" charset="0"/>
                <a:cs typeface="Calibri" panose="020F0502020204030204" pitchFamily="34" charset="0"/>
              </a:rPr>
              <a:t>Applications of C and X band extremely high gradient RF structures at LNF</a:t>
            </a:r>
          </a:p>
        </p:txBody>
      </p:sp>
      <p:sp>
        <p:nvSpPr>
          <p:cNvPr id="5" name="Rettangolo 4">
            <a:extLst>
              <a:ext uri="{FF2B5EF4-FFF2-40B4-BE49-F238E27FC236}">
                <a16:creationId xmlns:a16="http://schemas.microsoft.com/office/drawing/2014/main" id="{682B5183-F4E1-EE8D-F60A-B4F43BAD7FE8}"/>
              </a:ext>
            </a:extLst>
          </p:cNvPr>
          <p:cNvSpPr/>
          <p:nvPr/>
        </p:nvSpPr>
        <p:spPr>
          <a:xfrm>
            <a:off x="0" y="-8626"/>
            <a:ext cx="12192000" cy="1795815"/>
          </a:xfrm>
          <a:prstGeom prst="rect">
            <a:avLst/>
          </a:prstGeom>
          <a:solidFill>
            <a:srgbClr val="1A237D"/>
          </a:solidFill>
          <a:ln>
            <a:solidFill>
              <a:srgbClr val="1A23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2">
            <a:extLst>
              <a:ext uri="{FF2B5EF4-FFF2-40B4-BE49-F238E27FC236}">
                <a16:creationId xmlns:a16="http://schemas.microsoft.com/office/drawing/2014/main" id="{5D29E8E6-641F-485B-384C-69E45D83AE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204" y="4833206"/>
            <a:ext cx="1804087" cy="11338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uPRAXIA | ESFRI Roadmap 2021">
            <a:extLst>
              <a:ext uri="{FF2B5EF4-FFF2-40B4-BE49-F238E27FC236}">
                <a16:creationId xmlns:a16="http://schemas.microsoft.com/office/drawing/2014/main" id="{88220DA6-D493-0DA5-6C04-54E803538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647" y="4833206"/>
            <a:ext cx="2277762" cy="977998"/>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5399537F-3CF2-7F60-6E55-B4F9DC04CDFC}"/>
              </a:ext>
            </a:extLst>
          </p:cNvPr>
          <p:cNvSpPr txBox="1">
            <a:spLocks/>
          </p:cNvSpPr>
          <p:nvPr/>
        </p:nvSpPr>
        <p:spPr>
          <a:xfrm>
            <a:off x="1501531" y="3689339"/>
            <a:ext cx="9771184" cy="10438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F. Cardelli, INFN-LNF</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0FCF2013-F3EB-C8A1-AAD0-9A67AABABA18}"/>
              </a:ext>
            </a:extLst>
          </p:cNvPr>
          <p:cNvSpPr txBox="1"/>
          <p:nvPr/>
        </p:nvSpPr>
        <p:spPr>
          <a:xfrm>
            <a:off x="3811517" y="6184742"/>
            <a:ext cx="5151211" cy="646331"/>
          </a:xfrm>
          <a:prstGeom prst="rect">
            <a:avLst/>
          </a:prstGeom>
          <a:noFill/>
        </p:spPr>
        <p:txBody>
          <a:bodyPr wrap="square">
            <a:spAutoFit/>
          </a:bodyPr>
          <a:lstStyle/>
          <a:p>
            <a:pPr algn="ctr"/>
            <a:r>
              <a:rPr lang="en-US" sz="1800" b="1" i="1" dirty="0">
                <a:solidFill>
                  <a:srgbClr val="1A237D"/>
                </a:solidFill>
                <a:latin typeface="Calibri" panose="020F0502020204030204" pitchFamily="34" charset="0"/>
                <a:ea typeface="Calibri" panose="020F0502020204030204" pitchFamily="34" charset="0"/>
                <a:cs typeface="Calibri" panose="020F0502020204030204" pitchFamily="34" charset="0"/>
              </a:rPr>
              <a:t>INFN </a:t>
            </a:r>
            <a:r>
              <a:rPr lang="en-US" sz="1800" b="1" i="1" dirty="0" err="1">
                <a:solidFill>
                  <a:srgbClr val="1A237D"/>
                </a:solidFill>
                <a:latin typeface="Calibri" panose="020F0502020204030204" pitchFamily="34" charset="0"/>
                <a:ea typeface="Calibri" panose="020F0502020204030204" pitchFamily="34" charset="0"/>
                <a:cs typeface="Calibri" panose="020F0502020204030204" pitchFamily="34" charset="0"/>
              </a:rPr>
              <a:t>Laboratori</a:t>
            </a:r>
            <a:r>
              <a:rPr lang="en-US" sz="1800" b="1" i="1" dirty="0">
                <a:solidFill>
                  <a:srgbClr val="1A237D"/>
                </a:solidFill>
                <a:latin typeface="Calibri" panose="020F0502020204030204" pitchFamily="34" charset="0"/>
                <a:ea typeface="Calibri" panose="020F0502020204030204" pitchFamily="34" charset="0"/>
                <a:cs typeface="Calibri" panose="020F0502020204030204" pitchFamily="34" charset="0"/>
              </a:rPr>
              <a:t> </a:t>
            </a:r>
            <a:r>
              <a:rPr lang="en-US" sz="1800" b="1" i="1" dirty="0" err="1">
                <a:solidFill>
                  <a:srgbClr val="1A237D"/>
                </a:solidFill>
                <a:latin typeface="Calibri" panose="020F0502020204030204" pitchFamily="34" charset="0"/>
                <a:ea typeface="Calibri" panose="020F0502020204030204" pitchFamily="34" charset="0"/>
                <a:cs typeface="Calibri" panose="020F0502020204030204" pitchFamily="34" charset="0"/>
              </a:rPr>
              <a:t>Nazionali</a:t>
            </a:r>
            <a:r>
              <a:rPr lang="en-US" sz="1800" b="1" i="1" dirty="0">
                <a:solidFill>
                  <a:srgbClr val="1A237D"/>
                </a:solidFill>
                <a:latin typeface="Calibri" panose="020F0502020204030204" pitchFamily="34" charset="0"/>
                <a:ea typeface="Calibri" panose="020F0502020204030204" pitchFamily="34" charset="0"/>
                <a:cs typeface="Calibri" panose="020F0502020204030204" pitchFamily="34" charset="0"/>
              </a:rPr>
              <a:t> di </a:t>
            </a:r>
            <a:r>
              <a:rPr lang="en-US" sz="1800" b="1" i="1" dirty="0" err="1">
                <a:solidFill>
                  <a:srgbClr val="1A237D"/>
                </a:solidFill>
                <a:latin typeface="Calibri" panose="020F0502020204030204" pitchFamily="34" charset="0"/>
                <a:ea typeface="Calibri" panose="020F0502020204030204" pitchFamily="34" charset="0"/>
                <a:cs typeface="Calibri" panose="020F0502020204030204" pitchFamily="34" charset="0"/>
              </a:rPr>
              <a:t>Legnaro</a:t>
            </a:r>
            <a:r>
              <a:rPr lang="en-US" sz="1800" b="1" i="1" dirty="0">
                <a:solidFill>
                  <a:srgbClr val="1A237D"/>
                </a:solidFill>
                <a:latin typeface="Calibri" panose="020F0502020204030204" pitchFamily="34" charset="0"/>
                <a:ea typeface="Calibri" panose="020F0502020204030204" pitchFamily="34" charset="0"/>
                <a:cs typeface="Calibri" panose="020F0502020204030204" pitchFamily="34" charset="0"/>
              </a:rPr>
              <a:t>, Italia</a:t>
            </a:r>
          </a:p>
          <a:p>
            <a:pPr algn="ctr"/>
            <a:r>
              <a:rPr lang="en-US" b="1" i="1" dirty="0">
                <a:solidFill>
                  <a:srgbClr val="1A237D"/>
                </a:solidFill>
                <a:latin typeface="Calibri" panose="020F0502020204030204" pitchFamily="34" charset="0"/>
                <a:ea typeface="Calibri" panose="020F0502020204030204" pitchFamily="34" charset="0"/>
                <a:cs typeface="Calibri" panose="020F0502020204030204" pitchFamily="34" charset="0"/>
              </a:rPr>
              <a:t>Apr 3 – 4, 2025</a:t>
            </a:r>
            <a:endParaRPr lang="en-US" sz="1800" b="1" i="1" dirty="0">
              <a:solidFill>
                <a:srgbClr val="1A237D"/>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E203DB1D-F9E1-86DB-3F94-8BAB13093985}"/>
              </a:ext>
            </a:extLst>
          </p:cNvPr>
          <p:cNvSpPr txBox="1">
            <a:spLocks/>
          </p:cNvSpPr>
          <p:nvPr/>
        </p:nvSpPr>
        <p:spPr>
          <a:xfrm>
            <a:off x="622529" y="26927"/>
            <a:ext cx="10946941" cy="169709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INFN </a:t>
            </a:r>
            <a:r>
              <a:rPr lang="en-US" sz="3600" b="1" dirty="0" err="1">
                <a:solidFill>
                  <a:schemeClr val="bg2"/>
                </a:solidFill>
                <a:latin typeface="Calibri" panose="020F0502020204030204" pitchFamily="34" charset="0"/>
                <a:ea typeface="Calibri" panose="020F0502020204030204" pitchFamily="34" charset="0"/>
                <a:cs typeface="Calibri" panose="020F0502020204030204" pitchFamily="34" charset="0"/>
              </a:rPr>
              <a:t>Convegno</a:t>
            </a: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 Nazionale: Quarta </a:t>
            </a:r>
            <a:r>
              <a:rPr lang="en-US" sz="3600" b="1" dirty="0" err="1">
                <a:solidFill>
                  <a:schemeClr val="bg2"/>
                </a:solidFill>
                <a:latin typeface="Calibri" panose="020F0502020204030204" pitchFamily="34" charset="0"/>
                <a:ea typeface="Calibri" panose="020F0502020204030204" pitchFamily="34" charset="0"/>
                <a:cs typeface="Calibri" panose="020F0502020204030204" pitchFamily="34" charset="0"/>
              </a:rPr>
              <a:t>Giornata</a:t>
            </a: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bg2"/>
                </a:solidFill>
                <a:latin typeface="Calibri" panose="020F0502020204030204" pitchFamily="34" charset="0"/>
                <a:ea typeface="Calibri" panose="020F0502020204030204" pitchFamily="34" charset="0"/>
                <a:cs typeface="Calibri" panose="020F0502020204030204" pitchFamily="34" charset="0"/>
              </a:rPr>
              <a:t>Acceleratori</a:t>
            </a: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 </a:t>
            </a:r>
          </a:p>
        </p:txBody>
      </p:sp>
      <p:pic>
        <p:nvPicPr>
          <p:cNvPr id="12" name="Immagine 11" descr="Immagine che contiene Elementi grafici, grafica, testo, Carattere&#10;&#10;Descrizione generata automaticamente">
            <a:extLst>
              <a:ext uri="{FF2B5EF4-FFF2-40B4-BE49-F238E27FC236}">
                <a16:creationId xmlns:a16="http://schemas.microsoft.com/office/drawing/2014/main" id="{6C8D34E2-5015-7E03-4E41-4978B2C6E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049" y="4595996"/>
            <a:ext cx="1500148" cy="1452417"/>
          </a:xfrm>
          <a:prstGeom prst="rect">
            <a:avLst/>
          </a:prstGeom>
        </p:spPr>
      </p:pic>
    </p:spTree>
    <p:extLst>
      <p:ext uri="{BB962C8B-B14F-4D97-AF65-F5344CB8AC3E}">
        <p14:creationId xmlns:p14="http://schemas.microsoft.com/office/powerpoint/2010/main" val="1407163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F91B-BF88-1757-BB3F-F2038DAA7170}"/>
            </a:ext>
          </a:extLst>
        </p:cNvPr>
        <p:cNvGrpSpPr/>
        <p:nvPr/>
      </p:nvGrpSpPr>
      <p:grpSpPr>
        <a:xfrm>
          <a:off x="0" y="0"/>
          <a:ext cx="0" cy="0"/>
          <a:chOff x="0" y="0"/>
          <a:chExt cx="0" cy="0"/>
        </a:xfrm>
      </p:grpSpPr>
      <p:pic>
        <p:nvPicPr>
          <p:cNvPr id="28" name="Immagine 27" descr="Immagine che contiene testo, diagramma, schermata, Piano&#10;&#10;Descrizione generata automaticamente">
            <a:extLst>
              <a:ext uri="{FF2B5EF4-FFF2-40B4-BE49-F238E27FC236}">
                <a16:creationId xmlns:a16="http://schemas.microsoft.com/office/drawing/2014/main" id="{236DA61E-0658-6B33-B1E9-C71AD9A4A0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9988" y="673016"/>
            <a:ext cx="6308734" cy="2794686"/>
          </a:xfrm>
          <a:prstGeom prst="rect">
            <a:avLst/>
          </a:prstGeom>
        </p:spPr>
      </p:pic>
      <p:sp>
        <p:nvSpPr>
          <p:cNvPr id="4" name="Rettangolo 3">
            <a:extLst>
              <a:ext uri="{FF2B5EF4-FFF2-40B4-BE49-F238E27FC236}">
                <a16:creationId xmlns:a16="http://schemas.microsoft.com/office/drawing/2014/main" id="{427399D0-EC44-061C-F3EA-C5EC3FA8A62D}"/>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5F9D8547-F33C-F452-CA84-0E6DD69F66CE}"/>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TEX Facility</a:t>
            </a:r>
            <a:r>
              <a:rPr lang="en-US" sz="3600" b="1" i="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ttangolo 15">
            <a:extLst>
              <a:ext uri="{FF2B5EF4-FFF2-40B4-BE49-F238E27FC236}">
                <a16:creationId xmlns:a16="http://schemas.microsoft.com/office/drawing/2014/main" id="{ADCD81CD-26BA-D553-082D-6096F09CAD3B}"/>
              </a:ext>
            </a:extLst>
          </p:cNvPr>
          <p:cNvSpPr/>
          <p:nvPr/>
        </p:nvSpPr>
        <p:spPr>
          <a:xfrm>
            <a:off x="-2" y="765464"/>
            <a:ext cx="4829990" cy="2935067"/>
          </a:xfrm>
          <a:prstGeom prst="rect">
            <a:avLst/>
          </a:prstGeom>
        </p:spPr>
        <p:txBody>
          <a:bodyPr/>
          <a:lstStyle/>
          <a:p>
            <a:pPr marL="285750" indent="-285750" algn="just">
              <a:lnSpc>
                <a:spcPct val="90000"/>
              </a:lnSpc>
              <a:spcBef>
                <a:spcPts val="1000"/>
              </a:spcBef>
              <a:buClr>
                <a:srgbClr val="4196B4"/>
              </a:buClr>
              <a:buFont typeface="Cambria Math" panose="02040503050406030204" pitchFamily="18" charset="0"/>
              <a:buChar char="»"/>
              <a:defRPr/>
            </a:pPr>
            <a:r>
              <a:rPr lang="en-US" sz="1400" dirty="0">
                <a:solidFill>
                  <a:prstClr val="black"/>
                </a:solidFill>
                <a:latin typeface="Calibri" panose="020F0502020204030204"/>
                <a:sym typeface="Symbol" panose="05050102010706020507" pitchFamily="18" charset="2"/>
              </a:rPr>
              <a:t>The </a:t>
            </a:r>
            <a:r>
              <a:rPr lang="en-US" sz="1400" b="1" dirty="0" err="1">
                <a:solidFill>
                  <a:srgbClr val="0000FF"/>
                </a:solidFill>
                <a:latin typeface="Calibri" panose="020F0502020204030204"/>
                <a:sym typeface="Symbol" panose="05050102010706020507" pitchFamily="18" charset="2"/>
              </a:rPr>
              <a:t>TEst</a:t>
            </a:r>
            <a:r>
              <a:rPr lang="en-US" sz="1400" b="1" dirty="0">
                <a:solidFill>
                  <a:srgbClr val="0000FF"/>
                </a:solidFill>
                <a:latin typeface="Calibri" panose="020F0502020204030204"/>
                <a:sym typeface="Symbol" panose="05050102010706020507" pitchFamily="18" charset="2"/>
              </a:rPr>
              <a:t>-stand for X-band (TEX)</a:t>
            </a:r>
            <a:r>
              <a:rPr lang="en-US" sz="1400" dirty="0">
                <a:solidFill>
                  <a:srgbClr val="0000FF"/>
                </a:solidFill>
                <a:latin typeface="Calibri" panose="020F0502020204030204"/>
                <a:sym typeface="Symbol" panose="05050102010706020507" pitchFamily="18" charset="2"/>
              </a:rPr>
              <a:t> </a:t>
            </a:r>
            <a:r>
              <a:rPr lang="en-US" sz="1400" dirty="0">
                <a:solidFill>
                  <a:prstClr val="black"/>
                </a:solidFill>
                <a:latin typeface="Calibri" panose="020F0502020204030204"/>
                <a:sym typeface="Symbol" panose="05050102010706020507" pitchFamily="18" charset="2"/>
              </a:rPr>
              <a:t>is conceived for </a:t>
            </a:r>
            <a:r>
              <a:rPr lang="en-US" sz="1400" b="1" dirty="0">
                <a:solidFill>
                  <a:prstClr val="black"/>
                </a:solidFill>
                <a:latin typeface="Calibri" panose="020F0502020204030204"/>
                <a:sym typeface="Symbol" panose="05050102010706020507" pitchFamily="18" charset="2"/>
              </a:rPr>
              <a:t>R&amp;D and test on high gradient X-band accelerating structures, RF components, LLRF systems, Vacuum system and Control System </a:t>
            </a:r>
          </a:p>
          <a:p>
            <a:pPr marL="285750" indent="-285750" algn="just">
              <a:lnSpc>
                <a:spcPct val="90000"/>
              </a:lnSpc>
              <a:spcBef>
                <a:spcPts val="1000"/>
              </a:spcBef>
              <a:buClr>
                <a:srgbClr val="4196B4"/>
              </a:buClr>
              <a:buFont typeface="Cambria Math" panose="02040503050406030204" pitchFamily="18" charset="0"/>
              <a:buChar char="»"/>
              <a:defRPr/>
            </a:pPr>
            <a:r>
              <a:rPr lang="en-US" sz="1400" dirty="0">
                <a:solidFill>
                  <a:prstClr val="black"/>
                </a:solidFill>
                <a:latin typeface="Calibri" panose="020F0502020204030204"/>
                <a:sym typeface="Symbol" panose="05050102010706020507" pitchFamily="18" charset="2"/>
              </a:rPr>
              <a:t>It has been co-funded by Lazio region in the framework of the </a:t>
            </a:r>
            <a:r>
              <a:rPr lang="en-US" sz="1400" b="1" dirty="0">
                <a:solidFill>
                  <a:srgbClr val="0000FF"/>
                </a:solidFill>
                <a:latin typeface="Calibri" panose="020F0502020204030204"/>
                <a:sym typeface="Symbol" panose="05050102010706020507" pitchFamily="18" charset="2"/>
              </a:rPr>
              <a:t>LATINO project</a:t>
            </a:r>
            <a:r>
              <a:rPr lang="en-US" sz="1400" b="1" dirty="0">
                <a:solidFill>
                  <a:prstClr val="black"/>
                </a:solidFill>
                <a:latin typeface="Calibri" panose="020F0502020204030204"/>
                <a:sym typeface="Symbol" panose="05050102010706020507" pitchFamily="18" charset="2"/>
              </a:rPr>
              <a:t> </a:t>
            </a:r>
            <a:r>
              <a:rPr lang="en-US" sz="1400" dirty="0">
                <a:solidFill>
                  <a:prstClr val="black"/>
                </a:solidFill>
                <a:latin typeface="Calibri" panose="020F0502020204030204"/>
                <a:sym typeface="Symbol" panose="05050102010706020507" pitchFamily="18" charset="2"/>
              </a:rPr>
              <a:t>(Laboratory in Advanced Technologies for </a:t>
            </a:r>
            <a:r>
              <a:rPr lang="en-US" sz="1400" dirty="0" err="1">
                <a:solidFill>
                  <a:prstClr val="black"/>
                </a:solidFill>
                <a:latin typeface="Calibri" panose="020F0502020204030204"/>
                <a:sym typeface="Symbol" panose="05050102010706020507" pitchFamily="18" charset="2"/>
              </a:rPr>
              <a:t>INnOvation</a:t>
            </a:r>
            <a:r>
              <a:rPr lang="en-US" sz="1400" dirty="0">
                <a:solidFill>
                  <a:prstClr val="black"/>
                </a:solidFill>
                <a:latin typeface="Calibri" panose="020F0502020204030204"/>
                <a:sym typeface="Symbol" panose="05050102010706020507" pitchFamily="18" charset="2"/>
              </a:rPr>
              <a:t>). The setup has been done in </a:t>
            </a:r>
            <a:r>
              <a:rPr lang="en-US" sz="1400" b="1" dirty="0">
                <a:solidFill>
                  <a:prstClr val="black"/>
                </a:solidFill>
                <a:latin typeface="Calibri" panose="020F0502020204030204"/>
                <a:sym typeface="Symbol" panose="05050102010706020507" pitchFamily="18" charset="2"/>
              </a:rPr>
              <a:t>collaboration with CERN </a:t>
            </a:r>
            <a:r>
              <a:rPr lang="en-US" sz="1400" dirty="0">
                <a:solidFill>
                  <a:prstClr val="black"/>
                </a:solidFill>
                <a:latin typeface="Calibri" panose="020F0502020204030204"/>
                <a:sym typeface="Symbol" panose="05050102010706020507" pitchFamily="18" charset="2"/>
              </a:rPr>
              <a:t>and it will be also used to test CLIC structures</a:t>
            </a:r>
          </a:p>
          <a:p>
            <a:pPr marL="285750" indent="-285750" algn="just">
              <a:spcBef>
                <a:spcPts val="1000"/>
              </a:spcBef>
              <a:buClr>
                <a:srgbClr val="4196B4"/>
              </a:buClr>
              <a:buFont typeface="Cambria Math" panose="02040503050406030204" pitchFamily="18" charset="0"/>
              <a:buChar char="»"/>
              <a:defRPr/>
            </a:pPr>
            <a:r>
              <a:rPr lang="en-US" sz="1400" dirty="0">
                <a:solidFill>
                  <a:prstClr val="black"/>
                </a:solidFill>
                <a:latin typeface="Calibri" panose="020F0502020204030204"/>
                <a:sym typeface="Symbol" panose="05050102010706020507" pitchFamily="18" charset="2"/>
              </a:rPr>
              <a:t>The installation and commissioning of the whole system (Source and RF network, LLRF, vacuum and EPICS control system) have been completed by the end of 2022 [3,4,5]. </a:t>
            </a:r>
          </a:p>
          <a:p>
            <a:pPr marL="285750" indent="-285750" algn="just">
              <a:spcBef>
                <a:spcPts val="1000"/>
              </a:spcBef>
              <a:buClr>
                <a:srgbClr val="4196B4"/>
              </a:buClr>
              <a:buFont typeface="Cambria Math" panose="02040503050406030204" pitchFamily="18" charset="0"/>
              <a:buChar char="»"/>
              <a:defRPr/>
            </a:pPr>
            <a:r>
              <a:rPr lang="en-US" sz="1400" dirty="0">
                <a:solidFill>
                  <a:prstClr val="black"/>
                </a:solidFill>
                <a:latin typeface="Calibri" panose="020F0502020204030204"/>
                <a:sym typeface="Symbol" panose="05050102010706020507" pitchFamily="18" charset="2"/>
              </a:rPr>
              <a:t>Then started the </a:t>
            </a:r>
            <a:r>
              <a:rPr lang="en-US" sz="1400" b="1" dirty="0">
                <a:solidFill>
                  <a:prstClr val="black"/>
                </a:solidFill>
                <a:latin typeface="Calibri" panose="020F0502020204030204"/>
                <a:sym typeface="Symbol" panose="05050102010706020507" pitchFamily="18" charset="2"/>
              </a:rPr>
              <a:t>testing activity:</a:t>
            </a:r>
          </a:p>
          <a:p>
            <a:pPr marL="285750" indent="-285750">
              <a:spcBef>
                <a:spcPts val="1000"/>
              </a:spcBef>
              <a:buClr>
                <a:srgbClr val="4196B4"/>
              </a:buClr>
              <a:buFont typeface="Cambria Math" panose="02040503050406030204" pitchFamily="18" charset="0"/>
              <a:buChar char="»"/>
              <a:defRPr/>
            </a:pPr>
            <a:endParaRPr lang="en-US" sz="1400" dirty="0">
              <a:solidFill>
                <a:prstClr val="black"/>
              </a:solidFill>
              <a:latin typeface="Calibri" panose="020F0502020204030204"/>
              <a:sym typeface="Symbol" panose="05050102010706020507" pitchFamily="18" charset="2"/>
            </a:endParaRPr>
          </a:p>
        </p:txBody>
      </p:sp>
      <p:pic>
        <p:nvPicPr>
          <p:cNvPr id="17" name="Immagine 16" descr="Immagine che contiene interni&#10;&#10;Descrizione generata automaticamente">
            <a:extLst>
              <a:ext uri="{FF2B5EF4-FFF2-40B4-BE49-F238E27FC236}">
                <a16:creationId xmlns:a16="http://schemas.microsoft.com/office/drawing/2014/main" id="{2438C65C-3DB0-02FB-560E-6774033326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05063" y="4907549"/>
            <a:ext cx="2046405" cy="1889827"/>
          </a:xfrm>
          <a:prstGeom prst="rect">
            <a:avLst/>
          </a:prstGeom>
        </p:spPr>
      </p:pic>
      <p:sp>
        <p:nvSpPr>
          <p:cNvPr id="18" name="CasellaDiTesto 17">
            <a:extLst>
              <a:ext uri="{FF2B5EF4-FFF2-40B4-BE49-F238E27FC236}">
                <a16:creationId xmlns:a16="http://schemas.microsoft.com/office/drawing/2014/main" id="{5C8948B2-CD13-D790-544C-03EE76527856}"/>
              </a:ext>
            </a:extLst>
          </p:cNvPr>
          <p:cNvSpPr txBox="1"/>
          <p:nvPr/>
        </p:nvSpPr>
        <p:spPr>
          <a:xfrm>
            <a:off x="5215583" y="3649071"/>
            <a:ext cx="1599693" cy="369332"/>
          </a:xfrm>
          <a:prstGeom prst="rect">
            <a:avLst/>
          </a:prstGeom>
          <a:noFill/>
        </p:spPr>
        <p:txBody>
          <a:bodyPr wrap="square">
            <a:spAutoFit/>
          </a:bodyPr>
          <a:lstStyle/>
          <a:p>
            <a:pPr>
              <a:defRPr/>
            </a:pPr>
            <a:r>
              <a:rPr lang="it-IT" b="1" i="1" dirty="0">
                <a:solidFill>
                  <a:srgbClr val="0000FF"/>
                </a:solidFill>
                <a:latin typeface="Calibri" panose="020F0502020204030204"/>
              </a:rPr>
              <a:t>LLRF system</a:t>
            </a:r>
            <a:endParaRPr lang="it-IT" dirty="0">
              <a:solidFill>
                <a:srgbClr val="0000FF"/>
              </a:solidFill>
              <a:latin typeface="Calibri" panose="020F0502020204030204"/>
            </a:endParaRPr>
          </a:p>
        </p:txBody>
      </p:sp>
      <p:sp>
        <p:nvSpPr>
          <p:cNvPr id="19" name="CasellaDiTesto 18">
            <a:extLst>
              <a:ext uri="{FF2B5EF4-FFF2-40B4-BE49-F238E27FC236}">
                <a16:creationId xmlns:a16="http://schemas.microsoft.com/office/drawing/2014/main" id="{B922A160-2BE5-FA95-1302-5E1E3DD44C70}"/>
              </a:ext>
            </a:extLst>
          </p:cNvPr>
          <p:cNvSpPr txBox="1"/>
          <p:nvPr/>
        </p:nvSpPr>
        <p:spPr>
          <a:xfrm>
            <a:off x="6996059" y="3727685"/>
            <a:ext cx="2411475" cy="369332"/>
          </a:xfrm>
          <a:prstGeom prst="rect">
            <a:avLst/>
          </a:prstGeom>
          <a:noFill/>
        </p:spPr>
        <p:txBody>
          <a:bodyPr wrap="square">
            <a:spAutoFit/>
          </a:bodyPr>
          <a:lstStyle/>
          <a:p>
            <a:pPr>
              <a:defRPr/>
            </a:pPr>
            <a:r>
              <a:rPr lang="it-IT" b="1" i="1" dirty="0">
                <a:solidFill>
                  <a:srgbClr val="0000FF"/>
                </a:solidFill>
                <a:latin typeface="Calibri" panose="020F0502020204030204"/>
              </a:rPr>
              <a:t>50 MW RF Source</a:t>
            </a:r>
            <a:endParaRPr lang="it-IT" dirty="0">
              <a:solidFill>
                <a:srgbClr val="0000FF"/>
              </a:solidFill>
              <a:latin typeface="Calibri" panose="020F0502020204030204"/>
            </a:endParaRPr>
          </a:p>
        </p:txBody>
      </p:sp>
      <p:sp>
        <p:nvSpPr>
          <p:cNvPr id="20" name="CasellaDiTesto 19">
            <a:extLst>
              <a:ext uri="{FF2B5EF4-FFF2-40B4-BE49-F238E27FC236}">
                <a16:creationId xmlns:a16="http://schemas.microsoft.com/office/drawing/2014/main" id="{DE7D52CB-A800-61CE-482B-98FF92D2A4B2}"/>
              </a:ext>
            </a:extLst>
          </p:cNvPr>
          <p:cNvSpPr txBox="1"/>
          <p:nvPr/>
        </p:nvSpPr>
        <p:spPr>
          <a:xfrm>
            <a:off x="9468618" y="4563807"/>
            <a:ext cx="2351730" cy="369332"/>
          </a:xfrm>
          <a:prstGeom prst="rect">
            <a:avLst/>
          </a:prstGeom>
          <a:noFill/>
        </p:spPr>
        <p:txBody>
          <a:bodyPr wrap="square">
            <a:spAutoFit/>
          </a:bodyPr>
          <a:lstStyle/>
          <a:p>
            <a:pPr>
              <a:defRPr/>
            </a:pPr>
            <a:r>
              <a:rPr lang="it-IT" b="1" i="1" dirty="0">
                <a:solidFill>
                  <a:srgbClr val="0000FF"/>
                </a:solidFill>
                <a:latin typeface="Calibri" panose="020F0502020204030204"/>
              </a:rPr>
              <a:t>VKX8311A Klystron</a:t>
            </a:r>
            <a:endParaRPr lang="it-IT" dirty="0">
              <a:solidFill>
                <a:srgbClr val="0000FF"/>
              </a:solidFill>
              <a:latin typeface="Calibri" panose="020F0502020204030204"/>
            </a:endParaRPr>
          </a:p>
        </p:txBody>
      </p:sp>
      <p:sp>
        <p:nvSpPr>
          <p:cNvPr id="21" name="CasellaDiTesto 20">
            <a:extLst>
              <a:ext uri="{FF2B5EF4-FFF2-40B4-BE49-F238E27FC236}">
                <a16:creationId xmlns:a16="http://schemas.microsoft.com/office/drawing/2014/main" id="{0DB40067-BEE9-6F15-A560-498838ADBE83}"/>
              </a:ext>
            </a:extLst>
          </p:cNvPr>
          <p:cNvSpPr txBox="1"/>
          <p:nvPr/>
        </p:nvSpPr>
        <p:spPr>
          <a:xfrm>
            <a:off x="-49954" y="6039239"/>
            <a:ext cx="10741806" cy="1015663"/>
          </a:xfrm>
          <a:prstGeom prst="rect">
            <a:avLst/>
          </a:prstGeom>
          <a:noFill/>
        </p:spPr>
        <p:txBody>
          <a:bodyPr wrap="square">
            <a:spAutoFit/>
          </a:bodyPr>
          <a:lstStyle/>
          <a:p>
            <a:pPr>
              <a:defRPr/>
            </a:pPr>
            <a:r>
              <a:rPr lang="en-US" sz="1200" i="1" dirty="0">
                <a:solidFill>
                  <a:prstClr val="black"/>
                </a:solidFill>
                <a:latin typeface="Calibri" panose="020F0502020204030204"/>
              </a:rPr>
              <a:t>F. Cardelli et al., 13th Int. Particle Accelerator Conf. IPAC22, Bangkok, Thailand, Jun. 2022, paper TUPOPT061</a:t>
            </a:r>
          </a:p>
          <a:p>
            <a:pPr algn="just">
              <a:defRPr/>
            </a:pPr>
            <a:r>
              <a:rPr lang="en-US" sz="1200" i="1" dirty="0">
                <a:solidFill>
                  <a:prstClr val="black"/>
                </a:solidFill>
                <a:latin typeface="Calibri" panose="020F0502020204030204" pitchFamily="34" charset="0"/>
                <a:ea typeface="Calibri" panose="020F0502020204030204" pitchFamily="34" charset="0"/>
                <a:cs typeface="Calibri" panose="020F0502020204030204" pitchFamily="34" charset="0"/>
              </a:rPr>
              <a:t>L. Piersanti et al. “</a:t>
            </a:r>
            <a:r>
              <a:rPr lang="en-US" sz="1200" i="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RF power station stabilization techniques and measurements at LNF” In Proc. IPAC24 - TUPR01.</a:t>
            </a:r>
            <a:endParaRPr lang="en-US" sz="12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a:defRPr/>
            </a:pPr>
            <a:r>
              <a:rPr lang="en-US" sz="1200" i="1" dirty="0">
                <a:solidFill>
                  <a:prstClr val="black"/>
                </a:solidFill>
                <a:highlight>
                  <a:srgbClr val="FFFFFF"/>
                </a:highlight>
                <a:latin typeface="Calibri" panose="020F0502020204030204" pitchFamily="34" charset="0"/>
                <a:ea typeface="Calibri" panose="020F0502020204030204" pitchFamily="34" charset="0"/>
                <a:cs typeface="Calibri" panose="020F0502020204030204" pitchFamily="34" charset="0"/>
              </a:rPr>
              <a:t>L. Piersanti et al. “Design and test of a klystron intra-pulse phase feedback system for electron linear accelerators” Photonics 2024, 11(5), 413.</a:t>
            </a:r>
            <a:endParaRPr lang="en-US" sz="12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defRPr/>
            </a:pPr>
            <a:r>
              <a:rPr lang="en-US" sz="1200" i="1" dirty="0">
                <a:solidFill>
                  <a:prstClr val="black"/>
                </a:solidFill>
                <a:latin typeface="Calibri" panose="020F0502020204030204" pitchFamily="34" charset="0"/>
                <a:ea typeface="Calibri" panose="020F0502020204030204" pitchFamily="34" charset="0"/>
                <a:cs typeface="Calibri" panose="020F0502020204030204" pitchFamily="34" charset="0"/>
              </a:rPr>
              <a:t>F. Cardelli et al., in Proc. IPAC'24, Nashville, TN (2024) paper TUPR02</a:t>
            </a:r>
          </a:p>
          <a:p>
            <a:pPr>
              <a:defRPr/>
            </a:pPr>
            <a:endParaRPr lang="en-US" sz="1200" i="1" dirty="0">
              <a:solidFill>
                <a:prstClr val="black"/>
              </a:solidFill>
              <a:latin typeface="Calibri" panose="020F0502020204030204"/>
            </a:endParaRPr>
          </a:p>
        </p:txBody>
      </p:sp>
      <p:graphicFrame>
        <p:nvGraphicFramePr>
          <p:cNvPr id="22" name="Tabella 21">
            <a:extLst>
              <a:ext uri="{FF2B5EF4-FFF2-40B4-BE49-F238E27FC236}">
                <a16:creationId xmlns:a16="http://schemas.microsoft.com/office/drawing/2014/main" id="{EDD81FBE-4FC0-EBDE-27A7-10F7888DC1C4}"/>
              </a:ext>
            </a:extLst>
          </p:cNvPr>
          <p:cNvGraphicFramePr>
            <a:graphicFrameLocks noGrp="1"/>
          </p:cNvGraphicFramePr>
          <p:nvPr/>
        </p:nvGraphicFramePr>
        <p:xfrm>
          <a:off x="192796" y="3706663"/>
          <a:ext cx="4829990" cy="2133600"/>
        </p:xfrm>
        <a:graphic>
          <a:graphicData uri="http://schemas.openxmlformats.org/drawingml/2006/table">
            <a:tbl>
              <a:tblPr firstRow="1" bandRow="1"/>
              <a:tblGrid>
                <a:gridCol w="1583285">
                  <a:extLst>
                    <a:ext uri="{9D8B030D-6E8A-4147-A177-3AD203B41FA5}">
                      <a16:colId xmlns:a16="http://schemas.microsoft.com/office/drawing/2014/main" val="3870918808"/>
                    </a:ext>
                  </a:extLst>
                </a:gridCol>
                <a:gridCol w="3246705">
                  <a:extLst>
                    <a:ext uri="{9D8B030D-6E8A-4147-A177-3AD203B41FA5}">
                      <a16:colId xmlns:a16="http://schemas.microsoft.com/office/drawing/2014/main" val="3033351868"/>
                    </a:ext>
                  </a:extLst>
                </a:gridCol>
              </a:tblGrid>
              <a:tr h="2121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b="1" dirty="0" err="1">
                          <a:solidFill>
                            <a:schemeClr val="bg1"/>
                          </a:solidFill>
                        </a:rPr>
                        <a:t>Period</a:t>
                      </a:r>
                      <a:endParaRPr lang="it-IT" sz="1400" b="1" dirty="0">
                        <a:solidFill>
                          <a:schemeClr val="bg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b="1" dirty="0">
                          <a:solidFill>
                            <a:schemeClr val="bg1"/>
                          </a:solidFill>
                        </a:rPr>
                        <a:t>Device </a:t>
                      </a:r>
                      <a:r>
                        <a:rPr lang="it-IT" sz="1400" b="1" dirty="0" err="1">
                          <a:solidFill>
                            <a:schemeClr val="bg1"/>
                          </a:solidFill>
                        </a:rPr>
                        <a:t>tested</a:t>
                      </a:r>
                      <a:r>
                        <a:rPr lang="it-IT" sz="1400" b="1" dirty="0">
                          <a:solidFill>
                            <a:schemeClr val="bg1"/>
                          </a:solidFill>
                        </a:rPr>
                        <a:t> </a:t>
                      </a:r>
                      <a:r>
                        <a:rPr lang="it-IT" sz="1400" b="1" dirty="0" err="1">
                          <a:solidFill>
                            <a:schemeClr val="bg1"/>
                          </a:solidFill>
                        </a:rPr>
                        <a:t>at</a:t>
                      </a:r>
                      <a:r>
                        <a:rPr lang="it-IT" sz="1400" b="1" dirty="0">
                          <a:solidFill>
                            <a:schemeClr val="bg1"/>
                          </a:solidFill>
                        </a:rPr>
                        <a:t> high power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834053616"/>
                  </a:ext>
                </a:extLst>
              </a:tr>
              <a:tr h="2121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err="1"/>
                        <a:t>Jan</a:t>
                      </a:r>
                      <a:r>
                        <a:rPr lang="it-IT" sz="1400" dirty="0"/>
                        <a:t>. - Feb. 2023</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a:t>3D printed </a:t>
                      </a:r>
                      <a:r>
                        <a:rPr lang="it-IT" sz="1400" dirty="0" err="1"/>
                        <a:t>Spiral</a:t>
                      </a:r>
                      <a:r>
                        <a:rPr lang="it-IT" sz="1400" dirty="0"/>
                        <a:t> RF loads and </a:t>
                      </a:r>
                      <a:r>
                        <a:rPr lang="it-IT" sz="1400" dirty="0" err="1"/>
                        <a:t>wg</a:t>
                      </a:r>
                      <a:r>
                        <a:rPr lang="it-IT" sz="1400" dirty="0"/>
                        <a:t> system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40807647"/>
                  </a:ext>
                </a:extLst>
              </a:tr>
              <a:tr h="2121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err="1"/>
                        <a:t>May</a:t>
                      </a:r>
                      <a:r>
                        <a:rPr lang="it-IT" sz="1400" dirty="0"/>
                        <a:t> - </a:t>
                      </a:r>
                      <a:r>
                        <a:rPr lang="it-IT" sz="1400" dirty="0" err="1"/>
                        <a:t>Oct</a:t>
                      </a:r>
                      <a:r>
                        <a:rPr lang="it-IT" sz="1400" dirty="0"/>
                        <a:t>. 2023</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a:t>X-band </a:t>
                      </a:r>
                      <a:r>
                        <a:rPr lang="it-IT" sz="1400" b="1" dirty="0"/>
                        <a:t>T24 CLIC structure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99877664"/>
                  </a:ext>
                </a:extLst>
              </a:tr>
              <a:tr h="2121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a:t>Nov. - </a:t>
                      </a:r>
                      <a:r>
                        <a:rPr lang="it-IT" sz="1400" dirty="0" err="1"/>
                        <a:t>Dec</a:t>
                      </a:r>
                      <a:r>
                        <a:rPr lang="it-IT" sz="1400" dirty="0"/>
                        <a:t>. 2023</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a:t>X-band Mode </a:t>
                      </a:r>
                      <a:r>
                        <a:rPr lang="it-IT" sz="1400" dirty="0" err="1"/>
                        <a:t>converter</a:t>
                      </a:r>
                      <a:r>
                        <a:rPr lang="it-IT" sz="1400" dirty="0"/>
                        <a:t> and </a:t>
                      </a:r>
                      <a:r>
                        <a:rPr lang="it-IT" sz="1400" dirty="0" err="1"/>
                        <a:t>circular</a:t>
                      </a:r>
                      <a:r>
                        <a:rPr lang="it-IT" sz="1400" dirty="0"/>
                        <a:t> </a:t>
                      </a:r>
                      <a:r>
                        <a:rPr lang="it-IT" sz="1400" dirty="0" err="1"/>
                        <a:t>wg</a:t>
                      </a:r>
                      <a:endParaRPr lang="it-IT" sz="1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69324945"/>
                  </a:ext>
                </a:extLst>
              </a:tr>
              <a:tr h="2121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err="1"/>
                        <a:t>Jan</a:t>
                      </a:r>
                      <a:r>
                        <a:rPr lang="it-IT" sz="1400" dirty="0"/>
                        <a:t>. - Feb. 2024</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a:t>X-band RF </a:t>
                      </a:r>
                      <a:r>
                        <a:rPr lang="it-IT" sz="1400" dirty="0" err="1"/>
                        <a:t>waterload</a:t>
                      </a:r>
                      <a:r>
                        <a:rPr lang="it-IT" sz="1400" dirty="0"/>
                        <a:t> </a:t>
                      </a:r>
                      <a:r>
                        <a:rPr lang="it-IT" sz="1400" b="1" dirty="0"/>
                        <a:t>design </a:t>
                      </a:r>
                      <a:r>
                        <a:rPr lang="it-IT" sz="1400" b="1" dirty="0" err="1"/>
                        <a:t>at</a:t>
                      </a:r>
                      <a:r>
                        <a:rPr lang="it-IT" sz="1400" b="1" dirty="0"/>
                        <a:t> PSI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98272672"/>
                  </a:ext>
                </a:extLst>
              </a:tr>
              <a:tr h="2121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a:t>March 2024</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a:t>21 cells </a:t>
                      </a:r>
                      <a:r>
                        <a:rPr lang="it-IT" sz="1400" b="1" dirty="0"/>
                        <a:t>first </a:t>
                      </a:r>
                      <a:r>
                        <a:rPr lang="it-IT" sz="1400" b="1" dirty="0" err="1"/>
                        <a:t>EuPRAXIA</a:t>
                      </a:r>
                      <a:r>
                        <a:rPr lang="it-IT" sz="1400" b="1" dirty="0"/>
                        <a:t> RF </a:t>
                      </a:r>
                      <a:r>
                        <a:rPr lang="it-IT" sz="1400" b="1" dirty="0" err="1"/>
                        <a:t>prototype</a:t>
                      </a:r>
                      <a:endParaRPr lang="it-IT" sz="14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48948514"/>
                  </a:ext>
                </a:extLst>
              </a:tr>
              <a:tr h="2121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dirty="0"/>
                        <a:t>April 2024 - </a:t>
                      </a:r>
                      <a:r>
                        <a:rPr lang="it-IT" sz="1400" dirty="0" err="1"/>
                        <a:t>Now</a:t>
                      </a:r>
                      <a:endParaRPr lang="it-IT" sz="1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400" b="1" dirty="0"/>
                        <a:t>Upgrade of the facility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85091511"/>
                  </a:ext>
                </a:extLst>
              </a:tr>
            </a:tbl>
          </a:graphicData>
        </a:graphic>
      </p:graphicFrame>
      <p:sp>
        <p:nvSpPr>
          <p:cNvPr id="23" name="Segnaposto numero diapositiva 2">
            <a:extLst>
              <a:ext uri="{FF2B5EF4-FFF2-40B4-BE49-F238E27FC236}">
                <a16:creationId xmlns:a16="http://schemas.microsoft.com/office/drawing/2014/main" id="{1DD7AECE-DC4D-F949-B62F-622F474EAD9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10</a:t>
            </a:fld>
            <a:endParaRPr lang="en-GB">
              <a:solidFill>
                <a:prstClr val="black">
                  <a:tint val="75000"/>
                </a:prstClr>
              </a:solidFill>
              <a:latin typeface="Calibri" panose="020F0502020204030204"/>
            </a:endParaRPr>
          </a:p>
        </p:txBody>
      </p:sp>
      <p:graphicFrame>
        <p:nvGraphicFramePr>
          <p:cNvPr id="24" name="Tabella 65">
            <a:extLst>
              <a:ext uri="{FF2B5EF4-FFF2-40B4-BE49-F238E27FC236}">
                <a16:creationId xmlns:a16="http://schemas.microsoft.com/office/drawing/2014/main" id="{7F51FC69-15A2-2C4E-DE38-D9BF3C96497B}"/>
              </a:ext>
            </a:extLst>
          </p:cNvPr>
          <p:cNvGraphicFramePr>
            <a:graphicFrameLocks noGrp="1"/>
          </p:cNvGraphicFramePr>
          <p:nvPr/>
        </p:nvGraphicFramePr>
        <p:xfrm>
          <a:off x="9034763" y="3000197"/>
          <a:ext cx="2988245" cy="1554480"/>
        </p:xfrm>
        <a:graphic>
          <a:graphicData uri="http://schemas.openxmlformats.org/drawingml/2006/table">
            <a:tbl>
              <a:tblPr firstRow="1" bandRow="1"/>
              <a:tblGrid>
                <a:gridCol w="1956749">
                  <a:extLst>
                    <a:ext uri="{9D8B030D-6E8A-4147-A177-3AD203B41FA5}">
                      <a16:colId xmlns:a16="http://schemas.microsoft.com/office/drawing/2014/main" val="3050313194"/>
                    </a:ext>
                  </a:extLst>
                </a:gridCol>
                <a:gridCol w="1031496">
                  <a:extLst>
                    <a:ext uri="{9D8B030D-6E8A-4147-A177-3AD203B41FA5}">
                      <a16:colId xmlns:a16="http://schemas.microsoft.com/office/drawing/2014/main" val="1385372990"/>
                    </a:ext>
                  </a:extLst>
                </a:gridCol>
              </a:tblGrid>
              <a:tr h="2106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dirty="0" err="1"/>
                        <a:t>Cathode</a:t>
                      </a:r>
                      <a:r>
                        <a:rPr lang="it-IT" sz="1100" dirty="0"/>
                        <a:t> </a:t>
                      </a:r>
                      <a:r>
                        <a:rPr lang="it-IT" sz="1100" dirty="0" err="1"/>
                        <a:t>peak</a:t>
                      </a:r>
                      <a:r>
                        <a:rPr lang="it-IT" sz="1100" dirty="0"/>
                        <a:t> </a:t>
                      </a:r>
                      <a:r>
                        <a:rPr lang="it-IT" sz="1100" dirty="0" err="1"/>
                        <a:t>voltage</a:t>
                      </a:r>
                      <a:endParaRPr lang="it-IT" sz="11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dirty="0"/>
                        <a:t>427 kV</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77585931"/>
                  </a:ext>
                </a:extLst>
              </a:tr>
              <a:tr h="2106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b="1" dirty="0"/>
                        <a:t>Peak RF output power</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b="1" dirty="0"/>
                        <a:t>50 MW</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83714443"/>
                  </a:ext>
                </a:extLst>
              </a:tr>
              <a:tr h="2106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dirty="0" err="1"/>
                        <a:t>Pulse</a:t>
                      </a:r>
                      <a:r>
                        <a:rPr lang="it-IT" sz="1100" dirty="0"/>
                        <a:t> </a:t>
                      </a:r>
                      <a:r>
                        <a:rPr lang="it-IT" sz="1100" dirty="0" err="1"/>
                        <a:t>length</a:t>
                      </a:r>
                      <a:endParaRPr lang="it-IT" sz="11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dirty="0"/>
                        <a:t>100 ns - 1.5 </a:t>
                      </a:r>
                      <a:r>
                        <a:rPr lang="it-IT" sz="1100" dirty="0" err="1"/>
                        <a:t>us</a:t>
                      </a:r>
                      <a:endParaRPr lang="it-IT" sz="11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16474080"/>
                  </a:ext>
                </a:extLst>
              </a:tr>
              <a:tr h="2106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b="1" err="1"/>
                        <a:t>Repetition</a:t>
                      </a:r>
                      <a:r>
                        <a:rPr lang="it-IT" sz="1100" b="1"/>
                        <a:t> Rate</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b="1" dirty="0"/>
                        <a:t>50 Hz</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693449824"/>
                  </a:ext>
                </a:extLst>
              </a:tr>
              <a:tr h="2106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dirty="0"/>
                        <a:t>RF output </a:t>
                      </a:r>
                      <a:r>
                        <a:rPr lang="it-IT" sz="1100" dirty="0" err="1"/>
                        <a:t>amplitude</a:t>
                      </a:r>
                      <a:r>
                        <a:rPr lang="it-IT" sz="1100" dirty="0"/>
                        <a:t> </a:t>
                      </a:r>
                      <a:r>
                        <a:rPr lang="it-IT" sz="1100" dirty="0" err="1"/>
                        <a:t>stability</a:t>
                      </a:r>
                      <a:endParaRPr lang="it-IT" sz="11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dirty="0"/>
                        <a:t>&lt; 0.09 %</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617752502"/>
                  </a:ext>
                </a:extLst>
              </a:tr>
              <a:tr h="2106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dirty="0"/>
                        <a:t>RF output </a:t>
                      </a:r>
                      <a:r>
                        <a:rPr lang="it-IT" sz="1100" dirty="0" err="1"/>
                        <a:t>phase</a:t>
                      </a:r>
                      <a:r>
                        <a:rPr lang="it-IT" sz="1100" dirty="0"/>
                        <a:t> </a:t>
                      </a:r>
                      <a:r>
                        <a:rPr lang="it-IT" sz="1100" dirty="0" err="1"/>
                        <a:t>stability</a:t>
                      </a:r>
                      <a:endParaRPr lang="it-IT" sz="11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it-IT" sz="1100" dirty="0"/>
                        <a:t>20.9 </a:t>
                      </a:r>
                      <a:r>
                        <a:rPr lang="it-IT" sz="1100" dirty="0" err="1"/>
                        <a:t>fs</a:t>
                      </a:r>
                      <a:endParaRPr lang="it-IT" sz="11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60915123"/>
                  </a:ext>
                </a:extLst>
              </a:tr>
            </a:tbl>
          </a:graphicData>
        </a:graphic>
      </p:graphicFrame>
      <p:pic>
        <p:nvPicPr>
          <p:cNvPr id="25" name="Immagine 24" descr="Immagine che contiene interno, macchina, Impianto elettrico, server&#10;&#10;Descrizione generata automaticamente">
            <a:extLst>
              <a:ext uri="{FF2B5EF4-FFF2-40B4-BE49-F238E27FC236}">
                <a16:creationId xmlns:a16="http://schemas.microsoft.com/office/drawing/2014/main" id="{1AB71FAD-C192-44B8-8B50-19CD4A11C1EE}"/>
              </a:ext>
            </a:extLst>
          </p:cNvPr>
          <p:cNvPicPr>
            <a:picLocks noChangeAspect="1"/>
          </p:cNvPicPr>
          <p:nvPr/>
        </p:nvPicPr>
        <p:blipFill>
          <a:blip r:embed="rId4" cstate="print">
            <a:extLst>
              <a:ext uri="{28A0092B-C50C-407E-A947-70E740481C1C}">
                <a14:useLocalDpi xmlns:a14="http://schemas.microsoft.com/office/drawing/2010/main" val="0"/>
              </a:ext>
            </a:extLst>
          </a:blip>
          <a:srcRect b="16231"/>
          <a:stretch/>
        </p:blipFill>
        <p:spPr>
          <a:xfrm>
            <a:off x="5161589" y="4080642"/>
            <a:ext cx="1641477" cy="1956805"/>
          </a:xfrm>
          <a:prstGeom prst="rect">
            <a:avLst/>
          </a:prstGeom>
        </p:spPr>
      </p:pic>
      <p:pic>
        <p:nvPicPr>
          <p:cNvPr id="26" name="Immagine 25" descr="Immagine che contiene macchina, interno, ingegneria, Impianto elettrico&#10;&#10;Descrizione generata automaticamente">
            <a:extLst>
              <a:ext uri="{FF2B5EF4-FFF2-40B4-BE49-F238E27FC236}">
                <a16:creationId xmlns:a16="http://schemas.microsoft.com/office/drawing/2014/main" id="{93A9CCF4-CCE4-53C2-5148-72B7A89CC719}"/>
              </a:ext>
            </a:extLst>
          </p:cNvPr>
          <p:cNvPicPr>
            <a:picLocks noChangeAspect="1"/>
          </p:cNvPicPr>
          <p:nvPr/>
        </p:nvPicPr>
        <p:blipFill>
          <a:blip r:embed="rId5" cstate="print">
            <a:extLst>
              <a:ext uri="{28A0092B-C50C-407E-A947-70E740481C1C}">
                <a14:useLocalDpi xmlns:a14="http://schemas.microsoft.com/office/drawing/2010/main" val="0"/>
              </a:ext>
            </a:extLst>
          </a:blip>
          <a:srcRect l="23831" t="13879" r="12671"/>
          <a:stretch/>
        </p:blipFill>
        <p:spPr>
          <a:xfrm>
            <a:off x="6968155" y="4105057"/>
            <a:ext cx="1885825" cy="1917866"/>
          </a:xfrm>
          <a:prstGeom prst="rect">
            <a:avLst/>
          </a:prstGeom>
        </p:spPr>
      </p:pic>
      <p:pic>
        <p:nvPicPr>
          <p:cNvPr id="27" name="Immagine 26" descr="Immagine che contiene Elementi grafici, grafica, testo, Carattere&#10;&#10;Descrizione generata automaticamente">
            <a:extLst>
              <a:ext uri="{FF2B5EF4-FFF2-40B4-BE49-F238E27FC236}">
                <a16:creationId xmlns:a16="http://schemas.microsoft.com/office/drawing/2014/main" id="{4F5BCC0C-D32F-E27C-A083-E0E84C126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1394" y="1471879"/>
            <a:ext cx="1500148" cy="1452417"/>
          </a:xfrm>
          <a:prstGeom prst="rect">
            <a:avLst/>
          </a:prstGeom>
        </p:spPr>
      </p:pic>
      <p:sp>
        <p:nvSpPr>
          <p:cNvPr id="2" name="Rettangolo 1">
            <a:extLst>
              <a:ext uri="{FF2B5EF4-FFF2-40B4-BE49-F238E27FC236}">
                <a16:creationId xmlns:a16="http://schemas.microsoft.com/office/drawing/2014/main" id="{2A196897-3E48-1A9F-C73D-AE904F855F30}"/>
              </a:ext>
            </a:extLst>
          </p:cNvPr>
          <p:cNvSpPr/>
          <p:nvPr/>
        </p:nvSpPr>
        <p:spPr>
          <a:xfrm>
            <a:off x="8332967" y="910425"/>
            <a:ext cx="640080" cy="78718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6" name="Connettore diritto 5">
            <a:extLst>
              <a:ext uri="{FF2B5EF4-FFF2-40B4-BE49-F238E27FC236}">
                <a16:creationId xmlns:a16="http://schemas.microsoft.com/office/drawing/2014/main" id="{5425C381-BBFF-7730-5FC3-C3A322FC463E}"/>
              </a:ext>
            </a:extLst>
          </p:cNvPr>
          <p:cNvCxnSpPr>
            <a:cxnSpLocks/>
          </p:cNvCxnSpPr>
          <p:nvPr/>
        </p:nvCxnSpPr>
        <p:spPr>
          <a:xfrm>
            <a:off x="8476090" y="1733383"/>
            <a:ext cx="675861" cy="0"/>
          </a:xfrm>
          <a:prstGeom prst="line">
            <a:avLst/>
          </a:prstGeom>
          <a:ln w="57150"/>
        </p:spPr>
        <p:style>
          <a:lnRef idx="2">
            <a:schemeClr val="dk1"/>
          </a:lnRef>
          <a:fillRef idx="0">
            <a:schemeClr val="dk1"/>
          </a:fillRef>
          <a:effectRef idx="1">
            <a:schemeClr val="dk1"/>
          </a:effectRef>
          <a:fontRef idx="minor">
            <a:schemeClr val="tx1"/>
          </a:fontRef>
        </p:style>
      </p:cxnSp>
      <p:pic>
        <p:nvPicPr>
          <p:cNvPr id="3" name="Picture 2">
            <a:extLst>
              <a:ext uri="{FF2B5EF4-FFF2-40B4-BE49-F238E27FC236}">
                <a16:creationId xmlns:a16="http://schemas.microsoft.com/office/drawing/2014/main" id="{CD536C2F-5DB1-FB47-6CA1-0CAB6AF521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6090" y="826092"/>
            <a:ext cx="2857500" cy="65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19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9F8B-370C-EC36-1018-6689A652672C}"/>
            </a:ext>
          </a:extLst>
        </p:cNvPr>
        <p:cNvGrpSpPr/>
        <p:nvPr/>
      </p:nvGrpSpPr>
      <p:grpSpPr>
        <a:xfrm>
          <a:off x="0" y="0"/>
          <a:ext cx="0" cy="0"/>
          <a:chOff x="0" y="0"/>
          <a:chExt cx="0" cy="0"/>
        </a:xfrm>
      </p:grpSpPr>
      <p:pic>
        <p:nvPicPr>
          <p:cNvPr id="16" name="Immagine 15">
            <a:extLst>
              <a:ext uri="{FF2B5EF4-FFF2-40B4-BE49-F238E27FC236}">
                <a16:creationId xmlns:a16="http://schemas.microsoft.com/office/drawing/2014/main" id="{8BA88083-0506-10EE-01C9-234C036ED532}"/>
              </a:ext>
            </a:extLst>
          </p:cNvPr>
          <p:cNvPicPr>
            <a:picLocks noChangeAspect="1"/>
          </p:cNvPicPr>
          <p:nvPr/>
        </p:nvPicPr>
        <p:blipFill>
          <a:blip r:embed="rId3"/>
          <a:srcRect t="11412" r="11681" b="7388"/>
          <a:stretch/>
        </p:blipFill>
        <p:spPr>
          <a:xfrm>
            <a:off x="225593" y="4254682"/>
            <a:ext cx="3281078" cy="2262484"/>
          </a:xfrm>
          <a:prstGeom prst="rect">
            <a:avLst/>
          </a:prstGeom>
        </p:spPr>
      </p:pic>
      <p:sp>
        <p:nvSpPr>
          <p:cNvPr id="4" name="Rettangolo 3">
            <a:extLst>
              <a:ext uri="{FF2B5EF4-FFF2-40B4-BE49-F238E27FC236}">
                <a16:creationId xmlns:a16="http://schemas.microsoft.com/office/drawing/2014/main" id="{123448BD-11C7-F0A9-20EE-F2012C439869}"/>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09B29BE2-032F-F106-65C3-9512FF29F0B3}"/>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TEX Facility (II)</a:t>
            </a:r>
            <a:r>
              <a:rPr lang="en-US" sz="3600" b="1" i="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magine 1" descr="Immagine che contiene interno, pavimento, elettrodomestico da cucina, Mobilio&#10;&#10;Descrizione generata automaticamente">
            <a:extLst>
              <a:ext uri="{FF2B5EF4-FFF2-40B4-BE49-F238E27FC236}">
                <a16:creationId xmlns:a16="http://schemas.microsoft.com/office/drawing/2014/main" id="{EEC20B2B-55AA-122E-1465-A542C4B3A446}"/>
              </a:ext>
            </a:extLst>
          </p:cNvPr>
          <p:cNvPicPr>
            <a:picLocks noChangeAspect="1"/>
          </p:cNvPicPr>
          <p:nvPr/>
        </p:nvPicPr>
        <p:blipFill>
          <a:blip r:embed="rId4" cstate="print">
            <a:extLst>
              <a:ext uri="{28A0092B-C50C-407E-A947-70E740481C1C}">
                <a14:useLocalDpi xmlns:a14="http://schemas.microsoft.com/office/drawing/2010/main" val="0"/>
              </a:ext>
            </a:extLst>
          </a:blip>
          <a:srcRect t="5822"/>
          <a:stretch/>
        </p:blipFill>
        <p:spPr>
          <a:xfrm>
            <a:off x="3699544" y="1631735"/>
            <a:ext cx="3914003" cy="4914862"/>
          </a:xfrm>
          <a:prstGeom prst="rect">
            <a:avLst/>
          </a:prstGeom>
        </p:spPr>
      </p:pic>
      <p:sp>
        <p:nvSpPr>
          <p:cNvPr id="3" name="CasellaDiTesto 2">
            <a:extLst>
              <a:ext uri="{FF2B5EF4-FFF2-40B4-BE49-F238E27FC236}">
                <a16:creationId xmlns:a16="http://schemas.microsoft.com/office/drawing/2014/main" id="{61CB5BC8-91DF-3DBF-E3B9-A64E87AB6B5E}"/>
              </a:ext>
            </a:extLst>
          </p:cNvPr>
          <p:cNvSpPr txBox="1"/>
          <p:nvPr/>
        </p:nvSpPr>
        <p:spPr>
          <a:xfrm>
            <a:off x="473673" y="6488668"/>
            <a:ext cx="2849419" cy="369332"/>
          </a:xfrm>
          <a:prstGeom prst="rect">
            <a:avLst/>
          </a:prstGeom>
          <a:noFill/>
        </p:spPr>
        <p:txBody>
          <a:bodyPr wrap="square" rtlCol="0">
            <a:spAutoFit/>
          </a:bodyPr>
          <a:lstStyle/>
          <a:p>
            <a:r>
              <a:rPr lang="it-IT" b="1" dirty="0">
                <a:solidFill>
                  <a:srgbClr val="0000FF"/>
                </a:solidFill>
                <a:latin typeface="Calibri" panose="020F0502020204030204"/>
              </a:rPr>
              <a:t>Control Room</a:t>
            </a:r>
          </a:p>
        </p:txBody>
      </p:sp>
      <p:sp>
        <p:nvSpPr>
          <p:cNvPr id="6" name="CasellaDiTesto 5">
            <a:extLst>
              <a:ext uri="{FF2B5EF4-FFF2-40B4-BE49-F238E27FC236}">
                <a16:creationId xmlns:a16="http://schemas.microsoft.com/office/drawing/2014/main" id="{E6B973E0-851D-6395-91DB-4CD5F91EFD1A}"/>
              </a:ext>
            </a:extLst>
          </p:cNvPr>
          <p:cNvSpPr txBox="1"/>
          <p:nvPr/>
        </p:nvSpPr>
        <p:spPr>
          <a:xfrm>
            <a:off x="9309354" y="1282978"/>
            <a:ext cx="2541059" cy="369332"/>
          </a:xfrm>
          <a:prstGeom prst="rect">
            <a:avLst/>
          </a:prstGeom>
          <a:noFill/>
        </p:spPr>
        <p:txBody>
          <a:bodyPr wrap="square" rtlCol="0">
            <a:spAutoFit/>
          </a:bodyPr>
          <a:lstStyle/>
          <a:p>
            <a:r>
              <a:rPr lang="it-IT" b="1" dirty="0">
                <a:solidFill>
                  <a:srgbClr val="0000FF"/>
                </a:solidFill>
                <a:latin typeface="Calibri" panose="020F0502020204030204"/>
              </a:rPr>
              <a:t>Bunker</a:t>
            </a:r>
          </a:p>
        </p:txBody>
      </p:sp>
      <p:sp>
        <p:nvSpPr>
          <p:cNvPr id="7" name="CasellaDiTesto 6">
            <a:extLst>
              <a:ext uri="{FF2B5EF4-FFF2-40B4-BE49-F238E27FC236}">
                <a16:creationId xmlns:a16="http://schemas.microsoft.com/office/drawing/2014/main" id="{378F22C9-A92A-983B-E850-AF232AC0AD16}"/>
              </a:ext>
            </a:extLst>
          </p:cNvPr>
          <p:cNvSpPr txBox="1"/>
          <p:nvPr/>
        </p:nvSpPr>
        <p:spPr>
          <a:xfrm>
            <a:off x="1130137" y="1275309"/>
            <a:ext cx="6096000" cy="369332"/>
          </a:xfrm>
          <a:prstGeom prst="rect">
            <a:avLst/>
          </a:prstGeom>
          <a:noFill/>
        </p:spPr>
        <p:txBody>
          <a:bodyPr wrap="square">
            <a:spAutoFit/>
          </a:bodyPr>
          <a:lstStyle/>
          <a:p>
            <a:r>
              <a:rPr lang="it-IT" b="1" dirty="0">
                <a:solidFill>
                  <a:srgbClr val="0000FF"/>
                </a:solidFill>
                <a:latin typeface="Calibri" panose="020F0502020204030204"/>
              </a:rPr>
              <a:t>Rack Room</a:t>
            </a:r>
            <a:endParaRPr lang="it-IT" dirty="0">
              <a:solidFill>
                <a:srgbClr val="0000FF"/>
              </a:solidFill>
              <a:latin typeface="Calibri" panose="020F0502020204030204"/>
            </a:endParaRPr>
          </a:p>
        </p:txBody>
      </p:sp>
      <p:cxnSp>
        <p:nvCxnSpPr>
          <p:cNvPr id="8" name="Connettore 2 7">
            <a:extLst>
              <a:ext uri="{FF2B5EF4-FFF2-40B4-BE49-F238E27FC236}">
                <a16:creationId xmlns:a16="http://schemas.microsoft.com/office/drawing/2014/main" id="{4614DE40-F5EF-29A5-F342-0793C42CE62D}"/>
              </a:ext>
            </a:extLst>
          </p:cNvPr>
          <p:cNvCxnSpPr>
            <a:cxnSpLocks/>
          </p:cNvCxnSpPr>
          <p:nvPr/>
        </p:nvCxnSpPr>
        <p:spPr>
          <a:xfrm>
            <a:off x="3226279" y="2561658"/>
            <a:ext cx="1903717" cy="532351"/>
          </a:xfrm>
          <a:prstGeom prst="straightConnector1">
            <a:avLst/>
          </a:prstGeom>
          <a:noFill/>
          <a:ln w="57150" cap="flat" cmpd="sng" algn="ctr">
            <a:solidFill>
              <a:srgbClr val="0000FF"/>
            </a:solidFill>
            <a:prstDash val="solid"/>
            <a:miter lim="800000"/>
            <a:tailEnd type="triangle"/>
          </a:ln>
          <a:effectLst/>
        </p:spPr>
      </p:cxnSp>
      <p:cxnSp>
        <p:nvCxnSpPr>
          <p:cNvPr id="9" name="Connettore 2 8">
            <a:extLst>
              <a:ext uri="{FF2B5EF4-FFF2-40B4-BE49-F238E27FC236}">
                <a16:creationId xmlns:a16="http://schemas.microsoft.com/office/drawing/2014/main" id="{D3116216-5702-1B53-359A-22C7FF6D6D61}"/>
              </a:ext>
            </a:extLst>
          </p:cNvPr>
          <p:cNvCxnSpPr>
            <a:cxnSpLocks/>
            <a:stCxn id="16" idx="3"/>
          </p:cNvCxnSpPr>
          <p:nvPr/>
        </p:nvCxnSpPr>
        <p:spPr>
          <a:xfrm flipV="1">
            <a:off x="3506671" y="4849094"/>
            <a:ext cx="1063153" cy="536830"/>
          </a:xfrm>
          <a:prstGeom prst="straightConnector1">
            <a:avLst/>
          </a:prstGeom>
          <a:noFill/>
          <a:ln w="57150" cap="flat" cmpd="sng" algn="ctr">
            <a:solidFill>
              <a:srgbClr val="0000FF"/>
            </a:solidFill>
            <a:prstDash val="solid"/>
            <a:miter lim="800000"/>
            <a:tailEnd type="triangle"/>
          </a:ln>
          <a:effectLst/>
        </p:spPr>
      </p:cxnSp>
      <p:cxnSp>
        <p:nvCxnSpPr>
          <p:cNvPr id="10" name="Connettore 2 9">
            <a:extLst>
              <a:ext uri="{FF2B5EF4-FFF2-40B4-BE49-F238E27FC236}">
                <a16:creationId xmlns:a16="http://schemas.microsoft.com/office/drawing/2014/main" id="{BCEDB126-6599-F4EF-22B5-0C969B07BC0C}"/>
              </a:ext>
            </a:extLst>
          </p:cNvPr>
          <p:cNvCxnSpPr>
            <a:cxnSpLocks/>
          </p:cNvCxnSpPr>
          <p:nvPr/>
        </p:nvCxnSpPr>
        <p:spPr>
          <a:xfrm flipH="1">
            <a:off x="5854927" y="2542540"/>
            <a:ext cx="2253903" cy="90353"/>
          </a:xfrm>
          <a:prstGeom prst="straightConnector1">
            <a:avLst/>
          </a:prstGeom>
          <a:noFill/>
          <a:ln w="57150" cap="flat" cmpd="sng" algn="ctr">
            <a:solidFill>
              <a:srgbClr val="0000FF"/>
            </a:solidFill>
            <a:prstDash val="solid"/>
            <a:miter lim="800000"/>
            <a:tailEnd type="triangle"/>
          </a:ln>
          <a:effectLst/>
        </p:spPr>
      </p:cxnSp>
      <p:cxnSp>
        <p:nvCxnSpPr>
          <p:cNvPr id="11" name="Connettore 2 10">
            <a:extLst>
              <a:ext uri="{FF2B5EF4-FFF2-40B4-BE49-F238E27FC236}">
                <a16:creationId xmlns:a16="http://schemas.microsoft.com/office/drawing/2014/main" id="{6056F219-87E7-7953-780A-D3FCCCAAADBB}"/>
              </a:ext>
            </a:extLst>
          </p:cNvPr>
          <p:cNvCxnSpPr>
            <a:cxnSpLocks/>
          </p:cNvCxnSpPr>
          <p:nvPr/>
        </p:nvCxnSpPr>
        <p:spPr>
          <a:xfrm flipH="1" flipV="1">
            <a:off x="5506448" y="2699039"/>
            <a:ext cx="2680020" cy="2891072"/>
          </a:xfrm>
          <a:prstGeom prst="straightConnector1">
            <a:avLst/>
          </a:prstGeom>
          <a:noFill/>
          <a:ln w="57150" cap="flat" cmpd="sng" algn="ctr">
            <a:solidFill>
              <a:srgbClr val="0000FF"/>
            </a:solidFill>
            <a:prstDash val="solid"/>
            <a:miter lim="800000"/>
            <a:tailEnd type="triangle"/>
          </a:ln>
          <a:effectLst/>
        </p:spPr>
      </p:cxnSp>
      <p:sp>
        <p:nvSpPr>
          <p:cNvPr id="12" name="CasellaDiTesto 11">
            <a:extLst>
              <a:ext uri="{FF2B5EF4-FFF2-40B4-BE49-F238E27FC236}">
                <a16:creationId xmlns:a16="http://schemas.microsoft.com/office/drawing/2014/main" id="{69522D4D-ECC3-0DB5-408F-A51D017450B2}"/>
              </a:ext>
            </a:extLst>
          </p:cNvPr>
          <p:cNvSpPr txBox="1"/>
          <p:nvPr/>
        </p:nvSpPr>
        <p:spPr>
          <a:xfrm>
            <a:off x="9081906" y="3926498"/>
            <a:ext cx="2541059" cy="369332"/>
          </a:xfrm>
          <a:prstGeom prst="rect">
            <a:avLst/>
          </a:prstGeom>
          <a:noFill/>
        </p:spPr>
        <p:txBody>
          <a:bodyPr wrap="square" rtlCol="0">
            <a:spAutoFit/>
          </a:bodyPr>
          <a:lstStyle/>
          <a:p>
            <a:r>
              <a:rPr lang="it-IT" b="1" dirty="0" err="1">
                <a:solidFill>
                  <a:srgbClr val="0000FF"/>
                </a:solidFill>
                <a:latin typeface="Calibri" panose="020F0502020204030204"/>
              </a:rPr>
              <a:t>Experimental</a:t>
            </a:r>
            <a:r>
              <a:rPr lang="it-IT" b="1" dirty="0">
                <a:solidFill>
                  <a:srgbClr val="0000FF"/>
                </a:solidFill>
                <a:latin typeface="Calibri" panose="020F0502020204030204"/>
              </a:rPr>
              <a:t> hall</a:t>
            </a:r>
          </a:p>
        </p:txBody>
      </p:sp>
      <p:pic>
        <p:nvPicPr>
          <p:cNvPr id="13" name="Immagine 12" descr="Immagine che contiene interno, ingegneria, acciaio, macchina&#10;&#10;Descrizione generata automaticamente">
            <a:extLst>
              <a:ext uri="{FF2B5EF4-FFF2-40B4-BE49-F238E27FC236}">
                <a16:creationId xmlns:a16="http://schemas.microsoft.com/office/drawing/2014/main" id="{FC9AE4A4-477A-B9D7-4B05-2823A41AF2AC}"/>
              </a:ext>
            </a:extLst>
          </p:cNvPr>
          <p:cNvPicPr>
            <a:picLocks noChangeAspect="1"/>
          </p:cNvPicPr>
          <p:nvPr/>
        </p:nvPicPr>
        <p:blipFill>
          <a:blip r:embed="rId5" cstate="print">
            <a:extLst>
              <a:ext uri="{28A0092B-C50C-407E-A947-70E740481C1C}">
                <a14:useLocalDpi xmlns:a14="http://schemas.microsoft.com/office/drawing/2010/main" val="0"/>
              </a:ext>
            </a:extLst>
          </a:blip>
          <a:srcRect b="23279"/>
          <a:stretch/>
        </p:blipFill>
        <p:spPr>
          <a:xfrm>
            <a:off x="7946507" y="1631736"/>
            <a:ext cx="3903906" cy="2246372"/>
          </a:xfrm>
          <a:prstGeom prst="rect">
            <a:avLst/>
          </a:prstGeom>
        </p:spPr>
      </p:pic>
      <p:pic>
        <p:nvPicPr>
          <p:cNvPr id="14" name="Immagine 13" descr="Immagine che contiene interno, macchina, ingegneria, acciaio&#10;&#10;Descrizione generata automaticamente">
            <a:extLst>
              <a:ext uri="{FF2B5EF4-FFF2-40B4-BE49-F238E27FC236}">
                <a16:creationId xmlns:a16="http://schemas.microsoft.com/office/drawing/2014/main" id="{47A15B69-4F0E-5C40-B546-60B5342F4025}"/>
              </a:ext>
            </a:extLst>
          </p:cNvPr>
          <p:cNvPicPr>
            <a:picLocks noChangeAspect="1"/>
          </p:cNvPicPr>
          <p:nvPr/>
        </p:nvPicPr>
        <p:blipFill>
          <a:blip r:embed="rId6" cstate="print">
            <a:extLst>
              <a:ext uri="{28A0092B-C50C-407E-A947-70E740481C1C}">
                <a14:useLocalDpi xmlns:a14="http://schemas.microsoft.com/office/drawing/2010/main" val="0"/>
              </a:ext>
            </a:extLst>
          </a:blip>
          <a:srcRect t="12190"/>
          <a:stretch/>
        </p:blipFill>
        <p:spPr>
          <a:xfrm>
            <a:off x="8014468" y="4254682"/>
            <a:ext cx="3790123" cy="2496066"/>
          </a:xfrm>
          <a:prstGeom prst="rect">
            <a:avLst/>
          </a:prstGeom>
        </p:spPr>
      </p:pic>
      <p:pic>
        <p:nvPicPr>
          <p:cNvPr id="15" name="Immagine 14" descr="Immagine che contiene interno, elettronica, macchina, Impianto elettrico&#10;&#10;Descrizione generata automaticamente">
            <a:extLst>
              <a:ext uri="{FF2B5EF4-FFF2-40B4-BE49-F238E27FC236}">
                <a16:creationId xmlns:a16="http://schemas.microsoft.com/office/drawing/2014/main" id="{CC2EB39F-FF8F-3CCD-1A17-6B5767E660D1}"/>
              </a:ext>
            </a:extLst>
          </p:cNvPr>
          <p:cNvPicPr>
            <a:picLocks noChangeAspect="1"/>
          </p:cNvPicPr>
          <p:nvPr/>
        </p:nvPicPr>
        <p:blipFill>
          <a:blip r:embed="rId7" cstate="print">
            <a:extLst>
              <a:ext uri="{28A0092B-C50C-407E-A947-70E740481C1C}">
                <a14:useLocalDpi xmlns:a14="http://schemas.microsoft.com/office/drawing/2010/main" val="0"/>
              </a:ext>
            </a:extLst>
          </a:blip>
          <a:srcRect t="10012" b="23550"/>
          <a:stretch/>
        </p:blipFill>
        <p:spPr>
          <a:xfrm>
            <a:off x="462747" y="1631735"/>
            <a:ext cx="2903837" cy="2572304"/>
          </a:xfrm>
          <a:prstGeom prst="rect">
            <a:avLst/>
          </a:prstGeom>
        </p:spPr>
      </p:pic>
      <p:sp>
        <p:nvSpPr>
          <p:cNvPr id="17" name="CasellaDiTesto 16">
            <a:extLst>
              <a:ext uri="{FF2B5EF4-FFF2-40B4-BE49-F238E27FC236}">
                <a16:creationId xmlns:a16="http://schemas.microsoft.com/office/drawing/2014/main" id="{B5F9F40B-52B6-4732-57EB-9FB9E5C721E7}"/>
              </a:ext>
            </a:extLst>
          </p:cNvPr>
          <p:cNvSpPr txBox="1"/>
          <p:nvPr/>
        </p:nvSpPr>
        <p:spPr>
          <a:xfrm>
            <a:off x="99079" y="886112"/>
            <a:ext cx="11751334" cy="338554"/>
          </a:xfrm>
          <a:prstGeom prst="rect">
            <a:avLst/>
          </a:prstGeom>
          <a:noFill/>
        </p:spPr>
        <p:txBody>
          <a:bodyPr wrap="square">
            <a:spAutoFit/>
          </a:bodyPr>
          <a:lstStyle/>
          <a:p>
            <a:r>
              <a:rPr lang="en-US" sz="1600" dirty="0">
                <a:solidFill>
                  <a:prstClr val="black"/>
                </a:solidFill>
                <a:latin typeface="Calibri" panose="020F0502020204030204"/>
                <a:sym typeface="Symbol" panose="05050102010706020507" pitchFamily="18" charset="2"/>
              </a:rPr>
              <a:t>TEX is located at the building 7 of INFN-LNF that has been completely refurbished to host this facility.</a:t>
            </a:r>
            <a:endParaRPr lang="it-IT" sz="1600" dirty="0">
              <a:solidFill>
                <a:prstClr val="black"/>
              </a:solidFill>
              <a:latin typeface="Calibri" panose="020F0502020204030204"/>
            </a:endParaRPr>
          </a:p>
        </p:txBody>
      </p:sp>
    </p:spTree>
    <p:extLst>
      <p:ext uri="{BB962C8B-B14F-4D97-AF65-F5344CB8AC3E}">
        <p14:creationId xmlns:p14="http://schemas.microsoft.com/office/powerpoint/2010/main" val="3931982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62288-A9E8-D680-FE07-4ED35DFC4B46}"/>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903C0C83-15EB-7917-BC8B-AB4C901527B3}"/>
              </a:ext>
            </a:extLst>
          </p:cNvPr>
          <p:cNvPicPr>
            <a:picLocks noChangeAspect="1"/>
          </p:cNvPicPr>
          <p:nvPr/>
        </p:nvPicPr>
        <p:blipFill>
          <a:blip r:embed="rId2"/>
          <a:srcRect l="124" t="26032" r="4233"/>
          <a:stretch/>
        </p:blipFill>
        <p:spPr>
          <a:xfrm>
            <a:off x="5285268" y="729288"/>
            <a:ext cx="6906732" cy="4533268"/>
          </a:xfrm>
          <a:prstGeom prst="rect">
            <a:avLst/>
          </a:prstGeom>
        </p:spPr>
      </p:pic>
      <p:sp>
        <p:nvSpPr>
          <p:cNvPr id="4" name="Rettangolo 3">
            <a:extLst>
              <a:ext uri="{FF2B5EF4-FFF2-40B4-BE49-F238E27FC236}">
                <a16:creationId xmlns:a16="http://schemas.microsoft.com/office/drawing/2014/main" id="{EBB90F57-2963-3B25-FB44-3F6462D77A75}"/>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Rettangolo 4">
            <a:extLst>
              <a:ext uri="{FF2B5EF4-FFF2-40B4-BE49-F238E27FC236}">
                <a16:creationId xmlns:a16="http://schemas.microsoft.com/office/drawing/2014/main" id="{A96D3958-D4ED-4059-758C-74B1A7A614A0}"/>
              </a:ext>
            </a:extLst>
          </p:cNvPr>
          <p:cNvSpPr/>
          <p:nvPr/>
        </p:nvSpPr>
        <p:spPr>
          <a:xfrm>
            <a:off x="1" y="34566"/>
            <a:ext cx="12191999" cy="646331"/>
          </a:xfrm>
          <a:prstGeom prst="rect">
            <a:avLst/>
          </a:prstGeom>
        </p:spPr>
        <p:txBody>
          <a:bodyPr wrap="square">
            <a:spAutoFit/>
          </a:bodyPr>
          <a:lstStyle/>
          <a:p>
            <a:pPr algn="ctr"/>
            <a:r>
              <a:rPr lang="en-US" sz="3600" b="1" i="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TEX Upgrade </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Segnaposto numero diapositiva 4">
            <a:extLst>
              <a:ext uri="{FF2B5EF4-FFF2-40B4-BE49-F238E27FC236}">
                <a16:creationId xmlns:a16="http://schemas.microsoft.com/office/drawing/2014/main" id="{1FF85161-293E-286C-BD66-05E1DCBDB259}"/>
              </a:ext>
            </a:extLst>
          </p:cNvPr>
          <p:cNvSpPr txBox="1">
            <a:spLocks/>
          </p:cNvSpPr>
          <p:nvPr/>
        </p:nvSpPr>
        <p:spPr>
          <a:xfrm>
            <a:off x="9208201" y="6358873"/>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12</a:t>
            </a:fld>
            <a:endParaRPr lang="en-GB">
              <a:solidFill>
                <a:prstClr val="black">
                  <a:tint val="75000"/>
                </a:prstClr>
              </a:solidFill>
              <a:latin typeface="Calibri" panose="020F0502020204030204"/>
            </a:endParaRPr>
          </a:p>
        </p:txBody>
      </p:sp>
      <p:sp>
        <p:nvSpPr>
          <p:cNvPr id="27" name="CasellaDiTesto 26">
            <a:extLst>
              <a:ext uri="{FF2B5EF4-FFF2-40B4-BE49-F238E27FC236}">
                <a16:creationId xmlns:a16="http://schemas.microsoft.com/office/drawing/2014/main" id="{D002D6B9-F1A4-796E-723D-7A60BC09B9F0}"/>
              </a:ext>
            </a:extLst>
          </p:cNvPr>
          <p:cNvSpPr txBox="1"/>
          <p:nvPr/>
        </p:nvSpPr>
        <p:spPr>
          <a:xfrm>
            <a:off x="7887176" y="3542809"/>
            <a:ext cx="2103059" cy="646986"/>
          </a:xfrm>
          <a:prstGeom prst="roundRect">
            <a:avLst>
              <a:gd name="adj" fmla="val 35129"/>
            </a:avLst>
          </a:prstGeom>
          <a:solidFill>
            <a:srgbClr val="FFC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1" u="none" strike="noStrike" kern="0" cap="none" spc="0" normalizeH="0" baseline="0" noProof="0" dirty="0">
                <a:ln>
                  <a:noFill/>
                </a:ln>
                <a:solidFill>
                  <a:srgbClr val="0000FF"/>
                </a:solidFill>
                <a:effectLst/>
                <a:uLnTx/>
                <a:uFillTx/>
                <a:latin typeface="Calibri" panose="020F0502020204030204"/>
              </a:rPr>
              <a:t>400Hz 25MW X-band klystron</a:t>
            </a:r>
          </a:p>
        </p:txBody>
      </p:sp>
      <p:cxnSp>
        <p:nvCxnSpPr>
          <p:cNvPr id="32" name="Connettore 2 31">
            <a:extLst>
              <a:ext uri="{FF2B5EF4-FFF2-40B4-BE49-F238E27FC236}">
                <a16:creationId xmlns:a16="http://schemas.microsoft.com/office/drawing/2014/main" id="{3E427051-6A26-6C9A-B582-9E0C6555D460}"/>
              </a:ext>
            </a:extLst>
          </p:cNvPr>
          <p:cNvCxnSpPr>
            <a:cxnSpLocks/>
          </p:cNvCxnSpPr>
          <p:nvPr/>
        </p:nvCxnSpPr>
        <p:spPr>
          <a:xfrm flipH="1">
            <a:off x="7687713" y="4008408"/>
            <a:ext cx="394342" cy="296393"/>
          </a:xfrm>
          <a:prstGeom prst="straightConnector1">
            <a:avLst/>
          </a:prstGeom>
          <a:noFill/>
          <a:ln w="57150" cap="flat" cmpd="sng" algn="ctr">
            <a:solidFill>
              <a:srgbClr val="FFC000"/>
            </a:solidFill>
            <a:prstDash val="solid"/>
            <a:miter lim="800000"/>
            <a:tailEnd type="triangle"/>
          </a:ln>
          <a:effectLst/>
        </p:spPr>
      </p:cxnSp>
      <p:cxnSp>
        <p:nvCxnSpPr>
          <p:cNvPr id="33" name="Connettore 2 32">
            <a:extLst>
              <a:ext uri="{FF2B5EF4-FFF2-40B4-BE49-F238E27FC236}">
                <a16:creationId xmlns:a16="http://schemas.microsoft.com/office/drawing/2014/main" id="{22A09DDF-9EB2-3E47-5ED3-D4F8F01CA48A}"/>
              </a:ext>
            </a:extLst>
          </p:cNvPr>
          <p:cNvCxnSpPr>
            <a:cxnSpLocks/>
          </p:cNvCxnSpPr>
          <p:nvPr/>
        </p:nvCxnSpPr>
        <p:spPr>
          <a:xfrm>
            <a:off x="10748513" y="3060648"/>
            <a:ext cx="474753" cy="0"/>
          </a:xfrm>
          <a:prstGeom prst="straightConnector1">
            <a:avLst/>
          </a:prstGeom>
          <a:noFill/>
          <a:ln w="57150" cap="flat" cmpd="sng" algn="ctr">
            <a:solidFill>
              <a:srgbClr val="FFC000"/>
            </a:solidFill>
            <a:prstDash val="solid"/>
            <a:miter lim="800000"/>
            <a:tailEnd type="triangle"/>
          </a:ln>
          <a:effectLst/>
        </p:spPr>
      </p:cxnSp>
      <p:sp>
        <p:nvSpPr>
          <p:cNvPr id="39" name="CasellaDiTesto 38">
            <a:extLst>
              <a:ext uri="{FF2B5EF4-FFF2-40B4-BE49-F238E27FC236}">
                <a16:creationId xmlns:a16="http://schemas.microsoft.com/office/drawing/2014/main" id="{D4140CBB-F36F-537F-6C21-DD89E311F466}"/>
              </a:ext>
            </a:extLst>
          </p:cNvPr>
          <p:cNvSpPr txBox="1"/>
          <p:nvPr/>
        </p:nvSpPr>
        <p:spPr>
          <a:xfrm>
            <a:off x="9227862" y="2712897"/>
            <a:ext cx="1735844" cy="765750"/>
          </a:xfrm>
          <a:prstGeom prst="roundRect">
            <a:avLst>
              <a:gd name="adj" fmla="val 40859"/>
            </a:avLst>
          </a:prstGeom>
          <a:solidFill>
            <a:srgbClr val="FFC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1" u="none" strike="noStrike" kern="0" cap="none" spc="0" normalizeH="0" baseline="0" noProof="0" dirty="0">
                <a:ln>
                  <a:noFill/>
                </a:ln>
                <a:solidFill>
                  <a:srgbClr val="0000FF"/>
                </a:solidFill>
                <a:effectLst/>
                <a:uLnTx/>
                <a:uFillTx/>
                <a:latin typeface="Calibri" panose="020F0502020204030204"/>
              </a:rPr>
              <a:t>50Hz 50MW       X-band klystron</a:t>
            </a:r>
          </a:p>
        </p:txBody>
      </p:sp>
      <p:sp>
        <p:nvSpPr>
          <p:cNvPr id="38" name="CasellaDiTesto 37">
            <a:extLst>
              <a:ext uri="{FF2B5EF4-FFF2-40B4-BE49-F238E27FC236}">
                <a16:creationId xmlns:a16="http://schemas.microsoft.com/office/drawing/2014/main" id="{36FFA102-FDA4-1F14-8B80-BAA1E76F229A}"/>
              </a:ext>
            </a:extLst>
          </p:cNvPr>
          <p:cNvSpPr txBox="1"/>
          <p:nvPr/>
        </p:nvSpPr>
        <p:spPr>
          <a:xfrm>
            <a:off x="5333169" y="938231"/>
            <a:ext cx="1672515" cy="731818"/>
          </a:xfrm>
          <a:prstGeom prst="roundRect">
            <a:avLst>
              <a:gd name="adj" fmla="val 35129"/>
            </a:avLst>
          </a:prstGeom>
          <a:solidFill>
            <a:srgbClr val="FFC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1" u="none" strike="noStrike" kern="0" cap="none" spc="0" normalizeH="0" baseline="0" noProof="0" dirty="0">
                <a:ln>
                  <a:noFill/>
                </a:ln>
                <a:solidFill>
                  <a:srgbClr val="0000FF"/>
                </a:solidFill>
                <a:effectLst/>
                <a:uLnTx/>
                <a:uFillTx/>
                <a:latin typeface="Calibri" panose="020F0502020204030204"/>
              </a:rPr>
              <a:t>400Hz 20MW C-band klystron</a:t>
            </a:r>
          </a:p>
        </p:txBody>
      </p:sp>
      <p:sp>
        <p:nvSpPr>
          <p:cNvPr id="18" name="CasellaDiTesto 17">
            <a:extLst>
              <a:ext uri="{FF2B5EF4-FFF2-40B4-BE49-F238E27FC236}">
                <a16:creationId xmlns:a16="http://schemas.microsoft.com/office/drawing/2014/main" id="{C90E3050-35D7-7A26-BB26-E4672423FF5C}"/>
              </a:ext>
            </a:extLst>
          </p:cNvPr>
          <p:cNvSpPr txBox="1"/>
          <p:nvPr/>
        </p:nvSpPr>
        <p:spPr>
          <a:xfrm>
            <a:off x="10878842" y="764906"/>
            <a:ext cx="1034448" cy="346650"/>
          </a:xfrm>
          <a:prstGeom prst="roundRect">
            <a:avLst>
              <a:gd name="adj" fmla="val 35129"/>
            </a:avLst>
          </a:prstGeom>
          <a:solidFill>
            <a:srgbClr val="FFC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1" u="none" strike="noStrike" kern="0" cap="none" spc="0" normalizeH="0" baseline="0" noProof="0" dirty="0">
                <a:ln>
                  <a:noFill/>
                </a:ln>
                <a:solidFill>
                  <a:srgbClr val="0000FF"/>
                </a:solidFill>
                <a:effectLst/>
                <a:uLnTx/>
                <a:uFillTx/>
                <a:latin typeface="Calibri" panose="020F0502020204030204"/>
              </a:rPr>
              <a:t>X-band BOC</a:t>
            </a:r>
          </a:p>
        </p:txBody>
      </p:sp>
      <p:sp>
        <p:nvSpPr>
          <p:cNvPr id="22" name="CasellaDiTesto 21">
            <a:extLst>
              <a:ext uri="{FF2B5EF4-FFF2-40B4-BE49-F238E27FC236}">
                <a16:creationId xmlns:a16="http://schemas.microsoft.com/office/drawing/2014/main" id="{A3CCB21E-4916-2D8B-296D-9699BAC9BE58}"/>
              </a:ext>
            </a:extLst>
          </p:cNvPr>
          <p:cNvSpPr txBox="1"/>
          <p:nvPr/>
        </p:nvSpPr>
        <p:spPr>
          <a:xfrm>
            <a:off x="7564831" y="780137"/>
            <a:ext cx="1034448" cy="346650"/>
          </a:xfrm>
          <a:prstGeom prst="roundRect">
            <a:avLst>
              <a:gd name="adj" fmla="val 35129"/>
            </a:avLst>
          </a:prstGeom>
          <a:solidFill>
            <a:srgbClr val="FFC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1200" b="1" i="1" kern="0" dirty="0">
                <a:solidFill>
                  <a:srgbClr val="0000FF"/>
                </a:solidFill>
                <a:latin typeface="Calibri" panose="020F0502020204030204"/>
              </a:rPr>
              <a:t>C</a:t>
            </a:r>
            <a:r>
              <a:rPr kumimoji="0" lang="it-IT" sz="1200" b="1" i="1" u="none" strike="noStrike" kern="0" cap="none" spc="0" normalizeH="0" baseline="0" noProof="0" dirty="0">
                <a:ln>
                  <a:noFill/>
                </a:ln>
                <a:solidFill>
                  <a:srgbClr val="0000FF"/>
                </a:solidFill>
                <a:effectLst/>
                <a:uLnTx/>
                <a:uFillTx/>
                <a:latin typeface="Calibri" panose="020F0502020204030204"/>
              </a:rPr>
              <a:t>-band BOC</a:t>
            </a:r>
          </a:p>
        </p:txBody>
      </p:sp>
      <p:cxnSp>
        <p:nvCxnSpPr>
          <p:cNvPr id="23" name="Connettore 2 22">
            <a:extLst>
              <a:ext uri="{FF2B5EF4-FFF2-40B4-BE49-F238E27FC236}">
                <a16:creationId xmlns:a16="http://schemas.microsoft.com/office/drawing/2014/main" id="{A7A7AEC9-F885-50BB-686A-0C65D5EC748C}"/>
              </a:ext>
            </a:extLst>
          </p:cNvPr>
          <p:cNvCxnSpPr>
            <a:cxnSpLocks/>
          </p:cNvCxnSpPr>
          <p:nvPr/>
        </p:nvCxnSpPr>
        <p:spPr>
          <a:xfrm flipH="1">
            <a:off x="7889976" y="1067705"/>
            <a:ext cx="93207" cy="353895"/>
          </a:xfrm>
          <a:prstGeom prst="straightConnector1">
            <a:avLst/>
          </a:prstGeom>
          <a:noFill/>
          <a:ln w="57150" cap="flat" cmpd="sng" algn="ctr">
            <a:solidFill>
              <a:srgbClr val="FFC000"/>
            </a:solidFill>
            <a:prstDash val="solid"/>
            <a:miter lim="800000"/>
            <a:tailEnd type="triangle"/>
          </a:ln>
          <a:effectLst/>
        </p:spPr>
      </p:cxnSp>
      <p:cxnSp>
        <p:nvCxnSpPr>
          <p:cNvPr id="46" name="Connettore 2 45">
            <a:extLst>
              <a:ext uri="{FF2B5EF4-FFF2-40B4-BE49-F238E27FC236}">
                <a16:creationId xmlns:a16="http://schemas.microsoft.com/office/drawing/2014/main" id="{0595C72D-004D-F6BF-DD1D-9FDE9D34F04E}"/>
              </a:ext>
            </a:extLst>
          </p:cNvPr>
          <p:cNvCxnSpPr>
            <a:cxnSpLocks/>
          </p:cNvCxnSpPr>
          <p:nvPr/>
        </p:nvCxnSpPr>
        <p:spPr>
          <a:xfrm flipH="1">
            <a:off x="10539990" y="1012166"/>
            <a:ext cx="519120" cy="299896"/>
          </a:xfrm>
          <a:prstGeom prst="straightConnector1">
            <a:avLst/>
          </a:prstGeom>
          <a:noFill/>
          <a:ln w="57150" cap="flat" cmpd="sng" algn="ctr">
            <a:solidFill>
              <a:srgbClr val="FFC000"/>
            </a:solidFill>
            <a:prstDash val="solid"/>
            <a:miter lim="800000"/>
            <a:tailEnd type="triangle"/>
          </a:ln>
          <a:effectLst/>
        </p:spPr>
      </p:cxnSp>
      <p:sp>
        <p:nvSpPr>
          <p:cNvPr id="2" name="CasellaDiTesto 1">
            <a:extLst>
              <a:ext uri="{FF2B5EF4-FFF2-40B4-BE49-F238E27FC236}">
                <a16:creationId xmlns:a16="http://schemas.microsoft.com/office/drawing/2014/main" id="{133744D9-BFE3-FB67-6A66-D2F80CA04D24}"/>
              </a:ext>
            </a:extLst>
          </p:cNvPr>
          <p:cNvSpPr txBox="1"/>
          <p:nvPr/>
        </p:nvSpPr>
        <p:spPr>
          <a:xfrm>
            <a:off x="95211" y="827069"/>
            <a:ext cx="5105439" cy="996170"/>
          </a:xfrm>
          <a:prstGeom prst="rect">
            <a:avLst/>
          </a:prstGeom>
          <a:noFill/>
        </p:spPr>
        <p:txBody>
          <a:bodyPr wrap="square">
            <a:spAutoFit/>
          </a:bodyPr>
          <a:lstStyle/>
          <a:p>
            <a:pPr algn="just">
              <a:lnSpc>
                <a:spcPct val="90000"/>
              </a:lnSpc>
              <a:spcBef>
                <a:spcPts val="1000"/>
              </a:spcBef>
              <a:buClr>
                <a:srgbClr val="4196B4"/>
              </a:buClr>
            </a:pPr>
            <a:r>
              <a:rPr lang="en-US" sz="1400" dirty="0">
                <a:solidFill>
                  <a:prstClr val="black"/>
                </a:solidFill>
                <a:latin typeface="Calibri" panose="020F0502020204030204"/>
              </a:rPr>
              <a:t>Since April 2024, thanks to </a:t>
            </a:r>
            <a:r>
              <a:rPr lang="en-US" sz="1400" dirty="0" err="1">
                <a:solidFill>
                  <a:prstClr val="black"/>
                </a:solidFill>
                <a:latin typeface="Calibri" panose="020F0502020204030204"/>
              </a:rPr>
              <a:t>EuPRAXIA</a:t>
            </a:r>
            <a:r>
              <a:rPr lang="en-US" sz="1400" dirty="0">
                <a:solidFill>
                  <a:prstClr val="black"/>
                </a:solidFill>
                <a:latin typeface="Calibri" panose="020F0502020204030204"/>
              </a:rPr>
              <a:t> project and </a:t>
            </a:r>
            <a:r>
              <a:rPr lang="en-US" sz="1400" b="1" dirty="0">
                <a:solidFill>
                  <a:srgbClr val="0000FF"/>
                </a:solidFill>
                <a:latin typeface="Calibri" panose="020F0502020204030204"/>
              </a:rPr>
              <a:t>PNRR Rome Technopole project,</a:t>
            </a:r>
            <a:r>
              <a:rPr lang="en-US" sz="1400" dirty="0">
                <a:solidFill>
                  <a:prstClr val="black"/>
                </a:solidFill>
                <a:latin typeface="Calibri" panose="020F0502020204030204"/>
              </a:rPr>
              <a:t> started the </a:t>
            </a:r>
            <a:r>
              <a:rPr lang="en-US" sz="1400" b="1" dirty="0">
                <a:solidFill>
                  <a:prstClr val="black"/>
                </a:solidFill>
                <a:latin typeface="Calibri" panose="020F0502020204030204"/>
              </a:rPr>
              <a:t>upgrade of the TEX facility.</a:t>
            </a:r>
          </a:p>
          <a:p>
            <a:pPr algn="just">
              <a:lnSpc>
                <a:spcPct val="90000"/>
              </a:lnSpc>
              <a:spcBef>
                <a:spcPts val="1000"/>
              </a:spcBef>
              <a:buClr>
                <a:srgbClr val="4196B4"/>
              </a:buClr>
            </a:pPr>
            <a:r>
              <a:rPr lang="en-US" sz="1400" dirty="0">
                <a:solidFill>
                  <a:prstClr val="black"/>
                </a:solidFill>
                <a:latin typeface="Calibri" panose="020F0502020204030204"/>
              </a:rPr>
              <a:t>Procurement, installation and test of </a:t>
            </a:r>
            <a:r>
              <a:rPr lang="en-US" sz="1400" b="1" dirty="0">
                <a:solidFill>
                  <a:prstClr val="black"/>
                </a:solidFill>
                <a:latin typeface="Calibri" panose="020F0502020204030204"/>
              </a:rPr>
              <a:t>two new RF sources</a:t>
            </a:r>
            <a:r>
              <a:rPr lang="en-US" sz="1400" dirty="0">
                <a:solidFill>
                  <a:prstClr val="black"/>
                </a:solidFill>
                <a:latin typeface="Calibri" panose="020F0502020204030204"/>
              </a:rPr>
              <a:t>, waveguide systems, with a new cooling plant and new LLRF system:</a:t>
            </a:r>
          </a:p>
        </p:txBody>
      </p:sp>
      <p:graphicFrame>
        <p:nvGraphicFramePr>
          <p:cNvPr id="3" name="Segnaposto contenuto 3">
            <a:extLst>
              <a:ext uri="{FF2B5EF4-FFF2-40B4-BE49-F238E27FC236}">
                <a16:creationId xmlns:a16="http://schemas.microsoft.com/office/drawing/2014/main" id="{B8514459-B072-83C8-AC91-1664C8904922}"/>
              </a:ext>
            </a:extLst>
          </p:cNvPr>
          <p:cNvGraphicFramePr>
            <a:graphicFrameLocks/>
          </p:cNvGraphicFramePr>
          <p:nvPr>
            <p:extLst>
              <p:ext uri="{D42A27DB-BD31-4B8C-83A1-F6EECF244321}">
                <p14:modId xmlns:p14="http://schemas.microsoft.com/office/powerpoint/2010/main" val="3675590646"/>
              </p:ext>
            </p:extLst>
          </p:nvPr>
        </p:nvGraphicFramePr>
        <p:xfrm>
          <a:off x="287970" y="4304801"/>
          <a:ext cx="4512752" cy="2360295"/>
        </p:xfrm>
        <a:graphic>
          <a:graphicData uri="http://schemas.openxmlformats.org/drawingml/2006/table">
            <a:tbl>
              <a:tblPr/>
              <a:tblGrid>
                <a:gridCol w="1677226">
                  <a:extLst>
                    <a:ext uri="{9D8B030D-6E8A-4147-A177-3AD203B41FA5}">
                      <a16:colId xmlns:a16="http://schemas.microsoft.com/office/drawing/2014/main" val="3812762244"/>
                    </a:ext>
                  </a:extLst>
                </a:gridCol>
                <a:gridCol w="516418">
                  <a:extLst>
                    <a:ext uri="{9D8B030D-6E8A-4147-A177-3AD203B41FA5}">
                      <a16:colId xmlns:a16="http://schemas.microsoft.com/office/drawing/2014/main" val="1672546686"/>
                    </a:ext>
                  </a:extLst>
                </a:gridCol>
                <a:gridCol w="773036">
                  <a:extLst>
                    <a:ext uri="{9D8B030D-6E8A-4147-A177-3AD203B41FA5}">
                      <a16:colId xmlns:a16="http://schemas.microsoft.com/office/drawing/2014/main" val="1027753596"/>
                    </a:ext>
                  </a:extLst>
                </a:gridCol>
                <a:gridCol w="773036">
                  <a:extLst>
                    <a:ext uri="{9D8B030D-6E8A-4147-A177-3AD203B41FA5}">
                      <a16:colId xmlns:a16="http://schemas.microsoft.com/office/drawing/2014/main" val="2385220667"/>
                    </a:ext>
                  </a:extLst>
                </a:gridCol>
                <a:gridCol w="773036">
                  <a:extLst>
                    <a:ext uri="{9D8B030D-6E8A-4147-A177-3AD203B41FA5}">
                      <a16:colId xmlns:a16="http://schemas.microsoft.com/office/drawing/2014/main" val="4152926926"/>
                    </a:ext>
                  </a:extLst>
                </a:gridCol>
              </a:tblGrid>
              <a:tr h="384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400" b="1" i="0" u="none" strike="noStrike" dirty="0" err="1">
                          <a:solidFill>
                            <a:srgbClr val="0000FF"/>
                          </a:solidFill>
                          <a:effectLst/>
                          <a:latin typeface="Calibri" panose="020F0502020204030204" pitchFamily="34" charset="0"/>
                        </a:rPr>
                        <a:t>Parameter</a:t>
                      </a:r>
                      <a:endParaRPr lang="it-IT" sz="1400" b="1" i="0" u="none" strike="noStrike" dirty="0">
                        <a:solidFill>
                          <a:srgbClr val="0000FF"/>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400" b="1" i="0" u="none" strike="noStrike" dirty="0">
                          <a:solidFill>
                            <a:srgbClr val="0000FF"/>
                          </a:solidFill>
                          <a:effectLst/>
                          <a:latin typeface="Calibri" panose="020F0502020204030204" pitchFamily="34" charset="0"/>
                        </a:rPr>
                        <a:t>Unit</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400" b="1" i="0" u="none" strike="noStrike" dirty="0">
                          <a:solidFill>
                            <a:srgbClr val="0000FF"/>
                          </a:solidFill>
                          <a:effectLst/>
                          <a:latin typeface="Calibri" panose="020F0502020204030204" pitchFamily="34" charset="0"/>
                        </a:rPr>
                        <a:t>CPI VKX8311</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400" b="1" u="none" strike="noStrike" dirty="0">
                          <a:solidFill>
                            <a:srgbClr val="0000FF"/>
                          </a:solidFill>
                          <a:effectLst/>
                        </a:rPr>
                        <a:t>Canon </a:t>
                      </a:r>
                    </a:p>
                    <a:p>
                      <a:pPr algn="ctr" fontAlgn="b"/>
                      <a:r>
                        <a:rPr lang="it-IT" sz="1400" b="1" u="none" strike="noStrike" dirty="0">
                          <a:solidFill>
                            <a:srgbClr val="0000FF"/>
                          </a:solidFill>
                          <a:effectLst/>
                        </a:rPr>
                        <a:t>E37119</a:t>
                      </a:r>
                      <a:endParaRPr lang="it-IT" sz="1400" b="1" i="0" u="none" strike="noStrike" dirty="0">
                        <a:solidFill>
                          <a:srgbClr val="0000FF"/>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400" b="1" i="0" u="none" strike="noStrike" dirty="0">
                          <a:solidFill>
                            <a:srgbClr val="0000FF"/>
                          </a:solidFill>
                          <a:effectLst/>
                          <a:latin typeface="Calibri" panose="020F0502020204030204" pitchFamily="34" charset="0"/>
                        </a:rPr>
                        <a:t>Canon </a:t>
                      </a:r>
                    </a:p>
                    <a:p>
                      <a:pPr algn="ctr" fontAlgn="b"/>
                      <a:r>
                        <a:rPr lang="it-IT" sz="1400" b="1" i="0" u="none" strike="noStrike" dirty="0">
                          <a:solidFill>
                            <a:srgbClr val="0000FF"/>
                          </a:solidFill>
                          <a:effectLst/>
                          <a:latin typeface="Calibri" panose="020F0502020204030204" pitchFamily="34" charset="0"/>
                        </a:rPr>
                        <a:t>E37217</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51935813"/>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a:effectLst/>
                        </a:rPr>
                        <a:t>Frequency</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a:effectLst/>
                        </a:rPr>
                        <a:t>MHz</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0" i="0" u="none" strike="noStrike" dirty="0">
                          <a:solidFill>
                            <a:srgbClr val="000000"/>
                          </a:solidFill>
                          <a:effectLst/>
                          <a:latin typeface="Calibri" panose="020F0502020204030204" pitchFamily="34" charset="0"/>
                        </a:rPr>
                        <a:t>11994</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rPr>
                        <a:t>11994</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5712</a:t>
                      </a:r>
                      <a:endParaRPr lang="it-IT"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832237111"/>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err="1">
                          <a:effectLst/>
                        </a:rPr>
                        <a:t>Vk</a:t>
                      </a:r>
                      <a:r>
                        <a:rPr lang="it-IT" sz="1200" u="none" strike="noStrike">
                          <a:effectLst/>
                        </a:rPr>
                        <a:t> </a:t>
                      </a:r>
                      <a:r>
                        <a:rPr lang="it-IT" sz="1200" u="none" strike="noStrike" err="1">
                          <a:effectLst/>
                        </a:rPr>
                        <a:t>beam</a:t>
                      </a:r>
                      <a:r>
                        <a:rPr lang="it-IT" sz="1200" u="none" strike="noStrike">
                          <a:effectLst/>
                        </a:rPr>
                        <a:t> </a:t>
                      </a:r>
                      <a:r>
                        <a:rPr lang="it-IT" sz="1200" u="none" strike="noStrike" err="1">
                          <a:effectLst/>
                        </a:rPr>
                        <a:t>voltage</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a:effectLst/>
                        </a:rPr>
                        <a:t>kV</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0" i="0" u="none" strike="noStrike" dirty="0">
                          <a:solidFill>
                            <a:srgbClr val="000000"/>
                          </a:solidFill>
                          <a:effectLst/>
                          <a:latin typeface="Calibri" panose="020F0502020204030204" pitchFamily="34" charset="0"/>
                        </a:rPr>
                        <a:t>420</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rPr>
                        <a:t>312</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254</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071042932"/>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err="1">
                          <a:effectLst/>
                        </a:rPr>
                        <a:t>Ik</a:t>
                      </a:r>
                      <a:r>
                        <a:rPr lang="it-IT" sz="1200" u="none" strike="noStrike">
                          <a:effectLst/>
                        </a:rPr>
                        <a:t> </a:t>
                      </a:r>
                      <a:r>
                        <a:rPr lang="it-IT" sz="1200" u="none" strike="noStrike" err="1">
                          <a:effectLst/>
                        </a:rPr>
                        <a:t>cathode</a:t>
                      </a:r>
                      <a:r>
                        <a:rPr lang="it-IT" sz="1200" u="none" strike="noStrike">
                          <a:effectLst/>
                        </a:rPr>
                        <a:t> </a:t>
                      </a:r>
                      <a:r>
                        <a:rPr lang="it-IT" sz="1200" u="none" strike="noStrike" err="1">
                          <a:effectLst/>
                        </a:rPr>
                        <a:t>current</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a:effectLst/>
                        </a:rPr>
                        <a:t>A</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0" i="0" u="none" strike="noStrike" dirty="0">
                          <a:solidFill>
                            <a:srgbClr val="000000"/>
                          </a:solidFill>
                          <a:effectLst/>
                          <a:latin typeface="Calibri" panose="020F0502020204030204" pitchFamily="34" charset="0"/>
                        </a:rPr>
                        <a:t>320</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rPr>
                        <a:t>199</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196</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09678453"/>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dirty="0">
                          <a:effectLst/>
                        </a:rPr>
                        <a:t>Peak RF output Power</a:t>
                      </a:r>
                      <a:endParaRPr lang="it-IT"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a:effectLst/>
                        </a:rPr>
                        <a:t>MW</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1" i="0" u="none" strike="noStrike" dirty="0">
                          <a:solidFill>
                            <a:srgbClr val="000000"/>
                          </a:solidFill>
                          <a:effectLst/>
                          <a:latin typeface="Calibri" panose="020F0502020204030204" pitchFamily="34" charset="0"/>
                        </a:rPr>
                        <a:t>50</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1" i="0" u="none" strike="noStrike" dirty="0">
                          <a:solidFill>
                            <a:srgbClr val="000000"/>
                          </a:solidFill>
                          <a:effectLst/>
                          <a:latin typeface="Calibri" panose="020F0502020204030204" pitchFamily="34" charset="0"/>
                        </a:rPr>
                        <a:t>25</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a:t>
                      </a:r>
                      <a:endParaRPr lang="it-IT"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974754420"/>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dirty="0">
                          <a:effectLst/>
                        </a:rPr>
                        <a:t>Average RF output power</a:t>
                      </a:r>
                      <a:endParaRPr lang="it-IT"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a:effectLst/>
                        </a:rPr>
                        <a:t>kW</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0" i="0" u="none" strike="noStrike" dirty="0">
                          <a:solidFill>
                            <a:srgbClr val="000000"/>
                          </a:solidFill>
                          <a:effectLst/>
                          <a:latin typeface="Calibri" panose="020F0502020204030204" pitchFamily="34" charset="0"/>
                        </a:rPr>
                        <a:t>7.5</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rPr>
                        <a:t>15</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41645565"/>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dirty="0">
                          <a:effectLst/>
                        </a:rPr>
                        <a:t>Modulator Average power</a:t>
                      </a:r>
                      <a:endParaRPr lang="it-IT"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a:effectLst/>
                        </a:rPr>
                        <a:t>kW</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0" i="0" u="none" strike="noStrike" dirty="0">
                          <a:solidFill>
                            <a:srgbClr val="000000"/>
                          </a:solidFill>
                          <a:effectLst/>
                          <a:latin typeface="Calibri" panose="020F0502020204030204" pitchFamily="34" charset="0"/>
                        </a:rPr>
                        <a:t>48</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rPr>
                        <a:t>80</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80</a:t>
                      </a:r>
                      <a:endParaRPr lang="it-IT"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575063548"/>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a:effectLst/>
                        </a:rPr>
                        <a:t>RF </a:t>
                      </a:r>
                      <a:r>
                        <a:rPr lang="it-IT" sz="1200" u="none" strike="noStrike" err="1">
                          <a:effectLst/>
                        </a:rPr>
                        <a:t>pulse</a:t>
                      </a:r>
                      <a:r>
                        <a:rPr lang="it-IT" sz="1200" u="none" strike="noStrike">
                          <a:effectLst/>
                        </a:rPr>
                        <a:t> </a:t>
                      </a:r>
                      <a:r>
                        <a:rPr lang="it-IT" sz="1200" u="none" strike="noStrike" err="1">
                          <a:effectLst/>
                        </a:rPr>
                        <a:t>length</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err="1">
                          <a:effectLst/>
                        </a:rPr>
                        <a:t>μs</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1" i="0" u="none" strike="noStrike" dirty="0">
                          <a:solidFill>
                            <a:srgbClr val="000000"/>
                          </a:solidFill>
                          <a:effectLst/>
                          <a:latin typeface="Calibri" panose="020F0502020204030204" pitchFamily="34" charset="0"/>
                        </a:rPr>
                        <a:t>1.5</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1" i="0" u="none" strike="noStrike" dirty="0">
                          <a:solidFill>
                            <a:srgbClr val="000000"/>
                          </a:solidFill>
                          <a:effectLst/>
                          <a:latin typeface="Calibri" panose="020F0502020204030204" pitchFamily="34" charset="0"/>
                        </a:rPr>
                        <a:t>1.5</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00" b="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2.5</a:t>
                      </a:r>
                      <a:endParaRPr lang="it-IT"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740754082"/>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err="1">
                          <a:effectLst/>
                        </a:rPr>
                        <a:t>Repetition</a:t>
                      </a:r>
                      <a:r>
                        <a:rPr lang="it-IT" sz="1200" u="none" strike="noStrike">
                          <a:effectLst/>
                        </a:rPr>
                        <a:t> Rate</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a:effectLst/>
                        </a:rPr>
                        <a:t>Hz</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1" i="0" u="none" strike="noStrike" dirty="0">
                          <a:solidFill>
                            <a:srgbClr val="000000"/>
                          </a:solidFill>
                          <a:effectLst/>
                          <a:latin typeface="Calibri" panose="020F0502020204030204" pitchFamily="34" charset="0"/>
                        </a:rPr>
                        <a:t>100</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1" i="0" u="none" strike="noStrike" dirty="0">
                          <a:solidFill>
                            <a:srgbClr val="000000"/>
                          </a:solidFill>
                          <a:effectLst/>
                          <a:latin typeface="Calibri" panose="020F0502020204030204" pitchFamily="34" charset="0"/>
                        </a:rPr>
                        <a:t>400</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400</a:t>
                      </a:r>
                      <a:endParaRPr lang="it-IT"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875373408"/>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a:effectLst/>
                        </a:rPr>
                        <a:t>Gain</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a:effectLst/>
                        </a:rPr>
                        <a:t>dB</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0" i="0" u="none" strike="noStrike" dirty="0">
                          <a:solidFill>
                            <a:srgbClr val="000000"/>
                          </a:solidFill>
                          <a:effectLst/>
                          <a:latin typeface="Calibri" panose="020F0502020204030204" pitchFamily="34" charset="0"/>
                        </a:rPr>
                        <a:t>47</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rPr>
                        <a:t>47</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50</a:t>
                      </a:r>
                      <a:endParaRPr lang="it-IT"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32591980"/>
                  </a:ext>
                </a:extLst>
              </a:tr>
              <a:tr h="1893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it-IT" sz="1200" u="none" strike="noStrike" dirty="0" err="1">
                          <a:effectLst/>
                        </a:rPr>
                        <a:t>Efficiency</a:t>
                      </a:r>
                      <a:endParaRPr lang="it-IT"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u="none" strike="noStrike">
                          <a:effectLst/>
                        </a:rPr>
                        <a:t>%</a:t>
                      </a:r>
                      <a:endParaRPr lang="it-IT"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p>
                      <a:pPr algn="ctr" fontAlgn="b"/>
                      <a:r>
                        <a:rPr lang="it-IT" sz="1200" b="0" i="0" u="none" strike="noStrike" dirty="0">
                          <a:solidFill>
                            <a:srgbClr val="000000"/>
                          </a:solidFill>
                          <a:effectLst/>
                          <a:latin typeface="Calibri" panose="020F0502020204030204" pitchFamily="34" charset="0"/>
                        </a:rPr>
                        <a:t>38</a:t>
                      </a:r>
                    </a:p>
                  </a:txBody>
                  <a:tcPr marL="9525" marR="9525" marT="9525"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i="0" u="none" strike="noStrike" dirty="0">
                          <a:solidFill>
                            <a:srgbClr val="000000"/>
                          </a:solidFill>
                          <a:effectLst/>
                          <a:latin typeface="Calibri" panose="020F0502020204030204" pitchFamily="34" charset="0"/>
                        </a:rPr>
                        <a:t>40</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it-IT" sz="12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40</a:t>
                      </a:r>
                      <a:endParaRPr lang="it-IT"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13599455"/>
                  </a:ext>
                </a:extLst>
              </a:tr>
            </a:tbl>
          </a:graphicData>
        </a:graphic>
      </p:graphicFrame>
      <p:sp>
        <p:nvSpPr>
          <p:cNvPr id="6" name="Rettangolo 5">
            <a:extLst>
              <a:ext uri="{FF2B5EF4-FFF2-40B4-BE49-F238E27FC236}">
                <a16:creationId xmlns:a16="http://schemas.microsoft.com/office/drawing/2014/main" id="{227F704C-CAF8-E2C1-813D-D48CA7E88720}"/>
              </a:ext>
            </a:extLst>
          </p:cNvPr>
          <p:cNvSpPr/>
          <p:nvPr/>
        </p:nvSpPr>
        <p:spPr>
          <a:xfrm>
            <a:off x="114260" y="1554859"/>
            <a:ext cx="4446238" cy="1669354"/>
          </a:xfrm>
          <a:prstGeom prst="rect">
            <a:avLst/>
          </a:prstGeom>
        </p:spPr>
        <p:txBody>
          <a:bodyPr/>
          <a:lstStyle/>
          <a:p>
            <a:pPr>
              <a:lnSpc>
                <a:spcPct val="90000"/>
              </a:lnSpc>
              <a:spcBef>
                <a:spcPts val="600"/>
              </a:spcBef>
              <a:buClr>
                <a:srgbClr val="4196B4"/>
              </a:buClr>
              <a:defRPr/>
            </a:pPr>
            <a:endParaRPr lang="it-IT" sz="1400" b="1" dirty="0">
              <a:solidFill>
                <a:srgbClr val="3939F7"/>
              </a:solidFill>
              <a:latin typeface="Calibri" panose="020F0502020204030204"/>
            </a:endParaRPr>
          </a:p>
          <a:p>
            <a:pPr marL="800100" lvl="1" indent="-342900">
              <a:lnSpc>
                <a:spcPct val="90000"/>
              </a:lnSpc>
              <a:spcBef>
                <a:spcPts val="600"/>
              </a:spcBef>
              <a:buClr>
                <a:srgbClr val="4196B4"/>
              </a:buClr>
              <a:buFont typeface="Arial" panose="020B0604020202020204" pitchFamily="34" charset="0"/>
              <a:buChar char="•"/>
              <a:defRPr/>
            </a:pPr>
            <a:r>
              <a:rPr lang="it-IT" sz="1400" b="1" dirty="0">
                <a:solidFill>
                  <a:srgbClr val="3939F7"/>
                </a:solidFill>
                <a:latin typeface="Calibri" panose="020F0502020204030204"/>
              </a:rPr>
              <a:t>X-band (11994 MHz) 25MW, 400Hz Power Source: </a:t>
            </a:r>
            <a:r>
              <a:rPr lang="en-US" altLang="it-IT" sz="1400" dirty="0">
                <a:solidFill>
                  <a:prstClr val="black"/>
                </a:solidFill>
                <a:latin typeface="Calibri" panose="020F0502020204030204"/>
              </a:rPr>
              <a:t>will double the X-band testing capabilities of the facility at high average power.</a:t>
            </a:r>
            <a:endParaRPr lang="it-IT" sz="1400" dirty="0">
              <a:solidFill>
                <a:srgbClr val="3939F7"/>
              </a:solidFill>
              <a:latin typeface="Calibri" panose="020F0502020204030204"/>
            </a:endParaRPr>
          </a:p>
          <a:p>
            <a:pPr marL="800100" lvl="1" indent="-342900">
              <a:lnSpc>
                <a:spcPct val="90000"/>
              </a:lnSpc>
              <a:spcBef>
                <a:spcPts val="600"/>
              </a:spcBef>
              <a:buClr>
                <a:srgbClr val="4196B4"/>
              </a:buClr>
              <a:buFont typeface="Arial" panose="020B0604020202020204" pitchFamily="34" charset="0"/>
              <a:buChar char="•"/>
              <a:defRPr/>
            </a:pPr>
            <a:r>
              <a:rPr lang="en-US" sz="1400" b="1" dirty="0">
                <a:solidFill>
                  <a:srgbClr val="3C3CF4"/>
                </a:solidFill>
                <a:latin typeface="Calibri" panose="020F0502020204030204"/>
              </a:rPr>
              <a:t>C-band (5712 MHz) </a:t>
            </a:r>
            <a:r>
              <a:rPr lang="it-IT" sz="1400" b="1" dirty="0">
                <a:solidFill>
                  <a:srgbClr val="3C3CF4"/>
                </a:solidFill>
                <a:latin typeface="Calibri" panose="020F0502020204030204"/>
              </a:rPr>
              <a:t>20MW, 400Hz Power Source: </a:t>
            </a:r>
            <a:r>
              <a:rPr lang="it-IT" sz="1400" dirty="0" err="1">
                <a:latin typeface="Calibri" panose="020F0502020204030204"/>
              </a:rPr>
              <a:t>will</a:t>
            </a:r>
            <a:r>
              <a:rPr lang="it-IT" sz="1400" dirty="0">
                <a:latin typeface="Calibri" panose="020F0502020204030204"/>
              </a:rPr>
              <a:t> </a:t>
            </a:r>
            <a:r>
              <a:rPr lang="it-IT" sz="1400" dirty="0" err="1">
                <a:latin typeface="Calibri" panose="020F0502020204030204"/>
              </a:rPr>
              <a:t>allow</a:t>
            </a:r>
            <a:r>
              <a:rPr lang="it-IT" sz="1400" dirty="0">
                <a:latin typeface="Calibri" panose="020F0502020204030204"/>
              </a:rPr>
              <a:t> testing of C-band </a:t>
            </a:r>
            <a:r>
              <a:rPr lang="it-IT" sz="1400" dirty="0" err="1">
                <a:latin typeface="Calibri" panose="020F0502020204030204"/>
              </a:rPr>
              <a:t>components</a:t>
            </a:r>
            <a:r>
              <a:rPr lang="it-IT" sz="1400" dirty="0">
                <a:latin typeface="Calibri" panose="020F0502020204030204"/>
              </a:rPr>
              <a:t> and </a:t>
            </a:r>
            <a:r>
              <a:rPr lang="it-IT" sz="1400" dirty="0" err="1">
                <a:latin typeface="Calibri" panose="020F0502020204030204"/>
              </a:rPr>
              <a:t>structures</a:t>
            </a:r>
            <a:r>
              <a:rPr lang="it-IT" sz="1400" dirty="0">
                <a:latin typeface="Calibri" panose="020F0502020204030204"/>
              </a:rPr>
              <a:t>.</a:t>
            </a:r>
          </a:p>
          <a:p>
            <a:pPr>
              <a:lnSpc>
                <a:spcPct val="90000"/>
              </a:lnSpc>
              <a:spcBef>
                <a:spcPts val="600"/>
              </a:spcBef>
              <a:buClr>
                <a:srgbClr val="4196B4"/>
              </a:buClr>
              <a:defRPr/>
            </a:pPr>
            <a:r>
              <a:rPr lang="it-IT" sz="1400" dirty="0">
                <a:latin typeface="Calibri" panose="020F0502020204030204"/>
              </a:rPr>
              <a:t>Dry cooler </a:t>
            </a:r>
            <a:r>
              <a:rPr lang="it-IT" sz="1400" dirty="0" err="1">
                <a:latin typeface="Calibri" panose="020F0502020204030204"/>
              </a:rPr>
              <a:t>installation</a:t>
            </a:r>
            <a:r>
              <a:rPr lang="it-IT" sz="1400" dirty="0">
                <a:latin typeface="Calibri" panose="020F0502020204030204"/>
              </a:rPr>
              <a:t> by the end of April 2025.</a:t>
            </a:r>
          </a:p>
          <a:p>
            <a:pPr marL="0" lvl="1" algn="just">
              <a:lnSpc>
                <a:spcPct val="90000"/>
              </a:lnSpc>
              <a:spcBef>
                <a:spcPts val="600"/>
              </a:spcBef>
              <a:buClr>
                <a:srgbClr val="4196B4"/>
              </a:buClr>
              <a:defRPr/>
            </a:pPr>
            <a:r>
              <a:rPr lang="en-US" sz="1400" dirty="0">
                <a:solidFill>
                  <a:prstClr val="black"/>
                </a:solidFill>
                <a:latin typeface="Calibri" panose="020F0502020204030204"/>
              </a:rPr>
              <a:t>SAT with </a:t>
            </a:r>
            <a:r>
              <a:rPr lang="en-US" sz="1400" dirty="0" err="1">
                <a:solidFill>
                  <a:prstClr val="black"/>
                </a:solidFill>
                <a:latin typeface="Calibri" panose="020F0502020204030204"/>
              </a:rPr>
              <a:t>Scandinova</a:t>
            </a:r>
            <a:r>
              <a:rPr lang="en-US" sz="1400" dirty="0">
                <a:solidFill>
                  <a:prstClr val="black"/>
                </a:solidFill>
                <a:latin typeface="Calibri" panose="020F0502020204030204"/>
              </a:rPr>
              <a:t> and Canon is </a:t>
            </a:r>
            <a:r>
              <a:rPr lang="en-US" sz="1400" b="1" dirty="0">
                <a:solidFill>
                  <a:prstClr val="black"/>
                </a:solidFill>
                <a:latin typeface="Calibri" panose="020F0502020204030204"/>
              </a:rPr>
              <a:t>scheduled in May 2025.</a:t>
            </a:r>
          </a:p>
          <a:p>
            <a:pPr marL="0" lvl="1" algn="just">
              <a:lnSpc>
                <a:spcPct val="90000"/>
              </a:lnSpc>
              <a:spcBef>
                <a:spcPts val="600"/>
              </a:spcBef>
              <a:buClr>
                <a:srgbClr val="4196B4"/>
              </a:buClr>
              <a:defRPr/>
            </a:pPr>
            <a:r>
              <a:rPr lang="en-US" sz="1400" b="1" dirty="0">
                <a:solidFill>
                  <a:prstClr val="black"/>
                </a:solidFill>
                <a:latin typeface="Calibri" panose="020F0502020204030204"/>
              </a:rPr>
              <a:t>Operation restart in May 2025.</a:t>
            </a:r>
          </a:p>
          <a:p>
            <a:pPr marL="314325" lvl="1" indent="-342900" algn="just">
              <a:lnSpc>
                <a:spcPct val="90000"/>
              </a:lnSpc>
              <a:spcBef>
                <a:spcPts val="600"/>
              </a:spcBef>
              <a:buClr>
                <a:srgbClr val="4196B4"/>
              </a:buClr>
              <a:buFont typeface="Arial" panose="020B0604020202020204" pitchFamily="34" charset="0"/>
              <a:buChar char="•"/>
              <a:defRPr/>
            </a:pPr>
            <a:endParaRPr lang="en-US" sz="1400" dirty="0">
              <a:solidFill>
                <a:prstClr val="black"/>
              </a:solidFill>
              <a:latin typeface="Calibri" panose="020F0502020204030204"/>
            </a:endParaRPr>
          </a:p>
          <a:p>
            <a:pPr marL="457200" lvl="2" algn="just">
              <a:lnSpc>
                <a:spcPct val="90000"/>
              </a:lnSpc>
              <a:spcBef>
                <a:spcPts val="600"/>
              </a:spcBef>
              <a:buClr>
                <a:srgbClr val="4196B4"/>
              </a:buClr>
              <a:defRPr/>
            </a:pPr>
            <a:endParaRPr lang="en-US" sz="1400" b="1" dirty="0">
              <a:solidFill>
                <a:srgbClr val="3C3CF4"/>
              </a:solidFill>
              <a:latin typeface="Calibri" panose="020F0502020204030204"/>
            </a:endParaRPr>
          </a:p>
        </p:txBody>
      </p:sp>
      <p:pic>
        <p:nvPicPr>
          <p:cNvPr id="7" name="Immagine 6" descr="Immagine che contiene interno, fabbrica, ingegneria, acciaio&#10;&#10;Descrizione generata automaticamente">
            <a:extLst>
              <a:ext uri="{FF2B5EF4-FFF2-40B4-BE49-F238E27FC236}">
                <a16:creationId xmlns:a16="http://schemas.microsoft.com/office/drawing/2014/main" id="{70D63FCB-9712-C7FE-225A-7C8775FBA8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19" r="22737"/>
          <a:stretch/>
        </p:blipFill>
        <p:spPr>
          <a:xfrm>
            <a:off x="8882885" y="4438067"/>
            <a:ext cx="3030405" cy="2320398"/>
          </a:xfrm>
          <a:prstGeom prst="rect">
            <a:avLst/>
          </a:prstGeom>
        </p:spPr>
      </p:pic>
      <p:cxnSp>
        <p:nvCxnSpPr>
          <p:cNvPr id="10" name="Connettore 2 9">
            <a:extLst>
              <a:ext uri="{FF2B5EF4-FFF2-40B4-BE49-F238E27FC236}">
                <a16:creationId xmlns:a16="http://schemas.microsoft.com/office/drawing/2014/main" id="{CAAF2473-5C85-363F-290C-F6CCAD7E03F1}"/>
              </a:ext>
            </a:extLst>
          </p:cNvPr>
          <p:cNvCxnSpPr>
            <a:cxnSpLocks/>
          </p:cNvCxnSpPr>
          <p:nvPr/>
        </p:nvCxnSpPr>
        <p:spPr>
          <a:xfrm flipH="1">
            <a:off x="5742203" y="1595444"/>
            <a:ext cx="9522" cy="1438886"/>
          </a:xfrm>
          <a:prstGeom prst="straightConnector1">
            <a:avLst/>
          </a:prstGeom>
          <a:noFill/>
          <a:ln w="57150" cap="flat" cmpd="sng" algn="ctr">
            <a:solidFill>
              <a:srgbClr val="FFC000"/>
            </a:solidFill>
            <a:prstDash val="solid"/>
            <a:miter lim="800000"/>
            <a:tailEnd type="triangle"/>
          </a:ln>
          <a:effectLst/>
        </p:spPr>
      </p:cxnSp>
      <p:pic>
        <p:nvPicPr>
          <p:cNvPr id="17" name="Immagine 16" descr="Immagine che contiene nave, interno, muro, barca&#10;&#10;Il contenuto generato dall'IA potrebbe non essere corretto.">
            <a:extLst>
              <a:ext uri="{FF2B5EF4-FFF2-40B4-BE49-F238E27FC236}">
                <a16:creationId xmlns:a16="http://schemas.microsoft.com/office/drawing/2014/main" id="{B3C00763-C7AC-E22C-3912-8A31A97EEF23}"/>
              </a:ext>
            </a:extLst>
          </p:cNvPr>
          <p:cNvPicPr>
            <a:picLocks noChangeAspect="1"/>
          </p:cNvPicPr>
          <p:nvPr/>
        </p:nvPicPr>
        <p:blipFill>
          <a:blip r:embed="rId4">
            <a:extLst>
              <a:ext uri="{28A0092B-C50C-407E-A947-70E740481C1C}">
                <a14:useLocalDpi xmlns:a14="http://schemas.microsoft.com/office/drawing/2010/main" val="0"/>
              </a:ext>
            </a:extLst>
          </a:blip>
          <a:srcRect l="23185" r="5030"/>
          <a:stretch/>
        </p:blipFill>
        <p:spPr>
          <a:xfrm>
            <a:off x="5333169" y="4770400"/>
            <a:ext cx="3061664" cy="1967566"/>
          </a:xfrm>
          <a:prstGeom prst="rect">
            <a:avLst/>
          </a:prstGeom>
        </p:spPr>
      </p:pic>
      <p:pic>
        <p:nvPicPr>
          <p:cNvPr id="19" name="Picture 2" descr="Logo Fondazione Rome Technopole">
            <a:extLst>
              <a:ext uri="{FF2B5EF4-FFF2-40B4-BE49-F238E27FC236}">
                <a16:creationId xmlns:a16="http://schemas.microsoft.com/office/drawing/2014/main" id="{8A9FD408-F53F-77F6-8A9D-0B48D01C24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8045" y="3266905"/>
            <a:ext cx="1192824" cy="119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97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D36D-4E03-2F4F-FC03-F04B1333B5EF}"/>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0B6D2DCB-59B3-F607-91BD-A4A042F888C1}"/>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98D22D96-A5D8-61BF-8257-1AE4575D8679}"/>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C-band RF Photo-Gun Introduction </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4">
            <a:extLst>
              <a:ext uri="{FF2B5EF4-FFF2-40B4-BE49-F238E27FC236}">
                <a16:creationId xmlns:a16="http://schemas.microsoft.com/office/drawing/2014/main" id="{59D1E337-0EE7-C9A5-83BF-A9237ED91506}"/>
              </a:ext>
            </a:extLst>
          </p:cNvPr>
          <p:cNvSpPr/>
          <p:nvPr/>
        </p:nvSpPr>
        <p:spPr>
          <a:xfrm>
            <a:off x="109728" y="935470"/>
            <a:ext cx="6999890" cy="2031325"/>
          </a:xfrm>
          <a:prstGeom prst="rect">
            <a:avLst/>
          </a:prstGeom>
        </p:spPr>
        <p:txBody>
          <a:bodyPr wrap="square">
            <a:spAutoFit/>
          </a:bodyPr>
          <a:lstStyle/>
          <a:p>
            <a:pPr marL="285750" indent="-285750" algn="just">
              <a:buFont typeface="Arial" panose="020B0604020202020204" pitchFamily="34" charset="0"/>
              <a:buChar char="•"/>
            </a:pPr>
            <a:r>
              <a:rPr lang="en-GB" b="1" dirty="0">
                <a:solidFill>
                  <a:prstClr val="black"/>
                </a:solidFill>
                <a:latin typeface="Calibri" panose="020F0502020204030204" pitchFamily="34" charset="0"/>
                <a:cs typeface="Calibri" panose="020F0502020204030204" pitchFamily="34" charset="0"/>
              </a:rPr>
              <a:t>RF Photo-injectors</a:t>
            </a:r>
            <a:r>
              <a:rPr lang="en-GB" dirty="0">
                <a:solidFill>
                  <a:prstClr val="black"/>
                </a:solidFill>
                <a:latin typeface="Calibri" panose="020F0502020204030204" pitchFamily="34" charset="0"/>
                <a:cs typeface="Calibri" panose="020F0502020204030204" pitchFamily="34" charset="0"/>
              </a:rPr>
              <a:t> are widely used in </a:t>
            </a:r>
            <a:r>
              <a:rPr lang="en-GB" b="1" dirty="0">
                <a:solidFill>
                  <a:prstClr val="black"/>
                </a:solidFill>
                <a:latin typeface="Calibri" panose="020F0502020204030204" pitchFamily="34" charset="0"/>
                <a:cs typeface="Calibri" panose="020F0502020204030204" pitchFamily="34" charset="0"/>
              </a:rPr>
              <a:t>FEL</a:t>
            </a:r>
            <a:r>
              <a:rPr lang="en-GB" dirty="0">
                <a:solidFill>
                  <a:prstClr val="black"/>
                </a:solidFill>
                <a:latin typeface="Calibri" panose="020F0502020204030204" pitchFamily="34" charset="0"/>
                <a:cs typeface="Calibri" panose="020F0502020204030204" pitchFamily="34" charset="0"/>
              </a:rPr>
              <a:t>, as </a:t>
            </a:r>
            <a:r>
              <a:rPr lang="en-GB" b="1" dirty="0">
                <a:solidFill>
                  <a:srgbClr val="0000FF"/>
                </a:solidFill>
                <a:latin typeface="Calibri" panose="020F0502020204030204" pitchFamily="34" charset="0"/>
                <a:cs typeface="Calibri" panose="020F0502020204030204" pitchFamily="34" charset="0"/>
              </a:rPr>
              <a:t>very low-emittance</a:t>
            </a:r>
            <a:r>
              <a:rPr lang="en-GB" dirty="0">
                <a:solidFill>
                  <a:srgbClr val="0000FF"/>
                </a:solidFill>
                <a:latin typeface="Calibri" panose="020F0502020204030204" pitchFamily="34" charset="0"/>
                <a:cs typeface="Calibri" panose="020F0502020204030204" pitchFamily="34" charset="0"/>
              </a:rPr>
              <a:t> </a:t>
            </a:r>
            <a:r>
              <a:rPr lang="en-GB" dirty="0">
                <a:solidFill>
                  <a:prstClr val="black"/>
                </a:solidFill>
                <a:latin typeface="Calibri" panose="020F0502020204030204" pitchFamily="34" charset="0"/>
                <a:cs typeface="Calibri" panose="020F0502020204030204" pitchFamily="34" charset="0"/>
              </a:rPr>
              <a:t>and </a:t>
            </a:r>
            <a:r>
              <a:rPr lang="en-GB" b="1" dirty="0">
                <a:solidFill>
                  <a:srgbClr val="0000FF"/>
                </a:solidFill>
                <a:latin typeface="Calibri" panose="020F0502020204030204" pitchFamily="34" charset="0"/>
                <a:cs typeface="Calibri" panose="020F0502020204030204" pitchFamily="34" charset="0"/>
              </a:rPr>
              <a:t>high-brightness</a:t>
            </a:r>
            <a:r>
              <a:rPr lang="en-GB" dirty="0">
                <a:solidFill>
                  <a:srgbClr val="0000FF"/>
                </a:solidFill>
                <a:latin typeface="Calibri" panose="020F0502020204030204" pitchFamily="34" charset="0"/>
                <a:cs typeface="Calibri" panose="020F0502020204030204" pitchFamily="34" charset="0"/>
              </a:rPr>
              <a:t> electron sources</a:t>
            </a:r>
            <a:r>
              <a:rPr lang="en-GB" dirty="0">
                <a:solidFill>
                  <a:prstClr val="black"/>
                </a:solidFill>
                <a:latin typeface="Calibri" panose="020F0502020204030204" pitchFamily="34" charset="0"/>
                <a:cs typeface="Calibri" panose="020F0502020204030204" pitchFamily="34" charset="0"/>
              </a:rPr>
              <a:t>. </a:t>
            </a:r>
          </a:p>
          <a:p>
            <a:pPr marL="285750" indent="-285750" algn="just">
              <a:buFont typeface="Arial" panose="020B0604020202020204" pitchFamily="34" charset="0"/>
              <a:buChar char="•"/>
            </a:pPr>
            <a:r>
              <a:rPr lang="en-GB" dirty="0">
                <a:solidFill>
                  <a:prstClr val="black"/>
                </a:solidFill>
                <a:latin typeface="Calibri" panose="020F0502020204030204" pitchFamily="34" charset="0"/>
                <a:cs typeface="Calibri" panose="020F0502020204030204" pitchFamily="34" charset="0"/>
              </a:rPr>
              <a:t>A </a:t>
            </a:r>
            <a:r>
              <a:rPr lang="en-GB" b="1" dirty="0">
                <a:solidFill>
                  <a:prstClr val="black"/>
                </a:solidFill>
                <a:latin typeface="Calibri" panose="020F0502020204030204" pitchFamily="34" charset="0"/>
                <a:cs typeface="Calibri" panose="020F0502020204030204" pitchFamily="34" charset="0"/>
              </a:rPr>
              <a:t>laser pulse </a:t>
            </a:r>
            <a:r>
              <a:rPr lang="en-GB" dirty="0">
                <a:solidFill>
                  <a:prstClr val="black"/>
                </a:solidFill>
                <a:latin typeface="Calibri" panose="020F0502020204030204" pitchFamily="34" charset="0"/>
                <a:cs typeface="Calibri" panose="020F0502020204030204" pitchFamily="34" charset="0"/>
              </a:rPr>
              <a:t>hits a cathode, and the electrons are immediately accelerated by an intense RF Electric field (60-120 MV/m).</a:t>
            </a:r>
          </a:p>
          <a:p>
            <a:pPr marL="285750" indent="-285750" algn="just">
              <a:buFont typeface="Arial" panose="020B0604020202020204" pitchFamily="34" charset="0"/>
              <a:buChar char="•"/>
            </a:pPr>
            <a:r>
              <a:rPr lang="en-GB" b="1" dirty="0">
                <a:solidFill>
                  <a:prstClr val="black"/>
                </a:solidFill>
                <a:latin typeface="Calibri" panose="020F0502020204030204" pitchFamily="34" charset="0"/>
                <a:cs typeface="Calibri" panose="020F0502020204030204" pitchFamily="34" charset="0"/>
              </a:rPr>
              <a:t>RF technology mostly used is the L or S-band </a:t>
            </a:r>
            <a:r>
              <a:rPr lang="en-GB" dirty="0">
                <a:solidFill>
                  <a:prstClr val="black"/>
                </a:solidFill>
                <a:latin typeface="Calibri" panose="020F0502020204030204" pitchFamily="34" charset="0"/>
                <a:cs typeface="Calibri" panose="020F0502020204030204" pitchFamily="34" charset="0"/>
              </a:rPr>
              <a:t>(f=1.3 or 3 GHz). </a:t>
            </a:r>
          </a:p>
          <a:p>
            <a:pPr marL="285750" indent="-285750" algn="just">
              <a:buFont typeface="Arial" panose="020B0604020202020204" pitchFamily="34" charset="0"/>
              <a:buChar char="•"/>
            </a:pPr>
            <a:r>
              <a:rPr lang="en-GB" dirty="0">
                <a:solidFill>
                  <a:prstClr val="black"/>
                </a:solidFill>
                <a:latin typeface="Calibri" panose="020F0502020204030204" pitchFamily="34" charset="0"/>
                <a:cs typeface="Calibri" panose="020F0502020204030204" pitchFamily="34" charset="0"/>
              </a:rPr>
              <a:t>The </a:t>
            </a:r>
            <a:r>
              <a:rPr lang="en-GB" dirty="0">
                <a:solidFill>
                  <a:srgbClr val="0000FF"/>
                </a:solidFill>
                <a:latin typeface="Calibri" panose="020F0502020204030204" pitchFamily="34" charset="0"/>
                <a:cs typeface="Calibri" panose="020F0502020204030204" pitchFamily="34" charset="0"/>
              </a:rPr>
              <a:t>higher the </a:t>
            </a:r>
            <a:r>
              <a:rPr lang="en-GB" b="1" dirty="0">
                <a:solidFill>
                  <a:srgbClr val="0000FF"/>
                </a:solidFill>
                <a:latin typeface="Calibri" panose="020F0502020204030204" pitchFamily="34" charset="0"/>
                <a:cs typeface="Calibri" panose="020F0502020204030204" pitchFamily="34" charset="0"/>
              </a:rPr>
              <a:t>peak electric field on the cathode</a:t>
            </a:r>
            <a:r>
              <a:rPr lang="en-GB" dirty="0">
                <a:solidFill>
                  <a:prstClr val="black"/>
                </a:solidFill>
                <a:latin typeface="Calibri" panose="020F0502020204030204" pitchFamily="34" charset="0"/>
                <a:cs typeface="Calibri" panose="020F0502020204030204" pitchFamily="34" charset="0"/>
              </a:rPr>
              <a:t>, the better the quality of the electron beam.</a:t>
            </a:r>
            <a:endParaRPr lang="en-US" dirty="0">
              <a:solidFill>
                <a:prstClr val="black"/>
              </a:solidFill>
              <a:latin typeface="Calibri" panose="020F0502020204030204" pitchFamily="34" charset="0"/>
              <a:ea typeface="Verdana" panose="020B060403050404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123C59FF-18B6-7C79-0630-784CE549A8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5449" y="756596"/>
            <a:ext cx="4916823" cy="3565510"/>
          </a:xfrm>
          <a:prstGeom prst="rect">
            <a:avLst/>
          </a:prstGeom>
        </p:spPr>
      </p:pic>
      <p:sp>
        <p:nvSpPr>
          <p:cNvPr id="11" name="Rettangolo con angoli arrotondati 10">
            <a:extLst>
              <a:ext uri="{FF2B5EF4-FFF2-40B4-BE49-F238E27FC236}">
                <a16:creationId xmlns:a16="http://schemas.microsoft.com/office/drawing/2014/main" id="{F4F04FF5-7106-FB7B-7DAE-F9B688D49113}"/>
              </a:ext>
            </a:extLst>
          </p:cNvPr>
          <p:cNvSpPr/>
          <p:nvPr/>
        </p:nvSpPr>
        <p:spPr>
          <a:xfrm>
            <a:off x="263215" y="4526184"/>
            <a:ext cx="6284371" cy="1634490"/>
          </a:xfrm>
          <a:prstGeom prst="roundRect">
            <a:avLst/>
          </a:prstGeom>
          <a:noFill/>
          <a:ln w="57150">
            <a:solidFill>
              <a:srgbClr val="002060"/>
            </a:solidFill>
          </a:ln>
        </p:spPr>
        <p:txBody>
          <a:bodyPr wrap="square">
            <a:spAutoFit/>
          </a:bodyPr>
          <a:lstStyle/>
          <a:p>
            <a:pPr algn="just"/>
            <a:r>
              <a:rPr lang="en-GB">
                <a:solidFill>
                  <a:prstClr val="black"/>
                </a:solidFill>
                <a:latin typeface="Calibri" panose="020F0502020204030204" pitchFamily="34" charset="0"/>
                <a:cs typeface="Calibri" panose="020F0502020204030204" pitchFamily="34" charset="0"/>
              </a:rPr>
              <a:t>The frequency step-up from L/S-band to </a:t>
            </a:r>
            <a:r>
              <a:rPr lang="en-GB" b="1">
                <a:solidFill>
                  <a:srgbClr val="0000FF"/>
                </a:solidFill>
                <a:latin typeface="Calibri" panose="020F0502020204030204" pitchFamily="34" charset="0"/>
                <a:cs typeface="Calibri" panose="020F0502020204030204" pitchFamily="34" charset="0"/>
              </a:rPr>
              <a:t>C-band</a:t>
            </a:r>
            <a:r>
              <a:rPr lang="en-GB">
                <a:solidFill>
                  <a:prstClr val="black"/>
                </a:solidFill>
                <a:latin typeface="Calibri" panose="020F0502020204030204" pitchFamily="34" charset="0"/>
                <a:cs typeface="Calibri" panose="020F0502020204030204" pitchFamily="34" charset="0"/>
              </a:rPr>
              <a:t> can provide:</a:t>
            </a:r>
          </a:p>
          <a:p>
            <a:pPr marL="285750" indent="-285750" algn="just">
              <a:buFont typeface="Arial" panose="020B0604020202020204" pitchFamily="34" charset="0"/>
              <a:buChar char="•"/>
            </a:pPr>
            <a:r>
              <a:rPr lang="en-GB" b="1">
                <a:solidFill>
                  <a:prstClr val="black"/>
                </a:solidFill>
                <a:latin typeface="Calibri" panose="020F0502020204030204" pitchFamily="34" charset="0"/>
                <a:cs typeface="Calibri" panose="020F0502020204030204" pitchFamily="34" charset="0"/>
              </a:rPr>
              <a:t>Higher achievable cathode peak field as high as </a:t>
            </a:r>
            <a:r>
              <a:rPr lang="en-GB" b="1">
                <a:solidFill>
                  <a:srgbClr val="0000FF"/>
                </a:solidFill>
                <a:latin typeface="Calibri" panose="020F0502020204030204" pitchFamily="34" charset="0"/>
                <a:cs typeface="Calibri" panose="020F0502020204030204" pitchFamily="34" charset="0"/>
              </a:rPr>
              <a:t>160-180 MV/m</a:t>
            </a:r>
            <a:r>
              <a:rPr lang="en-GB">
                <a:solidFill>
                  <a:prstClr val="black"/>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GB" b="1">
                <a:solidFill>
                  <a:prstClr val="black"/>
                </a:solidFill>
                <a:latin typeface="Calibri" panose="020F0502020204030204" pitchFamily="34" charset="0"/>
                <a:cs typeface="Calibri" panose="020F0502020204030204" pitchFamily="34" charset="0"/>
              </a:rPr>
              <a:t>Higher efficiency</a:t>
            </a:r>
            <a:r>
              <a:rPr lang="en-GB">
                <a:solidFill>
                  <a:prstClr val="black"/>
                </a:solidFill>
                <a:latin typeface="Calibri" panose="020F0502020204030204" pitchFamily="34" charset="0"/>
                <a:cs typeface="Calibri" panose="020F0502020204030204" pitchFamily="34" charset="0"/>
              </a:rPr>
              <a:t>, so it is suitable for </a:t>
            </a:r>
            <a:r>
              <a:rPr lang="en-GB" b="1">
                <a:solidFill>
                  <a:srgbClr val="0000FF"/>
                </a:solidFill>
                <a:latin typeface="Calibri" panose="020F0502020204030204" pitchFamily="34" charset="0"/>
                <a:cs typeface="Calibri" panose="020F0502020204030204" pitchFamily="34" charset="0"/>
              </a:rPr>
              <a:t>application requiring repetition rates in the 200 Hz÷1 kHz range</a:t>
            </a:r>
            <a:r>
              <a:rPr lang="en-GB">
                <a:solidFill>
                  <a:prstClr val="black"/>
                </a:solidFill>
                <a:latin typeface="Calibri" panose="020F0502020204030204" pitchFamily="34" charset="0"/>
                <a:cs typeface="Calibri" panose="020F0502020204030204" pitchFamily="34" charset="0"/>
              </a:rPr>
              <a:t>.</a:t>
            </a:r>
          </a:p>
        </p:txBody>
      </p:sp>
      <p:sp>
        <p:nvSpPr>
          <p:cNvPr id="13" name="Freccia in giù 12">
            <a:extLst>
              <a:ext uri="{FF2B5EF4-FFF2-40B4-BE49-F238E27FC236}">
                <a16:creationId xmlns:a16="http://schemas.microsoft.com/office/drawing/2014/main" id="{1D249B6F-8D62-CD24-ABF6-B76B12C05757}"/>
              </a:ext>
            </a:extLst>
          </p:cNvPr>
          <p:cNvSpPr/>
          <p:nvPr/>
        </p:nvSpPr>
        <p:spPr>
          <a:xfrm>
            <a:off x="866980" y="3017520"/>
            <a:ext cx="1044962" cy="124488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ttangolo 14">
            <a:extLst>
              <a:ext uri="{FF2B5EF4-FFF2-40B4-BE49-F238E27FC236}">
                <a16:creationId xmlns:a16="http://schemas.microsoft.com/office/drawing/2014/main" id="{6B569C66-FE41-B40A-BB97-F494141D7A50}"/>
              </a:ext>
            </a:extLst>
          </p:cNvPr>
          <p:cNvSpPr/>
          <p:nvPr/>
        </p:nvSpPr>
        <p:spPr>
          <a:xfrm>
            <a:off x="6850117" y="4590655"/>
            <a:ext cx="5118425" cy="1477328"/>
          </a:xfrm>
          <a:prstGeom prst="rect">
            <a:avLst/>
          </a:prstGeom>
        </p:spPr>
        <p:txBody>
          <a:bodyPr wrap="square">
            <a:spAutoFit/>
          </a:bodyPr>
          <a:lstStyle/>
          <a:p>
            <a:pPr algn="just"/>
            <a:r>
              <a:rPr lang="en-GB" dirty="0">
                <a:solidFill>
                  <a:prstClr val="black"/>
                </a:solidFill>
                <a:latin typeface="Calibri" panose="020F0502020204030204" pitchFamily="34" charset="0"/>
                <a:cs typeface="Calibri" panose="020F0502020204030204" pitchFamily="34" charset="0"/>
              </a:rPr>
              <a:t>The availability of a new state-of-the-art, electron injector would </a:t>
            </a:r>
            <a:r>
              <a:rPr lang="en-GB" b="1" dirty="0">
                <a:solidFill>
                  <a:prstClr val="black"/>
                </a:solidFill>
                <a:latin typeface="Calibri" panose="020F0502020204030204" pitchFamily="34" charset="0"/>
                <a:cs typeface="Calibri" panose="020F0502020204030204" pitchFamily="34" charset="0"/>
              </a:rPr>
              <a:t>bring benefits to a large accelerator user community, (FEL radiation sources, Thomson/Compton photon sources and plasma based accelerators)</a:t>
            </a:r>
            <a:endParaRPr lang="en-US" b="1" dirty="0">
              <a:solidFill>
                <a:prstClr val="black"/>
              </a:solidFill>
              <a:latin typeface="Calibri" panose="020F0502020204030204" pitchFamily="34" charset="0"/>
              <a:ea typeface="Verdana" panose="020B0604030504040204" pitchFamily="34" charset="0"/>
              <a:cs typeface="Calibri" panose="020F0502020204030204" pitchFamily="34" charset="0"/>
            </a:endParaRPr>
          </a:p>
        </p:txBody>
      </p:sp>
      <p:sp>
        <p:nvSpPr>
          <p:cNvPr id="23" name="CasellaDiTesto 22">
            <a:extLst>
              <a:ext uri="{FF2B5EF4-FFF2-40B4-BE49-F238E27FC236}">
                <a16:creationId xmlns:a16="http://schemas.microsoft.com/office/drawing/2014/main" id="{DF21615A-0C73-BCD4-AD30-A83311037D72}"/>
              </a:ext>
            </a:extLst>
          </p:cNvPr>
          <p:cNvSpPr txBox="1"/>
          <p:nvPr/>
        </p:nvSpPr>
        <p:spPr>
          <a:xfrm>
            <a:off x="1924185" y="2975354"/>
            <a:ext cx="5566429" cy="590931"/>
          </a:xfrm>
          <a:prstGeom prst="rect">
            <a:avLst/>
          </a:prstGeom>
          <a:noFill/>
        </p:spPr>
        <p:txBody>
          <a:bodyPr wrap="square">
            <a:spAutoFit/>
          </a:bodyPr>
          <a:lstStyle/>
          <a:p>
            <a:pPr>
              <a:lnSpc>
                <a:spcPct val="90000"/>
              </a:lnSpc>
              <a:spcBef>
                <a:spcPts val="600"/>
              </a:spcBef>
              <a:buClr>
                <a:srgbClr val="4196B4"/>
              </a:buClr>
              <a:defRPr/>
            </a:pPr>
            <a:r>
              <a:rPr lang="en-US" b="1">
                <a:solidFill>
                  <a:srgbClr val="0000FF"/>
                </a:solidFill>
                <a:latin typeface="Calibri" panose="020F0502020204030204"/>
                <a:sym typeface="Symbol" panose="05050102010706020507" pitchFamily="18" charset="2"/>
              </a:rPr>
              <a:t>An R&amp;D program has been funded by the I.FAST (Horizon 2020) and TUAREG (INFN commission V) projects</a:t>
            </a:r>
          </a:p>
        </p:txBody>
      </p:sp>
      <p:pic>
        <p:nvPicPr>
          <p:cNvPr id="24" name="Immagine 23">
            <a:extLst>
              <a:ext uri="{FF2B5EF4-FFF2-40B4-BE49-F238E27FC236}">
                <a16:creationId xmlns:a16="http://schemas.microsoft.com/office/drawing/2014/main" id="{5349C931-D596-3A74-364A-7D1EAD328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155" y="3625074"/>
            <a:ext cx="1103210" cy="622023"/>
          </a:xfrm>
          <a:prstGeom prst="rect">
            <a:avLst/>
          </a:prstGeom>
        </p:spPr>
      </p:pic>
      <p:pic>
        <p:nvPicPr>
          <p:cNvPr id="25" name="Immagine 24">
            <a:extLst>
              <a:ext uri="{FF2B5EF4-FFF2-40B4-BE49-F238E27FC236}">
                <a16:creationId xmlns:a16="http://schemas.microsoft.com/office/drawing/2014/main" id="{714EE2C7-2D0D-6851-E020-9E8DA3AC12D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088049" y="3639964"/>
            <a:ext cx="713663" cy="564278"/>
          </a:xfrm>
          <a:prstGeom prst="rect">
            <a:avLst/>
          </a:prstGeom>
        </p:spPr>
      </p:pic>
    </p:spTree>
    <p:extLst>
      <p:ext uri="{BB962C8B-B14F-4D97-AF65-F5344CB8AC3E}">
        <p14:creationId xmlns:p14="http://schemas.microsoft.com/office/powerpoint/2010/main" val="1512090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248BD-856D-30D4-0FA5-FE1ED3FFD44A}"/>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699BC7FA-1B46-7F02-FBFF-DBA28380A8A0}"/>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149C6BA8-734D-6E8B-59DB-65D4DE7C4FE7}"/>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C-band RF Photo-Gun Design</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Segnaposto numero diapositiva 4">
            <a:extLst>
              <a:ext uri="{FF2B5EF4-FFF2-40B4-BE49-F238E27FC236}">
                <a16:creationId xmlns:a16="http://schemas.microsoft.com/office/drawing/2014/main" id="{FA55FBD8-1557-FC45-04B3-B5C3E90751E1}"/>
              </a:ext>
            </a:extLst>
          </p:cNvPr>
          <p:cNvSpPr txBox="1">
            <a:spLocks/>
          </p:cNvSpPr>
          <p:nvPr/>
        </p:nvSpPr>
        <p:spPr>
          <a:xfrm>
            <a:off x="8549027" y="6011294"/>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pitchFamily="34" charset="0"/>
                <a:ea typeface="Calibri" panose="020F0502020204030204" pitchFamily="34" charset="0"/>
                <a:cs typeface="Calibri" panose="020F0502020204030204" pitchFamily="34" charset="0"/>
              </a:rPr>
              <a:pPr/>
              <a:t>14</a:t>
            </a:fld>
            <a:endParaRPr lang="en-GB">
              <a:solidFill>
                <a:prstClr val="black">
                  <a:tint val="75000"/>
                </a:prstClr>
              </a:solidFill>
              <a:latin typeface="Calibri" panose="020F0502020204030204" pitchFamily="34" charset="0"/>
              <a:ea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44000829-5A24-73BE-24D2-C7C5F41D2312}"/>
              </a:ext>
            </a:extLst>
          </p:cNvPr>
          <p:cNvSpPr txBox="1"/>
          <p:nvPr/>
        </p:nvSpPr>
        <p:spPr>
          <a:xfrm>
            <a:off x="-12709" y="748751"/>
            <a:ext cx="4896091" cy="2677656"/>
          </a:xfrm>
          <a:prstGeom prst="rect">
            <a:avLst/>
          </a:prstGeom>
          <a:noFill/>
        </p:spPr>
        <p:txBody>
          <a:bodyPr wrap="square">
            <a:spAutoFit/>
          </a:bodyPr>
          <a:lstStyle/>
          <a:p>
            <a:pPr algn="just"/>
            <a:r>
              <a:rPr lang="en-US" sz="1400" dirty="0">
                <a:effectLst/>
                <a:latin typeface="Calibri" panose="020F0502020204030204" pitchFamily="34" charset="0"/>
                <a:ea typeface="Calibri" panose="020F0502020204030204" pitchFamily="34" charset="0"/>
                <a:cs typeface="Calibri" panose="020F0502020204030204" pitchFamily="34" charset="0"/>
              </a:rPr>
              <a:t>The new C-Band RF gun is a 2.5 cell standing wave cavity with:</a:t>
            </a:r>
          </a:p>
          <a:p>
            <a:pPr marL="285750" indent="-285750" algn="jus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Calibri" panose="020F0502020204030204" pitchFamily="34" charset="0"/>
              </a:rPr>
              <a:t>four-port mode launcher </a:t>
            </a:r>
            <a:r>
              <a:rPr lang="en-US" sz="1400" dirty="0">
                <a:effectLst/>
                <a:latin typeface="Calibri" panose="020F0502020204030204" pitchFamily="34" charset="0"/>
                <a:ea typeface="Calibri" panose="020F0502020204030204" pitchFamily="34" charset="0"/>
                <a:cs typeface="Calibri" panose="020F0502020204030204" pitchFamily="34" charset="0"/>
              </a:rPr>
              <a:t>for electric field coupling (low pulsed heating) and no multipole components induced by the coupler</a:t>
            </a:r>
          </a:p>
          <a:p>
            <a:pPr marL="285750" indent="-285750" algn="just">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Calibri" panose="020F0502020204030204" pitchFamily="34" charset="0"/>
              </a:rPr>
              <a:t>coupling factor </a:t>
            </a:r>
            <a:r>
              <a:rPr lang="en-US" sz="1400" b="1" dirty="0">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=3 </a:t>
            </a:r>
            <a:r>
              <a:rPr lang="en-US" sz="1400" b="1" dirty="0">
                <a:effectLst/>
                <a:latin typeface="Calibri" panose="020F0502020204030204" pitchFamily="34" charset="0"/>
                <a:ea typeface="Calibri" panose="020F0502020204030204" pitchFamily="34" charset="0"/>
                <a:cs typeface="Calibri" panose="020F0502020204030204" pitchFamily="34" charset="0"/>
              </a:rPr>
              <a:t>to operate with short rf pulses </a:t>
            </a:r>
            <a:r>
              <a:rPr lang="en-US" sz="1400" dirty="0">
                <a:effectLst/>
                <a:latin typeface="Calibri" panose="020F0502020204030204" pitchFamily="34" charset="0"/>
                <a:ea typeface="Calibri" panose="020F0502020204030204" pitchFamily="34" charset="0"/>
                <a:cs typeface="Calibri" panose="020F0502020204030204" pitchFamily="34" charset="0"/>
              </a:rPr>
              <a:t>(300 ns)</a:t>
            </a:r>
            <a:endParaRPr lang="en-US" sz="14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4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Elliptical shape of the irises </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reduce the surface electric field and modified Poynting vector</a:t>
            </a:r>
          </a:p>
          <a:p>
            <a:pPr marL="285750" indent="-285750" algn="just">
              <a:buFont typeface="Arial" panose="020B0604020202020204" pitchFamily="34" charset="0"/>
              <a:buChar char="•"/>
            </a:pP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Large irises apertures</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 to increase the pumping speed and increase the mode separation</a:t>
            </a:r>
            <a:endPar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A dedicate cooling system in each cell</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 (possible with the on axis coupler) that allow to operate at high rep. rate (up to 1 kHz)</a:t>
            </a:r>
            <a:endPar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81758E53-4B63-E3B3-519B-3055D91A38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76" r="5907" b="3931"/>
          <a:stretch/>
        </p:blipFill>
        <p:spPr bwMode="auto">
          <a:xfrm>
            <a:off x="0" y="3564783"/>
            <a:ext cx="4694968" cy="2816066"/>
          </a:xfrm>
          <a:prstGeom prst="rect">
            <a:avLst/>
          </a:prstGeom>
          <a:ln>
            <a:noFill/>
          </a:ln>
          <a:extLst>
            <a:ext uri="{53640926-AAD7-44D8-BBD7-CCE9431645EC}">
              <a14:shadowObscured xmlns:a14="http://schemas.microsoft.com/office/drawing/2010/main"/>
            </a:ext>
          </a:extLst>
        </p:spPr>
      </p:pic>
      <p:sp>
        <p:nvSpPr>
          <p:cNvPr id="6" name="CasellaDiTesto 5">
            <a:extLst>
              <a:ext uri="{FF2B5EF4-FFF2-40B4-BE49-F238E27FC236}">
                <a16:creationId xmlns:a16="http://schemas.microsoft.com/office/drawing/2014/main" id="{C6FF0DA5-5462-0D55-0D9F-4383A064F7B7}"/>
              </a:ext>
            </a:extLst>
          </p:cNvPr>
          <p:cNvSpPr txBox="1"/>
          <p:nvPr/>
        </p:nvSpPr>
        <p:spPr>
          <a:xfrm>
            <a:off x="8073189" y="5961660"/>
            <a:ext cx="4118811" cy="861774"/>
          </a:xfrm>
          <a:prstGeom prst="rect">
            <a:avLst/>
          </a:prstGeom>
          <a:noFill/>
        </p:spPr>
        <p:txBody>
          <a:bodyPr wrap="square">
            <a:spAutoFit/>
          </a:bodyPr>
          <a:lstStyle/>
          <a:p>
            <a:r>
              <a:rPr lang="en-US" sz="1000" i="1" dirty="0">
                <a:latin typeface="Calibri" panose="020F0502020204030204" pitchFamily="34" charset="0"/>
                <a:ea typeface="Calibri" panose="020F0502020204030204" pitchFamily="34" charset="0"/>
                <a:cs typeface="Calibri" panose="020F0502020204030204" pitchFamily="34" charset="0"/>
              </a:rPr>
              <a:t>D. Alesini et al., MOPOMS021, IPAC2022, Bangkok, Thailand, p. 679, 2022</a:t>
            </a:r>
          </a:p>
          <a:p>
            <a:r>
              <a:rPr lang="en-US" sz="1000" i="1" dirty="0">
                <a:latin typeface="Calibri" panose="020F0502020204030204" pitchFamily="34" charset="0"/>
                <a:ea typeface="Calibri" panose="020F0502020204030204" pitchFamily="34" charset="0"/>
                <a:cs typeface="Calibri" panose="020F0502020204030204" pitchFamily="34" charset="0"/>
              </a:rPr>
              <a:t>D. Alesini et al., TUPA009, IPAC2023, Venezia, Italy, p. 1356, 2023</a:t>
            </a:r>
          </a:p>
          <a:p>
            <a:r>
              <a:rPr lang="en-US" sz="1000" i="1" dirty="0">
                <a:latin typeface="Calibri" panose="020F0502020204030204" pitchFamily="34" charset="0"/>
                <a:ea typeface="Calibri" panose="020F0502020204030204" pitchFamily="34" charset="0"/>
                <a:cs typeface="Calibri" panose="020F0502020204030204" pitchFamily="34" charset="0"/>
              </a:rPr>
              <a:t>F. </a:t>
            </a:r>
            <a:r>
              <a:rPr lang="en-US" sz="1000" i="1" dirty="0" err="1">
                <a:latin typeface="Calibri" panose="020F0502020204030204" pitchFamily="34" charset="0"/>
                <a:ea typeface="Calibri" panose="020F0502020204030204" pitchFamily="34" charset="0"/>
                <a:cs typeface="Calibri" panose="020F0502020204030204" pitchFamily="34" charset="0"/>
              </a:rPr>
              <a:t>Cardelli</a:t>
            </a:r>
            <a:r>
              <a:rPr lang="en-US" sz="1000" i="1" dirty="0">
                <a:latin typeface="Calibri" panose="020F0502020204030204" pitchFamily="34" charset="0"/>
                <a:ea typeface="Calibri" panose="020F0502020204030204" pitchFamily="34" charset="0"/>
                <a:cs typeface="Calibri" panose="020F0502020204030204" pitchFamily="34" charset="0"/>
              </a:rPr>
              <a:t> et al., MOPOMS020, IPAC2022, Bangkok, Thailand, p. 675, 2022</a:t>
            </a:r>
          </a:p>
          <a:p>
            <a:r>
              <a:rPr lang="en-US" sz="1000" i="1" dirty="0">
                <a:latin typeface="Calibri" panose="020F0502020204030204" pitchFamily="34" charset="0"/>
                <a:ea typeface="Calibri" panose="020F0502020204030204" pitchFamily="34" charset="0"/>
                <a:cs typeface="Calibri" panose="020F0502020204030204" pitchFamily="34" charset="0"/>
              </a:rPr>
              <a:t>A. </a:t>
            </a:r>
            <a:r>
              <a:rPr lang="en-US" sz="1000" i="1" dirty="0" err="1">
                <a:latin typeface="Calibri" panose="020F0502020204030204" pitchFamily="34" charset="0"/>
                <a:ea typeface="Calibri" panose="020F0502020204030204" pitchFamily="34" charset="0"/>
                <a:cs typeface="Calibri" panose="020F0502020204030204" pitchFamily="34" charset="0"/>
              </a:rPr>
              <a:t>Giribono</a:t>
            </a:r>
            <a:r>
              <a:rPr lang="en-US" sz="1000" i="1" dirty="0">
                <a:latin typeface="Calibri" panose="020F0502020204030204" pitchFamily="34" charset="0"/>
                <a:ea typeface="Calibri" panose="020F0502020204030204" pitchFamily="34" charset="0"/>
                <a:cs typeface="Calibri" panose="020F0502020204030204" pitchFamily="34" charset="0"/>
              </a:rPr>
              <a:t> et al., PRAB 26, 083402, 2023</a:t>
            </a:r>
          </a:p>
          <a:p>
            <a:r>
              <a:rPr lang="en-US" sz="1000" i="1" dirty="0">
                <a:latin typeface="Calibri" panose="020F0502020204030204" pitchFamily="34" charset="0"/>
                <a:ea typeface="Calibri" panose="020F0502020204030204" pitchFamily="34" charset="0"/>
                <a:cs typeface="Calibri" panose="020F0502020204030204" pitchFamily="34" charset="0"/>
              </a:rPr>
              <a:t>F. Cardelli, Nuovo </a:t>
            </a:r>
            <a:r>
              <a:rPr lang="en-US" sz="1000" i="1" dirty="0" err="1">
                <a:latin typeface="Calibri" panose="020F0502020204030204" pitchFamily="34" charset="0"/>
                <a:ea typeface="Calibri" panose="020F0502020204030204" pitchFamily="34" charset="0"/>
                <a:cs typeface="Calibri" panose="020F0502020204030204" pitchFamily="34" charset="0"/>
              </a:rPr>
              <a:t>Cimento</a:t>
            </a:r>
            <a:r>
              <a:rPr lang="en-US" sz="1000" i="1" dirty="0">
                <a:latin typeface="Calibri" panose="020F0502020204030204" pitchFamily="34" charset="0"/>
                <a:ea typeface="Calibri" panose="020F0502020204030204" pitchFamily="34" charset="0"/>
                <a:cs typeface="Calibri" panose="020F0502020204030204" pitchFamily="34" charset="0"/>
              </a:rPr>
              <a:t> issue 5 (2024)</a:t>
            </a:r>
          </a:p>
        </p:txBody>
      </p:sp>
      <p:pic>
        <p:nvPicPr>
          <p:cNvPr id="7" name="Immagine 6">
            <a:extLst>
              <a:ext uri="{FF2B5EF4-FFF2-40B4-BE49-F238E27FC236}">
                <a16:creationId xmlns:a16="http://schemas.microsoft.com/office/drawing/2014/main" id="{8A07D000-8766-BE51-F64D-BB523F08279E}"/>
              </a:ext>
            </a:extLst>
          </p:cNvPr>
          <p:cNvPicPr>
            <a:picLocks noChangeAspect="1"/>
          </p:cNvPicPr>
          <p:nvPr/>
        </p:nvPicPr>
        <p:blipFill rotWithShape="1">
          <a:blip r:embed="rId3">
            <a:extLst>
              <a:ext uri="{28A0092B-C50C-407E-A947-70E740481C1C}">
                <a14:useLocalDpi xmlns:a14="http://schemas.microsoft.com/office/drawing/2010/main" val="0"/>
              </a:ext>
            </a:extLst>
          </a:blip>
          <a:srcRect t="3614" r="6129"/>
          <a:stretch/>
        </p:blipFill>
        <p:spPr>
          <a:xfrm>
            <a:off x="4734046" y="3526167"/>
            <a:ext cx="3146880" cy="3056021"/>
          </a:xfrm>
          <a:prstGeom prst="rect">
            <a:avLst/>
          </a:prstGeom>
        </p:spPr>
      </p:pic>
      <p:pic>
        <p:nvPicPr>
          <p:cNvPr id="8" name="Immagine 7" descr="Immagine che contiene testo, schermata, diagramma, grafica&#10;&#10;Descrizione generata automaticamente">
            <a:extLst>
              <a:ext uri="{FF2B5EF4-FFF2-40B4-BE49-F238E27FC236}">
                <a16:creationId xmlns:a16="http://schemas.microsoft.com/office/drawing/2014/main" id="{F029F65F-1BCF-16D2-0E41-55ED8745FD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383" y="758292"/>
            <a:ext cx="3720123" cy="2814939"/>
          </a:xfrm>
          <a:prstGeom prst="rect">
            <a:avLst/>
          </a:prstGeom>
        </p:spPr>
      </p:pic>
      <p:graphicFrame>
        <p:nvGraphicFramePr>
          <p:cNvPr id="9" name="Tabella 8">
            <a:extLst>
              <a:ext uri="{FF2B5EF4-FFF2-40B4-BE49-F238E27FC236}">
                <a16:creationId xmlns:a16="http://schemas.microsoft.com/office/drawing/2014/main" id="{86A09819-DAC4-F0DB-8F25-1CADDF6AE8A2}"/>
              </a:ext>
            </a:extLst>
          </p:cNvPr>
          <p:cNvGraphicFramePr>
            <a:graphicFrameLocks noGrp="1"/>
          </p:cNvGraphicFramePr>
          <p:nvPr>
            <p:extLst>
              <p:ext uri="{D42A27DB-BD31-4B8C-83A1-F6EECF244321}">
                <p14:modId xmlns:p14="http://schemas.microsoft.com/office/powerpoint/2010/main" val="99519220"/>
              </p:ext>
            </p:extLst>
          </p:nvPr>
        </p:nvGraphicFramePr>
        <p:xfrm>
          <a:off x="8603506" y="808144"/>
          <a:ext cx="3531593" cy="3200400"/>
        </p:xfrm>
        <a:graphic>
          <a:graphicData uri="http://schemas.openxmlformats.org/drawingml/2006/table">
            <a:tbl>
              <a:tblPr firstRow="1" firstCol="1" bandRow="1">
                <a:tableStyleId>{5C22544A-7EE6-4342-B048-85BDC9FD1C3A}</a:tableStyleId>
              </a:tblPr>
              <a:tblGrid>
                <a:gridCol w="2339658">
                  <a:extLst>
                    <a:ext uri="{9D8B030D-6E8A-4147-A177-3AD203B41FA5}">
                      <a16:colId xmlns:a16="http://schemas.microsoft.com/office/drawing/2014/main" val="1417599678"/>
                    </a:ext>
                  </a:extLst>
                </a:gridCol>
                <a:gridCol w="1191935">
                  <a:extLst>
                    <a:ext uri="{9D8B030D-6E8A-4147-A177-3AD203B41FA5}">
                      <a16:colId xmlns:a16="http://schemas.microsoft.com/office/drawing/2014/main" val="2574192227"/>
                    </a:ext>
                  </a:extLst>
                </a:gridCol>
              </a:tblGrid>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Parameter</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100"/>
                        </a:spcBef>
                        <a:spcAft>
                          <a:spcPts val="100"/>
                        </a:spcAft>
                      </a:pP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Value</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696833"/>
                  </a:ext>
                </a:extLst>
              </a:tr>
              <a:tr h="161925">
                <a:tc>
                  <a:txBody>
                    <a:bodyPr/>
                    <a:lstStyle/>
                    <a:p>
                      <a:pPr algn="just">
                        <a:spcBef>
                          <a:spcPts val="100"/>
                        </a:spcBef>
                        <a:spcAft>
                          <a:spcPts val="100"/>
                        </a:spcAft>
                      </a:pP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Resonant frequency</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5.712 (5.712)</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0834942"/>
                  </a:ext>
                </a:extLst>
              </a:tr>
              <a:tr h="161925">
                <a:tc>
                  <a:txBody>
                    <a:bodyPr/>
                    <a:lstStyle/>
                    <a:p>
                      <a:pPr algn="just">
                        <a:spcBef>
                          <a:spcPts val="100"/>
                        </a:spcBef>
                        <a:spcAft>
                          <a:spcPts val="100"/>
                        </a:spcAft>
                      </a:pP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E</a:t>
                      </a:r>
                      <a:r>
                        <a:rPr lang="en-US" sz="1400" baseline="-25000">
                          <a:solidFill>
                            <a:schemeClr val="tx1"/>
                          </a:solidFill>
                          <a:effectLst/>
                          <a:latin typeface="Calibri" panose="020F0502020204030204" pitchFamily="34" charset="0"/>
                          <a:ea typeface="Calibri" panose="020F0502020204030204" pitchFamily="34" charset="0"/>
                          <a:cs typeface="Calibri" panose="020F0502020204030204" pitchFamily="34" charset="0"/>
                        </a:rPr>
                        <a:t>cath</a:t>
                      </a: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P</a:t>
                      </a:r>
                      <a:r>
                        <a:rPr lang="en-US" sz="1400" baseline="-25000">
                          <a:solidFill>
                            <a:schemeClr val="tx1"/>
                          </a:solidFill>
                          <a:effectLst/>
                          <a:latin typeface="Calibri" panose="020F0502020204030204" pitchFamily="34" charset="0"/>
                          <a:ea typeface="Calibri" panose="020F0502020204030204" pitchFamily="34" charset="0"/>
                          <a:cs typeface="Calibri" panose="020F0502020204030204" pitchFamily="34" charset="0"/>
                        </a:rPr>
                        <a:t>diss</a:t>
                      </a: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[MV/(m</a:t>
                      </a: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MW</a:t>
                      </a:r>
                      <a:r>
                        <a:rPr lang="en-US" sz="1400" baseline="30000">
                          <a:solidFill>
                            <a:schemeClr val="tx1"/>
                          </a:solidFill>
                          <a:effectLst/>
                          <a:latin typeface="Calibri" panose="020F0502020204030204" pitchFamily="34" charset="0"/>
                          <a:ea typeface="Calibri" panose="020F0502020204030204" pitchFamily="34" charset="0"/>
                          <a:cs typeface="Calibri" panose="020F0502020204030204" pitchFamily="34" charset="0"/>
                        </a:rPr>
                        <a:t>0.5</a:t>
                      </a: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100"/>
                        </a:spcBef>
                        <a:spcAft>
                          <a:spcPts val="100"/>
                        </a:spcAft>
                      </a:pP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51.4</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259270"/>
                  </a:ext>
                </a:extLst>
              </a:tr>
              <a:tr h="180273">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rf input power [MW]</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18</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9820328"/>
                  </a:ext>
                </a:extLst>
              </a:tr>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Cathode peak field [MV/m]</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160</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89276266"/>
                  </a:ext>
                </a:extLst>
              </a:tr>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Rep. rate [Hz]</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100-400</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1806089"/>
                  </a:ext>
                </a:extLst>
              </a:tr>
              <a:tr h="161925">
                <a:tc>
                  <a:txBody>
                    <a:bodyPr/>
                    <a:lstStyle/>
                    <a:p>
                      <a:pPr algn="just">
                        <a:spcBef>
                          <a:spcPts val="100"/>
                        </a:spcBef>
                        <a:spcAft>
                          <a:spcPts val="100"/>
                        </a:spcAft>
                      </a:pP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Quality factor</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100"/>
                        </a:spcBef>
                        <a:spcAft>
                          <a:spcPts val="100"/>
                        </a:spcAft>
                      </a:pP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11900 (11900)</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20531"/>
                  </a:ext>
                </a:extLst>
              </a:tr>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Filling time [ns]</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166 (147)</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25282594"/>
                  </a:ext>
                </a:extLst>
              </a:tr>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Coupling coefficient</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 (3.5)</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85141328"/>
                  </a:ext>
                </a:extLst>
              </a:tr>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rf pulse length [ns] </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300</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115229114"/>
                  </a:ext>
                </a:extLst>
              </a:tr>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Mode </a:t>
                      </a:r>
                      <a:r>
                        <a:rPr lang="en-US" sz="1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sep.</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[MHz]</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100"/>
                        </a:spcBef>
                        <a:spcAft>
                          <a:spcPts val="100"/>
                        </a:spcAft>
                      </a:pP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47 (48.3)</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732633"/>
                  </a:ext>
                </a:extLst>
              </a:tr>
              <a:tr h="161925">
                <a:tc>
                  <a:txBody>
                    <a:bodyPr/>
                    <a:lstStyle/>
                    <a:p>
                      <a:pPr algn="just">
                        <a:spcBef>
                          <a:spcPts val="100"/>
                        </a:spcBef>
                        <a:spcAft>
                          <a:spcPts val="100"/>
                        </a:spcAft>
                      </a:pPr>
                      <a:r>
                        <a:rPr lang="en-US" sz="1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a:t>
                      </a:r>
                      <a:r>
                        <a:rPr lang="en-US" sz="1400" baseline="-25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surf</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a:t>
                      </a:r>
                      <a:r>
                        <a:rPr lang="en-US" sz="1400" baseline="-25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cath</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0.96</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60329098"/>
                  </a:ext>
                </a:extLst>
              </a:tr>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Mod. </a:t>
                      </a:r>
                      <a:r>
                        <a:rPr lang="en-US" sz="1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Poy</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vector [W/</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t>
                      </a:r>
                      <a:r>
                        <a:rPr lang="en-US" sz="1400" baseline="30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100"/>
                        </a:spcBef>
                        <a:spcAft>
                          <a:spcPts val="100"/>
                        </a:spcAft>
                      </a:pPr>
                      <a:r>
                        <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rPr>
                        <a:t>2.5</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04811974"/>
                  </a:ext>
                </a:extLst>
              </a:tr>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Pulsed heating [</a:t>
                      </a:r>
                      <a:r>
                        <a:rPr lang="en-US" sz="1400" baseline="30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a:t>
                      </a:r>
                      <a:r>
                        <a:rPr lang="en-US" sz="1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16</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34048726"/>
                  </a:ext>
                </a:extLst>
              </a:tr>
              <a:tr h="161925">
                <a:tc>
                  <a:txBody>
                    <a:bodyPr/>
                    <a:lstStyle/>
                    <a:p>
                      <a:pPr algn="just">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Average diss. Power [W]</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100"/>
                        </a:spcBef>
                        <a:spcAft>
                          <a:spcPts val="10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250-1000</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56209"/>
                  </a:ext>
                </a:extLst>
              </a:tr>
            </a:tbl>
          </a:graphicData>
        </a:graphic>
      </p:graphicFrame>
      <p:pic>
        <p:nvPicPr>
          <p:cNvPr id="11" name="Immagine 10">
            <a:extLst>
              <a:ext uri="{FF2B5EF4-FFF2-40B4-BE49-F238E27FC236}">
                <a16:creationId xmlns:a16="http://schemas.microsoft.com/office/drawing/2014/main" id="{6B18FEE0-436C-9660-4B80-5DFAF8A2D0A2}"/>
              </a:ext>
            </a:extLst>
          </p:cNvPr>
          <p:cNvPicPr>
            <a:picLocks noChangeAspect="1"/>
          </p:cNvPicPr>
          <p:nvPr/>
        </p:nvPicPr>
        <p:blipFill>
          <a:blip r:embed="rId5"/>
          <a:stretch>
            <a:fillRect/>
          </a:stretch>
        </p:blipFill>
        <p:spPr>
          <a:xfrm>
            <a:off x="8366797" y="4049590"/>
            <a:ext cx="3531593" cy="1887253"/>
          </a:xfrm>
          <a:prstGeom prst="rect">
            <a:avLst/>
          </a:prstGeom>
        </p:spPr>
      </p:pic>
    </p:spTree>
    <p:extLst>
      <p:ext uri="{BB962C8B-B14F-4D97-AF65-F5344CB8AC3E}">
        <p14:creationId xmlns:p14="http://schemas.microsoft.com/office/powerpoint/2010/main" val="4291020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FC35C-93EE-2732-A4E3-1F08DC23CDB5}"/>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69472DB4-D4AB-0DFB-0E3A-5D958ADBA80C}"/>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4EF1500-874E-CA9B-1938-52E8390CEC4A}"/>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C-band RF Gun Realization and Assembly</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Segnaposto numero diapositiva 4">
            <a:extLst>
              <a:ext uri="{FF2B5EF4-FFF2-40B4-BE49-F238E27FC236}">
                <a16:creationId xmlns:a16="http://schemas.microsoft.com/office/drawing/2014/main" id="{93F312DD-3AFD-00DB-1DC6-720409B70779}"/>
              </a:ext>
            </a:extLst>
          </p:cNvPr>
          <p:cNvSpPr txBox="1">
            <a:spLocks/>
          </p:cNvSpPr>
          <p:nvPr/>
        </p:nvSpPr>
        <p:spPr>
          <a:xfrm>
            <a:off x="8549027" y="6011294"/>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15</a:t>
            </a:fld>
            <a:endParaRPr lang="en-GB">
              <a:solidFill>
                <a:prstClr val="black">
                  <a:tint val="75000"/>
                </a:prstClr>
              </a:solidFill>
              <a:latin typeface="Calibri" panose="020F0502020204030204"/>
            </a:endParaRPr>
          </a:p>
        </p:txBody>
      </p:sp>
      <p:sp>
        <p:nvSpPr>
          <p:cNvPr id="2" name="Rettangolo 1">
            <a:extLst>
              <a:ext uri="{FF2B5EF4-FFF2-40B4-BE49-F238E27FC236}">
                <a16:creationId xmlns:a16="http://schemas.microsoft.com/office/drawing/2014/main" id="{43F4C1A6-4644-F8F9-A184-D673D28B4418}"/>
              </a:ext>
            </a:extLst>
          </p:cNvPr>
          <p:cNvSpPr/>
          <p:nvPr/>
        </p:nvSpPr>
        <p:spPr>
          <a:xfrm>
            <a:off x="8887" y="790276"/>
            <a:ext cx="5845215" cy="1323439"/>
          </a:xfrm>
          <a:prstGeom prst="rect">
            <a:avLst/>
          </a:prstGeom>
        </p:spPr>
        <p:txBody>
          <a:bodyPr wrap="square">
            <a:spAutoFit/>
          </a:bodyPr>
          <a:lstStyle/>
          <a:p>
            <a:pPr algn="just"/>
            <a:r>
              <a:rPr lang="en-US" sz="1600" dirty="0">
                <a:latin typeface="Calibri" panose="020F0502020204030204" pitchFamily="34" charset="0"/>
                <a:ea typeface="Calibri" panose="020F0502020204030204" pitchFamily="34" charset="0"/>
                <a:cs typeface="Calibri" panose="020F0502020204030204" pitchFamily="34" charset="0"/>
              </a:rPr>
              <a:t>The Gun has been realized with an innovative technique developed at INFN (Frascati), which uses special RF-vacuum gaskets made from the same copper material as the gun. These gaskets ensure both a vacuum seal and excellent RF contact when the structure is clamped.</a:t>
            </a: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1034DFFD-6FFD-ED04-B2C2-B49F5AB3052A}"/>
              </a:ext>
            </a:extLst>
          </p:cNvPr>
          <p:cNvSpPr txBox="1"/>
          <p:nvPr/>
        </p:nvSpPr>
        <p:spPr>
          <a:xfrm>
            <a:off x="6693466" y="805281"/>
            <a:ext cx="5390146" cy="1077218"/>
          </a:xfrm>
          <a:prstGeom prst="rect">
            <a:avLst/>
          </a:prstGeom>
          <a:noFill/>
        </p:spPr>
        <p:txBody>
          <a:bodyPr wrap="square">
            <a:spAutoFit/>
          </a:bodyPr>
          <a:lstStyle/>
          <a:p>
            <a:pPr marL="369888" lvl="2" indent="-285750" algn="just">
              <a:buClr>
                <a:srgbClr val="0070C0"/>
              </a:buClr>
              <a:buFont typeface="Arial" panose="020B0604020202020204" pitchFamily="34" charset="0"/>
              <a:buChar char="•"/>
            </a:pPr>
            <a:r>
              <a:rPr lang="en-GB" sz="1600" b="1" dirty="0">
                <a:latin typeface="Calibri" panose="020F0502020204030204" pitchFamily="34" charset="0"/>
                <a:ea typeface="Calibri" panose="020F0502020204030204" pitchFamily="34" charset="0"/>
                <a:cs typeface="Calibri" panose="020F0502020204030204" pitchFamily="34" charset="0"/>
              </a:rPr>
              <a:t>simplify</a:t>
            </a:r>
            <a:r>
              <a:rPr lang="en-GB" sz="1600" dirty="0">
                <a:latin typeface="Calibri" panose="020F0502020204030204" pitchFamily="34" charset="0"/>
                <a:ea typeface="Calibri" panose="020F0502020204030204" pitchFamily="34" charset="0"/>
                <a:cs typeface="Calibri" panose="020F0502020204030204" pitchFamily="34" charset="0"/>
              </a:rPr>
              <a:t> the fabrication</a:t>
            </a:r>
          </a:p>
          <a:p>
            <a:pPr marL="369888" lvl="2" indent="-285750" algn="just">
              <a:buClr>
                <a:srgbClr val="0070C0"/>
              </a:buClr>
              <a:buFont typeface="Arial" panose="020B0604020202020204" pitchFamily="34" charset="0"/>
              <a:buChar char="•"/>
            </a:pPr>
            <a:r>
              <a:rPr lang="en-GB" sz="1600" b="1" dirty="0">
                <a:latin typeface="Calibri" panose="020F0502020204030204" pitchFamily="34" charset="0"/>
                <a:ea typeface="Calibri" panose="020F0502020204030204" pitchFamily="34" charset="0"/>
                <a:cs typeface="Calibri" panose="020F0502020204030204" pitchFamily="34" charset="0"/>
              </a:rPr>
              <a:t>reduce the cost </a:t>
            </a:r>
            <a:r>
              <a:rPr lang="en-GB" sz="1600" dirty="0">
                <a:latin typeface="Calibri" panose="020F0502020204030204" pitchFamily="34" charset="0"/>
                <a:ea typeface="Calibri" panose="020F0502020204030204" pitchFamily="34" charset="0"/>
                <a:cs typeface="Calibri" panose="020F0502020204030204" pitchFamily="34" charset="0"/>
              </a:rPr>
              <a:t>and the risk of failure</a:t>
            </a:r>
          </a:p>
          <a:p>
            <a:pPr marL="369888" lvl="2" indent="-285750" algn="just">
              <a:buClr>
                <a:srgbClr val="0070C0"/>
              </a:buClr>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reach in principle </a:t>
            </a:r>
            <a:r>
              <a:rPr lang="en-GB" sz="1600" b="1" dirty="0">
                <a:latin typeface="Calibri" panose="020F0502020204030204" pitchFamily="34" charset="0"/>
                <a:ea typeface="Calibri" panose="020F0502020204030204" pitchFamily="34" charset="0"/>
                <a:cs typeface="Calibri" panose="020F0502020204030204" pitchFamily="34" charset="0"/>
              </a:rPr>
              <a:t>higher accelerating field </a:t>
            </a:r>
            <a:r>
              <a:rPr lang="en-GB" sz="1600" dirty="0">
                <a:latin typeface="Calibri" panose="020F0502020204030204" pitchFamily="34" charset="0"/>
                <a:ea typeface="Calibri" panose="020F0502020204030204" pitchFamily="34" charset="0"/>
                <a:cs typeface="Calibri" panose="020F0502020204030204" pitchFamily="34" charset="0"/>
              </a:rPr>
              <a:t>with lower BDR and lower conditioning time.</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6" name="Freccia a destra 5">
            <a:extLst>
              <a:ext uri="{FF2B5EF4-FFF2-40B4-BE49-F238E27FC236}">
                <a16:creationId xmlns:a16="http://schemas.microsoft.com/office/drawing/2014/main" id="{DA263D29-402D-6136-6F8E-8B141EDE4D3A}"/>
              </a:ext>
            </a:extLst>
          </p:cNvPr>
          <p:cNvSpPr/>
          <p:nvPr/>
        </p:nvSpPr>
        <p:spPr>
          <a:xfrm>
            <a:off x="5976115" y="982764"/>
            <a:ext cx="723570" cy="584222"/>
          </a:xfrm>
          <a:prstGeom prst="rightArrow">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96A45723-923E-7690-A137-966A2DD427E5}"/>
              </a:ext>
            </a:extLst>
          </p:cNvPr>
          <p:cNvPicPr>
            <a:picLocks noChangeAspect="1"/>
          </p:cNvPicPr>
          <p:nvPr/>
        </p:nvPicPr>
        <p:blipFill>
          <a:blip r:embed="rId2"/>
          <a:stretch>
            <a:fillRect/>
          </a:stretch>
        </p:blipFill>
        <p:spPr>
          <a:xfrm>
            <a:off x="3016137" y="2160188"/>
            <a:ext cx="2993090" cy="1993749"/>
          </a:xfrm>
          <a:prstGeom prst="rect">
            <a:avLst/>
          </a:prstGeom>
        </p:spPr>
      </p:pic>
      <p:pic>
        <p:nvPicPr>
          <p:cNvPr id="8" name="Immagine 7">
            <a:extLst>
              <a:ext uri="{FF2B5EF4-FFF2-40B4-BE49-F238E27FC236}">
                <a16:creationId xmlns:a16="http://schemas.microsoft.com/office/drawing/2014/main" id="{95B42437-74D3-0960-5A6A-68818C186A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33" t="4405" r="17330" b="8637"/>
          <a:stretch/>
        </p:blipFill>
        <p:spPr>
          <a:xfrm rot="16200000">
            <a:off x="6718658" y="1813455"/>
            <a:ext cx="1509812" cy="2755129"/>
          </a:xfrm>
          <a:prstGeom prst="rect">
            <a:avLst/>
          </a:prstGeom>
        </p:spPr>
      </p:pic>
      <p:pic>
        <p:nvPicPr>
          <p:cNvPr id="10" name="Immagine 9" descr="Immagine che contiene interno, panno&#10;&#10;Descrizione generata automaticamente">
            <a:extLst>
              <a:ext uri="{FF2B5EF4-FFF2-40B4-BE49-F238E27FC236}">
                <a16:creationId xmlns:a16="http://schemas.microsoft.com/office/drawing/2014/main" id="{8D53AD53-DF27-C638-E4D9-AAADEBA53B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40" t="16259"/>
          <a:stretch/>
        </p:blipFill>
        <p:spPr>
          <a:xfrm rot="16200000">
            <a:off x="3381446" y="4049726"/>
            <a:ext cx="2190183" cy="2755128"/>
          </a:xfrm>
          <a:prstGeom prst="rect">
            <a:avLst/>
          </a:prstGeom>
        </p:spPr>
      </p:pic>
      <p:pic>
        <p:nvPicPr>
          <p:cNvPr id="11" name="Immagine 10" descr="Immagine che contiene persona&#10;&#10;Descrizione generata automaticamente">
            <a:extLst>
              <a:ext uri="{FF2B5EF4-FFF2-40B4-BE49-F238E27FC236}">
                <a16:creationId xmlns:a16="http://schemas.microsoft.com/office/drawing/2014/main" id="{613A268B-6FCD-E25C-1B60-66B259B441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052960" y="4344231"/>
            <a:ext cx="2920246" cy="2190184"/>
          </a:xfrm>
          <a:prstGeom prst="rect">
            <a:avLst/>
          </a:prstGeom>
        </p:spPr>
      </p:pic>
      <p:pic>
        <p:nvPicPr>
          <p:cNvPr id="12" name="Immagine 11">
            <a:extLst>
              <a:ext uri="{FF2B5EF4-FFF2-40B4-BE49-F238E27FC236}">
                <a16:creationId xmlns:a16="http://schemas.microsoft.com/office/drawing/2014/main" id="{35E5909E-D512-3EE8-7EAE-A548E22C58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5" r="21867"/>
          <a:stretch/>
        </p:blipFill>
        <p:spPr>
          <a:xfrm>
            <a:off x="18356" y="4744286"/>
            <a:ext cx="2191631" cy="1721460"/>
          </a:xfrm>
          <a:prstGeom prst="rect">
            <a:avLst/>
          </a:prstGeom>
        </p:spPr>
      </p:pic>
      <p:pic>
        <p:nvPicPr>
          <p:cNvPr id="13" name="Immagine 12">
            <a:extLst>
              <a:ext uri="{FF2B5EF4-FFF2-40B4-BE49-F238E27FC236}">
                <a16:creationId xmlns:a16="http://schemas.microsoft.com/office/drawing/2014/main" id="{1BFF854B-D23A-B999-AA2C-002911BB57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790" b="20351"/>
          <a:stretch/>
        </p:blipFill>
        <p:spPr>
          <a:xfrm>
            <a:off x="89750" y="2611342"/>
            <a:ext cx="2048841" cy="2017689"/>
          </a:xfrm>
          <a:prstGeom prst="rect">
            <a:avLst/>
          </a:prstGeom>
        </p:spPr>
      </p:pic>
      <p:pic>
        <p:nvPicPr>
          <p:cNvPr id="14" name="Immagine 13" descr="Immagine che contiene interno, macchina, Attrezzature mediche, Strumento scientifico&#10;&#10;Descrizione generata automaticamente">
            <a:extLst>
              <a:ext uri="{FF2B5EF4-FFF2-40B4-BE49-F238E27FC236}">
                <a16:creationId xmlns:a16="http://schemas.microsoft.com/office/drawing/2014/main" id="{85D1E6B7-1AD8-2D02-BFD1-773DF34AD8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4570" y="2907716"/>
            <a:ext cx="2226845" cy="2969127"/>
          </a:xfrm>
          <a:prstGeom prst="rect">
            <a:avLst/>
          </a:prstGeom>
        </p:spPr>
      </p:pic>
      <p:sp>
        <p:nvSpPr>
          <p:cNvPr id="15" name="Freccia a destra 14">
            <a:extLst>
              <a:ext uri="{FF2B5EF4-FFF2-40B4-BE49-F238E27FC236}">
                <a16:creationId xmlns:a16="http://schemas.microsoft.com/office/drawing/2014/main" id="{4BC7EBBB-68E4-66D1-F3DA-78D96AE7E145}"/>
              </a:ext>
            </a:extLst>
          </p:cNvPr>
          <p:cNvSpPr/>
          <p:nvPr/>
        </p:nvSpPr>
        <p:spPr>
          <a:xfrm>
            <a:off x="9016678" y="3694060"/>
            <a:ext cx="567160" cy="12616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sellaDiTesto 15">
            <a:extLst>
              <a:ext uri="{FF2B5EF4-FFF2-40B4-BE49-F238E27FC236}">
                <a16:creationId xmlns:a16="http://schemas.microsoft.com/office/drawing/2014/main" id="{5965168A-DA09-AAAE-286B-ACC3EB926836}"/>
              </a:ext>
            </a:extLst>
          </p:cNvPr>
          <p:cNvSpPr txBox="1"/>
          <p:nvPr/>
        </p:nvSpPr>
        <p:spPr>
          <a:xfrm>
            <a:off x="-20216" y="6581001"/>
            <a:ext cx="4865754" cy="276999"/>
          </a:xfrm>
          <a:prstGeom prst="rect">
            <a:avLst/>
          </a:prstGeom>
          <a:noFill/>
        </p:spPr>
        <p:txBody>
          <a:bodyPr wrap="square">
            <a:spAutoFit/>
          </a:bodyPr>
          <a:lstStyle/>
          <a:p>
            <a:pPr algn="just"/>
            <a:r>
              <a:rPr lang="en-GB" sz="1200" i="1" dirty="0"/>
              <a:t>D. Alesini et al., Phys. Rev. ST Accel. Beams 18, 092001 (2015)</a:t>
            </a:r>
          </a:p>
        </p:txBody>
      </p:sp>
      <p:sp>
        <p:nvSpPr>
          <p:cNvPr id="17" name="Freccia a destra 16">
            <a:extLst>
              <a:ext uri="{FF2B5EF4-FFF2-40B4-BE49-F238E27FC236}">
                <a16:creationId xmlns:a16="http://schemas.microsoft.com/office/drawing/2014/main" id="{B0B7AF5D-DE9C-1BDB-3A65-BF9DD28A7611}"/>
              </a:ext>
            </a:extLst>
          </p:cNvPr>
          <p:cNvSpPr/>
          <p:nvPr/>
        </p:nvSpPr>
        <p:spPr>
          <a:xfrm>
            <a:off x="2362205" y="3640388"/>
            <a:ext cx="567160" cy="12616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sellaDiTesto 20">
            <a:extLst>
              <a:ext uri="{FF2B5EF4-FFF2-40B4-BE49-F238E27FC236}">
                <a16:creationId xmlns:a16="http://schemas.microsoft.com/office/drawing/2014/main" id="{9D559400-32CB-5F26-A123-4D938686D890}"/>
              </a:ext>
            </a:extLst>
          </p:cNvPr>
          <p:cNvSpPr txBox="1"/>
          <p:nvPr/>
        </p:nvSpPr>
        <p:spPr>
          <a:xfrm>
            <a:off x="585744" y="2251447"/>
            <a:ext cx="6107722" cy="369332"/>
          </a:xfrm>
          <a:prstGeom prst="rect">
            <a:avLst/>
          </a:prstGeom>
          <a:noFill/>
        </p:spPr>
        <p:txBody>
          <a:bodyPr wrap="square">
            <a:spAutoFit/>
          </a:bodyPr>
          <a:lstStyle/>
          <a:p>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B</a:t>
            </a:r>
            <a:r>
              <a:rPr lang="en-US" sz="1800" b="1" dirty="0">
                <a:solidFill>
                  <a:srgbClr val="0000FF"/>
                </a:solidFill>
                <a:latin typeface="Calibri" panose="020F0502020204030204" pitchFamily="34" charset="0"/>
                <a:ea typeface="Calibri" panose="020F0502020204030204" pitchFamily="34" charset="0"/>
                <a:cs typeface="Calibri" panose="020F0502020204030204" pitchFamily="34" charset="0"/>
              </a:rPr>
              <a:t>razing</a:t>
            </a:r>
            <a:endParaRPr lang="it-IT" b="1" dirty="0">
              <a:solidFill>
                <a:srgbClr val="0000FF"/>
              </a:solidFill>
            </a:endParaRPr>
          </a:p>
        </p:txBody>
      </p:sp>
      <p:sp>
        <p:nvSpPr>
          <p:cNvPr id="22" name="CasellaDiTesto 21">
            <a:extLst>
              <a:ext uri="{FF2B5EF4-FFF2-40B4-BE49-F238E27FC236}">
                <a16:creationId xmlns:a16="http://schemas.microsoft.com/office/drawing/2014/main" id="{670715D9-45D8-5EBA-E8BA-6D39F3C73E15}"/>
              </a:ext>
            </a:extLst>
          </p:cNvPr>
          <p:cNvSpPr txBox="1"/>
          <p:nvPr/>
        </p:nvSpPr>
        <p:spPr>
          <a:xfrm>
            <a:off x="5353949" y="2035916"/>
            <a:ext cx="6107722" cy="369332"/>
          </a:xfrm>
          <a:prstGeom prst="rect">
            <a:avLst/>
          </a:prstGeom>
          <a:noFill/>
        </p:spPr>
        <p:txBody>
          <a:bodyPr wrap="square">
            <a:spAutoFit/>
          </a:bodyPr>
          <a:lstStyle/>
          <a:p>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Clamping</a:t>
            </a:r>
            <a:endParaRPr lang="it-IT" b="1" dirty="0">
              <a:solidFill>
                <a:srgbClr val="0000FF"/>
              </a:solidFill>
            </a:endParaRPr>
          </a:p>
        </p:txBody>
      </p:sp>
      <p:sp>
        <p:nvSpPr>
          <p:cNvPr id="23" name="CasellaDiTesto 22">
            <a:extLst>
              <a:ext uri="{FF2B5EF4-FFF2-40B4-BE49-F238E27FC236}">
                <a16:creationId xmlns:a16="http://schemas.microsoft.com/office/drawing/2014/main" id="{2FEA1F15-E924-9DC3-8B31-F012B9B795A8}"/>
              </a:ext>
            </a:extLst>
          </p:cNvPr>
          <p:cNvSpPr txBox="1"/>
          <p:nvPr/>
        </p:nvSpPr>
        <p:spPr>
          <a:xfrm>
            <a:off x="9832915" y="2436113"/>
            <a:ext cx="1990154" cy="369332"/>
          </a:xfrm>
          <a:prstGeom prst="rect">
            <a:avLst/>
          </a:prstGeom>
          <a:noFill/>
        </p:spPr>
        <p:txBody>
          <a:bodyPr wrap="square">
            <a:spAutoFit/>
          </a:bodyPr>
          <a:lstStyle/>
          <a:p>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Vacuum Leak test</a:t>
            </a:r>
            <a:endParaRPr lang="it-IT" b="1" dirty="0">
              <a:solidFill>
                <a:srgbClr val="0000FF"/>
              </a:solidFill>
            </a:endParaRPr>
          </a:p>
        </p:txBody>
      </p:sp>
    </p:spTree>
    <p:extLst>
      <p:ext uri="{BB962C8B-B14F-4D97-AF65-F5344CB8AC3E}">
        <p14:creationId xmlns:p14="http://schemas.microsoft.com/office/powerpoint/2010/main" val="1718138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5D9D8-6777-1D83-1CDE-6B3E63C6DEC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1B6137DD-44B2-18BE-69DF-E442350D1679}"/>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322A4349-D61F-BDF6-83D4-1BF2B9D3B743}"/>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Low Power RF Measurements</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Segnaposto numero diapositiva 4">
            <a:extLst>
              <a:ext uri="{FF2B5EF4-FFF2-40B4-BE49-F238E27FC236}">
                <a16:creationId xmlns:a16="http://schemas.microsoft.com/office/drawing/2014/main" id="{D13E4300-955E-E98A-A4B2-3935F82A8ECA}"/>
              </a:ext>
            </a:extLst>
          </p:cNvPr>
          <p:cNvSpPr txBox="1">
            <a:spLocks/>
          </p:cNvSpPr>
          <p:nvPr/>
        </p:nvSpPr>
        <p:spPr>
          <a:xfrm>
            <a:off x="8549027" y="6011294"/>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16</a:t>
            </a:fld>
            <a:endParaRPr lang="en-GB">
              <a:solidFill>
                <a:prstClr val="black">
                  <a:tint val="75000"/>
                </a:prstClr>
              </a:solidFill>
              <a:latin typeface="Calibri" panose="020F0502020204030204"/>
            </a:endParaRPr>
          </a:p>
        </p:txBody>
      </p:sp>
      <p:pic>
        <p:nvPicPr>
          <p:cNvPr id="2" name="Immagine 1" descr="Immagine che contiene grafico&#10;&#10;Descrizione generata automaticamente">
            <a:extLst>
              <a:ext uri="{FF2B5EF4-FFF2-40B4-BE49-F238E27FC236}">
                <a16:creationId xmlns:a16="http://schemas.microsoft.com/office/drawing/2014/main" id="{C2247C6E-9451-8BE7-3D30-909BB1DB3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1043" y="878933"/>
            <a:ext cx="3214832" cy="2480309"/>
          </a:xfrm>
          <a:prstGeom prst="rect">
            <a:avLst/>
          </a:prstGeom>
        </p:spPr>
      </p:pic>
      <p:pic>
        <p:nvPicPr>
          <p:cNvPr id="3" name="Immagine 2" descr="Immagine che contiene grafico&#10;&#10;Descrizione generata automaticamente">
            <a:extLst>
              <a:ext uri="{FF2B5EF4-FFF2-40B4-BE49-F238E27FC236}">
                <a16:creationId xmlns:a16="http://schemas.microsoft.com/office/drawing/2014/main" id="{F554C81C-C0C0-6FD6-90B5-B5B3A3D57DF4}"/>
              </a:ext>
            </a:extLst>
          </p:cNvPr>
          <p:cNvPicPr>
            <a:picLocks noChangeAspect="1"/>
          </p:cNvPicPr>
          <p:nvPr/>
        </p:nvPicPr>
        <p:blipFill rotWithShape="1">
          <a:blip r:embed="rId4">
            <a:extLst>
              <a:ext uri="{28A0092B-C50C-407E-A947-70E740481C1C}">
                <a14:useLocalDpi xmlns:a14="http://schemas.microsoft.com/office/drawing/2010/main" val="0"/>
              </a:ext>
            </a:extLst>
          </a:blip>
          <a:srcRect b="2199"/>
          <a:stretch/>
        </p:blipFill>
        <p:spPr>
          <a:xfrm>
            <a:off x="371995" y="3844650"/>
            <a:ext cx="3587090" cy="3001960"/>
          </a:xfrm>
          <a:prstGeom prst="rect">
            <a:avLst/>
          </a:prstGeom>
        </p:spPr>
      </p:pic>
      <p:cxnSp>
        <p:nvCxnSpPr>
          <p:cNvPr id="6" name="Connettore 2 5">
            <a:extLst>
              <a:ext uri="{FF2B5EF4-FFF2-40B4-BE49-F238E27FC236}">
                <a16:creationId xmlns:a16="http://schemas.microsoft.com/office/drawing/2014/main" id="{84DF4691-5CB2-2CFE-950C-4FC11AA450FF}"/>
              </a:ext>
            </a:extLst>
          </p:cNvPr>
          <p:cNvCxnSpPr/>
          <p:nvPr/>
        </p:nvCxnSpPr>
        <p:spPr>
          <a:xfrm flipV="1">
            <a:off x="2881838" y="4621393"/>
            <a:ext cx="149703" cy="72423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911820C7-D65F-8044-C7FE-09C60632C7E6}"/>
              </a:ext>
            </a:extLst>
          </p:cNvPr>
          <p:cNvSpPr txBox="1"/>
          <p:nvPr/>
        </p:nvSpPr>
        <p:spPr>
          <a:xfrm>
            <a:off x="2397870" y="5373086"/>
            <a:ext cx="2734838" cy="369332"/>
          </a:xfrm>
          <a:prstGeom prst="rect">
            <a:avLst/>
          </a:prstGeom>
          <a:noFill/>
        </p:spPr>
        <p:txBody>
          <a:bodyPr wrap="square" rtlCol="0">
            <a:spAutoFit/>
          </a:bodyPr>
          <a:lstStyle/>
          <a:p>
            <a:r>
              <a:rPr lang="el-GR" dirty="0"/>
              <a:t>π</a:t>
            </a:r>
            <a:r>
              <a:rPr lang="it-IT" dirty="0"/>
              <a:t> mode </a:t>
            </a:r>
          </a:p>
        </p:txBody>
      </p:sp>
      <p:sp>
        <p:nvSpPr>
          <p:cNvPr id="8" name="CasellaDiTesto 7">
            <a:extLst>
              <a:ext uri="{FF2B5EF4-FFF2-40B4-BE49-F238E27FC236}">
                <a16:creationId xmlns:a16="http://schemas.microsoft.com/office/drawing/2014/main" id="{0D087AFE-5FFD-BB04-0372-EEFE0C69B6CB}"/>
              </a:ext>
            </a:extLst>
          </p:cNvPr>
          <p:cNvSpPr txBox="1"/>
          <p:nvPr/>
        </p:nvSpPr>
        <p:spPr>
          <a:xfrm>
            <a:off x="564560" y="5979067"/>
            <a:ext cx="2734838" cy="369332"/>
          </a:xfrm>
          <a:prstGeom prst="rect">
            <a:avLst/>
          </a:prstGeom>
          <a:noFill/>
        </p:spPr>
        <p:txBody>
          <a:bodyPr wrap="square" rtlCol="0">
            <a:spAutoFit/>
          </a:bodyPr>
          <a:lstStyle/>
          <a:p>
            <a:r>
              <a:rPr lang="it-IT"/>
              <a:t>0 mode </a:t>
            </a:r>
          </a:p>
        </p:txBody>
      </p:sp>
      <p:cxnSp>
        <p:nvCxnSpPr>
          <p:cNvPr id="9" name="Connettore 2 8">
            <a:extLst>
              <a:ext uri="{FF2B5EF4-FFF2-40B4-BE49-F238E27FC236}">
                <a16:creationId xmlns:a16="http://schemas.microsoft.com/office/drawing/2014/main" id="{1735F13A-71B4-775D-064A-EECB83BC7BB8}"/>
              </a:ext>
            </a:extLst>
          </p:cNvPr>
          <p:cNvCxnSpPr>
            <a:cxnSpLocks/>
          </p:cNvCxnSpPr>
          <p:nvPr/>
        </p:nvCxnSpPr>
        <p:spPr>
          <a:xfrm flipH="1" flipV="1">
            <a:off x="781955" y="5766945"/>
            <a:ext cx="154792" cy="27533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9DE0C47A-48A5-48AA-48C9-7CE474C2057A}"/>
              </a:ext>
            </a:extLst>
          </p:cNvPr>
          <p:cNvSpPr txBox="1"/>
          <p:nvPr/>
        </p:nvSpPr>
        <p:spPr>
          <a:xfrm>
            <a:off x="1385707" y="5011336"/>
            <a:ext cx="2734838" cy="369332"/>
          </a:xfrm>
          <a:prstGeom prst="rect">
            <a:avLst/>
          </a:prstGeom>
          <a:noFill/>
        </p:spPr>
        <p:txBody>
          <a:bodyPr wrap="square" rtlCol="0">
            <a:spAutoFit/>
          </a:bodyPr>
          <a:lstStyle/>
          <a:p>
            <a:r>
              <a:rPr lang="el-GR"/>
              <a:t>π</a:t>
            </a:r>
            <a:r>
              <a:rPr lang="it-IT"/>
              <a:t>/2 mode </a:t>
            </a:r>
          </a:p>
        </p:txBody>
      </p:sp>
      <p:cxnSp>
        <p:nvCxnSpPr>
          <p:cNvPr id="11" name="Connettore 2 10">
            <a:extLst>
              <a:ext uri="{FF2B5EF4-FFF2-40B4-BE49-F238E27FC236}">
                <a16:creationId xmlns:a16="http://schemas.microsoft.com/office/drawing/2014/main" id="{340F8BAC-8F4E-9204-5F01-9251D3DDA36C}"/>
              </a:ext>
            </a:extLst>
          </p:cNvPr>
          <p:cNvCxnSpPr>
            <a:cxnSpLocks/>
          </p:cNvCxnSpPr>
          <p:nvPr/>
        </p:nvCxnSpPr>
        <p:spPr>
          <a:xfrm flipV="1">
            <a:off x="1846058" y="4585507"/>
            <a:ext cx="171842" cy="46538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2" name="Immagine 11" descr="Immagine che contiene testo, linea, Diagramma, diagramma&#10;&#10;Descrizione generata automaticamente">
            <a:extLst>
              <a:ext uri="{FF2B5EF4-FFF2-40B4-BE49-F238E27FC236}">
                <a16:creationId xmlns:a16="http://schemas.microsoft.com/office/drawing/2014/main" id="{06443D78-24A2-0CCE-3AB9-198639EE4E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46"/>
          <a:stretch/>
        </p:blipFill>
        <p:spPr>
          <a:xfrm>
            <a:off x="4163336" y="4036390"/>
            <a:ext cx="4111479" cy="2688555"/>
          </a:xfrm>
          <a:prstGeom prst="rect">
            <a:avLst/>
          </a:prstGeom>
        </p:spPr>
      </p:pic>
      <p:sp>
        <p:nvSpPr>
          <p:cNvPr id="13" name="CasellaDiTesto 12">
            <a:extLst>
              <a:ext uri="{FF2B5EF4-FFF2-40B4-BE49-F238E27FC236}">
                <a16:creationId xmlns:a16="http://schemas.microsoft.com/office/drawing/2014/main" id="{2303972C-92C4-4899-50A4-1F3E48B7E51A}"/>
              </a:ext>
            </a:extLst>
          </p:cNvPr>
          <p:cNvSpPr txBox="1"/>
          <p:nvPr/>
        </p:nvSpPr>
        <p:spPr>
          <a:xfrm>
            <a:off x="4863122" y="3769514"/>
            <a:ext cx="3762104" cy="369332"/>
          </a:xfrm>
          <a:prstGeom prst="rect">
            <a:avLst/>
          </a:prstGeom>
          <a:noFill/>
        </p:spPr>
        <p:txBody>
          <a:bodyPr wrap="square" rtlCol="0">
            <a:spAutoFit/>
          </a:bodyPr>
          <a:lstStyle/>
          <a:p>
            <a:r>
              <a:rPr lang="it-IT" b="1" dirty="0" err="1">
                <a:solidFill>
                  <a:srgbClr val="0000FF"/>
                </a:solidFill>
                <a:latin typeface="Calibri" panose="020F0502020204030204" pitchFamily="34" charset="0"/>
                <a:ea typeface="Calibri" panose="020F0502020204030204" pitchFamily="34" charset="0"/>
                <a:cs typeface="Calibri" panose="020F0502020204030204" pitchFamily="34" charset="0"/>
              </a:rPr>
              <a:t>Bead</a:t>
            </a:r>
            <a:r>
              <a:rPr lang="it-IT" b="1" dirty="0">
                <a:solidFill>
                  <a:srgbClr val="0000FF"/>
                </a:solidFill>
                <a:latin typeface="Calibri" panose="020F0502020204030204" pitchFamily="34" charset="0"/>
                <a:ea typeface="Calibri" panose="020F0502020204030204" pitchFamily="34" charset="0"/>
                <a:cs typeface="Calibri" panose="020F0502020204030204" pitchFamily="34" charset="0"/>
              </a:rPr>
              <a:t>-drop </a:t>
            </a:r>
            <a:r>
              <a:rPr lang="it-IT" b="1" dirty="0" err="1">
                <a:solidFill>
                  <a:srgbClr val="0000FF"/>
                </a:solidFill>
                <a:latin typeface="Calibri" panose="020F0502020204030204" pitchFamily="34" charset="0"/>
                <a:ea typeface="Calibri" panose="020F0502020204030204" pitchFamily="34" charset="0"/>
                <a:cs typeface="Calibri" panose="020F0502020204030204" pitchFamily="34" charset="0"/>
              </a:rPr>
              <a:t>mesurement</a:t>
            </a:r>
            <a:endParaRPr lang="it-IT"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4" name="Tabella 13">
            <a:extLst>
              <a:ext uri="{FF2B5EF4-FFF2-40B4-BE49-F238E27FC236}">
                <a16:creationId xmlns:a16="http://schemas.microsoft.com/office/drawing/2014/main" id="{9E20531A-C4B8-8852-08AE-F7D81963F11F}"/>
              </a:ext>
            </a:extLst>
          </p:cNvPr>
          <p:cNvGraphicFramePr>
            <a:graphicFrameLocks noGrp="1"/>
          </p:cNvGraphicFramePr>
          <p:nvPr/>
        </p:nvGraphicFramePr>
        <p:xfrm>
          <a:off x="230369" y="2236658"/>
          <a:ext cx="4920364" cy="1493520"/>
        </p:xfrm>
        <a:graphic>
          <a:graphicData uri="http://schemas.openxmlformats.org/drawingml/2006/table">
            <a:tbl>
              <a:tblPr firstRow="1" firstCol="1" bandRow="1">
                <a:tableStyleId>{5940675A-B579-460E-94D1-54222C63F5DA}</a:tableStyleId>
              </a:tblPr>
              <a:tblGrid>
                <a:gridCol w="1834297">
                  <a:extLst>
                    <a:ext uri="{9D8B030D-6E8A-4147-A177-3AD203B41FA5}">
                      <a16:colId xmlns:a16="http://schemas.microsoft.com/office/drawing/2014/main" val="1417599678"/>
                    </a:ext>
                  </a:extLst>
                </a:gridCol>
                <a:gridCol w="520766">
                  <a:extLst>
                    <a:ext uri="{9D8B030D-6E8A-4147-A177-3AD203B41FA5}">
                      <a16:colId xmlns:a16="http://schemas.microsoft.com/office/drawing/2014/main" val="2567790222"/>
                    </a:ext>
                  </a:extLst>
                </a:gridCol>
                <a:gridCol w="1215955">
                  <a:extLst>
                    <a:ext uri="{9D8B030D-6E8A-4147-A177-3AD203B41FA5}">
                      <a16:colId xmlns:a16="http://schemas.microsoft.com/office/drawing/2014/main" val="2574192227"/>
                    </a:ext>
                  </a:extLst>
                </a:gridCol>
                <a:gridCol w="1349346">
                  <a:extLst>
                    <a:ext uri="{9D8B030D-6E8A-4147-A177-3AD203B41FA5}">
                      <a16:colId xmlns:a16="http://schemas.microsoft.com/office/drawing/2014/main" val="2632434726"/>
                    </a:ext>
                  </a:extLst>
                </a:gridCol>
              </a:tblGrid>
              <a:tr h="107355">
                <a:tc>
                  <a:txBody>
                    <a:bodyPr/>
                    <a:lstStyle/>
                    <a:p>
                      <a:pPr algn="just">
                        <a:spcBef>
                          <a:spcPts val="100"/>
                        </a:spcBef>
                        <a:spcAft>
                          <a:spcPts val="100"/>
                        </a:spcAft>
                      </a:pPr>
                      <a:r>
                        <a:rPr lang="en-US" sz="1400" b="1">
                          <a:solidFill>
                            <a:schemeClr val="bg1"/>
                          </a:solidFill>
                          <a:effectLst/>
                        </a:rPr>
                        <a:t>Parameter</a:t>
                      </a:r>
                      <a:endParaRPr lang="it-IT" sz="1400" b="1">
                        <a:solidFill>
                          <a:schemeClr val="bg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algn="just">
                        <a:spcBef>
                          <a:spcPts val="100"/>
                        </a:spcBef>
                        <a:spcAft>
                          <a:spcPts val="100"/>
                        </a:spcAft>
                      </a:pPr>
                      <a:r>
                        <a:rPr lang="it-IT" sz="1400" b="1">
                          <a:solidFill>
                            <a:schemeClr val="bg1"/>
                          </a:solidFill>
                          <a:effectLst/>
                          <a:latin typeface="+mn-lt"/>
                          <a:ea typeface="Times New Roman" panose="02020603050405020304" pitchFamily="18" charset="0"/>
                          <a:cs typeface="Times New Roman" panose="02020603050405020304" pitchFamily="18" charset="0"/>
                        </a:rPr>
                        <a:t>Unit</a:t>
                      </a:r>
                    </a:p>
                  </a:txBody>
                  <a:tcPr marL="68580" marR="68580" marT="0" marB="0">
                    <a:solidFill>
                      <a:srgbClr val="0070C0"/>
                    </a:solidFill>
                  </a:tcPr>
                </a:tc>
                <a:tc>
                  <a:txBody>
                    <a:bodyPr/>
                    <a:lstStyle/>
                    <a:p>
                      <a:pPr algn="ctr">
                        <a:spcBef>
                          <a:spcPts val="100"/>
                        </a:spcBef>
                        <a:spcAft>
                          <a:spcPts val="100"/>
                        </a:spcAft>
                      </a:pPr>
                      <a:r>
                        <a:rPr lang="en-US" sz="1400" b="1" dirty="0">
                          <a:solidFill>
                            <a:schemeClr val="bg1"/>
                          </a:solidFill>
                          <a:effectLst/>
                        </a:rPr>
                        <a:t>Design Value</a:t>
                      </a:r>
                      <a:endParaRPr lang="it-IT" sz="1400" b="1" dirty="0">
                        <a:solidFill>
                          <a:schemeClr val="bg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algn="ctr">
                        <a:spcBef>
                          <a:spcPts val="100"/>
                        </a:spcBef>
                        <a:spcAft>
                          <a:spcPts val="100"/>
                        </a:spcAft>
                      </a:pPr>
                      <a:r>
                        <a:rPr lang="it-IT" sz="1400" b="1" err="1">
                          <a:solidFill>
                            <a:schemeClr val="bg1"/>
                          </a:solidFill>
                          <a:effectLst/>
                        </a:rPr>
                        <a:t>Measured</a:t>
                      </a:r>
                      <a:r>
                        <a:rPr lang="it-IT" sz="1400" b="1">
                          <a:solidFill>
                            <a:schemeClr val="bg1"/>
                          </a:solidFill>
                          <a:effectLst/>
                        </a:rPr>
                        <a:t> Value</a:t>
                      </a:r>
                      <a:endParaRPr lang="it-IT" sz="1400" b="1">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270696833"/>
                  </a:ext>
                </a:extLst>
              </a:tr>
              <a:tr h="107355">
                <a:tc>
                  <a:txBody>
                    <a:bodyPr/>
                    <a:lstStyle/>
                    <a:p>
                      <a:pPr algn="just">
                        <a:spcBef>
                          <a:spcPts val="100"/>
                        </a:spcBef>
                        <a:spcAft>
                          <a:spcPts val="100"/>
                        </a:spcAft>
                      </a:pPr>
                      <a:r>
                        <a:rPr lang="en-US" sz="1400">
                          <a:solidFill>
                            <a:schemeClr val="tx1"/>
                          </a:solidFill>
                          <a:effectLst/>
                        </a:rPr>
                        <a:t>Resonant frequency</a:t>
                      </a:r>
                      <a:endParaRPr lang="it-IT"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it-IT" sz="1400" b="0">
                          <a:solidFill>
                            <a:schemeClr val="tx1"/>
                          </a:solidFill>
                          <a:effectLst/>
                          <a:latin typeface="+mn-lt"/>
                          <a:ea typeface="Times New Roman" panose="02020603050405020304" pitchFamily="18" charset="0"/>
                          <a:cs typeface="Times New Roman" panose="02020603050405020304" pitchFamily="18" charset="0"/>
                        </a:rPr>
                        <a:t>GHz</a:t>
                      </a:r>
                    </a:p>
                  </a:txBody>
                  <a:tcPr marL="68580" marR="68580" marT="0" marB="0"/>
                </a:tc>
                <a:tc>
                  <a:txBody>
                    <a:bodyPr/>
                    <a:lstStyle/>
                    <a:p>
                      <a:pPr algn="ctr">
                        <a:spcBef>
                          <a:spcPts val="100"/>
                        </a:spcBef>
                        <a:spcAft>
                          <a:spcPts val="100"/>
                        </a:spcAft>
                      </a:pPr>
                      <a:r>
                        <a:rPr lang="en-US" sz="1400" dirty="0">
                          <a:solidFill>
                            <a:schemeClr val="tx1"/>
                          </a:solidFill>
                          <a:effectLst/>
                        </a:rPr>
                        <a:t>5.712</a:t>
                      </a:r>
                      <a:endParaRPr lang="it-IT"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it-IT" sz="1400">
                          <a:solidFill>
                            <a:schemeClr val="tx1"/>
                          </a:solidFill>
                          <a:effectLst/>
                          <a:latin typeface="+mn-lt"/>
                          <a:ea typeface="Times New Roman" panose="02020603050405020304" pitchFamily="18" charset="0"/>
                          <a:cs typeface="Times New Roman" panose="02020603050405020304" pitchFamily="18" charset="0"/>
                        </a:rPr>
                        <a:t>5.712</a:t>
                      </a:r>
                    </a:p>
                  </a:txBody>
                  <a:tcPr marL="68580" marR="68580" marT="0" marB="0"/>
                </a:tc>
                <a:extLst>
                  <a:ext uri="{0D108BD9-81ED-4DB2-BD59-A6C34878D82A}">
                    <a16:rowId xmlns:a16="http://schemas.microsoft.com/office/drawing/2014/main" val="2980834942"/>
                  </a:ext>
                </a:extLst>
              </a:tr>
              <a:tr h="107355">
                <a:tc>
                  <a:txBody>
                    <a:bodyPr/>
                    <a:lstStyle/>
                    <a:p>
                      <a:pPr algn="just">
                        <a:spcBef>
                          <a:spcPts val="100"/>
                        </a:spcBef>
                        <a:spcAft>
                          <a:spcPts val="100"/>
                        </a:spcAft>
                      </a:pPr>
                      <a:r>
                        <a:rPr lang="en-US" sz="1400">
                          <a:solidFill>
                            <a:schemeClr val="tx1"/>
                          </a:solidFill>
                          <a:effectLst/>
                        </a:rPr>
                        <a:t>Quality factor</a:t>
                      </a:r>
                      <a:endParaRPr lang="it-IT"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endParaRPr lang="it-IT" sz="14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en-US" sz="1400" dirty="0">
                          <a:solidFill>
                            <a:schemeClr val="tx1"/>
                          </a:solidFill>
                          <a:effectLst/>
                        </a:rPr>
                        <a:t>11900</a:t>
                      </a:r>
                      <a:endParaRPr lang="it-IT"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it-IT" sz="1400">
                          <a:solidFill>
                            <a:schemeClr val="tx1"/>
                          </a:solidFill>
                          <a:effectLst/>
                          <a:latin typeface="+mn-lt"/>
                          <a:ea typeface="Times New Roman" panose="02020603050405020304" pitchFamily="18" charset="0"/>
                          <a:cs typeface="Times New Roman" panose="02020603050405020304" pitchFamily="18" charset="0"/>
                        </a:rPr>
                        <a:t>11900</a:t>
                      </a:r>
                    </a:p>
                  </a:txBody>
                  <a:tcPr marL="68580" marR="68580" marT="0" marB="0"/>
                </a:tc>
                <a:extLst>
                  <a:ext uri="{0D108BD9-81ED-4DB2-BD59-A6C34878D82A}">
                    <a16:rowId xmlns:a16="http://schemas.microsoft.com/office/drawing/2014/main" val="28220531"/>
                  </a:ext>
                </a:extLst>
              </a:tr>
              <a:tr h="53677">
                <a:tc>
                  <a:txBody>
                    <a:bodyPr/>
                    <a:lstStyle/>
                    <a:p>
                      <a:pPr algn="just">
                        <a:spcBef>
                          <a:spcPts val="100"/>
                        </a:spcBef>
                        <a:spcAft>
                          <a:spcPts val="100"/>
                        </a:spcAft>
                      </a:pPr>
                      <a:r>
                        <a:rPr lang="en-US" sz="1400">
                          <a:solidFill>
                            <a:schemeClr val="tx1"/>
                          </a:solidFill>
                          <a:effectLst/>
                        </a:rPr>
                        <a:t>Filling time </a:t>
                      </a:r>
                      <a:endParaRPr lang="it-IT"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it-IT" sz="1400" b="0">
                          <a:solidFill>
                            <a:schemeClr val="tx1"/>
                          </a:solidFill>
                          <a:effectLst/>
                          <a:latin typeface="+mn-lt"/>
                          <a:ea typeface="Times New Roman" panose="02020603050405020304" pitchFamily="18" charset="0"/>
                          <a:cs typeface="Times New Roman" panose="02020603050405020304" pitchFamily="18" charset="0"/>
                        </a:rPr>
                        <a:t>ns</a:t>
                      </a:r>
                    </a:p>
                  </a:txBody>
                  <a:tcPr marL="68580" marR="68580" marT="0" marB="0"/>
                </a:tc>
                <a:tc>
                  <a:txBody>
                    <a:bodyPr/>
                    <a:lstStyle/>
                    <a:p>
                      <a:pPr algn="ctr">
                        <a:spcBef>
                          <a:spcPts val="100"/>
                        </a:spcBef>
                        <a:spcAft>
                          <a:spcPts val="100"/>
                        </a:spcAft>
                      </a:pPr>
                      <a:r>
                        <a:rPr lang="en-US" sz="1400" dirty="0">
                          <a:solidFill>
                            <a:schemeClr val="tx1"/>
                          </a:solidFill>
                          <a:effectLst/>
                        </a:rPr>
                        <a:t>166</a:t>
                      </a:r>
                      <a:endParaRPr lang="it-IT"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it-IT" sz="1400">
                          <a:solidFill>
                            <a:schemeClr val="tx1"/>
                          </a:solidFill>
                          <a:effectLst/>
                          <a:latin typeface="+mn-lt"/>
                          <a:ea typeface="Times New Roman" panose="02020603050405020304" pitchFamily="18" charset="0"/>
                          <a:cs typeface="Times New Roman" panose="02020603050405020304" pitchFamily="18" charset="0"/>
                        </a:rPr>
                        <a:t>147</a:t>
                      </a:r>
                    </a:p>
                  </a:txBody>
                  <a:tcPr marL="68580" marR="68580" marT="0" marB="0"/>
                </a:tc>
                <a:extLst>
                  <a:ext uri="{0D108BD9-81ED-4DB2-BD59-A6C34878D82A}">
                    <a16:rowId xmlns:a16="http://schemas.microsoft.com/office/drawing/2014/main" val="3225282594"/>
                  </a:ext>
                </a:extLst>
              </a:tr>
              <a:tr h="53677">
                <a:tc>
                  <a:txBody>
                    <a:bodyPr/>
                    <a:lstStyle/>
                    <a:p>
                      <a:pPr algn="just">
                        <a:spcBef>
                          <a:spcPts val="100"/>
                        </a:spcBef>
                        <a:spcAft>
                          <a:spcPts val="100"/>
                        </a:spcAft>
                      </a:pPr>
                      <a:r>
                        <a:rPr lang="en-US" sz="1400">
                          <a:solidFill>
                            <a:schemeClr val="tx1"/>
                          </a:solidFill>
                          <a:effectLst/>
                        </a:rPr>
                        <a:t>Coupling coefficient</a:t>
                      </a:r>
                      <a:endParaRPr lang="it-IT"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endParaRPr lang="it-IT" sz="14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en-US" sz="1400" dirty="0">
                          <a:solidFill>
                            <a:schemeClr val="tx1"/>
                          </a:solidFill>
                          <a:effectLst/>
                        </a:rPr>
                        <a:t>3</a:t>
                      </a:r>
                      <a:endParaRPr lang="it-IT"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it-IT" sz="1400">
                          <a:solidFill>
                            <a:schemeClr val="tx1"/>
                          </a:solidFill>
                          <a:effectLst/>
                          <a:latin typeface="+mn-lt"/>
                          <a:ea typeface="Times New Roman" panose="02020603050405020304" pitchFamily="18" charset="0"/>
                          <a:cs typeface="Times New Roman" panose="02020603050405020304" pitchFamily="18" charset="0"/>
                        </a:rPr>
                        <a:t>3.5</a:t>
                      </a:r>
                    </a:p>
                  </a:txBody>
                  <a:tcPr marL="68580" marR="68580" marT="0" marB="0"/>
                </a:tc>
                <a:extLst>
                  <a:ext uri="{0D108BD9-81ED-4DB2-BD59-A6C34878D82A}">
                    <a16:rowId xmlns:a16="http://schemas.microsoft.com/office/drawing/2014/main" val="1085141328"/>
                  </a:ext>
                </a:extLst>
              </a:tr>
              <a:tr h="53677">
                <a:tc>
                  <a:txBody>
                    <a:bodyPr/>
                    <a:lstStyle/>
                    <a:p>
                      <a:pPr algn="just">
                        <a:spcBef>
                          <a:spcPts val="100"/>
                        </a:spcBef>
                        <a:spcAft>
                          <a:spcPts val="100"/>
                        </a:spcAft>
                      </a:pPr>
                      <a:r>
                        <a:rPr lang="en-US" sz="1400">
                          <a:solidFill>
                            <a:schemeClr val="tx1"/>
                          </a:solidFill>
                          <a:effectLst/>
                        </a:rPr>
                        <a:t>Mode </a:t>
                      </a:r>
                      <a:r>
                        <a:rPr lang="en-US" sz="1400" err="1">
                          <a:solidFill>
                            <a:schemeClr val="tx1"/>
                          </a:solidFill>
                          <a:effectLst/>
                        </a:rPr>
                        <a:t>sep.</a:t>
                      </a:r>
                      <a:r>
                        <a:rPr lang="en-US" sz="1400">
                          <a:solidFill>
                            <a:schemeClr val="tx1"/>
                          </a:solidFill>
                          <a:effectLst/>
                        </a:rPr>
                        <a:t> </a:t>
                      </a:r>
                      <a:r>
                        <a:rPr lang="en-US" sz="1400">
                          <a:solidFill>
                            <a:schemeClr val="tx1"/>
                          </a:solidFill>
                          <a:effectLst/>
                          <a:sym typeface="Symbol" panose="05050102010706020507" pitchFamily="18" charset="2"/>
                        </a:rPr>
                        <a:t></a:t>
                      </a:r>
                      <a:r>
                        <a:rPr lang="en-US" sz="1400">
                          <a:solidFill>
                            <a:schemeClr val="tx1"/>
                          </a:solidFill>
                          <a:effectLst/>
                        </a:rPr>
                        <a:t>-</a:t>
                      </a:r>
                      <a:r>
                        <a:rPr lang="en-US" sz="1400">
                          <a:solidFill>
                            <a:schemeClr val="tx1"/>
                          </a:solidFill>
                          <a:effectLst/>
                          <a:sym typeface="Symbol" panose="05050102010706020507" pitchFamily="18" charset="2"/>
                        </a:rPr>
                        <a:t></a:t>
                      </a:r>
                      <a:r>
                        <a:rPr lang="en-US" sz="1400">
                          <a:solidFill>
                            <a:schemeClr val="tx1"/>
                          </a:solidFill>
                          <a:effectLst/>
                        </a:rPr>
                        <a:t>/2 </a:t>
                      </a:r>
                      <a:endParaRPr lang="it-IT"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it-IT" sz="1400" b="0">
                          <a:solidFill>
                            <a:schemeClr val="tx1"/>
                          </a:solidFill>
                          <a:effectLst/>
                          <a:latin typeface="+mn-lt"/>
                          <a:ea typeface="Times New Roman" panose="02020603050405020304" pitchFamily="18" charset="0"/>
                          <a:cs typeface="Times New Roman" panose="02020603050405020304" pitchFamily="18" charset="0"/>
                        </a:rPr>
                        <a:t>MHz</a:t>
                      </a:r>
                    </a:p>
                  </a:txBody>
                  <a:tcPr marL="68580" marR="68580" marT="0" marB="0"/>
                </a:tc>
                <a:tc>
                  <a:txBody>
                    <a:bodyPr/>
                    <a:lstStyle/>
                    <a:p>
                      <a:pPr algn="ctr">
                        <a:spcBef>
                          <a:spcPts val="100"/>
                        </a:spcBef>
                        <a:spcAft>
                          <a:spcPts val="100"/>
                        </a:spcAft>
                      </a:pPr>
                      <a:r>
                        <a:rPr lang="en-US" sz="1400" dirty="0">
                          <a:solidFill>
                            <a:schemeClr val="tx1"/>
                          </a:solidFill>
                          <a:effectLst/>
                        </a:rPr>
                        <a:t>47</a:t>
                      </a:r>
                      <a:endParaRPr lang="it-IT"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100"/>
                        </a:spcBef>
                        <a:spcAft>
                          <a:spcPts val="100"/>
                        </a:spcAft>
                      </a:pPr>
                      <a:r>
                        <a:rPr lang="it-IT" sz="1400" dirty="0">
                          <a:solidFill>
                            <a:schemeClr val="tx1"/>
                          </a:solidFill>
                          <a:effectLst/>
                          <a:latin typeface="+mn-lt"/>
                          <a:ea typeface="Times New Roman" panose="02020603050405020304" pitchFamily="18" charset="0"/>
                          <a:cs typeface="Times New Roman" panose="02020603050405020304" pitchFamily="18" charset="0"/>
                        </a:rPr>
                        <a:t>48.3</a:t>
                      </a:r>
                    </a:p>
                  </a:txBody>
                  <a:tcPr marL="68580" marR="68580" marT="0" marB="0"/>
                </a:tc>
                <a:extLst>
                  <a:ext uri="{0D108BD9-81ED-4DB2-BD59-A6C34878D82A}">
                    <a16:rowId xmlns:a16="http://schemas.microsoft.com/office/drawing/2014/main" val="1942732633"/>
                  </a:ext>
                </a:extLst>
              </a:tr>
            </a:tbl>
          </a:graphicData>
        </a:graphic>
      </p:graphicFrame>
      <p:pic>
        <p:nvPicPr>
          <p:cNvPr id="15" name="Immagine 14" descr="Immagine che contiene pavimento, interno, disordinato, arredo&#10;&#10;Descrizione generata automaticamente">
            <a:extLst>
              <a:ext uri="{FF2B5EF4-FFF2-40B4-BE49-F238E27FC236}">
                <a16:creationId xmlns:a16="http://schemas.microsoft.com/office/drawing/2014/main" id="{1200D1E3-F1F6-14BD-63B1-93908662C78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12506" y="961556"/>
            <a:ext cx="3164995" cy="2373746"/>
          </a:xfrm>
          <a:prstGeom prst="rect">
            <a:avLst/>
          </a:prstGeom>
        </p:spPr>
      </p:pic>
      <p:sp>
        <p:nvSpPr>
          <p:cNvPr id="17" name="CasellaDiTesto 16">
            <a:extLst>
              <a:ext uri="{FF2B5EF4-FFF2-40B4-BE49-F238E27FC236}">
                <a16:creationId xmlns:a16="http://schemas.microsoft.com/office/drawing/2014/main" id="{C6C7CCE7-92FD-F74C-63CE-27F26E483EFD}"/>
              </a:ext>
            </a:extLst>
          </p:cNvPr>
          <p:cNvSpPr txBox="1"/>
          <p:nvPr/>
        </p:nvSpPr>
        <p:spPr>
          <a:xfrm>
            <a:off x="0" y="961556"/>
            <a:ext cx="5741043" cy="1323439"/>
          </a:xfrm>
          <a:prstGeom prst="rect">
            <a:avLst/>
          </a:prstGeom>
          <a:noFill/>
        </p:spPr>
        <p:txBody>
          <a:bodyPr wrap="square">
            <a:spAutoFit/>
          </a:bodyPr>
          <a:lstStyle/>
          <a:p>
            <a:pPr algn="just"/>
            <a:r>
              <a:rPr lang="en-US" sz="1600" dirty="0">
                <a:latin typeface="Calibri" panose="020F0502020204030204" pitchFamily="34" charset="0"/>
                <a:ea typeface="Calibri" panose="020F0502020204030204" pitchFamily="34" charset="0"/>
                <a:cs typeface="Calibri" panose="020F0502020204030204" pitchFamily="34" charset="0"/>
              </a:rPr>
              <a:t>The assembled gun has been </a:t>
            </a:r>
            <a:r>
              <a:rPr lang="en-US" sz="1600" b="1" dirty="0">
                <a:latin typeface="Calibri" panose="020F0502020204030204" pitchFamily="34" charset="0"/>
                <a:ea typeface="Calibri" panose="020F0502020204030204" pitchFamily="34" charset="0"/>
                <a:cs typeface="Calibri" panose="020F0502020204030204" pitchFamily="34" charset="0"/>
              </a:rPr>
              <a:t>RF tested</a:t>
            </a:r>
            <a:r>
              <a:rPr lang="en-US" sz="1600" dirty="0">
                <a:latin typeface="Calibri" panose="020F0502020204030204" pitchFamily="34" charset="0"/>
                <a:ea typeface="Calibri" panose="020F0502020204030204" pitchFamily="34" charset="0"/>
                <a:cs typeface="Calibri" panose="020F0502020204030204" pitchFamily="34" charset="0"/>
              </a:rPr>
              <a:t>. The three modes are clearly visible in the plot. The frequency and quality factor of the working mode are the nominal ones while the coupling coefficient is slightly larger. </a:t>
            </a:r>
            <a:r>
              <a:rPr lang="en-US" sz="1600" b="1" dirty="0">
                <a:latin typeface="Calibri" panose="020F0502020204030204" pitchFamily="34" charset="0"/>
                <a:ea typeface="Calibri" panose="020F0502020204030204" pitchFamily="34" charset="0"/>
                <a:cs typeface="Calibri" panose="020F0502020204030204" pitchFamily="34" charset="0"/>
              </a:rPr>
              <a:t>The gun is without tuners</a:t>
            </a:r>
          </a:p>
          <a:p>
            <a:pPr algn="just"/>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18" name="Immagine 17" descr="Immagine che contiene persona, vestiti, calzature, Metallurgia&#10;&#10;Il contenuto generato dall'IA potrebbe non essere corretto.">
            <a:extLst>
              <a:ext uri="{FF2B5EF4-FFF2-40B4-BE49-F238E27FC236}">
                <a16:creationId xmlns:a16="http://schemas.microsoft.com/office/drawing/2014/main" id="{5434A257-E7E6-0C9B-17FC-764596C3702F}"/>
              </a:ext>
            </a:extLst>
          </p:cNvPr>
          <p:cNvPicPr>
            <a:picLocks noChangeAspect="1"/>
          </p:cNvPicPr>
          <p:nvPr/>
        </p:nvPicPr>
        <p:blipFill>
          <a:blip r:embed="rId7">
            <a:extLst>
              <a:ext uri="{28A0092B-C50C-407E-A947-70E740481C1C}">
                <a14:useLocalDpi xmlns:a14="http://schemas.microsoft.com/office/drawing/2010/main" val="0"/>
              </a:ext>
            </a:extLst>
          </a:blip>
          <a:srcRect t="22529"/>
          <a:stretch/>
        </p:blipFill>
        <p:spPr>
          <a:xfrm>
            <a:off x="9218432" y="3514811"/>
            <a:ext cx="2743199" cy="2833588"/>
          </a:xfrm>
          <a:prstGeom prst="rect">
            <a:avLst/>
          </a:prstGeom>
        </p:spPr>
      </p:pic>
    </p:spTree>
    <p:extLst>
      <p:ext uri="{BB962C8B-B14F-4D97-AF65-F5344CB8AC3E}">
        <p14:creationId xmlns:p14="http://schemas.microsoft.com/office/powerpoint/2010/main" val="3260715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72734-7C4A-FBA3-65EF-B4E0DFB22B55}"/>
            </a:ext>
          </a:extLst>
        </p:cNvPr>
        <p:cNvGrpSpPr/>
        <p:nvPr/>
      </p:nvGrpSpPr>
      <p:grpSpPr>
        <a:xfrm>
          <a:off x="0" y="0"/>
          <a:ext cx="0" cy="0"/>
          <a:chOff x="0" y="0"/>
          <a:chExt cx="0" cy="0"/>
        </a:xfrm>
      </p:grpSpPr>
      <p:pic>
        <p:nvPicPr>
          <p:cNvPr id="44" name="Immagine 43" descr="Immagine che contiene vestiti, jeans, persona, calzature&#10;&#10;Descrizione generata automaticamente">
            <a:extLst>
              <a:ext uri="{FF2B5EF4-FFF2-40B4-BE49-F238E27FC236}">
                <a16:creationId xmlns:a16="http://schemas.microsoft.com/office/drawing/2014/main" id="{2E8B8C64-3747-0A0E-58FC-48559D26AD2B}"/>
              </a:ext>
            </a:extLst>
          </p:cNvPr>
          <p:cNvPicPr>
            <a:picLocks noChangeAspect="1"/>
          </p:cNvPicPr>
          <p:nvPr/>
        </p:nvPicPr>
        <p:blipFill>
          <a:blip r:embed="rId2" cstate="print">
            <a:extLst>
              <a:ext uri="{28A0092B-C50C-407E-A947-70E740481C1C}">
                <a14:useLocalDpi xmlns:a14="http://schemas.microsoft.com/office/drawing/2010/main" val="0"/>
              </a:ext>
            </a:extLst>
          </a:blip>
          <a:srcRect l="13738" r="18197"/>
          <a:stretch/>
        </p:blipFill>
        <p:spPr>
          <a:xfrm>
            <a:off x="8381418" y="1213454"/>
            <a:ext cx="3580623" cy="2962485"/>
          </a:xfrm>
          <a:prstGeom prst="rect">
            <a:avLst/>
          </a:prstGeom>
        </p:spPr>
      </p:pic>
      <p:sp>
        <p:nvSpPr>
          <p:cNvPr id="4" name="Rettangolo 3">
            <a:extLst>
              <a:ext uri="{FF2B5EF4-FFF2-40B4-BE49-F238E27FC236}">
                <a16:creationId xmlns:a16="http://schemas.microsoft.com/office/drawing/2014/main" id="{DBE57E0F-D2CF-14D8-9FCA-B904B255A14F}"/>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AA7F4532-FF4E-8C19-0443-298515941F85}"/>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C-band Gun final Assembly</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Immagine 17" descr="Immagine che contiene macchina, ingegneria, industria, fabbrica&#10;&#10;Descrizione generata automaticamente">
            <a:extLst>
              <a:ext uri="{FF2B5EF4-FFF2-40B4-BE49-F238E27FC236}">
                <a16:creationId xmlns:a16="http://schemas.microsoft.com/office/drawing/2014/main" id="{25978A25-E6F2-2995-7A64-AC8002E0F9E7}"/>
              </a:ext>
            </a:extLst>
          </p:cNvPr>
          <p:cNvPicPr>
            <a:picLocks noChangeAspect="1"/>
          </p:cNvPicPr>
          <p:nvPr/>
        </p:nvPicPr>
        <p:blipFill rotWithShape="1">
          <a:blip r:embed="rId3">
            <a:extLst>
              <a:ext uri="{28A0092B-C50C-407E-A947-70E740481C1C}">
                <a14:useLocalDpi xmlns:a14="http://schemas.microsoft.com/office/drawing/2010/main" val="0"/>
              </a:ext>
            </a:extLst>
          </a:blip>
          <a:srcRect l="9181" t="12871" r="27006"/>
          <a:stretch/>
        </p:blipFill>
        <p:spPr>
          <a:xfrm>
            <a:off x="4516557" y="1237186"/>
            <a:ext cx="3493089" cy="2685873"/>
          </a:xfrm>
          <a:prstGeom prst="rect">
            <a:avLst/>
          </a:prstGeom>
        </p:spPr>
      </p:pic>
      <p:pic>
        <p:nvPicPr>
          <p:cNvPr id="21" name="Immagine 20" descr="Immagine che contiene macchina, ingegneria, Impianto elettrico, Ingegneria elettronica&#10;&#10;Descrizione generata automaticamente">
            <a:extLst>
              <a:ext uri="{FF2B5EF4-FFF2-40B4-BE49-F238E27FC236}">
                <a16:creationId xmlns:a16="http://schemas.microsoft.com/office/drawing/2014/main" id="{AE32C417-86DE-1F7D-2534-68CF24D233D3}"/>
              </a:ext>
            </a:extLst>
          </p:cNvPr>
          <p:cNvPicPr>
            <a:picLocks noChangeAspect="1"/>
          </p:cNvPicPr>
          <p:nvPr/>
        </p:nvPicPr>
        <p:blipFill rotWithShape="1">
          <a:blip r:embed="rId4">
            <a:extLst>
              <a:ext uri="{28A0092B-C50C-407E-A947-70E740481C1C}">
                <a14:useLocalDpi xmlns:a14="http://schemas.microsoft.com/office/drawing/2010/main" val="0"/>
              </a:ext>
            </a:extLst>
          </a:blip>
          <a:srcRect l="7108" r="29772" b="14715"/>
          <a:stretch/>
        </p:blipFill>
        <p:spPr>
          <a:xfrm>
            <a:off x="4516557" y="3999286"/>
            <a:ext cx="3620584" cy="2754911"/>
          </a:xfrm>
          <a:prstGeom prst="rect">
            <a:avLst/>
          </a:prstGeom>
        </p:spPr>
      </p:pic>
      <p:sp>
        <p:nvSpPr>
          <p:cNvPr id="22" name="CasellaDiTesto 21">
            <a:extLst>
              <a:ext uri="{FF2B5EF4-FFF2-40B4-BE49-F238E27FC236}">
                <a16:creationId xmlns:a16="http://schemas.microsoft.com/office/drawing/2014/main" id="{1B1267E1-C26C-EABF-3E84-AF86AE8D77C7}"/>
              </a:ext>
            </a:extLst>
          </p:cNvPr>
          <p:cNvSpPr txBox="1"/>
          <p:nvPr/>
        </p:nvSpPr>
        <p:spPr>
          <a:xfrm>
            <a:off x="2363041" y="6302605"/>
            <a:ext cx="1221168" cy="369332"/>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Photo-Gun</a:t>
            </a:r>
          </a:p>
        </p:txBody>
      </p:sp>
      <p:sp>
        <p:nvSpPr>
          <p:cNvPr id="34" name="CasellaDiTesto 33">
            <a:extLst>
              <a:ext uri="{FF2B5EF4-FFF2-40B4-BE49-F238E27FC236}">
                <a16:creationId xmlns:a16="http://schemas.microsoft.com/office/drawing/2014/main" id="{A56768A2-3ED9-C669-9BAD-41878F6C8D4C}"/>
              </a:ext>
            </a:extLst>
          </p:cNvPr>
          <p:cNvSpPr txBox="1"/>
          <p:nvPr/>
        </p:nvSpPr>
        <p:spPr>
          <a:xfrm>
            <a:off x="78154" y="816325"/>
            <a:ext cx="4343266" cy="1815882"/>
          </a:xfrm>
          <a:prstGeom prst="rect">
            <a:avLst/>
          </a:prstGeom>
          <a:noFill/>
        </p:spPr>
        <p:txBody>
          <a:bodyPr wrap="square">
            <a:spAutoFit/>
          </a:bodyPr>
          <a:lstStyle/>
          <a:p>
            <a:pPr marL="285750" indent="-285750" algn="just">
              <a:buClr>
                <a:srgbClr val="0070C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The gun, after the final assembly and vacuum test has been </a:t>
            </a:r>
            <a:r>
              <a:rPr lang="en-US" sz="1600" b="1" dirty="0">
                <a:latin typeface="Calibri" panose="020F0502020204030204" pitchFamily="34" charset="0"/>
                <a:ea typeface="Calibri" panose="020F0502020204030204" pitchFamily="34" charset="0"/>
                <a:cs typeface="Calibri" panose="020F0502020204030204" pitchFamily="34" charset="0"/>
              </a:rPr>
              <a:t>assembled in its final configuration </a:t>
            </a:r>
            <a:r>
              <a:rPr lang="en-US" sz="1600" dirty="0">
                <a:latin typeface="Calibri" panose="020F0502020204030204" pitchFamily="34" charset="0"/>
                <a:ea typeface="Calibri" panose="020F0502020204030204" pitchFamily="34" charset="0"/>
                <a:cs typeface="Calibri" panose="020F0502020204030204" pitchFamily="34" charset="0"/>
              </a:rPr>
              <a:t>with the solenoid and vacuum chambers. </a:t>
            </a:r>
          </a:p>
          <a:p>
            <a:pPr marL="285750" indent="-285750" algn="just">
              <a:buClr>
                <a:srgbClr val="0070C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The whole system has then been transported to </a:t>
            </a:r>
            <a:r>
              <a:rPr lang="en-US" sz="1600" b="1" dirty="0">
                <a:latin typeface="Calibri" panose="020F0502020204030204" pitchFamily="34" charset="0"/>
                <a:ea typeface="Calibri" panose="020F0502020204030204" pitchFamily="34" charset="0"/>
                <a:cs typeface="Calibri" panose="020F0502020204030204" pitchFamily="34" charset="0"/>
              </a:rPr>
              <a:t>PSI and installed in the High Power Test Stand </a:t>
            </a:r>
            <a:r>
              <a:rPr lang="en-US" sz="1600" dirty="0">
                <a:latin typeface="Calibri" panose="020F0502020204030204" pitchFamily="34" charset="0"/>
                <a:ea typeface="Calibri" panose="020F0502020204030204" pitchFamily="34" charset="0"/>
                <a:cs typeface="Calibri" panose="020F0502020204030204" pitchFamily="34" charset="0"/>
              </a:rPr>
              <a:t>[T. Lucas, IPAC 24, WEPC69]</a:t>
            </a:r>
          </a:p>
        </p:txBody>
      </p:sp>
      <p:pic>
        <p:nvPicPr>
          <p:cNvPr id="2" name="Immagine 1">
            <a:extLst>
              <a:ext uri="{FF2B5EF4-FFF2-40B4-BE49-F238E27FC236}">
                <a16:creationId xmlns:a16="http://schemas.microsoft.com/office/drawing/2014/main" id="{4048266D-684E-D2F2-5671-D134FF6257D7}"/>
              </a:ext>
            </a:extLst>
          </p:cNvPr>
          <p:cNvPicPr>
            <a:picLocks noChangeAspect="1"/>
          </p:cNvPicPr>
          <p:nvPr/>
        </p:nvPicPr>
        <p:blipFill>
          <a:blip r:embed="rId5" cstate="screen">
            <a:extLst>
              <a:ext uri="{28A0092B-C50C-407E-A947-70E740481C1C}">
                <a14:useLocalDpi xmlns:a14="http://schemas.microsoft.com/office/drawing/2010/main"/>
              </a:ext>
            </a:extLst>
          </a:blip>
          <a:srcRect l="5089" r="9430"/>
          <a:stretch/>
        </p:blipFill>
        <p:spPr>
          <a:xfrm flipH="1">
            <a:off x="-13269" y="2795590"/>
            <a:ext cx="4243885" cy="3270237"/>
          </a:xfrm>
          <a:prstGeom prst="rect">
            <a:avLst/>
          </a:prstGeom>
        </p:spPr>
      </p:pic>
      <p:cxnSp>
        <p:nvCxnSpPr>
          <p:cNvPr id="26" name="Connettore 2 25">
            <a:extLst>
              <a:ext uri="{FF2B5EF4-FFF2-40B4-BE49-F238E27FC236}">
                <a16:creationId xmlns:a16="http://schemas.microsoft.com/office/drawing/2014/main" id="{34B4629D-A811-4287-119D-E65689BDB9C4}"/>
              </a:ext>
            </a:extLst>
          </p:cNvPr>
          <p:cNvCxnSpPr>
            <a:cxnSpLocks/>
            <a:stCxn id="22" idx="0"/>
          </p:cNvCxnSpPr>
          <p:nvPr/>
        </p:nvCxnSpPr>
        <p:spPr>
          <a:xfrm flipV="1">
            <a:off x="2973625" y="2595563"/>
            <a:ext cx="2884250" cy="3707042"/>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5CEF4ADF-0114-7499-81F2-69DA709FF3F6}"/>
              </a:ext>
            </a:extLst>
          </p:cNvPr>
          <p:cNvCxnSpPr>
            <a:cxnSpLocks/>
          </p:cNvCxnSpPr>
          <p:nvPr/>
        </p:nvCxnSpPr>
        <p:spPr>
          <a:xfrm flipH="1" flipV="1">
            <a:off x="1333500" y="4938722"/>
            <a:ext cx="1629253" cy="1402409"/>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57EA08E3-102F-F351-5883-39C1B1008085}"/>
              </a:ext>
            </a:extLst>
          </p:cNvPr>
          <p:cNvCxnSpPr>
            <a:cxnSpLocks/>
          </p:cNvCxnSpPr>
          <p:nvPr/>
        </p:nvCxnSpPr>
        <p:spPr>
          <a:xfrm flipV="1">
            <a:off x="2934922" y="5757170"/>
            <a:ext cx="3161078" cy="583961"/>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3B8C6C7D-9C9A-3F85-AA1F-C5BE0A8A790C}"/>
              </a:ext>
            </a:extLst>
          </p:cNvPr>
          <p:cNvCxnSpPr>
            <a:cxnSpLocks/>
          </p:cNvCxnSpPr>
          <p:nvPr/>
        </p:nvCxnSpPr>
        <p:spPr>
          <a:xfrm flipH="1">
            <a:off x="2790825" y="3126396"/>
            <a:ext cx="1138574" cy="1670050"/>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F99032A4-0CF3-C982-96A8-45BBB78E55C3}"/>
              </a:ext>
            </a:extLst>
          </p:cNvPr>
          <p:cNvCxnSpPr>
            <a:cxnSpLocks/>
          </p:cNvCxnSpPr>
          <p:nvPr/>
        </p:nvCxnSpPr>
        <p:spPr>
          <a:xfrm>
            <a:off x="3929399" y="3104467"/>
            <a:ext cx="2368599" cy="1525652"/>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A42A85E1-C825-1999-B828-5C36A021EF2D}"/>
              </a:ext>
            </a:extLst>
          </p:cNvPr>
          <p:cNvCxnSpPr>
            <a:cxnSpLocks/>
          </p:cNvCxnSpPr>
          <p:nvPr/>
        </p:nvCxnSpPr>
        <p:spPr>
          <a:xfrm flipV="1">
            <a:off x="3895725" y="2132229"/>
            <a:ext cx="2688214" cy="994167"/>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CasellaDiTesto 40">
            <a:extLst>
              <a:ext uri="{FF2B5EF4-FFF2-40B4-BE49-F238E27FC236}">
                <a16:creationId xmlns:a16="http://schemas.microsoft.com/office/drawing/2014/main" id="{E9B41BD1-814A-1A8A-6AA5-9386F37C2993}"/>
              </a:ext>
            </a:extLst>
          </p:cNvPr>
          <p:cNvSpPr txBox="1"/>
          <p:nvPr/>
        </p:nvSpPr>
        <p:spPr>
          <a:xfrm>
            <a:off x="8526808" y="782603"/>
            <a:ext cx="3230436" cy="369332"/>
          </a:xfrm>
          <a:prstGeom prst="rect">
            <a:avLst/>
          </a:prstGeom>
          <a:noFill/>
        </p:spPr>
        <p:txBody>
          <a:bodyPr wrap="none" rtlCol="0">
            <a:spAutoFit/>
          </a:bodyPr>
          <a:lstStyle/>
          <a:p>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Shipment and Installation at PSI</a:t>
            </a:r>
          </a:p>
        </p:txBody>
      </p:sp>
      <p:sp>
        <p:nvSpPr>
          <p:cNvPr id="42" name="CasellaDiTesto 41">
            <a:extLst>
              <a:ext uri="{FF2B5EF4-FFF2-40B4-BE49-F238E27FC236}">
                <a16:creationId xmlns:a16="http://schemas.microsoft.com/office/drawing/2014/main" id="{68A5BABF-8C67-DFAF-A799-29D3027D6BE7}"/>
              </a:ext>
            </a:extLst>
          </p:cNvPr>
          <p:cNvSpPr txBox="1"/>
          <p:nvPr/>
        </p:nvSpPr>
        <p:spPr>
          <a:xfrm>
            <a:off x="5459836" y="879447"/>
            <a:ext cx="1606530" cy="369332"/>
          </a:xfrm>
          <a:prstGeom prst="rect">
            <a:avLst/>
          </a:prstGeom>
          <a:noFill/>
        </p:spPr>
        <p:txBody>
          <a:bodyPr wrap="none" rtlCol="0">
            <a:spAutoFit/>
          </a:bodyPr>
          <a:lstStyle/>
          <a:p>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Final Assembly</a:t>
            </a:r>
          </a:p>
        </p:txBody>
      </p:sp>
      <p:pic>
        <p:nvPicPr>
          <p:cNvPr id="45" name="Immagine 44">
            <a:extLst>
              <a:ext uri="{FF2B5EF4-FFF2-40B4-BE49-F238E27FC236}">
                <a16:creationId xmlns:a16="http://schemas.microsoft.com/office/drawing/2014/main" id="{267F95A4-307D-6CF2-9345-5836DB5C2591}"/>
              </a:ext>
            </a:extLst>
          </p:cNvPr>
          <p:cNvPicPr>
            <a:picLocks noChangeAspect="1"/>
          </p:cNvPicPr>
          <p:nvPr/>
        </p:nvPicPr>
        <p:blipFill rotWithShape="1">
          <a:blip r:embed="rId6">
            <a:extLst>
              <a:ext uri="{28A0092B-C50C-407E-A947-70E740481C1C}">
                <a14:useLocalDpi xmlns:a14="http://schemas.microsoft.com/office/drawing/2010/main" val="0"/>
              </a:ext>
            </a:extLst>
          </a:blip>
          <a:srcRect l="4925" t="13453" r="7458"/>
          <a:stretch/>
        </p:blipFill>
        <p:spPr>
          <a:xfrm>
            <a:off x="8656935" y="4473281"/>
            <a:ext cx="3163590" cy="2342530"/>
          </a:xfrm>
          <a:prstGeom prst="rect">
            <a:avLst/>
          </a:prstGeom>
        </p:spPr>
      </p:pic>
      <p:sp>
        <p:nvSpPr>
          <p:cNvPr id="46" name="CasellaDiTesto 45">
            <a:extLst>
              <a:ext uri="{FF2B5EF4-FFF2-40B4-BE49-F238E27FC236}">
                <a16:creationId xmlns:a16="http://schemas.microsoft.com/office/drawing/2014/main" id="{94D0643F-0D42-6C71-97E9-9CFCB32A6147}"/>
              </a:ext>
            </a:extLst>
          </p:cNvPr>
          <p:cNvSpPr txBox="1"/>
          <p:nvPr/>
        </p:nvSpPr>
        <p:spPr>
          <a:xfrm>
            <a:off x="8293955" y="4150115"/>
            <a:ext cx="4255232" cy="646331"/>
          </a:xfrm>
          <a:prstGeom prst="rect">
            <a:avLst/>
          </a:prstGeom>
          <a:noFill/>
        </p:spPr>
        <p:txBody>
          <a:bodyPr wrap="square" rtlCol="0">
            <a:spAutoFit/>
          </a:bodyPr>
          <a:lstStyle/>
          <a:p>
            <a:r>
              <a:rPr lang="it-IT" b="1" dirty="0">
                <a:solidFill>
                  <a:srgbClr val="0000FF"/>
                </a:solidFill>
                <a:latin typeface="Calibri" panose="020F0502020204030204" pitchFamily="34" charset="0"/>
                <a:ea typeface="Calibri" panose="020F0502020204030204" pitchFamily="34" charset="0"/>
                <a:cs typeface="Calibri" panose="020F0502020204030204" pitchFamily="34" charset="0"/>
              </a:rPr>
              <a:t>RF Power Source of the Valhalla facility</a:t>
            </a:r>
          </a:p>
          <a:p>
            <a:endParaRPr lang="it-IT"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47" name="Immagine 46">
            <a:extLst>
              <a:ext uri="{FF2B5EF4-FFF2-40B4-BE49-F238E27FC236}">
                <a16:creationId xmlns:a16="http://schemas.microsoft.com/office/drawing/2014/main" id="{7491D308-9D83-065C-5D2F-42399FE7AD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78" t="32151" r="6578" b="29000"/>
          <a:stretch/>
        </p:blipFill>
        <p:spPr>
          <a:xfrm>
            <a:off x="10511826" y="3516417"/>
            <a:ext cx="1373580" cy="590960"/>
          </a:xfrm>
          <a:prstGeom prst="rect">
            <a:avLst/>
          </a:prstGeom>
        </p:spPr>
      </p:pic>
      <p:sp>
        <p:nvSpPr>
          <p:cNvPr id="24" name="CasellaDiTesto 23">
            <a:extLst>
              <a:ext uri="{FF2B5EF4-FFF2-40B4-BE49-F238E27FC236}">
                <a16:creationId xmlns:a16="http://schemas.microsoft.com/office/drawing/2014/main" id="{B6C16B9D-76CC-6DA4-86C0-4FD3D6158C88}"/>
              </a:ext>
            </a:extLst>
          </p:cNvPr>
          <p:cNvSpPr txBox="1"/>
          <p:nvPr/>
        </p:nvSpPr>
        <p:spPr>
          <a:xfrm>
            <a:off x="2946457" y="2757064"/>
            <a:ext cx="1015021" cy="369332"/>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Solenoid</a:t>
            </a:r>
          </a:p>
        </p:txBody>
      </p:sp>
    </p:spTree>
    <p:extLst>
      <p:ext uri="{BB962C8B-B14F-4D97-AF65-F5344CB8AC3E}">
        <p14:creationId xmlns:p14="http://schemas.microsoft.com/office/powerpoint/2010/main" val="1752059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DAD8C-F150-1AD0-CC19-980068C8051D}"/>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FDA47659-92D2-03E7-9DAA-D0D1B297DF32}"/>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9DF39B27-C320-6A37-3CD5-CAF82ACF776F}"/>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High power test schematic layout</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Segnaposto numero diapositiva 4">
            <a:extLst>
              <a:ext uri="{FF2B5EF4-FFF2-40B4-BE49-F238E27FC236}">
                <a16:creationId xmlns:a16="http://schemas.microsoft.com/office/drawing/2014/main" id="{A374A1F6-5C04-78A0-190B-9072AA08BD16}"/>
              </a:ext>
            </a:extLst>
          </p:cNvPr>
          <p:cNvSpPr txBox="1">
            <a:spLocks/>
          </p:cNvSpPr>
          <p:nvPr/>
        </p:nvSpPr>
        <p:spPr>
          <a:xfrm>
            <a:off x="8549027" y="6011294"/>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pitchFamily="34" charset="0"/>
                <a:ea typeface="Calibri" panose="020F0502020204030204" pitchFamily="34" charset="0"/>
                <a:cs typeface="Calibri" panose="020F0502020204030204" pitchFamily="34" charset="0"/>
              </a:rPr>
              <a:pPr/>
              <a:t>18</a:t>
            </a:fld>
            <a:endParaRPr lang="en-GB">
              <a:solidFill>
                <a:prstClr val="black">
                  <a:tint val="75000"/>
                </a:prstClr>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magine 1" descr="Immagine che contiene macchina, ingegneria, interno, industria&#10;&#10;Descrizione generata automaticamente">
            <a:extLst>
              <a:ext uri="{FF2B5EF4-FFF2-40B4-BE49-F238E27FC236}">
                <a16:creationId xmlns:a16="http://schemas.microsoft.com/office/drawing/2014/main" id="{3ED8D051-8D2D-BC42-A01A-6B9A797537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9" t="4849" r="10262" b="7360"/>
          <a:stretch/>
        </p:blipFill>
        <p:spPr>
          <a:xfrm>
            <a:off x="108284" y="1777656"/>
            <a:ext cx="4204757" cy="4731423"/>
          </a:xfrm>
          <a:prstGeom prst="rect">
            <a:avLst/>
          </a:prstGeom>
        </p:spPr>
      </p:pic>
      <p:sp>
        <p:nvSpPr>
          <p:cNvPr id="3" name="CasellaDiTesto 2">
            <a:extLst>
              <a:ext uri="{FF2B5EF4-FFF2-40B4-BE49-F238E27FC236}">
                <a16:creationId xmlns:a16="http://schemas.microsoft.com/office/drawing/2014/main" id="{DB3AB1F9-5526-7C1F-6AA8-3B802EAD936F}"/>
              </a:ext>
            </a:extLst>
          </p:cNvPr>
          <p:cNvSpPr txBox="1"/>
          <p:nvPr/>
        </p:nvSpPr>
        <p:spPr>
          <a:xfrm>
            <a:off x="1458787" y="5768358"/>
            <a:ext cx="699195" cy="369332"/>
          </a:xfrm>
          <a:prstGeom prst="rect">
            <a:avLst/>
          </a:prstGeom>
          <a:solidFill>
            <a:srgbClr val="FFFF00"/>
          </a:solid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Gun</a:t>
            </a:r>
          </a:p>
        </p:txBody>
      </p:sp>
      <p:sp>
        <p:nvSpPr>
          <p:cNvPr id="6" name="CasellaDiTesto 5">
            <a:extLst>
              <a:ext uri="{FF2B5EF4-FFF2-40B4-BE49-F238E27FC236}">
                <a16:creationId xmlns:a16="http://schemas.microsoft.com/office/drawing/2014/main" id="{4F365FB3-A5EA-FA9B-C4D3-50B6353B21D1}"/>
              </a:ext>
            </a:extLst>
          </p:cNvPr>
          <p:cNvSpPr txBox="1"/>
          <p:nvPr/>
        </p:nvSpPr>
        <p:spPr>
          <a:xfrm>
            <a:off x="2370221" y="5852542"/>
            <a:ext cx="1899599" cy="646331"/>
          </a:xfrm>
          <a:prstGeom prst="rect">
            <a:avLst/>
          </a:prstGeom>
          <a:solidFill>
            <a:srgbClr val="FFFF00"/>
          </a:solidFill>
        </p:spPr>
        <p:txBody>
          <a:bodyPr wrap="square" rtlCol="0">
            <a:sp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Pulse compressor (BOC)</a:t>
            </a:r>
          </a:p>
        </p:txBody>
      </p:sp>
      <p:sp>
        <p:nvSpPr>
          <p:cNvPr id="7" name="CasellaDiTesto 6">
            <a:extLst>
              <a:ext uri="{FF2B5EF4-FFF2-40B4-BE49-F238E27FC236}">
                <a16:creationId xmlns:a16="http://schemas.microsoft.com/office/drawing/2014/main" id="{88E4A144-28E7-B852-2030-C9A8293D7B65}"/>
              </a:ext>
            </a:extLst>
          </p:cNvPr>
          <p:cNvSpPr txBox="1"/>
          <p:nvPr/>
        </p:nvSpPr>
        <p:spPr>
          <a:xfrm>
            <a:off x="108284" y="3483646"/>
            <a:ext cx="1491916" cy="369332"/>
          </a:xfrm>
          <a:prstGeom prst="rect">
            <a:avLst/>
          </a:prstGeom>
          <a:solidFill>
            <a:srgbClr val="FFFF00"/>
          </a:solid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From klystron</a:t>
            </a:r>
          </a:p>
        </p:txBody>
      </p:sp>
      <p:sp>
        <p:nvSpPr>
          <p:cNvPr id="8" name="CasellaDiTesto 7">
            <a:extLst>
              <a:ext uri="{FF2B5EF4-FFF2-40B4-BE49-F238E27FC236}">
                <a16:creationId xmlns:a16="http://schemas.microsoft.com/office/drawing/2014/main" id="{977E5713-C706-3B6A-5980-F28D35292A98}"/>
              </a:ext>
            </a:extLst>
          </p:cNvPr>
          <p:cNvSpPr txBox="1"/>
          <p:nvPr/>
        </p:nvSpPr>
        <p:spPr>
          <a:xfrm>
            <a:off x="390836" y="4242474"/>
            <a:ext cx="1089048" cy="369332"/>
          </a:xfrm>
          <a:prstGeom prst="rect">
            <a:avLst/>
          </a:prstGeom>
          <a:solidFill>
            <a:srgbClr val="FFFF00"/>
          </a:solid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Solenoid</a:t>
            </a:r>
          </a:p>
        </p:txBody>
      </p:sp>
      <p:cxnSp>
        <p:nvCxnSpPr>
          <p:cNvPr id="9" name="Connettore 2 8">
            <a:extLst>
              <a:ext uri="{FF2B5EF4-FFF2-40B4-BE49-F238E27FC236}">
                <a16:creationId xmlns:a16="http://schemas.microsoft.com/office/drawing/2014/main" id="{EEE04BB9-4517-FF90-502C-DE320C72CEDD}"/>
              </a:ext>
            </a:extLst>
          </p:cNvPr>
          <p:cNvCxnSpPr>
            <a:cxnSpLocks/>
            <a:stCxn id="3" idx="0"/>
          </p:cNvCxnSpPr>
          <p:nvPr/>
        </p:nvCxnSpPr>
        <p:spPr>
          <a:xfrm flipV="1">
            <a:off x="1808385" y="5442441"/>
            <a:ext cx="349597" cy="325917"/>
          </a:xfrm>
          <a:prstGeom prst="straightConnector1">
            <a:avLst/>
          </a:prstGeom>
          <a:ln w="571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7B67FD8F-7457-8954-A361-E9BB7A358650}"/>
              </a:ext>
            </a:extLst>
          </p:cNvPr>
          <p:cNvCxnSpPr>
            <a:cxnSpLocks/>
            <a:stCxn id="6" idx="0"/>
          </p:cNvCxnSpPr>
          <p:nvPr/>
        </p:nvCxnSpPr>
        <p:spPr>
          <a:xfrm flipH="1" flipV="1">
            <a:off x="3312018" y="5498642"/>
            <a:ext cx="8003" cy="353900"/>
          </a:xfrm>
          <a:prstGeom prst="straightConnector1">
            <a:avLst/>
          </a:prstGeom>
          <a:ln w="571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94E6AF38-ABD9-393D-A35E-266EBBE0593B}"/>
              </a:ext>
            </a:extLst>
          </p:cNvPr>
          <p:cNvCxnSpPr>
            <a:cxnSpLocks/>
          </p:cNvCxnSpPr>
          <p:nvPr/>
        </p:nvCxnSpPr>
        <p:spPr>
          <a:xfrm>
            <a:off x="836215" y="4583205"/>
            <a:ext cx="814132" cy="434556"/>
          </a:xfrm>
          <a:prstGeom prst="straightConnector1">
            <a:avLst/>
          </a:prstGeom>
          <a:ln w="571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46859B3C-8EA5-8796-5825-5134F6EA682B}"/>
              </a:ext>
            </a:extLst>
          </p:cNvPr>
          <p:cNvCxnSpPr>
            <a:cxnSpLocks/>
            <a:stCxn id="7" idx="0"/>
          </p:cNvCxnSpPr>
          <p:nvPr/>
        </p:nvCxnSpPr>
        <p:spPr>
          <a:xfrm flipH="1" flipV="1">
            <a:off x="213643" y="2953619"/>
            <a:ext cx="640599" cy="530027"/>
          </a:xfrm>
          <a:prstGeom prst="straightConnector1">
            <a:avLst/>
          </a:prstGeom>
          <a:ln w="571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0AFDAF22-A29A-159E-FDFC-11BF038ED58B}"/>
              </a:ext>
            </a:extLst>
          </p:cNvPr>
          <p:cNvSpPr txBox="1"/>
          <p:nvPr/>
        </p:nvSpPr>
        <p:spPr>
          <a:xfrm>
            <a:off x="2662429" y="3118223"/>
            <a:ext cx="1271898" cy="647655"/>
          </a:xfrm>
          <a:prstGeom prst="rect">
            <a:avLst/>
          </a:prstGeom>
          <a:solidFill>
            <a:srgbClr val="FFFF00"/>
          </a:solidFill>
        </p:spPr>
        <p:txBody>
          <a:bodyPr wrap="square" rtlCol="0">
            <a:sp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Waveguide line</a:t>
            </a:r>
          </a:p>
        </p:txBody>
      </p:sp>
      <p:cxnSp>
        <p:nvCxnSpPr>
          <p:cNvPr id="14" name="Connettore 2 13">
            <a:extLst>
              <a:ext uri="{FF2B5EF4-FFF2-40B4-BE49-F238E27FC236}">
                <a16:creationId xmlns:a16="http://schemas.microsoft.com/office/drawing/2014/main" id="{578FF38F-D8F0-0FE7-A2FE-2F94857CF878}"/>
              </a:ext>
            </a:extLst>
          </p:cNvPr>
          <p:cNvCxnSpPr>
            <a:cxnSpLocks/>
            <a:stCxn id="13" idx="1"/>
          </p:cNvCxnSpPr>
          <p:nvPr/>
        </p:nvCxnSpPr>
        <p:spPr>
          <a:xfrm flipH="1">
            <a:off x="2378278" y="3442051"/>
            <a:ext cx="284151" cy="44887"/>
          </a:xfrm>
          <a:prstGeom prst="straightConnector1">
            <a:avLst/>
          </a:prstGeom>
          <a:ln w="571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14940B4F-A3E9-BAF4-BF72-3752A29D4DAA}"/>
              </a:ext>
            </a:extLst>
          </p:cNvPr>
          <p:cNvCxnSpPr>
            <a:cxnSpLocks/>
            <a:stCxn id="111" idx="3"/>
          </p:cNvCxnSpPr>
          <p:nvPr/>
        </p:nvCxnSpPr>
        <p:spPr>
          <a:xfrm flipH="1">
            <a:off x="4511842" y="5918878"/>
            <a:ext cx="39964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53911462-2D85-A205-C105-9C85CC8A354E}"/>
              </a:ext>
            </a:extLst>
          </p:cNvPr>
          <p:cNvPicPr>
            <a:picLocks noChangeAspect="1"/>
          </p:cNvPicPr>
          <p:nvPr/>
        </p:nvPicPr>
        <p:blipFill rotWithShape="1">
          <a:blip r:embed="rId3"/>
          <a:srcRect l="19794" t="23636" r="40256" b="21616"/>
          <a:stretch/>
        </p:blipFill>
        <p:spPr>
          <a:xfrm rot="16200000">
            <a:off x="9193212" y="4559592"/>
            <a:ext cx="2079095" cy="1702879"/>
          </a:xfrm>
          <a:prstGeom prst="rect">
            <a:avLst/>
          </a:prstGeom>
        </p:spPr>
      </p:pic>
      <p:sp>
        <p:nvSpPr>
          <p:cNvPr id="17" name="Rettangolo 16">
            <a:extLst>
              <a:ext uri="{FF2B5EF4-FFF2-40B4-BE49-F238E27FC236}">
                <a16:creationId xmlns:a16="http://schemas.microsoft.com/office/drawing/2014/main" id="{404B0624-F00D-A6E5-3302-3EF3603FE07A}"/>
              </a:ext>
            </a:extLst>
          </p:cNvPr>
          <p:cNvSpPr/>
          <p:nvPr/>
        </p:nvSpPr>
        <p:spPr>
          <a:xfrm>
            <a:off x="10645930" y="4626087"/>
            <a:ext cx="673804" cy="753956"/>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8" name="Rettangolo 17">
            <a:extLst>
              <a:ext uri="{FF2B5EF4-FFF2-40B4-BE49-F238E27FC236}">
                <a16:creationId xmlns:a16="http://schemas.microsoft.com/office/drawing/2014/main" id="{CBF198BE-28FD-E372-6E20-D99221D2623D}"/>
              </a:ext>
            </a:extLst>
          </p:cNvPr>
          <p:cNvSpPr/>
          <p:nvPr/>
        </p:nvSpPr>
        <p:spPr>
          <a:xfrm>
            <a:off x="5838152" y="1576131"/>
            <a:ext cx="689971" cy="634172"/>
          </a:xfrm>
          <a:prstGeom prst="rect">
            <a:avLst/>
          </a:prstGeom>
          <a:solidFill>
            <a:srgbClr val="92D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0" name="Rettangolo 19">
            <a:extLst>
              <a:ext uri="{FF2B5EF4-FFF2-40B4-BE49-F238E27FC236}">
                <a16:creationId xmlns:a16="http://schemas.microsoft.com/office/drawing/2014/main" id="{C2C041D1-7A18-7BA4-348E-BA93BB3E0C9C}"/>
              </a:ext>
            </a:extLst>
          </p:cNvPr>
          <p:cNvSpPr/>
          <p:nvPr/>
        </p:nvSpPr>
        <p:spPr>
          <a:xfrm>
            <a:off x="6856345" y="3419000"/>
            <a:ext cx="809135" cy="1159268"/>
          </a:xfrm>
          <a:prstGeom prst="rect">
            <a:avLst/>
          </a:prstGeom>
          <a:solidFill>
            <a:srgbClr val="156082">
              <a:alpha val="1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a typeface="Calibri" panose="020F0502020204030204" pitchFamily="34" charset="0"/>
              <a:cs typeface="Calibri" panose="020F0502020204030204" pitchFamily="34" charset="0"/>
            </a:endParaRPr>
          </a:p>
        </p:txBody>
      </p:sp>
      <p:sp>
        <p:nvSpPr>
          <p:cNvPr id="21" name="Triangolo isoscele 20">
            <a:extLst>
              <a:ext uri="{FF2B5EF4-FFF2-40B4-BE49-F238E27FC236}">
                <a16:creationId xmlns:a16="http://schemas.microsoft.com/office/drawing/2014/main" id="{E5F1E60A-A6F9-1FF3-7930-0F26609CA966}"/>
              </a:ext>
            </a:extLst>
          </p:cNvPr>
          <p:cNvSpPr/>
          <p:nvPr/>
        </p:nvSpPr>
        <p:spPr>
          <a:xfrm rot="5400000">
            <a:off x="4440891" y="1928589"/>
            <a:ext cx="813645" cy="67215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a typeface="Calibri" panose="020F0502020204030204" pitchFamily="34" charset="0"/>
              <a:cs typeface="Calibri" panose="020F0502020204030204" pitchFamily="34" charset="0"/>
            </a:endParaRPr>
          </a:p>
        </p:txBody>
      </p:sp>
      <p:cxnSp>
        <p:nvCxnSpPr>
          <p:cNvPr id="22" name="Connettore diritto 21">
            <a:extLst>
              <a:ext uri="{FF2B5EF4-FFF2-40B4-BE49-F238E27FC236}">
                <a16:creationId xmlns:a16="http://schemas.microsoft.com/office/drawing/2014/main" id="{5DA2DD17-AA60-AC0E-F0AA-1205659E9F50}"/>
              </a:ext>
            </a:extLst>
          </p:cNvPr>
          <p:cNvCxnSpPr>
            <a:cxnSpLocks/>
          </p:cNvCxnSpPr>
          <p:nvPr/>
        </p:nvCxnSpPr>
        <p:spPr>
          <a:xfrm>
            <a:off x="7023896" y="2252766"/>
            <a:ext cx="0" cy="1376893"/>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3" name="Connettore diritto 22">
            <a:extLst>
              <a:ext uri="{FF2B5EF4-FFF2-40B4-BE49-F238E27FC236}">
                <a16:creationId xmlns:a16="http://schemas.microsoft.com/office/drawing/2014/main" id="{9504587E-76D9-6246-2089-A3BB7D897C5F}"/>
              </a:ext>
            </a:extLst>
          </p:cNvPr>
          <p:cNvCxnSpPr>
            <a:cxnSpLocks/>
          </p:cNvCxnSpPr>
          <p:nvPr/>
        </p:nvCxnSpPr>
        <p:spPr>
          <a:xfrm>
            <a:off x="7022770" y="3616995"/>
            <a:ext cx="472935" cy="799906"/>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4" name="Connettore diritto 23">
            <a:extLst>
              <a:ext uri="{FF2B5EF4-FFF2-40B4-BE49-F238E27FC236}">
                <a16:creationId xmlns:a16="http://schemas.microsoft.com/office/drawing/2014/main" id="{A689F674-AEE6-E561-2C57-2F8D23505449}"/>
              </a:ext>
            </a:extLst>
          </p:cNvPr>
          <p:cNvCxnSpPr>
            <a:cxnSpLocks/>
          </p:cNvCxnSpPr>
          <p:nvPr/>
        </p:nvCxnSpPr>
        <p:spPr>
          <a:xfrm flipH="1">
            <a:off x="7032721" y="3598356"/>
            <a:ext cx="459018" cy="812131"/>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5" name="Connettore diritto 24">
            <a:extLst>
              <a:ext uri="{FF2B5EF4-FFF2-40B4-BE49-F238E27FC236}">
                <a16:creationId xmlns:a16="http://schemas.microsoft.com/office/drawing/2014/main" id="{21E17D01-5AEB-12D6-18B2-B8D2559D52C8}"/>
              </a:ext>
            </a:extLst>
          </p:cNvPr>
          <p:cNvCxnSpPr>
            <a:cxnSpLocks/>
          </p:cNvCxnSpPr>
          <p:nvPr/>
        </p:nvCxnSpPr>
        <p:spPr>
          <a:xfrm>
            <a:off x="7493730" y="4403788"/>
            <a:ext cx="0" cy="1205604"/>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6" name="Connettore diritto 25">
            <a:extLst>
              <a:ext uri="{FF2B5EF4-FFF2-40B4-BE49-F238E27FC236}">
                <a16:creationId xmlns:a16="http://schemas.microsoft.com/office/drawing/2014/main" id="{462B3ECE-BC87-58F0-B0CE-E76A7915EB62}"/>
              </a:ext>
            </a:extLst>
          </p:cNvPr>
          <p:cNvCxnSpPr>
            <a:cxnSpLocks/>
          </p:cNvCxnSpPr>
          <p:nvPr/>
        </p:nvCxnSpPr>
        <p:spPr>
          <a:xfrm>
            <a:off x="7034936" y="4403787"/>
            <a:ext cx="0" cy="602803"/>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7" name="Connettore diritto 26">
            <a:extLst>
              <a:ext uri="{FF2B5EF4-FFF2-40B4-BE49-F238E27FC236}">
                <a16:creationId xmlns:a16="http://schemas.microsoft.com/office/drawing/2014/main" id="{AB567E4D-31C8-4FDC-385F-A098970D8E61}"/>
              </a:ext>
            </a:extLst>
          </p:cNvPr>
          <p:cNvCxnSpPr>
            <a:cxnSpLocks/>
          </p:cNvCxnSpPr>
          <p:nvPr/>
        </p:nvCxnSpPr>
        <p:spPr>
          <a:xfrm flipH="1">
            <a:off x="6460122" y="4995452"/>
            <a:ext cx="585856"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8" name="Connettore diritto 27">
            <a:extLst>
              <a:ext uri="{FF2B5EF4-FFF2-40B4-BE49-F238E27FC236}">
                <a16:creationId xmlns:a16="http://schemas.microsoft.com/office/drawing/2014/main" id="{A34E744E-171C-33BC-5CEB-76AC5A5488F4}"/>
              </a:ext>
            </a:extLst>
          </p:cNvPr>
          <p:cNvCxnSpPr>
            <a:cxnSpLocks/>
            <a:stCxn id="31" idx="2"/>
          </p:cNvCxnSpPr>
          <p:nvPr/>
        </p:nvCxnSpPr>
        <p:spPr>
          <a:xfrm>
            <a:off x="7486890" y="2884549"/>
            <a:ext cx="0" cy="721252"/>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9" name="Connettore diritto 28">
            <a:extLst>
              <a:ext uri="{FF2B5EF4-FFF2-40B4-BE49-F238E27FC236}">
                <a16:creationId xmlns:a16="http://schemas.microsoft.com/office/drawing/2014/main" id="{E1FF7125-8281-57F3-9A3A-CFF2F149D873}"/>
              </a:ext>
            </a:extLst>
          </p:cNvPr>
          <p:cNvCxnSpPr>
            <a:cxnSpLocks/>
          </p:cNvCxnSpPr>
          <p:nvPr/>
        </p:nvCxnSpPr>
        <p:spPr>
          <a:xfrm flipV="1">
            <a:off x="6443717" y="4403787"/>
            <a:ext cx="0" cy="612778"/>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30" name="Rettangolo 29">
            <a:extLst>
              <a:ext uri="{FF2B5EF4-FFF2-40B4-BE49-F238E27FC236}">
                <a16:creationId xmlns:a16="http://schemas.microsoft.com/office/drawing/2014/main" id="{46279449-155A-780A-844A-DB44B23B0419}"/>
              </a:ext>
            </a:extLst>
          </p:cNvPr>
          <p:cNvSpPr/>
          <p:nvPr/>
        </p:nvSpPr>
        <p:spPr>
          <a:xfrm>
            <a:off x="6318132" y="3942444"/>
            <a:ext cx="251169" cy="5249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a typeface="Calibri" panose="020F0502020204030204" pitchFamily="34" charset="0"/>
              <a:cs typeface="Calibri" panose="020F0502020204030204" pitchFamily="34" charset="0"/>
            </a:endParaRPr>
          </a:p>
        </p:txBody>
      </p:sp>
      <p:sp>
        <p:nvSpPr>
          <p:cNvPr id="31" name="Rettangolo 30">
            <a:extLst>
              <a:ext uri="{FF2B5EF4-FFF2-40B4-BE49-F238E27FC236}">
                <a16:creationId xmlns:a16="http://schemas.microsoft.com/office/drawing/2014/main" id="{3862100E-535F-A070-6857-89DAC1B51D78}"/>
              </a:ext>
            </a:extLst>
          </p:cNvPr>
          <p:cNvSpPr/>
          <p:nvPr/>
        </p:nvSpPr>
        <p:spPr>
          <a:xfrm>
            <a:off x="7361305" y="2359625"/>
            <a:ext cx="251169" cy="5249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a typeface="Calibri" panose="020F0502020204030204" pitchFamily="34" charset="0"/>
              <a:cs typeface="Calibri" panose="020F0502020204030204" pitchFamily="34" charset="0"/>
            </a:endParaRPr>
          </a:p>
        </p:txBody>
      </p:sp>
      <p:cxnSp>
        <p:nvCxnSpPr>
          <p:cNvPr id="32" name="Connettore diritto 31">
            <a:extLst>
              <a:ext uri="{FF2B5EF4-FFF2-40B4-BE49-F238E27FC236}">
                <a16:creationId xmlns:a16="http://schemas.microsoft.com/office/drawing/2014/main" id="{E2B3A2B8-4263-58E7-9074-B072A7424FBA}"/>
              </a:ext>
            </a:extLst>
          </p:cNvPr>
          <p:cNvCxnSpPr>
            <a:cxnSpLocks/>
          </p:cNvCxnSpPr>
          <p:nvPr/>
        </p:nvCxnSpPr>
        <p:spPr>
          <a:xfrm>
            <a:off x="7478456" y="5620236"/>
            <a:ext cx="863467"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3" name="Connettore diritto 32">
            <a:extLst>
              <a:ext uri="{FF2B5EF4-FFF2-40B4-BE49-F238E27FC236}">
                <a16:creationId xmlns:a16="http://schemas.microsoft.com/office/drawing/2014/main" id="{818AA7AE-2452-15CE-66BE-44B486B29F21}"/>
              </a:ext>
            </a:extLst>
          </p:cNvPr>
          <p:cNvCxnSpPr>
            <a:cxnSpLocks/>
          </p:cNvCxnSpPr>
          <p:nvPr/>
        </p:nvCxnSpPr>
        <p:spPr>
          <a:xfrm>
            <a:off x="8574395" y="5620236"/>
            <a:ext cx="712913"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4" name="Connettore diritto 33">
            <a:extLst>
              <a:ext uri="{FF2B5EF4-FFF2-40B4-BE49-F238E27FC236}">
                <a16:creationId xmlns:a16="http://schemas.microsoft.com/office/drawing/2014/main" id="{72596A98-90B0-87C6-70A5-598C6A972ADE}"/>
              </a:ext>
            </a:extLst>
          </p:cNvPr>
          <p:cNvCxnSpPr>
            <a:cxnSpLocks/>
          </p:cNvCxnSpPr>
          <p:nvPr/>
        </p:nvCxnSpPr>
        <p:spPr>
          <a:xfrm flipV="1">
            <a:off x="8326756" y="5344219"/>
            <a:ext cx="0" cy="276017"/>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5" name="Connettore diritto 34">
            <a:extLst>
              <a:ext uri="{FF2B5EF4-FFF2-40B4-BE49-F238E27FC236}">
                <a16:creationId xmlns:a16="http://schemas.microsoft.com/office/drawing/2014/main" id="{DCC2B1F9-DF93-82CD-6ECF-7D238448356E}"/>
              </a:ext>
            </a:extLst>
          </p:cNvPr>
          <p:cNvCxnSpPr>
            <a:cxnSpLocks/>
          </p:cNvCxnSpPr>
          <p:nvPr/>
        </p:nvCxnSpPr>
        <p:spPr>
          <a:xfrm flipV="1">
            <a:off x="8589630" y="5347175"/>
            <a:ext cx="0" cy="276017"/>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6" name="Connettore diritto 35">
            <a:extLst>
              <a:ext uri="{FF2B5EF4-FFF2-40B4-BE49-F238E27FC236}">
                <a16:creationId xmlns:a16="http://schemas.microsoft.com/office/drawing/2014/main" id="{1554F335-8A39-86D1-C88D-6F48797338E8}"/>
              </a:ext>
            </a:extLst>
          </p:cNvPr>
          <p:cNvCxnSpPr>
            <a:cxnSpLocks/>
          </p:cNvCxnSpPr>
          <p:nvPr/>
        </p:nvCxnSpPr>
        <p:spPr>
          <a:xfrm flipV="1">
            <a:off x="9273684" y="2248993"/>
            <a:ext cx="0" cy="3373945"/>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7" name="Connettore diritto 36">
            <a:extLst>
              <a:ext uri="{FF2B5EF4-FFF2-40B4-BE49-F238E27FC236}">
                <a16:creationId xmlns:a16="http://schemas.microsoft.com/office/drawing/2014/main" id="{6AD998E2-D65F-9B41-2B06-D711A5A57D52}"/>
              </a:ext>
            </a:extLst>
          </p:cNvPr>
          <p:cNvCxnSpPr>
            <a:cxnSpLocks/>
          </p:cNvCxnSpPr>
          <p:nvPr/>
        </p:nvCxnSpPr>
        <p:spPr>
          <a:xfrm flipH="1">
            <a:off x="9273684" y="2267635"/>
            <a:ext cx="1210590"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8" name="Connettore diritto 37">
            <a:extLst>
              <a:ext uri="{FF2B5EF4-FFF2-40B4-BE49-F238E27FC236}">
                <a16:creationId xmlns:a16="http://schemas.microsoft.com/office/drawing/2014/main" id="{0E604962-C1B3-6C27-671C-D0F40C8E9576}"/>
              </a:ext>
            </a:extLst>
          </p:cNvPr>
          <p:cNvCxnSpPr>
            <a:cxnSpLocks/>
          </p:cNvCxnSpPr>
          <p:nvPr/>
        </p:nvCxnSpPr>
        <p:spPr>
          <a:xfrm flipV="1">
            <a:off x="10466579" y="2264665"/>
            <a:ext cx="0" cy="2105248"/>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39" name="Rettangolo 38">
            <a:extLst>
              <a:ext uri="{FF2B5EF4-FFF2-40B4-BE49-F238E27FC236}">
                <a16:creationId xmlns:a16="http://schemas.microsoft.com/office/drawing/2014/main" id="{4B55FE62-2CC6-C77D-3310-136F9797F434}"/>
              </a:ext>
            </a:extLst>
          </p:cNvPr>
          <p:cNvSpPr/>
          <p:nvPr/>
        </p:nvSpPr>
        <p:spPr>
          <a:xfrm rot="16200000">
            <a:off x="5456798" y="1913572"/>
            <a:ext cx="217632" cy="374226"/>
          </a:xfrm>
          <a:prstGeom prst="rect">
            <a:avLst/>
          </a:prstGeom>
          <a:solidFill>
            <a:srgbClr val="156082">
              <a:alpha val="121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a typeface="Calibri" panose="020F0502020204030204" pitchFamily="34" charset="0"/>
              <a:cs typeface="Calibri" panose="020F0502020204030204" pitchFamily="34" charset="0"/>
            </a:endParaRPr>
          </a:p>
        </p:txBody>
      </p:sp>
      <p:cxnSp>
        <p:nvCxnSpPr>
          <p:cNvPr id="40" name="Connettore diritto 39">
            <a:extLst>
              <a:ext uri="{FF2B5EF4-FFF2-40B4-BE49-F238E27FC236}">
                <a16:creationId xmlns:a16="http://schemas.microsoft.com/office/drawing/2014/main" id="{EA3D40E6-24DB-DD3F-6545-26C60F8E02C4}"/>
              </a:ext>
            </a:extLst>
          </p:cNvPr>
          <p:cNvCxnSpPr>
            <a:cxnSpLocks/>
          </p:cNvCxnSpPr>
          <p:nvPr/>
        </p:nvCxnSpPr>
        <p:spPr>
          <a:xfrm flipH="1">
            <a:off x="5458101" y="1991868"/>
            <a:ext cx="225262" cy="217634"/>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Connettore diritto 40">
            <a:extLst>
              <a:ext uri="{FF2B5EF4-FFF2-40B4-BE49-F238E27FC236}">
                <a16:creationId xmlns:a16="http://schemas.microsoft.com/office/drawing/2014/main" id="{A01CE152-2A7A-17E4-F22C-EBB81DE48EEB}"/>
              </a:ext>
            </a:extLst>
          </p:cNvPr>
          <p:cNvCxnSpPr>
            <a:cxnSpLocks/>
          </p:cNvCxnSpPr>
          <p:nvPr/>
        </p:nvCxnSpPr>
        <p:spPr>
          <a:xfrm flipH="1" flipV="1">
            <a:off x="5458101" y="1991868"/>
            <a:ext cx="225262" cy="21763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ttore diritto 41">
            <a:extLst>
              <a:ext uri="{FF2B5EF4-FFF2-40B4-BE49-F238E27FC236}">
                <a16:creationId xmlns:a16="http://schemas.microsoft.com/office/drawing/2014/main" id="{D8218F2F-B97C-0F64-0E0A-F13A58B9D40C}"/>
              </a:ext>
            </a:extLst>
          </p:cNvPr>
          <p:cNvCxnSpPr>
            <a:cxnSpLocks/>
          </p:cNvCxnSpPr>
          <p:nvPr/>
        </p:nvCxnSpPr>
        <p:spPr>
          <a:xfrm flipV="1">
            <a:off x="5463881" y="1826573"/>
            <a:ext cx="0" cy="165295"/>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Connettore diritto 42">
            <a:extLst>
              <a:ext uri="{FF2B5EF4-FFF2-40B4-BE49-F238E27FC236}">
                <a16:creationId xmlns:a16="http://schemas.microsoft.com/office/drawing/2014/main" id="{BE68C2E4-2482-9B8C-ED15-62047D85DC5A}"/>
              </a:ext>
            </a:extLst>
          </p:cNvPr>
          <p:cNvCxnSpPr>
            <a:cxnSpLocks/>
          </p:cNvCxnSpPr>
          <p:nvPr/>
        </p:nvCxnSpPr>
        <p:spPr>
          <a:xfrm flipV="1">
            <a:off x="5681878" y="1826573"/>
            <a:ext cx="0" cy="165295"/>
          </a:xfrm>
          <a:prstGeom prst="line">
            <a:avLst/>
          </a:prstGeom>
        </p:spPr>
        <p:style>
          <a:lnRef idx="2">
            <a:schemeClr val="accent1"/>
          </a:lnRef>
          <a:fillRef idx="0">
            <a:schemeClr val="accent1"/>
          </a:fillRef>
          <a:effectRef idx="1">
            <a:schemeClr val="accent1"/>
          </a:effectRef>
          <a:fontRef idx="minor">
            <a:schemeClr val="tx1"/>
          </a:fontRef>
        </p:style>
      </p:cxnSp>
      <p:sp>
        <p:nvSpPr>
          <p:cNvPr id="44" name="Rettangolo 43">
            <a:extLst>
              <a:ext uri="{FF2B5EF4-FFF2-40B4-BE49-F238E27FC236}">
                <a16:creationId xmlns:a16="http://schemas.microsoft.com/office/drawing/2014/main" id="{1F92C488-D775-23E4-6CFF-1DA7B357AF7E}"/>
              </a:ext>
            </a:extLst>
          </p:cNvPr>
          <p:cNvSpPr/>
          <p:nvPr/>
        </p:nvSpPr>
        <p:spPr>
          <a:xfrm rot="10800000">
            <a:off x="7203981" y="5155468"/>
            <a:ext cx="215743" cy="377502"/>
          </a:xfrm>
          <a:prstGeom prst="rect">
            <a:avLst/>
          </a:prstGeom>
          <a:solidFill>
            <a:srgbClr val="156082">
              <a:alpha val="121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a typeface="Calibri" panose="020F0502020204030204" pitchFamily="34" charset="0"/>
              <a:cs typeface="Calibri" panose="020F0502020204030204" pitchFamily="34" charset="0"/>
            </a:endParaRPr>
          </a:p>
        </p:txBody>
      </p:sp>
      <p:cxnSp>
        <p:nvCxnSpPr>
          <p:cNvPr id="45" name="Connettore diritto 44">
            <a:extLst>
              <a:ext uri="{FF2B5EF4-FFF2-40B4-BE49-F238E27FC236}">
                <a16:creationId xmlns:a16="http://schemas.microsoft.com/office/drawing/2014/main" id="{7050A291-AF59-DA0D-E152-601BA71C678E}"/>
              </a:ext>
            </a:extLst>
          </p:cNvPr>
          <p:cNvCxnSpPr>
            <a:cxnSpLocks/>
          </p:cNvCxnSpPr>
          <p:nvPr/>
        </p:nvCxnSpPr>
        <p:spPr>
          <a:xfrm rot="16200000" flipH="1">
            <a:off x="7203354" y="5236347"/>
            <a:ext cx="227234" cy="215745"/>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Connettore diritto 45">
            <a:extLst>
              <a:ext uri="{FF2B5EF4-FFF2-40B4-BE49-F238E27FC236}">
                <a16:creationId xmlns:a16="http://schemas.microsoft.com/office/drawing/2014/main" id="{AE4EB379-8462-0E3F-27BB-4F0E35EA34D7}"/>
              </a:ext>
            </a:extLst>
          </p:cNvPr>
          <p:cNvCxnSpPr>
            <a:cxnSpLocks/>
          </p:cNvCxnSpPr>
          <p:nvPr/>
        </p:nvCxnSpPr>
        <p:spPr>
          <a:xfrm rot="16200000" flipH="1" flipV="1">
            <a:off x="7203354" y="5236347"/>
            <a:ext cx="227234" cy="21574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Connettore diritto 46">
            <a:extLst>
              <a:ext uri="{FF2B5EF4-FFF2-40B4-BE49-F238E27FC236}">
                <a16:creationId xmlns:a16="http://schemas.microsoft.com/office/drawing/2014/main" id="{B1E50F3A-D0A2-2877-9879-78C7B56F376A}"/>
              </a:ext>
            </a:extLst>
          </p:cNvPr>
          <p:cNvCxnSpPr>
            <a:cxnSpLocks/>
          </p:cNvCxnSpPr>
          <p:nvPr/>
        </p:nvCxnSpPr>
        <p:spPr>
          <a:xfrm rot="16200000" flipV="1">
            <a:off x="7122049" y="5158987"/>
            <a:ext cx="0" cy="163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Connettore diritto 47">
            <a:extLst>
              <a:ext uri="{FF2B5EF4-FFF2-40B4-BE49-F238E27FC236}">
                <a16:creationId xmlns:a16="http://schemas.microsoft.com/office/drawing/2014/main" id="{8DEF6A06-889E-B0FC-A688-DDC527B4FED1}"/>
              </a:ext>
            </a:extLst>
          </p:cNvPr>
          <p:cNvCxnSpPr>
            <a:cxnSpLocks/>
          </p:cNvCxnSpPr>
          <p:nvPr/>
        </p:nvCxnSpPr>
        <p:spPr>
          <a:xfrm rot="16200000" flipV="1">
            <a:off x="7122049" y="5375906"/>
            <a:ext cx="0" cy="163861"/>
          </a:xfrm>
          <a:prstGeom prst="line">
            <a:avLst/>
          </a:prstGeom>
        </p:spPr>
        <p:style>
          <a:lnRef idx="2">
            <a:schemeClr val="accent1"/>
          </a:lnRef>
          <a:fillRef idx="0">
            <a:schemeClr val="accent1"/>
          </a:fillRef>
          <a:effectRef idx="1">
            <a:schemeClr val="accent1"/>
          </a:effectRef>
          <a:fontRef idx="minor">
            <a:schemeClr val="tx1"/>
          </a:fontRef>
        </p:style>
      </p:cxnSp>
      <p:sp>
        <p:nvSpPr>
          <p:cNvPr id="49" name="Rettangolo 48">
            <a:extLst>
              <a:ext uri="{FF2B5EF4-FFF2-40B4-BE49-F238E27FC236}">
                <a16:creationId xmlns:a16="http://schemas.microsoft.com/office/drawing/2014/main" id="{F6BB38B3-558C-3FFA-57F6-A3471BFA7658}"/>
              </a:ext>
            </a:extLst>
          </p:cNvPr>
          <p:cNvSpPr/>
          <p:nvPr/>
        </p:nvSpPr>
        <p:spPr>
          <a:xfrm rot="10800000">
            <a:off x="9020232" y="2732087"/>
            <a:ext cx="215743" cy="377502"/>
          </a:xfrm>
          <a:prstGeom prst="rect">
            <a:avLst/>
          </a:prstGeom>
          <a:solidFill>
            <a:srgbClr val="156082">
              <a:alpha val="121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a typeface="Calibri" panose="020F0502020204030204" pitchFamily="34" charset="0"/>
              <a:cs typeface="Calibri" panose="020F0502020204030204" pitchFamily="34" charset="0"/>
            </a:endParaRPr>
          </a:p>
        </p:txBody>
      </p:sp>
      <p:cxnSp>
        <p:nvCxnSpPr>
          <p:cNvPr id="50" name="Connettore diritto 49">
            <a:extLst>
              <a:ext uri="{FF2B5EF4-FFF2-40B4-BE49-F238E27FC236}">
                <a16:creationId xmlns:a16="http://schemas.microsoft.com/office/drawing/2014/main" id="{30CC4C36-F3AA-44B2-CE03-235DFF3CDED6}"/>
              </a:ext>
            </a:extLst>
          </p:cNvPr>
          <p:cNvCxnSpPr>
            <a:cxnSpLocks/>
          </p:cNvCxnSpPr>
          <p:nvPr/>
        </p:nvCxnSpPr>
        <p:spPr>
          <a:xfrm rot="16200000" flipH="1">
            <a:off x="9019604" y="2812966"/>
            <a:ext cx="227234" cy="215745"/>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Connettore diritto 50">
            <a:extLst>
              <a:ext uri="{FF2B5EF4-FFF2-40B4-BE49-F238E27FC236}">
                <a16:creationId xmlns:a16="http://schemas.microsoft.com/office/drawing/2014/main" id="{E2824402-A097-0017-0CD8-6C9CCE87CDA3}"/>
              </a:ext>
            </a:extLst>
          </p:cNvPr>
          <p:cNvCxnSpPr>
            <a:cxnSpLocks/>
          </p:cNvCxnSpPr>
          <p:nvPr/>
        </p:nvCxnSpPr>
        <p:spPr>
          <a:xfrm rot="16200000" flipH="1" flipV="1">
            <a:off x="9019604" y="2812966"/>
            <a:ext cx="227234" cy="215744"/>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Connettore diritto 51">
            <a:extLst>
              <a:ext uri="{FF2B5EF4-FFF2-40B4-BE49-F238E27FC236}">
                <a16:creationId xmlns:a16="http://schemas.microsoft.com/office/drawing/2014/main" id="{5D29041F-1865-4264-8963-399B5A1B75A3}"/>
              </a:ext>
            </a:extLst>
          </p:cNvPr>
          <p:cNvCxnSpPr>
            <a:cxnSpLocks/>
          </p:cNvCxnSpPr>
          <p:nvPr/>
        </p:nvCxnSpPr>
        <p:spPr>
          <a:xfrm rot="16200000" flipV="1">
            <a:off x="8938300" y="2735606"/>
            <a:ext cx="0" cy="163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Connettore diritto 52">
            <a:extLst>
              <a:ext uri="{FF2B5EF4-FFF2-40B4-BE49-F238E27FC236}">
                <a16:creationId xmlns:a16="http://schemas.microsoft.com/office/drawing/2014/main" id="{D346F291-BF9A-679C-B8FF-7EF6825720CE}"/>
              </a:ext>
            </a:extLst>
          </p:cNvPr>
          <p:cNvCxnSpPr>
            <a:cxnSpLocks/>
          </p:cNvCxnSpPr>
          <p:nvPr/>
        </p:nvCxnSpPr>
        <p:spPr>
          <a:xfrm rot="16200000" flipV="1">
            <a:off x="8938300" y="2952525"/>
            <a:ext cx="0" cy="163861"/>
          </a:xfrm>
          <a:prstGeom prst="line">
            <a:avLst/>
          </a:prstGeom>
        </p:spPr>
        <p:style>
          <a:lnRef idx="2">
            <a:schemeClr val="accent1"/>
          </a:lnRef>
          <a:fillRef idx="0">
            <a:schemeClr val="accent1"/>
          </a:fillRef>
          <a:effectRef idx="1">
            <a:schemeClr val="accent1"/>
          </a:effectRef>
          <a:fontRef idx="minor">
            <a:schemeClr val="tx1"/>
          </a:fontRef>
        </p:style>
      </p:cxnSp>
      <p:sp>
        <p:nvSpPr>
          <p:cNvPr id="54" name="Rettangolo 53">
            <a:extLst>
              <a:ext uri="{FF2B5EF4-FFF2-40B4-BE49-F238E27FC236}">
                <a16:creationId xmlns:a16="http://schemas.microsoft.com/office/drawing/2014/main" id="{D040D729-8C5A-C284-7FF9-627C69F45E75}"/>
              </a:ext>
            </a:extLst>
          </p:cNvPr>
          <p:cNvSpPr/>
          <p:nvPr/>
        </p:nvSpPr>
        <p:spPr>
          <a:xfrm>
            <a:off x="10538758" y="2742141"/>
            <a:ext cx="215743" cy="377502"/>
          </a:xfrm>
          <a:prstGeom prst="rect">
            <a:avLst/>
          </a:prstGeom>
          <a:solidFill>
            <a:srgbClr val="156082">
              <a:alpha val="121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a typeface="Calibri" panose="020F0502020204030204" pitchFamily="34" charset="0"/>
              <a:cs typeface="Calibri" panose="020F0502020204030204" pitchFamily="34" charset="0"/>
            </a:endParaRPr>
          </a:p>
        </p:txBody>
      </p:sp>
      <p:cxnSp>
        <p:nvCxnSpPr>
          <p:cNvPr id="55" name="Connettore diritto 54">
            <a:extLst>
              <a:ext uri="{FF2B5EF4-FFF2-40B4-BE49-F238E27FC236}">
                <a16:creationId xmlns:a16="http://schemas.microsoft.com/office/drawing/2014/main" id="{B329941B-400A-721B-67B4-DB947B334AF0}"/>
              </a:ext>
            </a:extLst>
          </p:cNvPr>
          <p:cNvCxnSpPr>
            <a:cxnSpLocks/>
          </p:cNvCxnSpPr>
          <p:nvPr/>
        </p:nvCxnSpPr>
        <p:spPr>
          <a:xfrm rot="5400000" flipH="1">
            <a:off x="10538130" y="2823019"/>
            <a:ext cx="227234" cy="215745"/>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Connettore diritto 55">
            <a:extLst>
              <a:ext uri="{FF2B5EF4-FFF2-40B4-BE49-F238E27FC236}">
                <a16:creationId xmlns:a16="http://schemas.microsoft.com/office/drawing/2014/main" id="{6C509A06-BC6E-5552-3BB5-241673860E0D}"/>
              </a:ext>
            </a:extLst>
          </p:cNvPr>
          <p:cNvCxnSpPr>
            <a:cxnSpLocks/>
          </p:cNvCxnSpPr>
          <p:nvPr/>
        </p:nvCxnSpPr>
        <p:spPr>
          <a:xfrm rot="5400000" flipH="1" flipV="1">
            <a:off x="10538130" y="2823019"/>
            <a:ext cx="227234" cy="215744"/>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Connettore diritto 56">
            <a:extLst>
              <a:ext uri="{FF2B5EF4-FFF2-40B4-BE49-F238E27FC236}">
                <a16:creationId xmlns:a16="http://schemas.microsoft.com/office/drawing/2014/main" id="{A1B1F362-9EB9-3402-25B2-4743996C1173}"/>
              </a:ext>
            </a:extLst>
          </p:cNvPr>
          <p:cNvCxnSpPr>
            <a:cxnSpLocks/>
          </p:cNvCxnSpPr>
          <p:nvPr/>
        </p:nvCxnSpPr>
        <p:spPr>
          <a:xfrm rot="5400000" flipV="1">
            <a:off x="10836431" y="2735343"/>
            <a:ext cx="0" cy="163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Connettore diritto 57">
            <a:extLst>
              <a:ext uri="{FF2B5EF4-FFF2-40B4-BE49-F238E27FC236}">
                <a16:creationId xmlns:a16="http://schemas.microsoft.com/office/drawing/2014/main" id="{74F7302D-8C91-C74E-1D44-D20F55E213BB}"/>
              </a:ext>
            </a:extLst>
          </p:cNvPr>
          <p:cNvCxnSpPr>
            <a:cxnSpLocks/>
          </p:cNvCxnSpPr>
          <p:nvPr/>
        </p:nvCxnSpPr>
        <p:spPr>
          <a:xfrm rot="5400000" flipV="1">
            <a:off x="10843257" y="2955249"/>
            <a:ext cx="0" cy="163861"/>
          </a:xfrm>
          <a:prstGeom prst="line">
            <a:avLst/>
          </a:prstGeom>
        </p:spPr>
        <p:style>
          <a:lnRef idx="2">
            <a:schemeClr val="accent1"/>
          </a:lnRef>
          <a:fillRef idx="0">
            <a:schemeClr val="accent1"/>
          </a:fillRef>
          <a:effectRef idx="1">
            <a:schemeClr val="accent1"/>
          </a:effectRef>
          <a:fontRef idx="minor">
            <a:schemeClr val="tx1"/>
          </a:fontRef>
        </p:style>
      </p:cxnSp>
      <p:sp>
        <p:nvSpPr>
          <p:cNvPr id="59" name="CasellaDiTesto 58">
            <a:extLst>
              <a:ext uri="{FF2B5EF4-FFF2-40B4-BE49-F238E27FC236}">
                <a16:creationId xmlns:a16="http://schemas.microsoft.com/office/drawing/2014/main" id="{89D1BD82-EE02-7F24-AA43-C59C1121BAD9}"/>
              </a:ext>
            </a:extLst>
          </p:cNvPr>
          <p:cNvSpPr txBox="1"/>
          <p:nvPr/>
        </p:nvSpPr>
        <p:spPr>
          <a:xfrm>
            <a:off x="7611493" y="2428511"/>
            <a:ext cx="848865" cy="523220"/>
          </a:xfrm>
          <a:prstGeom prst="rect">
            <a:avLst/>
          </a:prstGeom>
          <a:noFill/>
        </p:spPr>
        <p:txBody>
          <a:bodyPr wrap="square" rtlCol="0">
            <a:spAutoFit/>
          </a:bodyPr>
          <a:lstStyle/>
          <a:p>
            <a:r>
              <a:rPr lang="it-IT" sz="1400" dirty="0">
                <a:latin typeface="Calibri" panose="020F0502020204030204" pitchFamily="34" charset="0"/>
                <a:ea typeface="Calibri" panose="020F0502020204030204" pitchFamily="34" charset="0"/>
                <a:cs typeface="Calibri" panose="020F0502020204030204" pitchFamily="34" charset="0"/>
              </a:rPr>
              <a:t>RF Load 1</a:t>
            </a:r>
          </a:p>
        </p:txBody>
      </p:sp>
      <p:sp>
        <p:nvSpPr>
          <p:cNvPr id="60" name="CasellaDiTesto 59">
            <a:extLst>
              <a:ext uri="{FF2B5EF4-FFF2-40B4-BE49-F238E27FC236}">
                <a16:creationId xmlns:a16="http://schemas.microsoft.com/office/drawing/2014/main" id="{85800640-99B6-FED6-FD3B-E424FC2D7FBA}"/>
              </a:ext>
            </a:extLst>
          </p:cNvPr>
          <p:cNvSpPr txBox="1"/>
          <p:nvPr/>
        </p:nvSpPr>
        <p:spPr>
          <a:xfrm>
            <a:off x="5942933" y="3648618"/>
            <a:ext cx="859785" cy="523220"/>
          </a:xfrm>
          <a:prstGeom prst="rect">
            <a:avLst/>
          </a:prstGeom>
          <a:noFill/>
        </p:spPr>
        <p:txBody>
          <a:bodyPr wrap="square" rtlCol="0">
            <a:spAutoFit/>
          </a:bodyPr>
          <a:lstStyle/>
          <a:p>
            <a:r>
              <a:rPr lang="it-IT" sz="1400" dirty="0">
                <a:latin typeface="Calibri" panose="020F0502020204030204" pitchFamily="34" charset="0"/>
                <a:ea typeface="Calibri" panose="020F0502020204030204" pitchFamily="34" charset="0"/>
                <a:cs typeface="Calibri" panose="020F0502020204030204" pitchFamily="34" charset="0"/>
              </a:rPr>
              <a:t>RF Load 2</a:t>
            </a:r>
          </a:p>
        </p:txBody>
      </p:sp>
      <p:sp>
        <p:nvSpPr>
          <p:cNvPr id="61" name="CasellaDiTesto 60">
            <a:extLst>
              <a:ext uri="{FF2B5EF4-FFF2-40B4-BE49-F238E27FC236}">
                <a16:creationId xmlns:a16="http://schemas.microsoft.com/office/drawing/2014/main" id="{7830D7E9-1D9E-DF5E-178A-15E8D38AA944}"/>
              </a:ext>
            </a:extLst>
          </p:cNvPr>
          <p:cNvSpPr txBox="1"/>
          <p:nvPr/>
        </p:nvSpPr>
        <p:spPr>
          <a:xfrm>
            <a:off x="7588051" y="3599359"/>
            <a:ext cx="693960" cy="738664"/>
          </a:xfrm>
          <a:prstGeom prst="rect">
            <a:avLst/>
          </a:prstGeom>
          <a:noFill/>
        </p:spPr>
        <p:txBody>
          <a:bodyPr wrap="square" rtlCol="0">
            <a:spAutoFit/>
          </a:bodyPr>
          <a:lstStyle/>
          <a:p>
            <a:pPr algn="ctr"/>
            <a:r>
              <a:rPr lang="it-IT" sz="1400" dirty="0">
                <a:latin typeface="Calibri" panose="020F0502020204030204" pitchFamily="34" charset="0"/>
                <a:ea typeface="Calibri" panose="020F0502020204030204" pitchFamily="34" charset="0"/>
                <a:cs typeface="Calibri" panose="020F0502020204030204" pitchFamily="34" charset="0"/>
              </a:rPr>
              <a:t>9:1 Power divider </a:t>
            </a:r>
          </a:p>
        </p:txBody>
      </p:sp>
      <p:sp>
        <p:nvSpPr>
          <p:cNvPr id="62" name="CasellaDiTesto 61">
            <a:extLst>
              <a:ext uri="{FF2B5EF4-FFF2-40B4-BE49-F238E27FC236}">
                <a16:creationId xmlns:a16="http://schemas.microsoft.com/office/drawing/2014/main" id="{2BB0DB9C-28DC-599B-85DC-93B01A289C25}"/>
              </a:ext>
            </a:extLst>
          </p:cNvPr>
          <p:cNvSpPr txBox="1"/>
          <p:nvPr/>
        </p:nvSpPr>
        <p:spPr>
          <a:xfrm>
            <a:off x="10568794" y="4821575"/>
            <a:ext cx="828227" cy="307777"/>
          </a:xfrm>
          <a:prstGeom prst="rect">
            <a:avLst/>
          </a:prstGeom>
          <a:noFill/>
        </p:spPr>
        <p:txBody>
          <a:bodyPr wrap="square" rtlCol="0">
            <a:spAutoFit/>
          </a:bodyPr>
          <a:lstStyle/>
          <a:p>
            <a:pPr algn="ctr"/>
            <a:r>
              <a:rPr lang="it-IT" sz="1400" dirty="0" err="1">
                <a:latin typeface="Calibri" panose="020F0502020204030204" pitchFamily="34" charset="0"/>
                <a:ea typeface="Calibri" panose="020F0502020204030204" pitchFamily="34" charset="0"/>
                <a:cs typeface="Calibri" panose="020F0502020204030204" pitchFamily="34" charset="0"/>
              </a:rPr>
              <a:t>Solenoid</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63" name="CasellaDiTesto 62">
            <a:extLst>
              <a:ext uri="{FF2B5EF4-FFF2-40B4-BE49-F238E27FC236}">
                <a16:creationId xmlns:a16="http://schemas.microsoft.com/office/drawing/2014/main" id="{A4795AC3-E801-70B2-1424-7084AE6FF9E0}"/>
              </a:ext>
            </a:extLst>
          </p:cNvPr>
          <p:cNvSpPr txBox="1"/>
          <p:nvPr/>
        </p:nvSpPr>
        <p:spPr>
          <a:xfrm>
            <a:off x="10505193" y="3521570"/>
            <a:ext cx="1388297" cy="584775"/>
          </a:xfrm>
          <a:prstGeom prst="rect">
            <a:avLst/>
          </a:prstGeom>
          <a:noFill/>
        </p:spPr>
        <p:txBody>
          <a:bodyPr wrap="square" rtlCol="0">
            <a:spAutoFit/>
          </a:bodyPr>
          <a:lstStyle/>
          <a:p>
            <a:pPr algn="ctr"/>
            <a:r>
              <a:rPr lang="it-IT" sz="1600" dirty="0">
                <a:latin typeface="Calibri" panose="020F0502020204030204" pitchFamily="34" charset="0"/>
                <a:ea typeface="Calibri" panose="020F0502020204030204" pitchFamily="34" charset="0"/>
                <a:cs typeface="Calibri" panose="020F0502020204030204" pitchFamily="34" charset="0"/>
              </a:rPr>
              <a:t>Laser Injection </a:t>
            </a:r>
            <a:r>
              <a:rPr lang="it-IT" sz="1600" dirty="0" err="1">
                <a:latin typeface="Calibri" panose="020F0502020204030204" pitchFamily="34" charset="0"/>
                <a:ea typeface="Calibri" panose="020F0502020204030204" pitchFamily="34" charset="0"/>
                <a:cs typeface="Calibri" panose="020F0502020204030204" pitchFamily="34" charset="0"/>
              </a:rPr>
              <a:t>chamber</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
        <p:nvSpPr>
          <p:cNvPr id="64" name="CasellaDiTesto 63">
            <a:extLst>
              <a:ext uri="{FF2B5EF4-FFF2-40B4-BE49-F238E27FC236}">
                <a16:creationId xmlns:a16="http://schemas.microsoft.com/office/drawing/2014/main" id="{72B5C143-EFEA-C757-DF17-4DF03BE60AEE}"/>
              </a:ext>
            </a:extLst>
          </p:cNvPr>
          <p:cNvSpPr txBox="1"/>
          <p:nvPr/>
        </p:nvSpPr>
        <p:spPr>
          <a:xfrm>
            <a:off x="11149815" y="4028051"/>
            <a:ext cx="1042184" cy="584775"/>
          </a:xfrm>
          <a:prstGeom prst="rect">
            <a:avLst/>
          </a:prstGeom>
          <a:noFill/>
        </p:spPr>
        <p:txBody>
          <a:bodyPr wrap="square" rtlCol="0">
            <a:spAutoFit/>
          </a:bodyPr>
          <a:lstStyle/>
          <a:p>
            <a:pPr algn="ctr"/>
            <a:r>
              <a:rPr lang="it-IT" sz="1600" dirty="0">
                <a:latin typeface="Calibri" panose="020F0502020204030204" pitchFamily="34" charset="0"/>
                <a:ea typeface="Calibri" panose="020F0502020204030204" pitchFamily="34" charset="0"/>
                <a:cs typeface="Calibri" panose="020F0502020204030204" pitchFamily="34" charset="0"/>
              </a:rPr>
              <a:t>Faraday </a:t>
            </a:r>
            <a:r>
              <a:rPr lang="it-IT" sz="1600" dirty="0" err="1">
                <a:latin typeface="Calibri" panose="020F0502020204030204" pitchFamily="34" charset="0"/>
                <a:ea typeface="Calibri" panose="020F0502020204030204" pitchFamily="34" charset="0"/>
                <a:cs typeface="Calibri" panose="020F0502020204030204" pitchFamily="34" charset="0"/>
              </a:rPr>
              <a:t>cup</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
        <p:nvSpPr>
          <p:cNvPr id="65" name="CasellaDiTesto 64">
            <a:extLst>
              <a:ext uri="{FF2B5EF4-FFF2-40B4-BE49-F238E27FC236}">
                <a16:creationId xmlns:a16="http://schemas.microsoft.com/office/drawing/2014/main" id="{5352910E-C025-89F8-4836-B173A863D102}"/>
              </a:ext>
            </a:extLst>
          </p:cNvPr>
          <p:cNvSpPr txBox="1"/>
          <p:nvPr/>
        </p:nvSpPr>
        <p:spPr>
          <a:xfrm>
            <a:off x="5308002" y="1557814"/>
            <a:ext cx="590766" cy="338554"/>
          </a:xfrm>
          <a:prstGeom prst="rect">
            <a:avLst/>
          </a:prstGeom>
          <a:noFill/>
        </p:spPr>
        <p:txBody>
          <a:bodyPr wrap="square" rtlCol="0">
            <a:spAutoFit/>
          </a:bodyPr>
          <a:lstStyle/>
          <a:p>
            <a:r>
              <a:rPr lang="it-IT" sz="1600" dirty="0">
                <a:latin typeface="Calibri" panose="020F0502020204030204" pitchFamily="34" charset="0"/>
                <a:ea typeface="Calibri" panose="020F0502020204030204" pitchFamily="34" charset="0"/>
                <a:cs typeface="Calibri" panose="020F0502020204030204" pitchFamily="34" charset="0"/>
              </a:rPr>
              <a:t>DC 1</a:t>
            </a:r>
          </a:p>
        </p:txBody>
      </p:sp>
      <p:sp>
        <p:nvSpPr>
          <p:cNvPr id="66" name="CasellaDiTesto 65">
            <a:extLst>
              <a:ext uri="{FF2B5EF4-FFF2-40B4-BE49-F238E27FC236}">
                <a16:creationId xmlns:a16="http://schemas.microsoft.com/office/drawing/2014/main" id="{360C1FE8-0F62-719D-EA1A-E41BB8533243}"/>
              </a:ext>
            </a:extLst>
          </p:cNvPr>
          <p:cNvSpPr txBox="1"/>
          <p:nvPr/>
        </p:nvSpPr>
        <p:spPr>
          <a:xfrm>
            <a:off x="6952533" y="5589503"/>
            <a:ext cx="547228" cy="584775"/>
          </a:xfrm>
          <a:prstGeom prst="rect">
            <a:avLst/>
          </a:prstGeom>
          <a:noFill/>
        </p:spPr>
        <p:txBody>
          <a:bodyPr wrap="square" rtlCol="0">
            <a:spAutoFit/>
          </a:bodyPr>
          <a:lstStyle/>
          <a:p>
            <a:r>
              <a:rPr lang="it-IT" sz="1600" dirty="0">
                <a:latin typeface="Calibri" panose="020F0502020204030204" pitchFamily="34" charset="0"/>
                <a:ea typeface="Calibri" panose="020F0502020204030204" pitchFamily="34" charset="0"/>
                <a:cs typeface="Calibri" panose="020F0502020204030204" pitchFamily="34" charset="0"/>
              </a:rPr>
              <a:t>DC 2</a:t>
            </a:r>
          </a:p>
        </p:txBody>
      </p:sp>
      <p:sp>
        <p:nvSpPr>
          <p:cNvPr id="67" name="CasellaDiTesto 66">
            <a:extLst>
              <a:ext uri="{FF2B5EF4-FFF2-40B4-BE49-F238E27FC236}">
                <a16:creationId xmlns:a16="http://schemas.microsoft.com/office/drawing/2014/main" id="{8F4CC4D2-16E1-E12F-DD0A-F43C316D5C7F}"/>
              </a:ext>
            </a:extLst>
          </p:cNvPr>
          <p:cNvSpPr txBox="1"/>
          <p:nvPr/>
        </p:nvSpPr>
        <p:spPr>
          <a:xfrm>
            <a:off x="9304809" y="2797530"/>
            <a:ext cx="535715" cy="584775"/>
          </a:xfrm>
          <a:prstGeom prst="rect">
            <a:avLst/>
          </a:prstGeom>
          <a:noFill/>
        </p:spPr>
        <p:txBody>
          <a:bodyPr wrap="square" rtlCol="0">
            <a:spAutoFit/>
          </a:bodyPr>
          <a:lstStyle/>
          <a:p>
            <a:r>
              <a:rPr lang="it-IT" sz="1600" dirty="0">
                <a:latin typeface="Calibri" panose="020F0502020204030204" pitchFamily="34" charset="0"/>
                <a:ea typeface="Calibri" panose="020F0502020204030204" pitchFamily="34" charset="0"/>
                <a:cs typeface="Calibri" panose="020F0502020204030204" pitchFamily="34" charset="0"/>
              </a:rPr>
              <a:t>DC 3</a:t>
            </a:r>
          </a:p>
        </p:txBody>
      </p:sp>
      <p:sp>
        <p:nvSpPr>
          <p:cNvPr id="68" name="CasellaDiTesto 67">
            <a:extLst>
              <a:ext uri="{FF2B5EF4-FFF2-40B4-BE49-F238E27FC236}">
                <a16:creationId xmlns:a16="http://schemas.microsoft.com/office/drawing/2014/main" id="{98EBC692-5748-7406-6AB3-F577161DEF20}"/>
              </a:ext>
            </a:extLst>
          </p:cNvPr>
          <p:cNvSpPr txBox="1"/>
          <p:nvPr/>
        </p:nvSpPr>
        <p:spPr>
          <a:xfrm>
            <a:off x="9957185" y="2786391"/>
            <a:ext cx="611737" cy="338554"/>
          </a:xfrm>
          <a:prstGeom prst="rect">
            <a:avLst/>
          </a:prstGeom>
          <a:noFill/>
        </p:spPr>
        <p:txBody>
          <a:bodyPr wrap="square" rtlCol="0">
            <a:spAutoFit/>
          </a:bodyPr>
          <a:lstStyle/>
          <a:p>
            <a:r>
              <a:rPr lang="it-IT" sz="1600" dirty="0">
                <a:latin typeface="Calibri" panose="020F0502020204030204" pitchFamily="34" charset="0"/>
                <a:ea typeface="Calibri" panose="020F0502020204030204" pitchFamily="34" charset="0"/>
                <a:cs typeface="Calibri" panose="020F0502020204030204" pitchFamily="34" charset="0"/>
              </a:rPr>
              <a:t>DC 4</a:t>
            </a:r>
          </a:p>
        </p:txBody>
      </p:sp>
      <p:sp>
        <p:nvSpPr>
          <p:cNvPr id="69" name="CasellaDiTesto 68">
            <a:extLst>
              <a:ext uri="{FF2B5EF4-FFF2-40B4-BE49-F238E27FC236}">
                <a16:creationId xmlns:a16="http://schemas.microsoft.com/office/drawing/2014/main" id="{201C1693-8930-2600-CED5-39136DC7351D}"/>
              </a:ext>
            </a:extLst>
          </p:cNvPr>
          <p:cNvSpPr txBox="1"/>
          <p:nvPr/>
        </p:nvSpPr>
        <p:spPr>
          <a:xfrm>
            <a:off x="4379494" y="2684045"/>
            <a:ext cx="936440" cy="738664"/>
          </a:xfrm>
          <a:prstGeom prst="rect">
            <a:avLst/>
          </a:prstGeom>
          <a:noFill/>
        </p:spPr>
        <p:txBody>
          <a:bodyPr wrap="square" rtlCol="0">
            <a:spAutoFit/>
          </a:bodyPr>
          <a:lstStyle/>
          <a:p>
            <a:r>
              <a:rPr lang="it-IT" sz="1400" dirty="0">
                <a:latin typeface="Calibri" panose="020F0502020204030204" pitchFamily="34" charset="0"/>
                <a:ea typeface="Calibri" panose="020F0502020204030204" pitchFamily="34" charset="0"/>
                <a:cs typeface="Calibri" panose="020F0502020204030204" pitchFamily="34" charset="0"/>
              </a:rPr>
              <a:t>50 MW </a:t>
            </a:r>
          </a:p>
          <a:p>
            <a:r>
              <a:rPr lang="it-IT" sz="1400" dirty="0">
                <a:latin typeface="Calibri" panose="020F0502020204030204" pitchFamily="34" charset="0"/>
                <a:ea typeface="Calibri" panose="020F0502020204030204" pitchFamily="34" charset="0"/>
                <a:cs typeface="Calibri" panose="020F0502020204030204" pitchFamily="34" charset="0"/>
              </a:rPr>
              <a:t>C-band Klystron</a:t>
            </a:r>
          </a:p>
        </p:txBody>
      </p:sp>
      <p:sp>
        <p:nvSpPr>
          <p:cNvPr id="70" name="CasellaDiTesto 69">
            <a:extLst>
              <a:ext uri="{FF2B5EF4-FFF2-40B4-BE49-F238E27FC236}">
                <a16:creationId xmlns:a16="http://schemas.microsoft.com/office/drawing/2014/main" id="{4D74812A-D1B2-A06D-B119-90EA6E9941C7}"/>
              </a:ext>
            </a:extLst>
          </p:cNvPr>
          <p:cNvSpPr txBox="1"/>
          <p:nvPr/>
        </p:nvSpPr>
        <p:spPr>
          <a:xfrm>
            <a:off x="7853739" y="1676646"/>
            <a:ext cx="1338387" cy="492443"/>
          </a:xfrm>
          <a:prstGeom prst="rect">
            <a:avLst/>
          </a:prstGeom>
          <a:noFill/>
        </p:spPr>
        <p:txBody>
          <a:bodyPr wrap="square" rtlCol="0">
            <a:spAutoFit/>
          </a:bodyPr>
          <a:lstStyle/>
          <a:p>
            <a:r>
              <a:rPr lang="it-IT" sz="2600" b="1" i="1" dirty="0">
                <a:latin typeface="Calibri" panose="020F0502020204030204" pitchFamily="34" charset="0"/>
                <a:ea typeface="Calibri" panose="020F0502020204030204" pitchFamily="34" charset="0"/>
                <a:cs typeface="Calibri" panose="020F0502020204030204" pitchFamily="34" charset="0"/>
              </a:rPr>
              <a:t>Bunker</a:t>
            </a:r>
          </a:p>
        </p:txBody>
      </p:sp>
      <p:cxnSp>
        <p:nvCxnSpPr>
          <p:cNvPr id="71" name="Connettore diritto 70">
            <a:extLst>
              <a:ext uri="{FF2B5EF4-FFF2-40B4-BE49-F238E27FC236}">
                <a16:creationId xmlns:a16="http://schemas.microsoft.com/office/drawing/2014/main" id="{0BF4E7C0-6FAC-5395-18E5-5ADFA321693F}"/>
              </a:ext>
            </a:extLst>
          </p:cNvPr>
          <p:cNvCxnSpPr>
            <a:cxnSpLocks/>
            <a:stCxn id="21" idx="0"/>
          </p:cNvCxnSpPr>
          <p:nvPr/>
        </p:nvCxnSpPr>
        <p:spPr>
          <a:xfrm>
            <a:off x="5183791" y="2264666"/>
            <a:ext cx="1853612"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72" name="Rettangolo 71">
            <a:extLst>
              <a:ext uri="{FF2B5EF4-FFF2-40B4-BE49-F238E27FC236}">
                <a16:creationId xmlns:a16="http://schemas.microsoft.com/office/drawing/2014/main" id="{1451A9CB-43EE-ED18-A94F-FB4605B0ADE9}"/>
              </a:ext>
            </a:extLst>
          </p:cNvPr>
          <p:cNvSpPr/>
          <p:nvPr/>
        </p:nvSpPr>
        <p:spPr>
          <a:xfrm>
            <a:off x="5810275" y="1467847"/>
            <a:ext cx="796129" cy="17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3" name="Rettangolo 72">
            <a:extLst>
              <a:ext uri="{FF2B5EF4-FFF2-40B4-BE49-F238E27FC236}">
                <a16:creationId xmlns:a16="http://schemas.microsoft.com/office/drawing/2014/main" id="{799D8A31-D705-1728-AD23-33A16055B45F}"/>
              </a:ext>
            </a:extLst>
          </p:cNvPr>
          <p:cNvSpPr/>
          <p:nvPr/>
        </p:nvSpPr>
        <p:spPr>
          <a:xfrm>
            <a:off x="5838153" y="2321974"/>
            <a:ext cx="701012" cy="1101210"/>
          </a:xfrm>
          <a:prstGeom prst="rect">
            <a:avLst/>
          </a:prstGeom>
          <a:solidFill>
            <a:srgbClr val="92D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4" name="Rettangolo 73">
            <a:extLst>
              <a:ext uri="{FF2B5EF4-FFF2-40B4-BE49-F238E27FC236}">
                <a16:creationId xmlns:a16="http://schemas.microsoft.com/office/drawing/2014/main" id="{006D24C8-EE47-73B9-25B0-BAD3CBB93442}"/>
              </a:ext>
            </a:extLst>
          </p:cNvPr>
          <p:cNvSpPr/>
          <p:nvPr/>
        </p:nvSpPr>
        <p:spPr>
          <a:xfrm>
            <a:off x="5730013" y="3339441"/>
            <a:ext cx="915457" cy="1514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5" name="Ovale 74">
            <a:extLst>
              <a:ext uri="{FF2B5EF4-FFF2-40B4-BE49-F238E27FC236}">
                <a16:creationId xmlns:a16="http://schemas.microsoft.com/office/drawing/2014/main" id="{50B46320-EF57-1071-5DCF-B42A0FE47698}"/>
              </a:ext>
            </a:extLst>
          </p:cNvPr>
          <p:cNvSpPr/>
          <p:nvPr/>
        </p:nvSpPr>
        <p:spPr>
          <a:xfrm>
            <a:off x="7856946" y="4303238"/>
            <a:ext cx="1200998" cy="1159268"/>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a typeface="Calibri" panose="020F0502020204030204" pitchFamily="34" charset="0"/>
              <a:cs typeface="Calibri" panose="020F0502020204030204" pitchFamily="34" charset="0"/>
            </a:endParaRPr>
          </a:p>
        </p:txBody>
      </p:sp>
      <p:sp>
        <p:nvSpPr>
          <p:cNvPr id="76" name="Rettangolo 75">
            <a:extLst>
              <a:ext uri="{FF2B5EF4-FFF2-40B4-BE49-F238E27FC236}">
                <a16:creationId xmlns:a16="http://schemas.microsoft.com/office/drawing/2014/main" id="{3AD7A1B6-6FE2-0A39-DCAE-4A7499C03F69}"/>
              </a:ext>
            </a:extLst>
          </p:cNvPr>
          <p:cNvSpPr/>
          <p:nvPr/>
        </p:nvSpPr>
        <p:spPr>
          <a:xfrm>
            <a:off x="10635031" y="5738887"/>
            <a:ext cx="695744" cy="747245"/>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77" name="Connettore 2 76">
            <a:extLst>
              <a:ext uri="{FF2B5EF4-FFF2-40B4-BE49-F238E27FC236}">
                <a16:creationId xmlns:a16="http://schemas.microsoft.com/office/drawing/2014/main" id="{9C6ECA8C-00E6-2DA3-B596-BA3DA3E1FAC9}"/>
              </a:ext>
            </a:extLst>
          </p:cNvPr>
          <p:cNvCxnSpPr>
            <a:cxnSpLocks/>
          </p:cNvCxnSpPr>
          <p:nvPr/>
        </p:nvCxnSpPr>
        <p:spPr>
          <a:xfrm flipV="1">
            <a:off x="9743512" y="5806714"/>
            <a:ext cx="0" cy="412106"/>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8" name="CasellaDiTesto 77">
            <a:extLst>
              <a:ext uri="{FF2B5EF4-FFF2-40B4-BE49-F238E27FC236}">
                <a16:creationId xmlns:a16="http://schemas.microsoft.com/office/drawing/2014/main" id="{FC5C5B62-35DF-473E-E0EA-4F5D05A0678D}"/>
              </a:ext>
            </a:extLst>
          </p:cNvPr>
          <p:cNvSpPr txBox="1"/>
          <p:nvPr/>
        </p:nvSpPr>
        <p:spPr>
          <a:xfrm>
            <a:off x="9376459" y="6196035"/>
            <a:ext cx="695604" cy="400110"/>
          </a:xfrm>
          <a:prstGeom prst="rect">
            <a:avLst/>
          </a:prstGeom>
          <a:noFill/>
        </p:spPr>
        <p:txBody>
          <a:bodyPr wrap="square" rtlCol="0">
            <a:spAutoFit/>
          </a:bodyPr>
          <a:lstStyle/>
          <a:p>
            <a:r>
              <a:rPr lang="en-GB" sz="2000" b="1" dirty="0">
                <a:latin typeface="Calibri" panose="020F0502020204030204" pitchFamily="34" charset="0"/>
                <a:ea typeface="Calibri" panose="020F0502020204030204" pitchFamily="34" charset="0"/>
                <a:cs typeface="Calibri" panose="020F0502020204030204" pitchFamily="34" charset="0"/>
              </a:rPr>
              <a:t>GUN</a:t>
            </a:r>
          </a:p>
        </p:txBody>
      </p:sp>
      <p:sp>
        <p:nvSpPr>
          <p:cNvPr id="79" name="CasellaDiTesto 78">
            <a:extLst>
              <a:ext uri="{FF2B5EF4-FFF2-40B4-BE49-F238E27FC236}">
                <a16:creationId xmlns:a16="http://schemas.microsoft.com/office/drawing/2014/main" id="{12D23FC8-5355-6201-C2C5-D4E95606F01B}"/>
              </a:ext>
            </a:extLst>
          </p:cNvPr>
          <p:cNvSpPr txBox="1"/>
          <p:nvPr/>
        </p:nvSpPr>
        <p:spPr>
          <a:xfrm>
            <a:off x="4366800" y="3453709"/>
            <a:ext cx="1339313" cy="892552"/>
          </a:xfrm>
          <a:prstGeom prst="rect">
            <a:avLst/>
          </a:prstGeom>
          <a:noFill/>
        </p:spPr>
        <p:txBody>
          <a:bodyPr wrap="square" rtlCol="0">
            <a:spAutoFit/>
          </a:bodyPr>
          <a:lstStyle/>
          <a:p>
            <a:r>
              <a:rPr lang="it-IT" sz="2600" b="1" i="1" dirty="0">
                <a:latin typeface="Calibri" panose="020F0502020204030204" pitchFamily="34" charset="0"/>
                <a:ea typeface="Calibri" panose="020F0502020204030204" pitchFamily="34" charset="0"/>
                <a:cs typeface="Calibri" panose="020F0502020204030204" pitchFamily="34" charset="0"/>
              </a:rPr>
              <a:t>Klystron </a:t>
            </a:r>
            <a:r>
              <a:rPr lang="it-IT" sz="2600" b="1" i="1" dirty="0" err="1">
                <a:latin typeface="Calibri" panose="020F0502020204030204" pitchFamily="34" charset="0"/>
                <a:ea typeface="Calibri" panose="020F0502020204030204" pitchFamily="34" charset="0"/>
                <a:cs typeface="Calibri" panose="020F0502020204030204" pitchFamily="34" charset="0"/>
              </a:rPr>
              <a:t>gallery</a:t>
            </a:r>
            <a:r>
              <a:rPr lang="it-IT" sz="2600" b="1" i="1" dirty="0">
                <a:latin typeface="Calibri" panose="020F0502020204030204" pitchFamily="34" charset="0"/>
                <a:ea typeface="Calibri" panose="020F0502020204030204" pitchFamily="34" charset="0"/>
                <a:cs typeface="Calibri" panose="020F0502020204030204" pitchFamily="34" charset="0"/>
              </a:rPr>
              <a:t> </a:t>
            </a:r>
          </a:p>
        </p:txBody>
      </p:sp>
      <p:sp>
        <p:nvSpPr>
          <p:cNvPr id="80" name="Rettangolo 79">
            <a:extLst>
              <a:ext uri="{FF2B5EF4-FFF2-40B4-BE49-F238E27FC236}">
                <a16:creationId xmlns:a16="http://schemas.microsoft.com/office/drawing/2014/main" id="{76F7F48F-2DDA-E352-07A0-7E2C1C772F77}"/>
              </a:ext>
            </a:extLst>
          </p:cNvPr>
          <p:cNvSpPr/>
          <p:nvPr/>
        </p:nvSpPr>
        <p:spPr>
          <a:xfrm>
            <a:off x="10933286" y="5450298"/>
            <a:ext cx="651440" cy="2227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1" name="Rettangolo 80">
            <a:extLst>
              <a:ext uri="{FF2B5EF4-FFF2-40B4-BE49-F238E27FC236}">
                <a16:creationId xmlns:a16="http://schemas.microsoft.com/office/drawing/2014/main" id="{7D69D773-7BD0-2D12-8D6B-89AAE3CDFBAB}"/>
              </a:ext>
            </a:extLst>
          </p:cNvPr>
          <p:cNvSpPr/>
          <p:nvPr/>
        </p:nvSpPr>
        <p:spPr>
          <a:xfrm>
            <a:off x="11494553" y="5225683"/>
            <a:ext cx="366204" cy="670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2" name="Rettangolo 81">
            <a:extLst>
              <a:ext uri="{FF2B5EF4-FFF2-40B4-BE49-F238E27FC236}">
                <a16:creationId xmlns:a16="http://schemas.microsoft.com/office/drawing/2014/main" id="{E053CCF7-8186-FF99-AE6A-B49D3F2DD6A3}"/>
              </a:ext>
            </a:extLst>
          </p:cNvPr>
          <p:cNvSpPr/>
          <p:nvPr/>
        </p:nvSpPr>
        <p:spPr>
          <a:xfrm>
            <a:off x="11858946" y="5450676"/>
            <a:ext cx="255792" cy="2134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83" name="Connettore 2 82">
            <a:extLst>
              <a:ext uri="{FF2B5EF4-FFF2-40B4-BE49-F238E27FC236}">
                <a16:creationId xmlns:a16="http://schemas.microsoft.com/office/drawing/2014/main" id="{B8975794-BC2D-3297-EA7E-3F0E29757DC2}"/>
              </a:ext>
            </a:extLst>
          </p:cNvPr>
          <p:cNvCxnSpPr>
            <a:cxnSpLocks/>
            <a:endCxn id="82" idx="0"/>
          </p:cNvCxnSpPr>
          <p:nvPr/>
        </p:nvCxnSpPr>
        <p:spPr>
          <a:xfrm>
            <a:off x="11673056" y="4603811"/>
            <a:ext cx="313786" cy="846866"/>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4" name="Group 15">
            <a:extLst>
              <a:ext uri="{FF2B5EF4-FFF2-40B4-BE49-F238E27FC236}">
                <a16:creationId xmlns:a16="http://schemas.microsoft.com/office/drawing/2014/main" id="{6056A88B-6263-AB11-BA57-744FB14E811E}"/>
              </a:ext>
            </a:extLst>
          </p:cNvPr>
          <p:cNvGrpSpPr/>
          <p:nvPr/>
        </p:nvGrpSpPr>
        <p:grpSpPr>
          <a:xfrm>
            <a:off x="11551983" y="6206839"/>
            <a:ext cx="276033" cy="372049"/>
            <a:chOff x="9734861" y="6216172"/>
            <a:chExt cx="296883" cy="396679"/>
          </a:xfrm>
        </p:grpSpPr>
        <p:sp>
          <p:nvSpPr>
            <p:cNvPr id="85" name="Rettangolo 84">
              <a:extLst>
                <a:ext uri="{FF2B5EF4-FFF2-40B4-BE49-F238E27FC236}">
                  <a16:creationId xmlns:a16="http://schemas.microsoft.com/office/drawing/2014/main" id="{4047F8D0-DDF7-C5A1-45F0-1CD1BB7F93D1}"/>
                </a:ext>
              </a:extLst>
            </p:cNvPr>
            <p:cNvSpPr/>
            <p:nvPr/>
          </p:nvSpPr>
          <p:spPr>
            <a:xfrm>
              <a:off x="9734861" y="6351594"/>
              <a:ext cx="296883" cy="261257"/>
            </a:xfrm>
            <a:prstGeom prst="rect">
              <a:avLst/>
            </a:prstGeom>
            <a:solidFill>
              <a:schemeClr val="tx1">
                <a:lumMod val="95000"/>
                <a:lumOff val="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86" name="Connettore diritto 85">
              <a:extLst>
                <a:ext uri="{FF2B5EF4-FFF2-40B4-BE49-F238E27FC236}">
                  <a16:creationId xmlns:a16="http://schemas.microsoft.com/office/drawing/2014/main" id="{C7246C73-99B7-11E4-4837-0226895FBF52}"/>
                </a:ext>
              </a:extLst>
            </p:cNvPr>
            <p:cNvCxnSpPr>
              <a:cxnSpLocks/>
              <a:stCxn id="85" idx="0"/>
            </p:cNvCxnSpPr>
            <p:nvPr/>
          </p:nvCxnSpPr>
          <p:spPr>
            <a:xfrm flipV="1">
              <a:off x="9883303" y="6216172"/>
              <a:ext cx="0" cy="1354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Rettangolo 86">
            <a:extLst>
              <a:ext uri="{FF2B5EF4-FFF2-40B4-BE49-F238E27FC236}">
                <a16:creationId xmlns:a16="http://schemas.microsoft.com/office/drawing/2014/main" id="{695406B8-F8AB-A6F1-DCD4-10CF3F877FA2}"/>
              </a:ext>
            </a:extLst>
          </p:cNvPr>
          <p:cNvSpPr/>
          <p:nvPr/>
        </p:nvSpPr>
        <p:spPr>
          <a:xfrm>
            <a:off x="10014094" y="4004998"/>
            <a:ext cx="276033" cy="245036"/>
          </a:xfrm>
          <a:prstGeom prst="rect">
            <a:avLst/>
          </a:prstGeom>
          <a:solidFill>
            <a:schemeClr val="tx1">
              <a:lumMod val="95000"/>
              <a:lumOff val="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88" name="Connettore diritto 87">
            <a:extLst>
              <a:ext uri="{FF2B5EF4-FFF2-40B4-BE49-F238E27FC236}">
                <a16:creationId xmlns:a16="http://schemas.microsoft.com/office/drawing/2014/main" id="{92F59B22-27E8-B143-596C-6D4F2DD0B186}"/>
              </a:ext>
            </a:extLst>
          </p:cNvPr>
          <p:cNvCxnSpPr>
            <a:cxnSpLocks/>
            <a:stCxn id="87" idx="3"/>
          </p:cNvCxnSpPr>
          <p:nvPr/>
        </p:nvCxnSpPr>
        <p:spPr>
          <a:xfrm>
            <a:off x="10290127" y="4127516"/>
            <a:ext cx="190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uppo 88">
            <a:extLst>
              <a:ext uri="{FF2B5EF4-FFF2-40B4-BE49-F238E27FC236}">
                <a16:creationId xmlns:a16="http://schemas.microsoft.com/office/drawing/2014/main" id="{74DB157E-717D-BD66-F0CD-C95650F9883C}"/>
              </a:ext>
            </a:extLst>
          </p:cNvPr>
          <p:cNvGrpSpPr/>
          <p:nvPr/>
        </p:nvGrpSpPr>
        <p:grpSpPr>
          <a:xfrm>
            <a:off x="9722934" y="2271552"/>
            <a:ext cx="276033" cy="372049"/>
            <a:chOff x="6136573" y="1957450"/>
            <a:chExt cx="296883" cy="396679"/>
          </a:xfrm>
          <a:solidFill>
            <a:srgbClr val="FF0000"/>
          </a:solidFill>
        </p:grpSpPr>
        <p:sp>
          <p:nvSpPr>
            <p:cNvPr id="90" name="Rettangolo 89">
              <a:extLst>
                <a:ext uri="{FF2B5EF4-FFF2-40B4-BE49-F238E27FC236}">
                  <a16:creationId xmlns:a16="http://schemas.microsoft.com/office/drawing/2014/main" id="{FED2C8B1-0BF2-29DE-9386-5BBFDA478F94}"/>
                </a:ext>
              </a:extLst>
            </p:cNvPr>
            <p:cNvSpPr/>
            <p:nvPr/>
          </p:nvSpPr>
          <p:spPr>
            <a:xfrm>
              <a:off x="6136573" y="2092872"/>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91" name="Connettore diritto 90">
              <a:extLst>
                <a:ext uri="{FF2B5EF4-FFF2-40B4-BE49-F238E27FC236}">
                  <a16:creationId xmlns:a16="http://schemas.microsoft.com/office/drawing/2014/main" id="{5BD4B588-0311-A2AD-2DCB-9E5ED81A946A}"/>
                </a:ext>
              </a:extLst>
            </p:cNvPr>
            <p:cNvCxnSpPr>
              <a:cxnSpLocks/>
              <a:stCxn id="90" idx="0"/>
            </p:cNvCxnSpPr>
            <p:nvPr/>
          </p:nvCxnSpPr>
          <p:spPr>
            <a:xfrm flipV="1">
              <a:off x="6285015" y="1957450"/>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2" name="Gruppo 91">
            <a:extLst>
              <a:ext uri="{FF2B5EF4-FFF2-40B4-BE49-F238E27FC236}">
                <a16:creationId xmlns:a16="http://schemas.microsoft.com/office/drawing/2014/main" id="{1FC6CBF3-342E-E147-2079-4CA743492F2D}"/>
              </a:ext>
            </a:extLst>
          </p:cNvPr>
          <p:cNvGrpSpPr/>
          <p:nvPr/>
        </p:nvGrpSpPr>
        <p:grpSpPr>
          <a:xfrm rot="5400000" flipH="1">
            <a:off x="6698976" y="3020118"/>
            <a:ext cx="278450" cy="368821"/>
            <a:chOff x="3866408" y="1836717"/>
            <a:chExt cx="296883" cy="396679"/>
          </a:xfrm>
          <a:solidFill>
            <a:srgbClr val="FF0000"/>
          </a:solidFill>
        </p:grpSpPr>
        <p:sp>
          <p:nvSpPr>
            <p:cNvPr id="93" name="Rettangolo 92">
              <a:extLst>
                <a:ext uri="{FF2B5EF4-FFF2-40B4-BE49-F238E27FC236}">
                  <a16:creationId xmlns:a16="http://schemas.microsoft.com/office/drawing/2014/main" id="{2778BABD-365E-E79C-3680-CC3B713189F4}"/>
                </a:ext>
              </a:extLst>
            </p:cNvPr>
            <p:cNvSpPr/>
            <p:nvPr/>
          </p:nvSpPr>
          <p:spPr>
            <a:xfrm>
              <a:off x="3866408" y="1972139"/>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94" name="Connettore diritto 93">
              <a:extLst>
                <a:ext uri="{FF2B5EF4-FFF2-40B4-BE49-F238E27FC236}">
                  <a16:creationId xmlns:a16="http://schemas.microsoft.com/office/drawing/2014/main" id="{0ABC85A3-07D5-FC38-C7C2-B0475546627E}"/>
                </a:ext>
              </a:extLst>
            </p:cNvPr>
            <p:cNvCxnSpPr>
              <a:cxnSpLocks/>
              <a:stCxn id="93"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5" name="Gruppo 94">
            <a:extLst>
              <a:ext uri="{FF2B5EF4-FFF2-40B4-BE49-F238E27FC236}">
                <a16:creationId xmlns:a16="http://schemas.microsoft.com/office/drawing/2014/main" id="{C521BC7D-9ACE-69F9-3C76-C358BB45149C}"/>
              </a:ext>
            </a:extLst>
          </p:cNvPr>
          <p:cNvGrpSpPr/>
          <p:nvPr/>
        </p:nvGrpSpPr>
        <p:grpSpPr>
          <a:xfrm rot="10800000">
            <a:off x="6658722" y="1873902"/>
            <a:ext cx="276033" cy="372049"/>
            <a:chOff x="3866408" y="1836717"/>
            <a:chExt cx="296883" cy="396679"/>
          </a:xfrm>
          <a:solidFill>
            <a:srgbClr val="FF0000"/>
          </a:solidFill>
        </p:grpSpPr>
        <p:sp>
          <p:nvSpPr>
            <p:cNvPr id="96" name="Rettangolo 95">
              <a:extLst>
                <a:ext uri="{FF2B5EF4-FFF2-40B4-BE49-F238E27FC236}">
                  <a16:creationId xmlns:a16="http://schemas.microsoft.com/office/drawing/2014/main" id="{6652FB75-2E4A-242C-0445-9A32AA57A0D4}"/>
                </a:ext>
              </a:extLst>
            </p:cNvPr>
            <p:cNvSpPr/>
            <p:nvPr/>
          </p:nvSpPr>
          <p:spPr>
            <a:xfrm>
              <a:off x="3866408" y="1972139"/>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97" name="Connettore diritto 96">
              <a:extLst>
                <a:ext uri="{FF2B5EF4-FFF2-40B4-BE49-F238E27FC236}">
                  <a16:creationId xmlns:a16="http://schemas.microsoft.com/office/drawing/2014/main" id="{9CFD945D-ADFB-A8BE-6A73-95F92CE92677}"/>
                </a:ext>
              </a:extLst>
            </p:cNvPr>
            <p:cNvCxnSpPr>
              <a:cxnSpLocks/>
              <a:stCxn id="96"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8" name="Gruppo 97">
            <a:extLst>
              <a:ext uri="{FF2B5EF4-FFF2-40B4-BE49-F238E27FC236}">
                <a16:creationId xmlns:a16="http://schemas.microsoft.com/office/drawing/2014/main" id="{27931ED3-0D0C-A2B3-FB8A-3C4B13543CD9}"/>
              </a:ext>
            </a:extLst>
          </p:cNvPr>
          <p:cNvGrpSpPr/>
          <p:nvPr/>
        </p:nvGrpSpPr>
        <p:grpSpPr>
          <a:xfrm rot="16200000">
            <a:off x="7549160" y="3020117"/>
            <a:ext cx="278450" cy="368821"/>
            <a:chOff x="3866408" y="1836717"/>
            <a:chExt cx="296883" cy="396679"/>
          </a:xfrm>
          <a:solidFill>
            <a:srgbClr val="FF0000"/>
          </a:solidFill>
        </p:grpSpPr>
        <p:sp>
          <p:nvSpPr>
            <p:cNvPr id="99" name="Rettangolo 98">
              <a:extLst>
                <a:ext uri="{FF2B5EF4-FFF2-40B4-BE49-F238E27FC236}">
                  <a16:creationId xmlns:a16="http://schemas.microsoft.com/office/drawing/2014/main" id="{E5C73ED3-3226-7F1D-74EB-189438B7D8A9}"/>
                </a:ext>
              </a:extLst>
            </p:cNvPr>
            <p:cNvSpPr/>
            <p:nvPr/>
          </p:nvSpPr>
          <p:spPr>
            <a:xfrm>
              <a:off x="3866408" y="1972139"/>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100" name="Connettore diritto 99">
              <a:extLst>
                <a:ext uri="{FF2B5EF4-FFF2-40B4-BE49-F238E27FC236}">
                  <a16:creationId xmlns:a16="http://schemas.microsoft.com/office/drawing/2014/main" id="{B7BEFC90-E34D-FC0C-1847-38951E7A27E2}"/>
                </a:ext>
              </a:extLst>
            </p:cNvPr>
            <p:cNvCxnSpPr>
              <a:cxnSpLocks/>
              <a:stCxn id="99"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1" name="Gruppo 100">
            <a:extLst>
              <a:ext uri="{FF2B5EF4-FFF2-40B4-BE49-F238E27FC236}">
                <a16:creationId xmlns:a16="http://schemas.microsoft.com/office/drawing/2014/main" id="{A759A898-76F4-DA8E-7653-57D0E61DE061}"/>
              </a:ext>
            </a:extLst>
          </p:cNvPr>
          <p:cNvGrpSpPr/>
          <p:nvPr/>
        </p:nvGrpSpPr>
        <p:grpSpPr>
          <a:xfrm rot="5400000" flipH="1">
            <a:off x="6111945" y="4521890"/>
            <a:ext cx="278450" cy="368821"/>
            <a:chOff x="3866408" y="1836717"/>
            <a:chExt cx="296883" cy="396679"/>
          </a:xfrm>
          <a:solidFill>
            <a:srgbClr val="FF0000"/>
          </a:solidFill>
        </p:grpSpPr>
        <p:sp>
          <p:nvSpPr>
            <p:cNvPr id="102" name="Rettangolo 101">
              <a:extLst>
                <a:ext uri="{FF2B5EF4-FFF2-40B4-BE49-F238E27FC236}">
                  <a16:creationId xmlns:a16="http://schemas.microsoft.com/office/drawing/2014/main" id="{6D2FE9F9-F1AE-E97B-5EC2-8C359224184A}"/>
                </a:ext>
              </a:extLst>
            </p:cNvPr>
            <p:cNvSpPr/>
            <p:nvPr/>
          </p:nvSpPr>
          <p:spPr>
            <a:xfrm>
              <a:off x="3866408" y="1972139"/>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103" name="Connettore diritto 102">
              <a:extLst>
                <a:ext uri="{FF2B5EF4-FFF2-40B4-BE49-F238E27FC236}">
                  <a16:creationId xmlns:a16="http://schemas.microsoft.com/office/drawing/2014/main" id="{4295326D-A5DF-9A0D-25C4-1F2263D33A3A}"/>
                </a:ext>
              </a:extLst>
            </p:cNvPr>
            <p:cNvCxnSpPr>
              <a:cxnSpLocks/>
              <a:stCxn id="102"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4" name="Gruppo 103">
            <a:extLst>
              <a:ext uri="{FF2B5EF4-FFF2-40B4-BE49-F238E27FC236}">
                <a16:creationId xmlns:a16="http://schemas.microsoft.com/office/drawing/2014/main" id="{9B50D152-086C-B7DD-7665-90027D733BF5}"/>
              </a:ext>
            </a:extLst>
          </p:cNvPr>
          <p:cNvGrpSpPr/>
          <p:nvPr/>
        </p:nvGrpSpPr>
        <p:grpSpPr>
          <a:xfrm rot="10800000">
            <a:off x="8319720" y="3680120"/>
            <a:ext cx="276033" cy="372049"/>
            <a:chOff x="3866408" y="1836717"/>
            <a:chExt cx="296883" cy="396679"/>
          </a:xfrm>
          <a:solidFill>
            <a:srgbClr val="FF0000"/>
          </a:solidFill>
        </p:grpSpPr>
        <p:sp>
          <p:nvSpPr>
            <p:cNvPr id="105" name="Rettangolo 104">
              <a:extLst>
                <a:ext uri="{FF2B5EF4-FFF2-40B4-BE49-F238E27FC236}">
                  <a16:creationId xmlns:a16="http://schemas.microsoft.com/office/drawing/2014/main" id="{D5FBDA9F-1AFE-D6C6-D7FC-ED4E4B7545BD}"/>
                </a:ext>
              </a:extLst>
            </p:cNvPr>
            <p:cNvSpPr/>
            <p:nvPr/>
          </p:nvSpPr>
          <p:spPr>
            <a:xfrm>
              <a:off x="3866408" y="1972139"/>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106" name="Connettore diritto 105">
              <a:extLst>
                <a:ext uri="{FF2B5EF4-FFF2-40B4-BE49-F238E27FC236}">
                  <a16:creationId xmlns:a16="http://schemas.microsoft.com/office/drawing/2014/main" id="{1668E99C-3A89-D2B6-0946-298503B3FA21}"/>
                </a:ext>
              </a:extLst>
            </p:cNvPr>
            <p:cNvCxnSpPr>
              <a:cxnSpLocks/>
              <a:stCxn id="105"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7" name="Gruppo 106">
            <a:extLst>
              <a:ext uri="{FF2B5EF4-FFF2-40B4-BE49-F238E27FC236}">
                <a16:creationId xmlns:a16="http://schemas.microsoft.com/office/drawing/2014/main" id="{02DE7F6A-819B-F463-4F64-1CBF7E2232A4}"/>
              </a:ext>
            </a:extLst>
          </p:cNvPr>
          <p:cNvGrpSpPr/>
          <p:nvPr/>
        </p:nvGrpSpPr>
        <p:grpSpPr>
          <a:xfrm rot="5400000" flipH="1">
            <a:off x="4696812" y="5333109"/>
            <a:ext cx="278450" cy="368821"/>
            <a:chOff x="3866408" y="1836717"/>
            <a:chExt cx="296883" cy="396679"/>
          </a:xfrm>
          <a:solidFill>
            <a:srgbClr val="FF0000"/>
          </a:solidFill>
        </p:grpSpPr>
        <p:sp>
          <p:nvSpPr>
            <p:cNvPr id="108" name="Rettangolo 107">
              <a:extLst>
                <a:ext uri="{FF2B5EF4-FFF2-40B4-BE49-F238E27FC236}">
                  <a16:creationId xmlns:a16="http://schemas.microsoft.com/office/drawing/2014/main" id="{5C4188AD-FC94-39FF-34A7-4D3A713D847C}"/>
                </a:ext>
              </a:extLst>
            </p:cNvPr>
            <p:cNvSpPr/>
            <p:nvPr/>
          </p:nvSpPr>
          <p:spPr>
            <a:xfrm>
              <a:off x="3866408" y="1972139"/>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a typeface="Calibri" panose="020F0502020204030204" pitchFamily="34" charset="0"/>
                <a:cs typeface="Calibri" panose="020F0502020204030204" pitchFamily="34" charset="0"/>
              </a:endParaRPr>
            </a:p>
          </p:txBody>
        </p:sp>
        <p:cxnSp>
          <p:nvCxnSpPr>
            <p:cNvPr id="109" name="Connettore diritto 108">
              <a:extLst>
                <a:ext uri="{FF2B5EF4-FFF2-40B4-BE49-F238E27FC236}">
                  <a16:creationId xmlns:a16="http://schemas.microsoft.com/office/drawing/2014/main" id="{B55B53A8-257A-E739-D0B2-F5363590C5F4}"/>
                </a:ext>
              </a:extLst>
            </p:cNvPr>
            <p:cNvCxnSpPr>
              <a:cxnSpLocks/>
              <a:stCxn id="108"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0" name="CasellaDiTesto 109">
            <a:extLst>
              <a:ext uri="{FF2B5EF4-FFF2-40B4-BE49-F238E27FC236}">
                <a16:creationId xmlns:a16="http://schemas.microsoft.com/office/drawing/2014/main" id="{4D71E586-E853-1285-9CBE-6969B7AF4E49}"/>
              </a:ext>
            </a:extLst>
          </p:cNvPr>
          <p:cNvSpPr txBox="1"/>
          <p:nvPr/>
        </p:nvSpPr>
        <p:spPr>
          <a:xfrm>
            <a:off x="5037543" y="5361196"/>
            <a:ext cx="1498872" cy="338554"/>
          </a:xfrm>
          <a:prstGeom prst="rect">
            <a:avLst/>
          </a:prstGeom>
          <a:noFill/>
        </p:spPr>
        <p:txBody>
          <a:bodyPr wrap="non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NEG/ion pumps</a:t>
            </a:r>
          </a:p>
        </p:txBody>
      </p:sp>
      <p:sp>
        <p:nvSpPr>
          <p:cNvPr id="111" name="Rettangolo 110">
            <a:extLst>
              <a:ext uri="{FF2B5EF4-FFF2-40B4-BE49-F238E27FC236}">
                <a16:creationId xmlns:a16="http://schemas.microsoft.com/office/drawing/2014/main" id="{CB6D921A-A272-4D22-1F6F-CCCC3D2C5024}"/>
              </a:ext>
            </a:extLst>
          </p:cNvPr>
          <p:cNvSpPr/>
          <p:nvPr/>
        </p:nvSpPr>
        <p:spPr>
          <a:xfrm>
            <a:off x="4635452" y="5796360"/>
            <a:ext cx="276033" cy="245036"/>
          </a:xfrm>
          <a:prstGeom prst="rect">
            <a:avLst/>
          </a:prstGeom>
          <a:solidFill>
            <a:schemeClr val="tx1">
              <a:lumMod val="95000"/>
              <a:lumOff val="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ea typeface="Calibri" panose="020F0502020204030204" pitchFamily="34" charset="0"/>
              <a:cs typeface="Calibri" panose="020F0502020204030204" pitchFamily="34" charset="0"/>
            </a:endParaRPr>
          </a:p>
        </p:txBody>
      </p:sp>
      <p:grpSp>
        <p:nvGrpSpPr>
          <p:cNvPr id="112" name="Gruppo 111">
            <a:extLst>
              <a:ext uri="{FF2B5EF4-FFF2-40B4-BE49-F238E27FC236}">
                <a16:creationId xmlns:a16="http://schemas.microsoft.com/office/drawing/2014/main" id="{5F9AC5B2-F9C2-761D-0C5C-2C07844D69E8}"/>
              </a:ext>
            </a:extLst>
          </p:cNvPr>
          <p:cNvGrpSpPr/>
          <p:nvPr/>
        </p:nvGrpSpPr>
        <p:grpSpPr>
          <a:xfrm rot="5400000" flipH="1">
            <a:off x="10009206" y="4889444"/>
            <a:ext cx="278450" cy="368821"/>
            <a:chOff x="3866408" y="1836717"/>
            <a:chExt cx="296883" cy="396679"/>
          </a:xfrm>
          <a:solidFill>
            <a:srgbClr val="FF0000"/>
          </a:solidFill>
        </p:grpSpPr>
        <p:sp>
          <p:nvSpPr>
            <p:cNvPr id="113" name="Rettangolo 112">
              <a:extLst>
                <a:ext uri="{FF2B5EF4-FFF2-40B4-BE49-F238E27FC236}">
                  <a16:creationId xmlns:a16="http://schemas.microsoft.com/office/drawing/2014/main" id="{B678AB5A-0F16-7F2B-F66E-EA8D6286B312}"/>
                </a:ext>
              </a:extLst>
            </p:cNvPr>
            <p:cNvSpPr/>
            <p:nvPr/>
          </p:nvSpPr>
          <p:spPr>
            <a:xfrm>
              <a:off x="3866408" y="1972139"/>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114" name="Connettore diritto 113">
              <a:extLst>
                <a:ext uri="{FF2B5EF4-FFF2-40B4-BE49-F238E27FC236}">
                  <a16:creationId xmlns:a16="http://schemas.microsoft.com/office/drawing/2014/main" id="{008980FF-AEE0-9447-91F8-4BEE3E323E08}"/>
                </a:ext>
              </a:extLst>
            </p:cNvPr>
            <p:cNvCxnSpPr>
              <a:cxnSpLocks/>
              <a:stCxn id="113"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5" name="Gruppo 114">
            <a:extLst>
              <a:ext uri="{FF2B5EF4-FFF2-40B4-BE49-F238E27FC236}">
                <a16:creationId xmlns:a16="http://schemas.microsoft.com/office/drawing/2014/main" id="{821F6004-C2A3-3CA3-BF1D-18CF893BEBDE}"/>
              </a:ext>
            </a:extLst>
          </p:cNvPr>
          <p:cNvGrpSpPr/>
          <p:nvPr/>
        </p:nvGrpSpPr>
        <p:grpSpPr>
          <a:xfrm rot="5400000" flipH="1">
            <a:off x="10007366" y="4508895"/>
            <a:ext cx="278450" cy="368821"/>
            <a:chOff x="3866408" y="1836717"/>
            <a:chExt cx="296883" cy="396679"/>
          </a:xfrm>
          <a:solidFill>
            <a:srgbClr val="FF0000"/>
          </a:solidFill>
        </p:grpSpPr>
        <p:sp>
          <p:nvSpPr>
            <p:cNvPr id="116" name="Rettangolo 115">
              <a:extLst>
                <a:ext uri="{FF2B5EF4-FFF2-40B4-BE49-F238E27FC236}">
                  <a16:creationId xmlns:a16="http://schemas.microsoft.com/office/drawing/2014/main" id="{C474D10D-4B32-A451-03B7-B52AA66FB7DB}"/>
                </a:ext>
              </a:extLst>
            </p:cNvPr>
            <p:cNvSpPr/>
            <p:nvPr/>
          </p:nvSpPr>
          <p:spPr>
            <a:xfrm>
              <a:off x="3866408" y="1972139"/>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117" name="Connettore diritto 116">
              <a:extLst>
                <a:ext uri="{FF2B5EF4-FFF2-40B4-BE49-F238E27FC236}">
                  <a16:creationId xmlns:a16="http://schemas.microsoft.com/office/drawing/2014/main" id="{F75410A5-AA02-F444-155A-1F9F7CF971CF}"/>
                </a:ext>
              </a:extLst>
            </p:cNvPr>
            <p:cNvCxnSpPr>
              <a:cxnSpLocks/>
              <a:stCxn id="116"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8" name="CasellaDiTesto 117">
            <a:extLst>
              <a:ext uri="{FF2B5EF4-FFF2-40B4-BE49-F238E27FC236}">
                <a16:creationId xmlns:a16="http://schemas.microsoft.com/office/drawing/2014/main" id="{24091EB1-9290-4C7E-CB40-E4E78DBFA42A}"/>
              </a:ext>
            </a:extLst>
          </p:cNvPr>
          <p:cNvSpPr txBox="1"/>
          <p:nvPr/>
        </p:nvSpPr>
        <p:spPr>
          <a:xfrm>
            <a:off x="5068827" y="5749170"/>
            <a:ext cx="1058880" cy="338554"/>
          </a:xfrm>
          <a:prstGeom prst="rect">
            <a:avLst/>
          </a:prstGeom>
          <a:noFill/>
        </p:spPr>
        <p:txBody>
          <a:bodyPr wrap="non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ion pumps</a:t>
            </a:r>
          </a:p>
        </p:txBody>
      </p:sp>
      <p:cxnSp>
        <p:nvCxnSpPr>
          <p:cNvPr id="119" name="Connettore 2 118">
            <a:extLst>
              <a:ext uri="{FF2B5EF4-FFF2-40B4-BE49-F238E27FC236}">
                <a16:creationId xmlns:a16="http://schemas.microsoft.com/office/drawing/2014/main" id="{75C26059-B332-B744-6FF0-3510C60DDFA4}"/>
              </a:ext>
            </a:extLst>
          </p:cNvPr>
          <p:cNvCxnSpPr>
            <a:cxnSpLocks/>
            <a:stCxn id="63" idx="2"/>
          </p:cNvCxnSpPr>
          <p:nvPr/>
        </p:nvCxnSpPr>
        <p:spPr>
          <a:xfrm>
            <a:off x="11199342" y="4106345"/>
            <a:ext cx="495798" cy="1511022"/>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0" name="CasellaDiTesto 119">
            <a:extLst>
              <a:ext uri="{FF2B5EF4-FFF2-40B4-BE49-F238E27FC236}">
                <a16:creationId xmlns:a16="http://schemas.microsoft.com/office/drawing/2014/main" id="{B95C8091-DECC-9B9C-79D9-6E7279AD2B04}"/>
              </a:ext>
            </a:extLst>
          </p:cNvPr>
          <p:cNvSpPr txBox="1"/>
          <p:nvPr/>
        </p:nvSpPr>
        <p:spPr>
          <a:xfrm>
            <a:off x="7798727" y="4430166"/>
            <a:ext cx="1313071" cy="830997"/>
          </a:xfrm>
          <a:prstGeom prst="rect">
            <a:avLst/>
          </a:prstGeom>
          <a:noFill/>
        </p:spPr>
        <p:txBody>
          <a:bodyPr wrap="square" rtlCol="0">
            <a:spAutoFit/>
          </a:bodyPr>
          <a:lstStyle/>
          <a:p>
            <a:pPr algn="ctr"/>
            <a:r>
              <a:rPr lang="it-IT" sz="1600" b="1" dirty="0">
                <a:latin typeface="Calibri" panose="020F0502020204030204" pitchFamily="34" charset="0"/>
                <a:ea typeface="Calibri" panose="020F0502020204030204" pitchFamily="34" charset="0"/>
                <a:cs typeface="Calibri" panose="020F0502020204030204" pitchFamily="34" charset="0"/>
              </a:rPr>
              <a:t>BOC  </a:t>
            </a:r>
          </a:p>
          <a:p>
            <a:pPr algn="ctr"/>
            <a:r>
              <a:rPr lang="it-IT" sz="1600" b="1" dirty="0" err="1">
                <a:latin typeface="Calibri" panose="020F0502020204030204" pitchFamily="34" charset="0"/>
                <a:ea typeface="Calibri" panose="020F0502020204030204" pitchFamily="34" charset="0"/>
                <a:cs typeface="Calibri" panose="020F0502020204030204" pitchFamily="34" charset="0"/>
              </a:rPr>
              <a:t>Pulse</a:t>
            </a:r>
            <a:r>
              <a:rPr lang="it-IT" sz="1600" b="1" dirty="0">
                <a:latin typeface="Calibri" panose="020F0502020204030204" pitchFamily="34" charset="0"/>
                <a:ea typeface="Calibri" panose="020F0502020204030204" pitchFamily="34" charset="0"/>
                <a:cs typeface="Calibri" panose="020F0502020204030204" pitchFamily="34" charset="0"/>
              </a:rPr>
              <a:t> </a:t>
            </a:r>
            <a:r>
              <a:rPr lang="it-IT" sz="1600" b="1" dirty="0" err="1">
                <a:latin typeface="Calibri" panose="020F0502020204030204" pitchFamily="34" charset="0"/>
                <a:ea typeface="Calibri" panose="020F0502020204030204" pitchFamily="34" charset="0"/>
                <a:cs typeface="Calibri" panose="020F0502020204030204" pitchFamily="34" charset="0"/>
              </a:rPr>
              <a:t>compressor</a:t>
            </a:r>
            <a:endParaRPr lang="it-IT" sz="16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121" name="Gruppo 201">
            <a:extLst>
              <a:ext uri="{FF2B5EF4-FFF2-40B4-BE49-F238E27FC236}">
                <a16:creationId xmlns:a16="http://schemas.microsoft.com/office/drawing/2014/main" id="{BD49C0E8-0D99-5947-8EDA-F77DB2FE5ADD}"/>
              </a:ext>
            </a:extLst>
          </p:cNvPr>
          <p:cNvGrpSpPr/>
          <p:nvPr/>
        </p:nvGrpSpPr>
        <p:grpSpPr>
          <a:xfrm>
            <a:off x="7870580" y="5888809"/>
            <a:ext cx="276033" cy="372049"/>
            <a:chOff x="3866408" y="1836717"/>
            <a:chExt cx="296883" cy="396679"/>
          </a:xfrm>
          <a:solidFill>
            <a:srgbClr val="FF0000"/>
          </a:solidFill>
        </p:grpSpPr>
        <p:sp>
          <p:nvSpPr>
            <p:cNvPr id="122" name="Rettangolo 202">
              <a:extLst>
                <a:ext uri="{FF2B5EF4-FFF2-40B4-BE49-F238E27FC236}">
                  <a16:creationId xmlns:a16="http://schemas.microsoft.com/office/drawing/2014/main" id="{15B570F9-E0A2-163F-5F38-386BFE7F5871}"/>
                </a:ext>
              </a:extLst>
            </p:cNvPr>
            <p:cNvSpPr/>
            <p:nvPr/>
          </p:nvSpPr>
          <p:spPr>
            <a:xfrm>
              <a:off x="3866408" y="1972139"/>
              <a:ext cx="296883" cy="261257"/>
            </a:xfrm>
            <a:prstGeom prst="rect">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123" name="Connettore diritto 203">
              <a:extLst>
                <a:ext uri="{FF2B5EF4-FFF2-40B4-BE49-F238E27FC236}">
                  <a16:creationId xmlns:a16="http://schemas.microsoft.com/office/drawing/2014/main" id="{08D69F1B-6E55-61A2-C092-B342A42E575E}"/>
                </a:ext>
              </a:extLst>
            </p:cNvPr>
            <p:cNvCxnSpPr>
              <a:cxnSpLocks/>
              <a:stCxn id="122"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4" name="Rectangle 16">
            <a:extLst>
              <a:ext uri="{FF2B5EF4-FFF2-40B4-BE49-F238E27FC236}">
                <a16:creationId xmlns:a16="http://schemas.microsoft.com/office/drawing/2014/main" id="{10F0835E-E8BC-66FE-6918-FD826E98421B}"/>
              </a:ext>
            </a:extLst>
          </p:cNvPr>
          <p:cNvSpPr/>
          <p:nvPr/>
        </p:nvSpPr>
        <p:spPr>
          <a:xfrm>
            <a:off x="11621826" y="5907036"/>
            <a:ext cx="117564" cy="311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grpSp>
        <p:nvGrpSpPr>
          <p:cNvPr id="125" name="Group 27">
            <a:extLst>
              <a:ext uri="{FF2B5EF4-FFF2-40B4-BE49-F238E27FC236}">
                <a16:creationId xmlns:a16="http://schemas.microsoft.com/office/drawing/2014/main" id="{DF525F32-5DCF-ACD3-0B1B-679EAF3B31B0}"/>
              </a:ext>
            </a:extLst>
          </p:cNvPr>
          <p:cNvGrpSpPr/>
          <p:nvPr/>
        </p:nvGrpSpPr>
        <p:grpSpPr>
          <a:xfrm rot="5400000">
            <a:off x="11922497" y="6000500"/>
            <a:ext cx="150828" cy="242909"/>
            <a:chOff x="9961447" y="1726118"/>
            <a:chExt cx="160813" cy="261257"/>
          </a:xfrm>
          <a:solidFill>
            <a:schemeClr val="bg2"/>
          </a:solidFill>
        </p:grpSpPr>
        <p:sp>
          <p:nvSpPr>
            <p:cNvPr id="126" name="Rectangle 25">
              <a:extLst>
                <a:ext uri="{FF2B5EF4-FFF2-40B4-BE49-F238E27FC236}">
                  <a16:creationId xmlns:a16="http://schemas.microsoft.com/office/drawing/2014/main" id="{E1467002-5F35-A7BE-69AB-E8611A61127D}"/>
                </a:ext>
              </a:extLst>
            </p:cNvPr>
            <p:cNvSpPr/>
            <p:nvPr/>
          </p:nvSpPr>
          <p:spPr>
            <a:xfrm>
              <a:off x="9999547" y="1802318"/>
              <a:ext cx="122713" cy="1088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sp>
          <p:nvSpPr>
            <p:cNvPr id="127" name="Rectangle 23">
              <a:extLst>
                <a:ext uri="{FF2B5EF4-FFF2-40B4-BE49-F238E27FC236}">
                  <a16:creationId xmlns:a16="http://schemas.microsoft.com/office/drawing/2014/main" id="{4CDC007A-523B-BE74-EB4C-EC9D622F7FD6}"/>
                </a:ext>
              </a:extLst>
            </p:cNvPr>
            <p:cNvSpPr/>
            <p:nvPr/>
          </p:nvSpPr>
          <p:spPr>
            <a:xfrm>
              <a:off x="9961447" y="1726118"/>
              <a:ext cx="45719" cy="2612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grpSp>
      <p:grpSp>
        <p:nvGrpSpPr>
          <p:cNvPr id="128" name="Group 28">
            <a:extLst>
              <a:ext uri="{FF2B5EF4-FFF2-40B4-BE49-F238E27FC236}">
                <a16:creationId xmlns:a16="http://schemas.microsoft.com/office/drawing/2014/main" id="{3F27DE91-DA7B-AD93-100E-0623EB932C2C}"/>
              </a:ext>
            </a:extLst>
          </p:cNvPr>
          <p:cNvGrpSpPr/>
          <p:nvPr/>
        </p:nvGrpSpPr>
        <p:grpSpPr>
          <a:xfrm>
            <a:off x="7984767" y="5640753"/>
            <a:ext cx="149519" cy="245036"/>
            <a:chOff x="9961447" y="1726118"/>
            <a:chExt cx="160813" cy="261257"/>
          </a:xfrm>
          <a:solidFill>
            <a:schemeClr val="bg2"/>
          </a:solidFill>
        </p:grpSpPr>
        <p:sp>
          <p:nvSpPr>
            <p:cNvPr id="129" name="Rectangle 29">
              <a:extLst>
                <a:ext uri="{FF2B5EF4-FFF2-40B4-BE49-F238E27FC236}">
                  <a16:creationId xmlns:a16="http://schemas.microsoft.com/office/drawing/2014/main" id="{631F99D2-3439-C181-1972-45121FA950EF}"/>
                </a:ext>
              </a:extLst>
            </p:cNvPr>
            <p:cNvSpPr/>
            <p:nvPr/>
          </p:nvSpPr>
          <p:spPr>
            <a:xfrm>
              <a:off x="9999547" y="1802318"/>
              <a:ext cx="122713" cy="1088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sp>
          <p:nvSpPr>
            <p:cNvPr id="130" name="Rectangle 30">
              <a:extLst>
                <a:ext uri="{FF2B5EF4-FFF2-40B4-BE49-F238E27FC236}">
                  <a16:creationId xmlns:a16="http://schemas.microsoft.com/office/drawing/2014/main" id="{AD816291-4222-5099-DBD8-699F38FCDFFB}"/>
                </a:ext>
              </a:extLst>
            </p:cNvPr>
            <p:cNvSpPr/>
            <p:nvPr/>
          </p:nvSpPr>
          <p:spPr>
            <a:xfrm>
              <a:off x="9961447" y="1726118"/>
              <a:ext cx="45719" cy="2612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grpSp>
      <p:grpSp>
        <p:nvGrpSpPr>
          <p:cNvPr id="131" name="Group 32">
            <a:extLst>
              <a:ext uri="{FF2B5EF4-FFF2-40B4-BE49-F238E27FC236}">
                <a16:creationId xmlns:a16="http://schemas.microsoft.com/office/drawing/2014/main" id="{7BA149AA-7613-FFFC-4E73-E547CBE5043B}"/>
              </a:ext>
            </a:extLst>
          </p:cNvPr>
          <p:cNvGrpSpPr/>
          <p:nvPr/>
        </p:nvGrpSpPr>
        <p:grpSpPr>
          <a:xfrm>
            <a:off x="8433771" y="4051913"/>
            <a:ext cx="149519" cy="245036"/>
            <a:chOff x="9961447" y="1726118"/>
            <a:chExt cx="160813" cy="261257"/>
          </a:xfrm>
          <a:solidFill>
            <a:schemeClr val="bg2"/>
          </a:solidFill>
        </p:grpSpPr>
        <p:sp>
          <p:nvSpPr>
            <p:cNvPr id="132" name="Rectangle 33">
              <a:extLst>
                <a:ext uri="{FF2B5EF4-FFF2-40B4-BE49-F238E27FC236}">
                  <a16:creationId xmlns:a16="http://schemas.microsoft.com/office/drawing/2014/main" id="{7B26A7FD-CBD6-8F8D-5BE3-AE67AC7A56F5}"/>
                </a:ext>
              </a:extLst>
            </p:cNvPr>
            <p:cNvSpPr/>
            <p:nvPr/>
          </p:nvSpPr>
          <p:spPr>
            <a:xfrm>
              <a:off x="9999547" y="1802318"/>
              <a:ext cx="122713" cy="1088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sp>
          <p:nvSpPr>
            <p:cNvPr id="133" name="Rectangle 34">
              <a:extLst>
                <a:ext uri="{FF2B5EF4-FFF2-40B4-BE49-F238E27FC236}">
                  <a16:creationId xmlns:a16="http://schemas.microsoft.com/office/drawing/2014/main" id="{B2AD1FD0-B333-6606-ACC2-596FBC7540C9}"/>
                </a:ext>
              </a:extLst>
            </p:cNvPr>
            <p:cNvSpPr/>
            <p:nvPr/>
          </p:nvSpPr>
          <p:spPr>
            <a:xfrm>
              <a:off x="9961447" y="1726118"/>
              <a:ext cx="45719" cy="2612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grpSp>
      <p:grpSp>
        <p:nvGrpSpPr>
          <p:cNvPr id="134" name="Gruppo 201">
            <a:extLst>
              <a:ext uri="{FF2B5EF4-FFF2-40B4-BE49-F238E27FC236}">
                <a16:creationId xmlns:a16="http://schemas.microsoft.com/office/drawing/2014/main" id="{5CD81F19-3537-05D2-514C-077AA257DAC1}"/>
              </a:ext>
            </a:extLst>
          </p:cNvPr>
          <p:cNvGrpSpPr/>
          <p:nvPr/>
        </p:nvGrpSpPr>
        <p:grpSpPr>
          <a:xfrm>
            <a:off x="5396220" y="2534709"/>
            <a:ext cx="276033" cy="372049"/>
            <a:chOff x="3866408" y="1836717"/>
            <a:chExt cx="296883" cy="396679"/>
          </a:xfrm>
          <a:solidFill>
            <a:srgbClr val="FF0000"/>
          </a:solidFill>
        </p:grpSpPr>
        <p:sp>
          <p:nvSpPr>
            <p:cNvPr id="135" name="Rettangolo 202">
              <a:extLst>
                <a:ext uri="{FF2B5EF4-FFF2-40B4-BE49-F238E27FC236}">
                  <a16:creationId xmlns:a16="http://schemas.microsoft.com/office/drawing/2014/main" id="{E171B752-43AB-50E0-B949-0FBD4571F177}"/>
                </a:ext>
              </a:extLst>
            </p:cNvPr>
            <p:cNvSpPr/>
            <p:nvPr/>
          </p:nvSpPr>
          <p:spPr>
            <a:xfrm>
              <a:off x="3866408" y="1972139"/>
              <a:ext cx="296883" cy="261257"/>
            </a:xfrm>
            <a:prstGeom prst="rect">
              <a:avLst/>
            </a:prstGeom>
            <a:grp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136" name="Connettore diritto 203">
              <a:extLst>
                <a:ext uri="{FF2B5EF4-FFF2-40B4-BE49-F238E27FC236}">
                  <a16:creationId xmlns:a16="http://schemas.microsoft.com/office/drawing/2014/main" id="{09C2E5A9-A951-56EC-A6A1-76400EAC6EF7}"/>
                </a:ext>
              </a:extLst>
            </p:cNvPr>
            <p:cNvCxnSpPr>
              <a:cxnSpLocks/>
              <a:stCxn id="135" idx="0"/>
            </p:cNvCxnSpPr>
            <p:nvPr/>
          </p:nvCxnSpPr>
          <p:spPr>
            <a:xfrm flipV="1">
              <a:off x="4014850" y="1836717"/>
              <a:ext cx="0" cy="135422"/>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7" name="Group 45">
            <a:extLst>
              <a:ext uri="{FF2B5EF4-FFF2-40B4-BE49-F238E27FC236}">
                <a16:creationId xmlns:a16="http://schemas.microsoft.com/office/drawing/2014/main" id="{EEE5A287-A87F-6617-B7B2-E9E0F467B0C9}"/>
              </a:ext>
            </a:extLst>
          </p:cNvPr>
          <p:cNvGrpSpPr/>
          <p:nvPr/>
        </p:nvGrpSpPr>
        <p:grpSpPr>
          <a:xfrm>
            <a:off x="5512621" y="2286654"/>
            <a:ext cx="149519" cy="245036"/>
            <a:chOff x="9961447" y="1726118"/>
            <a:chExt cx="160813" cy="261257"/>
          </a:xfrm>
          <a:solidFill>
            <a:schemeClr val="bg2"/>
          </a:solidFill>
        </p:grpSpPr>
        <p:sp>
          <p:nvSpPr>
            <p:cNvPr id="138" name="Rectangle 47">
              <a:extLst>
                <a:ext uri="{FF2B5EF4-FFF2-40B4-BE49-F238E27FC236}">
                  <a16:creationId xmlns:a16="http://schemas.microsoft.com/office/drawing/2014/main" id="{17A89496-06C7-768D-D252-CD4503D56EFB}"/>
                </a:ext>
              </a:extLst>
            </p:cNvPr>
            <p:cNvSpPr/>
            <p:nvPr/>
          </p:nvSpPr>
          <p:spPr>
            <a:xfrm>
              <a:off x="9999547" y="1802318"/>
              <a:ext cx="122713" cy="1088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sp>
          <p:nvSpPr>
            <p:cNvPr id="139" name="Rectangle 49">
              <a:extLst>
                <a:ext uri="{FF2B5EF4-FFF2-40B4-BE49-F238E27FC236}">
                  <a16:creationId xmlns:a16="http://schemas.microsoft.com/office/drawing/2014/main" id="{65F05291-7B8B-9C96-4237-D00FF30483A1}"/>
                </a:ext>
              </a:extLst>
            </p:cNvPr>
            <p:cNvSpPr/>
            <p:nvPr/>
          </p:nvSpPr>
          <p:spPr>
            <a:xfrm>
              <a:off x="9961447" y="1726118"/>
              <a:ext cx="45719" cy="2612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grpSp>
      <p:grpSp>
        <p:nvGrpSpPr>
          <p:cNvPr id="140" name="Group 52">
            <a:extLst>
              <a:ext uri="{FF2B5EF4-FFF2-40B4-BE49-F238E27FC236}">
                <a16:creationId xmlns:a16="http://schemas.microsoft.com/office/drawing/2014/main" id="{F48AD85D-35BB-FB26-A404-20B3A68C6FD9}"/>
              </a:ext>
            </a:extLst>
          </p:cNvPr>
          <p:cNvGrpSpPr/>
          <p:nvPr/>
        </p:nvGrpSpPr>
        <p:grpSpPr>
          <a:xfrm>
            <a:off x="4737246" y="6221884"/>
            <a:ext cx="149519" cy="245036"/>
            <a:chOff x="9961447" y="1726118"/>
            <a:chExt cx="160813" cy="261257"/>
          </a:xfrm>
          <a:solidFill>
            <a:schemeClr val="bg2"/>
          </a:solidFill>
        </p:grpSpPr>
        <p:sp>
          <p:nvSpPr>
            <p:cNvPr id="141" name="Rectangle 58">
              <a:extLst>
                <a:ext uri="{FF2B5EF4-FFF2-40B4-BE49-F238E27FC236}">
                  <a16:creationId xmlns:a16="http://schemas.microsoft.com/office/drawing/2014/main" id="{84B7E341-DADA-926E-E2B1-2D196F949E38}"/>
                </a:ext>
              </a:extLst>
            </p:cNvPr>
            <p:cNvSpPr/>
            <p:nvPr/>
          </p:nvSpPr>
          <p:spPr>
            <a:xfrm>
              <a:off x="9999547" y="1802318"/>
              <a:ext cx="122713" cy="1088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sp>
          <p:nvSpPr>
            <p:cNvPr id="142" name="Rectangle 61">
              <a:extLst>
                <a:ext uri="{FF2B5EF4-FFF2-40B4-BE49-F238E27FC236}">
                  <a16:creationId xmlns:a16="http://schemas.microsoft.com/office/drawing/2014/main" id="{D3F2084D-7236-784D-BB11-14837396748A}"/>
                </a:ext>
              </a:extLst>
            </p:cNvPr>
            <p:cNvSpPr/>
            <p:nvPr/>
          </p:nvSpPr>
          <p:spPr>
            <a:xfrm>
              <a:off x="9961447" y="1726118"/>
              <a:ext cx="45719" cy="2612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alibri" panose="020F0502020204030204" pitchFamily="34" charset="0"/>
                <a:ea typeface="Calibri" panose="020F0502020204030204" pitchFamily="34" charset="0"/>
                <a:cs typeface="Calibri" panose="020F0502020204030204" pitchFamily="34" charset="0"/>
              </a:endParaRPr>
            </a:p>
          </p:txBody>
        </p:sp>
      </p:grpSp>
      <p:sp>
        <p:nvSpPr>
          <p:cNvPr id="143" name="CasellaDiTesto 219">
            <a:extLst>
              <a:ext uri="{FF2B5EF4-FFF2-40B4-BE49-F238E27FC236}">
                <a16:creationId xmlns:a16="http://schemas.microsoft.com/office/drawing/2014/main" id="{BD4B2FE6-82A9-B17F-3069-08C5926E55DB}"/>
              </a:ext>
            </a:extLst>
          </p:cNvPr>
          <p:cNvSpPr txBox="1"/>
          <p:nvPr/>
        </p:nvSpPr>
        <p:spPr>
          <a:xfrm>
            <a:off x="5011717" y="6193983"/>
            <a:ext cx="1431482" cy="338554"/>
          </a:xfrm>
          <a:prstGeom prst="rect">
            <a:avLst/>
          </a:prstGeom>
          <a:noFill/>
        </p:spPr>
        <p:txBody>
          <a:bodyPr wrap="non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Vacuum Gauge</a:t>
            </a:r>
          </a:p>
        </p:txBody>
      </p:sp>
      <p:cxnSp>
        <p:nvCxnSpPr>
          <p:cNvPr id="144" name="Connettore diritto 143">
            <a:extLst>
              <a:ext uri="{FF2B5EF4-FFF2-40B4-BE49-F238E27FC236}">
                <a16:creationId xmlns:a16="http://schemas.microsoft.com/office/drawing/2014/main" id="{CABAF884-8CDB-D37A-5839-CA3B81FD2D34}"/>
              </a:ext>
            </a:extLst>
          </p:cNvPr>
          <p:cNvCxnSpPr>
            <a:cxnSpLocks/>
          </p:cNvCxnSpPr>
          <p:nvPr/>
        </p:nvCxnSpPr>
        <p:spPr>
          <a:xfrm>
            <a:off x="11738708" y="6068078"/>
            <a:ext cx="1328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CasellaDiTesto 144">
            <a:extLst>
              <a:ext uri="{FF2B5EF4-FFF2-40B4-BE49-F238E27FC236}">
                <a16:creationId xmlns:a16="http://schemas.microsoft.com/office/drawing/2014/main" id="{81023B00-9C51-C9C3-DA78-44B2A7F032AA}"/>
              </a:ext>
            </a:extLst>
          </p:cNvPr>
          <p:cNvSpPr txBox="1"/>
          <p:nvPr/>
        </p:nvSpPr>
        <p:spPr>
          <a:xfrm>
            <a:off x="5702503" y="2380958"/>
            <a:ext cx="974622" cy="523220"/>
          </a:xfrm>
          <a:prstGeom prst="rect">
            <a:avLst/>
          </a:prstGeom>
          <a:noFill/>
        </p:spPr>
        <p:txBody>
          <a:bodyPr wrap="square" rtlCol="0">
            <a:spAutoFit/>
          </a:bodyPr>
          <a:lstStyle/>
          <a:p>
            <a:pPr algn="ctr"/>
            <a:r>
              <a:rPr lang="it-IT" sz="1400" dirty="0">
                <a:latin typeface="Calibri" panose="020F0502020204030204" pitchFamily="34" charset="0"/>
                <a:ea typeface="Calibri" panose="020F0502020204030204" pitchFamily="34" charset="0"/>
                <a:cs typeface="Calibri" panose="020F0502020204030204" pitchFamily="34" charset="0"/>
              </a:rPr>
              <a:t>Concrete </a:t>
            </a:r>
            <a:r>
              <a:rPr lang="it-IT" sz="1400" dirty="0" err="1">
                <a:latin typeface="Calibri" panose="020F0502020204030204" pitchFamily="34" charset="0"/>
                <a:ea typeface="Calibri" panose="020F0502020204030204" pitchFamily="34" charset="0"/>
                <a:cs typeface="Calibri" panose="020F0502020204030204" pitchFamily="34" charset="0"/>
              </a:rPr>
              <a:t>wall</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146" name="CasellaDiTesto 145">
            <a:extLst>
              <a:ext uri="{FF2B5EF4-FFF2-40B4-BE49-F238E27FC236}">
                <a16:creationId xmlns:a16="http://schemas.microsoft.com/office/drawing/2014/main" id="{0A230F1D-F6BE-EFF5-0CE7-69CFB7860811}"/>
              </a:ext>
            </a:extLst>
          </p:cNvPr>
          <p:cNvSpPr txBox="1"/>
          <p:nvPr/>
        </p:nvSpPr>
        <p:spPr>
          <a:xfrm>
            <a:off x="0" y="830061"/>
            <a:ext cx="12192000" cy="830997"/>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In the setup there are eight </a:t>
            </a:r>
            <a:r>
              <a:rPr lang="en-US" sz="1600" b="1" dirty="0">
                <a:latin typeface="Calibri" panose="020F0502020204030204" pitchFamily="34" charset="0"/>
                <a:ea typeface="Calibri" panose="020F0502020204030204" pitchFamily="34" charset="0"/>
                <a:cs typeface="Calibri" panose="020F0502020204030204" pitchFamily="34" charset="0"/>
              </a:rPr>
              <a:t>NEG-ion pumps </a:t>
            </a:r>
            <a:r>
              <a:rPr lang="en-US" sz="1600" dirty="0">
                <a:latin typeface="Calibri" panose="020F0502020204030204" pitchFamily="34" charset="0"/>
                <a:ea typeface="Calibri" panose="020F0502020204030204" pitchFamily="34" charset="0"/>
                <a:cs typeface="Calibri" panose="020F0502020204030204" pitchFamily="34" charset="0"/>
              </a:rPr>
              <a:t>and </a:t>
            </a:r>
            <a:r>
              <a:rPr lang="en-US" sz="1600" b="1" dirty="0">
                <a:latin typeface="Calibri" panose="020F0502020204030204" pitchFamily="34" charset="0"/>
                <a:ea typeface="Calibri" panose="020F0502020204030204" pitchFamily="34" charset="0"/>
                <a:cs typeface="Calibri" panose="020F0502020204030204" pitchFamily="34" charset="0"/>
              </a:rPr>
              <a:t>four directional couplers</a:t>
            </a:r>
            <a:r>
              <a:rPr lang="en-US" sz="1600" dirty="0">
                <a:latin typeface="Calibri" panose="020F0502020204030204" pitchFamily="34" charset="0"/>
                <a:ea typeface="Calibri" panose="020F0502020204030204" pitchFamily="34" charset="0"/>
                <a:cs typeface="Calibri" panose="020F0502020204030204" pitchFamily="34" charset="0"/>
              </a:rPr>
              <a:t>. The vacuum is also monitored through four </a:t>
            </a:r>
            <a:r>
              <a:rPr lang="en-US" sz="1600" b="1" dirty="0">
                <a:latin typeface="Calibri" panose="020F0502020204030204" pitchFamily="34" charset="0"/>
                <a:ea typeface="Calibri" panose="020F0502020204030204" pitchFamily="34" charset="0"/>
                <a:cs typeface="Calibri" panose="020F0502020204030204" pitchFamily="34" charset="0"/>
              </a:rPr>
              <a:t>vacuum gauges</a:t>
            </a:r>
            <a:r>
              <a:rPr lang="en-US" sz="1600" dirty="0">
                <a:latin typeface="Calibri" panose="020F0502020204030204" pitchFamily="34" charset="0"/>
                <a:ea typeface="Calibri" panose="020F0502020204030204" pitchFamily="34" charset="0"/>
                <a:cs typeface="Calibri" panose="020F0502020204030204" pitchFamily="34" charset="0"/>
              </a:rPr>
              <a:t>; one in the laser injection chamber, two near the BOC and one near the klystron window. These have been used to monitor the local vacuum in the regions expected to suffer the most from high power operation.</a:t>
            </a:r>
          </a:p>
        </p:txBody>
      </p:sp>
      <p:pic>
        <p:nvPicPr>
          <p:cNvPr id="147" name="Immagine 146">
            <a:extLst>
              <a:ext uri="{FF2B5EF4-FFF2-40B4-BE49-F238E27FC236}">
                <a16:creationId xmlns:a16="http://schemas.microsoft.com/office/drawing/2014/main" id="{4BFBED96-0A7F-56EF-9EB5-3DD2D78F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8" t="32151" r="6578" b="29000"/>
          <a:stretch/>
        </p:blipFill>
        <p:spPr>
          <a:xfrm>
            <a:off x="154380" y="5890161"/>
            <a:ext cx="1276652" cy="549258"/>
          </a:xfrm>
          <a:prstGeom prst="rect">
            <a:avLst/>
          </a:prstGeom>
        </p:spPr>
      </p:pic>
    </p:spTree>
    <p:extLst>
      <p:ext uri="{BB962C8B-B14F-4D97-AF65-F5344CB8AC3E}">
        <p14:creationId xmlns:p14="http://schemas.microsoft.com/office/powerpoint/2010/main" val="3300221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F903B-6658-9D70-35B9-F873C0F7F2DD}"/>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D30E7F39-F840-0854-D8AC-A1A12899A402}"/>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4700B671-2E2D-5614-589D-9B68681904DE}"/>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High power test results</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Segnaposto numero diapositiva 4">
            <a:extLst>
              <a:ext uri="{FF2B5EF4-FFF2-40B4-BE49-F238E27FC236}">
                <a16:creationId xmlns:a16="http://schemas.microsoft.com/office/drawing/2014/main" id="{A8637846-D947-8360-A3EA-A03D0CF5C579}"/>
              </a:ext>
            </a:extLst>
          </p:cNvPr>
          <p:cNvSpPr txBox="1">
            <a:spLocks/>
          </p:cNvSpPr>
          <p:nvPr/>
        </p:nvSpPr>
        <p:spPr>
          <a:xfrm>
            <a:off x="8549027" y="6011294"/>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19</a:t>
            </a:fld>
            <a:endParaRPr lang="en-GB">
              <a:solidFill>
                <a:prstClr val="black">
                  <a:tint val="75000"/>
                </a:prstClr>
              </a:solidFill>
              <a:latin typeface="Calibri" panose="020F0502020204030204"/>
            </a:endParaRPr>
          </a:p>
        </p:txBody>
      </p:sp>
      <p:pic>
        <p:nvPicPr>
          <p:cNvPr id="2" name="Picture 26" descr="A graph of a number of pulse&#10;&#10;Description automatically generated with medium confidence">
            <a:extLst>
              <a:ext uri="{FF2B5EF4-FFF2-40B4-BE49-F238E27FC236}">
                <a16:creationId xmlns:a16="http://schemas.microsoft.com/office/drawing/2014/main" id="{BB8D0A4F-9B7C-9487-9C11-F0274742DCA3}"/>
              </a:ext>
            </a:extLst>
          </p:cNvPr>
          <p:cNvPicPr>
            <a:picLocks noChangeAspect="1"/>
          </p:cNvPicPr>
          <p:nvPr/>
        </p:nvPicPr>
        <p:blipFill>
          <a:blip r:embed="rId2">
            <a:extLst>
              <a:ext uri="{28A0092B-C50C-407E-A947-70E740481C1C}">
                <a14:useLocalDpi xmlns:a14="http://schemas.microsoft.com/office/drawing/2010/main" val="0"/>
              </a:ext>
            </a:extLst>
          </a:blip>
          <a:srcRect l="3516" t="3457" r="8234"/>
          <a:stretch/>
        </p:blipFill>
        <p:spPr>
          <a:xfrm>
            <a:off x="0" y="4144645"/>
            <a:ext cx="5146431" cy="2413593"/>
          </a:xfrm>
          <a:prstGeom prst="rect">
            <a:avLst/>
          </a:prstGeom>
        </p:spPr>
      </p:pic>
      <p:pic>
        <p:nvPicPr>
          <p:cNvPr id="3" name="Picture 20" descr="A graph showing a pulse&#10;&#10;Description automatically generated with medium confidence">
            <a:extLst>
              <a:ext uri="{FF2B5EF4-FFF2-40B4-BE49-F238E27FC236}">
                <a16:creationId xmlns:a16="http://schemas.microsoft.com/office/drawing/2014/main" id="{71F3B295-F9DB-2DAE-282B-F9AA6E3BE480}"/>
              </a:ext>
            </a:extLst>
          </p:cNvPr>
          <p:cNvPicPr>
            <a:picLocks noChangeAspect="1"/>
          </p:cNvPicPr>
          <p:nvPr/>
        </p:nvPicPr>
        <p:blipFill>
          <a:blip r:embed="rId3">
            <a:extLst>
              <a:ext uri="{28A0092B-C50C-407E-A947-70E740481C1C}">
                <a14:useLocalDpi xmlns:a14="http://schemas.microsoft.com/office/drawing/2010/main" val="0"/>
              </a:ext>
            </a:extLst>
          </a:blip>
          <a:srcRect l="4820" t="3867" r="7984"/>
          <a:stretch/>
        </p:blipFill>
        <p:spPr>
          <a:xfrm>
            <a:off x="0" y="1711569"/>
            <a:ext cx="5205046" cy="2460118"/>
          </a:xfrm>
          <a:prstGeom prst="rect">
            <a:avLst/>
          </a:prstGeom>
        </p:spPr>
      </p:pic>
      <p:pic>
        <p:nvPicPr>
          <p:cNvPr id="6" name="Picture 11" descr="A graph with a line going up&#10;&#10;Description automatically generated">
            <a:extLst>
              <a:ext uri="{FF2B5EF4-FFF2-40B4-BE49-F238E27FC236}">
                <a16:creationId xmlns:a16="http://schemas.microsoft.com/office/drawing/2014/main" id="{FD92C341-5AC2-0A12-FDDC-A6CBB7111F99}"/>
              </a:ext>
            </a:extLst>
          </p:cNvPr>
          <p:cNvPicPr>
            <a:picLocks noChangeAspect="1"/>
          </p:cNvPicPr>
          <p:nvPr/>
        </p:nvPicPr>
        <p:blipFill>
          <a:blip r:embed="rId4">
            <a:extLst>
              <a:ext uri="{28A0092B-C50C-407E-A947-70E740481C1C}">
                <a14:useLocalDpi xmlns:a14="http://schemas.microsoft.com/office/drawing/2010/main" val="0"/>
              </a:ext>
            </a:extLst>
          </a:blip>
          <a:srcRect l="4644" t="3047" r="7633"/>
          <a:stretch/>
        </p:blipFill>
        <p:spPr>
          <a:xfrm>
            <a:off x="7162800" y="4022966"/>
            <a:ext cx="5029200" cy="2382873"/>
          </a:xfrm>
          <a:prstGeom prst="rect">
            <a:avLst/>
          </a:prstGeom>
        </p:spPr>
      </p:pic>
      <p:pic>
        <p:nvPicPr>
          <p:cNvPr id="7" name="Picture 8" descr="A graph showing a number of pulse&#10;&#10;Description automatically generated">
            <a:extLst>
              <a:ext uri="{FF2B5EF4-FFF2-40B4-BE49-F238E27FC236}">
                <a16:creationId xmlns:a16="http://schemas.microsoft.com/office/drawing/2014/main" id="{B9E3B192-FE85-780D-2B21-1DCA48FBA0F8}"/>
              </a:ext>
            </a:extLst>
          </p:cNvPr>
          <p:cNvPicPr>
            <a:picLocks noChangeAspect="1"/>
          </p:cNvPicPr>
          <p:nvPr/>
        </p:nvPicPr>
        <p:blipFill>
          <a:blip r:embed="rId5">
            <a:extLst>
              <a:ext uri="{28A0092B-C50C-407E-A947-70E740481C1C}">
                <a14:useLocalDpi xmlns:a14="http://schemas.microsoft.com/office/drawing/2010/main" val="0"/>
              </a:ext>
            </a:extLst>
          </a:blip>
          <a:srcRect l="4014" r="7911"/>
          <a:stretch/>
        </p:blipFill>
        <p:spPr>
          <a:xfrm>
            <a:off x="7197969" y="1518960"/>
            <a:ext cx="4994031" cy="2430826"/>
          </a:xfrm>
          <a:prstGeom prst="rect">
            <a:avLst/>
          </a:prstGeom>
        </p:spPr>
      </p:pic>
      <p:sp>
        <p:nvSpPr>
          <p:cNvPr id="8" name="CasellaDiTesto 7">
            <a:extLst>
              <a:ext uri="{FF2B5EF4-FFF2-40B4-BE49-F238E27FC236}">
                <a16:creationId xmlns:a16="http://schemas.microsoft.com/office/drawing/2014/main" id="{674357EB-31A4-8C65-9C18-8DDFA6F77A65}"/>
              </a:ext>
            </a:extLst>
          </p:cNvPr>
          <p:cNvSpPr txBox="1"/>
          <p:nvPr/>
        </p:nvSpPr>
        <p:spPr>
          <a:xfrm>
            <a:off x="0" y="824895"/>
            <a:ext cx="12192000" cy="830997"/>
          </a:xfrm>
          <a:prstGeom prst="rect">
            <a:avLst/>
          </a:prstGeom>
          <a:noFill/>
        </p:spPr>
        <p:txBody>
          <a:bodyPr wrap="square">
            <a:spAutoFit/>
          </a:bodyPr>
          <a:lstStyle/>
          <a:p>
            <a:pPr algn="just"/>
            <a:r>
              <a:rPr lang="en-US" sz="1600" dirty="0">
                <a:latin typeface="Calibri" panose="020F0502020204030204" pitchFamily="34" charset="0"/>
                <a:ea typeface="Calibri" panose="020F0502020204030204" pitchFamily="34" charset="0"/>
                <a:cs typeface="Calibri" panose="020F0502020204030204" pitchFamily="34" charset="0"/>
              </a:rPr>
              <a:t>RF conditioning began in </a:t>
            </a:r>
            <a:r>
              <a:rPr lang="en-US" sz="1600" b="1" dirty="0">
                <a:latin typeface="Calibri" panose="020F0502020204030204" pitchFamily="34" charset="0"/>
                <a:ea typeface="Calibri" panose="020F0502020204030204" pitchFamily="34" charset="0"/>
                <a:cs typeface="Calibri" panose="020F0502020204030204" pitchFamily="34" charset="0"/>
              </a:rPr>
              <a:t>February 2024</a:t>
            </a:r>
            <a:r>
              <a:rPr lang="en-US" sz="1600" dirty="0">
                <a:latin typeface="Calibri" panose="020F0502020204030204" pitchFamily="34" charset="0"/>
                <a:ea typeface="Calibri" panose="020F0502020204030204" pitchFamily="34" charset="0"/>
                <a:cs typeface="Calibri" panose="020F0502020204030204" pitchFamily="34" charset="0"/>
              </a:rPr>
              <a:t>. The conditioning was done in a semi-automatic way, monitoring the </a:t>
            </a:r>
            <a:r>
              <a:rPr lang="en-US" sz="1600" b="1" dirty="0">
                <a:latin typeface="Calibri" panose="020F0502020204030204" pitchFamily="34" charset="0"/>
                <a:ea typeface="Calibri" panose="020F0502020204030204" pitchFamily="34" charset="0"/>
                <a:cs typeface="Calibri" panose="020F0502020204030204" pitchFamily="34" charset="0"/>
              </a:rPr>
              <a:t>vacuum</a:t>
            </a:r>
            <a:r>
              <a:rPr lang="en-US" sz="1600" dirty="0">
                <a:latin typeface="Calibri" panose="020F0502020204030204" pitchFamily="34" charset="0"/>
                <a:ea typeface="Calibri" panose="020F0502020204030204" pitchFamily="34" charset="0"/>
                <a:cs typeface="Calibri" panose="020F0502020204030204" pitchFamily="34" charset="0"/>
              </a:rPr>
              <a:t> at the different vacuum pumps and the </a:t>
            </a:r>
            <a:r>
              <a:rPr lang="en-US" sz="1600" b="1" dirty="0">
                <a:latin typeface="Calibri" panose="020F0502020204030204" pitchFamily="34" charset="0"/>
                <a:ea typeface="Calibri" panose="020F0502020204030204" pitchFamily="34" charset="0"/>
                <a:cs typeface="Calibri" panose="020F0502020204030204" pitchFamily="34" charset="0"/>
              </a:rPr>
              <a:t>reflected power </a:t>
            </a:r>
            <a:r>
              <a:rPr lang="en-US" sz="1600" dirty="0">
                <a:latin typeface="Calibri" panose="020F0502020204030204" pitchFamily="34" charset="0"/>
                <a:ea typeface="Calibri" panose="020F0502020204030204" pitchFamily="34" charset="0"/>
                <a:cs typeface="Calibri" panose="020F0502020204030204" pitchFamily="34" charset="0"/>
              </a:rPr>
              <a:t>to the klystron and progressively increasing the power from the klystron and pulse length keeping the repetition rate at </a:t>
            </a:r>
            <a:r>
              <a:rPr lang="en-US" sz="1600" b="1" dirty="0">
                <a:latin typeface="Calibri" panose="020F0502020204030204" pitchFamily="34" charset="0"/>
                <a:ea typeface="Calibri" panose="020F0502020204030204" pitchFamily="34" charset="0"/>
                <a:cs typeface="Calibri" panose="020F0502020204030204" pitchFamily="34" charset="0"/>
              </a:rPr>
              <a:t>100 Hz</a:t>
            </a:r>
          </a:p>
        </p:txBody>
      </p:sp>
      <p:sp>
        <p:nvSpPr>
          <p:cNvPr id="9" name="CasellaDiTesto 8">
            <a:extLst>
              <a:ext uri="{FF2B5EF4-FFF2-40B4-BE49-F238E27FC236}">
                <a16:creationId xmlns:a16="http://schemas.microsoft.com/office/drawing/2014/main" id="{C6190AD8-22F5-B232-B5BD-3A5CC028BD3A}"/>
              </a:ext>
            </a:extLst>
          </p:cNvPr>
          <p:cNvSpPr txBox="1"/>
          <p:nvPr/>
        </p:nvSpPr>
        <p:spPr>
          <a:xfrm>
            <a:off x="7631955" y="1682323"/>
            <a:ext cx="1255816" cy="323165"/>
          </a:xfrm>
          <a:prstGeom prst="rect">
            <a:avLst/>
          </a:prstGeom>
          <a:noFill/>
        </p:spPr>
        <p:txBody>
          <a:bodyPr wrap="square">
            <a:spAutoFit/>
          </a:bodyPr>
          <a:lstStyle/>
          <a:p>
            <a:r>
              <a:rPr lang="en-US" sz="1500" dirty="0">
                <a:latin typeface="Calibri" panose="020F0502020204030204" pitchFamily="34" charset="0"/>
                <a:ea typeface="Calibri" panose="020F0502020204030204" pitchFamily="34" charset="0"/>
                <a:cs typeface="Calibri" panose="020F0502020204030204" pitchFamily="34" charset="0"/>
              </a:rPr>
              <a:t>BOC detuned</a:t>
            </a:r>
          </a:p>
        </p:txBody>
      </p:sp>
      <p:sp>
        <p:nvSpPr>
          <p:cNvPr id="10" name="CasellaDiTesto 9">
            <a:extLst>
              <a:ext uri="{FF2B5EF4-FFF2-40B4-BE49-F238E27FC236}">
                <a16:creationId xmlns:a16="http://schemas.microsoft.com/office/drawing/2014/main" id="{766F90E6-22ED-4BBF-4313-1434CB273706}"/>
              </a:ext>
            </a:extLst>
          </p:cNvPr>
          <p:cNvSpPr txBox="1"/>
          <p:nvPr/>
        </p:nvSpPr>
        <p:spPr>
          <a:xfrm>
            <a:off x="587604" y="1868827"/>
            <a:ext cx="1044039" cy="229451"/>
          </a:xfrm>
          <a:prstGeom prst="rect">
            <a:avLst/>
          </a:prstGeom>
          <a:solidFill>
            <a:schemeClr val="bg1"/>
          </a:solidFill>
        </p:spPr>
        <p:txBody>
          <a:bodyPr wrap="square" lIns="0" tIns="0" rIns="0" bIns="0">
            <a:spAutoFit/>
          </a:bodyPr>
          <a:lstStyle/>
          <a:p>
            <a:r>
              <a:rPr lang="en-US" sz="1500" dirty="0">
                <a:latin typeface="Calibri" panose="020F0502020204030204" pitchFamily="34" charset="0"/>
                <a:ea typeface="Calibri" panose="020F0502020204030204" pitchFamily="34" charset="0"/>
                <a:cs typeface="Calibri" panose="020F0502020204030204" pitchFamily="34" charset="0"/>
              </a:rPr>
              <a:t>BOC detuned</a:t>
            </a:r>
          </a:p>
        </p:txBody>
      </p:sp>
      <p:sp>
        <p:nvSpPr>
          <p:cNvPr id="11" name="CasellaDiTesto 10">
            <a:extLst>
              <a:ext uri="{FF2B5EF4-FFF2-40B4-BE49-F238E27FC236}">
                <a16:creationId xmlns:a16="http://schemas.microsoft.com/office/drawing/2014/main" id="{47EACF04-8510-B0FF-ED71-58DDDDC148A5}"/>
              </a:ext>
            </a:extLst>
          </p:cNvPr>
          <p:cNvSpPr txBox="1"/>
          <p:nvPr/>
        </p:nvSpPr>
        <p:spPr>
          <a:xfrm>
            <a:off x="8792083" y="1668926"/>
            <a:ext cx="1255816" cy="323165"/>
          </a:xfrm>
          <a:prstGeom prst="rect">
            <a:avLst/>
          </a:prstGeom>
          <a:noFill/>
        </p:spPr>
        <p:txBody>
          <a:bodyPr wrap="square">
            <a:spAutoFit/>
          </a:bodyPr>
          <a:lstStyle/>
          <a:p>
            <a:r>
              <a:rPr lang="en-US" sz="1500" dirty="0">
                <a:latin typeface="Calibri" panose="020F0502020204030204" pitchFamily="34" charset="0"/>
                <a:ea typeface="Calibri" panose="020F0502020204030204" pitchFamily="34" charset="0"/>
                <a:cs typeface="Calibri" panose="020F0502020204030204" pitchFamily="34" charset="0"/>
              </a:rPr>
              <a:t>BOC tuned</a:t>
            </a:r>
          </a:p>
        </p:txBody>
      </p:sp>
      <p:sp>
        <p:nvSpPr>
          <p:cNvPr id="12" name="CasellaDiTesto 11">
            <a:extLst>
              <a:ext uri="{FF2B5EF4-FFF2-40B4-BE49-F238E27FC236}">
                <a16:creationId xmlns:a16="http://schemas.microsoft.com/office/drawing/2014/main" id="{3B16A91D-F7F9-AF98-8BE2-7DD01D3E71B3}"/>
              </a:ext>
            </a:extLst>
          </p:cNvPr>
          <p:cNvSpPr txBox="1"/>
          <p:nvPr/>
        </p:nvSpPr>
        <p:spPr>
          <a:xfrm>
            <a:off x="1823399" y="1842944"/>
            <a:ext cx="856013" cy="231431"/>
          </a:xfrm>
          <a:prstGeom prst="rect">
            <a:avLst/>
          </a:prstGeom>
          <a:solidFill>
            <a:schemeClr val="bg1"/>
          </a:solidFill>
        </p:spPr>
        <p:txBody>
          <a:bodyPr wrap="square" lIns="0" tIns="0" rIns="0" bIns="0">
            <a:spAutoFit/>
          </a:bodyPr>
          <a:lstStyle/>
          <a:p>
            <a:r>
              <a:rPr lang="en-US" sz="1500" dirty="0">
                <a:latin typeface="Calibri" panose="020F0502020204030204" pitchFamily="34" charset="0"/>
                <a:ea typeface="Calibri" panose="020F0502020204030204" pitchFamily="34" charset="0"/>
                <a:cs typeface="Calibri" panose="020F0502020204030204" pitchFamily="34" charset="0"/>
              </a:rPr>
              <a:t>BOC tuned</a:t>
            </a:r>
          </a:p>
        </p:txBody>
      </p:sp>
      <p:sp>
        <p:nvSpPr>
          <p:cNvPr id="13" name="CasellaDiTesto 12">
            <a:extLst>
              <a:ext uri="{FF2B5EF4-FFF2-40B4-BE49-F238E27FC236}">
                <a16:creationId xmlns:a16="http://schemas.microsoft.com/office/drawing/2014/main" id="{6BE3FC75-5C07-B247-C5BE-0E7B0018B6CC}"/>
              </a:ext>
            </a:extLst>
          </p:cNvPr>
          <p:cNvSpPr txBox="1"/>
          <p:nvPr/>
        </p:nvSpPr>
        <p:spPr>
          <a:xfrm>
            <a:off x="5101086" y="1787329"/>
            <a:ext cx="2083483" cy="4524315"/>
          </a:xfrm>
          <a:prstGeom prst="rect">
            <a:avLst/>
          </a:prstGeom>
          <a:noFill/>
        </p:spPr>
        <p:txBody>
          <a:bodyPr wrap="square">
            <a:spAutoFit/>
          </a:bodyPr>
          <a:lstStyle/>
          <a:p>
            <a:pPr marL="285750" indent="-285750" algn="just">
              <a:buClr>
                <a:srgbClr val="0070C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Conditioning dominated by the vacuum activity in the </a:t>
            </a:r>
            <a:r>
              <a:rPr lang="en-US" sz="1600" b="1" dirty="0">
                <a:latin typeface="Calibri" panose="020F0502020204030204" pitchFamily="34" charset="0"/>
                <a:ea typeface="Calibri" panose="020F0502020204030204" pitchFamily="34" charset="0"/>
                <a:cs typeface="Calibri" panose="020F0502020204030204" pitchFamily="34" charset="0"/>
              </a:rPr>
              <a:t>waveguide</a:t>
            </a:r>
            <a:r>
              <a:rPr lang="en-US" sz="1600" dirty="0">
                <a:latin typeface="Calibri" panose="020F0502020204030204" pitchFamily="34" charset="0"/>
                <a:ea typeface="Calibri" panose="020F0502020204030204" pitchFamily="34" charset="0"/>
                <a:cs typeface="Calibri" panose="020F0502020204030204" pitchFamily="34" charset="0"/>
              </a:rPr>
              <a:t> </a:t>
            </a:r>
          </a:p>
          <a:p>
            <a:pPr marL="285750" indent="-285750" algn="just">
              <a:buClr>
                <a:srgbClr val="0070C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final maximum input power limited by a vacuum </a:t>
            </a:r>
            <a:r>
              <a:rPr lang="en-US" sz="1600" b="1" dirty="0">
                <a:latin typeface="Calibri" panose="020F0502020204030204" pitchFamily="34" charset="0"/>
                <a:ea typeface="Calibri" panose="020F0502020204030204" pitchFamily="34" charset="0"/>
                <a:cs typeface="Calibri" panose="020F0502020204030204" pitchFamily="34" charset="0"/>
              </a:rPr>
              <a:t>activity in the ceramic of the klystron </a:t>
            </a:r>
            <a:r>
              <a:rPr lang="en-US" sz="1600" dirty="0">
                <a:latin typeface="Calibri" panose="020F0502020204030204" pitchFamily="34" charset="0"/>
                <a:ea typeface="Calibri" panose="020F0502020204030204" pitchFamily="34" charset="0"/>
                <a:cs typeface="Calibri" panose="020F0502020204030204" pitchFamily="34" charset="0"/>
              </a:rPr>
              <a:t>probably due to the reflected power</a:t>
            </a:r>
          </a:p>
          <a:p>
            <a:pPr marL="285750" indent="-285750" algn="just">
              <a:buClr>
                <a:srgbClr val="0070C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we reached so far a cathode peak field is  </a:t>
            </a:r>
            <a:r>
              <a:rPr lang="en-US" sz="1600" b="1" dirty="0">
                <a:latin typeface="Calibri" panose="020F0502020204030204" pitchFamily="34" charset="0"/>
                <a:ea typeface="Calibri" panose="020F0502020204030204" pitchFamily="34" charset="0"/>
                <a:cs typeface="Calibri" panose="020F0502020204030204" pitchFamily="34" charset="0"/>
              </a:rPr>
              <a:t>160 MV/m </a:t>
            </a:r>
          </a:p>
          <a:p>
            <a:pPr marL="285750" indent="-285750" algn="just">
              <a:buClr>
                <a:srgbClr val="0070C0"/>
              </a:buClr>
              <a:buFont typeface="Arial" panose="020B0604020202020204" pitchFamily="34" charset="0"/>
              <a:buChar char="•"/>
            </a:pPr>
            <a:endParaRPr lang="en-US" sz="16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0070C0"/>
              </a:buClr>
              <a:buFont typeface="Arial" panose="020B0604020202020204" pitchFamily="34" charset="0"/>
              <a:buChar char="•"/>
            </a:pPr>
            <a:r>
              <a:rPr lang="en-US" sz="1600" b="1" dirty="0">
                <a:highlight>
                  <a:srgbClr val="FFFF00"/>
                </a:highlight>
                <a:latin typeface="Calibri" panose="020F0502020204030204" pitchFamily="34" charset="0"/>
                <a:ea typeface="Calibri" panose="020F0502020204030204" pitchFamily="34" charset="0"/>
                <a:cs typeface="Calibri" panose="020F0502020204030204" pitchFamily="34" charset="0"/>
              </a:rPr>
              <a:t>no limitation due to the gun</a:t>
            </a:r>
            <a:r>
              <a:rPr lang="en-US" sz="1600" dirty="0">
                <a:highlight>
                  <a:srgbClr val="FFFF00"/>
                </a:highlight>
                <a:latin typeface="Calibri" panose="020F0502020204030204" pitchFamily="34" charset="0"/>
                <a:ea typeface="Calibri" panose="020F0502020204030204" pitchFamily="34" charset="0"/>
                <a:cs typeface="Calibri" panose="020F0502020204030204" pitchFamily="34" charset="0"/>
              </a:rPr>
              <a:t>.</a:t>
            </a:r>
          </a:p>
        </p:txBody>
      </p:sp>
      <p:cxnSp>
        <p:nvCxnSpPr>
          <p:cNvPr id="14" name="Connettore diritto 13">
            <a:extLst>
              <a:ext uri="{FF2B5EF4-FFF2-40B4-BE49-F238E27FC236}">
                <a16:creationId xmlns:a16="http://schemas.microsoft.com/office/drawing/2014/main" id="{4904A14E-7B86-78EC-1CEA-CB6DE3470106}"/>
              </a:ext>
            </a:extLst>
          </p:cNvPr>
          <p:cNvCxnSpPr>
            <a:cxnSpLocks/>
          </p:cNvCxnSpPr>
          <p:nvPr/>
        </p:nvCxnSpPr>
        <p:spPr>
          <a:xfrm>
            <a:off x="1693908" y="1852855"/>
            <a:ext cx="0" cy="4290037"/>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57D3040E-CE3D-615B-90E3-4EEA7E8E5564}"/>
              </a:ext>
            </a:extLst>
          </p:cNvPr>
          <p:cNvCxnSpPr>
            <a:cxnSpLocks/>
          </p:cNvCxnSpPr>
          <p:nvPr/>
        </p:nvCxnSpPr>
        <p:spPr>
          <a:xfrm>
            <a:off x="8803117" y="1709894"/>
            <a:ext cx="0" cy="425715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17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F06B483-9F01-7057-F92A-6FFF21F33E0B}"/>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283E88E8-A189-3235-B37F-BE0FC0645875}"/>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Outline</a:t>
            </a:r>
            <a:r>
              <a:rPr lang="en-US" sz="3600" b="1" i="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664819B2-462E-431F-EB9C-EC26CB1E90F8}"/>
              </a:ext>
            </a:extLst>
          </p:cNvPr>
          <p:cNvSpPr txBox="1"/>
          <p:nvPr/>
        </p:nvSpPr>
        <p:spPr>
          <a:xfrm>
            <a:off x="296338" y="680897"/>
            <a:ext cx="11207908" cy="7320594"/>
          </a:xfrm>
          <a:prstGeom prst="rect">
            <a:avLst/>
          </a:prstGeom>
          <a:noFill/>
        </p:spPr>
        <p:txBody>
          <a:bodyPr wrap="square">
            <a:spAutoFit/>
          </a:bodyPr>
          <a:lstStyle/>
          <a:p>
            <a:pPr marL="342900" indent="-342900">
              <a:lnSpc>
                <a:spcPct val="200000"/>
              </a:lnSpc>
              <a:buClr>
                <a:srgbClr val="0000FF"/>
              </a:buClr>
              <a:buFont typeface="+mj-lt"/>
              <a:buAutoNum type="arabicPeriod"/>
            </a:pPr>
            <a:r>
              <a:rPr lang="en-US" b="1" dirty="0">
                <a:latin typeface="Calibri" panose="020F0502020204030204" pitchFamily="34" charset="0"/>
                <a:ea typeface="Calibri" panose="020F0502020204030204" pitchFamily="34" charset="0"/>
                <a:cs typeface="Calibri" panose="020F0502020204030204" pitchFamily="34" charset="0"/>
              </a:rPr>
              <a:t>X-band high gradient Activities</a:t>
            </a:r>
          </a:p>
          <a:p>
            <a:pPr marL="800100" lvl="1" indent="-342900">
              <a:lnSpc>
                <a:spcPct val="200000"/>
              </a:lnSpc>
              <a:buClr>
                <a:srgbClr val="0000FF"/>
              </a:buClr>
              <a:buFont typeface="Arial" panose="020B0604020202020204" pitchFamily="34" charset="0"/>
              <a:buChar char="•"/>
            </a:pPr>
            <a:r>
              <a:rPr lang="en-US" dirty="0" err="1">
                <a:latin typeface="Calibri" panose="020F0502020204030204" pitchFamily="34" charset="0"/>
                <a:ea typeface="Calibri" panose="020F0502020204030204" pitchFamily="34" charset="0"/>
                <a:cs typeface="Calibri" panose="020F0502020204030204" pitchFamily="34" charset="0"/>
              </a:rPr>
              <a:t>Eupraxia@SPARC_LAB</a:t>
            </a:r>
            <a:r>
              <a:rPr lang="en-US" dirty="0">
                <a:latin typeface="Calibri" panose="020F0502020204030204" pitchFamily="34" charset="0"/>
                <a:ea typeface="Calibri" panose="020F0502020204030204" pitchFamily="34" charset="0"/>
                <a:cs typeface="Calibri" panose="020F0502020204030204" pitchFamily="34" charset="0"/>
              </a:rPr>
              <a:t> Linac and X-band module layout </a:t>
            </a:r>
          </a:p>
          <a:p>
            <a:pPr marL="800100" lvl="1" indent="-342900">
              <a:lnSpc>
                <a:spcPct val="200000"/>
              </a:lnSpc>
              <a:buClr>
                <a:srgbClr val="0000FF"/>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X-band high gradient accelerating structure </a:t>
            </a:r>
          </a:p>
          <a:p>
            <a:pPr marL="1257300" lvl="2" indent="-342900">
              <a:lnSpc>
                <a:spcPct val="200000"/>
              </a:lnSpc>
              <a:buClr>
                <a:srgbClr val="0000FF"/>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design and prototyping activity</a:t>
            </a:r>
          </a:p>
          <a:p>
            <a:pPr marL="1257300" lvl="2" indent="-342900">
              <a:lnSpc>
                <a:spcPct val="200000"/>
              </a:lnSpc>
              <a:buClr>
                <a:srgbClr val="0000FF"/>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Low and high power test</a:t>
            </a:r>
          </a:p>
          <a:p>
            <a:pPr marL="800100" lvl="1" indent="-342900">
              <a:lnSpc>
                <a:spcPct val="200000"/>
              </a:lnSpc>
              <a:buClr>
                <a:srgbClr val="0000FF"/>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TEX facility description and Upgrade</a:t>
            </a:r>
          </a:p>
          <a:p>
            <a:pPr marL="342900" indent="-342900">
              <a:lnSpc>
                <a:spcPct val="200000"/>
              </a:lnSpc>
              <a:buClr>
                <a:srgbClr val="0000FF"/>
              </a:buClr>
              <a:buFont typeface="+mj-lt"/>
              <a:buAutoNum type="arabicPeriod"/>
            </a:pPr>
            <a:r>
              <a:rPr lang="en-US" b="1" dirty="0">
                <a:latin typeface="Calibri" panose="020F0502020204030204" pitchFamily="34" charset="0"/>
                <a:ea typeface="Calibri" panose="020F0502020204030204" pitchFamily="34" charset="0"/>
                <a:cs typeface="Calibri" panose="020F0502020204030204" pitchFamily="34" charset="0"/>
              </a:rPr>
              <a:t>C-band high gradient and high repetition rate RF Photo-Gun</a:t>
            </a:r>
          </a:p>
          <a:p>
            <a:pPr marL="800100" lvl="1" indent="-342900">
              <a:lnSpc>
                <a:spcPct val="200000"/>
              </a:lnSpc>
              <a:buClr>
                <a:srgbClr val="0000FF"/>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Design and technology</a:t>
            </a:r>
          </a:p>
          <a:p>
            <a:pPr marL="800100" lvl="1" indent="-342900">
              <a:lnSpc>
                <a:spcPct val="200000"/>
              </a:lnSpc>
              <a:buClr>
                <a:srgbClr val="0000FF"/>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Realization </a:t>
            </a:r>
          </a:p>
          <a:p>
            <a:pPr marL="800100" lvl="1" indent="-342900">
              <a:lnSpc>
                <a:spcPct val="200000"/>
              </a:lnSpc>
              <a:buClr>
                <a:srgbClr val="0000FF"/>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Low and high power RF test</a:t>
            </a:r>
          </a:p>
          <a:p>
            <a:pPr marL="342900" indent="-342900">
              <a:lnSpc>
                <a:spcPct val="200000"/>
              </a:lnSpc>
              <a:buClr>
                <a:srgbClr val="0000FF"/>
              </a:buClr>
              <a:buFont typeface="+mj-lt"/>
              <a:buAutoNum type="arabicPeriod"/>
            </a:pPr>
            <a:r>
              <a:rPr lang="en-US" b="1" dirty="0">
                <a:latin typeface="Calibri" panose="020F0502020204030204" pitchFamily="34" charset="0"/>
                <a:ea typeface="Calibri" panose="020F0502020204030204" pitchFamily="34" charset="0"/>
                <a:cs typeface="Calibri" panose="020F0502020204030204" pitchFamily="34" charset="0"/>
              </a:rPr>
              <a:t>Conclusion and Perspectives</a:t>
            </a:r>
          </a:p>
          <a:p>
            <a:pPr marL="800100" lvl="1" indent="-342900">
              <a:lnSpc>
                <a:spcPct val="200000"/>
              </a:lnSpc>
              <a:buClr>
                <a:srgbClr val="0000FF"/>
              </a:buClr>
              <a:buFont typeface="Arial" panose="020B0604020202020204" pitchFamily="34" charset="0"/>
              <a:buChar char="•"/>
            </a:pPr>
            <a:endParaRPr lang="en-US" b="1" dirty="0">
              <a:latin typeface="Calibri" panose="020F0502020204030204" pitchFamily="34" charset="0"/>
              <a:ea typeface="Calibri" panose="020F0502020204030204" pitchFamily="34" charset="0"/>
              <a:cs typeface="Calibri" panose="020F0502020204030204" pitchFamily="34" charset="0"/>
            </a:endParaRPr>
          </a:p>
          <a:p>
            <a:pPr marL="800100" lvl="1" indent="-342900">
              <a:lnSpc>
                <a:spcPct val="250000"/>
              </a:lnSpc>
              <a:buClr>
                <a:srgbClr val="0000FF"/>
              </a:buClr>
              <a:buFont typeface="+mj-lt"/>
              <a:buAutoNum type="arabicPeriod"/>
            </a:pPr>
            <a:endParaRPr lang="en-US"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4233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AB433-BFE0-0629-A650-296551E2C56D}"/>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97244672-AA3E-061C-DCF5-9BE07A56543D}"/>
              </a:ext>
            </a:extLst>
          </p:cNvPr>
          <p:cNvPicPr>
            <a:picLocks noChangeAspect="1"/>
          </p:cNvPicPr>
          <p:nvPr/>
        </p:nvPicPr>
        <p:blipFill>
          <a:blip r:embed="rId2"/>
          <a:stretch>
            <a:fillRect/>
          </a:stretch>
        </p:blipFill>
        <p:spPr>
          <a:xfrm>
            <a:off x="3527819" y="1016027"/>
            <a:ext cx="5021208" cy="3287517"/>
          </a:xfrm>
          <a:prstGeom prst="rect">
            <a:avLst/>
          </a:prstGeom>
        </p:spPr>
      </p:pic>
      <p:sp>
        <p:nvSpPr>
          <p:cNvPr id="4" name="Rettangolo 3">
            <a:extLst>
              <a:ext uri="{FF2B5EF4-FFF2-40B4-BE49-F238E27FC236}">
                <a16:creationId xmlns:a16="http://schemas.microsoft.com/office/drawing/2014/main" id="{BD8F8347-6F36-7004-0A52-BC9051041F0C}"/>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E3660B2-CC2A-F9BF-A954-5556418EA313}"/>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Future installation at TEX</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Segnaposto numero diapositiva 4">
            <a:extLst>
              <a:ext uri="{FF2B5EF4-FFF2-40B4-BE49-F238E27FC236}">
                <a16:creationId xmlns:a16="http://schemas.microsoft.com/office/drawing/2014/main" id="{C8F77899-7A69-91AD-F289-D676BC9D5763}"/>
              </a:ext>
            </a:extLst>
          </p:cNvPr>
          <p:cNvSpPr txBox="1">
            <a:spLocks/>
          </p:cNvSpPr>
          <p:nvPr/>
        </p:nvSpPr>
        <p:spPr>
          <a:xfrm>
            <a:off x="8549027" y="6011294"/>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20</a:t>
            </a:fld>
            <a:endParaRPr lang="en-GB">
              <a:solidFill>
                <a:prstClr val="black">
                  <a:tint val="75000"/>
                </a:prstClr>
              </a:solidFill>
              <a:latin typeface="Calibri" panose="020F0502020204030204"/>
            </a:endParaRPr>
          </a:p>
        </p:txBody>
      </p:sp>
      <p:pic>
        <p:nvPicPr>
          <p:cNvPr id="33" name="Immagine 32">
            <a:extLst>
              <a:ext uri="{FF2B5EF4-FFF2-40B4-BE49-F238E27FC236}">
                <a16:creationId xmlns:a16="http://schemas.microsoft.com/office/drawing/2014/main" id="{BF3572D9-8A40-323F-FAD2-9CCE2191F97F}"/>
              </a:ext>
            </a:extLst>
          </p:cNvPr>
          <p:cNvPicPr>
            <a:picLocks noChangeAspect="1"/>
          </p:cNvPicPr>
          <p:nvPr/>
        </p:nvPicPr>
        <p:blipFill>
          <a:blip r:embed="rId3"/>
          <a:srcRect l="1616" r="1769"/>
          <a:stretch/>
        </p:blipFill>
        <p:spPr>
          <a:xfrm flipH="1">
            <a:off x="-1" y="4559902"/>
            <a:ext cx="8619862" cy="1844167"/>
          </a:xfrm>
          <a:prstGeom prst="rect">
            <a:avLst/>
          </a:prstGeom>
        </p:spPr>
      </p:pic>
      <p:sp>
        <p:nvSpPr>
          <p:cNvPr id="34" name="CasellaDiTesto 33">
            <a:extLst>
              <a:ext uri="{FF2B5EF4-FFF2-40B4-BE49-F238E27FC236}">
                <a16:creationId xmlns:a16="http://schemas.microsoft.com/office/drawing/2014/main" id="{9CC72CFA-87A2-B838-89AA-C7D51E119899}"/>
              </a:ext>
            </a:extLst>
          </p:cNvPr>
          <p:cNvSpPr txBox="1"/>
          <p:nvPr/>
        </p:nvSpPr>
        <p:spPr>
          <a:xfrm>
            <a:off x="65902" y="6538386"/>
            <a:ext cx="9554348" cy="369332"/>
          </a:xfrm>
          <a:prstGeom prst="rect">
            <a:avLst/>
          </a:prstGeom>
          <a:noFill/>
        </p:spPr>
        <p:txBody>
          <a:bodyPr wrap="square">
            <a:spAutoFit/>
          </a:bodyPr>
          <a:lstStyle/>
          <a:p>
            <a:r>
              <a:rPr lang="en-US" dirty="0">
                <a:solidFill>
                  <a:prstClr val="black"/>
                </a:solidFill>
                <a:latin typeface="Calibri" panose="020F0502020204030204" pitchFamily="34" charset="0"/>
              </a:rPr>
              <a:t>Courtesy of D. Alesini, E. Di Pasquale, S. Pioli, A. </a:t>
            </a:r>
            <a:r>
              <a:rPr lang="en-US" dirty="0" err="1">
                <a:solidFill>
                  <a:prstClr val="black"/>
                </a:solidFill>
                <a:latin typeface="Calibri" panose="020F0502020204030204" pitchFamily="34" charset="0"/>
              </a:rPr>
              <a:t>Giribono</a:t>
            </a:r>
            <a:r>
              <a:rPr lang="en-US" dirty="0">
                <a:solidFill>
                  <a:prstClr val="black"/>
                </a:solidFill>
                <a:latin typeface="Calibri" panose="020F0502020204030204" pitchFamily="34" charset="0"/>
              </a:rPr>
              <a:t>, G. Costa and L. </a:t>
            </a:r>
            <a:r>
              <a:rPr lang="en-US" dirty="0" err="1">
                <a:solidFill>
                  <a:prstClr val="black"/>
                </a:solidFill>
                <a:latin typeface="Calibri" panose="020F0502020204030204" pitchFamily="34" charset="0"/>
              </a:rPr>
              <a:t>Spallino</a:t>
            </a:r>
            <a:r>
              <a:rPr lang="en-US" dirty="0">
                <a:solidFill>
                  <a:prstClr val="black"/>
                </a:solidFill>
                <a:latin typeface="Calibri" panose="020F0502020204030204" pitchFamily="34" charset="0"/>
              </a:rPr>
              <a:t>.</a:t>
            </a:r>
            <a:endParaRPr lang="it-IT" dirty="0">
              <a:solidFill>
                <a:prstClr val="black"/>
              </a:solidFill>
              <a:latin typeface="Calibri" panose="020F0502020204030204"/>
            </a:endParaRPr>
          </a:p>
        </p:txBody>
      </p:sp>
      <p:cxnSp>
        <p:nvCxnSpPr>
          <p:cNvPr id="35" name="Connettore 2 34">
            <a:extLst>
              <a:ext uri="{FF2B5EF4-FFF2-40B4-BE49-F238E27FC236}">
                <a16:creationId xmlns:a16="http://schemas.microsoft.com/office/drawing/2014/main" id="{16B164DC-1782-56AC-D406-C0C5FBB386E2}"/>
              </a:ext>
            </a:extLst>
          </p:cNvPr>
          <p:cNvCxnSpPr>
            <a:cxnSpLocks/>
          </p:cNvCxnSpPr>
          <p:nvPr/>
        </p:nvCxnSpPr>
        <p:spPr>
          <a:xfrm>
            <a:off x="245143" y="6269752"/>
            <a:ext cx="8431427" cy="0"/>
          </a:xfrm>
          <a:prstGeom prst="straightConnector1">
            <a:avLst/>
          </a:prstGeom>
          <a:noFill/>
          <a:ln w="38100" cap="flat" cmpd="sng" algn="ctr">
            <a:solidFill>
              <a:sysClr val="windowText" lastClr="000000"/>
            </a:solidFill>
            <a:prstDash val="solid"/>
            <a:miter lim="800000"/>
            <a:headEnd type="arrow" w="med" len="med"/>
            <a:tailEnd type="arrow" w="med" len="med"/>
          </a:ln>
          <a:effectLst/>
        </p:spPr>
      </p:cxnSp>
      <p:sp>
        <p:nvSpPr>
          <p:cNvPr id="36" name="CasellaDiTesto 35">
            <a:extLst>
              <a:ext uri="{FF2B5EF4-FFF2-40B4-BE49-F238E27FC236}">
                <a16:creationId xmlns:a16="http://schemas.microsoft.com/office/drawing/2014/main" id="{BA95ED4A-9279-0F62-C8E7-32B9FFF917FA}"/>
              </a:ext>
            </a:extLst>
          </p:cNvPr>
          <p:cNvSpPr txBox="1"/>
          <p:nvPr/>
        </p:nvSpPr>
        <p:spPr>
          <a:xfrm>
            <a:off x="62648" y="4511606"/>
            <a:ext cx="926756" cy="584775"/>
          </a:xfrm>
          <a:prstGeom prst="rect">
            <a:avLst/>
          </a:prstGeom>
          <a:noFill/>
        </p:spPr>
        <p:txBody>
          <a:bodyPr wrap="square" rtlCol="0">
            <a:spAutoFit/>
          </a:bodyPr>
          <a:lstStyle/>
          <a:p>
            <a:r>
              <a:rPr lang="it-IT" sz="1600" b="1" i="1" dirty="0">
                <a:solidFill>
                  <a:srgbClr val="3939F7"/>
                </a:solidFill>
                <a:latin typeface="Calibri" panose="020F0502020204030204"/>
              </a:rPr>
              <a:t>C-band RF Gun</a:t>
            </a:r>
          </a:p>
        </p:txBody>
      </p:sp>
      <p:sp>
        <p:nvSpPr>
          <p:cNvPr id="38" name="CasellaDiTesto 37">
            <a:extLst>
              <a:ext uri="{FF2B5EF4-FFF2-40B4-BE49-F238E27FC236}">
                <a16:creationId xmlns:a16="http://schemas.microsoft.com/office/drawing/2014/main" id="{C14EE65A-664C-5144-FD66-67557824242F}"/>
              </a:ext>
            </a:extLst>
          </p:cNvPr>
          <p:cNvSpPr txBox="1"/>
          <p:nvPr/>
        </p:nvSpPr>
        <p:spPr>
          <a:xfrm>
            <a:off x="4179838" y="6210971"/>
            <a:ext cx="926756" cy="369332"/>
          </a:xfrm>
          <a:prstGeom prst="rect">
            <a:avLst/>
          </a:prstGeom>
          <a:noFill/>
        </p:spPr>
        <p:txBody>
          <a:bodyPr wrap="square" rtlCol="0">
            <a:spAutoFit/>
          </a:bodyPr>
          <a:lstStyle/>
          <a:p>
            <a:r>
              <a:rPr lang="it-IT" dirty="0">
                <a:solidFill>
                  <a:prstClr val="black"/>
                </a:solidFill>
                <a:latin typeface="Calibri" panose="020F0502020204030204"/>
              </a:rPr>
              <a:t>&lt; 5 m</a:t>
            </a:r>
          </a:p>
        </p:txBody>
      </p:sp>
      <p:sp>
        <p:nvSpPr>
          <p:cNvPr id="39" name="CasellaDiTesto 38">
            <a:extLst>
              <a:ext uri="{FF2B5EF4-FFF2-40B4-BE49-F238E27FC236}">
                <a16:creationId xmlns:a16="http://schemas.microsoft.com/office/drawing/2014/main" id="{4CC52122-8336-914F-81C6-BFA9871025A0}"/>
              </a:ext>
            </a:extLst>
          </p:cNvPr>
          <p:cNvSpPr txBox="1"/>
          <p:nvPr/>
        </p:nvSpPr>
        <p:spPr>
          <a:xfrm>
            <a:off x="1006673" y="4611906"/>
            <a:ext cx="926756" cy="338554"/>
          </a:xfrm>
          <a:prstGeom prst="rect">
            <a:avLst/>
          </a:prstGeom>
          <a:noFill/>
        </p:spPr>
        <p:txBody>
          <a:bodyPr wrap="square" rtlCol="0">
            <a:spAutoFit/>
          </a:bodyPr>
          <a:lstStyle/>
          <a:p>
            <a:r>
              <a:rPr lang="it-IT" sz="1600" b="1" i="1" dirty="0">
                <a:solidFill>
                  <a:srgbClr val="3939F7"/>
                </a:solidFill>
                <a:latin typeface="Calibri" panose="020F0502020204030204"/>
              </a:rPr>
              <a:t>Solenoid</a:t>
            </a:r>
          </a:p>
        </p:txBody>
      </p:sp>
      <p:sp>
        <p:nvSpPr>
          <p:cNvPr id="40" name="CasellaDiTesto 39">
            <a:extLst>
              <a:ext uri="{FF2B5EF4-FFF2-40B4-BE49-F238E27FC236}">
                <a16:creationId xmlns:a16="http://schemas.microsoft.com/office/drawing/2014/main" id="{D609208F-F300-9DE1-AAB7-60F821F1BB53}"/>
              </a:ext>
            </a:extLst>
          </p:cNvPr>
          <p:cNvSpPr txBox="1"/>
          <p:nvPr/>
        </p:nvSpPr>
        <p:spPr>
          <a:xfrm>
            <a:off x="3051288" y="4550601"/>
            <a:ext cx="1931773" cy="584775"/>
          </a:xfrm>
          <a:prstGeom prst="rect">
            <a:avLst/>
          </a:prstGeom>
          <a:noFill/>
        </p:spPr>
        <p:txBody>
          <a:bodyPr wrap="square" rtlCol="0">
            <a:spAutoFit/>
          </a:bodyPr>
          <a:lstStyle/>
          <a:p>
            <a:r>
              <a:rPr lang="it-IT" sz="1600" b="1" i="1" dirty="0">
                <a:solidFill>
                  <a:srgbClr val="3939F7"/>
                </a:solidFill>
                <a:latin typeface="Calibri" panose="020F0502020204030204"/>
              </a:rPr>
              <a:t>C- band </a:t>
            </a:r>
          </a:p>
          <a:p>
            <a:r>
              <a:rPr lang="it-IT" sz="1600" b="1" i="1" dirty="0">
                <a:solidFill>
                  <a:srgbClr val="3939F7"/>
                </a:solidFill>
                <a:latin typeface="Calibri" panose="020F0502020204030204"/>
              </a:rPr>
              <a:t>TW structure</a:t>
            </a:r>
          </a:p>
        </p:txBody>
      </p:sp>
      <p:sp>
        <p:nvSpPr>
          <p:cNvPr id="41" name="CasellaDiTesto 40">
            <a:extLst>
              <a:ext uri="{FF2B5EF4-FFF2-40B4-BE49-F238E27FC236}">
                <a16:creationId xmlns:a16="http://schemas.microsoft.com/office/drawing/2014/main" id="{C883EBFB-6DA5-F91D-6D66-B563F2E02372}"/>
              </a:ext>
            </a:extLst>
          </p:cNvPr>
          <p:cNvSpPr txBox="1"/>
          <p:nvPr/>
        </p:nvSpPr>
        <p:spPr>
          <a:xfrm>
            <a:off x="7163511" y="4536288"/>
            <a:ext cx="1311474" cy="338554"/>
          </a:xfrm>
          <a:prstGeom prst="rect">
            <a:avLst/>
          </a:prstGeom>
          <a:noFill/>
        </p:spPr>
        <p:txBody>
          <a:bodyPr wrap="square" rtlCol="0">
            <a:spAutoFit/>
          </a:bodyPr>
          <a:lstStyle/>
          <a:p>
            <a:r>
              <a:rPr lang="it-IT" sz="1600" b="1" i="1" dirty="0">
                <a:solidFill>
                  <a:srgbClr val="3939F7"/>
                </a:solidFill>
                <a:latin typeface="Calibri" panose="020F0502020204030204"/>
              </a:rPr>
              <a:t>Dump dipole</a:t>
            </a:r>
          </a:p>
        </p:txBody>
      </p:sp>
      <p:sp>
        <p:nvSpPr>
          <p:cNvPr id="42" name="CasellaDiTesto 41">
            <a:extLst>
              <a:ext uri="{FF2B5EF4-FFF2-40B4-BE49-F238E27FC236}">
                <a16:creationId xmlns:a16="http://schemas.microsoft.com/office/drawing/2014/main" id="{F6F764DB-E89D-A031-1D7C-4DBB84BBCDCA}"/>
              </a:ext>
            </a:extLst>
          </p:cNvPr>
          <p:cNvSpPr txBox="1"/>
          <p:nvPr/>
        </p:nvSpPr>
        <p:spPr>
          <a:xfrm>
            <a:off x="5763819" y="777798"/>
            <a:ext cx="2465174" cy="338554"/>
          </a:xfrm>
          <a:prstGeom prst="rect">
            <a:avLst/>
          </a:prstGeom>
          <a:noFill/>
        </p:spPr>
        <p:txBody>
          <a:bodyPr wrap="square" rtlCol="0">
            <a:spAutoFit/>
          </a:bodyPr>
          <a:lstStyle/>
          <a:p>
            <a:r>
              <a:rPr lang="it-IT" sz="1600" b="1" i="1" dirty="0">
                <a:solidFill>
                  <a:prstClr val="black"/>
                </a:solidFill>
                <a:latin typeface="Calibri" panose="020F0502020204030204"/>
              </a:rPr>
              <a:t>RF </a:t>
            </a:r>
            <a:r>
              <a:rPr lang="it-IT" sz="1600" b="1" i="1" dirty="0" err="1">
                <a:solidFill>
                  <a:prstClr val="black"/>
                </a:solidFill>
                <a:latin typeface="Calibri" panose="020F0502020204030204"/>
              </a:rPr>
              <a:t>wg</a:t>
            </a:r>
            <a:r>
              <a:rPr lang="it-IT" sz="1600" b="1" i="1" dirty="0">
                <a:solidFill>
                  <a:prstClr val="black"/>
                </a:solidFill>
                <a:latin typeface="Calibri" panose="020F0502020204030204"/>
              </a:rPr>
              <a:t> layout</a:t>
            </a:r>
          </a:p>
        </p:txBody>
      </p:sp>
      <p:sp>
        <p:nvSpPr>
          <p:cNvPr id="44" name="CasellaDiTesto 43">
            <a:extLst>
              <a:ext uri="{FF2B5EF4-FFF2-40B4-BE49-F238E27FC236}">
                <a16:creationId xmlns:a16="http://schemas.microsoft.com/office/drawing/2014/main" id="{467ACF1D-3C10-36A9-93DC-C27864F0DF58}"/>
              </a:ext>
            </a:extLst>
          </p:cNvPr>
          <p:cNvSpPr txBox="1"/>
          <p:nvPr/>
        </p:nvSpPr>
        <p:spPr>
          <a:xfrm>
            <a:off x="62648" y="1032633"/>
            <a:ext cx="3552090" cy="304698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The C band photo-gun will be </a:t>
            </a: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installed in the TEX facility</a:t>
            </a:r>
          </a:p>
          <a:p>
            <a:pPr marL="285750" marR="0" lvl="0" indent="-285750" algn="just" defTabSz="914400"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It can be integrated with a TW structure to form a </a:t>
            </a: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compact photoinjector </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and used </a:t>
            </a:r>
            <a:r>
              <a:rPr lang="en-US" sz="1600" dirty="0"/>
              <a:t>for </a:t>
            </a:r>
            <a:r>
              <a:rPr lang="en-US" sz="1600" b="1" dirty="0"/>
              <a:t>high beam quality generation </a:t>
            </a:r>
            <a:r>
              <a:rPr lang="en-US" sz="1600" dirty="0"/>
              <a:t>and experiments</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a:t>
            </a:r>
            <a:endParaRPr lang="en-US" sz="1600" kern="0" dirty="0">
              <a:solidFill>
                <a:prstClr val="black"/>
              </a:solidFill>
              <a:latin typeface="Calibri" panose="020F0502020204030204"/>
            </a:endParaRPr>
          </a:p>
          <a:p>
            <a:pPr marL="285750" indent="-285750" algn="just">
              <a:buClr>
                <a:srgbClr val="5B9BD5"/>
              </a:buClr>
              <a:buFont typeface="Arial" panose="020B0604020202020204" pitchFamily="34" charset="0"/>
              <a:buChar char="•"/>
              <a:defRPr/>
            </a:pPr>
            <a:r>
              <a:rPr lang="en-US" sz="1600" kern="0" dirty="0">
                <a:solidFill>
                  <a:prstClr val="black"/>
                </a:solidFill>
                <a:latin typeface="Calibri" panose="020F0502020204030204"/>
              </a:rPr>
              <a:t>A </a:t>
            </a: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first test facility for a </a:t>
            </a:r>
            <a:r>
              <a:rPr kumimoji="0" lang="en-US" sz="1600" b="1" i="0" u="none" strike="noStrike" kern="0" cap="none" spc="0" normalizeH="0" baseline="0" noProof="0" dirty="0">
                <a:ln>
                  <a:noFill/>
                </a:ln>
                <a:solidFill>
                  <a:prstClr val="black"/>
                </a:solidFill>
                <a:effectLst/>
                <a:uLnTx/>
                <a:uFillTx/>
                <a:latin typeface="Calibri,Bold"/>
                <a:ea typeface="+mn-ea"/>
                <a:cs typeface="+mn-cs"/>
              </a:rPr>
              <a:t>full C-band injector, </a:t>
            </a:r>
            <a:r>
              <a:rPr lang="en-US" sz="1600" kern="0" dirty="0">
                <a:solidFill>
                  <a:prstClr val="black"/>
                </a:solidFill>
                <a:latin typeface="Calibri" panose="020F0502020204030204"/>
              </a:rPr>
              <a:t>BD studies performed [A. </a:t>
            </a:r>
            <a:r>
              <a:rPr lang="en-US" sz="1600" kern="0" dirty="0" err="1">
                <a:solidFill>
                  <a:prstClr val="black"/>
                </a:solidFill>
                <a:latin typeface="Calibri" panose="020F0502020204030204"/>
              </a:rPr>
              <a:t>Giribono</a:t>
            </a:r>
            <a:r>
              <a:rPr lang="en-US" sz="1600" kern="0" dirty="0">
                <a:solidFill>
                  <a:prstClr val="black"/>
                </a:solidFill>
                <a:latin typeface="Calibri" panose="020F0502020204030204"/>
              </a:rPr>
              <a:t> et al., PRAB 26 (2023)</a:t>
            </a:r>
            <a:endParaRPr kumimoji="0" lang="it-IT"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lang="en-US" sz="1600" b="1" kern="0" dirty="0">
                <a:solidFill>
                  <a:prstClr val="black"/>
                </a:solidFill>
                <a:latin typeface="Calibri,Bold"/>
              </a:rPr>
              <a:t>Possible upgrade</a:t>
            </a:r>
            <a:r>
              <a:rPr kumimoji="0" lang="en-US" sz="1600" b="1" i="0" u="none" strike="noStrike" kern="0" cap="none" spc="0" normalizeH="0" baseline="0" noProof="0" dirty="0">
                <a:ln>
                  <a:noFill/>
                </a:ln>
                <a:solidFill>
                  <a:prstClr val="black"/>
                </a:solidFill>
                <a:effectLst/>
                <a:uLnTx/>
                <a:uFillTx/>
                <a:latin typeface="Calibri,Bold"/>
                <a:ea typeface="+mn-ea"/>
                <a:cs typeface="+mn-cs"/>
              </a:rPr>
              <a:t> </a:t>
            </a:r>
            <a:r>
              <a:rPr kumimoji="0" lang="en-US" sz="1600" b="0" i="0" u="none" strike="noStrike" kern="0" cap="none" spc="0" normalizeH="0" baseline="0" noProof="0" dirty="0">
                <a:ln>
                  <a:noFill/>
                </a:ln>
                <a:solidFill>
                  <a:prstClr val="black"/>
                </a:solidFill>
                <a:effectLst/>
                <a:uLnTx/>
                <a:uFillTx/>
                <a:latin typeface="Calibri,Bold"/>
                <a:ea typeface="+mn-ea"/>
                <a:cs typeface="+mn-cs"/>
              </a:rPr>
              <a:t>for the </a:t>
            </a:r>
            <a:r>
              <a:rPr kumimoji="0" lang="en-US" sz="1600" b="0" i="0" u="none" strike="noStrike" kern="0" cap="none" spc="0" normalizeH="0" baseline="0" noProof="0" dirty="0" err="1">
                <a:ln>
                  <a:noFill/>
                </a:ln>
                <a:solidFill>
                  <a:prstClr val="black"/>
                </a:solidFill>
                <a:effectLst/>
                <a:uLnTx/>
                <a:uFillTx/>
                <a:latin typeface="Calibri,Bold"/>
                <a:ea typeface="+mn-ea"/>
                <a:cs typeface="+mn-cs"/>
              </a:rPr>
              <a:t>EuPRAXIA@SPARC_LAB</a:t>
            </a:r>
            <a:r>
              <a:rPr kumimoji="0" lang="en-US" sz="1600" b="0" i="0" u="none" strike="noStrike" kern="0" cap="none" spc="0" normalizeH="0" baseline="0" noProof="0" dirty="0">
                <a:ln>
                  <a:noFill/>
                </a:ln>
                <a:solidFill>
                  <a:prstClr val="black"/>
                </a:solidFill>
                <a:effectLst/>
                <a:uLnTx/>
                <a:uFillTx/>
                <a:latin typeface="Calibri,Bold"/>
                <a:ea typeface="+mn-ea"/>
                <a:cs typeface="+mn-cs"/>
              </a:rPr>
              <a:t> project</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pic>
        <p:nvPicPr>
          <p:cNvPr id="45" name="Immagine 44" descr="Immagine che contiene macchina, acciaio, ingegneria, Ricambio auto&#10;&#10;Descrizione generata automaticamente">
            <a:extLst>
              <a:ext uri="{FF2B5EF4-FFF2-40B4-BE49-F238E27FC236}">
                <a16:creationId xmlns:a16="http://schemas.microsoft.com/office/drawing/2014/main" id="{0C898652-1D46-E0C6-8B9D-8F67F0446DAB}"/>
              </a:ext>
            </a:extLst>
          </p:cNvPr>
          <p:cNvPicPr>
            <a:picLocks noChangeAspect="1"/>
          </p:cNvPicPr>
          <p:nvPr/>
        </p:nvPicPr>
        <p:blipFill>
          <a:blip r:embed="rId4" cstate="print">
            <a:extLst>
              <a:ext uri="{28A0092B-C50C-407E-A947-70E740481C1C}">
                <a14:useLocalDpi xmlns:a14="http://schemas.microsoft.com/office/drawing/2010/main" val="0"/>
              </a:ext>
            </a:extLst>
          </a:blip>
          <a:srcRect l="7825" r="12339" b="25991"/>
          <a:stretch/>
        </p:blipFill>
        <p:spPr>
          <a:xfrm>
            <a:off x="9166151" y="3078439"/>
            <a:ext cx="1318984" cy="1630331"/>
          </a:xfrm>
          <a:prstGeom prst="rect">
            <a:avLst/>
          </a:prstGeom>
        </p:spPr>
      </p:pic>
      <p:pic>
        <p:nvPicPr>
          <p:cNvPr id="50" name="Immagine 49" descr="Immagine che contiene nave, interno, muro, barca&#10;&#10;Il contenuto generato dall'IA potrebbe non essere corretto.">
            <a:extLst>
              <a:ext uri="{FF2B5EF4-FFF2-40B4-BE49-F238E27FC236}">
                <a16:creationId xmlns:a16="http://schemas.microsoft.com/office/drawing/2014/main" id="{9E12C9E5-50E4-9487-B611-237681D7A7D2}"/>
              </a:ext>
            </a:extLst>
          </p:cNvPr>
          <p:cNvPicPr>
            <a:picLocks noChangeAspect="1"/>
          </p:cNvPicPr>
          <p:nvPr/>
        </p:nvPicPr>
        <p:blipFill>
          <a:blip r:embed="rId5">
            <a:extLst>
              <a:ext uri="{28A0092B-C50C-407E-A947-70E740481C1C}">
                <a14:useLocalDpi xmlns:a14="http://schemas.microsoft.com/office/drawing/2010/main" val="0"/>
              </a:ext>
            </a:extLst>
          </a:blip>
          <a:srcRect l="23185" r="5030"/>
          <a:stretch/>
        </p:blipFill>
        <p:spPr>
          <a:xfrm>
            <a:off x="8794282" y="848889"/>
            <a:ext cx="3335070" cy="2143269"/>
          </a:xfrm>
          <a:prstGeom prst="rect">
            <a:avLst/>
          </a:prstGeom>
        </p:spPr>
      </p:pic>
      <p:sp>
        <p:nvSpPr>
          <p:cNvPr id="43" name="CasellaDiTesto 42">
            <a:extLst>
              <a:ext uri="{FF2B5EF4-FFF2-40B4-BE49-F238E27FC236}">
                <a16:creationId xmlns:a16="http://schemas.microsoft.com/office/drawing/2014/main" id="{381AEA1D-77CD-CB38-CC9A-5CD932D3595A}"/>
              </a:ext>
            </a:extLst>
          </p:cNvPr>
          <p:cNvSpPr txBox="1"/>
          <p:nvPr/>
        </p:nvSpPr>
        <p:spPr>
          <a:xfrm>
            <a:off x="3040991" y="4247256"/>
            <a:ext cx="3884140" cy="338554"/>
          </a:xfrm>
          <a:prstGeom prst="rect">
            <a:avLst/>
          </a:prstGeom>
          <a:noFill/>
        </p:spPr>
        <p:txBody>
          <a:bodyPr wrap="square" rtlCol="0">
            <a:spAutoFit/>
          </a:bodyPr>
          <a:lstStyle/>
          <a:p>
            <a:r>
              <a:rPr lang="it-IT" sz="1600" b="1" i="1" dirty="0">
                <a:solidFill>
                  <a:prstClr val="black"/>
                </a:solidFill>
                <a:latin typeface="Calibri" panose="020F0502020204030204"/>
              </a:rPr>
              <a:t>Photoinjector Preliminary Layout</a:t>
            </a:r>
          </a:p>
        </p:txBody>
      </p:sp>
      <p:pic>
        <p:nvPicPr>
          <p:cNvPr id="54" name="Immagine 53" descr="Immagine che contiene plastica&#10;&#10;Il contenuto generato dall'IA potrebbe non essere corretto.">
            <a:extLst>
              <a:ext uri="{FF2B5EF4-FFF2-40B4-BE49-F238E27FC236}">
                <a16:creationId xmlns:a16="http://schemas.microsoft.com/office/drawing/2014/main" id="{268DE1D3-A26E-B91A-84B3-F54803763238}"/>
              </a:ext>
            </a:extLst>
          </p:cNvPr>
          <p:cNvPicPr>
            <a:picLocks noChangeAspect="1"/>
          </p:cNvPicPr>
          <p:nvPr/>
        </p:nvPicPr>
        <p:blipFill>
          <a:blip r:embed="rId6">
            <a:extLst>
              <a:ext uri="{28A0092B-C50C-407E-A947-70E740481C1C}">
                <a14:useLocalDpi xmlns:a14="http://schemas.microsoft.com/office/drawing/2010/main" val="0"/>
              </a:ext>
            </a:extLst>
          </a:blip>
          <a:srcRect l="17671" t="6616" r="8661" b="11341"/>
          <a:stretch/>
        </p:blipFill>
        <p:spPr>
          <a:xfrm>
            <a:off x="10555994" y="3078439"/>
            <a:ext cx="1097922" cy="1630331"/>
          </a:xfrm>
          <a:prstGeom prst="rect">
            <a:avLst/>
          </a:prstGeom>
        </p:spPr>
      </p:pic>
      <p:pic>
        <p:nvPicPr>
          <p:cNvPr id="2" name="Picture 8" descr="A room with a few machines and pipes&#10;&#10;Description automatically generated with medium confidence">
            <a:extLst>
              <a:ext uri="{FF2B5EF4-FFF2-40B4-BE49-F238E27FC236}">
                <a16:creationId xmlns:a16="http://schemas.microsoft.com/office/drawing/2014/main" id="{C22CB187-B2A1-2213-DF64-D64E89E564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0721" y="4795051"/>
            <a:ext cx="3435377" cy="1934547"/>
          </a:xfrm>
          <a:prstGeom prst="rect">
            <a:avLst/>
          </a:prstGeom>
        </p:spPr>
      </p:pic>
    </p:spTree>
    <p:extLst>
      <p:ext uri="{BB962C8B-B14F-4D97-AF65-F5344CB8AC3E}">
        <p14:creationId xmlns:p14="http://schemas.microsoft.com/office/powerpoint/2010/main" val="2831533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EEB02-904C-4543-1C7B-118D82408797}"/>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CFF3FA2A-4CE8-A36A-43A0-4CB8639B5D74}"/>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8BAB0FD4-F216-9AC5-C657-086963831A0E}"/>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Conclusions and future work</a:t>
            </a:r>
            <a:r>
              <a:rPr lang="en-US" sz="3600" b="1" i="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15D3B7EF-988A-5354-1658-59DABEF0B737}"/>
              </a:ext>
            </a:extLst>
          </p:cNvPr>
          <p:cNvSpPr txBox="1"/>
          <p:nvPr/>
        </p:nvSpPr>
        <p:spPr>
          <a:xfrm>
            <a:off x="-427517" y="844240"/>
            <a:ext cx="12548080" cy="4311950"/>
          </a:xfrm>
          <a:prstGeom prst="rect">
            <a:avLst/>
          </a:prstGeom>
          <a:noFill/>
        </p:spPr>
        <p:txBody>
          <a:bodyPr wrap="square">
            <a:spAutoFit/>
          </a:bodyPr>
          <a:lstStyle/>
          <a:p>
            <a:pPr marL="742950" lvl="1" indent="-285750" algn="just">
              <a:lnSpc>
                <a:spcPct val="90000"/>
              </a:lnSpc>
              <a:spcBef>
                <a:spcPts val="600"/>
              </a:spcBef>
              <a:buClr>
                <a:srgbClr val="4196B4"/>
              </a:buClr>
              <a:buFont typeface="Cambria Math" panose="02040503050406030204" pitchFamily="18" charset="0"/>
              <a:buChar char="»"/>
            </a:pPr>
            <a:r>
              <a:rPr lang="en-US" sz="1400" b="1" dirty="0">
                <a:solidFill>
                  <a:srgbClr val="0000FF"/>
                </a:solidFill>
                <a:latin typeface="Calibri" panose="020F0502020204030204"/>
                <a:sym typeface="Symbol" panose="05050102010706020507" pitchFamily="18" charset="2"/>
              </a:rPr>
              <a:t>X-band structures</a:t>
            </a:r>
            <a:r>
              <a:rPr lang="en-US" sz="1400" dirty="0">
                <a:solidFill>
                  <a:prstClr val="black"/>
                </a:solidFill>
                <a:latin typeface="Calibri" panose="020F0502020204030204"/>
                <a:sym typeface="Symbol" panose="05050102010706020507" pitchFamily="18" charset="2"/>
              </a:rPr>
              <a:t>: An intensive prototyping activity is ongoing exploiting the new vacuum furnace at LNF.</a:t>
            </a:r>
          </a:p>
          <a:p>
            <a:pPr marL="1257300" lvl="2" indent="-342900">
              <a:lnSpc>
                <a:spcPct val="90000"/>
              </a:lnSpc>
              <a:spcBef>
                <a:spcPts val="600"/>
              </a:spcBef>
              <a:buClr>
                <a:srgbClr val="4196B4"/>
              </a:buClr>
              <a:buFont typeface="+mj-lt"/>
              <a:buAutoNum type="arabicPeriod"/>
            </a:pPr>
            <a:r>
              <a:rPr lang="en-US" sz="1400" dirty="0">
                <a:solidFill>
                  <a:prstClr val="black"/>
                </a:solidFill>
                <a:latin typeface="Calibri" panose="020F0502020204030204"/>
                <a:sym typeface="Symbol" panose="05050102010706020507" pitchFamily="18" charset="2"/>
              </a:rPr>
              <a:t>Two </a:t>
            </a:r>
            <a:r>
              <a:rPr lang="en-US" sz="1400" b="1" dirty="0">
                <a:solidFill>
                  <a:prstClr val="black"/>
                </a:solidFill>
                <a:latin typeface="Calibri" panose="020F0502020204030204"/>
                <a:sym typeface="Symbol" panose="05050102010706020507" pitchFamily="18" charset="2"/>
              </a:rPr>
              <a:t>full-scale mechanical prototypes </a:t>
            </a:r>
            <a:r>
              <a:rPr lang="en-US" sz="1400" dirty="0">
                <a:solidFill>
                  <a:prstClr val="black"/>
                </a:solidFill>
                <a:latin typeface="Calibri" panose="020F0502020204030204"/>
                <a:sym typeface="Symbol" panose="05050102010706020507" pitchFamily="18" charset="2"/>
              </a:rPr>
              <a:t>has been realized and tested</a:t>
            </a:r>
            <a:r>
              <a:rPr lang="en-US" sz="1400" b="1" dirty="0">
                <a:solidFill>
                  <a:prstClr val="black"/>
                </a:solidFill>
                <a:latin typeface="Calibri" panose="020F0502020204030204"/>
                <a:sym typeface="Symbol" panose="05050102010706020507" pitchFamily="18" charset="2"/>
              </a:rPr>
              <a:t>.</a:t>
            </a:r>
            <a:endParaRPr lang="en-US" sz="1400" dirty="0">
              <a:solidFill>
                <a:prstClr val="black"/>
              </a:solidFill>
              <a:latin typeface="Calibri" panose="020F0502020204030204"/>
              <a:sym typeface="Symbol" panose="05050102010706020507" pitchFamily="18" charset="2"/>
            </a:endParaRPr>
          </a:p>
          <a:p>
            <a:pPr marL="1257300" lvl="2" indent="-342900" algn="just">
              <a:lnSpc>
                <a:spcPct val="90000"/>
              </a:lnSpc>
              <a:spcBef>
                <a:spcPts val="600"/>
              </a:spcBef>
              <a:buClr>
                <a:srgbClr val="4196B4"/>
              </a:buClr>
              <a:buFont typeface="+mj-lt"/>
              <a:buAutoNum type="arabicPeriod"/>
            </a:pPr>
            <a:r>
              <a:rPr lang="en-US" sz="1400" dirty="0">
                <a:solidFill>
                  <a:prstClr val="black"/>
                </a:solidFill>
                <a:latin typeface="Calibri" panose="020F0502020204030204"/>
                <a:sym typeface="Symbol" panose="05050102010706020507" pitchFamily="18" charset="2"/>
              </a:rPr>
              <a:t>The first </a:t>
            </a:r>
            <a:r>
              <a:rPr lang="en-US" sz="1400" b="1" dirty="0">
                <a:solidFill>
                  <a:prstClr val="black"/>
                </a:solidFill>
                <a:latin typeface="Calibri" panose="020F0502020204030204"/>
                <a:sym typeface="Symbol" panose="05050102010706020507" pitchFamily="18" charset="2"/>
              </a:rPr>
              <a:t>21 cells  RF prototype </a:t>
            </a:r>
            <a:r>
              <a:rPr lang="en-US" sz="1400" dirty="0">
                <a:solidFill>
                  <a:prstClr val="black"/>
                </a:solidFill>
                <a:latin typeface="Calibri" panose="020F0502020204030204"/>
                <a:sym typeface="Symbol" panose="05050102010706020507" pitchFamily="18" charset="2"/>
              </a:rPr>
              <a:t>has been realized, low power RF measurements </a:t>
            </a:r>
            <a:r>
              <a:rPr lang="it-IT" sz="1400" dirty="0" err="1">
                <a:solidFill>
                  <a:prstClr val="black"/>
                </a:solidFill>
                <a:latin typeface="Calibri" panose="020F0502020204030204"/>
                <a:sym typeface="Symbol" panose="05050102010706020507" pitchFamily="18" charset="2"/>
              </a:rPr>
              <a:t>performed</a:t>
            </a:r>
            <a:r>
              <a:rPr lang="en-US" sz="1400" dirty="0">
                <a:solidFill>
                  <a:prstClr val="black"/>
                </a:solidFill>
                <a:latin typeface="Calibri" panose="020F0502020204030204"/>
                <a:sym typeface="Symbol" panose="05050102010706020507" pitchFamily="18" charset="2"/>
              </a:rPr>
              <a:t> and </a:t>
            </a:r>
            <a:r>
              <a:rPr lang="en-US" sz="1400" dirty="0" err="1">
                <a:solidFill>
                  <a:prstClr val="black"/>
                </a:solidFill>
                <a:latin typeface="Calibri" panose="020F0502020204030204"/>
                <a:sym typeface="Symbol" panose="05050102010706020507" pitchFamily="18" charset="2"/>
              </a:rPr>
              <a:t>preliminar</a:t>
            </a:r>
            <a:r>
              <a:rPr lang="en-US" sz="1400" dirty="0">
                <a:solidFill>
                  <a:prstClr val="black"/>
                </a:solidFill>
                <a:latin typeface="Calibri" panose="020F0502020204030204"/>
                <a:sym typeface="Symbol" panose="05050102010706020507" pitchFamily="18" charset="2"/>
              </a:rPr>
              <a:t> high power test (will continue after the TEX upgrade).</a:t>
            </a:r>
          </a:p>
          <a:p>
            <a:pPr marL="1257300" lvl="2" indent="-342900" algn="just">
              <a:lnSpc>
                <a:spcPct val="90000"/>
              </a:lnSpc>
              <a:spcBef>
                <a:spcPts val="600"/>
              </a:spcBef>
              <a:buClr>
                <a:srgbClr val="4196B4"/>
              </a:buClr>
              <a:buFont typeface="+mj-lt"/>
              <a:buAutoNum type="arabicPeriod"/>
            </a:pPr>
            <a:r>
              <a:rPr lang="en-US" sz="1400" dirty="0">
                <a:solidFill>
                  <a:prstClr val="black"/>
                </a:solidFill>
                <a:latin typeface="Calibri" panose="020F0502020204030204"/>
                <a:sym typeface="Symbol" panose="05050102010706020507" pitchFamily="18" charset="2"/>
              </a:rPr>
              <a:t>All the cells and coupler for a </a:t>
            </a:r>
            <a:r>
              <a:rPr lang="en-US" sz="1400" b="1" dirty="0">
                <a:solidFill>
                  <a:prstClr val="black"/>
                </a:solidFill>
                <a:latin typeface="Calibri" panose="020F0502020204030204"/>
                <a:sym typeface="Symbol" panose="05050102010706020507" pitchFamily="18" charset="2"/>
              </a:rPr>
              <a:t>full-scale 1m RF prototype </a:t>
            </a:r>
            <a:r>
              <a:rPr lang="en-US" sz="1400" dirty="0">
                <a:solidFill>
                  <a:prstClr val="black"/>
                </a:solidFill>
                <a:latin typeface="Calibri" panose="020F0502020204030204"/>
                <a:sym typeface="Symbol" panose="05050102010706020507" pitchFamily="18" charset="2"/>
              </a:rPr>
              <a:t>have been realize and pre tested at low power, in the next months we will assembly the full structure and braze it. Then it will be tested at TEX.</a:t>
            </a:r>
          </a:p>
          <a:p>
            <a:pPr marL="742950" lvl="1" indent="-285750" algn="just">
              <a:lnSpc>
                <a:spcPct val="90000"/>
              </a:lnSpc>
              <a:spcBef>
                <a:spcPts val="600"/>
              </a:spcBef>
              <a:buClr>
                <a:srgbClr val="4196B4"/>
              </a:buClr>
              <a:buFont typeface="Cambria Math" panose="02040503050406030204" pitchFamily="18" charset="0"/>
              <a:buChar char="»"/>
            </a:pPr>
            <a:r>
              <a:rPr lang="en-US" sz="1400" b="1" dirty="0">
                <a:solidFill>
                  <a:srgbClr val="0000FF"/>
                </a:solidFill>
                <a:latin typeface="Calibri" panose="020F0502020204030204"/>
                <a:sym typeface="Symbol" panose="05050102010706020507" pitchFamily="18" charset="2"/>
              </a:rPr>
              <a:t>TEX Facility: </a:t>
            </a:r>
            <a:r>
              <a:rPr lang="en-US" sz="1400" dirty="0">
                <a:latin typeface="Calibri" panose="020F0502020204030204"/>
                <a:sym typeface="Symbol" panose="05050102010706020507" pitchFamily="18" charset="2"/>
              </a:rPr>
              <a:t>The facility is currently being upgraded, with completion expected by the end of April 25. In early May, the commissioning of the new sources will take place, and testing of the first </a:t>
            </a:r>
            <a:r>
              <a:rPr lang="en-US" sz="1400" dirty="0" err="1">
                <a:latin typeface="Calibri" panose="020F0502020204030204"/>
                <a:sym typeface="Symbol" panose="05050102010706020507" pitchFamily="18" charset="2"/>
              </a:rPr>
              <a:t>EuPRAXIA</a:t>
            </a:r>
            <a:r>
              <a:rPr lang="en-US" sz="1400" dirty="0">
                <a:latin typeface="Calibri" panose="020F0502020204030204"/>
                <a:sym typeface="Symbol" panose="05050102010706020507" pitchFamily="18" charset="2"/>
              </a:rPr>
              <a:t> prototype will resume.</a:t>
            </a:r>
          </a:p>
          <a:p>
            <a:pPr marL="742950" lvl="1" indent="-285750" algn="just">
              <a:lnSpc>
                <a:spcPct val="90000"/>
              </a:lnSpc>
              <a:spcBef>
                <a:spcPts val="600"/>
              </a:spcBef>
              <a:buClr>
                <a:srgbClr val="4196B4"/>
              </a:buClr>
              <a:buFont typeface="Cambria Math" panose="02040503050406030204" pitchFamily="18" charset="0"/>
              <a:buChar char="»"/>
            </a:pPr>
            <a:r>
              <a:rPr lang="en-US" sz="1400" b="1" dirty="0">
                <a:solidFill>
                  <a:srgbClr val="0000FF"/>
                </a:solidFill>
                <a:latin typeface="Calibri" panose="020F0502020204030204"/>
                <a:sym typeface="Symbol" panose="05050102010706020507" pitchFamily="18" charset="2"/>
              </a:rPr>
              <a:t>C-band Photo-Gun</a:t>
            </a:r>
          </a:p>
          <a:p>
            <a:pPr marL="1257300" lvl="2" indent="-342900" algn="just">
              <a:lnSpc>
                <a:spcPct val="90000"/>
              </a:lnSpc>
              <a:spcBef>
                <a:spcPts val="600"/>
              </a:spcBef>
              <a:buClr>
                <a:srgbClr val="4196B4"/>
              </a:buClr>
              <a:buFont typeface="+mj-lt"/>
              <a:buAutoNum type="arabicPeriod"/>
            </a:pPr>
            <a:r>
              <a:rPr lang="en-US" sz="1400" dirty="0">
                <a:solidFill>
                  <a:prstClr val="black"/>
                </a:solidFill>
                <a:latin typeface="Calibri" panose="020F0502020204030204"/>
                <a:sym typeface="Symbol" panose="05050102010706020507" pitchFamily="18" charset="2"/>
              </a:rPr>
              <a:t>We developed a new C band RF photo-gun with the brazing free technology that represents the frontier of this type of electron sources in term of cathode peak field (&gt;160 MV/m) and repetition rate (up to kHz).</a:t>
            </a:r>
          </a:p>
          <a:p>
            <a:pPr marL="1257300" lvl="2" indent="-342900" algn="just">
              <a:lnSpc>
                <a:spcPct val="90000"/>
              </a:lnSpc>
              <a:spcBef>
                <a:spcPts val="600"/>
              </a:spcBef>
              <a:buClr>
                <a:srgbClr val="4196B4"/>
              </a:buClr>
              <a:buFont typeface="+mj-lt"/>
              <a:buAutoNum type="arabicPeriod"/>
            </a:pPr>
            <a:r>
              <a:rPr lang="en-US" sz="1400" dirty="0">
                <a:solidFill>
                  <a:prstClr val="black"/>
                </a:solidFill>
                <a:latin typeface="Calibri" panose="020F0502020204030204"/>
                <a:sym typeface="Symbol" panose="05050102010706020507" pitchFamily="18" charset="2"/>
              </a:rPr>
              <a:t>The gun, solenoid and vacuum components have been designed, built, assembled at INFN and tested at PSI reaching 160MV/m cathode peak field.</a:t>
            </a:r>
          </a:p>
          <a:p>
            <a:pPr marL="1257300" lvl="2" indent="-342900" algn="just">
              <a:lnSpc>
                <a:spcPct val="90000"/>
              </a:lnSpc>
              <a:spcBef>
                <a:spcPts val="600"/>
              </a:spcBef>
              <a:buClr>
                <a:srgbClr val="4196B4"/>
              </a:buClr>
              <a:buFont typeface="+mj-lt"/>
              <a:buAutoNum type="arabicPeriod"/>
            </a:pPr>
            <a:r>
              <a:rPr lang="en-US" sz="1400" dirty="0">
                <a:solidFill>
                  <a:prstClr val="black"/>
                </a:solidFill>
                <a:latin typeface="Calibri" panose="020F0502020204030204"/>
                <a:sym typeface="Symbol" panose="05050102010706020507" pitchFamily="18" charset="2"/>
              </a:rPr>
              <a:t>The test of the C-band photo-gun line will continue at TEX.</a:t>
            </a:r>
          </a:p>
          <a:p>
            <a:pPr marL="1200150" lvl="2" indent="-285750" algn="just">
              <a:lnSpc>
                <a:spcPct val="90000"/>
              </a:lnSpc>
              <a:spcBef>
                <a:spcPts val="600"/>
              </a:spcBef>
              <a:buClr>
                <a:srgbClr val="4196B4"/>
              </a:buClr>
              <a:buFont typeface="Cambria Math" panose="02040503050406030204" pitchFamily="18" charset="0"/>
              <a:buChar char="»"/>
            </a:pPr>
            <a:endParaRPr lang="en-US" sz="1400" dirty="0">
              <a:solidFill>
                <a:prstClr val="black"/>
              </a:solidFill>
              <a:latin typeface="Calibri" panose="020F0502020204030204"/>
              <a:sym typeface="Symbol" panose="05050102010706020507" pitchFamily="18" charset="2"/>
            </a:endParaRPr>
          </a:p>
          <a:p>
            <a:pPr marL="742950" lvl="1" indent="-285750" algn="just">
              <a:lnSpc>
                <a:spcPct val="90000"/>
              </a:lnSpc>
              <a:spcBef>
                <a:spcPts val="600"/>
              </a:spcBef>
              <a:buClr>
                <a:srgbClr val="4196B4"/>
              </a:buClr>
              <a:buFont typeface="Cambria Math" panose="02040503050406030204" pitchFamily="18" charset="0"/>
              <a:buChar char="»"/>
            </a:pPr>
            <a:endParaRPr lang="en-US" sz="1400" dirty="0">
              <a:solidFill>
                <a:prstClr val="black"/>
              </a:solidFill>
              <a:latin typeface="Calibri" panose="020F0502020204030204"/>
              <a:sym typeface="Symbol" panose="05050102010706020507" pitchFamily="18" charset="2"/>
            </a:endParaRPr>
          </a:p>
          <a:p>
            <a:pPr marL="742950" lvl="1" indent="-285750" algn="just">
              <a:lnSpc>
                <a:spcPct val="90000"/>
              </a:lnSpc>
              <a:spcBef>
                <a:spcPts val="600"/>
              </a:spcBef>
              <a:buClr>
                <a:srgbClr val="4196B4"/>
              </a:buClr>
              <a:buFont typeface="Cambria Math" panose="02040503050406030204" pitchFamily="18" charset="0"/>
              <a:buChar char="»"/>
            </a:pPr>
            <a:endParaRPr lang="en-US" sz="1400" dirty="0">
              <a:solidFill>
                <a:prstClr val="black"/>
              </a:solidFill>
              <a:latin typeface="Calibri" panose="020F0502020204030204"/>
              <a:sym typeface="Symbol" panose="05050102010706020507" pitchFamily="18" charset="2"/>
            </a:endParaRPr>
          </a:p>
          <a:p>
            <a:pPr marL="1200150" lvl="2" indent="-285750" algn="just">
              <a:lnSpc>
                <a:spcPct val="90000"/>
              </a:lnSpc>
              <a:spcBef>
                <a:spcPts val="600"/>
              </a:spcBef>
              <a:buClr>
                <a:srgbClr val="4196B4"/>
              </a:buClr>
              <a:buFont typeface="Arial" panose="020B0604020202020204" pitchFamily="34" charset="0"/>
              <a:buChar char="•"/>
            </a:pPr>
            <a:endParaRPr lang="en-US" sz="1400" dirty="0">
              <a:solidFill>
                <a:prstClr val="black"/>
              </a:solidFill>
              <a:latin typeface="Calibri" panose="020F0502020204030204"/>
              <a:sym typeface="Symbol" panose="05050102010706020507" pitchFamily="18" charset="2"/>
            </a:endParaRPr>
          </a:p>
        </p:txBody>
      </p:sp>
      <p:sp>
        <p:nvSpPr>
          <p:cNvPr id="6" name="CasellaDiTesto 5">
            <a:extLst>
              <a:ext uri="{FF2B5EF4-FFF2-40B4-BE49-F238E27FC236}">
                <a16:creationId xmlns:a16="http://schemas.microsoft.com/office/drawing/2014/main" id="{E09893E9-58FE-8B03-D639-7BC2D9513F41}"/>
              </a:ext>
            </a:extLst>
          </p:cNvPr>
          <p:cNvSpPr txBox="1"/>
          <p:nvPr/>
        </p:nvSpPr>
        <p:spPr>
          <a:xfrm>
            <a:off x="-427517" y="2600071"/>
            <a:ext cx="12252805" cy="557076"/>
          </a:xfrm>
          <a:prstGeom prst="rect">
            <a:avLst/>
          </a:prstGeom>
          <a:noFill/>
        </p:spPr>
        <p:txBody>
          <a:bodyPr wrap="square">
            <a:spAutoFit/>
          </a:bodyPr>
          <a:lstStyle/>
          <a:p>
            <a:pPr lvl="1" algn="just">
              <a:lnSpc>
                <a:spcPct val="90000"/>
              </a:lnSpc>
              <a:spcBef>
                <a:spcPts val="600"/>
              </a:spcBef>
              <a:buClr>
                <a:srgbClr val="4196B4"/>
              </a:buClr>
            </a:pPr>
            <a:endParaRPr lang="en-US" sz="1400" dirty="0">
              <a:solidFill>
                <a:prstClr val="black"/>
              </a:solidFill>
              <a:latin typeface="Calibri" panose="020F0502020204030204"/>
              <a:sym typeface="Symbol" panose="05050102010706020507" pitchFamily="18" charset="2"/>
            </a:endParaRPr>
          </a:p>
          <a:p>
            <a:pPr marL="800100" lvl="1" indent="-342900" algn="just">
              <a:lnSpc>
                <a:spcPct val="90000"/>
              </a:lnSpc>
              <a:spcBef>
                <a:spcPts val="600"/>
              </a:spcBef>
              <a:buClr>
                <a:srgbClr val="4196B4"/>
              </a:buClr>
              <a:buFont typeface="+mj-lt"/>
              <a:buAutoNum type="arabicPeriod"/>
            </a:pPr>
            <a:endParaRPr lang="en-US" sz="1400" dirty="0">
              <a:solidFill>
                <a:prstClr val="black"/>
              </a:solidFill>
              <a:latin typeface="Calibri" panose="020F0502020204030204"/>
              <a:sym typeface="Symbol" panose="05050102010706020507" pitchFamily="18" charset="2"/>
            </a:endParaRPr>
          </a:p>
        </p:txBody>
      </p:sp>
      <p:sp>
        <p:nvSpPr>
          <p:cNvPr id="9" name="CasellaDiTesto 8">
            <a:extLst>
              <a:ext uri="{FF2B5EF4-FFF2-40B4-BE49-F238E27FC236}">
                <a16:creationId xmlns:a16="http://schemas.microsoft.com/office/drawing/2014/main" id="{1DEA8A44-4500-A4B2-2981-55E51F5298B4}"/>
              </a:ext>
            </a:extLst>
          </p:cNvPr>
          <p:cNvSpPr txBox="1"/>
          <p:nvPr/>
        </p:nvSpPr>
        <p:spPr>
          <a:xfrm>
            <a:off x="-38100" y="5011341"/>
            <a:ext cx="12158663"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Aknowledgements</a:t>
            </a: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INFN</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 Alesini, B.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Buonomo</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Cantarella</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Catuscelli</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 Chimenti, M. Cianfrini, R. Clementi, G. Costa, L. Faillace, A. </a:t>
            </a:r>
            <a:r>
              <a:rPr lang="en-GB" sz="1400" i="1" dirty="0">
                <a:solidFill>
                  <a:prstClr val="black"/>
                </a:solidFill>
                <a:latin typeface="Calibri" panose="020F0502020204030204" pitchFamily="34" charset="0"/>
                <a:ea typeface="Calibri" panose="020F0502020204030204" pitchFamily="34" charset="0"/>
                <a:cs typeface="Calibri" panose="020F0502020204030204" pitchFamily="34" charset="0"/>
              </a:rPr>
              <a:t>Gallo,</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Giribono</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Di Giulio</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 Di Pasquale, G. Di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Raddo</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 Latini, S.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Lauciani</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Liedl</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 Lollo, R. Mascio, L. Piersanti, S. Pioli, L. Sabatini, B.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Serenellini</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 Spallino, A.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Vannozzi</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lang="en-GB" sz="1400" i="1" dirty="0">
                <a:solidFill>
                  <a:prstClr val="black"/>
                </a:solidFill>
                <a:latin typeface="Calibri" panose="020F0502020204030204" pitchFamily="34" charset="0"/>
                <a:ea typeface="Calibri" panose="020F0502020204030204" pitchFamily="34" charset="0"/>
                <a:cs typeface="Calibri" panose="020F0502020204030204" pitchFamily="34" charset="0"/>
              </a:rPr>
              <a:t> on behalf of the INFN-LNF Accelerator Division and Technical Division.</a:t>
            </a:r>
          </a:p>
          <a:p>
            <a:pPr>
              <a:defRPr/>
            </a:pPr>
            <a:r>
              <a:rPr lang="en-GB" sz="1400" b="1" i="1" dirty="0">
                <a:solidFill>
                  <a:prstClr val="black"/>
                </a:solidFill>
                <a:latin typeface="Calibri" panose="020F0502020204030204" pitchFamily="34" charset="0"/>
                <a:ea typeface="Calibri" panose="020F0502020204030204" pitchFamily="34" charset="0"/>
                <a:cs typeface="Calibri" panose="020F0502020204030204" pitchFamily="34" charset="0"/>
              </a:rPr>
              <a:t>CERN</a:t>
            </a:r>
            <a:r>
              <a:rPr lang="en-GB" sz="1400" i="1" dirty="0">
                <a:solidFill>
                  <a:prstClr val="black"/>
                </a:solidFill>
                <a:latin typeface="Calibri" panose="020F0502020204030204" pitchFamily="34" charset="0"/>
                <a:ea typeface="Calibri" panose="020F0502020204030204" pitchFamily="34" charset="0"/>
                <a:cs typeface="Calibri" panose="020F0502020204030204" pitchFamily="34" charset="0"/>
              </a:rPr>
              <a:t>: N. Catalan </a:t>
            </a:r>
            <a:r>
              <a:rPr lang="en-GB" sz="1400" i="1" dirty="0" err="1">
                <a:solidFill>
                  <a:prstClr val="black"/>
                </a:solidFill>
                <a:latin typeface="Calibri" panose="020F0502020204030204" pitchFamily="34" charset="0"/>
                <a:ea typeface="Calibri" panose="020F0502020204030204" pitchFamily="34" charset="0"/>
                <a:cs typeface="Calibri" panose="020F0502020204030204" pitchFamily="34" charset="0"/>
              </a:rPr>
              <a:t>Lasheras</a:t>
            </a:r>
            <a:r>
              <a:rPr lang="en-GB" sz="1400" i="1" dirty="0">
                <a:solidFill>
                  <a:prstClr val="black"/>
                </a:solidFill>
                <a:latin typeface="Calibri" panose="020F0502020204030204" pitchFamily="34" charset="0"/>
                <a:ea typeface="Calibri" panose="020F0502020204030204" pitchFamily="34" charset="0"/>
                <a:cs typeface="Calibri" panose="020F0502020204030204" pitchFamily="34" charset="0"/>
              </a:rPr>
              <a:t>, A. </a:t>
            </a:r>
            <a:r>
              <a:rPr lang="en-GB" sz="1400" i="1" dirty="0" err="1">
                <a:solidFill>
                  <a:prstClr val="black"/>
                </a:solidFill>
                <a:latin typeface="Calibri" panose="020F0502020204030204" pitchFamily="34" charset="0"/>
                <a:ea typeface="Calibri" panose="020F0502020204030204" pitchFamily="34" charset="0"/>
                <a:cs typeface="Calibri" panose="020F0502020204030204" pitchFamily="34" charset="0"/>
              </a:rPr>
              <a:t>Grudiev</a:t>
            </a:r>
            <a:r>
              <a:rPr lang="en-GB" sz="1400" i="1" dirty="0">
                <a:solidFill>
                  <a:prstClr val="black"/>
                </a:solidFill>
                <a:latin typeface="Calibri" panose="020F0502020204030204" pitchFamily="34" charset="0"/>
                <a:ea typeface="Calibri" panose="020F0502020204030204" pitchFamily="34" charset="0"/>
                <a:cs typeface="Calibri" panose="020F0502020204030204" pitchFamily="34" charset="0"/>
              </a:rPr>
              <a:t>, G. McMonagle, P. M. Sanchez, I. </a:t>
            </a:r>
            <a:r>
              <a:rPr lang="en-GB" sz="1400" i="1" dirty="0" err="1">
                <a:solidFill>
                  <a:prstClr val="black"/>
                </a:solidFill>
                <a:latin typeface="Calibri" panose="020F0502020204030204" pitchFamily="34" charset="0"/>
                <a:ea typeface="Calibri" panose="020F0502020204030204" pitchFamily="34" charset="0"/>
                <a:cs typeface="Calibri" panose="020F0502020204030204" pitchFamily="34" charset="0"/>
              </a:rPr>
              <a:t>Syratchev</a:t>
            </a:r>
            <a:r>
              <a:rPr lang="en-GB" sz="1400" i="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a:defRPr/>
            </a:pPr>
            <a:r>
              <a:rPr kumimoji="0" lang="en-GB"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PSI</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400" i="1" dirty="0">
                <a:latin typeface="Calibri" panose="020F0502020204030204" pitchFamily="34" charset="0"/>
                <a:ea typeface="Calibri" panose="020F0502020204030204" pitchFamily="34" charset="0"/>
                <a:cs typeface="Calibri" panose="020F0502020204030204" pitchFamily="34" charset="0"/>
              </a:rPr>
              <a:t>C. Beard,</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Craievich</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400" i="1" dirty="0">
                <a:latin typeface="Calibri" panose="020F0502020204030204" pitchFamily="34" charset="0"/>
                <a:ea typeface="Calibri" panose="020F0502020204030204" pitchFamily="34" charset="0"/>
                <a:cs typeface="Calibri" panose="020F0502020204030204" pitchFamily="34" charset="0"/>
              </a:rPr>
              <a:t>L.J.F. Hol,</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T.G. Lucas, F.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Marcellini</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Zennaro</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a:defRPr/>
            </a:pPr>
            <a:r>
              <a:rPr lang="en-GB" sz="1400" b="1" i="1" dirty="0">
                <a:solidFill>
                  <a:prstClr val="black"/>
                </a:solidFill>
                <a:latin typeface="Calibri" panose="020F0502020204030204" pitchFamily="34" charset="0"/>
                <a:ea typeface="Calibri" panose="020F0502020204030204" pitchFamily="34" charset="0"/>
                <a:cs typeface="Calibri" panose="020F0502020204030204" pitchFamily="34" charset="0"/>
              </a:rPr>
              <a:t>Sapienza University</a:t>
            </a:r>
            <a:r>
              <a:rPr lang="en-GB" sz="1400" i="1" dirty="0">
                <a:solidFill>
                  <a:prstClr val="black"/>
                </a:solidFill>
                <a:latin typeface="Calibri" panose="020F0502020204030204" pitchFamily="34" charset="0"/>
                <a:ea typeface="Calibri" panose="020F0502020204030204" pitchFamily="34" charset="0"/>
                <a:cs typeface="Calibri" panose="020F0502020204030204" pitchFamily="34" charset="0"/>
              </a:rPr>
              <a:t>: L. Giuliano, S. Farina</a:t>
            </a:r>
          </a:p>
          <a:p>
            <a:pPr>
              <a:defRPr/>
            </a:pPr>
            <a:r>
              <a:rPr kumimoji="0" lang="en-GB"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SLAC</a:t>
            </a:r>
            <a:r>
              <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 </a:t>
            </a:r>
            <a:r>
              <a:rPr kumimoji="0" lang="en-GB"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Dolgashev</a:t>
            </a:r>
            <a:endParaRPr kumimoji="0" lang="it-IT"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ttangolo 9">
            <a:extLst>
              <a:ext uri="{FF2B5EF4-FFF2-40B4-BE49-F238E27FC236}">
                <a16:creationId xmlns:a16="http://schemas.microsoft.com/office/drawing/2014/main" id="{5938128D-E7FC-9AA1-B1D0-AA4EF784DF2A}"/>
              </a:ext>
            </a:extLst>
          </p:cNvPr>
          <p:cNvSpPr/>
          <p:nvPr/>
        </p:nvSpPr>
        <p:spPr>
          <a:xfrm>
            <a:off x="8223681" y="6073818"/>
            <a:ext cx="3968318" cy="646331"/>
          </a:xfrm>
          <a:prstGeom prst="rect">
            <a:avLst/>
          </a:prstGeom>
        </p:spPr>
        <p:txBody>
          <a:bodyPr wrap="square">
            <a:spAutoFit/>
          </a:bodyPr>
          <a:lstStyle/>
          <a:p>
            <a:pPr algn="just"/>
            <a:r>
              <a:rPr lang="en-GB" sz="1200" b="1" dirty="0">
                <a:latin typeface="Calibri" panose="020F0502020204030204" pitchFamily="34" charset="0"/>
                <a:ea typeface="Calibri" panose="020F0502020204030204" pitchFamily="34" charset="0"/>
                <a:cs typeface="Calibri" panose="020F0502020204030204" pitchFamily="34" charset="0"/>
              </a:rPr>
              <a:t>This project has received funding from the European Union’s Horizon 2020 Research and Innovation programme under GA No101004730 and by INFN Commission n. V</a:t>
            </a:r>
          </a:p>
        </p:txBody>
      </p:sp>
      <p:pic>
        <p:nvPicPr>
          <p:cNvPr id="11" name="Immagine 10">
            <a:extLst>
              <a:ext uri="{FF2B5EF4-FFF2-40B4-BE49-F238E27FC236}">
                <a16:creationId xmlns:a16="http://schemas.microsoft.com/office/drawing/2014/main" id="{6F9A3C6F-F8C6-D1E1-E587-35E24C8091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917" y="6098538"/>
            <a:ext cx="890588" cy="621611"/>
          </a:xfrm>
          <a:prstGeom prst="rect">
            <a:avLst/>
          </a:prstGeom>
        </p:spPr>
      </p:pic>
      <p:pic>
        <p:nvPicPr>
          <p:cNvPr id="12" name="Immagine 11">
            <a:extLst>
              <a:ext uri="{FF2B5EF4-FFF2-40B4-BE49-F238E27FC236}">
                <a16:creationId xmlns:a16="http://schemas.microsoft.com/office/drawing/2014/main" id="{C2DE456D-8651-2A5B-C4B5-3C207818A3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835" y="6090831"/>
            <a:ext cx="781452" cy="612306"/>
          </a:xfrm>
          <a:prstGeom prst="rect">
            <a:avLst/>
          </a:prstGeom>
        </p:spPr>
      </p:pic>
      <p:pic>
        <p:nvPicPr>
          <p:cNvPr id="13" name="Immagine 12">
            <a:extLst>
              <a:ext uri="{FF2B5EF4-FFF2-40B4-BE49-F238E27FC236}">
                <a16:creationId xmlns:a16="http://schemas.microsoft.com/office/drawing/2014/main" id="{5BDCABDA-3DE4-E358-5FCB-D918C6574C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4563" y="6127066"/>
            <a:ext cx="517593" cy="593083"/>
          </a:xfrm>
          <a:prstGeom prst="rect">
            <a:avLst/>
          </a:prstGeom>
        </p:spPr>
      </p:pic>
      <p:sp>
        <p:nvSpPr>
          <p:cNvPr id="15" name="CasellaDiTesto 14">
            <a:extLst>
              <a:ext uri="{FF2B5EF4-FFF2-40B4-BE49-F238E27FC236}">
                <a16:creationId xmlns:a16="http://schemas.microsoft.com/office/drawing/2014/main" id="{EAAE3444-2828-60B1-2AC5-CEC8FC863BF6}"/>
              </a:ext>
            </a:extLst>
          </p:cNvPr>
          <p:cNvSpPr txBox="1"/>
          <p:nvPr/>
        </p:nvSpPr>
        <p:spPr>
          <a:xfrm>
            <a:off x="2566505" y="4245979"/>
            <a:ext cx="7433708" cy="707886"/>
          </a:xfrm>
          <a:prstGeom prst="rect">
            <a:avLst/>
          </a:prstGeom>
          <a:noFill/>
        </p:spPr>
        <p:txBody>
          <a:bodyPr wrap="square">
            <a:spAutoFit/>
          </a:bodyPr>
          <a:lstStyle/>
          <a:p>
            <a:pPr algn="ctr"/>
            <a:r>
              <a:rPr lang="en-US" sz="4000" b="1" dirty="0">
                <a:solidFill>
                  <a:srgbClr val="0000FF"/>
                </a:solidFill>
                <a:latin typeface="Calibri" panose="020F0502020204030204" pitchFamily="34" charset="0"/>
                <a:ea typeface="Calibri" panose="020F0502020204030204" pitchFamily="34" charset="0"/>
                <a:cs typeface="Calibri" panose="020F0502020204030204" pitchFamily="34" charset="0"/>
              </a:rPr>
              <a:t>Thank you for your attention!</a:t>
            </a:r>
            <a:endParaRPr lang="en-GB" sz="4000" b="1" cap="all"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1853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F24F4-5242-CE32-BD28-DF301F2D7B2B}"/>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B1338CCB-AA29-4513-2CB9-6BE0851D59C1}"/>
              </a:ext>
            </a:extLst>
          </p:cNvPr>
          <p:cNvPicPr>
            <a:picLocks noChangeAspect="1"/>
          </p:cNvPicPr>
          <p:nvPr/>
        </p:nvPicPr>
        <p:blipFill>
          <a:blip r:embed="rId2" cstate="print">
            <a:extLst>
              <a:ext uri="{28A0092B-C50C-407E-A947-70E740481C1C}">
                <a14:useLocalDpi xmlns:a14="http://schemas.microsoft.com/office/drawing/2010/main" val="0"/>
              </a:ext>
            </a:extLst>
          </a:blip>
          <a:srcRect r="6875"/>
          <a:stretch/>
        </p:blipFill>
        <p:spPr>
          <a:xfrm>
            <a:off x="829142" y="353823"/>
            <a:ext cx="11362858" cy="6489833"/>
          </a:xfrm>
          <a:prstGeom prst="rect">
            <a:avLst/>
          </a:prstGeom>
        </p:spPr>
      </p:pic>
      <p:sp>
        <p:nvSpPr>
          <p:cNvPr id="4" name="Rettangolo 3">
            <a:extLst>
              <a:ext uri="{FF2B5EF4-FFF2-40B4-BE49-F238E27FC236}">
                <a16:creationId xmlns:a16="http://schemas.microsoft.com/office/drawing/2014/main" id="{6E7E737C-C9F5-8852-6F54-83E9D25AC513}"/>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328F3D3C-AABB-8CB9-5490-5FE92EA4C3EB}"/>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Layout of the </a:t>
            </a:r>
            <a:r>
              <a:rPr lang="en-US" sz="3600" b="1" dirty="0" err="1">
                <a:solidFill>
                  <a:schemeClr val="bg2"/>
                </a:solidFill>
                <a:latin typeface="Calibri" panose="020F0502020204030204" pitchFamily="34" charset="0"/>
                <a:ea typeface="Calibri" panose="020F0502020204030204" pitchFamily="34" charset="0"/>
                <a:cs typeface="Calibri" panose="020F0502020204030204" pitchFamily="34" charset="0"/>
              </a:rPr>
              <a:t>EuPRAXIA</a:t>
            </a: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 RF Linac</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Connettore 2 2">
            <a:extLst>
              <a:ext uri="{FF2B5EF4-FFF2-40B4-BE49-F238E27FC236}">
                <a16:creationId xmlns:a16="http://schemas.microsoft.com/office/drawing/2014/main" id="{95CF53AD-E883-A248-267C-FD375D5FD01F}"/>
              </a:ext>
            </a:extLst>
          </p:cNvPr>
          <p:cNvCxnSpPr>
            <a:cxnSpLocks/>
          </p:cNvCxnSpPr>
          <p:nvPr/>
        </p:nvCxnSpPr>
        <p:spPr>
          <a:xfrm flipV="1">
            <a:off x="2319041" y="5486428"/>
            <a:ext cx="2109787" cy="1248052"/>
          </a:xfrm>
          <a:prstGeom prst="straightConnector1">
            <a:avLst/>
          </a:prstGeom>
          <a:ln w="571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94B71CEA-60D1-78C8-A625-D856B81CAD02}"/>
              </a:ext>
            </a:extLst>
          </p:cNvPr>
          <p:cNvCxnSpPr>
            <a:cxnSpLocks/>
          </p:cNvCxnSpPr>
          <p:nvPr/>
        </p:nvCxnSpPr>
        <p:spPr>
          <a:xfrm flipV="1">
            <a:off x="4457316" y="4520588"/>
            <a:ext cx="1686183" cy="965840"/>
          </a:xfrm>
          <a:prstGeom prst="straightConnector1">
            <a:avLst/>
          </a:prstGeom>
          <a:ln w="5715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0A185741-A757-630C-BFD0-4FEC599EBC80}"/>
              </a:ext>
            </a:extLst>
          </p:cNvPr>
          <p:cNvCxnSpPr>
            <a:cxnSpLocks/>
          </p:cNvCxnSpPr>
          <p:nvPr/>
        </p:nvCxnSpPr>
        <p:spPr>
          <a:xfrm flipV="1">
            <a:off x="6185980" y="3763233"/>
            <a:ext cx="1305183" cy="744225"/>
          </a:xfrm>
          <a:prstGeom prst="straightConnector1">
            <a:avLst/>
          </a:prstGeom>
          <a:ln w="57150">
            <a:solidFill>
              <a:srgbClr val="FBA90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3D17AF12-BAB3-EF43-2D90-D337ACBBC424}"/>
              </a:ext>
            </a:extLst>
          </p:cNvPr>
          <p:cNvCxnSpPr>
            <a:cxnSpLocks/>
          </p:cNvCxnSpPr>
          <p:nvPr/>
        </p:nvCxnSpPr>
        <p:spPr>
          <a:xfrm flipV="1">
            <a:off x="7491163" y="2917807"/>
            <a:ext cx="1462345" cy="868947"/>
          </a:xfrm>
          <a:prstGeom prst="straightConnector1">
            <a:avLst/>
          </a:prstGeom>
          <a:ln w="5715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CC1FFFA4-E0B1-EC39-1B77-792C40ED7D57}"/>
              </a:ext>
            </a:extLst>
          </p:cNvPr>
          <p:cNvCxnSpPr>
            <a:cxnSpLocks/>
          </p:cNvCxnSpPr>
          <p:nvPr/>
        </p:nvCxnSpPr>
        <p:spPr>
          <a:xfrm flipV="1">
            <a:off x="8987101" y="2175707"/>
            <a:ext cx="1237521" cy="713883"/>
          </a:xfrm>
          <a:prstGeom prst="straightConnector1">
            <a:avLst/>
          </a:prstGeom>
          <a:ln w="57150">
            <a:solidFill>
              <a:schemeClr val="accent6">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7E72163A-8244-AE6C-E40B-29D65C81F275}"/>
              </a:ext>
            </a:extLst>
          </p:cNvPr>
          <p:cNvCxnSpPr>
            <a:cxnSpLocks/>
          </p:cNvCxnSpPr>
          <p:nvPr/>
        </p:nvCxnSpPr>
        <p:spPr>
          <a:xfrm flipV="1">
            <a:off x="10224622" y="1361139"/>
            <a:ext cx="1448270" cy="802284"/>
          </a:xfrm>
          <a:prstGeom prst="straightConnector1">
            <a:avLst/>
          </a:prstGeom>
          <a:ln w="57150">
            <a:solidFill>
              <a:schemeClr val="accent3">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53265606-FC46-4784-1BCB-396C68E79954}"/>
              </a:ext>
            </a:extLst>
          </p:cNvPr>
          <p:cNvCxnSpPr>
            <a:cxnSpLocks/>
          </p:cNvCxnSpPr>
          <p:nvPr/>
        </p:nvCxnSpPr>
        <p:spPr>
          <a:xfrm flipV="1">
            <a:off x="11530355" y="1027877"/>
            <a:ext cx="724135" cy="417674"/>
          </a:xfrm>
          <a:prstGeom prst="straightConnector1">
            <a:avLst/>
          </a:prstGeom>
          <a:ln w="57150">
            <a:solidFill>
              <a:schemeClr val="accent3">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BD8EC4AB-AE2E-C209-3853-F83C84C35349}"/>
              </a:ext>
            </a:extLst>
          </p:cNvPr>
          <p:cNvSpPr txBox="1"/>
          <p:nvPr/>
        </p:nvSpPr>
        <p:spPr>
          <a:xfrm>
            <a:off x="3128967" y="6255359"/>
            <a:ext cx="3667121" cy="461665"/>
          </a:xfrm>
          <a:prstGeom prst="rect">
            <a:avLst/>
          </a:prstGeom>
          <a:noFill/>
        </p:spPr>
        <p:txBody>
          <a:bodyPr wrap="square" rtlCol="0">
            <a:spAutoFit/>
          </a:bodyPr>
          <a:lstStyle/>
          <a:p>
            <a:r>
              <a:rPr lang="it-IT" sz="2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S-band RF Photo-</a:t>
            </a:r>
            <a:r>
              <a:rPr lang="it-IT" sz="2400" b="1" dirty="0" err="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Injector</a:t>
            </a:r>
            <a:r>
              <a:rPr lang="it-IT" sz="2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sp>
        <p:nvSpPr>
          <p:cNvPr id="14" name="CasellaDiTesto 13">
            <a:extLst>
              <a:ext uri="{FF2B5EF4-FFF2-40B4-BE49-F238E27FC236}">
                <a16:creationId xmlns:a16="http://schemas.microsoft.com/office/drawing/2014/main" id="{F8A5A2E6-B6A3-C375-7D64-C85F7AD54687}"/>
              </a:ext>
            </a:extLst>
          </p:cNvPr>
          <p:cNvSpPr txBox="1"/>
          <p:nvPr/>
        </p:nvSpPr>
        <p:spPr>
          <a:xfrm>
            <a:off x="5214544" y="5118214"/>
            <a:ext cx="2198347" cy="830997"/>
          </a:xfrm>
          <a:prstGeom prst="rect">
            <a:avLst/>
          </a:prstGeom>
          <a:noFill/>
        </p:spPr>
        <p:txBody>
          <a:bodyPr wrap="square" rtlCol="0">
            <a:spAutoFit/>
          </a:bodyPr>
          <a:lstStyle/>
          <a:p>
            <a:r>
              <a:rPr lang="it-IT" sz="2400" b="1"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Low energy     X-band booster</a:t>
            </a:r>
          </a:p>
        </p:txBody>
      </p:sp>
      <p:sp>
        <p:nvSpPr>
          <p:cNvPr id="15" name="CasellaDiTesto 14">
            <a:extLst>
              <a:ext uri="{FF2B5EF4-FFF2-40B4-BE49-F238E27FC236}">
                <a16:creationId xmlns:a16="http://schemas.microsoft.com/office/drawing/2014/main" id="{200E2E16-E9E5-24BC-ABC2-FDDF457B279B}"/>
              </a:ext>
            </a:extLst>
          </p:cNvPr>
          <p:cNvSpPr txBox="1"/>
          <p:nvPr/>
        </p:nvSpPr>
        <p:spPr>
          <a:xfrm>
            <a:off x="8145575" y="3453594"/>
            <a:ext cx="3968426" cy="461665"/>
          </a:xfrm>
          <a:prstGeom prst="rect">
            <a:avLst/>
          </a:prstGeom>
          <a:noFill/>
        </p:spPr>
        <p:txBody>
          <a:bodyPr wrap="square" rtlCol="0">
            <a:spAutoFit/>
          </a:bodyPr>
          <a:lstStyle/>
          <a:p>
            <a:r>
              <a:rPr lang="it-IT" sz="2400" b="1"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High energy X-band booster</a:t>
            </a:r>
          </a:p>
        </p:txBody>
      </p:sp>
      <p:sp>
        <p:nvSpPr>
          <p:cNvPr id="16" name="CasellaDiTesto 15">
            <a:extLst>
              <a:ext uri="{FF2B5EF4-FFF2-40B4-BE49-F238E27FC236}">
                <a16:creationId xmlns:a16="http://schemas.microsoft.com/office/drawing/2014/main" id="{43455077-18CF-4C75-3CB8-D1788C1DA12B}"/>
              </a:ext>
            </a:extLst>
          </p:cNvPr>
          <p:cNvSpPr txBox="1"/>
          <p:nvPr/>
        </p:nvSpPr>
        <p:spPr>
          <a:xfrm>
            <a:off x="6704515" y="4189500"/>
            <a:ext cx="2867025" cy="461665"/>
          </a:xfrm>
          <a:prstGeom prst="rect">
            <a:avLst/>
          </a:prstGeom>
          <a:noFill/>
        </p:spPr>
        <p:txBody>
          <a:bodyPr wrap="square" rtlCol="0">
            <a:spAutoFit/>
          </a:bodyPr>
          <a:lstStyle/>
          <a:p>
            <a:r>
              <a:rPr lang="it-IT" sz="2400" b="1" dirty="0" err="1">
                <a:solidFill>
                  <a:srgbClr val="FBA90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Bunch</a:t>
            </a:r>
            <a:r>
              <a:rPr lang="it-IT" sz="2400" b="1" dirty="0">
                <a:solidFill>
                  <a:srgbClr val="FBA90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it-IT" sz="2400" b="1" dirty="0" err="1">
                <a:solidFill>
                  <a:srgbClr val="FBA90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compressor</a:t>
            </a:r>
            <a:endParaRPr lang="it-IT" sz="2400" b="1" dirty="0">
              <a:solidFill>
                <a:srgbClr val="FBA90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CasellaDiTesto 16">
            <a:extLst>
              <a:ext uri="{FF2B5EF4-FFF2-40B4-BE49-F238E27FC236}">
                <a16:creationId xmlns:a16="http://schemas.microsoft.com/office/drawing/2014/main" id="{D941E3B5-EF47-1BB5-C186-D9423D191744}"/>
              </a:ext>
            </a:extLst>
          </p:cNvPr>
          <p:cNvSpPr txBox="1"/>
          <p:nvPr/>
        </p:nvSpPr>
        <p:spPr>
          <a:xfrm>
            <a:off x="10443316" y="1947342"/>
            <a:ext cx="1839083" cy="830997"/>
          </a:xfrm>
          <a:prstGeom prst="rect">
            <a:avLst/>
          </a:prstGeom>
          <a:noFill/>
        </p:spPr>
        <p:txBody>
          <a:bodyPr wrap="square" rtlCol="0">
            <a:spAutoFit/>
          </a:bodyPr>
          <a:lstStyle/>
          <a:p>
            <a:r>
              <a:rPr lang="it-IT" sz="24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Undulators (Aria, Aqua)</a:t>
            </a:r>
          </a:p>
        </p:txBody>
      </p:sp>
      <p:sp>
        <p:nvSpPr>
          <p:cNvPr id="18" name="CasellaDiTesto 17">
            <a:extLst>
              <a:ext uri="{FF2B5EF4-FFF2-40B4-BE49-F238E27FC236}">
                <a16:creationId xmlns:a16="http://schemas.microsoft.com/office/drawing/2014/main" id="{28A7C00D-E080-BD63-A134-571D296BC66A}"/>
              </a:ext>
            </a:extLst>
          </p:cNvPr>
          <p:cNvSpPr txBox="1"/>
          <p:nvPr/>
        </p:nvSpPr>
        <p:spPr>
          <a:xfrm>
            <a:off x="9374709" y="2716709"/>
            <a:ext cx="2318090" cy="461665"/>
          </a:xfrm>
          <a:prstGeom prst="rect">
            <a:avLst/>
          </a:prstGeom>
          <a:noFill/>
        </p:spPr>
        <p:txBody>
          <a:bodyPr wrap="square" rtlCol="0">
            <a:spAutoFit/>
          </a:bodyPr>
          <a:lstStyle/>
          <a:p>
            <a:r>
              <a:rPr lang="it-IT" sz="2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Plasma module</a:t>
            </a:r>
          </a:p>
        </p:txBody>
      </p:sp>
      <p:sp>
        <p:nvSpPr>
          <p:cNvPr id="19" name="CasellaDiTesto 18">
            <a:extLst>
              <a:ext uri="{FF2B5EF4-FFF2-40B4-BE49-F238E27FC236}">
                <a16:creationId xmlns:a16="http://schemas.microsoft.com/office/drawing/2014/main" id="{A2E3E26E-DFE0-1128-C4D7-6C281246E2C6}"/>
              </a:ext>
            </a:extLst>
          </p:cNvPr>
          <p:cNvSpPr txBox="1"/>
          <p:nvPr/>
        </p:nvSpPr>
        <p:spPr>
          <a:xfrm>
            <a:off x="516167" y="4266667"/>
            <a:ext cx="2351052" cy="830997"/>
          </a:xfrm>
          <a:prstGeom prst="rect">
            <a:avLst/>
          </a:prstGeom>
          <a:noFill/>
        </p:spPr>
        <p:txBody>
          <a:bodyPr wrap="square" rtlCol="0">
            <a:spAutoFit/>
          </a:bodyPr>
          <a:lstStyle/>
          <a:p>
            <a:r>
              <a:rPr lang="it-IT" sz="2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 S-band RF Sources</a:t>
            </a:r>
          </a:p>
        </p:txBody>
      </p:sp>
      <p:sp>
        <p:nvSpPr>
          <p:cNvPr id="20" name="CasellaDiTesto 19">
            <a:extLst>
              <a:ext uri="{FF2B5EF4-FFF2-40B4-BE49-F238E27FC236}">
                <a16:creationId xmlns:a16="http://schemas.microsoft.com/office/drawing/2014/main" id="{CB109339-9F1D-5027-58D4-7E44A1D9D244}"/>
              </a:ext>
            </a:extLst>
          </p:cNvPr>
          <p:cNvSpPr txBox="1"/>
          <p:nvPr/>
        </p:nvSpPr>
        <p:spPr>
          <a:xfrm>
            <a:off x="3569121" y="2153048"/>
            <a:ext cx="2351052" cy="830997"/>
          </a:xfrm>
          <a:prstGeom prst="rect">
            <a:avLst/>
          </a:prstGeom>
          <a:noFill/>
        </p:spPr>
        <p:txBody>
          <a:bodyPr wrap="square" rtlCol="0">
            <a:spAutoFit/>
          </a:bodyPr>
          <a:lstStyle/>
          <a:p>
            <a:r>
              <a:rPr lang="it-IT" sz="2400" b="1"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8+2 X-band RF Sources</a:t>
            </a:r>
          </a:p>
        </p:txBody>
      </p:sp>
      <p:sp>
        <p:nvSpPr>
          <p:cNvPr id="24" name="CasellaDiTesto 23">
            <a:extLst>
              <a:ext uri="{FF2B5EF4-FFF2-40B4-BE49-F238E27FC236}">
                <a16:creationId xmlns:a16="http://schemas.microsoft.com/office/drawing/2014/main" id="{76B669D5-8E80-8FAE-06AA-16434DE790A9}"/>
              </a:ext>
            </a:extLst>
          </p:cNvPr>
          <p:cNvSpPr txBox="1"/>
          <p:nvPr/>
        </p:nvSpPr>
        <p:spPr>
          <a:xfrm>
            <a:off x="-1" y="760321"/>
            <a:ext cx="10625016" cy="1678408"/>
          </a:xfrm>
          <a:prstGeom prst="rect">
            <a:avLst/>
          </a:prstGeom>
          <a:noFill/>
        </p:spPr>
        <p:txBody>
          <a:bodyPr wrap="square">
            <a:spAutoFit/>
          </a:bodyPr>
          <a:lstStyle/>
          <a:p>
            <a:pPr marL="285750" indent="-285750">
              <a:lnSpc>
                <a:spcPct val="90000"/>
              </a:lnSpc>
              <a:spcBef>
                <a:spcPts val="1000"/>
              </a:spcBef>
              <a:buClr>
                <a:srgbClr val="4196B4"/>
              </a:buClr>
              <a:buFont typeface="Cambria Math" panose="02040503050406030204" pitchFamily="18" charset="0"/>
              <a:buChar char="»"/>
              <a:defRPr/>
            </a:pPr>
            <a:r>
              <a:rPr lang="en-US" sz="1600" dirty="0">
                <a:solidFill>
                  <a:prstClr val="black"/>
                </a:solidFill>
                <a:latin typeface="Calibri" panose="020F0502020204030204"/>
                <a:sym typeface="Symbol" panose="05050102010706020507" pitchFamily="18" charset="2"/>
              </a:rPr>
              <a:t>FEL radiation source (two FEL lines </a:t>
            </a:r>
            <a:r>
              <a:rPr lang="en-US" sz="1600" baseline="-25000" dirty="0">
                <a:solidFill>
                  <a:prstClr val="black"/>
                </a:solidFill>
                <a:latin typeface="Calibri" panose="020F0502020204030204"/>
                <a:sym typeface="Symbol" panose="05050102010706020507" pitchFamily="18" charset="2"/>
              </a:rPr>
              <a:t>FEL</a:t>
            </a:r>
            <a:r>
              <a:rPr lang="en-US" sz="1600" dirty="0">
                <a:solidFill>
                  <a:prstClr val="black"/>
                </a:solidFill>
                <a:latin typeface="Calibri" panose="020F0502020204030204"/>
                <a:sym typeface="Symbol" panose="05050102010706020507" pitchFamily="18" charset="2"/>
              </a:rPr>
              <a:t>=4 nm and 50-180nm) combining: </a:t>
            </a:r>
            <a:r>
              <a:rPr lang="en-US" sz="1600" b="1" dirty="0">
                <a:solidFill>
                  <a:prstClr val="black"/>
                </a:solidFill>
                <a:latin typeface="Calibri" panose="020F0502020204030204"/>
                <a:sym typeface="Symbol" panose="05050102010706020507" pitchFamily="18" charset="2"/>
              </a:rPr>
              <a:t>1GeV RF Linac with a Plasma module for PWFA</a:t>
            </a:r>
            <a:r>
              <a:rPr lang="en-US" sz="1600" dirty="0">
                <a:solidFill>
                  <a:prstClr val="black"/>
                </a:solidFill>
                <a:latin typeface="Calibri" panose="020F0502020204030204"/>
                <a:sym typeface="Symbol" panose="05050102010706020507" pitchFamily="18" charset="2"/>
              </a:rPr>
              <a:t>. </a:t>
            </a:r>
            <a:r>
              <a:rPr lang="en-US" altLang="it-IT" sz="1600" dirty="0">
                <a:solidFill>
                  <a:prstClr val="black"/>
                </a:solidFill>
                <a:latin typeface="Calibri" panose="020F0502020204030204" pitchFamily="34" charset="0"/>
                <a:ea typeface="Calibri" panose="020F0502020204030204" pitchFamily="34" charset="0"/>
                <a:cs typeface="Calibri" panose="020F0502020204030204" pitchFamily="34" charset="0"/>
              </a:rPr>
              <a:t>The Linac uses an </a:t>
            </a:r>
            <a:r>
              <a:rPr lang="en-US" altLang="it-IT" sz="1600" b="1" dirty="0">
                <a:solidFill>
                  <a:prstClr val="black"/>
                </a:solidFill>
                <a:latin typeface="Calibri" panose="020F0502020204030204" pitchFamily="34" charset="0"/>
                <a:ea typeface="Calibri" panose="020F0502020204030204" pitchFamily="34" charset="0"/>
                <a:cs typeface="Calibri" panose="020F0502020204030204" pitchFamily="34" charset="0"/>
              </a:rPr>
              <a:t>S-band (2.998 GHz)</a:t>
            </a:r>
            <a:r>
              <a:rPr lang="en-US" altLang="it-IT" sz="1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it-IT" sz="1600" b="1" dirty="0">
                <a:solidFill>
                  <a:prstClr val="black"/>
                </a:solidFill>
                <a:latin typeface="Calibri" panose="020F0502020204030204" pitchFamily="34" charset="0"/>
                <a:ea typeface="Calibri" panose="020F0502020204030204" pitchFamily="34" charset="0"/>
                <a:cs typeface="Calibri" panose="020F0502020204030204" pitchFamily="34" charset="0"/>
              </a:rPr>
              <a:t>injector </a:t>
            </a:r>
            <a:r>
              <a:rPr lang="en-US" altLang="it-IT" sz="1600" dirty="0">
                <a:solidFill>
                  <a:prstClr val="black"/>
                </a:solidFill>
                <a:latin typeface="Calibri" panose="020F0502020204030204" pitchFamily="34" charset="0"/>
                <a:ea typeface="Calibri" panose="020F0502020204030204" pitchFamily="34" charset="0"/>
                <a:cs typeface="Calibri" panose="020F0502020204030204" pitchFamily="34" charset="0"/>
              </a:rPr>
              <a:t>followed by an </a:t>
            </a:r>
            <a:r>
              <a:rPr lang="en-US" altLang="it-IT" sz="1600" b="1" dirty="0">
                <a:solidFill>
                  <a:prstClr val="black"/>
                </a:solidFill>
                <a:latin typeface="Calibri" panose="020F0502020204030204" pitchFamily="34" charset="0"/>
                <a:ea typeface="Calibri" panose="020F0502020204030204" pitchFamily="34" charset="0"/>
                <a:cs typeface="Calibri" panose="020F0502020204030204" pitchFamily="34" charset="0"/>
              </a:rPr>
              <a:t>X-band (11.998 GHz)</a:t>
            </a:r>
            <a:r>
              <a:rPr lang="en-US" altLang="it-IT" sz="1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it-IT" sz="1600" b="1" dirty="0">
                <a:solidFill>
                  <a:prstClr val="black"/>
                </a:solidFill>
                <a:latin typeface="Calibri" panose="020F0502020204030204" pitchFamily="34" charset="0"/>
                <a:ea typeface="Calibri" panose="020F0502020204030204" pitchFamily="34" charset="0"/>
                <a:cs typeface="Calibri" panose="020F0502020204030204" pitchFamily="34" charset="0"/>
              </a:rPr>
              <a:t>booster</a:t>
            </a:r>
            <a:r>
              <a:rPr lang="en-US" altLang="it-IT" sz="1600" dirty="0">
                <a:solidFill>
                  <a:prstClr val="black"/>
                </a:solidFill>
                <a:latin typeface="Calibri" panose="020F0502020204030204" pitchFamily="34" charset="0"/>
                <a:ea typeface="Calibri" panose="020F0502020204030204" pitchFamily="34" charset="0"/>
                <a:cs typeface="Calibri" panose="020F0502020204030204" pitchFamily="34" charset="0"/>
              </a:rPr>
              <a:t> to produce a high brightness    electron beam up to an energy of </a:t>
            </a:r>
            <a:r>
              <a:rPr lang="en-US" altLang="it-IT" sz="1600" b="1" dirty="0">
                <a:solidFill>
                  <a:prstClr val="black"/>
                </a:solidFill>
                <a:latin typeface="Calibri" panose="020F0502020204030204" pitchFamily="34" charset="0"/>
                <a:ea typeface="Calibri" panose="020F0502020204030204" pitchFamily="34" charset="0"/>
                <a:cs typeface="Calibri" panose="020F0502020204030204" pitchFamily="34" charset="0"/>
              </a:rPr>
              <a:t>1 GeV at a repetition rate of 100Hz</a:t>
            </a:r>
            <a:r>
              <a:rPr lang="en-US" altLang="it-IT" sz="1600"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marL="285750" indent="-285750">
              <a:lnSpc>
                <a:spcPct val="90000"/>
              </a:lnSpc>
              <a:spcBef>
                <a:spcPts val="1000"/>
              </a:spcBef>
              <a:buClr>
                <a:srgbClr val="4196B4"/>
              </a:buClr>
              <a:buFont typeface="Cambria Math" panose="02040503050406030204" pitchFamily="18" charset="0"/>
              <a:buChar char="»"/>
              <a:defRPr/>
            </a:pPr>
            <a:r>
              <a:rPr lang="en-US" altLang="it-IT" sz="1600" dirty="0">
                <a:solidFill>
                  <a:prstClr val="black"/>
                </a:solidFill>
                <a:latin typeface="Calibri" panose="020F0502020204030204"/>
              </a:rPr>
              <a:t>A </a:t>
            </a:r>
            <a:r>
              <a:rPr lang="en-US" altLang="it-IT" sz="1600" b="1" dirty="0">
                <a:solidFill>
                  <a:prstClr val="black"/>
                </a:solidFill>
                <a:latin typeface="Calibri" panose="020F0502020204030204"/>
              </a:rPr>
              <a:t>new building</a:t>
            </a:r>
            <a:r>
              <a:rPr lang="en-US" altLang="it-IT" sz="1600" dirty="0">
                <a:solidFill>
                  <a:prstClr val="black"/>
                </a:solidFill>
                <a:latin typeface="Calibri" panose="020F0502020204030204"/>
              </a:rPr>
              <a:t>, now under executive design phase, will host the new Facility at LNF, the construction will start                       in September 2026.</a:t>
            </a:r>
          </a:p>
          <a:p>
            <a:pPr algn="just">
              <a:lnSpc>
                <a:spcPct val="90000"/>
              </a:lnSpc>
              <a:spcBef>
                <a:spcPts val="1000"/>
              </a:spcBef>
              <a:buClr>
                <a:srgbClr val="4196B4"/>
              </a:buClr>
              <a:defRPr/>
            </a:pPr>
            <a:endParaRPr lang="en-US" altLang="it-IT" sz="1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5" name="Table 1">
            <a:extLst>
              <a:ext uri="{FF2B5EF4-FFF2-40B4-BE49-F238E27FC236}">
                <a16:creationId xmlns:a16="http://schemas.microsoft.com/office/drawing/2014/main" id="{0B3517A6-C242-9372-FC01-15805154AE95}"/>
              </a:ext>
            </a:extLst>
          </p:cNvPr>
          <p:cNvGraphicFramePr>
            <a:graphicFrameLocks noGrp="1"/>
          </p:cNvGraphicFramePr>
          <p:nvPr>
            <p:extLst>
              <p:ext uri="{D42A27DB-BD31-4B8C-83A1-F6EECF244321}">
                <p14:modId xmlns:p14="http://schemas.microsoft.com/office/powerpoint/2010/main" val="3589074379"/>
              </p:ext>
            </p:extLst>
          </p:nvPr>
        </p:nvGraphicFramePr>
        <p:xfrm>
          <a:off x="199649" y="2212615"/>
          <a:ext cx="2948271" cy="1665288"/>
        </p:xfrm>
        <a:graphic>
          <a:graphicData uri="http://schemas.openxmlformats.org/drawingml/2006/table">
            <a:tbl>
              <a:tblPr firstRow="1" bandRow="1"/>
              <a:tblGrid>
                <a:gridCol w="1375626">
                  <a:extLst>
                    <a:ext uri="{9D8B030D-6E8A-4147-A177-3AD203B41FA5}">
                      <a16:colId xmlns:a16="http://schemas.microsoft.com/office/drawing/2014/main" val="754129540"/>
                    </a:ext>
                  </a:extLst>
                </a:gridCol>
                <a:gridCol w="860895">
                  <a:extLst>
                    <a:ext uri="{9D8B030D-6E8A-4147-A177-3AD203B41FA5}">
                      <a16:colId xmlns:a16="http://schemas.microsoft.com/office/drawing/2014/main" val="1741290872"/>
                    </a:ext>
                  </a:extLst>
                </a:gridCol>
                <a:gridCol w="711750">
                  <a:extLst>
                    <a:ext uri="{9D8B030D-6E8A-4147-A177-3AD203B41FA5}">
                      <a16:colId xmlns:a16="http://schemas.microsoft.com/office/drawing/2014/main" val="2759663523"/>
                    </a:ext>
                  </a:extLst>
                </a:gridCol>
              </a:tblGrid>
              <a:tr h="7036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lnSpc>
                          <a:spcPct val="115000"/>
                        </a:lnSpc>
                      </a:pPr>
                      <a:r>
                        <a:rPr lang="en-GB" sz="1400" dirty="0">
                          <a:solidFill>
                            <a:schemeClr val="bg1"/>
                          </a:solidFill>
                          <a:effectLst/>
                        </a:rPr>
                        <a:t>PARAMETER</a:t>
                      </a:r>
                      <a:endParaRPr lang="en-GB" sz="1400" dirty="0">
                        <a:solidFill>
                          <a:schemeClr val="bg1"/>
                        </a:solidFill>
                        <a:effectLst/>
                        <a:latin typeface="+mn-lt"/>
                        <a:cs typeface="Times New Roman" panose="02020603050405020304" pitchFamily="18" charset="0"/>
                      </a:endParaRPr>
                    </a:p>
                  </a:txBody>
                  <a:tcPr marL="72000" marR="77441"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50000"/>
                      </a:srgbClr>
                    </a:solidFill>
                  </a:tcP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lnSpc>
                          <a:spcPct val="115000"/>
                        </a:lnSpc>
                      </a:pPr>
                      <a:r>
                        <a:rPr lang="en-GB" sz="1400" dirty="0">
                          <a:solidFill>
                            <a:schemeClr val="bg1"/>
                          </a:solidFill>
                          <a:effectLst/>
                          <a:latin typeface="+mn-lt"/>
                          <a:cs typeface="Times New Roman" panose="02020603050405020304" pitchFamily="18" charset="0"/>
                        </a:rPr>
                        <a:t>Unit</a:t>
                      </a:r>
                    </a:p>
                  </a:txBody>
                  <a:tcPr marL="72000" marR="77441"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50000"/>
                      </a:srgbClr>
                    </a:solidFill>
                  </a:tcP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lnSpc>
                          <a:spcPct val="115000"/>
                        </a:lnSpc>
                        <a:spcAft>
                          <a:spcPts val="0"/>
                        </a:spcAft>
                      </a:pPr>
                      <a:r>
                        <a:rPr lang="it-IT" sz="1600" dirty="0" err="1">
                          <a:solidFill>
                            <a:schemeClr val="bg1"/>
                          </a:solidFill>
                          <a:effectLst/>
                        </a:rPr>
                        <a:t>Values</a:t>
                      </a:r>
                      <a:endParaRPr lang="it-IT" sz="1600" dirty="0">
                        <a:solidFill>
                          <a:schemeClr val="bg1"/>
                        </a:solidFill>
                        <a:effectLst/>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50000"/>
                      </a:srgbClr>
                    </a:solidFill>
                  </a:tcPr>
                </a:tc>
                <a:extLst>
                  <a:ext uri="{0D108BD9-81ED-4DB2-BD59-A6C34878D82A}">
                    <a16:rowId xmlns:a16="http://schemas.microsoft.com/office/drawing/2014/main" val="1189547607"/>
                  </a:ext>
                </a:extLst>
              </a:tr>
              <a:tr h="1030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it-IT" sz="1200" dirty="0">
                          <a:effectLst/>
                        </a:rPr>
                        <a:t>Electron Energy</a:t>
                      </a:r>
                      <a:endParaRPr lang="en-GB" sz="1200"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200" dirty="0">
                          <a:effectLst/>
                          <a:latin typeface="+mn-lt"/>
                          <a:ea typeface="Calibri" panose="020F0502020204030204" pitchFamily="34" charset="0"/>
                          <a:cs typeface="Times New Roman" panose="02020603050405020304" pitchFamily="18" charset="0"/>
                        </a:rPr>
                        <a:t>GeV</a:t>
                      </a: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200" dirty="0">
                          <a:effectLst/>
                          <a:latin typeface="+mn-lt"/>
                          <a:ea typeface="Calibri" panose="020F0502020204030204" pitchFamily="34" charset="0"/>
                          <a:cs typeface="Times New Roman" panose="02020603050405020304" pitchFamily="18" charset="0"/>
                        </a:rPr>
                        <a:t>1-1.2</a:t>
                      </a: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60260814"/>
                  </a:ext>
                </a:extLst>
              </a:tr>
              <a:tr h="1030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b="0" dirty="0">
                          <a:solidFill>
                            <a:schemeClr val="tx1"/>
                          </a:solidFill>
                          <a:effectLst/>
                        </a:rPr>
                        <a:t>Bunch charge</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b="0" dirty="0" err="1">
                          <a:solidFill>
                            <a:schemeClr val="tx1"/>
                          </a:solidFill>
                          <a:effectLst/>
                          <a:latin typeface="+mn-lt"/>
                          <a:ea typeface="Calibri" panose="020F0502020204030204" pitchFamily="34" charset="0"/>
                          <a:cs typeface="Times New Roman" panose="02020603050405020304" pitchFamily="18" charset="0"/>
                        </a:rPr>
                        <a:t>pC</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200" b="0" dirty="0">
                          <a:effectLst/>
                        </a:rPr>
                        <a:t>30-500</a:t>
                      </a:r>
                      <a:endParaRPr lang="en-GB" sz="1200" b="0"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280093737"/>
                  </a:ext>
                </a:extLst>
              </a:tr>
              <a:tr h="1778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dirty="0">
                          <a:solidFill>
                            <a:schemeClr val="tx1"/>
                          </a:solidFill>
                          <a:effectLst/>
                        </a:rPr>
                        <a:t>RMS Energy spread</a:t>
                      </a:r>
                      <a:endParaRPr lang="en-GB" sz="120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dirty="0">
                          <a:solidFill>
                            <a:schemeClr val="tx1"/>
                          </a:solidFill>
                          <a:effectLst/>
                          <a:latin typeface="+mn-lt"/>
                          <a:ea typeface="Calibri" panose="020F0502020204030204" pitchFamily="34" charset="0"/>
                          <a:cs typeface="Times New Roman" panose="02020603050405020304" pitchFamily="18" charset="0"/>
                        </a:rPr>
                        <a:t>%</a:t>
                      </a:r>
                    </a:p>
                  </a:txBody>
                  <a:tcPr marL="72000" marR="77441"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200" dirty="0">
                          <a:solidFill>
                            <a:schemeClr val="tx1"/>
                          </a:solidFill>
                        </a:rPr>
                        <a:t>&lt;1</a:t>
                      </a:r>
                      <a:endParaRPr lang="en-GB" sz="1200" dirty="0">
                        <a:solidFill>
                          <a:schemeClr val="tx1"/>
                        </a:solidFill>
                        <a:latin typeface="+mn-lt"/>
                      </a:endParaRPr>
                    </a:p>
                  </a:txBody>
                  <a:tcPr marL="72000" marR="77441"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003508526"/>
                  </a:ext>
                </a:extLst>
              </a:tr>
              <a:tr h="1778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dirty="0">
                          <a:solidFill>
                            <a:schemeClr val="tx1"/>
                          </a:solidFill>
                          <a:effectLst/>
                        </a:rPr>
                        <a:t>RMS Bunch Length</a:t>
                      </a:r>
                      <a:endParaRPr lang="en-GB" sz="120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dirty="0">
                          <a:solidFill>
                            <a:schemeClr val="tx1"/>
                          </a:solidFill>
                          <a:effectLst/>
                          <a:latin typeface="+mn-lt"/>
                          <a:ea typeface="Calibri" panose="020F0502020204030204" pitchFamily="34" charset="0"/>
                          <a:cs typeface="Times New Roman" panose="02020603050405020304" pitchFamily="18" charset="0"/>
                        </a:rPr>
                        <a:t>µm</a:t>
                      </a: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200" dirty="0">
                          <a:solidFill>
                            <a:schemeClr val="tx1"/>
                          </a:solidFill>
                        </a:rPr>
                        <a:t>3-20</a:t>
                      </a:r>
                      <a:endParaRPr lang="en-GB" sz="1200" dirty="0">
                        <a:solidFill>
                          <a:schemeClr val="tx1"/>
                        </a:solidFill>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615577769"/>
                  </a:ext>
                </a:extLst>
              </a:tr>
              <a:tr h="1030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b="0" dirty="0">
                          <a:solidFill>
                            <a:schemeClr val="tx1"/>
                          </a:solidFill>
                          <a:effectLst/>
                        </a:rPr>
                        <a:t>RMS Norm. Emitt.</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b="0" dirty="0">
                          <a:solidFill>
                            <a:schemeClr val="tx1"/>
                          </a:solidFill>
                          <a:effectLst/>
                          <a:latin typeface="+mn-lt"/>
                          <a:ea typeface="Calibri" panose="020F0502020204030204" pitchFamily="34" charset="0"/>
                          <a:cs typeface="Times New Roman" panose="02020603050405020304" pitchFamily="18" charset="0"/>
                        </a:rPr>
                        <a:t>µm</a:t>
                      </a: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altLang="it-IT" sz="1200" dirty="0">
                          <a:solidFill>
                            <a:prstClr val="black"/>
                          </a:solidFill>
                        </a:rPr>
                        <a:t>≤</a:t>
                      </a:r>
                      <a:r>
                        <a:rPr lang="en-GB" sz="1200" b="0" dirty="0">
                          <a:solidFill>
                            <a:schemeClr val="tx1"/>
                          </a:solidFill>
                        </a:rPr>
                        <a:t>1</a:t>
                      </a:r>
                      <a:endParaRPr lang="en-GB" sz="1200" b="0" dirty="0">
                        <a:solidFill>
                          <a:schemeClr val="tx1"/>
                        </a:solidFill>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9914124"/>
                  </a:ext>
                </a:extLst>
              </a:tr>
              <a:tr h="1778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200" b="0" dirty="0">
                          <a:solidFill>
                            <a:schemeClr val="tx1"/>
                          </a:solidFill>
                          <a:effectLst/>
                        </a:rPr>
                        <a:t>Slice Energy spread</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200" b="0" dirty="0">
                          <a:solidFill>
                            <a:schemeClr val="tx1"/>
                          </a:solidFill>
                          <a:effectLst/>
                          <a:latin typeface="+mn-lt"/>
                          <a:ea typeface="Calibri" panose="020F0502020204030204" pitchFamily="34" charset="0"/>
                          <a:cs typeface="Times New Roman" panose="02020603050405020304" pitchFamily="18" charset="0"/>
                        </a:rPr>
                        <a:t>%</a:t>
                      </a: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200" b="0" dirty="0">
                          <a:solidFill>
                            <a:schemeClr val="tx1"/>
                          </a:solidFill>
                          <a:effectLst/>
                        </a:rPr>
                        <a:t>≤0.05</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667026167"/>
                  </a:ext>
                </a:extLst>
              </a:tr>
              <a:tr h="1030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it-IT" sz="1200" b="0" dirty="0">
                          <a:effectLst/>
                        </a:rPr>
                        <a:t>Slice Norm. </a:t>
                      </a:r>
                      <a:r>
                        <a:rPr lang="it-IT" sz="1200" b="0" dirty="0" err="1">
                          <a:effectLst/>
                        </a:rPr>
                        <a:t>Emitt</a:t>
                      </a:r>
                      <a:r>
                        <a:rPr lang="it-IT" sz="1200" b="0" dirty="0">
                          <a:effectLst/>
                        </a:rPr>
                        <a:t>.</a:t>
                      </a:r>
                      <a:endParaRPr lang="en-GB" sz="1200" b="0"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200" b="0" dirty="0" err="1">
                          <a:effectLst/>
                          <a:latin typeface="+mn-lt"/>
                          <a:ea typeface="Calibri" panose="020F0502020204030204" pitchFamily="34" charset="0"/>
                          <a:cs typeface="Times New Roman" panose="02020603050405020304" pitchFamily="18" charset="0"/>
                        </a:rPr>
                        <a:t>mm∙mrad</a:t>
                      </a:r>
                      <a:endParaRPr lang="en-GB" sz="1200" b="0"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200" b="0" dirty="0">
                          <a:effectLst/>
                          <a:latin typeface="+mn-lt"/>
                          <a:ea typeface="Calibri" panose="020F0502020204030204" pitchFamily="34" charset="0"/>
                          <a:cs typeface="Times New Roman" panose="02020603050405020304" pitchFamily="18" charset="0"/>
                        </a:rPr>
                        <a:t>0.5</a:t>
                      </a:r>
                      <a:endParaRPr lang="en-GB" sz="1200" b="0"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91062711"/>
                  </a:ext>
                </a:extLst>
              </a:tr>
            </a:tbl>
          </a:graphicData>
        </a:graphic>
      </p:graphicFrame>
      <p:pic>
        <p:nvPicPr>
          <p:cNvPr id="6" name="Immagine 5">
            <a:extLst>
              <a:ext uri="{FF2B5EF4-FFF2-40B4-BE49-F238E27FC236}">
                <a16:creationId xmlns:a16="http://schemas.microsoft.com/office/drawing/2014/main" id="{E35A7BAB-3A1B-BF73-AB96-932E25A718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913"/>
          <a:stretch/>
        </p:blipFill>
        <p:spPr>
          <a:xfrm>
            <a:off x="8128266" y="4682165"/>
            <a:ext cx="3911482" cy="2081333"/>
          </a:xfrm>
          <a:prstGeom prst="rect">
            <a:avLst/>
          </a:prstGeom>
        </p:spPr>
      </p:pic>
    </p:spTree>
    <p:extLst>
      <p:ext uri="{BB962C8B-B14F-4D97-AF65-F5344CB8AC3E}">
        <p14:creationId xmlns:p14="http://schemas.microsoft.com/office/powerpoint/2010/main" val="2359597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2CD71-BF72-889B-16DC-1320724B6AFF}"/>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A5F7ABD9-9281-3C2C-F22E-4CA19F980D80}"/>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56DE970D-9A06-AC04-CFCC-3702EBEE9BB9}"/>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X-band module layout</a:t>
            </a:r>
            <a:r>
              <a:rPr lang="en-US" sz="3600" b="1" i="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8DA50126-53CD-8E46-9059-B23CF4753EF7}"/>
              </a:ext>
            </a:extLst>
          </p:cNvPr>
          <p:cNvPicPr>
            <a:picLocks noChangeAspect="1"/>
          </p:cNvPicPr>
          <p:nvPr/>
        </p:nvPicPr>
        <p:blipFill>
          <a:blip r:embed="rId3"/>
          <a:stretch>
            <a:fillRect/>
          </a:stretch>
        </p:blipFill>
        <p:spPr>
          <a:xfrm>
            <a:off x="88203" y="1006049"/>
            <a:ext cx="11235519" cy="5861405"/>
          </a:xfrm>
          <a:prstGeom prst="rect">
            <a:avLst/>
          </a:prstGeom>
        </p:spPr>
      </p:pic>
      <p:sp>
        <p:nvSpPr>
          <p:cNvPr id="134" name="CasellaDiTesto 133">
            <a:extLst>
              <a:ext uri="{FF2B5EF4-FFF2-40B4-BE49-F238E27FC236}">
                <a16:creationId xmlns:a16="http://schemas.microsoft.com/office/drawing/2014/main" id="{72F910FD-C562-3E54-0CE7-F78B8AC2CC7E}"/>
              </a:ext>
            </a:extLst>
          </p:cNvPr>
          <p:cNvSpPr txBox="1"/>
          <p:nvPr/>
        </p:nvSpPr>
        <p:spPr>
          <a:xfrm>
            <a:off x="5905840" y="1980294"/>
            <a:ext cx="2523725" cy="923330"/>
          </a:xfrm>
          <a:prstGeom prst="rect">
            <a:avLst/>
          </a:prstGeom>
          <a:noFill/>
        </p:spPr>
        <p:txBody>
          <a:bodyPr wrap="square" rtlCol="0">
            <a:spAutoFit/>
          </a:bodyPr>
          <a:lstStyle/>
          <a:p>
            <a:pPr algn="ctr">
              <a:defRPr/>
            </a:pPr>
            <a:r>
              <a:rPr lang="en-GB" b="1" dirty="0">
                <a:solidFill>
                  <a:srgbClr val="0000FF"/>
                </a:solidFill>
                <a:latin typeface="Calibri" panose="020F0502020204030204"/>
              </a:rPr>
              <a:t>Transport line: </a:t>
            </a:r>
          </a:p>
          <a:p>
            <a:pPr algn="ctr">
              <a:defRPr/>
            </a:pPr>
            <a:r>
              <a:rPr lang="en-GB" b="1" dirty="0">
                <a:solidFill>
                  <a:srgbClr val="0000FF"/>
                </a:solidFill>
                <a:latin typeface="Calibri" panose="020F0502020204030204"/>
              </a:rPr>
              <a:t>Low loss Circular waveguide</a:t>
            </a:r>
          </a:p>
        </p:txBody>
      </p:sp>
      <p:cxnSp>
        <p:nvCxnSpPr>
          <p:cNvPr id="135" name="Connettore 2 134">
            <a:extLst>
              <a:ext uri="{FF2B5EF4-FFF2-40B4-BE49-F238E27FC236}">
                <a16:creationId xmlns:a16="http://schemas.microsoft.com/office/drawing/2014/main" id="{B8D7AB34-E859-BBDB-3FBA-00792462DC7E}"/>
              </a:ext>
            </a:extLst>
          </p:cNvPr>
          <p:cNvCxnSpPr>
            <a:cxnSpLocks/>
          </p:cNvCxnSpPr>
          <p:nvPr/>
        </p:nvCxnSpPr>
        <p:spPr>
          <a:xfrm flipH="1" flipV="1">
            <a:off x="3928367" y="2260316"/>
            <a:ext cx="1210248" cy="1106798"/>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sp>
        <p:nvSpPr>
          <p:cNvPr id="136" name="CasellaDiTesto 135">
            <a:extLst>
              <a:ext uri="{FF2B5EF4-FFF2-40B4-BE49-F238E27FC236}">
                <a16:creationId xmlns:a16="http://schemas.microsoft.com/office/drawing/2014/main" id="{3A6D3BB7-D3A9-D232-2704-9F91F9DABC2C}"/>
              </a:ext>
            </a:extLst>
          </p:cNvPr>
          <p:cNvSpPr txBox="1"/>
          <p:nvPr/>
        </p:nvSpPr>
        <p:spPr>
          <a:xfrm>
            <a:off x="7119531" y="6040132"/>
            <a:ext cx="1869976" cy="646331"/>
          </a:xfrm>
          <a:prstGeom prst="rect">
            <a:avLst/>
          </a:prstGeom>
          <a:noFill/>
        </p:spPr>
        <p:txBody>
          <a:bodyPr wrap="square" rtlCol="0">
            <a:spAutoFit/>
          </a:bodyPr>
          <a:lstStyle/>
          <a:p>
            <a:pPr algn="ctr">
              <a:defRPr/>
            </a:pPr>
            <a:r>
              <a:rPr lang="en-GB" b="1" dirty="0">
                <a:solidFill>
                  <a:srgbClr val="0000FF"/>
                </a:solidFill>
                <a:latin typeface="Calibri" panose="020F0502020204030204"/>
              </a:rPr>
              <a:t>Accelerating module</a:t>
            </a:r>
          </a:p>
        </p:txBody>
      </p:sp>
      <p:grpSp>
        <p:nvGrpSpPr>
          <p:cNvPr id="138" name="Gruppo 137">
            <a:extLst>
              <a:ext uri="{FF2B5EF4-FFF2-40B4-BE49-F238E27FC236}">
                <a16:creationId xmlns:a16="http://schemas.microsoft.com/office/drawing/2014/main" id="{E355ED6F-5AED-654E-902A-D19836F8625F}"/>
              </a:ext>
            </a:extLst>
          </p:cNvPr>
          <p:cNvGrpSpPr/>
          <p:nvPr/>
        </p:nvGrpSpPr>
        <p:grpSpPr>
          <a:xfrm>
            <a:off x="2523622" y="1211273"/>
            <a:ext cx="1080120" cy="383890"/>
            <a:chOff x="1331640" y="2181014"/>
            <a:chExt cx="1080120" cy="383890"/>
          </a:xfrm>
        </p:grpSpPr>
        <p:cxnSp>
          <p:nvCxnSpPr>
            <p:cNvPr id="139" name="Connettore 1 11">
              <a:extLst>
                <a:ext uri="{FF2B5EF4-FFF2-40B4-BE49-F238E27FC236}">
                  <a16:creationId xmlns:a16="http://schemas.microsoft.com/office/drawing/2014/main" id="{C62B91DC-5B5D-B8E5-280E-E1260612891E}"/>
                </a:ext>
              </a:extLst>
            </p:cNvPr>
            <p:cNvCxnSpPr/>
            <p:nvPr/>
          </p:nvCxnSpPr>
          <p:spPr>
            <a:xfrm>
              <a:off x="1331640" y="2564904"/>
              <a:ext cx="216024" cy="0"/>
            </a:xfrm>
            <a:prstGeom prst="line">
              <a:avLst/>
            </a:prstGeom>
            <a:noFill/>
            <a:ln w="28575" cap="flat" cmpd="sng" algn="ctr">
              <a:solidFill>
                <a:srgbClr val="ED7D31"/>
              </a:solidFill>
              <a:prstDash val="solid"/>
              <a:miter lim="800000"/>
            </a:ln>
            <a:effectLst/>
          </p:spPr>
        </p:cxnSp>
        <p:cxnSp>
          <p:nvCxnSpPr>
            <p:cNvPr id="140" name="Connettore 1 13">
              <a:extLst>
                <a:ext uri="{FF2B5EF4-FFF2-40B4-BE49-F238E27FC236}">
                  <a16:creationId xmlns:a16="http://schemas.microsoft.com/office/drawing/2014/main" id="{E3A56F70-2036-AB3F-8B54-16042BFD4C91}"/>
                </a:ext>
              </a:extLst>
            </p:cNvPr>
            <p:cNvCxnSpPr/>
            <p:nvPr/>
          </p:nvCxnSpPr>
          <p:spPr>
            <a:xfrm flipV="1">
              <a:off x="1547664" y="2181014"/>
              <a:ext cx="0" cy="383890"/>
            </a:xfrm>
            <a:prstGeom prst="line">
              <a:avLst/>
            </a:prstGeom>
            <a:noFill/>
            <a:ln w="28575" cap="flat" cmpd="sng" algn="ctr">
              <a:solidFill>
                <a:srgbClr val="ED7D31"/>
              </a:solidFill>
              <a:prstDash val="solid"/>
              <a:miter lim="800000"/>
            </a:ln>
            <a:effectLst/>
          </p:spPr>
        </p:cxnSp>
        <p:cxnSp>
          <p:nvCxnSpPr>
            <p:cNvPr id="141" name="Connettore 1 15">
              <a:extLst>
                <a:ext uri="{FF2B5EF4-FFF2-40B4-BE49-F238E27FC236}">
                  <a16:creationId xmlns:a16="http://schemas.microsoft.com/office/drawing/2014/main" id="{D6E92605-CF5B-BD38-3D44-13505A6FE883}"/>
                </a:ext>
              </a:extLst>
            </p:cNvPr>
            <p:cNvCxnSpPr/>
            <p:nvPr/>
          </p:nvCxnSpPr>
          <p:spPr>
            <a:xfrm>
              <a:off x="1547664" y="2181014"/>
              <a:ext cx="576064" cy="0"/>
            </a:xfrm>
            <a:prstGeom prst="line">
              <a:avLst/>
            </a:prstGeom>
            <a:noFill/>
            <a:ln w="28575" cap="flat" cmpd="sng" algn="ctr">
              <a:solidFill>
                <a:srgbClr val="ED7D31"/>
              </a:solidFill>
              <a:prstDash val="solid"/>
              <a:miter lim="800000"/>
            </a:ln>
            <a:effectLst/>
          </p:spPr>
        </p:cxnSp>
        <p:cxnSp>
          <p:nvCxnSpPr>
            <p:cNvPr id="142" name="Connettore 1 18">
              <a:extLst>
                <a:ext uri="{FF2B5EF4-FFF2-40B4-BE49-F238E27FC236}">
                  <a16:creationId xmlns:a16="http://schemas.microsoft.com/office/drawing/2014/main" id="{FCD9DC4B-A301-FE86-764F-5B74CF0FECCC}"/>
                </a:ext>
              </a:extLst>
            </p:cNvPr>
            <p:cNvCxnSpPr/>
            <p:nvPr/>
          </p:nvCxnSpPr>
          <p:spPr>
            <a:xfrm>
              <a:off x="2123728" y="2181014"/>
              <a:ext cx="0" cy="383890"/>
            </a:xfrm>
            <a:prstGeom prst="line">
              <a:avLst/>
            </a:prstGeom>
            <a:noFill/>
            <a:ln w="28575" cap="flat" cmpd="sng" algn="ctr">
              <a:solidFill>
                <a:srgbClr val="ED7D31"/>
              </a:solidFill>
              <a:prstDash val="solid"/>
              <a:miter lim="800000"/>
            </a:ln>
            <a:effectLst/>
          </p:spPr>
        </p:cxnSp>
        <p:cxnSp>
          <p:nvCxnSpPr>
            <p:cNvPr id="143" name="Connettore 1 20">
              <a:extLst>
                <a:ext uri="{FF2B5EF4-FFF2-40B4-BE49-F238E27FC236}">
                  <a16:creationId xmlns:a16="http://schemas.microsoft.com/office/drawing/2014/main" id="{EC57A8F7-D18B-965D-1F31-34BD1E83518D}"/>
                </a:ext>
              </a:extLst>
            </p:cNvPr>
            <p:cNvCxnSpPr/>
            <p:nvPr/>
          </p:nvCxnSpPr>
          <p:spPr>
            <a:xfrm>
              <a:off x="2123728" y="2564904"/>
              <a:ext cx="288032" cy="0"/>
            </a:xfrm>
            <a:prstGeom prst="line">
              <a:avLst/>
            </a:prstGeom>
            <a:noFill/>
            <a:ln w="28575" cap="flat" cmpd="sng" algn="ctr">
              <a:solidFill>
                <a:srgbClr val="ED7D31"/>
              </a:solidFill>
              <a:prstDash val="solid"/>
              <a:miter lim="800000"/>
            </a:ln>
            <a:effectLst/>
          </p:spPr>
        </p:cxnSp>
      </p:grpSp>
      <p:sp>
        <p:nvSpPr>
          <p:cNvPr id="144" name="CasellaDiTesto 143">
            <a:extLst>
              <a:ext uri="{FF2B5EF4-FFF2-40B4-BE49-F238E27FC236}">
                <a16:creationId xmlns:a16="http://schemas.microsoft.com/office/drawing/2014/main" id="{095C7915-0169-729E-5E55-19353DA36120}"/>
              </a:ext>
            </a:extLst>
          </p:cNvPr>
          <p:cNvSpPr txBox="1"/>
          <p:nvPr/>
        </p:nvSpPr>
        <p:spPr>
          <a:xfrm>
            <a:off x="1896144" y="727608"/>
            <a:ext cx="843501" cy="830997"/>
          </a:xfrm>
          <a:prstGeom prst="rect">
            <a:avLst/>
          </a:prstGeom>
          <a:noFill/>
        </p:spPr>
        <p:txBody>
          <a:bodyPr wrap="none" rtlCol="0">
            <a:spAutoFit/>
          </a:bodyPr>
          <a:lstStyle/>
          <a:p>
            <a:pPr>
              <a:defRPr/>
            </a:pPr>
            <a:r>
              <a:rPr lang="en-GB" sz="1600" dirty="0">
                <a:solidFill>
                  <a:prstClr val="black"/>
                </a:solidFill>
                <a:latin typeface="Calibri" panose="020F0502020204030204"/>
              </a:rPr>
              <a:t>25 MW </a:t>
            </a:r>
          </a:p>
          <a:p>
            <a:pPr>
              <a:defRPr/>
            </a:pPr>
            <a:r>
              <a:rPr lang="en-GB" sz="1600" dirty="0">
                <a:solidFill>
                  <a:prstClr val="black"/>
                </a:solidFill>
                <a:latin typeface="Calibri" panose="020F0502020204030204"/>
              </a:rPr>
              <a:t>1.5 us</a:t>
            </a:r>
          </a:p>
          <a:p>
            <a:pPr>
              <a:defRPr/>
            </a:pPr>
            <a:r>
              <a:rPr lang="en-GB" sz="1600" dirty="0">
                <a:solidFill>
                  <a:prstClr val="black"/>
                </a:solidFill>
                <a:latin typeface="Calibri" panose="020F0502020204030204"/>
              </a:rPr>
              <a:t>100 Hz</a:t>
            </a:r>
          </a:p>
        </p:txBody>
      </p:sp>
      <p:grpSp>
        <p:nvGrpSpPr>
          <p:cNvPr id="145" name="Gruppo 144">
            <a:extLst>
              <a:ext uri="{FF2B5EF4-FFF2-40B4-BE49-F238E27FC236}">
                <a16:creationId xmlns:a16="http://schemas.microsoft.com/office/drawing/2014/main" id="{4099229D-2795-9B4F-7F2F-FB9366E7F3FC}"/>
              </a:ext>
            </a:extLst>
          </p:cNvPr>
          <p:cNvGrpSpPr/>
          <p:nvPr/>
        </p:nvGrpSpPr>
        <p:grpSpPr>
          <a:xfrm>
            <a:off x="10837368" y="3400761"/>
            <a:ext cx="1405017" cy="1339602"/>
            <a:chOff x="5898431" y="750981"/>
            <a:chExt cx="1405017" cy="1339602"/>
          </a:xfrm>
        </p:grpSpPr>
        <p:cxnSp>
          <p:nvCxnSpPr>
            <p:cNvPr id="146" name="Connettore 1 97">
              <a:extLst>
                <a:ext uri="{FF2B5EF4-FFF2-40B4-BE49-F238E27FC236}">
                  <a16:creationId xmlns:a16="http://schemas.microsoft.com/office/drawing/2014/main" id="{17B4D073-2A0B-A26C-DA9F-F4F22616587A}"/>
                </a:ext>
              </a:extLst>
            </p:cNvPr>
            <p:cNvCxnSpPr/>
            <p:nvPr/>
          </p:nvCxnSpPr>
          <p:spPr>
            <a:xfrm>
              <a:off x="5898431" y="2090583"/>
              <a:ext cx="78702" cy="0"/>
            </a:xfrm>
            <a:prstGeom prst="line">
              <a:avLst/>
            </a:prstGeom>
            <a:noFill/>
            <a:ln w="28575" cap="flat" cmpd="sng" algn="ctr">
              <a:solidFill>
                <a:srgbClr val="ED7D31"/>
              </a:solidFill>
              <a:prstDash val="solid"/>
              <a:miter lim="800000"/>
            </a:ln>
            <a:effectLst/>
          </p:spPr>
        </p:cxnSp>
        <p:cxnSp>
          <p:nvCxnSpPr>
            <p:cNvPr id="147" name="Connettore 1 98">
              <a:extLst>
                <a:ext uri="{FF2B5EF4-FFF2-40B4-BE49-F238E27FC236}">
                  <a16:creationId xmlns:a16="http://schemas.microsoft.com/office/drawing/2014/main" id="{135311C0-DF2C-FCD9-BC7E-F005FC27EE35}"/>
                </a:ext>
              </a:extLst>
            </p:cNvPr>
            <p:cNvCxnSpPr/>
            <p:nvPr/>
          </p:nvCxnSpPr>
          <p:spPr>
            <a:xfrm flipV="1">
              <a:off x="5977133" y="1145035"/>
              <a:ext cx="0" cy="945548"/>
            </a:xfrm>
            <a:prstGeom prst="line">
              <a:avLst/>
            </a:prstGeom>
            <a:noFill/>
            <a:ln w="28575" cap="flat" cmpd="sng" algn="ctr">
              <a:solidFill>
                <a:srgbClr val="ED7D31"/>
              </a:solidFill>
              <a:prstDash val="solid"/>
              <a:miter lim="800000"/>
            </a:ln>
            <a:effectLst/>
          </p:spPr>
        </p:cxnSp>
        <p:cxnSp>
          <p:nvCxnSpPr>
            <p:cNvPr id="148" name="Connettore 1 99">
              <a:extLst>
                <a:ext uri="{FF2B5EF4-FFF2-40B4-BE49-F238E27FC236}">
                  <a16:creationId xmlns:a16="http://schemas.microsoft.com/office/drawing/2014/main" id="{1505237E-3F6F-0AAE-ABA2-A9462280B6A7}"/>
                </a:ext>
              </a:extLst>
            </p:cNvPr>
            <p:cNvCxnSpPr>
              <a:cxnSpLocks/>
            </p:cNvCxnSpPr>
            <p:nvPr/>
          </p:nvCxnSpPr>
          <p:spPr>
            <a:xfrm>
              <a:off x="5977133" y="1145035"/>
              <a:ext cx="209872" cy="476883"/>
            </a:xfrm>
            <a:prstGeom prst="line">
              <a:avLst/>
            </a:prstGeom>
            <a:noFill/>
            <a:ln w="28575" cap="flat" cmpd="sng" algn="ctr">
              <a:solidFill>
                <a:srgbClr val="ED7D31"/>
              </a:solidFill>
              <a:prstDash val="solid"/>
              <a:miter lim="800000"/>
            </a:ln>
            <a:effectLst/>
          </p:spPr>
        </p:cxnSp>
        <p:cxnSp>
          <p:nvCxnSpPr>
            <p:cNvPr id="149" name="Connettore 1 100">
              <a:extLst>
                <a:ext uri="{FF2B5EF4-FFF2-40B4-BE49-F238E27FC236}">
                  <a16:creationId xmlns:a16="http://schemas.microsoft.com/office/drawing/2014/main" id="{86DD658C-187B-075A-8D30-90A3973CA290}"/>
                </a:ext>
              </a:extLst>
            </p:cNvPr>
            <p:cNvCxnSpPr>
              <a:cxnSpLocks/>
            </p:cNvCxnSpPr>
            <p:nvPr/>
          </p:nvCxnSpPr>
          <p:spPr>
            <a:xfrm>
              <a:off x="6187005" y="1621918"/>
              <a:ext cx="0" cy="468665"/>
            </a:xfrm>
            <a:prstGeom prst="line">
              <a:avLst/>
            </a:prstGeom>
            <a:noFill/>
            <a:ln w="28575" cap="flat" cmpd="sng" algn="ctr">
              <a:solidFill>
                <a:srgbClr val="ED7D31"/>
              </a:solidFill>
              <a:prstDash val="solid"/>
              <a:miter lim="800000"/>
            </a:ln>
            <a:effectLst/>
          </p:spPr>
        </p:cxnSp>
        <p:cxnSp>
          <p:nvCxnSpPr>
            <p:cNvPr id="150" name="Connettore 1 101">
              <a:extLst>
                <a:ext uri="{FF2B5EF4-FFF2-40B4-BE49-F238E27FC236}">
                  <a16:creationId xmlns:a16="http://schemas.microsoft.com/office/drawing/2014/main" id="{01D8725D-ABE9-0668-E73E-7564A43D9CCC}"/>
                </a:ext>
              </a:extLst>
            </p:cNvPr>
            <p:cNvCxnSpPr/>
            <p:nvPr/>
          </p:nvCxnSpPr>
          <p:spPr>
            <a:xfrm>
              <a:off x="6187005" y="2090583"/>
              <a:ext cx="104936" cy="0"/>
            </a:xfrm>
            <a:prstGeom prst="line">
              <a:avLst/>
            </a:prstGeom>
            <a:noFill/>
            <a:ln w="28575" cap="flat" cmpd="sng" algn="ctr">
              <a:solidFill>
                <a:srgbClr val="ED7D31"/>
              </a:solidFill>
              <a:prstDash val="solid"/>
              <a:miter lim="800000"/>
            </a:ln>
            <a:effectLst/>
          </p:spPr>
        </p:cxnSp>
        <p:sp>
          <p:nvSpPr>
            <p:cNvPr id="151" name="CasellaDiTesto 150">
              <a:extLst>
                <a:ext uri="{FF2B5EF4-FFF2-40B4-BE49-F238E27FC236}">
                  <a16:creationId xmlns:a16="http://schemas.microsoft.com/office/drawing/2014/main" id="{D65C3504-98A2-E02F-0277-24B33A628390}"/>
                </a:ext>
              </a:extLst>
            </p:cNvPr>
            <p:cNvSpPr txBox="1"/>
            <p:nvPr/>
          </p:nvSpPr>
          <p:spPr>
            <a:xfrm>
              <a:off x="6131332" y="750981"/>
              <a:ext cx="1172116"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libri" panose="020F0502020204030204"/>
                </a:rPr>
                <a:t>140-70 MW</a:t>
              </a:r>
            </a:p>
          </p:txBody>
        </p:sp>
        <p:sp>
          <p:nvSpPr>
            <p:cNvPr id="152" name="CasellaDiTesto 151">
              <a:extLst>
                <a:ext uri="{FF2B5EF4-FFF2-40B4-BE49-F238E27FC236}">
                  <a16:creationId xmlns:a16="http://schemas.microsoft.com/office/drawing/2014/main" id="{1FCFB53A-2CC3-37EB-98D9-D444717E52CC}"/>
                </a:ext>
              </a:extLst>
            </p:cNvPr>
            <p:cNvSpPr txBox="1"/>
            <p:nvPr/>
          </p:nvSpPr>
          <p:spPr>
            <a:xfrm>
              <a:off x="6147351" y="975103"/>
              <a:ext cx="753732"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libri" panose="020F0502020204030204"/>
                </a:rPr>
                <a:t>130 ns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libri" panose="020F0502020204030204"/>
                </a:rPr>
                <a:t>100 Hz</a:t>
              </a:r>
            </a:p>
          </p:txBody>
        </p:sp>
      </p:grpSp>
      <p:grpSp>
        <p:nvGrpSpPr>
          <p:cNvPr id="153" name="Gruppo 152">
            <a:extLst>
              <a:ext uri="{FF2B5EF4-FFF2-40B4-BE49-F238E27FC236}">
                <a16:creationId xmlns:a16="http://schemas.microsoft.com/office/drawing/2014/main" id="{205A1CFE-72AB-6ACE-F7E3-ADDC0664924F}"/>
              </a:ext>
            </a:extLst>
          </p:cNvPr>
          <p:cNvGrpSpPr/>
          <p:nvPr/>
        </p:nvGrpSpPr>
        <p:grpSpPr>
          <a:xfrm>
            <a:off x="8457238" y="4970200"/>
            <a:ext cx="393510" cy="565065"/>
            <a:chOff x="5943978" y="3104673"/>
            <a:chExt cx="393510" cy="945548"/>
          </a:xfrm>
        </p:grpSpPr>
        <p:cxnSp>
          <p:nvCxnSpPr>
            <p:cNvPr id="154" name="Connettore 1 97">
              <a:extLst>
                <a:ext uri="{FF2B5EF4-FFF2-40B4-BE49-F238E27FC236}">
                  <a16:creationId xmlns:a16="http://schemas.microsoft.com/office/drawing/2014/main" id="{437CADCE-2791-A9FF-A16E-BEED6DA7AA20}"/>
                </a:ext>
              </a:extLst>
            </p:cNvPr>
            <p:cNvCxnSpPr/>
            <p:nvPr/>
          </p:nvCxnSpPr>
          <p:spPr>
            <a:xfrm>
              <a:off x="5943978" y="4050221"/>
              <a:ext cx="78702" cy="0"/>
            </a:xfrm>
            <a:prstGeom prst="line">
              <a:avLst/>
            </a:prstGeom>
            <a:noFill/>
            <a:ln w="28575" cap="flat" cmpd="sng" algn="ctr">
              <a:solidFill>
                <a:srgbClr val="ED7D31"/>
              </a:solidFill>
              <a:prstDash val="solid"/>
              <a:miter lim="800000"/>
            </a:ln>
            <a:effectLst/>
          </p:spPr>
        </p:cxnSp>
        <p:cxnSp>
          <p:nvCxnSpPr>
            <p:cNvPr id="155" name="Connettore 1 98">
              <a:extLst>
                <a:ext uri="{FF2B5EF4-FFF2-40B4-BE49-F238E27FC236}">
                  <a16:creationId xmlns:a16="http://schemas.microsoft.com/office/drawing/2014/main" id="{BC632820-718A-0CD4-489D-BEE5C1401D84}"/>
                </a:ext>
              </a:extLst>
            </p:cNvPr>
            <p:cNvCxnSpPr/>
            <p:nvPr/>
          </p:nvCxnSpPr>
          <p:spPr>
            <a:xfrm flipV="1">
              <a:off x="6022680" y="3104673"/>
              <a:ext cx="0" cy="945548"/>
            </a:xfrm>
            <a:prstGeom prst="line">
              <a:avLst/>
            </a:prstGeom>
            <a:noFill/>
            <a:ln w="28575" cap="flat" cmpd="sng" algn="ctr">
              <a:solidFill>
                <a:srgbClr val="ED7D31"/>
              </a:solidFill>
              <a:prstDash val="solid"/>
              <a:miter lim="800000"/>
            </a:ln>
            <a:effectLst/>
          </p:spPr>
        </p:cxnSp>
        <p:cxnSp>
          <p:nvCxnSpPr>
            <p:cNvPr id="156" name="Connettore 1 99">
              <a:extLst>
                <a:ext uri="{FF2B5EF4-FFF2-40B4-BE49-F238E27FC236}">
                  <a16:creationId xmlns:a16="http://schemas.microsoft.com/office/drawing/2014/main" id="{E4C935C7-62D9-EEC9-018E-81C972FFDFBE}"/>
                </a:ext>
              </a:extLst>
            </p:cNvPr>
            <p:cNvCxnSpPr>
              <a:cxnSpLocks/>
            </p:cNvCxnSpPr>
            <p:nvPr/>
          </p:nvCxnSpPr>
          <p:spPr>
            <a:xfrm>
              <a:off x="6022680" y="3104673"/>
              <a:ext cx="209872" cy="476883"/>
            </a:xfrm>
            <a:prstGeom prst="line">
              <a:avLst/>
            </a:prstGeom>
            <a:noFill/>
            <a:ln w="28575" cap="flat" cmpd="sng" algn="ctr">
              <a:solidFill>
                <a:srgbClr val="ED7D31"/>
              </a:solidFill>
              <a:prstDash val="solid"/>
              <a:miter lim="800000"/>
            </a:ln>
            <a:effectLst/>
          </p:spPr>
        </p:cxnSp>
        <p:cxnSp>
          <p:nvCxnSpPr>
            <p:cNvPr id="157" name="Connettore 1 100">
              <a:extLst>
                <a:ext uri="{FF2B5EF4-FFF2-40B4-BE49-F238E27FC236}">
                  <a16:creationId xmlns:a16="http://schemas.microsoft.com/office/drawing/2014/main" id="{0762005F-82E5-9B89-68C0-9B7FD608BDE8}"/>
                </a:ext>
              </a:extLst>
            </p:cNvPr>
            <p:cNvCxnSpPr>
              <a:cxnSpLocks/>
            </p:cNvCxnSpPr>
            <p:nvPr/>
          </p:nvCxnSpPr>
          <p:spPr>
            <a:xfrm>
              <a:off x="6232552" y="3581556"/>
              <a:ext cx="0" cy="468665"/>
            </a:xfrm>
            <a:prstGeom prst="line">
              <a:avLst/>
            </a:prstGeom>
            <a:noFill/>
            <a:ln w="28575" cap="flat" cmpd="sng" algn="ctr">
              <a:solidFill>
                <a:srgbClr val="ED7D31"/>
              </a:solidFill>
              <a:prstDash val="solid"/>
              <a:miter lim="800000"/>
            </a:ln>
            <a:effectLst/>
          </p:spPr>
        </p:cxnSp>
        <p:cxnSp>
          <p:nvCxnSpPr>
            <p:cNvPr id="158" name="Connettore 1 101">
              <a:extLst>
                <a:ext uri="{FF2B5EF4-FFF2-40B4-BE49-F238E27FC236}">
                  <a16:creationId xmlns:a16="http://schemas.microsoft.com/office/drawing/2014/main" id="{5FEA8980-D474-C990-D4C1-54D0169D9FAA}"/>
                </a:ext>
              </a:extLst>
            </p:cNvPr>
            <p:cNvCxnSpPr/>
            <p:nvPr/>
          </p:nvCxnSpPr>
          <p:spPr>
            <a:xfrm>
              <a:off x="6232552" y="4050221"/>
              <a:ext cx="104936" cy="0"/>
            </a:xfrm>
            <a:prstGeom prst="line">
              <a:avLst/>
            </a:prstGeom>
            <a:noFill/>
            <a:ln w="28575" cap="flat" cmpd="sng" algn="ctr">
              <a:solidFill>
                <a:srgbClr val="ED7D31"/>
              </a:solidFill>
              <a:prstDash val="solid"/>
              <a:miter lim="800000"/>
            </a:ln>
            <a:effectLst/>
          </p:spPr>
        </p:cxnSp>
      </p:grpSp>
      <p:sp>
        <p:nvSpPr>
          <p:cNvPr id="159" name="CasellaDiTesto 158">
            <a:extLst>
              <a:ext uri="{FF2B5EF4-FFF2-40B4-BE49-F238E27FC236}">
                <a16:creationId xmlns:a16="http://schemas.microsoft.com/office/drawing/2014/main" id="{083E2F4C-67BD-4658-A9DB-15872BD87462}"/>
              </a:ext>
            </a:extLst>
          </p:cNvPr>
          <p:cNvSpPr txBox="1"/>
          <p:nvPr/>
        </p:nvSpPr>
        <p:spPr>
          <a:xfrm>
            <a:off x="7468018" y="4813741"/>
            <a:ext cx="1067921" cy="338554"/>
          </a:xfrm>
          <a:prstGeom prst="rect">
            <a:avLst/>
          </a:prstGeom>
          <a:noFill/>
        </p:spPr>
        <p:txBody>
          <a:bodyPr wrap="none" rtlCol="0">
            <a:spAutoFit/>
          </a:bodyPr>
          <a:lstStyle/>
          <a:p>
            <a:pPr>
              <a:defRPr/>
            </a:pPr>
            <a:r>
              <a:rPr lang="en-GB" sz="1600" dirty="0">
                <a:solidFill>
                  <a:prstClr val="black"/>
                </a:solidFill>
                <a:latin typeface="Calibri" panose="020F0502020204030204"/>
                <a:sym typeface="Symbol" panose="05050102010706020507" pitchFamily="18" charset="2"/>
              </a:rPr>
              <a:t>70</a:t>
            </a:r>
            <a:r>
              <a:rPr lang="en-GB" sz="1600" dirty="0">
                <a:solidFill>
                  <a:prstClr val="black"/>
                </a:solidFill>
                <a:latin typeface="Calibri" panose="020F0502020204030204"/>
              </a:rPr>
              <a:t>-35 MW</a:t>
            </a:r>
          </a:p>
        </p:txBody>
      </p:sp>
      <p:sp>
        <p:nvSpPr>
          <p:cNvPr id="160" name="CasellaDiTesto 159">
            <a:extLst>
              <a:ext uri="{FF2B5EF4-FFF2-40B4-BE49-F238E27FC236}">
                <a16:creationId xmlns:a16="http://schemas.microsoft.com/office/drawing/2014/main" id="{1DDA2989-03C4-0F4E-6D0E-71040A924836}"/>
              </a:ext>
            </a:extLst>
          </p:cNvPr>
          <p:cNvSpPr txBox="1"/>
          <p:nvPr/>
        </p:nvSpPr>
        <p:spPr>
          <a:xfrm>
            <a:off x="7458135" y="5042709"/>
            <a:ext cx="753732" cy="584775"/>
          </a:xfrm>
          <a:prstGeom prst="rect">
            <a:avLst/>
          </a:prstGeom>
          <a:noFill/>
        </p:spPr>
        <p:txBody>
          <a:bodyPr wrap="none" rtlCol="0">
            <a:spAutoFit/>
          </a:bodyPr>
          <a:lstStyle/>
          <a:p>
            <a:pPr>
              <a:defRPr/>
            </a:pPr>
            <a:r>
              <a:rPr lang="en-GB" sz="1600" dirty="0">
                <a:solidFill>
                  <a:prstClr val="black"/>
                </a:solidFill>
                <a:latin typeface="Calibri" panose="020F0502020204030204"/>
              </a:rPr>
              <a:t>130 ns</a:t>
            </a:r>
          </a:p>
          <a:p>
            <a:pPr>
              <a:defRPr/>
            </a:pPr>
            <a:r>
              <a:rPr lang="en-GB" sz="1600" dirty="0">
                <a:solidFill>
                  <a:prstClr val="black"/>
                </a:solidFill>
                <a:latin typeface="Calibri" panose="020F0502020204030204"/>
              </a:rPr>
              <a:t>100 Hz</a:t>
            </a:r>
          </a:p>
        </p:txBody>
      </p:sp>
      <p:cxnSp>
        <p:nvCxnSpPr>
          <p:cNvPr id="161" name="Connettore 2 160">
            <a:extLst>
              <a:ext uri="{FF2B5EF4-FFF2-40B4-BE49-F238E27FC236}">
                <a16:creationId xmlns:a16="http://schemas.microsoft.com/office/drawing/2014/main" id="{6841AC88-5E44-C2FC-8EC7-3F1146D4AEA0}"/>
              </a:ext>
            </a:extLst>
          </p:cNvPr>
          <p:cNvCxnSpPr>
            <a:cxnSpLocks/>
          </p:cNvCxnSpPr>
          <p:nvPr/>
        </p:nvCxnSpPr>
        <p:spPr>
          <a:xfrm>
            <a:off x="3830945" y="1835351"/>
            <a:ext cx="5167284" cy="2943364"/>
          </a:xfrm>
          <a:prstGeom prst="straightConnector1">
            <a:avLst/>
          </a:prstGeom>
          <a:noFill/>
          <a:ln w="38100" cap="flat" cmpd="sng" algn="ctr">
            <a:solidFill>
              <a:srgbClr val="0070C0"/>
            </a:solidFill>
            <a:prstDash val="solid"/>
            <a:miter lim="800000"/>
            <a:headEnd type="arrow" w="med" len="med"/>
            <a:tailEnd type="arrow" w="med" len="med"/>
          </a:ln>
          <a:effectLst/>
        </p:spPr>
      </p:cxnSp>
      <p:cxnSp>
        <p:nvCxnSpPr>
          <p:cNvPr id="162" name="Connettore 2 161">
            <a:extLst>
              <a:ext uri="{FF2B5EF4-FFF2-40B4-BE49-F238E27FC236}">
                <a16:creationId xmlns:a16="http://schemas.microsoft.com/office/drawing/2014/main" id="{187BF56D-58C9-B030-D1A1-6F59BAEDAB34}"/>
              </a:ext>
            </a:extLst>
          </p:cNvPr>
          <p:cNvCxnSpPr>
            <a:cxnSpLocks/>
          </p:cNvCxnSpPr>
          <p:nvPr/>
        </p:nvCxnSpPr>
        <p:spPr>
          <a:xfrm flipV="1">
            <a:off x="9783949" y="5964206"/>
            <a:ext cx="1512222" cy="785463"/>
          </a:xfrm>
          <a:prstGeom prst="straightConnector1">
            <a:avLst/>
          </a:prstGeom>
          <a:noFill/>
          <a:ln w="38100" cap="flat" cmpd="sng" algn="ctr">
            <a:solidFill>
              <a:srgbClr val="0070C0"/>
            </a:solidFill>
            <a:prstDash val="solid"/>
            <a:miter lim="800000"/>
            <a:headEnd type="arrow" w="med" len="med"/>
            <a:tailEnd type="arrow" w="med" len="med"/>
          </a:ln>
          <a:effectLst/>
        </p:spPr>
      </p:cxnSp>
      <p:sp>
        <p:nvSpPr>
          <p:cNvPr id="163" name="CasellaDiTesto 162">
            <a:extLst>
              <a:ext uri="{FF2B5EF4-FFF2-40B4-BE49-F238E27FC236}">
                <a16:creationId xmlns:a16="http://schemas.microsoft.com/office/drawing/2014/main" id="{53D4ABA8-E046-F9DE-E9E4-9D98F2CD89BC}"/>
              </a:ext>
            </a:extLst>
          </p:cNvPr>
          <p:cNvSpPr txBox="1"/>
          <p:nvPr/>
        </p:nvSpPr>
        <p:spPr>
          <a:xfrm>
            <a:off x="6519787" y="3624770"/>
            <a:ext cx="739799" cy="369332"/>
          </a:xfrm>
          <a:prstGeom prst="rect">
            <a:avLst/>
          </a:prstGeom>
          <a:noFill/>
        </p:spPr>
        <p:txBody>
          <a:bodyPr wrap="square" rtlCol="0">
            <a:spAutoFit/>
          </a:bodyPr>
          <a:lstStyle/>
          <a:p>
            <a:pPr>
              <a:defRPr/>
            </a:pPr>
            <a:r>
              <a:rPr lang="it-IT" dirty="0">
                <a:solidFill>
                  <a:prstClr val="black"/>
                </a:solidFill>
                <a:latin typeface="Calibri" panose="020F0502020204030204"/>
              </a:rPr>
              <a:t>6 m</a:t>
            </a:r>
          </a:p>
        </p:txBody>
      </p:sp>
      <p:sp>
        <p:nvSpPr>
          <p:cNvPr id="164" name="CasellaDiTesto 163">
            <a:extLst>
              <a:ext uri="{FF2B5EF4-FFF2-40B4-BE49-F238E27FC236}">
                <a16:creationId xmlns:a16="http://schemas.microsoft.com/office/drawing/2014/main" id="{F72DC895-AE3D-0199-63AF-2EFF43B0078A}"/>
              </a:ext>
            </a:extLst>
          </p:cNvPr>
          <p:cNvSpPr txBox="1"/>
          <p:nvPr/>
        </p:nvSpPr>
        <p:spPr>
          <a:xfrm>
            <a:off x="10631759" y="6315665"/>
            <a:ext cx="739799" cy="369332"/>
          </a:xfrm>
          <a:prstGeom prst="rect">
            <a:avLst/>
          </a:prstGeom>
          <a:noFill/>
        </p:spPr>
        <p:txBody>
          <a:bodyPr wrap="square" rtlCol="0">
            <a:spAutoFit/>
          </a:bodyPr>
          <a:lstStyle/>
          <a:p>
            <a:pPr>
              <a:defRPr/>
            </a:pPr>
            <a:r>
              <a:rPr lang="it-IT" dirty="0">
                <a:solidFill>
                  <a:prstClr val="black"/>
                </a:solidFill>
                <a:latin typeface="Calibri" panose="020F0502020204030204"/>
              </a:rPr>
              <a:t>2.3 m</a:t>
            </a:r>
          </a:p>
        </p:txBody>
      </p:sp>
      <p:sp>
        <p:nvSpPr>
          <p:cNvPr id="165" name="Rettangolo 164">
            <a:extLst>
              <a:ext uri="{FF2B5EF4-FFF2-40B4-BE49-F238E27FC236}">
                <a16:creationId xmlns:a16="http://schemas.microsoft.com/office/drawing/2014/main" id="{3DAF772B-AC09-1AC5-9446-F688D5089EE3}"/>
              </a:ext>
            </a:extLst>
          </p:cNvPr>
          <p:cNvSpPr/>
          <p:nvPr/>
        </p:nvSpPr>
        <p:spPr>
          <a:xfrm>
            <a:off x="7752110" y="1129277"/>
            <a:ext cx="812799" cy="619560"/>
          </a:xfrm>
          <a:prstGeom prst="rect">
            <a:avLst/>
          </a:prstGeom>
          <a:solidFill>
            <a:srgbClr val="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Rettangolo 166">
            <a:extLst>
              <a:ext uri="{FF2B5EF4-FFF2-40B4-BE49-F238E27FC236}">
                <a16:creationId xmlns:a16="http://schemas.microsoft.com/office/drawing/2014/main" id="{6F49A83C-6912-CB3F-02FC-FB3BF08CCCC9}"/>
              </a:ext>
            </a:extLst>
          </p:cNvPr>
          <p:cNvSpPr/>
          <p:nvPr/>
        </p:nvSpPr>
        <p:spPr>
          <a:xfrm rot="19820756">
            <a:off x="2597046" y="3467138"/>
            <a:ext cx="412878" cy="127971"/>
          </a:xfrm>
          <a:prstGeom prst="rect">
            <a:avLst/>
          </a:prstGeom>
          <a:solidFill>
            <a:srgbClr val="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Rettangolo 167">
            <a:extLst>
              <a:ext uri="{FF2B5EF4-FFF2-40B4-BE49-F238E27FC236}">
                <a16:creationId xmlns:a16="http://schemas.microsoft.com/office/drawing/2014/main" id="{6E005A41-A631-7D01-BBBF-6D002727BD97}"/>
              </a:ext>
            </a:extLst>
          </p:cNvPr>
          <p:cNvSpPr/>
          <p:nvPr/>
        </p:nvSpPr>
        <p:spPr>
          <a:xfrm rot="19820756">
            <a:off x="640769" y="2789204"/>
            <a:ext cx="111584" cy="59972"/>
          </a:xfrm>
          <a:prstGeom prst="rect">
            <a:avLst/>
          </a:prstGeom>
          <a:solidFill>
            <a:srgbClr val="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Rettangolo 168">
            <a:extLst>
              <a:ext uri="{FF2B5EF4-FFF2-40B4-BE49-F238E27FC236}">
                <a16:creationId xmlns:a16="http://schemas.microsoft.com/office/drawing/2014/main" id="{8D876166-4455-3357-F353-B34AFE6B027A}"/>
              </a:ext>
            </a:extLst>
          </p:cNvPr>
          <p:cNvSpPr/>
          <p:nvPr/>
        </p:nvSpPr>
        <p:spPr>
          <a:xfrm>
            <a:off x="627033" y="2825145"/>
            <a:ext cx="76001" cy="59972"/>
          </a:xfrm>
          <a:prstGeom prst="rect">
            <a:avLst/>
          </a:prstGeom>
          <a:solidFill>
            <a:srgbClr val="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CasellaDiTesto 169">
            <a:extLst>
              <a:ext uri="{FF2B5EF4-FFF2-40B4-BE49-F238E27FC236}">
                <a16:creationId xmlns:a16="http://schemas.microsoft.com/office/drawing/2014/main" id="{17BFB0FC-FEB7-518B-D2B0-1CC13BFCB109}"/>
              </a:ext>
            </a:extLst>
          </p:cNvPr>
          <p:cNvSpPr txBox="1"/>
          <p:nvPr/>
        </p:nvSpPr>
        <p:spPr>
          <a:xfrm>
            <a:off x="9460635" y="3500270"/>
            <a:ext cx="1512222" cy="646331"/>
          </a:xfrm>
          <a:prstGeom prst="rect">
            <a:avLst/>
          </a:prstGeom>
          <a:noFill/>
        </p:spPr>
        <p:txBody>
          <a:bodyPr wrap="square" rtlCol="0">
            <a:spAutoFit/>
          </a:bodyPr>
          <a:lstStyle/>
          <a:p>
            <a:pPr algn="ctr">
              <a:defRPr/>
            </a:pPr>
            <a:r>
              <a:rPr lang="en-GB" b="1" dirty="0">
                <a:solidFill>
                  <a:srgbClr val="0000FF"/>
                </a:solidFill>
                <a:latin typeface="Calibri" panose="020F0502020204030204"/>
              </a:rPr>
              <a:t>Pulse Compressor</a:t>
            </a:r>
          </a:p>
        </p:txBody>
      </p:sp>
      <p:cxnSp>
        <p:nvCxnSpPr>
          <p:cNvPr id="171" name="Connettore 2 170">
            <a:extLst>
              <a:ext uri="{FF2B5EF4-FFF2-40B4-BE49-F238E27FC236}">
                <a16:creationId xmlns:a16="http://schemas.microsoft.com/office/drawing/2014/main" id="{155E7D44-4E73-D88F-E5AF-D7C14116AEFE}"/>
              </a:ext>
            </a:extLst>
          </p:cNvPr>
          <p:cNvCxnSpPr>
            <a:cxnSpLocks/>
          </p:cNvCxnSpPr>
          <p:nvPr/>
        </p:nvCxnSpPr>
        <p:spPr>
          <a:xfrm flipH="1">
            <a:off x="9925673" y="4322524"/>
            <a:ext cx="291073" cy="697827"/>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graphicFrame>
        <p:nvGraphicFramePr>
          <p:cNvPr id="172" name="Table 1">
            <a:extLst>
              <a:ext uri="{FF2B5EF4-FFF2-40B4-BE49-F238E27FC236}">
                <a16:creationId xmlns:a16="http://schemas.microsoft.com/office/drawing/2014/main" id="{82AF1635-EC3E-19CD-E93A-4B2C09EE59C0}"/>
              </a:ext>
            </a:extLst>
          </p:cNvPr>
          <p:cNvGraphicFramePr>
            <a:graphicFrameLocks noGrp="1"/>
          </p:cNvGraphicFramePr>
          <p:nvPr/>
        </p:nvGraphicFramePr>
        <p:xfrm>
          <a:off x="8026200" y="760629"/>
          <a:ext cx="4048308" cy="2606485"/>
        </p:xfrm>
        <a:graphic>
          <a:graphicData uri="http://schemas.openxmlformats.org/drawingml/2006/table">
            <a:tbl>
              <a:tblPr firstRow="1" bandRow="1"/>
              <a:tblGrid>
                <a:gridCol w="3176942">
                  <a:extLst>
                    <a:ext uri="{9D8B030D-6E8A-4147-A177-3AD203B41FA5}">
                      <a16:colId xmlns:a16="http://schemas.microsoft.com/office/drawing/2014/main" val="754129540"/>
                    </a:ext>
                  </a:extLst>
                </a:gridCol>
                <a:gridCol w="871366">
                  <a:extLst>
                    <a:ext uri="{9D8B030D-6E8A-4147-A177-3AD203B41FA5}">
                      <a16:colId xmlns:a16="http://schemas.microsoft.com/office/drawing/2014/main" val="2759663523"/>
                    </a:ext>
                  </a:extLst>
                </a:gridCol>
              </a:tblGrid>
              <a:tr h="137303">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lnSpc>
                          <a:spcPct val="115000"/>
                        </a:lnSpc>
                      </a:pPr>
                      <a:r>
                        <a:rPr lang="en-GB" sz="1400" dirty="0">
                          <a:solidFill>
                            <a:schemeClr val="bg1"/>
                          </a:solidFill>
                          <a:effectLst/>
                        </a:rPr>
                        <a:t>PARAMETER</a:t>
                      </a:r>
                      <a:endParaRPr lang="en-GB" sz="1400" dirty="0">
                        <a:solidFill>
                          <a:schemeClr val="bg1"/>
                        </a:solidFill>
                        <a:effectLst/>
                        <a:latin typeface="+mn-lt"/>
                        <a:cs typeface="Times New Roman" panose="02020603050405020304" pitchFamily="18" charset="0"/>
                      </a:endParaRPr>
                    </a:p>
                  </a:txBody>
                  <a:tcPr marL="72000" marR="77441"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A237D"/>
                    </a:solidFill>
                  </a:tcP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lnSpc>
                          <a:spcPct val="115000"/>
                        </a:lnSpc>
                        <a:spcAft>
                          <a:spcPts val="0"/>
                        </a:spcAft>
                      </a:pPr>
                      <a:r>
                        <a:rPr lang="it-IT" sz="1600" dirty="0">
                          <a:solidFill>
                            <a:schemeClr val="bg1"/>
                          </a:solidFill>
                          <a:effectLst/>
                        </a:rPr>
                        <a:t>Value</a:t>
                      </a:r>
                      <a:endParaRPr lang="it-IT" sz="1600" dirty="0">
                        <a:solidFill>
                          <a:schemeClr val="bg1"/>
                        </a:solidFill>
                        <a:effectLst/>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A237D"/>
                    </a:solidFill>
                  </a:tcPr>
                </a:tc>
                <a:extLst>
                  <a:ext uri="{0D108BD9-81ED-4DB2-BD59-A6C34878D82A}">
                    <a16:rowId xmlns:a16="http://schemas.microsoft.com/office/drawing/2014/main" val="1189547607"/>
                  </a:ext>
                </a:extLst>
              </a:tr>
              <a:tr h="1030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it-IT" sz="1400">
                          <a:effectLst/>
                        </a:rPr>
                        <a:t>Frequency [GHz]</a:t>
                      </a:r>
                      <a:endParaRPr lang="en-GB" sz="14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400" dirty="0">
                          <a:effectLst/>
                        </a:rPr>
                        <a:t>11.9942</a:t>
                      </a:r>
                      <a:endParaRPr lang="en-GB" sz="1400"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60260814"/>
                  </a:ext>
                </a:extLst>
              </a:tr>
              <a:tr h="1030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400" b="1" dirty="0">
                          <a:solidFill>
                            <a:schemeClr val="tx1"/>
                          </a:solidFill>
                          <a:effectLst/>
                        </a:rPr>
                        <a:t>Average acc. gradient [MV/m]</a:t>
                      </a:r>
                      <a:endParaRPr lang="en-GB" sz="14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400" b="1" dirty="0">
                          <a:effectLst/>
                        </a:rPr>
                        <a:t>60</a:t>
                      </a:r>
                      <a:endParaRPr lang="en-GB" sz="14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280093737"/>
                  </a:ext>
                </a:extLst>
              </a:tr>
              <a:tr h="1030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400">
                          <a:solidFill>
                            <a:schemeClr val="tx1"/>
                          </a:solidFill>
                          <a:effectLst/>
                        </a:rPr>
                        <a:t>Structures per module</a:t>
                      </a:r>
                      <a:endParaRPr lang="en-GB" sz="1400">
                        <a:solidFill>
                          <a:schemeClr val="tx1"/>
                        </a:solidFill>
                        <a:effectLst/>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400" dirty="0">
                          <a:solidFill>
                            <a:schemeClr val="tx1"/>
                          </a:solidFill>
                          <a:effectLst/>
                        </a:rPr>
                        <a:t>2</a:t>
                      </a:r>
                      <a:endParaRPr lang="en-GB" sz="140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027634411"/>
                  </a:ext>
                </a:extLst>
              </a:tr>
              <a:tr h="1778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400">
                          <a:solidFill>
                            <a:schemeClr val="tx1"/>
                          </a:solidFill>
                          <a:effectLst/>
                        </a:rPr>
                        <a:t>Peak input power per structure [MW]</a:t>
                      </a:r>
                      <a:endParaRPr lang="en-GB" sz="140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dirty="0">
                          <a:solidFill>
                            <a:schemeClr val="tx1"/>
                          </a:solidFill>
                        </a:rPr>
                        <a:t>70</a:t>
                      </a:r>
                      <a:endParaRPr lang="en-GB" sz="1400" dirty="0">
                        <a:solidFill>
                          <a:schemeClr val="tx1"/>
                        </a:solidFill>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003508526"/>
                  </a:ext>
                </a:extLst>
              </a:tr>
              <a:tr h="1778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400" dirty="0">
                          <a:solidFill>
                            <a:schemeClr val="tx1"/>
                          </a:solidFill>
                          <a:effectLst/>
                        </a:rPr>
                        <a:t>Input power averaged over the pulse [MW]</a:t>
                      </a:r>
                      <a:endParaRPr lang="en-GB" sz="140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a:solidFill>
                            <a:schemeClr val="tx1"/>
                          </a:solidFill>
                        </a:rPr>
                        <a:t>51</a:t>
                      </a:r>
                      <a:endParaRPr lang="en-GB" sz="1400">
                        <a:solidFill>
                          <a:schemeClr val="tx1"/>
                        </a:solidFill>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615577769"/>
                  </a:ext>
                </a:extLst>
              </a:tr>
              <a:tr h="1030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400" b="0" dirty="0">
                          <a:solidFill>
                            <a:schemeClr val="tx1"/>
                          </a:solidFill>
                          <a:effectLst/>
                        </a:rPr>
                        <a:t>Filling time [ns]</a:t>
                      </a:r>
                      <a:endParaRPr lang="en-GB" sz="14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400" b="0" dirty="0">
                          <a:solidFill>
                            <a:schemeClr val="tx1"/>
                          </a:solidFill>
                        </a:rPr>
                        <a:t>130</a:t>
                      </a:r>
                      <a:endParaRPr lang="en-GB" sz="1400" b="0" dirty="0">
                        <a:solidFill>
                          <a:schemeClr val="tx1"/>
                        </a:solidFill>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9914124"/>
                  </a:ext>
                </a:extLst>
              </a:tr>
              <a:tr h="1778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400" b="1" dirty="0">
                          <a:solidFill>
                            <a:schemeClr val="tx1"/>
                          </a:solidFill>
                          <a:effectLst/>
                        </a:rPr>
                        <a:t>Required </a:t>
                      </a:r>
                      <a:r>
                        <a:rPr lang="en-GB" sz="1400" b="1" dirty="0" err="1">
                          <a:solidFill>
                            <a:schemeClr val="tx1"/>
                          </a:solidFill>
                          <a:effectLst/>
                        </a:rPr>
                        <a:t>Kly</a:t>
                      </a:r>
                      <a:r>
                        <a:rPr lang="en-GB" sz="1400" b="1" dirty="0">
                          <a:solidFill>
                            <a:schemeClr val="tx1"/>
                          </a:solidFill>
                          <a:effectLst/>
                        </a:rPr>
                        <a:t> power per module [MW]</a:t>
                      </a:r>
                      <a:endParaRPr lang="en-GB" sz="14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400" b="1" dirty="0">
                          <a:solidFill>
                            <a:schemeClr val="tx1"/>
                          </a:solidFill>
                          <a:effectLst/>
                        </a:rPr>
                        <a:t>22.5</a:t>
                      </a:r>
                      <a:endParaRPr lang="en-GB" sz="14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667026167"/>
                  </a:ext>
                </a:extLst>
              </a:tr>
              <a:tr h="1030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it-IT" sz="1400" b="1" err="1">
                          <a:effectLst/>
                        </a:rPr>
                        <a:t>Kly</a:t>
                      </a:r>
                      <a:r>
                        <a:rPr lang="it-IT" sz="1400" b="1">
                          <a:effectLst/>
                        </a:rPr>
                        <a:t> RF </a:t>
                      </a:r>
                      <a:r>
                        <a:rPr lang="it-IT" sz="1400" b="1" err="1">
                          <a:effectLst/>
                        </a:rPr>
                        <a:t>pulse</a:t>
                      </a:r>
                      <a:r>
                        <a:rPr lang="it-IT" sz="1400" b="1">
                          <a:effectLst/>
                        </a:rPr>
                        <a:t> </a:t>
                      </a:r>
                      <a:r>
                        <a:rPr lang="it-IT" sz="1400" b="1" err="1">
                          <a:effectLst/>
                        </a:rPr>
                        <a:t>length</a:t>
                      </a:r>
                      <a:r>
                        <a:rPr lang="it-IT" sz="1400" b="1">
                          <a:effectLst/>
                        </a:rPr>
                        <a:t> [µs]</a:t>
                      </a:r>
                      <a:endParaRPr lang="en-GB" sz="1400" b="1">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400" b="1" dirty="0">
                          <a:effectLst/>
                        </a:rPr>
                        <a:t>1.5</a:t>
                      </a:r>
                      <a:endParaRPr lang="en-GB" sz="14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91062711"/>
                  </a:ext>
                </a:extLst>
              </a:tr>
              <a:tr h="1778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400" b="1" dirty="0">
                          <a:solidFill>
                            <a:schemeClr val="tx1"/>
                          </a:solidFill>
                          <a:effectLst/>
                        </a:rPr>
                        <a:t>Repetition Rate [Hz]</a:t>
                      </a:r>
                      <a:endParaRPr lang="en-GB" sz="14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400" b="1" dirty="0">
                          <a:effectLst/>
                        </a:rPr>
                        <a:t>100 </a:t>
                      </a:r>
                      <a:endParaRPr lang="en-GB" sz="14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519424957"/>
                  </a:ext>
                </a:extLst>
              </a:tr>
            </a:tbl>
          </a:graphicData>
        </a:graphic>
      </p:graphicFrame>
      <p:sp>
        <p:nvSpPr>
          <p:cNvPr id="173" name="Rettangolo 172">
            <a:extLst>
              <a:ext uri="{FF2B5EF4-FFF2-40B4-BE49-F238E27FC236}">
                <a16:creationId xmlns:a16="http://schemas.microsoft.com/office/drawing/2014/main" id="{CFA97A85-E2D2-71F2-4951-03178CDEB1A8}"/>
              </a:ext>
            </a:extLst>
          </p:cNvPr>
          <p:cNvSpPr/>
          <p:nvPr/>
        </p:nvSpPr>
        <p:spPr>
          <a:xfrm rot="19820756">
            <a:off x="2597045" y="4671809"/>
            <a:ext cx="412878" cy="173643"/>
          </a:xfrm>
          <a:prstGeom prst="rect">
            <a:avLst/>
          </a:prstGeom>
          <a:solidFill>
            <a:srgbClr val="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4" name="Rettangolo 173">
            <a:extLst>
              <a:ext uri="{FF2B5EF4-FFF2-40B4-BE49-F238E27FC236}">
                <a16:creationId xmlns:a16="http://schemas.microsoft.com/office/drawing/2014/main" id="{413FD8F7-90B8-1791-857D-5A97C10D9CBC}"/>
              </a:ext>
            </a:extLst>
          </p:cNvPr>
          <p:cNvSpPr/>
          <p:nvPr/>
        </p:nvSpPr>
        <p:spPr>
          <a:xfrm rot="19820756">
            <a:off x="632199" y="3453963"/>
            <a:ext cx="240062" cy="74140"/>
          </a:xfrm>
          <a:prstGeom prst="rect">
            <a:avLst/>
          </a:prstGeom>
          <a:solidFill>
            <a:srgbClr val="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5" name="Rettangolo 174">
            <a:extLst>
              <a:ext uri="{FF2B5EF4-FFF2-40B4-BE49-F238E27FC236}">
                <a16:creationId xmlns:a16="http://schemas.microsoft.com/office/drawing/2014/main" id="{20124D80-4AF2-B075-24A2-B8FDB57B7365}"/>
              </a:ext>
            </a:extLst>
          </p:cNvPr>
          <p:cNvSpPr/>
          <p:nvPr/>
        </p:nvSpPr>
        <p:spPr>
          <a:xfrm rot="21446257">
            <a:off x="627177" y="3539448"/>
            <a:ext cx="126769" cy="54360"/>
          </a:xfrm>
          <a:prstGeom prst="rect">
            <a:avLst/>
          </a:prstGeom>
          <a:solidFill>
            <a:srgbClr val="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6" name="CasellaDiTesto 175">
            <a:extLst>
              <a:ext uri="{FF2B5EF4-FFF2-40B4-BE49-F238E27FC236}">
                <a16:creationId xmlns:a16="http://schemas.microsoft.com/office/drawing/2014/main" id="{BAC94F0C-85F8-0660-B414-066BBEF8CC10}"/>
              </a:ext>
            </a:extLst>
          </p:cNvPr>
          <p:cNvSpPr txBox="1"/>
          <p:nvPr/>
        </p:nvSpPr>
        <p:spPr>
          <a:xfrm>
            <a:off x="811566" y="5466596"/>
            <a:ext cx="2523725" cy="923330"/>
          </a:xfrm>
          <a:prstGeom prst="rect">
            <a:avLst/>
          </a:prstGeom>
          <a:noFill/>
        </p:spPr>
        <p:txBody>
          <a:bodyPr wrap="square" rtlCol="0">
            <a:spAutoFit/>
          </a:bodyPr>
          <a:lstStyle/>
          <a:p>
            <a:pPr algn="ctr">
              <a:defRPr/>
            </a:pPr>
            <a:r>
              <a:rPr lang="en-GB" b="1" dirty="0">
                <a:solidFill>
                  <a:srgbClr val="0000FF"/>
                </a:solidFill>
                <a:latin typeface="Calibri" panose="020F0502020204030204"/>
              </a:rPr>
              <a:t>Power Source:</a:t>
            </a:r>
          </a:p>
          <a:p>
            <a:pPr algn="ctr">
              <a:defRPr/>
            </a:pPr>
            <a:r>
              <a:rPr lang="en-GB" b="1" dirty="0">
                <a:solidFill>
                  <a:srgbClr val="0000FF"/>
                </a:solidFill>
                <a:latin typeface="Calibri" panose="020F0502020204030204"/>
              </a:rPr>
              <a:t>Solid State Modulator + Klystron  </a:t>
            </a:r>
          </a:p>
        </p:txBody>
      </p:sp>
      <p:pic>
        <p:nvPicPr>
          <p:cNvPr id="3" name="Immagine 2">
            <a:extLst>
              <a:ext uri="{FF2B5EF4-FFF2-40B4-BE49-F238E27FC236}">
                <a16:creationId xmlns:a16="http://schemas.microsoft.com/office/drawing/2014/main" id="{8DFC30CE-0EFC-C9E2-3E73-07D1F591F307}"/>
              </a:ext>
            </a:extLst>
          </p:cNvPr>
          <p:cNvPicPr>
            <a:picLocks noChangeAspect="1"/>
          </p:cNvPicPr>
          <p:nvPr/>
        </p:nvPicPr>
        <p:blipFill rotWithShape="1">
          <a:blip r:embed="rId4"/>
          <a:srcRect l="18127" t="34439" r="30488" b="18545"/>
          <a:stretch/>
        </p:blipFill>
        <p:spPr>
          <a:xfrm>
            <a:off x="4877078" y="3665674"/>
            <a:ext cx="828931" cy="704337"/>
          </a:xfrm>
          <a:prstGeom prst="rect">
            <a:avLst/>
          </a:prstGeom>
        </p:spPr>
      </p:pic>
      <p:pic>
        <p:nvPicPr>
          <p:cNvPr id="6" name="Immagine 5">
            <a:extLst>
              <a:ext uri="{FF2B5EF4-FFF2-40B4-BE49-F238E27FC236}">
                <a16:creationId xmlns:a16="http://schemas.microsoft.com/office/drawing/2014/main" id="{9A5C230D-4A71-7656-4784-853BC87A3015}"/>
              </a:ext>
            </a:extLst>
          </p:cNvPr>
          <p:cNvPicPr>
            <a:picLocks noChangeAspect="1"/>
          </p:cNvPicPr>
          <p:nvPr/>
        </p:nvPicPr>
        <p:blipFill rotWithShape="1">
          <a:blip r:embed="rId5"/>
          <a:srcRect l="3325" t="43809" r="46120" b="15868"/>
          <a:stretch/>
        </p:blipFill>
        <p:spPr>
          <a:xfrm>
            <a:off x="4106221" y="3658757"/>
            <a:ext cx="736466" cy="583843"/>
          </a:xfrm>
          <a:prstGeom prst="rect">
            <a:avLst/>
          </a:prstGeom>
        </p:spPr>
      </p:pic>
      <p:sp>
        <p:nvSpPr>
          <p:cNvPr id="7" name="CasellaDiTesto 6">
            <a:extLst>
              <a:ext uri="{FF2B5EF4-FFF2-40B4-BE49-F238E27FC236}">
                <a16:creationId xmlns:a16="http://schemas.microsoft.com/office/drawing/2014/main" id="{DCF04A04-1967-1627-2A75-F0D8DF8AB72B}"/>
              </a:ext>
            </a:extLst>
          </p:cNvPr>
          <p:cNvSpPr txBox="1"/>
          <p:nvPr/>
        </p:nvSpPr>
        <p:spPr>
          <a:xfrm>
            <a:off x="3986611" y="4215912"/>
            <a:ext cx="964046" cy="307777"/>
          </a:xfrm>
          <a:prstGeom prst="rect">
            <a:avLst/>
          </a:prstGeom>
          <a:noFill/>
        </p:spPr>
        <p:txBody>
          <a:bodyPr wrap="none" rtlCol="0">
            <a:spAutoFit/>
          </a:bodyPr>
          <a:lstStyle/>
          <a:p>
            <a:r>
              <a:rPr lang="en-GB" sz="1400" dirty="0">
                <a:sym typeface="Symbol" panose="05050102010706020507" pitchFamily="18" charset="2"/>
              </a:rPr>
              <a:t>33 MV/m</a:t>
            </a:r>
            <a:endParaRPr lang="en-GB" sz="1400" dirty="0"/>
          </a:p>
        </p:txBody>
      </p:sp>
      <p:sp>
        <p:nvSpPr>
          <p:cNvPr id="8" name="CasellaDiTesto 7">
            <a:extLst>
              <a:ext uri="{FF2B5EF4-FFF2-40B4-BE49-F238E27FC236}">
                <a16:creationId xmlns:a16="http://schemas.microsoft.com/office/drawing/2014/main" id="{A1FBAC24-F149-ED1F-D27C-A47742EAA66A}"/>
              </a:ext>
            </a:extLst>
          </p:cNvPr>
          <p:cNvSpPr txBox="1"/>
          <p:nvPr/>
        </p:nvSpPr>
        <p:spPr>
          <a:xfrm>
            <a:off x="4871496" y="4285860"/>
            <a:ext cx="1224503" cy="954107"/>
          </a:xfrm>
          <a:prstGeom prst="rect">
            <a:avLst/>
          </a:prstGeom>
          <a:noFill/>
        </p:spPr>
        <p:txBody>
          <a:bodyPr wrap="square" rtlCol="0">
            <a:spAutoFit/>
          </a:bodyPr>
          <a:lstStyle/>
          <a:p>
            <a:r>
              <a:rPr lang="en-GB" sz="1400" dirty="0">
                <a:sym typeface="Symbol" panose="05050102010706020507" pitchFamily="18" charset="2"/>
              </a:rPr>
              <a:t>23 MV/m </a:t>
            </a:r>
          </a:p>
          <a:p>
            <a:r>
              <a:rPr lang="en-GB" sz="1400" dirty="0">
                <a:sym typeface="Symbol" panose="05050102010706020507" pitchFamily="18" charset="2"/>
              </a:rPr>
              <a:t>(comparable with C band @ 300 MW)</a:t>
            </a:r>
            <a:endParaRPr lang="en-GB" sz="1400" dirty="0"/>
          </a:p>
        </p:txBody>
      </p:sp>
      <p:sp>
        <p:nvSpPr>
          <p:cNvPr id="9" name="CasellaDiTesto 8">
            <a:extLst>
              <a:ext uri="{FF2B5EF4-FFF2-40B4-BE49-F238E27FC236}">
                <a16:creationId xmlns:a16="http://schemas.microsoft.com/office/drawing/2014/main" id="{4C993268-2858-415F-ED96-FBEA7F6D5548}"/>
              </a:ext>
            </a:extLst>
          </p:cNvPr>
          <p:cNvSpPr txBox="1"/>
          <p:nvPr/>
        </p:nvSpPr>
        <p:spPr>
          <a:xfrm>
            <a:off x="5027141" y="3432973"/>
            <a:ext cx="848309" cy="307777"/>
          </a:xfrm>
          <a:prstGeom prst="rect">
            <a:avLst/>
          </a:prstGeom>
          <a:noFill/>
        </p:spPr>
        <p:txBody>
          <a:bodyPr wrap="none" rtlCol="0">
            <a:spAutoFit/>
          </a:bodyPr>
          <a:lstStyle/>
          <a:p>
            <a:r>
              <a:rPr lang="en-GB" sz="1400" dirty="0">
                <a:sym typeface="Symbol" panose="05050102010706020507" pitchFamily="18" charset="2"/>
              </a:rPr>
              <a:t>DHWR90</a:t>
            </a:r>
            <a:endParaRPr lang="en-GB" sz="1400" dirty="0"/>
          </a:p>
        </p:txBody>
      </p:sp>
      <p:sp>
        <p:nvSpPr>
          <p:cNvPr id="10" name="CasellaDiTesto 9">
            <a:extLst>
              <a:ext uri="{FF2B5EF4-FFF2-40B4-BE49-F238E27FC236}">
                <a16:creationId xmlns:a16="http://schemas.microsoft.com/office/drawing/2014/main" id="{CD214CA0-6B58-875B-AAB3-26865DA0ED15}"/>
              </a:ext>
            </a:extLst>
          </p:cNvPr>
          <p:cNvSpPr txBox="1"/>
          <p:nvPr/>
        </p:nvSpPr>
        <p:spPr>
          <a:xfrm>
            <a:off x="4127427" y="3419277"/>
            <a:ext cx="625492" cy="307777"/>
          </a:xfrm>
          <a:prstGeom prst="rect">
            <a:avLst/>
          </a:prstGeom>
          <a:noFill/>
        </p:spPr>
        <p:txBody>
          <a:bodyPr wrap="none" rtlCol="0">
            <a:spAutoFit/>
          </a:bodyPr>
          <a:lstStyle/>
          <a:p>
            <a:r>
              <a:rPr lang="en-GB" sz="1400" dirty="0">
                <a:sym typeface="Symbol" panose="05050102010706020507" pitchFamily="18" charset="2"/>
              </a:rPr>
              <a:t>WR90</a:t>
            </a:r>
            <a:endParaRPr lang="en-GB" sz="1400" dirty="0"/>
          </a:p>
        </p:txBody>
      </p:sp>
      <p:pic>
        <p:nvPicPr>
          <p:cNvPr id="13" name="Immagine 12">
            <a:extLst>
              <a:ext uri="{FF2B5EF4-FFF2-40B4-BE49-F238E27FC236}">
                <a16:creationId xmlns:a16="http://schemas.microsoft.com/office/drawing/2014/main" id="{DE3059F3-076D-3B18-10FA-B788133F57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5968" y="744490"/>
            <a:ext cx="1352932" cy="1126374"/>
          </a:xfrm>
          <a:prstGeom prst="rect">
            <a:avLst/>
          </a:prstGeom>
        </p:spPr>
      </p:pic>
      <p:pic>
        <p:nvPicPr>
          <p:cNvPr id="14" name="Immagine 13">
            <a:extLst>
              <a:ext uri="{FF2B5EF4-FFF2-40B4-BE49-F238E27FC236}">
                <a16:creationId xmlns:a16="http://schemas.microsoft.com/office/drawing/2014/main" id="{0CA8B9AF-24FA-5632-7D9B-BAA5981489D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76735" y="851514"/>
            <a:ext cx="1042264" cy="940580"/>
          </a:xfrm>
          <a:prstGeom prst="rect">
            <a:avLst/>
          </a:prstGeom>
        </p:spPr>
      </p:pic>
      <p:cxnSp>
        <p:nvCxnSpPr>
          <p:cNvPr id="15" name="Connettore 2 14">
            <a:extLst>
              <a:ext uri="{FF2B5EF4-FFF2-40B4-BE49-F238E27FC236}">
                <a16:creationId xmlns:a16="http://schemas.microsoft.com/office/drawing/2014/main" id="{C339BECC-ED4E-8954-2FFC-0C5F291E7019}"/>
              </a:ext>
            </a:extLst>
          </p:cNvPr>
          <p:cNvCxnSpPr>
            <a:cxnSpLocks/>
          </p:cNvCxnSpPr>
          <p:nvPr/>
        </p:nvCxnSpPr>
        <p:spPr>
          <a:xfrm flipH="1">
            <a:off x="3880531" y="1129277"/>
            <a:ext cx="1157600" cy="36325"/>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sp>
        <p:nvSpPr>
          <p:cNvPr id="11" name="CasellaDiTesto 10">
            <a:extLst>
              <a:ext uri="{FF2B5EF4-FFF2-40B4-BE49-F238E27FC236}">
                <a16:creationId xmlns:a16="http://schemas.microsoft.com/office/drawing/2014/main" id="{7DA4AB32-CD86-1B6C-8EE3-F02A4754CABE}"/>
              </a:ext>
            </a:extLst>
          </p:cNvPr>
          <p:cNvSpPr txBox="1"/>
          <p:nvPr/>
        </p:nvSpPr>
        <p:spPr>
          <a:xfrm>
            <a:off x="5292627" y="1777120"/>
            <a:ext cx="1069973" cy="307777"/>
          </a:xfrm>
          <a:prstGeom prst="rect">
            <a:avLst/>
          </a:prstGeom>
          <a:noFill/>
        </p:spPr>
        <p:txBody>
          <a:bodyPr wrap="none" rtlCol="0">
            <a:spAutoFit/>
          </a:bodyPr>
          <a:lstStyle/>
          <a:p>
            <a:r>
              <a:rPr lang="en-GB" sz="1400" dirty="0">
                <a:sym typeface="Symbol" panose="05050102010706020507" pitchFamily="18" charset="2"/>
              </a:rPr>
              <a:t>Mode conv.</a:t>
            </a:r>
            <a:endParaRPr lang="en-GB" sz="1400" dirty="0"/>
          </a:p>
        </p:txBody>
      </p:sp>
    </p:spTree>
    <p:extLst>
      <p:ext uri="{BB962C8B-B14F-4D97-AF65-F5344CB8AC3E}">
        <p14:creationId xmlns:p14="http://schemas.microsoft.com/office/powerpoint/2010/main" val="1199666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9AB3-66C3-2D26-F921-EDD67E081242}"/>
            </a:ext>
          </a:extLst>
        </p:cNvPr>
        <p:cNvGrpSpPr/>
        <p:nvPr/>
      </p:nvGrpSpPr>
      <p:grpSpPr>
        <a:xfrm>
          <a:off x="0" y="0"/>
          <a:ext cx="0" cy="0"/>
          <a:chOff x="0" y="0"/>
          <a:chExt cx="0" cy="0"/>
        </a:xfrm>
      </p:grpSpPr>
      <p:pic>
        <p:nvPicPr>
          <p:cNvPr id="20" name="Immagine 19">
            <a:extLst>
              <a:ext uri="{FF2B5EF4-FFF2-40B4-BE49-F238E27FC236}">
                <a16:creationId xmlns:a16="http://schemas.microsoft.com/office/drawing/2014/main" id="{EA895664-93D6-EDE3-0645-71C5BE350963}"/>
              </a:ext>
            </a:extLst>
          </p:cNvPr>
          <p:cNvPicPr>
            <a:picLocks noChangeAspect="1"/>
          </p:cNvPicPr>
          <p:nvPr/>
        </p:nvPicPr>
        <p:blipFill>
          <a:blip r:embed="rId2"/>
          <a:stretch>
            <a:fillRect/>
          </a:stretch>
        </p:blipFill>
        <p:spPr>
          <a:xfrm rot="1597269">
            <a:off x="1010114" y="4504351"/>
            <a:ext cx="4641877" cy="3079984"/>
          </a:xfrm>
          <a:prstGeom prst="rect">
            <a:avLst/>
          </a:prstGeom>
        </p:spPr>
      </p:pic>
      <p:sp>
        <p:nvSpPr>
          <p:cNvPr id="4" name="Rettangolo 3">
            <a:extLst>
              <a:ext uri="{FF2B5EF4-FFF2-40B4-BE49-F238E27FC236}">
                <a16:creationId xmlns:a16="http://schemas.microsoft.com/office/drawing/2014/main" id="{CBFB84E1-3ABE-FC74-C2FA-3FD267EA6299}"/>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0308BEB3-4B32-E162-EF2C-538530158D0C}"/>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X-band Structure</a:t>
            </a:r>
            <a:r>
              <a:rPr lang="en-US" sz="3600" b="1" i="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2" name="Table 1">
            <a:extLst>
              <a:ext uri="{FF2B5EF4-FFF2-40B4-BE49-F238E27FC236}">
                <a16:creationId xmlns:a16="http://schemas.microsoft.com/office/drawing/2014/main" id="{462A75CC-7F0E-EF7F-521A-BF60C4EB00B6}"/>
              </a:ext>
            </a:extLst>
          </p:cNvPr>
          <p:cNvGraphicFramePr>
            <a:graphicFrameLocks noGrp="1"/>
          </p:cNvGraphicFramePr>
          <p:nvPr>
            <p:extLst>
              <p:ext uri="{D42A27DB-BD31-4B8C-83A1-F6EECF244321}">
                <p14:modId xmlns:p14="http://schemas.microsoft.com/office/powerpoint/2010/main" val="299972773"/>
              </p:ext>
            </p:extLst>
          </p:nvPr>
        </p:nvGraphicFramePr>
        <p:xfrm>
          <a:off x="6723467" y="959629"/>
          <a:ext cx="5359974" cy="5296307"/>
        </p:xfrm>
        <a:graphic>
          <a:graphicData uri="http://schemas.openxmlformats.org/drawingml/2006/table">
            <a:tbl>
              <a:tblPr firstRow="1" bandRow="1"/>
              <a:tblGrid>
                <a:gridCol w="3302724">
                  <a:extLst>
                    <a:ext uri="{9D8B030D-6E8A-4147-A177-3AD203B41FA5}">
                      <a16:colId xmlns:a16="http://schemas.microsoft.com/office/drawing/2014/main" val="754129540"/>
                    </a:ext>
                  </a:extLst>
                </a:gridCol>
                <a:gridCol w="1169622">
                  <a:extLst>
                    <a:ext uri="{9D8B030D-6E8A-4147-A177-3AD203B41FA5}">
                      <a16:colId xmlns:a16="http://schemas.microsoft.com/office/drawing/2014/main" val="2759663523"/>
                    </a:ext>
                  </a:extLst>
                </a:gridCol>
                <a:gridCol w="887628">
                  <a:extLst>
                    <a:ext uri="{9D8B030D-6E8A-4147-A177-3AD203B41FA5}">
                      <a16:colId xmlns:a16="http://schemas.microsoft.com/office/drawing/2014/main" val="1402818523"/>
                    </a:ext>
                  </a:extLst>
                </a:gridCol>
              </a:tblGrid>
              <a:tr h="240486">
                <a:tc rowSpan="2">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lnSpc>
                          <a:spcPct val="115000"/>
                        </a:lnSpc>
                      </a:pPr>
                      <a:r>
                        <a:rPr lang="en-GB" sz="1800">
                          <a:solidFill>
                            <a:schemeClr val="bg1"/>
                          </a:solidFill>
                          <a:effectLst/>
                        </a:rPr>
                        <a:t>PARAMETER</a:t>
                      </a:r>
                      <a:endParaRPr lang="en-GB" sz="1800">
                        <a:solidFill>
                          <a:schemeClr val="bg1"/>
                        </a:solidFill>
                        <a:effectLst/>
                        <a:latin typeface="+mn-lt"/>
                        <a:cs typeface="Times New Roman" panose="02020603050405020304" pitchFamily="18" charset="0"/>
                      </a:endParaRPr>
                    </a:p>
                  </a:txBody>
                  <a:tcPr marL="72000" marR="77441"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50000"/>
                      </a:srgbClr>
                    </a:solidFill>
                  </a:tcPr>
                </a:tc>
                <a:tc gridSpan="2">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lnSpc>
                          <a:spcPct val="115000"/>
                        </a:lnSpc>
                        <a:spcAft>
                          <a:spcPts val="0"/>
                        </a:spcAft>
                      </a:pPr>
                      <a:r>
                        <a:rPr lang="it-IT" sz="2000">
                          <a:solidFill>
                            <a:schemeClr val="bg1"/>
                          </a:solidFill>
                          <a:effectLst/>
                        </a:rPr>
                        <a:t>Value</a:t>
                      </a:r>
                      <a:endParaRPr lang="it-IT" sz="2000">
                        <a:solidFill>
                          <a:schemeClr val="bg1"/>
                        </a:solidFill>
                        <a:effectLst/>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50000"/>
                      </a:srgbClr>
                    </a:solidFill>
                  </a:tcPr>
                </a:tc>
                <a:tc hMerge="1">
                  <a:txBody>
                    <a:bodyPr/>
                    <a:lstStyle/>
                    <a:p>
                      <a:endParaRPr lang="it-IT"/>
                    </a:p>
                  </a:txBody>
                  <a:tcPr/>
                </a:tc>
                <a:extLst>
                  <a:ext uri="{0D108BD9-81ED-4DB2-BD59-A6C34878D82A}">
                    <a16:rowId xmlns:a16="http://schemas.microsoft.com/office/drawing/2014/main" val="1189547607"/>
                  </a:ext>
                </a:extLst>
              </a:tr>
              <a:tr h="385692">
                <a:tc v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200" b="1">
                          <a:solidFill>
                            <a:schemeClr val="bg1"/>
                          </a:solidFill>
                          <a:effectLst/>
                        </a:rPr>
                        <a:t>Quasi-Constant</a:t>
                      </a:r>
                    </a:p>
                    <a:p>
                      <a:pPr algn="ctr">
                        <a:lnSpc>
                          <a:spcPct val="115000"/>
                        </a:lnSpc>
                        <a:spcAft>
                          <a:spcPts val="0"/>
                        </a:spcAft>
                      </a:pPr>
                      <a:r>
                        <a:rPr lang="en-GB" sz="1200" b="1">
                          <a:solidFill>
                            <a:schemeClr val="bg1"/>
                          </a:solidFill>
                          <a:effectLst/>
                        </a:rPr>
                        <a:t> Gradient</a:t>
                      </a:r>
                      <a:endParaRPr lang="en-GB" sz="1200" b="1">
                        <a:solidFill>
                          <a:schemeClr val="bg1"/>
                        </a:solidFill>
                        <a:effectLst/>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5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200" b="1" dirty="0">
                          <a:solidFill>
                            <a:schemeClr val="bg1"/>
                          </a:solidFill>
                          <a:effectLst/>
                        </a:rPr>
                        <a:t>Constant </a:t>
                      </a:r>
                    </a:p>
                    <a:p>
                      <a:pPr algn="ctr">
                        <a:lnSpc>
                          <a:spcPct val="115000"/>
                        </a:lnSpc>
                        <a:spcAft>
                          <a:spcPts val="0"/>
                        </a:spcAft>
                      </a:pPr>
                      <a:r>
                        <a:rPr lang="en-GB" sz="1200" b="1" dirty="0">
                          <a:solidFill>
                            <a:schemeClr val="bg1"/>
                          </a:solidFill>
                          <a:effectLst/>
                        </a:rPr>
                        <a:t>Impedance</a:t>
                      </a:r>
                      <a:endParaRPr lang="en-GB" sz="1200" b="1" dirty="0">
                        <a:solidFill>
                          <a:schemeClr val="bg1"/>
                        </a:solidFill>
                        <a:effectLst/>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50000"/>
                      </a:srgbClr>
                    </a:solidFill>
                  </a:tcPr>
                </a:tc>
                <a:extLst>
                  <a:ext uri="{0D108BD9-81ED-4DB2-BD59-A6C34878D82A}">
                    <a16:rowId xmlns:a16="http://schemas.microsoft.com/office/drawing/2014/main" val="2302921471"/>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it-IT" sz="1500">
                          <a:effectLst/>
                        </a:rPr>
                        <a:t>Frequency [GHz]</a:t>
                      </a:r>
                      <a:endParaRPr lang="en-GB" sz="15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500">
                          <a:effectLst/>
                        </a:rPr>
                        <a:t>11.9942</a:t>
                      </a:r>
                      <a:endParaRPr lang="en-GB" sz="15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hMerge="1">
                  <a:txBody>
                    <a:bodyPr/>
                    <a:lstStyle/>
                    <a:p>
                      <a:endParaRPr lang="it-IT"/>
                    </a:p>
                  </a:txBody>
                  <a:tcPr/>
                </a:tc>
                <a:extLst>
                  <a:ext uri="{0D108BD9-81ED-4DB2-BD59-A6C34878D82A}">
                    <a16:rowId xmlns:a16="http://schemas.microsoft.com/office/drawing/2014/main" val="1460260814"/>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500" b="1" dirty="0">
                          <a:solidFill>
                            <a:schemeClr val="tx1"/>
                          </a:solidFill>
                          <a:effectLst/>
                        </a:rPr>
                        <a:t>Average acc. gradient [MV/m]</a:t>
                      </a:r>
                      <a:endParaRPr lang="en-GB" sz="15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b="1" dirty="0">
                          <a:effectLst/>
                        </a:rPr>
                        <a:t>60</a:t>
                      </a:r>
                      <a:endParaRPr lang="en-GB" sz="15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hMerge="1">
                  <a:txBody>
                    <a:bodyPr/>
                    <a:lstStyle/>
                    <a:p>
                      <a:endParaRPr lang="it-IT"/>
                    </a:p>
                  </a:txBody>
                  <a:tcPr/>
                </a:tc>
                <a:extLst>
                  <a:ext uri="{0D108BD9-81ED-4DB2-BD59-A6C34878D82A}">
                    <a16:rowId xmlns:a16="http://schemas.microsoft.com/office/drawing/2014/main" val="4280093737"/>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500">
                          <a:solidFill>
                            <a:schemeClr val="tx1"/>
                          </a:solidFill>
                          <a:effectLst/>
                        </a:rPr>
                        <a:t>Structures per module</a:t>
                      </a:r>
                      <a:endParaRPr lang="en-GB" sz="1500">
                        <a:solidFill>
                          <a:schemeClr val="tx1"/>
                        </a:solidFill>
                        <a:effectLst/>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500">
                          <a:solidFill>
                            <a:schemeClr val="tx1"/>
                          </a:solidFill>
                          <a:effectLst/>
                        </a:rPr>
                        <a:t>2</a:t>
                      </a:r>
                      <a:endParaRPr lang="en-GB" sz="150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hMerge="1">
                  <a:txBody>
                    <a:bodyPr/>
                    <a:lstStyle/>
                    <a:p>
                      <a:endParaRPr lang="it-IT"/>
                    </a:p>
                  </a:txBody>
                  <a:tcPr/>
                </a:tc>
                <a:extLst>
                  <a:ext uri="{0D108BD9-81ED-4DB2-BD59-A6C34878D82A}">
                    <a16:rowId xmlns:a16="http://schemas.microsoft.com/office/drawing/2014/main" val="2027634411"/>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it-IT" sz="1500" b="1" dirty="0">
                          <a:effectLst/>
                        </a:rPr>
                        <a:t>Iris </a:t>
                      </a:r>
                      <a:r>
                        <a:rPr lang="it-IT" sz="1500" b="1" dirty="0" err="1">
                          <a:effectLst/>
                        </a:rPr>
                        <a:t>radius</a:t>
                      </a:r>
                      <a:r>
                        <a:rPr lang="it-IT" sz="1500" b="1" dirty="0">
                          <a:effectLst/>
                        </a:rPr>
                        <a:t> a [mm]</a:t>
                      </a:r>
                      <a:endParaRPr lang="en-GB" sz="15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500" b="1">
                          <a:effectLst/>
                        </a:rPr>
                        <a:t>3.85 - 3.15</a:t>
                      </a:r>
                      <a:endParaRPr lang="en-GB" sz="1500" b="1">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b="1" dirty="0">
                          <a:effectLst/>
                        </a:rPr>
                        <a:t>3.5</a:t>
                      </a:r>
                      <a:endParaRPr lang="en-GB" sz="15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887955829"/>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500">
                          <a:effectLst/>
                        </a:rPr>
                        <a:t>Tapering angle [</a:t>
                      </a:r>
                      <a:r>
                        <a:rPr lang="en-GB" sz="1500" err="1">
                          <a:effectLst/>
                        </a:rPr>
                        <a:t>deg</a:t>
                      </a:r>
                      <a:r>
                        <a:rPr lang="en-GB" sz="1500">
                          <a:effectLst/>
                        </a:rPr>
                        <a:t>]</a:t>
                      </a:r>
                      <a:endParaRPr lang="en-GB" sz="15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a:effectLst/>
                        </a:rPr>
                        <a:t>0.04</a:t>
                      </a:r>
                      <a:endParaRPr lang="en-GB" sz="15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a:effectLst/>
                        </a:rPr>
                        <a:t>0</a:t>
                      </a:r>
                      <a:endParaRPr lang="en-GB" sz="15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77256199"/>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500" b="1" dirty="0">
                          <a:solidFill>
                            <a:schemeClr val="tx1"/>
                          </a:solidFill>
                          <a:effectLst/>
                        </a:rPr>
                        <a:t>Struct. </a:t>
                      </a:r>
                      <a:r>
                        <a:rPr lang="en-US" sz="1500" b="1" dirty="0">
                          <a:solidFill>
                            <a:schemeClr val="tx1"/>
                          </a:solidFill>
                          <a:effectLst/>
                        </a:rPr>
                        <a:t>length</a:t>
                      </a:r>
                      <a:r>
                        <a:rPr lang="en-GB" sz="1500" b="1" dirty="0">
                          <a:solidFill>
                            <a:schemeClr val="tx1"/>
                          </a:solidFill>
                          <a:effectLst/>
                        </a:rPr>
                        <a:t> L</a:t>
                      </a:r>
                      <a:r>
                        <a:rPr lang="en-GB" sz="1500" b="1" baseline="-25000" dirty="0">
                          <a:solidFill>
                            <a:schemeClr val="tx1"/>
                          </a:solidFill>
                          <a:effectLst/>
                        </a:rPr>
                        <a:t>s</a:t>
                      </a:r>
                      <a:r>
                        <a:rPr lang="en-GB" sz="1500" b="1" dirty="0">
                          <a:solidFill>
                            <a:schemeClr val="tx1"/>
                          </a:solidFill>
                          <a:effectLst/>
                        </a:rPr>
                        <a:t> act. Length [m] </a:t>
                      </a:r>
                      <a:endParaRPr lang="en-GB" sz="15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500" b="1" dirty="0">
                          <a:solidFill>
                            <a:schemeClr val="tx1"/>
                          </a:solidFill>
                          <a:effectLst/>
                        </a:rPr>
                        <a:t>1.05</a:t>
                      </a:r>
                      <a:endParaRPr lang="en-GB" sz="15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hMerge="1">
                  <a:txBody>
                    <a:bodyPr/>
                    <a:lstStyle/>
                    <a:p>
                      <a:endParaRPr lang="it-IT"/>
                    </a:p>
                  </a:txBody>
                  <a:tcPr/>
                </a:tc>
                <a:extLst>
                  <a:ext uri="{0D108BD9-81ED-4DB2-BD59-A6C34878D82A}">
                    <a16:rowId xmlns:a16="http://schemas.microsoft.com/office/drawing/2014/main" val="166161823"/>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500" b="0">
                          <a:solidFill>
                            <a:schemeClr val="tx1"/>
                          </a:solidFill>
                          <a:effectLst/>
                        </a:rPr>
                        <a:t>No. of cells</a:t>
                      </a:r>
                      <a:endParaRPr lang="en-GB" sz="1500" b="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b="0" dirty="0">
                          <a:solidFill>
                            <a:schemeClr val="tx1"/>
                          </a:solidFill>
                          <a:effectLst/>
                        </a:rPr>
                        <a:t>113</a:t>
                      </a:r>
                      <a:endParaRPr lang="en-GB" sz="15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hMerge="1">
                  <a:txBody>
                    <a:bodyPr/>
                    <a:lstStyle/>
                    <a:p>
                      <a:endParaRPr lang="it-IT"/>
                    </a:p>
                  </a:txBody>
                  <a:tcPr/>
                </a:tc>
                <a:extLst>
                  <a:ext uri="{0D108BD9-81ED-4DB2-BD59-A6C34878D82A}">
                    <a16:rowId xmlns:a16="http://schemas.microsoft.com/office/drawing/2014/main" val="2752336216"/>
                  </a:ext>
                </a:extLst>
              </a:tr>
              <a:tr h="2744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500">
                          <a:effectLst/>
                        </a:rPr>
                        <a:t>Shunt impedance R [MΩ/m]</a:t>
                      </a:r>
                      <a:endParaRPr lang="en-GB" sz="15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500"/>
                        <a:t>93-107</a:t>
                      </a:r>
                      <a:endParaRPr lang="en-GB" sz="15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a:effectLst/>
                        </a:rPr>
                        <a:t>100</a:t>
                      </a:r>
                      <a:endParaRPr lang="en-GB" sz="15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14"/>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500">
                          <a:solidFill>
                            <a:schemeClr val="tx1"/>
                          </a:solidFill>
                          <a:effectLst/>
                        </a:rPr>
                        <a:t>Peak input power per structure [MW]</a:t>
                      </a:r>
                      <a:endParaRPr lang="en-GB" sz="150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500" dirty="0">
                          <a:solidFill>
                            <a:schemeClr val="tx1"/>
                          </a:solidFill>
                        </a:rPr>
                        <a:t>70</a:t>
                      </a:r>
                      <a:endParaRPr lang="en-GB" sz="1500" dirty="0">
                        <a:solidFill>
                          <a:schemeClr val="tx1"/>
                        </a:solidFill>
                        <a:latin typeface="+mn-lt"/>
                      </a:endParaRPr>
                    </a:p>
                  </a:txBody>
                  <a:tcPr marL="72000" marR="77441"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hMerge="1">
                  <a:txBody>
                    <a:bodyPr/>
                    <a:lstStyle/>
                    <a:p>
                      <a:endParaRPr lang="it-IT"/>
                    </a:p>
                  </a:txBody>
                  <a:tcPr/>
                </a:tc>
                <a:extLst>
                  <a:ext uri="{0D108BD9-81ED-4DB2-BD59-A6C34878D82A}">
                    <a16:rowId xmlns:a16="http://schemas.microsoft.com/office/drawing/2014/main" val="4003508526"/>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500" dirty="0">
                          <a:solidFill>
                            <a:schemeClr val="tx1"/>
                          </a:solidFill>
                          <a:effectLst/>
                        </a:rPr>
                        <a:t>Input power aver. over the pulse [MW]</a:t>
                      </a:r>
                      <a:endParaRPr lang="en-GB" sz="150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500">
                          <a:solidFill>
                            <a:schemeClr val="tx1"/>
                          </a:solidFill>
                        </a:rPr>
                        <a:t>51</a:t>
                      </a:r>
                      <a:endParaRPr lang="en-GB" sz="1500">
                        <a:solidFill>
                          <a:schemeClr val="tx1"/>
                        </a:solidFill>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hMerge="1">
                  <a:txBody>
                    <a:bodyPr/>
                    <a:lstStyle/>
                    <a:p>
                      <a:endParaRPr lang="it-IT"/>
                    </a:p>
                  </a:txBody>
                  <a:tcPr/>
                </a:tc>
                <a:extLst>
                  <a:ext uri="{0D108BD9-81ED-4DB2-BD59-A6C34878D82A}">
                    <a16:rowId xmlns:a16="http://schemas.microsoft.com/office/drawing/2014/main" val="1615577769"/>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500">
                          <a:solidFill>
                            <a:schemeClr val="tx1"/>
                          </a:solidFill>
                          <a:effectLst/>
                        </a:rPr>
                        <a:t>Average dissipated power [kW]</a:t>
                      </a:r>
                      <a:endParaRPr lang="en-GB" sz="150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500">
                          <a:solidFill>
                            <a:schemeClr val="tx1"/>
                          </a:solidFill>
                        </a:rPr>
                        <a:t>1</a:t>
                      </a:r>
                      <a:endParaRPr lang="en-GB" sz="1500">
                        <a:solidFill>
                          <a:schemeClr val="tx1"/>
                        </a:solidFill>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hMerge="1">
                  <a:txBody>
                    <a:bodyPr/>
                    <a:lstStyle/>
                    <a:p>
                      <a:endParaRPr lang="it-IT"/>
                    </a:p>
                  </a:txBody>
                  <a:tcPr/>
                </a:tc>
                <a:extLst>
                  <a:ext uri="{0D108BD9-81ED-4DB2-BD59-A6C34878D82A}">
                    <a16:rowId xmlns:a16="http://schemas.microsoft.com/office/drawing/2014/main" val="1671449666"/>
                  </a:ext>
                </a:extLst>
              </a:tr>
              <a:tr h="2898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500" b="0">
                          <a:solidFill>
                            <a:schemeClr val="tx1"/>
                          </a:solidFill>
                          <a:effectLst/>
                        </a:rPr>
                        <a:t>P</a:t>
                      </a:r>
                      <a:r>
                        <a:rPr lang="en-GB" sz="1500" b="0" baseline="-25000">
                          <a:solidFill>
                            <a:schemeClr val="tx1"/>
                          </a:solidFill>
                          <a:effectLst/>
                        </a:rPr>
                        <a:t>out</a:t>
                      </a:r>
                      <a:r>
                        <a:rPr lang="en-GB" sz="1500" b="0">
                          <a:solidFill>
                            <a:schemeClr val="tx1"/>
                          </a:solidFill>
                          <a:effectLst/>
                        </a:rPr>
                        <a:t>/P</a:t>
                      </a:r>
                      <a:r>
                        <a:rPr lang="en-GB" sz="1500" b="0" baseline="-25000">
                          <a:solidFill>
                            <a:schemeClr val="tx1"/>
                          </a:solidFill>
                          <a:effectLst/>
                        </a:rPr>
                        <a:t>in</a:t>
                      </a:r>
                      <a:r>
                        <a:rPr lang="en-GB" sz="1500" b="0">
                          <a:solidFill>
                            <a:schemeClr val="tx1"/>
                          </a:solidFill>
                          <a:effectLst/>
                        </a:rPr>
                        <a:t> [%]</a:t>
                      </a:r>
                      <a:endParaRPr lang="en-GB" sz="1500" b="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500" b="0">
                          <a:solidFill>
                            <a:schemeClr val="tx1"/>
                          </a:solidFill>
                        </a:rPr>
                        <a:t>25</a:t>
                      </a:r>
                      <a:endParaRPr lang="en-GB" sz="1500" b="0">
                        <a:solidFill>
                          <a:schemeClr val="tx1"/>
                        </a:solidFill>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hMerge="1">
                  <a:txBody>
                    <a:bodyPr/>
                    <a:lstStyle/>
                    <a:p>
                      <a:endParaRPr lang="it-IT"/>
                    </a:p>
                  </a:txBody>
                  <a:tcPr/>
                </a:tc>
                <a:extLst>
                  <a:ext uri="{0D108BD9-81ED-4DB2-BD59-A6C34878D82A}">
                    <a16:rowId xmlns:a16="http://schemas.microsoft.com/office/drawing/2014/main" val="987011987"/>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500" b="0" dirty="0">
                          <a:solidFill>
                            <a:schemeClr val="tx1"/>
                          </a:solidFill>
                          <a:effectLst/>
                        </a:rPr>
                        <a:t>Filling time [ns]</a:t>
                      </a:r>
                      <a:endParaRPr lang="en-GB" sz="15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500" b="0" dirty="0">
                          <a:solidFill>
                            <a:schemeClr val="tx1"/>
                          </a:solidFill>
                        </a:rPr>
                        <a:t>130</a:t>
                      </a:r>
                      <a:endParaRPr lang="en-GB" sz="1500" b="0" dirty="0">
                        <a:solidFill>
                          <a:schemeClr val="tx1"/>
                        </a:solidFill>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hMerge="1">
                  <a:txBody>
                    <a:bodyPr/>
                    <a:lstStyle/>
                    <a:p>
                      <a:endParaRPr lang="it-IT"/>
                    </a:p>
                  </a:txBody>
                  <a:tcPr/>
                </a:tc>
                <a:extLst>
                  <a:ext uri="{0D108BD9-81ED-4DB2-BD59-A6C34878D82A}">
                    <a16:rowId xmlns:a16="http://schemas.microsoft.com/office/drawing/2014/main" val="149914124"/>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dirty="0">
                          <a:solidFill>
                            <a:schemeClr val="tx1"/>
                          </a:solidFill>
                          <a:effectLst/>
                        </a:rPr>
                        <a:t>Peak Modified Poynting Vector [W/</a:t>
                      </a:r>
                      <a:r>
                        <a:rPr lang="en-GB" sz="1500" dirty="0">
                          <a:solidFill>
                            <a:schemeClr val="tx1"/>
                          </a:solidFill>
                          <a:effectLst/>
                          <a:sym typeface="Symbol" panose="05050102010706020507" pitchFamily="18" charset="2"/>
                        </a:rPr>
                        <a:t></a:t>
                      </a:r>
                      <a:r>
                        <a:rPr lang="en-GB" sz="1500" dirty="0">
                          <a:solidFill>
                            <a:schemeClr val="tx1"/>
                          </a:solidFill>
                          <a:effectLst/>
                        </a:rPr>
                        <a:t>m</a:t>
                      </a:r>
                      <a:r>
                        <a:rPr lang="en-GB" sz="1500" baseline="30000" dirty="0">
                          <a:solidFill>
                            <a:schemeClr val="tx1"/>
                          </a:solidFill>
                          <a:effectLst/>
                        </a:rPr>
                        <a:t>2</a:t>
                      </a:r>
                      <a:r>
                        <a:rPr lang="en-GB" sz="1500" dirty="0">
                          <a:solidFill>
                            <a:schemeClr val="tx1"/>
                          </a:solidFill>
                          <a:effectLst/>
                        </a:rPr>
                        <a:t>]</a:t>
                      </a:r>
                      <a:endParaRPr lang="en-GB" sz="150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dirty="0">
                          <a:solidFill>
                            <a:schemeClr val="tx1"/>
                          </a:solidFill>
                          <a:effectLst/>
                        </a:rPr>
                        <a:t>3.6</a:t>
                      </a:r>
                      <a:endParaRPr lang="en-GB" sz="150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dirty="0">
                          <a:solidFill>
                            <a:schemeClr val="tx1"/>
                          </a:solidFill>
                          <a:effectLst/>
                        </a:rPr>
                        <a:t>4.3</a:t>
                      </a:r>
                      <a:endParaRPr lang="en-GB" sz="150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812987920"/>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a:solidFill>
                            <a:schemeClr val="tx1"/>
                          </a:solidFill>
                          <a:effectLst/>
                        </a:rPr>
                        <a:t>Peak surface electric field [MV/m]</a:t>
                      </a:r>
                      <a:endParaRPr lang="en-GB" sz="150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a:solidFill>
                            <a:schemeClr val="tx1"/>
                          </a:solidFill>
                          <a:effectLst/>
                        </a:rPr>
                        <a:t>160</a:t>
                      </a:r>
                      <a:endParaRPr lang="en-GB" sz="150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a:solidFill>
                            <a:schemeClr val="tx1"/>
                          </a:solidFill>
                          <a:effectLst/>
                        </a:rPr>
                        <a:t>190</a:t>
                      </a:r>
                      <a:endParaRPr lang="en-GB" sz="150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975697764"/>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500" b="1">
                          <a:solidFill>
                            <a:schemeClr val="tx1"/>
                          </a:solidFill>
                          <a:effectLst/>
                        </a:rPr>
                        <a:t>Required </a:t>
                      </a:r>
                      <a:r>
                        <a:rPr lang="en-GB" sz="1500" b="1" err="1">
                          <a:solidFill>
                            <a:schemeClr val="tx1"/>
                          </a:solidFill>
                          <a:effectLst/>
                        </a:rPr>
                        <a:t>Kly</a:t>
                      </a:r>
                      <a:r>
                        <a:rPr lang="en-GB" sz="1500" b="1">
                          <a:solidFill>
                            <a:schemeClr val="tx1"/>
                          </a:solidFill>
                          <a:effectLst/>
                        </a:rPr>
                        <a:t> power per module [MW]</a:t>
                      </a:r>
                      <a:endParaRPr lang="en-GB" sz="1500" b="1">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500" b="1">
                          <a:solidFill>
                            <a:schemeClr val="tx1"/>
                          </a:solidFill>
                          <a:effectLst/>
                        </a:rPr>
                        <a:t>22.5</a:t>
                      </a:r>
                      <a:endParaRPr lang="en-GB" sz="1500" b="1">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hMerge="1">
                  <a:txBody>
                    <a:bodyPr/>
                    <a:lstStyle/>
                    <a:p>
                      <a:endParaRPr lang="it-IT"/>
                    </a:p>
                  </a:txBody>
                  <a:tcPr/>
                </a:tc>
                <a:extLst>
                  <a:ext uri="{0D108BD9-81ED-4DB2-BD59-A6C34878D82A}">
                    <a16:rowId xmlns:a16="http://schemas.microsoft.com/office/drawing/2014/main" val="667026167"/>
                  </a:ext>
                </a:extLst>
              </a:tr>
              <a:tr h="24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it-IT" sz="1500" b="1" err="1">
                          <a:effectLst/>
                        </a:rPr>
                        <a:t>Kly</a:t>
                      </a:r>
                      <a:r>
                        <a:rPr lang="it-IT" sz="1500" b="1">
                          <a:effectLst/>
                        </a:rPr>
                        <a:t> RF </a:t>
                      </a:r>
                      <a:r>
                        <a:rPr lang="it-IT" sz="1500" b="1" err="1">
                          <a:effectLst/>
                        </a:rPr>
                        <a:t>pulse</a:t>
                      </a:r>
                      <a:r>
                        <a:rPr lang="it-IT" sz="1500" b="1">
                          <a:effectLst/>
                        </a:rPr>
                        <a:t> </a:t>
                      </a:r>
                      <a:r>
                        <a:rPr lang="it-IT" sz="1500" b="1" err="1">
                          <a:effectLst/>
                        </a:rPr>
                        <a:t>length</a:t>
                      </a:r>
                      <a:r>
                        <a:rPr lang="it-IT" sz="1500" b="1">
                          <a:effectLst/>
                        </a:rPr>
                        <a:t> [µs]</a:t>
                      </a:r>
                      <a:endParaRPr lang="en-GB" sz="1500" b="1">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it-IT" sz="1500" b="1">
                          <a:effectLst/>
                        </a:rPr>
                        <a:t>1.5</a:t>
                      </a:r>
                      <a:endParaRPr lang="en-GB" sz="1500" b="1">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hMerge="1">
                  <a:txBody>
                    <a:bodyPr/>
                    <a:lstStyle/>
                    <a:p>
                      <a:endParaRPr lang="it-IT"/>
                    </a:p>
                  </a:txBody>
                  <a:tcPr/>
                </a:tc>
                <a:extLst>
                  <a:ext uri="{0D108BD9-81ED-4DB2-BD59-A6C34878D82A}">
                    <a16:rowId xmlns:a16="http://schemas.microsoft.com/office/drawing/2014/main" val="1791062711"/>
                  </a:ext>
                </a:extLst>
              </a:tr>
              <a:tr h="2289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500" b="1">
                          <a:solidFill>
                            <a:schemeClr val="tx1"/>
                          </a:solidFill>
                          <a:effectLst/>
                        </a:rPr>
                        <a:t>Repetition Rate [Hz]</a:t>
                      </a:r>
                      <a:endParaRPr lang="en-GB" sz="1500" b="1">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Aft>
                          <a:spcPts val="0"/>
                        </a:spcAft>
                      </a:pPr>
                      <a:r>
                        <a:rPr lang="en-GB" sz="1500" b="1" dirty="0">
                          <a:effectLst/>
                        </a:rPr>
                        <a:t>100</a:t>
                      </a:r>
                      <a:endParaRPr lang="en-GB" sz="15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hMerge="1">
                  <a:txBody>
                    <a:bodyPr/>
                    <a:lstStyle/>
                    <a:p>
                      <a:endParaRPr lang="it-IT"/>
                    </a:p>
                  </a:txBody>
                  <a:tcPr/>
                </a:tc>
                <a:extLst>
                  <a:ext uri="{0D108BD9-81ED-4DB2-BD59-A6C34878D82A}">
                    <a16:rowId xmlns:a16="http://schemas.microsoft.com/office/drawing/2014/main" val="2519424957"/>
                  </a:ext>
                </a:extLst>
              </a:tr>
            </a:tbl>
          </a:graphicData>
        </a:graphic>
      </p:graphicFrame>
      <p:sp>
        <p:nvSpPr>
          <p:cNvPr id="13" name="CasellaDiTesto 12">
            <a:extLst>
              <a:ext uri="{FF2B5EF4-FFF2-40B4-BE49-F238E27FC236}">
                <a16:creationId xmlns:a16="http://schemas.microsoft.com/office/drawing/2014/main" id="{30ED2AA0-E26C-37E8-AE3B-8B890D2B7F14}"/>
              </a:ext>
            </a:extLst>
          </p:cNvPr>
          <p:cNvSpPr txBox="1"/>
          <p:nvPr/>
        </p:nvSpPr>
        <p:spPr>
          <a:xfrm>
            <a:off x="7894128" y="6557177"/>
            <a:ext cx="3524229" cy="276999"/>
          </a:xfrm>
          <a:prstGeom prst="rect">
            <a:avLst/>
          </a:prstGeom>
          <a:noFill/>
        </p:spPr>
        <p:txBody>
          <a:bodyPr wrap="square">
            <a:spAutoFit/>
          </a:bodyPr>
          <a:lstStyle/>
          <a:p>
            <a:r>
              <a:rPr lang="en-US" altLang="it-IT" sz="1200" i="1" dirty="0">
                <a:solidFill>
                  <a:prstClr val="black"/>
                </a:solidFill>
                <a:latin typeface="Calibri" panose="020F0502020204030204"/>
              </a:rPr>
              <a:t>M. Diomede et al.</a:t>
            </a:r>
            <a:r>
              <a:rPr lang="it-IT" sz="1200" dirty="0">
                <a:solidFill>
                  <a:prstClr val="black"/>
                </a:solidFill>
                <a:latin typeface="Calibri" panose="020F0502020204030204" pitchFamily="34" charset="0"/>
              </a:rPr>
              <a:t> </a:t>
            </a:r>
            <a:r>
              <a:rPr lang="it-IT" sz="1200" i="1" dirty="0">
                <a:solidFill>
                  <a:prstClr val="black"/>
                </a:solidFill>
                <a:latin typeface="Calibri" panose="020F0502020204030204"/>
              </a:rPr>
              <a:t>NIM A 909 (2018) 243–246</a:t>
            </a:r>
            <a:endParaRPr lang="it-IT" sz="1200" dirty="0">
              <a:solidFill>
                <a:prstClr val="black"/>
              </a:solidFill>
              <a:latin typeface="Calibri" panose="020F0502020204030204"/>
            </a:endParaRPr>
          </a:p>
        </p:txBody>
      </p:sp>
      <p:sp>
        <p:nvSpPr>
          <p:cNvPr id="14" name="Segnaposto numero diapositiva 4">
            <a:extLst>
              <a:ext uri="{FF2B5EF4-FFF2-40B4-BE49-F238E27FC236}">
                <a16:creationId xmlns:a16="http://schemas.microsoft.com/office/drawing/2014/main" id="{C7CA707D-F14A-528A-DBD8-B7089BB4AD4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5</a:t>
            </a:fld>
            <a:endParaRPr lang="en-GB">
              <a:solidFill>
                <a:prstClr val="black">
                  <a:tint val="75000"/>
                </a:prstClr>
              </a:solidFill>
              <a:latin typeface="Calibri" panose="020F0502020204030204"/>
            </a:endParaRPr>
          </a:p>
        </p:txBody>
      </p:sp>
      <p:pic>
        <p:nvPicPr>
          <p:cNvPr id="15" name="Immagine 14">
            <a:extLst>
              <a:ext uri="{FF2B5EF4-FFF2-40B4-BE49-F238E27FC236}">
                <a16:creationId xmlns:a16="http://schemas.microsoft.com/office/drawing/2014/main" id="{99BFC7C0-5526-C202-1C81-12700FB6BF13}"/>
              </a:ext>
            </a:extLst>
          </p:cNvPr>
          <p:cNvPicPr>
            <a:picLocks noChangeAspect="1"/>
          </p:cNvPicPr>
          <p:nvPr/>
        </p:nvPicPr>
        <p:blipFill>
          <a:blip r:embed="rId3"/>
          <a:stretch>
            <a:fillRect/>
          </a:stretch>
        </p:blipFill>
        <p:spPr>
          <a:xfrm>
            <a:off x="527536" y="3880086"/>
            <a:ext cx="2460752" cy="1738302"/>
          </a:xfrm>
          <a:prstGeom prst="rect">
            <a:avLst/>
          </a:prstGeom>
        </p:spPr>
      </p:pic>
      <p:cxnSp>
        <p:nvCxnSpPr>
          <p:cNvPr id="16" name="Connettore 2 15">
            <a:extLst>
              <a:ext uri="{FF2B5EF4-FFF2-40B4-BE49-F238E27FC236}">
                <a16:creationId xmlns:a16="http://schemas.microsoft.com/office/drawing/2014/main" id="{AFFB28A5-A8EA-4332-B05C-53BE0E9C66D6}"/>
              </a:ext>
            </a:extLst>
          </p:cNvPr>
          <p:cNvCxnSpPr>
            <a:cxnSpLocks/>
          </p:cNvCxnSpPr>
          <p:nvPr/>
        </p:nvCxnSpPr>
        <p:spPr>
          <a:xfrm flipV="1">
            <a:off x="1376737" y="6432723"/>
            <a:ext cx="4181582" cy="247542"/>
          </a:xfrm>
          <a:prstGeom prst="straightConnector1">
            <a:avLst/>
          </a:prstGeom>
          <a:noFill/>
          <a:ln w="38100" cap="flat" cmpd="sng" algn="ctr">
            <a:solidFill>
              <a:sysClr val="windowText" lastClr="000000"/>
            </a:solidFill>
            <a:prstDash val="solid"/>
            <a:miter lim="800000"/>
            <a:headEnd type="triangle"/>
            <a:tailEnd type="triangle"/>
          </a:ln>
          <a:effectLst/>
        </p:spPr>
      </p:cxnSp>
      <p:sp>
        <p:nvSpPr>
          <p:cNvPr id="17" name="CasellaDiTesto 16">
            <a:extLst>
              <a:ext uri="{FF2B5EF4-FFF2-40B4-BE49-F238E27FC236}">
                <a16:creationId xmlns:a16="http://schemas.microsoft.com/office/drawing/2014/main" id="{C29AECD7-5140-9774-A1C2-67C9A7421C54}"/>
              </a:ext>
            </a:extLst>
          </p:cNvPr>
          <p:cNvSpPr txBox="1"/>
          <p:nvPr/>
        </p:nvSpPr>
        <p:spPr>
          <a:xfrm>
            <a:off x="3604450" y="6485629"/>
            <a:ext cx="6104238" cy="369332"/>
          </a:xfrm>
          <a:prstGeom prst="rect">
            <a:avLst/>
          </a:prstGeom>
          <a:noFill/>
        </p:spPr>
        <p:txBody>
          <a:bodyPr wrap="square">
            <a:spAutoFit/>
          </a:bodyPr>
          <a:lstStyle/>
          <a:p>
            <a:r>
              <a:rPr lang="en-US" altLang="it-IT" dirty="0">
                <a:solidFill>
                  <a:prstClr val="black"/>
                </a:solidFill>
                <a:latin typeface="Calibri" panose="020F0502020204030204"/>
              </a:rPr>
              <a:t>1.05 m</a:t>
            </a:r>
            <a:endParaRPr lang="it-IT" dirty="0">
              <a:solidFill>
                <a:prstClr val="black"/>
              </a:solidFill>
              <a:latin typeface="Calibri" panose="020F0502020204030204"/>
            </a:endParaRPr>
          </a:p>
        </p:txBody>
      </p:sp>
      <p:sp>
        <p:nvSpPr>
          <p:cNvPr id="18" name="CasellaDiTesto 17">
            <a:extLst>
              <a:ext uri="{FF2B5EF4-FFF2-40B4-BE49-F238E27FC236}">
                <a16:creationId xmlns:a16="http://schemas.microsoft.com/office/drawing/2014/main" id="{EEE69011-1B62-0184-05F0-9EE352F00483}"/>
              </a:ext>
            </a:extLst>
          </p:cNvPr>
          <p:cNvSpPr txBox="1"/>
          <p:nvPr/>
        </p:nvSpPr>
        <p:spPr>
          <a:xfrm>
            <a:off x="162892" y="813656"/>
            <a:ext cx="6273868" cy="3964162"/>
          </a:xfrm>
          <a:prstGeom prst="rect">
            <a:avLst/>
          </a:prstGeom>
          <a:noFill/>
        </p:spPr>
        <p:txBody>
          <a:bodyPr wrap="square" lIns="91440" tIns="45720" rIns="91440" bIns="45720" anchor="t">
            <a:spAutoFit/>
          </a:bodyPr>
          <a:lstStyle/>
          <a:p>
            <a:pPr marL="285750" indent="-285750" algn="just">
              <a:lnSpc>
                <a:spcPct val="90000"/>
              </a:lnSpc>
              <a:spcBef>
                <a:spcPts val="1000"/>
              </a:spcBef>
              <a:buClr>
                <a:srgbClr val="4196B4"/>
              </a:buClr>
              <a:buFont typeface="Cambria Math" panose="02040503050406030204" pitchFamily="18" charset="0"/>
              <a:buChar char="»"/>
            </a:pPr>
            <a:r>
              <a:rPr lang="en-US" altLang="it-IT" sz="1400" dirty="0">
                <a:solidFill>
                  <a:prstClr val="black"/>
                </a:solidFill>
                <a:latin typeface="Calibri" panose="020F0502020204030204"/>
              </a:rPr>
              <a:t>The </a:t>
            </a:r>
            <a:r>
              <a:rPr lang="en-US" altLang="it-IT" sz="1400" b="1" dirty="0">
                <a:solidFill>
                  <a:srgbClr val="0000FF"/>
                </a:solidFill>
                <a:latin typeface="Calibri" panose="020F0502020204030204"/>
              </a:rPr>
              <a:t>EM design of the structure is completed</a:t>
            </a:r>
            <a:r>
              <a:rPr lang="en-US" altLang="it-IT" sz="1400" dirty="0">
                <a:solidFill>
                  <a:prstClr val="black"/>
                </a:solidFill>
                <a:latin typeface="Calibri" panose="020F0502020204030204"/>
              </a:rPr>
              <a:t>: </a:t>
            </a:r>
            <a:r>
              <a:rPr lang="en-US" altLang="it-IT" sz="1400" b="1" dirty="0">
                <a:solidFill>
                  <a:prstClr val="black"/>
                </a:solidFill>
                <a:latin typeface="Calibri" panose="020F0502020204030204"/>
              </a:rPr>
              <a:t>1.05 m long </a:t>
            </a:r>
            <a:r>
              <a:rPr lang="en-US" altLang="it-IT" sz="1400" dirty="0">
                <a:solidFill>
                  <a:prstClr val="black"/>
                </a:solidFill>
                <a:latin typeface="Calibri" panose="020F0502020204030204"/>
              </a:rPr>
              <a:t>structures with </a:t>
            </a:r>
            <a:r>
              <a:rPr lang="en-US" altLang="it-IT" sz="1400" b="1" dirty="0">
                <a:solidFill>
                  <a:prstClr val="black"/>
                </a:solidFill>
                <a:latin typeface="Calibri" panose="020F0502020204030204"/>
              </a:rPr>
              <a:t>3.5 mm average iris radius</a:t>
            </a:r>
            <a:r>
              <a:rPr lang="en-US" altLang="it-IT" sz="1400" dirty="0">
                <a:solidFill>
                  <a:prstClr val="black"/>
                </a:solidFill>
                <a:latin typeface="Calibri" panose="020F0502020204030204"/>
              </a:rPr>
              <a:t> design to work with an average acceleration gradient of </a:t>
            </a:r>
            <a:r>
              <a:rPr lang="en-US" altLang="it-IT" sz="1400" b="1" dirty="0">
                <a:solidFill>
                  <a:prstClr val="black"/>
                </a:solidFill>
                <a:latin typeface="Calibri" panose="020F0502020204030204"/>
              </a:rPr>
              <a:t>60 MV/m. </a:t>
            </a:r>
            <a:r>
              <a:rPr lang="en-US" altLang="it-IT" sz="1400" dirty="0">
                <a:solidFill>
                  <a:prstClr val="black"/>
                </a:solidFill>
                <a:latin typeface="Calibri" panose="020F0502020204030204"/>
              </a:rPr>
              <a:t>The single cell and RF structure optimization has been completed developing a semi-analytical code to consider also the power gain from the BOC pulse compressor: </a:t>
            </a:r>
            <a:r>
              <a:rPr lang="en-US" altLang="it-IT" sz="1400" b="1" i="1" dirty="0">
                <a:solidFill>
                  <a:srgbClr val="00B050"/>
                </a:solidFill>
                <a:latin typeface="Calibri" panose="020F0502020204030204"/>
              </a:rPr>
              <a:t>done</a:t>
            </a:r>
            <a:endParaRPr lang="en-US" altLang="it-IT" sz="1400" b="1" dirty="0">
              <a:solidFill>
                <a:prstClr val="black"/>
              </a:solidFill>
              <a:latin typeface="Calibri" panose="020F0502020204030204"/>
            </a:endParaRPr>
          </a:p>
          <a:p>
            <a:pPr marL="285750" indent="-285750" algn="just">
              <a:lnSpc>
                <a:spcPct val="90000"/>
              </a:lnSpc>
              <a:spcBef>
                <a:spcPts val="1000"/>
              </a:spcBef>
              <a:buClr>
                <a:srgbClr val="4196B4"/>
              </a:buClr>
              <a:buFont typeface="Cambria Math" panose="02040503050406030204" pitchFamily="18" charset="0"/>
              <a:buChar char="»"/>
            </a:pPr>
            <a:r>
              <a:rPr lang="en-US" altLang="it-IT" sz="1400" b="1" dirty="0">
                <a:solidFill>
                  <a:srgbClr val="0000FF"/>
                </a:solidFill>
                <a:latin typeface="Calibri" panose="020F0502020204030204"/>
              </a:rPr>
              <a:t>Thermo-mechanical simulations</a:t>
            </a:r>
            <a:r>
              <a:rPr lang="en-US" altLang="it-IT" sz="1400" dirty="0">
                <a:solidFill>
                  <a:srgbClr val="0000FF"/>
                </a:solidFill>
                <a:latin typeface="Calibri" panose="020F0502020204030204"/>
              </a:rPr>
              <a:t> </a:t>
            </a:r>
            <a:r>
              <a:rPr lang="en-US" altLang="it-IT" sz="1400" dirty="0">
                <a:solidFill>
                  <a:prstClr val="black"/>
                </a:solidFill>
                <a:latin typeface="Calibri" panose="020F0502020204030204"/>
              </a:rPr>
              <a:t>to demonstrate the correct sizing of the cooling system (at 100 Hz and 400 Hz): </a:t>
            </a:r>
            <a:r>
              <a:rPr lang="en-US" altLang="it-IT" sz="1400" b="1" i="1" dirty="0">
                <a:solidFill>
                  <a:srgbClr val="00B050"/>
                </a:solidFill>
                <a:latin typeface="Calibri" panose="020F0502020204030204"/>
              </a:rPr>
              <a:t>done</a:t>
            </a:r>
          </a:p>
          <a:p>
            <a:pPr marL="285750" indent="-285750" algn="just">
              <a:lnSpc>
                <a:spcPct val="90000"/>
              </a:lnSpc>
              <a:spcBef>
                <a:spcPts val="1000"/>
              </a:spcBef>
              <a:buClr>
                <a:srgbClr val="4196B4"/>
              </a:buClr>
              <a:buFont typeface="Cambria Math" panose="02040503050406030204" pitchFamily="18" charset="0"/>
              <a:buChar char="»"/>
            </a:pPr>
            <a:r>
              <a:rPr lang="en-US" altLang="it-IT" sz="1400" b="1" dirty="0">
                <a:solidFill>
                  <a:srgbClr val="0000FF"/>
                </a:solidFill>
                <a:latin typeface="Calibri" panose="020F0502020204030204"/>
              </a:rPr>
              <a:t>Dark current simulations </a:t>
            </a:r>
            <a:r>
              <a:rPr lang="en-US" altLang="it-IT" sz="1400" dirty="0">
                <a:solidFill>
                  <a:prstClr val="black"/>
                </a:solidFill>
                <a:latin typeface="Calibri" panose="020F0502020204030204"/>
              </a:rPr>
              <a:t>(CST Particle in cell) have been performed to evaluate the background radiation together with </a:t>
            </a:r>
            <a:r>
              <a:rPr lang="en-US" altLang="it-IT" sz="1400" b="1" dirty="0">
                <a:solidFill>
                  <a:srgbClr val="0000FF"/>
                </a:solidFill>
                <a:latin typeface="Calibri" panose="020F0502020204030204"/>
              </a:rPr>
              <a:t>vacuum calculation </a:t>
            </a:r>
            <a:r>
              <a:rPr lang="en-US" altLang="it-IT" sz="1400" dirty="0">
                <a:solidFill>
                  <a:prstClr val="black"/>
                </a:solidFill>
                <a:latin typeface="Calibri" panose="020F0502020204030204"/>
              </a:rPr>
              <a:t>to verify the pression distribution along the structure: </a:t>
            </a:r>
            <a:r>
              <a:rPr lang="en-US" altLang="it-IT" sz="1400" b="1" i="1" dirty="0">
                <a:solidFill>
                  <a:srgbClr val="00B050"/>
                </a:solidFill>
                <a:latin typeface="Calibri" panose="020F0502020204030204"/>
              </a:rPr>
              <a:t>done</a:t>
            </a:r>
          </a:p>
          <a:p>
            <a:pPr marL="285750" indent="-285750" algn="just">
              <a:lnSpc>
                <a:spcPct val="90000"/>
              </a:lnSpc>
              <a:spcBef>
                <a:spcPts val="1000"/>
              </a:spcBef>
              <a:buClr>
                <a:srgbClr val="4196B4"/>
              </a:buClr>
              <a:buFont typeface="Cambria Math" panose="02040503050406030204" pitchFamily="18" charset="0"/>
              <a:buChar char="»"/>
            </a:pPr>
            <a:r>
              <a:rPr lang="en-US" altLang="it-IT" sz="1400" dirty="0">
                <a:solidFill>
                  <a:prstClr val="black"/>
                </a:solidFill>
                <a:latin typeface="Calibri" panose="020F0502020204030204"/>
              </a:rPr>
              <a:t>The final </a:t>
            </a:r>
            <a:r>
              <a:rPr lang="en-US" altLang="it-IT" sz="1400" b="1" dirty="0">
                <a:solidFill>
                  <a:srgbClr val="0000FF"/>
                </a:solidFill>
                <a:latin typeface="Calibri" panose="020F0502020204030204"/>
              </a:rPr>
              <a:t>mechanical design</a:t>
            </a:r>
            <a:r>
              <a:rPr lang="en-US" altLang="it-IT" sz="1400" b="1" dirty="0">
                <a:solidFill>
                  <a:prstClr val="black"/>
                </a:solidFill>
                <a:latin typeface="Calibri" panose="020F0502020204030204"/>
              </a:rPr>
              <a:t> </a:t>
            </a:r>
            <a:r>
              <a:rPr lang="en-US" altLang="it-IT" sz="1400" dirty="0">
                <a:solidFill>
                  <a:prstClr val="black"/>
                </a:solidFill>
                <a:latin typeface="Calibri" panose="020F0502020204030204"/>
              </a:rPr>
              <a:t>of the final X-band structure has been under constant review, related to the result of the </a:t>
            </a:r>
            <a:r>
              <a:rPr lang="en-US" altLang="it-IT" sz="1400" b="1" dirty="0">
                <a:solidFill>
                  <a:srgbClr val="0000FF"/>
                </a:solidFill>
                <a:latin typeface="Calibri" panose="020F0502020204030204"/>
              </a:rPr>
              <a:t>pre-prototyping activity</a:t>
            </a:r>
            <a:r>
              <a:rPr lang="en-US" altLang="it-IT" sz="1400" dirty="0">
                <a:solidFill>
                  <a:prstClr val="black"/>
                </a:solidFill>
                <a:latin typeface="Calibri" panose="020F0502020204030204"/>
              </a:rPr>
              <a:t>: brazing test, cell to cell alignment, </a:t>
            </a:r>
            <a:r>
              <a:rPr lang="en-US" altLang="it-IT" sz="1400" dirty="0" err="1">
                <a:solidFill>
                  <a:prstClr val="black"/>
                </a:solidFill>
                <a:latin typeface="Calibri" panose="020F0502020204030204"/>
              </a:rPr>
              <a:t>etc</a:t>
            </a:r>
            <a:r>
              <a:rPr lang="en-US" altLang="it-IT" sz="1400" dirty="0">
                <a:solidFill>
                  <a:prstClr val="black"/>
                </a:solidFill>
                <a:latin typeface="Calibri" panose="020F0502020204030204"/>
              </a:rPr>
              <a:t>: </a:t>
            </a:r>
            <a:r>
              <a:rPr lang="en-US" altLang="it-IT" sz="1400" b="1" i="1" dirty="0">
                <a:solidFill>
                  <a:srgbClr val="00B050"/>
                </a:solidFill>
                <a:latin typeface="Calibri" panose="020F0502020204030204"/>
              </a:rPr>
              <a:t>done</a:t>
            </a:r>
          </a:p>
          <a:p>
            <a:pPr marL="285750" indent="-285750" algn="just">
              <a:lnSpc>
                <a:spcPct val="90000"/>
              </a:lnSpc>
              <a:spcBef>
                <a:spcPts val="1000"/>
              </a:spcBef>
              <a:buClr>
                <a:srgbClr val="4196B4"/>
              </a:buClr>
              <a:buFont typeface="Cambria Math" panose="02040503050406030204" pitchFamily="18" charset="0"/>
              <a:buChar char="»"/>
            </a:pPr>
            <a:endParaRPr lang="en-US" altLang="it-IT" sz="1400" dirty="0">
              <a:solidFill>
                <a:prstClr val="black"/>
              </a:solidFill>
              <a:latin typeface="Calibri" panose="020F0502020204030204"/>
            </a:endParaRPr>
          </a:p>
          <a:p>
            <a:pPr marL="285750" indent="-285750" algn="just">
              <a:lnSpc>
                <a:spcPct val="90000"/>
              </a:lnSpc>
              <a:spcBef>
                <a:spcPts val="1000"/>
              </a:spcBef>
              <a:buClr>
                <a:srgbClr val="4196B4"/>
              </a:buClr>
              <a:buFont typeface="Cambria Math" panose="02040503050406030204" pitchFamily="18" charset="0"/>
              <a:buChar char="»"/>
            </a:pPr>
            <a:endParaRPr lang="en-US" altLang="it-IT" sz="1400" dirty="0">
              <a:solidFill>
                <a:prstClr val="black"/>
              </a:solidFill>
              <a:latin typeface="Calibri" panose="020F0502020204030204"/>
            </a:endParaRPr>
          </a:p>
          <a:p>
            <a:pPr marL="285750" indent="-285750" algn="just">
              <a:lnSpc>
                <a:spcPct val="90000"/>
              </a:lnSpc>
              <a:spcBef>
                <a:spcPts val="1000"/>
              </a:spcBef>
              <a:buClr>
                <a:srgbClr val="4196B4"/>
              </a:buClr>
              <a:buFont typeface="Cambria Math" panose="02040503050406030204" pitchFamily="18" charset="0"/>
              <a:buChar char="»"/>
            </a:pPr>
            <a:endParaRPr lang="en-US" altLang="it-IT" sz="1400" dirty="0">
              <a:solidFill>
                <a:prstClr val="black"/>
              </a:solidFill>
              <a:latin typeface="Calibri" panose="020F0502020204030204"/>
            </a:endParaRPr>
          </a:p>
        </p:txBody>
      </p:sp>
      <p:pic>
        <p:nvPicPr>
          <p:cNvPr id="19" name="Immagine 18">
            <a:extLst>
              <a:ext uri="{FF2B5EF4-FFF2-40B4-BE49-F238E27FC236}">
                <a16:creationId xmlns:a16="http://schemas.microsoft.com/office/drawing/2014/main" id="{654A5879-3C8A-A243-6D1B-BAC9A68D6D59}"/>
              </a:ext>
            </a:extLst>
          </p:cNvPr>
          <p:cNvPicPr>
            <a:picLocks noChangeAspect="1"/>
          </p:cNvPicPr>
          <p:nvPr/>
        </p:nvPicPr>
        <p:blipFill>
          <a:blip r:embed="rId4"/>
          <a:stretch>
            <a:fillRect/>
          </a:stretch>
        </p:blipFill>
        <p:spPr>
          <a:xfrm>
            <a:off x="3447235" y="3933314"/>
            <a:ext cx="2699349" cy="1617822"/>
          </a:xfrm>
          <a:prstGeom prst="rect">
            <a:avLst/>
          </a:prstGeom>
        </p:spPr>
      </p:pic>
    </p:spTree>
    <p:extLst>
      <p:ext uri="{BB962C8B-B14F-4D97-AF65-F5344CB8AC3E}">
        <p14:creationId xmlns:p14="http://schemas.microsoft.com/office/powerpoint/2010/main" val="197596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F87E2-5E93-8FEE-A790-D0BC5D80A952}"/>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B33A0BF5-598A-7C1E-4D6C-34233EBA16BA}"/>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805ADC5E-C9AF-F7C4-D388-0553170642B4}"/>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X-band mechanical prototypes</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egnaposto numero diapositiva 4">
            <a:extLst>
              <a:ext uri="{FF2B5EF4-FFF2-40B4-BE49-F238E27FC236}">
                <a16:creationId xmlns:a16="http://schemas.microsoft.com/office/drawing/2014/main" id="{E723A829-D74C-02E5-7899-A9D1222FFE5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6</a:t>
            </a:fld>
            <a:endParaRPr lang="en-GB">
              <a:solidFill>
                <a:prstClr val="black">
                  <a:tint val="75000"/>
                </a:prstClr>
              </a:solidFill>
              <a:latin typeface="Calibri" panose="020F0502020204030204"/>
            </a:endParaRPr>
          </a:p>
        </p:txBody>
      </p:sp>
      <p:sp>
        <p:nvSpPr>
          <p:cNvPr id="25" name="CasellaDiTesto 24">
            <a:extLst>
              <a:ext uri="{FF2B5EF4-FFF2-40B4-BE49-F238E27FC236}">
                <a16:creationId xmlns:a16="http://schemas.microsoft.com/office/drawing/2014/main" id="{DD9D53E1-6F8E-2340-FCF4-08F8E713736F}"/>
              </a:ext>
            </a:extLst>
          </p:cNvPr>
          <p:cNvSpPr txBox="1"/>
          <p:nvPr/>
        </p:nvSpPr>
        <p:spPr>
          <a:xfrm>
            <a:off x="5447724" y="5215473"/>
            <a:ext cx="4356893" cy="1323439"/>
          </a:xfrm>
          <a:prstGeom prst="rect">
            <a:avLst/>
          </a:prstGeom>
          <a:noFill/>
        </p:spPr>
        <p:txBody>
          <a:bodyPr wrap="square" rtlCol="0">
            <a:spAutoFit/>
          </a:bodyPr>
          <a:lstStyle/>
          <a:p>
            <a:pPr marL="285750" indent="-285750">
              <a:buClr>
                <a:srgbClr val="5B9BD5"/>
              </a:buClr>
              <a:buFont typeface="Arial" panose="020B0604020202020204" pitchFamily="34" charset="0"/>
              <a:buChar char="•"/>
            </a:pPr>
            <a:r>
              <a:rPr lang="en-US" sz="1600" b="1" dirty="0">
                <a:solidFill>
                  <a:prstClr val="black"/>
                </a:solidFill>
                <a:latin typeface="Calibri" panose="020F0502020204030204"/>
                <a:sym typeface="Symbol" panose="05050102010706020507" pitchFamily="18" charset="2"/>
              </a:rPr>
              <a:t>Vacuum test OK </a:t>
            </a:r>
            <a:r>
              <a:rPr lang="en-US" sz="1600" dirty="0">
                <a:solidFill>
                  <a:prstClr val="black"/>
                </a:solidFill>
                <a:latin typeface="Calibri" panose="020F0502020204030204"/>
                <a:sym typeface="Symbol" panose="05050102010706020507" pitchFamily="18" charset="2"/>
              </a:rPr>
              <a:t>(except one coupler for a miss-positioning of the brazing alloy)</a:t>
            </a:r>
            <a:endParaRPr lang="en-US" sz="1600" b="1" dirty="0">
              <a:solidFill>
                <a:prstClr val="black"/>
              </a:solidFill>
              <a:latin typeface="Calibri" panose="020F0502020204030204"/>
            </a:endParaRPr>
          </a:p>
          <a:p>
            <a:pPr marL="285750" indent="-285750">
              <a:buClr>
                <a:srgbClr val="5B9BD5"/>
              </a:buClr>
              <a:buFont typeface="Arial" panose="020B0604020202020204" pitchFamily="34" charset="0"/>
              <a:buChar char="•"/>
            </a:pPr>
            <a:r>
              <a:rPr lang="en-US" sz="1600" b="1" dirty="0">
                <a:solidFill>
                  <a:prstClr val="black"/>
                </a:solidFill>
                <a:latin typeface="Calibri" panose="020F0502020204030204"/>
              </a:rPr>
              <a:t>Straightness &lt;</a:t>
            </a:r>
            <a:r>
              <a:rPr lang="en-US" sz="1600" b="1" dirty="0">
                <a:solidFill>
                  <a:prstClr val="black"/>
                </a:solidFill>
                <a:latin typeface="Calibri" panose="020F0502020204030204"/>
                <a:sym typeface="Symbol" panose="05050102010706020507" pitchFamily="18" charset="2"/>
              </a:rPr>
              <a:t></a:t>
            </a:r>
            <a:r>
              <a:rPr lang="en-US" sz="1600" b="1" dirty="0">
                <a:solidFill>
                  <a:prstClr val="black"/>
                </a:solidFill>
                <a:latin typeface="Calibri" panose="020F0502020204030204"/>
              </a:rPr>
              <a:t>15 </a:t>
            </a:r>
            <a:r>
              <a:rPr lang="en-US" sz="1600" b="1" dirty="0">
                <a:solidFill>
                  <a:prstClr val="black"/>
                </a:solidFill>
                <a:latin typeface="Calibri" panose="020F0502020204030204"/>
                <a:sym typeface="Symbol" panose="05050102010706020507" pitchFamily="18" charset="2"/>
              </a:rPr>
              <a:t>m </a:t>
            </a:r>
            <a:r>
              <a:rPr lang="en-US" sz="1600" dirty="0">
                <a:solidFill>
                  <a:prstClr val="black"/>
                </a:solidFill>
                <a:latin typeface="Calibri" panose="020F0502020204030204"/>
                <a:sym typeface="Symbol" panose="05050102010706020507" pitchFamily="18" charset="2"/>
              </a:rPr>
              <a:t>obtained after brazing on both the prototypes (</a:t>
            </a:r>
            <a:r>
              <a:rPr lang="en-US" sz="1600" dirty="0">
                <a:solidFill>
                  <a:prstClr val="black"/>
                </a:solidFill>
                <a:latin typeface="Calibri" panose="020F0502020204030204"/>
              </a:rPr>
              <a:t>30 </a:t>
            </a:r>
            <a:r>
              <a:rPr lang="en-US" sz="1600" dirty="0">
                <a:solidFill>
                  <a:prstClr val="black"/>
                </a:solidFill>
                <a:latin typeface="Calibri" panose="020F0502020204030204"/>
                <a:sym typeface="Symbol" panose="05050102010706020507" pitchFamily="18" charset="2"/>
              </a:rPr>
              <a:t>m required by BD)</a:t>
            </a:r>
          </a:p>
        </p:txBody>
      </p:sp>
      <p:sp>
        <p:nvSpPr>
          <p:cNvPr id="26" name="CasellaDiTesto 25">
            <a:extLst>
              <a:ext uri="{FF2B5EF4-FFF2-40B4-BE49-F238E27FC236}">
                <a16:creationId xmlns:a16="http://schemas.microsoft.com/office/drawing/2014/main" id="{8241812F-4616-D5D3-7D32-DA511279D212}"/>
              </a:ext>
            </a:extLst>
          </p:cNvPr>
          <p:cNvSpPr txBox="1"/>
          <p:nvPr/>
        </p:nvSpPr>
        <p:spPr>
          <a:xfrm>
            <a:off x="5520056" y="4759384"/>
            <a:ext cx="3154774" cy="369332"/>
          </a:xfrm>
          <a:prstGeom prst="rect">
            <a:avLst/>
          </a:prstGeom>
          <a:noFill/>
        </p:spPr>
        <p:txBody>
          <a:bodyPr wrap="none" rtlCol="0">
            <a:spAutoFit/>
          </a:bodyPr>
          <a:lstStyle/>
          <a:p>
            <a:r>
              <a:rPr lang="en-US" b="1" dirty="0">
                <a:solidFill>
                  <a:srgbClr val="0000FF"/>
                </a:solidFill>
                <a:latin typeface="Calibri" panose="020F0502020204030204"/>
              </a:rPr>
              <a:t>Results on the brazed structure</a:t>
            </a:r>
          </a:p>
        </p:txBody>
      </p:sp>
      <p:sp>
        <p:nvSpPr>
          <p:cNvPr id="27" name="CasellaDiTesto 26">
            <a:extLst>
              <a:ext uri="{FF2B5EF4-FFF2-40B4-BE49-F238E27FC236}">
                <a16:creationId xmlns:a16="http://schemas.microsoft.com/office/drawing/2014/main" id="{8801BA84-C820-8684-8958-FC89FA5B3CB7}"/>
              </a:ext>
            </a:extLst>
          </p:cNvPr>
          <p:cNvSpPr txBox="1"/>
          <p:nvPr/>
        </p:nvSpPr>
        <p:spPr>
          <a:xfrm>
            <a:off x="69859" y="732938"/>
            <a:ext cx="9090043" cy="1077218"/>
          </a:xfrm>
          <a:prstGeom prst="rect">
            <a:avLst/>
          </a:prstGeom>
          <a:noFill/>
        </p:spPr>
        <p:txBody>
          <a:bodyPr wrap="square">
            <a:spAutoFit/>
          </a:bodyPr>
          <a:lstStyle/>
          <a:p>
            <a:r>
              <a:rPr lang="en-US" b="1" dirty="0">
                <a:solidFill>
                  <a:srgbClr val="0000FF"/>
                </a:solidFill>
                <a:latin typeface="Calibri" panose="020F0502020204030204"/>
              </a:rPr>
              <a:t>2x Full scale mechanical prototype for brazing optimization and test</a:t>
            </a:r>
          </a:p>
          <a:p>
            <a:r>
              <a:rPr lang="en-US" sz="1400" dirty="0">
                <a:solidFill>
                  <a:prstClr val="black"/>
                </a:solidFill>
                <a:latin typeface="Calibri" panose="020F0502020204030204"/>
              </a:rPr>
              <a:t>To maintain the alignment and cell to cell straightness during and after the brazing process, </a:t>
            </a:r>
            <a:r>
              <a:rPr lang="en-US" sz="1400" b="1" dirty="0">
                <a:solidFill>
                  <a:prstClr val="black"/>
                </a:solidFill>
                <a:latin typeface="Calibri" panose="020F0502020204030204"/>
              </a:rPr>
              <a:t>each cell is fixed to the next one by means of screws</a:t>
            </a:r>
            <a:r>
              <a:rPr lang="en-US" sz="1400" dirty="0">
                <a:solidFill>
                  <a:prstClr val="black"/>
                </a:solidFill>
                <a:latin typeface="Calibri" panose="020F0502020204030204"/>
              </a:rPr>
              <a:t> and mounted on a very precise </a:t>
            </a:r>
            <a:r>
              <a:rPr lang="en-US" sz="1400" b="1" dirty="0">
                <a:solidFill>
                  <a:prstClr val="black"/>
                </a:solidFill>
                <a:latin typeface="Calibri" panose="020F0502020204030204"/>
              </a:rPr>
              <a:t>granite support</a:t>
            </a:r>
            <a:r>
              <a:rPr lang="en-US" sz="1400" dirty="0">
                <a:solidFill>
                  <a:prstClr val="black"/>
                </a:solidFill>
                <a:latin typeface="Calibri" panose="020F0502020204030204"/>
              </a:rPr>
              <a:t>. This ease also the cells assembly</a:t>
            </a:r>
          </a:p>
          <a:p>
            <a:r>
              <a:rPr lang="en-US" dirty="0">
                <a:solidFill>
                  <a:prstClr val="black"/>
                </a:solidFill>
                <a:latin typeface="Calibri" panose="020F0502020204030204"/>
              </a:rPr>
              <a:t> </a:t>
            </a:r>
            <a:endParaRPr lang="it-IT" dirty="0">
              <a:solidFill>
                <a:prstClr val="black"/>
              </a:solidFill>
              <a:latin typeface="Calibri" panose="020F0502020204030204"/>
            </a:endParaRPr>
          </a:p>
        </p:txBody>
      </p:sp>
      <p:sp>
        <p:nvSpPr>
          <p:cNvPr id="28" name="Segnaposto numero diapositiva 14">
            <a:extLst>
              <a:ext uri="{FF2B5EF4-FFF2-40B4-BE49-F238E27FC236}">
                <a16:creationId xmlns:a16="http://schemas.microsoft.com/office/drawing/2014/main" id="{6F5F1B19-0647-BB24-E9C8-4E5606AF06C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6</a:t>
            </a:fld>
            <a:endParaRPr lang="en-GB">
              <a:solidFill>
                <a:prstClr val="black">
                  <a:tint val="75000"/>
                </a:prstClr>
              </a:solidFill>
              <a:latin typeface="Calibri" panose="020F0502020204030204"/>
            </a:endParaRPr>
          </a:p>
        </p:txBody>
      </p:sp>
      <p:pic>
        <p:nvPicPr>
          <p:cNvPr id="29" name="Immagine 28" descr="Immagine che contiene testo, interni, dispositivo, mugnaio&#10;&#10;Descrizione generata automaticamente">
            <a:extLst>
              <a:ext uri="{FF2B5EF4-FFF2-40B4-BE49-F238E27FC236}">
                <a16:creationId xmlns:a16="http://schemas.microsoft.com/office/drawing/2014/main" id="{169A9D5A-B02C-9FB8-29A5-7989522740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25" b="17639"/>
          <a:stretch/>
        </p:blipFill>
        <p:spPr>
          <a:xfrm>
            <a:off x="114888" y="3991101"/>
            <a:ext cx="1438957" cy="2825269"/>
          </a:xfrm>
          <a:prstGeom prst="rect">
            <a:avLst/>
          </a:prstGeom>
        </p:spPr>
      </p:pic>
      <p:pic>
        <p:nvPicPr>
          <p:cNvPr id="30" name="Immagine 29">
            <a:extLst>
              <a:ext uri="{FF2B5EF4-FFF2-40B4-BE49-F238E27FC236}">
                <a16:creationId xmlns:a16="http://schemas.microsoft.com/office/drawing/2014/main" id="{E5D0A74D-D479-3E91-8953-1FF162A899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25" t="-2365" r="24726" b="26906"/>
          <a:stretch/>
        </p:blipFill>
        <p:spPr>
          <a:xfrm>
            <a:off x="3383332" y="3901080"/>
            <a:ext cx="1661341" cy="2897553"/>
          </a:xfrm>
          <a:prstGeom prst="rect">
            <a:avLst/>
          </a:prstGeom>
        </p:spPr>
      </p:pic>
      <p:pic>
        <p:nvPicPr>
          <p:cNvPr id="31" name="Immagine 30" descr="Immagine che contiene interni, vecchio, dispositivo, mugnaio&#10;&#10;Descrizione generata automaticamente">
            <a:extLst>
              <a:ext uri="{FF2B5EF4-FFF2-40B4-BE49-F238E27FC236}">
                <a16:creationId xmlns:a16="http://schemas.microsoft.com/office/drawing/2014/main" id="{0151DA6D-FE3F-F134-5024-BAA1A0BD0C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839" r="18172"/>
          <a:stretch/>
        </p:blipFill>
        <p:spPr>
          <a:xfrm>
            <a:off x="5615685" y="1768556"/>
            <a:ext cx="4116600" cy="2494819"/>
          </a:xfrm>
          <a:prstGeom prst="rect">
            <a:avLst/>
          </a:prstGeom>
        </p:spPr>
      </p:pic>
      <p:pic>
        <p:nvPicPr>
          <p:cNvPr id="32" name="Immagine 31" descr="Immagine che contiene testo&#10;&#10;Descrizione generata automaticamente">
            <a:extLst>
              <a:ext uri="{FF2B5EF4-FFF2-40B4-BE49-F238E27FC236}">
                <a16:creationId xmlns:a16="http://schemas.microsoft.com/office/drawing/2014/main" id="{9AB8FBBD-8200-6AF4-5611-FE01F7269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945" r="25155"/>
          <a:stretch/>
        </p:blipFill>
        <p:spPr>
          <a:xfrm>
            <a:off x="62980" y="1768556"/>
            <a:ext cx="1870481" cy="1988893"/>
          </a:xfrm>
          <a:prstGeom prst="rect">
            <a:avLst/>
          </a:prstGeom>
        </p:spPr>
      </p:pic>
      <p:pic>
        <p:nvPicPr>
          <p:cNvPr id="33" name="Immagine 32">
            <a:extLst>
              <a:ext uri="{FF2B5EF4-FFF2-40B4-BE49-F238E27FC236}">
                <a16:creationId xmlns:a16="http://schemas.microsoft.com/office/drawing/2014/main" id="{881E14A7-0AF3-6725-8236-CADF9566D8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286" b="9974"/>
          <a:stretch/>
        </p:blipFill>
        <p:spPr>
          <a:xfrm>
            <a:off x="10034954" y="3949472"/>
            <a:ext cx="1930614" cy="2908528"/>
          </a:xfrm>
          <a:prstGeom prst="rect">
            <a:avLst/>
          </a:prstGeom>
        </p:spPr>
      </p:pic>
      <p:pic>
        <p:nvPicPr>
          <p:cNvPr id="34" name="Immagine 33" descr="Immagine che contiene mugnaio&#10;&#10;Descrizione generata automaticamente">
            <a:extLst>
              <a:ext uri="{FF2B5EF4-FFF2-40B4-BE49-F238E27FC236}">
                <a16:creationId xmlns:a16="http://schemas.microsoft.com/office/drawing/2014/main" id="{C5E1406E-9138-E8DD-F915-108343888D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838" t="14567" r="11103" b="17191"/>
          <a:stretch/>
        </p:blipFill>
        <p:spPr>
          <a:xfrm>
            <a:off x="10034954" y="780616"/>
            <a:ext cx="1930614" cy="3120465"/>
          </a:xfrm>
          <a:prstGeom prst="rect">
            <a:avLst/>
          </a:prstGeom>
        </p:spPr>
      </p:pic>
      <p:pic>
        <p:nvPicPr>
          <p:cNvPr id="35" name="Immagine 34" descr="Immagine che contiene ingegneria, fabbrica, acciaio, interno&#10;&#10;Descrizione generata automaticamente">
            <a:extLst>
              <a:ext uri="{FF2B5EF4-FFF2-40B4-BE49-F238E27FC236}">
                <a16:creationId xmlns:a16="http://schemas.microsoft.com/office/drawing/2014/main" id="{B9931936-12D2-A0DB-2461-A0884744C5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57"/>
          <a:stretch/>
        </p:blipFill>
        <p:spPr>
          <a:xfrm>
            <a:off x="1760137" y="3991101"/>
            <a:ext cx="1815964" cy="2807531"/>
          </a:xfrm>
          <a:prstGeom prst="rect">
            <a:avLst/>
          </a:prstGeom>
        </p:spPr>
      </p:pic>
      <p:pic>
        <p:nvPicPr>
          <p:cNvPr id="36" name="Immagine 35">
            <a:extLst>
              <a:ext uri="{FF2B5EF4-FFF2-40B4-BE49-F238E27FC236}">
                <a16:creationId xmlns:a16="http://schemas.microsoft.com/office/drawing/2014/main" id="{DDFCF301-6367-F0A5-6389-A33EDE878C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942"/>
          <a:stretch/>
        </p:blipFill>
        <p:spPr>
          <a:xfrm>
            <a:off x="2002230" y="1843992"/>
            <a:ext cx="3445494" cy="1913457"/>
          </a:xfrm>
          <a:prstGeom prst="rect">
            <a:avLst/>
          </a:prstGeom>
        </p:spPr>
      </p:pic>
    </p:spTree>
    <p:extLst>
      <p:ext uri="{BB962C8B-B14F-4D97-AF65-F5344CB8AC3E}">
        <p14:creationId xmlns:p14="http://schemas.microsoft.com/office/powerpoint/2010/main" val="1173193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D4FEA-5A7D-AD9A-75CC-A5D22252F806}"/>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71C66E5F-B986-47EA-62D8-FE9E12F04D1E}"/>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0A39EE9C-5FF2-9385-E340-E6FC0EF942A9}"/>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21 cells RF prototype measurements</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magine 1" descr="Immagine che contiene testo, diagramma, Diagramma&#10;&#10;Descrizione generata automaticamente">
            <a:extLst>
              <a:ext uri="{FF2B5EF4-FFF2-40B4-BE49-F238E27FC236}">
                <a16:creationId xmlns:a16="http://schemas.microsoft.com/office/drawing/2014/main" id="{292E478F-8E52-D1B6-6FF0-931F6A44C51D}"/>
              </a:ext>
            </a:extLst>
          </p:cNvPr>
          <p:cNvPicPr>
            <a:picLocks noChangeAspect="1"/>
          </p:cNvPicPr>
          <p:nvPr/>
        </p:nvPicPr>
        <p:blipFill>
          <a:blip r:embed="rId2" cstate="print">
            <a:extLst>
              <a:ext uri="{28A0092B-C50C-407E-A947-70E740481C1C}">
                <a14:useLocalDpi xmlns:a14="http://schemas.microsoft.com/office/drawing/2010/main" val="0"/>
              </a:ext>
            </a:extLst>
          </a:blip>
          <a:srcRect r="1166"/>
          <a:stretch/>
        </p:blipFill>
        <p:spPr>
          <a:xfrm>
            <a:off x="6225089" y="1392203"/>
            <a:ext cx="5966911" cy="5019122"/>
          </a:xfrm>
          <a:prstGeom prst="rect">
            <a:avLst/>
          </a:prstGeom>
        </p:spPr>
      </p:pic>
      <p:pic>
        <p:nvPicPr>
          <p:cNvPr id="3" name="Immagine 2" descr="Immagine che contiene macchina, ingegneria, interno, acciaio&#10;&#10;Descrizione generata automaticamente">
            <a:extLst>
              <a:ext uri="{FF2B5EF4-FFF2-40B4-BE49-F238E27FC236}">
                <a16:creationId xmlns:a16="http://schemas.microsoft.com/office/drawing/2014/main" id="{CDD5889B-CD1D-4E62-4F67-6C24EC4061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49" r="22161"/>
          <a:stretch/>
        </p:blipFill>
        <p:spPr>
          <a:xfrm>
            <a:off x="4758694" y="1151376"/>
            <a:ext cx="1208219" cy="2589212"/>
          </a:xfrm>
          <a:prstGeom prst="rect">
            <a:avLst/>
          </a:prstGeom>
        </p:spPr>
      </p:pic>
      <p:pic>
        <p:nvPicPr>
          <p:cNvPr id="6" name="Immagine 5" descr="Immagine che contiene elettronica, macchina, interno, Ingegneria elettronica&#10;&#10;Descrizione generata automaticamente">
            <a:extLst>
              <a:ext uri="{FF2B5EF4-FFF2-40B4-BE49-F238E27FC236}">
                <a16:creationId xmlns:a16="http://schemas.microsoft.com/office/drawing/2014/main" id="{7976C0A7-1A27-9711-CE9D-9BDDA9736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81" y="4107033"/>
            <a:ext cx="3452280" cy="2589211"/>
          </a:xfrm>
          <a:prstGeom prst="rect">
            <a:avLst/>
          </a:prstGeom>
        </p:spPr>
      </p:pic>
      <p:sp>
        <p:nvSpPr>
          <p:cNvPr id="7" name="CasellaDiTesto 6">
            <a:extLst>
              <a:ext uri="{FF2B5EF4-FFF2-40B4-BE49-F238E27FC236}">
                <a16:creationId xmlns:a16="http://schemas.microsoft.com/office/drawing/2014/main" id="{C3A1CE5D-DC2A-F272-C5D7-7738A4675538}"/>
              </a:ext>
            </a:extLst>
          </p:cNvPr>
          <p:cNvSpPr txBox="1"/>
          <p:nvPr/>
        </p:nvSpPr>
        <p:spPr>
          <a:xfrm>
            <a:off x="155577" y="882579"/>
            <a:ext cx="4392612" cy="3813352"/>
          </a:xfrm>
          <a:prstGeom prst="rect">
            <a:avLst/>
          </a:prstGeom>
          <a:noFill/>
        </p:spPr>
        <p:txBody>
          <a:bodyPr wrap="square">
            <a:spAutoFit/>
          </a:bodyPr>
          <a:lstStyle/>
          <a:p>
            <a:r>
              <a:rPr lang="it-IT" sz="1400" b="1" i="1" dirty="0">
                <a:solidFill>
                  <a:srgbClr val="0000FF"/>
                </a:solidFill>
                <a:latin typeface="Calibri" panose="020F0502020204030204"/>
              </a:rPr>
              <a:t>X-band, 21 (+2) cells, CI, </a:t>
            </a:r>
            <a:r>
              <a:rPr lang="it-IT" sz="1400" b="1" i="1" dirty="0" err="1">
                <a:solidFill>
                  <a:srgbClr val="0000FF"/>
                </a:solidFill>
                <a:latin typeface="Calibri" panose="020F0502020204030204"/>
              </a:rPr>
              <a:t>travelling</a:t>
            </a:r>
            <a:r>
              <a:rPr lang="it-IT" sz="1400" b="1" i="1" dirty="0">
                <a:solidFill>
                  <a:srgbClr val="0000FF"/>
                </a:solidFill>
                <a:latin typeface="Calibri" panose="020F0502020204030204"/>
              </a:rPr>
              <a:t> </a:t>
            </a:r>
            <a:r>
              <a:rPr lang="it-IT" sz="1400" b="1" i="1" dirty="0" err="1">
                <a:solidFill>
                  <a:srgbClr val="0000FF"/>
                </a:solidFill>
                <a:latin typeface="Calibri" panose="020F0502020204030204"/>
              </a:rPr>
              <a:t>wave</a:t>
            </a:r>
            <a:r>
              <a:rPr lang="it-IT" sz="1400" b="1" i="1" dirty="0">
                <a:solidFill>
                  <a:srgbClr val="0000FF"/>
                </a:solidFill>
                <a:latin typeface="Calibri" panose="020F0502020204030204"/>
              </a:rPr>
              <a:t> structure </a:t>
            </a:r>
            <a:r>
              <a:rPr lang="it-IT" sz="1400" b="1" i="1" dirty="0" err="1">
                <a:solidFill>
                  <a:srgbClr val="0000FF"/>
                </a:solidFill>
                <a:latin typeface="Calibri" panose="020F0502020204030204"/>
              </a:rPr>
              <a:t>prototype</a:t>
            </a:r>
            <a:endParaRPr lang="it-IT" sz="1400" b="1" i="1" dirty="0">
              <a:solidFill>
                <a:srgbClr val="0000FF"/>
              </a:solidFill>
              <a:latin typeface="Calibri" panose="020F0502020204030204"/>
            </a:endParaRPr>
          </a:p>
          <a:p>
            <a:pPr marL="285750" indent="-285750" algn="just">
              <a:lnSpc>
                <a:spcPct val="90000"/>
              </a:lnSpc>
              <a:spcBef>
                <a:spcPts val="1000"/>
              </a:spcBef>
              <a:buClr>
                <a:srgbClr val="4196B4"/>
              </a:buClr>
              <a:buFont typeface="Cambria Math" panose="02040503050406030204" pitchFamily="18" charset="0"/>
              <a:buChar char="»"/>
            </a:pPr>
            <a:r>
              <a:rPr lang="en-US" altLang="it-IT" sz="1400" dirty="0">
                <a:solidFill>
                  <a:prstClr val="black"/>
                </a:solidFill>
                <a:latin typeface="Calibri" panose="020F0502020204030204"/>
              </a:rPr>
              <a:t>It has been realized </a:t>
            </a:r>
            <a:r>
              <a:rPr lang="en-US" altLang="it-IT" sz="1400" b="1" dirty="0">
                <a:solidFill>
                  <a:prstClr val="black"/>
                </a:solidFill>
                <a:latin typeface="Calibri" panose="020F0502020204030204"/>
              </a:rPr>
              <a:t>without tuners </a:t>
            </a:r>
            <a:r>
              <a:rPr lang="en-US" altLang="it-IT" sz="1400" dirty="0">
                <a:solidFill>
                  <a:prstClr val="black"/>
                </a:solidFill>
                <a:latin typeface="Calibri" panose="020F0502020204030204"/>
              </a:rPr>
              <a:t>on the cells, we just have a couple of tuners on the two couplers</a:t>
            </a:r>
          </a:p>
          <a:p>
            <a:pPr marL="285750" indent="-285750" algn="just">
              <a:lnSpc>
                <a:spcPct val="90000"/>
              </a:lnSpc>
              <a:spcBef>
                <a:spcPts val="1000"/>
              </a:spcBef>
              <a:buClr>
                <a:srgbClr val="4196B4"/>
              </a:buClr>
              <a:buFont typeface="Cambria Math" panose="02040503050406030204" pitchFamily="18" charset="0"/>
              <a:buChar char="»"/>
            </a:pPr>
            <a:r>
              <a:rPr lang="it-IT" sz="1400" dirty="0" err="1">
                <a:solidFill>
                  <a:prstClr val="black"/>
                </a:solidFill>
                <a:latin typeface="Calibri" panose="020F0502020204030204"/>
                <a:cs typeface="Calibri" panose="020F0502020204030204" pitchFamily="34" charset="0"/>
              </a:rPr>
              <a:t>We</a:t>
            </a:r>
            <a:r>
              <a:rPr lang="it-IT" sz="1400" dirty="0">
                <a:solidFill>
                  <a:prstClr val="black"/>
                </a:solidFill>
                <a:latin typeface="Calibri" panose="020F0502020204030204"/>
                <a:cs typeface="Calibri" panose="020F0502020204030204" pitchFamily="34" charset="0"/>
              </a:rPr>
              <a:t> </a:t>
            </a:r>
            <a:r>
              <a:rPr lang="it-IT" sz="1400" dirty="0" err="1">
                <a:solidFill>
                  <a:prstClr val="black"/>
                </a:solidFill>
                <a:latin typeface="Calibri" panose="020F0502020204030204"/>
                <a:cs typeface="Calibri" panose="020F0502020204030204" pitchFamily="34" charset="0"/>
              </a:rPr>
              <a:t>perform</a:t>
            </a:r>
            <a:r>
              <a:rPr lang="it-IT" sz="1400" dirty="0">
                <a:solidFill>
                  <a:prstClr val="black"/>
                </a:solidFill>
                <a:latin typeface="Calibri" panose="020F0502020204030204"/>
                <a:cs typeface="Calibri" panose="020F0502020204030204" pitchFamily="34" charset="0"/>
              </a:rPr>
              <a:t> </a:t>
            </a:r>
            <a:r>
              <a:rPr lang="it-IT" sz="1400" b="1" dirty="0">
                <a:solidFill>
                  <a:prstClr val="black"/>
                </a:solidFill>
                <a:latin typeface="Calibri" panose="020F0502020204030204"/>
                <a:cs typeface="Calibri" panose="020F0502020204030204" pitchFamily="34" charset="0"/>
              </a:rPr>
              <a:t>low power </a:t>
            </a:r>
            <a:r>
              <a:rPr lang="it-IT" sz="1400" b="1" dirty="0" err="1">
                <a:solidFill>
                  <a:prstClr val="black"/>
                </a:solidFill>
                <a:latin typeface="Calibri" panose="020F0502020204030204"/>
                <a:cs typeface="Calibri" panose="020F0502020204030204" pitchFamily="34" charset="0"/>
              </a:rPr>
              <a:t>measurements</a:t>
            </a:r>
            <a:r>
              <a:rPr lang="it-IT" sz="1400" b="1" dirty="0">
                <a:solidFill>
                  <a:prstClr val="black"/>
                </a:solidFill>
                <a:latin typeface="Calibri" panose="020F0502020204030204"/>
                <a:cs typeface="Calibri" panose="020F0502020204030204" pitchFamily="34" charset="0"/>
              </a:rPr>
              <a:t> </a:t>
            </a:r>
            <a:r>
              <a:rPr lang="it-IT" sz="1400" b="1" dirty="0" err="1">
                <a:solidFill>
                  <a:prstClr val="black"/>
                </a:solidFill>
                <a:latin typeface="Calibri" panose="020F0502020204030204"/>
                <a:cs typeface="Calibri" panose="020F0502020204030204" pitchFamily="34" charset="0"/>
              </a:rPr>
              <a:t>before</a:t>
            </a:r>
            <a:r>
              <a:rPr lang="it-IT" sz="1400" b="1" dirty="0">
                <a:solidFill>
                  <a:prstClr val="black"/>
                </a:solidFill>
                <a:latin typeface="Calibri" panose="020F0502020204030204"/>
                <a:cs typeface="Calibri" panose="020F0502020204030204" pitchFamily="34" charset="0"/>
              </a:rPr>
              <a:t> cells </a:t>
            </a:r>
            <a:r>
              <a:rPr lang="it-IT" sz="1400" b="1" dirty="0" err="1">
                <a:solidFill>
                  <a:prstClr val="black"/>
                </a:solidFill>
                <a:latin typeface="Calibri" panose="020F0502020204030204"/>
                <a:cs typeface="Calibri" panose="020F0502020204030204" pitchFamily="34" charset="0"/>
              </a:rPr>
              <a:t>brazing</a:t>
            </a:r>
            <a:r>
              <a:rPr lang="it-IT" sz="1400" dirty="0">
                <a:solidFill>
                  <a:prstClr val="black"/>
                </a:solidFill>
                <a:latin typeface="Calibri" panose="020F0502020204030204"/>
                <a:cs typeface="Calibri" panose="020F0502020204030204" pitchFamily="34" charset="0"/>
              </a:rPr>
              <a:t> (thank to the </a:t>
            </a:r>
            <a:r>
              <a:rPr lang="it-IT" sz="1400" dirty="0" err="1">
                <a:solidFill>
                  <a:prstClr val="black"/>
                </a:solidFill>
                <a:latin typeface="Calibri" panose="020F0502020204030204"/>
                <a:cs typeface="Calibri" panose="020F0502020204030204" pitchFamily="34" charset="0"/>
              </a:rPr>
              <a:t>screws</a:t>
            </a:r>
            <a:r>
              <a:rPr lang="it-IT" sz="1400" dirty="0">
                <a:solidFill>
                  <a:prstClr val="black"/>
                </a:solidFill>
                <a:latin typeface="Calibri" panose="020F0502020204030204"/>
                <a:cs typeface="Calibri" panose="020F0502020204030204" pitchFamily="34" charset="0"/>
              </a:rPr>
              <a:t>), </a:t>
            </a:r>
            <a:r>
              <a:rPr lang="it-IT" sz="1400" b="1" dirty="0">
                <a:solidFill>
                  <a:prstClr val="black"/>
                </a:solidFill>
                <a:latin typeface="Calibri" panose="020F0502020204030204"/>
                <a:cs typeface="Calibri" panose="020F0502020204030204" pitchFamily="34" charset="0"/>
              </a:rPr>
              <a:t>after the </a:t>
            </a:r>
            <a:r>
              <a:rPr lang="it-IT" sz="1400" b="1" dirty="0" err="1">
                <a:solidFill>
                  <a:prstClr val="black"/>
                </a:solidFill>
                <a:latin typeface="Calibri" panose="020F0502020204030204"/>
                <a:cs typeface="Calibri" panose="020F0502020204030204" pitchFamily="34" charset="0"/>
              </a:rPr>
              <a:t>brazing</a:t>
            </a:r>
            <a:r>
              <a:rPr lang="it-IT" sz="1400" dirty="0">
                <a:solidFill>
                  <a:prstClr val="black"/>
                </a:solidFill>
                <a:latin typeface="Calibri" panose="020F0502020204030204"/>
                <a:cs typeface="Calibri" panose="020F0502020204030204" pitchFamily="34" charset="0"/>
              </a:rPr>
              <a:t> and </a:t>
            </a:r>
            <a:r>
              <a:rPr lang="it-IT" sz="1400" dirty="0" err="1">
                <a:solidFill>
                  <a:prstClr val="black"/>
                </a:solidFill>
                <a:latin typeface="Calibri" panose="020F0502020204030204"/>
                <a:cs typeface="Calibri" panose="020F0502020204030204" pitchFamily="34" charset="0"/>
              </a:rPr>
              <a:t>then</a:t>
            </a:r>
            <a:r>
              <a:rPr lang="it-IT" sz="1400" dirty="0">
                <a:solidFill>
                  <a:prstClr val="black"/>
                </a:solidFill>
                <a:latin typeface="Calibri" panose="020F0502020204030204"/>
                <a:cs typeface="Calibri" panose="020F0502020204030204" pitchFamily="34" charset="0"/>
              </a:rPr>
              <a:t> </a:t>
            </a:r>
            <a:r>
              <a:rPr lang="it-IT" sz="1400" dirty="0" err="1">
                <a:solidFill>
                  <a:prstClr val="black"/>
                </a:solidFill>
                <a:latin typeface="Calibri" panose="020F0502020204030204"/>
                <a:cs typeface="Calibri" panose="020F0502020204030204" pitchFamily="34" charset="0"/>
              </a:rPr>
              <a:t>aftert</a:t>
            </a:r>
            <a:r>
              <a:rPr lang="it-IT" sz="1400" dirty="0">
                <a:solidFill>
                  <a:prstClr val="black"/>
                </a:solidFill>
                <a:latin typeface="Calibri" panose="020F0502020204030204"/>
                <a:cs typeface="Calibri" panose="020F0502020204030204" pitchFamily="34" charset="0"/>
              </a:rPr>
              <a:t> the tuning of the </a:t>
            </a:r>
            <a:r>
              <a:rPr lang="it-IT" sz="1400" dirty="0" err="1">
                <a:solidFill>
                  <a:prstClr val="black"/>
                </a:solidFill>
                <a:latin typeface="Calibri" panose="020F0502020204030204"/>
                <a:cs typeface="Calibri" panose="020F0502020204030204" pitchFamily="34" charset="0"/>
              </a:rPr>
              <a:t>couplers</a:t>
            </a:r>
            <a:r>
              <a:rPr lang="it-IT" sz="1400" dirty="0">
                <a:solidFill>
                  <a:prstClr val="black"/>
                </a:solidFill>
                <a:latin typeface="Calibri" panose="020F0502020204030204"/>
                <a:cs typeface="Calibri" panose="020F0502020204030204" pitchFamily="34" charset="0"/>
              </a:rPr>
              <a:t>.</a:t>
            </a:r>
          </a:p>
          <a:p>
            <a:pPr marL="285750" indent="-285750" algn="just">
              <a:lnSpc>
                <a:spcPct val="90000"/>
              </a:lnSpc>
              <a:spcBef>
                <a:spcPts val="1000"/>
              </a:spcBef>
              <a:buClr>
                <a:srgbClr val="4196B4"/>
              </a:buClr>
              <a:buFont typeface="Cambria Math" panose="02040503050406030204" pitchFamily="18" charset="0"/>
              <a:buChar char="»"/>
            </a:pPr>
            <a:r>
              <a:rPr lang="it-IT" sz="1400" dirty="0" err="1">
                <a:solidFill>
                  <a:prstClr val="black"/>
                </a:solidFill>
                <a:latin typeface="Calibri" panose="020F0502020204030204"/>
                <a:cs typeface="Calibri" panose="020F0502020204030204" pitchFamily="34" charset="0"/>
              </a:rPr>
              <a:t>During</a:t>
            </a:r>
            <a:r>
              <a:rPr lang="it-IT" sz="1400" dirty="0">
                <a:solidFill>
                  <a:prstClr val="black"/>
                </a:solidFill>
                <a:latin typeface="Calibri" panose="020F0502020204030204"/>
                <a:cs typeface="Calibri" panose="020F0502020204030204" pitchFamily="34" charset="0"/>
              </a:rPr>
              <a:t> the </a:t>
            </a:r>
            <a:r>
              <a:rPr lang="it-IT" sz="1400" dirty="0" err="1">
                <a:solidFill>
                  <a:prstClr val="black"/>
                </a:solidFill>
                <a:latin typeface="Calibri" panose="020F0502020204030204"/>
                <a:cs typeface="Calibri" panose="020F0502020204030204" pitchFamily="34" charset="0"/>
              </a:rPr>
              <a:t>measurements</a:t>
            </a:r>
            <a:r>
              <a:rPr lang="it-IT" sz="1400" dirty="0">
                <a:solidFill>
                  <a:prstClr val="black"/>
                </a:solidFill>
                <a:latin typeface="Calibri" panose="020F0502020204030204"/>
                <a:cs typeface="Calibri" panose="020F0502020204030204" pitchFamily="34" charset="0"/>
              </a:rPr>
              <a:t> and the tuning </a:t>
            </a:r>
            <a:r>
              <a:rPr lang="it-IT" sz="1400" dirty="0" err="1">
                <a:solidFill>
                  <a:prstClr val="black"/>
                </a:solidFill>
                <a:latin typeface="Calibri" panose="020F0502020204030204"/>
                <a:cs typeface="Calibri" panose="020F0502020204030204" pitchFamily="34" charset="0"/>
              </a:rPr>
              <a:t>procedures</a:t>
            </a:r>
            <a:r>
              <a:rPr lang="it-IT" sz="1400" dirty="0">
                <a:solidFill>
                  <a:prstClr val="black"/>
                </a:solidFill>
                <a:latin typeface="Calibri" panose="020F0502020204030204"/>
                <a:cs typeface="Calibri" panose="020F0502020204030204" pitchFamily="34" charset="0"/>
              </a:rPr>
              <a:t> the structure </a:t>
            </a:r>
            <a:r>
              <a:rPr lang="it-IT" sz="1400" dirty="0" err="1">
                <a:solidFill>
                  <a:prstClr val="black"/>
                </a:solidFill>
                <a:latin typeface="Calibri" panose="020F0502020204030204"/>
                <a:cs typeface="Calibri" panose="020F0502020204030204" pitchFamily="34" charset="0"/>
              </a:rPr>
              <a:t>has</a:t>
            </a:r>
            <a:r>
              <a:rPr lang="it-IT" sz="1400" dirty="0">
                <a:solidFill>
                  <a:prstClr val="black"/>
                </a:solidFill>
                <a:latin typeface="Calibri" panose="020F0502020204030204"/>
                <a:cs typeface="Calibri" panose="020F0502020204030204" pitchFamily="34" charset="0"/>
              </a:rPr>
              <a:t> </a:t>
            </a:r>
            <a:r>
              <a:rPr lang="it-IT" sz="1400" dirty="0" err="1">
                <a:solidFill>
                  <a:prstClr val="black"/>
                </a:solidFill>
                <a:latin typeface="Calibri" panose="020F0502020204030204"/>
                <a:cs typeface="Calibri" panose="020F0502020204030204" pitchFamily="34" charset="0"/>
              </a:rPr>
              <a:t>been</a:t>
            </a:r>
            <a:r>
              <a:rPr lang="it-IT" sz="1400" dirty="0">
                <a:solidFill>
                  <a:prstClr val="black"/>
                </a:solidFill>
                <a:latin typeface="Calibri" panose="020F0502020204030204"/>
                <a:cs typeface="Calibri" panose="020F0502020204030204" pitchFamily="34" charset="0"/>
              </a:rPr>
              <a:t> </a:t>
            </a:r>
            <a:r>
              <a:rPr lang="it-IT" sz="1400" dirty="0" err="1">
                <a:solidFill>
                  <a:prstClr val="black"/>
                </a:solidFill>
                <a:latin typeface="Calibri" panose="020F0502020204030204"/>
                <a:cs typeface="Calibri" panose="020F0502020204030204" pitchFamily="34" charset="0"/>
              </a:rPr>
              <a:t>continuosly</a:t>
            </a:r>
            <a:r>
              <a:rPr lang="it-IT" sz="1400" dirty="0">
                <a:solidFill>
                  <a:prstClr val="black"/>
                </a:solidFill>
                <a:latin typeface="Calibri" panose="020F0502020204030204"/>
                <a:cs typeface="Calibri" panose="020F0502020204030204" pitchFamily="34" charset="0"/>
              </a:rPr>
              <a:t> </a:t>
            </a:r>
            <a:r>
              <a:rPr lang="it-IT" sz="1400" dirty="0" err="1">
                <a:solidFill>
                  <a:prstClr val="black"/>
                </a:solidFill>
                <a:latin typeface="Calibri" panose="020F0502020204030204"/>
                <a:cs typeface="Calibri" panose="020F0502020204030204" pitchFamily="34" charset="0"/>
              </a:rPr>
              <a:t>fluxed</a:t>
            </a:r>
            <a:r>
              <a:rPr lang="it-IT" sz="1400" dirty="0">
                <a:solidFill>
                  <a:prstClr val="black"/>
                </a:solidFill>
                <a:latin typeface="Calibri" panose="020F0502020204030204"/>
                <a:cs typeface="Calibri" panose="020F0502020204030204" pitchFamily="34" charset="0"/>
              </a:rPr>
              <a:t> with </a:t>
            </a:r>
            <a:r>
              <a:rPr lang="it-IT" sz="1400" dirty="0" err="1">
                <a:solidFill>
                  <a:prstClr val="black"/>
                </a:solidFill>
                <a:latin typeface="Calibri" panose="020F0502020204030204"/>
                <a:cs typeface="Calibri" panose="020F0502020204030204" pitchFamily="34" charset="0"/>
              </a:rPr>
              <a:t>nitrogen</a:t>
            </a:r>
            <a:r>
              <a:rPr lang="it-IT" sz="1400" dirty="0">
                <a:solidFill>
                  <a:prstClr val="black"/>
                </a:solidFill>
                <a:latin typeface="Calibri" panose="020F0502020204030204"/>
                <a:cs typeface="Calibri" panose="020F0502020204030204" pitchFamily="34" charset="0"/>
              </a:rPr>
              <a:t>.</a:t>
            </a:r>
            <a:endParaRPr lang="en-US" altLang="it-IT" sz="1400" dirty="0">
              <a:solidFill>
                <a:prstClr val="black"/>
              </a:solidFill>
              <a:latin typeface="Calibri" panose="020F0502020204030204"/>
            </a:endParaRPr>
          </a:p>
          <a:p>
            <a:pPr marL="285750" indent="-285750" algn="just">
              <a:lnSpc>
                <a:spcPct val="90000"/>
              </a:lnSpc>
              <a:spcBef>
                <a:spcPts val="1000"/>
              </a:spcBef>
              <a:buClr>
                <a:srgbClr val="4196B4"/>
              </a:buClr>
              <a:buFont typeface="Cambria Math" panose="02040503050406030204" pitchFamily="18" charset="0"/>
              <a:buChar char="»"/>
            </a:pPr>
            <a:r>
              <a:rPr lang="it-IT" sz="1400" dirty="0" err="1">
                <a:solidFill>
                  <a:prstClr val="black"/>
                </a:solidFill>
                <a:latin typeface="Calibri" panose="020F0502020204030204"/>
                <a:cs typeface="Calibri" panose="020F0502020204030204" pitchFamily="34" charset="0"/>
              </a:rPr>
              <a:t>All</a:t>
            </a:r>
            <a:r>
              <a:rPr lang="it-IT" sz="1400" dirty="0">
                <a:solidFill>
                  <a:prstClr val="black"/>
                </a:solidFill>
                <a:latin typeface="Calibri" panose="020F0502020204030204"/>
                <a:cs typeface="Calibri" panose="020F0502020204030204" pitchFamily="34" charset="0"/>
              </a:rPr>
              <a:t> the cells </a:t>
            </a:r>
            <a:r>
              <a:rPr lang="it-IT" sz="1400" dirty="0" err="1">
                <a:solidFill>
                  <a:prstClr val="black"/>
                </a:solidFill>
                <a:latin typeface="Calibri" panose="020F0502020204030204"/>
                <a:cs typeface="Calibri" panose="020F0502020204030204" pitchFamily="34" charset="0"/>
              </a:rPr>
              <a:t>seems</a:t>
            </a:r>
            <a:r>
              <a:rPr lang="it-IT" sz="1400" dirty="0">
                <a:solidFill>
                  <a:prstClr val="black"/>
                </a:solidFill>
                <a:latin typeface="Calibri" panose="020F0502020204030204"/>
                <a:cs typeface="Calibri" panose="020F0502020204030204" pitchFamily="34" charset="0"/>
              </a:rPr>
              <a:t> to be </a:t>
            </a:r>
            <a:r>
              <a:rPr lang="it-IT" sz="1400" dirty="0" err="1">
                <a:solidFill>
                  <a:prstClr val="black"/>
                </a:solidFill>
                <a:latin typeface="Calibri" panose="020F0502020204030204"/>
                <a:cs typeface="Calibri" panose="020F0502020204030204" pitchFamily="34" charset="0"/>
              </a:rPr>
              <a:t>smaller</a:t>
            </a:r>
            <a:r>
              <a:rPr lang="it-IT" sz="1400" dirty="0">
                <a:solidFill>
                  <a:prstClr val="black"/>
                </a:solidFill>
                <a:latin typeface="Calibri" panose="020F0502020204030204"/>
                <a:cs typeface="Calibri" panose="020F0502020204030204" pitchFamily="34" charset="0"/>
              </a:rPr>
              <a:t> to </a:t>
            </a:r>
            <a:r>
              <a:rPr lang="it-IT" sz="1400" dirty="0" err="1">
                <a:solidFill>
                  <a:prstClr val="black"/>
                </a:solidFill>
                <a:latin typeface="Calibri" panose="020F0502020204030204"/>
                <a:cs typeface="Calibri" panose="020F0502020204030204" pitchFamily="34" charset="0"/>
              </a:rPr>
              <a:t>obtain</a:t>
            </a:r>
            <a:r>
              <a:rPr lang="it-IT" sz="1400" dirty="0">
                <a:solidFill>
                  <a:prstClr val="black"/>
                </a:solidFill>
                <a:latin typeface="Calibri" panose="020F0502020204030204"/>
                <a:cs typeface="Calibri" panose="020F0502020204030204" pitchFamily="34" charset="0"/>
              </a:rPr>
              <a:t> the best </a:t>
            </a:r>
            <a:r>
              <a:rPr lang="it-IT" sz="1400" dirty="0" err="1">
                <a:solidFill>
                  <a:prstClr val="black"/>
                </a:solidFill>
                <a:latin typeface="Calibri" panose="020F0502020204030204"/>
                <a:cs typeface="Calibri" panose="020F0502020204030204" pitchFamily="34" charset="0"/>
              </a:rPr>
              <a:t>response</a:t>
            </a:r>
            <a:r>
              <a:rPr lang="it-IT" sz="1400" dirty="0">
                <a:solidFill>
                  <a:prstClr val="black"/>
                </a:solidFill>
                <a:latin typeface="Calibri" panose="020F0502020204030204"/>
                <a:cs typeface="Calibri" panose="020F0502020204030204" pitchFamily="34" charset="0"/>
              </a:rPr>
              <a:t> from the cells </a:t>
            </a:r>
            <a:r>
              <a:rPr lang="it-IT" sz="1400" dirty="0" err="1">
                <a:solidFill>
                  <a:prstClr val="black"/>
                </a:solidFill>
                <a:latin typeface="Calibri" panose="020F0502020204030204"/>
                <a:cs typeface="Calibri" panose="020F0502020204030204" pitchFamily="34" charset="0"/>
              </a:rPr>
              <a:t>we</a:t>
            </a:r>
            <a:r>
              <a:rPr lang="it-IT" sz="1400" dirty="0">
                <a:solidFill>
                  <a:prstClr val="black"/>
                </a:solidFill>
                <a:latin typeface="Calibri" panose="020F0502020204030204"/>
                <a:cs typeface="Calibri" panose="020F0502020204030204" pitchFamily="34" charset="0"/>
              </a:rPr>
              <a:t> </a:t>
            </a:r>
            <a:r>
              <a:rPr lang="it-IT" sz="1400" dirty="0" err="1">
                <a:solidFill>
                  <a:prstClr val="black"/>
                </a:solidFill>
                <a:latin typeface="Calibri" panose="020F0502020204030204"/>
                <a:cs typeface="Calibri" panose="020F0502020204030204" pitchFamily="34" charset="0"/>
              </a:rPr>
              <a:t>have</a:t>
            </a:r>
            <a:r>
              <a:rPr lang="it-IT" sz="1400" dirty="0">
                <a:solidFill>
                  <a:prstClr val="black"/>
                </a:solidFill>
                <a:latin typeface="Calibri" panose="020F0502020204030204"/>
                <a:cs typeface="Calibri" panose="020F0502020204030204" pitchFamily="34" charset="0"/>
              </a:rPr>
              <a:t> to </a:t>
            </a:r>
            <a:r>
              <a:rPr lang="it-IT" sz="1400" dirty="0" err="1">
                <a:solidFill>
                  <a:prstClr val="black"/>
                </a:solidFill>
                <a:latin typeface="Calibri" panose="020F0502020204030204"/>
                <a:cs typeface="Calibri" panose="020F0502020204030204" pitchFamily="34" charset="0"/>
              </a:rPr>
              <a:t>increase</a:t>
            </a:r>
            <a:r>
              <a:rPr lang="it-IT" sz="1400" dirty="0">
                <a:solidFill>
                  <a:prstClr val="black"/>
                </a:solidFill>
                <a:latin typeface="Calibri" panose="020F0502020204030204"/>
                <a:cs typeface="Calibri" panose="020F0502020204030204" pitchFamily="34" charset="0"/>
              </a:rPr>
              <a:t> the working temperature → </a:t>
            </a:r>
            <a:r>
              <a:rPr lang="it-IT" sz="1400" b="1" dirty="0" err="1">
                <a:solidFill>
                  <a:prstClr val="black"/>
                </a:solidFill>
                <a:latin typeface="Calibri" panose="020F0502020204030204"/>
                <a:cs typeface="Calibri" panose="020F0502020204030204" pitchFamily="34" charset="0"/>
              </a:rPr>
              <a:t>T</a:t>
            </a:r>
            <a:r>
              <a:rPr lang="it-IT" sz="1400" b="1" baseline="-25000" dirty="0" err="1">
                <a:solidFill>
                  <a:prstClr val="black"/>
                </a:solidFill>
                <a:latin typeface="Calibri" panose="020F0502020204030204"/>
                <a:cs typeface="Calibri" panose="020F0502020204030204" pitchFamily="34" charset="0"/>
              </a:rPr>
              <a:t>cav</a:t>
            </a:r>
            <a:r>
              <a:rPr lang="it-IT" sz="1400" b="1" dirty="0">
                <a:solidFill>
                  <a:prstClr val="black"/>
                </a:solidFill>
                <a:latin typeface="Calibri" panose="020F0502020204030204"/>
                <a:cs typeface="Calibri" panose="020F0502020204030204" pitchFamily="34" charset="0"/>
              </a:rPr>
              <a:t> = 35 °C</a:t>
            </a:r>
            <a:endParaRPr lang="it-IT" sz="1400" dirty="0">
              <a:solidFill>
                <a:prstClr val="black"/>
              </a:solidFill>
              <a:latin typeface="Calibri" panose="020F0502020204030204"/>
              <a:cs typeface="Calibri" panose="020F0502020204030204" pitchFamily="34" charset="0"/>
            </a:endParaRPr>
          </a:p>
          <a:p>
            <a:pPr marL="285750" indent="-285750" algn="just">
              <a:lnSpc>
                <a:spcPct val="90000"/>
              </a:lnSpc>
              <a:spcBef>
                <a:spcPts val="1000"/>
              </a:spcBef>
              <a:buClr>
                <a:srgbClr val="4196B4"/>
              </a:buClr>
              <a:buFont typeface="Cambria Math" panose="02040503050406030204" pitchFamily="18" charset="0"/>
              <a:buChar char="»"/>
            </a:pPr>
            <a:endParaRPr lang="en-US" altLang="it-IT" sz="1400" dirty="0">
              <a:solidFill>
                <a:prstClr val="black"/>
              </a:solidFill>
              <a:latin typeface="Calibri" panose="020F0502020204030204"/>
            </a:endParaRPr>
          </a:p>
          <a:p>
            <a:pPr marL="285750" indent="-285750" algn="just">
              <a:lnSpc>
                <a:spcPct val="90000"/>
              </a:lnSpc>
              <a:spcBef>
                <a:spcPts val="1000"/>
              </a:spcBef>
              <a:buClr>
                <a:srgbClr val="4196B4"/>
              </a:buClr>
              <a:buFont typeface="Cambria Math" panose="02040503050406030204" pitchFamily="18" charset="0"/>
              <a:buChar char="»"/>
            </a:pPr>
            <a:endParaRPr lang="en-US" altLang="it-IT" sz="1400" dirty="0">
              <a:solidFill>
                <a:prstClr val="black"/>
              </a:solidFill>
              <a:latin typeface="Calibri" panose="020F0502020204030204"/>
            </a:endParaRPr>
          </a:p>
        </p:txBody>
      </p:sp>
      <p:pic>
        <p:nvPicPr>
          <p:cNvPr id="12" name="Immagine 11">
            <a:extLst>
              <a:ext uri="{FF2B5EF4-FFF2-40B4-BE49-F238E27FC236}">
                <a16:creationId xmlns:a16="http://schemas.microsoft.com/office/drawing/2014/main" id="{1AF8B792-59AE-43A7-AE62-565B8A231012}"/>
              </a:ext>
            </a:extLst>
          </p:cNvPr>
          <p:cNvPicPr>
            <a:picLocks noChangeAspect="1"/>
          </p:cNvPicPr>
          <p:nvPr/>
        </p:nvPicPr>
        <p:blipFill>
          <a:blip r:embed="rId5"/>
          <a:stretch>
            <a:fillRect/>
          </a:stretch>
        </p:blipFill>
        <p:spPr>
          <a:xfrm>
            <a:off x="3484461" y="4192034"/>
            <a:ext cx="3110150" cy="2333624"/>
          </a:xfrm>
          <a:prstGeom prst="rect">
            <a:avLst/>
          </a:prstGeom>
        </p:spPr>
      </p:pic>
    </p:spTree>
    <p:extLst>
      <p:ext uri="{BB962C8B-B14F-4D97-AF65-F5344CB8AC3E}">
        <p14:creationId xmlns:p14="http://schemas.microsoft.com/office/powerpoint/2010/main" val="597297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6497E-0583-8990-C6EF-A4B1841D1532}"/>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D8F434F9-731F-EBC3-9801-AED47AE4EA9D}"/>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423DFD80-E7DA-795E-1F34-2510644D51D3}"/>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21 cells RF prototype </a:t>
            </a:r>
            <a:r>
              <a:rPr lang="en-US" sz="3600" b="1" dirty="0" err="1">
                <a:solidFill>
                  <a:schemeClr val="bg2"/>
                </a:solidFill>
                <a:latin typeface="Calibri" panose="020F0502020204030204" pitchFamily="34" charset="0"/>
                <a:ea typeface="Calibri" panose="020F0502020204030204" pitchFamily="34" charset="0"/>
                <a:cs typeface="Calibri" panose="020F0502020204030204" pitchFamily="34" charset="0"/>
              </a:rPr>
              <a:t>preliminar</a:t>
            </a: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 high power test</a:t>
            </a:r>
            <a:r>
              <a:rPr lang="en-US" sz="3600" b="1" i="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1" name="Table 1">
            <a:extLst>
              <a:ext uri="{FF2B5EF4-FFF2-40B4-BE49-F238E27FC236}">
                <a16:creationId xmlns:a16="http://schemas.microsoft.com/office/drawing/2014/main" id="{3D4DAC79-650B-D16C-CA6B-E1347B323660}"/>
              </a:ext>
            </a:extLst>
          </p:cNvPr>
          <p:cNvGraphicFramePr>
            <a:graphicFrameLocks noGrp="1"/>
          </p:cNvGraphicFramePr>
          <p:nvPr>
            <p:extLst>
              <p:ext uri="{D42A27DB-BD31-4B8C-83A1-F6EECF244321}">
                <p14:modId xmlns:p14="http://schemas.microsoft.com/office/powerpoint/2010/main" val="1995906238"/>
              </p:ext>
            </p:extLst>
          </p:nvPr>
        </p:nvGraphicFramePr>
        <p:xfrm>
          <a:off x="7751099" y="976568"/>
          <a:ext cx="4186155" cy="2405573"/>
        </p:xfrm>
        <a:graphic>
          <a:graphicData uri="http://schemas.openxmlformats.org/drawingml/2006/table">
            <a:tbl>
              <a:tblPr firstRow="1" bandRow="1"/>
              <a:tblGrid>
                <a:gridCol w="2881973">
                  <a:extLst>
                    <a:ext uri="{9D8B030D-6E8A-4147-A177-3AD203B41FA5}">
                      <a16:colId xmlns:a16="http://schemas.microsoft.com/office/drawing/2014/main" val="754129540"/>
                    </a:ext>
                  </a:extLst>
                </a:gridCol>
                <a:gridCol w="1304182">
                  <a:extLst>
                    <a:ext uri="{9D8B030D-6E8A-4147-A177-3AD203B41FA5}">
                      <a16:colId xmlns:a16="http://schemas.microsoft.com/office/drawing/2014/main" val="2759663523"/>
                    </a:ext>
                  </a:extLst>
                </a:gridCol>
              </a:tblGrid>
              <a:tr h="26273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lnSpc>
                          <a:spcPct val="115000"/>
                        </a:lnSpc>
                      </a:pPr>
                      <a:r>
                        <a:rPr lang="en-GB" sz="1800" dirty="0">
                          <a:solidFill>
                            <a:schemeClr val="bg1"/>
                          </a:solidFill>
                          <a:effectLst/>
                        </a:rPr>
                        <a:t>DESIGN PARAMETER</a:t>
                      </a:r>
                      <a:endParaRPr lang="en-GB" sz="1800" dirty="0">
                        <a:solidFill>
                          <a:schemeClr val="bg1"/>
                        </a:solidFill>
                        <a:effectLst/>
                        <a:latin typeface="+mn-lt"/>
                        <a:cs typeface="Times New Roman" panose="02020603050405020304" pitchFamily="18" charset="0"/>
                      </a:endParaRPr>
                    </a:p>
                  </a:txBody>
                  <a:tcPr marL="72000" marR="77441"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50000"/>
                      </a:srgbClr>
                    </a:solidFill>
                  </a:tcP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lnSpc>
                          <a:spcPct val="115000"/>
                        </a:lnSpc>
                        <a:spcAft>
                          <a:spcPts val="0"/>
                        </a:spcAft>
                      </a:pPr>
                      <a:r>
                        <a:rPr lang="it-IT" sz="2000">
                          <a:solidFill>
                            <a:schemeClr val="bg1"/>
                          </a:solidFill>
                          <a:effectLst/>
                        </a:rPr>
                        <a:t>Value</a:t>
                      </a:r>
                      <a:endParaRPr lang="it-IT" sz="2000">
                        <a:solidFill>
                          <a:schemeClr val="bg1"/>
                        </a:solidFill>
                        <a:effectLst/>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50000"/>
                      </a:srgbClr>
                    </a:solidFill>
                  </a:tcPr>
                </a:tc>
                <a:extLst>
                  <a:ext uri="{0D108BD9-81ED-4DB2-BD59-A6C34878D82A}">
                    <a16:rowId xmlns:a16="http://schemas.microsoft.com/office/drawing/2014/main" val="1189547607"/>
                  </a:ext>
                </a:extLst>
              </a:tr>
              <a:tr h="1914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Aft>
                          <a:spcPts val="0"/>
                        </a:spcAft>
                      </a:pPr>
                      <a:r>
                        <a:rPr lang="it-IT" sz="1500">
                          <a:effectLst/>
                        </a:rPr>
                        <a:t>Frequency [GHz]</a:t>
                      </a:r>
                      <a:endParaRPr lang="en-GB" sz="150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spcAft>
                          <a:spcPts val="0"/>
                        </a:spcAft>
                      </a:pPr>
                      <a:r>
                        <a:rPr lang="it-IT" sz="1500" dirty="0">
                          <a:effectLst/>
                        </a:rPr>
                        <a:t>11.9942</a:t>
                      </a:r>
                      <a:endParaRPr lang="en-GB" sz="1500"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60260814"/>
                  </a:ext>
                </a:extLst>
              </a:tr>
              <a:tr h="1914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a:solidFill>
                            <a:schemeClr val="tx1"/>
                          </a:solidFill>
                          <a:effectLst/>
                        </a:rPr>
                        <a:t>Average acc. gradient [MV/m]</a:t>
                      </a:r>
                      <a:endParaRPr lang="en-GB" sz="15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spcAft>
                          <a:spcPts val="0"/>
                        </a:spcAft>
                      </a:pPr>
                      <a:r>
                        <a:rPr lang="en-GB" sz="1500" b="1" dirty="0">
                          <a:effectLst/>
                        </a:rPr>
                        <a:t>60</a:t>
                      </a:r>
                      <a:endParaRPr lang="en-GB" sz="15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280093737"/>
                  </a:ext>
                </a:extLst>
              </a:tr>
              <a:tr h="1914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Aft>
                          <a:spcPts val="0"/>
                        </a:spcAft>
                      </a:pPr>
                      <a:r>
                        <a:rPr lang="en-GB" sz="1500" dirty="0">
                          <a:solidFill>
                            <a:schemeClr val="tx1"/>
                          </a:solidFill>
                          <a:effectLst/>
                        </a:rPr>
                        <a:t>Structures per module</a:t>
                      </a:r>
                      <a:endParaRPr lang="en-GB" sz="1500" dirty="0">
                        <a:solidFill>
                          <a:schemeClr val="tx1"/>
                        </a:solidFill>
                        <a:effectLst/>
                        <a:latin typeface="+mn-lt"/>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spcAft>
                          <a:spcPts val="0"/>
                        </a:spcAft>
                      </a:pPr>
                      <a:r>
                        <a:rPr lang="it-IT" sz="1500">
                          <a:solidFill>
                            <a:schemeClr val="tx1"/>
                          </a:solidFill>
                          <a:effectLst/>
                        </a:rPr>
                        <a:t>2</a:t>
                      </a:r>
                      <a:endParaRPr lang="en-GB" sz="150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27634411"/>
                  </a:ext>
                </a:extLst>
              </a:tr>
              <a:tr h="2442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500" b="1" dirty="0">
                          <a:effectLst/>
                        </a:rPr>
                        <a:t>Iris </a:t>
                      </a:r>
                      <a:r>
                        <a:rPr lang="it-IT" sz="1500" b="1" dirty="0" err="1">
                          <a:effectLst/>
                        </a:rPr>
                        <a:t>radius</a:t>
                      </a:r>
                      <a:r>
                        <a:rPr lang="it-IT" sz="1500" b="1" dirty="0">
                          <a:effectLst/>
                        </a:rPr>
                        <a:t> a [mm]</a:t>
                      </a:r>
                      <a:endParaRPr lang="en-GB" sz="15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dirty="0">
                          <a:effectLst/>
                        </a:rPr>
                        <a:t>3.5</a:t>
                      </a:r>
                      <a:endParaRPr lang="en-GB" sz="15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50932098"/>
                  </a:ext>
                </a:extLst>
              </a:tr>
              <a:tr h="1914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Aft>
                          <a:spcPts val="0"/>
                        </a:spcAft>
                      </a:pPr>
                      <a:r>
                        <a:rPr lang="en-GB" sz="1500" b="1" dirty="0">
                          <a:solidFill>
                            <a:schemeClr val="tx1"/>
                          </a:solidFill>
                          <a:effectLst/>
                        </a:rPr>
                        <a:t>Struct. </a:t>
                      </a:r>
                      <a:r>
                        <a:rPr lang="en-US" sz="1500" b="1" dirty="0">
                          <a:solidFill>
                            <a:schemeClr val="tx1"/>
                          </a:solidFill>
                          <a:effectLst/>
                        </a:rPr>
                        <a:t>length</a:t>
                      </a:r>
                      <a:r>
                        <a:rPr lang="en-GB" sz="1500" b="1" dirty="0">
                          <a:solidFill>
                            <a:schemeClr val="tx1"/>
                          </a:solidFill>
                          <a:effectLst/>
                        </a:rPr>
                        <a:t> L</a:t>
                      </a:r>
                      <a:r>
                        <a:rPr lang="en-GB" sz="1500" b="1" baseline="-25000" dirty="0">
                          <a:solidFill>
                            <a:schemeClr val="tx1"/>
                          </a:solidFill>
                          <a:effectLst/>
                        </a:rPr>
                        <a:t>s</a:t>
                      </a:r>
                      <a:r>
                        <a:rPr lang="en-GB" sz="1500" b="1" dirty="0">
                          <a:solidFill>
                            <a:schemeClr val="tx1"/>
                          </a:solidFill>
                          <a:effectLst/>
                        </a:rPr>
                        <a:t> act. Length [m] </a:t>
                      </a:r>
                      <a:endParaRPr lang="en-GB" sz="15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spcAft>
                          <a:spcPts val="0"/>
                        </a:spcAft>
                      </a:pPr>
                      <a:r>
                        <a:rPr lang="it-IT" sz="1500" b="1" dirty="0">
                          <a:solidFill>
                            <a:schemeClr val="tx1"/>
                          </a:solidFill>
                          <a:effectLst/>
                        </a:rPr>
                        <a:t>0.2</a:t>
                      </a:r>
                      <a:endParaRPr lang="en-GB" sz="15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66161823"/>
                  </a:ext>
                </a:extLst>
              </a:tr>
              <a:tr h="1914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Aft>
                          <a:spcPts val="0"/>
                        </a:spcAft>
                      </a:pPr>
                      <a:r>
                        <a:rPr lang="en-GB" sz="1500" b="0" dirty="0">
                          <a:solidFill>
                            <a:schemeClr val="tx1"/>
                          </a:solidFill>
                          <a:effectLst/>
                        </a:rPr>
                        <a:t>No. of cells</a:t>
                      </a:r>
                      <a:endParaRPr lang="en-GB" sz="15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spcAft>
                          <a:spcPts val="0"/>
                        </a:spcAft>
                      </a:pPr>
                      <a:r>
                        <a:rPr lang="en-GB" sz="1500" b="0" dirty="0">
                          <a:solidFill>
                            <a:schemeClr val="tx1"/>
                          </a:solidFill>
                          <a:effectLst/>
                        </a:rPr>
                        <a:t>20</a:t>
                      </a:r>
                      <a:endParaRPr lang="en-GB" sz="1500" b="0"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52336216"/>
                  </a:ext>
                </a:extLst>
              </a:tr>
              <a:tr h="1914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Aft>
                          <a:spcPts val="0"/>
                        </a:spcAft>
                      </a:pPr>
                      <a:r>
                        <a:rPr lang="en-GB" sz="1500" dirty="0">
                          <a:effectLst/>
                        </a:rPr>
                        <a:t>Shunt impedance R [MΩ/m]</a:t>
                      </a:r>
                      <a:endParaRPr lang="en-GB" sz="1500"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effectLst/>
                        </a:rPr>
                        <a:t>100</a:t>
                      </a:r>
                      <a:endParaRPr lang="en-GB" sz="1500"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41465514"/>
                  </a:ext>
                </a:extLst>
              </a:tr>
              <a:tr h="1914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0">
                          <a:solidFill>
                            <a:schemeClr val="tx1"/>
                          </a:solidFill>
                          <a:effectLst/>
                        </a:rPr>
                        <a:t>Filling time [ns]</a:t>
                      </a:r>
                      <a:endParaRPr lang="en-GB" sz="1500" b="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a:solidFill>
                            <a:schemeClr val="tx1"/>
                          </a:solidFill>
                        </a:rPr>
                        <a:t>30</a:t>
                      </a:r>
                      <a:endParaRPr lang="en-GB" sz="1500" b="0" dirty="0">
                        <a:solidFill>
                          <a:schemeClr val="tx1"/>
                        </a:solidFill>
                        <a:latin typeface="+mn-lt"/>
                      </a:endParaRPr>
                    </a:p>
                  </a:txBody>
                  <a:tcPr marL="72000" marR="77441"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9914124"/>
                  </a:ext>
                </a:extLst>
              </a:tr>
              <a:tr h="1914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a:solidFill>
                            <a:schemeClr val="tx1"/>
                          </a:solidFill>
                          <a:effectLst/>
                        </a:rPr>
                        <a:t>Repetition Rate [Hz]</a:t>
                      </a:r>
                      <a:endParaRPr lang="en-GB" sz="1500" b="1" dirty="0">
                        <a:solidFill>
                          <a:schemeClr val="tx1"/>
                        </a:solidFill>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spcAft>
                          <a:spcPts val="0"/>
                        </a:spcAft>
                      </a:pPr>
                      <a:r>
                        <a:rPr lang="en-GB" sz="1500" b="1" dirty="0">
                          <a:effectLst/>
                        </a:rPr>
                        <a:t>100</a:t>
                      </a:r>
                      <a:endParaRPr lang="en-GB" sz="1500" b="1" dirty="0">
                        <a:effectLst/>
                        <a:latin typeface="+mn-lt"/>
                        <a:ea typeface="Calibri" panose="020F0502020204030204" pitchFamily="34" charset="0"/>
                        <a:cs typeface="Times New Roman" panose="02020603050405020304" pitchFamily="18" charset="0"/>
                      </a:endParaRPr>
                    </a:p>
                  </a:txBody>
                  <a:tcPr marL="72000" marR="77441"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519424957"/>
                  </a:ext>
                </a:extLst>
              </a:tr>
            </a:tbl>
          </a:graphicData>
        </a:graphic>
      </p:graphicFrame>
      <p:sp>
        <p:nvSpPr>
          <p:cNvPr id="14" name="Rettangolo 13">
            <a:extLst>
              <a:ext uri="{FF2B5EF4-FFF2-40B4-BE49-F238E27FC236}">
                <a16:creationId xmlns:a16="http://schemas.microsoft.com/office/drawing/2014/main" id="{ABBC4296-259D-C865-AF7F-82E7135FE3A2}"/>
              </a:ext>
            </a:extLst>
          </p:cNvPr>
          <p:cNvSpPr/>
          <p:nvPr/>
        </p:nvSpPr>
        <p:spPr>
          <a:xfrm>
            <a:off x="64961" y="914071"/>
            <a:ext cx="7405289" cy="1193025"/>
          </a:xfrm>
          <a:prstGeom prst="rect">
            <a:avLst/>
          </a:prstGeom>
          <a:solidFill>
            <a:sysClr val="window" lastClr="FFFFFF"/>
          </a:solidFill>
        </p:spPr>
        <p:txBody>
          <a:bodyPr/>
          <a:lstStyle/>
          <a:p>
            <a:pPr marL="285750" marR="0" lvl="0" indent="-285750" defTabSz="914400" eaLnBrk="1" fontAlgn="auto" latinLnBrk="0" hangingPunct="1">
              <a:lnSpc>
                <a:spcPct val="90000"/>
              </a:lnSpc>
              <a:spcBef>
                <a:spcPts val="1000"/>
              </a:spcBef>
              <a:spcAft>
                <a:spcPts val="0"/>
              </a:spcAft>
              <a:buClr>
                <a:srgbClr val="4196B4"/>
              </a:buClr>
              <a:buSzTx/>
              <a:buFont typeface="Cambria Math" panose="02040503050406030204" pitchFamily="18"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In </a:t>
            </a:r>
            <a:r>
              <a:rPr lang="en-US" sz="1600" kern="0" dirty="0">
                <a:solidFill>
                  <a:prstClr val="black"/>
                </a:solidFill>
                <a:latin typeface="Calibri" panose="020F0502020204030204"/>
                <a:sym typeface="Symbol" panose="05050102010706020507" pitchFamily="18" charset="2"/>
              </a:rPr>
              <a:t>spring</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 2024 we started the </a:t>
            </a:r>
            <a:r>
              <a:rPr kumimoji="0" lang="en-US" sz="1600" b="1"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high-power test of the first </a:t>
            </a:r>
            <a:r>
              <a:rPr kumimoji="0" lang="en-US" sz="1600" b="1" i="0" u="none" strike="noStrike" kern="0" cap="none" spc="0" normalizeH="0" baseline="0" noProof="0" dirty="0" err="1">
                <a:ln>
                  <a:noFill/>
                </a:ln>
                <a:solidFill>
                  <a:prstClr val="black"/>
                </a:solidFill>
                <a:effectLst/>
                <a:uLnTx/>
                <a:uFillTx/>
                <a:latin typeface="Calibri" panose="020F0502020204030204"/>
                <a:sym typeface="Symbol" panose="05050102010706020507" pitchFamily="18" charset="2"/>
              </a:rPr>
              <a:t>EuPRAXIA@SPARC_LAB</a:t>
            </a:r>
            <a:r>
              <a:rPr kumimoji="0" lang="en-US" sz="1600" b="1"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 X-band structure prototype</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 </a:t>
            </a:r>
          </a:p>
          <a:p>
            <a:pPr marL="285750" marR="0" lvl="0" indent="-285750" defTabSz="914400" eaLnBrk="1" fontAlgn="auto" latinLnBrk="0" hangingPunct="1">
              <a:lnSpc>
                <a:spcPct val="90000"/>
              </a:lnSpc>
              <a:spcBef>
                <a:spcPts val="1000"/>
              </a:spcBef>
              <a:spcAft>
                <a:spcPts val="0"/>
              </a:spcAft>
              <a:buClr>
                <a:srgbClr val="4196B4"/>
              </a:buClr>
              <a:buSzTx/>
              <a:buFont typeface="Cambria Math" panose="02040503050406030204" pitchFamily="18"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21 cells, </a:t>
            </a:r>
            <a:r>
              <a:rPr kumimoji="0" lang="en-US" sz="1600" b="1"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constant impedance</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 RF prototype (the real structure will be 1 m long).</a:t>
            </a:r>
          </a:p>
          <a:p>
            <a:pPr marL="285750" marR="0" lvl="0" indent="-285750" defTabSz="914400" eaLnBrk="1" fontAlgn="auto" latinLnBrk="0" hangingPunct="1">
              <a:lnSpc>
                <a:spcPct val="90000"/>
              </a:lnSpc>
              <a:spcBef>
                <a:spcPts val="1000"/>
              </a:spcBef>
              <a:spcAft>
                <a:spcPts val="0"/>
              </a:spcAft>
              <a:buClr>
                <a:srgbClr val="4196B4"/>
              </a:buClr>
              <a:buSzTx/>
              <a:buFont typeface="Cambria Math" panose="02040503050406030204" pitchFamily="18"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In </a:t>
            </a:r>
            <a:r>
              <a:rPr lang="en-US" sz="1600" kern="0" dirty="0">
                <a:solidFill>
                  <a:prstClr val="black"/>
                </a:solidFill>
                <a:latin typeface="Calibri" panose="020F0502020204030204"/>
                <a:sym typeface="Symbol" panose="05050102010706020507" pitchFamily="18" charset="2"/>
              </a:rPr>
              <a:t>nearly </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1</a:t>
            </a:r>
            <a:r>
              <a:rPr lang="en-US" sz="1600" kern="0" dirty="0">
                <a:solidFill>
                  <a:prstClr val="black"/>
                </a:solidFill>
                <a:latin typeface="Calibri" panose="020F0502020204030204"/>
                <a:sym typeface="Symbol" panose="05050102010706020507" pitchFamily="18" charset="2"/>
              </a:rPr>
              <a:t>2</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 days we reach an input pulse of </a:t>
            </a:r>
            <a:r>
              <a:rPr kumimoji="0" lang="en-US" sz="1600" b="1"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35 MW, 100 ns length at 50 Hz repetition rate</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 that correspond to an </a:t>
            </a:r>
            <a:r>
              <a:rPr kumimoji="0" lang="en-US" sz="1600" b="1" i="0" u="none" strike="noStrike" kern="0" cap="none" spc="0" normalizeH="0" baseline="0" noProof="0" dirty="0">
                <a:ln>
                  <a:noFill/>
                </a:ln>
                <a:solidFill>
                  <a:srgbClr val="0000FF"/>
                </a:solidFill>
                <a:effectLst/>
                <a:uLnTx/>
                <a:uFillTx/>
                <a:latin typeface="Calibri" panose="020F0502020204030204"/>
                <a:sym typeface="Symbol" panose="05050102010706020507" pitchFamily="18" charset="2"/>
              </a:rPr>
              <a:t>average gradient </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along the structure equal to </a:t>
            </a:r>
            <a:r>
              <a:rPr kumimoji="0" lang="en-US" sz="1600" b="1" i="0" u="none" strike="noStrike" kern="0" cap="none" spc="0" normalizeH="0" baseline="0" noProof="0" dirty="0">
                <a:ln>
                  <a:noFill/>
                </a:ln>
                <a:solidFill>
                  <a:srgbClr val="0000FF"/>
                </a:solidFill>
                <a:effectLst/>
                <a:uLnTx/>
                <a:uFillTx/>
                <a:latin typeface="Calibri" panose="020F0502020204030204"/>
                <a:sym typeface="Symbol" panose="05050102010706020507" pitchFamily="18" charset="2"/>
              </a:rPr>
              <a:t>74 MV/m </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and a peak gradient at the structure input of 80 MV/m with a BDR/m nearly 5e-4.</a:t>
            </a:r>
          </a:p>
          <a:p>
            <a:pPr marL="285750" marR="0" lvl="0" indent="-285750" defTabSz="914400" eaLnBrk="1" fontAlgn="auto" latinLnBrk="0" hangingPunct="1">
              <a:lnSpc>
                <a:spcPct val="90000"/>
              </a:lnSpc>
              <a:spcBef>
                <a:spcPts val="1000"/>
              </a:spcBef>
              <a:spcAft>
                <a:spcPts val="0"/>
              </a:spcAft>
              <a:buClr>
                <a:srgbClr val="4196B4"/>
              </a:buClr>
              <a:buSzTx/>
              <a:buFont typeface="Cambria Math" panose="02040503050406030204" pitchFamily="18" charset="0"/>
              <a:buChar char="»"/>
              <a:tabLst/>
              <a:defRPr/>
            </a:pPr>
            <a:r>
              <a:rPr kumimoji="0" lang="en-US" sz="1600" b="1"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The test will continue </a:t>
            </a:r>
            <a:r>
              <a:rPr kumimoji="0" lang="en-US" sz="160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after the end of the TEX upgrade in May 25</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 with the </a:t>
            </a:r>
            <a:r>
              <a:rPr kumimoji="0" lang="en-US" sz="1600" b="1"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BOC pulse compressor (PSI)</a:t>
            </a:r>
            <a:r>
              <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rPr>
              <a:t> installed on the line</a:t>
            </a:r>
            <a:r>
              <a:rPr lang="en-US" sz="1600" kern="0" dirty="0">
                <a:solidFill>
                  <a:prstClr val="black"/>
                </a:solidFill>
                <a:latin typeface="Calibri" panose="020F0502020204030204"/>
                <a:sym typeface="Symbol" panose="05050102010706020507" pitchFamily="18" charset="2"/>
              </a:rPr>
              <a:t>.</a:t>
            </a:r>
            <a:endPar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endParaRPr>
          </a:p>
        </p:txBody>
      </p:sp>
      <p:sp>
        <p:nvSpPr>
          <p:cNvPr id="15" name="Segnaposto numero diapositiva 2">
            <a:extLst>
              <a:ext uri="{FF2B5EF4-FFF2-40B4-BE49-F238E27FC236}">
                <a16:creationId xmlns:a16="http://schemas.microsoft.com/office/drawing/2014/main" id="{1503B3E1-ADC2-67C7-995B-AB67C784382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F215-316F-4B65-BCDA-A765DC2D78E5}" type="slidenum">
              <a:rPr lang="en-GB" smtClean="0">
                <a:solidFill>
                  <a:prstClr val="black">
                    <a:tint val="75000"/>
                  </a:prstClr>
                </a:solidFill>
                <a:latin typeface="Calibri" panose="020F0502020204030204"/>
              </a:rPr>
              <a:pPr/>
              <a:t>8</a:t>
            </a:fld>
            <a:endParaRPr lang="en-GB">
              <a:solidFill>
                <a:prstClr val="black">
                  <a:tint val="75000"/>
                </a:prstClr>
              </a:solidFill>
              <a:latin typeface="Calibri" panose="020F0502020204030204"/>
            </a:endParaRPr>
          </a:p>
        </p:txBody>
      </p:sp>
      <p:pic>
        <p:nvPicPr>
          <p:cNvPr id="16" name="Immagine 15" descr="Immagine che contiene ingegneria, macchina, tubo, acciaio&#10;&#10;Descrizione generata automaticamente">
            <a:extLst>
              <a:ext uri="{FF2B5EF4-FFF2-40B4-BE49-F238E27FC236}">
                <a16:creationId xmlns:a16="http://schemas.microsoft.com/office/drawing/2014/main" id="{4109F7E5-6CB9-236D-0EBD-B59B3FC3E3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155" y="3725825"/>
            <a:ext cx="2350673" cy="3042486"/>
          </a:xfrm>
          <a:prstGeom prst="rect">
            <a:avLst/>
          </a:prstGeom>
        </p:spPr>
      </p:pic>
      <p:pic>
        <p:nvPicPr>
          <p:cNvPr id="17" name="Immagine 16" descr="Immagine che contiene macchina, ingegneria, tubo, industria&#10;&#10;Descrizione generata automaticamente">
            <a:extLst>
              <a:ext uri="{FF2B5EF4-FFF2-40B4-BE49-F238E27FC236}">
                <a16:creationId xmlns:a16="http://schemas.microsoft.com/office/drawing/2014/main" id="{606BFACC-0152-4447-9D92-D59A98DD5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16" t="14817" r="16536" b="9892"/>
          <a:stretch/>
        </p:blipFill>
        <p:spPr>
          <a:xfrm>
            <a:off x="179252" y="3631139"/>
            <a:ext cx="2095936" cy="3096538"/>
          </a:xfrm>
          <a:prstGeom prst="rect">
            <a:avLst/>
          </a:prstGeom>
        </p:spPr>
      </p:pic>
      <p:pic>
        <p:nvPicPr>
          <p:cNvPr id="3" name="Immagine 2">
            <a:extLst>
              <a:ext uri="{FF2B5EF4-FFF2-40B4-BE49-F238E27FC236}">
                <a16:creationId xmlns:a16="http://schemas.microsoft.com/office/drawing/2014/main" id="{66C1FB19-B45D-9709-0463-242DFF8F0947}"/>
              </a:ext>
            </a:extLst>
          </p:cNvPr>
          <p:cNvPicPr>
            <a:picLocks noChangeAspect="1"/>
          </p:cNvPicPr>
          <p:nvPr/>
        </p:nvPicPr>
        <p:blipFill>
          <a:blip r:embed="rId4"/>
          <a:stretch>
            <a:fillRect/>
          </a:stretch>
        </p:blipFill>
        <p:spPr>
          <a:xfrm>
            <a:off x="4775999" y="3795524"/>
            <a:ext cx="3656266" cy="2743388"/>
          </a:xfrm>
          <a:prstGeom prst="rect">
            <a:avLst/>
          </a:prstGeom>
        </p:spPr>
      </p:pic>
      <p:pic>
        <p:nvPicPr>
          <p:cNvPr id="6" name="Immagine 5">
            <a:extLst>
              <a:ext uri="{FF2B5EF4-FFF2-40B4-BE49-F238E27FC236}">
                <a16:creationId xmlns:a16="http://schemas.microsoft.com/office/drawing/2014/main" id="{B07AE614-91DE-1A96-E827-6C5BCAD7C851}"/>
              </a:ext>
            </a:extLst>
          </p:cNvPr>
          <p:cNvPicPr>
            <a:picLocks noChangeAspect="1"/>
          </p:cNvPicPr>
          <p:nvPr/>
        </p:nvPicPr>
        <p:blipFill>
          <a:blip r:embed="rId5"/>
          <a:stretch>
            <a:fillRect/>
          </a:stretch>
        </p:blipFill>
        <p:spPr>
          <a:xfrm>
            <a:off x="8468139" y="3763960"/>
            <a:ext cx="3580433" cy="2774952"/>
          </a:xfrm>
          <a:prstGeom prst="rect">
            <a:avLst/>
          </a:prstGeom>
        </p:spPr>
      </p:pic>
    </p:spTree>
    <p:extLst>
      <p:ext uri="{BB962C8B-B14F-4D97-AF65-F5344CB8AC3E}">
        <p14:creationId xmlns:p14="http://schemas.microsoft.com/office/powerpoint/2010/main" val="206014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F9CB2-32C7-FF55-745F-25171DD30A3E}"/>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FD6772AD-AF25-E9EF-2146-BD249F6007FA}"/>
              </a:ext>
            </a:extLst>
          </p:cNvPr>
          <p:cNvSpPr/>
          <p:nvPr/>
        </p:nvSpPr>
        <p:spPr>
          <a:xfrm>
            <a:off x="-1" y="-18749"/>
            <a:ext cx="12192000" cy="748037"/>
          </a:xfrm>
          <a:prstGeom prst="rect">
            <a:avLst/>
          </a:prstGeom>
          <a:solidFill>
            <a:srgbClr val="1A2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594C81E9-950C-1E1C-4B35-F096B0325974}"/>
              </a:ext>
            </a:extLst>
          </p:cNvPr>
          <p:cNvSpPr/>
          <p:nvPr/>
        </p:nvSpPr>
        <p:spPr>
          <a:xfrm>
            <a:off x="1" y="34566"/>
            <a:ext cx="12191999" cy="646331"/>
          </a:xfrm>
          <a:prstGeom prst="rect">
            <a:avLst/>
          </a:prstGeom>
        </p:spPr>
        <p:txBody>
          <a:bodyPr wrap="square">
            <a:spAutoFit/>
          </a:bodyPr>
          <a:lstStyle/>
          <a:p>
            <a:pPr algn="ctr"/>
            <a:r>
              <a:rPr lang="en-US" sz="3600" b="1" dirty="0">
                <a:solidFill>
                  <a:schemeClr val="bg2"/>
                </a:solidFill>
                <a:latin typeface="Calibri" panose="020F0502020204030204" pitchFamily="34" charset="0"/>
                <a:ea typeface="Calibri" panose="020F0502020204030204" pitchFamily="34" charset="0"/>
                <a:cs typeface="Calibri" panose="020F0502020204030204" pitchFamily="34" charset="0"/>
              </a:rPr>
              <a:t>Full scale RF prototype measurements</a:t>
            </a:r>
            <a:endParaRPr lang="en-GB" sz="3600" b="1" cap="all"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4A775B6D-AA07-9C34-3BB4-C38964E8FAB3}"/>
              </a:ext>
            </a:extLst>
          </p:cNvPr>
          <p:cNvPicPr>
            <a:picLocks noChangeAspect="1"/>
          </p:cNvPicPr>
          <p:nvPr/>
        </p:nvPicPr>
        <p:blipFill>
          <a:blip r:embed="rId2"/>
          <a:stretch>
            <a:fillRect/>
          </a:stretch>
        </p:blipFill>
        <p:spPr>
          <a:xfrm>
            <a:off x="-93648" y="4419952"/>
            <a:ext cx="3111338" cy="2333503"/>
          </a:xfrm>
          <a:prstGeom prst="rect">
            <a:avLst/>
          </a:prstGeom>
        </p:spPr>
      </p:pic>
      <p:sp>
        <p:nvSpPr>
          <p:cNvPr id="9" name="CasellaDiTesto 8">
            <a:extLst>
              <a:ext uri="{FF2B5EF4-FFF2-40B4-BE49-F238E27FC236}">
                <a16:creationId xmlns:a16="http://schemas.microsoft.com/office/drawing/2014/main" id="{08AE14B7-0605-EB4B-C369-20341900A681}"/>
              </a:ext>
            </a:extLst>
          </p:cNvPr>
          <p:cNvSpPr txBox="1"/>
          <p:nvPr/>
        </p:nvSpPr>
        <p:spPr>
          <a:xfrm>
            <a:off x="62044" y="850783"/>
            <a:ext cx="12191999" cy="2284728"/>
          </a:xfrm>
          <a:prstGeom prst="rect">
            <a:avLst/>
          </a:prstGeom>
          <a:noFill/>
        </p:spPr>
        <p:txBody>
          <a:bodyPr wrap="square">
            <a:spAutoFit/>
          </a:bodyPr>
          <a:lstStyle/>
          <a:p>
            <a:pPr>
              <a:lnSpc>
                <a:spcPct val="90000"/>
              </a:lnSpc>
              <a:spcBef>
                <a:spcPts val="1000"/>
              </a:spcBef>
              <a:buClr>
                <a:srgbClr val="4196B4"/>
              </a:buClr>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The two </a:t>
            </a:r>
            <a:r>
              <a:rPr kumimoji="0" lang="en-US" sz="16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couplers have been realized and brazed</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and all the cells have been machined. </a:t>
            </a:r>
          </a:p>
          <a:p>
            <a:pPr>
              <a:lnSpc>
                <a:spcPct val="90000"/>
              </a:lnSpc>
              <a:spcBef>
                <a:spcPts val="1000"/>
              </a:spcBef>
              <a:buClr>
                <a:srgbClr val="4196B4"/>
              </a:buClr>
              <a:defRPr/>
            </a:pP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To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verify</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that</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cells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were</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properly</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machined</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we</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divided</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them</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into</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three</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groups (39, 39 and 44 cells) and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measured</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them</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with the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bead</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pull technique, </a:t>
            </a:r>
            <a:r>
              <a:rPr kumimoji="0" lang="it-IT" altLang="it-IT"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simply</a:t>
            </a: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assembling</a:t>
            </a: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them</a:t>
            </a: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with </a:t>
            </a:r>
            <a:r>
              <a:rPr kumimoji="0" lang="it-IT" altLang="it-IT"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screws</a:t>
            </a: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and </a:t>
            </a:r>
            <a:r>
              <a:rPr kumimoji="0" lang="it-IT" altLang="it-IT"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using</a:t>
            </a: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a:t>
            </a:r>
            <a:r>
              <a:rPr kumimoji="0" lang="it-IT" altLang="it-IT"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two</a:t>
            </a: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brazed</a:t>
            </a: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1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couplers</a:t>
            </a: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a:lnSpc>
                <a:spcPct val="90000"/>
              </a:lnSpc>
              <a:spcBef>
                <a:spcPts val="1000"/>
              </a:spcBef>
              <a:buClr>
                <a:srgbClr val="4196B4"/>
              </a:buClr>
              <a:defRPr/>
            </a:pPr>
            <a:r>
              <a:rPr lang="en-US" sz="1600" dirty="0">
                <a:latin typeface="Calibri" panose="020F0502020204030204" pitchFamily="34" charset="0"/>
                <a:ea typeface="Calibri" panose="020F0502020204030204" pitchFamily="34" charset="0"/>
                <a:cs typeface="Calibri" panose="020F0502020204030204" pitchFamily="34" charset="0"/>
              </a:rPr>
              <a:t>We didn't find any faulty cells, but they </a:t>
            </a:r>
            <a:r>
              <a:rPr lang="en-US" sz="1600" b="1" dirty="0">
                <a:latin typeface="Calibri" panose="020F0502020204030204" pitchFamily="34" charset="0"/>
                <a:ea typeface="Calibri" panose="020F0502020204030204" pitchFamily="34" charset="0"/>
                <a:cs typeface="Calibri" panose="020F0502020204030204" pitchFamily="34" charset="0"/>
              </a:rPr>
              <a:t>all seem slightly larger</a:t>
            </a:r>
            <a:r>
              <a:rPr lang="en-US" sz="1600" dirty="0">
                <a:latin typeface="Calibri" panose="020F0502020204030204" pitchFamily="34" charset="0"/>
                <a:ea typeface="Calibri" panose="020F0502020204030204" pitchFamily="34" charset="0"/>
                <a:cs typeface="Calibri" panose="020F0502020204030204" pitchFamily="34" charset="0"/>
              </a:rPr>
              <a:t>, requiring a </a:t>
            </a:r>
            <a:r>
              <a:rPr lang="en-US" sz="1600" b="1" dirty="0">
                <a:latin typeface="Calibri" panose="020F0502020204030204" pitchFamily="34" charset="0"/>
                <a:ea typeface="Calibri" panose="020F0502020204030204" pitchFamily="34" charset="0"/>
                <a:cs typeface="Calibri" panose="020F0502020204030204" pitchFamily="34" charset="0"/>
              </a:rPr>
              <a:t>lowering of the operating temperature of nearly 5 degree. </a:t>
            </a:r>
            <a:r>
              <a:rPr lang="it-IT" sz="1600" b="1" dirty="0" err="1">
                <a:solidFill>
                  <a:prstClr val="black"/>
                </a:solidFill>
                <a:latin typeface="Calibri" panose="020F0502020204030204"/>
                <a:cs typeface="Calibri" panose="020F0502020204030204" pitchFamily="34" charset="0"/>
              </a:rPr>
              <a:t>T</a:t>
            </a:r>
            <a:r>
              <a:rPr lang="it-IT" sz="1600" b="1" baseline="-25000" dirty="0" err="1">
                <a:solidFill>
                  <a:prstClr val="black"/>
                </a:solidFill>
                <a:latin typeface="Calibri" panose="020F0502020204030204"/>
                <a:cs typeface="Calibri" panose="020F0502020204030204" pitchFamily="34" charset="0"/>
              </a:rPr>
              <a:t>cav</a:t>
            </a:r>
            <a:r>
              <a:rPr lang="it-IT" sz="1600" b="1" dirty="0">
                <a:solidFill>
                  <a:prstClr val="black"/>
                </a:solidFill>
                <a:latin typeface="Calibri" panose="020F0502020204030204"/>
                <a:cs typeface="Calibri" panose="020F0502020204030204" pitchFamily="34" charset="0"/>
              </a:rPr>
              <a:t> = 20 °C</a:t>
            </a:r>
            <a:endParaRPr lang="it-IT" sz="1600" dirty="0">
              <a:solidFill>
                <a:prstClr val="black"/>
              </a:solidFill>
              <a:latin typeface="Calibri" panose="020F0502020204030204"/>
              <a:cs typeface="Calibri" panose="020F0502020204030204" pitchFamily="34" charset="0"/>
            </a:endParaRPr>
          </a:p>
          <a:p>
            <a:pPr>
              <a:lnSpc>
                <a:spcPct val="90000"/>
              </a:lnSpc>
              <a:spcBef>
                <a:spcPts val="1000"/>
              </a:spcBef>
              <a:buClr>
                <a:srgbClr val="4196B4"/>
              </a:buClr>
              <a:defRPr/>
            </a:pPr>
            <a:endPar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lvl="0" defTabSz="914400" eaLnBrk="1" fontAlgn="auto" latinLnBrk="0" hangingPunct="1">
              <a:lnSpc>
                <a:spcPct val="90000"/>
              </a:lnSpc>
              <a:spcBef>
                <a:spcPts val="1000"/>
              </a:spcBef>
              <a:spcAft>
                <a:spcPts val="0"/>
              </a:spcAft>
              <a:buClr>
                <a:srgbClr val="4196B4"/>
              </a:buClr>
              <a:buSzTx/>
              <a:tabLst/>
              <a:defRPr/>
            </a:pPr>
            <a:endParaRPr kumimoji="0" lang="en-US" sz="1600" b="1"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endParaRPr>
          </a:p>
          <a:p>
            <a:pPr marR="0" lvl="0" defTabSz="914400" eaLnBrk="1" fontAlgn="auto" latinLnBrk="0" hangingPunct="1">
              <a:lnSpc>
                <a:spcPct val="90000"/>
              </a:lnSpc>
              <a:spcBef>
                <a:spcPts val="1000"/>
              </a:spcBef>
              <a:spcAft>
                <a:spcPts val="0"/>
              </a:spcAft>
              <a:buClr>
                <a:srgbClr val="4196B4"/>
              </a:buClr>
              <a:buSzTx/>
              <a:tabLst/>
              <a:defRPr/>
            </a:pPr>
            <a:endParaRPr kumimoji="0" lang="en-US" sz="1600" b="0" i="0" u="none" strike="noStrike" kern="0" cap="none" spc="0" normalizeH="0" baseline="0" noProof="0" dirty="0">
              <a:ln>
                <a:noFill/>
              </a:ln>
              <a:solidFill>
                <a:prstClr val="black"/>
              </a:solidFill>
              <a:effectLst/>
              <a:uLnTx/>
              <a:uFillTx/>
              <a:latin typeface="Calibri" panose="020F0502020204030204"/>
              <a:sym typeface="Symbol" panose="05050102010706020507" pitchFamily="18" charset="2"/>
            </a:endParaRPr>
          </a:p>
        </p:txBody>
      </p:sp>
      <p:pic>
        <p:nvPicPr>
          <p:cNvPr id="12" name="Immagine 11" descr="Immagine che contiene interno, legno&#10;&#10;Il contenuto generato dall'IA potrebbe non essere corretto.">
            <a:extLst>
              <a:ext uri="{FF2B5EF4-FFF2-40B4-BE49-F238E27FC236}">
                <a16:creationId xmlns:a16="http://schemas.microsoft.com/office/drawing/2014/main" id="{6DBE8483-A61D-84F9-1636-737617F15BB5}"/>
              </a:ext>
            </a:extLst>
          </p:cNvPr>
          <p:cNvPicPr>
            <a:picLocks noChangeAspect="1"/>
          </p:cNvPicPr>
          <p:nvPr/>
        </p:nvPicPr>
        <p:blipFill>
          <a:blip r:embed="rId3">
            <a:extLst>
              <a:ext uri="{28A0092B-C50C-407E-A947-70E740481C1C}">
                <a14:useLocalDpi xmlns:a14="http://schemas.microsoft.com/office/drawing/2010/main" val="0"/>
              </a:ext>
            </a:extLst>
          </a:blip>
          <a:srcRect t="19814" r="3" b="17465"/>
          <a:stretch/>
        </p:blipFill>
        <p:spPr>
          <a:xfrm>
            <a:off x="4992528" y="2204551"/>
            <a:ext cx="2331033" cy="1949463"/>
          </a:xfrm>
          <a:prstGeom prst="rect">
            <a:avLst/>
          </a:prstGeom>
        </p:spPr>
      </p:pic>
      <p:pic>
        <p:nvPicPr>
          <p:cNvPr id="13" name="Immagine 12" descr="Immagine che contiene Ricambio auto, rotore, freno a disco, persona&#10;&#10;Il contenuto generato dall'IA potrebbe non essere corretto.">
            <a:extLst>
              <a:ext uri="{FF2B5EF4-FFF2-40B4-BE49-F238E27FC236}">
                <a16:creationId xmlns:a16="http://schemas.microsoft.com/office/drawing/2014/main" id="{B15233BF-9B57-189D-2EFC-7E6620F9F8A9}"/>
              </a:ext>
            </a:extLst>
          </p:cNvPr>
          <p:cNvPicPr>
            <a:picLocks noChangeAspect="1"/>
          </p:cNvPicPr>
          <p:nvPr/>
        </p:nvPicPr>
        <p:blipFill>
          <a:blip r:embed="rId4">
            <a:extLst>
              <a:ext uri="{28A0092B-C50C-407E-A947-70E740481C1C}">
                <a14:useLocalDpi xmlns:a14="http://schemas.microsoft.com/office/drawing/2010/main" val="0"/>
              </a:ext>
            </a:extLst>
          </a:blip>
          <a:srcRect t="26760" r="3" b="10461"/>
          <a:stretch/>
        </p:blipFill>
        <p:spPr>
          <a:xfrm>
            <a:off x="179043" y="2204552"/>
            <a:ext cx="2328895" cy="1949463"/>
          </a:xfrm>
          <a:prstGeom prst="rect">
            <a:avLst/>
          </a:prstGeom>
        </p:spPr>
      </p:pic>
      <p:pic>
        <p:nvPicPr>
          <p:cNvPr id="14" name="Immagine 13" descr="Immagine che contiene acciaio, interno, persona&#10;&#10;Il contenuto generato dall'IA potrebbe non essere corretto.">
            <a:extLst>
              <a:ext uri="{FF2B5EF4-FFF2-40B4-BE49-F238E27FC236}">
                <a16:creationId xmlns:a16="http://schemas.microsoft.com/office/drawing/2014/main" id="{0F4CE49F-FD60-23D7-3030-55E4D91F4257}"/>
              </a:ext>
            </a:extLst>
          </p:cNvPr>
          <p:cNvPicPr>
            <a:picLocks noChangeAspect="1"/>
          </p:cNvPicPr>
          <p:nvPr/>
        </p:nvPicPr>
        <p:blipFill>
          <a:blip r:embed="rId5">
            <a:extLst>
              <a:ext uri="{28A0092B-C50C-407E-A947-70E740481C1C}">
                <a14:useLocalDpi xmlns:a14="http://schemas.microsoft.com/office/drawing/2010/main" val="0"/>
              </a:ext>
            </a:extLst>
          </a:blip>
          <a:srcRect t="23301" r="3" b="13920"/>
          <a:stretch/>
        </p:blipFill>
        <p:spPr>
          <a:xfrm>
            <a:off x="2597693" y="2204552"/>
            <a:ext cx="2328895" cy="1949463"/>
          </a:xfrm>
          <a:prstGeom prst="rect">
            <a:avLst/>
          </a:prstGeom>
        </p:spPr>
      </p:pic>
      <p:pic>
        <p:nvPicPr>
          <p:cNvPr id="15" name="Immagine 14" descr="Immagine che contiene vestiti, persona, ingegneria, Tecnico&#10;&#10;Il contenuto generato dall'IA potrebbe non essere corretto.">
            <a:extLst>
              <a:ext uri="{FF2B5EF4-FFF2-40B4-BE49-F238E27FC236}">
                <a16:creationId xmlns:a16="http://schemas.microsoft.com/office/drawing/2014/main" id="{68D7CC93-7E6F-0EA7-F3FD-DB5F3BFF3F67}"/>
              </a:ext>
            </a:extLst>
          </p:cNvPr>
          <p:cNvPicPr>
            <a:picLocks noChangeAspect="1"/>
          </p:cNvPicPr>
          <p:nvPr/>
        </p:nvPicPr>
        <p:blipFill>
          <a:blip r:embed="rId6">
            <a:extLst>
              <a:ext uri="{28A0092B-C50C-407E-A947-70E740481C1C}">
                <a14:useLocalDpi xmlns:a14="http://schemas.microsoft.com/office/drawing/2010/main" val="0"/>
              </a:ext>
            </a:extLst>
          </a:blip>
          <a:srcRect t="28857" r="3" b="8364"/>
          <a:stretch/>
        </p:blipFill>
        <p:spPr>
          <a:xfrm>
            <a:off x="7404726" y="2204550"/>
            <a:ext cx="2328895" cy="1949463"/>
          </a:xfrm>
          <a:prstGeom prst="rect">
            <a:avLst/>
          </a:prstGeom>
        </p:spPr>
      </p:pic>
      <p:pic>
        <p:nvPicPr>
          <p:cNvPr id="16" name="Immagine 15" descr="Immagine che contiene interno, Attrezzature mediche, macchina, muro&#10;&#10;Il contenuto generato dall'IA potrebbe non essere corretto.">
            <a:extLst>
              <a:ext uri="{FF2B5EF4-FFF2-40B4-BE49-F238E27FC236}">
                <a16:creationId xmlns:a16="http://schemas.microsoft.com/office/drawing/2014/main" id="{740E15E3-67D5-DB5D-708F-37180A7109A0}"/>
              </a:ext>
            </a:extLst>
          </p:cNvPr>
          <p:cNvPicPr>
            <a:picLocks noChangeAspect="1"/>
          </p:cNvPicPr>
          <p:nvPr/>
        </p:nvPicPr>
        <p:blipFill>
          <a:blip r:embed="rId7">
            <a:extLst>
              <a:ext uri="{28A0092B-C50C-407E-A947-70E740481C1C}">
                <a14:useLocalDpi xmlns:a14="http://schemas.microsoft.com/office/drawing/2010/main" val="0"/>
              </a:ext>
            </a:extLst>
          </a:blip>
          <a:srcRect l="12564" t="35440" r="7329" b="11260"/>
          <a:stretch/>
        </p:blipFill>
        <p:spPr>
          <a:xfrm>
            <a:off x="9814786" y="2204550"/>
            <a:ext cx="2197430" cy="1949463"/>
          </a:xfrm>
          <a:prstGeom prst="rect">
            <a:avLst/>
          </a:prstGeom>
        </p:spPr>
      </p:pic>
      <p:pic>
        <p:nvPicPr>
          <p:cNvPr id="10" name="Immagine 9">
            <a:extLst>
              <a:ext uri="{FF2B5EF4-FFF2-40B4-BE49-F238E27FC236}">
                <a16:creationId xmlns:a16="http://schemas.microsoft.com/office/drawing/2014/main" id="{6FF676D4-57E5-84E7-0B06-89FA956C1433}"/>
              </a:ext>
            </a:extLst>
          </p:cNvPr>
          <p:cNvPicPr>
            <a:picLocks noChangeAspect="1"/>
          </p:cNvPicPr>
          <p:nvPr/>
        </p:nvPicPr>
        <p:blipFill>
          <a:blip r:embed="rId8"/>
          <a:stretch>
            <a:fillRect/>
          </a:stretch>
        </p:blipFill>
        <p:spPr>
          <a:xfrm>
            <a:off x="9109690" y="4387481"/>
            <a:ext cx="3148984" cy="2361738"/>
          </a:xfrm>
          <a:prstGeom prst="rect">
            <a:avLst/>
          </a:prstGeom>
        </p:spPr>
      </p:pic>
      <p:pic>
        <p:nvPicPr>
          <p:cNvPr id="17" name="Immagine 16">
            <a:extLst>
              <a:ext uri="{FF2B5EF4-FFF2-40B4-BE49-F238E27FC236}">
                <a16:creationId xmlns:a16="http://schemas.microsoft.com/office/drawing/2014/main" id="{449D83D8-0AB9-CFE7-BBE0-F0FE03F884D3}"/>
              </a:ext>
            </a:extLst>
          </p:cNvPr>
          <p:cNvPicPr>
            <a:picLocks noChangeAspect="1"/>
          </p:cNvPicPr>
          <p:nvPr/>
        </p:nvPicPr>
        <p:blipFill>
          <a:blip r:embed="rId9"/>
          <a:stretch>
            <a:fillRect/>
          </a:stretch>
        </p:blipFill>
        <p:spPr>
          <a:xfrm>
            <a:off x="6095999" y="4307285"/>
            <a:ext cx="3255912" cy="2441934"/>
          </a:xfrm>
          <a:prstGeom prst="rect">
            <a:avLst/>
          </a:prstGeom>
        </p:spPr>
      </p:pic>
      <p:pic>
        <p:nvPicPr>
          <p:cNvPr id="19" name="Immagine 18">
            <a:extLst>
              <a:ext uri="{FF2B5EF4-FFF2-40B4-BE49-F238E27FC236}">
                <a16:creationId xmlns:a16="http://schemas.microsoft.com/office/drawing/2014/main" id="{CC36E83A-7611-17E9-0E1D-15F01E80BA16}"/>
              </a:ext>
            </a:extLst>
          </p:cNvPr>
          <p:cNvPicPr>
            <a:picLocks noChangeAspect="1"/>
          </p:cNvPicPr>
          <p:nvPr/>
        </p:nvPicPr>
        <p:blipFill>
          <a:blip r:embed="rId10"/>
          <a:stretch>
            <a:fillRect/>
          </a:stretch>
        </p:blipFill>
        <p:spPr>
          <a:xfrm>
            <a:off x="2496483" y="4223109"/>
            <a:ext cx="3467100" cy="2600325"/>
          </a:xfrm>
          <a:prstGeom prst="rect">
            <a:avLst/>
          </a:prstGeom>
        </p:spPr>
      </p:pic>
      <p:sp>
        <p:nvSpPr>
          <p:cNvPr id="3" name="CasellaDiTesto 2">
            <a:extLst>
              <a:ext uri="{FF2B5EF4-FFF2-40B4-BE49-F238E27FC236}">
                <a16:creationId xmlns:a16="http://schemas.microsoft.com/office/drawing/2014/main" id="{99639317-90B3-BF36-B0C1-C0242711F8E7}"/>
              </a:ext>
            </a:extLst>
          </p:cNvPr>
          <p:cNvSpPr txBox="1"/>
          <p:nvPr/>
        </p:nvSpPr>
        <p:spPr>
          <a:xfrm>
            <a:off x="179043" y="4200739"/>
            <a:ext cx="6176962" cy="369332"/>
          </a:xfrm>
          <a:prstGeom prst="rect">
            <a:avLst/>
          </a:prstGeom>
          <a:noFill/>
        </p:spPr>
        <p:txBody>
          <a:bodyPr wrap="square">
            <a:spAutoFit/>
          </a:bodyPr>
          <a:lstStyle/>
          <a:p>
            <a:r>
              <a:rPr kumimoji="0" lang="en-US" sz="1800" b="1" i="0" u="none" strike="noStrike" kern="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Results of the 3</a:t>
            </a:r>
            <a:r>
              <a:rPr kumimoji="0" lang="en-US" sz="1800" b="1" i="0" u="none" strike="noStrike" kern="0" cap="none" spc="0" normalizeH="0" baseline="3000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rd</a:t>
            </a:r>
            <a:r>
              <a:rPr kumimoji="0" lang="en-US" sz="1800" b="1" i="0" u="none" strike="noStrike" kern="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group:</a:t>
            </a:r>
            <a:endParaRPr lang="it-IT" dirty="0">
              <a:solidFill>
                <a:srgbClr val="0000FF"/>
              </a:solidFill>
            </a:endParaRPr>
          </a:p>
        </p:txBody>
      </p:sp>
    </p:spTree>
    <p:extLst>
      <p:ext uri="{BB962C8B-B14F-4D97-AF65-F5344CB8AC3E}">
        <p14:creationId xmlns:p14="http://schemas.microsoft.com/office/powerpoint/2010/main" val="156393478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aca8d12-a459-4a62-952e-d05580a573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E2488B21B77949BE25DE4ED99ED74C" ma:contentTypeVersion="16" ma:contentTypeDescription="Create a new document." ma:contentTypeScope="" ma:versionID="c061c419da628cc3309a4ee9d4a5d1db">
  <xsd:schema xmlns:xsd="http://www.w3.org/2001/XMLSchema" xmlns:xs="http://www.w3.org/2001/XMLSchema" xmlns:p="http://schemas.microsoft.com/office/2006/metadata/properties" xmlns:ns3="9aca8d12-a459-4a62-952e-d05580a573aa" xmlns:ns4="2c60d88b-d91b-4485-b795-ef613162d9c6" targetNamespace="http://schemas.microsoft.com/office/2006/metadata/properties" ma:root="true" ma:fieldsID="007e660458139407cf6b985b10246cfc" ns3:_="" ns4:_="">
    <xsd:import namespace="9aca8d12-a459-4a62-952e-d05580a573aa"/>
    <xsd:import namespace="2c60d88b-d91b-4485-b795-ef613162d9c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Location"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ca8d12-a459-4a62-952e-d05580a57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60d88b-d91b-4485-b795-ef613162d9c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9A1C81-F201-4562-9D81-7898D256E16B}">
  <ds:schemaRefs>
    <ds:schemaRef ds:uri="9aca8d12-a459-4a62-952e-d05580a573aa"/>
    <ds:schemaRef ds:uri="2c60d88b-d91b-4485-b795-ef613162d9c6"/>
    <ds:schemaRef ds:uri="http://purl.org/dc/dcmitype/"/>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6A1E805-9B70-47B5-BA00-A36BC7263C5B}">
  <ds:schemaRefs>
    <ds:schemaRef ds:uri="http://schemas.microsoft.com/sharepoint/v3/contenttype/forms"/>
  </ds:schemaRefs>
</ds:datastoreItem>
</file>

<file path=customXml/itemProps3.xml><?xml version="1.0" encoding="utf-8"?>
<ds:datastoreItem xmlns:ds="http://schemas.openxmlformats.org/officeDocument/2006/customXml" ds:itemID="{A3685FA1-A416-4E88-9912-204BC909EF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ca8d12-a459-4a62-952e-d05580a573aa"/>
    <ds:schemaRef ds:uri="2c60d88b-d91b-4485-b795-ef613162d9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1157</TotalTime>
  <Words>3376</Words>
  <Application>Microsoft Office PowerPoint</Application>
  <PresentationFormat>Widescreen</PresentationFormat>
  <Paragraphs>496</Paragraphs>
  <Slides>21</Slides>
  <Notes>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21</vt:i4>
      </vt:variant>
    </vt:vector>
  </HeadingPairs>
  <TitlesOfParts>
    <vt:vector size="30" baseType="lpstr">
      <vt:lpstr>Aptos</vt:lpstr>
      <vt:lpstr>Aptos Display</vt:lpstr>
      <vt:lpstr>Arial</vt:lpstr>
      <vt:lpstr>Calibri</vt:lpstr>
      <vt:lpstr>Calibri,Bold</vt:lpstr>
      <vt:lpstr>Cambria Math</vt:lpstr>
      <vt:lpstr>Symbol</vt:lpstr>
      <vt:lpstr>Times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Fabio Cardelli</dc:creator>
  <cp:lastModifiedBy>Fabio Cardelli</cp:lastModifiedBy>
  <cp:revision>17</cp:revision>
  <dcterms:created xsi:type="dcterms:W3CDTF">2025-03-13T09:02:24Z</dcterms:created>
  <dcterms:modified xsi:type="dcterms:W3CDTF">2025-04-03T06:51:03Z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0x010100E9E2488B21B77949BE25DE4ED99ED74C</vt:lpwstr>
  </property>
</Properties>
</file>