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542" r:id="rId2"/>
    <p:sldId id="554" r:id="rId3"/>
    <p:sldId id="551" r:id="rId4"/>
    <p:sldId id="508" r:id="rId5"/>
    <p:sldId id="515" r:id="rId6"/>
    <p:sldId id="570" r:id="rId7"/>
    <p:sldId id="493" r:id="rId8"/>
    <p:sldId id="517" r:id="rId9"/>
    <p:sldId id="495" r:id="rId10"/>
    <p:sldId id="560" r:id="rId11"/>
    <p:sldId id="526" r:id="rId12"/>
    <p:sldId id="559" r:id="rId13"/>
    <p:sldId id="256" r:id="rId14"/>
    <p:sldId id="569" r:id="rId15"/>
    <p:sldId id="518" r:id="rId16"/>
    <p:sldId id="520" r:id="rId17"/>
    <p:sldId id="550" r:id="rId18"/>
    <p:sldId id="537" r:id="rId19"/>
    <p:sldId id="562" r:id="rId20"/>
    <p:sldId id="539" r:id="rId21"/>
    <p:sldId id="564" r:id="rId22"/>
    <p:sldId id="571" r:id="rId23"/>
    <p:sldId id="565" r:id="rId24"/>
    <p:sldId id="566" r:id="rId25"/>
    <p:sldId id="568" r:id="rId26"/>
    <p:sldId id="543" r:id="rId27"/>
    <p:sldId id="561" r:id="rId28"/>
    <p:sldId id="572" r:id="rId29"/>
  </p:sldIdLst>
  <p:sldSz cx="9144000" cy="6858000" type="screen4x3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281DAD"/>
    <a:srgbClr val="941100"/>
    <a:srgbClr val="FF2F92"/>
    <a:srgbClr val="00DC02"/>
    <a:srgbClr val="A5139A"/>
    <a:srgbClr val="BD5A1E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8"/>
    <p:restoredTop sz="94410"/>
  </p:normalViewPr>
  <p:slideViewPr>
    <p:cSldViewPr snapToGrid="0">
      <p:cViewPr varScale="1">
        <p:scale>
          <a:sx n="106" d="100"/>
          <a:sy n="106" d="100"/>
        </p:scale>
        <p:origin x="15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6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FBF8471-0445-B743-B0EB-DB6CA4537602}" type="datetimeFigureOut">
              <a:rPr lang="en-US"/>
              <a:pPr>
                <a:defRPr/>
              </a:pPr>
              <a:t>4/3/25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C0B6E05-5BE4-D446-ADA1-FF983D11BA2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8E4A4955-197E-ED48-981A-BE7A794F37C2}" type="datetime1">
              <a:rPr lang="it-IT" altLang="x-none"/>
              <a:pPr>
                <a:defRPr/>
              </a:pPr>
              <a:t>03/04/25</a:t>
            </a:fld>
            <a:endParaRPr lang="en-GB" altLang="x-none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x-none" altLang="x-none" noProof="0"/>
              <a:t>Fare clic per modificare gli stili del testo dello schema</a:t>
            </a:r>
          </a:p>
          <a:p>
            <a:pPr lvl="1"/>
            <a:r>
              <a:rPr lang="x-none" altLang="x-none" noProof="0"/>
              <a:t>Secondo livello</a:t>
            </a:r>
          </a:p>
          <a:p>
            <a:pPr lvl="2"/>
            <a:r>
              <a:rPr lang="x-none" altLang="x-none" noProof="0"/>
              <a:t>Terzo livello</a:t>
            </a:r>
          </a:p>
          <a:p>
            <a:pPr lvl="3"/>
            <a:r>
              <a:rPr lang="x-none" altLang="x-none" noProof="0"/>
              <a:t>Quarto livello</a:t>
            </a:r>
          </a:p>
          <a:p>
            <a:pPr lvl="4"/>
            <a:r>
              <a:rPr lang="x-none" altLang="x-none" noProof="0"/>
              <a:t>Quinto livello</a:t>
            </a:r>
            <a:endParaRPr lang="en-GB" altLang="x-none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7A3DB146-55C4-0741-81B4-F6D5BB6464AF}" type="slidenum">
              <a:rPr lang="en-GB" altLang="x-none"/>
              <a:pPr>
                <a:defRPr/>
              </a:pPr>
              <a:t>‹N›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TRL 5 – Technology Validated in Relevant Environment</a:t>
            </a:r>
            <a:r>
              <a:rPr lang="en-GB" dirty="0"/>
              <a:t>: The prototype or system is tested in an environment similar to the intended application.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3DB146-55C4-0741-81B4-F6D5BB6464AF}" type="slidenum">
              <a:rPr lang="en-GB" altLang="x-none" smtClean="0"/>
              <a:pPr>
                <a:defRPr/>
              </a:pPr>
              <a:t>4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53142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3760dc256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3760dc256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g343760dc256_3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00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3760dc256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3760dc256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g343760dc256_3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6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097B1-A8EB-5C45-B8B5-CDF371BDB2ED}" type="slidenum">
              <a:rPr lang="uk-UA"/>
              <a:pPr>
                <a:defRPr/>
              </a:pPr>
              <a:t>‹N›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462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14313" y="6280150"/>
            <a:ext cx="8715375" cy="506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+mn-ea"/>
            </a:endParaRPr>
          </a:p>
        </p:txBody>
      </p:sp>
      <p:sp>
        <p:nvSpPr>
          <p:cNvPr id="1027" name="Rettangolo 8"/>
          <p:cNvSpPr>
            <a:spLocks noChangeArrowheads="1"/>
          </p:cNvSpPr>
          <p:nvPr userDrawn="1"/>
        </p:nvSpPr>
        <p:spPr bwMode="auto">
          <a:xfrm>
            <a:off x="214313" y="669925"/>
            <a:ext cx="8715375" cy="54737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defTabSz="914400" eaLnBrk="1" hangingPunct="1"/>
            <a:endParaRPr lang="en-US" altLang="x-none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214313" y="104775"/>
            <a:ext cx="8715375" cy="4953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+mn-ea"/>
            </a:endParaRPr>
          </a:p>
        </p:txBody>
      </p:sp>
      <p:sp>
        <p:nvSpPr>
          <p:cNvPr id="1029" name="Segnaposto numero diapositiva 7"/>
          <p:cNvSpPr txBox="1">
            <a:spLocks/>
          </p:cNvSpPr>
          <p:nvPr userDrawn="1"/>
        </p:nvSpPr>
        <p:spPr bwMode="auto">
          <a:xfrm>
            <a:off x="266700" y="6343650"/>
            <a:ext cx="12684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x-none" sz="1000" b="1" dirty="0">
                <a:solidFill>
                  <a:schemeClr val="tx2"/>
                </a:solidFill>
              </a:rPr>
              <a:t>Andrea Mostacci et al.</a:t>
            </a:r>
          </a:p>
        </p:txBody>
      </p:sp>
      <p:sp>
        <p:nvSpPr>
          <p:cNvPr id="1030" name="Segnaposto numero diapositiva 7"/>
          <p:cNvSpPr txBox="1">
            <a:spLocks/>
          </p:cNvSpPr>
          <p:nvPr userDrawn="1"/>
        </p:nvSpPr>
        <p:spPr bwMode="auto">
          <a:xfrm>
            <a:off x="2687638" y="6316663"/>
            <a:ext cx="37687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en-US" altLang="x-none" sz="1000" b="1" dirty="0">
                <a:solidFill>
                  <a:schemeClr val="tx2"/>
                </a:solidFill>
              </a:rPr>
              <a:t>Update on RF LINAC  </a:t>
            </a:r>
          </a:p>
          <a:p>
            <a:pPr algn="ctr" eaLnBrk="1" hangingPunct="1"/>
            <a:r>
              <a:rPr lang="en-US" altLang="x-none" sz="1000" b="1" dirty="0">
                <a:solidFill>
                  <a:schemeClr val="tx2"/>
                </a:solidFill>
              </a:rPr>
              <a:t>FRIDA general meeting, Rome 2-3 December 2024</a:t>
            </a:r>
          </a:p>
        </p:txBody>
      </p:sp>
      <p:sp>
        <p:nvSpPr>
          <p:cNvPr id="13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326438" y="6424613"/>
            <a:ext cx="52705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lang="en-GB" altLang="x-none" sz="1000" b="1" kern="1200" smtClean="0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1660B7D3-3E28-5240-98E2-7539C764671E}" type="slidenum">
              <a:rPr lang="uk-UA"/>
              <a:pPr>
                <a:defRPr/>
              </a:pPr>
              <a:t>‹N›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122FB-B13C-EF52-E265-791B2601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</a:t>
            </a:fld>
            <a:endParaRPr lang="uk-UA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8C5028-3DF4-9C47-E7B2-E7BC0E442C7B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103915-0EE2-4D0A-0735-49A749A1FA25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18" name="Google Shape;139;p30">
            <a:extLst>
              <a:ext uri="{FF2B5EF4-FFF2-40B4-BE49-F238E27FC236}">
                <a16:creationId xmlns:a16="http://schemas.microsoft.com/office/drawing/2014/main" id="{C0D82063-386C-4DF5-9D03-DB836EC953DF}"/>
              </a:ext>
            </a:extLst>
          </p:cNvPr>
          <p:cNvSpPr txBox="1">
            <a:spLocks/>
          </p:cNvSpPr>
          <p:nvPr/>
        </p:nvSpPr>
        <p:spPr>
          <a:xfrm>
            <a:off x="34836" y="2013192"/>
            <a:ext cx="9083040" cy="1565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it-IT" sz="3600" b="1" dirty="0">
                <a:solidFill>
                  <a:schemeClr val="tx2"/>
                </a:solidFill>
              </a:rPr>
              <a:t>Status of the Sapienza FLASH Project</a:t>
            </a:r>
            <a:br>
              <a:rPr lang="en-GB" sz="3600" b="1" dirty="0">
                <a:solidFill>
                  <a:schemeClr val="tx2"/>
                </a:solidFill>
              </a:rPr>
            </a:br>
            <a:r>
              <a:rPr lang="en-GB" sz="1400" b="1" dirty="0" err="1">
                <a:solidFill>
                  <a:schemeClr val="tx2"/>
                </a:solidFill>
              </a:rPr>
              <a:t>Convegno</a:t>
            </a:r>
            <a:r>
              <a:rPr lang="en-GB" sz="1400" b="1" dirty="0">
                <a:solidFill>
                  <a:schemeClr val="tx2"/>
                </a:solidFill>
              </a:rPr>
              <a:t> Nazionale: </a:t>
            </a:r>
            <a:r>
              <a:rPr lang="en-GB" sz="1400" b="1" dirty="0" err="1">
                <a:solidFill>
                  <a:schemeClr val="tx2"/>
                </a:solidFill>
              </a:rPr>
              <a:t>Quarta</a:t>
            </a:r>
            <a:r>
              <a:rPr lang="en-GB" sz="1400" b="1" dirty="0">
                <a:solidFill>
                  <a:schemeClr val="tx2"/>
                </a:solidFill>
              </a:rPr>
              <a:t> </a:t>
            </a:r>
            <a:r>
              <a:rPr lang="en-GB" sz="1400" b="1" dirty="0" err="1">
                <a:solidFill>
                  <a:schemeClr val="tx2"/>
                </a:solidFill>
              </a:rPr>
              <a:t>Giornata</a:t>
            </a:r>
            <a:r>
              <a:rPr lang="en-GB" sz="1400" b="1" dirty="0">
                <a:solidFill>
                  <a:schemeClr val="tx2"/>
                </a:solidFill>
              </a:rPr>
              <a:t> </a:t>
            </a:r>
            <a:r>
              <a:rPr lang="en-GB" sz="1400" b="1" dirty="0" err="1">
                <a:solidFill>
                  <a:schemeClr val="tx2"/>
                </a:solidFill>
              </a:rPr>
              <a:t>Acceleratori</a:t>
            </a:r>
            <a:endParaRPr lang="en-GB" sz="1400" b="1" dirty="0">
              <a:solidFill>
                <a:schemeClr val="tx2"/>
              </a:solidFill>
            </a:endParaRPr>
          </a:p>
          <a:p>
            <a:pPr algn="ctr"/>
            <a:r>
              <a:rPr lang="en-GB" sz="1400" b="1" dirty="0">
                <a:solidFill>
                  <a:schemeClr val="tx2"/>
                </a:solidFill>
              </a:rPr>
              <a:t>3 – 4 Aprile 2025 INFN - </a:t>
            </a:r>
            <a:r>
              <a:rPr lang="en-GB" sz="1400" b="1" dirty="0" err="1">
                <a:solidFill>
                  <a:schemeClr val="tx2"/>
                </a:solidFill>
              </a:rPr>
              <a:t>Laboratori</a:t>
            </a:r>
            <a:r>
              <a:rPr lang="en-GB" sz="1400" b="1" dirty="0">
                <a:solidFill>
                  <a:schemeClr val="tx2"/>
                </a:solidFill>
              </a:rPr>
              <a:t> </a:t>
            </a:r>
            <a:r>
              <a:rPr lang="en-GB" sz="1400" b="1" dirty="0" err="1">
                <a:solidFill>
                  <a:schemeClr val="tx2"/>
                </a:solidFill>
              </a:rPr>
              <a:t>Nazionali</a:t>
            </a:r>
            <a:r>
              <a:rPr lang="en-GB" sz="1400" b="1" dirty="0">
                <a:solidFill>
                  <a:schemeClr val="tx2"/>
                </a:solidFill>
              </a:rPr>
              <a:t> di </a:t>
            </a:r>
            <a:r>
              <a:rPr lang="en-GB" sz="1400" b="1" dirty="0" err="1">
                <a:solidFill>
                  <a:schemeClr val="tx2"/>
                </a:solidFill>
              </a:rPr>
              <a:t>Legnaro</a:t>
            </a:r>
            <a:endParaRPr lang="en-GB" sz="1400" b="1" dirty="0">
              <a:solidFill>
                <a:schemeClr val="tx2"/>
              </a:solidFill>
            </a:endParaRPr>
          </a:p>
          <a:p>
            <a:endParaRPr lang="en-GB" sz="1400" dirty="0"/>
          </a:p>
        </p:txBody>
      </p:sp>
      <p:sp>
        <p:nvSpPr>
          <p:cNvPr id="19" name="Google Shape;140;p30">
            <a:extLst>
              <a:ext uri="{FF2B5EF4-FFF2-40B4-BE49-F238E27FC236}">
                <a16:creationId xmlns:a16="http://schemas.microsoft.com/office/drawing/2014/main" id="{98248750-5A1E-5C3F-F813-869172887D5E}"/>
              </a:ext>
            </a:extLst>
          </p:cNvPr>
          <p:cNvSpPr txBox="1">
            <a:spLocks/>
          </p:cNvSpPr>
          <p:nvPr/>
        </p:nvSpPr>
        <p:spPr>
          <a:xfrm>
            <a:off x="290512" y="3264952"/>
            <a:ext cx="8683052" cy="5862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" sz="16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L. Giuliano, 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Chiadroni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M. Coppola, A. Curcio, A. De Gregorio, C. Di Carlo, S. Farina, G.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Franciosini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 M. Magi, A.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Mostacci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M.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Migliorati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V. Patera, R.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Remetti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A.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Sarti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L. Palumbo </a:t>
            </a:r>
            <a:r>
              <a:rPr lang="en" sz="1600" b="1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Sapienza University of Rome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Ficcadenti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E.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Lalli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INFN – Rome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Alesini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F.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Cardelli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R. Di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Raddo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L. Faillace, G.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Franzini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A. Gallo, L.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Piesanti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S. Pioli, 			B.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Spataro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A.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Vannozzi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INFN-LNF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Cuttone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G.S. Mauro, G.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Sorbello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G. </a:t>
            </a:r>
            <a:r>
              <a:rPr lang="en" sz="1600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Torrisi</a:t>
            </a:r>
            <a:r>
              <a:rPr lang="en" sz="16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INFN-LNS</a:t>
            </a:r>
          </a:p>
        </p:txBody>
      </p:sp>
      <p:pic>
        <p:nvPicPr>
          <p:cNvPr id="20" name="Picture 2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B4BBF751-1409-CDA6-8314-68145A50C3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64" y="716453"/>
            <a:ext cx="1253947" cy="940460"/>
          </a:xfrm>
          <a:prstGeom prst="rect">
            <a:avLst/>
          </a:prstGeom>
        </p:spPr>
      </p:pic>
      <p:pic>
        <p:nvPicPr>
          <p:cNvPr id="21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633E9AD8-6171-195A-B014-96A09E105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" y="702378"/>
            <a:ext cx="1096174" cy="1096174"/>
          </a:xfrm>
          <a:prstGeom prst="rect">
            <a:avLst/>
          </a:prstGeom>
        </p:spPr>
      </p:pic>
      <p:pic>
        <p:nvPicPr>
          <p:cNvPr id="23" name="Picture 29">
            <a:extLst>
              <a:ext uri="{FF2B5EF4-FFF2-40B4-BE49-F238E27FC236}">
                <a16:creationId xmlns:a16="http://schemas.microsoft.com/office/drawing/2014/main" id="{0AABBAF0-0D05-4068-4449-EEE59142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508" y="682677"/>
            <a:ext cx="2547744" cy="1058438"/>
          </a:xfrm>
          <a:prstGeom prst="rect">
            <a:avLst/>
          </a:prstGeom>
        </p:spPr>
      </p:pic>
      <p:pic>
        <p:nvPicPr>
          <p:cNvPr id="24" name="Immagine 1">
            <a:extLst>
              <a:ext uri="{FF2B5EF4-FFF2-40B4-BE49-F238E27FC236}">
                <a16:creationId xmlns:a16="http://schemas.microsoft.com/office/drawing/2014/main" id="{ED4D84C1-4E77-EAE7-0EC1-1106EC4D8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60" b="1048"/>
          <a:stretch/>
        </p:blipFill>
        <p:spPr>
          <a:xfrm>
            <a:off x="7021529" y="887955"/>
            <a:ext cx="956227" cy="768958"/>
          </a:xfrm>
          <a:prstGeom prst="rect">
            <a:avLst/>
          </a:prstGeom>
        </p:spPr>
      </p:pic>
      <p:pic>
        <p:nvPicPr>
          <p:cNvPr id="1026" name="Picture 2" descr="Rome Technopole | Sapienza Università di Roma">
            <a:extLst>
              <a:ext uri="{FF2B5EF4-FFF2-40B4-BE49-F238E27FC236}">
                <a16:creationId xmlns:a16="http://schemas.microsoft.com/office/drawing/2014/main" id="{66F52734-E4E4-78C1-D243-484887AF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4" y="827417"/>
            <a:ext cx="1096175" cy="7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45EDEED-409C-D4E6-9415-AFB1AADEC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376" y="827417"/>
            <a:ext cx="793999" cy="76895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A34965-3893-2122-F9F7-9242C01B8046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8B426184-BCBA-C1DD-FF60-9FABC5210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705" y="827417"/>
            <a:ext cx="1259204" cy="6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1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7B6C5-0B06-A3A2-0249-E79F8418F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10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D55EFFA-4317-324B-7E7A-62D2CE148899}"/>
              </a:ext>
            </a:extLst>
          </p:cNvPr>
          <p:cNvSpPr txBox="1"/>
          <p:nvPr/>
        </p:nvSpPr>
        <p:spPr>
          <a:xfrm>
            <a:off x="2034330" y="90488"/>
            <a:ext cx="50754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Phase 1 – December 2025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24404F-819A-AA50-11B6-716148D390CC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DBAA40-25AA-B101-047B-704BAC036C3C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6827D80F-C792-1230-8FFA-92EC52B8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270000"/>
            <a:ext cx="7264400" cy="431800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4FCD5BDE-4217-63CA-96E2-4152ED4A3365}"/>
              </a:ext>
            </a:extLst>
          </p:cNvPr>
          <p:cNvSpPr txBox="1"/>
          <p:nvPr/>
        </p:nvSpPr>
        <p:spPr>
          <a:xfrm>
            <a:off x="7353051" y="2176272"/>
            <a:ext cx="145745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b="1"/>
              <a:t>Modulator</a:t>
            </a:r>
            <a:endParaRPr lang="it-IT" b="1" dirty="0"/>
          </a:p>
          <a:p>
            <a:r>
              <a:rPr lang="it-IT" sz="1200" b="1" dirty="0" err="1"/>
              <a:t>Scandinova</a:t>
            </a:r>
            <a:r>
              <a:rPr lang="it-IT" sz="1200" b="1" dirty="0"/>
              <a:t> K100</a:t>
            </a:r>
            <a:endParaRPr lang="en-IT" sz="1200" b="1" dirty="0"/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27FCAA3D-FA81-55FF-6059-A34625643AA7}"/>
              </a:ext>
            </a:extLst>
          </p:cNvPr>
          <p:cNvSpPr txBox="1"/>
          <p:nvPr/>
        </p:nvSpPr>
        <p:spPr>
          <a:xfrm>
            <a:off x="3747877" y="2616141"/>
            <a:ext cx="17411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FF0000"/>
                </a:solidFill>
              </a:rPr>
              <a:t>Klystron</a:t>
            </a:r>
            <a:endParaRPr lang="it-IT" b="1" dirty="0">
              <a:solidFill>
                <a:srgbClr val="FF0000"/>
              </a:solidFill>
            </a:endParaRPr>
          </a:p>
          <a:p>
            <a:r>
              <a:rPr lang="it-IT" sz="1200" b="1" dirty="0">
                <a:solidFill>
                  <a:srgbClr val="FF0000"/>
                </a:solidFill>
              </a:rPr>
              <a:t>Canon (5MW 200 Hz) </a:t>
            </a:r>
            <a:endParaRPr lang="en-IT" sz="1200" b="1" dirty="0">
              <a:solidFill>
                <a:srgbClr val="FF0000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CD9A232-4A8C-9B5C-35F9-D6D040A7E974}"/>
              </a:ext>
            </a:extLst>
          </p:cNvPr>
          <p:cNvSpPr txBox="1"/>
          <p:nvPr/>
        </p:nvSpPr>
        <p:spPr>
          <a:xfrm>
            <a:off x="4303579" y="157373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Circulator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84B4793-DF5B-2344-8D48-BB2B54398ECA}"/>
              </a:ext>
            </a:extLst>
          </p:cNvPr>
          <p:cNvSpPr txBox="1"/>
          <p:nvPr/>
        </p:nvSpPr>
        <p:spPr>
          <a:xfrm>
            <a:off x="413373" y="306881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SW structure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35D7D4F5-2A23-CDD1-9D20-48AFF2A630D4}"/>
              </a:ext>
            </a:extLst>
          </p:cNvPr>
          <p:cNvCxnSpPr/>
          <p:nvPr/>
        </p:nvCxnSpPr>
        <p:spPr>
          <a:xfrm>
            <a:off x="2843784" y="3511296"/>
            <a:ext cx="904093" cy="2103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866046F-13EA-236C-DD38-7A3AC50736F2}"/>
              </a:ext>
            </a:extLst>
          </p:cNvPr>
          <p:cNvSpPr txBox="1"/>
          <p:nvPr/>
        </p:nvSpPr>
        <p:spPr>
          <a:xfrm rot="841127">
            <a:off x="3161017" y="3411844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Electron beam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21804D-384B-9C4B-BDB0-1522A5F7ADEB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2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AC570-5CF3-82DB-FB36-07817F724E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11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212A6-1238-3903-8E38-EB276179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" t="43915" r="51661" b="-1780"/>
          <a:stretch/>
        </p:blipFill>
        <p:spPr>
          <a:xfrm>
            <a:off x="255492" y="804350"/>
            <a:ext cx="2576530" cy="1760855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5051D0-AFC9-3139-5E0E-120C86FE1795}"/>
              </a:ext>
            </a:extLst>
          </p:cNvPr>
          <p:cNvSpPr txBox="1"/>
          <p:nvPr/>
        </p:nvSpPr>
        <p:spPr>
          <a:xfrm>
            <a:off x="6302837" y="702047"/>
            <a:ext cx="259329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/>
              <a:t>Main cotributors</a:t>
            </a:r>
            <a:r>
              <a:rPr lang="it-IT" sz="1000" dirty="0"/>
              <a:t>: </a:t>
            </a:r>
            <a:r>
              <a:rPr lang="en-IT" sz="1000"/>
              <a:t>L. </a:t>
            </a:r>
            <a:r>
              <a:rPr lang="it-IT" sz="1000" dirty="0"/>
              <a:t>Giuliano, L. Faillace</a:t>
            </a:r>
            <a:endParaRPr lang="en-IT" sz="10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8C5B0A-0B98-E2FB-A879-DB7C62D22554}"/>
              </a:ext>
            </a:extLst>
          </p:cNvPr>
          <p:cNvCxnSpPr>
            <a:cxnSpLocks/>
          </p:cNvCxnSpPr>
          <p:nvPr/>
        </p:nvCxnSpPr>
        <p:spPr>
          <a:xfrm flipV="1">
            <a:off x="759740" y="985498"/>
            <a:ext cx="1742033" cy="99906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DD34FA-5DF7-7BEF-4280-D53C312D55BB}"/>
              </a:ext>
            </a:extLst>
          </p:cNvPr>
          <p:cNvSpPr txBox="1"/>
          <p:nvPr/>
        </p:nvSpPr>
        <p:spPr>
          <a:xfrm>
            <a:off x="2101294" y="742917"/>
            <a:ext cx="65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beam</a:t>
            </a:r>
            <a:endParaRPr lang="en-IT" sz="1200" b="1" dirty="0">
              <a:solidFill>
                <a:srgbClr val="0070C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B46C71-EE63-5283-EC7F-530BCCDCCA21}"/>
              </a:ext>
            </a:extLst>
          </p:cNvPr>
          <p:cNvCxnSpPr>
            <a:cxnSpLocks/>
          </p:cNvCxnSpPr>
          <p:nvPr/>
        </p:nvCxnSpPr>
        <p:spPr>
          <a:xfrm>
            <a:off x="1155490" y="880811"/>
            <a:ext cx="0" cy="4204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48A3E3C-6743-1C60-2FD2-47B32C04455A}"/>
              </a:ext>
            </a:extLst>
          </p:cNvPr>
          <p:cNvSpPr txBox="1"/>
          <p:nvPr/>
        </p:nvSpPr>
        <p:spPr>
          <a:xfrm>
            <a:off x="109819" y="1031299"/>
            <a:ext cx="1045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</a:t>
            </a:r>
            <a:endParaRPr lang="en-IT" sz="1200" b="1" dirty="0"/>
          </a:p>
        </p:txBody>
      </p:sp>
      <p:sp>
        <p:nvSpPr>
          <p:cNvPr id="21" name="CasellaDiTesto 1">
            <a:extLst>
              <a:ext uri="{FF2B5EF4-FFF2-40B4-BE49-F238E27FC236}">
                <a16:creationId xmlns:a16="http://schemas.microsoft.com/office/drawing/2014/main" id="{18A20EF6-7D35-5569-EB82-E9F191F94116}"/>
              </a:ext>
            </a:extLst>
          </p:cNvPr>
          <p:cNvSpPr txBox="1"/>
          <p:nvPr/>
        </p:nvSpPr>
        <p:spPr>
          <a:xfrm>
            <a:off x="1833665" y="90488"/>
            <a:ext cx="54767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Standing wave structure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642A871-F2F0-D07E-BFD1-59CEA2356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45" t="51897" r="39531" b="15906"/>
          <a:stretch/>
        </p:blipFill>
        <p:spPr>
          <a:xfrm>
            <a:off x="386342" y="3717569"/>
            <a:ext cx="5203677" cy="25306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558EA2-C602-292B-1D99-B4B477E41706}"/>
              </a:ext>
            </a:extLst>
          </p:cNvPr>
          <p:cNvSpPr txBox="1"/>
          <p:nvPr/>
        </p:nvSpPr>
        <p:spPr>
          <a:xfrm>
            <a:off x="53671" y="5874935"/>
            <a:ext cx="8908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L. Giuliano et al., </a:t>
            </a:r>
            <a:r>
              <a:rPr lang="en-GB" sz="1000" i="1" dirty="0"/>
              <a:t>RF Design and Measurements of a C-Band Prototype Structure for an Ultra-High Dose-Rate Medical Linac</a:t>
            </a:r>
            <a:r>
              <a:rPr lang="en-IT" sz="1000" dirty="0"/>
              <a:t>, </a:t>
            </a:r>
            <a:r>
              <a:rPr lang="en-IT" sz="1000" b="1" dirty="0"/>
              <a:t>Instruments</a:t>
            </a:r>
            <a:r>
              <a:rPr lang="en-IT" sz="1000" dirty="0"/>
              <a:t>, February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1456A-8D52-ACE0-FBB5-B2CC55586BB0}"/>
              </a:ext>
            </a:extLst>
          </p:cNvPr>
          <p:cNvSpPr txBox="1"/>
          <p:nvPr/>
        </p:nvSpPr>
        <p:spPr>
          <a:xfrm>
            <a:off x="1686381" y="3304547"/>
            <a:ext cx="13309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Input power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E53615-9CF2-A3FA-CEAA-30BE39A71F5F}"/>
              </a:ext>
            </a:extLst>
          </p:cNvPr>
          <p:cNvCxnSpPr>
            <a:cxnSpLocks/>
          </p:cNvCxnSpPr>
          <p:nvPr/>
        </p:nvCxnSpPr>
        <p:spPr>
          <a:xfrm>
            <a:off x="2982272" y="3384868"/>
            <a:ext cx="0" cy="3536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30D998E-7AA8-A0D7-B998-A62A1C317505}"/>
              </a:ext>
            </a:extLst>
          </p:cNvPr>
          <p:cNvSpPr txBox="1"/>
          <p:nvPr/>
        </p:nvSpPr>
        <p:spPr>
          <a:xfrm>
            <a:off x="415518" y="3892569"/>
            <a:ext cx="1249060" cy="307777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Electric field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CB6406-31D0-7B97-9BE0-5D037A3316A4}"/>
              </a:ext>
            </a:extLst>
          </p:cNvPr>
          <p:cNvGrpSpPr/>
          <p:nvPr/>
        </p:nvGrpSpPr>
        <p:grpSpPr>
          <a:xfrm>
            <a:off x="2868666" y="678757"/>
            <a:ext cx="2626859" cy="2921358"/>
            <a:chOff x="5804716" y="2863227"/>
            <a:chExt cx="2626859" cy="292135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D05C038-C518-2B9D-9573-AE82530A9A99}"/>
                </a:ext>
              </a:extLst>
            </p:cNvPr>
            <p:cNvGrpSpPr/>
            <p:nvPr/>
          </p:nvGrpSpPr>
          <p:grpSpPr>
            <a:xfrm>
              <a:off x="5804716" y="2863227"/>
              <a:ext cx="2626859" cy="2542302"/>
              <a:chOff x="691983" y="4038606"/>
              <a:chExt cx="2626859" cy="2542302"/>
            </a:xfrm>
          </p:grpSpPr>
          <p:pic>
            <p:nvPicPr>
              <p:cNvPr id="36" name="Google Shape;108;p4">
                <a:extLst>
                  <a:ext uri="{FF2B5EF4-FFF2-40B4-BE49-F238E27FC236}">
                    <a16:creationId xmlns:a16="http://schemas.microsoft.com/office/drawing/2014/main" id="{2C1C3F77-BA85-6012-EDCB-7B21DF08C7D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41093" t="54923" r="46480" b="7390"/>
              <a:stretch/>
            </p:blipFill>
            <p:spPr>
              <a:xfrm>
                <a:off x="1610293" y="4472258"/>
                <a:ext cx="1708549" cy="21086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CA50D99-0973-DA51-D070-287B8C2C5E26}"/>
                  </a:ext>
                </a:extLst>
              </p:cNvPr>
              <p:cNvSpPr txBox="1"/>
              <p:nvPr/>
            </p:nvSpPr>
            <p:spPr>
              <a:xfrm>
                <a:off x="691983" y="4431039"/>
                <a:ext cx="129352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Input coupler window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B9B767-14DE-4E05-5882-4D9A1719873E}"/>
                  </a:ext>
                </a:extLst>
              </p:cNvPr>
              <p:cNvSpPr txBox="1"/>
              <p:nvPr/>
            </p:nvSpPr>
            <p:spPr>
              <a:xfrm>
                <a:off x="773763" y="5746802"/>
                <a:ext cx="102527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/>
                  <a:t>Off axis </a:t>
                </a:r>
                <a:r>
                  <a:rPr lang="en-GB" sz="1200" b="1" dirty="0">
                    <a:solidFill>
                      <a:srgbClr val="FF0000"/>
                    </a:solidFill>
                  </a:rPr>
                  <a:t>magnetic coupling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E2BDABE-194A-903E-8A3B-AD2BB8576D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5648" y="5553065"/>
                <a:ext cx="373385" cy="2355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F821EA6A-3D0F-B17C-6AF4-6FE4CBE9E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0293" y="4892704"/>
                <a:ext cx="666891" cy="1937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5F79DCF-5283-1C4A-E576-70D79CC53CDE}"/>
                  </a:ext>
                </a:extLst>
              </p:cNvPr>
              <p:cNvSpPr txBox="1"/>
              <p:nvPr/>
            </p:nvSpPr>
            <p:spPr>
              <a:xfrm>
                <a:off x="1510684" y="4038606"/>
                <a:ext cx="151004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/>
                  <a:t>Feeding power waveguide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B8AF56-75C7-A1E5-4F8A-BFE917BC6032}"/>
                </a:ext>
              </a:extLst>
            </p:cNvPr>
            <p:cNvSpPr txBox="1"/>
            <p:nvPr/>
          </p:nvSpPr>
          <p:spPr>
            <a:xfrm>
              <a:off x="6911766" y="5476808"/>
              <a:ext cx="1375698" cy="307777"/>
            </a:xfrm>
            <a:prstGeom prst="rect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</a:rPr>
                <a:t>Magnetic field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123B7E-8E85-90CD-EC44-F40A9DC56831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6805B1B-373D-D586-30FF-8247C7027461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graphicFrame>
        <p:nvGraphicFramePr>
          <p:cNvPr id="26" name="Table 8">
            <a:extLst>
              <a:ext uri="{FF2B5EF4-FFF2-40B4-BE49-F238E27FC236}">
                <a16:creationId xmlns:a16="http://schemas.microsoft.com/office/drawing/2014/main" id="{D4D9B926-5D18-C9B3-F668-FBE4ECDFC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826222"/>
              </p:ext>
            </p:extLst>
          </p:nvPr>
        </p:nvGraphicFramePr>
        <p:xfrm>
          <a:off x="5810441" y="1076308"/>
          <a:ext cx="3070493" cy="3870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49992">
                  <a:extLst>
                    <a:ext uri="{9D8B030D-6E8A-4147-A177-3AD203B41FA5}">
                      <a16:colId xmlns:a16="http://schemas.microsoft.com/office/drawing/2014/main" val="2763043944"/>
                    </a:ext>
                  </a:extLst>
                </a:gridCol>
                <a:gridCol w="1420501">
                  <a:extLst>
                    <a:ext uri="{9D8B030D-6E8A-4147-A177-3AD203B41FA5}">
                      <a16:colId xmlns:a16="http://schemas.microsoft.com/office/drawing/2014/main" val="3555269674"/>
                    </a:ext>
                  </a:extLst>
                </a:gridCol>
              </a:tblGrid>
              <a:tr h="2482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Parameters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Value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69681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Mode of operation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329184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Bi-periodic ; </a:t>
                      </a:r>
                      <a:r>
                        <a:rPr lang="en-US" sz="1400" b="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b="0" dirty="0"/>
                        <a:t>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435131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N of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485835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Shunt Impedance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103 M</a:t>
                      </a:r>
                      <a:r>
                        <a:rPr lang="en-US" sz="1400" b="0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400" b="0" dirty="0"/>
                        <a:t>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194414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Quality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10178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80365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Coupling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530110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Beam capture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979359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Filling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0.220 </a:t>
                      </a:r>
                      <a:r>
                        <a:rPr lang="en-US" sz="1400" b="0" dirty="0" err="1">
                          <a:latin typeface="Symbol" pitchFamily="2" charset="2"/>
                        </a:rPr>
                        <a:t>m</a:t>
                      </a:r>
                      <a:r>
                        <a:rPr lang="en-US" sz="1400" b="0" dirty="0" err="1"/>
                        <a:t>s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334386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Average 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17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69453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Peak Electric field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50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086706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output energy</a:t>
                      </a:r>
                      <a:endParaRPr kumimoji="0" lang="en-GB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 MeV 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556012"/>
                  </a:ext>
                </a:extLst>
              </a:tr>
              <a:tr h="248200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pulse current</a:t>
                      </a:r>
                      <a:endPara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mA 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688427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6E83C7-67FC-6D95-4B9D-96D4FA938F2C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122FB-B13C-EF52-E265-791B2601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12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FF64706-C5A7-0DE5-F343-8405E8742F0B}"/>
              </a:ext>
            </a:extLst>
          </p:cNvPr>
          <p:cNvSpPr txBox="1"/>
          <p:nvPr/>
        </p:nvSpPr>
        <p:spPr>
          <a:xfrm>
            <a:off x="2019424" y="90488"/>
            <a:ext cx="51052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SW mechanical drawing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8C5028-3DF4-9C47-E7B2-E7BC0E442C7B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103915-0EE2-4D0A-0735-49A749A1FA25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5378542-8240-ABAF-A5ED-2343E600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9"/>
          <a:stretch/>
        </p:blipFill>
        <p:spPr>
          <a:xfrm>
            <a:off x="521585" y="1631387"/>
            <a:ext cx="8100829" cy="23278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7DEACB-165E-A257-AE62-18475A694890}"/>
              </a:ext>
            </a:extLst>
          </p:cNvPr>
          <p:cNvSpPr txBox="1"/>
          <p:nvPr/>
        </p:nvSpPr>
        <p:spPr>
          <a:xfrm>
            <a:off x="1068476" y="5246126"/>
            <a:ext cx="700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final</a:t>
            </a:r>
            <a:r>
              <a:rPr lang="it-IT" b="1" dirty="0"/>
              <a:t> </a:t>
            </a:r>
            <a:r>
              <a:rPr lang="it-IT" b="1" dirty="0" err="1"/>
              <a:t>realization</a:t>
            </a:r>
            <a:r>
              <a:rPr lang="it-IT" b="1" dirty="0"/>
              <a:t> </a:t>
            </a:r>
            <a:r>
              <a:rPr lang="it-IT" b="1" dirty="0" err="1"/>
              <a:t>will</a:t>
            </a:r>
            <a:r>
              <a:rPr lang="it-IT" b="1" dirty="0"/>
              <a:t> be </a:t>
            </a:r>
            <a:r>
              <a:rPr lang="it-IT" b="1" dirty="0" err="1"/>
              <a:t>completed</a:t>
            </a:r>
            <a:r>
              <a:rPr lang="it-IT" b="1" dirty="0"/>
              <a:t> by the end of June 2025</a:t>
            </a:r>
            <a:endParaRPr lang="it-IT" dirty="0"/>
          </a:p>
          <a:p>
            <a:endParaRPr lang="en-GB" dirty="0"/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7BE23F3F-97E6-AF6B-DD57-85F38BCB8898}"/>
              </a:ext>
            </a:extLst>
          </p:cNvPr>
          <p:cNvCxnSpPr>
            <a:cxnSpLocks/>
          </p:cNvCxnSpPr>
          <p:nvPr/>
        </p:nvCxnSpPr>
        <p:spPr>
          <a:xfrm>
            <a:off x="4412625" y="2033496"/>
            <a:ext cx="0" cy="6155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7">
            <a:extLst>
              <a:ext uri="{FF2B5EF4-FFF2-40B4-BE49-F238E27FC236}">
                <a16:creationId xmlns:a16="http://schemas.microsoft.com/office/drawing/2014/main" id="{FFEB27C3-49A3-E23F-E002-D7D2AF5CFD69}"/>
              </a:ext>
            </a:extLst>
          </p:cNvPr>
          <p:cNvSpPr txBox="1"/>
          <p:nvPr/>
        </p:nvSpPr>
        <p:spPr>
          <a:xfrm>
            <a:off x="3366954" y="2134742"/>
            <a:ext cx="1045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RF power</a:t>
            </a:r>
            <a:endParaRPr lang="en-IT" sz="12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1002BAAB-629E-5BEC-425E-9E62278357F5}"/>
              </a:ext>
            </a:extLst>
          </p:cNvPr>
          <p:cNvCxnSpPr>
            <a:cxnSpLocks/>
          </p:cNvCxnSpPr>
          <p:nvPr/>
        </p:nvCxnSpPr>
        <p:spPr>
          <a:xfrm>
            <a:off x="682906" y="3576577"/>
            <a:ext cx="7576754" cy="43040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1">
            <a:extLst>
              <a:ext uri="{FF2B5EF4-FFF2-40B4-BE49-F238E27FC236}">
                <a16:creationId xmlns:a16="http://schemas.microsoft.com/office/drawing/2014/main" id="{46D80F9E-E4B6-2CF8-0BD8-CA43F9DED620}"/>
              </a:ext>
            </a:extLst>
          </p:cNvPr>
          <p:cNvSpPr txBox="1"/>
          <p:nvPr/>
        </p:nvSpPr>
        <p:spPr>
          <a:xfrm>
            <a:off x="1065724" y="1358520"/>
            <a:ext cx="1045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Water cooling</a:t>
            </a:r>
            <a:endParaRPr lang="en-IT" sz="1200" b="1" dirty="0"/>
          </a:p>
        </p:txBody>
      </p:sp>
      <p:pic>
        <p:nvPicPr>
          <p:cNvPr id="14" name="Immagine 1">
            <a:extLst>
              <a:ext uri="{FF2B5EF4-FFF2-40B4-BE49-F238E27FC236}">
                <a16:creationId xmlns:a16="http://schemas.microsoft.com/office/drawing/2014/main" id="{E99B5E67-C65A-ED3E-734F-306DEFC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0" b="1048"/>
          <a:stretch/>
        </p:blipFill>
        <p:spPr>
          <a:xfrm>
            <a:off x="7625400" y="762357"/>
            <a:ext cx="1028398" cy="826996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27CE69A-BA4A-072C-332D-50A896AE74CC}"/>
              </a:ext>
            </a:extLst>
          </p:cNvPr>
          <p:cNvSpPr/>
          <p:nvPr/>
        </p:nvSpPr>
        <p:spPr>
          <a:xfrm>
            <a:off x="521585" y="2411741"/>
            <a:ext cx="902101" cy="1289850"/>
          </a:xfrm>
          <a:prstGeom prst="rect">
            <a:avLst/>
          </a:prstGeom>
          <a:noFill/>
          <a:ln w="38100">
            <a:solidFill>
              <a:srgbClr val="A5139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A5139A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ADAADE6-B16B-B229-4FFF-9EF9531316DA}"/>
              </a:ext>
            </a:extLst>
          </p:cNvPr>
          <p:cNvSpPr txBox="1"/>
          <p:nvPr/>
        </p:nvSpPr>
        <p:spPr>
          <a:xfrm>
            <a:off x="23149" y="-671332"/>
            <a:ext cx="18473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7FB438E-FD98-6795-3326-AED73C5A73FC}"/>
              </a:ext>
            </a:extLst>
          </p:cNvPr>
          <p:cNvSpPr txBox="1"/>
          <p:nvPr/>
        </p:nvSpPr>
        <p:spPr>
          <a:xfrm>
            <a:off x="432056" y="3714533"/>
            <a:ext cx="104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A5139A"/>
                </a:solidFill>
              </a:rPr>
              <a:t>Bunching section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EF38AEB-6921-8E52-7CC4-BF0D1FEDFD6D}"/>
              </a:ext>
            </a:extLst>
          </p:cNvPr>
          <p:cNvSpPr txBox="1"/>
          <p:nvPr/>
        </p:nvSpPr>
        <p:spPr>
          <a:xfrm>
            <a:off x="3758956" y="384141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69 cm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1E29BC-37EA-882B-4C9E-F78089726C16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8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1708104" y="90488"/>
            <a:ext cx="68658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" sz="2800" b="1" dirty="0">
                <a:solidFill>
                  <a:srgbClr val="1F497D"/>
                </a:solidFill>
              </a:rPr>
              <a:t>Electron source: </a:t>
            </a:r>
            <a:r>
              <a:rPr lang="it" sz="2800" b="1" dirty="0">
                <a:solidFill>
                  <a:srgbClr val="1F497D"/>
                </a:solidFill>
                <a:sym typeface="Calibri"/>
              </a:rPr>
              <a:t>thermionic triode gun </a:t>
            </a:r>
            <a:endParaRPr sz="2800" b="1" dirty="0">
              <a:solidFill>
                <a:srgbClr val="1F497D"/>
              </a:solidFill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297275" y="672350"/>
            <a:ext cx="84615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75" y="1039248"/>
            <a:ext cx="1418307" cy="163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Screenshot 2025-03-25 alle 11.08.4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589" y="681956"/>
            <a:ext cx="2077200" cy="3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7C5A2C-8DEF-5887-6A95-AF5C9529F555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FD8D39-E9EF-15E8-C6F1-850F9A859A2A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64" name="Google Shape;64;p15"/>
          <p:cNvPicPr preferRelativeResize="0"/>
          <p:nvPr/>
        </p:nvPicPr>
        <p:blipFill>
          <a:blip r:embed="rId5">
            <a:alphaModFix/>
          </a:blip>
          <a:srcRect l="8611" t="7820" r="62991" b="33193"/>
          <a:stretch/>
        </p:blipFill>
        <p:spPr>
          <a:xfrm>
            <a:off x="496405" y="3361565"/>
            <a:ext cx="1776820" cy="26996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A793413-BE97-B709-8471-BCB89F65736F}"/>
              </a:ext>
            </a:extLst>
          </p:cNvPr>
          <p:cNvSpPr txBox="1"/>
          <p:nvPr/>
        </p:nvSpPr>
        <p:spPr>
          <a:xfrm>
            <a:off x="312246" y="3238900"/>
            <a:ext cx="5590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8952AE-9901-3E82-BBDF-25676EF1EDD2}"/>
              </a:ext>
            </a:extLst>
          </p:cNvPr>
          <p:cNvSpPr txBox="1"/>
          <p:nvPr/>
        </p:nvSpPr>
        <p:spPr>
          <a:xfrm>
            <a:off x="240506" y="2941598"/>
            <a:ext cx="95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Electron gun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79AC489-1224-32DE-0D92-17B2B5081753}"/>
              </a:ext>
            </a:extLst>
          </p:cNvPr>
          <p:cNvSpPr txBox="1"/>
          <p:nvPr/>
        </p:nvSpPr>
        <p:spPr>
          <a:xfrm>
            <a:off x="288543" y="5857090"/>
            <a:ext cx="1636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Courtesy of S. Farina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EC65DF5-6FA0-0853-26D0-B02224307B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989" r="4442" b="7420"/>
          <a:stretch/>
        </p:blipFill>
        <p:spPr>
          <a:xfrm rot="5400000">
            <a:off x="1221171" y="1902591"/>
            <a:ext cx="5099410" cy="33309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3EB8BAE-19AB-60A2-ABD4-1FFACC33EBD5}"/>
              </a:ext>
            </a:extLst>
          </p:cNvPr>
          <p:cNvSpPr txBox="1"/>
          <p:nvPr/>
        </p:nvSpPr>
        <p:spPr>
          <a:xfrm>
            <a:off x="2958064" y="729368"/>
            <a:ext cx="1965603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Custom flange</a:t>
            </a:r>
          </a:p>
        </p:txBody>
      </p:sp>
      <p:cxnSp>
        <p:nvCxnSpPr>
          <p:cNvPr id="19" name="Straight Arrow Connector 6">
            <a:extLst>
              <a:ext uri="{FF2B5EF4-FFF2-40B4-BE49-F238E27FC236}">
                <a16:creationId xmlns:a16="http://schemas.microsoft.com/office/drawing/2014/main" id="{66FE19C9-0608-515A-7B10-FDEA2750D88A}"/>
              </a:ext>
            </a:extLst>
          </p:cNvPr>
          <p:cNvCxnSpPr>
            <a:cxnSpLocks/>
          </p:cNvCxnSpPr>
          <p:nvPr/>
        </p:nvCxnSpPr>
        <p:spPr>
          <a:xfrm>
            <a:off x="3851898" y="1074628"/>
            <a:ext cx="0" cy="114010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004E60-F25C-6C96-4CE8-19B06AAE7170}"/>
              </a:ext>
            </a:extLst>
          </p:cNvPr>
          <p:cNvSpPr txBox="1"/>
          <p:nvPr/>
        </p:nvSpPr>
        <p:spPr>
          <a:xfrm>
            <a:off x="2153496" y="2999998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Cathode</a:t>
            </a:r>
          </a:p>
        </p:txBody>
      </p:sp>
      <p:cxnSp>
        <p:nvCxnSpPr>
          <p:cNvPr id="6" name="Straight Arrow Connector 6">
            <a:extLst>
              <a:ext uri="{FF2B5EF4-FFF2-40B4-BE49-F238E27FC236}">
                <a16:creationId xmlns:a16="http://schemas.microsoft.com/office/drawing/2014/main" id="{488F92E3-D2B2-8DA2-B34D-E80DD4F207E6}"/>
              </a:ext>
            </a:extLst>
          </p:cNvPr>
          <p:cNvCxnSpPr>
            <a:cxnSpLocks/>
          </p:cNvCxnSpPr>
          <p:nvPr/>
        </p:nvCxnSpPr>
        <p:spPr>
          <a:xfrm>
            <a:off x="2958064" y="3418622"/>
            <a:ext cx="559215" cy="18466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A913F3F-14D8-D6CA-6AF1-37407C18A03E}"/>
              </a:ext>
            </a:extLst>
          </p:cNvPr>
          <p:cNvSpPr txBox="1"/>
          <p:nvPr/>
        </p:nvSpPr>
        <p:spPr>
          <a:xfrm>
            <a:off x="3433199" y="4406871"/>
            <a:ext cx="1210588" cy="707886"/>
          </a:xfrm>
          <a:prstGeom prst="rect">
            <a:avLst/>
          </a:prstGeom>
          <a:solidFill>
            <a:srgbClr val="FF2F92"/>
          </a:solidFill>
          <a:ln>
            <a:solidFill>
              <a:srgbClr val="FF2F9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Custom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Anode</a:t>
            </a:r>
          </a:p>
        </p:txBody>
      </p:sp>
      <p:cxnSp>
        <p:nvCxnSpPr>
          <p:cNvPr id="21" name="Straight Arrow Connector 6">
            <a:extLst>
              <a:ext uri="{FF2B5EF4-FFF2-40B4-BE49-F238E27FC236}">
                <a16:creationId xmlns:a16="http://schemas.microsoft.com/office/drawing/2014/main" id="{96618300-E4AA-1946-15C3-17B08A160988}"/>
              </a:ext>
            </a:extLst>
          </p:cNvPr>
          <p:cNvCxnSpPr>
            <a:cxnSpLocks/>
          </p:cNvCxnSpPr>
          <p:nvPr/>
        </p:nvCxnSpPr>
        <p:spPr>
          <a:xfrm flipV="1">
            <a:off x="4030808" y="3825950"/>
            <a:ext cx="0" cy="568889"/>
          </a:xfrm>
          <a:prstGeom prst="straightConnector1">
            <a:avLst/>
          </a:prstGeom>
          <a:ln w="57150"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e 23">
            <a:extLst>
              <a:ext uri="{FF2B5EF4-FFF2-40B4-BE49-F238E27FC236}">
                <a16:creationId xmlns:a16="http://schemas.microsoft.com/office/drawing/2014/main" id="{31A0CD7B-22D3-57D0-2B31-8544A06CD7D6}"/>
              </a:ext>
            </a:extLst>
          </p:cNvPr>
          <p:cNvSpPr/>
          <p:nvPr/>
        </p:nvSpPr>
        <p:spPr>
          <a:xfrm>
            <a:off x="3688878" y="3270051"/>
            <a:ext cx="559211" cy="560927"/>
          </a:xfrm>
          <a:prstGeom prst="ellipse">
            <a:avLst/>
          </a:prstGeom>
          <a:noFill/>
          <a:ln w="76200">
            <a:solidFill>
              <a:srgbClr val="FF2F9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E1CC9F9-2D2D-0CB7-B6A5-6DC9CF5398A9}"/>
              </a:ext>
            </a:extLst>
          </p:cNvPr>
          <p:cNvSpPr txBox="1"/>
          <p:nvPr/>
        </p:nvSpPr>
        <p:spPr>
          <a:xfrm>
            <a:off x="5345788" y="1079529"/>
            <a:ext cx="2544286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First accelerating cell</a:t>
            </a:r>
          </a:p>
        </p:txBody>
      </p:sp>
      <p:cxnSp>
        <p:nvCxnSpPr>
          <p:cNvPr id="30" name="Straight Arrow Connector 6">
            <a:extLst>
              <a:ext uri="{FF2B5EF4-FFF2-40B4-BE49-F238E27FC236}">
                <a16:creationId xmlns:a16="http://schemas.microsoft.com/office/drawing/2014/main" id="{3EC2FE0E-0152-60F6-B6C5-17112C5F1F7E}"/>
              </a:ext>
            </a:extLst>
          </p:cNvPr>
          <p:cNvCxnSpPr>
            <a:cxnSpLocks/>
          </p:cNvCxnSpPr>
          <p:nvPr/>
        </p:nvCxnSpPr>
        <p:spPr>
          <a:xfrm flipH="1">
            <a:off x="4711751" y="1448861"/>
            <a:ext cx="988995" cy="174825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64;p15">
            <a:extLst>
              <a:ext uri="{FF2B5EF4-FFF2-40B4-BE49-F238E27FC236}">
                <a16:creationId xmlns:a16="http://schemas.microsoft.com/office/drawing/2014/main" id="{4FECC51F-C7E3-8DEB-9CE5-090A1576D12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l="49565" b="33193"/>
          <a:stretch/>
        </p:blipFill>
        <p:spPr>
          <a:xfrm>
            <a:off x="5568216" y="1739229"/>
            <a:ext cx="3251420" cy="333891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Freccia bidirezionale orizzontale 31">
            <a:extLst>
              <a:ext uri="{FF2B5EF4-FFF2-40B4-BE49-F238E27FC236}">
                <a16:creationId xmlns:a16="http://schemas.microsoft.com/office/drawing/2014/main" id="{0B33C157-554B-9406-B923-FCE5EF8E83DB}"/>
              </a:ext>
            </a:extLst>
          </p:cNvPr>
          <p:cNvSpPr/>
          <p:nvPr/>
        </p:nvSpPr>
        <p:spPr>
          <a:xfrm>
            <a:off x="6044326" y="4928445"/>
            <a:ext cx="1216152" cy="247629"/>
          </a:xfrm>
          <a:prstGeom prst="left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ACA7208-C3E3-D25A-7F79-5CC98A72A683}"/>
              </a:ext>
            </a:extLst>
          </p:cNvPr>
          <p:cNvSpPr txBox="1"/>
          <p:nvPr/>
        </p:nvSpPr>
        <p:spPr>
          <a:xfrm>
            <a:off x="5616887" y="5213206"/>
            <a:ext cx="23006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Optimized distance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17FFD11-EB05-5025-D806-192066A4905F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2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6" grpId="0" animBg="1"/>
      <p:bldP spid="32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1708104" y="90488"/>
            <a:ext cx="68658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" sz="2800" b="1" dirty="0">
                <a:solidFill>
                  <a:srgbClr val="1F497D"/>
                </a:solidFill>
              </a:rPr>
              <a:t>Electron source: </a:t>
            </a:r>
            <a:r>
              <a:rPr lang="it" sz="2800" b="1" dirty="0">
                <a:solidFill>
                  <a:srgbClr val="1F497D"/>
                </a:solidFill>
                <a:sym typeface="Calibri"/>
              </a:rPr>
              <a:t>thermionic triode gun </a:t>
            </a:r>
            <a:endParaRPr sz="2800" b="1" dirty="0">
              <a:solidFill>
                <a:srgbClr val="1F497D"/>
              </a:solidFill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297275" y="672350"/>
            <a:ext cx="84615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</a:endParaRPr>
          </a:p>
        </p:txBody>
      </p:sp>
      <p:pic>
        <p:nvPicPr>
          <p:cNvPr id="71" name="Google Shape;71;p15" title="Screenshot 2025-03-25 alle 11.08.4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6030" y="775784"/>
            <a:ext cx="2077200" cy="3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7C5A2C-8DEF-5887-6A95-AF5C9529F555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FD8D39-E9EF-15E8-C6F1-850F9A859A2A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79AC489-1224-32DE-0D92-17B2B5081753}"/>
              </a:ext>
            </a:extLst>
          </p:cNvPr>
          <p:cNvSpPr txBox="1"/>
          <p:nvPr/>
        </p:nvSpPr>
        <p:spPr>
          <a:xfrm>
            <a:off x="7243807" y="5821082"/>
            <a:ext cx="1636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Courtesy of S. Farina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004E60-F25C-6C96-4CE8-19B06AAE7170}"/>
              </a:ext>
            </a:extLst>
          </p:cNvPr>
          <p:cNvSpPr txBox="1"/>
          <p:nvPr/>
        </p:nvSpPr>
        <p:spPr>
          <a:xfrm>
            <a:off x="2153496" y="2999998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Cathode</a:t>
            </a:r>
          </a:p>
        </p:txBody>
      </p:sp>
      <p:pic>
        <p:nvPicPr>
          <p:cNvPr id="11" name="Google Shape;64;p15">
            <a:extLst>
              <a:ext uri="{FF2B5EF4-FFF2-40B4-BE49-F238E27FC236}">
                <a16:creationId xmlns:a16="http://schemas.microsoft.com/office/drawing/2014/main" id="{4FECC51F-C7E3-8DEB-9CE5-090A1576D1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49565" b="33193"/>
          <a:stretch/>
        </p:blipFill>
        <p:spPr>
          <a:xfrm>
            <a:off x="5640408" y="1739229"/>
            <a:ext cx="3251420" cy="333891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Freccia bidirezionale orizzontale 31">
            <a:extLst>
              <a:ext uri="{FF2B5EF4-FFF2-40B4-BE49-F238E27FC236}">
                <a16:creationId xmlns:a16="http://schemas.microsoft.com/office/drawing/2014/main" id="{0B33C157-554B-9406-B923-FCE5EF8E83DB}"/>
              </a:ext>
            </a:extLst>
          </p:cNvPr>
          <p:cNvSpPr/>
          <p:nvPr/>
        </p:nvSpPr>
        <p:spPr>
          <a:xfrm>
            <a:off x="6104486" y="4928445"/>
            <a:ext cx="1216152" cy="247629"/>
          </a:xfrm>
          <a:prstGeom prst="left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ACA7208-C3E3-D25A-7F79-5CC98A72A683}"/>
              </a:ext>
            </a:extLst>
          </p:cNvPr>
          <p:cNvSpPr txBox="1"/>
          <p:nvPr/>
        </p:nvSpPr>
        <p:spPr>
          <a:xfrm>
            <a:off x="5677047" y="5213206"/>
            <a:ext cx="23006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Optimized distance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17FFD11-EB05-5025-D806-192066A4905F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pic>
        <p:nvPicPr>
          <p:cNvPr id="2" name="Google Shape;68;p15" title="Screenshot 2025-03-25 alle 10.59.55.png">
            <a:extLst>
              <a:ext uri="{FF2B5EF4-FFF2-40B4-BE49-F238E27FC236}">
                <a16:creationId xmlns:a16="http://schemas.microsoft.com/office/drawing/2014/main" id="{32616B05-D867-75A6-8CD8-FD0B60331BD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t="3814"/>
          <a:stretch/>
        </p:blipFill>
        <p:spPr>
          <a:xfrm>
            <a:off x="323093" y="788557"/>
            <a:ext cx="5245123" cy="32916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E6E52-3A71-4DBD-2C2D-B75E3C8CB3F0}"/>
              </a:ext>
            </a:extLst>
          </p:cNvPr>
          <p:cNvSpPr txBox="1"/>
          <p:nvPr/>
        </p:nvSpPr>
        <p:spPr>
          <a:xfrm>
            <a:off x="253288" y="4106049"/>
            <a:ext cx="5134447" cy="2000548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438150" lvl="0" indent="-285750">
              <a:buSzPts val="1200"/>
              <a:buFont typeface="Arial" panose="020B0604020202020204" pitchFamily="34" charset="0"/>
              <a:buChar char="•"/>
            </a:pPr>
            <a:r>
              <a:rPr lang="it-IT" sz="1600" dirty="0"/>
              <a:t>The first </a:t>
            </a:r>
            <a:r>
              <a:rPr lang="it-IT" sz="1600" dirty="0" err="1"/>
              <a:t>segment</a:t>
            </a:r>
            <a:r>
              <a:rPr lang="it-IT" sz="1600" dirty="0"/>
              <a:t> of SW </a:t>
            </a:r>
            <a:r>
              <a:rPr lang="it-IT" sz="1600" b="1" dirty="0" err="1"/>
              <a:t>replicates</a:t>
            </a:r>
            <a:r>
              <a:rPr lang="it-IT" sz="1600" b="1" dirty="0"/>
              <a:t> the </a:t>
            </a:r>
            <a:r>
              <a:rPr lang="it-IT" sz="1600" b="1" dirty="0" err="1"/>
              <a:t>anode</a:t>
            </a:r>
            <a:r>
              <a:rPr lang="it-IT" sz="1600" b="1" dirty="0"/>
              <a:t> industrial </a:t>
            </a:r>
            <a:r>
              <a:rPr lang="it-IT" sz="1600" b="1" dirty="0" err="1"/>
              <a:t>configuration</a:t>
            </a:r>
            <a:endParaRPr lang="it-IT" b="1" dirty="0"/>
          </a:p>
          <a:p>
            <a:pPr marL="438150" lvl="0" indent="-285750">
              <a:buSzPts val="1200"/>
              <a:buFont typeface="Arial" panose="020B0604020202020204" pitchFamily="34" charset="0"/>
              <a:buChar char="•"/>
            </a:pPr>
            <a:endParaRPr lang="it-IT" sz="1400" b="1" dirty="0"/>
          </a:p>
          <a:p>
            <a:pPr marL="431800" lvl="0" indent="-285750">
              <a:buSzPts val="1300"/>
              <a:buFont typeface="Arial" panose="020B0604020202020204" pitchFamily="34" charset="0"/>
              <a:buChar char="•"/>
            </a:pPr>
            <a:r>
              <a:rPr lang="it-IT" sz="1600" dirty="0"/>
              <a:t>The </a:t>
            </a:r>
            <a:r>
              <a:rPr lang="it-IT" sz="1600" b="1" dirty="0"/>
              <a:t>second part </a:t>
            </a:r>
            <a:r>
              <a:rPr lang="it-IT" sz="1600" dirty="0" err="1"/>
              <a:t>was</a:t>
            </a:r>
            <a:r>
              <a:rPr lang="it-IT" sz="1600" dirty="0"/>
              <a:t> design by </a:t>
            </a:r>
            <a:r>
              <a:rPr lang="it-IT" sz="1600" dirty="0" err="1"/>
              <a:t>us</a:t>
            </a:r>
            <a:r>
              <a:rPr lang="it-IT" sz="1600" dirty="0"/>
              <a:t> to </a:t>
            </a:r>
            <a:r>
              <a:rPr lang="it-IT" sz="1600" b="1" dirty="0" err="1">
                <a:solidFill>
                  <a:srgbClr val="FF0000"/>
                </a:solidFill>
              </a:rPr>
              <a:t>maximize</a:t>
            </a:r>
            <a:r>
              <a:rPr lang="it-IT" sz="1600" b="1" dirty="0">
                <a:solidFill>
                  <a:srgbClr val="FF0000"/>
                </a:solidFill>
              </a:rPr>
              <a:t> the </a:t>
            </a:r>
            <a:r>
              <a:rPr lang="it-IT" sz="1600" b="1" dirty="0" err="1">
                <a:solidFill>
                  <a:srgbClr val="FF0000"/>
                </a:solidFill>
              </a:rPr>
              <a:t>electrons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capture</a:t>
            </a:r>
            <a:endParaRPr lang="it-IT" sz="1600" b="1" dirty="0">
              <a:solidFill>
                <a:srgbClr val="FF0000"/>
              </a:solidFill>
            </a:endParaRPr>
          </a:p>
          <a:p>
            <a:pPr marL="431800" lvl="0" indent="-285750">
              <a:buSzPts val="1300"/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FF0000"/>
              </a:solidFill>
            </a:endParaRPr>
          </a:p>
          <a:p>
            <a:pPr marL="431800" lvl="0" indent="-285750">
              <a:buSzPts val="1300"/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Custom flange </a:t>
            </a:r>
            <a:r>
              <a:rPr lang="it-IT" sz="1600" dirty="0" err="1"/>
              <a:t>designed</a:t>
            </a:r>
            <a:r>
              <a:rPr lang="it-IT" sz="1600" dirty="0"/>
              <a:t> to </a:t>
            </a:r>
            <a:r>
              <a:rPr lang="it-IT" sz="1600" dirty="0" err="1"/>
              <a:t>maintain</a:t>
            </a:r>
            <a:r>
              <a:rPr lang="it-IT" sz="1600" dirty="0"/>
              <a:t> the </a:t>
            </a:r>
            <a:r>
              <a:rPr lang="it-IT" sz="1600" dirty="0" err="1"/>
              <a:t>required</a:t>
            </a:r>
            <a:r>
              <a:rPr lang="it-IT" sz="1600" dirty="0"/>
              <a:t> </a:t>
            </a:r>
            <a:r>
              <a:rPr lang="it-IT" sz="1600" dirty="0" err="1"/>
              <a:t>distance</a:t>
            </a:r>
            <a:r>
              <a:rPr lang="it-IT" sz="1600" dirty="0"/>
              <a:t> for beam </a:t>
            </a:r>
            <a:r>
              <a:rPr lang="it-IT" sz="1600" dirty="0" err="1"/>
              <a:t>capture</a:t>
            </a:r>
            <a:r>
              <a:rPr lang="it-IT" sz="1600" dirty="0"/>
              <a:t> </a:t>
            </a:r>
            <a:r>
              <a:rPr lang="it-IT" sz="1600" dirty="0" err="1"/>
              <a:t>optimization</a:t>
            </a:r>
            <a:endParaRPr lang="it-IT" sz="1600" b="1" dirty="0">
              <a:solidFill>
                <a:srgbClr val="00B0F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2C5F8F-3738-1AC5-4B37-066864C8C952}"/>
              </a:ext>
            </a:extLst>
          </p:cNvPr>
          <p:cNvSpPr txBox="1"/>
          <p:nvPr/>
        </p:nvSpPr>
        <p:spPr>
          <a:xfrm>
            <a:off x="4599966" y="340323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ASTRA</a:t>
            </a:r>
          </a:p>
        </p:txBody>
      </p:sp>
    </p:spTree>
    <p:extLst>
      <p:ext uri="{BB962C8B-B14F-4D97-AF65-F5344CB8AC3E}">
        <p14:creationId xmlns:p14="http://schemas.microsoft.com/office/powerpoint/2010/main" val="242755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89074-35A3-A373-BFA3-23F49989E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24C8EE59-CFCF-86D9-12F7-15B02205186E}"/>
              </a:ext>
            </a:extLst>
          </p:cNvPr>
          <p:cNvSpPr txBox="1"/>
          <p:nvPr/>
        </p:nvSpPr>
        <p:spPr>
          <a:xfrm>
            <a:off x="285972" y="90488"/>
            <a:ext cx="85721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Phase 2: Traveling wave structure (2026)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66FA2-4F18-3256-70A4-C738F30AE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13" r="15198" b="33519"/>
          <a:stretch/>
        </p:blipFill>
        <p:spPr>
          <a:xfrm>
            <a:off x="333103" y="749829"/>
            <a:ext cx="2236589" cy="1660269"/>
          </a:xfrm>
          <a:prstGeom prst="ellipse">
            <a:avLst/>
          </a:prstGeom>
        </p:spPr>
      </p:pic>
      <p:pic>
        <p:nvPicPr>
          <p:cNvPr id="5" name="Google Shape;376;p15">
            <a:extLst>
              <a:ext uri="{FF2B5EF4-FFF2-40B4-BE49-F238E27FC236}">
                <a16:creationId xmlns:a16="http://schemas.microsoft.com/office/drawing/2014/main" id="{EED16189-E053-F65F-80E4-C63A9025E5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7549" y="680457"/>
            <a:ext cx="1095939" cy="71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23">
            <a:extLst>
              <a:ext uri="{FF2B5EF4-FFF2-40B4-BE49-F238E27FC236}">
                <a16:creationId xmlns:a16="http://schemas.microsoft.com/office/drawing/2014/main" id="{5B5D36B8-FF03-7C16-0FA7-3322FBAEC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257" y="3341236"/>
            <a:ext cx="3054460" cy="2299573"/>
          </a:xfrm>
          <a:prstGeom prst="rect">
            <a:avLst/>
          </a:prstGeom>
        </p:spPr>
      </p:pic>
      <p:pic>
        <p:nvPicPr>
          <p:cNvPr id="14" name="Picture 27" descr="A picture containing text, screenshot, diagram, design&#10;&#10;Description automatically generated">
            <a:extLst>
              <a:ext uri="{FF2B5EF4-FFF2-40B4-BE49-F238E27FC236}">
                <a16:creationId xmlns:a16="http://schemas.microsoft.com/office/drawing/2014/main" id="{C5537702-DDF3-EAE1-4BFE-205A74121F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4" t="13226" r="40156" b="32096"/>
          <a:stretch/>
        </p:blipFill>
        <p:spPr>
          <a:xfrm>
            <a:off x="3231639" y="1039781"/>
            <a:ext cx="3491255" cy="22016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101DDD-3257-0243-43B1-795B5A7E8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8242" y="1622857"/>
            <a:ext cx="1508932" cy="201190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7967EF-1349-BC53-B037-A4CF58BE2BE1}"/>
              </a:ext>
            </a:extLst>
          </p:cNvPr>
          <p:cNvCxnSpPr>
            <a:cxnSpLocks/>
          </p:cNvCxnSpPr>
          <p:nvPr/>
        </p:nvCxnSpPr>
        <p:spPr>
          <a:xfrm>
            <a:off x="4034257" y="745361"/>
            <a:ext cx="0" cy="42043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D6409D-C259-AEB0-AEAC-31153AF8F58D}"/>
              </a:ext>
            </a:extLst>
          </p:cNvPr>
          <p:cNvCxnSpPr>
            <a:cxnSpLocks/>
          </p:cNvCxnSpPr>
          <p:nvPr/>
        </p:nvCxnSpPr>
        <p:spPr>
          <a:xfrm flipH="1">
            <a:off x="5802086" y="1563404"/>
            <a:ext cx="359514" cy="76613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03431A-4E7C-DC5C-F267-15BE20B43C19}"/>
              </a:ext>
            </a:extLst>
          </p:cNvPr>
          <p:cNvCxnSpPr>
            <a:cxnSpLocks/>
          </p:cNvCxnSpPr>
          <p:nvPr/>
        </p:nvCxnSpPr>
        <p:spPr>
          <a:xfrm flipV="1">
            <a:off x="6592763" y="2682438"/>
            <a:ext cx="596294" cy="1866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CF9D50-CB5D-94CB-D632-2EF3B8ADE1C5}"/>
              </a:ext>
            </a:extLst>
          </p:cNvPr>
          <p:cNvCxnSpPr>
            <a:cxnSpLocks/>
          </p:cNvCxnSpPr>
          <p:nvPr/>
        </p:nvCxnSpPr>
        <p:spPr>
          <a:xfrm flipV="1">
            <a:off x="2602519" y="2758638"/>
            <a:ext cx="917675" cy="2872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8E2EE11-D418-9202-B600-8F21A621499A}"/>
              </a:ext>
            </a:extLst>
          </p:cNvPr>
          <p:cNvSpPr txBox="1"/>
          <p:nvPr/>
        </p:nvSpPr>
        <p:spPr>
          <a:xfrm>
            <a:off x="4064390" y="713750"/>
            <a:ext cx="1279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 IN</a:t>
            </a:r>
            <a:endParaRPr lang="en-IT" sz="1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E59BA0-0D80-7822-1272-C039ED392998}"/>
              </a:ext>
            </a:extLst>
          </p:cNvPr>
          <p:cNvSpPr txBox="1"/>
          <p:nvPr/>
        </p:nvSpPr>
        <p:spPr>
          <a:xfrm>
            <a:off x="5522066" y="1270674"/>
            <a:ext cx="1279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 OUT</a:t>
            </a:r>
            <a:endParaRPr lang="en-IT" sz="1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E1A7CA-761F-EBC0-D1FF-BB7C355C7B89}"/>
              </a:ext>
            </a:extLst>
          </p:cNvPr>
          <p:cNvSpPr txBox="1"/>
          <p:nvPr/>
        </p:nvSpPr>
        <p:spPr>
          <a:xfrm>
            <a:off x="2241126" y="2465630"/>
            <a:ext cx="1279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beam</a:t>
            </a:r>
            <a:endParaRPr lang="en-IT" sz="12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E7C003-8881-7B85-B2EC-53A75681AC7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244792E-C9EF-5593-DA79-083ADC575C4F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graphicFrame>
        <p:nvGraphicFramePr>
          <p:cNvPr id="23" name="Table 32">
            <a:extLst>
              <a:ext uri="{FF2B5EF4-FFF2-40B4-BE49-F238E27FC236}">
                <a16:creationId xmlns:a16="http://schemas.microsoft.com/office/drawing/2014/main" id="{999B7475-A20C-7C41-1EAA-9CC9F1E91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745730"/>
              </p:ext>
            </p:extLst>
          </p:nvPr>
        </p:nvGraphicFramePr>
        <p:xfrm>
          <a:off x="241663" y="2902807"/>
          <a:ext cx="3235699" cy="31970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52567">
                  <a:extLst>
                    <a:ext uri="{9D8B030D-6E8A-4147-A177-3AD203B41FA5}">
                      <a16:colId xmlns:a16="http://schemas.microsoft.com/office/drawing/2014/main" val="2763043944"/>
                    </a:ext>
                  </a:extLst>
                </a:gridCol>
                <a:gridCol w="1683132">
                  <a:extLst>
                    <a:ext uri="{9D8B030D-6E8A-4147-A177-3AD203B41FA5}">
                      <a16:colId xmlns:a16="http://schemas.microsoft.com/office/drawing/2014/main" val="3555269674"/>
                    </a:ext>
                  </a:extLst>
                </a:gridCol>
              </a:tblGrid>
              <a:tr h="29340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Parameters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Value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69681"/>
                  </a:ext>
                </a:extLst>
              </a:tr>
              <a:tr h="425063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Structure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Constant Impedance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602052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Shunt impedance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107 </a:t>
                      </a:r>
                      <a:r>
                        <a:rPr lang="en-US" sz="1400" b="0" dirty="0"/>
                        <a:t>M</a:t>
                      </a:r>
                      <a:r>
                        <a:rPr lang="en-US" sz="1400" b="0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400" b="0" dirty="0"/>
                        <a:t>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414484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Quality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10127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80365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Filling 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0.143 </a:t>
                      </a:r>
                      <a:r>
                        <a:rPr lang="en-US" sz="1400" b="0" dirty="0" err="1">
                          <a:latin typeface="Symbol" pitchFamily="2" charset="2"/>
                        </a:rPr>
                        <a:t>m</a:t>
                      </a:r>
                      <a:r>
                        <a:rPr lang="en-US" sz="1400" b="0" dirty="0" err="1"/>
                        <a:t>s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504286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Group velocity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0.01c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171155"/>
                  </a:ext>
                </a:extLst>
              </a:tr>
              <a:tr h="29340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Mode of operation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Symbol" panose="05050102010706020507" pitchFamily="18" charset="2"/>
                        </a:rPr>
                        <a:t>2/3p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193179"/>
                  </a:ext>
                </a:extLst>
              </a:tr>
              <a:tr h="425063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Final beam energy</a:t>
                      </a:r>
                      <a:endParaRPr kumimoji="0" lang="en-GB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24 MeV 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556012"/>
                  </a:ext>
                </a:extLst>
              </a:tr>
              <a:tr h="498781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pulse current</a:t>
                      </a:r>
                      <a:endPara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mA 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68842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0DA1A6D-A973-133E-285E-2BE4A2E515A9}"/>
              </a:ext>
            </a:extLst>
          </p:cNvPr>
          <p:cNvSpPr txBox="1"/>
          <p:nvPr/>
        </p:nvSpPr>
        <p:spPr>
          <a:xfrm>
            <a:off x="2499622" y="5870429"/>
            <a:ext cx="6402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000"/>
              <a:t>Main contributors </a:t>
            </a:r>
            <a:r>
              <a:rPr lang="en-GB" sz="1000" dirty="0"/>
              <a:t>D. </a:t>
            </a:r>
            <a:r>
              <a:rPr lang="en-GB" sz="1000" dirty="0" err="1"/>
              <a:t>Alesini</a:t>
            </a:r>
            <a:r>
              <a:rPr lang="en-GB" sz="1000" dirty="0"/>
              <a:t>, F. </a:t>
            </a:r>
            <a:r>
              <a:rPr lang="en-GB" sz="1000" dirty="0" err="1"/>
              <a:t>Cardelli</a:t>
            </a:r>
            <a:r>
              <a:rPr lang="en-GB" sz="1000" dirty="0"/>
              <a:t>, A. Curcio, L. Faillace, L. </a:t>
            </a:r>
            <a:r>
              <a:rPr lang="en-GB" sz="1000" dirty="0" err="1"/>
              <a:t>Ficcadenti</a:t>
            </a:r>
            <a:r>
              <a:rPr lang="en-GB" sz="1000" dirty="0"/>
              <a:t>, L. Giuliano, M. Magi, M. </a:t>
            </a:r>
            <a:r>
              <a:rPr lang="en-GB" sz="1000" dirty="0" err="1"/>
              <a:t>Migliorati</a:t>
            </a:r>
            <a:endParaRPr lang="en-GB" sz="1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B560C6-3D5A-1618-ACD3-9948EA04675A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254DA-4A53-134B-A8EA-2EAA6F0769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16</a:t>
            </a:fld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4FAD86-F6AB-07FB-6DC8-38E4B863FA9A}"/>
              </a:ext>
            </a:extLst>
          </p:cNvPr>
          <p:cNvSpPr txBox="1"/>
          <p:nvPr/>
        </p:nvSpPr>
        <p:spPr>
          <a:xfrm>
            <a:off x="3735537" y="5870429"/>
            <a:ext cx="5166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000" dirty="0"/>
              <a:t>Main contributors: </a:t>
            </a:r>
            <a:r>
              <a:rPr lang="en-GB" sz="1000" dirty="0"/>
              <a:t>D. </a:t>
            </a:r>
            <a:r>
              <a:rPr lang="en-GB" sz="1000" dirty="0" err="1"/>
              <a:t>Alesini</a:t>
            </a:r>
            <a:r>
              <a:rPr lang="en-GB" sz="1000" dirty="0"/>
              <a:t>, R. Di </a:t>
            </a:r>
            <a:r>
              <a:rPr lang="en-GB" sz="1000" dirty="0" err="1"/>
              <a:t>Raddo</a:t>
            </a:r>
            <a:r>
              <a:rPr lang="en-GB" sz="1000" dirty="0"/>
              <a:t>, L. </a:t>
            </a:r>
            <a:r>
              <a:rPr lang="en-GB" sz="1000" dirty="0" err="1"/>
              <a:t>Faillace</a:t>
            </a:r>
            <a:r>
              <a:rPr lang="en-GB" sz="1000" dirty="0"/>
              <a:t>, L. Giuliano, </a:t>
            </a:r>
            <a:r>
              <a:rPr lang="en-GB" sz="1000" b="1" dirty="0"/>
              <a:t>M. Magi</a:t>
            </a:r>
            <a:r>
              <a:rPr lang="en-GB" sz="1000" dirty="0"/>
              <a:t>, M. </a:t>
            </a:r>
            <a:r>
              <a:rPr lang="en-GB" sz="1000" dirty="0" err="1"/>
              <a:t>Migliorati</a:t>
            </a:r>
            <a:endParaRPr lang="en-GB" sz="1000" dirty="0"/>
          </a:p>
        </p:txBody>
      </p:sp>
      <p:pic>
        <p:nvPicPr>
          <p:cNvPr id="4" name="Google Shape;376;p15">
            <a:extLst>
              <a:ext uri="{FF2B5EF4-FFF2-40B4-BE49-F238E27FC236}">
                <a16:creationId xmlns:a16="http://schemas.microsoft.com/office/drawing/2014/main" id="{DD8FDA41-D02C-1CE1-D046-37E8053925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74184" y="1601824"/>
            <a:ext cx="1095939" cy="71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0;p12">
            <a:extLst>
              <a:ext uri="{FF2B5EF4-FFF2-40B4-BE49-F238E27FC236}">
                <a16:creationId xmlns:a16="http://schemas.microsoft.com/office/drawing/2014/main" id="{4CC44D10-A6FB-7B01-509A-E71A4F3FB1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841"/>
          <a:stretch/>
        </p:blipFill>
        <p:spPr>
          <a:xfrm>
            <a:off x="308197" y="3921424"/>
            <a:ext cx="2466002" cy="221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2;p12">
            <a:extLst>
              <a:ext uri="{FF2B5EF4-FFF2-40B4-BE49-F238E27FC236}">
                <a16:creationId xmlns:a16="http://schemas.microsoft.com/office/drawing/2014/main" id="{1FB09DA3-E12D-1227-A810-391DBB2CDC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755" b="8374"/>
          <a:stretch/>
        </p:blipFill>
        <p:spPr>
          <a:xfrm>
            <a:off x="275539" y="742796"/>
            <a:ext cx="2429136" cy="245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3;p12">
            <a:extLst>
              <a:ext uri="{FF2B5EF4-FFF2-40B4-BE49-F238E27FC236}">
                <a16:creationId xmlns:a16="http://schemas.microsoft.com/office/drawing/2014/main" id="{7BD1D0D4-FC88-E97A-ECCA-17655A438CB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107" t="47098" r="24449" b="12795"/>
          <a:stretch/>
        </p:blipFill>
        <p:spPr>
          <a:xfrm>
            <a:off x="2916904" y="753682"/>
            <a:ext cx="2949224" cy="28731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4;p12">
            <a:extLst>
              <a:ext uri="{FF2B5EF4-FFF2-40B4-BE49-F238E27FC236}">
                <a16:creationId xmlns:a16="http://schemas.microsoft.com/office/drawing/2014/main" id="{F7C5F791-30BA-9A44-6AAF-A8B7BC6121BA}"/>
              </a:ext>
            </a:extLst>
          </p:cNvPr>
          <p:cNvSpPr txBox="1"/>
          <p:nvPr/>
        </p:nvSpPr>
        <p:spPr>
          <a:xfrm>
            <a:off x="3052713" y="791993"/>
            <a:ext cx="17725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Brazing alloy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265;p12">
            <a:extLst>
              <a:ext uri="{FF2B5EF4-FFF2-40B4-BE49-F238E27FC236}">
                <a16:creationId xmlns:a16="http://schemas.microsoft.com/office/drawing/2014/main" id="{B5A146C1-334A-28F9-C7CC-DC6E04E38BBC}"/>
              </a:ext>
            </a:extLst>
          </p:cNvPr>
          <p:cNvCxnSpPr/>
          <p:nvPr/>
        </p:nvCxnSpPr>
        <p:spPr>
          <a:xfrm>
            <a:off x="3752487" y="1110738"/>
            <a:ext cx="124351" cy="408077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" name="Google Shape;266;p12">
            <a:extLst>
              <a:ext uri="{FF2B5EF4-FFF2-40B4-BE49-F238E27FC236}">
                <a16:creationId xmlns:a16="http://schemas.microsoft.com/office/drawing/2014/main" id="{B2E5F29D-0DD9-F00D-C8B8-76976342CB14}"/>
              </a:ext>
            </a:extLst>
          </p:cNvPr>
          <p:cNvCxnSpPr/>
          <p:nvPr/>
        </p:nvCxnSpPr>
        <p:spPr>
          <a:xfrm>
            <a:off x="4115202" y="1072427"/>
            <a:ext cx="856609" cy="290467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" name="Google Shape;267;p12">
            <a:extLst>
              <a:ext uri="{FF2B5EF4-FFF2-40B4-BE49-F238E27FC236}">
                <a16:creationId xmlns:a16="http://schemas.microsoft.com/office/drawing/2014/main" id="{10296A55-DF27-F35C-5B69-F67096D876A2}"/>
              </a:ext>
            </a:extLst>
          </p:cNvPr>
          <p:cNvCxnSpPr/>
          <p:nvPr/>
        </p:nvCxnSpPr>
        <p:spPr>
          <a:xfrm>
            <a:off x="3421597" y="1110738"/>
            <a:ext cx="110882" cy="142336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" name="Google Shape;270;p12">
            <a:extLst>
              <a:ext uri="{FF2B5EF4-FFF2-40B4-BE49-F238E27FC236}">
                <a16:creationId xmlns:a16="http://schemas.microsoft.com/office/drawing/2014/main" id="{9067A5EC-1A03-754B-A9CF-FC40DE216269}"/>
              </a:ext>
            </a:extLst>
          </p:cNvPr>
          <p:cNvSpPr txBox="1"/>
          <p:nvPr/>
        </p:nvSpPr>
        <p:spPr>
          <a:xfrm>
            <a:off x="260509" y="3216369"/>
            <a:ext cx="2444166" cy="584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house 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building of the accelerating structure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2E211D-6EBE-0A91-9F40-6C35C2690122}"/>
              </a:ext>
            </a:extLst>
          </p:cNvPr>
          <p:cNvGrpSpPr/>
          <p:nvPr/>
        </p:nvGrpSpPr>
        <p:grpSpPr>
          <a:xfrm>
            <a:off x="3814662" y="1713256"/>
            <a:ext cx="1395355" cy="1019987"/>
            <a:chOff x="3814662" y="1713256"/>
            <a:chExt cx="1395355" cy="1019987"/>
          </a:xfrm>
        </p:grpSpPr>
        <p:sp>
          <p:nvSpPr>
            <p:cNvPr id="13" name="Google Shape;271;p12">
              <a:extLst>
                <a:ext uri="{FF2B5EF4-FFF2-40B4-BE49-F238E27FC236}">
                  <a16:creationId xmlns:a16="http://schemas.microsoft.com/office/drawing/2014/main" id="{02FE112D-5D4A-2BC4-A1C6-387277726478}"/>
                </a:ext>
              </a:extLst>
            </p:cNvPr>
            <p:cNvSpPr txBox="1"/>
            <p:nvPr/>
          </p:nvSpPr>
          <p:spPr>
            <a:xfrm>
              <a:off x="3855330" y="1713256"/>
              <a:ext cx="1354687" cy="52318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Screws to join the cells</a:t>
              </a:r>
              <a:endParaRPr sz="1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" name="Google Shape;272;p12">
              <a:extLst>
                <a:ext uri="{FF2B5EF4-FFF2-40B4-BE49-F238E27FC236}">
                  <a16:creationId xmlns:a16="http://schemas.microsoft.com/office/drawing/2014/main" id="{B2B9772E-1608-3593-3F84-C20A86776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6171" y="1971430"/>
              <a:ext cx="463846" cy="120101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5" name="Google Shape;273;p12">
              <a:extLst>
                <a:ext uri="{FF2B5EF4-FFF2-40B4-BE49-F238E27FC236}">
                  <a16:creationId xmlns:a16="http://schemas.microsoft.com/office/drawing/2014/main" id="{510FA50A-67C8-05CD-12A7-4D697C008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4662" y="2247452"/>
              <a:ext cx="357528" cy="485791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6" name="Google Shape;276;p12">
            <a:extLst>
              <a:ext uri="{FF2B5EF4-FFF2-40B4-BE49-F238E27FC236}">
                <a16:creationId xmlns:a16="http://schemas.microsoft.com/office/drawing/2014/main" id="{97986D5A-44E4-8BF9-28A3-E61712829D52}"/>
              </a:ext>
            </a:extLst>
          </p:cNvPr>
          <p:cNvSpPr txBox="1"/>
          <p:nvPr/>
        </p:nvSpPr>
        <p:spPr>
          <a:xfrm>
            <a:off x="5963915" y="721230"/>
            <a:ext cx="284216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Screws: </a:t>
            </a:r>
            <a:r>
              <a:rPr lang="en-GB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prevent external clamping 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ensure alignment and more reliable </a:t>
            </a:r>
            <a:r>
              <a:rPr lang="en-GB" sz="1400" b="0" i="0" u="none" strike="noStrike" cap="none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assembly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78;p12">
            <a:extLst>
              <a:ext uri="{FF2B5EF4-FFF2-40B4-BE49-F238E27FC236}">
                <a16:creationId xmlns:a16="http://schemas.microsoft.com/office/drawing/2014/main" id="{856EEA86-11B2-E75A-61CD-409D0EB20A13}"/>
              </a:ext>
            </a:extLst>
          </p:cNvPr>
          <p:cNvSpPr txBox="1"/>
          <p:nvPr/>
        </p:nvSpPr>
        <p:spPr>
          <a:xfrm>
            <a:off x="3814662" y="3196010"/>
            <a:ext cx="1802373" cy="338514"/>
          </a:xfrm>
          <a:prstGeom prst="rect">
            <a:avLst/>
          </a:prstGeom>
          <a:solidFill>
            <a:srgbClr val="00B0F0"/>
          </a:solidFill>
          <a:ln w="571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Water cooling hole</a:t>
            </a:r>
            <a:endParaRPr sz="16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279;p12">
            <a:extLst>
              <a:ext uri="{FF2B5EF4-FFF2-40B4-BE49-F238E27FC236}">
                <a16:creationId xmlns:a16="http://schemas.microsoft.com/office/drawing/2014/main" id="{5A7FB227-1FF9-7570-37E4-36651F0F321B}"/>
              </a:ext>
            </a:extLst>
          </p:cNvPr>
          <p:cNvCxnSpPr>
            <a:cxnSpLocks/>
          </p:cNvCxnSpPr>
          <p:nvPr/>
        </p:nvCxnSpPr>
        <p:spPr>
          <a:xfrm flipV="1">
            <a:off x="4971811" y="2454430"/>
            <a:ext cx="387872" cy="728637"/>
          </a:xfrm>
          <a:prstGeom prst="straightConnector1">
            <a:avLst/>
          </a:prstGeom>
          <a:noFill/>
          <a:ln w="38100" cap="flat" cmpd="sng">
            <a:solidFill>
              <a:srgbClr val="009FD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" name="Google Shape;373;p15" descr="A machine with wires and a round object&#10;&#10;Description automatically generated with medium confidence">
            <a:extLst>
              <a:ext uri="{FF2B5EF4-FFF2-40B4-BE49-F238E27FC236}">
                <a16:creationId xmlns:a16="http://schemas.microsoft.com/office/drawing/2014/main" id="{7B635358-8265-D207-6305-71D649557D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3365" y="3656560"/>
            <a:ext cx="2746517" cy="205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6B349574-B39A-0360-F1A5-81FB5CAAF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8257" y="3747734"/>
            <a:ext cx="2746518" cy="2059888"/>
          </a:xfrm>
          <a:prstGeom prst="rect">
            <a:avLst/>
          </a:prstGeom>
        </p:spPr>
      </p:pic>
      <p:pic>
        <p:nvPicPr>
          <p:cNvPr id="27" name="Google Shape;274;p12" descr="logo_infn">
            <a:extLst>
              <a:ext uri="{FF2B5EF4-FFF2-40B4-BE49-F238E27FC236}">
                <a16:creationId xmlns:a16="http://schemas.microsoft.com/office/drawing/2014/main" id="{24B4D34C-F94D-34C6-33F2-D6C19B860E1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53888" y="2524846"/>
            <a:ext cx="884331" cy="55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75;p12" descr="INFN | Sapienza Università di Roma">
            <a:extLst>
              <a:ext uri="{FF2B5EF4-FFF2-40B4-BE49-F238E27FC236}">
                <a16:creationId xmlns:a16="http://schemas.microsoft.com/office/drawing/2014/main" id="{BADB3B36-0A2E-EFFC-CDEF-07D3631D411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79940" y="2493239"/>
            <a:ext cx="1450598" cy="756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2386ACE-8301-D8F5-0E23-A11EA08D50C8}"/>
              </a:ext>
            </a:extLst>
          </p:cNvPr>
          <p:cNvGrpSpPr/>
          <p:nvPr/>
        </p:nvGrpSpPr>
        <p:grpSpPr>
          <a:xfrm>
            <a:off x="3880927" y="4386513"/>
            <a:ext cx="1721848" cy="1417361"/>
            <a:chOff x="3877327" y="4386513"/>
            <a:chExt cx="1721848" cy="1417361"/>
          </a:xfrm>
        </p:grpSpPr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44803006-278A-BB96-7AF0-6EFF54AD64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4630" y="4392299"/>
              <a:ext cx="401347" cy="542065"/>
            </a:xfrm>
            <a:prstGeom prst="bentConnector3">
              <a:avLst>
                <a:gd name="adj1" fmla="val -57486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>
              <a:extLst>
                <a:ext uri="{FF2B5EF4-FFF2-40B4-BE49-F238E27FC236}">
                  <a16:creationId xmlns:a16="http://schemas.microsoft.com/office/drawing/2014/main" id="{11431371-67DC-C208-61E9-BA466DD5BC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0325" y="4386513"/>
              <a:ext cx="401347" cy="542065"/>
            </a:xfrm>
            <a:prstGeom prst="bentConnector3">
              <a:avLst>
                <a:gd name="adj1" fmla="val -57486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C51F03A-B855-ED95-572E-C72D244F6C9D}"/>
                </a:ext>
              </a:extLst>
            </p:cNvPr>
            <p:cNvCxnSpPr>
              <a:cxnSpLocks/>
            </p:cNvCxnSpPr>
            <p:nvPr/>
          </p:nvCxnSpPr>
          <p:spPr>
            <a:xfrm>
              <a:off x="3877327" y="4930506"/>
              <a:ext cx="1211707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432D91-176E-7DE0-019B-B4111855DCCC}"/>
                </a:ext>
              </a:extLst>
            </p:cNvPr>
            <p:cNvCxnSpPr>
              <a:cxnSpLocks/>
            </p:cNvCxnSpPr>
            <p:nvPr/>
          </p:nvCxnSpPr>
          <p:spPr>
            <a:xfrm>
              <a:off x="4480571" y="4928578"/>
              <a:ext cx="0" cy="50872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1874F8C-6794-0800-FB3D-0EEC5F366228}"/>
                </a:ext>
              </a:extLst>
            </p:cNvPr>
            <p:cNvCxnSpPr>
              <a:cxnSpLocks/>
            </p:cNvCxnSpPr>
            <p:nvPr/>
          </p:nvCxnSpPr>
          <p:spPr>
            <a:xfrm>
              <a:off x="4480571" y="5141308"/>
              <a:ext cx="0" cy="50872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106A651-EB51-9683-DD0D-8D29CC613473}"/>
                </a:ext>
              </a:extLst>
            </p:cNvPr>
            <p:cNvSpPr txBox="1"/>
            <p:nvPr/>
          </p:nvSpPr>
          <p:spPr>
            <a:xfrm>
              <a:off x="4320107" y="5526875"/>
              <a:ext cx="1279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RF power</a:t>
              </a:r>
              <a:endParaRPr lang="en-IT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8" name="CasellaDiTesto 1">
            <a:extLst>
              <a:ext uri="{FF2B5EF4-FFF2-40B4-BE49-F238E27FC236}">
                <a16:creationId xmlns:a16="http://schemas.microsoft.com/office/drawing/2014/main" id="{F0CD932E-1B22-B7F2-FF18-6FE7F1A88849}"/>
              </a:ext>
            </a:extLst>
          </p:cNvPr>
          <p:cNvSpPr txBox="1"/>
          <p:nvPr/>
        </p:nvSpPr>
        <p:spPr>
          <a:xfrm>
            <a:off x="535536" y="90488"/>
            <a:ext cx="807304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Building the TW structure @ Sapienza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B79E0A0-A9EF-C310-2452-3AA61300A9AF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22A808-8A60-6719-9BBA-823162CBB2B7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CF5246F-D170-3F41-10E1-35FDC1500679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3A5A6D-E699-BE66-8FB9-1E9CAFF309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17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8F4B35CF-76B4-48BB-FFEF-AB4829817696}"/>
              </a:ext>
            </a:extLst>
          </p:cNvPr>
          <p:cNvSpPr txBox="1"/>
          <p:nvPr/>
        </p:nvSpPr>
        <p:spPr>
          <a:xfrm>
            <a:off x="85075" y="90488"/>
            <a:ext cx="89739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7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FINAL Tuning of TW section at </a:t>
            </a:r>
            <a:r>
              <a:rPr lang="en-GB" sz="27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sapienza</a:t>
            </a:r>
            <a:r>
              <a:rPr lang="en-GB" sz="27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-LAB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08D358-31E8-25D2-34DB-1242CD3C3841}"/>
              </a:ext>
            </a:extLst>
          </p:cNvPr>
          <p:cNvGrpSpPr/>
          <p:nvPr/>
        </p:nvGrpSpPr>
        <p:grpSpPr>
          <a:xfrm>
            <a:off x="4821126" y="763012"/>
            <a:ext cx="3982493" cy="5273472"/>
            <a:chOff x="4821126" y="763012"/>
            <a:chExt cx="3982493" cy="52734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DBA5E6-36FF-0320-DDA2-E9C2F2A563FA}"/>
                </a:ext>
              </a:extLst>
            </p:cNvPr>
            <p:cNvSpPr txBox="1"/>
            <p:nvPr/>
          </p:nvSpPr>
          <p:spPr>
            <a:xfrm>
              <a:off x="5697944" y="3027507"/>
              <a:ext cx="2401746" cy="307777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Phase shift after tuning</a:t>
              </a:r>
            </a:p>
          </p:txBody>
        </p:sp>
        <p:pic>
          <p:nvPicPr>
            <p:cNvPr id="5" name="Google Shape;457;p19" descr="A blue line drawing on a white background&#10;&#10;Description automatically generated">
              <a:extLst>
                <a:ext uri="{FF2B5EF4-FFF2-40B4-BE49-F238E27FC236}">
                  <a16:creationId xmlns:a16="http://schemas.microsoft.com/office/drawing/2014/main" id="{05F0553D-A19C-A527-B5B4-B9DE6A37FA5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946316" y="3386033"/>
              <a:ext cx="3732111" cy="2650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458;p19">
              <a:extLst>
                <a:ext uri="{FF2B5EF4-FFF2-40B4-BE49-F238E27FC236}">
                  <a16:creationId xmlns:a16="http://schemas.microsoft.com/office/drawing/2014/main" id="{66C08F02-6356-5A0B-F20A-7A9A8386C7B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764" t="2794" r="6221" b="50084"/>
            <a:stretch/>
          </p:blipFill>
          <p:spPr>
            <a:xfrm>
              <a:off x="4821126" y="1413819"/>
              <a:ext cx="3982493" cy="1416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461;p19">
              <a:extLst>
                <a:ext uri="{FF2B5EF4-FFF2-40B4-BE49-F238E27FC236}">
                  <a16:creationId xmlns:a16="http://schemas.microsoft.com/office/drawing/2014/main" id="{BD989EC0-0167-7CD8-AE00-B986889D8B2D}"/>
                </a:ext>
              </a:extLst>
            </p:cNvPr>
            <p:cNvSpPr txBox="1"/>
            <p:nvPr/>
          </p:nvSpPr>
          <p:spPr>
            <a:xfrm>
              <a:off x="5700712" y="763012"/>
              <a:ext cx="2543587" cy="30773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Electric field after tuning</a:t>
              </a:r>
              <a:endParaRPr sz="1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97CE66-43F1-3DFF-8574-05D9BD8D1C41}"/>
              </a:ext>
            </a:extLst>
          </p:cNvPr>
          <p:cNvGrpSpPr/>
          <p:nvPr/>
        </p:nvGrpSpPr>
        <p:grpSpPr>
          <a:xfrm>
            <a:off x="340381" y="1376251"/>
            <a:ext cx="3529738" cy="1505004"/>
            <a:chOff x="6972618" y="2624260"/>
            <a:chExt cx="4013368" cy="1648056"/>
          </a:xfrm>
        </p:grpSpPr>
        <p:sp>
          <p:nvSpPr>
            <p:cNvPr id="9" name="Google Shape;474;p19">
              <a:extLst>
                <a:ext uri="{FF2B5EF4-FFF2-40B4-BE49-F238E27FC236}">
                  <a16:creationId xmlns:a16="http://schemas.microsoft.com/office/drawing/2014/main" id="{FE530515-CD48-3CB1-C046-F7F79E104FE3}"/>
                </a:ext>
              </a:extLst>
            </p:cNvPr>
            <p:cNvSpPr/>
            <p:nvPr/>
          </p:nvSpPr>
          <p:spPr>
            <a:xfrm>
              <a:off x="7255875" y="3274681"/>
              <a:ext cx="211643" cy="37330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446;p18" descr="A graph of a graph of a graph of a graph of a graph of a graph of a graph of a graph of a graph of a graph of a graph of a graph of a graph of&#10;&#10;Description automatically generated">
              <a:extLst>
                <a:ext uri="{FF2B5EF4-FFF2-40B4-BE49-F238E27FC236}">
                  <a16:creationId xmlns:a16="http://schemas.microsoft.com/office/drawing/2014/main" id="{B1B96B01-D84E-2274-5C64-6E5C4CE2C5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6057" b="48540"/>
            <a:stretch/>
          </p:blipFill>
          <p:spPr>
            <a:xfrm>
              <a:off x="6972618" y="2624260"/>
              <a:ext cx="4013368" cy="16480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461;p19">
            <a:extLst>
              <a:ext uri="{FF2B5EF4-FFF2-40B4-BE49-F238E27FC236}">
                <a16:creationId xmlns:a16="http://schemas.microsoft.com/office/drawing/2014/main" id="{CAE0D44F-666E-8B2D-0D45-D91BAB6C5062}"/>
              </a:ext>
            </a:extLst>
          </p:cNvPr>
          <p:cNvSpPr txBox="1"/>
          <p:nvPr/>
        </p:nvSpPr>
        <p:spPr>
          <a:xfrm>
            <a:off x="805273" y="800558"/>
            <a:ext cx="2879819" cy="3077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Electric field before tuning</a:t>
            </a:r>
            <a:endParaRPr sz="14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Google Shape;438;p18" descr="A graph of a butterfly&#10;&#10;Description automatically generated with medium confidence">
            <a:extLst>
              <a:ext uri="{FF2B5EF4-FFF2-40B4-BE49-F238E27FC236}">
                <a16:creationId xmlns:a16="http://schemas.microsoft.com/office/drawing/2014/main" id="{4A16B15A-4ECF-FD98-0DCA-E7B6611173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875" r="11695"/>
          <a:stretch/>
        </p:blipFill>
        <p:spPr>
          <a:xfrm>
            <a:off x="1044310" y="3599093"/>
            <a:ext cx="2401746" cy="231026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F26154-1A58-545E-88F4-09AF1A71B692}"/>
              </a:ext>
            </a:extLst>
          </p:cNvPr>
          <p:cNvSpPr txBox="1"/>
          <p:nvPr/>
        </p:nvSpPr>
        <p:spPr>
          <a:xfrm>
            <a:off x="1044310" y="3175490"/>
            <a:ext cx="2401746" cy="30777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Phase shift before tuning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8B2FA4-F504-FB45-D735-1B5228D639D1}"/>
              </a:ext>
            </a:extLst>
          </p:cNvPr>
          <p:cNvSpPr txBox="1"/>
          <p:nvPr/>
        </p:nvSpPr>
        <p:spPr>
          <a:xfrm>
            <a:off x="6242073" y="5871664"/>
            <a:ext cx="259329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Main cotributors: L. Ficcadenti, L. Giuliano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B7C0219-FDAC-6D01-3C5F-FA4639A49270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ADA2947-8DEE-0E3B-1913-78D94B289E19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A9C25E-43FC-37D6-DA00-0CA050CE2959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2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D53AF-FCB8-CCDD-D401-ACC2D58F5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18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1B16F2F3-1D66-07BD-9975-21B86F1C81D2}"/>
              </a:ext>
            </a:extLst>
          </p:cNvPr>
          <p:cNvSpPr txBox="1"/>
          <p:nvPr/>
        </p:nvSpPr>
        <p:spPr>
          <a:xfrm>
            <a:off x="1562770" y="90488"/>
            <a:ext cx="60185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Power splitter optimization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0D74F-27A0-86F9-BBBB-0C233D6EC2C9}"/>
              </a:ext>
            </a:extLst>
          </p:cNvPr>
          <p:cNvSpPr txBox="1"/>
          <p:nvPr/>
        </p:nvSpPr>
        <p:spPr>
          <a:xfrm>
            <a:off x="6242073" y="5871664"/>
            <a:ext cx="259329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Main cotributors: L. Ficcadenti, L. Giuliano </a:t>
            </a:r>
          </a:p>
        </p:txBody>
      </p:sp>
      <p:pic>
        <p:nvPicPr>
          <p:cNvPr id="8" name="Immagine 18">
            <a:extLst>
              <a:ext uri="{FF2B5EF4-FFF2-40B4-BE49-F238E27FC236}">
                <a16:creationId xmlns:a16="http://schemas.microsoft.com/office/drawing/2014/main" id="{D10987F5-6BD8-D7F7-785F-E8F878F99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63" r="18724"/>
          <a:stretch/>
        </p:blipFill>
        <p:spPr>
          <a:xfrm>
            <a:off x="273668" y="1753930"/>
            <a:ext cx="3777332" cy="2715028"/>
          </a:xfrm>
          <a:prstGeom prst="rect">
            <a:avLst/>
          </a:prstGeom>
        </p:spPr>
      </p:pic>
      <p:sp>
        <p:nvSpPr>
          <p:cNvPr id="9" name="CasellaDiTesto 21">
            <a:extLst>
              <a:ext uri="{FF2B5EF4-FFF2-40B4-BE49-F238E27FC236}">
                <a16:creationId xmlns:a16="http://schemas.microsoft.com/office/drawing/2014/main" id="{C9356DBA-370F-27D2-90F2-190D984B006C}"/>
              </a:ext>
            </a:extLst>
          </p:cNvPr>
          <p:cNvSpPr txBox="1"/>
          <p:nvPr/>
        </p:nvSpPr>
        <p:spPr>
          <a:xfrm>
            <a:off x="359745" y="744792"/>
            <a:ext cx="3405099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The electric field in the power splitter 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before optimization</a:t>
            </a:r>
          </a:p>
        </p:txBody>
      </p:sp>
      <p:sp>
        <p:nvSpPr>
          <p:cNvPr id="13" name="CasellaDiTesto 28">
            <a:extLst>
              <a:ext uri="{FF2B5EF4-FFF2-40B4-BE49-F238E27FC236}">
                <a16:creationId xmlns:a16="http://schemas.microsoft.com/office/drawing/2014/main" id="{5E7D3EE2-6DF5-DBE4-9E57-646116AFAE35}"/>
              </a:ext>
            </a:extLst>
          </p:cNvPr>
          <p:cNvSpPr txBox="1"/>
          <p:nvPr/>
        </p:nvSpPr>
        <p:spPr>
          <a:xfrm>
            <a:off x="4707038" y="2047959"/>
            <a:ext cx="26433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en-GB" dirty="0"/>
          </a:p>
        </p:txBody>
      </p:sp>
      <p:sp>
        <p:nvSpPr>
          <p:cNvPr id="14" name="CasellaDiTesto 30">
            <a:extLst>
              <a:ext uri="{FF2B5EF4-FFF2-40B4-BE49-F238E27FC236}">
                <a16:creationId xmlns:a16="http://schemas.microsoft.com/office/drawing/2014/main" id="{3FBDF094-546D-478E-D738-66A5AD2B0172}"/>
              </a:ext>
            </a:extLst>
          </p:cNvPr>
          <p:cNvSpPr txBox="1"/>
          <p:nvPr/>
        </p:nvSpPr>
        <p:spPr>
          <a:xfrm>
            <a:off x="2594697" y="1880643"/>
            <a:ext cx="624595" cy="276999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 Watt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FBF7F0-6071-2C20-3256-E6BBFA80CAEB}"/>
              </a:ext>
            </a:extLst>
          </p:cNvPr>
          <p:cNvGrpSpPr/>
          <p:nvPr/>
        </p:nvGrpSpPr>
        <p:grpSpPr>
          <a:xfrm>
            <a:off x="368195" y="1615115"/>
            <a:ext cx="4603795" cy="3986527"/>
            <a:chOff x="368195" y="1615115"/>
            <a:chExt cx="4603795" cy="3986527"/>
          </a:xfrm>
        </p:grpSpPr>
        <p:cxnSp>
          <p:nvCxnSpPr>
            <p:cNvPr id="10" name="Connettore 2 23">
              <a:extLst>
                <a:ext uri="{FF2B5EF4-FFF2-40B4-BE49-F238E27FC236}">
                  <a16:creationId xmlns:a16="http://schemas.microsoft.com/office/drawing/2014/main" id="{F02808E3-B5EA-F105-007A-B555043FE76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673100" y="2076780"/>
              <a:ext cx="294896" cy="88470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27">
              <a:extLst>
                <a:ext uri="{FF2B5EF4-FFF2-40B4-BE49-F238E27FC236}">
                  <a16:creationId xmlns:a16="http://schemas.microsoft.com/office/drawing/2014/main" id="{3742D506-3EEE-DE6B-7BAF-2058121D0A85}"/>
                </a:ext>
              </a:extLst>
            </p:cNvPr>
            <p:cNvCxnSpPr>
              <a:cxnSpLocks/>
            </p:cNvCxnSpPr>
            <p:nvPr/>
          </p:nvCxnSpPr>
          <p:spPr>
            <a:xfrm>
              <a:off x="3093471" y="3505200"/>
              <a:ext cx="70628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32">
              <a:extLst>
                <a:ext uri="{FF2B5EF4-FFF2-40B4-BE49-F238E27FC236}">
                  <a16:creationId xmlns:a16="http://schemas.microsoft.com/office/drawing/2014/main" id="{339B5447-7C57-5BE6-61E1-E5582F1A4C3E}"/>
                </a:ext>
              </a:extLst>
            </p:cNvPr>
            <p:cNvSpPr txBox="1"/>
            <p:nvPr/>
          </p:nvSpPr>
          <p:spPr>
            <a:xfrm>
              <a:off x="3897221" y="3019609"/>
              <a:ext cx="1074769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Constriction that caused higher-order mode excitation</a:t>
              </a:r>
            </a:p>
          </p:txBody>
        </p:sp>
        <p:cxnSp>
          <p:nvCxnSpPr>
            <p:cNvPr id="16" name="Connettore 2 33">
              <a:extLst>
                <a:ext uri="{FF2B5EF4-FFF2-40B4-BE49-F238E27FC236}">
                  <a16:creationId xmlns:a16="http://schemas.microsoft.com/office/drawing/2014/main" id="{3D698873-9CBA-874C-B50D-553BBAB2D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7214" y="2774696"/>
              <a:ext cx="401486" cy="52316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37">
              <a:extLst>
                <a:ext uri="{FF2B5EF4-FFF2-40B4-BE49-F238E27FC236}">
                  <a16:creationId xmlns:a16="http://schemas.microsoft.com/office/drawing/2014/main" id="{7DAE037C-3BF8-8343-4B3E-CD152BC812DC}"/>
                </a:ext>
              </a:extLst>
            </p:cNvPr>
            <p:cNvSpPr txBox="1"/>
            <p:nvPr/>
          </p:nvSpPr>
          <p:spPr>
            <a:xfrm>
              <a:off x="903680" y="5139977"/>
              <a:ext cx="2398464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Rounding not suitable for mechanical processing</a:t>
              </a:r>
            </a:p>
          </p:txBody>
        </p:sp>
        <p:cxnSp>
          <p:nvCxnSpPr>
            <p:cNvPr id="18" name="Connettore 2 38">
              <a:extLst>
                <a:ext uri="{FF2B5EF4-FFF2-40B4-BE49-F238E27FC236}">
                  <a16:creationId xmlns:a16="http://schemas.microsoft.com/office/drawing/2014/main" id="{68E1553D-57D8-37FE-7B13-9E2D9EE19E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3680" y="4353475"/>
              <a:ext cx="659090" cy="78650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42">
              <a:extLst>
                <a:ext uri="{FF2B5EF4-FFF2-40B4-BE49-F238E27FC236}">
                  <a16:creationId xmlns:a16="http://schemas.microsoft.com/office/drawing/2014/main" id="{51FD20D8-F256-00B1-BCEB-F2FD1D893DA8}"/>
                </a:ext>
              </a:extLst>
            </p:cNvPr>
            <p:cNvSpPr txBox="1"/>
            <p:nvPr/>
          </p:nvSpPr>
          <p:spPr>
            <a:xfrm>
              <a:off x="368195" y="1615115"/>
              <a:ext cx="1199602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High fields at the curves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F0F7C4-D68B-B1AB-6DC4-6CCA6E324EF8}"/>
              </a:ext>
            </a:extLst>
          </p:cNvPr>
          <p:cNvGrpSpPr/>
          <p:nvPr/>
        </p:nvGrpSpPr>
        <p:grpSpPr>
          <a:xfrm>
            <a:off x="5058035" y="744792"/>
            <a:ext cx="3777332" cy="4903850"/>
            <a:chOff x="5245465" y="744792"/>
            <a:chExt cx="3589902" cy="4903850"/>
          </a:xfrm>
        </p:grpSpPr>
        <p:pic>
          <p:nvPicPr>
            <p:cNvPr id="6" name="Immagine 14">
              <a:extLst>
                <a:ext uri="{FF2B5EF4-FFF2-40B4-BE49-F238E27FC236}">
                  <a16:creationId xmlns:a16="http://schemas.microsoft.com/office/drawing/2014/main" id="{595A2FF8-34DA-01F4-6FD4-8ECF4590E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91" r="24911"/>
            <a:stretch/>
          </p:blipFill>
          <p:spPr>
            <a:xfrm>
              <a:off x="5245465" y="1560612"/>
              <a:ext cx="3589902" cy="2999912"/>
            </a:xfrm>
            <a:prstGeom prst="rect">
              <a:avLst/>
            </a:prstGeom>
          </p:spPr>
        </p:pic>
        <p:sp>
          <p:nvSpPr>
            <p:cNvPr id="7" name="CasellaDiTesto 16">
              <a:extLst>
                <a:ext uri="{FF2B5EF4-FFF2-40B4-BE49-F238E27FC236}">
                  <a16:creationId xmlns:a16="http://schemas.microsoft.com/office/drawing/2014/main" id="{FD6628E8-EEFB-88E7-0A2B-148D86E6D654}"/>
                </a:ext>
              </a:extLst>
            </p:cNvPr>
            <p:cNvSpPr txBox="1"/>
            <p:nvPr/>
          </p:nvSpPr>
          <p:spPr>
            <a:xfrm>
              <a:off x="5430268" y="744792"/>
              <a:ext cx="3405099" cy="52322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accent1">
                      <a:lumMod val="50000"/>
                    </a:schemeClr>
                  </a:solidFill>
                </a:rPr>
                <a:t>The electric field in the power splitter </a:t>
              </a:r>
            </a:p>
            <a:p>
              <a:pPr algn="ctr"/>
              <a:r>
                <a:rPr lang="en-GB" sz="1400" b="1" dirty="0">
                  <a:solidFill>
                    <a:schemeClr val="accent1">
                      <a:lumMod val="50000"/>
                    </a:schemeClr>
                  </a:solidFill>
                </a:rPr>
                <a:t>after optimization</a:t>
              </a:r>
            </a:p>
          </p:txBody>
        </p:sp>
        <p:sp>
          <p:nvSpPr>
            <p:cNvPr id="11" name="CasellaDiTesto 25">
              <a:extLst>
                <a:ext uri="{FF2B5EF4-FFF2-40B4-BE49-F238E27FC236}">
                  <a16:creationId xmlns:a16="http://schemas.microsoft.com/office/drawing/2014/main" id="{F96E66C2-73F4-47D9-4CA0-2B239FF79E73}"/>
                </a:ext>
              </a:extLst>
            </p:cNvPr>
            <p:cNvSpPr txBox="1"/>
            <p:nvPr/>
          </p:nvSpPr>
          <p:spPr>
            <a:xfrm>
              <a:off x="7622785" y="1955292"/>
              <a:ext cx="624595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1 Watt</a:t>
              </a:r>
            </a:p>
          </p:txBody>
        </p:sp>
        <p:sp>
          <p:nvSpPr>
            <p:cNvPr id="20" name="CasellaDiTesto 44">
              <a:extLst>
                <a:ext uri="{FF2B5EF4-FFF2-40B4-BE49-F238E27FC236}">
                  <a16:creationId xmlns:a16="http://schemas.microsoft.com/office/drawing/2014/main" id="{2E1B2ECD-523C-8567-627B-56E514FAD0EB}"/>
                </a:ext>
              </a:extLst>
            </p:cNvPr>
            <p:cNvSpPr txBox="1"/>
            <p:nvPr/>
          </p:nvSpPr>
          <p:spPr>
            <a:xfrm>
              <a:off x="5917683" y="5310088"/>
              <a:ext cx="1288305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400" dirty="0"/>
                <a:t> 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TE010 mode</a:t>
              </a:r>
            </a:p>
          </p:txBody>
        </p:sp>
        <p:cxnSp>
          <p:nvCxnSpPr>
            <p:cNvPr id="21" name="Connettore 2 45">
              <a:extLst>
                <a:ext uri="{FF2B5EF4-FFF2-40B4-BE49-F238E27FC236}">
                  <a16:creationId xmlns:a16="http://schemas.microsoft.com/office/drawing/2014/main" id="{07FEB822-A558-315B-322A-F6E53026773E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6561836" y="4217342"/>
              <a:ext cx="13346" cy="109274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65E045-9184-6CCD-D715-9231DB8BA3F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7B9E153-27A6-C96A-C473-457BD1207B2D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D8921A3-E459-FB84-AB60-DDF7F6AFDD90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pic>
        <p:nvPicPr>
          <p:cNvPr id="24" name="Google Shape;376;p15">
            <a:extLst>
              <a:ext uri="{FF2B5EF4-FFF2-40B4-BE49-F238E27FC236}">
                <a16:creationId xmlns:a16="http://schemas.microsoft.com/office/drawing/2014/main" id="{615D3789-6367-A919-ED3B-EA07337FF8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2350" y="4929994"/>
            <a:ext cx="1095939" cy="718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0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D53AF-FCB8-CCDD-D401-ACC2D58F5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19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1B16F2F3-1D66-07BD-9975-21B86F1C81D2}"/>
              </a:ext>
            </a:extLst>
          </p:cNvPr>
          <p:cNvSpPr txBox="1"/>
          <p:nvPr/>
        </p:nvSpPr>
        <p:spPr>
          <a:xfrm>
            <a:off x="821648" y="90488"/>
            <a:ext cx="75008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TW realization and low power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0D74F-27A0-86F9-BBBB-0C233D6EC2C9}"/>
              </a:ext>
            </a:extLst>
          </p:cNvPr>
          <p:cNvSpPr txBox="1"/>
          <p:nvPr/>
        </p:nvSpPr>
        <p:spPr>
          <a:xfrm>
            <a:off x="290512" y="5864528"/>
            <a:ext cx="513182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1000" dirty="0"/>
              <a:t>Main </a:t>
            </a:r>
            <a:r>
              <a:rPr lang="en-IT" sz="1000"/>
              <a:t>cotributors:</a:t>
            </a:r>
            <a:r>
              <a:rPr lang="it-IT" sz="1000" dirty="0"/>
              <a:t> D. Alesini, </a:t>
            </a:r>
            <a:r>
              <a:rPr lang="it-IT" sz="1000" dirty="0" err="1"/>
              <a:t>F</a:t>
            </a:r>
            <a:r>
              <a:rPr lang="it-IT" sz="1000" dirty="0"/>
              <a:t>. Cardelli,</a:t>
            </a:r>
            <a:r>
              <a:rPr lang="en-IT" sz="1000"/>
              <a:t> </a:t>
            </a:r>
            <a:r>
              <a:rPr lang="it-IT" sz="1000" dirty="0"/>
              <a:t>A. Curcio</a:t>
            </a:r>
            <a:r>
              <a:rPr lang="en-IT" sz="1000"/>
              <a:t>, </a:t>
            </a:r>
            <a:r>
              <a:rPr lang="it-IT" sz="1000" dirty="0"/>
              <a:t>S. Farina, </a:t>
            </a:r>
            <a:r>
              <a:rPr lang="en-IT" sz="1000"/>
              <a:t>L. Giuliano</a:t>
            </a:r>
            <a:r>
              <a:rPr lang="it-IT" sz="1000" dirty="0"/>
              <a:t>, M. Magi</a:t>
            </a:r>
            <a:endParaRPr lang="en-IT" sz="1000" dirty="0"/>
          </a:p>
        </p:txBody>
      </p:sp>
      <p:sp>
        <p:nvSpPr>
          <p:cNvPr id="13" name="CasellaDiTesto 28">
            <a:extLst>
              <a:ext uri="{FF2B5EF4-FFF2-40B4-BE49-F238E27FC236}">
                <a16:creationId xmlns:a16="http://schemas.microsoft.com/office/drawing/2014/main" id="{5E7D3EE2-6DF5-DBE4-9E57-646116AFAE35}"/>
              </a:ext>
            </a:extLst>
          </p:cNvPr>
          <p:cNvSpPr txBox="1"/>
          <p:nvPr/>
        </p:nvSpPr>
        <p:spPr>
          <a:xfrm>
            <a:off x="4707038" y="2047959"/>
            <a:ext cx="26433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65E045-9184-6CCD-D715-9231DB8BA3F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7B9E153-27A6-C96A-C473-457BD1207B2D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545EAB7E-2637-1CEF-C179-92E083B7D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7" t="9845"/>
          <a:stretch/>
        </p:blipFill>
        <p:spPr>
          <a:xfrm>
            <a:off x="380199" y="807734"/>
            <a:ext cx="3755274" cy="1632428"/>
          </a:xfrm>
          <a:prstGeom prst="rect">
            <a:avLst/>
          </a:prstGeom>
        </p:spPr>
      </p:pic>
      <p:cxnSp>
        <p:nvCxnSpPr>
          <p:cNvPr id="17" name="Straight Arrow Connector 25">
            <a:extLst>
              <a:ext uri="{FF2B5EF4-FFF2-40B4-BE49-F238E27FC236}">
                <a16:creationId xmlns:a16="http://schemas.microsoft.com/office/drawing/2014/main" id="{25F72C81-E1FD-9B6E-1FDD-CB4A4A1A7DDE}"/>
              </a:ext>
            </a:extLst>
          </p:cNvPr>
          <p:cNvCxnSpPr>
            <a:cxnSpLocks/>
          </p:cNvCxnSpPr>
          <p:nvPr/>
        </p:nvCxnSpPr>
        <p:spPr>
          <a:xfrm flipV="1">
            <a:off x="879676" y="2437161"/>
            <a:ext cx="3255797" cy="62670"/>
          </a:xfrm>
          <a:prstGeom prst="straightConnector1">
            <a:avLst/>
          </a:prstGeom>
          <a:ln>
            <a:solidFill>
              <a:srgbClr val="2925C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8">
            <a:extLst>
              <a:ext uri="{FF2B5EF4-FFF2-40B4-BE49-F238E27FC236}">
                <a16:creationId xmlns:a16="http://schemas.microsoft.com/office/drawing/2014/main" id="{207E1716-C454-C6BD-7514-3008C90334C7}"/>
              </a:ext>
            </a:extLst>
          </p:cNvPr>
          <p:cNvSpPr txBox="1"/>
          <p:nvPr/>
        </p:nvSpPr>
        <p:spPr>
          <a:xfrm>
            <a:off x="2120714" y="2448199"/>
            <a:ext cx="1269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1200" dirty="0">
                <a:solidFill>
                  <a:srgbClr val="2925C6"/>
                </a:solidFill>
                <a:latin typeface="+mn-lt"/>
                <a:ea typeface="+mn-ea"/>
                <a:cs typeface="+mn-cs"/>
              </a:rPr>
              <a:t>43.23 cm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DDF96371-7E98-7F57-D42F-346B099F6B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69" t="-349" r="2229" b="6465"/>
          <a:stretch/>
        </p:blipFill>
        <p:spPr>
          <a:xfrm>
            <a:off x="4851558" y="790467"/>
            <a:ext cx="3912243" cy="370750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45EECCF-A959-7381-1E96-77810DD55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2907918"/>
            <a:ext cx="2443833" cy="214594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404EC3E-131D-14C9-572C-032614E8E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87" y="2938098"/>
            <a:ext cx="2905048" cy="2145940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93FBBAE6-FBE7-1F31-E0D2-AEF44E1DE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240913"/>
              </p:ext>
            </p:extLst>
          </p:nvPr>
        </p:nvGraphicFramePr>
        <p:xfrm>
          <a:off x="14407527" y="760800"/>
          <a:ext cx="724752" cy="10607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0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159">
                <a:tc>
                  <a:txBody>
                    <a:bodyPr/>
                    <a:lstStyle/>
                    <a:p>
                      <a:r>
                        <a:rPr lang="en-US" sz="800" dirty="0"/>
                        <a:t>Sim[GHz]</a:t>
                      </a:r>
                      <a:endParaRPr lang="it-IT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Meas</a:t>
                      </a:r>
                      <a:endParaRPr lang="en-US" sz="800" dirty="0"/>
                    </a:p>
                    <a:p>
                      <a:r>
                        <a:rPr lang="en-US" sz="800" dirty="0"/>
                        <a:t>[GHz]</a:t>
                      </a:r>
                      <a:endParaRPr lang="it-IT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1000" dirty="0"/>
                        <a:t>5,7232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   ?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5,7202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5,7217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5,7193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5,7197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5,7178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5,7178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5,7157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5,7149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5,7132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5,7120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5,7106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/>
                        <a:t> - NO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5,7075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5,7080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5,7044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5,7050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5,7013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5,7013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5,6977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5,6977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5,6941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5,6940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5,6908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5,6907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5,6874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5,6870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5,6842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5,6842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5,6816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5,6811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5,6789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5,6786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5,6773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   NO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469">
                <a:tc>
                  <a:txBody>
                    <a:bodyPr/>
                    <a:lstStyle/>
                    <a:p>
                      <a:r>
                        <a:rPr lang="en-US" sz="900" dirty="0"/>
                        <a:t>5,6758</a:t>
                      </a:r>
                      <a:endParaRPr lang="it-IT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5,6756</a:t>
                      </a:r>
                      <a:endParaRPr lang="it-IT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9C3569C-897B-3EBD-6DC3-B05710B54C46}"/>
              </a:ext>
            </a:extLst>
          </p:cNvPr>
          <p:cNvSpPr txBox="1"/>
          <p:nvPr/>
        </p:nvSpPr>
        <p:spPr>
          <a:xfrm>
            <a:off x="5673699" y="4677483"/>
            <a:ext cx="3225291" cy="1384995"/>
          </a:xfrm>
          <a:prstGeom prst="rect">
            <a:avLst/>
          </a:prstGeom>
          <a:noFill/>
          <a:ln>
            <a:solidFill>
              <a:srgbClr val="A5139A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 err="1"/>
              <a:t>Measurements</a:t>
            </a:r>
            <a:r>
              <a:rPr lang="it-IT" sz="1400" b="1" dirty="0"/>
              <a:t> </a:t>
            </a:r>
            <a:r>
              <a:rPr lang="it-IT" sz="1400" b="1" dirty="0" err="1"/>
              <a:t>without</a:t>
            </a:r>
            <a:r>
              <a:rPr lang="it-IT" sz="1400" b="1" dirty="0"/>
              <a:t> </a:t>
            </a:r>
            <a:r>
              <a:rPr lang="it-IT" sz="1400" b="1" dirty="0" err="1"/>
              <a:t>Couplers</a:t>
            </a:r>
            <a:r>
              <a:rPr lang="it-IT" sz="1400" b="1" dirty="0"/>
              <a:t> </a:t>
            </a:r>
            <a:r>
              <a:rPr lang="it-IT" sz="1400" dirty="0"/>
              <a:t>SW-like:</a:t>
            </a:r>
          </a:p>
          <a:p>
            <a:endParaRPr lang="it-IT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Peaks</a:t>
            </a:r>
            <a:r>
              <a:rPr lang="it-IT" sz="1400" dirty="0"/>
              <a:t> match CST </a:t>
            </a:r>
            <a:r>
              <a:rPr lang="it-IT" sz="1400" dirty="0" err="1"/>
              <a:t>simulations</a:t>
            </a:r>
            <a:r>
              <a:rPr lang="it-IT" sz="1400" dirty="0"/>
              <a:t> 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Likely</a:t>
            </a:r>
            <a:r>
              <a:rPr lang="it-IT" sz="1400" dirty="0"/>
              <a:t> </a:t>
            </a:r>
            <a:r>
              <a:rPr lang="it-IT" sz="1400" dirty="0" err="1"/>
              <a:t>issue</a:t>
            </a:r>
            <a:r>
              <a:rPr lang="it-IT" sz="1400" dirty="0"/>
              <a:t>: </a:t>
            </a:r>
            <a:r>
              <a:rPr lang="it-IT" sz="1400" b="1" dirty="0" err="1"/>
              <a:t>Couplers</a:t>
            </a:r>
            <a:r>
              <a:rPr lang="it-IT" sz="1400" b="1" dirty="0"/>
              <a:t>, </a:t>
            </a:r>
            <a:r>
              <a:rPr lang="it-IT" sz="1400" b="1" dirty="0" err="1"/>
              <a:t>not</a:t>
            </a:r>
            <a:r>
              <a:rPr lang="it-IT" sz="1400" b="1" dirty="0"/>
              <a:t> </a:t>
            </a:r>
            <a:r>
              <a:rPr lang="it-IT" sz="1400" b="1" dirty="0" err="1"/>
              <a:t>cells</a:t>
            </a:r>
            <a:endParaRPr lang="it-IT" sz="1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dirty="0"/>
              <a:t>New </a:t>
            </a:r>
            <a:r>
              <a:rPr lang="it-IT" sz="1400" b="1" dirty="0" err="1"/>
              <a:t>couplers</a:t>
            </a:r>
            <a:r>
              <a:rPr lang="it-IT" sz="1400" b="1" dirty="0"/>
              <a:t> </a:t>
            </a:r>
            <a:r>
              <a:rPr lang="it-IT" sz="1400" dirty="0" err="1"/>
              <a:t>machinery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ongoing</a:t>
            </a:r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B06D8A1-52EA-F372-2E5B-90547E88C371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pic>
        <p:nvPicPr>
          <p:cNvPr id="11" name="Google Shape;376;p15">
            <a:extLst>
              <a:ext uri="{FF2B5EF4-FFF2-40B4-BE49-F238E27FC236}">
                <a16:creationId xmlns:a16="http://schemas.microsoft.com/office/drawing/2014/main" id="{C0EFC68C-6CCC-8B6B-BC90-0F5BBE52B2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931" y="5127193"/>
            <a:ext cx="1095939" cy="718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30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122FB-B13C-EF52-E265-791B2601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FF64706-C5A7-0DE5-F343-8405E8742F0B}"/>
              </a:ext>
            </a:extLst>
          </p:cNvPr>
          <p:cNvSpPr txBox="1"/>
          <p:nvPr/>
        </p:nvSpPr>
        <p:spPr>
          <a:xfrm>
            <a:off x="3691825" y="90488"/>
            <a:ext cx="17604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OUTLINE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8C5028-3DF4-9C47-E7B2-E7BC0E442C7B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103915-0EE2-4D0A-0735-49A749A1FA25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C25045-A307-7F11-6D1B-944AC9318B29}"/>
              </a:ext>
            </a:extLst>
          </p:cNvPr>
          <p:cNvSpPr txBox="1"/>
          <p:nvPr/>
        </p:nvSpPr>
        <p:spPr>
          <a:xfrm>
            <a:off x="376750" y="710965"/>
            <a:ext cx="83905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FLASH therapy </a:t>
            </a: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in a nutshell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SAFEST project and </a:t>
            </a:r>
            <a:r>
              <a:rPr lang="en-GB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24 MeV prototype </a:t>
            </a: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FLASH </a:t>
            </a:r>
            <a:r>
              <a:rPr lang="en-GB" b="1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linac@Sapienza</a:t>
            </a:r>
            <a:endParaRPr lang="en-GB" b="1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Phase 1 </a:t>
            </a: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– SW structure (2025)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Mechanical drawing and realization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Triode gun optimization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Phase 2</a:t>
            </a: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: TW structure (2026)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First prototype for low power test and tuning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Second prototype for high power test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Future perspectives and conclusion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endParaRPr lang="en-GB" sz="2400" dirty="0"/>
          </a:p>
        </p:txBody>
      </p:sp>
      <p:pic>
        <p:nvPicPr>
          <p:cNvPr id="6" name="Picture 2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0EADF8D8-E3BE-838B-DAEE-085B5C8A34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64" y="5045390"/>
            <a:ext cx="1253947" cy="940460"/>
          </a:xfrm>
          <a:prstGeom prst="rect">
            <a:avLst/>
          </a:prstGeom>
        </p:spPr>
      </p:pic>
      <p:pic>
        <p:nvPicPr>
          <p:cNvPr id="8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B5FCAA96-0519-87AC-2D63-BDFBA591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" y="5031315"/>
            <a:ext cx="1096174" cy="1096174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F2D76C20-B34E-FBB8-6F48-5C0244A9F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508" y="5011614"/>
            <a:ext cx="2547744" cy="1058438"/>
          </a:xfrm>
          <a:prstGeom prst="rect">
            <a:avLst/>
          </a:prstGeom>
        </p:spPr>
      </p:pic>
      <p:pic>
        <p:nvPicPr>
          <p:cNvPr id="12" name="Immagine 1">
            <a:extLst>
              <a:ext uri="{FF2B5EF4-FFF2-40B4-BE49-F238E27FC236}">
                <a16:creationId xmlns:a16="http://schemas.microsoft.com/office/drawing/2014/main" id="{E0AFEC6C-07AB-E448-8B3D-4ED7D8994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60" b="1048"/>
          <a:stretch/>
        </p:blipFill>
        <p:spPr>
          <a:xfrm>
            <a:off x="7021529" y="5216892"/>
            <a:ext cx="956227" cy="768958"/>
          </a:xfrm>
          <a:prstGeom prst="rect">
            <a:avLst/>
          </a:prstGeom>
        </p:spPr>
      </p:pic>
      <p:pic>
        <p:nvPicPr>
          <p:cNvPr id="13" name="Picture 2" descr="Rome Technopole | Sapienza Università di Roma">
            <a:extLst>
              <a:ext uri="{FF2B5EF4-FFF2-40B4-BE49-F238E27FC236}">
                <a16:creationId xmlns:a16="http://schemas.microsoft.com/office/drawing/2014/main" id="{A488D77F-4430-6938-7B99-35A0D94D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4" y="5156354"/>
            <a:ext cx="1096175" cy="7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BF694B0-A89E-19FE-A24C-D0C65D89D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376" y="5156354"/>
            <a:ext cx="793999" cy="7689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3012FE-8570-7F21-792E-14AB7AC6F2EF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pic>
        <p:nvPicPr>
          <p:cNvPr id="15" name="Picture 24">
            <a:extLst>
              <a:ext uri="{FF2B5EF4-FFF2-40B4-BE49-F238E27FC236}">
                <a16:creationId xmlns:a16="http://schemas.microsoft.com/office/drawing/2014/main" id="{3FF92DE6-A74E-844B-EC57-185CF9AED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2433" y="5216892"/>
            <a:ext cx="1259204" cy="6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8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interno, computer, macchina, ingegneria&#10;&#10;Il contenuto generato dall'IA potrebbe non essere corretto.">
            <a:extLst>
              <a:ext uri="{FF2B5EF4-FFF2-40B4-BE49-F238E27FC236}">
                <a16:creationId xmlns:a16="http://schemas.microsoft.com/office/drawing/2014/main" id="{7C6A0E37-546B-9924-3F55-0E4B8C329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2" b="5419"/>
          <a:stretch/>
        </p:blipFill>
        <p:spPr>
          <a:xfrm>
            <a:off x="434782" y="2379355"/>
            <a:ext cx="3785759" cy="32364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96895F-05E8-B612-46F2-0E284CE1E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20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73C50410-B3F9-5C8C-2D76-8911981257C9}"/>
              </a:ext>
            </a:extLst>
          </p:cNvPr>
          <p:cNvSpPr txBox="1"/>
          <p:nvPr/>
        </p:nvSpPr>
        <p:spPr>
          <a:xfrm>
            <a:off x="1209572" y="90488"/>
            <a:ext cx="67249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PLANNED high POWER TEST AT LNF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C708317-49E7-47E0-6C56-CA6881B82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658" y="1289832"/>
            <a:ext cx="1714677" cy="1269234"/>
          </a:xfrm>
          <a:prstGeom prst="rect">
            <a:avLst/>
          </a:prstGeom>
        </p:spPr>
      </p:pic>
      <p:pic>
        <p:nvPicPr>
          <p:cNvPr id="8" name="Google Shape;249;p11">
            <a:extLst>
              <a:ext uri="{FF2B5EF4-FFF2-40B4-BE49-F238E27FC236}">
                <a16:creationId xmlns:a16="http://schemas.microsoft.com/office/drawing/2014/main" id="{013119FD-EAEC-49AF-6B99-B0C2DECB31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335" y="724169"/>
            <a:ext cx="1275470" cy="6488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12">
            <a:extLst>
              <a:ext uri="{FF2B5EF4-FFF2-40B4-BE49-F238E27FC236}">
                <a16:creationId xmlns:a16="http://schemas.microsoft.com/office/drawing/2014/main" id="{7BBC7ECA-3AEF-ADD4-2254-71C196C864D4}"/>
              </a:ext>
            </a:extLst>
          </p:cNvPr>
          <p:cNvSpPr txBox="1"/>
          <p:nvPr/>
        </p:nvSpPr>
        <p:spPr>
          <a:xfrm>
            <a:off x="269772" y="1909792"/>
            <a:ext cx="1980029" cy="369332"/>
          </a:xfrm>
          <a:prstGeom prst="rect">
            <a:avLst/>
          </a:prstGeom>
          <a:solidFill>
            <a:srgbClr val="0432FF"/>
          </a:solidFill>
          <a:ln w="5715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C-band Klystron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06E6F7-D104-86DE-A8E9-B2A024AEC113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pic>
        <p:nvPicPr>
          <p:cNvPr id="12" name="Picture 2" descr="Rome Technopole | Sapienza Università di Roma">
            <a:extLst>
              <a:ext uri="{FF2B5EF4-FFF2-40B4-BE49-F238E27FC236}">
                <a16:creationId xmlns:a16="http://schemas.microsoft.com/office/drawing/2014/main" id="{13FF5504-EE36-39D8-3075-6F677DEA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27" y="724801"/>
            <a:ext cx="897576" cy="62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7B3F0A4-AD6D-DA5F-AD17-E35C2D9AA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242" y="775330"/>
            <a:ext cx="793999" cy="76895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21D114-5A47-917A-0206-75B2F8860161}"/>
              </a:ext>
            </a:extLst>
          </p:cNvPr>
          <p:cNvSpPr txBox="1"/>
          <p:nvPr/>
        </p:nvSpPr>
        <p:spPr>
          <a:xfrm>
            <a:off x="4076496" y="767104"/>
            <a:ext cx="225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50 cm TW structure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2914811-5C73-DDA8-280D-597F75F94067}"/>
              </a:ext>
            </a:extLst>
          </p:cNvPr>
          <p:cNvSpPr txBox="1"/>
          <p:nvPr/>
        </p:nvSpPr>
        <p:spPr>
          <a:xfrm>
            <a:off x="259139" y="5721564"/>
            <a:ext cx="4925259" cy="369332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High Power Test scheduled in autumn 2025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67C6283-7F21-1E7E-A0C3-46B54FC2DE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469" t="-349" r="2229" b="6465"/>
          <a:stretch/>
        </p:blipFill>
        <p:spPr>
          <a:xfrm>
            <a:off x="6292384" y="716010"/>
            <a:ext cx="2363001" cy="2239339"/>
          </a:xfrm>
          <a:prstGeom prst="rect">
            <a:avLst/>
          </a:prstGeom>
        </p:spPr>
      </p:pic>
      <p:pic>
        <p:nvPicPr>
          <p:cNvPr id="11" name="Immagine 10" descr="Immagine che contiene nave, interno, muro, barca&#10;&#10;Il contenuto generato dall'IA potrebbe non essere corretto.">
            <a:extLst>
              <a:ext uri="{FF2B5EF4-FFF2-40B4-BE49-F238E27FC236}">
                <a16:creationId xmlns:a16="http://schemas.microsoft.com/office/drawing/2014/main" id="{6425EE52-D06A-5199-3E86-79A40F3A8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5030"/>
          <a:stretch/>
        </p:blipFill>
        <p:spPr>
          <a:xfrm>
            <a:off x="4487645" y="2979136"/>
            <a:ext cx="4167740" cy="267838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8FF5FE1-4BB4-FC87-A790-AA459A85D1F0}"/>
              </a:ext>
            </a:extLst>
          </p:cNvPr>
          <p:cNvSpPr txBox="1"/>
          <p:nvPr/>
        </p:nvSpPr>
        <p:spPr>
          <a:xfrm>
            <a:off x="5692452" y="5761328"/>
            <a:ext cx="3145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Imagines courtesy of F. </a:t>
            </a:r>
            <a:r>
              <a:rPr lang="en-GB" sz="1200" dirty="0" err="1"/>
              <a:t>Cardelli</a:t>
            </a:r>
            <a:r>
              <a:rPr lang="en-GB" sz="1200" dirty="0"/>
              <a:t> and S. Pioli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A06CDF0-77CA-3F64-60B1-2B3357E0D43B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3A9DDA-37F8-678A-1FF3-C424F089E0AD}"/>
              </a:ext>
            </a:extLst>
          </p:cNvPr>
          <p:cNvSpPr txBox="1"/>
          <p:nvPr/>
        </p:nvSpPr>
        <p:spPr>
          <a:xfrm>
            <a:off x="1805708" y="1320313"/>
            <a:ext cx="1378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941100"/>
                </a:solidFill>
              </a:rPr>
              <a:t>Joint-lab medical accelerator</a:t>
            </a:r>
          </a:p>
        </p:txBody>
      </p:sp>
    </p:spTree>
    <p:extLst>
      <p:ext uri="{BB962C8B-B14F-4D97-AF65-F5344CB8AC3E}">
        <p14:creationId xmlns:p14="http://schemas.microsoft.com/office/powerpoint/2010/main" val="240263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F13CB-6721-8978-829C-6A211B3DE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21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D432B44B-DE89-CB32-1ACA-608F933033C3}"/>
              </a:ext>
            </a:extLst>
          </p:cNvPr>
          <p:cNvSpPr txBox="1"/>
          <p:nvPr/>
        </p:nvSpPr>
        <p:spPr>
          <a:xfrm>
            <a:off x="1410209" y="90488"/>
            <a:ext cx="632365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Bunker @ Sapienza University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2D0CD2-C343-02F6-AE82-7FF1F80D557C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5B889C-AF39-8048-8FA9-E8EB1D9509C8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34DC35D-12F3-CF38-F4E7-B91A734A9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9" y="733926"/>
            <a:ext cx="8529255" cy="53388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4394C7-C559-9D8D-F368-52DB3E53C440}"/>
              </a:ext>
            </a:extLst>
          </p:cNvPr>
          <p:cNvSpPr txBox="1"/>
          <p:nvPr/>
        </p:nvSpPr>
        <p:spPr>
          <a:xfrm rot="2718222">
            <a:off x="1618229" y="3894874"/>
            <a:ext cx="970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LINAC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362CCE-471D-0456-39D0-4FABD339491A}"/>
              </a:ext>
            </a:extLst>
          </p:cNvPr>
          <p:cNvSpPr txBox="1"/>
          <p:nvPr/>
        </p:nvSpPr>
        <p:spPr>
          <a:xfrm rot="20438382">
            <a:off x="3646891" y="2970892"/>
            <a:ext cx="1368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Modulator &amp; Klystron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0E7D79F-75D0-FBEE-85DC-0EF51CFA0939}"/>
              </a:ext>
            </a:extLst>
          </p:cNvPr>
          <p:cNvSpPr txBox="1"/>
          <p:nvPr/>
        </p:nvSpPr>
        <p:spPr>
          <a:xfrm rot="898387">
            <a:off x="6365868" y="3678136"/>
            <a:ext cx="1382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Room Service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54BF8CC-AB19-A72F-A5EB-65DEC8D5A0A7}"/>
              </a:ext>
            </a:extLst>
          </p:cNvPr>
          <p:cNvSpPr txBox="1"/>
          <p:nvPr/>
        </p:nvSpPr>
        <p:spPr>
          <a:xfrm>
            <a:off x="1898271" y="5610756"/>
            <a:ext cx="59827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The works of the bunker </a:t>
            </a:r>
            <a:r>
              <a:rPr lang="it-IT" sz="1600" b="1" dirty="0" err="1">
                <a:solidFill>
                  <a:srgbClr val="FF0000"/>
                </a:solidFill>
              </a:rPr>
              <a:t>will</a:t>
            </a:r>
            <a:r>
              <a:rPr lang="it-IT" sz="1600" b="1" dirty="0">
                <a:solidFill>
                  <a:srgbClr val="FF0000"/>
                </a:solidFill>
              </a:rPr>
              <a:t> be </a:t>
            </a:r>
            <a:r>
              <a:rPr lang="it-IT" sz="1600" b="1" dirty="0" err="1">
                <a:solidFill>
                  <a:srgbClr val="FF0000"/>
                </a:solidFill>
              </a:rPr>
              <a:t>completed</a:t>
            </a:r>
            <a:r>
              <a:rPr lang="it-IT" sz="1600" b="1" dirty="0">
                <a:solidFill>
                  <a:srgbClr val="FF0000"/>
                </a:solidFill>
              </a:rPr>
              <a:t> in </a:t>
            </a:r>
            <a:r>
              <a:rPr lang="it-IT" sz="1600" b="1" dirty="0" err="1">
                <a:solidFill>
                  <a:srgbClr val="FF0000"/>
                </a:solidFill>
              </a:rPr>
              <a:t>October</a:t>
            </a:r>
            <a:r>
              <a:rPr lang="it-IT" sz="1600" b="1" dirty="0">
                <a:solidFill>
                  <a:srgbClr val="FF0000"/>
                </a:solidFill>
              </a:rPr>
              <a:t> 2025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2EF8259A-2931-0ECD-C735-0BB584CC199E}"/>
              </a:ext>
            </a:extLst>
          </p:cNvPr>
          <p:cNvCxnSpPr>
            <a:cxnSpLocks/>
          </p:cNvCxnSpPr>
          <p:nvPr/>
        </p:nvCxnSpPr>
        <p:spPr>
          <a:xfrm>
            <a:off x="2403120" y="4403312"/>
            <a:ext cx="1013848" cy="9467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BAC051-21D8-AE08-73ED-A92603427145}"/>
              </a:ext>
            </a:extLst>
          </p:cNvPr>
          <p:cNvSpPr txBox="1"/>
          <p:nvPr/>
        </p:nvSpPr>
        <p:spPr>
          <a:xfrm>
            <a:off x="3209004" y="496184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e-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DE094E-2974-F6F0-26D7-C0EA0085DDFC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27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11EFEE1-E141-A5CC-FFC2-03F95B5492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22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3F98D891-366B-672E-A785-068DEF7952AF}"/>
              </a:ext>
            </a:extLst>
          </p:cNvPr>
          <p:cNvSpPr txBox="1"/>
          <p:nvPr/>
        </p:nvSpPr>
        <p:spPr>
          <a:xfrm>
            <a:off x="440687" y="2905780"/>
            <a:ext cx="8262647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Future perspectives: </a:t>
            </a:r>
          </a:p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beam delivery and pre-clinical studies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A9A1BF-42C4-CAB6-A9CC-0CB9A36F35F4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74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97378E06-AAFC-2051-BE12-717ACE3E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1" y="3331345"/>
            <a:ext cx="59182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F13CB-6721-8978-829C-6A211B3DE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23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D432B44B-DE89-CB32-1ACA-608F933033C3}"/>
              </a:ext>
            </a:extLst>
          </p:cNvPr>
          <p:cNvSpPr txBox="1"/>
          <p:nvPr/>
        </p:nvSpPr>
        <p:spPr>
          <a:xfrm>
            <a:off x="1889738" y="90488"/>
            <a:ext cx="536461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Beam delivery: flat </a:t>
            </a:r>
            <a:r>
              <a:rPr lang="en-GB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beAM</a:t>
            </a:r>
            <a:endParaRPr lang="en-GB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2D0CD2-C343-02F6-AE82-7FF1F80D557C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5B889C-AF39-8048-8FA9-E8EB1D9509C8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8466518-E91E-1563-8BBB-A46BEF7F1EE4}"/>
              </a:ext>
            </a:extLst>
          </p:cNvPr>
          <p:cNvGrpSpPr/>
          <p:nvPr/>
        </p:nvGrpSpPr>
        <p:grpSpPr>
          <a:xfrm>
            <a:off x="4704348" y="860612"/>
            <a:ext cx="3513222" cy="3133872"/>
            <a:chOff x="286030" y="837894"/>
            <a:chExt cx="2890321" cy="2446303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7363808-4508-358E-F621-9775746F8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76"/>
            <a:stretch/>
          </p:blipFill>
          <p:spPr bwMode="auto">
            <a:xfrm>
              <a:off x="286030" y="837894"/>
              <a:ext cx="2890321" cy="21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D20C30E-1E31-0226-A469-80926F2D8736}"/>
                </a:ext>
              </a:extLst>
            </p:cNvPr>
            <p:cNvSpPr txBox="1"/>
            <p:nvPr/>
          </p:nvSpPr>
          <p:spPr>
            <a:xfrm>
              <a:off x="676642" y="2914865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281DAD"/>
                  </a:solidFill>
                </a:rPr>
                <a:t>Irradiation 4 X 4 cm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929F86-2A64-7A3D-6E88-B951FCD838A8}"/>
              </a:ext>
            </a:extLst>
          </p:cNvPr>
          <p:cNvSpPr txBox="1"/>
          <p:nvPr/>
        </p:nvSpPr>
        <p:spPr>
          <a:xfrm>
            <a:off x="269514" y="5795337"/>
            <a:ext cx="3279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Main contribution A. Curcio, L. Giuliano</a:t>
            </a:r>
          </a:p>
        </p:txBody>
      </p:sp>
      <p:pic>
        <p:nvPicPr>
          <p:cNvPr id="2056" name="Picture 8" descr="Cell Culture Lab Flask&quot; Sticker for Sale by ScienceSource | Redbubble">
            <a:extLst>
              <a:ext uri="{FF2B5EF4-FFF2-40B4-BE49-F238E27FC236}">
                <a16:creationId xmlns:a16="http://schemas.microsoft.com/office/drawing/2014/main" id="{16C113CF-A12A-CE0D-B3C7-E5D51F96F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6" b="25001"/>
          <a:stretch/>
        </p:blipFill>
        <p:spPr bwMode="auto">
          <a:xfrm>
            <a:off x="6388420" y="4764505"/>
            <a:ext cx="1938018" cy="125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9AE989-9C01-6E9D-88D4-63F19D907579}"/>
              </a:ext>
            </a:extLst>
          </p:cNvPr>
          <p:cNvSpPr txBox="1"/>
          <p:nvPr/>
        </p:nvSpPr>
        <p:spPr>
          <a:xfrm>
            <a:off x="7405023" y="471564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Cell flask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3A24762-948D-34D5-3B6B-BF615A0BA01B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90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F13CB-6721-8978-829C-6A211B3DE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24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D432B44B-DE89-CB32-1ACA-608F933033C3}"/>
              </a:ext>
            </a:extLst>
          </p:cNvPr>
          <p:cNvSpPr txBox="1"/>
          <p:nvPr/>
        </p:nvSpPr>
        <p:spPr>
          <a:xfrm>
            <a:off x="623699" y="90488"/>
            <a:ext cx="78967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Beam delivery: pencil beam scanning </a:t>
            </a:r>
            <a:endParaRPr lang="en-GB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2D0CD2-C343-02F6-AE82-7FF1F80D557C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5B889C-AF39-8048-8FA9-E8EB1D9509C8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860647-C8A4-3DC6-437F-BFEDB9F08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68"/>
          <a:stretch/>
        </p:blipFill>
        <p:spPr bwMode="auto">
          <a:xfrm>
            <a:off x="479914" y="830354"/>
            <a:ext cx="1971436" cy="223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E598855-A887-25CC-3E62-8EAA0DF7B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0" y="3066025"/>
            <a:ext cx="6938490" cy="29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06736BF-6E6F-1820-0A7C-34B21DE1F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6" t="49572"/>
          <a:stretch/>
        </p:blipFill>
        <p:spPr bwMode="auto">
          <a:xfrm>
            <a:off x="5436707" y="894375"/>
            <a:ext cx="3416781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F96BE-8352-9114-16D3-420106DE9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6" b="48425"/>
          <a:stretch/>
        </p:blipFill>
        <p:spPr bwMode="auto">
          <a:xfrm>
            <a:off x="2364049" y="990656"/>
            <a:ext cx="3269809" cy="221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6901C9-3B47-B121-977C-2916B7E30C9E}"/>
              </a:ext>
            </a:extLst>
          </p:cNvPr>
          <p:cNvSpPr txBox="1"/>
          <p:nvPr/>
        </p:nvSpPr>
        <p:spPr>
          <a:xfrm>
            <a:off x="269514" y="5795337"/>
            <a:ext cx="3279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Main contribution A. Curcio, L. Giuliano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97A709-3CDE-5DCF-892A-FAD6B79A3C25}"/>
              </a:ext>
            </a:extLst>
          </p:cNvPr>
          <p:cNvSpPr txBox="1"/>
          <p:nvPr/>
        </p:nvSpPr>
        <p:spPr>
          <a:xfrm>
            <a:off x="3028563" y="3101705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81DAD"/>
                </a:solidFill>
              </a:rPr>
              <a:t>Irradiation 4 X 4 cm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60DC89-E349-8ABE-CEA5-950B2C582884}"/>
              </a:ext>
            </a:extLst>
          </p:cNvPr>
          <p:cNvSpPr txBox="1"/>
          <p:nvPr/>
        </p:nvSpPr>
        <p:spPr>
          <a:xfrm>
            <a:off x="5626088" y="3101705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81DAD"/>
                </a:solidFill>
              </a:rPr>
              <a:t>Irradiation 13 mm X 8 mm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8500EC-F66B-E1A0-DAD2-C3D3277C9366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29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F13CB-6721-8978-829C-6A211B3DE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25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D432B44B-DE89-CB32-1ACA-608F933033C3}"/>
              </a:ext>
            </a:extLst>
          </p:cNvPr>
          <p:cNvSpPr txBox="1"/>
          <p:nvPr/>
        </p:nvSpPr>
        <p:spPr>
          <a:xfrm>
            <a:off x="543555" y="90488"/>
            <a:ext cx="80570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Pre-clinical applications: GBM in mice </a:t>
            </a:r>
            <a:endParaRPr lang="en-GB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2D0CD2-C343-02F6-AE82-7FF1F80D557C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6901C9-3B47-B121-977C-2916B7E30C9E}"/>
              </a:ext>
            </a:extLst>
          </p:cNvPr>
          <p:cNvSpPr txBox="1"/>
          <p:nvPr/>
        </p:nvSpPr>
        <p:spPr>
          <a:xfrm>
            <a:off x="269514" y="5795337"/>
            <a:ext cx="8305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Main contribution A. Curcio, A. De Gregorio, G. </a:t>
            </a:r>
            <a:r>
              <a:rPr lang="en-GB" sz="1200" dirty="0" err="1"/>
              <a:t>Franciosini</a:t>
            </a:r>
            <a:r>
              <a:rPr lang="en-GB" sz="1200" dirty="0"/>
              <a:t>, L. Giuliano, G. D’Alessandro, C. </a:t>
            </a:r>
            <a:r>
              <a:rPr lang="en-GB" sz="1200" dirty="0" err="1"/>
              <a:t>Limatola</a:t>
            </a:r>
            <a:r>
              <a:rPr lang="en-GB" sz="1200" dirty="0"/>
              <a:t>, A. </a:t>
            </a:r>
            <a:r>
              <a:rPr lang="en-GB" sz="1200" dirty="0" err="1"/>
              <a:t>Sarti</a:t>
            </a:r>
            <a:r>
              <a:rPr lang="en-GB" sz="1200" dirty="0"/>
              <a:t>, E. </a:t>
            </a:r>
            <a:r>
              <a:rPr lang="en-GB" sz="1200" dirty="0" err="1"/>
              <a:t>Teseo</a:t>
            </a:r>
            <a:endParaRPr lang="en-GB" sz="12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1DCD6D6-055C-2AB3-B7AE-9B5B7DD7A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821" y="1251948"/>
            <a:ext cx="4396054" cy="361289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79E3747-0010-98AA-2C7D-66E7448BA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2" t="21782" r="33572" b="8983"/>
          <a:stretch/>
        </p:blipFill>
        <p:spPr>
          <a:xfrm>
            <a:off x="519491" y="3442202"/>
            <a:ext cx="2210205" cy="23158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2A7CBA1-CA20-4075-3A6B-8E9AF35451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748" t="11955"/>
          <a:stretch/>
        </p:blipFill>
        <p:spPr>
          <a:xfrm>
            <a:off x="543555" y="700649"/>
            <a:ext cx="2237652" cy="272835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FE9ACC5-46DE-BCC6-2508-704B98C32E81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9B2A786-9D95-4610-6A14-B6D231A77DC2}"/>
              </a:ext>
            </a:extLst>
          </p:cNvPr>
          <p:cNvSpPr txBox="1"/>
          <p:nvPr/>
        </p:nvSpPr>
        <p:spPr>
          <a:xfrm>
            <a:off x="3341382" y="717052"/>
            <a:ext cx="4736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err="1">
                <a:solidFill>
                  <a:srgbClr val="C00000"/>
                </a:solidFill>
              </a:rPr>
              <a:t>Dipartimento</a:t>
            </a:r>
            <a:r>
              <a:rPr lang="en-GB" sz="1200" b="1" dirty="0">
                <a:solidFill>
                  <a:srgbClr val="C00000"/>
                </a:solidFill>
              </a:rPr>
              <a:t> di </a:t>
            </a:r>
            <a:r>
              <a:rPr lang="en-GB" sz="1200" b="1" dirty="0" err="1">
                <a:solidFill>
                  <a:srgbClr val="C00000"/>
                </a:solidFill>
              </a:rPr>
              <a:t>Fisiologia</a:t>
            </a:r>
            <a:r>
              <a:rPr lang="en-GB" sz="1200" b="1" dirty="0">
                <a:solidFill>
                  <a:srgbClr val="C00000"/>
                </a:solidFill>
              </a:rPr>
              <a:t> e </a:t>
            </a:r>
            <a:r>
              <a:rPr lang="en-GB" sz="1200" b="1" dirty="0" err="1">
                <a:solidFill>
                  <a:srgbClr val="C00000"/>
                </a:solidFill>
              </a:rPr>
              <a:t>Farmacologia</a:t>
            </a:r>
            <a:r>
              <a:rPr lang="en-GB" sz="1200" b="1" dirty="0">
                <a:solidFill>
                  <a:srgbClr val="C00000"/>
                </a:solidFill>
              </a:rPr>
              <a:t> “Vittorio </a:t>
            </a:r>
            <a:r>
              <a:rPr lang="en-GB" sz="1200" b="1" dirty="0" err="1">
                <a:solidFill>
                  <a:srgbClr val="C00000"/>
                </a:solidFill>
              </a:rPr>
              <a:t>Erspamer</a:t>
            </a:r>
            <a:r>
              <a:rPr lang="en-GB" sz="1200" b="1" dirty="0">
                <a:solidFill>
                  <a:srgbClr val="C00000"/>
                </a:solidFill>
              </a:rPr>
              <a:t>”</a:t>
            </a:r>
          </a:p>
          <a:p>
            <a:pPr algn="ctr"/>
            <a:r>
              <a:rPr lang="en-GB" sz="1200" b="1" dirty="0" err="1">
                <a:solidFill>
                  <a:srgbClr val="C00000"/>
                </a:solidFill>
              </a:rPr>
              <a:t>Dipartimento</a:t>
            </a:r>
            <a:r>
              <a:rPr lang="en-GB" sz="1200" b="1" dirty="0">
                <a:solidFill>
                  <a:srgbClr val="C00000"/>
                </a:solidFill>
              </a:rPr>
              <a:t> di </a:t>
            </a:r>
            <a:r>
              <a:rPr lang="en-GB" sz="1200" b="1" dirty="0" err="1">
                <a:solidFill>
                  <a:srgbClr val="C00000"/>
                </a:solidFill>
              </a:rPr>
              <a:t>Scienze</a:t>
            </a:r>
            <a:r>
              <a:rPr lang="en-GB" sz="1200" b="1" dirty="0">
                <a:solidFill>
                  <a:srgbClr val="C00000"/>
                </a:solidFill>
              </a:rPr>
              <a:t> di Base Applicate per </a:t>
            </a:r>
            <a:r>
              <a:rPr lang="en-GB" sz="1200" b="1" dirty="0" err="1">
                <a:solidFill>
                  <a:srgbClr val="C00000"/>
                </a:solidFill>
              </a:rPr>
              <a:t>l’Ingegneria</a:t>
            </a:r>
            <a:endParaRPr lang="en-GB" sz="1200" b="1" dirty="0">
              <a:solidFill>
                <a:srgbClr val="C00000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C04B08F-B5C5-63F3-E34A-EEDB7831AABD}"/>
              </a:ext>
            </a:extLst>
          </p:cNvPr>
          <p:cNvSpPr txBox="1"/>
          <p:nvPr/>
        </p:nvSpPr>
        <p:spPr>
          <a:xfrm>
            <a:off x="2760209" y="4938071"/>
            <a:ext cx="60932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PBS and FLAT, the dose </a:t>
            </a:r>
            <a:r>
              <a:rPr lang="it-IT" sz="140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absorbed</a:t>
            </a:r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it-IT" sz="14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r>
              <a:rPr lang="it-IT" sz="1400" b="1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b="1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risk (green)</a:t>
            </a:r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surrounding</a:t>
            </a:r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b="1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it-IT" sz="1400" b="1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Volume (red) </a:t>
            </a:r>
            <a:r>
              <a:rPr lang="it-IT" sz="140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low, </a:t>
            </a:r>
            <a:r>
              <a:rPr lang="it-IT" sz="140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staying</a:t>
            </a:r>
            <a:r>
              <a:rPr lang="it-IT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40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reasonable</a:t>
            </a:r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hypothetical</a:t>
            </a:r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constraint</a:t>
            </a:r>
            <a:r>
              <a:rPr lang="it-IT" sz="140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7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122FB-B13C-EF52-E265-791B2601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26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FF64706-C5A7-0DE5-F343-8405E8742F0B}"/>
              </a:ext>
            </a:extLst>
          </p:cNvPr>
          <p:cNvSpPr txBox="1"/>
          <p:nvPr/>
        </p:nvSpPr>
        <p:spPr>
          <a:xfrm>
            <a:off x="3272642" y="90488"/>
            <a:ext cx="25987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CONCLUSION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1C3BB5-AF6B-8D25-C2A2-009B5292B1E7}"/>
              </a:ext>
            </a:extLst>
          </p:cNvPr>
          <p:cNvSpPr txBox="1"/>
          <p:nvPr/>
        </p:nvSpPr>
        <p:spPr>
          <a:xfrm>
            <a:off x="290512" y="6407478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29CAB4-32BC-4EB8-334B-1D109AFE6CC0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B618F2-BB1F-2B06-B657-FE42E8F21A26}"/>
              </a:ext>
            </a:extLst>
          </p:cNvPr>
          <p:cNvSpPr txBox="1"/>
          <p:nvPr/>
        </p:nvSpPr>
        <p:spPr>
          <a:xfrm>
            <a:off x="376750" y="710965"/>
            <a:ext cx="83905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dirty="0"/>
              <a:t> 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24 MeV </a:t>
            </a: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FLASH </a:t>
            </a:r>
            <a:r>
              <a:rPr lang="it-IT" b="1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Linac</a:t>
            </a: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is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under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costruction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@</a:t>
            </a: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Sapienza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it-IT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The procurement of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all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components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is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on schedule</a:t>
            </a:r>
          </a:p>
          <a:p>
            <a:pPr lvl="1">
              <a:defRPr/>
            </a:pPr>
            <a:endParaRPr lang="it-IT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b="1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Phase</a:t>
            </a: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1: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featuring SW 10 MeV,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will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be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completed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by the </a:t>
            </a: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end of 2025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The SW and gun design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has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been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completed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SW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structure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will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be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realized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by the end of June 2025</a:t>
            </a:r>
          </a:p>
          <a:p>
            <a:pPr lvl="1">
              <a:defRPr/>
            </a:pPr>
            <a:endParaRPr lang="it-IT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b="1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Phase</a:t>
            </a: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2: 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featuring SW and TW 24 MeV,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will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be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completed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by the </a:t>
            </a: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end of 2026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The TW 50 cm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development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is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in progress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The high-power test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expected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to be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conducted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at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Frascati INFN - TEX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Laboratory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in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autumn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 2025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lang="it-IT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Future </a:t>
            </a:r>
            <a:r>
              <a:rPr lang="it-IT" b="1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perspectives</a:t>
            </a:r>
            <a:r>
              <a:rPr lang="it-IT" b="1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: </a:t>
            </a:r>
            <a:r>
              <a:rPr lang="it-IT" dirty="0">
                <a:solidFill>
                  <a:schemeClr val="dk2"/>
                </a:solidFill>
                <a:latin typeface="Roboto"/>
                <a:ea typeface="Roboto"/>
                <a:cs typeface="Roboto"/>
              </a:rPr>
              <a:t>Beam Delivery and </a:t>
            </a:r>
            <a:r>
              <a:rPr lang="it-IT" dirty="0" err="1">
                <a:solidFill>
                  <a:schemeClr val="dk2"/>
                </a:solidFill>
                <a:latin typeface="Roboto"/>
                <a:ea typeface="Roboto"/>
                <a:cs typeface="Roboto"/>
              </a:rPr>
              <a:t>applications</a:t>
            </a:r>
            <a:endParaRPr lang="it-IT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lvl="2">
              <a:defRPr/>
            </a:pPr>
            <a:endParaRPr lang="it-IT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lvl="2" algn="just"/>
            <a:endParaRPr lang="it-IT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dk2"/>
              </a:solidFill>
              <a:latin typeface="Roboto"/>
              <a:ea typeface="Roboto"/>
              <a:cs typeface="Roboto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algn="just"/>
            <a:endParaRPr lang="en-GB" dirty="0"/>
          </a:p>
        </p:txBody>
      </p:sp>
      <p:pic>
        <p:nvPicPr>
          <p:cNvPr id="7" name="Picture 2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A99A9944-15E9-A943-5D1E-C34A05A9FE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64" y="5137992"/>
            <a:ext cx="1253947" cy="940460"/>
          </a:xfrm>
          <a:prstGeom prst="rect">
            <a:avLst/>
          </a:prstGeom>
        </p:spPr>
      </p:pic>
      <p:pic>
        <p:nvPicPr>
          <p:cNvPr id="8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CD62EDB9-1B65-3A7A-8C24-BACCE34B9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" y="5123917"/>
            <a:ext cx="1096174" cy="1096174"/>
          </a:xfrm>
          <a:prstGeom prst="rect">
            <a:avLst/>
          </a:prstGeom>
        </p:spPr>
      </p:pic>
      <p:pic>
        <p:nvPicPr>
          <p:cNvPr id="10" name="Picture 29">
            <a:extLst>
              <a:ext uri="{FF2B5EF4-FFF2-40B4-BE49-F238E27FC236}">
                <a16:creationId xmlns:a16="http://schemas.microsoft.com/office/drawing/2014/main" id="{15264C37-2119-BD21-9712-A6C1C1871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508" y="5104216"/>
            <a:ext cx="2547744" cy="1058438"/>
          </a:xfrm>
          <a:prstGeom prst="rect">
            <a:avLst/>
          </a:prstGeom>
        </p:spPr>
      </p:pic>
      <p:pic>
        <p:nvPicPr>
          <p:cNvPr id="11" name="Immagine 1">
            <a:extLst>
              <a:ext uri="{FF2B5EF4-FFF2-40B4-BE49-F238E27FC236}">
                <a16:creationId xmlns:a16="http://schemas.microsoft.com/office/drawing/2014/main" id="{D3829F50-DD50-4825-9F97-D59E0A61B2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60" b="1048"/>
          <a:stretch/>
        </p:blipFill>
        <p:spPr>
          <a:xfrm>
            <a:off x="7021529" y="5309494"/>
            <a:ext cx="956227" cy="768958"/>
          </a:xfrm>
          <a:prstGeom prst="rect">
            <a:avLst/>
          </a:prstGeom>
        </p:spPr>
      </p:pic>
      <p:pic>
        <p:nvPicPr>
          <p:cNvPr id="12" name="Picture 2" descr="Rome Technopole | Sapienza Università di Roma">
            <a:extLst>
              <a:ext uri="{FF2B5EF4-FFF2-40B4-BE49-F238E27FC236}">
                <a16:creationId xmlns:a16="http://schemas.microsoft.com/office/drawing/2014/main" id="{CED372E7-9606-2B8B-8732-F8842F6C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4" y="5248956"/>
            <a:ext cx="1096175" cy="7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E88411F-67C0-2CF1-1F1E-EA63487C3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376" y="5248956"/>
            <a:ext cx="793999" cy="76895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E589859-9C59-AAA8-F033-0CD89C96813D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32151F8D-3FFB-A93A-8FC4-415C1E8141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200" y="5309494"/>
            <a:ext cx="1259204" cy="6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1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D53AF-FCB8-CCDD-D401-ACC2D58F5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27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1B16F2F3-1D66-07BD-9975-21B86F1C81D2}"/>
              </a:ext>
            </a:extLst>
          </p:cNvPr>
          <p:cNvSpPr txBox="1"/>
          <p:nvPr/>
        </p:nvSpPr>
        <p:spPr>
          <a:xfrm>
            <a:off x="3234967" y="67323"/>
            <a:ext cx="267406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Thank you!!!</a:t>
            </a:r>
          </a:p>
        </p:txBody>
      </p:sp>
      <p:sp>
        <p:nvSpPr>
          <p:cNvPr id="13" name="CasellaDiTesto 28">
            <a:extLst>
              <a:ext uri="{FF2B5EF4-FFF2-40B4-BE49-F238E27FC236}">
                <a16:creationId xmlns:a16="http://schemas.microsoft.com/office/drawing/2014/main" id="{5E7D3EE2-6DF5-DBE4-9E57-646116AFAE35}"/>
              </a:ext>
            </a:extLst>
          </p:cNvPr>
          <p:cNvSpPr txBox="1"/>
          <p:nvPr/>
        </p:nvSpPr>
        <p:spPr>
          <a:xfrm>
            <a:off x="4707038" y="2047959"/>
            <a:ext cx="26433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65E045-9184-6CCD-D715-9231DB8BA3F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7B9E153-27A6-C96A-C473-457BD1207B2D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4C9CDF-FEA0-61B7-0A24-585411EBB6BC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829DA8C-D7C1-DE9C-E423-152EB6BE3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65"/>
          <a:stretch/>
        </p:blipFill>
        <p:spPr>
          <a:xfrm>
            <a:off x="2236363" y="2980796"/>
            <a:ext cx="6353600" cy="30989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6AF45CD-FAE4-2839-C926-4DC1E9C8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7"/>
          <a:stretch/>
        </p:blipFill>
        <p:spPr>
          <a:xfrm>
            <a:off x="299331" y="2996702"/>
            <a:ext cx="1771096" cy="308364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08E2E8E-FD79-EE18-A5B5-F4B134513E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60" t="4517" r="21827" b="31453"/>
          <a:stretch/>
        </p:blipFill>
        <p:spPr>
          <a:xfrm>
            <a:off x="299332" y="719322"/>
            <a:ext cx="2935636" cy="214860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BF200B2-FB20-DC29-05D8-7211C00E77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46" t="8638" r="37461" b="38179"/>
          <a:stretch/>
        </p:blipFill>
        <p:spPr>
          <a:xfrm>
            <a:off x="3360027" y="759179"/>
            <a:ext cx="2935636" cy="2094973"/>
          </a:xfrm>
          <a:prstGeom prst="rect">
            <a:avLst/>
          </a:prstGeom>
        </p:spPr>
      </p:pic>
      <p:pic>
        <p:nvPicPr>
          <p:cNvPr id="19" name="Google Shape;338;p13">
            <a:extLst>
              <a:ext uri="{FF2B5EF4-FFF2-40B4-BE49-F238E27FC236}">
                <a16:creationId xmlns:a16="http://schemas.microsoft.com/office/drawing/2014/main" id="{A5817886-4D1C-F8E0-1E32-19045F11942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3988"/>
          <a:stretch/>
        </p:blipFill>
        <p:spPr>
          <a:xfrm>
            <a:off x="6420722" y="778217"/>
            <a:ext cx="2169241" cy="2030164"/>
          </a:xfrm>
          <a:prstGeom prst="rect">
            <a:avLst/>
          </a:prstGeom>
          <a:noFill/>
          <a:ln w="9525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239524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E6918-97D7-F34E-F696-FB5A6454A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28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FD1C1AAB-D6F3-3E54-9C14-C66602BC4166}"/>
              </a:ext>
            </a:extLst>
          </p:cNvPr>
          <p:cNvSpPr txBox="1"/>
          <p:nvPr/>
        </p:nvSpPr>
        <p:spPr>
          <a:xfrm>
            <a:off x="1573987" y="90488"/>
            <a:ext cx="59960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FLASH Therapy IN A NUTSHELL</a:t>
            </a:r>
          </a:p>
        </p:txBody>
      </p:sp>
      <p:grpSp>
        <p:nvGrpSpPr>
          <p:cNvPr id="7" name="Gruppo 19">
            <a:extLst>
              <a:ext uri="{FF2B5EF4-FFF2-40B4-BE49-F238E27FC236}">
                <a16:creationId xmlns:a16="http://schemas.microsoft.com/office/drawing/2014/main" id="{11792772-F39C-2935-0E67-0150182C41F7}"/>
              </a:ext>
            </a:extLst>
          </p:cNvPr>
          <p:cNvGrpSpPr/>
          <p:nvPr/>
        </p:nvGrpSpPr>
        <p:grpSpPr>
          <a:xfrm>
            <a:off x="3256451" y="1122971"/>
            <a:ext cx="5436476" cy="2475043"/>
            <a:chOff x="41455" y="1627369"/>
            <a:chExt cx="5436476" cy="2475043"/>
          </a:xfrm>
        </p:grpSpPr>
        <p:pic>
          <p:nvPicPr>
            <p:cNvPr id="8" name="Immagine 1">
              <a:extLst>
                <a:ext uri="{FF2B5EF4-FFF2-40B4-BE49-F238E27FC236}">
                  <a16:creationId xmlns:a16="http://schemas.microsoft.com/office/drawing/2014/main" id="{5E8CAE98-041C-D500-C73C-7DEA6DD23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249"/>
            <a:stretch/>
          </p:blipFill>
          <p:spPr>
            <a:xfrm>
              <a:off x="41455" y="1627369"/>
              <a:ext cx="5436476" cy="2475043"/>
            </a:xfrm>
            <a:prstGeom prst="rect">
              <a:avLst/>
            </a:prstGeom>
          </p:spPr>
        </p:pic>
        <p:sp>
          <p:nvSpPr>
            <p:cNvPr id="10" name="CasellaDiTesto 17">
              <a:extLst>
                <a:ext uri="{FF2B5EF4-FFF2-40B4-BE49-F238E27FC236}">
                  <a16:creationId xmlns:a16="http://schemas.microsoft.com/office/drawing/2014/main" id="{865109B0-49BF-0FE2-DD45-969C4763C037}"/>
                </a:ext>
              </a:extLst>
            </p:cNvPr>
            <p:cNvSpPr txBox="1"/>
            <p:nvPr/>
          </p:nvSpPr>
          <p:spPr>
            <a:xfrm>
              <a:off x="1123499" y="3108297"/>
              <a:ext cx="1606530" cy="276999"/>
            </a:xfrm>
            <a:prstGeom prst="rect">
              <a:avLst/>
            </a:prstGeom>
            <a:solidFill>
              <a:srgbClr val="FF3399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=0,1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CasellaDiTesto 20">
              <a:extLst>
                <a:ext uri="{FF2B5EF4-FFF2-40B4-BE49-F238E27FC236}">
                  <a16:creationId xmlns:a16="http://schemas.microsoft.com/office/drawing/2014/main" id="{18E0DF92-81DC-D5D0-7F8B-6B7CA2F19C58}"/>
                </a:ext>
              </a:extLst>
            </p:cNvPr>
            <p:cNvSpPr txBox="1"/>
            <p:nvPr/>
          </p:nvSpPr>
          <p:spPr>
            <a:xfrm>
              <a:off x="2926703" y="2716928"/>
              <a:ext cx="1648208" cy="276999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=125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D4FB0-52F5-12A3-6106-712CDF9F8E38}"/>
                </a:ext>
              </a:extLst>
            </p:cNvPr>
            <p:cNvSpPr/>
            <p:nvPr/>
          </p:nvSpPr>
          <p:spPr bwMode="auto">
            <a:xfrm>
              <a:off x="1081518" y="1628760"/>
              <a:ext cx="1143000" cy="483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3" name="CasellaDiTesto 2">
              <a:extLst>
                <a:ext uri="{FF2B5EF4-FFF2-40B4-BE49-F238E27FC236}">
                  <a16:creationId xmlns:a16="http://schemas.microsoft.com/office/drawing/2014/main" id="{236B471D-CA74-0DC4-93A7-B4FF3F973F71}"/>
                </a:ext>
              </a:extLst>
            </p:cNvPr>
            <p:cNvSpPr txBox="1"/>
            <p:nvPr/>
          </p:nvSpPr>
          <p:spPr>
            <a:xfrm>
              <a:off x="3943178" y="1627369"/>
              <a:ext cx="6384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4" name="CasellaDiTesto 8">
            <a:extLst>
              <a:ext uri="{FF2B5EF4-FFF2-40B4-BE49-F238E27FC236}">
                <a16:creationId xmlns:a16="http://schemas.microsoft.com/office/drawing/2014/main" id="{23C3DE93-2F46-D791-B666-40977C12F2B0}"/>
              </a:ext>
            </a:extLst>
          </p:cNvPr>
          <p:cNvSpPr txBox="1"/>
          <p:nvPr/>
        </p:nvSpPr>
        <p:spPr>
          <a:xfrm>
            <a:off x="320379" y="2442588"/>
            <a:ext cx="3413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It is a new way to deliver the dose: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high dose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per pulse (&gt;1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in “very short time” of irradiation (&lt; 100 ms 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high mean dose rate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(&gt;40-100Gy/s)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417E75-6145-794A-07BC-E8708A2EA1CC}"/>
              </a:ext>
            </a:extLst>
          </p:cNvPr>
          <p:cNvSpPr txBox="1"/>
          <p:nvPr/>
        </p:nvSpPr>
        <p:spPr>
          <a:xfrm>
            <a:off x="4591379" y="1261778"/>
            <a:ext cx="1459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000" dirty="0"/>
              <a:t>Courtesy of V. Faudon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572858-51F2-B406-1561-12395EAC5902}"/>
              </a:ext>
            </a:extLst>
          </p:cNvPr>
          <p:cNvGrpSpPr/>
          <p:nvPr/>
        </p:nvGrpSpPr>
        <p:grpSpPr>
          <a:xfrm>
            <a:off x="500331" y="4049453"/>
            <a:ext cx="4327971" cy="1864033"/>
            <a:chOff x="454247" y="4156014"/>
            <a:chExt cx="4327971" cy="1864033"/>
          </a:xfrm>
        </p:grpSpPr>
        <p:pic>
          <p:nvPicPr>
            <p:cNvPr id="18" name="Immagine 16">
              <a:extLst>
                <a:ext uri="{FF2B5EF4-FFF2-40B4-BE49-F238E27FC236}">
                  <a16:creationId xmlns:a16="http://schemas.microsoft.com/office/drawing/2014/main" id="{DAB50386-A008-4817-4A5A-8B5BC6D56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9" t="51053" r="37613" b="32317"/>
            <a:stretch/>
          </p:blipFill>
          <p:spPr>
            <a:xfrm>
              <a:off x="454247" y="4441020"/>
              <a:ext cx="4327971" cy="12073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CasellaDiTesto 17">
              <a:extLst>
                <a:ext uri="{FF2B5EF4-FFF2-40B4-BE49-F238E27FC236}">
                  <a16:creationId xmlns:a16="http://schemas.microsoft.com/office/drawing/2014/main" id="{6294DC29-9583-B0D9-7AC6-A11FAC9F4C3F}"/>
                </a:ext>
              </a:extLst>
            </p:cNvPr>
            <p:cNvSpPr txBox="1"/>
            <p:nvPr/>
          </p:nvSpPr>
          <p:spPr>
            <a:xfrm>
              <a:off x="900146" y="5681493"/>
              <a:ext cx="3676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Healthy            Fibrosis            Healthy         </a:t>
              </a:r>
              <a:endParaRPr lang="it-IT" sz="16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  <p:sp>
          <p:nvSpPr>
            <p:cNvPr id="20" name="CasellaDiTesto 18">
              <a:extLst>
                <a:ext uri="{FF2B5EF4-FFF2-40B4-BE49-F238E27FC236}">
                  <a16:creationId xmlns:a16="http://schemas.microsoft.com/office/drawing/2014/main" id="{2349C783-95D6-7A5C-3D4E-43808CAFE155}"/>
                </a:ext>
              </a:extLst>
            </p:cNvPr>
            <p:cNvSpPr txBox="1"/>
            <p:nvPr/>
          </p:nvSpPr>
          <p:spPr>
            <a:xfrm>
              <a:off x="936462" y="4156014"/>
              <a:ext cx="3674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Control	</a:t>
              </a:r>
              <a:r>
                <a:rPr lang="en-US" sz="120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        </a:t>
              </a:r>
              <a:r>
                <a:rPr lang="en-US" sz="1200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17 Gy CONV             17 Gy FLASH</a:t>
              </a:r>
              <a:endParaRPr lang="it-IT" sz="12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</p:grpSp>
      <p:sp>
        <p:nvSpPr>
          <p:cNvPr id="22" name="CasellaDiTesto 8">
            <a:extLst>
              <a:ext uri="{FF2B5EF4-FFF2-40B4-BE49-F238E27FC236}">
                <a16:creationId xmlns:a16="http://schemas.microsoft.com/office/drawing/2014/main" id="{6C513259-DE89-1EE0-2308-D64929C588D3}"/>
              </a:ext>
            </a:extLst>
          </p:cNvPr>
          <p:cNvSpPr txBox="1"/>
          <p:nvPr/>
        </p:nvSpPr>
        <p:spPr>
          <a:xfrm>
            <a:off x="1169113" y="2053816"/>
            <a:ext cx="1584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FLASH THERAPY </a:t>
            </a:r>
          </a:p>
        </p:txBody>
      </p:sp>
      <p:sp>
        <p:nvSpPr>
          <p:cNvPr id="6" name="Rettangolo 25">
            <a:extLst>
              <a:ext uri="{FF2B5EF4-FFF2-40B4-BE49-F238E27FC236}">
                <a16:creationId xmlns:a16="http://schemas.microsoft.com/office/drawing/2014/main" id="{1C6C1EDB-D976-A43F-DFD1-AD9C2C1C5507}"/>
              </a:ext>
            </a:extLst>
          </p:cNvPr>
          <p:cNvSpPr/>
          <p:nvPr/>
        </p:nvSpPr>
        <p:spPr>
          <a:xfrm>
            <a:off x="253070" y="711780"/>
            <a:ext cx="329567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irradiation protects healthy tissues from damage and remains as </a:t>
            </a:r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efficient as conventional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irradiation in the repression of tumor growth.</a:t>
            </a:r>
          </a:p>
        </p:txBody>
      </p:sp>
      <p:graphicFrame>
        <p:nvGraphicFramePr>
          <p:cNvPr id="24" name="Tabella 11">
            <a:extLst>
              <a:ext uri="{FF2B5EF4-FFF2-40B4-BE49-F238E27FC236}">
                <a16:creationId xmlns:a16="http://schemas.microsoft.com/office/drawing/2014/main" id="{7B17BE90-855B-3CE2-7E21-25E0C464A8B6}"/>
              </a:ext>
            </a:extLst>
          </p:cNvPr>
          <p:cNvGraphicFramePr>
            <a:graphicFrameLocks noGrp="1"/>
          </p:cNvGraphicFramePr>
          <p:nvPr/>
        </p:nvGraphicFramePr>
        <p:xfrm>
          <a:off x="5308140" y="4372195"/>
          <a:ext cx="3458260" cy="1228082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257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035">
                <a:tc>
                  <a:txBody>
                    <a:bodyPr/>
                    <a:lstStyle/>
                    <a:p>
                      <a:endParaRPr lang="it-IT" sz="1600" kern="120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FFFF00"/>
                          </a:solidFill>
                          <a:sym typeface="Symbol" panose="05050102010706020507" pitchFamily="18" charset="2"/>
                        </a:rPr>
                        <a:t>Conventional </a:t>
                      </a:r>
                      <a:endParaRPr lang="it-IT" sz="1600" kern="120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FFFF00"/>
                          </a:solidFill>
                        </a:rPr>
                        <a:t>FLASH</a:t>
                      </a:r>
                      <a:endParaRPr lang="it-IT" sz="1600" kern="120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69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002060"/>
                          </a:solidFill>
                        </a:rPr>
                        <a:t>Dose (Gy)</a:t>
                      </a:r>
                      <a:endParaRPr lang="it-IT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002060"/>
                          </a:solidFill>
                        </a:rPr>
                        <a:t>Mean Dose rate (Gy/s)</a:t>
                      </a:r>
                      <a:endParaRPr lang="it-IT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0,03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60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" name="Rettangolo 21">
            <a:extLst>
              <a:ext uri="{FF2B5EF4-FFF2-40B4-BE49-F238E27FC236}">
                <a16:creationId xmlns:a16="http://schemas.microsoft.com/office/drawing/2014/main" id="{975D0BA7-56B8-C9BF-030E-A98FB38D73FD}"/>
              </a:ext>
            </a:extLst>
          </p:cNvPr>
          <p:cNvSpPr/>
          <p:nvPr/>
        </p:nvSpPr>
        <p:spPr>
          <a:xfrm>
            <a:off x="5090185" y="3976798"/>
            <a:ext cx="3676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Favaudon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</a:t>
            </a:r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Translational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Medicine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6, 2014</a:t>
            </a:r>
            <a:endParaRPr lang="it-IT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3B0C3A-6ED5-591A-8641-F84280AE71F4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2DE342-D99D-7F0D-A865-5D1FA680C3AC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832D00-6977-A21E-3191-ED4980AC40B1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pic>
        <p:nvPicPr>
          <p:cNvPr id="15" name="Immagine 13">
            <a:extLst>
              <a:ext uri="{FF2B5EF4-FFF2-40B4-BE49-F238E27FC236}">
                <a16:creationId xmlns:a16="http://schemas.microsoft.com/office/drawing/2014/main" id="{B48B58F1-F4E8-1190-6212-E9B3EB53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868" y="1700268"/>
            <a:ext cx="428414" cy="4130441"/>
          </a:xfrm>
          <a:prstGeom prst="rect">
            <a:avLst/>
          </a:prstGeom>
        </p:spPr>
      </p:pic>
      <p:pic>
        <p:nvPicPr>
          <p:cNvPr id="17" name="Immagine 4">
            <a:extLst>
              <a:ext uri="{FF2B5EF4-FFF2-40B4-BE49-F238E27FC236}">
                <a16:creationId xmlns:a16="http://schemas.microsoft.com/office/drawing/2014/main" id="{E17ECE61-CCFD-1AEA-00C6-158F22B89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559" y="1700268"/>
            <a:ext cx="4742882" cy="41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14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E6918-97D7-F34E-F696-FB5A6454A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3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FD1C1AAB-D6F3-3E54-9C14-C66602BC4166}"/>
              </a:ext>
            </a:extLst>
          </p:cNvPr>
          <p:cNvSpPr txBox="1"/>
          <p:nvPr/>
        </p:nvSpPr>
        <p:spPr>
          <a:xfrm>
            <a:off x="1573987" y="90488"/>
            <a:ext cx="59960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FLASH Therapy IN A NUTSHELL</a:t>
            </a:r>
          </a:p>
        </p:txBody>
      </p:sp>
      <p:grpSp>
        <p:nvGrpSpPr>
          <p:cNvPr id="7" name="Gruppo 19">
            <a:extLst>
              <a:ext uri="{FF2B5EF4-FFF2-40B4-BE49-F238E27FC236}">
                <a16:creationId xmlns:a16="http://schemas.microsoft.com/office/drawing/2014/main" id="{11792772-F39C-2935-0E67-0150182C41F7}"/>
              </a:ext>
            </a:extLst>
          </p:cNvPr>
          <p:cNvGrpSpPr/>
          <p:nvPr/>
        </p:nvGrpSpPr>
        <p:grpSpPr>
          <a:xfrm>
            <a:off x="3256451" y="1122971"/>
            <a:ext cx="5436476" cy="2475043"/>
            <a:chOff x="41455" y="1627369"/>
            <a:chExt cx="5436476" cy="2475043"/>
          </a:xfrm>
        </p:grpSpPr>
        <p:pic>
          <p:nvPicPr>
            <p:cNvPr id="8" name="Immagine 1">
              <a:extLst>
                <a:ext uri="{FF2B5EF4-FFF2-40B4-BE49-F238E27FC236}">
                  <a16:creationId xmlns:a16="http://schemas.microsoft.com/office/drawing/2014/main" id="{5E8CAE98-041C-D500-C73C-7DEA6DD23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249"/>
            <a:stretch/>
          </p:blipFill>
          <p:spPr>
            <a:xfrm>
              <a:off x="41455" y="1627369"/>
              <a:ext cx="5436476" cy="2475043"/>
            </a:xfrm>
            <a:prstGeom prst="rect">
              <a:avLst/>
            </a:prstGeom>
          </p:spPr>
        </p:pic>
        <p:sp>
          <p:nvSpPr>
            <p:cNvPr id="10" name="CasellaDiTesto 17">
              <a:extLst>
                <a:ext uri="{FF2B5EF4-FFF2-40B4-BE49-F238E27FC236}">
                  <a16:creationId xmlns:a16="http://schemas.microsoft.com/office/drawing/2014/main" id="{865109B0-49BF-0FE2-DD45-969C4763C037}"/>
                </a:ext>
              </a:extLst>
            </p:cNvPr>
            <p:cNvSpPr txBox="1"/>
            <p:nvPr/>
          </p:nvSpPr>
          <p:spPr>
            <a:xfrm>
              <a:off x="1123499" y="3108297"/>
              <a:ext cx="1606530" cy="276999"/>
            </a:xfrm>
            <a:prstGeom prst="rect">
              <a:avLst/>
            </a:prstGeom>
            <a:solidFill>
              <a:srgbClr val="FF3399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=0,1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CasellaDiTesto 20">
              <a:extLst>
                <a:ext uri="{FF2B5EF4-FFF2-40B4-BE49-F238E27FC236}">
                  <a16:creationId xmlns:a16="http://schemas.microsoft.com/office/drawing/2014/main" id="{18E0DF92-81DC-D5D0-7F8B-6B7CA2F19C58}"/>
                </a:ext>
              </a:extLst>
            </p:cNvPr>
            <p:cNvSpPr txBox="1"/>
            <p:nvPr/>
          </p:nvSpPr>
          <p:spPr>
            <a:xfrm>
              <a:off x="2926703" y="2716928"/>
              <a:ext cx="1648208" cy="276999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Dose rate =125 </a:t>
              </a:r>
              <a:r>
                <a:rPr lang="en-US" sz="1200" b="1" dirty="0" err="1">
                  <a:solidFill>
                    <a:schemeClr val="bg1"/>
                  </a:solidFill>
                </a:rPr>
                <a:t>Gy</a:t>
              </a:r>
              <a:r>
                <a:rPr lang="en-US" sz="1200" b="1" dirty="0">
                  <a:solidFill>
                    <a:schemeClr val="bg1"/>
                  </a:solidFill>
                </a:rPr>
                <a:t>/s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D4FB0-52F5-12A3-6106-712CDF9F8E38}"/>
                </a:ext>
              </a:extLst>
            </p:cNvPr>
            <p:cNvSpPr/>
            <p:nvPr/>
          </p:nvSpPr>
          <p:spPr bwMode="auto">
            <a:xfrm>
              <a:off x="1081518" y="1628760"/>
              <a:ext cx="1143000" cy="483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3" name="CasellaDiTesto 2">
              <a:extLst>
                <a:ext uri="{FF2B5EF4-FFF2-40B4-BE49-F238E27FC236}">
                  <a16:creationId xmlns:a16="http://schemas.microsoft.com/office/drawing/2014/main" id="{236B471D-CA74-0DC4-93A7-B4FF3F973F71}"/>
                </a:ext>
              </a:extLst>
            </p:cNvPr>
            <p:cNvSpPr txBox="1"/>
            <p:nvPr/>
          </p:nvSpPr>
          <p:spPr>
            <a:xfrm>
              <a:off x="3943178" y="1627369"/>
              <a:ext cx="6384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4" name="CasellaDiTesto 8">
            <a:extLst>
              <a:ext uri="{FF2B5EF4-FFF2-40B4-BE49-F238E27FC236}">
                <a16:creationId xmlns:a16="http://schemas.microsoft.com/office/drawing/2014/main" id="{23C3DE93-2F46-D791-B666-40977C12F2B0}"/>
              </a:ext>
            </a:extLst>
          </p:cNvPr>
          <p:cNvSpPr txBox="1"/>
          <p:nvPr/>
        </p:nvSpPr>
        <p:spPr>
          <a:xfrm>
            <a:off x="320379" y="2442588"/>
            <a:ext cx="3413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It is a new way to deliver the dose: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high dose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per pulse (&gt;1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in “very short time” of irradiation (&lt; 100 ms 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high mean dose rate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(&gt;40-100Gy/s)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417E75-6145-794A-07BC-E8708A2EA1CC}"/>
              </a:ext>
            </a:extLst>
          </p:cNvPr>
          <p:cNvSpPr txBox="1"/>
          <p:nvPr/>
        </p:nvSpPr>
        <p:spPr>
          <a:xfrm>
            <a:off x="4591379" y="1261778"/>
            <a:ext cx="1459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000" dirty="0"/>
              <a:t>Courtesy of V. Faudon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572858-51F2-B406-1561-12395EAC5902}"/>
              </a:ext>
            </a:extLst>
          </p:cNvPr>
          <p:cNvGrpSpPr/>
          <p:nvPr/>
        </p:nvGrpSpPr>
        <p:grpSpPr>
          <a:xfrm>
            <a:off x="500331" y="4049453"/>
            <a:ext cx="4327971" cy="1864033"/>
            <a:chOff x="454247" y="4156014"/>
            <a:chExt cx="4327971" cy="1864033"/>
          </a:xfrm>
        </p:grpSpPr>
        <p:pic>
          <p:nvPicPr>
            <p:cNvPr id="18" name="Immagine 16">
              <a:extLst>
                <a:ext uri="{FF2B5EF4-FFF2-40B4-BE49-F238E27FC236}">
                  <a16:creationId xmlns:a16="http://schemas.microsoft.com/office/drawing/2014/main" id="{DAB50386-A008-4817-4A5A-8B5BC6D56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9" t="51053" r="37613" b="32317"/>
            <a:stretch/>
          </p:blipFill>
          <p:spPr>
            <a:xfrm>
              <a:off x="454247" y="4441020"/>
              <a:ext cx="4327971" cy="12073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CasellaDiTesto 17">
              <a:extLst>
                <a:ext uri="{FF2B5EF4-FFF2-40B4-BE49-F238E27FC236}">
                  <a16:creationId xmlns:a16="http://schemas.microsoft.com/office/drawing/2014/main" id="{6294DC29-9583-B0D9-7AC6-A11FAC9F4C3F}"/>
                </a:ext>
              </a:extLst>
            </p:cNvPr>
            <p:cNvSpPr txBox="1"/>
            <p:nvPr/>
          </p:nvSpPr>
          <p:spPr>
            <a:xfrm>
              <a:off x="900146" y="5681493"/>
              <a:ext cx="3676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Healthy            Fibrosis            Healthy         </a:t>
              </a:r>
              <a:endParaRPr lang="it-IT" sz="16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  <p:sp>
          <p:nvSpPr>
            <p:cNvPr id="20" name="CasellaDiTesto 18">
              <a:extLst>
                <a:ext uri="{FF2B5EF4-FFF2-40B4-BE49-F238E27FC236}">
                  <a16:creationId xmlns:a16="http://schemas.microsoft.com/office/drawing/2014/main" id="{2349C783-95D6-7A5C-3D4E-43808CAFE155}"/>
                </a:ext>
              </a:extLst>
            </p:cNvPr>
            <p:cNvSpPr txBox="1"/>
            <p:nvPr/>
          </p:nvSpPr>
          <p:spPr>
            <a:xfrm>
              <a:off x="936462" y="4156014"/>
              <a:ext cx="3674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Control	</a:t>
              </a:r>
              <a:r>
                <a:rPr lang="en-US" sz="120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        </a:t>
              </a:r>
              <a:r>
                <a:rPr lang="en-US" sz="1200" dirty="0">
                  <a:solidFill>
                    <a:srgbClr val="002060"/>
                  </a:solidFill>
                  <a:latin typeface="Bell MT" panose="02020503060305020303" pitchFamily="18" charset="0"/>
                  <a:cs typeface="Calibri"/>
                </a:rPr>
                <a:t>17 Gy CONV             17 Gy FLASH</a:t>
              </a:r>
              <a:endParaRPr lang="it-IT" sz="12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endParaRPr>
            </a:p>
          </p:txBody>
        </p:sp>
      </p:grpSp>
      <p:sp>
        <p:nvSpPr>
          <p:cNvPr id="22" name="CasellaDiTesto 8">
            <a:extLst>
              <a:ext uri="{FF2B5EF4-FFF2-40B4-BE49-F238E27FC236}">
                <a16:creationId xmlns:a16="http://schemas.microsoft.com/office/drawing/2014/main" id="{6C513259-DE89-1EE0-2308-D64929C588D3}"/>
              </a:ext>
            </a:extLst>
          </p:cNvPr>
          <p:cNvSpPr txBox="1"/>
          <p:nvPr/>
        </p:nvSpPr>
        <p:spPr>
          <a:xfrm>
            <a:off x="1169113" y="2053816"/>
            <a:ext cx="1584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FLASH THERAPY </a:t>
            </a:r>
          </a:p>
        </p:txBody>
      </p:sp>
      <p:sp>
        <p:nvSpPr>
          <p:cNvPr id="6" name="Rettangolo 25">
            <a:extLst>
              <a:ext uri="{FF2B5EF4-FFF2-40B4-BE49-F238E27FC236}">
                <a16:creationId xmlns:a16="http://schemas.microsoft.com/office/drawing/2014/main" id="{1C6C1EDB-D976-A43F-DFD1-AD9C2C1C5507}"/>
              </a:ext>
            </a:extLst>
          </p:cNvPr>
          <p:cNvSpPr/>
          <p:nvPr/>
        </p:nvSpPr>
        <p:spPr>
          <a:xfrm>
            <a:off x="253070" y="711780"/>
            <a:ext cx="329567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irradiation protects healthy tissues from damage and remains as </a:t>
            </a:r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efficient as conventional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irradiation in the repression of tumor growth.</a:t>
            </a:r>
          </a:p>
        </p:txBody>
      </p:sp>
      <p:graphicFrame>
        <p:nvGraphicFramePr>
          <p:cNvPr id="24" name="Tabella 11">
            <a:extLst>
              <a:ext uri="{FF2B5EF4-FFF2-40B4-BE49-F238E27FC236}">
                <a16:creationId xmlns:a16="http://schemas.microsoft.com/office/drawing/2014/main" id="{7B17BE90-855B-3CE2-7E21-25E0C464A8B6}"/>
              </a:ext>
            </a:extLst>
          </p:cNvPr>
          <p:cNvGraphicFramePr>
            <a:graphicFrameLocks noGrp="1"/>
          </p:cNvGraphicFramePr>
          <p:nvPr/>
        </p:nvGraphicFramePr>
        <p:xfrm>
          <a:off x="5308140" y="4372195"/>
          <a:ext cx="3458260" cy="1228082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257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035">
                <a:tc>
                  <a:txBody>
                    <a:bodyPr/>
                    <a:lstStyle/>
                    <a:p>
                      <a:endParaRPr lang="it-IT" sz="1600" kern="120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FFFF00"/>
                          </a:solidFill>
                          <a:sym typeface="Symbol" panose="05050102010706020507" pitchFamily="18" charset="2"/>
                        </a:rPr>
                        <a:t>Conventional </a:t>
                      </a:r>
                      <a:endParaRPr lang="it-IT" sz="1600" kern="120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FFFF00"/>
                          </a:solidFill>
                        </a:rPr>
                        <a:t>FLASH</a:t>
                      </a:r>
                      <a:endParaRPr lang="it-IT" sz="1600" kern="120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69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002060"/>
                          </a:solidFill>
                        </a:rPr>
                        <a:t>Dose (Gy)</a:t>
                      </a:r>
                      <a:endParaRPr lang="it-IT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rgbClr val="002060"/>
                          </a:solidFill>
                        </a:rPr>
                        <a:t>Mean Dose rate (Gy/s)</a:t>
                      </a:r>
                      <a:endParaRPr lang="it-IT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0,03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rgbClr val="002060"/>
                          </a:solidFill>
                        </a:rPr>
                        <a:t>60</a:t>
                      </a:r>
                      <a:endParaRPr lang="it-IT" sz="16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" name="Rettangolo 21">
            <a:extLst>
              <a:ext uri="{FF2B5EF4-FFF2-40B4-BE49-F238E27FC236}">
                <a16:creationId xmlns:a16="http://schemas.microsoft.com/office/drawing/2014/main" id="{975D0BA7-56B8-C9BF-030E-A98FB38D73FD}"/>
              </a:ext>
            </a:extLst>
          </p:cNvPr>
          <p:cNvSpPr/>
          <p:nvPr/>
        </p:nvSpPr>
        <p:spPr>
          <a:xfrm>
            <a:off x="5090185" y="3976798"/>
            <a:ext cx="3676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Favaudon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</a:t>
            </a:r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Translational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Medicine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6, 2014</a:t>
            </a:r>
            <a:endParaRPr lang="it-IT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3B0C3A-6ED5-591A-8641-F84280AE71F4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2DE342-D99D-7F0D-A865-5D1FA680C3AC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832D00-6977-A21E-3191-ED4980AC40B1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30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E6918-97D7-F34E-F696-FB5A6454A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4</a:t>
            </a:fld>
            <a:endParaRPr lang="uk-UA"/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FD1C1AAB-D6F3-3E54-9C14-C66602BC4166}"/>
              </a:ext>
            </a:extLst>
          </p:cNvPr>
          <p:cNvSpPr txBox="1"/>
          <p:nvPr/>
        </p:nvSpPr>
        <p:spPr>
          <a:xfrm>
            <a:off x="2874283" y="90488"/>
            <a:ext cx="33954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SAFEST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CAC10-EF42-BBE8-89F8-16174F044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" t="5245" r="3516" b="3614"/>
          <a:stretch/>
        </p:blipFill>
        <p:spPr>
          <a:xfrm>
            <a:off x="247866" y="733331"/>
            <a:ext cx="6253405" cy="2503714"/>
          </a:xfrm>
          <a:prstGeom prst="rect">
            <a:avLst/>
          </a:prstGeom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id="{C8D425A2-C779-8D91-9B3A-4E851E98D97B}"/>
              </a:ext>
            </a:extLst>
          </p:cNvPr>
          <p:cNvSpPr txBox="1"/>
          <p:nvPr/>
        </p:nvSpPr>
        <p:spPr>
          <a:xfrm>
            <a:off x="6468613" y="1583940"/>
            <a:ext cx="2522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VHEE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ery 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igh 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lectrons</a:t>
            </a: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&gt;100MeV</a:t>
            </a:r>
          </a:p>
        </p:txBody>
      </p:sp>
      <p:graphicFrame>
        <p:nvGraphicFramePr>
          <p:cNvPr id="10" name="Table 65">
            <a:extLst>
              <a:ext uri="{FF2B5EF4-FFF2-40B4-BE49-F238E27FC236}">
                <a16:creationId xmlns:a16="http://schemas.microsoft.com/office/drawing/2014/main" id="{E3249292-66F2-794A-8769-F9D6575DD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910666"/>
              </p:ext>
            </p:extLst>
          </p:nvPr>
        </p:nvGraphicFramePr>
        <p:xfrm>
          <a:off x="5196039" y="3186137"/>
          <a:ext cx="3393924" cy="2513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22209">
                  <a:extLst>
                    <a:ext uri="{9D8B030D-6E8A-4147-A177-3AD203B41FA5}">
                      <a16:colId xmlns:a16="http://schemas.microsoft.com/office/drawing/2014/main" val="2763043944"/>
                    </a:ext>
                  </a:extLst>
                </a:gridCol>
                <a:gridCol w="1371715">
                  <a:extLst>
                    <a:ext uri="{9D8B030D-6E8A-4147-A177-3AD203B41FA5}">
                      <a16:colId xmlns:a16="http://schemas.microsoft.com/office/drawing/2014/main" val="3555269674"/>
                    </a:ext>
                  </a:extLst>
                </a:gridCol>
              </a:tblGrid>
              <a:tr h="34113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SAFEST Parameters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Value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69681"/>
                  </a:ext>
                </a:extLst>
              </a:tr>
              <a:tr h="3501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5.712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962562"/>
                  </a:ext>
                </a:extLst>
              </a:tr>
              <a:tr h="35682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RF pulse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 </a:t>
                      </a:r>
                      <a:r>
                        <a:rPr lang="en-US" sz="1600" b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b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80365"/>
                  </a:ext>
                </a:extLst>
              </a:tr>
              <a:tr h="35775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RF source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45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426266"/>
                  </a:ext>
                </a:extLst>
              </a:tr>
              <a:tr h="342617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LINAC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~ 3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789499"/>
                  </a:ext>
                </a:extLst>
              </a:tr>
              <a:tr h="404436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Nominal beam energy</a:t>
                      </a:r>
                      <a:endParaRPr kumimoji="0" lang="en-GB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MeV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556012"/>
                  </a:ext>
                </a:extLst>
              </a:tr>
              <a:tr h="360895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pulse current</a:t>
                      </a:r>
                      <a:endParaRPr kumimoji="0" lang="en-GB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mA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99403"/>
                  </a:ext>
                </a:extLst>
              </a:tr>
            </a:tbl>
          </a:graphicData>
        </a:graphic>
      </p:graphicFrame>
      <p:sp>
        <p:nvSpPr>
          <p:cNvPr id="12" name="CasellaDiTesto 2">
            <a:extLst>
              <a:ext uri="{FF2B5EF4-FFF2-40B4-BE49-F238E27FC236}">
                <a16:creationId xmlns:a16="http://schemas.microsoft.com/office/drawing/2014/main" id="{F64A246D-D285-837C-398B-77586D9C4270}"/>
              </a:ext>
            </a:extLst>
          </p:cNvPr>
          <p:cNvSpPr txBox="1"/>
          <p:nvPr/>
        </p:nvSpPr>
        <p:spPr>
          <a:xfrm>
            <a:off x="1341442" y="2987459"/>
            <a:ext cx="252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Emerging Research Trends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9DB209-AF13-5C5C-B8EF-A396A4B07F6F}"/>
              </a:ext>
            </a:extLst>
          </p:cNvPr>
          <p:cNvSpPr txBox="1"/>
          <p:nvPr/>
        </p:nvSpPr>
        <p:spPr>
          <a:xfrm>
            <a:off x="263442" y="5864049"/>
            <a:ext cx="864542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1000"/>
              <a:t>L. Faillace </a:t>
            </a:r>
            <a:r>
              <a:rPr lang="en-IT" sz="1000" dirty="0"/>
              <a:t>et al</a:t>
            </a:r>
            <a:r>
              <a:rPr lang="en-IT" sz="1000"/>
              <a:t>., </a:t>
            </a:r>
            <a:r>
              <a:rPr lang="en-GB" sz="1000" i="1" dirty="0"/>
              <a:t>Perspectives in linear accelerator for FLASH VHEE: Study of a compact C-band system</a:t>
            </a:r>
            <a:r>
              <a:rPr lang="en-IT" sz="1000"/>
              <a:t>, </a:t>
            </a:r>
            <a:r>
              <a:rPr lang="en-IT" sz="1000" b="1" dirty="0"/>
              <a:t>Phisca Medica</a:t>
            </a:r>
            <a:r>
              <a:rPr lang="en-IT" sz="1000" dirty="0"/>
              <a:t>, November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65B60-4AF7-284D-3209-931FA9F5E6C4}"/>
              </a:ext>
            </a:extLst>
          </p:cNvPr>
          <p:cNvSpPr txBox="1"/>
          <p:nvPr/>
        </p:nvSpPr>
        <p:spPr>
          <a:xfrm>
            <a:off x="810196" y="2928479"/>
            <a:ext cx="3487483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The choice of operation in </a:t>
            </a:r>
            <a:r>
              <a:rPr lang="en-GB" sz="1400" b="1" dirty="0">
                <a:solidFill>
                  <a:srgbClr val="FF0000"/>
                </a:solidFill>
              </a:rPr>
              <a:t>C-Band</a:t>
            </a:r>
            <a:r>
              <a:rPr lang="en-GB" sz="1400" dirty="0"/>
              <a:t> (5.712GHz), by using a compact and modular layout, is an optimal compromise for working with </a:t>
            </a:r>
            <a:r>
              <a:rPr lang="en-GB" sz="1400" b="1" dirty="0">
                <a:solidFill>
                  <a:srgbClr val="FF0000"/>
                </a:solidFill>
              </a:rPr>
              <a:t>high-charge electron bunches</a:t>
            </a:r>
            <a:r>
              <a:rPr lang="en-GB" sz="1400" dirty="0"/>
              <a:t>, and still for having </a:t>
            </a:r>
            <a:r>
              <a:rPr lang="en-GB" sz="1400" b="1" dirty="0">
                <a:solidFill>
                  <a:srgbClr val="FF0000"/>
                </a:solidFill>
              </a:rPr>
              <a:t>more compact accelerating</a:t>
            </a:r>
            <a:r>
              <a:rPr lang="en-GB" sz="1400" dirty="0"/>
              <a:t> </a:t>
            </a:r>
            <a:r>
              <a:rPr lang="en-GB" sz="1400" b="1" dirty="0">
                <a:solidFill>
                  <a:srgbClr val="FF0000"/>
                </a:solidFill>
              </a:rPr>
              <a:t>structures</a:t>
            </a:r>
            <a:endParaRPr lang="en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55AF72-A92D-9522-757F-29C0E3112E42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CF2E9A-8500-284B-EE5C-DDF874112E10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6A5E6E-AADE-1D96-49B2-640932F755B4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1973A-7542-E22F-BD98-AA4EE75EF6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5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7DC91698-2423-8AD1-C5BB-2B324DBBEBD9}"/>
              </a:ext>
            </a:extLst>
          </p:cNvPr>
          <p:cNvSpPr txBox="1"/>
          <p:nvPr/>
        </p:nvSpPr>
        <p:spPr>
          <a:xfrm>
            <a:off x="1126211" y="90488"/>
            <a:ext cx="689163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24 M</a:t>
            </a:r>
            <a:r>
              <a:rPr lang="en-GB" sz="2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e</a:t>
            </a: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v Flash </a:t>
            </a:r>
            <a:r>
              <a:rPr lang="en-GB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linac</a:t>
            </a: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: </a:t>
            </a:r>
            <a:r>
              <a:rPr lang="en-GB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pnrr</a:t>
            </a: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 funding</a:t>
            </a:r>
            <a:endParaRPr lang="en-GB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A7D40D-DD5C-0994-2CD1-407D837F9748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CC981B-B10F-31C2-AABC-C9C49E1DEA8B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22ADE40-58F1-19CB-8449-E20F6EF5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56"/>
          <a:stretch/>
        </p:blipFill>
        <p:spPr>
          <a:xfrm>
            <a:off x="232637" y="1001050"/>
            <a:ext cx="5865922" cy="49022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C5538B-1F4A-0254-D9F6-D9E7E981513F}"/>
              </a:ext>
            </a:extLst>
          </p:cNvPr>
          <p:cNvSpPr txBox="1"/>
          <p:nvPr/>
        </p:nvSpPr>
        <p:spPr>
          <a:xfrm>
            <a:off x="2382278" y="3738806"/>
            <a:ext cx="38023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/>
              <a:t>1/4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CE44D6A-417A-B591-8C8E-244CEFE0D3E0}"/>
              </a:ext>
            </a:extLst>
          </p:cNvPr>
          <p:cNvSpPr txBox="1"/>
          <p:nvPr/>
        </p:nvSpPr>
        <p:spPr>
          <a:xfrm>
            <a:off x="4216126" y="3768190"/>
            <a:ext cx="38023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/>
              <a:t>3/4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70EE57-3BAF-2660-6A9C-7127B7782A30}"/>
              </a:ext>
            </a:extLst>
          </p:cNvPr>
          <p:cNvSpPr txBox="1">
            <a:spLocks/>
          </p:cNvSpPr>
          <p:nvPr/>
        </p:nvSpPr>
        <p:spPr bwMode="auto">
          <a:xfrm>
            <a:off x="337197" y="661662"/>
            <a:ext cx="8574166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sz="1600" dirty="0"/>
              <a:t>A </a:t>
            </a:r>
            <a:r>
              <a:rPr lang="it-IT" sz="1600" dirty="0" err="1"/>
              <a:t>prototype</a:t>
            </a:r>
            <a:r>
              <a:rPr lang="it-IT" sz="1600" dirty="0"/>
              <a:t> </a:t>
            </a:r>
            <a:r>
              <a:rPr lang="it-IT" sz="1600" dirty="0" err="1"/>
              <a:t>was</a:t>
            </a:r>
            <a:r>
              <a:rPr lang="it-IT" sz="1600" dirty="0"/>
              <a:t> </a:t>
            </a:r>
            <a:r>
              <a:rPr lang="it-IT" sz="1600" dirty="0" err="1"/>
              <a:t>funded</a:t>
            </a:r>
            <a:r>
              <a:rPr lang="it-IT" sz="1600" dirty="0"/>
              <a:t> by the PNRR with a budget of 1.6 M€</a:t>
            </a:r>
            <a:endParaRPr lang="en-IT" sz="2000" dirty="0"/>
          </a:p>
        </p:txBody>
      </p:sp>
      <p:pic>
        <p:nvPicPr>
          <p:cNvPr id="17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B72D54BD-72F7-B460-EB8A-AE884BCD2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857" y="4816984"/>
            <a:ext cx="1303581" cy="130358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C99A7FF-C6CB-2FF4-C844-D7F0BE00A343}"/>
              </a:ext>
            </a:extLst>
          </p:cNvPr>
          <p:cNvSpPr txBox="1"/>
          <p:nvPr/>
        </p:nvSpPr>
        <p:spPr>
          <a:xfrm>
            <a:off x="2599649" y="3916741"/>
            <a:ext cx="113895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BD5A1E"/>
                </a:solidFill>
              </a:rPr>
              <a:t>Asymmetric power splitter</a:t>
            </a:r>
          </a:p>
        </p:txBody>
      </p:sp>
      <p:graphicFrame>
        <p:nvGraphicFramePr>
          <p:cNvPr id="19" name="Table 65">
            <a:extLst>
              <a:ext uri="{FF2B5EF4-FFF2-40B4-BE49-F238E27FC236}">
                <a16:creationId xmlns:a16="http://schemas.microsoft.com/office/drawing/2014/main" id="{3EF0AC8C-FE34-D11A-6F25-C946DCFA8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801742"/>
              </p:ext>
            </p:extLst>
          </p:nvPr>
        </p:nvGraphicFramePr>
        <p:xfrm>
          <a:off x="5834450" y="1143339"/>
          <a:ext cx="3061577" cy="37334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27049">
                  <a:extLst>
                    <a:ext uri="{9D8B030D-6E8A-4147-A177-3AD203B41FA5}">
                      <a16:colId xmlns:a16="http://schemas.microsoft.com/office/drawing/2014/main" val="2763043944"/>
                    </a:ext>
                  </a:extLst>
                </a:gridCol>
                <a:gridCol w="1534528">
                  <a:extLst>
                    <a:ext uri="{9D8B030D-6E8A-4147-A177-3AD203B41FA5}">
                      <a16:colId xmlns:a16="http://schemas.microsoft.com/office/drawing/2014/main" val="3555269674"/>
                    </a:ext>
                  </a:extLst>
                </a:gridCol>
              </a:tblGrid>
              <a:tr h="3188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Parameters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Value</a:t>
                      </a:r>
                    </a:p>
                  </a:txBody>
                  <a:tcPr>
                    <a:solidFill>
                      <a:srgbClr val="09A0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69681"/>
                  </a:ext>
                </a:extLst>
              </a:tr>
              <a:tr h="318856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5.712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962562"/>
                  </a:ext>
                </a:extLst>
              </a:tr>
              <a:tr h="318856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RF pulse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 </a:t>
                      </a:r>
                      <a:r>
                        <a:rPr lang="en-US" sz="1600" b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b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80365"/>
                  </a:ext>
                </a:extLst>
              </a:tr>
              <a:tr h="318856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Klystron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426266"/>
                  </a:ext>
                </a:extLst>
              </a:tr>
              <a:tr h="782646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Peak power with pulse compressor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24.4 MW </a:t>
                      </a:r>
                      <a:r>
                        <a:rPr lang="en-US" sz="1600" b="0" dirty="0">
                          <a:latin typeface="Symbol" panose="05050102010706020507" pitchFamily="18" charset="2"/>
                        </a:rPr>
                        <a:t>(b</a:t>
                      </a:r>
                      <a:r>
                        <a:rPr lang="en-US" sz="1600" b="0" dirty="0"/>
                        <a:t> = 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049696"/>
                  </a:ext>
                </a:extLst>
              </a:tr>
              <a:tr h="318856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Linac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~ 1.5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789499"/>
                  </a:ext>
                </a:extLst>
              </a:tr>
              <a:tr h="550751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Nominal beam energy</a:t>
                      </a:r>
                      <a:endParaRPr kumimoji="0" lang="en-GB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24 MeV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556012"/>
                  </a:ext>
                </a:extLst>
              </a:tr>
              <a:tr h="654948">
                <a:tc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Beam pulse current</a:t>
                      </a:r>
                      <a:endParaRPr kumimoji="0" lang="en-GB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ea typeface="Calibri" panose="020F0502020204030204" pitchFamily="34" charset="0"/>
                          <a:cs typeface="Calibri" panose="020F0502020204030204" pitchFamily="34" charset="0"/>
                          <a:sym typeface="Roboto"/>
                        </a:rPr>
                        <a:t>100 mA 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99403"/>
                  </a:ext>
                </a:extLst>
              </a:tr>
            </a:tbl>
          </a:graphicData>
        </a:graphic>
      </p:graphicFrame>
      <p:pic>
        <p:nvPicPr>
          <p:cNvPr id="20" name="Picture 6">
            <a:extLst>
              <a:ext uri="{FF2B5EF4-FFF2-40B4-BE49-F238E27FC236}">
                <a16:creationId xmlns:a16="http://schemas.microsoft.com/office/drawing/2014/main" id="{A43AE45A-6F35-4F78-9C30-B17F49425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7" y="2585284"/>
            <a:ext cx="1564958" cy="11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709C6827-783E-191B-3DEF-0A80BA182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51" y="2539201"/>
            <a:ext cx="1629899" cy="107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216BD1A-22AB-FACF-83BC-5D2F174D9FB4}"/>
              </a:ext>
            </a:extLst>
          </p:cNvPr>
          <p:cNvSpPr txBox="1"/>
          <p:nvPr/>
        </p:nvSpPr>
        <p:spPr>
          <a:xfrm>
            <a:off x="23761" y="5782750"/>
            <a:ext cx="286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Scalable to VHEE machines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BEC78B-9293-A2BA-A5CA-FFAE0D25854A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96822FF-1772-AD7B-0DAB-FAD613C4B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6</a:t>
            </a:fld>
            <a:endParaRPr lang="uk-UA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7BF01A2-3418-5824-475A-6A5BEB6C3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327" y="775652"/>
            <a:ext cx="4743155" cy="1907390"/>
          </a:xfrm>
          <a:prstGeom prst="rect">
            <a:avLst/>
          </a:prstGeom>
          <a:ln>
            <a:solidFill>
              <a:srgbClr val="0432FF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163BD5-10C2-1345-FF7B-92AF9AB8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2"/>
          <a:stretch/>
        </p:blipFill>
        <p:spPr>
          <a:xfrm>
            <a:off x="309686" y="775652"/>
            <a:ext cx="3791513" cy="5306695"/>
          </a:xfrm>
          <a:prstGeom prst="rect">
            <a:avLst/>
          </a:prstGeom>
          <a:ln>
            <a:solidFill>
              <a:srgbClr val="FF2F92"/>
            </a:solidFill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2A568AD4-2056-1C43-8151-7C64DE486D8E}"/>
              </a:ext>
            </a:extLst>
          </p:cNvPr>
          <p:cNvSpPr txBox="1"/>
          <p:nvPr/>
        </p:nvSpPr>
        <p:spPr>
          <a:xfrm>
            <a:off x="7326308" y="963017"/>
            <a:ext cx="755336" cy="400110"/>
          </a:xfrm>
          <a:prstGeom prst="rect">
            <a:avLst/>
          </a:prstGeom>
          <a:solidFill>
            <a:srgbClr val="0432FF"/>
          </a:solidFill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sz="2000" b="1">
                <a:solidFill>
                  <a:schemeClr val="bg1"/>
                </a:solidFill>
              </a:rPr>
              <a:t>202</a:t>
            </a:r>
            <a:r>
              <a:rPr lang="it-IT" sz="2000" b="1" dirty="0">
                <a:solidFill>
                  <a:schemeClr val="bg1"/>
                </a:solidFill>
              </a:rPr>
              <a:t>2</a:t>
            </a:r>
            <a:endParaRPr lang="en-IT" sz="2000" b="1" dirty="0">
              <a:solidFill>
                <a:schemeClr val="bg1"/>
              </a:solidFill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6E8BC1EC-48EC-325C-76D1-5BA524E1FC86}"/>
              </a:ext>
            </a:extLst>
          </p:cNvPr>
          <p:cNvSpPr txBox="1"/>
          <p:nvPr/>
        </p:nvSpPr>
        <p:spPr>
          <a:xfrm>
            <a:off x="1062415" y="90488"/>
            <a:ext cx="701923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Joint study group Sapienza - </a:t>
            </a:r>
            <a:r>
              <a:rPr lang="en-GB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infn</a:t>
            </a:r>
            <a:endParaRPr lang="en-GB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7DE3F69-E7C9-1F84-79A8-22D52CD55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262" y="2761853"/>
            <a:ext cx="4162926" cy="3320494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21D69A78-DD4F-6DD1-F371-96C4090126B5}"/>
              </a:ext>
            </a:extLst>
          </p:cNvPr>
          <p:cNvSpPr txBox="1"/>
          <p:nvPr/>
        </p:nvSpPr>
        <p:spPr>
          <a:xfrm>
            <a:off x="7326309" y="3111162"/>
            <a:ext cx="755336" cy="400110"/>
          </a:xfrm>
          <a:prstGeom prst="rect">
            <a:avLst/>
          </a:prstGeom>
          <a:solidFill>
            <a:srgbClr val="00B050"/>
          </a:solidFill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sz="2000" b="1">
                <a:solidFill>
                  <a:schemeClr val="bg1"/>
                </a:solidFill>
              </a:rPr>
              <a:t>202</a:t>
            </a:r>
            <a:r>
              <a:rPr lang="it-IT" sz="2000" b="1" dirty="0">
                <a:solidFill>
                  <a:schemeClr val="bg1"/>
                </a:solidFill>
              </a:rPr>
              <a:t>5</a:t>
            </a:r>
            <a:endParaRPr lang="en-IT" sz="2000" b="1" dirty="0">
              <a:solidFill>
                <a:schemeClr val="bg1"/>
              </a:solidFill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0E761F65-02FB-94A2-7B4F-6AB0D73D14E1}"/>
              </a:ext>
            </a:extLst>
          </p:cNvPr>
          <p:cNvSpPr txBox="1"/>
          <p:nvPr/>
        </p:nvSpPr>
        <p:spPr>
          <a:xfrm>
            <a:off x="948282" y="1363127"/>
            <a:ext cx="1980029" cy="584775"/>
          </a:xfrm>
          <a:prstGeom prst="rect">
            <a:avLst/>
          </a:prstGeom>
          <a:solidFill>
            <a:srgbClr val="FF2F92"/>
          </a:solidFill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sz="1600" b="1">
                <a:solidFill>
                  <a:schemeClr val="bg1"/>
                </a:solidFill>
              </a:rPr>
              <a:t>202</a:t>
            </a:r>
            <a:r>
              <a:rPr lang="it-IT" sz="1600" b="1" dirty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</a:rPr>
              <a:t>Studio di fattibilità</a:t>
            </a:r>
            <a:endParaRPr lang="en-IT" sz="1600" b="1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1BF88BC-A35F-CC46-9178-94D92D1DE453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1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6613F1-E5B5-1E81-811C-81D13CCDE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7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169FD-DD85-8D3D-2465-CDFC0BF8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45" y="750765"/>
            <a:ext cx="6680614" cy="5327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BE287C-8DFF-720F-716C-BD00A27BF877}"/>
              </a:ext>
            </a:extLst>
          </p:cNvPr>
          <p:cNvSpPr txBox="1"/>
          <p:nvPr/>
        </p:nvSpPr>
        <p:spPr>
          <a:xfrm>
            <a:off x="311443" y="769606"/>
            <a:ext cx="1431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Modulator</a:t>
            </a:r>
            <a:endParaRPr lang="it-IT" b="1" dirty="0"/>
          </a:p>
          <a:p>
            <a:r>
              <a:rPr lang="it-IT" sz="1200" b="1" dirty="0" err="1"/>
              <a:t>Scandinova</a:t>
            </a:r>
            <a:r>
              <a:rPr lang="it-IT" sz="1200" b="1" dirty="0"/>
              <a:t> k100</a:t>
            </a:r>
            <a:endParaRPr lang="en-IT" sz="1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10741-5055-ABBD-62F4-B4C37A993E90}"/>
              </a:ext>
            </a:extLst>
          </p:cNvPr>
          <p:cNvSpPr txBox="1"/>
          <p:nvPr/>
        </p:nvSpPr>
        <p:spPr>
          <a:xfrm>
            <a:off x="3241758" y="1357308"/>
            <a:ext cx="17411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solidFill>
                  <a:srgbClr val="FF0000"/>
                </a:solidFill>
              </a:rPr>
              <a:t>Klystron</a:t>
            </a:r>
            <a:endParaRPr lang="it-IT" b="1" dirty="0">
              <a:solidFill>
                <a:srgbClr val="FF0000"/>
              </a:solidFill>
            </a:endParaRPr>
          </a:p>
          <a:p>
            <a:r>
              <a:rPr lang="it-IT" sz="1200" b="1" dirty="0">
                <a:solidFill>
                  <a:srgbClr val="FF0000"/>
                </a:solidFill>
              </a:rPr>
              <a:t>Canon (5MW 200 Hz) </a:t>
            </a:r>
            <a:endParaRPr lang="en-IT" sz="12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189854-61FF-E88A-2C33-F6657E5F3A86}"/>
              </a:ext>
            </a:extLst>
          </p:cNvPr>
          <p:cNvCxnSpPr>
            <a:cxnSpLocks/>
          </p:cNvCxnSpPr>
          <p:nvPr/>
        </p:nvCxnSpPr>
        <p:spPr>
          <a:xfrm flipH="1">
            <a:off x="3312106" y="1956522"/>
            <a:ext cx="256478" cy="6454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F2E91F-18D3-762B-1808-B22D029C7B5B}"/>
              </a:ext>
            </a:extLst>
          </p:cNvPr>
          <p:cNvCxnSpPr>
            <a:cxnSpLocks/>
          </p:cNvCxnSpPr>
          <p:nvPr/>
        </p:nvCxnSpPr>
        <p:spPr>
          <a:xfrm>
            <a:off x="936616" y="1365248"/>
            <a:ext cx="974215" cy="4066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1DB3FF7-FA29-DB2C-FD4A-C0B00CD34C34}"/>
              </a:ext>
            </a:extLst>
          </p:cNvPr>
          <p:cNvSpPr txBox="1"/>
          <p:nvPr/>
        </p:nvSpPr>
        <p:spPr>
          <a:xfrm>
            <a:off x="6907845" y="539720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Flash Electron </a:t>
            </a:r>
          </a:p>
          <a:p>
            <a:r>
              <a:rPr lang="en-IT" b="1" dirty="0">
                <a:solidFill>
                  <a:srgbClr val="FF0000"/>
                </a:solidFill>
              </a:rPr>
              <a:t>Accelerator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9A123-C156-8CF2-AADE-CE3BD0D48455}"/>
              </a:ext>
            </a:extLst>
          </p:cNvPr>
          <p:cNvSpPr txBox="1"/>
          <p:nvPr/>
        </p:nvSpPr>
        <p:spPr>
          <a:xfrm>
            <a:off x="6685126" y="2557624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RF power </a:t>
            </a:r>
          </a:p>
          <a:p>
            <a:r>
              <a:rPr lang="en-IT" sz="1600" b="1" dirty="0"/>
              <a:t>distribution network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C3B198-3724-0E7B-C5B0-F0FA2595642A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885743" y="4464692"/>
            <a:ext cx="1022102" cy="12556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FA5352-0EDB-2E90-957A-46CDD7299D46}"/>
              </a:ext>
            </a:extLst>
          </p:cNvPr>
          <p:cNvCxnSpPr>
            <a:cxnSpLocks/>
          </p:cNvCxnSpPr>
          <p:nvPr/>
        </p:nvCxnSpPr>
        <p:spPr>
          <a:xfrm flipV="1">
            <a:off x="6730654" y="3513949"/>
            <a:ext cx="457102" cy="28680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BF1511D-7B31-93F8-B810-56EBDDA2097D}"/>
              </a:ext>
            </a:extLst>
          </p:cNvPr>
          <p:cNvSpPr txBox="1"/>
          <p:nvPr/>
        </p:nvSpPr>
        <p:spPr>
          <a:xfrm>
            <a:off x="7140303" y="3369004"/>
            <a:ext cx="157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00B0F0"/>
                </a:solidFill>
              </a:rPr>
              <a:t>Electron </a:t>
            </a:r>
          </a:p>
          <a:p>
            <a:r>
              <a:rPr lang="en-GB" sz="1600" b="1" dirty="0">
                <a:solidFill>
                  <a:srgbClr val="00B0F0"/>
                </a:solidFill>
              </a:rPr>
              <a:t>b</a:t>
            </a:r>
            <a:r>
              <a:rPr lang="en-IT" sz="1600" b="1" dirty="0">
                <a:solidFill>
                  <a:srgbClr val="00B0F0"/>
                </a:solidFill>
              </a:rPr>
              <a:t>eam to users</a:t>
            </a:r>
          </a:p>
        </p:txBody>
      </p:sp>
      <p:sp>
        <p:nvSpPr>
          <p:cNvPr id="13" name="CasellaDiTesto 1">
            <a:extLst>
              <a:ext uri="{FF2B5EF4-FFF2-40B4-BE49-F238E27FC236}">
                <a16:creationId xmlns:a16="http://schemas.microsoft.com/office/drawing/2014/main" id="{8B88D1F1-C709-1CF9-1B68-055108D80B70}"/>
              </a:ext>
            </a:extLst>
          </p:cNvPr>
          <p:cNvSpPr txBox="1"/>
          <p:nvPr/>
        </p:nvSpPr>
        <p:spPr>
          <a:xfrm>
            <a:off x="2268382" y="90488"/>
            <a:ext cx="46072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ヒラギノ角ゴ Pro W3" charset="-128"/>
              </a:rPr>
              <a:t>Cad technical design</a:t>
            </a:r>
            <a:endParaRPr lang="en-GB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6C2278-3DA0-6AC5-735B-A59B27DB32BF}"/>
              </a:ext>
            </a:extLst>
          </p:cNvPr>
          <p:cNvCxnSpPr>
            <a:cxnSpLocks/>
          </p:cNvCxnSpPr>
          <p:nvPr/>
        </p:nvCxnSpPr>
        <p:spPr>
          <a:xfrm flipH="1">
            <a:off x="5335044" y="4160280"/>
            <a:ext cx="1101399" cy="608825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687854B9-3AAF-B691-D366-B09CC649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31" y="5092532"/>
            <a:ext cx="1053249" cy="10532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3063D78-A17D-E3A6-14AB-49C47CF97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0" y="4249302"/>
            <a:ext cx="2137412" cy="887969"/>
          </a:xfrm>
          <a:prstGeom prst="rect">
            <a:avLst/>
          </a:prstGeom>
        </p:spPr>
      </p:pic>
      <p:pic>
        <p:nvPicPr>
          <p:cNvPr id="32" name="Immagine 1">
            <a:extLst>
              <a:ext uri="{FF2B5EF4-FFF2-40B4-BE49-F238E27FC236}">
                <a16:creationId xmlns:a16="http://schemas.microsoft.com/office/drawing/2014/main" id="{F8A855EF-26EB-7BC8-D3F1-9D964098BC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60" b="1048"/>
          <a:stretch/>
        </p:blipFill>
        <p:spPr>
          <a:xfrm>
            <a:off x="3233058" y="5279479"/>
            <a:ext cx="867451" cy="69756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8A2478-3657-6ACF-EFFA-DEE436CCFA79}"/>
              </a:ext>
            </a:extLst>
          </p:cNvPr>
          <p:cNvSpPr txBox="1"/>
          <p:nvPr/>
        </p:nvSpPr>
        <p:spPr>
          <a:xfrm>
            <a:off x="5101681" y="718337"/>
            <a:ext cx="377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600" dirty="0"/>
              <a:t>Working frequency </a:t>
            </a:r>
            <a:r>
              <a:rPr lang="en-IT" sz="1600" b="1" dirty="0">
                <a:solidFill>
                  <a:srgbClr val="FF0000"/>
                </a:solidFill>
              </a:rPr>
              <a:t>5.712GHz (C-band)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0E75BE-B6EB-5424-64EF-8B713907108E}"/>
              </a:ext>
            </a:extLst>
          </p:cNvPr>
          <p:cNvSpPr txBox="1"/>
          <p:nvPr/>
        </p:nvSpPr>
        <p:spPr>
          <a:xfrm>
            <a:off x="6263346" y="1161520"/>
            <a:ext cx="2611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600" dirty="0"/>
              <a:t>Repetion frequency </a:t>
            </a:r>
            <a:r>
              <a:rPr lang="en-IT" sz="1600" b="1" dirty="0">
                <a:solidFill>
                  <a:srgbClr val="FF0000"/>
                </a:solidFill>
              </a:rPr>
              <a:t>200Hz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BC35B6-FD90-8359-8724-79308E376C47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3AC0DBB-6FE6-35A3-8B26-CD3A91A106A6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B41B6B2-9F2B-7FF7-B2AA-A8809F6A80C8}"/>
              </a:ext>
            </a:extLst>
          </p:cNvPr>
          <p:cNvSpPr txBox="1"/>
          <p:nvPr/>
        </p:nvSpPr>
        <p:spPr>
          <a:xfrm>
            <a:off x="4089374" y="2063060"/>
            <a:ext cx="202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281DAD"/>
                </a:solidFill>
              </a:rPr>
              <a:t>Pulse</a:t>
            </a:r>
            <a:r>
              <a:rPr lang="it-IT" sz="1600" b="1" dirty="0">
                <a:solidFill>
                  <a:srgbClr val="281DAD"/>
                </a:solidFill>
              </a:rPr>
              <a:t> </a:t>
            </a:r>
            <a:r>
              <a:rPr lang="it-IT" sz="1600" b="1" dirty="0" err="1">
                <a:solidFill>
                  <a:srgbClr val="281DAD"/>
                </a:solidFill>
              </a:rPr>
              <a:t>compressor</a:t>
            </a:r>
            <a:r>
              <a:rPr lang="it-IT" sz="1600" b="1" dirty="0">
                <a:solidFill>
                  <a:srgbClr val="281DAD"/>
                </a:solidFill>
              </a:rPr>
              <a:t> </a:t>
            </a:r>
          </a:p>
          <a:p>
            <a:pPr algn="ctr"/>
            <a:r>
              <a:rPr lang="it-IT" sz="1200" b="1" dirty="0">
                <a:solidFill>
                  <a:srgbClr val="281DAD"/>
                </a:solidFill>
              </a:rPr>
              <a:t>(LNS-INFN design)</a:t>
            </a:r>
            <a:endParaRPr lang="en-IT" sz="1200" b="1" dirty="0">
              <a:solidFill>
                <a:srgbClr val="281DAD"/>
              </a:solidFill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420B3F19-4BD8-BFCA-E512-5A4F51E7EA96}"/>
              </a:ext>
            </a:extLst>
          </p:cNvPr>
          <p:cNvSpPr txBox="1"/>
          <p:nvPr/>
        </p:nvSpPr>
        <p:spPr>
          <a:xfrm>
            <a:off x="6208913" y="988919"/>
            <a:ext cx="1513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load</a:t>
            </a:r>
            <a:endParaRPr lang="en-IT" sz="1200" b="1" dirty="0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829D019D-B5F9-3D6A-F0C0-9055D4B641F9}"/>
              </a:ext>
            </a:extLst>
          </p:cNvPr>
          <p:cNvSpPr txBox="1"/>
          <p:nvPr/>
        </p:nvSpPr>
        <p:spPr>
          <a:xfrm>
            <a:off x="4443228" y="4184690"/>
            <a:ext cx="994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Vacuum pump</a:t>
            </a:r>
            <a:endParaRPr lang="en-IT" sz="1200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E0E4CAF-6719-299B-ADFC-22B893DD46E0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pic>
        <p:nvPicPr>
          <p:cNvPr id="17" name="Picture 24">
            <a:extLst>
              <a:ext uri="{FF2B5EF4-FFF2-40B4-BE49-F238E27FC236}">
                <a16:creationId xmlns:a16="http://schemas.microsoft.com/office/drawing/2014/main" id="{3302EBCB-CE36-3010-603F-1437D78B0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753" y="5267607"/>
            <a:ext cx="1259204" cy="6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F13CB-6721-8978-829C-6A211B3DE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8</a:t>
            </a:fld>
            <a:endParaRPr lang="uk-UA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D432B44B-DE89-CB32-1ACA-608F933033C3}"/>
              </a:ext>
            </a:extLst>
          </p:cNvPr>
          <p:cNvSpPr txBox="1"/>
          <p:nvPr/>
        </p:nvSpPr>
        <p:spPr>
          <a:xfrm>
            <a:off x="1240033" y="90488"/>
            <a:ext cx="66640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PULSE COMPRESSOR – </a:t>
            </a:r>
            <a:r>
              <a:rPr lang="en-GB" sz="2800" b="1" cap="all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lns</a:t>
            </a: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F42D3-5458-3577-88A9-B187F14F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77"/>
          <a:stretch/>
        </p:blipFill>
        <p:spPr>
          <a:xfrm>
            <a:off x="2710915" y="869887"/>
            <a:ext cx="3476382" cy="386334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D93C195-0C13-A544-72B6-0C9C2A95B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94" y="3869596"/>
            <a:ext cx="27051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CA18C93-DB74-2F8A-AD70-46BE61F60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573" y="1328862"/>
            <a:ext cx="3037296" cy="200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2.jpg">
            <a:extLst>
              <a:ext uri="{FF2B5EF4-FFF2-40B4-BE49-F238E27FC236}">
                <a16:creationId xmlns:a16="http://schemas.microsoft.com/office/drawing/2014/main" id="{4FA22D7A-FDE8-ED0F-48A1-4998A08ED72A}"/>
              </a:ext>
            </a:extLst>
          </p:cNvPr>
          <p:cNvPicPr/>
          <p:nvPr/>
        </p:nvPicPr>
        <p:blipFill rotWithShape="1">
          <a:blip r:embed="rId5"/>
          <a:srcRect r="6432"/>
          <a:stretch/>
        </p:blipFill>
        <p:spPr>
          <a:xfrm>
            <a:off x="262597" y="733652"/>
            <a:ext cx="2220641" cy="1774009"/>
          </a:xfrm>
          <a:prstGeom prst="rect">
            <a:avLst/>
          </a:prstGeom>
          <a:ln/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FAB0CC-9F19-01C1-39F6-B011E01CB62E}"/>
              </a:ext>
            </a:extLst>
          </p:cNvPr>
          <p:cNvCxnSpPr>
            <a:cxnSpLocks/>
          </p:cNvCxnSpPr>
          <p:nvPr/>
        </p:nvCxnSpPr>
        <p:spPr>
          <a:xfrm flipV="1">
            <a:off x="6008921" y="3167054"/>
            <a:ext cx="783772" cy="4189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AD9BD4-22A7-E0EA-E5F1-FB2A4533AA03}"/>
              </a:ext>
            </a:extLst>
          </p:cNvPr>
          <p:cNvSpPr txBox="1"/>
          <p:nvPr/>
        </p:nvSpPr>
        <p:spPr>
          <a:xfrm>
            <a:off x="6433067" y="3368487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t</a:t>
            </a:r>
            <a:r>
              <a:rPr lang="en-IT" sz="1200" b="1" dirty="0"/>
              <a:t>owards the TW section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4177D-128B-3E77-764B-CFBB1DAF9E57}"/>
              </a:ext>
            </a:extLst>
          </p:cNvPr>
          <p:cNvSpPr txBox="1"/>
          <p:nvPr/>
        </p:nvSpPr>
        <p:spPr>
          <a:xfrm>
            <a:off x="5538918" y="4135570"/>
            <a:ext cx="1863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/>
            </a:lvl1pPr>
          </a:lstStyle>
          <a:p>
            <a:r>
              <a:rPr lang="en-GB" dirty="0"/>
              <a:t>t</a:t>
            </a:r>
            <a:r>
              <a:rPr lang="en-IT" dirty="0"/>
              <a:t>owards the </a:t>
            </a:r>
          </a:p>
          <a:p>
            <a:r>
              <a:rPr lang="en-IT" dirty="0"/>
              <a:t>standing wave section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9D8178-1F08-C821-5CA7-B53B08B7D05A}"/>
              </a:ext>
            </a:extLst>
          </p:cNvPr>
          <p:cNvCxnSpPr>
            <a:cxnSpLocks/>
          </p:cNvCxnSpPr>
          <p:nvPr/>
        </p:nvCxnSpPr>
        <p:spPr>
          <a:xfrm>
            <a:off x="2600412" y="1574073"/>
            <a:ext cx="335978" cy="2464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3C70DFF-8BFE-78EF-A638-805B823FCFF2}"/>
              </a:ext>
            </a:extLst>
          </p:cNvPr>
          <p:cNvSpPr txBox="1"/>
          <p:nvPr/>
        </p:nvSpPr>
        <p:spPr>
          <a:xfrm>
            <a:off x="2581496" y="1163640"/>
            <a:ext cx="122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from the klystron</a:t>
            </a:r>
            <a:endParaRPr lang="en-IT" sz="1200" b="1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8D5D74-0410-A6BC-96E5-C9D1D396D4C1}"/>
              </a:ext>
            </a:extLst>
          </p:cNvPr>
          <p:cNvCxnSpPr>
            <a:cxnSpLocks/>
          </p:cNvCxnSpPr>
          <p:nvPr/>
        </p:nvCxnSpPr>
        <p:spPr>
          <a:xfrm flipH="1">
            <a:off x="5344510" y="3866062"/>
            <a:ext cx="275687" cy="6335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Google Shape;376;p15">
            <a:extLst>
              <a:ext uri="{FF2B5EF4-FFF2-40B4-BE49-F238E27FC236}">
                <a16:creationId xmlns:a16="http://schemas.microsoft.com/office/drawing/2014/main" id="{185EA5AB-8B40-EFC8-D13F-13D3745661C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5200" y="3365731"/>
            <a:ext cx="1675434" cy="109864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74F895-5CDB-7F1C-7F1B-2884C3825C24}"/>
              </a:ext>
            </a:extLst>
          </p:cNvPr>
          <p:cNvSpPr txBox="1"/>
          <p:nvPr/>
        </p:nvSpPr>
        <p:spPr>
          <a:xfrm>
            <a:off x="233420" y="5841358"/>
            <a:ext cx="864542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sz="1000" dirty="0"/>
              <a:t>L. Giluiano et al., </a:t>
            </a:r>
            <a:r>
              <a:rPr lang="en-IT" sz="1000" i="1" dirty="0"/>
              <a:t>A compact C-band FLASH electron linear accelerator protoype for the VHEE SAFEST project</a:t>
            </a:r>
            <a:r>
              <a:rPr lang="en-IT" sz="1000"/>
              <a:t>, </a:t>
            </a:r>
            <a:r>
              <a:rPr lang="en-IT" sz="1000" b="1"/>
              <a:t>Frontiers</a:t>
            </a:r>
            <a:r>
              <a:rPr lang="en-IT" sz="1000"/>
              <a:t>, </a:t>
            </a:r>
            <a:r>
              <a:rPr lang="it-IT" sz="1000" dirty="0"/>
              <a:t>2025</a:t>
            </a:r>
            <a:endParaRPr lang="en-IT" sz="1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AD41E0-949D-F5E1-7B05-2E00911160BA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AD3D969-2660-7132-5AB8-FA1457FEBBF8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0EED20-40FB-4C45-F9FE-86D8EA6BB64E}"/>
              </a:ext>
            </a:extLst>
          </p:cNvPr>
          <p:cNvSpPr txBox="1"/>
          <p:nvPr/>
        </p:nvSpPr>
        <p:spPr>
          <a:xfrm>
            <a:off x="5255753" y="5223314"/>
            <a:ext cx="2442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A. Curcio, S. Farina, A. </a:t>
            </a:r>
            <a:r>
              <a:rPr lang="en-GB" sz="1200" dirty="0" err="1"/>
              <a:t>Mostacci</a:t>
            </a:r>
            <a:r>
              <a:rPr lang="en-GB" sz="1200" dirty="0"/>
              <a:t>,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57307E5-29BC-5C1E-7073-45094184685E}"/>
              </a:ext>
            </a:extLst>
          </p:cNvPr>
          <p:cNvSpPr txBox="1"/>
          <p:nvPr/>
        </p:nvSpPr>
        <p:spPr>
          <a:xfrm>
            <a:off x="5166066" y="756100"/>
            <a:ext cx="37819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G. </a:t>
            </a:r>
            <a:r>
              <a:rPr lang="en-GB" sz="1200" dirty="0" err="1"/>
              <a:t>Torrisi</a:t>
            </a:r>
            <a:r>
              <a:rPr lang="en-GB" sz="1200" dirty="0"/>
              <a:t>, G.S. Mauro, G. </a:t>
            </a:r>
            <a:r>
              <a:rPr lang="en-GB" sz="1200" dirty="0" err="1"/>
              <a:t>Sorbello</a:t>
            </a:r>
            <a:r>
              <a:rPr lang="en-GB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6886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7B6C5-0B06-A3A2-0249-E79F8418F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8097B1-A8EB-5C45-B8B5-CDF371BDB2ED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EC91F-2F7F-24B8-0E1F-EBDD69BF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82" y="1387729"/>
            <a:ext cx="7938635" cy="4324688"/>
          </a:xfrm>
          <a:prstGeom prst="rect">
            <a:avLst/>
          </a:prstGeo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5D55EFFA-4317-324B-7E7A-62D2CE148899}"/>
              </a:ext>
            </a:extLst>
          </p:cNvPr>
          <p:cNvSpPr txBox="1"/>
          <p:nvPr/>
        </p:nvSpPr>
        <p:spPr>
          <a:xfrm>
            <a:off x="1440411" y="90488"/>
            <a:ext cx="626325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FLASH ELECTRON ACCELERATOR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42FF2-30BD-CE61-A49E-0D569C36B806}"/>
              </a:ext>
            </a:extLst>
          </p:cNvPr>
          <p:cNvSpPr txBox="1"/>
          <p:nvPr/>
        </p:nvSpPr>
        <p:spPr>
          <a:xfrm>
            <a:off x="506975" y="1644146"/>
            <a:ext cx="1513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Vacuum pump</a:t>
            </a:r>
            <a:endParaRPr lang="en-IT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91610-5D03-5EF9-34C8-4B168119D2EE}"/>
              </a:ext>
            </a:extLst>
          </p:cNvPr>
          <p:cNvSpPr txBox="1"/>
          <p:nvPr/>
        </p:nvSpPr>
        <p:spPr>
          <a:xfrm>
            <a:off x="55410" y="4643329"/>
            <a:ext cx="109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Electron source</a:t>
            </a:r>
            <a:endParaRPr lang="en-IT" sz="12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39E3B7-2730-DB34-FFF2-287FCB17C45F}"/>
              </a:ext>
            </a:extLst>
          </p:cNvPr>
          <p:cNvCxnSpPr>
            <a:cxnSpLocks/>
          </p:cNvCxnSpPr>
          <p:nvPr/>
        </p:nvCxnSpPr>
        <p:spPr>
          <a:xfrm>
            <a:off x="602682" y="5104994"/>
            <a:ext cx="644821" cy="1898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AF3820F-BED8-1D5E-A27C-0D845484D2A3}"/>
              </a:ext>
            </a:extLst>
          </p:cNvPr>
          <p:cNvSpPr txBox="1"/>
          <p:nvPr/>
        </p:nvSpPr>
        <p:spPr>
          <a:xfrm>
            <a:off x="925092" y="4035906"/>
            <a:ext cx="151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Standing wave structure</a:t>
            </a:r>
            <a:endParaRPr lang="en-IT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1144C-8EBF-D42E-1CF4-2A93E0D5DA74}"/>
              </a:ext>
            </a:extLst>
          </p:cNvPr>
          <p:cNvSpPr txBox="1"/>
          <p:nvPr/>
        </p:nvSpPr>
        <p:spPr>
          <a:xfrm>
            <a:off x="2526468" y="3199658"/>
            <a:ext cx="83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</a:t>
            </a:r>
            <a:endParaRPr lang="en-IT" sz="12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B38D36-5250-1717-F312-6D5F41D55E54}"/>
              </a:ext>
            </a:extLst>
          </p:cNvPr>
          <p:cNvCxnSpPr>
            <a:cxnSpLocks/>
          </p:cNvCxnSpPr>
          <p:nvPr/>
        </p:nvCxnSpPr>
        <p:spPr>
          <a:xfrm>
            <a:off x="2572201" y="3199658"/>
            <a:ext cx="0" cy="6155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D718E1-8B80-AE13-F5ED-CF0CD2664C9F}"/>
              </a:ext>
            </a:extLst>
          </p:cNvPr>
          <p:cNvCxnSpPr>
            <a:cxnSpLocks/>
          </p:cNvCxnSpPr>
          <p:nvPr/>
        </p:nvCxnSpPr>
        <p:spPr>
          <a:xfrm>
            <a:off x="4404371" y="1849829"/>
            <a:ext cx="0" cy="6155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655ABCE-EA10-6532-113B-5C75DA5B7ED9}"/>
              </a:ext>
            </a:extLst>
          </p:cNvPr>
          <p:cNvSpPr txBox="1"/>
          <p:nvPr/>
        </p:nvSpPr>
        <p:spPr>
          <a:xfrm>
            <a:off x="4414161" y="2003723"/>
            <a:ext cx="83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</a:t>
            </a:r>
            <a:endParaRPr lang="en-IT" sz="1200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F45B7D-3416-5E09-5D37-52837DC34849}"/>
              </a:ext>
            </a:extLst>
          </p:cNvPr>
          <p:cNvCxnSpPr>
            <a:cxnSpLocks/>
          </p:cNvCxnSpPr>
          <p:nvPr/>
        </p:nvCxnSpPr>
        <p:spPr>
          <a:xfrm flipV="1">
            <a:off x="5196851" y="913085"/>
            <a:ext cx="0" cy="5818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CB396A-9A82-9D1B-8C4B-AAD3E92B1F59}"/>
              </a:ext>
            </a:extLst>
          </p:cNvPr>
          <p:cNvCxnSpPr>
            <a:cxnSpLocks/>
          </p:cNvCxnSpPr>
          <p:nvPr/>
        </p:nvCxnSpPr>
        <p:spPr>
          <a:xfrm flipV="1">
            <a:off x="6675131" y="913085"/>
            <a:ext cx="0" cy="5818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23F8F9-2ED2-2E97-C103-9A839A0C814E}"/>
              </a:ext>
            </a:extLst>
          </p:cNvPr>
          <p:cNvSpPr txBox="1"/>
          <p:nvPr/>
        </p:nvSpPr>
        <p:spPr>
          <a:xfrm>
            <a:off x="5408306" y="803089"/>
            <a:ext cx="10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RF power to loads</a:t>
            </a:r>
            <a:endParaRPr lang="en-IT" sz="1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CE49C6-EFFB-810B-8B3F-28733CA0F342}"/>
              </a:ext>
            </a:extLst>
          </p:cNvPr>
          <p:cNvSpPr txBox="1"/>
          <p:nvPr/>
        </p:nvSpPr>
        <p:spPr>
          <a:xfrm>
            <a:off x="5058089" y="2832174"/>
            <a:ext cx="151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Traveling wave structure</a:t>
            </a:r>
            <a:endParaRPr lang="en-IT" sz="1200" b="1" dirty="0">
              <a:solidFill>
                <a:srgbClr val="FFFF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1869A1-DA11-A68F-0F5A-DEC664D4E804}"/>
              </a:ext>
            </a:extLst>
          </p:cNvPr>
          <p:cNvCxnSpPr>
            <a:cxnSpLocks/>
          </p:cNvCxnSpPr>
          <p:nvPr/>
        </p:nvCxnSpPr>
        <p:spPr>
          <a:xfrm flipV="1">
            <a:off x="7755651" y="906389"/>
            <a:ext cx="997120" cy="6134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6A1B5B6-E029-3D98-B3E6-641197BCAAC0}"/>
              </a:ext>
            </a:extLst>
          </p:cNvPr>
          <p:cNvSpPr txBox="1"/>
          <p:nvPr/>
        </p:nvSpPr>
        <p:spPr>
          <a:xfrm rot="19603395">
            <a:off x="7755651" y="943087"/>
            <a:ext cx="10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Electron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beam</a:t>
            </a:r>
            <a:endParaRPr lang="en-IT" sz="12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A6B42B-FAD2-B96C-C0D0-9F2E75E2D232}"/>
              </a:ext>
            </a:extLst>
          </p:cNvPr>
          <p:cNvSpPr txBox="1"/>
          <p:nvPr/>
        </p:nvSpPr>
        <p:spPr>
          <a:xfrm>
            <a:off x="7153477" y="2348274"/>
            <a:ext cx="11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Beam diagnostics</a:t>
            </a:r>
            <a:endParaRPr lang="en-IT" sz="12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E11209-A75E-A9CA-B553-FE859379D5B1}"/>
              </a:ext>
            </a:extLst>
          </p:cNvPr>
          <p:cNvSpPr txBox="1"/>
          <p:nvPr/>
        </p:nvSpPr>
        <p:spPr>
          <a:xfrm>
            <a:off x="263442" y="5864049"/>
            <a:ext cx="864542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1000" dirty="0"/>
              <a:t>L. Giuliano et al., </a:t>
            </a:r>
            <a:r>
              <a:rPr lang="en-IT" sz="1000" i="1" dirty="0"/>
              <a:t>A compact C-band FLASH electron linear accelerator protoype for the VHEE SAFEST project</a:t>
            </a:r>
            <a:r>
              <a:rPr lang="en-IT" sz="1000"/>
              <a:t>, </a:t>
            </a:r>
            <a:r>
              <a:rPr lang="en-IT" sz="1000" b="1"/>
              <a:t>Frontiers</a:t>
            </a:r>
            <a:r>
              <a:rPr lang="en-IT" sz="1000"/>
              <a:t>, </a:t>
            </a:r>
            <a:r>
              <a:rPr lang="it-IT" sz="1000" dirty="0"/>
              <a:t>March</a:t>
            </a:r>
            <a:r>
              <a:rPr lang="en-IT" sz="1000"/>
              <a:t> 202</a:t>
            </a:r>
            <a:r>
              <a:rPr lang="it-IT" sz="1000" dirty="0"/>
              <a:t>5</a:t>
            </a:r>
            <a:endParaRPr lang="en-IT" sz="1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24404F-819A-AA50-11B6-716148D390CC}"/>
              </a:ext>
            </a:extLst>
          </p:cNvPr>
          <p:cNvSpPr txBox="1"/>
          <p:nvPr/>
        </p:nvSpPr>
        <p:spPr>
          <a:xfrm>
            <a:off x="290512" y="6395446"/>
            <a:ext cx="15504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Lucia Giuliano et al.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DBAA40-25AA-B101-047B-704BAC036C3C}"/>
              </a:ext>
            </a:extLst>
          </p:cNvPr>
          <p:cNvSpPr txBox="1"/>
          <p:nvPr/>
        </p:nvSpPr>
        <p:spPr>
          <a:xfrm>
            <a:off x="2535467" y="6336625"/>
            <a:ext cx="470834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>
                <a:solidFill>
                  <a:schemeClr val="tx2"/>
                </a:solidFill>
              </a:rPr>
              <a:t>High Gradient Technology for VHEE Linac in FLASH Radiotherapy</a:t>
            </a: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HG2025, Mérida, Yucatán, México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1CFC56-A61B-6011-8680-973F19FE47E0}"/>
              </a:ext>
            </a:extLst>
          </p:cNvPr>
          <p:cNvSpPr txBox="1"/>
          <p:nvPr/>
        </p:nvSpPr>
        <p:spPr>
          <a:xfrm>
            <a:off x="2658979" y="6299581"/>
            <a:ext cx="458482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pPr algn="ctr"/>
            <a:r>
              <a:rPr lang="en-GB" sz="1100" b="1" dirty="0" err="1">
                <a:solidFill>
                  <a:schemeClr val="tx2"/>
                </a:solidFill>
              </a:rPr>
              <a:t>Convegno</a:t>
            </a:r>
            <a:r>
              <a:rPr lang="en-GB" sz="1100" b="1" dirty="0">
                <a:solidFill>
                  <a:schemeClr val="tx2"/>
                </a:solidFill>
              </a:rPr>
              <a:t> Nazionale: </a:t>
            </a:r>
            <a:r>
              <a:rPr lang="en-GB" sz="1100" b="1" dirty="0" err="1">
                <a:solidFill>
                  <a:schemeClr val="tx2"/>
                </a:solidFill>
              </a:rPr>
              <a:t>Quarta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Giornata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Acceleratori</a:t>
            </a:r>
            <a:endParaRPr lang="en-GB" sz="1100" b="1" dirty="0">
              <a:solidFill>
                <a:schemeClr val="tx2"/>
              </a:solidFill>
            </a:endParaRPr>
          </a:p>
          <a:p>
            <a:pPr algn="ctr"/>
            <a:r>
              <a:rPr lang="en-GB" sz="1100" b="1" dirty="0">
                <a:solidFill>
                  <a:schemeClr val="tx2"/>
                </a:solidFill>
              </a:rPr>
              <a:t>3 – 4 Aprile 2025 INFN - </a:t>
            </a:r>
            <a:r>
              <a:rPr lang="en-GB" sz="1100" b="1" dirty="0" err="1">
                <a:solidFill>
                  <a:schemeClr val="tx2"/>
                </a:solidFill>
              </a:rPr>
              <a:t>Laboratori</a:t>
            </a:r>
            <a:r>
              <a:rPr lang="en-GB" sz="1100" b="1" dirty="0">
                <a:solidFill>
                  <a:schemeClr val="tx2"/>
                </a:solidFill>
              </a:rPr>
              <a:t> </a:t>
            </a:r>
            <a:r>
              <a:rPr lang="en-GB" sz="1100" b="1" dirty="0" err="1">
                <a:solidFill>
                  <a:schemeClr val="tx2"/>
                </a:solidFill>
              </a:rPr>
              <a:t>Nazionali</a:t>
            </a:r>
            <a:r>
              <a:rPr lang="en-GB" sz="1100" b="1" dirty="0">
                <a:solidFill>
                  <a:schemeClr val="tx2"/>
                </a:solidFill>
              </a:rPr>
              <a:t> di </a:t>
            </a:r>
            <a:r>
              <a:rPr lang="en-GB" sz="1100" b="1" dirty="0" err="1">
                <a:solidFill>
                  <a:schemeClr val="tx2"/>
                </a:solidFill>
              </a:rPr>
              <a:t>Legnaro</a:t>
            </a:r>
            <a:endParaRPr lang="en-GB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96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34321</TotalTime>
  <Words>2738</Words>
  <Application>Microsoft Macintosh PowerPoint</Application>
  <PresentationFormat>Presentazione su schermo (4:3)</PresentationFormat>
  <Paragraphs>545</Paragraphs>
  <Slides>28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Bell MT</vt:lpstr>
      <vt:lpstr>Calibri</vt:lpstr>
      <vt:lpstr>Roboto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 Mostacci</dc:creator>
  <cp:lastModifiedBy>lucia giuliano</cp:lastModifiedBy>
  <cp:revision>760</cp:revision>
  <cp:lastPrinted>2024-11-17T20:55:43Z</cp:lastPrinted>
  <dcterms:created xsi:type="dcterms:W3CDTF">2013-10-16T07:53:00Z</dcterms:created>
  <dcterms:modified xsi:type="dcterms:W3CDTF">2025-04-03T08:28:50Z</dcterms:modified>
</cp:coreProperties>
</file>