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C23"/>
    <a:srgbClr val="F68E39"/>
    <a:srgbClr val="11C506"/>
    <a:srgbClr val="636466"/>
    <a:srgbClr val="6B866B"/>
    <a:srgbClr val="4545AE"/>
    <a:srgbClr val="6C876C"/>
    <a:srgbClr val="6D3D39"/>
    <a:srgbClr val="E95125"/>
    <a:srgbClr val="3C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87" autoAdjust="0"/>
    <p:restoredTop sz="94670"/>
  </p:normalViewPr>
  <p:slideViewPr>
    <p:cSldViewPr snapToGrid="0" snapToObjects="1">
      <p:cViewPr varScale="1">
        <p:scale>
          <a:sx n="81" d="100"/>
          <a:sy n="81" d="100"/>
        </p:scale>
        <p:origin x="984" y="6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6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2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3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418639" y="5940101"/>
            <a:ext cx="2799620" cy="634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</a:t>
            </a:r>
            <a:r>
              <a:rPr lang="en-US" dirty="0" err="1"/>
              <a:t>Inst</a:t>
            </a:r>
            <a:r>
              <a:rPr lang="en-US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826756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6793393" y="240226"/>
            <a:ext cx="4797473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Presenter Name | Presentation Title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9149975" y="6499786"/>
            <a:ext cx="1468093" cy="220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You </a:t>
            </a:r>
            <a:r>
              <a:rPr lang="en-US" sz="1100" dirty="0" err="1"/>
              <a:t>Inst</a:t>
            </a:r>
            <a:r>
              <a:rPr lang="en-US" sz="1100" dirty="0"/>
              <a:t>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250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1232398"/>
            <a:ext cx="10957984" cy="1143000"/>
          </a:xfrm>
        </p:spPr>
        <p:txBody>
          <a:bodyPr/>
          <a:lstStyle/>
          <a:p>
            <a:r>
              <a:rPr lang="en-GB" sz="4000" dirty="0"/>
              <a:t>Precision measurements of (anti)neutrino with SAND detector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Giulia Lupi</a:t>
            </a:r>
          </a:p>
          <a:p>
            <a:r>
              <a:rPr lang="en-GB" dirty="0"/>
              <a:t>IFD – INFN Workshop on Future Detectors</a:t>
            </a:r>
          </a:p>
          <a:p>
            <a:r>
              <a:rPr lang="en-GB" dirty="0"/>
              <a:t>17-19 March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39AB7-A877-4B54-90D6-A462A5BF96D9}"/>
              </a:ext>
            </a:extLst>
          </p:cNvPr>
          <p:cNvSpPr/>
          <p:nvPr/>
        </p:nvSpPr>
        <p:spPr>
          <a:xfrm>
            <a:off x="6096001" y="5882327"/>
            <a:ext cx="3291138" cy="810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06527A-C0DC-477D-8C4F-FD5AFF67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70" y="5882326"/>
            <a:ext cx="1293484" cy="8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768" y="82877"/>
            <a:ext cx="10972800" cy="64710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DUNE </a:t>
            </a:r>
            <a:r>
              <a:rPr lang="en-GB" dirty="0"/>
              <a:t>neutrino oscillation experiment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cs typeface="Helvetica"/>
              </a:rPr>
              <a:t>18/03/2025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</a:rPr>
              <a:t>Giulia Lupi |  Neutrino </a:t>
            </a:r>
            <a:r>
              <a:rPr lang="de-DE" dirty="0" err="1">
                <a:latin typeface="+mn-lt"/>
              </a:rPr>
              <a:t>interactions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with</a:t>
            </a:r>
            <a:r>
              <a:rPr lang="de-DE" dirty="0">
                <a:latin typeface="+mn-lt"/>
              </a:rPr>
              <a:t> SAND </a:t>
            </a:r>
            <a:r>
              <a:rPr lang="de-DE" dirty="0" err="1">
                <a:latin typeface="+mn-lt"/>
              </a:rPr>
              <a:t>detector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>
                <a:latin typeface="+mn-lt"/>
              </a:rPr>
              <a:pPr>
                <a:defRPr/>
              </a:pPr>
              <a:t>2</a:t>
            </a:fld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9987C-DF2F-451E-8A12-543EB3471B93}"/>
              </a:ext>
            </a:extLst>
          </p:cNvPr>
          <p:cNvSpPr/>
          <p:nvPr/>
        </p:nvSpPr>
        <p:spPr>
          <a:xfrm>
            <a:off x="9060180" y="6441982"/>
            <a:ext cx="1686130" cy="373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E02E30-83E1-480D-A373-8E503B30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16" y="6473280"/>
            <a:ext cx="496573" cy="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84BB13-6F2D-4B81-90DF-8C6314696DB2}"/>
              </a:ext>
            </a:extLst>
          </p:cNvPr>
          <p:cNvGrpSpPr/>
          <p:nvPr/>
        </p:nvGrpSpPr>
        <p:grpSpPr>
          <a:xfrm>
            <a:off x="609600" y="707747"/>
            <a:ext cx="10972800" cy="2240226"/>
            <a:chOff x="2297029" y="777257"/>
            <a:chExt cx="7597947" cy="1824284"/>
          </a:xfrm>
        </p:grpSpPr>
        <p:pic>
          <p:nvPicPr>
            <p:cNvPr id="22" name="Immagine 12">
              <a:extLst>
                <a:ext uri="{FF2B5EF4-FFF2-40B4-BE49-F238E27FC236}">
                  <a16:creationId xmlns:a16="http://schemas.microsoft.com/office/drawing/2014/main" id="{2D7B828A-D153-4F2A-91FD-ED7F1D387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9"/>
            <a:stretch/>
          </p:blipFill>
          <p:spPr>
            <a:xfrm>
              <a:off x="2297029" y="777257"/>
              <a:ext cx="7597947" cy="182428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D96409-A425-4F23-A98F-DB0CFAC866BF}"/>
                </a:ext>
              </a:extLst>
            </p:cNvPr>
            <p:cNvSpPr/>
            <p:nvPr/>
          </p:nvSpPr>
          <p:spPr>
            <a:xfrm>
              <a:off x="7207624" y="1027953"/>
              <a:ext cx="615576" cy="347771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F7E204-6FF1-4ECA-8B5A-BEBE53750CC7}"/>
                </a:ext>
              </a:extLst>
            </p:cNvPr>
            <p:cNvSpPr txBox="1"/>
            <p:nvPr/>
          </p:nvSpPr>
          <p:spPr>
            <a:xfrm>
              <a:off x="6843058" y="848584"/>
              <a:ext cx="1344707" cy="25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+mn-lt"/>
                </a:rPr>
                <a:t>1.2 – 2.4 MW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1D6D37-043B-4D09-A3D6-1D56D17125A0}"/>
              </a:ext>
            </a:extLst>
          </p:cNvPr>
          <p:cNvGrpSpPr/>
          <p:nvPr/>
        </p:nvGrpSpPr>
        <p:grpSpPr>
          <a:xfrm>
            <a:off x="6134042" y="3429000"/>
            <a:ext cx="5486400" cy="2929320"/>
            <a:chOff x="5263442" y="3171184"/>
            <a:chExt cx="5404558" cy="3403499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618787B-0453-4F61-B6C1-791D7B315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442" y="3171184"/>
              <a:ext cx="5404558" cy="3392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416E0B-64DC-40F9-92FD-97010E438279}"/>
                </a:ext>
              </a:extLst>
            </p:cNvPr>
            <p:cNvSpPr txBox="1"/>
            <p:nvPr/>
          </p:nvSpPr>
          <p:spPr>
            <a:xfrm>
              <a:off x="6172682" y="3327648"/>
              <a:ext cx="860864" cy="3575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+mn-lt"/>
                </a:rPr>
                <a:t>SAND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2FFA19-1AFD-4416-9E18-5A9261476A22}"/>
                </a:ext>
              </a:extLst>
            </p:cNvPr>
            <p:cNvSpPr txBox="1"/>
            <p:nvPr/>
          </p:nvSpPr>
          <p:spPr>
            <a:xfrm>
              <a:off x="9324155" y="5449217"/>
              <a:ext cx="830545" cy="3575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+mn-lt"/>
                </a:rPr>
                <a:t>ND-</a:t>
              </a:r>
              <a:r>
                <a:rPr lang="en-GB" sz="1400" b="1" dirty="0" err="1">
                  <a:latin typeface="+mn-lt"/>
                </a:rPr>
                <a:t>LAr</a:t>
              </a:r>
              <a:endParaRPr lang="en-GB" sz="1400" b="1" dirty="0">
                <a:latin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0FE691-390F-4FA0-A5CF-A7A501D7FCD2}"/>
                </a:ext>
              </a:extLst>
            </p:cNvPr>
            <p:cNvSpPr txBox="1"/>
            <p:nvPr/>
          </p:nvSpPr>
          <p:spPr>
            <a:xfrm>
              <a:off x="7732395" y="4110982"/>
              <a:ext cx="645459" cy="3575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+mn-lt"/>
                </a:rPr>
                <a:t>TMS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96ADB3A-E8FA-4CD7-878A-33F4869A0A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4592" y="3623652"/>
              <a:ext cx="8523" cy="60687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5C1E0E9-E10C-4228-9AE0-DF5F6503147D}"/>
                </a:ext>
              </a:extLst>
            </p:cNvPr>
            <p:cNvCxnSpPr>
              <a:cxnSpLocks/>
            </p:cNvCxnSpPr>
            <p:nvPr/>
          </p:nvCxnSpPr>
          <p:spPr>
            <a:xfrm>
              <a:off x="8377851" y="4249478"/>
              <a:ext cx="408138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316D58E-0E16-410F-B00D-1F86CA207DE5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9739426" y="4745319"/>
              <a:ext cx="2" cy="70389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2D628981-2347-466D-977F-5B10D748B223}"/>
                </a:ext>
              </a:extLst>
            </p:cNvPr>
            <p:cNvSpPr/>
            <p:nvPr/>
          </p:nvSpPr>
          <p:spPr>
            <a:xfrm rot="12988874">
              <a:off x="8085128" y="6043910"/>
              <a:ext cx="802005" cy="3123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BAEE1C4-F7DC-436A-9A9E-C8D3B69E9DAA}"/>
                    </a:ext>
                  </a:extLst>
                </p:cNvPr>
                <p:cNvSpPr txBox="1"/>
                <p:nvPr/>
              </p:nvSpPr>
              <p:spPr>
                <a:xfrm>
                  <a:off x="8581920" y="6145566"/>
                  <a:ext cx="255812" cy="4291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𝝂</m:t>
                        </m:r>
                      </m:oMath>
                    </m:oMathPara>
                  </a14:m>
                  <a:endParaRPr lang="en-GB" sz="2400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BAEE1C4-F7DC-436A-9A9E-C8D3B69E9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1920" y="6145566"/>
                  <a:ext cx="255812" cy="429117"/>
                </a:xfrm>
                <a:prstGeom prst="rect">
                  <a:avLst/>
                </a:prstGeom>
                <a:blipFill>
                  <a:blip r:embed="rId6"/>
                  <a:stretch>
                    <a:fillRect l="-14286" r="-14286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0432B49-3C08-4891-8EAA-0FE7729A4D18}"/>
              </a:ext>
            </a:extLst>
          </p:cNvPr>
          <p:cNvSpPr/>
          <p:nvPr/>
        </p:nvSpPr>
        <p:spPr>
          <a:xfrm>
            <a:off x="2258720" y="2524282"/>
            <a:ext cx="1417734" cy="387280"/>
          </a:xfrm>
          <a:prstGeom prst="rect">
            <a:avLst/>
          </a:prstGeom>
          <a:solidFill>
            <a:srgbClr val="636466"/>
          </a:solidFill>
          <a:ln>
            <a:solidFill>
              <a:srgbClr val="6364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43BBD5-C1BF-454F-93F4-D710867FEBB9}"/>
              </a:ext>
            </a:extLst>
          </p:cNvPr>
          <p:cNvSpPr/>
          <p:nvPr/>
        </p:nvSpPr>
        <p:spPr>
          <a:xfrm>
            <a:off x="3327419" y="2295584"/>
            <a:ext cx="2338090" cy="387280"/>
          </a:xfrm>
          <a:prstGeom prst="rect">
            <a:avLst/>
          </a:prstGeom>
          <a:solidFill>
            <a:srgbClr val="636466"/>
          </a:solidFill>
          <a:ln>
            <a:solidFill>
              <a:srgbClr val="6364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511C3C-E0DD-4398-8CE3-E71FF665DFFA}"/>
              </a:ext>
            </a:extLst>
          </p:cNvPr>
          <p:cNvSpPr/>
          <p:nvPr/>
        </p:nvSpPr>
        <p:spPr>
          <a:xfrm>
            <a:off x="2867241" y="2316386"/>
            <a:ext cx="2338090" cy="387280"/>
          </a:xfrm>
          <a:prstGeom prst="rect">
            <a:avLst/>
          </a:prstGeom>
          <a:solidFill>
            <a:srgbClr val="636466"/>
          </a:solidFill>
          <a:ln>
            <a:solidFill>
              <a:srgbClr val="6364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9D39E7-BA78-42A0-9B3E-2BD4362B1E0E}"/>
              </a:ext>
            </a:extLst>
          </p:cNvPr>
          <p:cNvGrpSpPr/>
          <p:nvPr/>
        </p:nvGrpSpPr>
        <p:grpSpPr>
          <a:xfrm>
            <a:off x="1583265" y="2575324"/>
            <a:ext cx="8483847" cy="830998"/>
            <a:chOff x="934348" y="3652176"/>
            <a:chExt cx="8483847" cy="830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17">
                  <a:extLst>
                    <a:ext uri="{FF2B5EF4-FFF2-40B4-BE49-F238E27FC236}">
                      <a16:creationId xmlns:a16="http://schemas.microsoft.com/office/drawing/2014/main" id="{EA42A153-D29D-4322-B08A-A80EBEAE1C51}"/>
                    </a:ext>
                  </a:extLst>
                </p:cNvPr>
                <p:cNvSpPr txBox="1"/>
                <p:nvPr/>
              </p:nvSpPr>
              <p:spPr>
                <a:xfrm>
                  <a:off x="934348" y="3652176"/>
                  <a:ext cx="4062500" cy="8309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68E39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F68E39"/>
                    </a:buClr>
                    <a:buSzPct val="90000"/>
                  </a:pPr>
                  <a:r>
                    <a:rPr lang="it-IT" sz="1600" b="1" dirty="0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Far Detector </a:t>
                  </a:r>
                  <a:r>
                    <a:rPr lang="it-IT" sz="1600" b="1" dirty="0" err="1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Complex</a:t>
                  </a:r>
                  <a:endParaRPr lang="it-IT" sz="1600" b="1" dirty="0">
                    <a:solidFill>
                      <a:srgbClr val="F68E39"/>
                    </a:solidFill>
                    <a:latin typeface="Arial Nova" panose="020B050402020202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endParaRPr>
                </a:p>
                <a:p>
                  <a:pPr marL="285744" indent="-285744">
                    <a:buClr>
                      <a:srgbClr val="F68E39"/>
                    </a:buClr>
                    <a:buSzPct val="90000"/>
                    <a:buFont typeface="Arial" panose="020B0604020202020204" pitchFamily="34" charset="0"/>
                    <a:buChar char="•"/>
                  </a:pPr>
                  <a:r>
                    <a:rPr lang="it-IT" sz="1600" dirty="0" err="1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Four</a:t>
                  </a:r>
                  <a:r>
                    <a:rPr lang="it-IT" sz="1600" dirty="0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it-IT" sz="1600" dirty="0" err="1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LArTPC</a:t>
                  </a:r>
                  <a:r>
                    <a:rPr lang="it-IT" sz="1600" dirty="0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it-IT" sz="1600" dirty="0" err="1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modules</a:t>
                  </a:r>
                  <a:r>
                    <a:rPr lang="it-IT" sz="1600" dirty="0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600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∼17</m:t>
                      </m:r>
                    </m:oMath>
                  </a14:m>
                  <a:r>
                    <a:rPr lang="en-GB" sz="1600" kern="100" dirty="0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en-GB" sz="1600" kern="100" dirty="0" err="1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kton</a:t>
                  </a:r>
                  <a:r>
                    <a:rPr lang="en-GB" sz="1600" kern="100" dirty="0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each</a:t>
                  </a:r>
                </a:p>
                <a:p>
                  <a:pPr marL="285744" indent="-285744">
                    <a:buClr>
                      <a:srgbClr val="F68E39"/>
                    </a:buClr>
                    <a:buSzPct val="90000"/>
                    <a:buFont typeface="Arial" panose="020B0604020202020204" pitchFamily="34" charset="0"/>
                    <a:buChar char="•"/>
                  </a:pPr>
                  <a:r>
                    <a:rPr lang="it-IT" sz="1600" dirty="0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1.5 km underground</a:t>
                  </a:r>
                </a:p>
              </p:txBody>
            </p:sp>
          </mc:Choice>
          <mc:Fallback xmlns="">
            <p:sp>
              <p:nvSpPr>
                <p:cNvPr id="28" name="CasellaDiTesto 17">
                  <a:extLst>
                    <a:ext uri="{FF2B5EF4-FFF2-40B4-BE49-F238E27FC236}">
                      <a16:creationId xmlns:a16="http://schemas.microsoft.com/office/drawing/2014/main" id="{EA42A153-D29D-4322-B08A-A80EBEAE1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48" y="3652176"/>
                  <a:ext cx="4062500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312" t="-1493" b="-8955"/>
                  </a:stretch>
                </a:blipFill>
                <a:ln>
                  <a:solidFill>
                    <a:srgbClr val="F68E3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1">
                  <a:extLst>
                    <a:ext uri="{FF2B5EF4-FFF2-40B4-BE49-F238E27FC236}">
                      <a16:creationId xmlns:a16="http://schemas.microsoft.com/office/drawing/2014/main" id="{4F3C6A68-56A6-4CEF-B317-1D49D84E43E0}"/>
                    </a:ext>
                  </a:extLst>
                </p:cNvPr>
                <p:cNvSpPr txBox="1"/>
                <p:nvPr/>
              </p:nvSpPr>
              <p:spPr>
                <a:xfrm>
                  <a:off x="5437281" y="3652177"/>
                  <a:ext cx="3980914" cy="8309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68E39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F68E39"/>
                    </a:buClr>
                    <a:buSzPct val="90000"/>
                  </a:pPr>
                  <a:r>
                    <a:rPr lang="it-IT" sz="1600" b="1" dirty="0" err="1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Near</a:t>
                  </a:r>
                  <a:r>
                    <a:rPr lang="it-IT" sz="1600" b="1" dirty="0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Detector </a:t>
                  </a:r>
                  <a:r>
                    <a:rPr lang="it-IT" sz="1600" b="1" dirty="0" err="1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Complex</a:t>
                  </a:r>
                  <a:r>
                    <a:rPr lang="en-GB" sz="1600" kern="100" dirty="0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	</a:t>
                  </a:r>
                  <a:endParaRPr lang="it-IT" sz="1600" dirty="0">
                    <a:latin typeface="Arial Nova" panose="020B050402020202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endParaRPr>
                </a:p>
                <a:p>
                  <a:pPr marL="285744" indent="-285744">
                    <a:buClr>
                      <a:srgbClr val="F68E39"/>
                    </a:buClr>
                    <a:buSzPct val="90000"/>
                    <a:buFont typeface="Arial" panose="020B0604020202020204" pitchFamily="34" charset="0"/>
                    <a:buChar char="•"/>
                  </a:pPr>
                  <a:r>
                    <a:rPr lang="it-IT" sz="1600" dirty="0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574 m from </a:t>
                  </a:r>
                  <a14:m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</a:rPr>
                        <m:t>𝜈</m:t>
                      </m:r>
                    </m:oMath>
                  </a14:m>
                  <a:r>
                    <a:rPr lang="it-IT" sz="1600" dirty="0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-source </a:t>
                  </a:r>
                </a:p>
                <a:p>
                  <a:pPr marL="285744" indent="-285744">
                    <a:buClr>
                      <a:srgbClr val="F68E39"/>
                    </a:buClr>
                    <a:buSzPct val="90000"/>
                    <a:buFont typeface="Arial" panose="020B0604020202020204" pitchFamily="34" charset="0"/>
                    <a:buChar char="•"/>
                  </a:pPr>
                  <a:r>
                    <a:rPr lang="it-IT" sz="1600" dirty="0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Three detectors: </a:t>
                  </a:r>
                  <a:r>
                    <a:rPr lang="en-GB" sz="1600" b="1" kern="100" dirty="0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SAND – </a:t>
                  </a:r>
                  <a:r>
                    <a:rPr lang="it-IT" sz="1600" dirty="0" err="1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NDLAr</a:t>
                  </a:r>
                  <a:r>
                    <a:rPr lang="it-IT" sz="1600" dirty="0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- </a:t>
                  </a:r>
                  <a:r>
                    <a:rPr lang="en-GB" sz="1600" kern="100" dirty="0">
                      <a:solidFill>
                        <a:srgbClr val="F68E39"/>
                      </a:solidFill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TMS</a:t>
                  </a:r>
                  <a:r>
                    <a:rPr lang="en-GB" sz="1600" kern="100" dirty="0">
                      <a:latin typeface="Arial Nova" panose="020B050402020202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endParaRPr lang="en-GB" sz="1600" dirty="0"/>
                </a:p>
              </p:txBody>
            </p:sp>
          </mc:Choice>
          <mc:Fallback xmlns="">
            <p:sp>
              <p:nvSpPr>
                <p:cNvPr id="29" name="CasellaDiTesto 21">
                  <a:extLst>
                    <a:ext uri="{FF2B5EF4-FFF2-40B4-BE49-F238E27FC236}">
                      <a16:creationId xmlns:a16="http://schemas.microsoft.com/office/drawing/2014/main" id="{4F3C6A68-56A6-4CEF-B317-1D49D84E4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7281" y="3652177"/>
                  <a:ext cx="3980914" cy="830997"/>
                </a:xfrm>
                <a:prstGeom prst="rect">
                  <a:avLst/>
                </a:prstGeom>
                <a:blipFill>
                  <a:blip r:embed="rId8"/>
                  <a:stretch>
                    <a:fillRect t="-1493" r="-635" b="-8955"/>
                  </a:stretch>
                </a:blipFill>
                <a:ln>
                  <a:solidFill>
                    <a:srgbClr val="F68E3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ABF068-09B6-4205-B128-643983FD7E4C}"/>
                  </a:ext>
                </a:extLst>
              </p:cNvPr>
              <p:cNvSpPr txBox="1"/>
              <p:nvPr/>
            </p:nvSpPr>
            <p:spPr>
              <a:xfrm>
                <a:off x="578375" y="3465220"/>
                <a:ext cx="5265993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SAND </a:t>
                </a:r>
              </a:p>
              <a:p>
                <a:r>
                  <a:rPr lang="en-GB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System for on-axis Neutrino Detection to monitor beam stability </a:t>
                </a:r>
                <a:r>
                  <a:rPr lang="en-US" altLang="en-US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and study nuclear effects</a:t>
                </a:r>
                <a:endParaRPr lang="en-GB" sz="1600" b="1" dirty="0">
                  <a:latin typeface="+mn-lt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GB" sz="1600" b="1" dirty="0">
                  <a:latin typeface="+mn-lt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GB" sz="1600" b="1" dirty="0" err="1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NDLar</a:t>
                </a:r>
                <a:r>
                  <a:rPr lang="en-GB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r>
                  <a:rPr lang="en-GB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Liquid Argon TPC for high statistics on </a:t>
                </a:r>
                <a:br>
                  <a:rPr lang="en-GB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-</a:t>
                </a:r>
                <a:r>
                  <a:rPr lang="en-GB" sz="1600" dirty="0" err="1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Ar</a:t>
                </a:r>
                <a:r>
                  <a:rPr lang="en-GB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interactions </a:t>
                </a:r>
                <a14:m>
                  <m:oMath xmlns:m="http://schemas.openxmlformats.org/officeDocument/2006/math">
                    <m:r>
                      <a:rPr lang="it-IT" altLang="en-US" i="1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					</a:t>
                </a:r>
              </a:p>
              <a:p>
                <a:endParaRPr lang="en-GB" sz="1600" b="1" dirty="0">
                  <a:latin typeface="+mn-lt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GB" sz="1600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TMS</a:t>
                </a:r>
                <a:br>
                  <a:rPr lang="en-GB" sz="1600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</a:br>
                <a:r>
                  <a:rPr lang="en-GB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Magnetized steel range stack for measuring muon momentum and sign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ABF068-09B6-4205-B128-643983FD7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75" y="3465220"/>
                <a:ext cx="5265993" cy="2893100"/>
              </a:xfrm>
              <a:prstGeom prst="rect">
                <a:avLst/>
              </a:prstGeom>
              <a:blipFill>
                <a:blip r:embed="rId9"/>
                <a:stretch>
                  <a:fillRect l="-694"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7BAD2B-EB63-4CDB-ADFB-470F0C68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0" r="25086" b="21071"/>
          <a:stretch/>
        </p:blipFill>
        <p:spPr>
          <a:xfrm>
            <a:off x="21414" y="2431376"/>
            <a:ext cx="4744118" cy="39258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768" y="216653"/>
            <a:ext cx="10972800" cy="64710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The Near Detector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cs typeface="Helvetica"/>
              </a:rPr>
              <a:t>18/03/2025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</a:rPr>
              <a:t>Giulia Lupi |  Neutrino </a:t>
            </a:r>
            <a:r>
              <a:rPr lang="de-DE" dirty="0" err="1">
                <a:latin typeface="+mn-lt"/>
              </a:rPr>
              <a:t>interactions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with</a:t>
            </a:r>
            <a:r>
              <a:rPr lang="de-DE" dirty="0">
                <a:latin typeface="+mn-lt"/>
              </a:rPr>
              <a:t> SAND </a:t>
            </a:r>
            <a:r>
              <a:rPr lang="de-DE" dirty="0" err="1">
                <a:latin typeface="+mn-lt"/>
              </a:rPr>
              <a:t>detector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>
                <a:latin typeface="+mn-lt"/>
              </a:rPr>
              <a:pPr>
                <a:defRPr/>
              </a:pPr>
              <a:t>3</a:t>
            </a:fld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9987C-DF2F-451E-8A12-543EB3471B93}"/>
              </a:ext>
            </a:extLst>
          </p:cNvPr>
          <p:cNvSpPr/>
          <p:nvPr/>
        </p:nvSpPr>
        <p:spPr>
          <a:xfrm>
            <a:off x="9060180" y="6441982"/>
            <a:ext cx="1686130" cy="373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E02E30-83E1-480D-A373-8E503B30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16" y="6473280"/>
            <a:ext cx="496573" cy="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39219F2-A1D9-49B8-89D0-297DEFD03664}"/>
              </a:ext>
            </a:extLst>
          </p:cNvPr>
          <p:cNvGrpSpPr/>
          <p:nvPr/>
        </p:nvGrpSpPr>
        <p:grpSpPr>
          <a:xfrm>
            <a:off x="1855935" y="1429877"/>
            <a:ext cx="8480129" cy="1284972"/>
            <a:chOff x="1137998" y="2093209"/>
            <a:chExt cx="7076539" cy="883338"/>
          </a:xfrm>
        </p:grpSpPr>
        <p:pic>
          <p:nvPicPr>
            <p:cNvPr id="20" name="Immagine 1">
              <a:extLst>
                <a:ext uri="{FF2B5EF4-FFF2-40B4-BE49-F238E27FC236}">
                  <a16:creationId xmlns:a16="http://schemas.microsoft.com/office/drawing/2014/main" id="{EAD5B1AF-B274-48DE-97AA-CD1FEA70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7998" y="2093209"/>
              <a:ext cx="6868004" cy="581355"/>
            </a:xfrm>
            <a:prstGeom prst="rect">
              <a:avLst/>
            </a:prstGeom>
          </p:spPr>
        </p:pic>
        <p:sp>
          <p:nvSpPr>
            <p:cNvPr id="31" name="Rettangolo 6">
              <a:extLst>
                <a:ext uri="{FF2B5EF4-FFF2-40B4-BE49-F238E27FC236}">
                  <a16:creationId xmlns:a16="http://schemas.microsoft.com/office/drawing/2014/main" id="{18067000-DB5F-4EBE-BE95-7B7DC05D11E4}"/>
                </a:ext>
              </a:extLst>
            </p:cNvPr>
            <p:cNvSpPr/>
            <p:nvPr/>
          </p:nvSpPr>
          <p:spPr>
            <a:xfrm>
              <a:off x="3068458" y="2230828"/>
              <a:ext cx="564596" cy="304191"/>
            </a:xfrm>
            <a:prstGeom prst="rect">
              <a:avLst/>
            </a:prstGeom>
            <a:noFill/>
            <a:ln>
              <a:solidFill>
                <a:srgbClr val="11C5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ttangolo 7">
              <a:extLst>
                <a:ext uri="{FF2B5EF4-FFF2-40B4-BE49-F238E27FC236}">
                  <a16:creationId xmlns:a16="http://schemas.microsoft.com/office/drawing/2014/main" id="{BBC4AF91-6FEE-4446-A758-589BFF7694DA}"/>
                </a:ext>
              </a:extLst>
            </p:cNvPr>
            <p:cNvSpPr/>
            <p:nvPr/>
          </p:nvSpPr>
          <p:spPr>
            <a:xfrm>
              <a:off x="4446986" y="2230828"/>
              <a:ext cx="698594" cy="304191"/>
            </a:xfrm>
            <a:prstGeom prst="rect">
              <a:avLst/>
            </a:prstGeom>
            <a:noFill/>
            <a:ln>
              <a:solidFill>
                <a:srgbClr val="F68E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ttangolo 9">
              <a:extLst>
                <a:ext uri="{FF2B5EF4-FFF2-40B4-BE49-F238E27FC236}">
                  <a16:creationId xmlns:a16="http://schemas.microsoft.com/office/drawing/2014/main" id="{B1BAB99D-DAC4-4CDF-9464-F402D62F8446}"/>
                </a:ext>
              </a:extLst>
            </p:cNvPr>
            <p:cNvSpPr/>
            <p:nvPr/>
          </p:nvSpPr>
          <p:spPr>
            <a:xfrm>
              <a:off x="6491915" y="2223635"/>
              <a:ext cx="1384395" cy="304191"/>
            </a:xfrm>
            <a:prstGeom prst="rect">
              <a:avLst/>
            </a:prstGeom>
            <a:noFill/>
            <a:ln>
              <a:solidFill>
                <a:srgbClr val="00B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asellaDiTesto 14">
              <a:extLst>
                <a:ext uri="{FF2B5EF4-FFF2-40B4-BE49-F238E27FC236}">
                  <a16:creationId xmlns:a16="http://schemas.microsoft.com/office/drawing/2014/main" id="{6A7BAD9B-9A99-4C0F-8C29-7A7FB5F9E660}"/>
                </a:ext>
              </a:extLst>
            </p:cNvPr>
            <p:cNvSpPr txBox="1"/>
            <p:nvPr/>
          </p:nvSpPr>
          <p:spPr>
            <a:xfrm>
              <a:off x="2516478" y="2562172"/>
              <a:ext cx="1757435" cy="285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F37C23"/>
                </a:buClr>
              </a:pPr>
              <a:r>
                <a:rPr lang="it-IT" sz="1600" b="1" dirty="0" err="1">
                  <a:solidFill>
                    <a:srgbClr val="11C506"/>
                  </a:solidFill>
                  <a:latin typeface="+mn-lt"/>
                </a:rPr>
                <a:t>Initial</a:t>
              </a:r>
              <a:r>
                <a:rPr lang="it-IT" sz="1600" b="1" dirty="0">
                  <a:solidFill>
                    <a:srgbClr val="11C506"/>
                  </a:solidFill>
                  <a:latin typeface="+mn-lt"/>
                </a:rPr>
                <a:t> neutrino </a:t>
              </a:r>
              <a:r>
                <a:rPr lang="it-IT" sz="1600" b="1" dirty="0" err="1">
                  <a:solidFill>
                    <a:srgbClr val="11C506"/>
                  </a:solidFill>
                  <a:latin typeface="+mn-lt"/>
                </a:rPr>
                <a:t>flux</a:t>
              </a:r>
              <a:endParaRPr lang="it-IT" sz="1600" b="1" dirty="0">
                <a:solidFill>
                  <a:srgbClr val="11C506"/>
                </a:solidFill>
                <a:latin typeface="+mn-lt"/>
              </a:endParaRPr>
            </a:p>
          </p:txBody>
        </p:sp>
        <p:sp>
          <p:nvSpPr>
            <p:cNvPr id="35" name="CasellaDiTesto 15">
              <a:extLst>
                <a:ext uri="{FF2B5EF4-FFF2-40B4-BE49-F238E27FC236}">
                  <a16:creationId xmlns:a16="http://schemas.microsoft.com/office/drawing/2014/main" id="{15326843-9890-4F48-9C7A-992B5BA85612}"/>
                </a:ext>
              </a:extLst>
            </p:cNvPr>
            <p:cNvSpPr txBox="1"/>
            <p:nvPr/>
          </p:nvSpPr>
          <p:spPr>
            <a:xfrm>
              <a:off x="4088978" y="2574551"/>
              <a:ext cx="1414610" cy="401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37C23"/>
                </a:buClr>
              </a:pPr>
              <a:r>
                <a:rPr lang="it-IT" sz="1600" b="1" dirty="0">
                  <a:solidFill>
                    <a:srgbClr val="F68E39"/>
                  </a:solidFill>
                  <a:latin typeface="+mn-lt"/>
                </a:rPr>
                <a:t>Interaction cross-</a:t>
              </a:r>
              <a:r>
                <a:rPr lang="it-IT" sz="1600" b="1" dirty="0" err="1">
                  <a:solidFill>
                    <a:srgbClr val="F68E39"/>
                  </a:solidFill>
                  <a:latin typeface="+mn-lt"/>
                </a:rPr>
                <a:t>section</a:t>
              </a:r>
              <a:endParaRPr lang="it-IT" sz="1600" b="1" dirty="0">
                <a:solidFill>
                  <a:srgbClr val="F68E39"/>
                </a:solidFill>
                <a:latin typeface="+mn-lt"/>
              </a:endParaRPr>
            </a:p>
          </p:txBody>
        </p:sp>
        <p:sp>
          <p:nvSpPr>
            <p:cNvPr id="36" name="CasellaDiTesto 17">
              <a:extLst>
                <a:ext uri="{FF2B5EF4-FFF2-40B4-BE49-F238E27FC236}">
                  <a16:creationId xmlns:a16="http://schemas.microsoft.com/office/drawing/2014/main" id="{0C82306C-FF79-4251-8ED8-C0AC46B791A1}"/>
                </a:ext>
              </a:extLst>
            </p:cNvPr>
            <p:cNvSpPr txBox="1"/>
            <p:nvPr/>
          </p:nvSpPr>
          <p:spPr>
            <a:xfrm>
              <a:off x="6248449" y="2611290"/>
              <a:ext cx="1966088" cy="232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37C23"/>
                </a:buClr>
              </a:pPr>
              <a:r>
                <a:rPr lang="it-IT" sz="1600" b="1" dirty="0">
                  <a:solidFill>
                    <a:srgbClr val="00B9FF"/>
                  </a:solidFill>
                  <a:latin typeface="+mn-lt"/>
                </a:rPr>
                <a:t>Detector </a:t>
              </a:r>
              <a:r>
                <a:rPr lang="it-IT" sz="1600" b="1" dirty="0" err="1">
                  <a:solidFill>
                    <a:srgbClr val="00B9FF"/>
                  </a:solidFill>
                  <a:latin typeface="+mn-lt"/>
                </a:rPr>
                <a:t>response</a:t>
              </a:r>
              <a:endParaRPr lang="it-IT" sz="1600" b="1" dirty="0">
                <a:solidFill>
                  <a:srgbClr val="00B9FF"/>
                </a:solidFill>
                <a:latin typeface="+mn-lt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3A0C511-5EAC-4C8A-80AB-147D2784E1DD}"/>
              </a:ext>
            </a:extLst>
          </p:cNvPr>
          <p:cNvSpPr txBox="1"/>
          <p:nvPr/>
        </p:nvSpPr>
        <p:spPr>
          <a:xfrm>
            <a:off x="2796988" y="830446"/>
            <a:ext cx="626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5CC763-6413-47D1-B6CD-1995EC026C40}"/>
              </a:ext>
            </a:extLst>
          </p:cNvPr>
          <p:cNvSpPr txBox="1"/>
          <p:nvPr/>
        </p:nvSpPr>
        <p:spPr>
          <a:xfrm>
            <a:off x="249768" y="84336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Beam measurements near the production point, limit systematic and nuclear effects to optimize oscillation analysis at the Far Detector (FD)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A83203C-7925-45BE-8B2E-7EE050BE2B0E}"/>
                  </a:ext>
                </a:extLst>
              </p:cNvPr>
              <p:cNvSpPr txBox="1"/>
              <p:nvPr/>
            </p:nvSpPr>
            <p:spPr>
              <a:xfrm>
                <a:off x="4898576" y="3506982"/>
                <a:ext cx="7822844" cy="2847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00FF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11C506"/>
                        </a:solidFill>
                        <a:latin typeface="Cambria Math" panose="02040503050406030204" pitchFamily="18" charset="0"/>
                      </a:rPr>
                      <m:t>𝜱</m:t>
                    </m:r>
                    <m:d>
                      <m:dPr>
                        <m:ctrlPr>
                          <a:rPr lang="it-IT" sz="2000" b="1" i="1" smtClean="0">
                            <a:solidFill>
                              <a:srgbClr val="11C50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1" i="1" smtClean="0">
                                <a:solidFill>
                                  <a:srgbClr val="11C50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1" smtClean="0">
                                <a:solidFill>
                                  <a:srgbClr val="11C506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it-IT" sz="2000" b="1" i="1" smtClean="0">
                                <a:solidFill>
                                  <a:srgbClr val="11C506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000" b="1" dirty="0">
                    <a:solidFill>
                      <a:srgbClr val="11C506"/>
                    </a:solidFill>
                    <a:latin typeface="+mn-lt"/>
                  </a:rPr>
                  <a:t>           </a:t>
                </a:r>
                <a:r>
                  <a:rPr lang="it-IT" sz="2000" dirty="0">
                    <a:solidFill>
                      <a:schemeClr val="tx1"/>
                    </a:solidFill>
                    <a:latin typeface="+mn-lt"/>
                  </a:rPr>
                  <a:t>With</a:t>
                </a:r>
                <a:r>
                  <a:rPr lang="it-IT" sz="20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it-IT" sz="2000" dirty="0">
                    <a:latin typeface="+mn-lt"/>
                  </a:rPr>
                  <a:t>a </a:t>
                </a:r>
                <a:r>
                  <a:rPr lang="it-IT" sz="2000" b="1" dirty="0">
                    <a:latin typeface="+mn-lt"/>
                  </a:rPr>
                  <a:t>l</a:t>
                </a:r>
                <a:r>
                  <a:rPr lang="it-IT" sz="2000" b="1" dirty="0">
                    <a:solidFill>
                      <a:schemeClr val="tx1"/>
                    </a:solidFill>
                    <a:latin typeface="+mn-lt"/>
                  </a:rPr>
                  <a:t>ow-</a:t>
                </a:r>
                <a:r>
                  <a:rPr lang="it-IT" sz="2000" b="1" dirty="0" err="1">
                    <a:solidFill>
                      <a:schemeClr val="tx1"/>
                    </a:solidFill>
                    <a:latin typeface="+mn-lt"/>
                  </a:rPr>
                  <a:t>density</a:t>
                </a:r>
                <a:r>
                  <a:rPr lang="it-IT" sz="2000" b="1" dirty="0">
                    <a:solidFill>
                      <a:schemeClr val="tx1"/>
                    </a:solidFill>
                    <a:latin typeface="+mn-lt"/>
                  </a:rPr>
                  <a:t> detector </a:t>
                </a:r>
                <a:r>
                  <a:rPr lang="it-IT" sz="2000" dirty="0">
                    <a:solidFill>
                      <a:schemeClr val="tx1"/>
                    </a:solidFill>
                    <a:latin typeface="+mn-lt"/>
                  </a:rPr>
                  <a:t>to </a:t>
                </a:r>
                <a:r>
                  <a:rPr lang="it-IT" sz="2000" dirty="0" err="1">
                    <a:solidFill>
                      <a:schemeClr val="tx1"/>
                    </a:solidFill>
                    <a:latin typeface="+mn-lt"/>
                  </a:rPr>
                  <a:t>provide</a:t>
                </a:r>
                <a:r>
                  <a:rPr lang="it-IT" sz="2000" dirty="0">
                    <a:latin typeface="+mn-lt"/>
                  </a:rPr>
                  <a:t> </a:t>
                </a:r>
                <a:r>
                  <a:rPr lang="it-IT" sz="2000" dirty="0">
                    <a:solidFill>
                      <a:schemeClr val="tx1"/>
                    </a:solidFill>
                    <a:latin typeface="+mn-lt"/>
                  </a:rPr>
                  <a:t>high               		             </a:t>
                </a:r>
                <a:r>
                  <a:rPr lang="it-IT" sz="2000" dirty="0" err="1">
                    <a:solidFill>
                      <a:schemeClr val="tx1"/>
                    </a:solidFill>
                    <a:latin typeface="+mn-lt"/>
                  </a:rPr>
                  <a:t>resolution</a:t>
                </a:r>
                <a:r>
                  <a:rPr lang="it-IT" sz="2000" dirty="0">
                    <a:solidFill>
                      <a:schemeClr val="tx1"/>
                    </a:solidFill>
                    <a:latin typeface="+mn-lt"/>
                  </a:rPr>
                  <a:t> and precise energy </a:t>
                </a:r>
                <a:r>
                  <a:rPr lang="it-IT" sz="2000" dirty="0" err="1">
                    <a:solidFill>
                      <a:schemeClr val="tx1"/>
                    </a:solidFill>
                    <a:latin typeface="+mn-lt"/>
                  </a:rPr>
                  <a:t>scales</a:t>
                </a:r>
                <a:r>
                  <a:rPr lang="it-IT" sz="2000" dirty="0">
                    <a:latin typeface="+mn-lt"/>
                  </a:rPr>
                  <a:t>.</a:t>
                </a:r>
                <a:endParaRPr lang="it-IT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37C23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rgbClr val="F68E3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rgbClr val="F68E39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68E3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it-IT" sz="2000" b="1" i="1" smtClean="0">
                            <a:solidFill>
                              <a:srgbClr val="F68E3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1" i="1" smtClean="0">
                                <a:solidFill>
                                  <a:srgbClr val="F68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1" smtClean="0">
                                <a:solidFill>
                                  <a:srgbClr val="F68E39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it-IT" sz="2000" b="1" i="1" smtClean="0">
                                <a:solidFill>
                                  <a:srgbClr val="F68E39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sub>
                        </m:sSub>
                      </m:e>
                    </m:d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𝒅𝒆𝒕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rgbClr val="00B0F0"/>
                    </a:solidFill>
                    <a:latin typeface="+mn-lt"/>
                  </a:rPr>
                  <a:t> </a:t>
                </a:r>
                <a:r>
                  <a:rPr lang="it-IT" sz="2000" dirty="0">
                    <a:latin typeface="+mn-lt"/>
                  </a:rPr>
                  <a:t>Using </a:t>
                </a:r>
                <a:r>
                  <a:rPr lang="it-IT" sz="2000" b="1" dirty="0">
                    <a:latin typeface="+mn-lt"/>
                  </a:rPr>
                  <a:t>the </a:t>
                </a:r>
                <a:r>
                  <a:rPr lang="it-IT" sz="2000" b="1" dirty="0" err="1">
                    <a:latin typeface="+mn-lt"/>
                  </a:rPr>
                  <a:t>same</a:t>
                </a:r>
                <a:r>
                  <a:rPr lang="it-IT" sz="2000" b="1" dirty="0">
                    <a:latin typeface="+mn-lt"/>
                  </a:rPr>
                  <a:t> Argon target </a:t>
                </a:r>
                <a:r>
                  <a:rPr lang="it-IT" sz="2000" b="1" dirty="0" err="1">
                    <a:latin typeface="+mn-lt"/>
                  </a:rPr>
                  <a:t>as</a:t>
                </a:r>
                <a:r>
                  <a:rPr lang="it-IT" sz="2000" b="1" dirty="0">
                    <a:latin typeface="+mn-lt"/>
                  </a:rPr>
                  <a:t> </a:t>
                </a:r>
                <a:r>
                  <a:rPr lang="it-IT" sz="2000" b="1" dirty="0" err="1">
                    <a:latin typeface="+mn-lt"/>
                  </a:rPr>
                  <a:t>at</a:t>
                </a:r>
                <a:r>
                  <a:rPr lang="it-IT" sz="2000" b="1" dirty="0">
                    <a:latin typeface="+mn-lt"/>
                  </a:rPr>
                  <a:t> FD</a:t>
                </a:r>
                <a:r>
                  <a:rPr lang="it-IT" sz="2000" dirty="0">
                    <a:latin typeface="+mn-lt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𝒑𝒉𝒚𝒔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>
                    <a:solidFill>
                      <a:srgbClr val="00B0F0"/>
                    </a:solidFill>
                    <a:latin typeface="+mn-lt"/>
                  </a:rPr>
                  <a:t>            </a:t>
                </a:r>
                <a:r>
                  <a:rPr lang="it-IT" sz="2000" dirty="0">
                    <a:latin typeface="+mn-lt"/>
                  </a:rPr>
                  <a:t>By constraining </a:t>
                </a:r>
                <a:r>
                  <a:rPr lang="it-IT" sz="2000" dirty="0" err="1">
                    <a:latin typeface="+mn-lt"/>
                  </a:rPr>
                  <a:t>nuclear</a:t>
                </a:r>
                <a:r>
                  <a:rPr lang="it-IT" sz="2000" dirty="0">
                    <a:latin typeface="+mn-lt"/>
                  </a:rPr>
                  <a:t> </a:t>
                </a:r>
                <a:r>
                  <a:rPr lang="it-IT" sz="2000" dirty="0" err="1">
                    <a:latin typeface="+mn-lt"/>
                  </a:rPr>
                  <a:t>effect</a:t>
                </a:r>
                <a:r>
                  <a:rPr lang="it-IT" sz="2000" dirty="0">
                    <a:latin typeface="+mn-lt"/>
                  </a:rPr>
                  <a:t> on </a:t>
                </a:r>
                <a:r>
                  <a:rPr lang="it-IT" sz="2000" b="1" dirty="0" err="1">
                    <a:latin typeface="+mn-lt"/>
                  </a:rPr>
                  <a:t>both</a:t>
                </a:r>
                <a:r>
                  <a:rPr lang="it-IT" sz="2000" b="1" dirty="0">
                    <a:latin typeface="+mn-lt"/>
                  </a:rPr>
                  <a:t> Ar and              		              </a:t>
                </a:r>
                <a:r>
                  <a:rPr lang="it-IT" sz="2000" b="1" dirty="0" err="1">
                    <a:latin typeface="+mn-lt"/>
                  </a:rPr>
                  <a:t>lighter</a:t>
                </a:r>
                <a:r>
                  <a:rPr lang="it-IT" sz="2000" b="1" dirty="0">
                    <a:latin typeface="+mn-lt"/>
                  </a:rPr>
                  <a:t> targets.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A83203C-7925-45BE-8B2E-7EE050BE2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6" y="3506982"/>
                <a:ext cx="7822844" cy="2847574"/>
              </a:xfrm>
              <a:prstGeom prst="rect">
                <a:avLst/>
              </a:prstGeom>
              <a:blipFill>
                <a:blip r:embed="rId6"/>
                <a:stretch>
                  <a:fillRect l="-648" r="-5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9F1EE7D-864F-4890-A213-0A159A5D416E}"/>
              </a:ext>
            </a:extLst>
          </p:cNvPr>
          <p:cNvSpPr txBox="1"/>
          <p:nvPr/>
        </p:nvSpPr>
        <p:spPr>
          <a:xfrm>
            <a:off x="5177301" y="2973715"/>
            <a:ext cx="540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The ND </a:t>
            </a:r>
            <a:r>
              <a:rPr lang="it-IT" sz="2000" dirty="0" err="1">
                <a:latin typeface="+mn-lt"/>
              </a:rPr>
              <a:t>will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provide</a:t>
            </a:r>
            <a:r>
              <a:rPr lang="it-IT" sz="2000" dirty="0">
                <a:latin typeface="+mn-lt"/>
              </a:rPr>
              <a:t> high-</a:t>
            </a:r>
            <a:r>
              <a:rPr lang="it-IT" sz="2000" dirty="0" err="1">
                <a:latin typeface="+mn-lt"/>
              </a:rPr>
              <a:t>statistics</a:t>
            </a:r>
            <a:r>
              <a:rPr lang="it-IT" sz="2000" dirty="0">
                <a:latin typeface="+mn-lt"/>
              </a:rPr>
              <a:t> to </a:t>
            </a:r>
            <a:r>
              <a:rPr lang="it-IT" sz="2000" dirty="0" err="1">
                <a:latin typeface="+mn-lt"/>
              </a:rPr>
              <a:t>measure</a:t>
            </a:r>
            <a:r>
              <a:rPr lang="it-IT" sz="2000" dirty="0">
                <a:latin typeface="+mn-lt"/>
              </a:rPr>
              <a:t>: 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6775A1-0245-43F5-9B58-B894732AA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3473" y="5511750"/>
            <a:ext cx="1524213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46D86D-C1C2-44F7-B6D3-501623871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5" r="2905"/>
          <a:stretch/>
        </p:blipFill>
        <p:spPr>
          <a:xfrm>
            <a:off x="8691960" y="41967"/>
            <a:ext cx="3500040" cy="34781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768" y="216653"/>
            <a:ext cx="10972800" cy="647102"/>
          </a:xfrm>
        </p:spPr>
        <p:txBody>
          <a:bodyPr>
            <a:noAutofit/>
          </a:bodyPr>
          <a:lstStyle/>
          <a:p>
            <a:r>
              <a:rPr lang="en-GB" sz="3600" dirty="0"/>
              <a:t>SAND </a:t>
            </a:r>
            <a:r>
              <a:rPr lang="en-GB" sz="3200" dirty="0"/>
              <a:t>System for On-Axis Neutrino Detection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cs typeface="Helvetica"/>
              </a:rPr>
              <a:t>18/03/2025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</a:rPr>
              <a:t>Giulia Lupi |  Neutrino </a:t>
            </a:r>
            <a:r>
              <a:rPr lang="de-DE" dirty="0" err="1">
                <a:latin typeface="+mn-lt"/>
              </a:rPr>
              <a:t>interactions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with</a:t>
            </a:r>
            <a:r>
              <a:rPr lang="de-DE" dirty="0">
                <a:latin typeface="+mn-lt"/>
              </a:rPr>
              <a:t> SAND </a:t>
            </a:r>
            <a:r>
              <a:rPr lang="de-DE" dirty="0" err="1">
                <a:latin typeface="+mn-lt"/>
              </a:rPr>
              <a:t>detector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>
                <a:latin typeface="+mn-lt"/>
              </a:rPr>
              <a:pPr>
                <a:defRPr/>
              </a:pPr>
              <a:t>4</a:t>
            </a:fld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9987C-DF2F-451E-8A12-543EB3471B93}"/>
              </a:ext>
            </a:extLst>
          </p:cNvPr>
          <p:cNvSpPr/>
          <p:nvPr/>
        </p:nvSpPr>
        <p:spPr>
          <a:xfrm>
            <a:off x="9060180" y="6441982"/>
            <a:ext cx="1686130" cy="373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E02E30-83E1-480D-A373-8E503B30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16" y="6473280"/>
            <a:ext cx="496573" cy="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A0C511-5EAC-4C8A-80AB-147D2784E1DD}"/>
              </a:ext>
            </a:extLst>
          </p:cNvPr>
          <p:cNvSpPr txBox="1"/>
          <p:nvPr/>
        </p:nvSpPr>
        <p:spPr>
          <a:xfrm>
            <a:off x="2796988" y="830446"/>
            <a:ext cx="626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8">
                <a:extLst>
                  <a:ext uri="{FF2B5EF4-FFF2-40B4-BE49-F238E27FC236}">
                    <a16:creationId xmlns:a16="http://schemas.microsoft.com/office/drawing/2014/main" id="{E04314B0-A4E0-4DDD-80AE-5AC1A78276C2}"/>
                  </a:ext>
                </a:extLst>
              </p:cNvPr>
              <p:cNvSpPr txBox="1"/>
              <p:nvPr/>
            </p:nvSpPr>
            <p:spPr>
              <a:xfrm>
                <a:off x="249768" y="957371"/>
                <a:ext cx="7750278" cy="214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4C97"/>
                  </a:buClr>
                </a:pPr>
                <a:r>
                  <a:rPr lang="it-IT" sz="1600" b="1" dirty="0" err="1">
                    <a:solidFill>
                      <a:srgbClr val="004C97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Multipurpose</a:t>
                </a:r>
                <a:r>
                  <a:rPr lang="it-IT" sz="1600" b="1" dirty="0">
                    <a:solidFill>
                      <a:srgbClr val="004C97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detector featuring: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4C97"/>
                  </a:buClr>
                  <a:buSzPct val="90000"/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0.6 T </a:t>
                </a:r>
                <a:r>
                  <a:rPr lang="it-IT" sz="1600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superconducting</a:t>
                </a:r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it-IT" sz="1600" b="1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solenoid</a:t>
                </a: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it-IT" sz="1600" b="1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magnet</a:t>
                </a: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from KLOE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4C97"/>
                  </a:buClr>
                  <a:buSzPct val="90000"/>
                  <a:buFont typeface="Arial" panose="020B0604020202020204" pitchFamily="34" charset="0"/>
                  <a:buChar char="•"/>
                </a:pPr>
                <a:r>
                  <a:rPr lang="it-IT" sz="1600" b="1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Electromagnetic</a:t>
                </a: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it-IT" sz="1600" b="1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Calorimeter</a:t>
                </a: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(ECAL) </a:t>
                </a:r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made of lead and </a:t>
                </a:r>
                <a:r>
                  <a:rPr lang="it-IT" sz="1600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scintillating</a:t>
                </a:r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fibers</a:t>
                </a:r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15 </m:t>
                    </m:r>
                    <m:sSub>
                      <m:sSub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 (</a:t>
                </a:r>
                <a:r>
                  <a:rPr lang="it-IT" sz="1600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see</a:t>
                </a:r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Denise </a:t>
                </a:r>
                <a:r>
                  <a:rPr lang="it-IT" sz="160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Casazza talk)</a:t>
                </a:r>
                <a:endParaRPr lang="it-IT" sz="1600" dirty="0">
                  <a:solidFill>
                    <a:schemeClr val="tx1"/>
                  </a:solidFill>
                  <a:latin typeface="+mn-lt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4C97"/>
                  </a:buClr>
                  <a:buSzPct val="90000"/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Inner low-</a:t>
                </a:r>
                <a:r>
                  <a:rPr lang="it-IT" sz="1600" b="1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density</a:t>
                </a: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CH2, C target</a:t>
                </a:r>
                <a:r>
                  <a:rPr lang="it-IT" sz="1600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and </a:t>
                </a: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tracker (STT/</a:t>
                </a:r>
                <a:r>
                  <a:rPr lang="it-IT" sz="1600" b="1" dirty="0" err="1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Drift</a:t>
                </a: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 2 </m:t>
                    </m:r>
                    <m:r>
                      <a:rPr lang="it-IT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4C97"/>
                  </a:buClr>
                  <a:buSzPct val="90000"/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GRAIN</a:t>
                </a:r>
                <a:r>
                  <a:rPr lang="it-IT" sz="1600" dirty="0">
                    <a:solidFill>
                      <a:schemeClr val="tx1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Liquid </a:t>
                </a:r>
                <a:r>
                  <a:rPr lang="it-IT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Argon </a:t>
                </a:r>
                <a:r>
                  <a:rPr lang="it-IT" sz="1600" dirty="0" err="1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active</a:t>
                </a:r>
                <a:r>
                  <a:rPr lang="it-IT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target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∼1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endParaRPr lang="en-GB" sz="1600" dirty="0">
                  <a:latin typeface="+mn-lt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3" name="CasellaDiTesto 8">
                <a:extLst>
                  <a:ext uri="{FF2B5EF4-FFF2-40B4-BE49-F238E27FC236}">
                    <a16:creationId xmlns:a16="http://schemas.microsoft.com/office/drawing/2014/main" id="{E04314B0-A4E0-4DDD-80AE-5AC1A7827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8" y="957371"/>
                <a:ext cx="7750278" cy="2147960"/>
              </a:xfrm>
              <a:prstGeom prst="rect">
                <a:avLst/>
              </a:prstGeom>
              <a:blipFill>
                <a:blip r:embed="rId5"/>
                <a:stretch>
                  <a:fillRect l="-472" t="-852" b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 descr="A diagram of a structure&#10;&#10;Description automatically generated">
            <a:extLst>
              <a:ext uri="{FF2B5EF4-FFF2-40B4-BE49-F238E27FC236}">
                <a16:creationId xmlns:a16="http://schemas.microsoft.com/office/drawing/2014/main" id="{CEB83E82-9301-4B17-A8F1-196A827EC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16" y="3474576"/>
            <a:ext cx="3368581" cy="2758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1">
                <a:extLst>
                  <a:ext uri="{FF2B5EF4-FFF2-40B4-BE49-F238E27FC236}">
                    <a16:creationId xmlns:a16="http://schemas.microsoft.com/office/drawing/2014/main" id="{B02655A8-A172-4BE0-96F7-570B3E8E6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68" y="3207666"/>
                <a:ext cx="7088581" cy="310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rgbClr val="004C97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Scientific Program</a:t>
                </a:r>
              </a:p>
              <a:p>
                <a:pPr marL="285750" indent="-285750" defTabSz="914400" eaLnBrk="0" hangingPunct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On-axis </a:t>
                </a:r>
                <a:r>
                  <a:rPr lang="en-US" altLang="en-US" sz="1600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spectrum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Monitoring : </a:t>
                </a:r>
                <a:r>
                  <a:rPr lang="en-US" sz="1600" dirty="0"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Most deviations detectable on a weekly basis, with a sensitivity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Δ</m:t>
                        </m:r>
                        <m:sSup>
                          <m:sSupPr>
                            <m:ctrlPr>
                              <a:rPr lang="it-IT" sz="16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it-IT" sz="16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&gt;3</m:t>
                    </m:r>
                  </m:oMath>
                </a14:m>
                <a:endPara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Independent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measurements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𝝂</m:t>
                        </m:r>
                      </m:e>
                      <m:sub>
                        <m: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𝝁</m:t>
                        </m:r>
                        <m: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𝒆</m:t>
                        </m:r>
                      </m:sub>
                    </m:sSub>
                    <m:r>
                      <a:rPr kumimoji="0" lang="it-IT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/</m:t>
                    </m:r>
                    <m:sSub>
                      <m:sSubPr>
                        <m:ctrlP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it-IT" altLang="en-US" sz="16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kumimoji="0" lang="it-IT" altLang="en-US" sz="16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𝝁</m:t>
                        </m:r>
                        <m: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kumimoji="0" lang="it-IT" altLang="en-US" sz="1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fluxes</a:t>
                </a:r>
                <a:r>
                  <a:rPr kumimoji="0" lang="en-US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and 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energy spectra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Reduction of Systematic Uncertainties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: Inner target tracker with multiple nuclei targets to study</a:t>
                </a:r>
                <a:r>
                  <a:rPr kumimoji="0" lang="en-US" altLang="en-US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nuclear effects 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Extended ND Program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en-US" sz="16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: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EW physics,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it-IT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it-IT" alt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it-IT" alt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0" lang="it-IT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it-IT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isospin tests, QCD and form factors</a:t>
                </a:r>
              </a:p>
            </p:txBody>
          </p:sp>
        </mc:Choice>
        <mc:Fallback xmlns="">
          <p:sp>
            <p:nvSpPr>
              <p:cNvPr id="55" name="Rectangle 1">
                <a:extLst>
                  <a:ext uri="{FF2B5EF4-FFF2-40B4-BE49-F238E27FC236}">
                    <a16:creationId xmlns:a16="http://schemas.microsoft.com/office/drawing/2014/main" id="{B02655A8-A172-4BE0-96F7-570B3E8E6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768" y="3207666"/>
                <a:ext cx="7088581" cy="3108800"/>
              </a:xfrm>
              <a:prstGeom prst="rect">
                <a:avLst/>
              </a:prstGeom>
              <a:blipFill>
                <a:blip r:embed="rId7"/>
                <a:stretch>
                  <a:fillRect l="-516" r="-172" b="-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 9">
            <a:extLst>
              <a:ext uri="{FF2B5EF4-FFF2-40B4-BE49-F238E27FC236}">
                <a16:creationId xmlns:a16="http://schemas.microsoft.com/office/drawing/2014/main" id="{2FD3E52E-7E73-43E3-B546-0B6D29763E7D}"/>
              </a:ext>
            </a:extLst>
          </p:cNvPr>
          <p:cNvSpPr/>
          <p:nvPr/>
        </p:nvSpPr>
        <p:spPr>
          <a:xfrm rot="18934154">
            <a:off x="9033589" y="2956054"/>
            <a:ext cx="1244926" cy="269289"/>
          </a:xfrm>
          <a:prstGeom prst="leftArrow">
            <a:avLst/>
          </a:prstGeom>
          <a:solidFill>
            <a:srgbClr val="F37C23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768" y="216653"/>
            <a:ext cx="10972800" cy="64710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SAND </a:t>
            </a:r>
            <a:r>
              <a:rPr lang="en-GB" dirty="0"/>
              <a:t>The Inner Tracker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cs typeface="Helvetica"/>
              </a:rPr>
              <a:t>18/03/2025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</a:rPr>
              <a:t>Giulia Lupi |  Neutrino </a:t>
            </a:r>
            <a:r>
              <a:rPr lang="de-DE" dirty="0" err="1">
                <a:latin typeface="+mn-lt"/>
              </a:rPr>
              <a:t>interactions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with</a:t>
            </a:r>
            <a:r>
              <a:rPr lang="de-DE" dirty="0">
                <a:latin typeface="+mn-lt"/>
              </a:rPr>
              <a:t> SAND </a:t>
            </a:r>
            <a:r>
              <a:rPr lang="de-DE" dirty="0" err="1">
                <a:latin typeface="+mn-lt"/>
              </a:rPr>
              <a:t>detector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>
                <a:latin typeface="+mn-lt"/>
              </a:rPr>
              <a:pPr>
                <a:defRPr/>
              </a:pPr>
              <a:t>5</a:t>
            </a:fld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9987C-DF2F-451E-8A12-543EB3471B93}"/>
              </a:ext>
            </a:extLst>
          </p:cNvPr>
          <p:cNvSpPr/>
          <p:nvPr/>
        </p:nvSpPr>
        <p:spPr>
          <a:xfrm>
            <a:off x="9060180" y="6441982"/>
            <a:ext cx="1686130" cy="373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E02E30-83E1-480D-A373-8E503B30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16" y="6473280"/>
            <a:ext cx="496573" cy="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A0C511-5EAC-4C8A-80AB-147D2784E1DD}"/>
              </a:ext>
            </a:extLst>
          </p:cNvPr>
          <p:cNvSpPr txBox="1"/>
          <p:nvPr/>
        </p:nvSpPr>
        <p:spPr>
          <a:xfrm>
            <a:off x="2796988" y="830446"/>
            <a:ext cx="626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BA43D7-ABFB-41BB-89C7-613F447F32FF}"/>
              </a:ext>
            </a:extLst>
          </p:cNvPr>
          <p:cNvGrpSpPr/>
          <p:nvPr/>
        </p:nvGrpSpPr>
        <p:grpSpPr>
          <a:xfrm>
            <a:off x="547565" y="3194917"/>
            <a:ext cx="4116460" cy="3071617"/>
            <a:chOff x="5276954" y="-397142"/>
            <a:chExt cx="6201640" cy="5239481"/>
          </a:xfrm>
        </p:grpSpPr>
        <p:pic>
          <p:nvPicPr>
            <p:cNvPr id="15" name="Picture 14" descr="A diagram of straws and a graph&#10;&#10;Description automatically generated">
              <a:extLst>
                <a:ext uri="{FF2B5EF4-FFF2-40B4-BE49-F238E27FC236}">
                  <a16:creationId xmlns:a16="http://schemas.microsoft.com/office/drawing/2014/main" id="{56D0C5EE-9691-45F9-9E96-48A1E573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54" y="-397142"/>
              <a:ext cx="6201640" cy="52394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29CDDBA-D720-40E3-941D-579B622C9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5912" y="3573728"/>
              <a:ext cx="2995200" cy="71707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82CEE1-D2CB-4BE2-B8E6-8C51A125984C}"/>
              </a:ext>
            </a:extLst>
          </p:cNvPr>
          <p:cNvGrpSpPr/>
          <p:nvPr/>
        </p:nvGrpSpPr>
        <p:grpSpPr>
          <a:xfrm>
            <a:off x="7271821" y="-2436"/>
            <a:ext cx="4584277" cy="3197353"/>
            <a:chOff x="182311" y="2941609"/>
            <a:chExt cx="4397469" cy="3400040"/>
          </a:xfrm>
        </p:grpSpPr>
        <p:pic>
          <p:nvPicPr>
            <p:cNvPr id="20" name="Segnaposto contenuto 10">
              <a:extLst>
                <a:ext uri="{FF2B5EF4-FFF2-40B4-BE49-F238E27FC236}">
                  <a16:creationId xmlns:a16="http://schemas.microsoft.com/office/drawing/2014/main" id="{E9E311E3-40AE-4DBB-98F6-1CB59BE6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311" y="2941609"/>
              <a:ext cx="3604063" cy="3112858"/>
            </a:xfrm>
            <a:prstGeom prst="rect">
              <a:avLst/>
            </a:prstGeom>
          </p:spPr>
        </p:pic>
        <p:grpSp>
          <p:nvGrpSpPr>
            <p:cNvPr id="21" name="Gruppo 36">
              <a:extLst>
                <a:ext uri="{FF2B5EF4-FFF2-40B4-BE49-F238E27FC236}">
                  <a16:creationId xmlns:a16="http://schemas.microsoft.com/office/drawing/2014/main" id="{EC88EDBE-AA8D-47B6-A9BF-94BE6403A69E}"/>
                </a:ext>
              </a:extLst>
            </p:cNvPr>
            <p:cNvGrpSpPr/>
            <p:nvPr/>
          </p:nvGrpSpPr>
          <p:grpSpPr>
            <a:xfrm>
              <a:off x="182311" y="5397932"/>
              <a:ext cx="813528" cy="943717"/>
              <a:chOff x="4030155" y="4474172"/>
              <a:chExt cx="1286951" cy="1492901"/>
            </a:xfrm>
          </p:grpSpPr>
          <p:grpSp>
            <p:nvGrpSpPr>
              <p:cNvPr id="26" name="Gruppo 22">
                <a:extLst>
                  <a:ext uri="{FF2B5EF4-FFF2-40B4-BE49-F238E27FC236}">
                    <a16:creationId xmlns:a16="http://schemas.microsoft.com/office/drawing/2014/main" id="{9CD7846C-E228-4BBB-8F52-FFEE7168E2BD}"/>
                  </a:ext>
                </a:extLst>
              </p:cNvPr>
              <p:cNvGrpSpPr/>
              <p:nvPr/>
            </p:nvGrpSpPr>
            <p:grpSpPr>
              <a:xfrm>
                <a:off x="4491951" y="4717614"/>
                <a:ext cx="677527" cy="1003706"/>
                <a:chOff x="6548897" y="5062154"/>
                <a:chExt cx="677527" cy="1003706"/>
              </a:xfrm>
            </p:grpSpPr>
            <p:cxnSp>
              <p:nvCxnSpPr>
                <p:cNvPr id="30" name="Connettore 2 15">
                  <a:extLst>
                    <a:ext uri="{FF2B5EF4-FFF2-40B4-BE49-F238E27FC236}">
                      <a16:creationId xmlns:a16="http://schemas.microsoft.com/office/drawing/2014/main" id="{A4BAF663-9450-4B30-B300-4FB013E74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213579" y="5062154"/>
                  <a:ext cx="12845" cy="619556"/>
                </a:xfrm>
                <a:prstGeom prst="straightConnector1">
                  <a:avLst/>
                </a:prstGeom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ttore 2 16">
                  <a:extLst>
                    <a:ext uri="{FF2B5EF4-FFF2-40B4-BE49-F238E27FC236}">
                      <a16:creationId xmlns:a16="http://schemas.microsoft.com/office/drawing/2014/main" id="{B87EC3DB-D54F-4DA3-B207-5C24F842A5D3}"/>
                    </a:ext>
                  </a:extLst>
                </p:cNvPr>
                <p:cNvCxnSpPr>
                  <a:cxnSpLocks/>
                  <a:endCxn id="28" idx="3"/>
                </p:cNvCxnSpPr>
                <p:nvPr/>
              </p:nvCxnSpPr>
              <p:spPr>
                <a:xfrm flipH="1">
                  <a:off x="6718087" y="5681711"/>
                  <a:ext cx="508337" cy="384149"/>
                </a:xfrm>
                <a:prstGeom prst="straightConnector1">
                  <a:avLst/>
                </a:prstGeom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2 19">
                  <a:extLst>
                    <a:ext uri="{FF2B5EF4-FFF2-40B4-BE49-F238E27FC236}">
                      <a16:creationId xmlns:a16="http://schemas.microsoft.com/office/drawing/2014/main" id="{704FC2A2-0DB2-4376-BCB7-8A8D2A5E7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48897" y="5576658"/>
                  <a:ext cx="664681" cy="105052"/>
                </a:xfrm>
                <a:prstGeom prst="straightConnector1">
                  <a:avLst/>
                </a:prstGeom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CasellaDiTesto 25">
                <a:extLst>
                  <a:ext uri="{FF2B5EF4-FFF2-40B4-BE49-F238E27FC236}">
                    <a16:creationId xmlns:a16="http://schemas.microsoft.com/office/drawing/2014/main" id="{5E300457-F9E3-4A7F-A7B3-6BDD915E6E4E}"/>
                  </a:ext>
                </a:extLst>
              </p:cNvPr>
              <p:cNvSpPr txBox="1"/>
              <p:nvPr/>
            </p:nvSpPr>
            <p:spPr>
              <a:xfrm>
                <a:off x="4030155" y="4988676"/>
                <a:ext cx="390481" cy="491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z</a:t>
                </a:r>
              </a:p>
            </p:txBody>
          </p:sp>
          <p:sp>
            <p:nvSpPr>
              <p:cNvPr id="28" name="CasellaDiTesto 26">
                <a:extLst>
                  <a:ext uri="{FF2B5EF4-FFF2-40B4-BE49-F238E27FC236}">
                    <a16:creationId xmlns:a16="http://schemas.microsoft.com/office/drawing/2014/main" id="{E5549BF3-F311-481C-80CA-C1B14085F776}"/>
                  </a:ext>
                </a:extLst>
              </p:cNvPr>
              <p:cNvSpPr txBox="1"/>
              <p:nvPr/>
            </p:nvSpPr>
            <p:spPr>
              <a:xfrm>
                <a:off x="4258395" y="5475563"/>
                <a:ext cx="402746" cy="491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x</a:t>
                </a:r>
              </a:p>
            </p:txBody>
          </p:sp>
          <p:sp>
            <p:nvSpPr>
              <p:cNvPr id="29" name="CasellaDiTesto 33">
                <a:extLst>
                  <a:ext uri="{FF2B5EF4-FFF2-40B4-BE49-F238E27FC236}">
                    <a16:creationId xmlns:a16="http://schemas.microsoft.com/office/drawing/2014/main" id="{EC99D579-F01E-4182-BF08-4B960B7DBB01}"/>
                  </a:ext>
                </a:extLst>
              </p:cNvPr>
              <p:cNvSpPr txBox="1"/>
              <p:nvPr/>
            </p:nvSpPr>
            <p:spPr>
              <a:xfrm>
                <a:off x="4802587" y="4474172"/>
                <a:ext cx="514519" cy="49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y</a:t>
                </a:r>
              </a:p>
            </p:txBody>
          </p:sp>
        </p:grpSp>
        <p:sp>
          <p:nvSpPr>
            <p:cNvPr id="22" name="Rettangolo 63">
              <a:extLst>
                <a:ext uri="{FF2B5EF4-FFF2-40B4-BE49-F238E27FC236}">
                  <a16:creationId xmlns:a16="http://schemas.microsoft.com/office/drawing/2014/main" id="{D54941BF-7D37-41D4-A74E-799447B0E799}"/>
                </a:ext>
              </a:extLst>
            </p:cNvPr>
            <p:cNvSpPr/>
            <p:nvPr/>
          </p:nvSpPr>
          <p:spPr>
            <a:xfrm>
              <a:off x="3719350" y="3579229"/>
              <a:ext cx="860430" cy="425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545A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rgbClr val="0249D8"/>
                  </a:solidFill>
                </a:rPr>
                <a:t>TRACKING MODULE</a:t>
              </a:r>
            </a:p>
          </p:txBody>
        </p:sp>
        <p:cxnSp>
          <p:nvCxnSpPr>
            <p:cNvPr id="23" name="Connettore 1 65">
              <a:extLst>
                <a:ext uri="{FF2B5EF4-FFF2-40B4-BE49-F238E27FC236}">
                  <a16:creationId xmlns:a16="http://schemas.microsoft.com/office/drawing/2014/main" id="{F92F0D1D-F650-4EDE-93E4-EA5EC594C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4493" y="3792056"/>
              <a:ext cx="534857" cy="94144"/>
            </a:xfrm>
            <a:prstGeom prst="line">
              <a:avLst/>
            </a:prstGeom>
            <a:ln w="19050">
              <a:solidFill>
                <a:srgbClr val="4545A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F1646E-785F-4220-B794-1A82B00E7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4166" y="5210193"/>
              <a:ext cx="1746486" cy="102595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1E5218-214D-4319-86E3-9B9C34B07123}"/>
                </a:ext>
              </a:extLst>
            </p:cNvPr>
            <p:cNvSpPr txBox="1"/>
            <p:nvPr/>
          </p:nvSpPr>
          <p:spPr>
            <a:xfrm>
              <a:off x="2686825" y="5668040"/>
              <a:ext cx="1206500" cy="34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 Nova" panose="020B0504020202020204" pitchFamily="34" charset="0"/>
                </a:rPr>
                <a:t>4m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43">
                <a:extLst>
                  <a:ext uri="{FF2B5EF4-FFF2-40B4-BE49-F238E27FC236}">
                    <a16:creationId xmlns:a16="http://schemas.microsoft.com/office/drawing/2014/main" id="{F0E1C1DF-76F9-4392-98AB-6272065FFBAA}"/>
                  </a:ext>
                </a:extLst>
              </p:cNvPr>
              <p:cNvSpPr txBox="1"/>
              <p:nvPr/>
            </p:nvSpPr>
            <p:spPr>
              <a:xfrm>
                <a:off x="274898" y="939355"/>
                <a:ext cx="7264401" cy="228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The full geometry comprises 84 modules each containing </a:t>
                </a:r>
              </a:p>
              <a:p>
                <a:pPr marL="450850" indent="-255588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6B866B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Target slabs </a:t>
                </a:r>
                <a: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(</a:t>
                </a:r>
                <a:r>
                  <a:rPr lang="en-US" b="1" dirty="0">
                    <a:solidFill>
                      <a:srgbClr val="6D3D39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1 C </a:t>
                </a:r>
                <a: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every </a:t>
                </a:r>
                <a:r>
                  <a:rPr lang="en-US" b="1" dirty="0">
                    <a:solidFill>
                      <a:srgbClr val="6C876C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9 </a:t>
                </a:r>
                <a:r>
                  <a:rPr lang="en-GB" b="1" dirty="0">
                    <a:solidFill>
                      <a:srgbClr val="6C876C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CH₂</a:t>
                </a:r>
                <a:r>
                  <a:rPr lang="en-US" b="1" dirty="0">
                    <a:solidFill>
                      <a:srgbClr val="6C876C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)  </a:t>
                </a:r>
              </a:p>
              <a:p>
                <a:pPr marL="450850" indent="-255588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Radiator</a:t>
                </a:r>
                <a:r>
                  <a:rPr lang="en-US" dirty="0">
                    <a:solidFill>
                      <a:srgbClr val="3C5A77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105 polypropylene foils alternated with air gaps</a:t>
                </a:r>
              </a:p>
              <a:p>
                <a:pPr marL="450850" indent="-255588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4545AE"/>
                    </a:solidFill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Four Tracker layers </a:t>
                </a:r>
                <a: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5 mm diameter </a:t>
                </a:r>
                <a:r>
                  <a:rPr lang="en-US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straws tubes </a:t>
                </a:r>
                <a: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filled with Xe/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+mn-lt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CO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gas at 1.9 atm arranged in XXYY </a:t>
                </a:r>
                <a:br>
                  <a:rPr lang="en-US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</a:br>
                <a:endParaRPr lang="en-US" dirty="0">
                  <a:latin typeface="+mn-lt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3" name="CasellaDiTesto 43">
                <a:extLst>
                  <a:ext uri="{FF2B5EF4-FFF2-40B4-BE49-F238E27FC236}">
                    <a16:creationId xmlns:a16="http://schemas.microsoft.com/office/drawing/2014/main" id="{F0E1C1DF-76F9-4392-98AB-6272065FF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98" y="939355"/>
                <a:ext cx="7264401" cy="2286588"/>
              </a:xfrm>
              <a:prstGeom prst="rect">
                <a:avLst/>
              </a:prstGeom>
              <a:blipFill>
                <a:blip r:embed="rId7"/>
                <a:stretch>
                  <a:fillRect l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140B99-6706-4338-B5C8-6ED8D1828204}"/>
                  </a:ext>
                </a:extLst>
              </p:cNvPr>
              <p:cNvSpPr txBox="1"/>
              <p:nvPr/>
            </p:nvSpPr>
            <p:spPr>
              <a:xfrm>
                <a:off x="5143235" y="3319334"/>
                <a:ext cx="6836561" cy="3304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+mn-lt"/>
                  </a:rPr>
                  <a:t>5 t fiducial mass 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GB" sz="2000" b="1" dirty="0">
                    <a:latin typeface="+mn-lt"/>
                  </a:rPr>
                  <a:t> spectrum in one week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it-IT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000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GB" sz="20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to minimize secondary hadronic interactions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Accurate reconstruction of transverse plane kinematics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b="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𝛿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𝑝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𝑝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≤3</m:t>
                    </m:r>
                  </m:oMath>
                </a14:m>
                <a:r>
                  <a:rPr lang="en-GB" sz="20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%     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𝛿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𝜃</m:t>
                    </m:r>
                    <m:r>
                      <a:rPr lang="it-IT" sz="2000" i="1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𝜃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1.5</m:t>
                    </m:r>
                  </m:oMath>
                </a14:m>
                <a:r>
                  <a:rPr lang="en-GB" sz="20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%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Separation of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0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GB" sz="20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 events for optimal charge ID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Isolation of a </a:t>
                </a:r>
                <a14:m>
                  <m:oMath xmlns:m="http://schemas.openxmlformats.org/officeDocument/2006/math">
                    <m:r>
                      <a:rPr lang="it-IT" sz="2000" b="1" i="1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GB" sz="2000" b="1" dirty="0">
                    <a:latin typeface="+mn-lt"/>
                    <a:ea typeface="Calibri Light" panose="020F0302020204030204" pitchFamily="34" charset="0"/>
                    <a:cs typeface="Calibri Light" panose="020F0302020204030204" pitchFamily="34" charset="0"/>
                  </a:rPr>
                  <a:t>-H enriched sample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sz="2000" b="1" dirty="0">
                  <a:latin typeface="+mn-lt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140B99-6706-4338-B5C8-6ED8D1828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35" y="3319334"/>
                <a:ext cx="6836561" cy="3304303"/>
              </a:xfrm>
              <a:prstGeom prst="rect">
                <a:avLst/>
              </a:prstGeom>
              <a:blipFill>
                <a:blip r:embed="rId8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78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741432-7745-4932-9F12-F110A652C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28" y="727071"/>
            <a:ext cx="4829262" cy="3484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249768" y="216653"/>
                <a:ext cx="10972800" cy="64710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sz="4400" dirty="0"/>
                  <a:t>Measurements of </a:t>
                </a:r>
                <a14:m>
                  <m:oMath xmlns:m="http://schemas.openxmlformats.org/officeDocument/2006/math">
                    <m:r>
                      <a:rPr lang="it-IT" sz="4400" b="1" i="1" smtClean="0">
                        <a:latin typeface="Cambria Math" panose="02040503050406030204" pitchFamily="18" charset="0"/>
                      </a:rPr>
                      <m:t>𝝂</m:t>
                    </m:r>
                    <m:r>
                      <a:rPr lang="it-IT" sz="4400" b="1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it-IT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44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</m:acc>
                    <m:r>
                      <a:rPr lang="it-IT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400" dirty="0"/>
                  <a:t> hydrogen Interactions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768" y="216653"/>
                <a:ext cx="10972800" cy="647102"/>
              </a:xfrm>
              <a:blipFill>
                <a:blip r:embed="rId4"/>
                <a:stretch>
                  <a:fillRect l="-2833" t="-24528" r="-1056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Helvetica"/>
                <a:cs typeface="Helvetica"/>
              </a:rPr>
              <a:t>18/03/2025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Giulia Lupi |  Neutrino </a:t>
            </a:r>
            <a:r>
              <a:rPr lang="de-DE" dirty="0" err="1"/>
              <a:t>interactions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SAND </a:t>
            </a:r>
            <a:r>
              <a:rPr lang="de-DE" dirty="0" err="1"/>
              <a:t>detector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9987C-DF2F-451E-8A12-543EB3471B93}"/>
              </a:ext>
            </a:extLst>
          </p:cNvPr>
          <p:cNvSpPr/>
          <p:nvPr/>
        </p:nvSpPr>
        <p:spPr>
          <a:xfrm>
            <a:off x="9060180" y="6441982"/>
            <a:ext cx="1686130" cy="373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E02E30-83E1-480D-A373-8E503B30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16" y="6473280"/>
            <a:ext cx="496573" cy="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A0C511-5EAC-4C8A-80AB-147D2784E1DD}"/>
              </a:ext>
            </a:extLst>
          </p:cNvPr>
          <p:cNvSpPr txBox="1"/>
          <p:nvPr/>
        </p:nvSpPr>
        <p:spPr>
          <a:xfrm>
            <a:off x="2796988" y="830446"/>
            <a:ext cx="626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9A0FF-17A7-4A78-8DF8-9C3445CB0D87}"/>
              </a:ext>
            </a:extLst>
          </p:cNvPr>
          <p:cNvSpPr txBox="1"/>
          <p:nvPr/>
        </p:nvSpPr>
        <p:spPr>
          <a:xfrm>
            <a:off x="888830" y="1331089"/>
            <a:ext cx="2259484" cy="52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118F70-2B30-440C-BEF0-4B267D61FB15}"/>
                  </a:ext>
                </a:extLst>
              </p:cNvPr>
              <p:cNvSpPr txBox="1"/>
              <p:nvPr/>
            </p:nvSpPr>
            <p:spPr>
              <a:xfrm>
                <a:off x="184026" y="872216"/>
                <a:ext cx="7096572" cy="1057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effectLst/>
                    <a:latin typeface="+mn-lt"/>
                    <a:ea typeface="Times New Roman" panose="02020603050405020304" pitchFamily="18" charset="0"/>
                  </a:rPr>
                  <a:t>Subtracting</a:t>
                </a:r>
                <a:r>
                  <a:rPr lang="en-US" dirty="0">
                    <a:effectLst/>
                    <a:latin typeface="+mn-lt"/>
                    <a:ea typeface="Times New Roman" panose="02020603050405020304" pitchFamily="18" charset="0"/>
                  </a:rPr>
                  <a:t> measurements on </a:t>
                </a:r>
                <a:r>
                  <a:rPr lang="en-US" b="1" dirty="0">
                    <a:effectLst/>
                    <a:latin typeface="+mn-lt"/>
                    <a:ea typeface="Times New Roman" panose="02020603050405020304" pitchFamily="18" charset="0"/>
                  </a:rPr>
                  <a:t>carbon targets from CH₂ </a:t>
                </a:r>
                <a:r>
                  <a:rPr lang="en-US" dirty="0">
                    <a:effectLst/>
                    <a:latin typeface="+mn-lt"/>
                    <a:ea typeface="Times New Roman" panose="02020603050405020304" pitchFamily="18" charset="0"/>
                  </a:rPr>
                  <a:t>allows a clean selection of hydrogen interactions</a:t>
                </a:r>
                <a:r>
                  <a:rPr lang="it-IT" dirty="0"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b="1" dirty="0"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it-IT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it-IT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b="0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it-IT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dirty="0"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118F70-2B30-440C-BEF0-4B267D61F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6" y="872216"/>
                <a:ext cx="7096572" cy="1057918"/>
              </a:xfrm>
              <a:prstGeom prst="rect">
                <a:avLst/>
              </a:prstGeom>
              <a:blipFill>
                <a:blip r:embed="rId6"/>
                <a:stretch>
                  <a:fillRect l="-536" t="-3529" r="-893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830B6BF3-2414-492E-8AB4-CECC394E3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012" y="911840"/>
            <a:ext cx="1100943" cy="168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21969F8-BF7F-FA7E-DE29-2F0155300C0F}"/>
                  </a:ext>
                </a:extLst>
              </p:cNvPr>
              <p:cNvSpPr txBox="1"/>
              <p:nvPr/>
            </p:nvSpPr>
            <p:spPr>
              <a:xfrm>
                <a:off x="277289" y="2545676"/>
                <a:ext cx="681707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it-IT" dirty="0">
                    <a:latin typeface="+mn-lt"/>
                    <a:ea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it-IT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𝚽</m:t>
                    </m:r>
                    <m:r>
                      <a:rPr lang="it-IT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b="1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𝝂</m:t>
                        </m:r>
                      </m:sub>
                    </m:sSub>
                    <m:r>
                      <a:rPr lang="it-IT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it-IT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b="1" dirty="0">
                    <a:effectLst/>
                    <a:latin typeface="+mn-lt"/>
                    <a:ea typeface="Times New Roman" panose="02020603050405020304" pitchFamily="18" charset="0"/>
                  </a:rPr>
                  <a:t>measurements </a:t>
                </a:r>
                <a14:m>
                  <m:oMath xmlns:m="http://schemas.openxmlformats.org/officeDocument/2006/math">
                    <m:r>
                      <a:rPr lang="it-IT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+mn-lt"/>
                    <a:ea typeface="Times New Roman" panose="02020603050405020304" pitchFamily="18" charset="0"/>
                  </a:rPr>
                  <a:t>interactions on H are </a:t>
                </a:r>
                <a:r>
                  <a:rPr lang="en-US" dirty="0">
                    <a:solidFill>
                      <a:srgbClr val="F37C23"/>
                    </a:solidFill>
                    <a:latin typeface="+mn-lt"/>
                    <a:ea typeface="Times New Roman" panose="02020603050405020304" pitchFamily="18" charset="0"/>
                  </a:rPr>
                  <a:t>free from</a:t>
                </a:r>
                <a:r>
                  <a:rPr lang="en-US" dirty="0">
                    <a:latin typeface="+mn-lt"/>
                    <a:ea typeface="Times New Roman" panose="02020603050405020304" pitchFamily="18" charset="0"/>
                  </a:rPr>
                  <a:t> typical problems arising from </a:t>
                </a:r>
                <a:r>
                  <a:rPr lang="en-US" dirty="0">
                    <a:solidFill>
                      <a:srgbClr val="F37C23"/>
                    </a:solidFill>
                    <a:latin typeface="+mn-lt"/>
                    <a:ea typeface="Times New Roman" panose="02020603050405020304" pitchFamily="18" charset="0"/>
                  </a:rPr>
                  <a:t>nuclear smearing</a:t>
                </a:r>
              </a:p>
              <a:p>
                <a:pPr>
                  <a:spcAft>
                    <a:spcPts val="0"/>
                  </a:spcAft>
                </a:pPr>
                <a:endParaRPr lang="en-US" dirty="0">
                  <a:latin typeface="+mn-lt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b="1" dirty="0">
                    <a:effectLst/>
                    <a:latin typeface="+mn-lt"/>
                    <a:ea typeface="Times New Roman" panose="02020603050405020304" pitchFamily="18" charset="0"/>
                  </a:rPr>
                  <a:t>Constrain models on nuclear effects</a:t>
                </a:r>
                <a:r>
                  <a:rPr lang="en-US" dirty="0">
                    <a:effectLst/>
                    <a:latin typeface="+mn-lt"/>
                    <a:ea typeface="Times New Roman" panose="02020603050405020304" pitchFamily="18" charset="0"/>
                  </a:rPr>
                  <a:t>: H + Ar target in the SAND detector offers valuable information to reduce systematics:</a:t>
                </a:r>
              </a:p>
              <a:p>
                <a:pPr>
                  <a:spcAft>
                    <a:spcPts val="0"/>
                  </a:spcAft>
                </a:pPr>
                <a:endParaRPr lang="en-US" dirty="0"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21969F8-BF7F-FA7E-DE29-2F0155300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9" y="2545676"/>
                <a:ext cx="6817076" cy="1754326"/>
              </a:xfrm>
              <a:prstGeom prst="rect">
                <a:avLst/>
              </a:prstGeom>
              <a:blipFill>
                <a:blip r:embed="rId8"/>
                <a:stretch>
                  <a:fillRect l="-743" t="-1439" r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59C7947-A2D6-F6E1-5910-718AC2D99F27}"/>
              </a:ext>
            </a:extLst>
          </p:cNvPr>
          <p:cNvSpPr txBox="1"/>
          <p:nvPr/>
        </p:nvSpPr>
        <p:spPr>
          <a:xfrm>
            <a:off x="277289" y="2026479"/>
            <a:ext cx="259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37C23"/>
                </a:solidFill>
              </a:rPr>
              <a:t>Why it’s important: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DB74830-76EB-77E2-0EA8-1B10903AE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37" y="4176029"/>
            <a:ext cx="9418062" cy="14364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F368AFA-2503-6A6B-4546-DF8E179C944E}"/>
                  </a:ext>
                </a:extLst>
              </p:cNvPr>
              <p:cNvSpPr txBox="1"/>
              <p:nvPr/>
            </p:nvSpPr>
            <p:spPr>
              <a:xfrm>
                <a:off x="605368" y="5610780"/>
                <a:ext cx="10122594" cy="948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n-lt"/>
                  </a:rPr>
                  <a:t>constrain the product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𝑝h𝑦𝑠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on Ar from a </a:t>
                </a:r>
                <a:r>
                  <a:rPr lang="en-US" dirty="0">
                    <a:solidFill>
                      <a:srgbClr val="F37C23"/>
                    </a:solidFill>
                    <a:latin typeface="+mn-lt"/>
                  </a:rPr>
                  <a:t>direct comparison between Ar and H </a:t>
                </a:r>
                <a:r>
                  <a:rPr lang="en-US" dirty="0">
                    <a:latin typeface="+mn-lt"/>
                  </a:rPr>
                  <a:t>interactions </a:t>
                </a:r>
                <a:r>
                  <a:rPr lang="en-US" b="1" dirty="0">
                    <a:latin typeface="+mn-lt"/>
                  </a:rPr>
                  <a:t>within the same detector</a:t>
                </a:r>
                <a:r>
                  <a:rPr lang="en-US" dirty="0">
                    <a:latin typeface="+mn-lt"/>
                  </a:rPr>
                  <a:t>.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F368AFA-2503-6A6B-4546-DF8E179C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8" y="5610780"/>
                <a:ext cx="10122594" cy="948208"/>
              </a:xfrm>
              <a:prstGeom prst="rect">
                <a:avLst/>
              </a:prstGeom>
              <a:blipFill>
                <a:blip r:embed="rId10"/>
                <a:stretch>
                  <a:fillRect l="-482" t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Helvetica"/>
                <a:cs typeface="Helvetica"/>
              </a:rPr>
              <a:t>18/03/2025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Giulia Lupi |  Neutrino </a:t>
            </a:r>
            <a:r>
              <a:rPr lang="de-DE" dirty="0" err="1"/>
              <a:t>interactions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SAND </a:t>
            </a:r>
            <a:r>
              <a:rPr lang="de-DE" dirty="0" err="1"/>
              <a:t>detector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9987C-DF2F-451E-8A12-543EB3471B93}"/>
              </a:ext>
            </a:extLst>
          </p:cNvPr>
          <p:cNvSpPr/>
          <p:nvPr/>
        </p:nvSpPr>
        <p:spPr>
          <a:xfrm>
            <a:off x="9060180" y="6441982"/>
            <a:ext cx="1686130" cy="373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E02E30-83E1-480D-A373-8E503B30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16" y="6473280"/>
            <a:ext cx="496573" cy="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9E7D1B-31AA-41C0-A1A0-E9629EECF212}"/>
              </a:ext>
            </a:extLst>
          </p:cNvPr>
          <p:cNvSpPr txBox="1"/>
          <p:nvPr/>
        </p:nvSpPr>
        <p:spPr>
          <a:xfrm>
            <a:off x="605368" y="1921398"/>
            <a:ext cx="8827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solidFill>
                  <a:srgbClr val="F37C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Thanks for </a:t>
            </a:r>
            <a:r>
              <a:rPr lang="it-IT" sz="6600" b="1" dirty="0" err="1">
                <a:solidFill>
                  <a:srgbClr val="F37C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it-IT" sz="6600" b="1" dirty="0">
                <a:solidFill>
                  <a:srgbClr val="F37C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6600" b="1" dirty="0" err="1">
                <a:solidFill>
                  <a:srgbClr val="F37C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attention</a:t>
            </a:r>
            <a:r>
              <a:rPr lang="it-IT" sz="6600" b="1" dirty="0">
                <a:solidFill>
                  <a:srgbClr val="F37C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n-US" sz="6600" b="1" dirty="0">
              <a:solidFill>
                <a:srgbClr val="F37C2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70022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622</Words>
  <Application>Microsoft Office PowerPoint</Application>
  <PresentationFormat>Widescreen</PresentationFormat>
  <Paragraphs>92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Nova</vt:lpstr>
      <vt:lpstr>Calibri</vt:lpstr>
      <vt:lpstr>Cambria Math</vt:lpstr>
      <vt:lpstr>Helvetica</vt:lpstr>
      <vt:lpstr>Lucida Grande</vt:lpstr>
      <vt:lpstr>Dune Template_051215</vt:lpstr>
      <vt:lpstr>LBNF Content-Footer Theme</vt:lpstr>
      <vt:lpstr>Precision measurements of (anti)neutrino with SAND detector</vt:lpstr>
      <vt:lpstr>DUNE neutrino oscillation experiment</vt:lpstr>
      <vt:lpstr>The Near Detector</vt:lpstr>
      <vt:lpstr>SAND System for On-Axis Neutrino Detection</vt:lpstr>
      <vt:lpstr>SAND The Inner Tracker</vt:lpstr>
      <vt:lpstr>Measurements of ν(ν ̅) hydrogen Interactions</vt:lpstr>
      <vt:lpstr>PowerPoint Presentation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Giulia Lupi</cp:lastModifiedBy>
  <cp:revision>146</cp:revision>
  <dcterms:created xsi:type="dcterms:W3CDTF">2015-04-30T14:29:22Z</dcterms:created>
  <dcterms:modified xsi:type="dcterms:W3CDTF">2025-03-18T11:49:52Z</dcterms:modified>
  <cp:category/>
</cp:coreProperties>
</file>