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340" r:id="rId3"/>
    <p:sldId id="339" r:id="rId4"/>
    <p:sldId id="329" r:id="rId5"/>
    <p:sldId id="330" r:id="rId6"/>
    <p:sldId id="333" r:id="rId7"/>
    <p:sldId id="335" r:id="rId8"/>
    <p:sldId id="341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B3511"/>
    <a:srgbClr val="385723"/>
    <a:srgbClr val="FF0000"/>
    <a:srgbClr val="2F7D2F"/>
    <a:srgbClr val="6590B7"/>
    <a:srgbClr val="B93336"/>
    <a:srgbClr val="5882AA"/>
    <a:srgbClr val="71AE48"/>
    <a:srgbClr val="990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0" autoAdjust="0"/>
  </p:normalViewPr>
  <p:slideViewPr>
    <p:cSldViewPr snapToGrid="0">
      <p:cViewPr varScale="1">
        <p:scale>
          <a:sx n="90" d="100"/>
          <a:sy n="90" d="100"/>
        </p:scale>
        <p:origin x="374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BEBB-A298-4145-B959-35B420CF353E}" type="datetimeFigureOut">
              <a:rPr lang="it-IT" smtClean="0"/>
              <a:t>17/03/2025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2C250-CECE-4FA2-B6EE-89D423A89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73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11942-8C65-5C9A-9BDD-CF89D431B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E84000-9E1E-C3AB-1FD0-0EF7B3FF0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E58A55F-609C-93EE-8D24-7985D72F5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9AEE82-FFB0-C992-E120-9D14B5C57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C250-CECE-4FA2-B6EE-89D423A8990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97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C250-CECE-4FA2-B6EE-89D423A8990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80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C250-CECE-4FA2-B6EE-89D423A8990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27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C250-CECE-4FA2-B6EE-89D423A8990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54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C250-CECE-4FA2-B6EE-89D423A8990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4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C250-CECE-4FA2-B6EE-89D423A8990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44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8BB1900-963E-9CD9-0F38-523271D8A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412E0871-ED55-58F7-1F10-E52CCF7B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380BD23-266E-05E8-4C9C-00F6AEF6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68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8572638B-D4A0-F30B-166F-DE40F249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113D5AE8-0FC2-42F9-06D7-2CD58A32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C8A2701-0113-38CF-BE78-A49FBBD8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93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D2A6FA18-D809-8E13-0ADB-F60A11668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FDB3A37A-E0FA-23EB-9F3E-FC6870E9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296D74E-0D6F-70C4-F99C-898EB751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83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17/03/2025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75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23/04/2024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Incontro con il presidente della CSN5 dell'INFN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01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07FFA503-EF44-B700-437F-FE44585D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289BF8B0-84E7-64B8-5B8B-0F42165A4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EC4F7166-7E8A-7DAC-7586-6FF8FC36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66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4A437993-86D5-2ECD-B2B7-908F32DC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53442515-15C2-0A6E-07C7-DFB28CE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8818F0A2-C041-5699-530B-8CB07E54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9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3D0B7A8F-41F7-1830-7E86-D3441895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2C41681C-816A-7383-9E01-8DCBCBF0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6A0767E2-7130-F428-8284-97EDFF2D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07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>
            <a:extLst>
              <a:ext uri="{FF2B5EF4-FFF2-40B4-BE49-F238E27FC236}">
                <a16:creationId xmlns:a16="http://schemas.microsoft.com/office/drawing/2014/main" id="{7DF9EE0F-2F47-AB9B-7F48-7CE2D4B97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EDF51BD2-6D95-1141-D907-C9A029A2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64B974F-DED3-96AB-F15D-4C6C1416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5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50D9184E-E60E-5E59-AF91-9FA76BA6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BDABCC67-582A-E492-7311-0A8CAF51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095ED87-4DAE-FA49-078D-C0F1E3F3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80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57B49E3A-79D7-B35F-3156-37AF0936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17/03/2025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2E1EF642-AFAE-6759-CFD0-80492143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IFD 2025 – Sestri Levante 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39B12D7C-30D6-2C86-2A8A-23E69880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47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17/03/2025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IFD 2025 – Sestri Levante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4831F-EC58-4112-B305-4F43183DC4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00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microsoft.com/office/2007/relationships/hdphoto" Target="../media/hdphoto3.wdp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F09A9700-5F51-FDBF-C094-569686FB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319188"/>
            <a:ext cx="12166601" cy="912173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Rectangle 3"/>
          <p:cNvSpPr/>
          <p:nvPr/>
        </p:nvSpPr>
        <p:spPr>
          <a:xfrm>
            <a:off x="1" y="1765059"/>
            <a:ext cx="12239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it-IT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Cryogenic</a:t>
            </a: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Detectors</a:t>
            </a:r>
          </a:p>
          <a:p>
            <a:pPr marL="0" lvl="1" algn="ctr">
              <a:defRPr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 </a:t>
            </a:r>
            <a:r>
              <a:rPr lang="it-IT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</a:t>
            </a: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it-IT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Frontier</a:t>
            </a: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it-IT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Physics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1524001" y="3458305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Mario De Lucia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Università di Pisa –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Dipartimento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Fisica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‘E. Fermi’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INFN –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Sezione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di Pisa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3810000" y="59807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INFN Workshop on Future Detectors 2025</a:t>
            </a:r>
          </a:p>
          <a:p>
            <a:pPr algn="ctr">
              <a:defRPr/>
            </a:pP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17 Marzo 2025 – Sestri Levante</a:t>
            </a:r>
          </a:p>
        </p:txBody>
      </p:sp>
      <p:pic>
        <p:nvPicPr>
          <p:cNvPr id="3" name="Immagine 2" descr="Immagine che contiene Carattere, logo, Elementi grafici, design&#10;&#10;Descrizione generata automaticamente">
            <a:extLst>
              <a:ext uri="{FF2B5EF4-FFF2-40B4-BE49-F238E27FC236}">
                <a16:creationId xmlns:a16="http://schemas.microsoft.com/office/drawing/2014/main" id="{15966387-921C-F413-686F-88882CF27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952" y="5568717"/>
            <a:ext cx="2714717" cy="1227326"/>
          </a:xfrm>
          <a:prstGeom prst="rect">
            <a:avLst/>
          </a:prstGeom>
        </p:spPr>
      </p:pic>
      <p:pic>
        <p:nvPicPr>
          <p:cNvPr id="4" name="Immagine 3" descr="Immagine che contiene schizzo, clipart, illustrazione, Line art&#10;&#10;Descrizione generata automaticamente">
            <a:extLst>
              <a:ext uri="{FF2B5EF4-FFF2-40B4-BE49-F238E27FC236}">
                <a16:creationId xmlns:a16="http://schemas.microsoft.com/office/drawing/2014/main" id="{709B1C4F-FFB5-3E86-E8C3-39F9505FD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336488"/>
            <a:ext cx="1133669" cy="1128631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4EC779B0-28D7-9206-3D66-99911D348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1"/>
          <a:stretch/>
        </p:blipFill>
        <p:spPr>
          <a:xfrm>
            <a:off x="9123337" y="4340719"/>
            <a:ext cx="1417436" cy="112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2018-1FB7-BF13-7752-4D4F9CDD7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C72B56-54F1-D5B2-8BA8-1851DCFE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56A7D0-112F-E88D-DB74-FAC033A5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5E6E8F-BE52-B5A1-9E9D-04F95B33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64C3F2-7A6B-F1C4-33BE-84E0C89C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18470B-C76D-A451-1828-E28E9DC3AEC9}"/>
              </a:ext>
            </a:extLst>
          </p:cNvPr>
          <p:cNvSpPr txBox="1"/>
          <p:nvPr/>
        </p:nvSpPr>
        <p:spPr>
          <a:xfrm>
            <a:off x="135372" y="1356279"/>
            <a:ext cx="6129357" cy="228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Inductance Detectors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Bolometers and calorimeters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&lt;  eV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Photons, Phonons and Particles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BC1A3D-D9D3-D914-9358-0F3DFDEA0BE6}"/>
              </a:ext>
            </a:extLst>
          </p:cNvPr>
          <p:cNvSpPr txBox="1"/>
          <p:nvPr/>
        </p:nvSpPr>
        <p:spPr>
          <a:xfrm>
            <a:off x="6264729" y="1356279"/>
            <a:ext cx="6129357" cy="220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Edge Sensors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Bolometers and calorimeters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&lt;  eV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THz, CMB and visible radiation</a:t>
            </a:r>
          </a:p>
        </p:txBody>
      </p:sp>
      <p:pic>
        <p:nvPicPr>
          <p:cNvPr id="12" name="Immagine 11" descr="https://lh7-eu.googleusercontent.com/gn_G3rjnKwjhmsbh0Ci16838BqFu_PgkmhKTSLIHwDmYuk8Xbjyu0cSsE8UiIHsiwh7uj14fzVWdM92MpFEqDOMASp1YOxQewN-rjGfb-vFPtDoqNKD7x68c2Kw8fmaLapKL7R9eh9X-_uet_XdnfHo">
            <a:extLst>
              <a:ext uri="{FF2B5EF4-FFF2-40B4-BE49-F238E27FC236}">
                <a16:creationId xmlns:a16="http://schemas.microsoft.com/office/drawing/2014/main" id="{F69E55D4-172E-DA3C-BE21-E8EFA1668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9000"/>
                    </a14:imgEffect>
                    <a14:imgEffect>
                      <a14:brightnessContrast bright="-7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" t="6360" r="2077" b="4908"/>
          <a:stretch/>
        </p:blipFill>
        <p:spPr bwMode="auto">
          <a:xfrm rot="-360000">
            <a:off x="8115649" y="3826686"/>
            <a:ext cx="2415249" cy="2268000"/>
          </a:xfrm>
          <a:custGeom>
            <a:avLst/>
            <a:gdLst>
              <a:gd name="connsiteX0" fmla="*/ 187460 w 2115113"/>
              <a:gd name="connsiteY0" fmla="*/ 0 h 1986164"/>
              <a:gd name="connsiteX1" fmla="*/ 2115113 w 2115113"/>
              <a:gd name="connsiteY1" fmla="*/ 202604 h 1986164"/>
              <a:gd name="connsiteX2" fmla="*/ 1927653 w 2115113"/>
              <a:gd name="connsiteY2" fmla="*/ 1986164 h 1986164"/>
              <a:gd name="connsiteX3" fmla="*/ 0 w 2115113"/>
              <a:gd name="connsiteY3" fmla="*/ 1783560 h 198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113" h="1986164">
                <a:moveTo>
                  <a:pt x="187460" y="0"/>
                </a:moveTo>
                <a:lnTo>
                  <a:pt x="2115113" y="202604"/>
                </a:lnTo>
                <a:lnTo>
                  <a:pt x="1927653" y="1986164"/>
                </a:lnTo>
                <a:lnTo>
                  <a:pt x="0" y="17835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2843776-2BC2-A272-168E-88077B094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73" y="3870612"/>
            <a:ext cx="288000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5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3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135372" y="1356279"/>
            <a:ext cx="612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Inductance Detectors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64729" y="1356279"/>
            <a:ext cx="612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Edge Sensors</a:t>
            </a:r>
          </a:p>
        </p:txBody>
      </p:sp>
      <p:sp>
        <p:nvSpPr>
          <p:cNvPr id="40" name="Parallelogramma 39">
            <a:extLst>
              <a:ext uri="{FF2B5EF4-FFF2-40B4-BE49-F238E27FC236}">
                <a16:creationId xmlns:a16="http://schemas.microsoft.com/office/drawing/2014/main" id="{458135DC-B9B1-2512-5EE7-3618C29504D9}"/>
              </a:ext>
            </a:extLst>
          </p:cNvPr>
          <p:cNvSpPr/>
          <p:nvPr/>
        </p:nvSpPr>
        <p:spPr>
          <a:xfrm rot="2454865">
            <a:off x="3107989" y="4885298"/>
            <a:ext cx="2668187" cy="1216407"/>
          </a:xfrm>
          <a:prstGeom prst="parallelogram">
            <a:avLst>
              <a:gd name="adj" fmla="val 111297"/>
            </a:avLst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Parallelogramma 42">
            <a:extLst>
              <a:ext uri="{FF2B5EF4-FFF2-40B4-BE49-F238E27FC236}">
                <a16:creationId xmlns:a16="http://schemas.microsoft.com/office/drawing/2014/main" id="{E6474415-7341-3B3A-C748-8CB4463A503E}"/>
              </a:ext>
            </a:extLst>
          </p:cNvPr>
          <p:cNvSpPr/>
          <p:nvPr/>
        </p:nvSpPr>
        <p:spPr>
          <a:xfrm rot="2454865">
            <a:off x="3301170" y="4987820"/>
            <a:ext cx="2254485" cy="1027803"/>
          </a:xfrm>
          <a:prstGeom prst="parallelogram">
            <a:avLst>
              <a:gd name="adj" fmla="val 1112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Saetta 45">
            <a:extLst>
              <a:ext uri="{FF2B5EF4-FFF2-40B4-BE49-F238E27FC236}">
                <a16:creationId xmlns:a16="http://schemas.microsoft.com/office/drawing/2014/main" id="{2F75B1DB-DFB5-E745-D0D9-81C500B2BD06}"/>
              </a:ext>
            </a:extLst>
          </p:cNvPr>
          <p:cNvSpPr/>
          <p:nvPr/>
        </p:nvSpPr>
        <p:spPr>
          <a:xfrm rot="20632325" flipH="1">
            <a:off x="4322301" y="4389502"/>
            <a:ext cx="1556042" cy="848227"/>
          </a:xfrm>
          <a:prstGeom prst="lightningBol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8FF46834-FDC3-34A1-FD6D-E9966DC68CD4}"/>
              </a:ext>
            </a:extLst>
          </p:cNvPr>
          <p:cNvCxnSpPr>
            <a:cxnSpLocks/>
          </p:cNvCxnSpPr>
          <p:nvPr/>
        </p:nvCxnSpPr>
        <p:spPr>
          <a:xfrm>
            <a:off x="568694" y="6049467"/>
            <a:ext cx="267130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8CCB4347-017B-D3D3-26FE-6B4E73442833}"/>
              </a:ext>
            </a:extLst>
          </p:cNvPr>
          <p:cNvCxnSpPr>
            <a:cxnSpLocks/>
          </p:cNvCxnSpPr>
          <p:nvPr/>
        </p:nvCxnSpPr>
        <p:spPr>
          <a:xfrm flipV="1">
            <a:off x="796611" y="4229392"/>
            <a:ext cx="0" cy="20175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0FC3B5CF-08C3-D74F-84E8-A45D30BACB78}"/>
              </a:ext>
            </a:extLst>
          </p:cNvPr>
          <p:cNvCxnSpPr/>
          <p:nvPr/>
        </p:nvCxnSpPr>
        <p:spPr>
          <a:xfrm>
            <a:off x="796611" y="5744061"/>
            <a:ext cx="601980" cy="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B4BC33D0-50E3-97B1-7FE2-37DC6DADD839}"/>
              </a:ext>
            </a:extLst>
          </p:cNvPr>
          <p:cNvCxnSpPr/>
          <p:nvPr/>
        </p:nvCxnSpPr>
        <p:spPr>
          <a:xfrm flipV="1">
            <a:off x="1390971" y="4649083"/>
            <a:ext cx="0" cy="1104122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Parallelogramma 54">
            <a:extLst>
              <a:ext uri="{FF2B5EF4-FFF2-40B4-BE49-F238E27FC236}">
                <a16:creationId xmlns:a16="http://schemas.microsoft.com/office/drawing/2014/main" id="{AFBB4B56-EAAE-5647-197F-3BF64D4C8F67}"/>
              </a:ext>
            </a:extLst>
          </p:cNvPr>
          <p:cNvSpPr/>
          <p:nvPr/>
        </p:nvSpPr>
        <p:spPr>
          <a:xfrm rot="2454865">
            <a:off x="3905039" y="5357740"/>
            <a:ext cx="507328" cy="238254"/>
          </a:xfrm>
          <a:prstGeom prst="parallelogram">
            <a:avLst>
              <a:gd name="adj" fmla="val 111297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" name="Parallelogramma 55">
            <a:extLst>
              <a:ext uri="{FF2B5EF4-FFF2-40B4-BE49-F238E27FC236}">
                <a16:creationId xmlns:a16="http://schemas.microsoft.com/office/drawing/2014/main" id="{6960C5AD-C23A-CA28-9789-B35DF0C02D23}"/>
              </a:ext>
            </a:extLst>
          </p:cNvPr>
          <p:cNvSpPr/>
          <p:nvPr/>
        </p:nvSpPr>
        <p:spPr>
          <a:xfrm rot="2454865">
            <a:off x="4298731" y="5424989"/>
            <a:ext cx="163337" cy="74464"/>
          </a:xfrm>
          <a:prstGeom prst="parallelogram">
            <a:avLst>
              <a:gd name="adj" fmla="val 111297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A699816C-BDE3-29DB-BBCF-C4D04A6708A3}"/>
              </a:ext>
            </a:extLst>
          </p:cNvPr>
          <p:cNvCxnSpPr>
            <a:cxnSpLocks/>
          </p:cNvCxnSpPr>
          <p:nvPr/>
        </p:nvCxnSpPr>
        <p:spPr>
          <a:xfrm>
            <a:off x="3938948" y="5397751"/>
            <a:ext cx="183405" cy="1589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C821888F-F1C1-975A-835B-92EEB1C042AF}"/>
              </a:ext>
            </a:extLst>
          </p:cNvPr>
          <p:cNvCxnSpPr>
            <a:cxnSpLocks/>
          </p:cNvCxnSpPr>
          <p:nvPr/>
        </p:nvCxnSpPr>
        <p:spPr>
          <a:xfrm>
            <a:off x="3987330" y="5397602"/>
            <a:ext cx="183405" cy="1589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>
            <a:extLst>
              <a:ext uri="{FF2B5EF4-FFF2-40B4-BE49-F238E27FC236}">
                <a16:creationId xmlns:a16="http://schemas.microsoft.com/office/drawing/2014/main" id="{3015644C-FA3E-C804-43F4-34CD7AF5F591}"/>
              </a:ext>
            </a:extLst>
          </p:cNvPr>
          <p:cNvCxnSpPr>
            <a:cxnSpLocks/>
          </p:cNvCxnSpPr>
          <p:nvPr/>
        </p:nvCxnSpPr>
        <p:spPr>
          <a:xfrm>
            <a:off x="4037176" y="5394173"/>
            <a:ext cx="183405" cy="1589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C5825B64-4EF1-1DC1-9B48-B38F2CBD5132}"/>
              </a:ext>
            </a:extLst>
          </p:cNvPr>
          <p:cNvCxnSpPr>
            <a:cxnSpLocks/>
          </p:cNvCxnSpPr>
          <p:nvPr/>
        </p:nvCxnSpPr>
        <p:spPr>
          <a:xfrm>
            <a:off x="4085558" y="5394024"/>
            <a:ext cx="183405" cy="1589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3DECCA08-F15D-B977-21F1-835DF63C8CDD}"/>
              </a:ext>
            </a:extLst>
          </p:cNvPr>
          <p:cNvCxnSpPr>
            <a:cxnSpLocks/>
          </p:cNvCxnSpPr>
          <p:nvPr/>
        </p:nvCxnSpPr>
        <p:spPr>
          <a:xfrm>
            <a:off x="4144152" y="5399979"/>
            <a:ext cx="183405" cy="1589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65760BFE-6C57-784E-2EA5-EA0981BF3165}"/>
              </a:ext>
            </a:extLst>
          </p:cNvPr>
          <p:cNvCxnSpPr>
            <a:cxnSpLocks/>
          </p:cNvCxnSpPr>
          <p:nvPr/>
        </p:nvCxnSpPr>
        <p:spPr>
          <a:xfrm>
            <a:off x="4192534" y="5399830"/>
            <a:ext cx="183405" cy="1589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arallelogramma 62">
            <a:extLst>
              <a:ext uri="{FF2B5EF4-FFF2-40B4-BE49-F238E27FC236}">
                <a16:creationId xmlns:a16="http://schemas.microsoft.com/office/drawing/2014/main" id="{37BCF68F-A1CA-1F8F-60F7-604B1A06867E}"/>
              </a:ext>
            </a:extLst>
          </p:cNvPr>
          <p:cNvSpPr/>
          <p:nvPr/>
        </p:nvSpPr>
        <p:spPr>
          <a:xfrm rot="2454865">
            <a:off x="3917809" y="5403081"/>
            <a:ext cx="109314" cy="45719"/>
          </a:xfrm>
          <a:prstGeom prst="parallelogram">
            <a:avLst>
              <a:gd name="adj" fmla="val 11129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4" name="Parallelogramma 63">
            <a:extLst>
              <a:ext uri="{FF2B5EF4-FFF2-40B4-BE49-F238E27FC236}">
                <a16:creationId xmlns:a16="http://schemas.microsoft.com/office/drawing/2014/main" id="{C94ED776-01E8-D84C-0745-300E0DAFFECE}"/>
              </a:ext>
            </a:extLst>
          </p:cNvPr>
          <p:cNvSpPr/>
          <p:nvPr/>
        </p:nvSpPr>
        <p:spPr>
          <a:xfrm rot="2454865">
            <a:off x="4092619" y="5507339"/>
            <a:ext cx="109314" cy="45719"/>
          </a:xfrm>
          <a:prstGeom prst="parallelogram">
            <a:avLst>
              <a:gd name="adj" fmla="val 11129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5" name="Parallelogramma 64">
            <a:extLst>
              <a:ext uri="{FF2B5EF4-FFF2-40B4-BE49-F238E27FC236}">
                <a16:creationId xmlns:a16="http://schemas.microsoft.com/office/drawing/2014/main" id="{D20484A0-12F5-AC2A-7D36-9BC4ECE9A654}"/>
              </a:ext>
            </a:extLst>
          </p:cNvPr>
          <p:cNvSpPr/>
          <p:nvPr/>
        </p:nvSpPr>
        <p:spPr>
          <a:xfrm rot="2454865">
            <a:off x="4067282" y="5401097"/>
            <a:ext cx="109314" cy="45719"/>
          </a:xfrm>
          <a:prstGeom prst="parallelogram">
            <a:avLst>
              <a:gd name="adj" fmla="val 11129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6" name="Parallelogramma 65">
            <a:extLst>
              <a:ext uri="{FF2B5EF4-FFF2-40B4-BE49-F238E27FC236}">
                <a16:creationId xmlns:a16="http://schemas.microsoft.com/office/drawing/2014/main" id="{EEB867FE-72D8-059A-E184-E1C7735E6FBA}"/>
              </a:ext>
            </a:extLst>
          </p:cNvPr>
          <p:cNvSpPr/>
          <p:nvPr/>
        </p:nvSpPr>
        <p:spPr>
          <a:xfrm rot="2454865">
            <a:off x="4234483" y="5504698"/>
            <a:ext cx="109314" cy="45719"/>
          </a:xfrm>
          <a:prstGeom prst="parallelogram">
            <a:avLst>
              <a:gd name="adj" fmla="val 11129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7" name="Parallelogramma 66">
            <a:extLst>
              <a:ext uri="{FF2B5EF4-FFF2-40B4-BE49-F238E27FC236}">
                <a16:creationId xmlns:a16="http://schemas.microsoft.com/office/drawing/2014/main" id="{D6BB75D4-3434-0154-2EF7-AA8B3258C449}"/>
              </a:ext>
            </a:extLst>
          </p:cNvPr>
          <p:cNvSpPr/>
          <p:nvPr/>
        </p:nvSpPr>
        <p:spPr>
          <a:xfrm rot="2454865">
            <a:off x="4170315" y="5395987"/>
            <a:ext cx="109314" cy="45719"/>
          </a:xfrm>
          <a:prstGeom prst="parallelogram">
            <a:avLst>
              <a:gd name="adj" fmla="val 11129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8" name="Parallelogramma 67">
            <a:extLst>
              <a:ext uri="{FF2B5EF4-FFF2-40B4-BE49-F238E27FC236}">
                <a16:creationId xmlns:a16="http://schemas.microsoft.com/office/drawing/2014/main" id="{F81A15FC-11B3-E92C-77FA-393953BD0E98}"/>
              </a:ext>
            </a:extLst>
          </p:cNvPr>
          <p:cNvSpPr/>
          <p:nvPr/>
        </p:nvSpPr>
        <p:spPr>
          <a:xfrm rot="2454865">
            <a:off x="3986318" y="5523104"/>
            <a:ext cx="147202" cy="45825"/>
          </a:xfrm>
          <a:prstGeom prst="parallelogram">
            <a:avLst>
              <a:gd name="adj" fmla="val 11129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96052FE2-A7B0-F9F6-1573-90B951641359}"/>
              </a:ext>
            </a:extLst>
          </p:cNvPr>
          <p:cNvCxnSpPr>
            <a:cxnSpLocks/>
          </p:cNvCxnSpPr>
          <p:nvPr/>
        </p:nvCxnSpPr>
        <p:spPr>
          <a:xfrm>
            <a:off x="3393784" y="5063135"/>
            <a:ext cx="980944" cy="866177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Figura a mano libera: forma 69">
            <a:extLst>
              <a:ext uri="{FF2B5EF4-FFF2-40B4-BE49-F238E27FC236}">
                <a16:creationId xmlns:a16="http://schemas.microsoft.com/office/drawing/2014/main" id="{216930D1-2FD8-3683-9F1D-4D8FFA963EC5}"/>
              </a:ext>
            </a:extLst>
          </p:cNvPr>
          <p:cNvSpPr/>
          <p:nvPr/>
        </p:nvSpPr>
        <p:spPr>
          <a:xfrm>
            <a:off x="1402610" y="4650828"/>
            <a:ext cx="1764381" cy="1114378"/>
          </a:xfrm>
          <a:custGeom>
            <a:avLst/>
            <a:gdLst>
              <a:gd name="connsiteX0" fmla="*/ 0 w 2994660"/>
              <a:gd name="connsiteY0" fmla="*/ 0 h 1137920"/>
              <a:gd name="connsiteX1" fmla="*/ 152400 w 2994660"/>
              <a:gd name="connsiteY1" fmla="*/ 297180 h 1137920"/>
              <a:gd name="connsiteX2" fmla="*/ 525780 w 2994660"/>
              <a:gd name="connsiteY2" fmla="*/ 723900 h 1137920"/>
              <a:gd name="connsiteX3" fmla="*/ 1051560 w 2994660"/>
              <a:gd name="connsiteY3" fmla="*/ 990600 h 1137920"/>
              <a:gd name="connsiteX4" fmla="*/ 1623060 w 2994660"/>
              <a:gd name="connsiteY4" fmla="*/ 1127760 h 1137920"/>
              <a:gd name="connsiteX5" fmla="*/ 2430780 w 2994660"/>
              <a:gd name="connsiteY5" fmla="*/ 1127760 h 1137920"/>
              <a:gd name="connsiteX6" fmla="*/ 2994660 w 2994660"/>
              <a:gd name="connsiteY6" fmla="*/ 1135380 h 113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4660" h="1137920">
                <a:moveTo>
                  <a:pt x="0" y="0"/>
                </a:moveTo>
                <a:cubicBezTo>
                  <a:pt x="32385" y="88265"/>
                  <a:pt x="64770" y="176530"/>
                  <a:pt x="152400" y="297180"/>
                </a:cubicBezTo>
                <a:cubicBezTo>
                  <a:pt x="240030" y="417830"/>
                  <a:pt x="375920" y="608330"/>
                  <a:pt x="525780" y="723900"/>
                </a:cubicBezTo>
                <a:cubicBezTo>
                  <a:pt x="675640" y="839470"/>
                  <a:pt x="868680" y="923290"/>
                  <a:pt x="1051560" y="990600"/>
                </a:cubicBezTo>
                <a:cubicBezTo>
                  <a:pt x="1234440" y="1057910"/>
                  <a:pt x="1393190" y="1104900"/>
                  <a:pt x="1623060" y="1127760"/>
                </a:cubicBezTo>
                <a:cubicBezTo>
                  <a:pt x="1852930" y="1150620"/>
                  <a:pt x="2430780" y="1127760"/>
                  <a:pt x="2430780" y="1127760"/>
                </a:cubicBezTo>
                <a:lnTo>
                  <a:pt x="2994660" y="1135380"/>
                </a:lnTo>
              </a:path>
            </a:pathLst>
          </a:cu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78B4A143-01F5-7C1B-D76D-755393B00B39}"/>
              </a:ext>
            </a:extLst>
          </p:cNvPr>
          <p:cNvSpPr/>
          <p:nvPr/>
        </p:nvSpPr>
        <p:spPr>
          <a:xfrm>
            <a:off x="873395" y="2080646"/>
            <a:ext cx="4916434" cy="1950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6" name="Picture 7" descr="A picture containing text, silhouette, clipart&#10;&#10;Description automatically generated">
            <a:extLst>
              <a:ext uri="{FF2B5EF4-FFF2-40B4-BE49-F238E27FC236}">
                <a16:creationId xmlns:a16="http://schemas.microsoft.com/office/drawing/2014/main" id="{AE5C1952-4A51-DA7F-B952-349AC408A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4" y="2250721"/>
            <a:ext cx="1988242" cy="1600819"/>
          </a:xfrm>
          <a:prstGeom prst="rect">
            <a:avLst/>
          </a:prstGeom>
        </p:spPr>
      </p:pic>
      <p:pic>
        <p:nvPicPr>
          <p:cNvPr id="77" name="Picture 8">
            <a:extLst>
              <a:ext uri="{FF2B5EF4-FFF2-40B4-BE49-F238E27FC236}">
                <a16:creationId xmlns:a16="http://schemas.microsoft.com/office/drawing/2014/main" id="{334A92EA-A23A-43A5-6AD9-833B0F548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55" y="2094508"/>
            <a:ext cx="2657945" cy="1913247"/>
          </a:xfrm>
          <a:prstGeom prst="rect">
            <a:avLst/>
          </a:prstGeom>
        </p:spPr>
      </p:pic>
      <p:sp>
        <p:nvSpPr>
          <p:cNvPr id="78" name="Rettangolo 77">
            <a:extLst>
              <a:ext uri="{FF2B5EF4-FFF2-40B4-BE49-F238E27FC236}">
                <a16:creationId xmlns:a16="http://schemas.microsoft.com/office/drawing/2014/main" id="{202C8EA6-8996-B3BF-DDA1-209423086D0C}"/>
              </a:ext>
            </a:extLst>
          </p:cNvPr>
          <p:cNvSpPr/>
          <p:nvPr/>
        </p:nvSpPr>
        <p:spPr>
          <a:xfrm>
            <a:off x="7431889" y="2029004"/>
            <a:ext cx="3866959" cy="2272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9" name="Immagine 78" descr="Immagine che contiene schermata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F8F9C6DC-34CF-B3D3-4A47-F86613A1C7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86" y="2094508"/>
            <a:ext cx="3713660" cy="2220220"/>
          </a:xfrm>
          <a:prstGeom prst="rect">
            <a:avLst/>
          </a:prstGeom>
        </p:spPr>
      </p:pic>
      <p:sp>
        <p:nvSpPr>
          <p:cNvPr id="80" name="Rettangolo 79">
            <a:extLst>
              <a:ext uri="{FF2B5EF4-FFF2-40B4-BE49-F238E27FC236}">
                <a16:creationId xmlns:a16="http://schemas.microsoft.com/office/drawing/2014/main" id="{A28214AC-1FC6-BE51-E09B-0F34CCB79CE5}"/>
              </a:ext>
            </a:extLst>
          </p:cNvPr>
          <p:cNvSpPr/>
          <p:nvPr/>
        </p:nvSpPr>
        <p:spPr>
          <a:xfrm>
            <a:off x="7556709" y="4462196"/>
            <a:ext cx="3669837" cy="16806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1" name="Immagine 80" descr="Immagine che contiene schermata, testo, Elementi grafici, diagramma&#10;&#10;Descrizione generata automaticamente">
            <a:extLst>
              <a:ext uri="{FF2B5EF4-FFF2-40B4-BE49-F238E27FC236}">
                <a16:creationId xmlns:a16="http://schemas.microsoft.com/office/drawing/2014/main" id="{CA91341C-C43C-863E-F1A3-C6514D1CCC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67" y="4646378"/>
            <a:ext cx="3312246" cy="1486312"/>
          </a:xfrm>
          <a:prstGeom prst="rect">
            <a:avLst/>
          </a:prstGeom>
        </p:spPr>
      </p:pic>
      <p:sp>
        <p:nvSpPr>
          <p:cNvPr id="82" name="Segnaposto data 4">
            <a:extLst>
              <a:ext uri="{FF2B5EF4-FFF2-40B4-BE49-F238E27FC236}">
                <a16:creationId xmlns:a16="http://schemas.microsoft.com/office/drawing/2014/main" id="{D09C8BAF-5F58-0BA9-BF4F-3E1E961C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83" name="Segnaposto piè di pagina 7">
            <a:extLst>
              <a:ext uri="{FF2B5EF4-FFF2-40B4-BE49-F238E27FC236}">
                <a16:creationId xmlns:a16="http://schemas.microsoft.com/office/drawing/2014/main" id="{29238638-C453-6A7C-93DB-1F92306A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</p:spTree>
    <p:extLst>
      <p:ext uri="{BB962C8B-B14F-4D97-AF65-F5344CB8AC3E}">
        <p14:creationId xmlns:p14="http://schemas.microsoft.com/office/powerpoint/2010/main" val="613099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it-I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Pisa: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4</a:t>
            </a:fld>
            <a:endParaRPr lang="it-IT"/>
          </a:p>
        </p:txBody>
      </p:sp>
      <p:grpSp>
        <p:nvGrpSpPr>
          <p:cNvPr id="73" name="Gruppo 72"/>
          <p:cNvGrpSpPr/>
          <p:nvPr/>
        </p:nvGrpSpPr>
        <p:grpSpPr>
          <a:xfrm>
            <a:off x="313132" y="1032333"/>
            <a:ext cx="11565737" cy="2318333"/>
            <a:chOff x="313132" y="756694"/>
            <a:chExt cx="11565737" cy="2318333"/>
          </a:xfrm>
        </p:grpSpPr>
        <p:grpSp>
          <p:nvGrpSpPr>
            <p:cNvPr id="70" name="Gruppo 69"/>
            <p:cNvGrpSpPr/>
            <p:nvPr/>
          </p:nvGrpSpPr>
          <p:grpSpPr>
            <a:xfrm>
              <a:off x="4386001" y="756694"/>
              <a:ext cx="3420000" cy="2318333"/>
              <a:chOff x="4561263" y="7366210"/>
              <a:chExt cx="3420000" cy="2318333"/>
            </a:xfrm>
          </p:grpSpPr>
          <p:sp>
            <p:nvSpPr>
              <p:cNvPr id="54" name="Rettangolo arrotondato 53"/>
              <p:cNvSpPr/>
              <p:nvPr/>
            </p:nvSpPr>
            <p:spPr>
              <a:xfrm>
                <a:off x="4561263" y="7366210"/>
                <a:ext cx="3420000" cy="2318333"/>
              </a:xfrm>
              <a:prstGeom prst="roundRect">
                <a:avLst/>
              </a:prstGeom>
              <a:gradFill flip="none" rotWithShape="1">
                <a:gsLst>
                  <a:gs pos="25000">
                    <a:schemeClr val="bg1">
                      <a:alpha val="10000"/>
                    </a:schemeClr>
                  </a:gs>
                  <a:gs pos="58000">
                    <a:schemeClr val="tx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2" name="Picture 2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A90E162B-78E0-EADF-914A-2FC33DD37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71263" y="7459547"/>
                <a:ext cx="1800000" cy="11066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CasellaDiTesto 27"/>
              <p:cNvSpPr txBox="1"/>
              <p:nvPr/>
            </p:nvSpPr>
            <p:spPr>
              <a:xfrm>
                <a:off x="4705773" y="8720550"/>
                <a:ext cx="31309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CSN5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PI: G. </a:t>
                </a:r>
                <a:r>
                  <a:rPr lang="en-GB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Lamanna</a:t>
                </a:r>
                <a:endPara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Qubits for Dark Matter Detection</a:t>
                </a:r>
              </a:p>
            </p:txBody>
          </p:sp>
        </p:grpSp>
        <p:sp>
          <p:nvSpPr>
            <p:cNvPr id="53" name="Rettangolo arrotondato 52"/>
            <p:cNvSpPr/>
            <p:nvPr/>
          </p:nvSpPr>
          <p:spPr>
            <a:xfrm>
              <a:off x="8458869" y="756694"/>
              <a:ext cx="3420000" cy="2318333"/>
            </a:xfrm>
            <a:prstGeom prst="roundRect">
              <a:avLst/>
            </a:prstGeom>
            <a:gradFill flip="none" rotWithShape="1">
              <a:gsLst>
                <a:gs pos="25000">
                  <a:schemeClr val="bg1">
                    <a:alpha val="10000"/>
                  </a:schemeClr>
                </a:gs>
                <a:gs pos="58000">
                  <a:schemeClr val="tx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uppo 68"/>
            <p:cNvGrpSpPr/>
            <p:nvPr/>
          </p:nvGrpSpPr>
          <p:grpSpPr>
            <a:xfrm>
              <a:off x="313132" y="756694"/>
              <a:ext cx="3420000" cy="2318333"/>
              <a:chOff x="995954" y="7366210"/>
              <a:chExt cx="3420000" cy="2318333"/>
            </a:xfrm>
          </p:grpSpPr>
          <p:sp>
            <p:nvSpPr>
              <p:cNvPr id="47" name="Rettangolo arrotondato 46"/>
              <p:cNvSpPr/>
              <p:nvPr/>
            </p:nvSpPr>
            <p:spPr>
              <a:xfrm>
                <a:off x="995954" y="7366210"/>
                <a:ext cx="3420000" cy="2318333"/>
              </a:xfrm>
              <a:prstGeom prst="roundRect">
                <a:avLst/>
              </a:prstGeom>
              <a:gradFill flip="none" rotWithShape="1">
                <a:gsLst>
                  <a:gs pos="25000">
                    <a:schemeClr val="bg1">
                      <a:alpha val="10000"/>
                    </a:schemeClr>
                  </a:gs>
                  <a:gs pos="58000">
                    <a:schemeClr val="tx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8" name="Picture 4" descr="A black background with white spots&#10;&#10;Description automatically generated">
                <a:extLst>
                  <a:ext uri="{FF2B5EF4-FFF2-40B4-BE49-F238E27FC236}">
                    <a16:creationId xmlns:a16="http://schemas.microsoft.com/office/drawing/2014/main" id="{56F0F941-FB4A-1CA1-11D6-26EC33891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985954" y="7484732"/>
                <a:ext cx="1440000" cy="1200000"/>
              </a:xfrm>
              <a:prstGeom prst="rect">
                <a:avLst/>
              </a:prstGeom>
              <a:noFill/>
            </p:spPr>
          </p:pic>
          <p:sp>
            <p:nvSpPr>
              <p:cNvPr id="49" name="CasellaDiTesto 48"/>
              <p:cNvSpPr txBox="1"/>
              <p:nvPr/>
            </p:nvSpPr>
            <p:spPr>
              <a:xfrm>
                <a:off x="1215004" y="8720550"/>
                <a:ext cx="29819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CSN2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PI: D. </a:t>
                </a:r>
                <a:r>
                  <a:rPr lang="en-GB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Nicolò</a:t>
                </a:r>
                <a:endPara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KIDs for Dark Matter Detection</a:t>
                </a:r>
              </a:p>
            </p:txBody>
          </p:sp>
        </p:grpSp>
      </p:grpSp>
      <p:grpSp>
        <p:nvGrpSpPr>
          <p:cNvPr id="72" name="Gruppo 71"/>
          <p:cNvGrpSpPr/>
          <p:nvPr/>
        </p:nvGrpSpPr>
        <p:grpSpPr>
          <a:xfrm>
            <a:off x="313132" y="3694341"/>
            <a:ext cx="11565737" cy="2318333"/>
            <a:chOff x="313132" y="3880060"/>
            <a:chExt cx="11565737" cy="2318333"/>
          </a:xfrm>
        </p:grpSpPr>
        <p:grpSp>
          <p:nvGrpSpPr>
            <p:cNvPr id="68" name="Gruppo 67"/>
            <p:cNvGrpSpPr/>
            <p:nvPr/>
          </p:nvGrpSpPr>
          <p:grpSpPr>
            <a:xfrm>
              <a:off x="313132" y="3880060"/>
              <a:ext cx="3420000" cy="2318333"/>
              <a:chOff x="-2654454" y="7366210"/>
              <a:chExt cx="3420000" cy="2318333"/>
            </a:xfrm>
          </p:grpSpPr>
          <p:sp>
            <p:nvSpPr>
              <p:cNvPr id="59" name="Rettangolo arrotondato 58"/>
              <p:cNvSpPr/>
              <p:nvPr/>
            </p:nvSpPr>
            <p:spPr>
              <a:xfrm>
                <a:off x="-2654454" y="7366210"/>
                <a:ext cx="3420000" cy="2318333"/>
              </a:xfrm>
              <a:prstGeom prst="roundRect">
                <a:avLst/>
              </a:prstGeom>
              <a:gradFill flip="none" rotWithShape="1">
                <a:gsLst>
                  <a:gs pos="25000">
                    <a:schemeClr val="bg1">
                      <a:alpha val="10000"/>
                    </a:schemeClr>
                  </a:gs>
                  <a:gs pos="58000">
                    <a:schemeClr val="tx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3" name="Picture 2" descr="LiteBIRD Logo">
                <a:extLst>
                  <a:ext uri="{FF2B5EF4-FFF2-40B4-BE49-F238E27FC236}">
                    <a16:creationId xmlns:a16="http://schemas.microsoft.com/office/drawing/2014/main" id="{AE77D2FA-09D7-9508-2C91-DC631870A0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80" r="11488"/>
              <a:stretch/>
            </p:blipFill>
            <p:spPr bwMode="auto">
              <a:xfrm>
                <a:off x="-1664454" y="7491074"/>
                <a:ext cx="1440000" cy="1198896"/>
              </a:xfrm>
              <a:prstGeom prst="rect">
                <a:avLst/>
              </a:prstGeom>
              <a:noFill/>
            </p:spPr>
          </p:pic>
          <p:sp>
            <p:nvSpPr>
              <p:cNvPr id="30" name="CasellaDiTesto 29"/>
              <p:cNvSpPr txBox="1"/>
              <p:nvPr/>
            </p:nvSpPr>
            <p:spPr>
              <a:xfrm>
                <a:off x="-2180273" y="8720550"/>
                <a:ext cx="24716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CSN2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PI: G. Signorelli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TESs for CMB Radiation</a:t>
                </a:r>
              </a:p>
            </p:txBody>
          </p:sp>
        </p:grpSp>
        <p:sp>
          <p:nvSpPr>
            <p:cNvPr id="65" name="Rettangolo arrotondato 64"/>
            <p:cNvSpPr/>
            <p:nvPr/>
          </p:nvSpPr>
          <p:spPr>
            <a:xfrm>
              <a:off x="8458869" y="3880060"/>
              <a:ext cx="3420000" cy="2318333"/>
            </a:xfrm>
            <a:prstGeom prst="roundRect">
              <a:avLst/>
            </a:prstGeom>
            <a:gradFill flip="none" rotWithShape="1">
              <a:gsLst>
                <a:gs pos="25000">
                  <a:schemeClr val="bg1">
                    <a:alpha val="10000"/>
                  </a:schemeClr>
                </a:gs>
                <a:gs pos="58000">
                  <a:schemeClr val="tx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63500" cap="rnd">
              <a:solidFill>
                <a:schemeClr val="bg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7" name="Gruppo 66"/>
            <p:cNvGrpSpPr/>
            <p:nvPr/>
          </p:nvGrpSpPr>
          <p:grpSpPr>
            <a:xfrm>
              <a:off x="4386001" y="3880060"/>
              <a:ext cx="3420000" cy="2318333"/>
              <a:chOff x="8552290" y="7366210"/>
              <a:chExt cx="3420000" cy="2318333"/>
            </a:xfrm>
          </p:grpSpPr>
          <p:sp>
            <p:nvSpPr>
              <p:cNvPr id="57" name="Rettangolo arrotondato 56"/>
              <p:cNvSpPr/>
              <p:nvPr/>
            </p:nvSpPr>
            <p:spPr>
              <a:xfrm>
                <a:off x="8552290" y="7366210"/>
                <a:ext cx="3420000" cy="2318333"/>
              </a:xfrm>
              <a:prstGeom prst="roundRect">
                <a:avLst/>
              </a:prstGeom>
              <a:gradFill flip="none" rotWithShape="1">
                <a:gsLst>
                  <a:gs pos="25000">
                    <a:schemeClr val="bg1">
                      <a:alpha val="10000"/>
                    </a:schemeClr>
                  </a:gs>
                  <a:gs pos="58000">
                    <a:schemeClr val="tx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4" name="Picture 1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258C71E2-9F97-B723-928D-2CE10C934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72290" y="7545405"/>
                <a:ext cx="1980000" cy="112288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1" name="CasellaDiTesto 30"/>
              <p:cNvSpPr txBox="1"/>
              <p:nvPr/>
            </p:nvSpPr>
            <p:spPr>
              <a:xfrm>
                <a:off x="9053465" y="8720550"/>
                <a:ext cx="24176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CSN2</a:t>
                </a: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 PI: A. </a:t>
                </a:r>
                <a:r>
                  <a:rPr lang="en-GB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Tartari</a:t>
                </a:r>
                <a:endPara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TESs for CMB Radiation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EACE98-23DB-6866-F01A-AE582ACBB8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33"/>
          <a:stretch/>
        </p:blipFill>
        <p:spPr>
          <a:xfrm>
            <a:off x="9268869" y="3809022"/>
            <a:ext cx="1800000" cy="1187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2E16B0-EE97-5630-2068-1505107D3A78}"/>
              </a:ext>
            </a:extLst>
          </p:cNvPr>
          <p:cNvSpPr txBox="1"/>
          <p:nvPr/>
        </p:nvSpPr>
        <p:spPr>
          <a:xfrm>
            <a:off x="8687792" y="5048681"/>
            <a:ext cx="29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CSN5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PI: F. Paolucci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 for THz and eV radiation</a:t>
            </a:r>
          </a:p>
        </p:txBody>
      </p:sp>
      <p:pic>
        <p:nvPicPr>
          <p:cNvPr id="9" name="Immagine 8" descr="Immagine che contiene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27A5CDB6-532A-1E93-8E07-94CA072D82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b="15523"/>
          <a:stretch/>
        </p:blipFill>
        <p:spPr>
          <a:xfrm>
            <a:off x="9268869" y="1153795"/>
            <a:ext cx="1979420" cy="128754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4AE247-239E-588A-F7A2-0F5B389827DE}"/>
              </a:ext>
            </a:extLst>
          </p:cNvPr>
          <p:cNvSpPr txBox="1"/>
          <p:nvPr/>
        </p:nvSpPr>
        <p:spPr>
          <a:xfrm>
            <a:off x="8707030" y="2386672"/>
            <a:ext cx="3092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-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PI: F. Paolucci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Detectors for eV radiation</a:t>
            </a:r>
          </a:p>
        </p:txBody>
      </p:sp>
      <p:sp>
        <p:nvSpPr>
          <p:cNvPr id="11" name="Segnaposto data 4">
            <a:extLst>
              <a:ext uri="{FF2B5EF4-FFF2-40B4-BE49-F238E27FC236}">
                <a16:creationId xmlns:a16="http://schemas.microsoft.com/office/drawing/2014/main" id="{B1E81A3A-4B29-4A27-1EDE-3C00C5EF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44667722-8653-D264-3FD9-A7A54050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</p:spTree>
    <p:extLst>
      <p:ext uri="{BB962C8B-B14F-4D97-AF65-F5344CB8AC3E}">
        <p14:creationId xmlns:p14="http://schemas.microsoft.com/office/powerpoint/2010/main" val="410081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 Facilities – </a:t>
            </a:r>
            <a:r>
              <a:rPr lang="it-I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Room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5</a:t>
            </a:fld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428032" y="835022"/>
            <a:ext cx="108888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~50 m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ISO7 (class 10000) Clean Room</a:t>
            </a:r>
          </a:p>
          <a:p>
            <a:pPr algn="just">
              <a:spcAft>
                <a:spcPts val="600"/>
              </a:spcAft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attualmente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attrezzata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micro-</a:t>
            </a:r>
            <a:r>
              <a:rPr lang="en-US" sz="2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fabbricazione</a:t>
            </a:r>
            <a:endParaRPr lang="en-US" sz="2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bench with fume hood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spin-coater, hot plate and ultra-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sonicator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Lithography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 aligner and laser writer</a:t>
            </a: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evaporator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ion etching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(just installed last week)</a:t>
            </a: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 evaporator + Magnetron sputtering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(upcoming)</a:t>
            </a:r>
          </a:p>
          <a:p>
            <a:pPr algn="just">
              <a:spcAft>
                <a:spcPts val="600"/>
              </a:spcAft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43" y="4590022"/>
            <a:ext cx="1800000" cy="1800000"/>
          </a:xfrm>
          <a:prstGeom prst="rect">
            <a:avLst/>
          </a:prstGeom>
        </p:spPr>
      </p:pic>
      <p:pic>
        <p:nvPicPr>
          <p:cNvPr id="40" name="Picture 3" descr="A machine in a room&#10;&#10;Description automatically generated">
            <a:extLst>
              <a:ext uri="{FF2B5EF4-FFF2-40B4-BE49-F238E27FC236}">
                <a16:creationId xmlns:a16="http://schemas.microsoft.com/office/drawing/2014/main" id="{F09A9700-5F51-FDBF-C094-569686FBB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02" t="12644" r="5527" b="6717"/>
          <a:stretch/>
        </p:blipFill>
        <p:spPr>
          <a:xfrm>
            <a:off x="9965815" y="-18138"/>
            <a:ext cx="1836000" cy="328254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43" y="2851402"/>
            <a:ext cx="1800000" cy="180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08" y="2851402"/>
            <a:ext cx="2270271" cy="2520000"/>
          </a:xfrm>
          <a:prstGeom prst="rect">
            <a:avLst/>
          </a:prstGeom>
        </p:spPr>
      </p:pic>
      <p:sp>
        <p:nvSpPr>
          <p:cNvPr id="3" name="Segnaposto data 4">
            <a:extLst>
              <a:ext uri="{FF2B5EF4-FFF2-40B4-BE49-F238E27FC236}">
                <a16:creationId xmlns:a16="http://schemas.microsoft.com/office/drawing/2014/main" id="{10A1B6B6-CE73-CD3D-DFE8-9595264C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A105C513-7D17-1E57-FC4F-0EC18FC5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</p:spTree>
    <p:extLst>
      <p:ext uri="{BB962C8B-B14F-4D97-AF65-F5344CB8AC3E}">
        <p14:creationId xmlns:p14="http://schemas.microsoft.com/office/powerpoint/2010/main" val="372601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 facilities – </a:t>
            </a:r>
            <a:r>
              <a:rPr lang="it-I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6</a:t>
            </a:fld>
            <a:endParaRPr lang="it-IT"/>
          </a:p>
        </p:txBody>
      </p:sp>
      <p:pic>
        <p:nvPicPr>
          <p:cNvPr id="15" name="Picture 2" descr="Photo of the nanoengineering tool LINE Plus">
            <a:extLst>
              <a:ext uri="{FF2B5EF4-FFF2-40B4-BE49-F238E27FC236}">
                <a16:creationId xmlns:a16="http://schemas.microsoft.com/office/drawing/2014/main" id="{D2F2DEC9-3853-359B-788A-A38DE12E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12" y="1602376"/>
            <a:ext cx="7570592" cy="48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57;p5">
            <a:extLst>
              <a:ext uri="{FF2B5EF4-FFF2-40B4-BE49-F238E27FC236}">
                <a16:creationId xmlns:a16="http://schemas.microsoft.com/office/drawing/2014/main" id="{170D7CED-B514-0381-AC0C-82CB8C1052F2}"/>
              </a:ext>
            </a:extLst>
          </p:cNvPr>
          <p:cNvSpPr txBox="1"/>
          <p:nvPr/>
        </p:nvSpPr>
        <p:spPr>
          <a:xfrm>
            <a:off x="3842766" y="1436322"/>
            <a:ext cx="3885088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Raith</a:t>
            </a: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e-</a:t>
            </a: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beam</a:t>
            </a: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lithography</a:t>
            </a:r>
            <a:endParaRPr lang="it-IT" sz="2000" b="1" dirty="0">
              <a:solidFill>
                <a:schemeClr val="bg1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Source Sans Pro Light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Resolution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&lt; 5 nm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4’’ Wafer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SEM +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nanofab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</a:t>
            </a:r>
          </a:p>
        </p:txBody>
      </p:sp>
      <p:pic>
        <p:nvPicPr>
          <p:cNvPr id="17" name="Picture 2" descr="CPX-VF cryogenic probe station">
            <a:extLst>
              <a:ext uri="{FF2B5EF4-FFF2-40B4-BE49-F238E27FC236}">
                <a16:creationId xmlns:a16="http://schemas.microsoft.com/office/drawing/2014/main" id="{C184ADD3-EB03-6AC7-EAAB-309CD37D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7" y="961367"/>
            <a:ext cx="4109294" cy="4207917"/>
          </a:xfrm>
          <a:prstGeom prst="rect">
            <a:avLst/>
          </a:prstGeom>
          <a:gradFill>
            <a:gsLst>
              <a:gs pos="60000">
                <a:schemeClr val="bg1">
                  <a:alpha val="10000"/>
                </a:schemeClr>
              </a:gs>
              <a:gs pos="100000">
                <a:schemeClr val="tx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</p:spPr>
      </p:pic>
      <p:sp>
        <p:nvSpPr>
          <p:cNvPr id="18" name="Google Shape;157;p5">
            <a:extLst>
              <a:ext uri="{FF2B5EF4-FFF2-40B4-BE49-F238E27FC236}">
                <a16:creationId xmlns:a16="http://schemas.microsoft.com/office/drawing/2014/main" id="{A999E9DC-DAF2-9C8E-67BE-831BEEFCAC78}"/>
              </a:ext>
            </a:extLst>
          </p:cNvPr>
          <p:cNvSpPr txBox="1"/>
          <p:nvPr/>
        </p:nvSpPr>
        <p:spPr>
          <a:xfrm>
            <a:off x="8325059" y="5169284"/>
            <a:ext cx="3442067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Cryogenic</a:t>
            </a: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probestation</a:t>
            </a: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T &lt; 2.5 K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Magnetic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 Field up to 4 T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rPr>
              <a:t>DC and RF lines up to 60 GHz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AA5D14E6-969B-5C5F-B7EE-F771EDD06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6" name="Segnaposto piè di pagina 7">
            <a:extLst>
              <a:ext uri="{FF2B5EF4-FFF2-40B4-BE49-F238E27FC236}">
                <a16:creationId xmlns:a16="http://schemas.microsoft.com/office/drawing/2014/main" id="{B189E605-6560-4755-D7A0-932F5896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</p:spTree>
    <p:extLst>
      <p:ext uri="{BB962C8B-B14F-4D97-AF65-F5344CB8AC3E}">
        <p14:creationId xmlns:p14="http://schemas.microsoft.com/office/powerpoint/2010/main" val="253188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34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Cryolab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INFN - PI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7</a:t>
            </a:fld>
            <a:endParaRPr lang="it-IT"/>
          </a:p>
        </p:txBody>
      </p:sp>
      <p:grpSp>
        <p:nvGrpSpPr>
          <p:cNvPr id="16" name="Gruppo 15"/>
          <p:cNvGrpSpPr/>
          <p:nvPr/>
        </p:nvGrpSpPr>
        <p:grpSpPr>
          <a:xfrm>
            <a:off x="3674336" y="776773"/>
            <a:ext cx="4801567" cy="5318572"/>
            <a:chOff x="3975866" y="776773"/>
            <a:chExt cx="4801567" cy="5318572"/>
          </a:xfrm>
        </p:grpSpPr>
        <p:sp>
          <p:nvSpPr>
            <p:cNvPr id="12" name="Google Shape;157;p5">
              <a:extLst>
                <a:ext uri="{FF2B5EF4-FFF2-40B4-BE49-F238E27FC236}">
                  <a16:creationId xmlns:a16="http://schemas.microsoft.com/office/drawing/2014/main" id="{B8ED3C11-3EC6-AC3E-7650-D6FC0C67E175}"/>
                </a:ext>
              </a:extLst>
            </p:cNvPr>
            <p:cNvSpPr txBox="1"/>
            <p:nvPr/>
          </p:nvSpPr>
          <p:spPr>
            <a:xfrm>
              <a:off x="4406985" y="4895057"/>
              <a:ext cx="3918154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b="1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Bluefors</a:t>
              </a: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Dilution</a:t>
              </a: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Refrigerator</a:t>
              </a: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 </a:t>
              </a:r>
            </a:p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T &lt; 30 mK</a:t>
              </a:r>
            </a:p>
            <a:p>
              <a:pPr algn="ctr"/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EMI – EMC </a:t>
              </a:r>
              <a:r>
                <a:rPr lang="it-IT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chamber</a:t>
              </a:r>
              <a:endPara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endParaRPr>
            </a:p>
            <a:p>
              <a:pPr algn="ctr"/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DC + RF lines up to 18 GHz</a:t>
              </a: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3975866" y="776773"/>
              <a:ext cx="4801567" cy="3914285"/>
              <a:chOff x="3975866" y="776773"/>
              <a:chExt cx="4801567" cy="3914285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16E1B28C-DDB7-2EFF-A4F2-669394A9F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90"/>
              <a:stretch/>
            </p:blipFill>
            <p:spPr>
              <a:xfrm>
                <a:off x="3975866" y="776773"/>
                <a:ext cx="4801567" cy="3914285"/>
              </a:xfrm>
              <a:prstGeom prst="rect">
                <a:avLst/>
              </a:prstGeom>
              <a:effectLst>
                <a:softEdge rad="25400"/>
              </a:effectLst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AD4FD80F-CB23-05AA-5EB3-6E715E7644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9658" y="3551869"/>
                <a:ext cx="1808480" cy="11303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5" name="Gruppo 14"/>
          <p:cNvGrpSpPr/>
          <p:nvPr/>
        </p:nvGrpSpPr>
        <p:grpSpPr>
          <a:xfrm>
            <a:off x="-120576" y="833782"/>
            <a:ext cx="3794913" cy="5261563"/>
            <a:chOff x="0" y="833782"/>
            <a:chExt cx="3794913" cy="5261563"/>
          </a:xfrm>
        </p:grpSpPr>
        <p:sp>
          <p:nvSpPr>
            <p:cNvPr id="14" name="Google Shape;157;p5">
              <a:extLst>
                <a:ext uri="{FF2B5EF4-FFF2-40B4-BE49-F238E27FC236}">
                  <a16:creationId xmlns:a16="http://schemas.microsoft.com/office/drawing/2014/main" id="{B8ED3C11-3EC6-AC3E-7650-D6FC0C67E175}"/>
                </a:ext>
              </a:extLst>
            </p:cNvPr>
            <p:cNvSpPr txBox="1"/>
            <p:nvPr/>
          </p:nvSpPr>
          <p:spPr>
            <a:xfrm>
              <a:off x="0" y="4895057"/>
              <a:ext cx="3794913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He</a:t>
              </a:r>
              <a:r>
                <a:rPr lang="it-IT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3</a:t>
              </a: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 / He</a:t>
              </a:r>
              <a:r>
                <a:rPr lang="it-IT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4  </a:t>
              </a:r>
              <a:r>
                <a:rPr lang="it-IT" b="1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Cryostat</a:t>
              </a:r>
              <a:endParaRPr lang="it-IT" b="1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endParaRPr>
            </a:p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T &lt; 300 mK</a:t>
              </a:r>
            </a:p>
            <a:p>
              <a:pPr algn="ctr"/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DC </a:t>
              </a:r>
              <a:r>
                <a:rPr lang="it-IT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measurements</a:t>
              </a:r>
              <a:endPara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endParaRPr>
            </a:p>
            <a:p>
              <a:pPr algn="ctr"/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TES characterisation</a:t>
              </a:r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56" y="833782"/>
              <a:ext cx="2700000" cy="3600000"/>
            </a:xfrm>
            <a:prstGeom prst="rect">
              <a:avLst/>
            </a:prstGeom>
          </p:spPr>
        </p:pic>
      </p:grpSp>
      <p:grpSp>
        <p:nvGrpSpPr>
          <p:cNvPr id="20" name="Gruppo 19"/>
          <p:cNvGrpSpPr/>
          <p:nvPr/>
        </p:nvGrpSpPr>
        <p:grpSpPr>
          <a:xfrm>
            <a:off x="8584518" y="833782"/>
            <a:ext cx="3511738" cy="5538562"/>
            <a:chOff x="8705094" y="833782"/>
            <a:chExt cx="3511738" cy="5538562"/>
          </a:xfrm>
        </p:grpSpPr>
        <p:pic>
          <p:nvPicPr>
            <p:cNvPr id="17" name="Picture 2" descr="ProteoxMX">
              <a:extLst>
                <a:ext uri="{FF2B5EF4-FFF2-40B4-BE49-F238E27FC236}">
                  <a16:creationId xmlns:a16="http://schemas.microsoft.com/office/drawing/2014/main" id="{CA14C205-EE0B-9B18-A0AB-711C3045A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963" y="833782"/>
              <a:ext cx="24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Google Shape;157;p5">
              <a:extLst>
                <a:ext uri="{FF2B5EF4-FFF2-40B4-BE49-F238E27FC236}">
                  <a16:creationId xmlns:a16="http://schemas.microsoft.com/office/drawing/2014/main" id="{B8ED3C11-3EC6-AC3E-7650-D6FC0C67E175}"/>
                </a:ext>
              </a:extLst>
            </p:cNvPr>
            <p:cNvSpPr txBox="1"/>
            <p:nvPr/>
          </p:nvSpPr>
          <p:spPr>
            <a:xfrm>
              <a:off x="8705094" y="4895057"/>
              <a:ext cx="3511738" cy="147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Oxford </a:t>
              </a:r>
              <a:r>
                <a:rPr lang="it-IT" b="1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Dilution</a:t>
              </a: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Refrigerator</a:t>
              </a:r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 </a:t>
              </a:r>
            </a:p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T &lt; 10 mK</a:t>
              </a:r>
            </a:p>
            <a:p>
              <a:pPr algn="ctr"/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DC + RF lines up to 18 GHz</a:t>
              </a:r>
            </a:p>
            <a:p>
              <a:pPr algn="ctr"/>
              <a:r>
                <a:rPr lang="it-IT" dirty="0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6-1-1 T </a:t>
              </a:r>
              <a:r>
                <a:rPr lang="it-IT" dirty="0" err="1">
                  <a:solidFill>
                    <a:schemeClr val="bg1"/>
                  </a:solidFill>
                  <a:latin typeface="Arial" panose="020B0604020202020204" pitchFamily="34" charset="0"/>
                  <a:ea typeface="Lato"/>
                  <a:cs typeface="Arial" panose="020B0604020202020204" pitchFamily="34" charset="0"/>
                  <a:sym typeface="Source Sans Pro Light"/>
                </a:rPr>
                <a:t>Magnet</a:t>
              </a:r>
              <a:endPara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endParaRPr>
            </a:p>
            <a:p>
              <a:pPr algn="ctr"/>
              <a:endParaRPr lang="it-IT" dirty="0">
                <a:solidFill>
                  <a:schemeClr val="bg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Source Sans Pro Light"/>
              </a:endParaRP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8D478D-30D6-F54F-961B-D94353E0A047}"/>
              </a:ext>
            </a:extLst>
          </p:cNvPr>
          <p:cNvSpPr txBox="1"/>
          <p:nvPr/>
        </p:nvSpPr>
        <p:spPr>
          <a:xfrm rot="20698374">
            <a:off x="8985930" y="4018283"/>
            <a:ext cx="3040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Delivery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expected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for June</a:t>
            </a: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92D202F8-932F-E82F-0A91-EDAFCD754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9" name="Segnaposto piè di pagina 7">
            <a:extLst>
              <a:ext uri="{FF2B5EF4-FFF2-40B4-BE49-F238E27FC236}">
                <a16:creationId xmlns:a16="http://schemas.microsoft.com/office/drawing/2014/main" id="{8EB09CA8-4D0C-AB9F-FF54-9E4C206B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</p:spTree>
    <p:extLst>
      <p:ext uri="{BB962C8B-B14F-4D97-AF65-F5344CB8AC3E}">
        <p14:creationId xmlns:p14="http://schemas.microsoft.com/office/powerpoint/2010/main" val="4036580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70433-7558-3D0B-338B-605BDB38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5795"/>
            <a:ext cx="10515600" cy="2852737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75CA55-911E-8AE5-5E94-20E3EBB08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94231"/>
            <a:ext cx="10515600" cy="1500187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 talk to me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reception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1E4195-8686-66B3-5559-C73197D4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831F-EC58-4112-B305-4F43183DC4BA}" type="slidenum">
              <a:rPr lang="it-IT" smtClean="0"/>
              <a:t>8</a:t>
            </a:fld>
            <a:endParaRPr lang="it-IT"/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B8E9206F-7E83-0C18-A1D4-E910C9E5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17/03/2025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94CAD3B-EA4E-1535-BA2C-BD853847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IFD 25 – Sestri Levante</a:t>
            </a:r>
          </a:p>
        </p:txBody>
      </p:sp>
    </p:spTree>
    <p:extLst>
      <p:ext uri="{BB962C8B-B14F-4D97-AF65-F5344CB8AC3E}">
        <p14:creationId xmlns:p14="http://schemas.microsoft.com/office/powerpoint/2010/main" val="4114798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Widescreen</PresentationFormat>
  <Paragraphs>102</Paragraphs>
  <Slides>8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Superconducting Detectors</vt:lpstr>
      <vt:lpstr>Superconducting Detectors</vt:lpstr>
      <vt:lpstr>Some experiments in Pisa:</vt:lpstr>
      <vt:lpstr>Fab Facilities – Clean Room</vt:lpstr>
      <vt:lpstr>Fab facilities – outside the CR</vt:lpstr>
      <vt:lpstr>Cryolab @ INFN - PI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</dc:creator>
  <cp:lastModifiedBy>Mario De Lucia</cp:lastModifiedBy>
  <cp:revision>516</cp:revision>
  <dcterms:created xsi:type="dcterms:W3CDTF">2021-04-16T13:30:36Z</dcterms:created>
  <dcterms:modified xsi:type="dcterms:W3CDTF">2025-03-17T13:03:42Z</dcterms:modified>
</cp:coreProperties>
</file>