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81" r:id="rId2"/>
    <p:sldId id="282" r:id="rId3"/>
    <p:sldId id="290" r:id="rId4"/>
    <p:sldId id="288" r:id="rId5"/>
    <p:sldId id="321" r:id="rId6"/>
    <p:sldId id="302" r:id="rId7"/>
    <p:sldId id="285" r:id="rId8"/>
    <p:sldId id="292" r:id="rId9"/>
    <p:sldId id="313" r:id="rId10"/>
    <p:sldId id="322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67"/>
    <p:restoredTop sz="96154"/>
  </p:normalViewPr>
  <p:slideViewPr>
    <p:cSldViewPr snapToGrid="0">
      <p:cViewPr varScale="1">
        <p:scale>
          <a:sx n="89" d="100"/>
          <a:sy n="89" d="100"/>
        </p:scale>
        <p:origin x="184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A5546-CE32-5244-BEB0-EC72D32AAE95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F0C77-6D39-6C44-9539-9826865980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55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64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772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453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077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85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6837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9502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453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5875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0C77-6D39-6C44-9539-982686598061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714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BF0AD9-A003-647D-C573-365C5B228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24D73D-F449-CC1B-FA5B-CF03CEA8B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FFCEA1-99B6-7ACD-1D02-8022241D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E7C60E-ECE5-8899-0EFA-44F20469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D003A2-6EA6-94E8-00AA-3B40AFBA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05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313147-55EE-188E-2A0E-13FF78D9C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6778F08-A257-AC3D-CE05-2692008BB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EFE351-C6A2-2B17-DEDB-5D773219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82B77D-364E-E234-9CEC-D30131F2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B49A9F-CAB3-908A-C1F8-62ABBCB7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41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4175A81-87F7-FCCD-4B5A-FD0F1ED8B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9A73F46-B235-18E6-505D-1E6184206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CBABB-90B3-4C7B-DC79-A3FC5933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5EF9A3-F73B-A630-4115-4C7F94DB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168869-E822-2D4D-3133-FDA78AD6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8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743339-83C6-5EAE-254C-7240FEE9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2C5A96-FA22-3E55-EE39-80F39854B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E7D8B4-E8BF-50F3-2B86-B7544179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ABB086-D962-28BC-17D9-B039CA45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564035-94E0-74B6-00AD-3EC0FB31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51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0AB5A5-072F-0C66-C2CE-97C40D32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721756-E81F-E4D7-0196-EED78D6AF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EB7316-1438-5434-8A76-AF87896F1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D77839-91C9-69A3-D724-FE45EA2AD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EAB54B-0C84-1604-3857-74DF1053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26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E00EE-79C9-97B5-285D-1124283B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994DF8-D3B5-699C-C5A6-EC041EEA7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5D5B02-BB82-8BE5-2E6E-EE5C0EFFF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4D6F62-02DD-27DD-87EE-14D76F4B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47FCF2-90F4-4526-8202-AECA5232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546156-AF16-C5BD-A771-36BA6CE15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06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5F5414-9799-D774-3B00-983E560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C34E3D-3221-3F39-4317-A431C85A1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AD66CD-D9B3-1CAB-5C01-59CA98F2D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32FD59C-D73D-7A9B-9627-23C7D5BFB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79FFFAE-0D02-CF9D-6812-72E88E73D6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F317829-F00B-FAD8-7C62-7289E82B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0B1E716-2920-B7AD-C7A2-CCBE682B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99A51D6-5981-B8B5-2E06-2B072749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8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800FFB-CE96-37B6-37FD-D674E491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DD2B0C0-A1CC-6FEB-6932-D51D9EACB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7B6DD3-164C-B6F9-37BE-88DD03D3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2CD7ED-6CB3-ACB0-9FD7-3CFD8D2A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583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3535E09-466A-FD0B-9D61-5523D369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F0B865-271B-D0C6-1882-A2E9EC3C0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FA4865-06DA-BBD4-DE0E-72D99D3E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19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4225DB-33E5-2625-6A71-DABF33593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5CFF78-5BA9-676B-7788-929788AFE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14E014-AEF7-B141-90C5-209DAC5E6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222417-35F3-E614-218A-6E5AE3A3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B4E5A7-E9B6-C7F5-0DBE-3EDBF90F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E9BFCE-E05D-C4BC-F46C-C27CB3C9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90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7EF3C3-3352-07BF-1E97-4507AB9A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2C1920D-7D96-3E79-071F-EC12920C09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1FF37E-72A3-9D75-D0A0-7B83C3F43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55BD56-6BC7-7B1E-A9B6-4D07C0B6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C88352-29EE-7C25-8485-8236D50BF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6AD461-A478-E5A4-3320-B0798FB0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21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37892A3-6A82-4706-E187-D6C1D92C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40DC5E-DC2F-803A-3216-0F153FA3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964936-7506-C488-76FF-C960834EE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3388-A12D-0F48-833F-2CDAC3E04009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7042FB-44BF-E17B-B970-428435C83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F7F343-5AD0-C46A-3E35-B2DADCE7C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A8BA4-B7A5-4240-BA63-EF6B89F68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42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2.png"/><Relationship Id="rId12" Type="http://schemas.openxmlformats.org/officeDocument/2006/relationships/image" Target="../media/image4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391.png"/><Relationship Id="rId5" Type="http://schemas.openxmlformats.org/officeDocument/2006/relationships/image" Target="../media/image3.png"/><Relationship Id="rId10" Type="http://schemas.openxmlformats.org/officeDocument/2006/relationships/image" Target="../media/image381.png"/><Relationship Id="rId4" Type="http://schemas.openxmlformats.org/officeDocument/2006/relationships/image" Target="../media/image4.png"/><Relationship Id="rId9" Type="http://schemas.openxmlformats.org/officeDocument/2006/relationships/image" Target="../media/image3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0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260.png"/><Relationship Id="rId3" Type="http://schemas.openxmlformats.org/officeDocument/2006/relationships/image" Target="../media/image9.jpeg"/><Relationship Id="rId21" Type="http://schemas.openxmlformats.org/officeDocument/2006/relationships/image" Target="../media/image32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17" Type="http://schemas.openxmlformats.org/officeDocument/2006/relationships/image" Target="../media/image2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microsoft.com/office/2007/relationships/hdphoto" Target="../media/hdphoto1.wdp"/><Relationship Id="rId24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10" Type="http://schemas.openxmlformats.org/officeDocument/2006/relationships/image" Target="../media/image28.png"/><Relationship Id="rId19" Type="http://schemas.openxmlformats.org/officeDocument/2006/relationships/image" Target="../media/image270.pn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9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9.png"/><Relationship Id="rId18" Type="http://schemas.openxmlformats.org/officeDocument/2006/relationships/image" Target="../media/image390.png"/><Relationship Id="rId3" Type="http://schemas.openxmlformats.org/officeDocument/2006/relationships/image" Target="../media/image40.png"/><Relationship Id="rId21" Type="http://schemas.openxmlformats.org/officeDocument/2006/relationships/image" Target="../media/image3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38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.jpeg"/><Relationship Id="rId15" Type="http://schemas.openxmlformats.org/officeDocument/2006/relationships/image" Target="../media/image50.png"/><Relationship Id="rId23" Type="http://schemas.openxmlformats.org/officeDocument/2006/relationships/image" Target="../media/image410.png"/><Relationship Id="rId10" Type="http://schemas.openxmlformats.org/officeDocument/2006/relationships/image" Target="../media/image46.png"/><Relationship Id="rId19" Type="http://schemas.openxmlformats.org/officeDocument/2006/relationships/image" Target="../media/image9.jpe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4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tella, cielo notturno&#10;&#10;Descrizione generata automaticamente">
            <a:extLst>
              <a:ext uri="{FF2B5EF4-FFF2-40B4-BE49-F238E27FC236}">
                <a16:creationId xmlns:a16="http://schemas.microsoft.com/office/drawing/2014/main" id="{3F615F0A-05B5-B1F2-1DE2-3903E4383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59" r="27954"/>
          <a:stretch/>
        </p:blipFill>
        <p:spPr>
          <a:xfrm>
            <a:off x="0" y="0"/>
            <a:ext cx="5777346" cy="6858000"/>
          </a:xfrm>
          <a:prstGeom prst="rect">
            <a:avLst/>
          </a:prstGeom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9AE2DD25-9660-3FC1-2ADC-A6C7F526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27" y="148112"/>
            <a:ext cx="1650002" cy="116807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9225D-25FB-0038-ED78-8BB3AEBA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3" y="1851707"/>
            <a:ext cx="1811309" cy="132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1E6026-0724-1794-F838-4EB36DE81642}"/>
              </a:ext>
            </a:extLst>
          </p:cNvPr>
          <p:cNvSpPr txBox="1"/>
          <p:nvPr/>
        </p:nvSpPr>
        <p:spPr>
          <a:xfrm>
            <a:off x="10584874" y="6258817"/>
            <a:ext cx="148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18/03/2025</a:t>
            </a:r>
          </a:p>
          <a:p>
            <a:pPr algn="r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C57A7A3-F3FB-D015-4CEC-F7F89EB62B53}"/>
              </a:ext>
            </a:extLst>
          </p:cNvPr>
          <p:cNvSpPr txBox="1"/>
          <p:nvPr/>
        </p:nvSpPr>
        <p:spPr>
          <a:xfrm>
            <a:off x="6414654" y="878178"/>
            <a:ext cx="5347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haracterization of IXPE Gas Pixel Detectors with the X-ray Calibration Facility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9721600-8267-71BA-3E0F-0DD399D647F3}"/>
              </a:ext>
            </a:extLst>
          </p:cNvPr>
          <p:cNvSpPr txBox="1"/>
          <p:nvPr/>
        </p:nvSpPr>
        <p:spPr>
          <a:xfrm>
            <a:off x="7446818" y="2706704"/>
            <a:ext cx="328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Stefano Tugliani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7934ECC-BD22-76B5-6281-23BDA5656978}"/>
              </a:ext>
            </a:extLst>
          </p:cNvPr>
          <p:cNvGrpSpPr/>
          <p:nvPr/>
        </p:nvGrpSpPr>
        <p:grpSpPr>
          <a:xfrm>
            <a:off x="7993357" y="3129099"/>
            <a:ext cx="908906" cy="806975"/>
            <a:chOff x="-28163265" y="19082027"/>
            <a:chExt cx="3382796" cy="3003426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5B90C50B-5E1E-B06E-7A08-31A93D29BC71}"/>
                </a:ext>
              </a:extLst>
            </p:cNvPr>
            <p:cNvSpPr/>
            <p:nvPr/>
          </p:nvSpPr>
          <p:spPr>
            <a:xfrm>
              <a:off x="-27973580" y="19082027"/>
              <a:ext cx="3003426" cy="3003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9" name="Elemento grafico 18">
              <a:extLst>
                <a:ext uri="{FF2B5EF4-FFF2-40B4-BE49-F238E27FC236}">
                  <a16:creationId xmlns:a16="http://schemas.microsoft.com/office/drawing/2014/main" id="{3EA3ADD5-DFF3-0B87-9649-ACDDB6AB4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55363"/>
            <a:stretch/>
          </p:blipFill>
          <p:spPr>
            <a:xfrm>
              <a:off x="-28163265" y="19136640"/>
              <a:ext cx="3382796" cy="2894200"/>
            </a:xfrm>
            <a:prstGeom prst="rect">
              <a:avLst/>
            </a:prstGeom>
          </p:spPr>
        </p:pic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34F36B3-A2F1-9989-8B2B-77774C362459}"/>
              </a:ext>
            </a:extLst>
          </p:cNvPr>
          <p:cNvGrpSpPr/>
          <p:nvPr/>
        </p:nvGrpSpPr>
        <p:grpSpPr>
          <a:xfrm>
            <a:off x="8989490" y="3197185"/>
            <a:ext cx="1352543" cy="709770"/>
            <a:chOff x="9120194" y="3818385"/>
            <a:chExt cx="1352543" cy="709770"/>
          </a:xfrm>
        </p:grpSpPr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3B0CD8FA-9C22-4C6C-B9EC-502F59A1C408}"/>
                </a:ext>
              </a:extLst>
            </p:cNvPr>
            <p:cNvSpPr/>
            <p:nvPr/>
          </p:nvSpPr>
          <p:spPr>
            <a:xfrm>
              <a:off x="9120194" y="3818385"/>
              <a:ext cx="1352543" cy="709770"/>
            </a:xfrm>
            <a:prstGeom prst="roundRect">
              <a:avLst>
                <a:gd name="adj" fmla="val 168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22" name="Picture 2" descr="INFN Sezione di Torino">
              <a:extLst>
                <a:ext uri="{FF2B5EF4-FFF2-40B4-BE49-F238E27FC236}">
                  <a16:creationId xmlns:a16="http://schemas.microsoft.com/office/drawing/2014/main" id="{8C1A81A7-AF6F-528A-B8AE-197D426551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05" t="30502" r="-1472" b="42525"/>
            <a:stretch/>
          </p:blipFill>
          <p:spPr bwMode="auto">
            <a:xfrm>
              <a:off x="9124704" y="4258106"/>
              <a:ext cx="1348033" cy="13668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2" descr="INFN Sezione di Torino">
              <a:extLst>
                <a:ext uri="{FF2B5EF4-FFF2-40B4-BE49-F238E27FC236}">
                  <a16:creationId xmlns:a16="http://schemas.microsoft.com/office/drawing/2014/main" id="{BA648520-3509-1F02-DD7D-057ED159F5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93"/>
            <a:stretch/>
          </p:blipFill>
          <p:spPr bwMode="auto">
            <a:xfrm>
              <a:off x="9352985" y="3826279"/>
              <a:ext cx="891473" cy="4145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2" descr="INFN Sezione di Torino">
              <a:extLst>
                <a:ext uri="{FF2B5EF4-FFF2-40B4-BE49-F238E27FC236}">
                  <a16:creationId xmlns:a16="http://schemas.microsoft.com/office/drawing/2014/main" id="{8630428C-E933-42C6-83D6-4D95C18412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05" t="58921" r="26802" b="20379"/>
            <a:stretch/>
          </p:blipFill>
          <p:spPr bwMode="auto">
            <a:xfrm>
              <a:off x="9477174" y="4399506"/>
              <a:ext cx="643092" cy="10490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7411ECA-E789-D0A3-7C63-BF07C64C7FF9}"/>
              </a:ext>
            </a:extLst>
          </p:cNvPr>
          <p:cNvSpPr txBox="1"/>
          <p:nvPr/>
        </p:nvSpPr>
        <p:spPr>
          <a:xfrm>
            <a:off x="5904271" y="4086997"/>
            <a:ext cx="636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Simone Maldera, Andrea Frassà, Raffaella Bonino, Nicolò Cibrario, Luca Latronico, Alessio Gorgi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86032B3A-FFAE-8017-EE51-11E8FD0E9C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5904" y="4884251"/>
            <a:ext cx="2325351" cy="1048367"/>
          </a:xfrm>
          <a:prstGeom prst="roundRect">
            <a:avLst>
              <a:gd name="adj" fmla="val 12039"/>
            </a:avLst>
          </a:prstGeom>
        </p:spPr>
      </p:pic>
    </p:spTree>
    <p:extLst>
      <p:ext uri="{BB962C8B-B14F-4D97-AF65-F5344CB8AC3E}">
        <p14:creationId xmlns:p14="http://schemas.microsoft.com/office/powerpoint/2010/main" val="405295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op Photographs from Space">
            <a:extLst>
              <a:ext uri="{FF2B5EF4-FFF2-40B4-BE49-F238E27FC236}">
                <a16:creationId xmlns:a16="http://schemas.microsoft.com/office/drawing/2014/main" id="{92FE7BE1-398A-B257-665E-AC3C929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49588"/>
          <a:stretch/>
        </p:blipFill>
        <p:spPr bwMode="auto">
          <a:xfrm>
            <a:off x="0" y="0"/>
            <a:ext cx="12192000" cy="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9225D-25FB-0038-ED78-8BB3AEBA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5" y="50387"/>
            <a:ext cx="1138818" cy="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9AE2DD25-9660-3FC1-2ADC-A6C7F526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7" y="34418"/>
            <a:ext cx="1221000" cy="864371"/>
          </a:xfrm>
          <a:prstGeom prst="rect">
            <a:avLst/>
          </a:prstGeom>
        </p:spPr>
      </p:pic>
      <p:pic>
        <p:nvPicPr>
          <p:cNvPr id="20" name="Immagine 19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346E0155-F5FE-B985-D7C5-0AB612DD25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28" b="78142"/>
          <a:stretch/>
        </p:blipFill>
        <p:spPr>
          <a:xfrm>
            <a:off x="0" y="6369584"/>
            <a:ext cx="12192000" cy="497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DAEED4-C100-C7E1-7659-D8DC6A13D268}"/>
              </a:ext>
            </a:extLst>
          </p:cNvPr>
          <p:cNvSpPr txBox="1"/>
          <p:nvPr/>
        </p:nvSpPr>
        <p:spPr>
          <a:xfrm>
            <a:off x="10983985" y="6451063"/>
            <a:ext cx="11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C8FE0D-3648-5349-BAC8-C8375B14ACDE}" type="slidenum">
              <a:rPr lang="en-GB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D2CB55-F0BD-98CA-FBFC-4A1E312809B2}"/>
              </a:ext>
            </a:extLst>
          </p:cNvPr>
          <p:cNvSpPr txBox="1"/>
          <p:nvPr/>
        </p:nvSpPr>
        <p:spPr>
          <a:xfrm>
            <a:off x="1543933" y="6429674"/>
            <a:ext cx="91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X-ray Polarimetry with IXPE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4E17EE3-5086-76A8-F3E3-4A4FE96DC704}"/>
              </a:ext>
            </a:extLst>
          </p:cNvPr>
          <p:cNvSpPr txBox="1"/>
          <p:nvPr/>
        </p:nvSpPr>
        <p:spPr>
          <a:xfrm>
            <a:off x="1371426" y="281937"/>
            <a:ext cx="94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GPD long term studies</a:t>
            </a: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4E072930-2B0D-1F06-DA82-F954B4CDB2F6}"/>
              </a:ext>
            </a:extLst>
          </p:cNvPr>
          <p:cNvSpPr/>
          <p:nvPr/>
        </p:nvSpPr>
        <p:spPr>
          <a:xfrm>
            <a:off x="231042" y="1154583"/>
            <a:ext cx="6625746" cy="4058046"/>
          </a:xfrm>
          <a:prstGeom prst="roundRect">
            <a:avLst>
              <a:gd name="adj" fmla="val 848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96CB68C3-9BFC-9EB5-964F-1F4CCE40E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4527" y="1045851"/>
            <a:ext cx="4371556" cy="5197419"/>
          </a:xfrm>
          <a:prstGeom prst="roundRect">
            <a:avLst>
              <a:gd name="adj" fmla="val 2835"/>
            </a:avLst>
          </a:prstGeom>
          <a:ln>
            <a:solidFill>
              <a:srgbClr val="00206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3CBE328-ECAF-B6D1-AF6F-356D5872942C}"/>
                  </a:ext>
                </a:extLst>
              </p:cNvPr>
              <p:cNvSpPr txBox="1"/>
              <p:nvPr/>
            </p:nvSpPr>
            <p:spPr>
              <a:xfrm>
                <a:off x="8743125" y="4187290"/>
                <a:ext cx="3123596" cy="572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sz="1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lang="en-US" sz="14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𝑠𝑐𝑎𝑙𝑒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3CBE328-ECAF-B6D1-AF6F-356D58729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3125" y="4187290"/>
                <a:ext cx="3123596" cy="5729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A301401-3EA2-E759-3DEC-89FA8789D002}"/>
                  </a:ext>
                </a:extLst>
              </p:cNvPr>
              <p:cNvSpPr txBox="1"/>
              <p:nvPr/>
            </p:nvSpPr>
            <p:spPr>
              <a:xfrm>
                <a:off x="8941055" y="3044524"/>
                <a:ext cx="2745028" cy="6000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a:rPr lang="en-US" sz="14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A301401-3EA2-E759-3DEC-89FA8789D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055" y="3044524"/>
                <a:ext cx="2745028" cy="6000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11B4E7A-04E3-512A-F0E0-EB3B641DC71C}"/>
                  </a:ext>
                </a:extLst>
              </p:cNvPr>
              <p:cNvSpPr txBox="1"/>
              <p:nvPr/>
            </p:nvSpPr>
            <p:spPr>
              <a:xfrm>
                <a:off x="9215930" y="5212629"/>
                <a:ext cx="2745028" cy="339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sz="1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11B4E7A-04E3-512A-F0E0-EB3B641DC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930" y="5212629"/>
                <a:ext cx="2745028" cy="339773"/>
              </a:xfrm>
              <a:prstGeom prst="rect">
                <a:avLst/>
              </a:prstGeom>
              <a:blipFill>
                <a:blip r:embed="rId11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44063C7-9EAD-C171-84BC-C16740EBC96F}"/>
              </a:ext>
            </a:extLst>
          </p:cNvPr>
          <p:cNvSpPr txBox="1"/>
          <p:nvPr/>
        </p:nvSpPr>
        <p:spPr>
          <a:xfrm>
            <a:off x="193625" y="1121132"/>
            <a:ext cx="662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GPD long term studies: secular pressure decrease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7B17EFE1-07A0-1728-6013-90E77AE19518}"/>
                  </a:ext>
                </a:extLst>
              </p:cNvPr>
              <p:cNvSpPr txBox="1"/>
              <p:nvPr/>
            </p:nvSpPr>
            <p:spPr>
              <a:xfrm>
                <a:off x="1828219" y="2155834"/>
                <a:ext cx="3399151" cy="379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(1−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7B17EFE1-07A0-1728-6013-90E77AE19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219" y="2155834"/>
                <a:ext cx="3399151" cy="379848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B2894C4-90FB-5D91-C27A-22AB17E53DBE}"/>
              </a:ext>
            </a:extLst>
          </p:cNvPr>
          <p:cNvSpPr txBox="1"/>
          <p:nvPr/>
        </p:nvSpPr>
        <p:spPr>
          <a:xfrm>
            <a:off x="482899" y="1509503"/>
            <a:ext cx="641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ecular decrease of the pressure in the </a:t>
            </a:r>
            <a:r>
              <a:rPr lang="en-US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sealed </a:t>
            </a:r>
            <a:r>
              <a:rPr lang="en-US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gas cell, due to internal adsorption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DME </a:t>
            </a:r>
            <a:r>
              <a:rPr lang="en-US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a time scale of months.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C8275E8-B3B0-08B9-A0C3-E61D711F241F}"/>
              </a:ext>
            </a:extLst>
          </p:cNvPr>
          <p:cNvSpPr txBox="1"/>
          <p:nvPr/>
        </p:nvSpPr>
        <p:spPr>
          <a:xfrm>
            <a:off x="1777018" y="2804386"/>
            <a:ext cx="5754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pressure decrease can be retrieved analyzing:</a:t>
            </a:r>
          </a:p>
          <a:p>
            <a:endParaRPr lang="en-US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of track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length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of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of rate</a:t>
            </a:r>
          </a:p>
        </p:txBody>
      </p:sp>
      <p:sp>
        <p:nvSpPr>
          <p:cNvPr id="39" name="Triangolo 38">
            <a:extLst>
              <a:ext uri="{FF2B5EF4-FFF2-40B4-BE49-F238E27FC236}">
                <a16:creationId xmlns:a16="http://schemas.microsoft.com/office/drawing/2014/main" id="{CC480FD8-6369-1E31-C8F1-B968B56B9D85}"/>
              </a:ext>
            </a:extLst>
          </p:cNvPr>
          <p:cNvSpPr/>
          <p:nvPr/>
        </p:nvSpPr>
        <p:spPr>
          <a:xfrm rot="16200000">
            <a:off x="3845671" y="6447440"/>
            <a:ext cx="74375" cy="928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AD1906-60EC-D977-E722-F6122F457450}"/>
              </a:ext>
            </a:extLst>
          </p:cNvPr>
          <p:cNvSpPr txBox="1"/>
          <p:nvPr/>
        </p:nvSpPr>
        <p:spPr>
          <a:xfrm>
            <a:off x="5697620" y="6024301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Ref. [8]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3B2806-3934-EBDE-6FB7-E54B56EDE07D}"/>
              </a:ext>
            </a:extLst>
          </p:cNvPr>
          <p:cNvSpPr txBox="1"/>
          <p:nvPr/>
        </p:nvSpPr>
        <p:spPr>
          <a:xfrm>
            <a:off x="-2" y="6412851"/>
            <a:ext cx="130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16/10/24</a:t>
            </a:r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6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5DF537-CADC-2AC3-90D6-24C44A554D0B}"/>
              </a:ext>
            </a:extLst>
          </p:cNvPr>
          <p:cNvSpPr txBox="1"/>
          <p:nvPr/>
        </p:nvSpPr>
        <p:spPr>
          <a:xfrm>
            <a:off x="225232" y="6433771"/>
            <a:ext cx="18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A</a:t>
            </a:r>
          </a:p>
        </p:txBody>
      </p:sp>
      <p:pic>
        <p:nvPicPr>
          <p:cNvPr id="1034" name="Picture 10" descr="Top Photographs from Space">
            <a:extLst>
              <a:ext uri="{FF2B5EF4-FFF2-40B4-BE49-F238E27FC236}">
                <a16:creationId xmlns:a16="http://schemas.microsoft.com/office/drawing/2014/main" id="{92FE7BE1-398A-B257-665E-AC3C929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49588"/>
          <a:stretch/>
        </p:blipFill>
        <p:spPr bwMode="auto">
          <a:xfrm>
            <a:off x="0" y="0"/>
            <a:ext cx="12192000" cy="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9225D-25FB-0038-ED78-8BB3AEBA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5" y="50387"/>
            <a:ext cx="1138818" cy="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9AE2DD25-9660-3FC1-2ADC-A6C7F526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7" y="34418"/>
            <a:ext cx="1221000" cy="864371"/>
          </a:xfrm>
          <a:prstGeom prst="rect">
            <a:avLst/>
          </a:prstGeom>
        </p:spPr>
      </p:pic>
      <p:pic>
        <p:nvPicPr>
          <p:cNvPr id="20" name="Immagine 19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346E0155-F5FE-B985-D7C5-0AB612DD25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28" b="78142"/>
          <a:stretch/>
        </p:blipFill>
        <p:spPr>
          <a:xfrm>
            <a:off x="0" y="6369584"/>
            <a:ext cx="12192000" cy="497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DAEED4-C100-C7E1-7659-D8DC6A13D268}"/>
              </a:ext>
            </a:extLst>
          </p:cNvPr>
          <p:cNvSpPr txBox="1"/>
          <p:nvPr/>
        </p:nvSpPr>
        <p:spPr>
          <a:xfrm>
            <a:off x="10983985" y="6451063"/>
            <a:ext cx="11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C8FE0D-3648-5349-BAC8-C8375B14ACDE}" type="slidenum">
              <a:rPr lang="en-GB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D2CB55-F0BD-98CA-FBFC-4A1E312809B2}"/>
              </a:ext>
            </a:extLst>
          </p:cNvPr>
          <p:cNvSpPr txBox="1"/>
          <p:nvPr/>
        </p:nvSpPr>
        <p:spPr>
          <a:xfrm>
            <a:off x="1543933" y="6429674"/>
            <a:ext cx="91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haracterization of IXPE Gas Pixel Detectors with the X-ray Calibration Facility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829F2B4-4A49-52C3-D048-BD87BC734B79}"/>
              </a:ext>
            </a:extLst>
          </p:cNvPr>
          <p:cNvSpPr txBox="1"/>
          <p:nvPr/>
        </p:nvSpPr>
        <p:spPr>
          <a:xfrm>
            <a:off x="0" y="6451063"/>
            <a:ext cx="130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18/03/2025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4E17EE3-5086-76A8-F3E3-4A4FE96DC704}"/>
              </a:ext>
            </a:extLst>
          </p:cNvPr>
          <p:cNvSpPr txBox="1"/>
          <p:nvPr/>
        </p:nvSpPr>
        <p:spPr>
          <a:xfrm>
            <a:off x="1371426" y="281937"/>
            <a:ext cx="94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Gas Pixel Detector GPD</a:t>
            </a:r>
          </a:p>
        </p:txBody>
      </p:sp>
      <p:pic>
        <p:nvPicPr>
          <p:cNvPr id="2" name="Immagine 1" descr="Immagine che contiene Rettangolo, design, stoviglie&#10;&#10;Descrizione generata automaticamente">
            <a:extLst>
              <a:ext uri="{FF2B5EF4-FFF2-40B4-BE49-F238E27FC236}">
                <a16:creationId xmlns:a16="http://schemas.microsoft.com/office/drawing/2014/main" id="{4120B48B-7A0D-B660-3159-0F076D07B8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8" r="4992" b="3897"/>
          <a:stretch/>
        </p:blipFill>
        <p:spPr>
          <a:xfrm>
            <a:off x="3226303" y="1170242"/>
            <a:ext cx="5739394" cy="4751421"/>
          </a:xfrm>
          <a:prstGeom prst="rect">
            <a:avLst/>
          </a:prstGeom>
        </p:spPr>
      </p:pic>
      <p:pic>
        <p:nvPicPr>
          <p:cNvPr id="3" name="Immagine 2" descr="Immagine che contiene design&#10;&#10;Descrizione generata automaticamente">
            <a:extLst>
              <a:ext uri="{FF2B5EF4-FFF2-40B4-BE49-F238E27FC236}">
                <a16:creationId xmlns:a16="http://schemas.microsoft.com/office/drawing/2014/main" id="{E3B554C0-C8A5-72B8-F7D4-A7FB4AEDA160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8661" t="22955" r="6649" b="6875"/>
          <a:stretch/>
        </p:blipFill>
        <p:spPr>
          <a:xfrm>
            <a:off x="3259990" y="3251027"/>
            <a:ext cx="5684402" cy="2604774"/>
          </a:xfrm>
          <a:prstGeom prst="rect">
            <a:avLst/>
          </a:prstGeom>
        </p:spPr>
      </p:pic>
      <p:pic>
        <p:nvPicPr>
          <p:cNvPr id="4" name="Immagine 3" descr="Immagine che contiene Rettangolo, design, stoviglie&#10;&#10;Descrizione generata automaticamente">
            <a:extLst>
              <a:ext uri="{FF2B5EF4-FFF2-40B4-BE49-F238E27FC236}">
                <a16:creationId xmlns:a16="http://schemas.microsoft.com/office/drawing/2014/main" id="{73319125-66FF-6178-3F74-4921A93A3700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4948" r="6479" b="59309"/>
          <a:stretch/>
        </p:blipFill>
        <p:spPr>
          <a:xfrm>
            <a:off x="3237425" y="1070297"/>
            <a:ext cx="5616499" cy="20650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Parallelogramma 4">
            <a:extLst>
              <a:ext uri="{FF2B5EF4-FFF2-40B4-BE49-F238E27FC236}">
                <a16:creationId xmlns:a16="http://schemas.microsoft.com/office/drawing/2014/main" id="{5312EC61-F293-59E7-4636-EE7D711F155D}"/>
              </a:ext>
            </a:extLst>
          </p:cNvPr>
          <p:cNvSpPr>
            <a:spLocks/>
          </p:cNvSpPr>
          <p:nvPr/>
        </p:nvSpPr>
        <p:spPr>
          <a:xfrm rot="11236641">
            <a:off x="3466087" y="1636811"/>
            <a:ext cx="5079972" cy="1140162"/>
          </a:xfrm>
          <a:prstGeom prst="parallelogram">
            <a:avLst>
              <a:gd name="adj" fmla="val 11983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arallelogramma 5">
            <a:extLst>
              <a:ext uri="{FF2B5EF4-FFF2-40B4-BE49-F238E27FC236}">
                <a16:creationId xmlns:a16="http://schemas.microsoft.com/office/drawing/2014/main" id="{AC88F773-A53C-D18E-214F-86EC6C5402D2}"/>
              </a:ext>
            </a:extLst>
          </p:cNvPr>
          <p:cNvSpPr>
            <a:spLocks/>
          </p:cNvSpPr>
          <p:nvPr/>
        </p:nvSpPr>
        <p:spPr>
          <a:xfrm rot="11248326">
            <a:off x="4197352" y="1712827"/>
            <a:ext cx="4447685" cy="1114186"/>
          </a:xfrm>
          <a:prstGeom prst="parallelogram">
            <a:avLst>
              <a:gd name="adj" fmla="val 9398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arallelogramma 6">
            <a:extLst>
              <a:ext uri="{FF2B5EF4-FFF2-40B4-BE49-F238E27FC236}">
                <a16:creationId xmlns:a16="http://schemas.microsoft.com/office/drawing/2014/main" id="{81C451B8-663B-F135-F0BC-814899C5CBBE}"/>
              </a:ext>
            </a:extLst>
          </p:cNvPr>
          <p:cNvSpPr>
            <a:spLocks/>
          </p:cNvSpPr>
          <p:nvPr/>
        </p:nvSpPr>
        <p:spPr>
          <a:xfrm rot="11232725">
            <a:off x="3418607" y="5244986"/>
            <a:ext cx="4107441" cy="293127"/>
          </a:xfrm>
          <a:prstGeom prst="parallelogram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riangolo 7">
            <a:extLst>
              <a:ext uri="{FF2B5EF4-FFF2-40B4-BE49-F238E27FC236}">
                <a16:creationId xmlns:a16="http://schemas.microsoft.com/office/drawing/2014/main" id="{DFE3D22D-73CB-F23C-3D1B-73F1A7983212}"/>
              </a:ext>
            </a:extLst>
          </p:cNvPr>
          <p:cNvSpPr>
            <a:spLocks/>
          </p:cNvSpPr>
          <p:nvPr/>
        </p:nvSpPr>
        <p:spPr>
          <a:xfrm rot="11219294">
            <a:off x="3394710" y="4988258"/>
            <a:ext cx="193768" cy="301222"/>
          </a:xfrm>
          <a:prstGeom prst="triangle">
            <a:avLst>
              <a:gd name="adj" fmla="val 7548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997C3C7C-DBA5-24FE-7322-2023E2E1600D}"/>
              </a:ext>
            </a:extLst>
          </p:cNvPr>
          <p:cNvSpPr>
            <a:spLocks/>
          </p:cNvSpPr>
          <p:nvPr/>
        </p:nvSpPr>
        <p:spPr>
          <a:xfrm rot="439038">
            <a:off x="7359514" y="5519028"/>
            <a:ext cx="167902" cy="265306"/>
          </a:xfrm>
          <a:prstGeom prst="triangle">
            <a:avLst>
              <a:gd name="adj" fmla="val 8100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BFA2F7D7-AD4C-0B06-F7C9-9D6D49018C26}"/>
              </a:ext>
            </a:extLst>
          </p:cNvPr>
          <p:cNvCxnSpPr>
            <a:cxnSpLocks/>
          </p:cNvCxnSpPr>
          <p:nvPr/>
        </p:nvCxnSpPr>
        <p:spPr>
          <a:xfrm flipV="1">
            <a:off x="3413341" y="4493948"/>
            <a:ext cx="752959" cy="47589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ma 11">
            <a:extLst>
              <a:ext uri="{FF2B5EF4-FFF2-40B4-BE49-F238E27FC236}">
                <a16:creationId xmlns:a16="http://schemas.microsoft.com/office/drawing/2014/main" id="{EC38559E-60AB-BC74-CEDC-05929089492A}"/>
              </a:ext>
            </a:extLst>
          </p:cNvPr>
          <p:cNvSpPr>
            <a:spLocks/>
          </p:cNvSpPr>
          <p:nvPr/>
        </p:nvSpPr>
        <p:spPr>
          <a:xfrm rot="19301174">
            <a:off x="7260807" y="5046505"/>
            <a:ext cx="1732407" cy="231166"/>
          </a:xfrm>
          <a:prstGeom prst="parallelogram">
            <a:avLst>
              <a:gd name="adj" fmla="val 8250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54ED3835-A9EC-F53B-0A07-B47C0FA8E77F}"/>
              </a:ext>
            </a:extLst>
          </p:cNvPr>
          <p:cNvCxnSpPr>
            <a:cxnSpLocks/>
          </p:cNvCxnSpPr>
          <p:nvPr/>
        </p:nvCxnSpPr>
        <p:spPr>
          <a:xfrm flipH="1" flipV="1">
            <a:off x="8148063" y="4442366"/>
            <a:ext cx="593056" cy="7207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FD853E1-7077-AB9B-F487-A27DBEE0DBAF}"/>
              </a:ext>
            </a:extLst>
          </p:cNvPr>
          <p:cNvGrpSpPr>
            <a:grpSpLocks/>
          </p:cNvGrpSpPr>
          <p:nvPr/>
        </p:nvGrpSpPr>
        <p:grpSpPr>
          <a:xfrm>
            <a:off x="8702996" y="1619853"/>
            <a:ext cx="996026" cy="378129"/>
            <a:chOff x="8628906" y="1244628"/>
            <a:chExt cx="1621691" cy="596623"/>
          </a:xfrm>
        </p:grpSpPr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FA20B0F5-591D-0145-A1FF-14082B0E0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8906" y="1418976"/>
              <a:ext cx="306362" cy="42227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F758760F-8C7E-154E-2487-7272DD6936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4466" y="1422288"/>
              <a:ext cx="341002" cy="3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6FE6E35D-70C4-F7F0-E99A-505AF9C6EC3A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9275615" y="1338313"/>
              <a:ext cx="0" cy="900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804D100F-3D21-FDF1-55EC-ECD4782EDFEC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9317951" y="1339918"/>
              <a:ext cx="0" cy="1800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>
              <a:extLst>
                <a:ext uri="{FF2B5EF4-FFF2-40B4-BE49-F238E27FC236}">
                  <a16:creationId xmlns:a16="http://schemas.microsoft.com/office/drawing/2014/main" id="{B4C1BEFC-F8D2-0B54-8573-CEF2345BA4C9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9376921" y="1339918"/>
              <a:ext cx="0" cy="1800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id="{B5CAD996-66E1-06F4-230D-650B8422A69E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9434506" y="1339917"/>
              <a:ext cx="0" cy="1800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4FA63E94-CC7B-BB43-8BBD-61BC98E0FFDA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9492234" y="1338329"/>
              <a:ext cx="0" cy="1800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id="{A923303B-F396-DFCE-CC79-2CE3B195358F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9548733" y="1339917"/>
              <a:ext cx="0" cy="1800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>
              <a:extLst>
                <a:ext uri="{FF2B5EF4-FFF2-40B4-BE49-F238E27FC236}">
                  <a16:creationId xmlns:a16="http://schemas.microsoft.com/office/drawing/2014/main" id="{196B8621-3B46-794F-5002-BED332531689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9606827" y="1335601"/>
              <a:ext cx="0" cy="1800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>
              <a:extLst>
                <a:ext uri="{FF2B5EF4-FFF2-40B4-BE49-F238E27FC236}">
                  <a16:creationId xmlns:a16="http://schemas.microsoft.com/office/drawing/2014/main" id="{C0C6372B-98C7-0271-74BF-93B2F2CFE99A}"/>
                </a:ext>
              </a:extLst>
            </p:cNvPr>
            <p:cNvCxnSpPr>
              <a:cxnSpLocks/>
            </p:cNvCxnSpPr>
            <p:nvPr/>
          </p:nvCxnSpPr>
          <p:spPr>
            <a:xfrm>
              <a:off x="9632440" y="1341027"/>
              <a:ext cx="31818" cy="8741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>
              <a:extLst>
                <a:ext uri="{FF2B5EF4-FFF2-40B4-BE49-F238E27FC236}">
                  <a16:creationId xmlns:a16="http://schemas.microsoft.com/office/drawing/2014/main" id="{9DC28740-1B01-35FB-951B-3CD65B17AD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3222" y="1425600"/>
              <a:ext cx="295275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id="{585F6B73-9F1C-A681-F6AE-5412641F7E8F}"/>
                </a:ext>
              </a:extLst>
            </p:cNvPr>
            <p:cNvCxnSpPr>
              <a:cxnSpLocks/>
            </p:cNvCxnSpPr>
            <p:nvPr/>
          </p:nvCxnSpPr>
          <p:spPr>
            <a:xfrm>
              <a:off x="9997125" y="1244628"/>
              <a:ext cx="0" cy="35877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id="{63505BE1-219A-4123-ADFB-AEF894DEB233}"/>
                </a:ext>
              </a:extLst>
            </p:cNvPr>
            <p:cNvCxnSpPr>
              <a:cxnSpLocks/>
            </p:cNvCxnSpPr>
            <p:nvPr/>
          </p:nvCxnSpPr>
          <p:spPr>
            <a:xfrm>
              <a:off x="9958497" y="1317650"/>
              <a:ext cx="0" cy="2159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>
              <a:extLst>
                <a:ext uri="{FF2B5EF4-FFF2-40B4-BE49-F238E27FC236}">
                  <a16:creationId xmlns:a16="http://schemas.microsoft.com/office/drawing/2014/main" id="{9204CDC9-1768-FF04-EFED-B471EEC335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96597" y="1425600"/>
              <a:ext cx="164572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B55D26A9-2E87-47B1-0E1D-9ACA3769509A}"/>
                </a:ext>
              </a:extLst>
            </p:cNvPr>
            <p:cNvCxnSpPr>
              <a:cxnSpLocks/>
            </p:cNvCxnSpPr>
            <p:nvPr/>
          </p:nvCxnSpPr>
          <p:spPr>
            <a:xfrm>
              <a:off x="10168047" y="1317650"/>
              <a:ext cx="0" cy="2159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D827394A-07D4-1CDD-205A-467EADBDDE82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2" y="1347655"/>
              <a:ext cx="0" cy="15840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id="{2AA62AE7-F96D-4021-8DE0-EEE50EA2C302}"/>
                </a:ext>
              </a:extLst>
            </p:cNvPr>
            <p:cNvCxnSpPr>
              <a:cxnSpLocks/>
            </p:cNvCxnSpPr>
            <p:nvPr/>
          </p:nvCxnSpPr>
          <p:spPr>
            <a:xfrm>
              <a:off x="10250597" y="1390678"/>
              <a:ext cx="0" cy="7302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9BD30464-EEB1-9859-FF3A-E3D8A77EB213}"/>
              </a:ext>
            </a:extLst>
          </p:cNvPr>
          <p:cNvGrpSpPr>
            <a:grpSpLocks/>
          </p:cNvGrpSpPr>
          <p:nvPr/>
        </p:nvGrpSpPr>
        <p:grpSpPr>
          <a:xfrm>
            <a:off x="8767777" y="3482546"/>
            <a:ext cx="999724" cy="355376"/>
            <a:chOff x="9187596" y="1977247"/>
            <a:chExt cx="1621691" cy="596623"/>
          </a:xfrm>
        </p:grpSpPr>
        <p:cxnSp>
          <p:nvCxnSpPr>
            <p:cNvPr id="39" name="Connettore 1 38">
              <a:extLst>
                <a:ext uri="{FF2B5EF4-FFF2-40B4-BE49-F238E27FC236}">
                  <a16:creationId xmlns:a16="http://schemas.microsoft.com/office/drawing/2014/main" id="{18A10BA1-44CF-4D4A-16CC-414F3FBA12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7596" y="2151595"/>
              <a:ext cx="306362" cy="422275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id="{78D52241-98D2-291E-99E3-74F67533E4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3156" y="2154907"/>
              <a:ext cx="341002" cy="3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>
              <a:extLst>
                <a:ext uri="{FF2B5EF4-FFF2-40B4-BE49-F238E27FC236}">
                  <a16:creationId xmlns:a16="http://schemas.microsoft.com/office/drawing/2014/main" id="{F6E34C63-5994-52EA-C6C0-84653C9E1708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9834305" y="2070932"/>
              <a:ext cx="0" cy="9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>
              <a:extLst>
                <a:ext uri="{FF2B5EF4-FFF2-40B4-BE49-F238E27FC236}">
                  <a16:creationId xmlns:a16="http://schemas.microsoft.com/office/drawing/2014/main" id="{2043848B-9CCE-C7E8-B8A7-5542904CD2F7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9876641" y="2072537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>
              <a:extLst>
                <a:ext uri="{FF2B5EF4-FFF2-40B4-BE49-F238E27FC236}">
                  <a16:creationId xmlns:a16="http://schemas.microsoft.com/office/drawing/2014/main" id="{723559C4-585E-BAA3-1F82-5157DBCDC854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9935611" y="2072537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>
              <a:extLst>
                <a:ext uri="{FF2B5EF4-FFF2-40B4-BE49-F238E27FC236}">
                  <a16:creationId xmlns:a16="http://schemas.microsoft.com/office/drawing/2014/main" id="{1B09A0D4-226D-6A4B-6DEE-C97521FE27BE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9993196" y="2072536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>
              <a:extLst>
                <a:ext uri="{FF2B5EF4-FFF2-40B4-BE49-F238E27FC236}">
                  <a16:creationId xmlns:a16="http://schemas.microsoft.com/office/drawing/2014/main" id="{8373C606-84B1-17F7-9A6C-25489A327049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10050924" y="2070948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id="{D144B878-126B-4ABB-3A4F-9F1E08FF7AFB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10107423" y="2072536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>
              <a:extLst>
                <a:ext uri="{FF2B5EF4-FFF2-40B4-BE49-F238E27FC236}">
                  <a16:creationId xmlns:a16="http://schemas.microsoft.com/office/drawing/2014/main" id="{7FF215C9-8309-7A7C-30A8-E03FD33807BB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10165517" y="2068220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>
              <a:extLst>
                <a:ext uri="{FF2B5EF4-FFF2-40B4-BE49-F238E27FC236}">
                  <a16:creationId xmlns:a16="http://schemas.microsoft.com/office/drawing/2014/main" id="{BC9478E1-E723-5E67-53D7-68AA528CC36C}"/>
                </a:ext>
              </a:extLst>
            </p:cNvPr>
            <p:cNvCxnSpPr>
              <a:cxnSpLocks/>
            </p:cNvCxnSpPr>
            <p:nvPr/>
          </p:nvCxnSpPr>
          <p:spPr>
            <a:xfrm>
              <a:off x="10191130" y="2073646"/>
              <a:ext cx="31818" cy="87418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>
              <a:extLst>
                <a:ext uri="{FF2B5EF4-FFF2-40B4-BE49-F238E27FC236}">
                  <a16:creationId xmlns:a16="http://schemas.microsoft.com/office/drawing/2014/main" id="{A977F2F9-760E-E9FA-B1A6-B4AD59D541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1912" y="2158219"/>
              <a:ext cx="295275" cy="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>
              <a:extLst>
                <a:ext uri="{FF2B5EF4-FFF2-40B4-BE49-F238E27FC236}">
                  <a16:creationId xmlns:a16="http://schemas.microsoft.com/office/drawing/2014/main" id="{D862ADF3-4033-C437-1377-8D6DF71269EC}"/>
                </a:ext>
              </a:extLst>
            </p:cNvPr>
            <p:cNvCxnSpPr>
              <a:cxnSpLocks/>
            </p:cNvCxnSpPr>
            <p:nvPr/>
          </p:nvCxnSpPr>
          <p:spPr>
            <a:xfrm>
              <a:off x="10555815" y="1977247"/>
              <a:ext cx="0" cy="358775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>
              <a:extLst>
                <a:ext uri="{FF2B5EF4-FFF2-40B4-BE49-F238E27FC236}">
                  <a16:creationId xmlns:a16="http://schemas.microsoft.com/office/drawing/2014/main" id="{CE493AF5-477C-2719-5054-609982B470FF}"/>
                </a:ext>
              </a:extLst>
            </p:cNvPr>
            <p:cNvCxnSpPr>
              <a:cxnSpLocks/>
            </p:cNvCxnSpPr>
            <p:nvPr/>
          </p:nvCxnSpPr>
          <p:spPr>
            <a:xfrm>
              <a:off x="10517187" y="2050269"/>
              <a:ext cx="0" cy="2159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>
              <a:extLst>
                <a:ext uri="{FF2B5EF4-FFF2-40B4-BE49-F238E27FC236}">
                  <a16:creationId xmlns:a16="http://schemas.microsoft.com/office/drawing/2014/main" id="{B896FB75-64F2-B701-D027-785EC79CE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55287" y="2158219"/>
              <a:ext cx="164572" cy="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>
              <a:extLst>
                <a:ext uri="{FF2B5EF4-FFF2-40B4-BE49-F238E27FC236}">
                  <a16:creationId xmlns:a16="http://schemas.microsoft.com/office/drawing/2014/main" id="{A8034B27-ED52-77E8-DBE1-12DC9264C3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737" y="2050269"/>
              <a:ext cx="0" cy="2159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>
              <a:extLst>
                <a:ext uri="{FF2B5EF4-FFF2-40B4-BE49-F238E27FC236}">
                  <a16:creationId xmlns:a16="http://schemas.microsoft.com/office/drawing/2014/main" id="{DBB745C9-7CB6-7059-5DE3-1EDB57CC5258}"/>
                </a:ext>
              </a:extLst>
            </p:cNvPr>
            <p:cNvCxnSpPr>
              <a:cxnSpLocks/>
            </p:cNvCxnSpPr>
            <p:nvPr/>
          </p:nvCxnSpPr>
          <p:spPr>
            <a:xfrm>
              <a:off x="10768012" y="2080274"/>
              <a:ext cx="0" cy="1584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>
              <a:extLst>
                <a:ext uri="{FF2B5EF4-FFF2-40B4-BE49-F238E27FC236}">
                  <a16:creationId xmlns:a16="http://schemas.microsoft.com/office/drawing/2014/main" id="{C4E46617-9B11-AF01-31F1-C535E6BFF6ED}"/>
                </a:ext>
              </a:extLst>
            </p:cNvPr>
            <p:cNvCxnSpPr>
              <a:cxnSpLocks/>
            </p:cNvCxnSpPr>
            <p:nvPr/>
          </p:nvCxnSpPr>
          <p:spPr>
            <a:xfrm>
              <a:off x="10809287" y="2123297"/>
              <a:ext cx="0" cy="73025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26264D76-9F71-3D64-2581-471E4870A777}"/>
              </a:ext>
            </a:extLst>
          </p:cNvPr>
          <p:cNvGrpSpPr>
            <a:grpSpLocks/>
          </p:cNvGrpSpPr>
          <p:nvPr/>
        </p:nvGrpSpPr>
        <p:grpSpPr>
          <a:xfrm flipV="1">
            <a:off x="8756086" y="3932749"/>
            <a:ext cx="1000424" cy="365853"/>
            <a:chOff x="9187596" y="1977247"/>
            <a:chExt cx="1621691" cy="596623"/>
          </a:xfrm>
        </p:grpSpPr>
        <p:cxnSp>
          <p:nvCxnSpPr>
            <p:cNvPr id="57" name="Connettore 1 56">
              <a:extLst>
                <a:ext uri="{FF2B5EF4-FFF2-40B4-BE49-F238E27FC236}">
                  <a16:creationId xmlns:a16="http://schemas.microsoft.com/office/drawing/2014/main" id="{A1BA926C-D7B3-3D3B-0ED7-9E831D1E73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7596" y="2151595"/>
              <a:ext cx="306362" cy="422275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>
              <a:extLst>
                <a:ext uri="{FF2B5EF4-FFF2-40B4-BE49-F238E27FC236}">
                  <a16:creationId xmlns:a16="http://schemas.microsoft.com/office/drawing/2014/main" id="{2CB90EB3-DC89-D3C5-703D-5082121AC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3156" y="2154907"/>
              <a:ext cx="341002" cy="3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>
              <a:extLst>
                <a:ext uri="{FF2B5EF4-FFF2-40B4-BE49-F238E27FC236}">
                  <a16:creationId xmlns:a16="http://schemas.microsoft.com/office/drawing/2014/main" id="{3A3E26B2-F747-00DE-1321-FA80EE661B7B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9834305" y="2070932"/>
              <a:ext cx="0" cy="9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>
              <a:extLst>
                <a:ext uri="{FF2B5EF4-FFF2-40B4-BE49-F238E27FC236}">
                  <a16:creationId xmlns:a16="http://schemas.microsoft.com/office/drawing/2014/main" id="{F5432A7C-3BDE-D502-1B23-BABEAA426B09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9876641" y="2072537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>
              <a:extLst>
                <a:ext uri="{FF2B5EF4-FFF2-40B4-BE49-F238E27FC236}">
                  <a16:creationId xmlns:a16="http://schemas.microsoft.com/office/drawing/2014/main" id="{DD402652-C40D-B3CE-0687-1D4DF177CA73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9935611" y="2072537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>
              <a:extLst>
                <a:ext uri="{FF2B5EF4-FFF2-40B4-BE49-F238E27FC236}">
                  <a16:creationId xmlns:a16="http://schemas.microsoft.com/office/drawing/2014/main" id="{E737DCBA-4513-1936-7E8A-A372D4C2FC9F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9993196" y="2072536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>
              <a:extLst>
                <a:ext uri="{FF2B5EF4-FFF2-40B4-BE49-F238E27FC236}">
                  <a16:creationId xmlns:a16="http://schemas.microsoft.com/office/drawing/2014/main" id="{9861F81B-13F5-5327-026F-6DF1FB1C2EE7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10050924" y="2070948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Connettore 1 1023">
              <a:extLst>
                <a:ext uri="{FF2B5EF4-FFF2-40B4-BE49-F238E27FC236}">
                  <a16:creationId xmlns:a16="http://schemas.microsoft.com/office/drawing/2014/main" id="{87D6F2B4-E1D0-DABA-98F7-730BA3B74B7C}"/>
                </a:ext>
              </a:extLst>
            </p:cNvPr>
            <p:cNvCxnSpPr>
              <a:cxnSpLocks/>
            </p:cNvCxnSpPr>
            <p:nvPr/>
          </p:nvCxnSpPr>
          <p:spPr>
            <a:xfrm rot="-1200000">
              <a:off x="10107423" y="2072536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Connettore 1 1024">
              <a:extLst>
                <a:ext uri="{FF2B5EF4-FFF2-40B4-BE49-F238E27FC236}">
                  <a16:creationId xmlns:a16="http://schemas.microsoft.com/office/drawing/2014/main" id="{AB7F42A6-1505-09DB-58D8-9C980A196497}"/>
                </a:ext>
              </a:extLst>
            </p:cNvPr>
            <p:cNvCxnSpPr>
              <a:cxnSpLocks/>
            </p:cNvCxnSpPr>
            <p:nvPr/>
          </p:nvCxnSpPr>
          <p:spPr>
            <a:xfrm rot="1200000">
              <a:off x="10165517" y="2068220"/>
              <a:ext cx="0" cy="1800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" name="Connettore 1 1025">
              <a:extLst>
                <a:ext uri="{FF2B5EF4-FFF2-40B4-BE49-F238E27FC236}">
                  <a16:creationId xmlns:a16="http://schemas.microsoft.com/office/drawing/2014/main" id="{C3DBACC0-9D89-76B9-757E-E60DB2A3D839}"/>
                </a:ext>
              </a:extLst>
            </p:cNvPr>
            <p:cNvCxnSpPr>
              <a:cxnSpLocks/>
            </p:cNvCxnSpPr>
            <p:nvPr/>
          </p:nvCxnSpPr>
          <p:spPr>
            <a:xfrm>
              <a:off x="10191130" y="2073646"/>
              <a:ext cx="31818" cy="87418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Connettore 1 1026">
              <a:extLst>
                <a:ext uri="{FF2B5EF4-FFF2-40B4-BE49-F238E27FC236}">
                  <a16:creationId xmlns:a16="http://schemas.microsoft.com/office/drawing/2014/main" id="{9233B4D1-A7BE-C4C2-FE6C-97F2F4173B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1912" y="2158219"/>
              <a:ext cx="295275" cy="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Connettore 1 1027">
              <a:extLst>
                <a:ext uri="{FF2B5EF4-FFF2-40B4-BE49-F238E27FC236}">
                  <a16:creationId xmlns:a16="http://schemas.microsoft.com/office/drawing/2014/main" id="{6E05F7B2-5771-AC73-B798-DDC54E0E8A0B}"/>
                </a:ext>
              </a:extLst>
            </p:cNvPr>
            <p:cNvCxnSpPr>
              <a:cxnSpLocks/>
            </p:cNvCxnSpPr>
            <p:nvPr/>
          </p:nvCxnSpPr>
          <p:spPr>
            <a:xfrm>
              <a:off x="10555815" y="1977247"/>
              <a:ext cx="0" cy="358775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Connettore 1 1028">
              <a:extLst>
                <a:ext uri="{FF2B5EF4-FFF2-40B4-BE49-F238E27FC236}">
                  <a16:creationId xmlns:a16="http://schemas.microsoft.com/office/drawing/2014/main" id="{D40FA1C8-7B9E-6A54-2B57-5F7B211C6684}"/>
                </a:ext>
              </a:extLst>
            </p:cNvPr>
            <p:cNvCxnSpPr>
              <a:cxnSpLocks/>
            </p:cNvCxnSpPr>
            <p:nvPr/>
          </p:nvCxnSpPr>
          <p:spPr>
            <a:xfrm>
              <a:off x="10517187" y="2050269"/>
              <a:ext cx="0" cy="2159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Connettore 1 1029">
              <a:extLst>
                <a:ext uri="{FF2B5EF4-FFF2-40B4-BE49-F238E27FC236}">
                  <a16:creationId xmlns:a16="http://schemas.microsoft.com/office/drawing/2014/main" id="{21374823-D65F-A092-8803-EFAE1C90B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55287" y="2158219"/>
              <a:ext cx="164572" cy="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Connettore 1 1030">
              <a:extLst>
                <a:ext uri="{FF2B5EF4-FFF2-40B4-BE49-F238E27FC236}">
                  <a16:creationId xmlns:a16="http://schemas.microsoft.com/office/drawing/2014/main" id="{DA014409-FC3C-5589-522E-C099C12F5F58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737" y="2050269"/>
              <a:ext cx="0" cy="2159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Connettore 1 1031">
              <a:extLst>
                <a:ext uri="{FF2B5EF4-FFF2-40B4-BE49-F238E27FC236}">
                  <a16:creationId xmlns:a16="http://schemas.microsoft.com/office/drawing/2014/main" id="{3C97154D-A66F-B872-75F4-B546B86423DF}"/>
                </a:ext>
              </a:extLst>
            </p:cNvPr>
            <p:cNvCxnSpPr>
              <a:cxnSpLocks/>
            </p:cNvCxnSpPr>
            <p:nvPr/>
          </p:nvCxnSpPr>
          <p:spPr>
            <a:xfrm>
              <a:off x="10768012" y="2080274"/>
              <a:ext cx="0" cy="158400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Connettore 1 1032">
              <a:extLst>
                <a:ext uri="{FF2B5EF4-FFF2-40B4-BE49-F238E27FC236}">
                  <a16:creationId xmlns:a16="http://schemas.microsoft.com/office/drawing/2014/main" id="{CDA931D5-44F5-037C-DBDD-53EA48851D7C}"/>
                </a:ext>
              </a:extLst>
            </p:cNvPr>
            <p:cNvCxnSpPr>
              <a:cxnSpLocks/>
            </p:cNvCxnSpPr>
            <p:nvPr/>
          </p:nvCxnSpPr>
          <p:spPr>
            <a:xfrm>
              <a:off x="10809287" y="2123297"/>
              <a:ext cx="0" cy="73025"/>
            </a:xfrm>
            <a:prstGeom prst="line">
              <a:avLst/>
            </a:prstGeom>
            <a:ln w="1905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5" name="Connettore 1 1034">
            <a:extLst>
              <a:ext uri="{FF2B5EF4-FFF2-40B4-BE49-F238E27FC236}">
                <a16:creationId xmlns:a16="http://schemas.microsoft.com/office/drawing/2014/main" id="{A2926966-7F8E-9E8C-3D9E-3A1E5EDE47B1}"/>
              </a:ext>
            </a:extLst>
          </p:cNvPr>
          <p:cNvCxnSpPr>
            <a:cxnSpLocks/>
          </p:cNvCxnSpPr>
          <p:nvPr/>
        </p:nvCxnSpPr>
        <p:spPr>
          <a:xfrm flipV="1">
            <a:off x="3386631" y="3376344"/>
            <a:ext cx="1485369" cy="943989"/>
          </a:xfrm>
          <a:prstGeom prst="line">
            <a:avLst/>
          </a:prstGeom>
          <a:ln w="19050">
            <a:solidFill>
              <a:srgbClr val="FF8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Connettore 1 1036">
            <a:extLst>
              <a:ext uri="{FF2B5EF4-FFF2-40B4-BE49-F238E27FC236}">
                <a16:creationId xmlns:a16="http://schemas.microsoft.com/office/drawing/2014/main" id="{7E722D66-B865-48C9-F39A-E8A745225B4C}"/>
              </a:ext>
            </a:extLst>
          </p:cNvPr>
          <p:cNvCxnSpPr>
            <a:cxnSpLocks/>
          </p:cNvCxnSpPr>
          <p:nvPr/>
        </p:nvCxnSpPr>
        <p:spPr>
          <a:xfrm>
            <a:off x="3406004" y="4310373"/>
            <a:ext cx="4136118" cy="524398"/>
          </a:xfrm>
          <a:prstGeom prst="line">
            <a:avLst/>
          </a:prstGeom>
          <a:ln w="19050">
            <a:solidFill>
              <a:srgbClr val="FF8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Connettore 1 1037">
            <a:extLst>
              <a:ext uri="{FF2B5EF4-FFF2-40B4-BE49-F238E27FC236}">
                <a16:creationId xmlns:a16="http://schemas.microsoft.com/office/drawing/2014/main" id="{36790FAE-0F5F-1306-6811-39EEE69806FE}"/>
              </a:ext>
            </a:extLst>
          </p:cNvPr>
          <p:cNvCxnSpPr>
            <a:cxnSpLocks/>
          </p:cNvCxnSpPr>
          <p:nvPr/>
        </p:nvCxnSpPr>
        <p:spPr>
          <a:xfrm>
            <a:off x="3403480" y="4306735"/>
            <a:ext cx="0" cy="90000"/>
          </a:xfrm>
          <a:prstGeom prst="line">
            <a:avLst/>
          </a:prstGeom>
          <a:ln w="19050">
            <a:solidFill>
              <a:srgbClr val="FF8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Connettore 1 1038">
            <a:extLst>
              <a:ext uri="{FF2B5EF4-FFF2-40B4-BE49-F238E27FC236}">
                <a16:creationId xmlns:a16="http://schemas.microsoft.com/office/drawing/2014/main" id="{E332C56C-4F0A-6257-95AB-C9BAF68529FB}"/>
              </a:ext>
            </a:extLst>
          </p:cNvPr>
          <p:cNvCxnSpPr>
            <a:cxnSpLocks/>
          </p:cNvCxnSpPr>
          <p:nvPr/>
        </p:nvCxnSpPr>
        <p:spPr>
          <a:xfrm>
            <a:off x="3399857" y="4390074"/>
            <a:ext cx="4146929" cy="524097"/>
          </a:xfrm>
          <a:prstGeom prst="line">
            <a:avLst/>
          </a:prstGeom>
          <a:ln w="19050">
            <a:solidFill>
              <a:srgbClr val="FF8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Connettore 1 1039">
            <a:extLst>
              <a:ext uri="{FF2B5EF4-FFF2-40B4-BE49-F238E27FC236}">
                <a16:creationId xmlns:a16="http://schemas.microsoft.com/office/drawing/2014/main" id="{F9A477B8-A71B-952C-17CC-F66ED1BEF13B}"/>
              </a:ext>
            </a:extLst>
          </p:cNvPr>
          <p:cNvCxnSpPr>
            <a:cxnSpLocks/>
          </p:cNvCxnSpPr>
          <p:nvPr/>
        </p:nvCxnSpPr>
        <p:spPr>
          <a:xfrm flipV="1">
            <a:off x="7538893" y="3843052"/>
            <a:ext cx="1219983" cy="990860"/>
          </a:xfrm>
          <a:prstGeom prst="line">
            <a:avLst/>
          </a:prstGeom>
          <a:ln w="19050">
            <a:solidFill>
              <a:srgbClr val="FF8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ttore 1 1040">
            <a:extLst>
              <a:ext uri="{FF2B5EF4-FFF2-40B4-BE49-F238E27FC236}">
                <a16:creationId xmlns:a16="http://schemas.microsoft.com/office/drawing/2014/main" id="{8D6F2B2A-91EE-B9AB-65D9-902A8D31C5D0}"/>
              </a:ext>
            </a:extLst>
          </p:cNvPr>
          <p:cNvCxnSpPr>
            <a:cxnSpLocks/>
          </p:cNvCxnSpPr>
          <p:nvPr/>
        </p:nvCxnSpPr>
        <p:spPr>
          <a:xfrm>
            <a:off x="4855557" y="3386899"/>
            <a:ext cx="3883052" cy="460353"/>
          </a:xfrm>
          <a:prstGeom prst="line">
            <a:avLst/>
          </a:prstGeom>
          <a:ln w="19050">
            <a:solidFill>
              <a:srgbClr val="FF8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Connettore 1 1041">
            <a:extLst>
              <a:ext uri="{FF2B5EF4-FFF2-40B4-BE49-F238E27FC236}">
                <a16:creationId xmlns:a16="http://schemas.microsoft.com/office/drawing/2014/main" id="{4C62CFF1-20CE-8811-C005-F4BF26A4222B}"/>
              </a:ext>
            </a:extLst>
          </p:cNvPr>
          <p:cNvCxnSpPr>
            <a:cxnSpLocks/>
          </p:cNvCxnSpPr>
          <p:nvPr/>
        </p:nvCxnSpPr>
        <p:spPr>
          <a:xfrm flipV="1">
            <a:off x="7553664" y="3927866"/>
            <a:ext cx="1221317" cy="988461"/>
          </a:xfrm>
          <a:prstGeom prst="line">
            <a:avLst/>
          </a:prstGeom>
          <a:ln w="19050">
            <a:solidFill>
              <a:srgbClr val="FF8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ttore 1 1042">
            <a:extLst>
              <a:ext uri="{FF2B5EF4-FFF2-40B4-BE49-F238E27FC236}">
                <a16:creationId xmlns:a16="http://schemas.microsoft.com/office/drawing/2014/main" id="{C07D466F-DDD8-67DF-CD41-C55821E5DE0C}"/>
              </a:ext>
            </a:extLst>
          </p:cNvPr>
          <p:cNvCxnSpPr>
            <a:cxnSpLocks/>
          </p:cNvCxnSpPr>
          <p:nvPr/>
        </p:nvCxnSpPr>
        <p:spPr>
          <a:xfrm flipV="1">
            <a:off x="3408067" y="1492339"/>
            <a:ext cx="1469932" cy="94111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Connettore 1 1043">
            <a:extLst>
              <a:ext uri="{FF2B5EF4-FFF2-40B4-BE49-F238E27FC236}">
                <a16:creationId xmlns:a16="http://schemas.microsoft.com/office/drawing/2014/main" id="{6FA8B253-2E02-CECA-0EDD-049C5A19D00F}"/>
              </a:ext>
            </a:extLst>
          </p:cNvPr>
          <p:cNvCxnSpPr>
            <a:cxnSpLocks/>
          </p:cNvCxnSpPr>
          <p:nvPr/>
        </p:nvCxnSpPr>
        <p:spPr>
          <a:xfrm flipV="1">
            <a:off x="7506598" y="1982820"/>
            <a:ext cx="1199544" cy="9883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Connettore 1 1044">
            <a:extLst>
              <a:ext uri="{FF2B5EF4-FFF2-40B4-BE49-F238E27FC236}">
                <a16:creationId xmlns:a16="http://schemas.microsoft.com/office/drawing/2014/main" id="{A40D4EE8-2EC4-16A2-D06C-2A6B221F3AC6}"/>
              </a:ext>
            </a:extLst>
          </p:cNvPr>
          <p:cNvCxnSpPr>
            <a:cxnSpLocks/>
          </p:cNvCxnSpPr>
          <p:nvPr/>
        </p:nvCxnSpPr>
        <p:spPr>
          <a:xfrm>
            <a:off x="4867303" y="1496118"/>
            <a:ext cx="3830154" cy="49292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CasellaDiTesto 1045">
            <a:extLst>
              <a:ext uri="{FF2B5EF4-FFF2-40B4-BE49-F238E27FC236}">
                <a16:creationId xmlns:a16="http://schemas.microsoft.com/office/drawing/2014/main" id="{A8F548FB-58B8-8F70-0B2D-EB9E25A635CA}"/>
              </a:ext>
            </a:extLst>
          </p:cNvPr>
          <p:cNvSpPr txBox="1">
            <a:spLocks/>
          </p:cNvSpPr>
          <p:nvPr/>
        </p:nvSpPr>
        <p:spPr>
          <a:xfrm>
            <a:off x="8793228" y="1415165"/>
            <a:ext cx="1429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drift = -2800 V</a:t>
            </a:r>
          </a:p>
        </p:txBody>
      </p:sp>
      <p:sp>
        <p:nvSpPr>
          <p:cNvPr id="1047" name="CasellaDiTesto 1046">
            <a:extLst>
              <a:ext uri="{FF2B5EF4-FFF2-40B4-BE49-F238E27FC236}">
                <a16:creationId xmlns:a16="http://schemas.microsoft.com/office/drawing/2014/main" id="{5209BD16-06F8-5A84-8F4E-EA03ECCEC0E8}"/>
              </a:ext>
            </a:extLst>
          </p:cNvPr>
          <p:cNvSpPr txBox="1">
            <a:spLocks/>
          </p:cNvSpPr>
          <p:nvPr/>
        </p:nvSpPr>
        <p:spPr>
          <a:xfrm>
            <a:off x="9053614" y="3239218"/>
            <a:ext cx="1120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top = -840 V</a:t>
            </a:r>
          </a:p>
        </p:txBody>
      </p:sp>
      <p:sp>
        <p:nvSpPr>
          <p:cNvPr id="1048" name="CasellaDiTesto 1047">
            <a:extLst>
              <a:ext uri="{FF2B5EF4-FFF2-40B4-BE49-F238E27FC236}">
                <a16:creationId xmlns:a16="http://schemas.microsoft.com/office/drawing/2014/main" id="{1FA4112A-1CED-20AC-893C-F56A0940D22B}"/>
              </a:ext>
            </a:extLst>
          </p:cNvPr>
          <p:cNvSpPr txBox="1">
            <a:spLocks/>
          </p:cNvSpPr>
          <p:nvPr/>
        </p:nvSpPr>
        <p:spPr>
          <a:xfrm>
            <a:off x="8998955" y="4218801"/>
            <a:ext cx="1360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bottom = -400 V</a:t>
            </a:r>
          </a:p>
        </p:txBody>
      </p:sp>
      <p:grpSp>
        <p:nvGrpSpPr>
          <p:cNvPr id="1049" name="Gruppo 1048">
            <a:extLst>
              <a:ext uri="{FF2B5EF4-FFF2-40B4-BE49-F238E27FC236}">
                <a16:creationId xmlns:a16="http://schemas.microsoft.com/office/drawing/2014/main" id="{B82BD363-6320-62F0-9006-BA9584BE37E4}"/>
              </a:ext>
            </a:extLst>
          </p:cNvPr>
          <p:cNvGrpSpPr>
            <a:grpSpLocks/>
          </p:cNvGrpSpPr>
          <p:nvPr/>
        </p:nvGrpSpPr>
        <p:grpSpPr>
          <a:xfrm>
            <a:off x="8724676" y="4676712"/>
            <a:ext cx="1059187" cy="469188"/>
            <a:chOff x="8514482" y="4985074"/>
            <a:chExt cx="1308275" cy="647326"/>
          </a:xfrm>
        </p:grpSpPr>
        <p:cxnSp>
          <p:nvCxnSpPr>
            <p:cNvPr id="1050" name="Connettore 1 1049">
              <a:extLst>
                <a:ext uri="{FF2B5EF4-FFF2-40B4-BE49-F238E27FC236}">
                  <a16:creationId xmlns:a16="http://schemas.microsoft.com/office/drawing/2014/main" id="{004641F7-AE77-F8CE-62A5-2E9BDE12B7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4482" y="5100634"/>
              <a:ext cx="56298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Connettore 1 1050">
              <a:extLst>
                <a:ext uri="{FF2B5EF4-FFF2-40B4-BE49-F238E27FC236}">
                  <a16:creationId xmlns:a16="http://schemas.microsoft.com/office/drawing/2014/main" id="{BD35095E-1970-406B-EE49-0AC0304F3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4346" y="4985074"/>
              <a:ext cx="0" cy="2311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Connettore 1 1051">
              <a:extLst>
                <a:ext uri="{FF2B5EF4-FFF2-40B4-BE49-F238E27FC236}">
                  <a16:creationId xmlns:a16="http://schemas.microsoft.com/office/drawing/2014/main" id="{827A68EB-CEDE-74EC-C3C8-FF2B3F229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5621" y="5014508"/>
              <a:ext cx="0" cy="1695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Connettore 1 1052">
              <a:extLst>
                <a:ext uri="{FF2B5EF4-FFF2-40B4-BE49-F238E27FC236}">
                  <a16:creationId xmlns:a16="http://schemas.microsoft.com/office/drawing/2014/main" id="{C244B09A-D565-D96C-CC94-76BCFB837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6896" y="5059845"/>
              <a:ext cx="0" cy="7817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4" name="CasellaDiTesto 1053">
              <a:extLst>
                <a:ext uri="{FF2B5EF4-FFF2-40B4-BE49-F238E27FC236}">
                  <a16:creationId xmlns:a16="http://schemas.microsoft.com/office/drawing/2014/main" id="{B343C39C-7846-3996-844F-4641FAF7C6E3}"/>
                </a:ext>
              </a:extLst>
            </p:cNvPr>
            <p:cNvSpPr txBox="1"/>
            <p:nvPr/>
          </p:nvSpPr>
          <p:spPr>
            <a:xfrm>
              <a:off x="8515021" y="5250232"/>
              <a:ext cx="1307736" cy="382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 ASIC = 0 V</a:t>
              </a:r>
            </a:p>
          </p:txBody>
        </p:sp>
      </p:grpSp>
      <p:grpSp>
        <p:nvGrpSpPr>
          <p:cNvPr id="1055" name="Gruppo 1054">
            <a:extLst>
              <a:ext uri="{FF2B5EF4-FFF2-40B4-BE49-F238E27FC236}">
                <a16:creationId xmlns:a16="http://schemas.microsoft.com/office/drawing/2014/main" id="{BF13D403-010A-3DF0-9093-3A79359FB5F1}"/>
              </a:ext>
            </a:extLst>
          </p:cNvPr>
          <p:cNvGrpSpPr>
            <a:grpSpLocks/>
          </p:cNvGrpSpPr>
          <p:nvPr/>
        </p:nvGrpSpPr>
        <p:grpSpPr>
          <a:xfrm>
            <a:off x="7843097" y="5273504"/>
            <a:ext cx="1822980" cy="482956"/>
            <a:chOff x="7688677" y="5627331"/>
            <a:chExt cx="2686031" cy="685678"/>
          </a:xfrm>
        </p:grpSpPr>
        <p:cxnSp>
          <p:nvCxnSpPr>
            <p:cNvPr id="1056" name="Connettore 1 1055">
              <a:extLst>
                <a:ext uri="{FF2B5EF4-FFF2-40B4-BE49-F238E27FC236}">
                  <a16:creationId xmlns:a16="http://schemas.microsoft.com/office/drawing/2014/main" id="{0FD630A6-87D8-3291-CA52-1901C4C01D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8677" y="5970170"/>
              <a:ext cx="110729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Connettore 1 1056">
              <a:extLst>
                <a:ext uri="{FF2B5EF4-FFF2-40B4-BE49-F238E27FC236}">
                  <a16:creationId xmlns:a16="http://schemas.microsoft.com/office/drawing/2014/main" id="{103FFEB7-460E-CE54-889D-694A8C61862B}"/>
                </a:ext>
              </a:extLst>
            </p:cNvPr>
            <p:cNvCxnSpPr>
              <a:cxnSpLocks/>
            </p:cNvCxnSpPr>
            <p:nvPr/>
          </p:nvCxnSpPr>
          <p:spPr>
            <a:xfrm>
              <a:off x="8795975" y="5763216"/>
              <a:ext cx="0" cy="41390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Connettore 1 1057">
              <a:extLst>
                <a:ext uri="{FF2B5EF4-FFF2-40B4-BE49-F238E27FC236}">
                  <a16:creationId xmlns:a16="http://schemas.microsoft.com/office/drawing/2014/main" id="{A4D4B547-E216-BC8C-8F16-86A04ED61FAC}"/>
                </a:ext>
              </a:extLst>
            </p:cNvPr>
            <p:cNvCxnSpPr>
              <a:cxnSpLocks/>
            </p:cNvCxnSpPr>
            <p:nvPr/>
          </p:nvCxnSpPr>
          <p:spPr>
            <a:xfrm>
              <a:off x="9428861" y="5763216"/>
              <a:ext cx="0" cy="41390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Connettore 1 1058">
              <a:extLst>
                <a:ext uri="{FF2B5EF4-FFF2-40B4-BE49-F238E27FC236}">
                  <a16:creationId xmlns:a16="http://schemas.microsoft.com/office/drawing/2014/main" id="{307D33D1-A07D-8FF3-15B5-98190895A0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5975" y="6177124"/>
              <a:ext cx="14577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Connettore 1 1059">
              <a:extLst>
                <a:ext uri="{FF2B5EF4-FFF2-40B4-BE49-F238E27FC236}">
                  <a16:creationId xmlns:a16="http://schemas.microsoft.com/office/drawing/2014/main" id="{23E76958-2A58-FA00-5914-A269A4BF8E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5975" y="5765771"/>
              <a:ext cx="24702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Connettore 1 1060">
              <a:extLst>
                <a:ext uri="{FF2B5EF4-FFF2-40B4-BE49-F238E27FC236}">
                  <a16:creationId xmlns:a16="http://schemas.microsoft.com/office/drawing/2014/main" id="{592033AA-DA46-50CF-63E1-1BCE5554FA5D}"/>
                </a:ext>
              </a:extLst>
            </p:cNvPr>
            <p:cNvCxnSpPr>
              <a:cxnSpLocks/>
            </p:cNvCxnSpPr>
            <p:nvPr/>
          </p:nvCxnSpPr>
          <p:spPr>
            <a:xfrm>
              <a:off x="9039480" y="5627331"/>
              <a:ext cx="0" cy="27177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Connettore 1 1061">
              <a:extLst>
                <a:ext uri="{FF2B5EF4-FFF2-40B4-BE49-F238E27FC236}">
                  <a16:creationId xmlns:a16="http://schemas.microsoft.com/office/drawing/2014/main" id="{F538F062-AB7F-3DC3-7127-AC312DF06BE5}"/>
                </a:ext>
              </a:extLst>
            </p:cNvPr>
            <p:cNvCxnSpPr>
              <a:cxnSpLocks/>
            </p:cNvCxnSpPr>
            <p:nvPr/>
          </p:nvCxnSpPr>
          <p:spPr>
            <a:xfrm>
              <a:off x="9177130" y="5627331"/>
              <a:ext cx="0" cy="27177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Connettore 1 1062">
              <a:extLst>
                <a:ext uri="{FF2B5EF4-FFF2-40B4-BE49-F238E27FC236}">
                  <a16:creationId xmlns:a16="http://schemas.microsoft.com/office/drawing/2014/main" id="{9081E665-F699-50ED-9BB5-9FD4467D4D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7130" y="5763216"/>
              <a:ext cx="251731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Connettore 1 1063">
              <a:extLst>
                <a:ext uri="{FF2B5EF4-FFF2-40B4-BE49-F238E27FC236}">
                  <a16:creationId xmlns:a16="http://schemas.microsoft.com/office/drawing/2014/main" id="{8E55771D-42DB-8452-3385-3836B8A73179}"/>
                </a:ext>
              </a:extLst>
            </p:cNvPr>
            <p:cNvCxnSpPr>
              <a:cxnSpLocks/>
            </p:cNvCxnSpPr>
            <p:nvPr/>
          </p:nvCxnSpPr>
          <p:spPr>
            <a:xfrm>
              <a:off x="8943249" y="6041239"/>
              <a:ext cx="0" cy="27177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Connettore 1 1064">
              <a:extLst>
                <a:ext uri="{FF2B5EF4-FFF2-40B4-BE49-F238E27FC236}">
                  <a16:creationId xmlns:a16="http://schemas.microsoft.com/office/drawing/2014/main" id="{B4099958-26E6-D3C2-F95A-6C23375A47BD}"/>
                </a:ext>
              </a:extLst>
            </p:cNvPr>
            <p:cNvCxnSpPr>
              <a:cxnSpLocks/>
            </p:cNvCxnSpPr>
            <p:nvPr/>
          </p:nvCxnSpPr>
          <p:spPr>
            <a:xfrm>
              <a:off x="8941747" y="6041239"/>
              <a:ext cx="336633" cy="13588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Connettore 1 1065">
              <a:extLst>
                <a:ext uri="{FF2B5EF4-FFF2-40B4-BE49-F238E27FC236}">
                  <a16:creationId xmlns:a16="http://schemas.microsoft.com/office/drawing/2014/main" id="{0D2CBBE6-AB0E-304F-3FE4-8C088AF1B6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8210" y="6177124"/>
              <a:ext cx="160651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Connettore 1 1066">
              <a:extLst>
                <a:ext uri="{FF2B5EF4-FFF2-40B4-BE49-F238E27FC236}">
                  <a16:creationId xmlns:a16="http://schemas.microsoft.com/office/drawing/2014/main" id="{45A8D8EE-4B1E-E34C-8BAA-E30EEC3D6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38198" y="6184552"/>
              <a:ext cx="340182" cy="12229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Connettore 1 1067">
              <a:extLst>
                <a:ext uri="{FF2B5EF4-FFF2-40B4-BE49-F238E27FC236}">
                  <a16:creationId xmlns:a16="http://schemas.microsoft.com/office/drawing/2014/main" id="{5BCDA9D1-2004-864C-0571-626AD2C4F7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8861" y="5970170"/>
              <a:ext cx="234361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9" name="Rettangolo 1068">
              <a:extLst>
                <a:ext uri="{FF2B5EF4-FFF2-40B4-BE49-F238E27FC236}">
                  <a16:creationId xmlns:a16="http://schemas.microsoft.com/office/drawing/2014/main" id="{D10F7A34-2FFA-CE8A-C9E6-1E3DB28C7F8F}"/>
                </a:ext>
              </a:extLst>
            </p:cNvPr>
            <p:cNvSpPr/>
            <p:nvPr/>
          </p:nvSpPr>
          <p:spPr>
            <a:xfrm>
              <a:off x="9663305" y="5817216"/>
              <a:ext cx="514196" cy="305907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0" name="CasellaDiTesto 1069">
              <a:extLst>
                <a:ext uri="{FF2B5EF4-FFF2-40B4-BE49-F238E27FC236}">
                  <a16:creationId xmlns:a16="http://schemas.microsoft.com/office/drawing/2014/main" id="{E5E1B780-EAE1-F163-D0E0-377C519B938C}"/>
                </a:ext>
              </a:extLst>
            </p:cNvPr>
            <p:cNvSpPr txBox="1"/>
            <p:nvPr/>
          </p:nvSpPr>
          <p:spPr>
            <a:xfrm>
              <a:off x="9625509" y="5785501"/>
              <a:ext cx="749199" cy="393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ADC</a:t>
              </a:r>
            </a:p>
          </p:txBody>
        </p:sp>
      </p:grpSp>
      <p:cxnSp>
        <p:nvCxnSpPr>
          <p:cNvPr id="1071" name="Connettore 2 1070">
            <a:extLst>
              <a:ext uri="{FF2B5EF4-FFF2-40B4-BE49-F238E27FC236}">
                <a16:creationId xmlns:a16="http://schemas.microsoft.com/office/drawing/2014/main" id="{0C3962D2-9B45-EF5C-6048-8F1E8058D637}"/>
              </a:ext>
            </a:extLst>
          </p:cNvPr>
          <p:cNvCxnSpPr>
            <a:cxnSpLocks/>
          </p:cNvCxnSpPr>
          <p:nvPr/>
        </p:nvCxnSpPr>
        <p:spPr>
          <a:xfrm flipH="1">
            <a:off x="6232270" y="3524667"/>
            <a:ext cx="915200" cy="369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2" name="Arco a tutto sesto 1071">
            <a:extLst>
              <a:ext uri="{FF2B5EF4-FFF2-40B4-BE49-F238E27FC236}">
                <a16:creationId xmlns:a16="http://schemas.microsoft.com/office/drawing/2014/main" id="{B8606ACE-2692-D23F-700A-51DBBCF4B465}"/>
              </a:ext>
            </a:extLst>
          </p:cNvPr>
          <p:cNvSpPr>
            <a:spLocks/>
          </p:cNvSpPr>
          <p:nvPr/>
        </p:nvSpPr>
        <p:spPr>
          <a:xfrm rot="12261489">
            <a:off x="6697379" y="3336503"/>
            <a:ext cx="339646" cy="331384"/>
          </a:xfrm>
          <a:prstGeom prst="blockArc">
            <a:avLst>
              <a:gd name="adj1" fmla="val 19067220"/>
              <a:gd name="adj2" fmla="val 327989"/>
              <a:gd name="adj3" fmla="val 320"/>
            </a:avLst>
          </a:prstGeom>
          <a:ln>
            <a:solidFill>
              <a:srgbClr val="FF3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3" name="CasellaDiTesto 1072">
                <a:extLst>
                  <a:ext uri="{FF2B5EF4-FFF2-40B4-BE49-F238E27FC236}">
                    <a16:creationId xmlns:a16="http://schemas.microsoft.com/office/drawing/2014/main" id="{6CF5FB6A-42C2-5E10-BC2B-88620108D7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6623" y="3258037"/>
                <a:ext cx="2357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FF34C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73" name="CasellaDiTesto 1072">
                <a:extLst>
                  <a:ext uri="{FF2B5EF4-FFF2-40B4-BE49-F238E27FC236}">
                    <a16:creationId xmlns:a16="http://schemas.microsoft.com/office/drawing/2014/main" id="{6CF5FB6A-42C2-5E10-BC2B-88620108D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623" y="3258037"/>
                <a:ext cx="235726" cy="276999"/>
              </a:xfrm>
              <a:prstGeom prst="rect">
                <a:avLst/>
              </a:prstGeom>
              <a:blipFill>
                <a:blip r:embed="rId9"/>
                <a:stretch>
                  <a:fillRect l="-21053" r="-21053"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4" name="CasellaDiTesto 1073">
            <a:extLst>
              <a:ext uri="{FF2B5EF4-FFF2-40B4-BE49-F238E27FC236}">
                <a16:creationId xmlns:a16="http://schemas.microsoft.com/office/drawing/2014/main" id="{54379F65-B3DE-9A7D-3E72-E54707CAF3D2}"/>
              </a:ext>
            </a:extLst>
          </p:cNvPr>
          <p:cNvSpPr txBox="1"/>
          <p:nvPr/>
        </p:nvSpPr>
        <p:spPr>
          <a:xfrm>
            <a:off x="7730623" y="3242321"/>
            <a:ext cx="13319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Photoelectron </a:t>
            </a:r>
          </a:p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 direction</a:t>
            </a:r>
          </a:p>
        </p:txBody>
      </p:sp>
      <p:grpSp>
        <p:nvGrpSpPr>
          <p:cNvPr id="1075" name="Gruppo 1074">
            <a:extLst>
              <a:ext uri="{FF2B5EF4-FFF2-40B4-BE49-F238E27FC236}">
                <a16:creationId xmlns:a16="http://schemas.microsoft.com/office/drawing/2014/main" id="{3B442E2A-C7D6-4107-621D-14DE66448DC8}"/>
              </a:ext>
            </a:extLst>
          </p:cNvPr>
          <p:cNvGrpSpPr>
            <a:grpSpLocks/>
          </p:cNvGrpSpPr>
          <p:nvPr/>
        </p:nvGrpSpPr>
        <p:grpSpPr>
          <a:xfrm rot="463653">
            <a:off x="7000732" y="3582112"/>
            <a:ext cx="1224009" cy="294229"/>
            <a:chOff x="6584279" y="2977781"/>
            <a:chExt cx="1055560" cy="233747"/>
          </a:xfrm>
        </p:grpSpPr>
        <p:sp>
          <p:nvSpPr>
            <p:cNvPr id="1076" name="Figura a mano libera 1075">
              <a:extLst>
                <a:ext uri="{FF2B5EF4-FFF2-40B4-BE49-F238E27FC236}">
                  <a16:creationId xmlns:a16="http://schemas.microsoft.com/office/drawing/2014/main" id="{6CF41AED-F013-813E-2299-DF48CC5EBB17}"/>
                </a:ext>
              </a:extLst>
            </p:cNvPr>
            <p:cNvSpPr/>
            <p:nvPr/>
          </p:nvSpPr>
          <p:spPr>
            <a:xfrm rot="263641">
              <a:off x="6630126" y="2977781"/>
              <a:ext cx="1009713" cy="233747"/>
            </a:xfrm>
            <a:custGeom>
              <a:avLst/>
              <a:gdLst>
                <a:gd name="connsiteX0" fmla="*/ 1012531 w 1012531"/>
                <a:gd name="connsiteY0" fmla="*/ 0 h 227813"/>
                <a:gd name="connsiteX1" fmla="*/ 785046 w 1012531"/>
                <a:gd name="connsiteY1" fmla="*/ 165038 h 227813"/>
                <a:gd name="connsiteX2" fmla="*/ 396983 w 1012531"/>
                <a:gd name="connsiteY2" fmla="*/ 227485 h 227813"/>
                <a:gd name="connsiteX3" fmla="*/ 0 w 1012531"/>
                <a:gd name="connsiteY3" fmla="*/ 142736 h 22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531" h="227813">
                  <a:moveTo>
                    <a:pt x="1012531" y="0"/>
                  </a:moveTo>
                  <a:cubicBezTo>
                    <a:pt x="950084" y="63562"/>
                    <a:pt x="887637" y="127124"/>
                    <a:pt x="785046" y="165038"/>
                  </a:cubicBezTo>
                  <a:cubicBezTo>
                    <a:pt x="682455" y="202952"/>
                    <a:pt x="527824" y="231202"/>
                    <a:pt x="396983" y="227485"/>
                  </a:cubicBezTo>
                  <a:cubicBezTo>
                    <a:pt x="266142" y="223768"/>
                    <a:pt x="133071" y="183252"/>
                    <a:pt x="0" y="14273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7" name="Triangolo 1076">
              <a:extLst>
                <a:ext uri="{FF2B5EF4-FFF2-40B4-BE49-F238E27FC236}">
                  <a16:creationId xmlns:a16="http://schemas.microsoft.com/office/drawing/2014/main" id="{9009585B-603B-592A-8AB3-A5F4C4F422BE}"/>
                </a:ext>
              </a:extLst>
            </p:cNvPr>
            <p:cNvSpPr/>
            <p:nvPr/>
          </p:nvSpPr>
          <p:spPr>
            <a:xfrm rot="17926903">
              <a:off x="6598776" y="3042020"/>
              <a:ext cx="36321" cy="6531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8" name="CasellaDiTesto 1077">
                <a:extLst>
                  <a:ext uri="{FF2B5EF4-FFF2-40B4-BE49-F238E27FC236}">
                    <a16:creationId xmlns:a16="http://schemas.microsoft.com/office/drawing/2014/main" id="{4508EE68-7C05-3083-E5E4-A77E7F13F7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9073" y="1910016"/>
                <a:ext cx="1746791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rgbClr val="FF34C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angle of emission of the photoelectron wrt the polarization direction</a:t>
                </a:r>
              </a:p>
            </p:txBody>
          </p:sp>
        </mc:Choice>
        <mc:Fallback xmlns="">
          <p:sp>
            <p:nvSpPr>
              <p:cNvPr id="1078" name="CasellaDiTesto 1077">
                <a:extLst>
                  <a:ext uri="{FF2B5EF4-FFF2-40B4-BE49-F238E27FC236}">
                    <a16:creationId xmlns:a16="http://schemas.microsoft.com/office/drawing/2014/main" id="{4508EE68-7C05-3083-E5E4-A77E7F13F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073" y="1910016"/>
                <a:ext cx="1746791" cy="646331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9" name="Connettore 1 1078">
            <a:extLst>
              <a:ext uri="{FF2B5EF4-FFF2-40B4-BE49-F238E27FC236}">
                <a16:creationId xmlns:a16="http://schemas.microsoft.com/office/drawing/2014/main" id="{2811293B-41FD-7E6A-2320-16A4AA5FD71B}"/>
              </a:ext>
            </a:extLst>
          </p:cNvPr>
          <p:cNvCxnSpPr>
            <a:cxnSpLocks/>
          </p:cNvCxnSpPr>
          <p:nvPr/>
        </p:nvCxnSpPr>
        <p:spPr>
          <a:xfrm flipV="1">
            <a:off x="7133202" y="1294907"/>
            <a:ext cx="656699" cy="22059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Connettore 1 1079">
            <a:extLst>
              <a:ext uri="{FF2B5EF4-FFF2-40B4-BE49-F238E27FC236}">
                <a16:creationId xmlns:a16="http://schemas.microsoft.com/office/drawing/2014/main" id="{DC0CA179-7C4F-0895-BC14-D4823F7E3FCC}"/>
              </a:ext>
            </a:extLst>
          </p:cNvPr>
          <p:cNvCxnSpPr>
            <a:cxnSpLocks/>
          </p:cNvCxnSpPr>
          <p:nvPr/>
        </p:nvCxnSpPr>
        <p:spPr>
          <a:xfrm>
            <a:off x="3403480" y="2441421"/>
            <a:ext cx="4109688" cy="54243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1" name="Gruppo 1080">
            <a:extLst>
              <a:ext uri="{FF2B5EF4-FFF2-40B4-BE49-F238E27FC236}">
                <a16:creationId xmlns:a16="http://schemas.microsoft.com/office/drawing/2014/main" id="{F28D4673-D421-9285-E2D2-84A55B71046C}"/>
              </a:ext>
            </a:extLst>
          </p:cNvPr>
          <p:cNvGrpSpPr>
            <a:grpSpLocks/>
          </p:cNvGrpSpPr>
          <p:nvPr/>
        </p:nvGrpSpPr>
        <p:grpSpPr>
          <a:xfrm rot="20733471">
            <a:off x="5864191" y="2529644"/>
            <a:ext cx="122215" cy="756283"/>
            <a:chOff x="6515517" y="2035072"/>
            <a:chExt cx="90395" cy="607870"/>
          </a:xfrm>
        </p:grpSpPr>
        <p:sp>
          <p:nvSpPr>
            <p:cNvPr id="1082" name="Figura a mano libera 1081">
              <a:extLst>
                <a:ext uri="{FF2B5EF4-FFF2-40B4-BE49-F238E27FC236}">
                  <a16:creationId xmlns:a16="http://schemas.microsoft.com/office/drawing/2014/main" id="{F83A6724-094E-65C4-AFBD-B0FA0FD62439}"/>
                </a:ext>
              </a:extLst>
            </p:cNvPr>
            <p:cNvSpPr/>
            <p:nvPr/>
          </p:nvSpPr>
          <p:spPr>
            <a:xfrm rot="16005202">
              <a:off x="6272265" y="2278324"/>
              <a:ext cx="568305" cy="81801"/>
            </a:xfrm>
            <a:custGeom>
              <a:avLst/>
              <a:gdLst>
                <a:gd name="connsiteX0" fmla="*/ 1012531 w 1012531"/>
                <a:gd name="connsiteY0" fmla="*/ 0 h 227813"/>
                <a:gd name="connsiteX1" fmla="*/ 785046 w 1012531"/>
                <a:gd name="connsiteY1" fmla="*/ 165038 h 227813"/>
                <a:gd name="connsiteX2" fmla="*/ 396983 w 1012531"/>
                <a:gd name="connsiteY2" fmla="*/ 227485 h 227813"/>
                <a:gd name="connsiteX3" fmla="*/ 0 w 1012531"/>
                <a:gd name="connsiteY3" fmla="*/ 142736 h 22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531" h="227813">
                  <a:moveTo>
                    <a:pt x="1012531" y="0"/>
                  </a:moveTo>
                  <a:cubicBezTo>
                    <a:pt x="950084" y="63562"/>
                    <a:pt x="887637" y="127124"/>
                    <a:pt x="785046" y="165038"/>
                  </a:cubicBezTo>
                  <a:cubicBezTo>
                    <a:pt x="682455" y="202952"/>
                    <a:pt x="527824" y="231202"/>
                    <a:pt x="396983" y="227485"/>
                  </a:cubicBezTo>
                  <a:cubicBezTo>
                    <a:pt x="266142" y="223768"/>
                    <a:pt x="133071" y="183252"/>
                    <a:pt x="0" y="14273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3" name="Triangolo 1082">
              <a:extLst>
                <a:ext uri="{FF2B5EF4-FFF2-40B4-BE49-F238E27FC236}">
                  <a16:creationId xmlns:a16="http://schemas.microsoft.com/office/drawing/2014/main" id="{D82BFCE0-EA19-16A7-782A-9145A07793EF}"/>
                </a:ext>
              </a:extLst>
            </p:cNvPr>
            <p:cNvSpPr/>
            <p:nvPr/>
          </p:nvSpPr>
          <p:spPr>
            <a:xfrm rot="11429275">
              <a:off x="6556953" y="2588407"/>
              <a:ext cx="48959" cy="5453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84" name="Connettore 2 1083">
            <a:extLst>
              <a:ext uri="{FF2B5EF4-FFF2-40B4-BE49-F238E27FC236}">
                <a16:creationId xmlns:a16="http://schemas.microsoft.com/office/drawing/2014/main" id="{EF4522BB-1493-79DC-93D9-D6239638B99E}"/>
              </a:ext>
            </a:extLst>
          </p:cNvPr>
          <p:cNvCxnSpPr>
            <a:cxnSpLocks/>
            <a:stCxn id="1089" idx="2"/>
            <a:endCxn id="3" idx="0"/>
          </p:cNvCxnSpPr>
          <p:nvPr/>
        </p:nvCxnSpPr>
        <p:spPr>
          <a:xfrm flipH="1" flipV="1">
            <a:off x="6102191" y="3251027"/>
            <a:ext cx="992717" cy="2577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5" name="CasellaDiTesto 1084">
                <a:extLst>
                  <a:ext uri="{FF2B5EF4-FFF2-40B4-BE49-F238E27FC236}">
                    <a16:creationId xmlns:a16="http://schemas.microsoft.com/office/drawing/2014/main" id="{D175B6D3-F1CB-53E4-4BAD-49033DAF1A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5981" y="2957345"/>
                <a:ext cx="395686" cy="4029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GB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85" name="CasellaDiTesto 1084">
                <a:extLst>
                  <a:ext uri="{FF2B5EF4-FFF2-40B4-BE49-F238E27FC236}">
                    <a16:creationId xmlns:a16="http://schemas.microsoft.com/office/drawing/2014/main" id="{D175B6D3-F1CB-53E4-4BAD-49033DAF1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981" y="2957345"/>
                <a:ext cx="395686" cy="4029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6" name="Figura a mano libera 1085">
            <a:extLst>
              <a:ext uri="{FF2B5EF4-FFF2-40B4-BE49-F238E27FC236}">
                <a16:creationId xmlns:a16="http://schemas.microsoft.com/office/drawing/2014/main" id="{41A4EB90-629B-8D5E-0E95-8B044CC3E57D}"/>
              </a:ext>
            </a:extLst>
          </p:cNvPr>
          <p:cNvSpPr>
            <a:spLocks/>
          </p:cNvSpPr>
          <p:nvPr/>
        </p:nvSpPr>
        <p:spPr>
          <a:xfrm>
            <a:off x="4688792" y="3148976"/>
            <a:ext cx="2480003" cy="387647"/>
          </a:xfrm>
          <a:custGeom>
            <a:avLst/>
            <a:gdLst>
              <a:gd name="connsiteX0" fmla="*/ 154858 w 3008671"/>
              <a:gd name="connsiteY0" fmla="*/ 0 h 567813"/>
              <a:gd name="connsiteX1" fmla="*/ 132735 w 3008671"/>
              <a:gd name="connsiteY1" fmla="*/ 7374 h 567813"/>
              <a:gd name="connsiteX2" fmla="*/ 84803 w 3008671"/>
              <a:gd name="connsiteY2" fmla="*/ 18436 h 567813"/>
              <a:gd name="connsiteX3" fmla="*/ 0 w 3008671"/>
              <a:gd name="connsiteY3" fmla="*/ 58994 h 567813"/>
              <a:gd name="connsiteX4" fmla="*/ 29496 w 3008671"/>
              <a:gd name="connsiteY4" fmla="*/ 143797 h 567813"/>
              <a:gd name="connsiteX5" fmla="*/ 44245 w 3008671"/>
              <a:gd name="connsiteY5" fmla="*/ 176981 h 567813"/>
              <a:gd name="connsiteX6" fmla="*/ 106925 w 3008671"/>
              <a:gd name="connsiteY6" fmla="*/ 206477 h 567813"/>
              <a:gd name="connsiteX7" fmla="*/ 165919 w 3008671"/>
              <a:gd name="connsiteY7" fmla="*/ 228600 h 567813"/>
              <a:gd name="connsiteX8" fmla="*/ 202790 w 3008671"/>
              <a:gd name="connsiteY8" fmla="*/ 202790 h 567813"/>
              <a:gd name="connsiteX9" fmla="*/ 250722 w 3008671"/>
              <a:gd name="connsiteY9" fmla="*/ 224913 h 567813"/>
              <a:gd name="connsiteX10" fmla="*/ 306029 w 3008671"/>
              <a:gd name="connsiteY10" fmla="*/ 283906 h 567813"/>
              <a:gd name="connsiteX11" fmla="*/ 324464 w 3008671"/>
              <a:gd name="connsiteY11" fmla="*/ 294968 h 567813"/>
              <a:gd name="connsiteX12" fmla="*/ 335525 w 3008671"/>
              <a:gd name="connsiteY12" fmla="*/ 309716 h 567813"/>
              <a:gd name="connsiteX13" fmla="*/ 464574 w 3008671"/>
              <a:gd name="connsiteY13" fmla="*/ 331839 h 567813"/>
              <a:gd name="connsiteX14" fmla="*/ 490384 w 3008671"/>
              <a:gd name="connsiteY14" fmla="*/ 339213 h 567813"/>
              <a:gd name="connsiteX15" fmla="*/ 545690 w 3008671"/>
              <a:gd name="connsiteY15" fmla="*/ 339213 h 567813"/>
              <a:gd name="connsiteX16" fmla="*/ 578874 w 3008671"/>
              <a:gd name="connsiteY16" fmla="*/ 368710 h 567813"/>
              <a:gd name="connsiteX17" fmla="*/ 593622 w 3008671"/>
              <a:gd name="connsiteY17" fmla="*/ 409268 h 567813"/>
              <a:gd name="connsiteX18" fmla="*/ 604684 w 3008671"/>
              <a:gd name="connsiteY18" fmla="*/ 412955 h 567813"/>
              <a:gd name="connsiteX19" fmla="*/ 667364 w 3008671"/>
              <a:gd name="connsiteY19" fmla="*/ 409268 h 567813"/>
              <a:gd name="connsiteX20" fmla="*/ 785351 w 3008671"/>
              <a:gd name="connsiteY20" fmla="*/ 460887 h 567813"/>
              <a:gd name="connsiteX21" fmla="*/ 796413 w 3008671"/>
              <a:gd name="connsiteY21" fmla="*/ 471948 h 567813"/>
              <a:gd name="connsiteX22" fmla="*/ 969706 w 3008671"/>
              <a:gd name="connsiteY22" fmla="*/ 460887 h 567813"/>
              <a:gd name="connsiteX23" fmla="*/ 980767 w 3008671"/>
              <a:gd name="connsiteY23" fmla="*/ 457200 h 567813"/>
              <a:gd name="connsiteX24" fmla="*/ 999203 w 3008671"/>
              <a:gd name="connsiteY24" fmla="*/ 453513 h 567813"/>
              <a:gd name="connsiteX25" fmla="*/ 1058196 w 3008671"/>
              <a:gd name="connsiteY25" fmla="*/ 468261 h 567813"/>
              <a:gd name="connsiteX26" fmla="*/ 1084006 w 3008671"/>
              <a:gd name="connsiteY26" fmla="*/ 494071 h 567813"/>
              <a:gd name="connsiteX27" fmla="*/ 1095067 w 3008671"/>
              <a:gd name="connsiteY27" fmla="*/ 501445 h 567813"/>
              <a:gd name="connsiteX28" fmla="*/ 1131938 w 3008671"/>
              <a:gd name="connsiteY28" fmla="*/ 530942 h 567813"/>
              <a:gd name="connsiteX29" fmla="*/ 1168809 w 3008671"/>
              <a:gd name="connsiteY29" fmla="*/ 534629 h 567813"/>
              <a:gd name="connsiteX30" fmla="*/ 1216742 w 3008671"/>
              <a:gd name="connsiteY30" fmla="*/ 530942 h 567813"/>
              <a:gd name="connsiteX31" fmla="*/ 1242551 w 3008671"/>
              <a:gd name="connsiteY31" fmla="*/ 527255 h 567813"/>
              <a:gd name="connsiteX32" fmla="*/ 1272048 w 3008671"/>
              <a:gd name="connsiteY32" fmla="*/ 530942 h 567813"/>
              <a:gd name="connsiteX33" fmla="*/ 1312606 w 3008671"/>
              <a:gd name="connsiteY33" fmla="*/ 523568 h 567813"/>
              <a:gd name="connsiteX34" fmla="*/ 1334729 w 3008671"/>
              <a:gd name="connsiteY34" fmla="*/ 512506 h 567813"/>
              <a:gd name="connsiteX35" fmla="*/ 1404784 w 3008671"/>
              <a:gd name="connsiteY35" fmla="*/ 523568 h 567813"/>
              <a:gd name="connsiteX36" fmla="*/ 1423219 w 3008671"/>
              <a:gd name="connsiteY36" fmla="*/ 530942 h 567813"/>
              <a:gd name="connsiteX37" fmla="*/ 1452716 w 3008671"/>
              <a:gd name="connsiteY37" fmla="*/ 545690 h 567813"/>
              <a:gd name="connsiteX38" fmla="*/ 1533832 w 3008671"/>
              <a:gd name="connsiteY38" fmla="*/ 542003 h 567813"/>
              <a:gd name="connsiteX39" fmla="*/ 1677629 w 3008671"/>
              <a:gd name="connsiteY39" fmla="*/ 549377 h 567813"/>
              <a:gd name="connsiteX40" fmla="*/ 1777180 w 3008671"/>
              <a:gd name="connsiteY40" fmla="*/ 542003 h 567813"/>
              <a:gd name="connsiteX41" fmla="*/ 1788242 w 3008671"/>
              <a:gd name="connsiteY41" fmla="*/ 538316 h 567813"/>
              <a:gd name="connsiteX42" fmla="*/ 1825113 w 3008671"/>
              <a:gd name="connsiteY42" fmla="*/ 519881 h 567813"/>
              <a:gd name="connsiteX43" fmla="*/ 1847235 w 3008671"/>
              <a:gd name="connsiteY43" fmla="*/ 516194 h 567813"/>
              <a:gd name="connsiteX44" fmla="*/ 1869358 w 3008671"/>
              <a:gd name="connsiteY44" fmla="*/ 508819 h 567813"/>
              <a:gd name="connsiteX45" fmla="*/ 1909916 w 3008671"/>
              <a:gd name="connsiteY45" fmla="*/ 527255 h 567813"/>
              <a:gd name="connsiteX46" fmla="*/ 1928351 w 3008671"/>
              <a:gd name="connsiteY46" fmla="*/ 534629 h 567813"/>
              <a:gd name="connsiteX47" fmla="*/ 2031590 w 3008671"/>
              <a:gd name="connsiteY47" fmla="*/ 545690 h 567813"/>
              <a:gd name="connsiteX48" fmla="*/ 2127455 w 3008671"/>
              <a:gd name="connsiteY48" fmla="*/ 553065 h 567813"/>
              <a:gd name="connsiteX49" fmla="*/ 2160638 w 3008671"/>
              <a:gd name="connsiteY49" fmla="*/ 545690 h 567813"/>
              <a:gd name="connsiteX50" fmla="*/ 2168013 w 3008671"/>
              <a:gd name="connsiteY50" fmla="*/ 534629 h 567813"/>
              <a:gd name="connsiteX51" fmla="*/ 2256503 w 3008671"/>
              <a:gd name="connsiteY51" fmla="*/ 538316 h 567813"/>
              <a:gd name="connsiteX52" fmla="*/ 2374490 w 3008671"/>
              <a:gd name="connsiteY52" fmla="*/ 538316 h 567813"/>
              <a:gd name="connsiteX53" fmla="*/ 2459293 w 3008671"/>
              <a:gd name="connsiteY53" fmla="*/ 545690 h 567813"/>
              <a:gd name="connsiteX54" fmla="*/ 2544096 w 3008671"/>
              <a:gd name="connsiteY54" fmla="*/ 560439 h 567813"/>
              <a:gd name="connsiteX55" fmla="*/ 2599403 w 3008671"/>
              <a:gd name="connsiteY55" fmla="*/ 545690 h 567813"/>
              <a:gd name="connsiteX56" fmla="*/ 2614151 w 3008671"/>
              <a:gd name="connsiteY56" fmla="*/ 538316 h 567813"/>
              <a:gd name="connsiteX57" fmla="*/ 2647335 w 3008671"/>
              <a:gd name="connsiteY57" fmla="*/ 519881 h 567813"/>
              <a:gd name="connsiteX58" fmla="*/ 2676832 w 3008671"/>
              <a:gd name="connsiteY58" fmla="*/ 516194 h 567813"/>
              <a:gd name="connsiteX59" fmla="*/ 2698955 w 3008671"/>
              <a:gd name="connsiteY59" fmla="*/ 523568 h 567813"/>
              <a:gd name="connsiteX60" fmla="*/ 2728451 w 3008671"/>
              <a:gd name="connsiteY60" fmla="*/ 545690 h 567813"/>
              <a:gd name="connsiteX61" fmla="*/ 2761635 w 3008671"/>
              <a:gd name="connsiteY61" fmla="*/ 567813 h 567813"/>
              <a:gd name="connsiteX62" fmla="*/ 2820629 w 3008671"/>
              <a:gd name="connsiteY62" fmla="*/ 556752 h 567813"/>
              <a:gd name="connsiteX63" fmla="*/ 2846438 w 3008671"/>
              <a:gd name="connsiteY63" fmla="*/ 545690 h 567813"/>
              <a:gd name="connsiteX64" fmla="*/ 2875935 w 3008671"/>
              <a:gd name="connsiteY64" fmla="*/ 542003 h 567813"/>
              <a:gd name="connsiteX65" fmla="*/ 2957051 w 3008671"/>
              <a:gd name="connsiteY65" fmla="*/ 523568 h 567813"/>
              <a:gd name="connsiteX66" fmla="*/ 2968113 w 3008671"/>
              <a:gd name="connsiteY66" fmla="*/ 530942 h 567813"/>
              <a:gd name="connsiteX67" fmla="*/ 2997609 w 3008671"/>
              <a:gd name="connsiteY67" fmla="*/ 530942 h 567813"/>
              <a:gd name="connsiteX68" fmla="*/ 3008671 w 3008671"/>
              <a:gd name="connsiteY68" fmla="*/ 534629 h 56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008671" h="567813">
                <a:moveTo>
                  <a:pt x="154858" y="0"/>
                </a:moveTo>
                <a:cubicBezTo>
                  <a:pt x="147484" y="2458"/>
                  <a:pt x="140252" y="5396"/>
                  <a:pt x="132735" y="7374"/>
                </a:cubicBezTo>
                <a:cubicBezTo>
                  <a:pt x="116878" y="11547"/>
                  <a:pt x="99709" y="11604"/>
                  <a:pt x="84803" y="18436"/>
                </a:cubicBezTo>
                <a:cubicBezTo>
                  <a:pt x="-36278" y="73932"/>
                  <a:pt x="122511" y="28364"/>
                  <a:pt x="0" y="58994"/>
                </a:cubicBezTo>
                <a:cubicBezTo>
                  <a:pt x="22510" y="92759"/>
                  <a:pt x="885" y="57987"/>
                  <a:pt x="29496" y="143797"/>
                </a:cubicBezTo>
                <a:cubicBezTo>
                  <a:pt x="32380" y="152447"/>
                  <a:pt x="38683" y="173088"/>
                  <a:pt x="44245" y="176981"/>
                </a:cubicBezTo>
                <a:cubicBezTo>
                  <a:pt x="63162" y="190223"/>
                  <a:pt x="85668" y="197459"/>
                  <a:pt x="106925" y="206477"/>
                </a:cubicBezTo>
                <a:cubicBezTo>
                  <a:pt x="126259" y="214679"/>
                  <a:pt x="146254" y="221226"/>
                  <a:pt x="165919" y="228600"/>
                </a:cubicBezTo>
                <a:cubicBezTo>
                  <a:pt x="178209" y="219997"/>
                  <a:pt x="187802" y="203442"/>
                  <a:pt x="202790" y="202790"/>
                </a:cubicBezTo>
                <a:cubicBezTo>
                  <a:pt x="220370" y="202026"/>
                  <a:pt x="235968" y="215323"/>
                  <a:pt x="250722" y="224913"/>
                </a:cubicBezTo>
                <a:cubicBezTo>
                  <a:pt x="263345" y="233118"/>
                  <a:pt x="297217" y="275772"/>
                  <a:pt x="306029" y="283906"/>
                </a:cubicBezTo>
                <a:cubicBezTo>
                  <a:pt x="311295" y="288767"/>
                  <a:pt x="318319" y="291281"/>
                  <a:pt x="324464" y="294968"/>
                </a:cubicBezTo>
                <a:cubicBezTo>
                  <a:pt x="328151" y="299884"/>
                  <a:pt x="330169" y="306703"/>
                  <a:pt x="335525" y="309716"/>
                </a:cubicBezTo>
                <a:cubicBezTo>
                  <a:pt x="383539" y="336724"/>
                  <a:pt x="406171" y="329184"/>
                  <a:pt x="464574" y="331839"/>
                </a:cubicBezTo>
                <a:cubicBezTo>
                  <a:pt x="473177" y="334297"/>
                  <a:pt x="481449" y="338743"/>
                  <a:pt x="490384" y="339213"/>
                </a:cubicBezTo>
                <a:cubicBezTo>
                  <a:pt x="561808" y="342972"/>
                  <a:pt x="514469" y="328806"/>
                  <a:pt x="545690" y="339213"/>
                </a:cubicBezTo>
                <a:cubicBezTo>
                  <a:pt x="556751" y="349045"/>
                  <a:pt x="569243" y="357473"/>
                  <a:pt x="578874" y="368710"/>
                </a:cubicBezTo>
                <a:cubicBezTo>
                  <a:pt x="631349" y="429930"/>
                  <a:pt x="558968" y="357288"/>
                  <a:pt x="593622" y="409268"/>
                </a:cubicBezTo>
                <a:cubicBezTo>
                  <a:pt x="595778" y="412502"/>
                  <a:pt x="600997" y="411726"/>
                  <a:pt x="604684" y="412955"/>
                </a:cubicBezTo>
                <a:cubicBezTo>
                  <a:pt x="625577" y="411726"/>
                  <a:pt x="646933" y="404728"/>
                  <a:pt x="667364" y="409268"/>
                </a:cubicBezTo>
                <a:cubicBezTo>
                  <a:pt x="702044" y="416975"/>
                  <a:pt x="753370" y="433475"/>
                  <a:pt x="785351" y="460887"/>
                </a:cubicBezTo>
                <a:cubicBezTo>
                  <a:pt x="789310" y="464280"/>
                  <a:pt x="792726" y="468261"/>
                  <a:pt x="796413" y="471948"/>
                </a:cubicBezTo>
                <a:lnTo>
                  <a:pt x="969706" y="460887"/>
                </a:lnTo>
                <a:cubicBezTo>
                  <a:pt x="973580" y="460577"/>
                  <a:pt x="976997" y="458143"/>
                  <a:pt x="980767" y="457200"/>
                </a:cubicBezTo>
                <a:cubicBezTo>
                  <a:pt x="986847" y="455680"/>
                  <a:pt x="993058" y="454742"/>
                  <a:pt x="999203" y="453513"/>
                </a:cubicBezTo>
                <a:cubicBezTo>
                  <a:pt x="1018867" y="458429"/>
                  <a:pt x="1039910" y="459516"/>
                  <a:pt x="1058196" y="468261"/>
                </a:cubicBezTo>
                <a:cubicBezTo>
                  <a:pt x="1069172" y="473511"/>
                  <a:pt x="1074962" y="485932"/>
                  <a:pt x="1084006" y="494071"/>
                </a:cubicBezTo>
                <a:cubicBezTo>
                  <a:pt x="1087300" y="497035"/>
                  <a:pt x="1091732" y="498527"/>
                  <a:pt x="1095067" y="501445"/>
                </a:cubicBezTo>
                <a:cubicBezTo>
                  <a:pt x="1106197" y="511184"/>
                  <a:pt x="1116253" y="526760"/>
                  <a:pt x="1131938" y="530942"/>
                </a:cubicBezTo>
                <a:cubicBezTo>
                  <a:pt x="1143873" y="534124"/>
                  <a:pt x="1156519" y="533400"/>
                  <a:pt x="1168809" y="534629"/>
                </a:cubicBezTo>
                <a:cubicBezTo>
                  <a:pt x="1184787" y="533400"/>
                  <a:pt x="1200797" y="532536"/>
                  <a:pt x="1216742" y="530942"/>
                </a:cubicBezTo>
                <a:cubicBezTo>
                  <a:pt x="1225389" y="530077"/>
                  <a:pt x="1233861" y="527255"/>
                  <a:pt x="1242551" y="527255"/>
                </a:cubicBezTo>
                <a:cubicBezTo>
                  <a:pt x="1252460" y="527255"/>
                  <a:pt x="1262216" y="529713"/>
                  <a:pt x="1272048" y="530942"/>
                </a:cubicBezTo>
                <a:cubicBezTo>
                  <a:pt x="1285567" y="528484"/>
                  <a:pt x="1299423" y="527445"/>
                  <a:pt x="1312606" y="523568"/>
                </a:cubicBezTo>
                <a:cubicBezTo>
                  <a:pt x="1320516" y="521242"/>
                  <a:pt x="1326484" y="512506"/>
                  <a:pt x="1334729" y="512506"/>
                </a:cubicBezTo>
                <a:cubicBezTo>
                  <a:pt x="1358370" y="512506"/>
                  <a:pt x="1381432" y="519881"/>
                  <a:pt x="1404784" y="523568"/>
                </a:cubicBezTo>
                <a:cubicBezTo>
                  <a:pt x="1410929" y="526026"/>
                  <a:pt x="1417210" y="528169"/>
                  <a:pt x="1423219" y="530942"/>
                </a:cubicBezTo>
                <a:cubicBezTo>
                  <a:pt x="1433200" y="535549"/>
                  <a:pt x="1441778" y="544596"/>
                  <a:pt x="1452716" y="545690"/>
                </a:cubicBezTo>
                <a:cubicBezTo>
                  <a:pt x="1479648" y="548383"/>
                  <a:pt x="1506793" y="543232"/>
                  <a:pt x="1533832" y="542003"/>
                </a:cubicBezTo>
                <a:cubicBezTo>
                  <a:pt x="1605916" y="521408"/>
                  <a:pt x="1514602" y="543851"/>
                  <a:pt x="1677629" y="549377"/>
                </a:cubicBezTo>
                <a:cubicBezTo>
                  <a:pt x="1710884" y="550504"/>
                  <a:pt x="1743996" y="544461"/>
                  <a:pt x="1777180" y="542003"/>
                </a:cubicBezTo>
                <a:cubicBezTo>
                  <a:pt x="1780867" y="540774"/>
                  <a:pt x="1784713" y="539945"/>
                  <a:pt x="1788242" y="538316"/>
                </a:cubicBezTo>
                <a:cubicBezTo>
                  <a:pt x="1800718" y="532558"/>
                  <a:pt x="1812247" y="524706"/>
                  <a:pt x="1825113" y="519881"/>
                </a:cubicBezTo>
                <a:cubicBezTo>
                  <a:pt x="1832113" y="517256"/>
                  <a:pt x="1839861" y="517423"/>
                  <a:pt x="1847235" y="516194"/>
                </a:cubicBezTo>
                <a:cubicBezTo>
                  <a:pt x="1854609" y="513736"/>
                  <a:pt x="1861617" y="509523"/>
                  <a:pt x="1869358" y="508819"/>
                </a:cubicBezTo>
                <a:cubicBezTo>
                  <a:pt x="1887765" y="507145"/>
                  <a:pt x="1894910" y="519070"/>
                  <a:pt x="1909916" y="527255"/>
                </a:cubicBezTo>
                <a:cubicBezTo>
                  <a:pt x="1915726" y="530424"/>
                  <a:pt x="1921807" y="533638"/>
                  <a:pt x="1928351" y="534629"/>
                </a:cubicBezTo>
                <a:cubicBezTo>
                  <a:pt x="1962570" y="539814"/>
                  <a:pt x="2031590" y="545690"/>
                  <a:pt x="2031590" y="545690"/>
                </a:cubicBezTo>
                <a:cubicBezTo>
                  <a:pt x="2068154" y="554831"/>
                  <a:pt x="2065006" y="555079"/>
                  <a:pt x="2127455" y="553065"/>
                </a:cubicBezTo>
                <a:cubicBezTo>
                  <a:pt x="2138780" y="552700"/>
                  <a:pt x="2149577" y="548148"/>
                  <a:pt x="2160638" y="545690"/>
                </a:cubicBezTo>
                <a:cubicBezTo>
                  <a:pt x="2163096" y="542003"/>
                  <a:pt x="2163899" y="536275"/>
                  <a:pt x="2168013" y="534629"/>
                </a:cubicBezTo>
                <a:cubicBezTo>
                  <a:pt x="2191423" y="525265"/>
                  <a:pt x="2239180" y="536151"/>
                  <a:pt x="2256503" y="538316"/>
                </a:cubicBezTo>
                <a:cubicBezTo>
                  <a:pt x="2304584" y="562356"/>
                  <a:pt x="2250238" y="538316"/>
                  <a:pt x="2374490" y="538316"/>
                </a:cubicBezTo>
                <a:cubicBezTo>
                  <a:pt x="2402864" y="538316"/>
                  <a:pt x="2431118" y="542336"/>
                  <a:pt x="2459293" y="545690"/>
                </a:cubicBezTo>
                <a:cubicBezTo>
                  <a:pt x="2512082" y="551975"/>
                  <a:pt x="2511186" y="552212"/>
                  <a:pt x="2544096" y="560439"/>
                </a:cubicBezTo>
                <a:cubicBezTo>
                  <a:pt x="2562532" y="555523"/>
                  <a:pt x="2581209" y="551436"/>
                  <a:pt x="2599403" y="545690"/>
                </a:cubicBezTo>
                <a:cubicBezTo>
                  <a:pt x="2604644" y="544035"/>
                  <a:pt x="2609312" y="540922"/>
                  <a:pt x="2614151" y="538316"/>
                </a:cubicBezTo>
                <a:cubicBezTo>
                  <a:pt x="2625292" y="532317"/>
                  <a:pt x="2635403" y="524092"/>
                  <a:pt x="2647335" y="519881"/>
                </a:cubicBezTo>
                <a:cubicBezTo>
                  <a:pt x="2656679" y="516583"/>
                  <a:pt x="2667000" y="517423"/>
                  <a:pt x="2676832" y="516194"/>
                </a:cubicBezTo>
                <a:cubicBezTo>
                  <a:pt x="2684206" y="518652"/>
                  <a:pt x="2692206" y="519711"/>
                  <a:pt x="2698955" y="523568"/>
                </a:cubicBezTo>
                <a:cubicBezTo>
                  <a:pt x="2709626" y="529665"/>
                  <a:pt x="2718410" y="538603"/>
                  <a:pt x="2728451" y="545690"/>
                </a:cubicBezTo>
                <a:cubicBezTo>
                  <a:pt x="2739312" y="553357"/>
                  <a:pt x="2750574" y="560439"/>
                  <a:pt x="2761635" y="567813"/>
                </a:cubicBezTo>
                <a:cubicBezTo>
                  <a:pt x="2781300" y="564126"/>
                  <a:pt x="2801051" y="560874"/>
                  <a:pt x="2820629" y="556752"/>
                </a:cubicBezTo>
                <a:cubicBezTo>
                  <a:pt x="2867877" y="546805"/>
                  <a:pt x="2784410" y="561198"/>
                  <a:pt x="2846438" y="545690"/>
                </a:cubicBezTo>
                <a:cubicBezTo>
                  <a:pt x="2856051" y="543287"/>
                  <a:pt x="2866103" y="543232"/>
                  <a:pt x="2875935" y="542003"/>
                </a:cubicBezTo>
                <a:cubicBezTo>
                  <a:pt x="2900682" y="534933"/>
                  <a:pt x="2933188" y="524894"/>
                  <a:pt x="2957051" y="523568"/>
                </a:cubicBezTo>
                <a:cubicBezTo>
                  <a:pt x="2961476" y="523322"/>
                  <a:pt x="2964426" y="528484"/>
                  <a:pt x="2968113" y="530942"/>
                </a:cubicBezTo>
                <a:cubicBezTo>
                  <a:pt x="2986466" y="526354"/>
                  <a:pt x="2979256" y="525698"/>
                  <a:pt x="2997609" y="530942"/>
                </a:cubicBezTo>
                <a:cubicBezTo>
                  <a:pt x="3001346" y="532010"/>
                  <a:pt x="3008671" y="534629"/>
                  <a:pt x="3008671" y="534629"/>
                </a:cubicBezTo>
              </a:path>
            </a:pathLst>
          </a:custGeom>
          <a:noFill/>
          <a:ln w="28575">
            <a:solidFill>
              <a:srgbClr val="00E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7" name="Figura a mano libera 1086">
            <a:extLst>
              <a:ext uri="{FF2B5EF4-FFF2-40B4-BE49-F238E27FC236}">
                <a16:creationId xmlns:a16="http://schemas.microsoft.com/office/drawing/2014/main" id="{0EF6DC10-DBFA-6A3C-E4C2-3858012F4AEC}"/>
              </a:ext>
            </a:extLst>
          </p:cNvPr>
          <p:cNvSpPr>
            <a:spLocks/>
          </p:cNvSpPr>
          <p:nvPr/>
        </p:nvSpPr>
        <p:spPr>
          <a:xfrm>
            <a:off x="4690314" y="3878980"/>
            <a:ext cx="2480004" cy="387647"/>
          </a:xfrm>
          <a:custGeom>
            <a:avLst/>
            <a:gdLst>
              <a:gd name="connsiteX0" fmla="*/ 154858 w 3008671"/>
              <a:gd name="connsiteY0" fmla="*/ 0 h 567813"/>
              <a:gd name="connsiteX1" fmla="*/ 132735 w 3008671"/>
              <a:gd name="connsiteY1" fmla="*/ 7374 h 567813"/>
              <a:gd name="connsiteX2" fmla="*/ 84803 w 3008671"/>
              <a:gd name="connsiteY2" fmla="*/ 18436 h 567813"/>
              <a:gd name="connsiteX3" fmla="*/ 0 w 3008671"/>
              <a:gd name="connsiteY3" fmla="*/ 58994 h 567813"/>
              <a:gd name="connsiteX4" fmla="*/ 29496 w 3008671"/>
              <a:gd name="connsiteY4" fmla="*/ 143797 h 567813"/>
              <a:gd name="connsiteX5" fmla="*/ 44245 w 3008671"/>
              <a:gd name="connsiteY5" fmla="*/ 176981 h 567813"/>
              <a:gd name="connsiteX6" fmla="*/ 106925 w 3008671"/>
              <a:gd name="connsiteY6" fmla="*/ 206477 h 567813"/>
              <a:gd name="connsiteX7" fmla="*/ 165919 w 3008671"/>
              <a:gd name="connsiteY7" fmla="*/ 228600 h 567813"/>
              <a:gd name="connsiteX8" fmla="*/ 202790 w 3008671"/>
              <a:gd name="connsiteY8" fmla="*/ 202790 h 567813"/>
              <a:gd name="connsiteX9" fmla="*/ 250722 w 3008671"/>
              <a:gd name="connsiteY9" fmla="*/ 224913 h 567813"/>
              <a:gd name="connsiteX10" fmla="*/ 306029 w 3008671"/>
              <a:gd name="connsiteY10" fmla="*/ 283906 h 567813"/>
              <a:gd name="connsiteX11" fmla="*/ 324464 w 3008671"/>
              <a:gd name="connsiteY11" fmla="*/ 294968 h 567813"/>
              <a:gd name="connsiteX12" fmla="*/ 335525 w 3008671"/>
              <a:gd name="connsiteY12" fmla="*/ 309716 h 567813"/>
              <a:gd name="connsiteX13" fmla="*/ 464574 w 3008671"/>
              <a:gd name="connsiteY13" fmla="*/ 331839 h 567813"/>
              <a:gd name="connsiteX14" fmla="*/ 490384 w 3008671"/>
              <a:gd name="connsiteY14" fmla="*/ 339213 h 567813"/>
              <a:gd name="connsiteX15" fmla="*/ 545690 w 3008671"/>
              <a:gd name="connsiteY15" fmla="*/ 339213 h 567813"/>
              <a:gd name="connsiteX16" fmla="*/ 578874 w 3008671"/>
              <a:gd name="connsiteY16" fmla="*/ 368710 h 567813"/>
              <a:gd name="connsiteX17" fmla="*/ 593622 w 3008671"/>
              <a:gd name="connsiteY17" fmla="*/ 409268 h 567813"/>
              <a:gd name="connsiteX18" fmla="*/ 604684 w 3008671"/>
              <a:gd name="connsiteY18" fmla="*/ 412955 h 567813"/>
              <a:gd name="connsiteX19" fmla="*/ 667364 w 3008671"/>
              <a:gd name="connsiteY19" fmla="*/ 409268 h 567813"/>
              <a:gd name="connsiteX20" fmla="*/ 785351 w 3008671"/>
              <a:gd name="connsiteY20" fmla="*/ 460887 h 567813"/>
              <a:gd name="connsiteX21" fmla="*/ 796413 w 3008671"/>
              <a:gd name="connsiteY21" fmla="*/ 471948 h 567813"/>
              <a:gd name="connsiteX22" fmla="*/ 969706 w 3008671"/>
              <a:gd name="connsiteY22" fmla="*/ 460887 h 567813"/>
              <a:gd name="connsiteX23" fmla="*/ 980767 w 3008671"/>
              <a:gd name="connsiteY23" fmla="*/ 457200 h 567813"/>
              <a:gd name="connsiteX24" fmla="*/ 999203 w 3008671"/>
              <a:gd name="connsiteY24" fmla="*/ 453513 h 567813"/>
              <a:gd name="connsiteX25" fmla="*/ 1058196 w 3008671"/>
              <a:gd name="connsiteY25" fmla="*/ 468261 h 567813"/>
              <a:gd name="connsiteX26" fmla="*/ 1084006 w 3008671"/>
              <a:gd name="connsiteY26" fmla="*/ 494071 h 567813"/>
              <a:gd name="connsiteX27" fmla="*/ 1095067 w 3008671"/>
              <a:gd name="connsiteY27" fmla="*/ 501445 h 567813"/>
              <a:gd name="connsiteX28" fmla="*/ 1131938 w 3008671"/>
              <a:gd name="connsiteY28" fmla="*/ 530942 h 567813"/>
              <a:gd name="connsiteX29" fmla="*/ 1168809 w 3008671"/>
              <a:gd name="connsiteY29" fmla="*/ 534629 h 567813"/>
              <a:gd name="connsiteX30" fmla="*/ 1216742 w 3008671"/>
              <a:gd name="connsiteY30" fmla="*/ 530942 h 567813"/>
              <a:gd name="connsiteX31" fmla="*/ 1242551 w 3008671"/>
              <a:gd name="connsiteY31" fmla="*/ 527255 h 567813"/>
              <a:gd name="connsiteX32" fmla="*/ 1272048 w 3008671"/>
              <a:gd name="connsiteY32" fmla="*/ 530942 h 567813"/>
              <a:gd name="connsiteX33" fmla="*/ 1312606 w 3008671"/>
              <a:gd name="connsiteY33" fmla="*/ 523568 h 567813"/>
              <a:gd name="connsiteX34" fmla="*/ 1334729 w 3008671"/>
              <a:gd name="connsiteY34" fmla="*/ 512506 h 567813"/>
              <a:gd name="connsiteX35" fmla="*/ 1404784 w 3008671"/>
              <a:gd name="connsiteY35" fmla="*/ 523568 h 567813"/>
              <a:gd name="connsiteX36" fmla="*/ 1423219 w 3008671"/>
              <a:gd name="connsiteY36" fmla="*/ 530942 h 567813"/>
              <a:gd name="connsiteX37" fmla="*/ 1452716 w 3008671"/>
              <a:gd name="connsiteY37" fmla="*/ 545690 h 567813"/>
              <a:gd name="connsiteX38" fmla="*/ 1533832 w 3008671"/>
              <a:gd name="connsiteY38" fmla="*/ 542003 h 567813"/>
              <a:gd name="connsiteX39" fmla="*/ 1677629 w 3008671"/>
              <a:gd name="connsiteY39" fmla="*/ 549377 h 567813"/>
              <a:gd name="connsiteX40" fmla="*/ 1777180 w 3008671"/>
              <a:gd name="connsiteY40" fmla="*/ 542003 h 567813"/>
              <a:gd name="connsiteX41" fmla="*/ 1788242 w 3008671"/>
              <a:gd name="connsiteY41" fmla="*/ 538316 h 567813"/>
              <a:gd name="connsiteX42" fmla="*/ 1825113 w 3008671"/>
              <a:gd name="connsiteY42" fmla="*/ 519881 h 567813"/>
              <a:gd name="connsiteX43" fmla="*/ 1847235 w 3008671"/>
              <a:gd name="connsiteY43" fmla="*/ 516194 h 567813"/>
              <a:gd name="connsiteX44" fmla="*/ 1869358 w 3008671"/>
              <a:gd name="connsiteY44" fmla="*/ 508819 h 567813"/>
              <a:gd name="connsiteX45" fmla="*/ 1909916 w 3008671"/>
              <a:gd name="connsiteY45" fmla="*/ 527255 h 567813"/>
              <a:gd name="connsiteX46" fmla="*/ 1928351 w 3008671"/>
              <a:gd name="connsiteY46" fmla="*/ 534629 h 567813"/>
              <a:gd name="connsiteX47" fmla="*/ 2031590 w 3008671"/>
              <a:gd name="connsiteY47" fmla="*/ 545690 h 567813"/>
              <a:gd name="connsiteX48" fmla="*/ 2127455 w 3008671"/>
              <a:gd name="connsiteY48" fmla="*/ 553065 h 567813"/>
              <a:gd name="connsiteX49" fmla="*/ 2160638 w 3008671"/>
              <a:gd name="connsiteY49" fmla="*/ 545690 h 567813"/>
              <a:gd name="connsiteX50" fmla="*/ 2168013 w 3008671"/>
              <a:gd name="connsiteY50" fmla="*/ 534629 h 567813"/>
              <a:gd name="connsiteX51" fmla="*/ 2256503 w 3008671"/>
              <a:gd name="connsiteY51" fmla="*/ 538316 h 567813"/>
              <a:gd name="connsiteX52" fmla="*/ 2374490 w 3008671"/>
              <a:gd name="connsiteY52" fmla="*/ 538316 h 567813"/>
              <a:gd name="connsiteX53" fmla="*/ 2459293 w 3008671"/>
              <a:gd name="connsiteY53" fmla="*/ 545690 h 567813"/>
              <a:gd name="connsiteX54" fmla="*/ 2544096 w 3008671"/>
              <a:gd name="connsiteY54" fmla="*/ 560439 h 567813"/>
              <a:gd name="connsiteX55" fmla="*/ 2599403 w 3008671"/>
              <a:gd name="connsiteY55" fmla="*/ 545690 h 567813"/>
              <a:gd name="connsiteX56" fmla="*/ 2614151 w 3008671"/>
              <a:gd name="connsiteY56" fmla="*/ 538316 h 567813"/>
              <a:gd name="connsiteX57" fmla="*/ 2647335 w 3008671"/>
              <a:gd name="connsiteY57" fmla="*/ 519881 h 567813"/>
              <a:gd name="connsiteX58" fmla="*/ 2676832 w 3008671"/>
              <a:gd name="connsiteY58" fmla="*/ 516194 h 567813"/>
              <a:gd name="connsiteX59" fmla="*/ 2698955 w 3008671"/>
              <a:gd name="connsiteY59" fmla="*/ 523568 h 567813"/>
              <a:gd name="connsiteX60" fmla="*/ 2728451 w 3008671"/>
              <a:gd name="connsiteY60" fmla="*/ 545690 h 567813"/>
              <a:gd name="connsiteX61" fmla="*/ 2761635 w 3008671"/>
              <a:gd name="connsiteY61" fmla="*/ 567813 h 567813"/>
              <a:gd name="connsiteX62" fmla="*/ 2820629 w 3008671"/>
              <a:gd name="connsiteY62" fmla="*/ 556752 h 567813"/>
              <a:gd name="connsiteX63" fmla="*/ 2846438 w 3008671"/>
              <a:gd name="connsiteY63" fmla="*/ 545690 h 567813"/>
              <a:gd name="connsiteX64" fmla="*/ 2875935 w 3008671"/>
              <a:gd name="connsiteY64" fmla="*/ 542003 h 567813"/>
              <a:gd name="connsiteX65" fmla="*/ 2957051 w 3008671"/>
              <a:gd name="connsiteY65" fmla="*/ 523568 h 567813"/>
              <a:gd name="connsiteX66" fmla="*/ 2968113 w 3008671"/>
              <a:gd name="connsiteY66" fmla="*/ 530942 h 567813"/>
              <a:gd name="connsiteX67" fmla="*/ 2997609 w 3008671"/>
              <a:gd name="connsiteY67" fmla="*/ 530942 h 567813"/>
              <a:gd name="connsiteX68" fmla="*/ 3008671 w 3008671"/>
              <a:gd name="connsiteY68" fmla="*/ 534629 h 56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008671" h="567813">
                <a:moveTo>
                  <a:pt x="154858" y="0"/>
                </a:moveTo>
                <a:cubicBezTo>
                  <a:pt x="147484" y="2458"/>
                  <a:pt x="140252" y="5396"/>
                  <a:pt x="132735" y="7374"/>
                </a:cubicBezTo>
                <a:cubicBezTo>
                  <a:pt x="116878" y="11547"/>
                  <a:pt x="99709" y="11604"/>
                  <a:pt x="84803" y="18436"/>
                </a:cubicBezTo>
                <a:cubicBezTo>
                  <a:pt x="-36278" y="73932"/>
                  <a:pt x="122511" y="28364"/>
                  <a:pt x="0" y="58994"/>
                </a:cubicBezTo>
                <a:cubicBezTo>
                  <a:pt x="22510" y="92759"/>
                  <a:pt x="885" y="57987"/>
                  <a:pt x="29496" y="143797"/>
                </a:cubicBezTo>
                <a:cubicBezTo>
                  <a:pt x="32380" y="152447"/>
                  <a:pt x="38683" y="173088"/>
                  <a:pt x="44245" y="176981"/>
                </a:cubicBezTo>
                <a:cubicBezTo>
                  <a:pt x="63162" y="190223"/>
                  <a:pt x="85668" y="197459"/>
                  <a:pt x="106925" y="206477"/>
                </a:cubicBezTo>
                <a:cubicBezTo>
                  <a:pt x="126259" y="214679"/>
                  <a:pt x="146254" y="221226"/>
                  <a:pt x="165919" y="228600"/>
                </a:cubicBezTo>
                <a:cubicBezTo>
                  <a:pt x="178209" y="219997"/>
                  <a:pt x="187802" y="203442"/>
                  <a:pt x="202790" y="202790"/>
                </a:cubicBezTo>
                <a:cubicBezTo>
                  <a:pt x="220370" y="202026"/>
                  <a:pt x="235968" y="215323"/>
                  <a:pt x="250722" y="224913"/>
                </a:cubicBezTo>
                <a:cubicBezTo>
                  <a:pt x="263345" y="233118"/>
                  <a:pt x="297217" y="275772"/>
                  <a:pt x="306029" y="283906"/>
                </a:cubicBezTo>
                <a:cubicBezTo>
                  <a:pt x="311295" y="288767"/>
                  <a:pt x="318319" y="291281"/>
                  <a:pt x="324464" y="294968"/>
                </a:cubicBezTo>
                <a:cubicBezTo>
                  <a:pt x="328151" y="299884"/>
                  <a:pt x="330169" y="306703"/>
                  <a:pt x="335525" y="309716"/>
                </a:cubicBezTo>
                <a:cubicBezTo>
                  <a:pt x="383539" y="336724"/>
                  <a:pt x="406171" y="329184"/>
                  <a:pt x="464574" y="331839"/>
                </a:cubicBezTo>
                <a:cubicBezTo>
                  <a:pt x="473177" y="334297"/>
                  <a:pt x="481449" y="338743"/>
                  <a:pt x="490384" y="339213"/>
                </a:cubicBezTo>
                <a:cubicBezTo>
                  <a:pt x="561808" y="342972"/>
                  <a:pt x="514469" y="328806"/>
                  <a:pt x="545690" y="339213"/>
                </a:cubicBezTo>
                <a:cubicBezTo>
                  <a:pt x="556751" y="349045"/>
                  <a:pt x="569243" y="357473"/>
                  <a:pt x="578874" y="368710"/>
                </a:cubicBezTo>
                <a:cubicBezTo>
                  <a:pt x="631349" y="429930"/>
                  <a:pt x="558968" y="357288"/>
                  <a:pt x="593622" y="409268"/>
                </a:cubicBezTo>
                <a:cubicBezTo>
                  <a:pt x="595778" y="412502"/>
                  <a:pt x="600997" y="411726"/>
                  <a:pt x="604684" y="412955"/>
                </a:cubicBezTo>
                <a:cubicBezTo>
                  <a:pt x="625577" y="411726"/>
                  <a:pt x="646933" y="404728"/>
                  <a:pt x="667364" y="409268"/>
                </a:cubicBezTo>
                <a:cubicBezTo>
                  <a:pt x="702044" y="416975"/>
                  <a:pt x="753370" y="433475"/>
                  <a:pt x="785351" y="460887"/>
                </a:cubicBezTo>
                <a:cubicBezTo>
                  <a:pt x="789310" y="464280"/>
                  <a:pt x="792726" y="468261"/>
                  <a:pt x="796413" y="471948"/>
                </a:cubicBezTo>
                <a:lnTo>
                  <a:pt x="969706" y="460887"/>
                </a:lnTo>
                <a:cubicBezTo>
                  <a:pt x="973580" y="460577"/>
                  <a:pt x="976997" y="458143"/>
                  <a:pt x="980767" y="457200"/>
                </a:cubicBezTo>
                <a:cubicBezTo>
                  <a:pt x="986847" y="455680"/>
                  <a:pt x="993058" y="454742"/>
                  <a:pt x="999203" y="453513"/>
                </a:cubicBezTo>
                <a:cubicBezTo>
                  <a:pt x="1018867" y="458429"/>
                  <a:pt x="1039910" y="459516"/>
                  <a:pt x="1058196" y="468261"/>
                </a:cubicBezTo>
                <a:cubicBezTo>
                  <a:pt x="1069172" y="473511"/>
                  <a:pt x="1074962" y="485932"/>
                  <a:pt x="1084006" y="494071"/>
                </a:cubicBezTo>
                <a:cubicBezTo>
                  <a:pt x="1087300" y="497035"/>
                  <a:pt x="1091732" y="498527"/>
                  <a:pt x="1095067" y="501445"/>
                </a:cubicBezTo>
                <a:cubicBezTo>
                  <a:pt x="1106197" y="511184"/>
                  <a:pt x="1116253" y="526760"/>
                  <a:pt x="1131938" y="530942"/>
                </a:cubicBezTo>
                <a:cubicBezTo>
                  <a:pt x="1143873" y="534124"/>
                  <a:pt x="1156519" y="533400"/>
                  <a:pt x="1168809" y="534629"/>
                </a:cubicBezTo>
                <a:cubicBezTo>
                  <a:pt x="1184787" y="533400"/>
                  <a:pt x="1200797" y="532536"/>
                  <a:pt x="1216742" y="530942"/>
                </a:cubicBezTo>
                <a:cubicBezTo>
                  <a:pt x="1225389" y="530077"/>
                  <a:pt x="1233861" y="527255"/>
                  <a:pt x="1242551" y="527255"/>
                </a:cubicBezTo>
                <a:cubicBezTo>
                  <a:pt x="1252460" y="527255"/>
                  <a:pt x="1262216" y="529713"/>
                  <a:pt x="1272048" y="530942"/>
                </a:cubicBezTo>
                <a:cubicBezTo>
                  <a:pt x="1285567" y="528484"/>
                  <a:pt x="1299423" y="527445"/>
                  <a:pt x="1312606" y="523568"/>
                </a:cubicBezTo>
                <a:cubicBezTo>
                  <a:pt x="1320516" y="521242"/>
                  <a:pt x="1326484" y="512506"/>
                  <a:pt x="1334729" y="512506"/>
                </a:cubicBezTo>
                <a:cubicBezTo>
                  <a:pt x="1358370" y="512506"/>
                  <a:pt x="1381432" y="519881"/>
                  <a:pt x="1404784" y="523568"/>
                </a:cubicBezTo>
                <a:cubicBezTo>
                  <a:pt x="1410929" y="526026"/>
                  <a:pt x="1417210" y="528169"/>
                  <a:pt x="1423219" y="530942"/>
                </a:cubicBezTo>
                <a:cubicBezTo>
                  <a:pt x="1433200" y="535549"/>
                  <a:pt x="1441778" y="544596"/>
                  <a:pt x="1452716" y="545690"/>
                </a:cubicBezTo>
                <a:cubicBezTo>
                  <a:pt x="1479648" y="548383"/>
                  <a:pt x="1506793" y="543232"/>
                  <a:pt x="1533832" y="542003"/>
                </a:cubicBezTo>
                <a:cubicBezTo>
                  <a:pt x="1605916" y="521408"/>
                  <a:pt x="1514602" y="543851"/>
                  <a:pt x="1677629" y="549377"/>
                </a:cubicBezTo>
                <a:cubicBezTo>
                  <a:pt x="1710884" y="550504"/>
                  <a:pt x="1743996" y="544461"/>
                  <a:pt x="1777180" y="542003"/>
                </a:cubicBezTo>
                <a:cubicBezTo>
                  <a:pt x="1780867" y="540774"/>
                  <a:pt x="1784713" y="539945"/>
                  <a:pt x="1788242" y="538316"/>
                </a:cubicBezTo>
                <a:cubicBezTo>
                  <a:pt x="1800718" y="532558"/>
                  <a:pt x="1812247" y="524706"/>
                  <a:pt x="1825113" y="519881"/>
                </a:cubicBezTo>
                <a:cubicBezTo>
                  <a:pt x="1832113" y="517256"/>
                  <a:pt x="1839861" y="517423"/>
                  <a:pt x="1847235" y="516194"/>
                </a:cubicBezTo>
                <a:cubicBezTo>
                  <a:pt x="1854609" y="513736"/>
                  <a:pt x="1861617" y="509523"/>
                  <a:pt x="1869358" y="508819"/>
                </a:cubicBezTo>
                <a:cubicBezTo>
                  <a:pt x="1887765" y="507145"/>
                  <a:pt x="1894910" y="519070"/>
                  <a:pt x="1909916" y="527255"/>
                </a:cubicBezTo>
                <a:cubicBezTo>
                  <a:pt x="1915726" y="530424"/>
                  <a:pt x="1921807" y="533638"/>
                  <a:pt x="1928351" y="534629"/>
                </a:cubicBezTo>
                <a:cubicBezTo>
                  <a:pt x="1962570" y="539814"/>
                  <a:pt x="2031590" y="545690"/>
                  <a:pt x="2031590" y="545690"/>
                </a:cubicBezTo>
                <a:cubicBezTo>
                  <a:pt x="2068154" y="554831"/>
                  <a:pt x="2065006" y="555079"/>
                  <a:pt x="2127455" y="553065"/>
                </a:cubicBezTo>
                <a:cubicBezTo>
                  <a:pt x="2138780" y="552700"/>
                  <a:pt x="2149577" y="548148"/>
                  <a:pt x="2160638" y="545690"/>
                </a:cubicBezTo>
                <a:cubicBezTo>
                  <a:pt x="2163096" y="542003"/>
                  <a:pt x="2163899" y="536275"/>
                  <a:pt x="2168013" y="534629"/>
                </a:cubicBezTo>
                <a:cubicBezTo>
                  <a:pt x="2191423" y="525265"/>
                  <a:pt x="2239180" y="536151"/>
                  <a:pt x="2256503" y="538316"/>
                </a:cubicBezTo>
                <a:cubicBezTo>
                  <a:pt x="2304584" y="562356"/>
                  <a:pt x="2250238" y="538316"/>
                  <a:pt x="2374490" y="538316"/>
                </a:cubicBezTo>
                <a:cubicBezTo>
                  <a:pt x="2402864" y="538316"/>
                  <a:pt x="2431118" y="542336"/>
                  <a:pt x="2459293" y="545690"/>
                </a:cubicBezTo>
                <a:cubicBezTo>
                  <a:pt x="2512082" y="551975"/>
                  <a:pt x="2511186" y="552212"/>
                  <a:pt x="2544096" y="560439"/>
                </a:cubicBezTo>
                <a:cubicBezTo>
                  <a:pt x="2562532" y="555523"/>
                  <a:pt x="2581209" y="551436"/>
                  <a:pt x="2599403" y="545690"/>
                </a:cubicBezTo>
                <a:cubicBezTo>
                  <a:pt x="2604644" y="544035"/>
                  <a:pt x="2609312" y="540922"/>
                  <a:pt x="2614151" y="538316"/>
                </a:cubicBezTo>
                <a:cubicBezTo>
                  <a:pt x="2625292" y="532317"/>
                  <a:pt x="2635403" y="524092"/>
                  <a:pt x="2647335" y="519881"/>
                </a:cubicBezTo>
                <a:cubicBezTo>
                  <a:pt x="2656679" y="516583"/>
                  <a:pt x="2667000" y="517423"/>
                  <a:pt x="2676832" y="516194"/>
                </a:cubicBezTo>
                <a:cubicBezTo>
                  <a:pt x="2684206" y="518652"/>
                  <a:pt x="2692206" y="519711"/>
                  <a:pt x="2698955" y="523568"/>
                </a:cubicBezTo>
                <a:cubicBezTo>
                  <a:pt x="2709626" y="529665"/>
                  <a:pt x="2718410" y="538603"/>
                  <a:pt x="2728451" y="545690"/>
                </a:cubicBezTo>
                <a:cubicBezTo>
                  <a:pt x="2739312" y="553357"/>
                  <a:pt x="2750574" y="560439"/>
                  <a:pt x="2761635" y="567813"/>
                </a:cubicBezTo>
                <a:cubicBezTo>
                  <a:pt x="2781300" y="564126"/>
                  <a:pt x="2801051" y="560874"/>
                  <a:pt x="2820629" y="556752"/>
                </a:cubicBezTo>
                <a:cubicBezTo>
                  <a:pt x="2867877" y="546805"/>
                  <a:pt x="2784410" y="561198"/>
                  <a:pt x="2846438" y="545690"/>
                </a:cubicBezTo>
                <a:cubicBezTo>
                  <a:pt x="2856051" y="543287"/>
                  <a:pt x="2866103" y="543232"/>
                  <a:pt x="2875935" y="542003"/>
                </a:cubicBezTo>
                <a:cubicBezTo>
                  <a:pt x="2900682" y="534933"/>
                  <a:pt x="2933188" y="524894"/>
                  <a:pt x="2957051" y="523568"/>
                </a:cubicBezTo>
                <a:cubicBezTo>
                  <a:pt x="2961476" y="523322"/>
                  <a:pt x="2964426" y="528484"/>
                  <a:pt x="2968113" y="530942"/>
                </a:cubicBezTo>
                <a:cubicBezTo>
                  <a:pt x="2986466" y="526354"/>
                  <a:pt x="2979256" y="525698"/>
                  <a:pt x="2997609" y="530942"/>
                </a:cubicBezTo>
                <a:cubicBezTo>
                  <a:pt x="3001346" y="532010"/>
                  <a:pt x="3008671" y="534629"/>
                  <a:pt x="3008671" y="534629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8" name="Ovale 1087">
            <a:extLst>
              <a:ext uri="{FF2B5EF4-FFF2-40B4-BE49-F238E27FC236}">
                <a16:creationId xmlns:a16="http://schemas.microsoft.com/office/drawing/2014/main" id="{1533B3CB-70AE-8328-DE89-767503CC62FA}"/>
              </a:ext>
            </a:extLst>
          </p:cNvPr>
          <p:cNvSpPr>
            <a:spLocks/>
          </p:cNvSpPr>
          <p:nvPr/>
        </p:nvSpPr>
        <p:spPr>
          <a:xfrm>
            <a:off x="4795997" y="3091124"/>
            <a:ext cx="81887" cy="81887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9" name="Ovale 1088">
            <a:extLst>
              <a:ext uri="{FF2B5EF4-FFF2-40B4-BE49-F238E27FC236}">
                <a16:creationId xmlns:a16="http://schemas.microsoft.com/office/drawing/2014/main" id="{E42E0790-0EE2-9DBE-F038-EC1B36B72124}"/>
              </a:ext>
            </a:extLst>
          </p:cNvPr>
          <p:cNvSpPr>
            <a:spLocks/>
          </p:cNvSpPr>
          <p:nvPr/>
        </p:nvSpPr>
        <p:spPr>
          <a:xfrm>
            <a:off x="7094908" y="3467802"/>
            <a:ext cx="81887" cy="8188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0" name="Ovale 1089">
            <a:extLst>
              <a:ext uri="{FF2B5EF4-FFF2-40B4-BE49-F238E27FC236}">
                <a16:creationId xmlns:a16="http://schemas.microsoft.com/office/drawing/2014/main" id="{0602D0FC-9678-3A5A-8105-C63454518C4C}"/>
              </a:ext>
            </a:extLst>
          </p:cNvPr>
          <p:cNvSpPr>
            <a:spLocks/>
          </p:cNvSpPr>
          <p:nvPr/>
        </p:nvSpPr>
        <p:spPr>
          <a:xfrm>
            <a:off x="7113902" y="5027845"/>
            <a:ext cx="161419" cy="1614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1" name="Ovale 1090">
            <a:extLst>
              <a:ext uri="{FF2B5EF4-FFF2-40B4-BE49-F238E27FC236}">
                <a16:creationId xmlns:a16="http://schemas.microsoft.com/office/drawing/2014/main" id="{B18A77A9-7000-682D-6958-2839D2F959A5}"/>
              </a:ext>
            </a:extLst>
          </p:cNvPr>
          <p:cNvSpPr>
            <a:spLocks/>
          </p:cNvSpPr>
          <p:nvPr/>
        </p:nvSpPr>
        <p:spPr>
          <a:xfrm>
            <a:off x="4761990" y="4671988"/>
            <a:ext cx="151459" cy="1514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92" name="Connettore 2 1091">
            <a:extLst>
              <a:ext uri="{FF2B5EF4-FFF2-40B4-BE49-F238E27FC236}">
                <a16:creationId xmlns:a16="http://schemas.microsoft.com/office/drawing/2014/main" id="{FFB3058E-EA95-A0F7-CEF4-D74D27D54174}"/>
              </a:ext>
            </a:extLst>
          </p:cNvPr>
          <p:cNvCxnSpPr>
            <a:cxnSpLocks/>
          </p:cNvCxnSpPr>
          <p:nvPr/>
        </p:nvCxnSpPr>
        <p:spPr>
          <a:xfrm>
            <a:off x="3403480" y="2460361"/>
            <a:ext cx="0" cy="1809064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3" name="Connettore 2 1092">
            <a:extLst>
              <a:ext uri="{FF2B5EF4-FFF2-40B4-BE49-F238E27FC236}">
                <a16:creationId xmlns:a16="http://schemas.microsoft.com/office/drawing/2014/main" id="{9E484B6C-F233-99C2-0D83-F3DFE40197C2}"/>
              </a:ext>
            </a:extLst>
          </p:cNvPr>
          <p:cNvCxnSpPr>
            <a:cxnSpLocks/>
          </p:cNvCxnSpPr>
          <p:nvPr/>
        </p:nvCxnSpPr>
        <p:spPr>
          <a:xfrm>
            <a:off x="3393498" y="4428880"/>
            <a:ext cx="0" cy="508039"/>
          </a:xfrm>
          <a:prstGeom prst="straightConnector1">
            <a:avLst/>
          </a:prstGeom>
          <a:ln w="12700">
            <a:solidFill>
              <a:srgbClr val="FF8C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4" name="CasellaDiTesto 1093">
            <a:extLst>
              <a:ext uri="{FF2B5EF4-FFF2-40B4-BE49-F238E27FC236}">
                <a16:creationId xmlns:a16="http://schemas.microsoft.com/office/drawing/2014/main" id="{893B2F44-3E3F-1E36-7794-71EF1B1D9C26}"/>
              </a:ext>
            </a:extLst>
          </p:cNvPr>
          <p:cNvSpPr txBox="1">
            <a:spLocks/>
          </p:cNvSpPr>
          <p:nvPr/>
        </p:nvSpPr>
        <p:spPr>
          <a:xfrm>
            <a:off x="3328384" y="340387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</a:p>
          <a:p>
            <a:r>
              <a:rPr lang="en-GB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1095" name="CasellaDiTesto 1094">
            <a:extLst>
              <a:ext uri="{FF2B5EF4-FFF2-40B4-BE49-F238E27FC236}">
                <a16:creationId xmlns:a16="http://schemas.microsoft.com/office/drawing/2014/main" id="{10E470D5-3903-1AD7-3EF0-A05E287D74A9}"/>
              </a:ext>
            </a:extLst>
          </p:cNvPr>
          <p:cNvSpPr txBox="1">
            <a:spLocks/>
          </p:cNvSpPr>
          <p:nvPr/>
        </p:nvSpPr>
        <p:spPr>
          <a:xfrm>
            <a:off x="3343328" y="4483859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FF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 </a:t>
            </a:r>
          </a:p>
          <a:p>
            <a:r>
              <a:rPr lang="en-GB" sz="1000" dirty="0">
                <a:solidFill>
                  <a:srgbClr val="FF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1096" name="CasellaDiTesto 1095">
            <a:extLst>
              <a:ext uri="{FF2B5EF4-FFF2-40B4-BE49-F238E27FC236}">
                <a16:creationId xmlns:a16="http://schemas.microsoft.com/office/drawing/2014/main" id="{63274DDC-F036-5D46-8822-45F413A93EF0}"/>
              </a:ext>
            </a:extLst>
          </p:cNvPr>
          <p:cNvSpPr txBox="1">
            <a:spLocks/>
          </p:cNvSpPr>
          <p:nvPr/>
        </p:nvSpPr>
        <p:spPr>
          <a:xfrm>
            <a:off x="2771264" y="4973941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</a:t>
            </a:r>
          </a:p>
        </p:txBody>
      </p:sp>
      <p:sp>
        <p:nvSpPr>
          <p:cNvPr id="1097" name="CasellaDiTesto 1096">
            <a:extLst>
              <a:ext uri="{FF2B5EF4-FFF2-40B4-BE49-F238E27FC236}">
                <a16:creationId xmlns:a16="http://schemas.microsoft.com/office/drawing/2014/main" id="{60376A0A-1FED-9756-D038-009068A5FBAF}"/>
              </a:ext>
            </a:extLst>
          </p:cNvPr>
          <p:cNvSpPr txBox="1">
            <a:spLocks/>
          </p:cNvSpPr>
          <p:nvPr/>
        </p:nvSpPr>
        <p:spPr>
          <a:xfrm>
            <a:off x="2750058" y="4196622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8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</a:t>
            </a:r>
          </a:p>
        </p:txBody>
      </p:sp>
      <p:sp>
        <p:nvSpPr>
          <p:cNvPr id="1098" name="CasellaDiTesto 1097">
            <a:extLst>
              <a:ext uri="{FF2B5EF4-FFF2-40B4-BE49-F238E27FC236}">
                <a16:creationId xmlns:a16="http://schemas.microsoft.com/office/drawing/2014/main" id="{22288C3A-D959-4778-77C8-D4B540EADC29}"/>
              </a:ext>
            </a:extLst>
          </p:cNvPr>
          <p:cNvSpPr txBox="1">
            <a:spLocks/>
          </p:cNvSpPr>
          <p:nvPr/>
        </p:nvSpPr>
        <p:spPr>
          <a:xfrm>
            <a:off x="2915424" y="1471608"/>
            <a:ext cx="15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DRIFT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9" name="CasellaDiTesto 1098">
                <a:extLst>
                  <a:ext uri="{FF2B5EF4-FFF2-40B4-BE49-F238E27FC236}">
                    <a16:creationId xmlns:a16="http://schemas.microsoft.com/office/drawing/2014/main" id="{33FBAC83-3937-4BEB-19AA-43BC02DE1AF5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2369248" y="3108455"/>
                <a:ext cx="13939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Dymethyl</a:t>
                </a:r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-ether </a:t>
                </a:r>
              </a:p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9" name="CasellaDiTesto 1098">
                <a:extLst>
                  <a:ext uri="{FF2B5EF4-FFF2-40B4-BE49-F238E27FC236}">
                    <a16:creationId xmlns:a16="http://schemas.microsoft.com/office/drawing/2014/main" id="{33FBAC83-3937-4BEB-19AA-43BC02DE1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369248" y="3108455"/>
                <a:ext cx="1393908" cy="523220"/>
              </a:xfrm>
              <a:prstGeom prst="rect">
                <a:avLst/>
              </a:prstGeom>
              <a:blipFill>
                <a:blip r:embed="rId12"/>
                <a:stretch>
                  <a:fillRect l="-2326" r="-9302" b="-9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0" name="CasellaDiTesto 1099">
            <a:extLst>
              <a:ext uri="{FF2B5EF4-FFF2-40B4-BE49-F238E27FC236}">
                <a16:creationId xmlns:a16="http://schemas.microsoft.com/office/drawing/2014/main" id="{8625A1C8-7A52-9FC0-9531-8C51543E29D5}"/>
              </a:ext>
            </a:extLst>
          </p:cNvPr>
          <p:cNvSpPr txBox="1">
            <a:spLocks/>
          </p:cNvSpPr>
          <p:nvPr/>
        </p:nvSpPr>
        <p:spPr>
          <a:xfrm>
            <a:off x="8106673" y="2614018"/>
            <a:ext cx="126387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point </a:t>
            </a:r>
          </a:p>
        </p:txBody>
      </p:sp>
      <p:sp>
        <p:nvSpPr>
          <p:cNvPr id="1101" name="CasellaDiTesto 1100">
            <a:extLst>
              <a:ext uri="{FF2B5EF4-FFF2-40B4-BE49-F238E27FC236}">
                <a16:creationId xmlns:a16="http://schemas.microsoft.com/office/drawing/2014/main" id="{0040E76A-56B8-B77B-E255-03287DEE3121}"/>
              </a:ext>
            </a:extLst>
          </p:cNvPr>
          <p:cNvSpPr txBox="1">
            <a:spLocks/>
          </p:cNvSpPr>
          <p:nvPr/>
        </p:nvSpPr>
        <p:spPr>
          <a:xfrm>
            <a:off x="3605180" y="2773147"/>
            <a:ext cx="8633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absorption </a:t>
            </a:r>
          </a:p>
          <a:p>
            <a:pPr algn="r"/>
            <a:r>
              <a:rPr lang="en-GB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</a:p>
        </p:txBody>
      </p:sp>
      <p:cxnSp>
        <p:nvCxnSpPr>
          <p:cNvPr id="1102" name="Connettore 2 1101">
            <a:extLst>
              <a:ext uri="{FF2B5EF4-FFF2-40B4-BE49-F238E27FC236}">
                <a16:creationId xmlns:a16="http://schemas.microsoft.com/office/drawing/2014/main" id="{FFF56CCA-0BE0-653C-1A43-49CE7D2BAED2}"/>
              </a:ext>
            </a:extLst>
          </p:cNvPr>
          <p:cNvCxnSpPr>
            <a:cxnSpLocks/>
          </p:cNvCxnSpPr>
          <p:nvPr/>
        </p:nvCxnSpPr>
        <p:spPr>
          <a:xfrm flipH="1">
            <a:off x="7219445" y="2898727"/>
            <a:ext cx="1000424" cy="6109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3" name="Connettore 2 1102">
            <a:extLst>
              <a:ext uri="{FF2B5EF4-FFF2-40B4-BE49-F238E27FC236}">
                <a16:creationId xmlns:a16="http://schemas.microsoft.com/office/drawing/2014/main" id="{7858BBF9-F8CD-6F9F-A10C-5CE0B66CD563}"/>
              </a:ext>
            </a:extLst>
          </p:cNvPr>
          <p:cNvCxnSpPr>
            <a:cxnSpLocks/>
          </p:cNvCxnSpPr>
          <p:nvPr/>
        </p:nvCxnSpPr>
        <p:spPr>
          <a:xfrm>
            <a:off x="4469159" y="2998501"/>
            <a:ext cx="291334" cy="973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4" name="CasellaDiTesto 1103">
            <a:extLst>
              <a:ext uri="{FF2B5EF4-FFF2-40B4-BE49-F238E27FC236}">
                <a16:creationId xmlns:a16="http://schemas.microsoft.com/office/drawing/2014/main" id="{9B116C22-8B89-F75A-36E2-E67565F86FCC}"/>
              </a:ext>
            </a:extLst>
          </p:cNvPr>
          <p:cNvSpPr txBox="1">
            <a:spLocks/>
          </p:cNvSpPr>
          <p:nvPr/>
        </p:nvSpPr>
        <p:spPr>
          <a:xfrm>
            <a:off x="3743983" y="5531707"/>
            <a:ext cx="8633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absorption </a:t>
            </a:r>
          </a:p>
          <a:p>
            <a:pPr algn="r"/>
            <a:r>
              <a:rPr lang="en-GB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</a:p>
        </p:txBody>
      </p:sp>
      <p:cxnSp>
        <p:nvCxnSpPr>
          <p:cNvPr id="1105" name="Connettore 2 1104">
            <a:extLst>
              <a:ext uri="{FF2B5EF4-FFF2-40B4-BE49-F238E27FC236}">
                <a16:creationId xmlns:a16="http://schemas.microsoft.com/office/drawing/2014/main" id="{991C2B48-C6F1-BEA3-D2C0-ADC613E7C208}"/>
              </a:ext>
            </a:extLst>
          </p:cNvPr>
          <p:cNvCxnSpPr>
            <a:cxnSpLocks/>
          </p:cNvCxnSpPr>
          <p:nvPr/>
        </p:nvCxnSpPr>
        <p:spPr>
          <a:xfrm flipV="1">
            <a:off x="4395968" y="4841918"/>
            <a:ext cx="369450" cy="689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6" name="CasellaDiTesto 1105">
            <a:extLst>
              <a:ext uri="{FF2B5EF4-FFF2-40B4-BE49-F238E27FC236}">
                <a16:creationId xmlns:a16="http://schemas.microsoft.com/office/drawing/2014/main" id="{D1C9F873-842E-8A11-CC57-0DA4F6252A51}"/>
              </a:ext>
            </a:extLst>
          </p:cNvPr>
          <p:cNvSpPr txBox="1">
            <a:spLocks/>
          </p:cNvSpPr>
          <p:nvPr/>
        </p:nvSpPr>
        <p:spPr>
          <a:xfrm>
            <a:off x="5739286" y="5898770"/>
            <a:ext cx="126387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point </a:t>
            </a:r>
          </a:p>
        </p:txBody>
      </p:sp>
      <p:cxnSp>
        <p:nvCxnSpPr>
          <p:cNvPr id="1107" name="Connettore 2 1106">
            <a:extLst>
              <a:ext uri="{FF2B5EF4-FFF2-40B4-BE49-F238E27FC236}">
                <a16:creationId xmlns:a16="http://schemas.microsoft.com/office/drawing/2014/main" id="{AE1E5123-CC44-8A69-C157-B388C40FE843}"/>
              </a:ext>
            </a:extLst>
          </p:cNvPr>
          <p:cNvCxnSpPr>
            <a:cxnSpLocks/>
          </p:cNvCxnSpPr>
          <p:nvPr/>
        </p:nvCxnSpPr>
        <p:spPr>
          <a:xfrm flipV="1">
            <a:off x="6625201" y="5272869"/>
            <a:ext cx="505520" cy="6209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8" name="Gruppo 1107">
            <a:extLst>
              <a:ext uri="{FF2B5EF4-FFF2-40B4-BE49-F238E27FC236}">
                <a16:creationId xmlns:a16="http://schemas.microsoft.com/office/drawing/2014/main" id="{048F1D80-B315-FDEB-AC77-E0FB12A25194}"/>
              </a:ext>
            </a:extLst>
          </p:cNvPr>
          <p:cNvGrpSpPr/>
          <p:nvPr/>
        </p:nvGrpSpPr>
        <p:grpSpPr>
          <a:xfrm>
            <a:off x="4760782" y="1356504"/>
            <a:ext cx="4175181" cy="2587065"/>
            <a:chOff x="3413859" y="1606061"/>
            <a:chExt cx="5581250" cy="3458307"/>
          </a:xfrm>
        </p:grpSpPr>
        <p:pic>
          <p:nvPicPr>
            <p:cNvPr id="1109" name="Immagine 1108" descr="Immagine che contiene modello&#10;&#10;Descrizione generata automaticamente">
              <a:extLst>
                <a:ext uri="{FF2B5EF4-FFF2-40B4-BE49-F238E27FC236}">
                  <a16:creationId xmlns:a16="http://schemas.microsoft.com/office/drawing/2014/main" id="{67D189B7-CF8F-6868-B05F-7F08F9079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0464" r="27869" b="75880"/>
            <a:stretch/>
          </p:blipFill>
          <p:spPr>
            <a:xfrm>
              <a:off x="3413859" y="1606061"/>
              <a:ext cx="5581250" cy="3458307"/>
            </a:xfrm>
            <a:prstGeom prst="rect">
              <a:avLst/>
            </a:prstGeom>
          </p:spPr>
        </p:pic>
        <p:pic>
          <p:nvPicPr>
            <p:cNvPr id="1110" name="Immagine 1109" descr="Immagine che contiene modello&#10;&#10;Descrizione generata automaticamente">
              <a:extLst>
                <a:ext uri="{FF2B5EF4-FFF2-40B4-BE49-F238E27FC236}">
                  <a16:creationId xmlns:a16="http://schemas.microsoft.com/office/drawing/2014/main" id="{733E317A-1310-2DFC-7367-D97A7B477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29100" y="2355850"/>
              <a:ext cx="3733800" cy="2146300"/>
            </a:xfrm>
            <a:prstGeom prst="rect">
              <a:avLst/>
            </a:prstGeom>
          </p:spPr>
        </p:pic>
        <p:pic>
          <p:nvPicPr>
            <p:cNvPr id="1111" name="Picture 6" descr="Hexagons - Clear Hue">
              <a:extLst>
                <a:ext uri="{FF2B5EF4-FFF2-40B4-BE49-F238E27FC236}">
                  <a16:creationId xmlns:a16="http://schemas.microsoft.com/office/drawing/2014/main" id="{C461C6FC-8FC5-5931-FD86-B7650B976F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0" b="22655"/>
            <a:stretch/>
          </p:blipFill>
          <p:spPr bwMode="auto">
            <a:xfrm>
              <a:off x="3413859" y="1606061"/>
              <a:ext cx="5581250" cy="345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12" name="Freccia su 1111">
            <a:extLst>
              <a:ext uri="{FF2B5EF4-FFF2-40B4-BE49-F238E27FC236}">
                <a16:creationId xmlns:a16="http://schemas.microsoft.com/office/drawing/2014/main" id="{5EC18F2F-3C73-4A8A-F9AB-767EE3F326EC}"/>
              </a:ext>
            </a:extLst>
          </p:cNvPr>
          <p:cNvSpPr>
            <a:spLocks/>
          </p:cNvSpPr>
          <p:nvPr/>
        </p:nvSpPr>
        <p:spPr>
          <a:xfrm rot="1458940" flipH="1">
            <a:off x="6541358" y="4012318"/>
            <a:ext cx="143106" cy="535608"/>
          </a:xfrm>
          <a:prstGeom prst="upArrow">
            <a:avLst>
              <a:gd name="adj1" fmla="val 35615"/>
              <a:gd name="adj2" fmla="val 941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3" name="Ovale 1112">
            <a:extLst>
              <a:ext uri="{FF2B5EF4-FFF2-40B4-BE49-F238E27FC236}">
                <a16:creationId xmlns:a16="http://schemas.microsoft.com/office/drawing/2014/main" id="{A248781B-1E96-5398-00CC-3D881D34127D}"/>
              </a:ext>
            </a:extLst>
          </p:cNvPr>
          <p:cNvSpPr/>
          <p:nvPr/>
        </p:nvSpPr>
        <p:spPr>
          <a:xfrm>
            <a:off x="7585158" y="2786911"/>
            <a:ext cx="161419" cy="1614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4" name="CasellaDiTesto 1113">
            <a:extLst>
              <a:ext uri="{FF2B5EF4-FFF2-40B4-BE49-F238E27FC236}">
                <a16:creationId xmlns:a16="http://schemas.microsoft.com/office/drawing/2014/main" id="{2926055D-B2FD-839C-CE53-D1D771104C24}"/>
              </a:ext>
            </a:extLst>
          </p:cNvPr>
          <p:cNvSpPr txBox="1"/>
          <p:nvPr/>
        </p:nvSpPr>
        <p:spPr>
          <a:xfrm>
            <a:off x="7403076" y="1693533"/>
            <a:ext cx="1263872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point </a:t>
            </a:r>
          </a:p>
        </p:txBody>
      </p:sp>
      <p:cxnSp>
        <p:nvCxnSpPr>
          <p:cNvPr id="1115" name="Connettore 2 1114">
            <a:extLst>
              <a:ext uri="{FF2B5EF4-FFF2-40B4-BE49-F238E27FC236}">
                <a16:creationId xmlns:a16="http://schemas.microsoft.com/office/drawing/2014/main" id="{22363650-9889-8981-7507-1D224FB21F96}"/>
              </a:ext>
            </a:extLst>
          </p:cNvPr>
          <p:cNvCxnSpPr>
            <a:cxnSpLocks/>
            <a:stCxn id="1114" idx="2"/>
          </p:cNvCxnSpPr>
          <p:nvPr/>
        </p:nvCxnSpPr>
        <p:spPr>
          <a:xfrm flipH="1">
            <a:off x="7675666" y="1970532"/>
            <a:ext cx="359346" cy="7744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" name="Ovale 1115">
            <a:extLst>
              <a:ext uri="{FF2B5EF4-FFF2-40B4-BE49-F238E27FC236}">
                <a16:creationId xmlns:a16="http://schemas.microsoft.com/office/drawing/2014/main" id="{C8E20BC4-7F59-723E-38B3-66EB22EF434B}"/>
              </a:ext>
            </a:extLst>
          </p:cNvPr>
          <p:cNvSpPr/>
          <p:nvPr/>
        </p:nvSpPr>
        <p:spPr>
          <a:xfrm>
            <a:off x="5915530" y="2460002"/>
            <a:ext cx="151459" cy="15145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7" name="CasellaDiTesto 1116">
            <a:extLst>
              <a:ext uri="{FF2B5EF4-FFF2-40B4-BE49-F238E27FC236}">
                <a16:creationId xmlns:a16="http://schemas.microsoft.com/office/drawing/2014/main" id="{5A01202E-B51F-6B69-7372-56E98F4B9315}"/>
              </a:ext>
            </a:extLst>
          </p:cNvPr>
          <p:cNvSpPr txBox="1"/>
          <p:nvPr/>
        </p:nvSpPr>
        <p:spPr>
          <a:xfrm>
            <a:off x="4985916" y="1376890"/>
            <a:ext cx="863356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absorption </a:t>
            </a:r>
          </a:p>
          <a:p>
            <a:pPr algn="r"/>
            <a:r>
              <a:rPr lang="en-GB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</a:p>
        </p:txBody>
      </p:sp>
      <p:cxnSp>
        <p:nvCxnSpPr>
          <p:cNvPr id="1118" name="Connettore 2 1117">
            <a:extLst>
              <a:ext uri="{FF2B5EF4-FFF2-40B4-BE49-F238E27FC236}">
                <a16:creationId xmlns:a16="http://schemas.microsoft.com/office/drawing/2014/main" id="{08D41661-BC43-3166-1788-4048534B6D28}"/>
              </a:ext>
            </a:extLst>
          </p:cNvPr>
          <p:cNvCxnSpPr>
            <a:cxnSpLocks/>
            <a:stCxn id="1117" idx="2"/>
          </p:cNvCxnSpPr>
          <p:nvPr/>
        </p:nvCxnSpPr>
        <p:spPr>
          <a:xfrm>
            <a:off x="5417594" y="2023221"/>
            <a:ext cx="479000" cy="3898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9" name="Connettore 1 1118">
            <a:extLst>
              <a:ext uri="{FF2B5EF4-FFF2-40B4-BE49-F238E27FC236}">
                <a16:creationId xmlns:a16="http://schemas.microsoft.com/office/drawing/2014/main" id="{C1BC7592-365C-F492-09F5-F6627A2ED52C}"/>
              </a:ext>
            </a:extLst>
          </p:cNvPr>
          <p:cNvCxnSpPr>
            <a:cxnSpLocks/>
          </p:cNvCxnSpPr>
          <p:nvPr/>
        </p:nvCxnSpPr>
        <p:spPr>
          <a:xfrm flipH="1">
            <a:off x="5124246" y="2649396"/>
            <a:ext cx="3514585" cy="830139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1" name="Ovale 1120">
            <a:extLst>
              <a:ext uri="{FF2B5EF4-FFF2-40B4-BE49-F238E27FC236}">
                <a16:creationId xmlns:a16="http://schemas.microsoft.com/office/drawing/2014/main" id="{A6076B4E-48D9-1FFD-17F9-30FE149B963B}"/>
              </a:ext>
            </a:extLst>
          </p:cNvPr>
          <p:cNvSpPr/>
          <p:nvPr/>
        </p:nvSpPr>
        <p:spPr>
          <a:xfrm>
            <a:off x="6718516" y="2856904"/>
            <a:ext cx="151459" cy="1514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2" name="CasellaDiTesto 1121">
            <a:extLst>
              <a:ext uri="{FF2B5EF4-FFF2-40B4-BE49-F238E27FC236}">
                <a16:creationId xmlns:a16="http://schemas.microsoft.com/office/drawing/2014/main" id="{240E0BB0-2333-1543-D9A1-8531187C87C3}"/>
              </a:ext>
            </a:extLst>
          </p:cNvPr>
          <p:cNvSpPr txBox="1"/>
          <p:nvPr/>
        </p:nvSpPr>
        <p:spPr>
          <a:xfrm>
            <a:off x="6645451" y="2123841"/>
            <a:ext cx="863356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Barycenter</a:t>
            </a:r>
          </a:p>
        </p:txBody>
      </p:sp>
      <p:cxnSp>
        <p:nvCxnSpPr>
          <p:cNvPr id="1123" name="Connettore 2 1122">
            <a:extLst>
              <a:ext uri="{FF2B5EF4-FFF2-40B4-BE49-F238E27FC236}">
                <a16:creationId xmlns:a16="http://schemas.microsoft.com/office/drawing/2014/main" id="{65901458-33DB-D224-DA02-8AB33DA72E83}"/>
              </a:ext>
            </a:extLst>
          </p:cNvPr>
          <p:cNvCxnSpPr>
            <a:cxnSpLocks/>
          </p:cNvCxnSpPr>
          <p:nvPr/>
        </p:nvCxnSpPr>
        <p:spPr>
          <a:xfrm flipH="1">
            <a:off x="6824195" y="2401514"/>
            <a:ext cx="127145" cy="4154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4" name="CasellaDiTesto 1123">
            <a:extLst>
              <a:ext uri="{FF2B5EF4-FFF2-40B4-BE49-F238E27FC236}">
                <a16:creationId xmlns:a16="http://schemas.microsoft.com/office/drawing/2014/main" id="{068C276F-8BAB-1819-AB45-1987F2041940}"/>
              </a:ext>
            </a:extLst>
          </p:cNvPr>
          <p:cNvSpPr txBox="1">
            <a:spLocks/>
          </p:cNvSpPr>
          <p:nvPr/>
        </p:nvSpPr>
        <p:spPr>
          <a:xfrm>
            <a:off x="6778447" y="3601562"/>
            <a:ext cx="1381305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direction</a:t>
            </a:r>
          </a:p>
        </p:txBody>
      </p:sp>
      <p:cxnSp>
        <p:nvCxnSpPr>
          <p:cNvPr id="1125" name="Connettore 2 1124">
            <a:extLst>
              <a:ext uri="{FF2B5EF4-FFF2-40B4-BE49-F238E27FC236}">
                <a16:creationId xmlns:a16="http://schemas.microsoft.com/office/drawing/2014/main" id="{AC8C3AA1-8F04-C858-DC29-57F8D53FF17F}"/>
              </a:ext>
            </a:extLst>
          </p:cNvPr>
          <p:cNvCxnSpPr>
            <a:cxnSpLocks/>
          </p:cNvCxnSpPr>
          <p:nvPr/>
        </p:nvCxnSpPr>
        <p:spPr>
          <a:xfrm flipH="1" flipV="1">
            <a:off x="6240693" y="3312754"/>
            <a:ext cx="525999" cy="4839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" name="Connettore 1 1127">
            <a:extLst>
              <a:ext uri="{FF2B5EF4-FFF2-40B4-BE49-F238E27FC236}">
                <a16:creationId xmlns:a16="http://schemas.microsoft.com/office/drawing/2014/main" id="{4C950E97-58BC-628F-A9CB-2CE553B4FC2C}"/>
              </a:ext>
            </a:extLst>
          </p:cNvPr>
          <p:cNvCxnSpPr>
            <a:cxnSpLocks/>
          </p:cNvCxnSpPr>
          <p:nvPr/>
        </p:nvCxnSpPr>
        <p:spPr>
          <a:xfrm>
            <a:off x="7546786" y="4836062"/>
            <a:ext cx="0" cy="90000"/>
          </a:xfrm>
          <a:prstGeom prst="line">
            <a:avLst/>
          </a:prstGeom>
          <a:ln w="19050">
            <a:solidFill>
              <a:srgbClr val="FF8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" name="Connettore 1 1128">
            <a:extLst>
              <a:ext uri="{FF2B5EF4-FFF2-40B4-BE49-F238E27FC236}">
                <a16:creationId xmlns:a16="http://schemas.microsoft.com/office/drawing/2014/main" id="{9B183E48-D0BF-97DB-8D51-EDDB12E5A600}"/>
              </a:ext>
            </a:extLst>
          </p:cNvPr>
          <p:cNvCxnSpPr>
            <a:cxnSpLocks/>
          </p:cNvCxnSpPr>
          <p:nvPr/>
        </p:nvCxnSpPr>
        <p:spPr>
          <a:xfrm>
            <a:off x="8758664" y="3837006"/>
            <a:ext cx="0" cy="90000"/>
          </a:xfrm>
          <a:prstGeom prst="line">
            <a:avLst/>
          </a:prstGeom>
          <a:ln w="19050">
            <a:solidFill>
              <a:srgbClr val="FF8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0" name="CasellaDiTesto 1129">
            <a:extLst>
              <a:ext uri="{FF2B5EF4-FFF2-40B4-BE49-F238E27FC236}">
                <a16:creationId xmlns:a16="http://schemas.microsoft.com/office/drawing/2014/main" id="{73267F42-9EBB-9043-4154-B066CF470EBC}"/>
              </a:ext>
            </a:extLst>
          </p:cNvPr>
          <p:cNvSpPr txBox="1"/>
          <p:nvPr/>
        </p:nvSpPr>
        <p:spPr>
          <a:xfrm>
            <a:off x="2803601" y="5980095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Ref. [2]</a:t>
            </a:r>
          </a:p>
        </p:txBody>
      </p:sp>
      <p:pic>
        <p:nvPicPr>
          <p:cNvPr id="1132" name="Immagine 1131" descr="Immagine che contiene trasporto, veicolo spaziale&#10;&#10;Descrizione generata automaticamente">
            <a:extLst>
              <a:ext uri="{FF2B5EF4-FFF2-40B4-BE49-F238E27FC236}">
                <a16:creationId xmlns:a16="http://schemas.microsoft.com/office/drawing/2014/main" id="{694A9F1C-409F-9589-97BA-3D9E77BBEB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35000"/>
          </a:blip>
          <a:stretch>
            <a:fillRect/>
          </a:stretch>
        </p:blipFill>
        <p:spPr>
          <a:xfrm rot="5400000" flipH="1">
            <a:off x="-823236" y="1892110"/>
            <a:ext cx="3225180" cy="1401495"/>
          </a:xfrm>
          <a:prstGeom prst="rect">
            <a:avLst/>
          </a:prstGeom>
        </p:spPr>
      </p:pic>
      <p:grpSp>
        <p:nvGrpSpPr>
          <p:cNvPr id="1133" name="Gruppo 1132">
            <a:extLst>
              <a:ext uri="{FF2B5EF4-FFF2-40B4-BE49-F238E27FC236}">
                <a16:creationId xmlns:a16="http://schemas.microsoft.com/office/drawing/2014/main" id="{81EF3BD5-CE92-BF22-4972-21EC7F378E9B}"/>
              </a:ext>
            </a:extLst>
          </p:cNvPr>
          <p:cNvGrpSpPr/>
          <p:nvPr/>
        </p:nvGrpSpPr>
        <p:grpSpPr>
          <a:xfrm>
            <a:off x="487707" y="3490039"/>
            <a:ext cx="158597" cy="343581"/>
            <a:chOff x="487707" y="3490039"/>
            <a:chExt cx="158597" cy="343581"/>
          </a:xfrm>
        </p:grpSpPr>
        <p:pic>
          <p:nvPicPr>
            <p:cNvPr id="1134" name="Immagine 1133" descr="Immagine che contiene trasporto, veicolo spaziale&#10;&#10;Descrizione generata automaticamente">
              <a:extLst>
                <a:ext uri="{FF2B5EF4-FFF2-40B4-BE49-F238E27FC236}">
                  <a16:creationId xmlns:a16="http://schemas.microsoft.com/office/drawing/2014/main" id="{09DDA6E3-0C63-B5A3-6BBE-A82E5EB9A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1442" t="60286" r="81913" b="28397"/>
            <a:stretch/>
          </p:blipFill>
          <p:spPr>
            <a:xfrm rot="5400000" flipH="1">
              <a:off x="459846" y="3647161"/>
              <a:ext cx="214320" cy="158597"/>
            </a:xfrm>
            <a:prstGeom prst="rect">
              <a:avLst/>
            </a:prstGeom>
          </p:spPr>
        </p:pic>
        <p:pic>
          <p:nvPicPr>
            <p:cNvPr id="1135" name="Immagine 1134" descr="Immagine che contiene trasporto, veicolo spaziale&#10;&#10;Descrizione generata automaticamente">
              <a:extLst>
                <a:ext uri="{FF2B5EF4-FFF2-40B4-BE49-F238E27FC236}">
                  <a16:creationId xmlns:a16="http://schemas.microsoft.com/office/drawing/2014/main" id="{5B5D86D7-BFA9-B049-E1CA-4DED30AD4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7097" t="62316" r="77856" b="34422"/>
            <a:stretch/>
          </p:blipFill>
          <p:spPr>
            <a:xfrm rot="5400000" flipH="1">
              <a:off x="513333" y="3548565"/>
              <a:ext cx="162772" cy="45719"/>
            </a:xfrm>
            <a:prstGeom prst="rect">
              <a:avLst/>
            </a:prstGeom>
          </p:spPr>
        </p:pic>
      </p:grpSp>
      <p:sp>
        <p:nvSpPr>
          <p:cNvPr id="1136" name="Rettangolo con angoli arrotondati 1135">
            <a:extLst>
              <a:ext uri="{FF2B5EF4-FFF2-40B4-BE49-F238E27FC236}">
                <a16:creationId xmlns:a16="http://schemas.microsoft.com/office/drawing/2014/main" id="{63AEC145-3A9B-645F-7201-24EFE927CC71}"/>
              </a:ext>
            </a:extLst>
          </p:cNvPr>
          <p:cNvSpPr/>
          <p:nvPr/>
        </p:nvSpPr>
        <p:spPr>
          <a:xfrm>
            <a:off x="427771" y="3430545"/>
            <a:ext cx="275982" cy="480789"/>
          </a:xfrm>
          <a:prstGeom prst="roundRect">
            <a:avLst>
              <a:gd name="adj" fmla="val 39744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7" name="Picture 2" descr="The Imaging X-Ray Polarimetry Explorer (IXPE): technical overview II">
            <a:extLst>
              <a:ext uri="{FF2B5EF4-FFF2-40B4-BE49-F238E27FC236}">
                <a16:creationId xmlns:a16="http://schemas.microsoft.com/office/drawing/2014/main" id="{C1B35384-DDFD-F28F-D908-5CFB5CB34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0" t="1781" b="2975"/>
          <a:stretch/>
        </p:blipFill>
        <p:spPr bwMode="auto">
          <a:xfrm>
            <a:off x="866899" y="4171137"/>
            <a:ext cx="1603169" cy="20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8" name="Rettangolo con angoli arrotondati 1137">
            <a:extLst>
              <a:ext uri="{FF2B5EF4-FFF2-40B4-BE49-F238E27FC236}">
                <a16:creationId xmlns:a16="http://schemas.microsoft.com/office/drawing/2014/main" id="{84405EC9-35E1-8C56-7727-BFE5092902E1}"/>
              </a:ext>
            </a:extLst>
          </p:cNvPr>
          <p:cNvSpPr/>
          <p:nvPr/>
        </p:nvSpPr>
        <p:spPr>
          <a:xfrm>
            <a:off x="1047598" y="5383548"/>
            <a:ext cx="1320427" cy="242927"/>
          </a:xfrm>
          <a:prstGeom prst="roundRect">
            <a:avLst>
              <a:gd name="adj" fmla="val 39744"/>
            </a:avLst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9" name="Connettore 2 1138">
            <a:extLst>
              <a:ext uri="{FF2B5EF4-FFF2-40B4-BE49-F238E27FC236}">
                <a16:creationId xmlns:a16="http://schemas.microsoft.com/office/drawing/2014/main" id="{335E087F-C0E1-C0E4-1DDA-B4C85FE249D1}"/>
              </a:ext>
            </a:extLst>
          </p:cNvPr>
          <p:cNvCxnSpPr>
            <a:cxnSpLocks/>
          </p:cNvCxnSpPr>
          <p:nvPr/>
        </p:nvCxnSpPr>
        <p:spPr>
          <a:xfrm>
            <a:off x="675985" y="3950360"/>
            <a:ext cx="429912" cy="73653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0" name="CasellaDiTesto 1139">
            <a:extLst>
              <a:ext uri="{FF2B5EF4-FFF2-40B4-BE49-F238E27FC236}">
                <a16:creationId xmlns:a16="http://schemas.microsoft.com/office/drawing/2014/main" id="{DE777147-D4DC-83AF-780B-2B54B363D47D}"/>
              </a:ext>
            </a:extLst>
          </p:cNvPr>
          <p:cNvSpPr txBox="1"/>
          <p:nvPr/>
        </p:nvSpPr>
        <p:spPr>
          <a:xfrm>
            <a:off x="57807" y="4267199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</a:p>
        </p:txBody>
      </p:sp>
      <p:sp>
        <p:nvSpPr>
          <p:cNvPr id="1141" name="CasellaDiTesto 1140">
            <a:extLst>
              <a:ext uri="{FF2B5EF4-FFF2-40B4-BE49-F238E27FC236}">
                <a16:creationId xmlns:a16="http://schemas.microsoft.com/office/drawing/2014/main" id="{451F5CB9-C542-D027-C0A7-DA47F1D6E901}"/>
              </a:ext>
            </a:extLst>
          </p:cNvPr>
          <p:cNvSpPr txBox="1"/>
          <p:nvPr/>
        </p:nvSpPr>
        <p:spPr>
          <a:xfrm>
            <a:off x="794673" y="21731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IXPE</a:t>
            </a:r>
          </a:p>
        </p:txBody>
      </p:sp>
      <p:pic>
        <p:nvPicPr>
          <p:cNvPr id="1120" name="Immagine 1119" descr="Immagine che contiene design&#10;&#10;Descrizione generata automaticamente">
            <a:extLst>
              <a:ext uri="{FF2B5EF4-FFF2-40B4-BE49-F238E27FC236}">
                <a16:creationId xmlns:a16="http://schemas.microsoft.com/office/drawing/2014/main" id="{82FAD6EF-0608-BE6F-2E6D-1C08FA82D1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155" t="55534" r="18996" b="19738"/>
          <a:stretch/>
        </p:blipFill>
        <p:spPr>
          <a:xfrm>
            <a:off x="3571528" y="4443200"/>
            <a:ext cx="4531262" cy="935887"/>
          </a:xfrm>
          <a:custGeom>
            <a:avLst/>
            <a:gdLst>
              <a:gd name="connsiteX0" fmla="*/ 876687 w 5607913"/>
              <a:gd name="connsiteY0" fmla="*/ 0 h 1166875"/>
              <a:gd name="connsiteX1" fmla="*/ 5607913 w 5607913"/>
              <a:gd name="connsiteY1" fmla="*/ 600191 h 1166875"/>
              <a:gd name="connsiteX2" fmla="*/ 4731225 w 5607913"/>
              <a:gd name="connsiteY2" fmla="*/ 1166875 h 1166875"/>
              <a:gd name="connsiteX3" fmla="*/ 0 w 5607913"/>
              <a:gd name="connsiteY3" fmla="*/ 566683 h 116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7913" h="1166875">
                <a:moveTo>
                  <a:pt x="876687" y="0"/>
                </a:moveTo>
                <a:lnTo>
                  <a:pt x="5607913" y="600191"/>
                </a:lnTo>
                <a:lnTo>
                  <a:pt x="4731225" y="1166875"/>
                </a:lnTo>
                <a:lnTo>
                  <a:pt x="0" y="5666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44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6 -0.33056 L 0.00117 -0.00579 " pathEditMode="relative" rAng="0" ptsTypes="AA">
                                      <p:cBhvr>
                                        <p:cTn id="13" dur="27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16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86 -0.31319 L 0.00377 -0.00231 " pathEditMode="relative" rAng="0" ptsTypes="AA">
                                      <p:cBhvr>
                                        <p:cTn id="15" dur="26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5.55112E-17 L 1.875E-6 0.10278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1.66667E-6 0.12593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6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1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4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0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3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6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9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2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5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8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1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4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0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3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6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9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2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5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8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1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4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7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0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3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6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9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2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5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8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1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4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1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4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6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5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8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3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6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046" grpId="0"/>
      <p:bldP spid="1046" grpId="1"/>
      <p:bldP spid="1047" grpId="0"/>
      <p:bldP spid="1047" grpId="1"/>
      <p:bldP spid="1048" grpId="0"/>
      <p:bldP spid="1048" grpId="1"/>
      <p:bldP spid="1072" grpId="0" animBg="1"/>
      <p:bldP spid="1072" grpId="1" animBg="1"/>
      <p:bldP spid="1072" grpId="2" animBg="1"/>
      <p:bldP spid="1073" grpId="0"/>
      <p:bldP spid="1073" grpId="1"/>
      <p:bldP spid="1073" grpId="2"/>
      <p:bldP spid="1074" grpId="0" animBg="1"/>
      <p:bldP spid="1074" grpId="1" animBg="1"/>
      <p:bldP spid="1074" grpId="2" animBg="1"/>
      <p:bldP spid="1078" grpId="0" animBg="1"/>
      <p:bldP spid="1078" grpId="1" animBg="1"/>
      <p:bldP spid="1078" grpId="2" animBg="1"/>
      <p:bldP spid="1085" grpId="0"/>
      <p:bldP spid="1085" grpId="1"/>
      <p:bldP spid="1085" grpId="2"/>
      <p:bldP spid="1085" grpId="3"/>
      <p:bldP spid="1086" grpId="0" animBg="1"/>
      <p:bldP spid="1086" grpId="1" animBg="1"/>
      <p:bldP spid="1086" grpId="2" animBg="1"/>
      <p:bldP spid="1086" grpId="3" animBg="1"/>
      <p:bldP spid="1087" grpId="0" animBg="1"/>
      <p:bldP spid="1087" grpId="1" animBg="1"/>
      <p:bldP spid="1087" grpId="2" animBg="1"/>
      <p:bldP spid="1088" grpId="0" animBg="1"/>
      <p:bldP spid="1088" grpId="1" animBg="1"/>
      <p:bldP spid="1088" grpId="2" animBg="1"/>
      <p:bldP spid="1089" grpId="0" animBg="1"/>
      <p:bldP spid="1089" grpId="1" animBg="1"/>
      <p:bldP spid="1089" grpId="2" animBg="1"/>
      <p:bldP spid="1090" grpId="0" animBg="1"/>
      <p:bldP spid="1090" grpId="1" animBg="1"/>
      <p:bldP spid="1091" grpId="0" animBg="1"/>
      <p:bldP spid="1091" grpId="1" animBg="1"/>
      <p:bldP spid="1094" grpId="0"/>
      <p:bldP spid="1095" grpId="0"/>
      <p:bldP spid="1096" grpId="0"/>
      <p:bldP spid="1097" grpId="0"/>
      <p:bldP spid="1098" grpId="0"/>
      <p:bldP spid="1099" grpId="0"/>
      <p:bldP spid="1100" grpId="0" animBg="1"/>
      <p:bldP spid="1100" grpId="1" animBg="1"/>
      <p:bldP spid="1100" grpId="2" animBg="1"/>
      <p:bldP spid="1101" grpId="0" animBg="1"/>
      <p:bldP spid="1101" grpId="1" animBg="1"/>
      <p:bldP spid="1101" grpId="2" animBg="1"/>
      <p:bldP spid="1104" grpId="0" animBg="1"/>
      <p:bldP spid="1104" grpId="1" animBg="1"/>
      <p:bldP spid="1106" grpId="0" animBg="1"/>
      <p:bldP spid="1106" grpId="1" animBg="1"/>
      <p:bldP spid="1112" grpId="0" animBg="1"/>
      <p:bldP spid="1113" grpId="0" animBg="1"/>
      <p:bldP spid="1114" grpId="0" animBg="1"/>
      <p:bldP spid="1116" grpId="0" animBg="1"/>
      <p:bldP spid="1117" grpId="0" animBg="1"/>
      <p:bldP spid="1121" grpId="0" animBg="1"/>
      <p:bldP spid="1122" grpId="0" animBg="1"/>
      <p:bldP spid="11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5DF537-CADC-2AC3-90D6-24C44A554D0B}"/>
              </a:ext>
            </a:extLst>
          </p:cNvPr>
          <p:cNvSpPr txBox="1"/>
          <p:nvPr/>
        </p:nvSpPr>
        <p:spPr>
          <a:xfrm>
            <a:off x="225232" y="6433771"/>
            <a:ext cx="18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A</a:t>
            </a:r>
          </a:p>
        </p:txBody>
      </p:sp>
      <p:pic>
        <p:nvPicPr>
          <p:cNvPr id="1034" name="Picture 10" descr="Top Photographs from Space">
            <a:extLst>
              <a:ext uri="{FF2B5EF4-FFF2-40B4-BE49-F238E27FC236}">
                <a16:creationId xmlns:a16="http://schemas.microsoft.com/office/drawing/2014/main" id="{92FE7BE1-398A-B257-665E-AC3C929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49588"/>
          <a:stretch/>
        </p:blipFill>
        <p:spPr bwMode="auto">
          <a:xfrm>
            <a:off x="0" y="0"/>
            <a:ext cx="12192000" cy="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9225D-25FB-0038-ED78-8BB3AEBA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5" y="50387"/>
            <a:ext cx="1138818" cy="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9AE2DD25-9660-3FC1-2ADC-A6C7F526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7" y="34418"/>
            <a:ext cx="1221000" cy="864371"/>
          </a:xfrm>
          <a:prstGeom prst="rect">
            <a:avLst/>
          </a:prstGeom>
        </p:spPr>
      </p:pic>
      <p:pic>
        <p:nvPicPr>
          <p:cNvPr id="20" name="Immagine 19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346E0155-F5FE-B985-D7C5-0AB612DD25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28" b="78142"/>
          <a:stretch/>
        </p:blipFill>
        <p:spPr>
          <a:xfrm>
            <a:off x="0" y="6369584"/>
            <a:ext cx="12192000" cy="497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DAEED4-C100-C7E1-7659-D8DC6A13D268}"/>
              </a:ext>
            </a:extLst>
          </p:cNvPr>
          <p:cNvSpPr txBox="1"/>
          <p:nvPr/>
        </p:nvSpPr>
        <p:spPr>
          <a:xfrm>
            <a:off x="10983985" y="6451063"/>
            <a:ext cx="11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C8FE0D-3648-5349-BAC8-C8375B14ACDE}" type="slidenum"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D2CB55-F0BD-98CA-FBFC-4A1E312809B2}"/>
              </a:ext>
            </a:extLst>
          </p:cNvPr>
          <p:cNvSpPr txBox="1"/>
          <p:nvPr/>
        </p:nvSpPr>
        <p:spPr>
          <a:xfrm>
            <a:off x="1543933" y="6429674"/>
            <a:ext cx="91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haracterization of IXPE Gas Pixel Detectors with the X-ray Calibration Facility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829F2B4-4A49-52C3-D048-BD87BC734B79}"/>
              </a:ext>
            </a:extLst>
          </p:cNvPr>
          <p:cNvSpPr txBox="1"/>
          <p:nvPr/>
        </p:nvSpPr>
        <p:spPr>
          <a:xfrm>
            <a:off x="0" y="6451063"/>
            <a:ext cx="1309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18/03/2025</a:t>
            </a: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4E17EE3-5086-76A8-F3E3-4A4FE96DC704}"/>
              </a:ext>
            </a:extLst>
          </p:cNvPr>
          <p:cNvSpPr txBox="1"/>
          <p:nvPr/>
        </p:nvSpPr>
        <p:spPr>
          <a:xfrm>
            <a:off x="1371426" y="281937"/>
            <a:ext cx="94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X-ray Calibration Facility</a:t>
            </a:r>
          </a:p>
        </p:txBody>
      </p:sp>
      <p:pic>
        <p:nvPicPr>
          <p:cNvPr id="9" name="Immagine 8" descr="Immagine che contiene interno, muro, macchina, Impianto elettrico&#10;&#10;Descrizione generata automaticamente">
            <a:extLst>
              <a:ext uri="{FF2B5EF4-FFF2-40B4-BE49-F238E27FC236}">
                <a16:creationId xmlns:a16="http://schemas.microsoft.com/office/drawing/2014/main" id="{F958221F-74D9-DD4E-1F8F-C2AE1A16C6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20815" t="34574" r="14746"/>
          <a:stretch/>
        </p:blipFill>
        <p:spPr>
          <a:xfrm>
            <a:off x="4159165" y="1034850"/>
            <a:ext cx="3873791" cy="5244150"/>
          </a:xfrm>
          <a:prstGeom prst="rect">
            <a:avLst/>
          </a:prstGeom>
        </p:spPr>
      </p:pic>
      <p:pic>
        <p:nvPicPr>
          <p:cNvPr id="5" name="Immagine 4" descr="Immagine che contiene cilindro, macchina, tubo, metallo&#10;&#10;Descrizione generata automaticamente">
            <a:extLst>
              <a:ext uri="{FF2B5EF4-FFF2-40B4-BE49-F238E27FC236}">
                <a16:creationId xmlns:a16="http://schemas.microsoft.com/office/drawing/2014/main" id="{A0E77DA3-2DCD-DB87-07D9-C52798621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9434" y="1109604"/>
            <a:ext cx="2894983" cy="2332649"/>
          </a:xfrm>
          <a:prstGeom prst="rect">
            <a:avLst/>
          </a:prstGeom>
        </p:spPr>
      </p:pic>
      <p:pic>
        <p:nvPicPr>
          <p:cNvPr id="7" name="Immagine 6" descr="Immagine che contiene macchina, veicolo spaziale, navicella spaziale&#10;&#10;Descrizione generata automaticamente">
            <a:extLst>
              <a:ext uri="{FF2B5EF4-FFF2-40B4-BE49-F238E27FC236}">
                <a16:creationId xmlns:a16="http://schemas.microsoft.com/office/drawing/2014/main" id="{63D3E170-E8FF-549A-E006-3445B113FD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9201" y="3394819"/>
            <a:ext cx="3164411" cy="2955904"/>
          </a:xfrm>
          <a:prstGeom prst="rect">
            <a:avLst/>
          </a:prstGeom>
        </p:spPr>
      </p:pic>
      <p:pic>
        <p:nvPicPr>
          <p:cNvPr id="17" name="Immagine 16" descr="Immagine che contiene testo, metallo, argento, giallo&#10;&#10;Descrizione generata automaticamente">
            <a:extLst>
              <a:ext uri="{FF2B5EF4-FFF2-40B4-BE49-F238E27FC236}">
                <a16:creationId xmlns:a16="http://schemas.microsoft.com/office/drawing/2014/main" id="{270D0474-D2C9-74A9-8351-84C617B9F2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668"/>
          <a:stretch/>
        </p:blipFill>
        <p:spPr>
          <a:xfrm>
            <a:off x="6364613" y="1747432"/>
            <a:ext cx="942338" cy="418750"/>
          </a:xfrm>
          <a:prstGeom prst="rect">
            <a:avLst/>
          </a:prstGeom>
        </p:spPr>
      </p:pic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C3AEF419-4CC7-30DA-7233-DA8E1F50DF63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364364" y="1631825"/>
            <a:ext cx="1142659" cy="23630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C611F387-5C48-43E1-5D13-3365853B9C63}"/>
              </a:ext>
            </a:extLst>
          </p:cNvPr>
          <p:cNvSpPr/>
          <p:nvPr/>
        </p:nvSpPr>
        <p:spPr>
          <a:xfrm>
            <a:off x="7877086" y="1110135"/>
            <a:ext cx="1259874" cy="521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88408C-B89F-7A7F-5FE0-ACB3762BCB8C}"/>
              </a:ext>
            </a:extLst>
          </p:cNvPr>
          <p:cNvSpPr txBox="1"/>
          <p:nvPr/>
        </p:nvSpPr>
        <p:spPr>
          <a:xfrm>
            <a:off x="7833946" y="1108605"/>
            <a:ext cx="1441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tube: radiation source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FEF400A-BB9F-F139-DB1C-1D64F46C3F38}"/>
              </a:ext>
            </a:extLst>
          </p:cNvPr>
          <p:cNvCxnSpPr>
            <a:cxnSpLocks/>
          </p:cNvCxnSpPr>
          <p:nvPr/>
        </p:nvCxnSpPr>
        <p:spPr>
          <a:xfrm flipV="1">
            <a:off x="6182950" y="3663242"/>
            <a:ext cx="422151" cy="85221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F2A2327-5345-A24A-C31F-904E6D1A0BCF}"/>
              </a:ext>
            </a:extLst>
          </p:cNvPr>
          <p:cNvCxnSpPr>
            <a:cxnSpLocks/>
          </p:cNvCxnSpPr>
          <p:nvPr/>
        </p:nvCxnSpPr>
        <p:spPr>
          <a:xfrm flipV="1">
            <a:off x="5121930" y="3718564"/>
            <a:ext cx="856280" cy="135600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E80A376-1A19-F440-F68E-A3EB30FAB3D3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4783911" y="3642378"/>
            <a:ext cx="900250" cy="63138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E0E00FE5-6DB0-118D-151F-9B0EE2C0AA8F}"/>
              </a:ext>
            </a:extLst>
          </p:cNvPr>
          <p:cNvSpPr/>
          <p:nvPr/>
        </p:nvSpPr>
        <p:spPr>
          <a:xfrm>
            <a:off x="5807126" y="4430669"/>
            <a:ext cx="564181" cy="3385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1211046D-75BD-98B8-7755-56A2D5DBE204}"/>
              </a:ext>
            </a:extLst>
          </p:cNvPr>
          <p:cNvSpPr/>
          <p:nvPr/>
        </p:nvSpPr>
        <p:spPr>
          <a:xfrm>
            <a:off x="4625125" y="4965121"/>
            <a:ext cx="763803" cy="5095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2247890-1B2C-89CD-CFE7-10A273103314}"/>
              </a:ext>
            </a:extLst>
          </p:cNvPr>
          <p:cNvSpPr txBox="1"/>
          <p:nvPr/>
        </p:nvSpPr>
        <p:spPr>
          <a:xfrm>
            <a:off x="5825683" y="4440504"/>
            <a:ext cx="5947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GPD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4E8AE14-7E06-739F-C31C-FC7C14FB2DE5}"/>
              </a:ext>
            </a:extLst>
          </p:cNvPr>
          <p:cNvSpPr txBox="1"/>
          <p:nvPr/>
        </p:nvSpPr>
        <p:spPr>
          <a:xfrm>
            <a:off x="4641626" y="4972093"/>
            <a:ext cx="763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CMOS camera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895CA13C-4F8D-EABA-6ED6-50EEC2A67C87}"/>
              </a:ext>
            </a:extLst>
          </p:cNvPr>
          <p:cNvSpPr/>
          <p:nvPr/>
        </p:nvSpPr>
        <p:spPr>
          <a:xfrm>
            <a:off x="4224833" y="4101623"/>
            <a:ext cx="559077" cy="3365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DFA5B68-7929-6BF3-D578-2D8DEB9F84D9}"/>
              </a:ext>
            </a:extLst>
          </p:cNvPr>
          <p:cNvSpPr txBox="1"/>
          <p:nvPr/>
        </p:nvSpPr>
        <p:spPr>
          <a:xfrm>
            <a:off x="4224835" y="4119878"/>
            <a:ext cx="559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137E73EE-A46E-CC8B-9AD7-7E4A30D5921A}"/>
              </a:ext>
            </a:extLst>
          </p:cNvPr>
          <p:cNvSpPr/>
          <p:nvPr/>
        </p:nvSpPr>
        <p:spPr>
          <a:xfrm>
            <a:off x="5451124" y="5740042"/>
            <a:ext cx="1500444" cy="3401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32F2FE7-5F1A-48B6-2E8E-C459D45DBBAD}"/>
              </a:ext>
            </a:extLst>
          </p:cNvPr>
          <p:cNvSpPr txBox="1"/>
          <p:nvPr/>
        </p:nvSpPr>
        <p:spPr>
          <a:xfrm>
            <a:off x="5509883" y="5747015"/>
            <a:ext cx="1441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Handling system</a:t>
            </a:r>
          </a:p>
        </p:txBody>
      </p: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DE8800DA-6897-59CC-D6DC-2B6B32265967}"/>
              </a:ext>
            </a:extLst>
          </p:cNvPr>
          <p:cNvCxnSpPr>
            <a:cxnSpLocks/>
          </p:cNvCxnSpPr>
          <p:nvPr/>
        </p:nvCxnSpPr>
        <p:spPr>
          <a:xfrm flipV="1">
            <a:off x="6773263" y="2148824"/>
            <a:ext cx="0" cy="14373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3276D6-566D-9E86-068E-2861A5735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17" y="3160014"/>
            <a:ext cx="3618336" cy="286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uppo 42">
            <a:extLst>
              <a:ext uri="{FF2B5EF4-FFF2-40B4-BE49-F238E27FC236}">
                <a16:creationId xmlns:a16="http://schemas.microsoft.com/office/drawing/2014/main" id="{05CDB1A7-C5FE-E3D7-A636-ECC3D0E0987A}"/>
              </a:ext>
            </a:extLst>
          </p:cNvPr>
          <p:cNvGrpSpPr/>
          <p:nvPr/>
        </p:nvGrpSpPr>
        <p:grpSpPr>
          <a:xfrm>
            <a:off x="617784" y="2055486"/>
            <a:ext cx="3062647" cy="1506386"/>
            <a:chOff x="287529" y="1909882"/>
            <a:chExt cx="6875453" cy="2929989"/>
          </a:xfrm>
        </p:grpSpPr>
        <p:pic>
          <p:nvPicPr>
            <p:cNvPr id="44" name="Immagine 43" descr="Immagine che contiene testo, schermata, Policromia, Rettangolo&#10;&#10;Descrizione generata automaticamente">
              <a:extLst>
                <a:ext uri="{FF2B5EF4-FFF2-40B4-BE49-F238E27FC236}">
                  <a16:creationId xmlns:a16="http://schemas.microsoft.com/office/drawing/2014/main" id="{7DFB5B7C-94CB-1CE2-D881-E70295AC9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7" t="2806" r="13880" b="5540"/>
            <a:stretch/>
          </p:blipFill>
          <p:spPr>
            <a:xfrm>
              <a:off x="287529" y="1909882"/>
              <a:ext cx="3470656" cy="2924349"/>
            </a:xfrm>
            <a:prstGeom prst="rect">
              <a:avLst/>
            </a:prstGeom>
          </p:spPr>
        </p:pic>
        <p:pic>
          <p:nvPicPr>
            <p:cNvPr id="45" name="Immagine 44" descr="Immagine che contiene testo, schermata, diagramma, Policromia&#10;&#10;Descrizione generata automaticamente">
              <a:extLst>
                <a:ext uri="{FF2B5EF4-FFF2-40B4-BE49-F238E27FC236}">
                  <a16:creationId xmlns:a16="http://schemas.microsoft.com/office/drawing/2014/main" id="{0227D2E3-6EE0-70D0-FA0D-4AED25851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8" t="1903" r="12600" b="6443"/>
            <a:stretch/>
          </p:blipFill>
          <p:spPr>
            <a:xfrm>
              <a:off x="3692327" y="1915522"/>
              <a:ext cx="3470655" cy="2924349"/>
            </a:xfrm>
            <a:prstGeom prst="rect">
              <a:avLst/>
            </a:prstGeom>
          </p:spPr>
        </p:pic>
      </p:grp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C3353D5C-8BB9-8946-095A-C68C84E03EE0}"/>
              </a:ext>
            </a:extLst>
          </p:cNvPr>
          <p:cNvSpPr/>
          <p:nvPr/>
        </p:nvSpPr>
        <p:spPr>
          <a:xfrm>
            <a:off x="240175" y="1215148"/>
            <a:ext cx="3742626" cy="5063852"/>
          </a:xfrm>
          <a:prstGeom prst="roundRect">
            <a:avLst>
              <a:gd name="adj" fmla="val 490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B9ABBBE2-E499-DCBA-F624-BCB5A92B232C}"/>
              </a:ext>
            </a:extLst>
          </p:cNvPr>
          <p:cNvSpPr/>
          <p:nvPr/>
        </p:nvSpPr>
        <p:spPr>
          <a:xfrm>
            <a:off x="8206144" y="1747431"/>
            <a:ext cx="3742626" cy="4530765"/>
          </a:xfrm>
          <a:prstGeom prst="roundRect">
            <a:avLst>
              <a:gd name="adj" fmla="val 490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3FB191F9-8F2A-4AC5-6484-9691B23A1F0E}"/>
              </a:ext>
            </a:extLst>
          </p:cNvPr>
          <p:cNvSpPr txBox="1"/>
          <p:nvPr/>
        </p:nvSpPr>
        <p:spPr>
          <a:xfrm>
            <a:off x="132193" y="1393227"/>
            <a:ext cx="4075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Beryllium windows transparency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for future X-ray detectors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4FE168F-EC77-5B58-7683-D915608444FD}"/>
              </a:ext>
            </a:extLst>
          </p:cNvPr>
          <p:cNvSpPr txBox="1"/>
          <p:nvPr/>
        </p:nvSpPr>
        <p:spPr>
          <a:xfrm>
            <a:off x="8198231" y="1750683"/>
            <a:ext cx="3758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Pixel Detectors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</a:t>
            </a:r>
            <a:r>
              <a:rPr lang="en-US" sz="16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systematic effects</a:t>
            </a:r>
            <a:r>
              <a:rPr 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that take place in the detector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5DCE57E6-C8BD-C0F1-B0A2-4C1DA071E82B}"/>
              </a:ext>
            </a:extLst>
          </p:cNvPr>
          <p:cNvSpPr txBox="1"/>
          <p:nvPr/>
        </p:nvSpPr>
        <p:spPr>
          <a:xfrm>
            <a:off x="8725592" y="2839946"/>
            <a:ext cx="2703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GPD gain map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5359DDA-ED02-4367-B340-A229F4C98433}"/>
              </a:ext>
            </a:extLst>
          </p:cNvPr>
          <p:cNvCxnSpPr>
            <a:cxnSpLocks/>
          </p:cNvCxnSpPr>
          <p:nvPr/>
        </p:nvCxnSpPr>
        <p:spPr>
          <a:xfrm flipH="1">
            <a:off x="6835782" y="2999248"/>
            <a:ext cx="262229" cy="21526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0539A382-17AE-A236-72F0-A9BD078F4BF1}"/>
              </a:ext>
            </a:extLst>
          </p:cNvPr>
          <p:cNvSpPr/>
          <p:nvPr/>
        </p:nvSpPr>
        <p:spPr>
          <a:xfrm>
            <a:off x="7082857" y="2627219"/>
            <a:ext cx="1012617" cy="4856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883AE24-0FCD-8D32-53FB-01FC6720F4AB}"/>
              </a:ext>
            </a:extLst>
          </p:cNvPr>
          <p:cNvSpPr txBox="1"/>
          <p:nvPr/>
        </p:nvSpPr>
        <p:spPr>
          <a:xfrm>
            <a:off x="7054486" y="2617933"/>
            <a:ext cx="1143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Unpolarized beam line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65ABFDC8-46D2-9645-72B4-67BF34C03CB8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566037" y="3861932"/>
            <a:ext cx="3195477" cy="2308158"/>
          </a:xfrm>
          <a:prstGeom prst="rect">
            <a:avLst/>
          </a:prstGeom>
          <a:ln w="0">
            <a:noFill/>
          </a:ln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02B93335-75E4-967F-5B1D-D6523418FE23}"/>
              </a:ext>
            </a:extLst>
          </p:cNvPr>
          <p:cNvSpPr/>
          <p:nvPr/>
        </p:nvSpPr>
        <p:spPr>
          <a:xfrm>
            <a:off x="1214512" y="4205107"/>
            <a:ext cx="526999" cy="16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w1/air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2F58AE89-3B74-B7F8-90BE-075209BD3F11}"/>
              </a:ext>
            </a:extLst>
          </p:cNvPr>
          <p:cNvSpPr/>
          <p:nvPr/>
        </p:nvSpPr>
        <p:spPr>
          <a:xfrm>
            <a:off x="1222424" y="4331572"/>
            <a:ext cx="527000" cy="16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w2/air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A02C368-A943-0D18-4961-83C7C95C4F27}"/>
              </a:ext>
            </a:extLst>
          </p:cNvPr>
          <p:cNvSpPr txBox="1"/>
          <p:nvPr/>
        </p:nvSpPr>
        <p:spPr>
          <a:xfrm>
            <a:off x="10632593" y="1272504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Ref. [2],[5],[6]</a:t>
            </a:r>
          </a:p>
        </p:txBody>
      </p:sp>
    </p:spTree>
    <p:extLst>
      <p:ext uri="{BB962C8B-B14F-4D97-AF65-F5344CB8AC3E}">
        <p14:creationId xmlns:p14="http://schemas.microsoft.com/office/powerpoint/2010/main" val="16464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" grpId="0" animBg="1"/>
      <p:bldP spid="15" grpId="0" animBg="1"/>
      <p:bldP spid="16" grpId="0"/>
      <p:bldP spid="19" grpId="0"/>
      <p:bldP spid="23" grpId="0" animBg="1"/>
      <p:bldP spid="25" grpId="0"/>
      <p:bldP spid="26" grpId="0" animBg="1"/>
      <p:bldP spid="27" grpId="0"/>
      <p:bldP spid="48" grpId="0" animBg="1"/>
      <p:bldP spid="49" grpId="0" animBg="1"/>
      <p:bldP spid="51" grpId="0"/>
      <p:bldP spid="55" grpId="0"/>
      <p:bldP spid="57" grpId="0"/>
      <p:bldP spid="28" grpId="0" animBg="1"/>
      <p:bldP spid="29" grpId="0"/>
      <p:bldP spid="47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5DF537-CADC-2AC3-90D6-24C44A554D0B}"/>
              </a:ext>
            </a:extLst>
          </p:cNvPr>
          <p:cNvSpPr txBox="1"/>
          <p:nvPr/>
        </p:nvSpPr>
        <p:spPr>
          <a:xfrm>
            <a:off x="225232" y="6433771"/>
            <a:ext cx="18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A</a:t>
            </a:r>
          </a:p>
        </p:txBody>
      </p:sp>
      <p:pic>
        <p:nvPicPr>
          <p:cNvPr id="1034" name="Picture 10" descr="Top Photographs from Space">
            <a:extLst>
              <a:ext uri="{FF2B5EF4-FFF2-40B4-BE49-F238E27FC236}">
                <a16:creationId xmlns:a16="http://schemas.microsoft.com/office/drawing/2014/main" id="{92FE7BE1-398A-B257-665E-AC3C929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49588"/>
          <a:stretch/>
        </p:blipFill>
        <p:spPr bwMode="auto">
          <a:xfrm>
            <a:off x="0" y="0"/>
            <a:ext cx="12192000" cy="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9225D-25FB-0038-ED78-8BB3AEBA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5" y="50387"/>
            <a:ext cx="1138818" cy="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9AE2DD25-9660-3FC1-2ADC-A6C7F526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7" y="34418"/>
            <a:ext cx="1221000" cy="864371"/>
          </a:xfrm>
          <a:prstGeom prst="rect">
            <a:avLst/>
          </a:prstGeom>
        </p:spPr>
      </p:pic>
      <p:pic>
        <p:nvPicPr>
          <p:cNvPr id="20" name="Immagine 19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346E0155-F5FE-B985-D7C5-0AB612DD25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28" b="78142"/>
          <a:stretch/>
        </p:blipFill>
        <p:spPr>
          <a:xfrm>
            <a:off x="0" y="6369584"/>
            <a:ext cx="12192000" cy="497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DAEED4-C100-C7E1-7659-D8DC6A13D268}"/>
              </a:ext>
            </a:extLst>
          </p:cNvPr>
          <p:cNvSpPr txBox="1"/>
          <p:nvPr/>
        </p:nvSpPr>
        <p:spPr>
          <a:xfrm>
            <a:off x="10983985" y="6451063"/>
            <a:ext cx="11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C8FE0D-3648-5349-BAC8-C8375B14ACDE}" type="slidenum"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D2CB55-F0BD-98CA-FBFC-4A1E312809B2}"/>
              </a:ext>
            </a:extLst>
          </p:cNvPr>
          <p:cNvSpPr txBox="1"/>
          <p:nvPr/>
        </p:nvSpPr>
        <p:spPr>
          <a:xfrm>
            <a:off x="1543933" y="6429674"/>
            <a:ext cx="91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haracterization of IXPE Gas Pixel Detectors with the X-ray Calibration Facility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829F2B4-4A49-52C3-D048-BD87BC734B79}"/>
              </a:ext>
            </a:extLst>
          </p:cNvPr>
          <p:cNvSpPr txBox="1"/>
          <p:nvPr/>
        </p:nvSpPr>
        <p:spPr>
          <a:xfrm>
            <a:off x="0" y="6451063"/>
            <a:ext cx="130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18/03/2025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4E17EE3-5086-76A8-F3E3-4A4FE96DC704}"/>
              </a:ext>
            </a:extLst>
          </p:cNvPr>
          <p:cNvSpPr txBox="1"/>
          <p:nvPr/>
        </p:nvSpPr>
        <p:spPr>
          <a:xfrm>
            <a:off x="1371426" y="281937"/>
            <a:ext cx="94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X-ray Calibration Facility</a:t>
            </a:r>
          </a:p>
        </p:txBody>
      </p:sp>
      <p:pic>
        <p:nvPicPr>
          <p:cNvPr id="9" name="Immagine 8" descr="Immagine che contiene interno, muro, macchina, Impianto elettrico&#10;&#10;Descrizione generata automaticamente">
            <a:extLst>
              <a:ext uri="{FF2B5EF4-FFF2-40B4-BE49-F238E27FC236}">
                <a16:creationId xmlns:a16="http://schemas.microsoft.com/office/drawing/2014/main" id="{F958221F-74D9-DD4E-1F8F-C2AE1A16C6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0"/>
          </a:blip>
          <a:srcRect l="20815" t="34574" r="14746"/>
          <a:stretch/>
        </p:blipFill>
        <p:spPr>
          <a:xfrm>
            <a:off x="4159175" y="1034850"/>
            <a:ext cx="3873791" cy="5244150"/>
          </a:xfrm>
          <a:prstGeom prst="rect">
            <a:avLst/>
          </a:prstGeom>
        </p:spPr>
      </p:pic>
      <p:pic>
        <p:nvPicPr>
          <p:cNvPr id="5" name="Immagine 4" descr="Immagine che contiene cilindro, macchina, tubo, metallo&#10;&#10;Descrizione generata automaticamente">
            <a:extLst>
              <a:ext uri="{FF2B5EF4-FFF2-40B4-BE49-F238E27FC236}">
                <a16:creationId xmlns:a16="http://schemas.microsoft.com/office/drawing/2014/main" id="{A0E77DA3-2DCD-DB87-07D9-C52798621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9444" y="1109604"/>
            <a:ext cx="2894983" cy="2332649"/>
          </a:xfrm>
          <a:prstGeom prst="rect">
            <a:avLst/>
          </a:prstGeom>
        </p:spPr>
      </p:pic>
      <p:pic>
        <p:nvPicPr>
          <p:cNvPr id="15" name="Immagine 14" descr="Immagine che contiene macchina, veicolo spaziale&#10;&#10;Descrizione generata automaticamente">
            <a:extLst>
              <a:ext uri="{FF2B5EF4-FFF2-40B4-BE49-F238E27FC236}">
                <a16:creationId xmlns:a16="http://schemas.microsoft.com/office/drawing/2014/main" id="{5D1AF188-CD62-A71A-8AF6-6A7E477322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0366" y="3372686"/>
            <a:ext cx="3721691" cy="2940268"/>
          </a:xfrm>
          <a:prstGeom prst="rect">
            <a:avLst/>
          </a:prstGeom>
        </p:spPr>
      </p:pic>
      <p:pic>
        <p:nvPicPr>
          <p:cNvPr id="32" name="Immagine 31" descr="Immagine che contiene bianco e nero, illustrazione, arte, design&#10;&#10;Descrizione generata automaticamente">
            <a:extLst>
              <a:ext uri="{FF2B5EF4-FFF2-40B4-BE49-F238E27FC236}">
                <a16:creationId xmlns:a16="http://schemas.microsoft.com/office/drawing/2014/main" id="{5CFF07BE-19C2-4042-9B1C-54402AE49D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2534" y="1773857"/>
            <a:ext cx="725658" cy="1306966"/>
          </a:xfrm>
          <a:prstGeom prst="rect">
            <a:avLst/>
          </a:prstGeom>
        </p:spPr>
      </p:pic>
      <p:pic>
        <p:nvPicPr>
          <p:cNvPr id="3" name="Immagine 2" descr="Immagine che contiene macchina, veicolo spaziale, navicella spaziale&#10;&#10;Descrizione generata automaticamente">
            <a:extLst>
              <a:ext uri="{FF2B5EF4-FFF2-40B4-BE49-F238E27FC236}">
                <a16:creationId xmlns:a16="http://schemas.microsoft.com/office/drawing/2014/main" id="{4A92FDC2-B356-20D2-D108-8359511B61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9201" y="3394819"/>
            <a:ext cx="3164411" cy="2955904"/>
          </a:xfrm>
          <a:prstGeom prst="rect">
            <a:avLst/>
          </a:prstGeom>
        </p:spPr>
      </p:pic>
      <p:pic>
        <p:nvPicPr>
          <p:cNvPr id="4" name="Immagine 3" descr="Immagine che contiene testo, metallo, argento, giallo&#10;&#10;Descrizione generata automaticamente">
            <a:extLst>
              <a:ext uri="{FF2B5EF4-FFF2-40B4-BE49-F238E27FC236}">
                <a16:creationId xmlns:a16="http://schemas.microsoft.com/office/drawing/2014/main" id="{152E6A12-4EF0-8C04-A93F-344CAF437D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5668"/>
          <a:stretch/>
        </p:blipFill>
        <p:spPr>
          <a:xfrm>
            <a:off x="6364613" y="1747432"/>
            <a:ext cx="942338" cy="418750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C2D7B8B-B054-4843-EF55-6D7E87FD8D3B}"/>
              </a:ext>
            </a:extLst>
          </p:cNvPr>
          <p:cNvCxnSpPr>
            <a:cxnSpLocks/>
          </p:cNvCxnSpPr>
          <p:nvPr/>
        </p:nvCxnSpPr>
        <p:spPr>
          <a:xfrm>
            <a:off x="606617" y="1771616"/>
            <a:ext cx="641447" cy="11395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659B825-DE01-2234-98C4-A25E941F296F}"/>
              </a:ext>
            </a:extLst>
          </p:cNvPr>
          <p:cNvCxnSpPr>
            <a:cxnSpLocks/>
          </p:cNvCxnSpPr>
          <p:nvPr/>
        </p:nvCxnSpPr>
        <p:spPr>
          <a:xfrm flipV="1">
            <a:off x="1223490" y="1728298"/>
            <a:ext cx="1098453" cy="15235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4485281B-6B02-1010-2BCB-5B5140E2324D}"/>
              </a:ext>
            </a:extLst>
          </p:cNvPr>
          <p:cNvCxnSpPr>
            <a:cxnSpLocks/>
          </p:cNvCxnSpPr>
          <p:nvPr/>
        </p:nvCxnSpPr>
        <p:spPr>
          <a:xfrm flipV="1">
            <a:off x="1221032" y="1880656"/>
            <a:ext cx="0" cy="108370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A4AA4054-EB5C-1B6D-55E3-1DA3D3D571EB}"/>
              </a:ext>
            </a:extLst>
          </p:cNvPr>
          <p:cNvSpPr/>
          <p:nvPr/>
        </p:nvSpPr>
        <p:spPr>
          <a:xfrm>
            <a:off x="582839" y="1532899"/>
            <a:ext cx="1174144" cy="1540136"/>
          </a:xfrm>
          <a:custGeom>
            <a:avLst/>
            <a:gdLst>
              <a:gd name="connsiteX0" fmla="*/ 0 w 3236306"/>
              <a:gd name="connsiteY0" fmla="*/ 646304 h 4267321"/>
              <a:gd name="connsiteX1" fmla="*/ 3236306 w 3236306"/>
              <a:gd name="connsiteY1" fmla="*/ 0 h 4267321"/>
              <a:gd name="connsiteX2" fmla="*/ 9806 w 3236306"/>
              <a:gd name="connsiteY2" fmla="*/ 4267321 h 4267321"/>
              <a:gd name="connsiteX3" fmla="*/ 0 w 3236306"/>
              <a:gd name="connsiteY3" fmla="*/ 646304 h 4267321"/>
              <a:gd name="connsiteX0" fmla="*/ 0 w 3236306"/>
              <a:gd name="connsiteY0" fmla="*/ 646304 h 4267321"/>
              <a:gd name="connsiteX1" fmla="*/ 3236306 w 3236306"/>
              <a:gd name="connsiteY1" fmla="*/ 0 h 4267321"/>
              <a:gd name="connsiteX2" fmla="*/ 281 w 3236306"/>
              <a:gd name="connsiteY2" fmla="*/ 4267321 h 4267321"/>
              <a:gd name="connsiteX3" fmla="*/ 0 w 3236306"/>
              <a:gd name="connsiteY3" fmla="*/ 646304 h 4267321"/>
              <a:gd name="connsiteX0" fmla="*/ 0 w 3236306"/>
              <a:gd name="connsiteY0" fmla="*/ 646304 h 4245096"/>
              <a:gd name="connsiteX1" fmla="*/ 3236306 w 3236306"/>
              <a:gd name="connsiteY1" fmla="*/ 0 h 4245096"/>
              <a:gd name="connsiteX2" fmla="*/ 281 w 3236306"/>
              <a:gd name="connsiteY2" fmla="*/ 4245096 h 4245096"/>
              <a:gd name="connsiteX3" fmla="*/ 0 w 3236306"/>
              <a:gd name="connsiteY3" fmla="*/ 646304 h 424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6306" h="4245096">
                <a:moveTo>
                  <a:pt x="0" y="646304"/>
                </a:moveTo>
                <a:lnTo>
                  <a:pt x="3236306" y="0"/>
                </a:lnTo>
                <a:lnTo>
                  <a:pt x="281" y="4245096"/>
                </a:lnTo>
                <a:cubicBezTo>
                  <a:pt x="2383" y="3032202"/>
                  <a:pt x="14011" y="1841534"/>
                  <a:pt x="0" y="646304"/>
                </a:cubicBezTo>
                <a:close/>
              </a:path>
            </a:pathLst>
          </a:custGeom>
          <a:solidFill>
            <a:schemeClr val="accent5">
              <a:lumMod val="50000"/>
              <a:alpha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igura a mano libera 24">
            <a:extLst>
              <a:ext uri="{FF2B5EF4-FFF2-40B4-BE49-F238E27FC236}">
                <a16:creationId xmlns:a16="http://schemas.microsoft.com/office/drawing/2014/main" id="{6120D4F8-6A78-440C-3866-C5F8BAF56311}"/>
              </a:ext>
            </a:extLst>
          </p:cNvPr>
          <p:cNvSpPr/>
          <p:nvPr/>
        </p:nvSpPr>
        <p:spPr>
          <a:xfrm>
            <a:off x="579795" y="1529773"/>
            <a:ext cx="1742388" cy="1549955"/>
          </a:xfrm>
          <a:custGeom>
            <a:avLst/>
            <a:gdLst>
              <a:gd name="connsiteX0" fmla="*/ 3247053 w 4814595"/>
              <a:gd name="connsiteY0" fmla="*/ 0 h 4285861"/>
              <a:gd name="connsiteX1" fmla="*/ 4814595 w 4814595"/>
              <a:gd name="connsiteY1" fmla="*/ 541175 h 4285861"/>
              <a:gd name="connsiteX2" fmla="*/ 1779036 w 4814595"/>
              <a:gd name="connsiteY2" fmla="*/ 3974840 h 4285861"/>
              <a:gd name="connsiteX3" fmla="*/ 0 w 4814595"/>
              <a:gd name="connsiteY3" fmla="*/ 4285861 h 4285861"/>
              <a:gd name="connsiteX4" fmla="*/ 3247053 w 4814595"/>
              <a:gd name="connsiteY4" fmla="*/ 0 h 4285861"/>
              <a:gd name="connsiteX0" fmla="*/ 3235021 w 4802563"/>
              <a:gd name="connsiteY0" fmla="*/ 0 h 4265808"/>
              <a:gd name="connsiteX1" fmla="*/ 4802563 w 4802563"/>
              <a:gd name="connsiteY1" fmla="*/ 541175 h 4265808"/>
              <a:gd name="connsiteX2" fmla="*/ 1767004 w 4802563"/>
              <a:gd name="connsiteY2" fmla="*/ 3974840 h 4265808"/>
              <a:gd name="connsiteX3" fmla="*/ 0 w 4802563"/>
              <a:gd name="connsiteY3" fmla="*/ 4265808 h 4265808"/>
              <a:gd name="connsiteX4" fmla="*/ 3235021 w 4802563"/>
              <a:gd name="connsiteY4" fmla="*/ 0 h 4265808"/>
              <a:gd name="connsiteX0" fmla="*/ 3235021 w 4802563"/>
              <a:gd name="connsiteY0" fmla="*/ 0 h 4265808"/>
              <a:gd name="connsiteX1" fmla="*/ 4802563 w 4802563"/>
              <a:gd name="connsiteY1" fmla="*/ 541175 h 4265808"/>
              <a:gd name="connsiteX2" fmla="*/ 1767004 w 4802563"/>
              <a:gd name="connsiteY2" fmla="*/ 3962809 h 4265808"/>
              <a:gd name="connsiteX3" fmla="*/ 0 w 4802563"/>
              <a:gd name="connsiteY3" fmla="*/ 4265808 h 4265808"/>
              <a:gd name="connsiteX4" fmla="*/ 3235021 w 4802563"/>
              <a:gd name="connsiteY4" fmla="*/ 0 h 4265808"/>
              <a:gd name="connsiteX0" fmla="*/ 3244546 w 4802563"/>
              <a:gd name="connsiteY0" fmla="*/ 0 h 4272158"/>
              <a:gd name="connsiteX1" fmla="*/ 4802563 w 4802563"/>
              <a:gd name="connsiteY1" fmla="*/ 547525 h 4272158"/>
              <a:gd name="connsiteX2" fmla="*/ 1767004 w 4802563"/>
              <a:gd name="connsiteY2" fmla="*/ 3969159 h 4272158"/>
              <a:gd name="connsiteX3" fmla="*/ 0 w 4802563"/>
              <a:gd name="connsiteY3" fmla="*/ 4272158 h 4272158"/>
              <a:gd name="connsiteX4" fmla="*/ 3244546 w 4802563"/>
              <a:gd name="connsiteY4" fmla="*/ 0 h 427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2563" h="4272158">
                <a:moveTo>
                  <a:pt x="3244546" y="0"/>
                </a:moveTo>
                <a:lnTo>
                  <a:pt x="4802563" y="547525"/>
                </a:lnTo>
                <a:lnTo>
                  <a:pt x="1767004" y="3969159"/>
                </a:lnTo>
                <a:lnTo>
                  <a:pt x="0" y="4272158"/>
                </a:lnTo>
                <a:lnTo>
                  <a:pt x="3244546" y="0"/>
                </a:lnTo>
                <a:close/>
              </a:path>
            </a:pathLst>
          </a:custGeom>
          <a:solidFill>
            <a:schemeClr val="accent5">
              <a:lumMod val="75000"/>
              <a:alpha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30C5D96A-E884-6E1D-AD27-A1E91DBBE54D}"/>
              </a:ext>
            </a:extLst>
          </p:cNvPr>
          <p:cNvCxnSpPr>
            <a:cxnSpLocks/>
          </p:cNvCxnSpPr>
          <p:nvPr/>
        </p:nvCxnSpPr>
        <p:spPr>
          <a:xfrm flipV="1">
            <a:off x="940966" y="1628275"/>
            <a:ext cx="1097187" cy="138746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igura a mano libera 26">
            <a:extLst>
              <a:ext uri="{FF2B5EF4-FFF2-40B4-BE49-F238E27FC236}">
                <a16:creationId xmlns:a16="http://schemas.microsoft.com/office/drawing/2014/main" id="{FF134EDF-4C30-3E46-1138-F9CF2214891F}"/>
              </a:ext>
            </a:extLst>
          </p:cNvPr>
          <p:cNvSpPr/>
          <p:nvPr/>
        </p:nvSpPr>
        <p:spPr>
          <a:xfrm>
            <a:off x="370007" y="1188824"/>
            <a:ext cx="2479310" cy="2488876"/>
          </a:xfrm>
          <a:custGeom>
            <a:avLst/>
            <a:gdLst>
              <a:gd name="connsiteX0" fmla="*/ 8467 w 6849534"/>
              <a:gd name="connsiteY0" fmla="*/ 1524000 h 6891867"/>
              <a:gd name="connsiteX1" fmla="*/ 6849534 w 6849534"/>
              <a:gd name="connsiteY1" fmla="*/ 0 h 6891867"/>
              <a:gd name="connsiteX2" fmla="*/ 6849534 w 6849534"/>
              <a:gd name="connsiteY2" fmla="*/ 6891867 h 6891867"/>
              <a:gd name="connsiteX3" fmla="*/ 0 w 6849534"/>
              <a:gd name="connsiteY3" fmla="*/ 5291667 h 6891867"/>
              <a:gd name="connsiteX4" fmla="*/ 8467 w 6849534"/>
              <a:gd name="connsiteY4" fmla="*/ 5080000 h 6891867"/>
              <a:gd name="connsiteX5" fmla="*/ 592667 w 6849534"/>
              <a:gd name="connsiteY5" fmla="*/ 5223933 h 6891867"/>
              <a:gd name="connsiteX6" fmla="*/ 1591734 w 6849534"/>
              <a:gd name="connsiteY6" fmla="*/ 5054600 h 6891867"/>
              <a:gd name="connsiteX7" fmla="*/ 4605867 w 6849534"/>
              <a:gd name="connsiteY7" fmla="*/ 1210733 h 6891867"/>
              <a:gd name="connsiteX8" fmla="*/ 3843867 w 6849534"/>
              <a:gd name="connsiteY8" fmla="*/ 931333 h 6891867"/>
              <a:gd name="connsiteX9" fmla="*/ 584200 w 6849534"/>
              <a:gd name="connsiteY9" fmla="*/ 1591733 h 6891867"/>
              <a:gd name="connsiteX10" fmla="*/ 592667 w 6849534"/>
              <a:gd name="connsiteY10" fmla="*/ 5249333 h 6891867"/>
              <a:gd name="connsiteX11" fmla="*/ 0 w 6849534"/>
              <a:gd name="connsiteY11" fmla="*/ 5088467 h 6891867"/>
              <a:gd name="connsiteX12" fmla="*/ 8467 w 6849534"/>
              <a:gd name="connsiteY12" fmla="*/ 1524000 h 6891867"/>
              <a:gd name="connsiteX0" fmla="*/ 8467 w 6849534"/>
              <a:gd name="connsiteY0" fmla="*/ 1524000 h 6891867"/>
              <a:gd name="connsiteX1" fmla="*/ 6849534 w 6849534"/>
              <a:gd name="connsiteY1" fmla="*/ 0 h 6891867"/>
              <a:gd name="connsiteX2" fmla="*/ 6849534 w 6849534"/>
              <a:gd name="connsiteY2" fmla="*/ 6891867 h 6891867"/>
              <a:gd name="connsiteX3" fmla="*/ 0 w 6849534"/>
              <a:gd name="connsiteY3" fmla="*/ 5291667 h 6891867"/>
              <a:gd name="connsiteX4" fmla="*/ 8467 w 6849534"/>
              <a:gd name="connsiteY4" fmla="*/ 5080000 h 6891867"/>
              <a:gd name="connsiteX5" fmla="*/ 592667 w 6849534"/>
              <a:gd name="connsiteY5" fmla="*/ 5223933 h 6891867"/>
              <a:gd name="connsiteX6" fmla="*/ 1591734 w 6849534"/>
              <a:gd name="connsiteY6" fmla="*/ 5054600 h 6891867"/>
              <a:gd name="connsiteX7" fmla="*/ 4605867 w 6849534"/>
              <a:gd name="connsiteY7" fmla="*/ 1210733 h 6891867"/>
              <a:gd name="connsiteX8" fmla="*/ 3843867 w 6849534"/>
              <a:gd name="connsiteY8" fmla="*/ 931333 h 6891867"/>
              <a:gd name="connsiteX9" fmla="*/ 584200 w 6849534"/>
              <a:gd name="connsiteY9" fmla="*/ 1591733 h 6891867"/>
              <a:gd name="connsiteX10" fmla="*/ 522817 w 6849534"/>
              <a:gd name="connsiteY10" fmla="*/ 5068358 h 6891867"/>
              <a:gd name="connsiteX11" fmla="*/ 0 w 6849534"/>
              <a:gd name="connsiteY11" fmla="*/ 5088467 h 6891867"/>
              <a:gd name="connsiteX12" fmla="*/ 8467 w 6849534"/>
              <a:gd name="connsiteY12" fmla="*/ 1524000 h 6891867"/>
              <a:gd name="connsiteX0" fmla="*/ 8467 w 6849534"/>
              <a:gd name="connsiteY0" fmla="*/ 1524000 h 6891867"/>
              <a:gd name="connsiteX1" fmla="*/ 6849534 w 6849534"/>
              <a:gd name="connsiteY1" fmla="*/ 0 h 6891867"/>
              <a:gd name="connsiteX2" fmla="*/ 6849534 w 6849534"/>
              <a:gd name="connsiteY2" fmla="*/ 6891867 h 6891867"/>
              <a:gd name="connsiteX3" fmla="*/ 0 w 6849534"/>
              <a:gd name="connsiteY3" fmla="*/ 5291667 h 6891867"/>
              <a:gd name="connsiteX4" fmla="*/ 8467 w 6849534"/>
              <a:gd name="connsiteY4" fmla="*/ 5080000 h 6891867"/>
              <a:gd name="connsiteX5" fmla="*/ 595842 w 6849534"/>
              <a:gd name="connsiteY5" fmla="*/ 5211233 h 6891867"/>
              <a:gd name="connsiteX6" fmla="*/ 1591734 w 6849534"/>
              <a:gd name="connsiteY6" fmla="*/ 5054600 h 6891867"/>
              <a:gd name="connsiteX7" fmla="*/ 4605867 w 6849534"/>
              <a:gd name="connsiteY7" fmla="*/ 1210733 h 6891867"/>
              <a:gd name="connsiteX8" fmla="*/ 3843867 w 6849534"/>
              <a:gd name="connsiteY8" fmla="*/ 931333 h 6891867"/>
              <a:gd name="connsiteX9" fmla="*/ 584200 w 6849534"/>
              <a:gd name="connsiteY9" fmla="*/ 1591733 h 6891867"/>
              <a:gd name="connsiteX10" fmla="*/ 522817 w 6849534"/>
              <a:gd name="connsiteY10" fmla="*/ 5068358 h 6891867"/>
              <a:gd name="connsiteX11" fmla="*/ 0 w 6849534"/>
              <a:gd name="connsiteY11" fmla="*/ 5088467 h 6891867"/>
              <a:gd name="connsiteX12" fmla="*/ 8467 w 6849534"/>
              <a:gd name="connsiteY12" fmla="*/ 1524000 h 6891867"/>
              <a:gd name="connsiteX0" fmla="*/ 8467 w 6849534"/>
              <a:gd name="connsiteY0" fmla="*/ 1524000 h 6891867"/>
              <a:gd name="connsiteX1" fmla="*/ 6849534 w 6849534"/>
              <a:gd name="connsiteY1" fmla="*/ 0 h 6891867"/>
              <a:gd name="connsiteX2" fmla="*/ 6849534 w 6849534"/>
              <a:gd name="connsiteY2" fmla="*/ 6891867 h 6891867"/>
              <a:gd name="connsiteX3" fmla="*/ 0 w 6849534"/>
              <a:gd name="connsiteY3" fmla="*/ 5291667 h 6891867"/>
              <a:gd name="connsiteX4" fmla="*/ 8467 w 6849534"/>
              <a:gd name="connsiteY4" fmla="*/ 5080000 h 6891867"/>
              <a:gd name="connsiteX5" fmla="*/ 595842 w 6849534"/>
              <a:gd name="connsiteY5" fmla="*/ 5211233 h 6891867"/>
              <a:gd name="connsiteX6" fmla="*/ 1591734 w 6849534"/>
              <a:gd name="connsiteY6" fmla="*/ 5054600 h 6891867"/>
              <a:gd name="connsiteX7" fmla="*/ 4605867 w 6849534"/>
              <a:gd name="connsiteY7" fmla="*/ 1210733 h 6891867"/>
              <a:gd name="connsiteX8" fmla="*/ 3843867 w 6849534"/>
              <a:gd name="connsiteY8" fmla="*/ 931333 h 6891867"/>
              <a:gd name="connsiteX9" fmla="*/ 584200 w 6849534"/>
              <a:gd name="connsiteY9" fmla="*/ 1591733 h 6891867"/>
              <a:gd name="connsiteX10" fmla="*/ 532342 w 6849534"/>
              <a:gd name="connsiteY10" fmla="*/ 5042958 h 6891867"/>
              <a:gd name="connsiteX11" fmla="*/ 0 w 6849534"/>
              <a:gd name="connsiteY11" fmla="*/ 5088467 h 6891867"/>
              <a:gd name="connsiteX12" fmla="*/ 8467 w 6849534"/>
              <a:gd name="connsiteY12" fmla="*/ 1524000 h 6891867"/>
              <a:gd name="connsiteX0" fmla="*/ 8467 w 6849534"/>
              <a:gd name="connsiteY0" fmla="*/ 1524000 h 6891867"/>
              <a:gd name="connsiteX1" fmla="*/ 6849534 w 6849534"/>
              <a:gd name="connsiteY1" fmla="*/ 0 h 6891867"/>
              <a:gd name="connsiteX2" fmla="*/ 6849534 w 6849534"/>
              <a:gd name="connsiteY2" fmla="*/ 6891867 h 6891867"/>
              <a:gd name="connsiteX3" fmla="*/ 0 w 6849534"/>
              <a:gd name="connsiteY3" fmla="*/ 5291667 h 6891867"/>
              <a:gd name="connsiteX4" fmla="*/ 8467 w 6849534"/>
              <a:gd name="connsiteY4" fmla="*/ 5080000 h 6891867"/>
              <a:gd name="connsiteX5" fmla="*/ 595842 w 6849534"/>
              <a:gd name="connsiteY5" fmla="*/ 5211233 h 6891867"/>
              <a:gd name="connsiteX6" fmla="*/ 1591734 w 6849534"/>
              <a:gd name="connsiteY6" fmla="*/ 5054600 h 6891867"/>
              <a:gd name="connsiteX7" fmla="*/ 4605867 w 6849534"/>
              <a:gd name="connsiteY7" fmla="*/ 1210733 h 6891867"/>
              <a:gd name="connsiteX8" fmla="*/ 3843867 w 6849534"/>
              <a:gd name="connsiteY8" fmla="*/ 931333 h 6891867"/>
              <a:gd name="connsiteX9" fmla="*/ 584200 w 6849534"/>
              <a:gd name="connsiteY9" fmla="*/ 1591733 h 6891867"/>
              <a:gd name="connsiteX10" fmla="*/ 599017 w 6849534"/>
              <a:gd name="connsiteY10" fmla="*/ 5211233 h 6891867"/>
              <a:gd name="connsiteX11" fmla="*/ 0 w 6849534"/>
              <a:gd name="connsiteY11" fmla="*/ 5088467 h 6891867"/>
              <a:gd name="connsiteX12" fmla="*/ 8467 w 6849534"/>
              <a:gd name="connsiteY12" fmla="*/ 1524000 h 6891867"/>
              <a:gd name="connsiteX0" fmla="*/ 8467 w 6849534"/>
              <a:gd name="connsiteY0" fmla="*/ 1524000 h 6891867"/>
              <a:gd name="connsiteX1" fmla="*/ 6849534 w 6849534"/>
              <a:gd name="connsiteY1" fmla="*/ 0 h 6891867"/>
              <a:gd name="connsiteX2" fmla="*/ 6849534 w 6849534"/>
              <a:gd name="connsiteY2" fmla="*/ 6891867 h 6891867"/>
              <a:gd name="connsiteX3" fmla="*/ 0 w 6849534"/>
              <a:gd name="connsiteY3" fmla="*/ 5291667 h 6891867"/>
              <a:gd name="connsiteX4" fmla="*/ 8467 w 6849534"/>
              <a:gd name="connsiteY4" fmla="*/ 5080000 h 6891867"/>
              <a:gd name="connsiteX5" fmla="*/ 595842 w 6849534"/>
              <a:gd name="connsiteY5" fmla="*/ 5211233 h 6891867"/>
              <a:gd name="connsiteX6" fmla="*/ 1591734 w 6849534"/>
              <a:gd name="connsiteY6" fmla="*/ 5054600 h 6891867"/>
              <a:gd name="connsiteX7" fmla="*/ 4605867 w 6849534"/>
              <a:gd name="connsiteY7" fmla="*/ 1210733 h 6891867"/>
              <a:gd name="connsiteX8" fmla="*/ 3843867 w 6849534"/>
              <a:gd name="connsiteY8" fmla="*/ 931333 h 6891867"/>
              <a:gd name="connsiteX9" fmla="*/ 584200 w 6849534"/>
              <a:gd name="connsiteY9" fmla="*/ 1591733 h 6891867"/>
              <a:gd name="connsiteX10" fmla="*/ 599017 w 6849534"/>
              <a:gd name="connsiteY10" fmla="*/ 5211233 h 6891867"/>
              <a:gd name="connsiteX11" fmla="*/ 60325 w 6849534"/>
              <a:gd name="connsiteY11" fmla="*/ 4974167 h 6891867"/>
              <a:gd name="connsiteX12" fmla="*/ 8467 w 6849534"/>
              <a:gd name="connsiteY12" fmla="*/ 1524000 h 6891867"/>
              <a:gd name="connsiteX0" fmla="*/ 2117 w 6843184"/>
              <a:gd name="connsiteY0" fmla="*/ 1524000 h 6891867"/>
              <a:gd name="connsiteX1" fmla="*/ 6843184 w 6843184"/>
              <a:gd name="connsiteY1" fmla="*/ 0 h 6891867"/>
              <a:gd name="connsiteX2" fmla="*/ 6843184 w 6843184"/>
              <a:gd name="connsiteY2" fmla="*/ 6891867 h 6891867"/>
              <a:gd name="connsiteX3" fmla="*/ 0 w 6843184"/>
              <a:gd name="connsiteY3" fmla="*/ 5285317 h 6891867"/>
              <a:gd name="connsiteX4" fmla="*/ 2117 w 6843184"/>
              <a:gd name="connsiteY4" fmla="*/ 5080000 h 6891867"/>
              <a:gd name="connsiteX5" fmla="*/ 589492 w 6843184"/>
              <a:gd name="connsiteY5" fmla="*/ 5211233 h 6891867"/>
              <a:gd name="connsiteX6" fmla="*/ 1585384 w 6843184"/>
              <a:gd name="connsiteY6" fmla="*/ 5054600 h 6891867"/>
              <a:gd name="connsiteX7" fmla="*/ 4599517 w 6843184"/>
              <a:gd name="connsiteY7" fmla="*/ 1210733 h 6891867"/>
              <a:gd name="connsiteX8" fmla="*/ 3837517 w 6843184"/>
              <a:gd name="connsiteY8" fmla="*/ 931333 h 6891867"/>
              <a:gd name="connsiteX9" fmla="*/ 577850 w 6843184"/>
              <a:gd name="connsiteY9" fmla="*/ 1591733 h 6891867"/>
              <a:gd name="connsiteX10" fmla="*/ 592667 w 6843184"/>
              <a:gd name="connsiteY10" fmla="*/ 5211233 h 6891867"/>
              <a:gd name="connsiteX11" fmla="*/ 53975 w 6843184"/>
              <a:gd name="connsiteY11" fmla="*/ 4974167 h 6891867"/>
              <a:gd name="connsiteX12" fmla="*/ 2117 w 6843184"/>
              <a:gd name="connsiteY12" fmla="*/ 1524000 h 6891867"/>
              <a:gd name="connsiteX0" fmla="*/ 3303 w 6844370"/>
              <a:gd name="connsiteY0" fmla="*/ 1524000 h 6891867"/>
              <a:gd name="connsiteX1" fmla="*/ 6844370 w 6844370"/>
              <a:gd name="connsiteY1" fmla="*/ 0 h 6891867"/>
              <a:gd name="connsiteX2" fmla="*/ 6844370 w 6844370"/>
              <a:gd name="connsiteY2" fmla="*/ 6891867 h 6891867"/>
              <a:gd name="connsiteX3" fmla="*/ 1186 w 6844370"/>
              <a:gd name="connsiteY3" fmla="*/ 5285317 h 6891867"/>
              <a:gd name="connsiteX4" fmla="*/ 128 w 6844370"/>
              <a:gd name="connsiteY4" fmla="*/ 5086350 h 6891867"/>
              <a:gd name="connsiteX5" fmla="*/ 590678 w 6844370"/>
              <a:gd name="connsiteY5" fmla="*/ 5211233 h 6891867"/>
              <a:gd name="connsiteX6" fmla="*/ 1586570 w 6844370"/>
              <a:gd name="connsiteY6" fmla="*/ 5054600 h 6891867"/>
              <a:gd name="connsiteX7" fmla="*/ 4600703 w 6844370"/>
              <a:gd name="connsiteY7" fmla="*/ 1210733 h 6891867"/>
              <a:gd name="connsiteX8" fmla="*/ 3838703 w 6844370"/>
              <a:gd name="connsiteY8" fmla="*/ 931333 h 6891867"/>
              <a:gd name="connsiteX9" fmla="*/ 579036 w 6844370"/>
              <a:gd name="connsiteY9" fmla="*/ 1591733 h 6891867"/>
              <a:gd name="connsiteX10" fmla="*/ 593853 w 6844370"/>
              <a:gd name="connsiteY10" fmla="*/ 5211233 h 6891867"/>
              <a:gd name="connsiteX11" fmla="*/ 55161 w 6844370"/>
              <a:gd name="connsiteY11" fmla="*/ 4974167 h 6891867"/>
              <a:gd name="connsiteX12" fmla="*/ 3303 w 6844370"/>
              <a:gd name="connsiteY12" fmla="*/ 1524000 h 6891867"/>
              <a:gd name="connsiteX0" fmla="*/ 3303 w 6844370"/>
              <a:gd name="connsiteY0" fmla="*/ 1524000 h 6891867"/>
              <a:gd name="connsiteX1" fmla="*/ 6844370 w 6844370"/>
              <a:gd name="connsiteY1" fmla="*/ 0 h 6891867"/>
              <a:gd name="connsiteX2" fmla="*/ 6844370 w 6844370"/>
              <a:gd name="connsiteY2" fmla="*/ 6891867 h 6891867"/>
              <a:gd name="connsiteX3" fmla="*/ 1186 w 6844370"/>
              <a:gd name="connsiteY3" fmla="*/ 5285317 h 6891867"/>
              <a:gd name="connsiteX4" fmla="*/ 128 w 6844370"/>
              <a:gd name="connsiteY4" fmla="*/ 5086350 h 6891867"/>
              <a:gd name="connsiteX5" fmla="*/ 590678 w 6844370"/>
              <a:gd name="connsiteY5" fmla="*/ 5211233 h 6891867"/>
              <a:gd name="connsiteX6" fmla="*/ 1586570 w 6844370"/>
              <a:gd name="connsiteY6" fmla="*/ 5054600 h 6891867"/>
              <a:gd name="connsiteX7" fmla="*/ 4600703 w 6844370"/>
              <a:gd name="connsiteY7" fmla="*/ 1210733 h 6891867"/>
              <a:gd name="connsiteX8" fmla="*/ 3838703 w 6844370"/>
              <a:gd name="connsiteY8" fmla="*/ 931333 h 6891867"/>
              <a:gd name="connsiteX9" fmla="*/ 579036 w 6844370"/>
              <a:gd name="connsiteY9" fmla="*/ 1591733 h 6891867"/>
              <a:gd name="connsiteX10" fmla="*/ 593853 w 6844370"/>
              <a:gd name="connsiteY10" fmla="*/ 5211233 h 6891867"/>
              <a:gd name="connsiteX11" fmla="*/ 4361 w 6844370"/>
              <a:gd name="connsiteY11" fmla="*/ 5082117 h 6891867"/>
              <a:gd name="connsiteX12" fmla="*/ 3303 w 6844370"/>
              <a:gd name="connsiteY12" fmla="*/ 1524000 h 6891867"/>
              <a:gd name="connsiteX0" fmla="*/ 3303 w 6844370"/>
              <a:gd name="connsiteY0" fmla="*/ 1524000 h 6891867"/>
              <a:gd name="connsiteX1" fmla="*/ 6844370 w 6844370"/>
              <a:gd name="connsiteY1" fmla="*/ 0 h 6891867"/>
              <a:gd name="connsiteX2" fmla="*/ 6844370 w 6844370"/>
              <a:gd name="connsiteY2" fmla="*/ 6891867 h 6891867"/>
              <a:gd name="connsiteX3" fmla="*/ 1186 w 6844370"/>
              <a:gd name="connsiteY3" fmla="*/ 5285317 h 6891867"/>
              <a:gd name="connsiteX4" fmla="*/ 128 w 6844370"/>
              <a:gd name="connsiteY4" fmla="*/ 5086350 h 6891867"/>
              <a:gd name="connsiteX5" fmla="*/ 590678 w 6844370"/>
              <a:gd name="connsiteY5" fmla="*/ 5211233 h 6891867"/>
              <a:gd name="connsiteX6" fmla="*/ 1586570 w 6844370"/>
              <a:gd name="connsiteY6" fmla="*/ 5054600 h 6891867"/>
              <a:gd name="connsiteX7" fmla="*/ 4600703 w 6844370"/>
              <a:gd name="connsiteY7" fmla="*/ 1210733 h 6891867"/>
              <a:gd name="connsiteX8" fmla="*/ 3838703 w 6844370"/>
              <a:gd name="connsiteY8" fmla="*/ 931333 h 6891867"/>
              <a:gd name="connsiteX9" fmla="*/ 601261 w 6844370"/>
              <a:gd name="connsiteY9" fmla="*/ 1601258 h 6891867"/>
              <a:gd name="connsiteX10" fmla="*/ 593853 w 6844370"/>
              <a:gd name="connsiteY10" fmla="*/ 5211233 h 6891867"/>
              <a:gd name="connsiteX11" fmla="*/ 4361 w 6844370"/>
              <a:gd name="connsiteY11" fmla="*/ 5082117 h 6891867"/>
              <a:gd name="connsiteX12" fmla="*/ 3303 w 6844370"/>
              <a:gd name="connsiteY12" fmla="*/ 1524000 h 6891867"/>
              <a:gd name="connsiteX0" fmla="*/ 3303 w 6844370"/>
              <a:gd name="connsiteY0" fmla="*/ 1524000 h 6891867"/>
              <a:gd name="connsiteX1" fmla="*/ 6844370 w 6844370"/>
              <a:gd name="connsiteY1" fmla="*/ 0 h 6891867"/>
              <a:gd name="connsiteX2" fmla="*/ 6844370 w 6844370"/>
              <a:gd name="connsiteY2" fmla="*/ 6891867 h 6891867"/>
              <a:gd name="connsiteX3" fmla="*/ 1186 w 6844370"/>
              <a:gd name="connsiteY3" fmla="*/ 5285317 h 6891867"/>
              <a:gd name="connsiteX4" fmla="*/ 128 w 6844370"/>
              <a:gd name="connsiteY4" fmla="*/ 5086350 h 6891867"/>
              <a:gd name="connsiteX5" fmla="*/ 590678 w 6844370"/>
              <a:gd name="connsiteY5" fmla="*/ 5211233 h 6891867"/>
              <a:gd name="connsiteX6" fmla="*/ 1586570 w 6844370"/>
              <a:gd name="connsiteY6" fmla="*/ 5054600 h 6891867"/>
              <a:gd name="connsiteX7" fmla="*/ 4600703 w 6844370"/>
              <a:gd name="connsiteY7" fmla="*/ 1210733 h 6891867"/>
              <a:gd name="connsiteX8" fmla="*/ 3838703 w 6844370"/>
              <a:gd name="connsiteY8" fmla="*/ 931333 h 6891867"/>
              <a:gd name="connsiteX9" fmla="*/ 594911 w 6844370"/>
              <a:gd name="connsiteY9" fmla="*/ 1601258 h 6891867"/>
              <a:gd name="connsiteX10" fmla="*/ 593853 w 6844370"/>
              <a:gd name="connsiteY10" fmla="*/ 5211233 h 6891867"/>
              <a:gd name="connsiteX11" fmla="*/ 4361 w 6844370"/>
              <a:gd name="connsiteY11" fmla="*/ 5082117 h 6891867"/>
              <a:gd name="connsiteX12" fmla="*/ 3303 w 6844370"/>
              <a:gd name="connsiteY12" fmla="*/ 1524000 h 6891867"/>
              <a:gd name="connsiteX0" fmla="*/ 3303 w 6844370"/>
              <a:gd name="connsiteY0" fmla="*/ 1524000 h 6891867"/>
              <a:gd name="connsiteX1" fmla="*/ 6844370 w 6844370"/>
              <a:gd name="connsiteY1" fmla="*/ 0 h 6891867"/>
              <a:gd name="connsiteX2" fmla="*/ 6844370 w 6844370"/>
              <a:gd name="connsiteY2" fmla="*/ 6891867 h 6891867"/>
              <a:gd name="connsiteX3" fmla="*/ 1186 w 6844370"/>
              <a:gd name="connsiteY3" fmla="*/ 5285317 h 6891867"/>
              <a:gd name="connsiteX4" fmla="*/ 128 w 6844370"/>
              <a:gd name="connsiteY4" fmla="*/ 5086350 h 6891867"/>
              <a:gd name="connsiteX5" fmla="*/ 590678 w 6844370"/>
              <a:gd name="connsiteY5" fmla="*/ 5211233 h 6891867"/>
              <a:gd name="connsiteX6" fmla="*/ 1586570 w 6844370"/>
              <a:gd name="connsiteY6" fmla="*/ 5054600 h 6891867"/>
              <a:gd name="connsiteX7" fmla="*/ 4600703 w 6844370"/>
              <a:gd name="connsiteY7" fmla="*/ 1210733 h 6891867"/>
              <a:gd name="connsiteX8" fmla="*/ 3838703 w 6844370"/>
              <a:gd name="connsiteY8" fmla="*/ 931333 h 6891867"/>
              <a:gd name="connsiteX9" fmla="*/ 594911 w 6844370"/>
              <a:gd name="connsiteY9" fmla="*/ 1601258 h 6891867"/>
              <a:gd name="connsiteX10" fmla="*/ 600203 w 6844370"/>
              <a:gd name="connsiteY10" fmla="*/ 5214408 h 6891867"/>
              <a:gd name="connsiteX11" fmla="*/ 4361 w 6844370"/>
              <a:gd name="connsiteY11" fmla="*/ 5082117 h 6891867"/>
              <a:gd name="connsiteX12" fmla="*/ 3303 w 6844370"/>
              <a:gd name="connsiteY12" fmla="*/ 1524000 h 6891867"/>
              <a:gd name="connsiteX0" fmla="*/ 3303 w 6844370"/>
              <a:gd name="connsiteY0" fmla="*/ 1524000 h 6891867"/>
              <a:gd name="connsiteX1" fmla="*/ 6844370 w 6844370"/>
              <a:gd name="connsiteY1" fmla="*/ 0 h 6891867"/>
              <a:gd name="connsiteX2" fmla="*/ 6844370 w 6844370"/>
              <a:gd name="connsiteY2" fmla="*/ 6891867 h 6891867"/>
              <a:gd name="connsiteX3" fmla="*/ 1186 w 6844370"/>
              <a:gd name="connsiteY3" fmla="*/ 5285317 h 6891867"/>
              <a:gd name="connsiteX4" fmla="*/ 128 w 6844370"/>
              <a:gd name="connsiteY4" fmla="*/ 5086350 h 6891867"/>
              <a:gd name="connsiteX5" fmla="*/ 590678 w 6844370"/>
              <a:gd name="connsiteY5" fmla="*/ 5211233 h 6891867"/>
              <a:gd name="connsiteX6" fmla="*/ 1580220 w 6844370"/>
              <a:gd name="connsiteY6" fmla="*/ 5038725 h 6891867"/>
              <a:gd name="connsiteX7" fmla="*/ 4600703 w 6844370"/>
              <a:gd name="connsiteY7" fmla="*/ 1210733 h 6891867"/>
              <a:gd name="connsiteX8" fmla="*/ 3838703 w 6844370"/>
              <a:gd name="connsiteY8" fmla="*/ 931333 h 6891867"/>
              <a:gd name="connsiteX9" fmla="*/ 594911 w 6844370"/>
              <a:gd name="connsiteY9" fmla="*/ 1601258 h 6891867"/>
              <a:gd name="connsiteX10" fmla="*/ 600203 w 6844370"/>
              <a:gd name="connsiteY10" fmla="*/ 5214408 h 6891867"/>
              <a:gd name="connsiteX11" fmla="*/ 4361 w 6844370"/>
              <a:gd name="connsiteY11" fmla="*/ 5082117 h 6891867"/>
              <a:gd name="connsiteX12" fmla="*/ 3303 w 6844370"/>
              <a:gd name="connsiteY12" fmla="*/ 1524000 h 6891867"/>
              <a:gd name="connsiteX0" fmla="*/ 3303 w 6844370"/>
              <a:gd name="connsiteY0" fmla="*/ 1524000 h 6891867"/>
              <a:gd name="connsiteX1" fmla="*/ 6844370 w 6844370"/>
              <a:gd name="connsiteY1" fmla="*/ 0 h 6891867"/>
              <a:gd name="connsiteX2" fmla="*/ 6844370 w 6844370"/>
              <a:gd name="connsiteY2" fmla="*/ 6891867 h 6891867"/>
              <a:gd name="connsiteX3" fmla="*/ 1186 w 6844370"/>
              <a:gd name="connsiteY3" fmla="*/ 5285317 h 6891867"/>
              <a:gd name="connsiteX4" fmla="*/ 128 w 6844370"/>
              <a:gd name="connsiteY4" fmla="*/ 5086350 h 6891867"/>
              <a:gd name="connsiteX5" fmla="*/ 590678 w 6844370"/>
              <a:gd name="connsiteY5" fmla="*/ 5211233 h 6891867"/>
              <a:gd name="connsiteX6" fmla="*/ 1580220 w 6844370"/>
              <a:gd name="connsiteY6" fmla="*/ 5038725 h 6891867"/>
              <a:gd name="connsiteX7" fmla="*/ 4600703 w 6844370"/>
              <a:gd name="connsiteY7" fmla="*/ 1217083 h 6891867"/>
              <a:gd name="connsiteX8" fmla="*/ 3838703 w 6844370"/>
              <a:gd name="connsiteY8" fmla="*/ 931333 h 6891867"/>
              <a:gd name="connsiteX9" fmla="*/ 594911 w 6844370"/>
              <a:gd name="connsiteY9" fmla="*/ 1601258 h 6891867"/>
              <a:gd name="connsiteX10" fmla="*/ 600203 w 6844370"/>
              <a:gd name="connsiteY10" fmla="*/ 5214408 h 6891867"/>
              <a:gd name="connsiteX11" fmla="*/ 4361 w 6844370"/>
              <a:gd name="connsiteY11" fmla="*/ 5082117 h 6891867"/>
              <a:gd name="connsiteX12" fmla="*/ 3303 w 6844370"/>
              <a:gd name="connsiteY12" fmla="*/ 1524000 h 6891867"/>
              <a:gd name="connsiteX0" fmla="*/ 3303 w 6844370"/>
              <a:gd name="connsiteY0" fmla="*/ 1524000 h 6891867"/>
              <a:gd name="connsiteX1" fmla="*/ 6844370 w 6844370"/>
              <a:gd name="connsiteY1" fmla="*/ 0 h 6891867"/>
              <a:gd name="connsiteX2" fmla="*/ 6844370 w 6844370"/>
              <a:gd name="connsiteY2" fmla="*/ 6891867 h 6891867"/>
              <a:gd name="connsiteX3" fmla="*/ 1186 w 6844370"/>
              <a:gd name="connsiteY3" fmla="*/ 5285317 h 6891867"/>
              <a:gd name="connsiteX4" fmla="*/ 128 w 6844370"/>
              <a:gd name="connsiteY4" fmla="*/ 5086350 h 6891867"/>
              <a:gd name="connsiteX5" fmla="*/ 590678 w 6844370"/>
              <a:gd name="connsiteY5" fmla="*/ 5211233 h 6891867"/>
              <a:gd name="connsiteX6" fmla="*/ 1580220 w 6844370"/>
              <a:gd name="connsiteY6" fmla="*/ 5038725 h 6891867"/>
              <a:gd name="connsiteX7" fmla="*/ 4600703 w 6844370"/>
              <a:gd name="connsiteY7" fmla="*/ 1217083 h 6891867"/>
              <a:gd name="connsiteX8" fmla="*/ 3841878 w 6844370"/>
              <a:gd name="connsiteY8" fmla="*/ 944033 h 6891867"/>
              <a:gd name="connsiteX9" fmla="*/ 594911 w 6844370"/>
              <a:gd name="connsiteY9" fmla="*/ 1601258 h 6891867"/>
              <a:gd name="connsiteX10" fmla="*/ 600203 w 6844370"/>
              <a:gd name="connsiteY10" fmla="*/ 5214408 h 6891867"/>
              <a:gd name="connsiteX11" fmla="*/ 4361 w 6844370"/>
              <a:gd name="connsiteY11" fmla="*/ 5082117 h 6891867"/>
              <a:gd name="connsiteX12" fmla="*/ 3303 w 6844370"/>
              <a:gd name="connsiteY12" fmla="*/ 1524000 h 6891867"/>
              <a:gd name="connsiteX0" fmla="*/ 3303 w 6844370"/>
              <a:gd name="connsiteY0" fmla="*/ 1527175 h 6895042"/>
              <a:gd name="connsiteX1" fmla="*/ 6825320 w 6844370"/>
              <a:gd name="connsiteY1" fmla="*/ 0 h 6895042"/>
              <a:gd name="connsiteX2" fmla="*/ 6844370 w 6844370"/>
              <a:gd name="connsiteY2" fmla="*/ 6895042 h 6895042"/>
              <a:gd name="connsiteX3" fmla="*/ 1186 w 6844370"/>
              <a:gd name="connsiteY3" fmla="*/ 5288492 h 6895042"/>
              <a:gd name="connsiteX4" fmla="*/ 128 w 6844370"/>
              <a:gd name="connsiteY4" fmla="*/ 5089525 h 6895042"/>
              <a:gd name="connsiteX5" fmla="*/ 590678 w 6844370"/>
              <a:gd name="connsiteY5" fmla="*/ 5214408 h 6895042"/>
              <a:gd name="connsiteX6" fmla="*/ 1580220 w 6844370"/>
              <a:gd name="connsiteY6" fmla="*/ 5041900 h 6895042"/>
              <a:gd name="connsiteX7" fmla="*/ 4600703 w 6844370"/>
              <a:gd name="connsiteY7" fmla="*/ 1220258 h 6895042"/>
              <a:gd name="connsiteX8" fmla="*/ 3841878 w 6844370"/>
              <a:gd name="connsiteY8" fmla="*/ 947208 h 6895042"/>
              <a:gd name="connsiteX9" fmla="*/ 594911 w 6844370"/>
              <a:gd name="connsiteY9" fmla="*/ 1604433 h 6895042"/>
              <a:gd name="connsiteX10" fmla="*/ 600203 w 6844370"/>
              <a:gd name="connsiteY10" fmla="*/ 5217583 h 6895042"/>
              <a:gd name="connsiteX11" fmla="*/ 4361 w 6844370"/>
              <a:gd name="connsiteY11" fmla="*/ 5085292 h 6895042"/>
              <a:gd name="connsiteX12" fmla="*/ 3303 w 6844370"/>
              <a:gd name="connsiteY12" fmla="*/ 1527175 h 6895042"/>
              <a:gd name="connsiteX0" fmla="*/ 3303 w 6844370"/>
              <a:gd name="connsiteY0" fmla="*/ 1501775 h 6869642"/>
              <a:gd name="connsiteX1" fmla="*/ 6834845 w 6844370"/>
              <a:gd name="connsiteY1" fmla="*/ 0 h 6869642"/>
              <a:gd name="connsiteX2" fmla="*/ 6844370 w 6844370"/>
              <a:gd name="connsiteY2" fmla="*/ 6869642 h 6869642"/>
              <a:gd name="connsiteX3" fmla="*/ 1186 w 6844370"/>
              <a:gd name="connsiteY3" fmla="*/ 5263092 h 6869642"/>
              <a:gd name="connsiteX4" fmla="*/ 128 w 6844370"/>
              <a:gd name="connsiteY4" fmla="*/ 5064125 h 6869642"/>
              <a:gd name="connsiteX5" fmla="*/ 590678 w 6844370"/>
              <a:gd name="connsiteY5" fmla="*/ 5189008 h 6869642"/>
              <a:gd name="connsiteX6" fmla="*/ 1580220 w 6844370"/>
              <a:gd name="connsiteY6" fmla="*/ 5016500 h 6869642"/>
              <a:gd name="connsiteX7" fmla="*/ 4600703 w 6844370"/>
              <a:gd name="connsiteY7" fmla="*/ 1194858 h 6869642"/>
              <a:gd name="connsiteX8" fmla="*/ 3841878 w 6844370"/>
              <a:gd name="connsiteY8" fmla="*/ 921808 h 6869642"/>
              <a:gd name="connsiteX9" fmla="*/ 594911 w 6844370"/>
              <a:gd name="connsiteY9" fmla="*/ 1579033 h 6869642"/>
              <a:gd name="connsiteX10" fmla="*/ 600203 w 6844370"/>
              <a:gd name="connsiteY10" fmla="*/ 5192183 h 6869642"/>
              <a:gd name="connsiteX11" fmla="*/ 4361 w 6844370"/>
              <a:gd name="connsiteY11" fmla="*/ 5059892 h 6869642"/>
              <a:gd name="connsiteX12" fmla="*/ 3303 w 6844370"/>
              <a:gd name="connsiteY12" fmla="*/ 1501775 h 6869642"/>
              <a:gd name="connsiteX0" fmla="*/ 3303 w 6844370"/>
              <a:gd name="connsiteY0" fmla="*/ 1520825 h 6888692"/>
              <a:gd name="connsiteX1" fmla="*/ 6834845 w 6844370"/>
              <a:gd name="connsiteY1" fmla="*/ 0 h 6888692"/>
              <a:gd name="connsiteX2" fmla="*/ 6844370 w 6844370"/>
              <a:gd name="connsiteY2" fmla="*/ 6888692 h 6888692"/>
              <a:gd name="connsiteX3" fmla="*/ 1186 w 6844370"/>
              <a:gd name="connsiteY3" fmla="*/ 5282142 h 6888692"/>
              <a:gd name="connsiteX4" fmla="*/ 128 w 6844370"/>
              <a:gd name="connsiteY4" fmla="*/ 5083175 h 6888692"/>
              <a:gd name="connsiteX5" fmla="*/ 590678 w 6844370"/>
              <a:gd name="connsiteY5" fmla="*/ 5208058 h 6888692"/>
              <a:gd name="connsiteX6" fmla="*/ 1580220 w 6844370"/>
              <a:gd name="connsiteY6" fmla="*/ 5035550 h 6888692"/>
              <a:gd name="connsiteX7" fmla="*/ 4600703 w 6844370"/>
              <a:gd name="connsiteY7" fmla="*/ 1213908 h 6888692"/>
              <a:gd name="connsiteX8" fmla="*/ 3841878 w 6844370"/>
              <a:gd name="connsiteY8" fmla="*/ 940858 h 6888692"/>
              <a:gd name="connsiteX9" fmla="*/ 594911 w 6844370"/>
              <a:gd name="connsiteY9" fmla="*/ 1598083 h 6888692"/>
              <a:gd name="connsiteX10" fmla="*/ 600203 w 6844370"/>
              <a:gd name="connsiteY10" fmla="*/ 5211233 h 6888692"/>
              <a:gd name="connsiteX11" fmla="*/ 4361 w 6844370"/>
              <a:gd name="connsiteY11" fmla="*/ 5078942 h 6888692"/>
              <a:gd name="connsiteX12" fmla="*/ 3303 w 6844370"/>
              <a:gd name="connsiteY12" fmla="*/ 1520825 h 6888692"/>
              <a:gd name="connsiteX0" fmla="*/ 3303 w 6838020"/>
              <a:gd name="connsiteY0" fmla="*/ 1520825 h 6863292"/>
              <a:gd name="connsiteX1" fmla="*/ 6834845 w 6838020"/>
              <a:gd name="connsiteY1" fmla="*/ 0 h 6863292"/>
              <a:gd name="connsiteX2" fmla="*/ 6838020 w 6838020"/>
              <a:gd name="connsiteY2" fmla="*/ 6863292 h 6863292"/>
              <a:gd name="connsiteX3" fmla="*/ 1186 w 6838020"/>
              <a:gd name="connsiteY3" fmla="*/ 5282142 h 6863292"/>
              <a:gd name="connsiteX4" fmla="*/ 128 w 6838020"/>
              <a:gd name="connsiteY4" fmla="*/ 5083175 h 6863292"/>
              <a:gd name="connsiteX5" fmla="*/ 590678 w 6838020"/>
              <a:gd name="connsiteY5" fmla="*/ 5208058 h 6863292"/>
              <a:gd name="connsiteX6" fmla="*/ 1580220 w 6838020"/>
              <a:gd name="connsiteY6" fmla="*/ 5035550 h 6863292"/>
              <a:gd name="connsiteX7" fmla="*/ 4600703 w 6838020"/>
              <a:gd name="connsiteY7" fmla="*/ 1213908 h 6863292"/>
              <a:gd name="connsiteX8" fmla="*/ 3841878 w 6838020"/>
              <a:gd name="connsiteY8" fmla="*/ 940858 h 6863292"/>
              <a:gd name="connsiteX9" fmla="*/ 594911 w 6838020"/>
              <a:gd name="connsiteY9" fmla="*/ 1598083 h 6863292"/>
              <a:gd name="connsiteX10" fmla="*/ 600203 w 6838020"/>
              <a:gd name="connsiteY10" fmla="*/ 5211233 h 6863292"/>
              <a:gd name="connsiteX11" fmla="*/ 4361 w 6838020"/>
              <a:gd name="connsiteY11" fmla="*/ 5078942 h 6863292"/>
              <a:gd name="connsiteX12" fmla="*/ 3303 w 6838020"/>
              <a:gd name="connsiteY12" fmla="*/ 1520825 h 6863292"/>
              <a:gd name="connsiteX0" fmla="*/ 3303 w 6834936"/>
              <a:gd name="connsiteY0" fmla="*/ 1520825 h 6860117"/>
              <a:gd name="connsiteX1" fmla="*/ 6834845 w 6834936"/>
              <a:gd name="connsiteY1" fmla="*/ 0 h 6860117"/>
              <a:gd name="connsiteX2" fmla="*/ 6828495 w 6834936"/>
              <a:gd name="connsiteY2" fmla="*/ 6860117 h 6860117"/>
              <a:gd name="connsiteX3" fmla="*/ 1186 w 6834936"/>
              <a:gd name="connsiteY3" fmla="*/ 5282142 h 6860117"/>
              <a:gd name="connsiteX4" fmla="*/ 128 w 6834936"/>
              <a:gd name="connsiteY4" fmla="*/ 5083175 h 6860117"/>
              <a:gd name="connsiteX5" fmla="*/ 590678 w 6834936"/>
              <a:gd name="connsiteY5" fmla="*/ 5208058 h 6860117"/>
              <a:gd name="connsiteX6" fmla="*/ 1580220 w 6834936"/>
              <a:gd name="connsiteY6" fmla="*/ 5035550 h 6860117"/>
              <a:gd name="connsiteX7" fmla="*/ 4600703 w 6834936"/>
              <a:gd name="connsiteY7" fmla="*/ 1213908 h 6860117"/>
              <a:gd name="connsiteX8" fmla="*/ 3841878 w 6834936"/>
              <a:gd name="connsiteY8" fmla="*/ 940858 h 6860117"/>
              <a:gd name="connsiteX9" fmla="*/ 594911 w 6834936"/>
              <a:gd name="connsiteY9" fmla="*/ 1598083 h 6860117"/>
              <a:gd name="connsiteX10" fmla="*/ 600203 w 6834936"/>
              <a:gd name="connsiteY10" fmla="*/ 5211233 h 6860117"/>
              <a:gd name="connsiteX11" fmla="*/ 4361 w 6834936"/>
              <a:gd name="connsiteY11" fmla="*/ 5078942 h 6860117"/>
              <a:gd name="connsiteX12" fmla="*/ 3303 w 6834936"/>
              <a:gd name="connsiteY12" fmla="*/ 1520825 h 6860117"/>
              <a:gd name="connsiteX0" fmla="*/ 3303 w 6834936"/>
              <a:gd name="connsiteY0" fmla="*/ 1520825 h 6860117"/>
              <a:gd name="connsiteX1" fmla="*/ 6834845 w 6834936"/>
              <a:gd name="connsiteY1" fmla="*/ 0 h 6860117"/>
              <a:gd name="connsiteX2" fmla="*/ 6828495 w 6834936"/>
              <a:gd name="connsiteY2" fmla="*/ 6860117 h 6860117"/>
              <a:gd name="connsiteX3" fmla="*/ 1186 w 6834936"/>
              <a:gd name="connsiteY3" fmla="*/ 5282142 h 6860117"/>
              <a:gd name="connsiteX4" fmla="*/ 128 w 6834936"/>
              <a:gd name="connsiteY4" fmla="*/ 5083175 h 6860117"/>
              <a:gd name="connsiteX5" fmla="*/ 590678 w 6834936"/>
              <a:gd name="connsiteY5" fmla="*/ 5208058 h 6860117"/>
              <a:gd name="connsiteX6" fmla="*/ 1580220 w 6834936"/>
              <a:gd name="connsiteY6" fmla="*/ 5035550 h 6860117"/>
              <a:gd name="connsiteX7" fmla="*/ 4600703 w 6834936"/>
              <a:gd name="connsiteY7" fmla="*/ 1213908 h 6860117"/>
              <a:gd name="connsiteX8" fmla="*/ 3841878 w 6834936"/>
              <a:gd name="connsiteY8" fmla="*/ 940858 h 6860117"/>
              <a:gd name="connsiteX9" fmla="*/ 594911 w 6834936"/>
              <a:gd name="connsiteY9" fmla="*/ 1598083 h 6860117"/>
              <a:gd name="connsiteX10" fmla="*/ 600203 w 6834936"/>
              <a:gd name="connsiteY10" fmla="*/ 5211233 h 6860117"/>
              <a:gd name="connsiteX11" fmla="*/ 11918 w 6834936"/>
              <a:gd name="connsiteY11" fmla="*/ 5014707 h 6860117"/>
              <a:gd name="connsiteX12" fmla="*/ 3303 w 6834936"/>
              <a:gd name="connsiteY12" fmla="*/ 1520825 h 6860117"/>
              <a:gd name="connsiteX0" fmla="*/ 2117 w 6833750"/>
              <a:gd name="connsiteY0" fmla="*/ 1520825 h 6860117"/>
              <a:gd name="connsiteX1" fmla="*/ 6833659 w 6833750"/>
              <a:gd name="connsiteY1" fmla="*/ 0 h 6860117"/>
              <a:gd name="connsiteX2" fmla="*/ 6827309 w 6833750"/>
              <a:gd name="connsiteY2" fmla="*/ 6860117 h 6860117"/>
              <a:gd name="connsiteX3" fmla="*/ 0 w 6833750"/>
              <a:gd name="connsiteY3" fmla="*/ 5282142 h 6860117"/>
              <a:gd name="connsiteX4" fmla="*/ 2721 w 6833750"/>
              <a:gd name="connsiteY4" fmla="*/ 5049168 h 6860117"/>
              <a:gd name="connsiteX5" fmla="*/ 589492 w 6833750"/>
              <a:gd name="connsiteY5" fmla="*/ 5208058 h 6860117"/>
              <a:gd name="connsiteX6" fmla="*/ 1579034 w 6833750"/>
              <a:gd name="connsiteY6" fmla="*/ 5035550 h 6860117"/>
              <a:gd name="connsiteX7" fmla="*/ 4599517 w 6833750"/>
              <a:gd name="connsiteY7" fmla="*/ 1213908 h 6860117"/>
              <a:gd name="connsiteX8" fmla="*/ 3840692 w 6833750"/>
              <a:gd name="connsiteY8" fmla="*/ 940858 h 6860117"/>
              <a:gd name="connsiteX9" fmla="*/ 593725 w 6833750"/>
              <a:gd name="connsiteY9" fmla="*/ 1598083 h 6860117"/>
              <a:gd name="connsiteX10" fmla="*/ 599017 w 6833750"/>
              <a:gd name="connsiteY10" fmla="*/ 5211233 h 6860117"/>
              <a:gd name="connsiteX11" fmla="*/ 10732 w 6833750"/>
              <a:gd name="connsiteY11" fmla="*/ 5014707 h 6860117"/>
              <a:gd name="connsiteX12" fmla="*/ 2117 w 6833750"/>
              <a:gd name="connsiteY12" fmla="*/ 1520825 h 6860117"/>
              <a:gd name="connsiteX0" fmla="*/ 2117 w 6833750"/>
              <a:gd name="connsiteY0" fmla="*/ 1520825 h 6860117"/>
              <a:gd name="connsiteX1" fmla="*/ 6833659 w 6833750"/>
              <a:gd name="connsiteY1" fmla="*/ 0 h 6860117"/>
              <a:gd name="connsiteX2" fmla="*/ 6827309 w 6833750"/>
              <a:gd name="connsiteY2" fmla="*/ 6860117 h 6860117"/>
              <a:gd name="connsiteX3" fmla="*/ 0 w 6833750"/>
              <a:gd name="connsiteY3" fmla="*/ 5282142 h 6860117"/>
              <a:gd name="connsiteX4" fmla="*/ 2721 w 6833750"/>
              <a:gd name="connsiteY4" fmla="*/ 5049168 h 6860117"/>
              <a:gd name="connsiteX5" fmla="*/ 589492 w 6833750"/>
              <a:gd name="connsiteY5" fmla="*/ 5208058 h 6860117"/>
              <a:gd name="connsiteX6" fmla="*/ 1579034 w 6833750"/>
              <a:gd name="connsiteY6" fmla="*/ 5035550 h 6860117"/>
              <a:gd name="connsiteX7" fmla="*/ 4599517 w 6833750"/>
              <a:gd name="connsiteY7" fmla="*/ 1213908 h 6860117"/>
              <a:gd name="connsiteX8" fmla="*/ 3840692 w 6833750"/>
              <a:gd name="connsiteY8" fmla="*/ 940858 h 6860117"/>
              <a:gd name="connsiteX9" fmla="*/ 593725 w 6833750"/>
              <a:gd name="connsiteY9" fmla="*/ 1598083 h 6860117"/>
              <a:gd name="connsiteX10" fmla="*/ 599017 w 6833750"/>
              <a:gd name="connsiteY10" fmla="*/ 5211233 h 6860117"/>
              <a:gd name="connsiteX11" fmla="*/ 6953 w 6833750"/>
              <a:gd name="connsiteY11" fmla="*/ 5048714 h 6860117"/>
              <a:gd name="connsiteX12" fmla="*/ 2117 w 6833750"/>
              <a:gd name="connsiteY12" fmla="*/ 1520825 h 6860117"/>
              <a:gd name="connsiteX0" fmla="*/ 2117 w 6833750"/>
              <a:gd name="connsiteY0" fmla="*/ 1520825 h 6860117"/>
              <a:gd name="connsiteX1" fmla="*/ 6833659 w 6833750"/>
              <a:gd name="connsiteY1" fmla="*/ 0 h 6860117"/>
              <a:gd name="connsiteX2" fmla="*/ 6827309 w 6833750"/>
              <a:gd name="connsiteY2" fmla="*/ 6860117 h 6860117"/>
              <a:gd name="connsiteX3" fmla="*/ 0 w 6833750"/>
              <a:gd name="connsiteY3" fmla="*/ 5282142 h 6860117"/>
              <a:gd name="connsiteX4" fmla="*/ 2721 w 6833750"/>
              <a:gd name="connsiteY4" fmla="*/ 5049168 h 6860117"/>
              <a:gd name="connsiteX5" fmla="*/ 589492 w 6833750"/>
              <a:gd name="connsiteY5" fmla="*/ 5208058 h 6860117"/>
              <a:gd name="connsiteX6" fmla="*/ 1579034 w 6833750"/>
              <a:gd name="connsiteY6" fmla="*/ 5035550 h 6860117"/>
              <a:gd name="connsiteX7" fmla="*/ 4599517 w 6833750"/>
              <a:gd name="connsiteY7" fmla="*/ 1213908 h 6860117"/>
              <a:gd name="connsiteX8" fmla="*/ 3840692 w 6833750"/>
              <a:gd name="connsiteY8" fmla="*/ 940858 h 6860117"/>
              <a:gd name="connsiteX9" fmla="*/ 593725 w 6833750"/>
              <a:gd name="connsiteY9" fmla="*/ 1598083 h 6860117"/>
              <a:gd name="connsiteX10" fmla="*/ 599017 w 6833750"/>
              <a:gd name="connsiteY10" fmla="*/ 5211233 h 6860117"/>
              <a:gd name="connsiteX11" fmla="*/ 29624 w 6833750"/>
              <a:gd name="connsiteY11" fmla="*/ 5169626 h 6860117"/>
              <a:gd name="connsiteX12" fmla="*/ 2117 w 6833750"/>
              <a:gd name="connsiteY12" fmla="*/ 1520825 h 6860117"/>
              <a:gd name="connsiteX0" fmla="*/ 2117 w 6833750"/>
              <a:gd name="connsiteY0" fmla="*/ 1520825 h 6860117"/>
              <a:gd name="connsiteX1" fmla="*/ 6833659 w 6833750"/>
              <a:gd name="connsiteY1" fmla="*/ 0 h 6860117"/>
              <a:gd name="connsiteX2" fmla="*/ 6827309 w 6833750"/>
              <a:gd name="connsiteY2" fmla="*/ 6860117 h 6860117"/>
              <a:gd name="connsiteX3" fmla="*/ 0 w 6833750"/>
              <a:gd name="connsiteY3" fmla="*/ 5282142 h 6860117"/>
              <a:gd name="connsiteX4" fmla="*/ 2721 w 6833750"/>
              <a:gd name="connsiteY4" fmla="*/ 5049168 h 6860117"/>
              <a:gd name="connsiteX5" fmla="*/ 589492 w 6833750"/>
              <a:gd name="connsiteY5" fmla="*/ 5208058 h 6860117"/>
              <a:gd name="connsiteX6" fmla="*/ 1579034 w 6833750"/>
              <a:gd name="connsiteY6" fmla="*/ 5035550 h 6860117"/>
              <a:gd name="connsiteX7" fmla="*/ 4599517 w 6833750"/>
              <a:gd name="connsiteY7" fmla="*/ 1213908 h 6860117"/>
              <a:gd name="connsiteX8" fmla="*/ 3840692 w 6833750"/>
              <a:gd name="connsiteY8" fmla="*/ 940858 h 6860117"/>
              <a:gd name="connsiteX9" fmla="*/ 593725 w 6833750"/>
              <a:gd name="connsiteY9" fmla="*/ 1598083 h 6860117"/>
              <a:gd name="connsiteX10" fmla="*/ 599017 w 6833750"/>
              <a:gd name="connsiteY10" fmla="*/ 5211233 h 6860117"/>
              <a:gd name="connsiteX11" fmla="*/ 3174 w 6833750"/>
              <a:gd name="connsiteY11" fmla="*/ 5052492 h 6860117"/>
              <a:gd name="connsiteX12" fmla="*/ 2117 w 6833750"/>
              <a:gd name="connsiteY12" fmla="*/ 1520825 h 686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33750" h="6860117">
                <a:moveTo>
                  <a:pt x="2117" y="1520825"/>
                </a:moveTo>
                <a:lnTo>
                  <a:pt x="6833659" y="0"/>
                </a:lnTo>
                <a:cubicBezTo>
                  <a:pt x="6834717" y="2287764"/>
                  <a:pt x="6826251" y="4572353"/>
                  <a:pt x="6827309" y="6860117"/>
                </a:cubicBezTo>
                <a:lnTo>
                  <a:pt x="0" y="5282142"/>
                </a:lnTo>
                <a:cubicBezTo>
                  <a:pt x="706" y="5213703"/>
                  <a:pt x="2015" y="5117607"/>
                  <a:pt x="2721" y="5049168"/>
                </a:cubicBezTo>
                <a:lnTo>
                  <a:pt x="589492" y="5208058"/>
                </a:lnTo>
                <a:lnTo>
                  <a:pt x="1579034" y="5035550"/>
                </a:lnTo>
                <a:lnTo>
                  <a:pt x="4599517" y="1213908"/>
                </a:lnTo>
                <a:lnTo>
                  <a:pt x="3840692" y="940858"/>
                </a:lnTo>
                <a:lnTo>
                  <a:pt x="593725" y="1598083"/>
                </a:lnTo>
                <a:cubicBezTo>
                  <a:pt x="596547" y="2817283"/>
                  <a:pt x="596195" y="3992033"/>
                  <a:pt x="599017" y="5211233"/>
                </a:cubicBezTo>
                <a:lnTo>
                  <a:pt x="3174" y="5052492"/>
                </a:lnTo>
                <a:cubicBezTo>
                  <a:pt x="5996" y="3867159"/>
                  <a:pt x="-705" y="2714625"/>
                  <a:pt x="2117" y="1520825"/>
                </a:cubicBezTo>
                <a:close/>
              </a:path>
            </a:pathLst>
          </a:cu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85E7EEB-1FD4-15CC-D620-ABDE8B855543}"/>
              </a:ext>
            </a:extLst>
          </p:cNvPr>
          <p:cNvCxnSpPr>
            <a:cxnSpLocks/>
          </p:cNvCxnSpPr>
          <p:nvPr/>
        </p:nvCxnSpPr>
        <p:spPr>
          <a:xfrm flipV="1">
            <a:off x="2550623" y="1803695"/>
            <a:ext cx="0" cy="28708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F67F06D4-67A0-AC72-DC30-1FDF2EC369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51087" y="2097708"/>
            <a:ext cx="0" cy="28708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2496E38D-9BBB-1A92-DAA2-CB4BE5F0261A}"/>
              </a:ext>
            </a:extLst>
          </p:cNvPr>
          <p:cNvCxnSpPr>
            <a:cxnSpLocks/>
          </p:cNvCxnSpPr>
          <p:nvPr/>
        </p:nvCxnSpPr>
        <p:spPr>
          <a:xfrm rot="10800000" flipH="1">
            <a:off x="1627681" y="2882085"/>
            <a:ext cx="252846" cy="48417"/>
          </a:xfrm>
          <a:prstGeom prst="straightConnector1">
            <a:avLst/>
          </a:prstGeom>
          <a:ln w="12700">
            <a:solidFill>
              <a:schemeClr val="tx1">
                <a:alpha val="4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5BDF9AA6-915D-2ADC-A290-440E2CFA2764}"/>
              </a:ext>
            </a:extLst>
          </p:cNvPr>
          <p:cNvCxnSpPr>
            <a:cxnSpLocks/>
          </p:cNvCxnSpPr>
          <p:nvPr/>
        </p:nvCxnSpPr>
        <p:spPr>
          <a:xfrm flipV="1">
            <a:off x="1627891" y="2138463"/>
            <a:ext cx="0" cy="142651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B5230889-6BF6-3F90-A458-49E8B43B0A51}"/>
              </a:ext>
            </a:extLst>
          </p:cNvPr>
          <p:cNvCxnSpPr>
            <a:cxnSpLocks/>
          </p:cNvCxnSpPr>
          <p:nvPr/>
        </p:nvCxnSpPr>
        <p:spPr>
          <a:xfrm flipH="1">
            <a:off x="1375134" y="2930801"/>
            <a:ext cx="252846" cy="484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C42090E9-6F5C-E7FB-7BF9-A920EFD01E64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1506982" y="1994396"/>
            <a:ext cx="351168" cy="44407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o 34">
            <a:extLst>
              <a:ext uri="{FF2B5EF4-FFF2-40B4-BE49-F238E27FC236}">
                <a16:creationId xmlns:a16="http://schemas.microsoft.com/office/drawing/2014/main" id="{38DC878A-1113-932A-984B-A4E861791CED}"/>
              </a:ext>
            </a:extLst>
          </p:cNvPr>
          <p:cNvSpPr/>
          <p:nvPr/>
        </p:nvSpPr>
        <p:spPr>
          <a:xfrm rot="1089846">
            <a:off x="1602491" y="2040506"/>
            <a:ext cx="163397" cy="163397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D84A06D4-C788-09C6-DACE-549A066EC43E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2562659" y="2096266"/>
            <a:ext cx="268839" cy="41440"/>
          </a:xfrm>
          <a:prstGeom prst="straightConnector1">
            <a:avLst/>
          </a:prstGeom>
          <a:ln w="12700">
            <a:solidFill>
              <a:schemeClr val="tx1">
                <a:alpha val="4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8D44F6E6-562A-11B8-A16B-CF7967944EE7}"/>
              </a:ext>
            </a:extLst>
          </p:cNvPr>
          <p:cNvCxnSpPr>
            <a:cxnSpLocks/>
          </p:cNvCxnSpPr>
          <p:nvPr/>
        </p:nvCxnSpPr>
        <p:spPr>
          <a:xfrm flipH="1">
            <a:off x="1637517" y="2044536"/>
            <a:ext cx="1831984" cy="1105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E742D607-A636-BDD6-55AF-525C9D2B8FB9}"/>
              </a:ext>
            </a:extLst>
          </p:cNvPr>
          <p:cNvCxnSpPr>
            <a:cxnSpLocks/>
          </p:cNvCxnSpPr>
          <p:nvPr/>
        </p:nvCxnSpPr>
        <p:spPr>
          <a:xfrm flipH="1" flipV="1">
            <a:off x="2279732" y="2051563"/>
            <a:ext cx="268839" cy="414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6AEAA56C-8FC7-A602-9F81-BD950B5582B7}"/>
              </a:ext>
            </a:extLst>
          </p:cNvPr>
          <p:cNvCxnSpPr>
            <a:cxnSpLocks/>
          </p:cNvCxnSpPr>
          <p:nvPr/>
        </p:nvCxnSpPr>
        <p:spPr>
          <a:xfrm flipV="1">
            <a:off x="2487552" y="2001117"/>
            <a:ext cx="0" cy="7913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16F849CD-E912-C089-6DA1-7119B40EB662}"/>
              </a:ext>
            </a:extLst>
          </p:cNvPr>
          <p:cNvCxnSpPr>
            <a:cxnSpLocks/>
          </p:cNvCxnSpPr>
          <p:nvPr/>
        </p:nvCxnSpPr>
        <p:spPr>
          <a:xfrm flipH="1" flipV="1">
            <a:off x="2487552" y="2001117"/>
            <a:ext cx="65944" cy="187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E31F878A-E792-A076-6862-74328CDB75D6}"/>
              </a:ext>
            </a:extLst>
          </p:cNvPr>
          <p:cNvCxnSpPr>
            <a:cxnSpLocks/>
          </p:cNvCxnSpPr>
          <p:nvPr/>
        </p:nvCxnSpPr>
        <p:spPr>
          <a:xfrm flipV="1">
            <a:off x="1505354" y="2118670"/>
            <a:ext cx="50420" cy="6079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DA7C2037-0810-9B5D-51A4-77E221CD2919}"/>
              </a:ext>
            </a:extLst>
          </p:cNvPr>
          <p:cNvCxnSpPr>
            <a:cxnSpLocks/>
          </p:cNvCxnSpPr>
          <p:nvPr/>
        </p:nvCxnSpPr>
        <p:spPr>
          <a:xfrm>
            <a:off x="1507407" y="2179461"/>
            <a:ext cx="58750" cy="4839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magine 42" descr="Immagine che contiene bianco e nero, nero, schermata, natura&#10;&#10;Descrizione generata automaticamente">
            <a:extLst>
              <a:ext uri="{FF2B5EF4-FFF2-40B4-BE49-F238E27FC236}">
                <a16:creationId xmlns:a16="http://schemas.microsoft.com/office/drawing/2014/main" id="{60FCE3A0-05AD-E440-19EF-D20FE93ADCB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47654"/>
          <a:stretch/>
        </p:blipFill>
        <p:spPr>
          <a:xfrm>
            <a:off x="1384527" y="2573826"/>
            <a:ext cx="250835" cy="829823"/>
          </a:xfrm>
          <a:prstGeom prst="rect">
            <a:avLst/>
          </a:prstGeom>
          <a:ln w="12700"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44" name="Immagine 43" descr="Immagine che contiene bianco e nero, nero, schermata, natura&#10;&#10;Descrizione generata automaticamente">
            <a:extLst>
              <a:ext uri="{FF2B5EF4-FFF2-40B4-BE49-F238E27FC236}">
                <a16:creationId xmlns:a16="http://schemas.microsoft.com/office/drawing/2014/main" id="{FF966780-4221-B971-0926-253BCDEA0F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45000"/>
          </a:blip>
          <a:srcRect l="53629"/>
          <a:stretch/>
        </p:blipFill>
        <p:spPr>
          <a:xfrm>
            <a:off x="1624510" y="2537289"/>
            <a:ext cx="222208" cy="829823"/>
          </a:xfrm>
          <a:prstGeom prst="rect">
            <a:avLst/>
          </a:prstGeom>
          <a:ln w="12700"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45" name="Immagine 44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C4D4A9BF-8673-09B5-BD6F-F6BF08A694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966585">
            <a:off x="1993765" y="1832571"/>
            <a:ext cx="1158442" cy="506210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46" name="Immagine 45" descr="Immagine che contiene nero, design&#10;&#10;Descrizione generata automaticamente">
            <a:extLst>
              <a:ext uri="{FF2B5EF4-FFF2-40B4-BE49-F238E27FC236}">
                <a16:creationId xmlns:a16="http://schemas.microsoft.com/office/drawing/2014/main" id="{BD37A68F-6A02-7176-43CF-1C9891FEBC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1064732">
            <a:off x="2061793" y="1817835"/>
            <a:ext cx="1039098" cy="553463"/>
          </a:xfrm>
          <a:prstGeom prst="rect">
            <a:avLst/>
          </a:prstGeom>
          <a:scene3d>
            <a:camera prst="isometricOffAxis1Top">
              <a:rot lat="17931899" lon="17866395" rev="3914412"/>
            </a:camera>
            <a:lightRig rig="threePt" dir="t"/>
          </a:scene3d>
        </p:spPr>
      </p:pic>
      <p:cxnSp>
        <p:nvCxnSpPr>
          <p:cNvPr id="47" name="Connettore 1 46">
            <a:extLst>
              <a:ext uri="{FF2B5EF4-FFF2-40B4-BE49-F238E27FC236}">
                <a16:creationId xmlns:a16="http://schemas.microsoft.com/office/drawing/2014/main" id="{74BA8E29-C293-652E-BDE4-38DF929D86B6}"/>
              </a:ext>
            </a:extLst>
          </p:cNvPr>
          <p:cNvCxnSpPr>
            <a:cxnSpLocks/>
          </p:cNvCxnSpPr>
          <p:nvPr/>
        </p:nvCxnSpPr>
        <p:spPr>
          <a:xfrm flipH="1">
            <a:off x="5423095" y="2448862"/>
            <a:ext cx="1659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01F70AC6-43A0-AA9F-8D1A-9B35990EEDE0}"/>
              </a:ext>
            </a:extLst>
          </p:cNvPr>
          <p:cNvCxnSpPr>
            <a:cxnSpLocks/>
          </p:cNvCxnSpPr>
          <p:nvPr/>
        </p:nvCxnSpPr>
        <p:spPr>
          <a:xfrm flipV="1">
            <a:off x="5430848" y="2440745"/>
            <a:ext cx="0" cy="110079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123AACBE-898B-ECBA-87B3-B6D7D9EE9F14}"/>
              </a:ext>
            </a:extLst>
          </p:cNvPr>
          <p:cNvCxnSpPr>
            <a:cxnSpLocks/>
          </p:cNvCxnSpPr>
          <p:nvPr/>
        </p:nvCxnSpPr>
        <p:spPr>
          <a:xfrm>
            <a:off x="4204355" y="1348033"/>
            <a:ext cx="1159497" cy="101809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9BCF863E-94CF-46DF-23C1-816B153ACACE}"/>
              </a:ext>
            </a:extLst>
          </p:cNvPr>
          <p:cNvCxnSpPr>
            <a:cxnSpLocks/>
          </p:cNvCxnSpPr>
          <p:nvPr/>
        </p:nvCxnSpPr>
        <p:spPr>
          <a:xfrm flipV="1">
            <a:off x="3471823" y="3267307"/>
            <a:ext cx="1891914" cy="94540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onnettore 2 1024">
            <a:extLst>
              <a:ext uri="{FF2B5EF4-FFF2-40B4-BE49-F238E27FC236}">
                <a16:creationId xmlns:a16="http://schemas.microsoft.com/office/drawing/2014/main" id="{714EDAE2-ED5D-68A5-4DC2-C6E3001943B4}"/>
              </a:ext>
            </a:extLst>
          </p:cNvPr>
          <p:cNvCxnSpPr>
            <a:cxnSpLocks/>
          </p:cNvCxnSpPr>
          <p:nvPr/>
        </p:nvCxnSpPr>
        <p:spPr>
          <a:xfrm flipH="1" flipV="1">
            <a:off x="5439266" y="3657600"/>
            <a:ext cx="81168" cy="91552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6" name="Connettore 2 1025">
            <a:extLst>
              <a:ext uri="{FF2B5EF4-FFF2-40B4-BE49-F238E27FC236}">
                <a16:creationId xmlns:a16="http://schemas.microsoft.com/office/drawing/2014/main" id="{568A1F1F-E438-B56F-93D0-20E6DEE614AA}"/>
              </a:ext>
            </a:extLst>
          </p:cNvPr>
          <p:cNvCxnSpPr>
            <a:cxnSpLocks/>
          </p:cNvCxnSpPr>
          <p:nvPr/>
        </p:nvCxnSpPr>
        <p:spPr>
          <a:xfrm flipH="1" flipV="1">
            <a:off x="4751109" y="3648173"/>
            <a:ext cx="260837" cy="166774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Connettore 2 1026">
            <a:extLst>
              <a:ext uri="{FF2B5EF4-FFF2-40B4-BE49-F238E27FC236}">
                <a16:creationId xmlns:a16="http://schemas.microsoft.com/office/drawing/2014/main" id="{6DDB85DE-A2CA-1953-EAAD-863AA04228A6}"/>
              </a:ext>
            </a:extLst>
          </p:cNvPr>
          <p:cNvCxnSpPr>
            <a:cxnSpLocks/>
          </p:cNvCxnSpPr>
          <p:nvPr/>
        </p:nvCxnSpPr>
        <p:spPr>
          <a:xfrm flipV="1">
            <a:off x="4484380" y="3846366"/>
            <a:ext cx="0" cy="62527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ttangolo con angoli arrotondati 1027">
            <a:extLst>
              <a:ext uri="{FF2B5EF4-FFF2-40B4-BE49-F238E27FC236}">
                <a16:creationId xmlns:a16="http://schemas.microsoft.com/office/drawing/2014/main" id="{B6915C84-01E2-4AB7-6AFC-6D63B370BD5E}"/>
              </a:ext>
            </a:extLst>
          </p:cNvPr>
          <p:cNvSpPr/>
          <p:nvPr/>
        </p:nvSpPr>
        <p:spPr>
          <a:xfrm>
            <a:off x="2695152" y="3981133"/>
            <a:ext cx="850705" cy="4856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0" name="CasellaDiTesto 1029">
            <a:extLst>
              <a:ext uri="{FF2B5EF4-FFF2-40B4-BE49-F238E27FC236}">
                <a16:creationId xmlns:a16="http://schemas.microsoft.com/office/drawing/2014/main" id="{47C4C553-0E1F-5303-E506-BA8FB520030D}"/>
              </a:ext>
            </a:extLst>
          </p:cNvPr>
          <p:cNvSpPr txBox="1"/>
          <p:nvPr/>
        </p:nvSpPr>
        <p:spPr>
          <a:xfrm>
            <a:off x="2666781" y="3971847"/>
            <a:ext cx="1143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 beam line</a:t>
            </a:r>
          </a:p>
        </p:txBody>
      </p:sp>
      <p:sp>
        <p:nvSpPr>
          <p:cNvPr id="1032" name="Rettangolo con angoli arrotondati 1031">
            <a:extLst>
              <a:ext uri="{FF2B5EF4-FFF2-40B4-BE49-F238E27FC236}">
                <a16:creationId xmlns:a16="http://schemas.microsoft.com/office/drawing/2014/main" id="{7B68E2E2-8AE2-93DB-19F8-1ABC0A0C34DE}"/>
              </a:ext>
            </a:extLst>
          </p:cNvPr>
          <p:cNvSpPr/>
          <p:nvPr/>
        </p:nvSpPr>
        <p:spPr>
          <a:xfrm>
            <a:off x="5200764" y="4478918"/>
            <a:ext cx="763802" cy="3385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Rettangolo con angoli arrotondati 1032">
            <a:extLst>
              <a:ext uri="{FF2B5EF4-FFF2-40B4-BE49-F238E27FC236}">
                <a16:creationId xmlns:a16="http://schemas.microsoft.com/office/drawing/2014/main" id="{B6077C99-B4FF-3E0A-ACC8-E5846FE47356}"/>
              </a:ext>
            </a:extLst>
          </p:cNvPr>
          <p:cNvSpPr/>
          <p:nvPr/>
        </p:nvSpPr>
        <p:spPr>
          <a:xfrm>
            <a:off x="4515141" y="5206467"/>
            <a:ext cx="763803" cy="5095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CasellaDiTesto 1034">
            <a:extLst>
              <a:ext uri="{FF2B5EF4-FFF2-40B4-BE49-F238E27FC236}">
                <a16:creationId xmlns:a16="http://schemas.microsoft.com/office/drawing/2014/main" id="{3E4BE22C-1403-2C79-799F-C914226608FA}"/>
              </a:ext>
            </a:extLst>
          </p:cNvPr>
          <p:cNvSpPr txBox="1"/>
          <p:nvPr/>
        </p:nvSpPr>
        <p:spPr>
          <a:xfrm>
            <a:off x="5307813" y="4508418"/>
            <a:ext cx="565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GPD</a:t>
            </a:r>
          </a:p>
        </p:txBody>
      </p:sp>
      <p:sp>
        <p:nvSpPr>
          <p:cNvPr id="1037" name="CasellaDiTesto 1036">
            <a:extLst>
              <a:ext uri="{FF2B5EF4-FFF2-40B4-BE49-F238E27FC236}">
                <a16:creationId xmlns:a16="http://schemas.microsoft.com/office/drawing/2014/main" id="{83E71BD2-B2C8-1F32-872D-6E39DA8A84E4}"/>
              </a:ext>
            </a:extLst>
          </p:cNvPr>
          <p:cNvSpPr txBox="1"/>
          <p:nvPr/>
        </p:nvSpPr>
        <p:spPr>
          <a:xfrm>
            <a:off x="4531642" y="5213439"/>
            <a:ext cx="763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CMOS camera</a:t>
            </a:r>
          </a:p>
        </p:txBody>
      </p:sp>
      <p:sp>
        <p:nvSpPr>
          <p:cNvPr id="1038" name="Rettangolo con angoli arrotondati 1037">
            <a:extLst>
              <a:ext uri="{FF2B5EF4-FFF2-40B4-BE49-F238E27FC236}">
                <a16:creationId xmlns:a16="http://schemas.microsoft.com/office/drawing/2014/main" id="{5DCCCC69-268A-31C1-C186-9E5355752A9B}"/>
              </a:ext>
            </a:extLst>
          </p:cNvPr>
          <p:cNvSpPr/>
          <p:nvPr/>
        </p:nvSpPr>
        <p:spPr>
          <a:xfrm>
            <a:off x="4193507" y="4323305"/>
            <a:ext cx="559077" cy="3365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0" name="CasellaDiTesto 1039">
            <a:extLst>
              <a:ext uri="{FF2B5EF4-FFF2-40B4-BE49-F238E27FC236}">
                <a16:creationId xmlns:a16="http://schemas.microsoft.com/office/drawing/2014/main" id="{E0151C22-B829-A810-07EC-CE7073803514}"/>
              </a:ext>
            </a:extLst>
          </p:cNvPr>
          <p:cNvSpPr txBox="1"/>
          <p:nvPr/>
        </p:nvSpPr>
        <p:spPr>
          <a:xfrm>
            <a:off x="4193509" y="4341560"/>
            <a:ext cx="559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SDD</a:t>
            </a:r>
          </a:p>
        </p:txBody>
      </p:sp>
      <p:cxnSp>
        <p:nvCxnSpPr>
          <p:cNvPr id="1046" name="Connettore 2 1045">
            <a:extLst>
              <a:ext uri="{FF2B5EF4-FFF2-40B4-BE49-F238E27FC236}">
                <a16:creationId xmlns:a16="http://schemas.microsoft.com/office/drawing/2014/main" id="{DC7E6777-9309-A5BF-2FC6-ABCD71AE4A27}"/>
              </a:ext>
            </a:extLst>
          </p:cNvPr>
          <p:cNvCxnSpPr>
            <a:cxnSpLocks/>
            <a:stCxn id="1047" idx="2"/>
          </p:cNvCxnSpPr>
          <p:nvPr/>
        </p:nvCxnSpPr>
        <p:spPr>
          <a:xfrm flipH="1">
            <a:off x="7319520" y="1609643"/>
            <a:ext cx="32747" cy="40946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7" name="Rettangolo con angoli arrotondati 1046">
            <a:extLst>
              <a:ext uri="{FF2B5EF4-FFF2-40B4-BE49-F238E27FC236}">
                <a16:creationId xmlns:a16="http://schemas.microsoft.com/office/drawing/2014/main" id="{6FEA1AC4-CF36-DEFB-D435-E32EBDA24B5C}"/>
              </a:ext>
            </a:extLst>
          </p:cNvPr>
          <p:cNvSpPr/>
          <p:nvPr/>
        </p:nvSpPr>
        <p:spPr>
          <a:xfrm>
            <a:off x="6722330" y="1087953"/>
            <a:ext cx="1259874" cy="521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" name="CasellaDiTesto 1047">
            <a:extLst>
              <a:ext uri="{FF2B5EF4-FFF2-40B4-BE49-F238E27FC236}">
                <a16:creationId xmlns:a16="http://schemas.microsoft.com/office/drawing/2014/main" id="{0D69A247-51BC-6AA3-6DBF-4B974EEFFC72}"/>
              </a:ext>
            </a:extLst>
          </p:cNvPr>
          <p:cNvSpPr txBox="1"/>
          <p:nvPr/>
        </p:nvSpPr>
        <p:spPr>
          <a:xfrm>
            <a:off x="6679190" y="1086423"/>
            <a:ext cx="1441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tube: radiation source</a:t>
            </a:r>
          </a:p>
        </p:txBody>
      </p:sp>
      <p:sp>
        <p:nvSpPr>
          <p:cNvPr id="1056" name="Fumetto 1 1055">
            <a:extLst>
              <a:ext uri="{FF2B5EF4-FFF2-40B4-BE49-F238E27FC236}">
                <a16:creationId xmlns:a16="http://schemas.microsoft.com/office/drawing/2014/main" id="{93866FE4-E280-727E-0F3B-7A85D60BBD37}"/>
              </a:ext>
            </a:extLst>
          </p:cNvPr>
          <p:cNvSpPr/>
          <p:nvPr/>
        </p:nvSpPr>
        <p:spPr>
          <a:xfrm>
            <a:off x="160255" y="1084083"/>
            <a:ext cx="3440783" cy="2675748"/>
          </a:xfrm>
          <a:prstGeom prst="wedgeRectCallout">
            <a:avLst>
              <a:gd name="adj1" fmla="val 99768"/>
              <a:gd name="adj2" fmla="val -532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8" name="CasellaDiTesto 1057">
                <a:extLst>
                  <a:ext uri="{FF2B5EF4-FFF2-40B4-BE49-F238E27FC236}">
                    <a16:creationId xmlns:a16="http://schemas.microsoft.com/office/drawing/2014/main" id="{3ED054CB-05FF-2D53-B157-5D335CE32C61}"/>
                  </a:ext>
                </a:extLst>
              </p:cNvPr>
              <p:cNvSpPr txBox="1"/>
              <p:nvPr/>
            </p:nvSpPr>
            <p:spPr>
              <a:xfrm rot="12145535" flipV="1">
                <a:off x="2515183" y="1674833"/>
                <a:ext cx="24562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</m:oMath>
                  </m:oMathPara>
                </a14:m>
                <a:endParaRPr lang="en-US" sz="1200" dirty="0">
                  <a:latin typeface="LM Roman 10" pitchFamily="2" charset="77"/>
                </a:endParaRPr>
              </a:p>
            </p:txBody>
          </p:sp>
        </mc:Choice>
        <mc:Fallback xmlns="">
          <p:sp>
            <p:nvSpPr>
              <p:cNvPr id="1058" name="CasellaDiTesto 1057">
                <a:extLst>
                  <a:ext uri="{FF2B5EF4-FFF2-40B4-BE49-F238E27FC236}">
                    <a16:creationId xmlns:a16="http://schemas.microsoft.com/office/drawing/2014/main" id="{3ED054CB-05FF-2D53-B157-5D335CE32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2145535" flipV="1">
                <a:off x="2515183" y="1674833"/>
                <a:ext cx="245626" cy="184666"/>
              </a:xfrm>
              <a:prstGeom prst="rect">
                <a:avLst/>
              </a:prstGeom>
              <a:blipFill>
                <a:blip r:embed="rId1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9" name="CasellaDiTesto 1058">
                <a:extLst>
                  <a:ext uri="{FF2B5EF4-FFF2-40B4-BE49-F238E27FC236}">
                    <a16:creationId xmlns:a16="http://schemas.microsoft.com/office/drawing/2014/main" id="{CCB94FA8-BC73-DF2F-2A47-DA6BFE7BA9F3}"/>
                  </a:ext>
                </a:extLst>
              </p:cNvPr>
              <p:cNvSpPr txBox="1"/>
              <p:nvPr/>
            </p:nvSpPr>
            <p:spPr>
              <a:xfrm>
                <a:off x="2159667" y="1836553"/>
                <a:ext cx="30731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200" dirty="0">
                  <a:latin typeface="LM Roman 10" pitchFamily="2" charset="77"/>
                </a:endParaRPr>
              </a:p>
            </p:txBody>
          </p:sp>
        </mc:Choice>
        <mc:Fallback xmlns="">
          <p:sp>
            <p:nvSpPr>
              <p:cNvPr id="1059" name="CasellaDiTesto 1058">
                <a:extLst>
                  <a:ext uri="{FF2B5EF4-FFF2-40B4-BE49-F238E27FC236}">
                    <a16:creationId xmlns:a16="http://schemas.microsoft.com/office/drawing/2014/main" id="{CCB94FA8-BC73-DF2F-2A47-DA6BFE7BA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667" y="1836553"/>
                <a:ext cx="307310" cy="18466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1" name="CasellaDiTesto 1060">
                <a:extLst>
                  <a:ext uri="{FF2B5EF4-FFF2-40B4-BE49-F238E27FC236}">
                    <a16:creationId xmlns:a16="http://schemas.microsoft.com/office/drawing/2014/main" id="{A73DF176-AC79-AC8C-EA10-20701A79952D}"/>
                  </a:ext>
                </a:extLst>
              </p:cNvPr>
              <p:cNvSpPr txBox="1"/>
              <p:nvPr/>
            </p:nvSpPr>
            <p:spPr>
              <a:xfrm rot="19528285">
                <a:off x="1558291" y="1814390"/>
                <a:ext cx="9186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=45°</m:t>
                      </m:r>
                    </m:oMath>
                  </m:oMathPara>
                </a14:m>
                <a:endParaRPr lang="en-US" sz="1200" dirty="0">
                  <a:latin typeface="LM Roman 10" pitchFamily="2" charset="77"/>
                </a:endParaRPr>
              </a:p>
            </p:txBody>
          </p:sp>
        </mc:Choice>
        <mc:Fallback xmlns="">
          <p:sp>
            <p:nvSpPr>
              <p:cNvPr id="1061" name="CasellaDiTesto 1060">
                <a:extLst>
                  <a:ext uri="{FF2B5EF4-FFF2-40B4-BE49-F238E27FC236}">
                    <a16:creationId xmlns:a16="http://schemas.microsoft.com/office/drawing/2014/main" id="{A73DF176-AC79-AC8C-EA10-20701A799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28285">
                <a:off x="1558291" y="1814390"/>
                <a:ext cx="918656" cy="18466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2" name="CasellaDiTesto 1061">
            <a:extLst>
              <a:ext uri="{FF2B5EF4-FFF2-40B4-BE49-F238E27FC236}">
                <a16:creationId xmlns:a16="http://schemas.microsoft.com/office/drawing/2014/main" id="{116F890F-FD47-B0A5-CC66-B04D32AC37D4}"/>
              </a:ext>
            </a:extLst>
          </p:cNvPr>
          <p:cNvSpPr txBox="1"/>
          <p:nvPr/>
        </p:nvSpPr>
        <p:spPr>
          <a:xfrm rot="843917">
            <a:off x="2096768" y="3174523"/>
            <a:ext cx="1088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M Roman 10" pitchFamily="2" charset="77"/>
              </a:rPr>
              <a:t>Plane of incidence</a:t>
            </a:r>
            <a:endParaRPr lang="en-US" sz="1200" dirty="0"/>
          </a:p>
        </p:txBody>
      </p:sp>
      <p:sp>
        <p:nvSpPr>
          <p:cNvPr id="1064" name="CasellaDiTesto 1063">
            <a:extLst>
              <a:ext uri="{FF2B5EF4-FFF2-40B4-BE49-F238E27FC236}">
                <a16:creationId xmlns:a16="http://schemas.microsoft.com/office/drawing/2014/main" id="{66D01AF8-6C40-7050-8D73-93C0E50367B0}"/>
              </a:ext>
            </a:extLst>
          </p:cNvPr>
          <p:cNvSpPr txBox="1"/>
          <p:nvPr/>
        </p:nvSpPr>
        <p:spPr>
          <a:xfrm>
            <a:off x="697203" y="3127762"/>
            <a:ext cx="144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M Roman 10" pitchFamily="2" charset="77"/>
              </a:rPr>
              <a:t>Diffracted </a:t>
            </a:r>
            <a:r>
              <a:rPr lang="en-US" sz="1200" b="1" dirty="0">
                <a:latin typeface="LM Roman 10" pitchFamily="2" charset="77"/>
              </a:rPr>
              <a:t>polarized</a:t>
            </a:r>
            <a:r>
              <a:rPr lang="en-US" sz="1200" dirty="0">
                <a:latin typeface="LM Roman 10" pitchFamily="2" charset="77"/>
              </a:rPr>
              <a:t> radiation</a:t>
            </a:r>
            <a:endParaRPr lang="en-US" sz="1200" dirty="0"/>
          </a:p>
        </p:txBody>
      </p:sp>
      <p:sp>
        <p:nvSpPr>
          <p:cNvPr id="1066" name="CasellaDiTesto 1065">
            <a:extLst>
              <a:ext uri="{FF2B5EF4-FFF2-40B4-BE49-F238E27FC236}">
                <a16:creationId xmlns:a16="http://schemas.microsoft.com/office/drawing/2014/main" id="{EB4F8337-B3A3-9AA5-3786-66F69F1051C9}"/>
              </a:ext>
            </a:extLst>
          </p:cNvPr>
          <p:cNvSpPr txBox="1"/>
          <p:nvPr/>
        </p:nvSpPr>
        <p:spPr>
          <a:xfrm>
            <a:off x="2397076" y="2189298"/>
            <a:ext cx="120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LM Roman 10" pitchFamily="2" charset="77"/>
              </a:rPr>
              <a:t>Unpolarized</a:t>
            </a:r>
            <a:r>
              <a:rPr lang="en-US" sz="1200" dirty="0">
                <a:latin typeface="LM Roman 10" pitchFamily="2" charset="77"/>
              </a:rPr>
              <a:t> incident radiation</a:t>
            </a:r>
            <a:endParaRPr lang="en-US" sz="1200" dirty="0"/>
          </a:p>
        </p:txBody>
      </p:sp>
      <p:cxnSp>
        <p:nvCxnSpPr>
          <p:cNvPr id="1068" name="Connettore 2 1067">
            <a:extLst>
              <a:ext uri="{FF2B5EF4-FFF2-40B4-BE49-F238E27FC236}">
                <a16:creationId xmlns:a16="http://schemas.microsoft.com/office/drawing/2014/main" id="{F42BD3C0-38E5-E978-4902-8E8CA82A129A}"/>
              </a:ext>
            </a:extLst>
          </p:cNvPr>
          <p:cNvCxnSpPr>
            <a:cxnSpLocks/>
          </p:cNvCxnSpPr>
          <p:nvPr/>
        </p:nvCxnSpPr>
        <p:spPr>
          <a:xfrm flipH="1">
            <a:off x="2048156" y="1255336"/>
            <a:ext cx="1865540" cy="30791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Rettangolo con angoli arrotondati 1041">
            <a:extLst>
              <a:ext uri="{FF2B5EF4-FFF2-40B4-BE49-F238E27FC236}">
                <a16:creationId xmlns:a16="http://schemas.microsoft.com/office/drawing/2014/main" id="{79D030E5-572D-26DC-5824-B3A924CAF315}"/>
              </a:ext>
            </a:extLst>
          </p:cNvPr>
          <p:cNvSpPr/>
          <p:nvPr/>
        </p:nvSpPr>
        <p:spPr>
          <a:xfrm>
            <a:off x="3733635" y="1080786"/>
            <a:ext cx="1441685" cy="3401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3" name="CasellaDiTesto 1042">
            <a:extLst>
              <a:ext uri="{FF2B5EF4-FFF2-40B4-BE49-F238E27FC236}">
                <a16:creationId xmlns:a16="http://schemas.microsoft.com/office/drawing/2014/main" id="{A23C2F97-B391-30BA-9516-7D243D4336EF}"/>
              </a:ext>
            </a:extLst>
          </p:cNvPr>
          <p:cNvSpPr txBox="1"/>
          <p:nvPr/>
        </p:nvSpPr>
        <p:spPr>
          <a:xfrm>
            <a:off x="3754250" y="1103555"/>
            <a:ext cx="1441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Polarizing crystal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CasellaDiTesto 1070">
                <a:extLst>
                  <a:ext uri="{FF2B5EF4-FFF2-40B4-BE49-F238E27FC236}">
                    <a16:creationId xmlns:a16="http://schemas.microsoft.com/office/drawing/2014/main" id="{4968A693-E6F2-8342-B239-295D5955EBC4}"/>
                  </a:ext>
                </a:extLst>
              </p:cNvPr>
              <p:cNvSpPr txBox="1"/>
              <p:nvPr/>
            </p:nvSpPr>
            <p:spPr>
              <a:xfrm>
                <a:off x="1193205" y="2943108"/>
                <a:ext cx="30731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200" dirty="0">
                  <a:latin typeface="LM Roman 10" pitchFamily="2" charset="77"/>
                </a:endParaRPr>
              </a:p>
            </p:txBody>
          </p:sp>
        </mc:Choice>
        <mc:Fallback xmlns="">
          <p:sp>
            <p:nvSpPr>
              <p:cNvPr id="1071" name="CasellaDiTesto 1070">
                <a:extLst>
                  <a:ext uri="{FF2B5EF4-FFF2-40B4-BE49-F238E27FC236}">
                    <a16:creationId xmlns:a16="http://schemas.microsoft.com/office/drawing/2014/main" id="{4968A693-E6F2-8342-B239-295D5955E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205" y="2943108"/>
                <a:ext cx="307310" cy="18466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3" name="Rettangolo con angoli arrotondati 1072">
            <a:extLst>
              <a:ext uri="{FF2B5EF4-FFF2-40B4-BE49-F238E27FC236}">
                <a16:creationId xmlns:a16="http://schemas.microsoft.com/office/drawing/2014/main" id="{797F3573-D7BB-BF1E-50DD-1164A4AFBFE7}"/>
              </a:ext>
            </a:extLst>
          </p:cNvPr>
          <p:cNvSpPr/>
          <p:nvPr/>
        </p:nvSpPr>
        <p:spPr>
          <a:xfrm>
            <a:off x="5451124" y="5740042"/>
            <a:ext cx="1500444" cy="3401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4" name="CasellaDiTesto 1073">
            <a:extLst>
              <a:ext uri="{FF2B5EF4-FFF2-40B4-BE49-F238E27FC236}">
                <a16:creationId xmlns:a16="http://schemas.microsoft.com/office/drawing/2014/main" id="{1FE03E9A-1C53-349A-6B30-EFB2F8369101}"/>
              </a:ext>
            </a:extLst>
          </p:cNvPr>
          <p:cNvSpPr txBox="1"/>
          <p:nvPr/>
        </p:nvSpPr>
        <p:spPr>
          <a:xfrm>
            <a:off x="5509883" y="5747015"/>
            <a:ext cx="1441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Handling system</a:t>
            </a:r>
          </a:p>
        </p:txBody>
      </p:sp>
      <p:sp>
        <p:nvSpPr>
          <p:cNvPr id="1088" name="CasellaDiTesto 1087">
            <a:extLst>
              <a:ext uri="{FF2B5EF4-FFF2-40B4-BE49-F238E27FC236}">
                <a16:creationId xmlns:a16="http://schemas.microsoft.com/office/drawing/2014/main" id="{9366E31C-13CD-CDF1-FB4E-2F45EE718220}"/>
              </a:ext>
            </a:extLst>
          </p:cNvPr>
          <p:cNvSpPr txBox="1"/>
          <p:nvPr/>
        </p:nvSpPr>
        <p:spPr>
          <a:xfrm>
            <a:off x="7975285" y="1066513"/>
            <a:ext cx="4304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GPD response to the polarization</a:t>
            </a:r>
            <a:r>
              <a:rPr lang="en-US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Modulation factor (response to 100% linearly polarized radiation) vs Energy.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9" name="Rettangolo con angoli arrotondati 1088">
            <a:extLst>
              <a:ext uri="{FF2B5EF4-FFF2-40B4-BE49-F238E27FC236}">
                <a16:creationId xmlns:a16="http://schemas.microsoft.com/office/drawing/2014/main" id="{26F19BC1-3053-EBAF-9467-3CF32CCE9CE8}"/>
              </a:ext>
            </a:extLst>
          </p:cNvPr>
          <p:cNvSpPr/>
          <p:nvPr/>
        </p:nvSpPr>
        <p:spPr>
          <a:xfrm>
            <a:off x="8076106" y="1034850"/>
            <a:ext cx="4040419" cy="5278103"/>
          </a:xfrm>
          <a:prstGeom prst="roundRect">
            <a:avLst>
              <a:gd name="adj" fmla="val 490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Immagine che contiene diagramma, testo, Diagramma, mappa&#10;&#10;Descrizione generata automaticamente">
            <a:extLst>
              <a:ext uri="{FF2B5EF4-FFF2-40B4-BE49-F238E27FC236}">
                <a16:creationId xmlns:a16="http://schemas.microsoft.com/office/drawing/2014/main" id="{75C431BA-6C38-2C9E-C2E8-2EA7DC225A7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930" t="11283" r="9478" b="3221"/>
          <a:stretch/>
        </p:blipFill>
        <p:spPr>
          <a:xfrm>
            <a:off x="8406925" y="2010501"/>
            <a:ext cx="3432391" cy="2318706"/>
          </a:xfrm>
          <a:prstGeom prst="rect">
            <a:avLst/>
          </a:prstGeom>
          <a:ln>
            <a:noFill/>
          </a:ln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171810E-F111-9C5D-47AC-F99239670185}"/>
              </a:ext>
            </a:extLst>
          </p:cNvPr>
          <p:cNvCxnSpPr>
            <a:cxnSpLocks/>
          </p:cNvCxnSpPr>
          <p:nvPr/>
        </p:nvCxnSpPr>
        <p:spPr>
          <a:xfrm>
            <a:off x="11083376" y="2662134"/>
            <a:ext cx="0" cy="487068"/>
          </a:xfrm>
          <a:prstGeom prst="straightConnector1">
            <a:avLst/>
          </a:prstGeom>
          <a:ln w="19050">
            <a:solidFill>
              <a:srgbClr val="22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9A1C752-8B89-6680-48B0-153F549AA35E}"/>
              </a:ext>
            </a:extLst>
          </p:cNvPr>
          <p:cNvCxnSpPr>
            <a:cxnSpLocks/>
          </p:cNvCxnSpPr>
          <p:nvPr/>
        </p:nvCxnSpPr>
        <p:spPr>
          <a:xfrm flipH="1">
            <a:off x="11083376" y="3204201"/>
            <a:ext cx="1248" cy="89565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33E6D51-1E5D-E062-3BC1-B39A4B8B7B2F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8816680" y="3169854"/>
            <a:ext cx="3022636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1D94412-CBC5-4642-FF97-A27FBC26B1E4}"/>
              </a:ext>
            </a:extLst>
          </p:cNvPr>
          <p:cNvSpPr txBox="1"/>
          <p:nvPr/>
        </p:nvSpPr>
        <p:spPr>
          <a:xfrm>
            <a:off x="11094768" y="2810657"/>
            <a:ext cx="237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2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1C2F126-0934-5717-3B03-120C784B41CA}"/>
              </a:ext>
            </a:extLst>
          </p:cNvPr>
          <p:cNvSpPr txBox="1"/>
          <p:nvPr/>
        </p:nvSpPr>
        <p:spPr>
          <a:xfrm>
            <a:off x="11087050" y="3534077"/>
            <a:ext cx="237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D3E35DA9-F6B9-C4BD-D07F-A9F3313E31D4}"/>
                  </a:ext>
                </a:extLst>
              </p:cNvPr>
              <p:cNvSpPr txBox="1"/>
              <p:nvPr/>
            </p:nvSpPr>
            <p:spPr>
              <a:xfrm>
                <a:off x="8481891" y="3796652"/>
                <a:ext cx="2680762" cy="281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𝐍</m:t>
                      </m:r>
                      <m:d>
                        <m:dPr>
                          <m:ctrlPr>
                            <a:rPr lang="en-US" sz="1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𝛟</m:t>
                          </m:r>
                        </m:e>
                      </m:d>
                      <m:r>
                        <a:rPr lang="en-US" sz="1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𝐀</m:t>
                      </m:r>
                      <m:r>
                        <a:rPr lang="en-US" sz="1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200" b="1" i="0" smtClean="0">
                          <a:solidFill>
                            <a:srgbClr val="22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𝐁</m:t>
                      </m:r>
                      <m:sSup>
                        <m:sSupPr>
                          <m:ctrlPr>
                            <a:rPr lang="en-US" sz="1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𝐜𝐨𝐬</m:t>
                          </m:r>
                        </m:e>
                        <m:sup>
                          <m:r>
                            <a:rPr lang="en-US" sz="1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𝛟</m:t>
                      </m:r>
                      <m:r>
                        <a:rPr lang="en-US" sz="1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𝛟</m:t>
                          </m:r>
                        </m:e>
                        <m:sub>
                          <m:r>
                            <a:rPr lang="en-US" sz="1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D3E35DA9-F6B9-C4BD-D07F-A9F3313E3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891" y="3796652"/>
                <a:ext cx="2680762" cy="281167"/>
              </a:xfrm>
              <a:prstGeom prst="rect">
                <a:avLst/>
              </a:prstGeom>
              <a:blipFill>
                <a:blip r:embed="rId21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77D188-4F46-A3CF-5C75-D935A2CE77FB}"/>
              </a:ext>
            </a:extLst>
          </p:cNvPr>
          <p:cNvSpPr txBox="1"/>
          <p:nvPr/>
        </p:nvSpPr>
        <p:spPr>
          <a:xfrm>
            <a:off x="66537" y="6033859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Ref. [2],[3],[5],[6]</a:t>
            </a:r>
          </a:p>
        </p:txBody>
      </p:sp>
      <p:pic>
        <p:nvPicPr>
          <p:cNvPr id="6" name="Immagine 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BAB6AC01-2DF8-52EE-6D3D-2CC13088DFC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91103" y="4319103"/>
            <a:ext cx="3154823" cy="1977546"/>
          </a:xfrm>
          <a:prstGeom prst="roundRect">
            <a:avLst>
              <a:gd name="adj" fmla="val 0"/>
            </a:avLst>
          </a:prstGeom>
          <a:ln w="9525">
            <a:noFill/>
          </a:ln>
        </p:spPr>
      </p:pic>
      <p:pic>
        <p:nvPicPr>
          <p:cNvPr id="1050" name="Immagine 1049" descr="Immagine che contiene arte, Accessorio di moda, modello, arancione&#10;&#10;Descrizione generata automaticamente">
            <a:extLst>
              <a:ext uri="{FF2B5EF4-FFF2-40B4-BE49-F238E27FC236}">
                <a16:creationId xmlns:a16="http://schemas.microsoft.com/office/drawing/2014/main" id="{816873B7-F6DA-5000-9A2B-121E0F6A8CF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200000">
            <a:off x="10757540" y="4730158"/>
            <a:ext cx="651672" cy="737966"/>
          </a:xfrm>
          <a:prstGeom prst="rect">
            <a:avLst/>
          </a:prstGeom>
        </p:spPr>
      </p:pic>
      <p:pic>
        <p:nvPicPr>
          <p:cNvPr id="1051" name="Immagine 1050" descr="Immagine che contiene modello, cerchio, Policromia, design&#10;&#10;Descrizione generata automaticamente">
            <a:extLst>
              <a:ext uri="{FF2B5EF4-FFF2-40B4-BE49-F238E27FC236}">
                <a16:creationId xmlns:a16="http://schemas.microsoft.com/office/drawing/2014/main" id="{D2081B54-DE89-4CD9-8EFA-A4327C7FE14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5400000">
            <a:off x="8961541" y="4746260"/>
            <a:ext cx="577644" cy="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1823 3.33333E-6 C 0.02656 3.33333E-6 0.03711 0.02199 0.03711 0.04143 L 0.03711 0.08495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4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7" grpId="0" animBg="1"/>
      <p:bldP spid="35" grpId="0" animBg="1"/>
      <p:bldP spid="1028" grpId="0" animBg="1"/>
      <p:bldP spid="1030" grpId="0"/>
      <p:bldP spid="1032" grpId="0" animBg="1"/>
      <p:bldP spid="1033" grpId="0" animBg="1"/>
      <p:bldP spid="1035" grpId="0"/>
      <p:bldP spid="1037" grpId="0"/>
      <p:bldP spid="1038" grpId="0" animBg="1"/>
      <p:bldP spid="1040" grpId="0"/>
      <p:bldP spid="1047" grpId="0" animBg="1"/>
      <p:bldP spid="1048" grpId="0"/>
      <p:bldP spid="1056" grpId="0" animBg="1"/>
      <p:bldP spid="1058" grpId="0"/>
      <p:bldP spid="1059" grpId="0"/>
      <p:bldP spid="1061" grpId="0"/>
      <p:bldP spid="1062" grpId="0"/>
      <p:bldP spid="1064" grpId="0"/>
      <p:bldP spid="1066" grpId="0"/>
      <p:bldP spid="1042" grpId="0" animBg="1"/>
      <p:bldP spid="1043" grpId="0"/>
      <p:bldP spid="1071" grpId="0"/>
      <p:bldP spid="1088" grpId="0"/>
      <p:bldP spid="1089" grpId="0" animBg="1"/>
      <p:bldP spid="23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op Photographs from Space">
            <a:extLst>
              <a:ext uri="{FF2B5EF4-FFF2-40B4-BE49-F238E27FC236}">
                <a16:creationId xmlns:a16="http://schemas.microsoft.com/office/drawing/2014/main" id="{92FE7BE1-398A-B257-665E-AC3C929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49588"/>
          <a:stretch/>
        </p:blipFill>
        <p:spPr bwMode="auto">
          <a:xfrm>
            <a:off x="0" y="0"/>
            <a:ext cx="12192000" cy="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9225D-25FB-0038-ED78-8BB3AEBA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5" y="50387"/>
            <a:ext cx="1138818" cy="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9AE2DD25-9660-3FC1-2ADC-A6C7F526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7" y="34418"/>
            <a:ext cx="1221000" cy="864371"/>
          </a:xfrm>
          <a:prstGeom prst="rect">
            <a:avLst/>
          </a:prstGeom>
        </p:spPr>
      </p:pic>
      <p:pic>
        <p:nvPicPr>
          <p:cNvPr id="20" name="Immagine 19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346E0155-F5FE-B985-D7C5-0AB612DD25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28" b="78142"/>
          <a:stretch/>
        </p:blipFill>
        <p:spPr>
          <a:xfrm>
            <a:off x="0" y="6369584"/>
            <a:ext cx="12192000" cy="497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DAEED4-C100-C7E1-7659-D8DC6A13D268}"/>
              </a:ext>
            </a:extLst>
          </p:cNvPr>
          <p:cNvSpPr txBox="1"/>
          <p:nvPr/>
        </p:nvSpPr>
        <p:spPr>
          <a:xfrm>
            <a:off x="10983985" y="6451063"/>
            <a:ext cx="11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C8FE0D-3648-5349-BAC8-C8375B14ACDE}" type="slidenum">
              <a:rPr lang="en-GB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D2CB55-F0BD-98CA-FBFC-4A1E312809B2}"/>
              </a:ext>
            </a:extLst>
          </p:cNvPr>
          <p:cNvSpPr txBox="1"/>
          <p:nvPr/>
        </p:nvSpPr>
        <p:spPr>
          <a:xfrm>
            <a:off x="1543933" y="6429674"/>
            <a:ext cx="91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X-ray Polarimetry with IXPE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D7D80C-93D0-0353-7D06-B9077A5C882A}"/>
              </a:ext>
            </a:extLst>
          </p:cNvPr>
          <p:cNvSpPr txBox="1"/>
          <p:nvPr/>
        </p:nvSpPr>
        <p:spPr>
          <a:xfrm>
            <a:off x="2971456" y="1281174"/>
            <a:ext cx="6249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</a:p>
        </p:txBody>
      </p:sp>
      <p:pic>
        <p:nvPicPr>
          <p:cNvPr id="4" name="Immagine 3" descr="Immagine che contiene trasporto, spazio, Spazio esterno, veicolo spaziale&#10;&#10;Descrizione generata automaticamente">
            <a:extLst>
              <a:ext uri="{FF2B5EF4-FFF2-40B4-BE49-F238E27FC236}">
                <a16:creationId xmlns:a16="http://schemas.microsoft.com/office/drawing/2014/main" id="{541F4B4B-60AC-2299-61A4-242B8C0D0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473" y="2152358"/>
            <a:ext cx="3987050" cy="396248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CD8AC7-37B2-DADB-36AA-10C64B1445BB}"/>
              </a:ext>
            </a:extLst>
          </p:cNvPr>
          <p:cNvSpPr txBox="1"/>
          <p:nvPr/>
        </p:nvSpPr>
        <p:spPr>
          <a:xfrm>
            <a:off x="0" y="6451063"/>
            <a:ext cx="130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18/03/2025</a:t>
            </a:r>
          </a:p>
        </p:txBody>
      </p:sp>
    </p:spTree>
    <p:extLst>
      <p:ext uri="{BB962C8B-B14F-4D97-AF65-F5344CB8AC3E}">
        <p14:creationId xmlns:p14="http://schemas.microsoft.com/office/powerpoint/2010/main" val="304473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5DF537-CADC-2AC3-90D6-24C44A554D0B}"/>
              </a:ext>
            </a:extLst>
          </p:cNvPr>
          <p:cNvSpPr txBox="1"/>
          <p:nvPr/>
        </p:nvSpPr>
        <p:spPr>
          <a:xfrm>
            <a:off x="225232" y="6433771"/>
            <a:ext cx="18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A</a:t>
            </a:r>
          </a:p>
        </p:txBody>
      </p:sp>
      <p:pic>
        <p:nvPicPr>
          <p:cNvPr id="1034" name="Picture 10" descr="Top Photographs from Space">
            <a:extLst>
              <a:ext uri="{FF2B5EF4-FFF2-40B4-BE49-F238E27FC236}">
                <a16:creationId xmlns:a16="http://schemas.microsoft.com/office/drawing/2014/main" id="{92FE7BE1-398A-B257-665E-AC3C929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49588"/>
          <a:stretch/>
        </p:blipFill>
        <p:spPr bwMode="auto">
          <a:xfrm>
            <a:off x="0" y="0"/>
            <a:ext cx="12192000" cy="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9225D-25FB-0038-ED78-8BB3AEBA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5" y="50387"/>
            <a:ext cx="1138818" cy="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9AE2DD25-9660-3FC1-2ADC-A6C7F526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7" y="34418"/>
            <a:ext cx="1221000" cy="864371"/>
          </a:xfrm>
          <a:prstGeom prst="rect">
            <a:avLst/>
          </a:prstGeom>
        </p:spPr>
      </p:pic>
      <p:pic>
        <p:nvPicPr>
          <p:cNvPr id="20" name="Immagine 19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346E0155-F5FE-B985-D7C5-0AB612DD25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28" b="78142"/>
          <a:stretch/>
        </p:blipFill>
        <p:spPr>
          <a:xfrm>
            <a:off x="0" y="6369584"/>
            <a:ext cx="12192000" cy="497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DAEED4-C100-C7E1-7659-D8DC6A13D268}"/>
              </a:ext>
            </a:extLst>
          </p:cNvPr>
          <p:cNvSpPr txBox="1"/>
          <p:nvPr/>
        </p:nvSpPr>
        <p:spPr>
          <a:xfrm>
            <a:off x="10983985" y="6451063"/>
            <a:ext cx="11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C8FE0D-3648-5349-BAC8-C8375B14ACDE}" type="slidenum">
              <a:rPr lang="en-GB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D2CB55-F0BD-98CA-FBFC-4A1E312809B2}"/>
              </a:ext>
            </a:extLst>
          </p:cNvPr>
          <p:cNvSpPr txBox="1"/>
          <p:nvPr/>
        </p:nvSpPr>
        <p:spPr>
          <a:xfrm>
            <a:off x="1543933" y="6429674"/>
            <a:ext cx="91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X-ray Polarimetry with IXPE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B45AD3-A19B-2DD8-FB24-661C0F28654E}"/>
              </a:ext>
            </a:extLst>
          </p:cNvPr>
          <p:cNvSpPr txBox="1"/>
          <p:nvPr/>
        </p:nvSpPr>
        <p:spPr>
          <a:xfrm>
            <a:off x="1371426" y="281937"/>
            <a:ext cx="94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7A3095-B789-32E2-F195-A7EE6E5831A3}"/>
              </a:ext>
            </a:extLst>
          </p:cNvPr>
          <p:cNvSpPr txBox="1"/>
          <p:nvPr/>
        </p:nvSpPr>
        <p:spPr>
          <a:xfrm>
            <a:off x="225231" y="1215148"/>
            <a:ext cx="118781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[1]  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Weisskopf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The Imaging X-Ray Polarimetry Explorer (IXPE):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Pre-Launch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2021.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10.48550/ARXIV.2112.01269.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https://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arxiv.org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/2112.01269. </a:t>
            </a:r>
          </a:p>
          <a:p>
            <a:endParaRPr lang="it-IT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[2]  L. Baldini et al. “Design,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test of the Gas Pixel Detectors for the IXPE mission”. In: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Astroparticle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133 (2021), p. 102628.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issn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0927-6505.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https://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/10.1016/j.astropartphys.2021.102628.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https://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www.sciencedirect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/science/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article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/pii/S0927650521000670. </a:t>
            </a:r>
          </a:p>
          <a:p>
            <a:endParaRPr lang="it-IT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[3]  Fabio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Muleri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Sergio Fabiani.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Astronomical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X-ray Polarimetry. Aracne, 2014. </a:t>
            </a:r>
          </a:p>
          <a:p>
            <a:endParaRPr lang="it-IT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[4]  Fabio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Muleri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“ON THE OPERATION OF X-RAY POLARIMETERS WITH A LARGE FIELD OF VIEW”. In: The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Journal 782.1 (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2014), p. 28.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10.1088/ 0004-637x/782/1/28.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https://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/10.1088%2F0004-637x%2F782%2F1%2F28. </a:t>
            </a: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[5]  S. Tugliani et al. “IXPE Gas Pixel Detectors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X-ray Calibration Facility”. In: Nuovo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Cim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 47.3 (2024), p. 141.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10.1393/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ncc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/i2024-24141-9. </a:t>
            </a:r>
          </a:p>
          <a:p>
            <a:endParaRPr lang="it-IT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[6]  S. Tugliani et al. “IXPE Gas Pixel Detector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the X-ray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facility”. In: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Instruments and Methods in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A: Accelerators,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trometers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Detectors and Associated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1069 (2024), p. 169800.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issn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0168-9002.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https://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/10.1016/j.nima.2024.169800. </a:t>
            </a: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[7]  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Kislat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“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Analyzing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data from X-ray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polarimeters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Stokes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In: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Astroparticle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68 (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2015), pp. 45–51.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10.1016/j.astropartphys.2015. 02.007.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https://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/10.1016%2Fj.astropartphys.2015.02.007. </a:t>
            </a: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[8] C.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Tomaiuolo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" Time-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instrumental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IXPE: Pressure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variation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GEM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charging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inside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GPDs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". In: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Instruments and Methods in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A: Accelerators,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Spectrometers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Detectors and Associated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1069 (2024), p. 169881.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issn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0168-9002. 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https://</a:t>
            </a:r>
            <a:r>
              <a:rPr lang="it-IT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it-IT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/10.1016/j.nima.2024.169881.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D4ECB1-B0E7-4212-8C82-A5EC039331BA}"/>
              </a:ext>
            </a:extLst>
          </p:cNvPr>
          <p:cNvSpPr txBox="1"/>
          <p:nvPr/>
        </p:nvSpPr>
        <p:spPr>
          <a:xfrm>
            <a:off x="-2" y="6412851"/>
            <a:ext cx="130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16/10/24</a:t>
            </a:r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870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5DF537-CADC-2AC3-90D6-24C44A554D0B}"/>
              </a:ext>
            </a:extLst>
          </p:cNvPr>
          <p:cNvSpPr txBox="1"/>
          <p:nvPr/>
        </p:nvSpPr>
        <p:spPr>
          <a:xfrm>
            <a:off x="225232" y="6433771"/>
            <a:ext cx="18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A</a:t>
            </a:r>
          </a:p>
        </p:txBody>
      </p:sp>
      <p:pic>
        <p:nvPicPr>
          <p:cNvPr id="1034" name="Picture 10" descr="Top Photographs from Space">
            <a:extLst>
              <a:ext uri="{FF2B5EF4-FFF2-40B4-BE49-F238E27FC236}">
                <a16:creationId xmlns:a16="http://schemas.microsoft.com/office/drawing/2014/main" id="{92FE7BE1-398A-B257-665E-AC3C929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49588"/>
          <a:stretch/>
        </p:blipFill>
        <p:spPr bwMode="auto">
          <a:xfrm>
            <a:off x="0" y="0"/>
            <a:ext cx="12192000" cy="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9225D-25FB-0038-ED78-8BB3AEBA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5" y="50387"/>
            <a:ext cx="1138818" cy="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9AE2DD25-9660-3FC1-2ADC-A6C7F526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7" y="34418"/>
            <a:ext cx="1221000" cy="864371"/>
          </a:xfrm>
          <a:prstGeom prst="rect">
            <a:avLst/>
          </a:prstGeom>
        </p:spPr>
      </p:pic>
      <p:pic>
        <p:nvPicPr>
          <p:cNvPr id="20" name="Immagine 19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346E0155-F5FE-B985-D7C5-0AB612DD25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28" b="78142"/>
          <a:stretch/>
        </p:blipFill>
        <p:spPr>
          <a:xfrm>
            <a:off x="0" y="6369584"/>
            <a:ext cx="12192000" cy="497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DAEED4-C100-C7E1-7659-D8DC6A13D268}"/>
              </a:ext>
            </a:extLst>
          </p:cNvPr>
          <p:cNvSpPr txBox="1"/>
          <p:nvPr/>
        </p:nvSpPr>
        <p:spPr>
          <a:xfrm>
            <a:off x="10983985" y="6451063"/>
            <a:ext cx="11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C8FE0D-3648-5349-BAC8-C8375B14ACDE}" type="slidenum">
              <a:rPr lang="en-GB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D2CB55-F0BD-98CA-FBFC-4A1E312809B2}"/>
              </a:ext>
            </a:extLst>
          </p:cNvPr>
          <p:cNvSpPr txBox="1"/>
          <p:nvPr/>
        </p:nvSpPr>
        <p:spPr>
          <a:xfrm>
            <a:off x="1543933" y="6429674"/>
            <a:ext cx="91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X-ray Polarimetry with IXPE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4E17EE3-5086-76A8-F3E3-4A4FE96DC704}"/>
              </a:ext>
            </a:extLst>
          </p:cNvPr>
          <p:cNvSpPr txBox="1"/>
          <p:nvPr/>
        </p:nvSpPr>
        <p:spPr>
          <a:xfrm>
            <a:off x="1371426" y="281937"/>
            <a:ext cx="94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IXPE: Imaging X-ray Polarimetry Explorer</a:t>
            </a:r>
          </a:p>
        </p:txBody>
      </p:sp>
      <p:pic>
        <p:nvPicPr>
          <p:cNvPr id="1071" name="Immagine 1070" descr="Immagine che contiene trasporto, veicolo spaziale&#10;&#10;Descrizione generata automaticamente">
            <a:extLst>
              <a:ext uri="{FF2B5EF4-FFF2-40B4-BE49-F238E27FC236}">
                <a16:creationId xmlns:a16="http://schemas.microsoft.com/office/drawing/2014/main" id="{7E0D6BE7-1319-82FE-AC2D-543CD05A7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38838" y="1900790"/>
            <a:ext cx="8114319" cy="3526060"/>
          </a:xfrm>
          <a:prstGeom prst="rect">
            <a:avLst/>
          </a:prstGeom>
        </p:spPr>
      </p:pic>
      <p:cxnSp>
        <p:nvCxnSpPr>
          <p:cNvPr id="1072" name="Connettore 2 1071">
            <a:extLst>
              <a:ext uri="{FF2B5EF4-FFF2-40B4-BE49-F238E27FC236}">
                <a16:creationId xmlns:a16="http://schemas.microsoft.com/office/drawing/2014/main" id="{9C3FC0DD-86F7-20B8-2528-93932D7A5D7E}"/>
              </a:ext>
            </a:extLst>
          </p:cNvPr>
          <p:cNvCxnSpPr>
            <a:cxnSpLocks/>
          </p:cNvCxnSpPr>
          <p:nvPr/>
        </p:nvCxnSpPr>
        <p:spPr>
          <a:xfrm flipH="1" flipV="1">
            <a:off x="2954512" y="5032550"/>
            <a:ext cx="866861" cy="3310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Connettore 2 1072">
            <a:extLst>
              <a:ext uri="{FF2B5EF4-FFF2-40B4-BE49-F238E27FC236}">
                <a16:creationId xmlns:a16="http://schemas.microsoft.com/office/drawing/2014/main" id="{89AB454C-B9C3-E118-48A2-DA3155D5EC78}"/>
              </a:ext>
            </a:extLst>
          </p:cNvPr>
          <p:cNvCxnSpPr>
            <a:cxnSpLocks/>
          </p:cNvCxnSpPr>
          <p:nvPr/>
        </p:nvCxnSpPr>
        <p:spPr>
          <a:xfrm>
            <a:off x="5206181" y="2251816"/>
            <a:ext cx="342003" cy="13745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Connettore 2 1073">
            <a:extLst>
              <a:ext uri="{FF2B5EF4-FFF2-40B4-BE49-F238E27FC236}">
                <a16:creationId xmlns:a16="http://schemas.microsoft.com/office/drawing/2014/main" id="{E2F64AC4-DB44-D70D-3599-C089B15ADBC3}"/>
              </a:ext>
            </a:extLst>
          </p:cNvPr>
          <p:cNvCxnSpPr>
            <a:cxnSpLocks/>
          </p:cNvCxnSpPr>
          <p:nvPr/>
        </p:nvCxnSpPr>
        <p:spPr>
          <a:xfrm flipV="1">
            <a:off x="1250957" y="4129743"/>
            <a:ext cx="969868" cy="69699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Connettore 2 1074">
            <a:extLst>
              <a:ext uri="{FF2B5EF4-FFF2-40B4-BE49-F238E27FC236}">
                <a16:creationId xmlns:a16="http://schemas.microsoft.com/office/drawing/2014/main" id="{44A8DC04-3CE9-69AE-0E6A-ED507474E832}"/>
              </a:ext>
            </a:extLst>
          </p:cNvPr>
          <p:cNvCxnSpPr>
            <a:cxnSpLocks/>
          </p:cNvCxnSpPr>
          <p:nvPr/>
        </p:nvCxnSpPr>
        <p:spPr>
          <a:xfrm flipH="1">
            <a:off x="9228999" y="3214292"/>
            <a:ext cx="1018661" cy="8715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Connettore 2 1075">
            <a:extLst>
              <a:ext uri="{FF2B5EF4-FFF2-40B4-BE49-F238E27FC236}">
                <a16:creationId xmlns:a16="http://schemas.microsoft.com/office/drawing/2014/main" id="{6DCCEF12-D3BE-F915-8444-9330744FB291}"/>
              </a:ext>
            </a:extLst>
          </p:cNvPr>
          <p:cNvCxnSpPr>
            <a:cxnSpLocks/>
          </p:cNvCxnSpPr>
          <p:nvPr/>
        </p:nvCxnSpPr>
        <p:spPr>
          <a:xfrm>
            <a:off x="1054192" y="3323206"/>
            <a:ext cx="1246819" cy="3031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Connettore 2 1076">
            <a:extLst>
              <a:ext uri="{FF2B5EF4-FFF2-40B4-BE49-F238E27FC236}">
                <a16:creationId xmlns:a16="http://schemas.microsoft.com/office/drawing/2014/main" id="{8D50A666-0FC0-550C-CDB3-386B6E48BC21}"/>
              </a:ext>
            </a:extLst>
          </p:cNvPr>
          <p:cNvCxnSpPr>
            <a:cxnSpLocks/>
          </p:cNvCxnSpPr>
          <p:nvPr/>
        </p:nvCxnSpPr>
        <p:spPr>
          <a:xfrm flipH="1">
            <a:off x="8834934" y="3942825"/>
            <a:ext cx="1408600" cy="6452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Connettore 2 1077">
            <a:extLst>
              <a:ext uri="{FF2B5EF4-FFF2-40B4-BE49-F238E27FC236}">
                <a16:creationId xmlns:a16="http://schemas.microsoft.com/office/drawing/2014/main" id="{9BC707AE-E6B4-4D76-E829-C8B903846356}"/>
              </a:ext>
            </a:extLst>
          </p:cNvPr>
          <p:cNvCxnSpPr>
            <a:cxnSpLocks/>
          </p:cNvCxnSpPr>
          <p:nvPr/>
        </p:nvCxnSpPr>
        <p:spPr>
          <a:xfrm flipH="1" flipV="1">
            <a:off x="8370629" y="5157963"/>
            <a:ext cx="1168605" cy="61038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9" name="Rettangolo con angoli arrotondati 1078">
            <a:extLst>
              <a:ext uri="{FF2B5EF4-FFF2-40B4-BE49-F238E27FC236}">
                <a16:creationId xmlns:a16="http://schemas.microsoft.com/office/drawing/2014/main" id="{9BDB4628-94B9-4E6D-312C-FEFB4EEBEF7C}"/>
              </a:ext>
            </a:extLst>
          </p:cNvPr>
          <p:cNvSpPr/>
          <p:nvPr/>
        </p:nvSpPr>
        <p:spPr>
          <a:xfrm>
            <a:off x="9563196" y="5779451"/>
            <a:ext cx="1257375" cy="377526"/>
          </a:xfrm>
          <a:prstGeom prst="roundRect">
            <a:avLst>
              <a:gd name="adj" fmla="val 11032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0" name="Rettangolo con angoli arrotondati 1079">
            <a:extLst>
              <a:ext uri="{FF2B5EF4-FFF2-40B4-BE49-F238E27FC236}">
                <a16:creationId xmlns:a16="http://schemas.microsoft.com/office/drawing/2014/main" id="{85C77331-0A78-42A7-EBF6-EFE3D242B92E}"/>
              </a:ext>
            </a:extLst>
          </p:cNvPr>
          <p:cNvSpPr/>
          <p:nvPr/>
        </p:nvSpPr>
        <p:spPr>
          <a:xfrm>
            <a:off x="4117543" y="1470267"/>
            <a:ext cx="1975051" cy="601560"/>
          </a:xfrm>
          <a:prstGeom prst="roundRect">
            <a:avLst>
              <a:gd name="adj" fmla="val 11032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1" name="CasellaDiTesto 1080">
            <a:extLst>
              <a:ext uri="{FF2B5EF4-FFF2-40B4-BE49-F238E27FC236}">
                <a16:creationId xmlns:a16="http://schemas.microsoft.com/office/drawing/2014/main" id="{7CCADAD5-25BD-570E-1D47-F9BAE7077A1B}"/>
              </a:ext>
            </a:extLst>
          </p:cNvPr>
          <p:cNvSpPr txBox="1"/>
          <p:nvPr/>
        </p:nvSpPr>
        <p:spPr>
          <a:xfrm>
            <a:off x="9276617" y="5779451"/>
            <a:ext cx="175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array</a:t>
            </a:r>
          </a:p>
        </p:txBody>
      </p:sp>
      <p:sp>
        <p:nvSpPr>
          <p:cNvPr id="1082" name="CasellaDiTesto 1081">
            <a:extLst>
              <a:ext uri="{FF2B5EF4-FFF2-40B4-BE49-F238E27FC236}">
                <a16:creationId xmlns:a16="http://schemas.microsoft.com/office/drawing/2014/main" id="{77C400A2-712E-65AE-F5BF-362221920269}"/>
              </a:ext>
            </a:extLst>
          </p:cNvPr>
          <p:cNvSpPr txBox="1"/>
          <p:nvPr/>
        </p:nvSpPr>
        <p:spPr>
          <a:xfrm>
            <a:off x="4036471" y="1474364"/>
            <a:ext cx="2176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Boom w/ thermal Sock deployed</a:t>
            </a:r>
          </a:p>
        </p:txBody>
      </p:sp>
      <p:sp>
        <p:nvSpPr>
          <p:cNvPr id="1083" name="Rettangolo con angoli arrotondati 1082">
            <a:extLst>
              <a:ext uri="{FF2B5EF4-FFF2-40B4-BE49-F238E27FC236}">
                <a16:creationId xmlns:a16="http://schemas.microsoft.com/office/drawing/2014/main" id="{C92A4D9B-2DB9-85B4-9994-3B61DE30E2F8}"/>
              </a:ext>
            </a:extLst>
          </p:cNvPr>
          <p:cNvSpPr/>
          <p:nvPr/>
        </p:nvSpPr>
        <p:spPr>
          <a:xfrm>
            <a:off x="3401837" y="5445182"/>
            <a:ext cx="1590936" cy="646331"/>
          </a:xfrm>
          <a:prstGeom prst="roundRect">
            <a:avLst>
              <a:gd name="adj" fmla="val 11032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4" name="Rettangolo con angoli arrotondati 1083">
            <a:extLst>
              <a:ext uri="{FF2B5EF4-FFF2-40B4-BE49-F238E27FC236}">
                <a16:creationId xmlns:a16="http://schemas.microsoft.com/office/drawing/2014/main" id="{C39A8CF5-92B1-F166-458C-440236784A3D}"/>
              </a:ext>
            </a:extLst>
          </p:cNvPr>
          <p:cNvSpPr/>
          <p:nvPr/>
        </p:nvSpPr>
        <p:spPr>
          <a:xfrm>
            <a:off x="255204" y="1541759"/>
            <a:ext cx="2635765" cy="643788"/>
          </a:xfrm>
          <a:prstGeom prst="roundRect">
            <a:avLst>
              <a:gd name="adj" fmla="val 11032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5" name="CasellaDiTesto 1084">
            <a:extLst>
              <a:ext uri="{FF2B5EF4-FFF2-40B4-BE49-F238E27FC236}">
                <a16:creationId xmlns:a16="http://schemas.microsoft.com/office/drawing/2014/main" id="{3BCE46B5-E116-FB83-6751-906EFF13E3D0}"/>
              </a:ext>
            </a:extLst>
          </p:cNvPr>
          <p:cNvSpPr txBox="1"/>
          <p:nvPr/>
        </p:nvSpPr>
        <p:spPr>
          <a:xfrm>
            <a:off x="218578" y="1554068"/>
            <a:ext cx="2735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Mirror Module Assembly (x3) (Wolter I)</a:t>
            </a:r>
          </a:p>
        </p:txBody>
      </p:sp>
      <p:sp>
        <p:nvSpPr>
          <p:cNvPr id="1086" name="CasellaDiTesto 1085">
            <a:extLst>
              <a:ext uri="{FF2B5EF4-FFF2-40B4-BE49-F238E27FC236}">
                <a16:creationId xmlns:a16="http://schemas.microsoft.com/office/drawing/2014/main" id="{71DC92C5-0904-F1DE-9174-D5404CBBC7BF}"/>
              </a:ext>
            </a:extLst>
          </p:cNvPr>
          <p:cNvSpPr txBox="1"/>
          <p:nvPr/>
        </p:nvSpPr>
        <p:spPr>
          <a:xfrm>
            <a:off x="3311013" y="5450406"/>
            <a:ext cx="1753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Shields (x3) deployed</a:t>
            </a:r>
          </a:p>
        </p:txBody>
      </p:sp>
      <p:sp>
        <p:nvSpPr>
          <p:cNvPr id="1087" name="Rettangolo con angoli arrotondati 1086">
            <a:extLst>
              <a:ext uri="{FF2B5EF4-FFF2-40B4-BE49-F238E27FC236}">
                <a16:creationId xmlns:a16="http://schemas.microsoft.com/office/drawing/2014/main" id="{DAEA94B7-C323-8978-8297-C827D7993658}"/>
              </a:ext>
            </a:extLst>
          </p:cNvPr>
          <p:cNvSpPr/>
          <p:nvPr/>
        </p:nvSpPr>
        <p:spPr>
          <a:xfrm>
            <a:off x="277214" y="4905763"/>
            <a:ext cx="1590936" cy="643788"/>
          </a:xfrm>
          <a:prstGeom prst="roundRect">
            <a:avLst>
              <a:gd name="adj" fmla="val 11032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88" name="Connettore 2 1087">
            <a:extLst>
              <a:ext uri="{FF2B5EF4-FFF2-40B4-BE49-F238E27FC236}">
                <a16:creationId xmlns:a16="http://schemas.microsoft.com/office/drawing/2014/main" id="{2AD1851B-A611-923F-704B-79E1BE363EA5}"/>
              </a:ext>
            </a:extLst>
          </p:cNvPr>
          <p:cNvCxnSpPr>
            <a:cxnSpLocks/>
          </p:cNvCxnSpPr>
          <p:nvPr/>
        </p:nvCxnSpPr>
        <p:spPr>
          <a:xfrm flipH="1">
            <a:off x="8834934" y="2318696"/>
            <a:ext cx="1410595" cy="10098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9" name="Connettore 2 1088">
            <a:extLst>
              <a:ext uri="{FF2B5EF4-FFF2-40B4-BE49-F238E27FC236}">
                <a16:creationId xmlns:a16="http://schemas.microsoft.com/office/drawing/2014/main" id="{672BA740-1D8C-7058-FCD2-5309939B0F85}"/>
              </a:ext>
            </a:extLst>
          </p:cNvPr>
          <p:cNvCxnSpPr>
            <a:cxnSpLocks/>
          </p:cNvCxnSpPr>
          <p:nvPr/>
        </p:nvCxnSpPr>
        <p:spPr>
          <a:xfrm flipV="1">
            <a:off x="1072682" y="4253707"/>
            <a:ext cx="1670518" cy="1693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0" name="Connettore 2 1089">
            <a:extLst>
              <a:ext uri="{FF2B5EF4-FFF2-40B4-BE49-F238E27FC236}">
                <a16:creationId xmlns:a16="http://schemas.microsoft.com/office/drawing/2014/main" id="{02053300-706F-F695-5A4A-9024530BBAD2}"/>
              </a:ext>
            </a:extLst>
          </p:cNvPr>
          <p:cNvCxnSpPr>
            <a:cxnSpLocks/>
          </p:cNvCxnSpPr>
          <p:nvPr/>
        </p:nvCxnSpPr>
        <p:spPr>
          <a:xfrm flipV="1">
            <a:off x="1054192" y="4491292"/>
            <a:ext cx="1398435" cy="26734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1" name="Rettangolo con angoli arrotondati 1090">
            <a:extLst>
              <a:ext uri="{FF2B5EF4-FFF2-40B4-BE49-F238E27FC236}">
                <a16:creationId xmlns:a16="http://schemas.microsoft.com/office/drawing/2014/main" id="{F3B42D0F-04CE-1FBC-F652-DB3A2EF69E27}"/>
              </a:ext>
            </a:extLst>
          </p:cNvPr>
          <p:cNvSpPr/>
          <p:nvPr/>
        </p:nvSpPr>
        <p:spPr>
          <a:xfrm>
            <a:off x="10399679" y="1668446"/>
            <a:ext cx="1590936" cy="2438081"/>
          </a:xfrm>
          <a:prstGeom prst="roundRect">
            <a:avLst>
              <a:gd name="adj" fmla="val 11032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2" name="Picture 2" descr="The Imaging X-Ray Polarimetry Explorer (IXPE): technical overview II">
            <a:extLst>
              <a:ext uri="{FF2B5EF4-FFF2-40B4-BE49-F238E27FC236}">
                <a16:creationId xmlns:a16="http://schemas.microsoft.com/office/drawing/2014/main" id="{C2C7ED8B-C39D-D483-2C0E-4137EBBCB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0" t="1781" b="2975"/>
          <a:stretch/>
        </p:blipFill>
        <p:spPr bwMode="auto">
          <a:xfrm>
            <a:off x="10569903" y="2318696"/>
            <a:ext cx="1297599" cy="16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3" name="CasellaDiTesto 1092">
            <a:extLst>
              <a:ext uri="{FF2B5EF4-FFF2-40B4-BE49-F238E27FC236}">
                <a16:creationId xmlns:a16="http://schemas.microsoft.com/office/drawing/2014/main" id="{D47D09F1-A21F-EA77-7690-F9A9D5ECCC6F}"/>
              </a:ext>
            </a:extLst>
          </p:cNvPr>
          <p:cNvSpPr txBox="1"/>
          <p:nvPr/>
        </p:nvSpPr>
        <p:spPr>
          <a:xfrm>
            <a:off x="177652" y="4895026"/>
            <a:ext cx="1753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star tracker</a:t>
            </a:r>
          </a:p>
        </p:txBody>
      </p:sp>
      <p:sp>
        <p:nvSpPr>
          <p:cNvPr id="1094" name="CasellaDiTesto 1093">
            <a:extLst>
              <a:ext uri="{FF2B5EF4-FFF2-40B4-BE49-F238E27FC236}">
                <a16:creationId xmlns:a16="http://schemas.microsoft.com/office/drawing/2014/main" id="{18F7BE93-235A-6CC0-BE44-9DA6B56AD8C6}"/>
              </a:ext>
            </a:extLst>
          </p:cNvPr>
          <p:cNvSpPr txBox="1"/>
          <p:nvPr/>
        </p:nvSpPr>
        <p:spPr>
          <a:xfrm>
            <a:off x="10342163" y="1678772"/>
            <a:ext cx="1753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Unit (x3)</a:t>
            </a:r>
          </a:p>
        </p:txBody>
      </p:sp>
      <p:sp>
        <p:nvSpPr>
          <p:cNvPr id="1095" name="Rettangolo con angoli arrotondati 1094">
            <a:extLst>
              <a:ext uri="{FF2B5EF4-FFF2-40B4-BE49-F238E27FC236}">
                <a16:creationId xmlns:a16="http://schemas.microsoft.com/office/drawing/2014/main" id="{C4C17326-BD0D-252D-2B97-9405810428EB}"/>
              </a:ext>
            </a:extLst>
          </p:cNvPr>
          <p:cNvSpPr/>
          <p:nvPr/>
        </p:nvSpPr>
        <p:spPr>
          <a:xfrm rot="5400000">
            <a:off x="8124093" y="3085365"/>
            <a:ext cx="494186" cy="969868"/>
          </a:xfrm>
          <a:prstGeom prst="roundRect">
            <a:avLst>
              <a:gd name="adj" fmla="val 39744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6" name="Rettangolo con angoli arrotondati 1095">
            <a:extLst>
              <a:ext uri="{FF2B5EF4-FFF2-40B4-BE49-F238E27FC236}">
                <a16:creationId xmlns:a16="http://schemas.microsoft.com/office/drawing/2014/main" id="{AC11E160-8CEB-8FC3-E242-F55E4A08638F}"/>
              </a:ext>
            </a:extLst>
          </p:cNvPr>
          <p:cNvSpPr/>
          <p:nvPr/>
        </p:nvSpPr>
        <p:spPr>
          <a:xfrm rot="5400000">
            <a:off x="8542472" y="3717791"/>
            <a:ext cx="429504" cy="969868"/>
          </a:xfrm>
          <a:prstGeom prst="roundRect">
            <a:avLst>
              <a:gd name="adj" fmla="val 39744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7" name="Rettangolo con angoli arrotondati 1096">
            <a:extLst>
              <a:ext uri="{FF2B5EF4-FFF2-40B4-BE49-F238E27FC236}">
                <a16:creationId xmlns:a16="http://schemas.microsoft.com/office/drawing/2014/main" id="{15D2FF8D-3DD0-4049-3FD4-CE1F4A2404A2}"/>
              </a:ext>
            </a:extLst>
          </p:cNvPr>
          <p:cNvSpPr/>
          <p:nvPr/>
        </p:nvSpPr>
        <p:spPr>
          <a:xfrm rot="5400000">
            <a:off x="8057817" y="4032266"/>
            <a:ext cx="482871" cy="969867"/>
          </a:xfrm>
          <a:prstGeom prst="roundRect">
            <a:avLst>
              <a:gd name="adj" fmla="val 39744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8" name="Rettangolo con angoli arrotondati 1097">
            <a:extLst>
              <a:ext uri="{FF2B5EF4-FFF2-40B4-BE49-F238E27FC236}">
                <a16:creationId xmlns:a16="http://schemas.microsoft.com/office/drawing/2014/main" id="{28C7D569-A9B1-A8A9-8646-BC040B2414B9}"/>
              </a:ext>
            </a:extLst>
          </p:cNvPr>
          <p:cNvSpPr/>
          <p:nvPr/>
        </p:nvSpPr>
        <p:spPr>
          <a:xfrm rot="5400000">
            <a:off x="11081712" y="2830995"/>
            <a:ext cx="307053" cy="1150119"/>
          </a:xfrm>
          <a:prstGeom prst="roundRect">
            <a:avLst>
              <a:gd name="adj" fmla="val 39744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9" name="Rettangolo con angoli arrotondati 1098">
            <a:extLst>
              <a:ext uri="{FF2B5EF4-FFF2-40B4-BE49-F238E27FC236}">
                <a16:creationId xmlns:a16="http://schemas.microsoft.com/office/drawing/2014/main" id="{51B3D73D-3FC3-CC88-E736-7C80501BEAAE}"/>
              </a:ext>
            </a:extLst>
          </p:cNvPr>
          <p:cNvSpPr/>
          <p:nvPr/>
        </p:nvSpPr>
        <p:spPr>
          <a:xfrm>
            <a:off x="74435" y="2125356"/>
            <a:ext cx="12048368" cy="3002039"/>
          </a:xfrm>
          <a:prstGeom prst="roundRect">
            <a:avLst>
              <a:gd name="adj" fmla="val 7296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0" name="Connettore 1 1099">
            <a:extLst>
              <a:ext uri="{FF2B5EF4-FFF2-40B4-BE49-F238E27FC236}">
                <a16:creationId xmlns:a16="http://schemas.microsoft.com/office/drawing/2014/main" id="{2B2006E6-D5EB-6646-F822-D479F5F81E95}"/>
              </a:ext>
            </a:extLst>
          </p:cNvPr>
          <p:cNvCxnSpPr>
            <a:cxnSpLocks/>
          </p:cNvCxnSpPr>
          <p:nvPr/>
        </p:nvCxnSpPr>
        <p:spPr>
          <a:xfrm flipV="1">
            <a:off x="1054192" y="2281878"/>
            <a:ext cx="18490" cy="247675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2E5B1A-8970-240D-DBDA-1BBB5D60AA4F}"/>
              </a:ext>
            </a:extLst>
          </p:cNvPr>
          <p:cNvSpPr txBox="1"/>
          <p:nvPr/>
        </p:nvSpPr>
        <p:spPr>
          <a:xfrm>
            <a:off x="0" y="6451063"/>
            <a:ext cx="130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18/03/2025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E96711-5CB8-7F71-F279-EE4A9EF24CDB}"/>
              </a:ext>
            </a:extLst>
          </p:cNvPr>
          <p:cNvSpPr txBox="1"/>
          <p:nvPr/>
        </p:nvSpPr>
        <p:spPr>
          <a:xfrm>
            <a:off x="11528036" y="5994825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Ref. [1]</a:t>
            </a:r>
          </a:p>
        </p:txBody>
      </p:sp>
    </p:spTree>
    <p:extLst>
      <p:ext uri="{BB962C8B-B14F-4D97-AF65-F5344CB8AC3E}">
        <p14:creationId xmlns:p14="http://schemas.microsoft.com/office/powerpoint/2010/main" val="404287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9" grpId="0" animBg="1"/>
      <p:bldP spid="1080" grpId="0" animBg="1"/>
      <p:bldP spid="1081" grpId="0"/>
      <p:bldP spid="1082" grpId="0"/>
      <p:bldP spid="1083" grpId="0" animBg="1"/>
      <p:bldP spid="1084" grpId="0" animBg="1"/>
      <p:bldP spid="1085" grpId="0"/>
      <p:bldP spid="1086" grpId="0"/>
      <p:bldP spid="1087" grpId="0" animBg="1"/>
      <p:bldP spid="1091" grpId="0" animBg="1"/>
      <p:bldP spid="1093" grpId="0"/>
      <p:bldP spid="1094" grpId="0"/>
      <p:bldP spid="1095" grpId="0" animBg="1"/>
      <p:bldP spid="1096" grpId="0" animBg="1"/>
      <p:bldP spid="1097" grpId="0" animBg="1"/>
      <p:bldP spid="109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ttangolo con angoli arrotondati 1036">
            <a:extLst>
              <a:ext uri="{FF2B5EF4-FFF2-40B4-BE49-F238E27FC236}">
                <a16:creationId xmlns:a16="http://schemas.microsoft.com/office/drawing/2014/main" id="{CAE0F0F3-C5F0-67FE-D091-15D567385E5A}"/>
              </a:ext>
            </a:extLst>
          </p:cNvPr>
          <p:cNvSpPr/>
          <p:nvPr/>
        </p:nvSpPr>
        <p:spPr>
          <a:xfrm>
            <a:off x="4110644" y="3993275"/>
            <a:ext cx="1675006" cy="90713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Rettangolo con angoli arrotondati 1034">
            <a:extLst>
              <a:ext uri="{FF2B5EF4-FFF2-40B4-BE49-F238E27FC236}">
                <a16:creationId xmlns:a16="http://schemas.microsoft.com/office/drawing/2014/main" id="{1BBD913E-21C7-3DDA-CEBC-802F7BC19EAB}"/>
              </a:ext>
            </a:extLst>
          </p:cNvPr>
          <p:cNvSpPr/>
          <p:nvPr/>
        </p:nvSpPr>
        <p:spPr>
          <a:xfrm>
            <a:off x="518512" y="3679497"/>
            <a:ext cx="1671185" cy="147113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5DF537-CADC-2AC3-90D6-24C44A554D0B}"/>
              </a:ext>
            </a:extLst>
          </p:cNvPr>
          <p:cNvSpPr txBox="1"/>
          <p:nvPr/>
        </p:nvSpPr>
        <p:spPr>
          <a:xfrm>
            <a:off x="225232" y="6433771"/>
            <a:ext cx="18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A</a:t>
            </a:r>
          </a:p>
        </p:txBody>
      </p:sp>
      <p:pic>
        <p:nvPicPr>
          <p:cNvPr id="1034" name="Picture 10" descr="Top Photographs from Space">
            <a:extLst>
              <a:ext uri="{FF2B5EF4-FFF2-40B4-BE49-F238E27FC236}">
                <a16:creationId xmlns:a16="http://schemas.microsoft.com/office/drawing/2014/main" id="{92FE7BE1-398A-B257-665E-AC3C92911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49588"/>
          <a:stretch/>
        </p:blipFill>
        <p:spPr bwMode="auto">
          <a:xfrm>
            <a:off x="0" y="0"/>
            <a:ext cx="12192000" cy="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99225D-25FB-0038-ED78-8BB3AEBA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5" y="50387"/>
            <a:ext cx="1138818" cy="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logo&#10;&#10;Descrizione generata automaticamente">
            <a:extLst>
              <a:ext uri="{FF2B5EF4-FFF2-40B4-BE49-F238E27FC236}">
                <a16:creationId xmlns:a16="http://schemas.microsoft.com/office/drawing/2014/main" id="{9AE2DD25-9660-3FC1-2ADC-A6C7F526C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7" y="34418"/>
            <a:ext cx="1221000" cy="864371"/>
          </a:xfrm>
          <a:prstGeom prst="rect">
            <a:avLst/>
          </a:prstGeom>
        </p:spPr>
      </p:pic>
      <p:pic>
        <p:nvPicPr>
          <p:cNvPr id="20" name="Immagine 19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346E0155-F5FE-B985-D7C5-0AB612DD25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28" b="78142"/>
          <a:stretch/>
        </p:blipFill>
        <p:spPr>
          <a:xfrm>
            <a:off x="0" y="6369584"/>
            <a:ext cx="12192000" cy="497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DAEED4-C100-C7E1-7659-D8DC6A13D268}"/>
              </a:ext>
            </a:extLst>
          </p:cNvPr>
          <p:cNvSpPr txBox="1"/>
          <p:nvPr/>
        </p:nvSpPr>
        <p:spPr>
          <a:xfrm>
            <a:off x="10983985" y="6451063"/>
            <a:ext cx="11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C8FE0D-3648-5349-BAC8-C8375B14ACDE}" type="slidenum">
              <a:rPr lang="en-GB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D2CB55-F0BD-98CA-FBFC-4A1E312809B2}"/>
              </a:ext>
            </a:extLst>
          </p:cNvPr>
          <p:cNvSpPr txBox="1"/>
          <p:nvPr/>
        </p:nvSpPr>
        <p:spPr>
          <a:xfrm>
            <a:off x="1543933" y="6429674"/>
            <a:ext cx="91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X-ray Polarimetry with IXPE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4E17EE3-5086-76A8-F3E3-4A4FE96DC704}"/>
              </a:ext>
            </a:extLst>
          </p:cNvPr>
          <p:cNvSpPr txBox="1"/>
          <p:nvPr/>
        </p:nvSpPr>
        <p:spPr>
          <a:xfrm>
            <a:off x="1371426" y="281937"/>
            <a:ext cx="94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IXPE data processing 1</a:t>
            </a:r>
          </a:p>
        </p:txBody>
      </p:sp>
      <p:sp>
        <p:nvSpPr>
          <p:cNvPr id="1027" name="CasellaDiTesto 1026">
            <a:extLst>
              <a:ext uri="{FF2B5EF4-FFF2-40B4-BE49-F238E27FC236}">
                <a16:creationId xmlns:a16="http://schemas.microsoft.com/office/drawing/2014/main" id="{1E9166BA-A518-FDA9-ACDB-DF1F8FDFE5E5}"/>
              </a:ext>
            </a:extLst>
          </p:cNvPr>
          <p:cNvSpPr txBox="1"/>
          <p:nvPr/>
        </p:nvSpPr>
        <p:spPr>
          <a:xfrm>
            <a:off x="332322" y="3668188"/>
            <a:ext cx="20716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1 data: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reconstruction 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detector coordinates </a:t>
            </a:r>
          </a:p>
        </p:txBody>
      </p:sp>
      <p:sp>
        <p:nvSpPr>
          <p:cNvPr id="1033" name="CasellaDiTesto 1032">
            <a:extLst>
              <a:ext uri="{FF2B5EF4-FFF2-40B4-BE49-F238E27FC236}">
                <a16:creationId xmlns:a16="http://schemas.microsoft.com/office/drawing/2014/main" id="{9DDA0ED1-6EFF-D422-FAC9-3B438620891A}"/>
              </a:ext>
            </a:extLst>
          </p:cNvPr>
          <p:cNvSpPr txBox="1"/>
          <p:nvPr/>
        </p:nvSpPr>
        <p:spPr>
          <a:xfrm>
            <a:off x="3928275" y="3977085"/>
            <a:ext cx="2041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2 data: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in sky coordinates </a:t>
            </a:r>
          </a:p>
        </p:txBody>
      </p:sp>
      <p:cxnSp>
        <p:nvCxnSpPr>
          <p:cNvPr id="1051" name="Connettore 2 1050">
            <a:extLst>
              <a:ext uri="{FF2B5EF4-FFF2-40B4-BE49-F238E27FC236}">
                <a16:creationId xmlns:a16="http://schemas.microsoft.com/office/drawing/2014/main" id="{83AD2C95-9DE6-26D9-F659-FDA02F5E19C7}"/>
              </a:ext>
            </a:extLst>
          </p:cNvPr>
          <p:cNvCxnSpPr>
            <a:cxnSpLocks/>
          </p:cNvCxnSpPr>
          <p:nvPr/>
        </p:nvCxnSpPr>
        <p:spPr>
          <a:xfrm>
            <a:off x="2337749" y="4486365"/>
            <a:ext cx="154513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magine 50" descr="Immagine che contiene quadrato, modello, Rettangolo, linea&#10;&#10;Descrizione generata automaticamente">
            <a:extLst>
              <a:ext uri="{FF2B5EF4-FFF2-40B4-BE49-F238E27FC236}">
                <a16:creationId xmlns:a16="http://schemas.microsoft.com/office/drawing/2014/main" id="{918AB6F1-6874-67D2-2065-C057E30387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8000"/>
          </a:blip>
          <a:stretch>
            <a:fillRect/>
          </a:stretch>
        </p:blipFill>
        <p:spPr>
          <a:xfrm>
            <a:off x="7739269" y="1959384"/>
            <a:ext cx="3519566" cy="3567780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BD4B7C11-4E4B-8A6B-DAA7-73AD36802385}"/>
              </a:ext>
            </a:extLst>
          </p:cNvPr>
          <p:cNvSpPr txBox="1"/>
          <p:nvPr/>
        </p:nvSpPr>
        <p:spPr>
          <a:xfrm>
            <a:off x="8466724" y="5493147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Celestial Coordinates</a:t>
            </a:r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976ABF25-E744-2767-4F82-3319907BADD7}"/>
              </a:ext>
            </a:extLst>
          </p:cNvPr>
          <p:cNvGrpSpPr/>
          <p:nvPr/>
        </p:nvGrpSpPr>
        <p:grpSpPr>
          <a:xfrm>
            <a:off x="3063859" y="1037468"/>
            <a:ext cx="3553837" cy="1764612"/>
            <a:chOff x="1725040" y="1109153"/>
            <a:chExt cx="3553837" cy="1764612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21DA5565-606A-ADE0-3D39-223CEFA7A697}"/>
                </a:ext>
              </a:extLst>
            </p:cNvPr>
            <p:cNvGrpSpPr/>
            <p:nvPr/>
          </p:nvGrpSpPr>
          <p:grpSpPr>
            <a:xfrm>
              <a:off x="1725040" y="1109153"/>
              <a:ext cx="3553837" cy="1764612"/>
              <a:chOff x="1725040" y="1109153"/>
              <a:chExt cx="3553837" cy="1764612"/>
            </a:xfrm>
          </p:grpSpPr>
          <p:pic>
            <p:nvPicPr>
              <p:cNvPr id="54" name="Immagine 53" descr="Immagine che contiene schizzo, schermata, arma&#10;&#10;Descrizione generata automaticamente">
                <a:extLst>
                  <a:ext uri="{FF2B5EF4-FFF2-40B4-BE49-F238E27FC236}">
                    <a16:creationId xmlns:a16="http://schemas.microsoft.com/office/drawing/2014/main" id="{2E9EB7C9-AEB9-0B59-8793-4D33C17CA0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2030"/>
              <a:stretch/>
            </p:blipFill>
            <p:spPr>
              <a:xfrm>
                <a:off x="1725040" y="1109153"/>
                <a:ext cx="3352575" cy="1764612"/>
              </a:xfrm>
              <a:prstGeom prst="rect">
                <a:avLst/>
              </a:prstGeom>
            </p:spPr>
          </p:pic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id="{56E17543-7CAD-6AB4-4877-7123E4ADDBD1}"/>
                  </a:ext>
                </a:extLst>
              </p:cNvPr>
              <p:cNvSpPr/>
              <p:nvPr/>
            </p:nvSpPr>
            <p:spPr>
              <a:xfrm>
                <a:off x="3929974" y="1109153"/>
                <a:ext cx="1348903" cy="4781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461E0686-339F-C52B-EF70-E75DC900CA9A}"/>
                </a:ext>
              </a:extLst>
            </p:cNvPr>
            <p:cNvSpPr/>
            <p:nvPr/>
          </p:nvSpPr>
          <p:spPr>
            <a:xfrm>
              <a:off x="2679959" y="2706815"/>
              <a:ext cx="1239984" cy="166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CA0E915B-A2C2-30A7-9C13-31F69D8F002E}"/>
              </a:ext>
            </a:extLst>
          </p:cNvPr>
          <p:cNvSpPr txBox="1"/>
          <p:nvPr/>
        </p:nvSpPr>
        <p:spPr>
          <a:xfrm>
            <a:off x="5231162" y="114608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Detector </a:t>
            </a:r>
          </a:p>
          <a:p>
            <a:pPr algn="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Units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3B386B07-385D-8130-FE97-ABCE24BB7BF1}"/>
              </a:ext>
            </a:extLst>
          </p:cNvPr>
          <p:cNvSpPr txBox="1"/>
          <p:nvPr/>
        </p:nvSpPr>
        <p:spPr>
          <a:xfrm>
            <a:off x="992170" y="1330750"/>
            <a:ext cx="2071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 Tracker:</a:t>
            </a:r>
          </a:p>
          <a:p>
            <a:pPr algn="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Celestial </a:t>
            </a:r>
          </a:p>
          <a:p>
            <a:pPr algn="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Coordinates system</a:t>
            </a:r>
          </a:p>
        </p:txBody>
      </p:sp>
      <p:grpSp>
        <p:nvGrpSpPr>
          <p:cNvPr id="1032" name="Gruppo 1031">
            <a:extLst>
              <a:ext uri="{FF2B5EF4-FFF2-40B4-BE49-F238E27FC236}">
                <a16:creationId xmlns:a16="http://schemas.microsoft.com/office/drawing/2014/main" id="{2A2CD78F-8E83-6DA4-B441-382A8C3B9AEA}"/>
              </a:ext>
            </a:extLst>
          </p:cNvPr>
          <p:cNvGrpSpPr/>
          <p:nvPr/>
        </p:nvGrpSpPr>
        <p:grpSpPr>
          <a:xfrm>
            <a:off x="3135215" y="2906337"/>
            <a:ext cx="1436177" cy="1748381"/>
            <a:chOff x="5330464" y="1027698"/>
            <a:chExt cx="1436177" cy="174838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4B92EC9-3D8A-1BB4-0EB7-15FAA02850BB}"/>
                </a:ext>
              </a:extLst>
            </p:cNvPr>
            <p:cNvGrpSpPr/>
            <p:nvPr/>
          </p:nvGrpSpPr>
          <p:grpSpPr>
            <a:xfrm>
              <a:off x="5330464" y="1027698"/>
              <a:ext cx="1436177" cy="1436177"/>
              <a:chOff x="8454181" y="1565329"/>
              <a:chExt cx="1863671" cy="1863671"/>
            </a:xfrm>
            <a:noFill/>
          </p:grpSpPr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2B632F92-8D30-68F3-FBDF-A81CB8894537}"/>
                  </a:ext>
                </a:extLst>
              </p:cNvPr>
              <p:cNvSpPr/>
              <p:nvPr/>
            </p:nvSpPr>
            <p:spPr>
              <a:xfrm>
                <a:off x="8454181" y="1565329"/>
                <a:ext cx="1863671" cy="186367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Immagine 18" descr="Immagine che contiene simbolo, Elementi grafici, design&#10;&#10;Descrizione generata automaticamente">
                <a:extLst>
                  <a:ext uri="{FF2B5EF4-FFF2-40B4-BE49-F238E27FC236}">
                    <a16:creationId xmlns:a16="http://schemas.microsoft.com/office/drawing/2014/main" id="{ED50DEBD-C5BD-B708-78E2-62E42F3BC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7298579">
                <a:off x="9087026" y="2106400"/>
                <a:ext cx="125375" cy="271081"/>
              </a:xfrm>
              <a:prstGeom prst="rect">
                <a:avLst/>
              </a:prstGeom>
              <a:grpFill/>
            </p:spPr>
          </p:pic>
        </p:grp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B433441C-95A7-2E48-2284-643A07319906}"/>
                </a:ext>
              </a:extLst>
            </p:cNvPr>
            <p:cNvSpPr txBox="1"/>
            <p:nvPr/>
          </p:nvSpPr>
          <p:spPr>
            <a:xfrm>
              <a:off x="5781491" y="2468302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DU1</a:t>
              </a:r>
            </a:p>
          </p:txBody>
        </p:sp>
      </p:grpSp>
      <p:grpSp>
        <p:nvGrpSpPr>
          <p:cNvPr id="1039" name="Gruppo 1038">
            <a:extLst>
              <a:ext uri="{FF2B5EF4-FFF2-40B4-BE49-F238E27FC236}">
                <a16:creationId xmlns:a16="http://schemas.microsoft.com/office/drawing/2014/main" id="{5C446AC0-5181-3001-6AF9-65E21539FC9A}"/>
              </a:ext>
            </a:extLst>
          </p:cNvPr>
          <p:cNvGrpSpPr/>
          <p:nvPr/>
        </p:nvGrpSpPr>
        <p:grpSpPr>
          <a:xfrm>
            <a:off x="5138186" y="2854276"/>
            <a:ext cx="1436176" cy="1743953"/>
            <a:chOff x="2473163" y="3860334"/>
            <a:chExt cx="1436176" cy="1743953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21EEEF84-A761-479E-3693-6950CAED3926}"/>
                </a:ext>
              </a:extLst>
            </p:cNvPr>
            <p:cNvGrpSpPr/>
            <p:nvPr/>
          </p:nvGrpSpPr>
          <p:grpSpPr>
            <a:xfrm>
              <a:off x="2473163" y="3860334"/>
              <a:ext cx="1436176" cy="1436176"/>
              <a:chOff x="6096000" y="1565329"/>
              <a:chExt cx="1863671" cy="1863671"/>
            </a:xfrm>
          </p:grpSpPr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E73D6743-FE60-F9D6-C517-111F27479365}"/>
                  </a:ext>
                </a:extLst>
              </p:cNvPr>
              <p:cNvSpPr/>
              <p:nvPr/>
            </p:nvSpPr>
            <p:spPr>
              <a:xfrm>
                <a:off x="6096000" y="1565329"/>
                <a:ext cx="1863671" cy="186367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Immagine 15" descr="Immagine che contiene simbolo, Elementi grafici, design&#10;&#10;Descrizione generata automaticamente">
                <a:extLst>
                  <a:ext uri="{FF2B5EF4-FFF2-40B4-BE49-F238E27FC236}">
                    <a16:creationId xmlns:a16="http://schemas.microsoft.com/office/drawing/2014/main" id="{A4E79C63-246F-0943-5BF8-F752AB438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780705">
                <a:off x="6497019" y="2734651"/>
                <a:ext cx="125375" cy="271082"/>
              </a:xfrm>
              <a:prstGeom prst="rect">
                <a:avLst/>
              </a:prstGeom>
            </p:spPr>
          </p:pic>
        </p:grpSp>
        <p:sp>
          <p:nvSpPr>
            <p:cNvPr id="1030" name="CasellaDiTesto 1029">
              <a:extLst>
                <a:ext uri="{FF2B5EF4-FFF2-40B4-BE49-F238E27FC236}">
                  <a16:creationId xmlns:a16="http://schemas.microsoft.com/office/drawing/2014/main" id="{90D59D02-5146-05F7-6018-BE41A44D1EB6}"/>
                </a:ext>
              </a:extLst>
            </p:cNvPr>
            <p:cNvSpPr txBox="1"/>
            <p:nvPr/>
          </p:nvSpPr>
          <p:spPr>
            <a:xfrm>
              <a:off x="2924190" y="5296510"/>
              <a:ext cx="534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DU2</a:t>
              </a:r>
            </a:p>
          </p:txBody>
        </p:sp>
      </p:grpSp>
      <p:grpSp>
        <p:nvGrpSpPr>
          <p:cNvPr id="1038" name="Gruppo 1037">
            <a:extLst>
              <a:ext uri="{FF2B5EF4-FFF2-40B4-BE49-F238E27FC236}">
                <a16:creationId xmlns:a16="http://schemas.microsoft.com/office/drawing/2014/main" id="{0AB19268-564F-5E70-7E98-27DE9E5F4956}"/>
              </a:ext>
            </a:extLst>
          </p:cNvPr>
          <p:cNvGrpSpPr/>
          <p:nvPr/>
        </p:nvGrpSpPr>
        <p:grpSpPr>
          <a:xfrm>
            <a:off x="4092140" y="4684763"/>
            <a:ext cx="1436176" cy="1718504"/>
            <a:chOff x="7495277" y="1022431"/>
            <a:chExt cx="1436176" cy="1718504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27E2C3D1-14AF-B7DB-9BE7-C55588029CB2}"/>
                </a:ext>
              </a:extLst>
            </p:cNvPr>
            <p:cNvGrpSpPr/>
            <p:nvPr/>
          </p:nvGrpSpPr>
          <p:grpSpPr>
            <a:xfrm>
              <a:off x="7495277" y="1022431"/>
              <a:ext cx="1436176" cy="1436176"/>
              <a:chOff x="7162800" y="3709653"/>
              <a:chExt cx="1863671" cy="1863671"/>
            </a:xfrm>
            <a:noFill/>
          </p:grpSpPr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B3A95073-1D69-77A5-D4A1-F921C8505B2D}"/>
                  </a:ext>
                </a:extLst>
              </p:cNvPr>
              <p:cNvSpPr/>
              <p:nvPr/>
            </p:nvSpPr>
            <p:spPr>
              <a:xfrm>
                <a:off x="7162800" y="3709653"/>
                <a:ext cx="1863671" cy="186367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Immagine 16" descr="Immagine che contiene simbolo, Elementi grafici, design&#10;&#10;Descrizione generata automaticamente">
                <a:extLst>
                  <a:ext uri="{FF2B5EF4-FFF2-40B4-BE49-F238E27FC236}">
                    <a16:creationId xmlns:a16="http://schemas.microsoft.com/office/drawing/2014/main" id="{18A38C20-FF89-E477-C4A2-EC8E69D0A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7622927">
                <a:off x="8332947" y="4867239"/>
                <a:ext cx="125375" cy="271082"/>
              </a:xfrm>
              <a:prstGeom prst="rect">
                <a:avLst/>
              </a:prstGeom>
              <a:grpFill/>
            </p:spPr>
          </p:pic>
        </p:grpSp>
        <p:sp>
          <p:nvSpPr>
            <p:cNvPr id="1031" name="CasellaDiTesto 1030">
              <a:extLst>
                <a:ext uri="{FF2B5EF4-FFF2-40B4-BE49-F238E27FC236}">
                  <a16:creationId xmlns:a16="http://schemas.microsoft.com/office/drawing/2014/main" id="{A3ED66C9-52B0-A614-CB80-59005B491ECF}"/>
                </a:ext>
              </a:extLst>
            </p:cNvPr>
            <p:cNvSpPr txBox="1"/>
            <p:nvPr/>
          </p:nvSpPr>
          <p:spPr>
            <a:xfrm>
              <a:off x="7911200" y="2433158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DU3</a:t>
              </a:r>
            </a:p>
          </p:txBody>
        </p:sp>
      </p:grpSp>
      <p:sp>
        <p:nvSpPr>
          <p:cNvPr id="1064" name="CasellaDiTesto 1063">
            <a:extLst>
              <a:ext uri="{FF2B5EF4-FFF2-40B4-BE49-F238E27FC236}">
                <a16:creationId xmlns:a16="http://schemas.microsoft.com/office/drawing/2014/main" id="{38FA0BD6-EEB6-9478-F557-529558566941}"/>
              </a:ext>
            </a:extLst>
          </p:cNvPr>
          <p:cNvSpPr txBox="1"/>
          <p:nvPr/>
        </p:nvSpPr>
        <p:spPr>
          <a:xfrm>
            <a:off x="959368" y="2796331"/>
            <a:ext cx="215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Coordinates</a:t>
            </a:r>
          </a:p>
        </p:txBody>
      </p:sp>
      <p:sp>
        <p:nvSpPr>
          <p:cNvPr id="1068" name="CasellaDiTesto 1067">
            <a:extLst>
              <a:ext uri="{FF2B5EF4-FFF2-40B4-BE49-F238E27FC236}">
                <a16:creationId xmlns:a16="http://schemas.microsoft.com/office/drawing/2014/main" id="{6D4C2AD4-1BE0-4FE7-84E9-C2904887C73C}"/>
              </a:ext>
            </a:extLst>
          </p:cNvPr>
          <p:cNvSpPr txBox="1"/>
          <p:nvPr/>
        </p:nvSpPr>
        <p:spPr>
          <a:xfrm>
            <a:off x="-2" y="6412851"/>
            <a:ext cx="130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12/10/24</a:t>
            </a:r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85 L 0.46119 0.02477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11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23 L 0.30443 0.015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7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41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69 L 0.39675 -0.2497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-1245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4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" grpId="0" animBg="1"/>
      <p:bldP spid="1035" grpId="0" animBg="1"/>
      <p:bldP spid="1027" grpId="0"/>
      <p:bldP spid="1033" grpId="0"/>
      <p:bldP spid="52" grpId="0"/>
      <p:bldP spid="10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16D83100-F35E-95E8-CADE-DCF7CBF6A0B4}"/>
              </a:ext>
            </a:extLst>
          </p:cNvPr>
          <p:cNvSpPr/>
          <p:nvPr/>
        </p:nvSpPr>
        <p:spPr>
          <a:xfrm>
            <a:off x="7527955" y="3429000"/>
            <a:ext cx="4442680" cy="2496943"/>
          </a:xfrm>
          <a:prstGeom prst="roundRect">
            <a:avLst>
              <a:gd name="adj" fmla="val 6045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3" name="Immagine 1042" descr="Immagine che contiene quadrato, Rettangolo, linea, piastrella&#10;&#10;Descrizione generata automaticamente">
            <a:extLst>
              <a:ext uri="{FF2B5EF4-FFF2-40B4-BE49-F238E27FC236}">
                <a16:creationId xmlns:a16="http://schemas.microsoft.com/office/drawing/2014/main" id="{510B2D4B-995D-A956-4416-588CABAE5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4" y="1401217"/>
            <a:ext cx="3539788" cy="354547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5DF537-CADC-2AC3-90D6-24C44A554D0B}"/>
              </a:ext>
            </a:extLst>
          </p:cNvPr>
          <p:cNvSpPr txBox="1"/>
          <p:nvPr/>
        </p:nvSpPr>
        <p:spPr>
          <a:xfrm>
            <a:off x="225232" y="6433771"/>
            <a:ext cx="18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A</a:t>
            </a:r>
          </a:p>
        </p:txBody>
      </p:sp>
      <p:pic>
        <p:nvPicPr>
          <p:cNvPr id="1044" name="Immagine 1043" descr="Immagine che contiene linea, quadrato&#10;&#10;Descrizione generata automaticamente">
            <a:extLst>
              <a:ext uri="{FF2B5EF4-FFF2-40B4-BE49-F238E27FC236}">
                <a16:creationId xmlns:a16="http://schemas.microsoft.com/office/drawing/2014/main" id="{A3EA6816-6AB3-1EA2-3293-FF7F06220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64" y="1391269"/>
            <a:ext cx="3555553" cy="3532942"/>
          </a:xfrm>
          <a:prstGeom prst="rect">
            <a:avLst/>
          </a:prstGeom>
        </p:spPr>
      </p:pic>
      <p:pic>
        <p:nvPicPr>
          <p:cNvPr id="20" name="Immagine 19" descr="Immagine che contiene stella, cielo notturno&#10;&#10;Descrizione generata automaticamente">
            <a:extLst>
              <a:ext uri="{FF2B5EF4-FFF2-40B4-BE49-F238E27FC236}">
                <a16:creationId xmlns:a16="http://schemas.microsoft.com/office/drawing/2014/main" id="{346E0155-F5FE-B985-D7C5-0AB612DD2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28" b="78142"/>
          <a:stretch/>
        </p:blipFill>
        <p:spPr>
          <a:xfrm>
            <a:off x="0" y="6369584"/>
            <a:ext cx="12192000" cy="4977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DAEED4-C100-C7E1-7659-D8DC6A13D268}"/>
              </a:ext>
            </a:extLst>
          </p:cNvPr>
          <p:cNvSpPr txBox="1"/>
          <p:nvPr/>
        </p:nvSpPr>
        <p:spPr>
          <a:xfrm>
            <a:off x="10983985" y="6451063"/>
            <a:ext cx="113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7C8FE0D-3648-5349-BAC8-C8375B14ACDE}" type="slidenum">
              <a:rPr lang="en-GB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5" name="Immagine 1044" descr="Immagine che contiene linea&#10;&#10;Descrizione generata automaticamente">
            <a:extLst>
              <a:ext uri="{FF2B5EF4-FFF2-40B4-BE49-F238E27FC236}">
                <a16:creationId xmlns:a16="http://schemas.microsoft.com/office/drawing/2014/main" id="{F036BE37-A8EC-7C48-6CB4-AB82BF2E8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64" y="1389770"/>
            <a:ext cx="3539788" cy="355115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3D2CB55-F0BD-98CA-FBFC-4A1E312809B2}"/>
              </a:ext>
            </a:extLst>
          </p:cNvPr>
          <p:cNvSpPr txBox="1"/>
          <p:nvPr/>
        </p:nvSpPr>
        <p:spPr>
          <a:xfrm>
            <a:off x="1543933" y="6429674"/>
            <a:ext cx="910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X-ray Polarimetry with IXPE</a:t>
            </a:r>
          </a:p>
        </p:txBody>
      </p:sp>
      <p:pic>
        <p:nvPicPr>
          <p:cNvPr id="1047" name="Immagine 1046" descr="Immagine che contiene linea, testo&#10;&#10;Descrizione generata automaticamente">
            <a:extLst>
              <a:ext uri="{FF2B5EF4-FFF2-40B4-BE49-F238E27FC236}">
                <a16:creationId xmlns:a16="http://schemas.microsoft.com/office/drawing/2014/main" id="{D8B4CB44-9ED8-86B6-D8EA-DE1BC2A3C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365" y="1389499"/>
            <a:ext cx="3554449" cy="3554449"/>
          </a:xfrm>
          <a:prstGeom prst="rect">
            <a:avLst/>
          </a:prstGeom>
        </p:spPr>
      </p:pic>
      <p:pic>
        <p:nvPicPr>
          <p:cNvPr id="1049" name="Immagine 1048" descr="Immagine che contiene linea, modello&#10;&#10;Descrizione generata automaticamente">
            <a:extLst>
              <a:ext uri="{FF2B5EF4-FFF2-40B4-BE49-F238E27FC236}">
                <a16:creationId xmlns:a16="http://schemas.microsoft.com/office/drawing/2014/main" id="{9D45200B-B065-3195-F1FC-C727CBA53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90" y="1396947"/>
            <a:ext cx="3540887" cy="3546551"/>
          </a:xfrm>
          <a:prstGeom prst="rect">
            <a:avLst/>
          </a:prstGeom>
        </p:spPr>
      </p:pic>
      <p:pic>
        <p:nvPicPr>
          <p:cNvPr id="1050" name="Immagine 1049" descr="Immagine che contiene schermata, cielo, volo, aria aperta&#10;&#10;Descrizione generata automaticamente">
            <a:extLst>
              <a:ext uri="{FF2B5EF4-FFF2-40B4-BE49-F238E27FC236}">
                <a16:creationId xmlns:a16="http://schemas.microsoft.com/office/drawing/2014/main" id="{51627E71-5E9C-BBE5-11E6-568078BDDB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237" y="1390979"/>
            <a:ext cx="3558555" cy="3552806"/>
          </a:xfrm>
          <a:prstGeom prst="rect">
            <a:avLst/>
          </a:prstGeom>
        </p:spPr>
      </p:pic>
      <p:pic>
        <p:nvPicPr>
          <p:cNvPr id="1042" name="Immagine 1041" descr="Immagine che contiene testo, ricevuta, linea, Diagramma&#10;&#10;Descrizione generata automaticamente">
            <a:extLst>
              <a:ext uri="{FF2B5EF4-FFF2-40B4-BE49-F238E27FC236}">
                <a16:creationId xmlns:a16="http://schemas.microsoft.com/office/drawing/2014/main" id="{A114A024-0E47-7BF3-0020-8B52D84DD4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61" t="7077" r="3223" b="10111"/>
          <a:stretch/>
        </p:blipFill>
        <p:spPr>
          <a:xfrm>
            <a:off x="4484997" y="4303994"/>
            <a:ext cx="2178996" cy="1731523"/>
          </a:xfrm>
          <a:prstGeom prst="rect">
            <a:avLst/>
          </a:prstGeom>
        </p:spPr>
      </p:pic>
      <p:pic>
        <p:nvPicPr>
          <p:cNvPr id="1046" name="Immagine 104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4A66C4A-E13E-5F39-D279-AB55352DBBC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375" t="7153" r="3307" b="10895"/>
          <a:stretch/>
        </p:blipFill>
        <p:spPr>
          <a:xfrm>
            <a:off x="4485649" y="4303995"/>
            <a:ext cx="2185482" cy="1730172"/>
          </a:xfrm>
          <a:prstGeom prst="rect">
            <a:avLst/>
          </a:prstGeom>
        </p:spPr>
      </p:pic>
      <p:pic>
        <p:nvPicPr>
          <p:cNvPr id="1048" name="Immagine 104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928069A4-1748-2750-A394-44033E26D2E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481" t="6115" r="3646" b="11291"/>
          <a:stretch/>
        </p:blipFill>
        <p:spPr>
          <a:xfrm>
            <a:off x="4485209" y="4303992"/>
            <a:ext cx="2178997" cy="1735996"/>
          </a:xfrm>
          <a:prstGeom prst="rect">
            <a:avLst/>
          </a:prstGeom>
        </p:spPr>
      </p:pic>
      <p:pic>
        <p:nvPicPr>
          <p:cNvPr id="1052" name="Immagine 1051" descr="Immagine che contiene simbolo, Elementi grafici, design&#10;&#10;Descrizione generata automaticamente">
            <a:extLst>
              <a:ext uri="{FF2B5EF4-FFF2-40B4-BE49-F238E27FC236}">
                <a16:creationId xmlns:a16="http://schemas.microsoft.com/office/drawing/2014/main" id="{A27946F8-09DC-505B-8E21-7B0747E08A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670173">
            <a:off x="2544565" y="2783398"/>
            <a:ext cx="143949" cy="311242"/>
          </a:xfrm>
          <a:prstGeom prst="rect">
            <a:avLst/>
          </a:prstGeom>
        </p:spPr>
      </p:pic>
      <p:pic>
        <p:nvPicPr>
          <p:cNvPr id="1053" name="Immagine 1052" descr="Immagine che contiene Diagramma, testo, diagramma, schermata&#10;&#10;Descrizione generata automaticamente">
            <a:extLst>
              <a:ext uri="{FF2B5EF4-FFF2-40B4-BE49-F238E27FC236}">
                <a16:creationId xmlns:a16="http://schemas.microsoft.com/office/drawing/2014/main" id="{51BB14F1-9931-7D13-AA61-BC0F25A8B47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026" t="7618" r="4619" b="11019"/>
          <a:stretch/>
        </p:blipFill>
        <p:spPr>
          <a:xfrm>
            <a:off x="4478725" y="4303991"/>
            <a:ext cx="2184104" cy="1736499"/>
          </a:xfrm>
          <a:prstGeom prst="rect">
            <a:avLst/>
          </a:prstGeom>
        </p:spPr>
      </p:pic>
      <p:sp>
        <p:nvSpPr>
          <p:cNvPr id="1054" name="CasellaDiTesto 1053">
            <a:extLst>
              <a:ext uri="{FF2B5EF4-FFF2-40B4-BE49-F238E27FC236}">
                <a16:creationId xmlns:a16="http://schemas.microsoft.com/office/drawing/2014/main" id="{20261D17-2040-B445-D22B-A85776EE793C}"/>
              </a:ext>
            </a:extLst>
          </p:cNvPr>
          <p:cNvSpPr txBox="1"/>
          <p:nvPr/>
        </p:nvSpPr>
        <p:spPr>
          <a:xfrm>
            <a:off x="494900" y="1021937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in Detector Coordinates</a:t>
            </a:r>
          </a:p>
        </p:txBody>
      </p:sp>
      <p:sp>
        <p:nvSpPr>
          <p:cNvPr id="1055" name="CasellaDiTesto 1054">
            <a:extLst>
              <a:ext uri="{FF2B5EF4-FFF2-40B4-BE49-F238E27FC236}">
                <a16:creationId xmlns:a16="http://schemas.microsoft.com/office/drawing/2014/main" id="{2E4497DC-1186-DE17-D69F-38A1AA6042E1}"/>
              </a:ext>
            </a:extLst>
          </p:cNvPr>
          <p:cNvSpPr txBox="1"/>
          <p:nvPr/>
        </p:nvSpPr>
        <p:spPr>
          <a:xfrm>
            <a:off x="494900" y="1020123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in Celestial Coordinates</a:t>
            </a:r>
          </a:p>
        </p:txBody>
      </p:sp>
      <p:pic>
        <p:nvPicPr>
          <p:cNvPr id="1056" name="Immagine 1055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EE5FE6B7-91E1-AA95-6AC0-FA1A270FDD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6908" y="4303687"/>
            <a:ext cx="267654" cy="1818677"/>
          </a:xfrm>
          <a:prstGeom prst="rect">
            <a:avLst/>
          </a:prstGeom>
        </p:spPr>
      </p:pic>
      <p:pic>
        <p:nvPicPr>
          <p:cNvPr id="1057" name="Immagine 1056">
            <a:extLst>
              <a:ext uri="{FF2B5EF4-FFF2-40B4-BE49-F238E27FC236}">
                <a16:creationId xmlns:a16="http://schemas.microsoft.com/office/drawing/2014/main" id="{3BF2116A-9074-0497-220C-3C016F23E1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94341" y="6061024"/>
            <a:ext cx="2211425" cy="211282"/>
          </a:xfrm>
          <a:prstGeom prst="rect">
            <a:avLst/>
          </a:prstGeom>
        </p:spPr>
      </p:pic>
      <p:sp>
        <p:nvSpPr>
          <p:cNvPr id="1058" name="Ovale 1057">
            <a:extLst>
              <a:ext uri="{FF2B5EF4-FFF2-40B4-BE49-F238E27FC236}">
                <a16:creationId xmlns:a16="http://schemas.microsoft.com/office/drawing/2014/main" id="{93B5F2CA-4A0F-6F96-3886-EDCAAF59ECFD}"/>
              </a:ext>
            </a:extLst>
          </p:cNvPr>
          <p:cNvSpPr/>
          <p:nvPr/>
        </p:nvSpPr>
        <p:spPr>
          <a:xfrm>
            <a:off x="2089053" y="3291008"/>
            <a:ext cx="491837" cy="491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9" name="Freccia ad arco 1058">
            <a:extLst>
              <a:ext uri="{FF2B5EF4-FFF2-40B4-BE49-F238E27FC236}">
                <a16:creationId xmlns:a16="http://schemas.microsoft.com/office/drawing/2014/main" id="{9A31075F-6845-47E4-78B9-4458F46895B9}"/>
              </a:ext>
            </a:extLst>
          </p:cNvPr>
          <p:cNvSpPr/>
          <p:nvPr/>
        </p:nvSpPr>
        <p:spPr>
          <a:xfrm rot="2638648" flipV="1">
            <a:off x="2021109" y="3561873"/>
            <a:ext cx="2981281" cy="1931976"/>
          </a:xfrm>
          <a:prstGeom prst="circularArrow">
            <a:avLst>
              <a:gd name="adj1" fmla="val 0"/>
              <a:gd name="adj2" fmla="val 151580"/>
              <a:gd name="adj3" fmla="val 20442092"/>
              <a:gd name="adj4" fmla="val 11820496"/>
              <a:gd name="adj5" fmla="val 2751"/>
            </a:avLst>
          </a:prstGeom>
          <a:solidFill>
            <a:srgbClr val="F1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1" name="Rettangolo con angoli arrotondati 1060">
            <a:extLst>
              <a:ext uri="{FF2B5EF4-FFF2-40B4-BE49-F238E27FC236}">
                <a16:creationId xmlns:a16="http://schemas.microsoft.com/office/drawing/2014/main" id="{2ABFA503-EA09-023C-10A2-E97B51FF3CD5}"/>
              </a:ext>
            </a:extLst>
          </p:cNvPr>
          <p:cNvSpPr/>
          <p:nvPr/>
        </p:nvSpPr>
        <p:spPr>
          <a:xfrm>
            <a:off x="4005622" y="1378335"/>
            <a:ext cx="7881109" cy="721765"/>
          </a:xfrm>
          <a:prstGeom prst="roundRect">
            <a:avLst>
              <a:gd name="adj" fmla="val 8063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2" name="CasellaDiTesto 1061">
            <a:extLst>
              <a:ext uri="{FF2B5EF4-FFF2-40B4-BE49-F238E27FC236}">
                <a16:creationId xmlns:a16="http://schemas.microsoft.com/office/drawing/2014/main" id="{E8DFFAB3-40D7-5F0E-D265-29C7DCD42F2F}"/>
              </a:ext>
            </a:extLst>
          </p:cNvPr>
          <p:cNvSpPr txBox="1"/>
          <p:nvPr/>
        </p:nvSpPr>
        <p:spPr>
          <a:xfrm>
            <a:off x="4052350" y="1405650"/>
            <a:ext cx="7993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olarization information: recovered on a statistical basis from the azimuthal distribution of the photoelectron directions of emission.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294BBCA-E108-6500-0641-29E84913C1AB}"/>
              </a:ext>
            </a:extLst>
          </p:cNvPr>
          <p:cNvSpPr/>
          <p:nvPr/>
        </p:nvSpPr>
        <p:spPr>
          <a:xfrm>
            <a:off x="4653464" y="2222309"/>
            <a:ext cx="6522086" cy="68255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351A51B-8255-7914-381C-50C3706ABE9E}"/>
              </a:ext>
            </a:extLst>
          </p:cNvPr>
          <p:cNvSpPr/>
          <p:nvPr/>
        </p:nvSpPr>
        <p:spPr>
          <a:xfrm>
            <a:off x="4020404" y="3110459"/>
            <a:ext cx="3168998" cy="1111354"/>
          </a:xfrm>
          <a:prstGeom prst="roundRect">
            <a:avLst>
              <a:gd name="adj" fmla="val 9815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266752A-0946-6856-9279-A0DFF206166C}"/>
                  </a:ext>
                </a:extLst>
              </p:cNvPr>
              <p:cNvSpPr txBox="1"/>
              <p:nvPr/>
            </p:nvSpPr>
            <p:spPr>
              <a:xfrm>
                <a:off x="4084805" y="3796654"/>
                <a:ext cx="3030496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N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</m:d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266752A-0946-6856-9279-A0DFF2061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805" y="3796654"/>
                <a:ext cx="3030496" cy="37555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512556F-79CB-F505-2DDE-F0A7ED84948B}"/>
                  </a:ext>
                </a:extLst>
              </p:cNvPr>
              <p:cNvSpPr txBox="1"/>
              <p:nvPr/>
            </p:nvSpPr>
            <p:spPr>
              <a:xfrm>
                <a:off x="7612184" y="2162451"/>
                <a:ext cx="3459480" cy="686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sSup>
                          <m:sSupPr>
                            <m:ctrlP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n-GB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GB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𝛟</m:t>
                        </m:r>
                      </m:num>
                      <m:den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βcosθ</m:t>
                                </m:r>
                              </m:e>
                            </m:d>
                          </m:e>
                          <m:sup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512556F-79CB-F505-2DDE-F0A7ED84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184" y="2162451"/>
                <a:ext cx="3459480" cy="686598"/>
              </a:xfrm>
              <a:prstGeom prst="rect">
                <a:avLst/>
              </a:prstGeom>
              <a:blipFill>
                <a:blip r:embed="rId18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F67CCE-F82C-360A-23A4-B83F69510F66}"/>
              </a:ext>
            </a:extLst>
          </p:cNvPr>
          <p:cNvSpPr txBox="1"/>
          <p:nvPr/>
        </p:nvSpPr>
        <p:spPr>
          <a:xfrm>
            <a:off x="4855057" y="2226693"/>
            <a:ext cx="2481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Photoelectric differential cross section: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624946F-0394-CCD1-FD5D-7DADBADAFCCF}"/>
              </a:ext>
            </a:extLst>
          </p:cNvPr>
          <p:cNvSpPr txBox="1"/>
          <p:nvPr/>
        </p:nvSpPr>
        <p:spPr>
          <a:xfrm>
            <a:off x="4364664" y="3067879"/>
            <a:ext cx="2470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counts are modulated as:</a:t>
            </a:r>
          </a:p>
        </p:txBody>
      </p:sp>
      <p:pic>
        <p:nvPicPr>
          <p:cNvPr id="30" name="Picture 10" descr="Top Photographs from Space">
            <a:extLst>
              <a:ext uri="{FF2B5EF4-FFF2-40B4-BE49-F238E27FC236}">
                <a16:creationId xmlns:a16="http://schemas.microsoft.com/office/drawing/2014/main" id="{3221F468-E4C4-FEC7-CA48-06DDAB993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49588"/>
          <a:stretch/>
        </p:blipFill>
        <p:spPr bwMode="auto">
          <a:xfrm>
            <a:off x="0" y="0"/>
            <a:ext cx="12192000" cy="9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8F6AA647-E252-ACDC-5372-F55DFD8E1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75" y="50387"/>
            <a:ext cx="1138818" cy="8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magine 31" descr="Immagine che contiene logo&#10;&#10;Descrizione generata automaticamente">
            <a:extLst>
              <a:ext uri="{FF2B5EF4-FFF2-40B4-BE49-F238E27FC236}">
                <a16:creationId xmlns:a16="http://schemas.microsoft.com/office/drawing/2014/main" id="{081BDC8A-5425-382B-CB7F-0944441CC34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607" y="34418"/>
            <a:ext cx="1221000" cy="864371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7E96E88-AFAC-488C-8055-376B69829891}"/>
              </a:ext>
            </a:extLst>
          </p:cNvPr>
          <p:cNvSpPr txBox="1"/>
          <p:nvPr/>
        </p:nvSpPr>
        <p:spPr>
          <a:xfrm>
            <a:off x="1371426" y="281937"/>
            <a:ext cx="944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IXPE data processing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530040FE-7876-0AAC-0308-3C326385BDD4}"/>
                  </a:ext>
                </a:extLst>
              </p:cNvPr>
              <p:cNvSpPr txBox="1"/>
              <p:nvPr/>
            </p:nvSpPr>
            <p:spPr>
              <a:xfrm>
                <a:off x="7535904" y="3438237"/>
                <a:ext cx="4501725" cy="2464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Azimuthal angle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photelectron emission direction. </a:t>
                </a:r>
              </a:p>
              <a:p>
                <a:endParaRPr lang="en-GB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Polarization angle: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Polarization Degree: derived from the Stokes parameters and from </a:t>
                </a:r>
              </a:p>
              <a:p>
                <a14:m>
                  <m:oMath xmlns:m="http://schemas.openxmlformats.org/officeDocument/2006/math"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𝒎𝒂𝒙</m:t>
                            </m:r>
                          </m:sub>
                        </m:s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𝒎𝒊𝒏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𝒎𝒂𝒙</m:t>
                            </m:r>
                          </m:sub>
                        </m:s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𝒎𝒊𝒏</m:t>
                            </m:r>
                          </m:sub>
                        </m:sSub>
                      </m:den>
                    </m:f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num>
                      <m:den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𝟐𝐀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den>
                    </m:f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530040FE-7876-0AAC-0308-3C326385B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904" y="3438237"/>
                <a:ext cx="4501725" cy="2464201"/>
              </a:xfrm>
              <a:prstGeom prst="rect">
                <a:avLst/>
              </a:prstGeom>
              <a:blipFill>
                <a:blip r:embed="rId22"/>
                <a:stretch>
                  <a:fillRect l="-1124" t="-10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D332AB82-EEF9-4219-BA85-27701E94E832}"/>
                  </a:ext>
                </a:extLst>
              </p:cNvPr>
              <p:cNvSpPr txBox="1"/>
              <p:nvPr/>
            </p:nvSpPr>
            <p:spPr>
              <a:xfrm>
                <a:off x="10116647" y="5312486"/>
                <a:ext cx="1761956" cy="5638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𝒬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𝒰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D332AB82-EEF9-4219-BA85-27701E94E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6647" y="5312486"/>
                <a:ext cx="1761956" cy="563809"/>
              </a:xfrm>
              <a:prstGeom prst="rect">
                <a:avLst/>
              </a:prstGeom>
              <a:blipFill>
                <a:blip r:embed="rId23"/>
                <a:stretch>
                  <a:fillRect l="-2857" t="-4444" r="-714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732F494-CA01-53C9-C693-038E86FEE7B2}"/>
              </a:ext>
            </a:extLst>
          </p:cNvPr>
          <p:cNvSpPr txBox="1"/>
          <p:nvPr/>
        </p:nvSpPr>
        <p:spPr>
          <a:xfrm>
            <a:off x="10765725" y="2944455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Ref. [3], [4], [7]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B0D430A-62C5-AEC6-4EAE-36B519D3D156}"/>
              </a:ext>
            </a:extLst>
          </p:cNvPr>
          <p:cNvSpPr txBox="1"/>
          <p:nvPr/>
        </p:nvSpPr>
        <p:spPr>
          <a:xfrm>
            <a:off x="-2" y="6412851"/>
            <a:ext cx="130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12/10/24</a:t>
            </a:r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3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513 0.0627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54" grpId="0"/>
      <p:bldP spid="1054" grpId="1"/>
      <p:bldP spid="1054" grpId="2"/>
      <p:bldP spid="1055" grpId="0"/>
      <p:bldP spid="1055" grpId="1"/>
      <p:bldP spid="1058" grpId="0" animBg="1"/>
      <p:bldP spid="1059" grpId="0" animBg="1"/>
      <p:bldP spid="1061" grpId="0" animBg="1"/>
      <p:bldP spid="1062" grpId="0"/>
      <p:bldP spid="5" grpId="0" animBg="1"/>
      <p:bldP spid="6" grpId="0" animBg="1"/>
      <p:bldP spid="9" grpId="0"/>
      <p:bldP spid="10" grpId="0"/>
      <p:bldP spid="12" grpId="0"/>
      <p:bldP spid="13" grpId="0"/>
      <p:bldP spid="35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sonale_ixpe" id="{B4003580-A5BD-384E-B598-B461D811EB98}" vid="{AB8D50FE-C6F8-3B4F-81F5-803E2512327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8474</TotalTime>
  <Words>1071</Words>
  <Application>Microsoft Macintosh PowerPoint</Application>
  <PresentationFormat>Widescreen</PresentationFormat>
  <Paragraphs>191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LM Roman 10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Tugliani</dc:creator>
  <cp:lastModifiedBy>Stefano Tugliani</cp:lastModifiedBy>
  <cp:revision>34</cp:revision>
  <dcterms:created xsi:type="dcterms:W3CDTF">2025-03-11T13:34:50Z</dcterms:created>
  <dcterms:modified xsi:type="dcterms:W3CDTF">2025-03-17T23:29:11Z</dcterms:modified>
</cp:coreProperties>
</file>