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1057" r:id="rId2"/>
    <p:sldId id="1080" r:id="rId3"/>
    <p:sldId id="1081" r:id="rId4"/>
    <p:sldId id="1058" r:id="rId5"/>
    <p:sldId id="1059" r:id="rId6"/>
    <p:sldId id="1060" r:id="rId7"/>
    <p:sldId id="1061" r:id="rId8"/>
    <p:sldId id="1062" r:id="rId9"/>
    <p:sldId id="1063" r:id="rId10"/>
    <p:sldId id="1064" r:id="rId11"/>
    <p:sldId id="1065" r:id="rId12"/>
    <p:sldId id="1066" r:id="rId13"/>
    <p:sldId id="1067" r:id="rId14"/>
    <p:sldId id="1068" r:id="rId15"/>
    <p:sldId id="1069" r:id="rId16"/>
    <p:sldId id="1070" r:id="rId17"/>
    <p:sldId id="726" r:id="rId18"/>
    <p:sldId id="991" r:id="rId19"/>
    <p:sldId id="918" r:id="rId20"/>
    <p:sldId id="954" r:id="rId21"/>
    <p:sldId id="1020" r:id="rId22"/>
    <p:sldId id="992" r:id="rId23"/>
    <p:sldId id="1021" r:id="rId24"/>
    <p:sldId id="969" r:id="rId25"/>
    <p:sldId id="958" r:id="rId26"/>
    <p:sldId id="961" r:id="rId27"/>
    <p:sldId id="966" r:id="rId28"/>
    <p:sldId id="1022" r:id="rId29"/>
    <p:sldId id="1042" r:id="rId30"/>
    <p:sldId id="1044" r:id="rId31"/>
    <p:sldId id="1045" r:id="rId32"/>
    <p:sldId id="1046" r:id="rId33"/>
    <p:sldId id="1047" r:id="rId34"/>
    <p:sldId id="1043" r:id="rId35"/>
    <p:sldId id="1078" r:id="rId36"/>
    <p:sldId id="1071" r:id="rId37"/>
    <p:sldId id="1072" r:id="rId38"/>
    <p:sldId id="1073" r:id="rId39"/>
    <p:sldId id="1074" r:id="rId40"/>
    <p:sldId id="1075" r:id="rId41"/>
    <p:sldId id="1048" r:id="rId42"/>
    <p:sldId id="1049" r:id="rId43"/>
    <p:sldId id="1050" r:id="rId44"/>
    <p:sldId id="1051" r:id="rId45"/>
    <p:sldId id="1076" r:id="rId46"/>
    <p:sldId id="1077" r:id="rId47"/>
    <p:sldId id="1079" r:id="rId48"/>
  </p:sldIdLst>
  <p:sldSz cx="9906000" cy="6858000" type="A4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1pPr>
    <a:lvl2pPr marL="4572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2pPr>
    <a:lvl3pPr marL="9144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3pPr>
    <a:lvl4pPr marL="13716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4pPr>
    <a:lvl5pPr marL="1828800" algn="ctr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5pPr>
    <a:lvl6pPr marL="22860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6pPr>
    <a:lvl7pPr marL="27432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7pPr>
    <a:lvl8pPr marL="32004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8pPr>
    <a:lvl9pPr marL="3657600" algn="l" defTabSz="457200" rtl="0" eaLnBrk="1" latinLnBrk="0" hangingPunct="1">
      <a:defRPr sz="4000" kern="1200">
        <a:solidFill>
          <a:srgbClr val="FFFFFF"/>
        </a:solidFill>
        <a:latin typeface="American Typewriter" charset="0"/>
        <a:ea typeface="ヒラギノ明朝 Pro W3" charset="0"/>
        <a:cs typeface="ヒラギノ明朝 Pro W3" charset="0"/>
        <a:sym typeface="American Typewriter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FFFF00"/>
    <a:srgbClr val="FAF27F"/>
    <a:srgbClr val="161A1C"/>
    <a:srgbClr val="0000FF"/>
    <a:srgbClr val="00FFFF"/>
    <a:srgbClr val="FF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32787"/>
    <p:restoredTop sz="90929"/>
  </p:normalViewPr>
  <p:slideViewPr>
    <p:cSldViewPr>
      <p:cViewPr>
        <p:scale>
          <a:sx n="100" d="100"/>
          <a:sy n="100" d="100"/>
        </p:scale>
        <p:origin x="-1304" y="-52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5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95587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5588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95589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89EF3F-A3D2-D342-9F8C-0BA9586152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55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8371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374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8375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A41439-E087-0C46-85A5-CE139DA0B3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7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merican Typewriter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merican Typewriter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merican Typewriter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merican Typewriter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merican Typewriter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Relationship Id="rId3" Type="http://schemas.openxmlformats.org/officeDocument/2006/relationships/image" Target="../media/image1.png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348FF9-98AE-0443-80D5-FCDFE7046565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31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0C6FFE-62D5-6945-A646-593C6603DC17}" type="slidenum">
              <a:rPr lang="en-US"/>
              <a:pPr/>
              <a:t>22</a:t>
            </a:fld>
            <a:endParaRPr lang="en-US"/>
          </a:p>
        </p:txBody>
      </p:sp>
      <p:sp>
        <p:nvSpPr>
          <p:cNvPr id="188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6FA9E3-EBDB-744D-A8EE-57D819E6F25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75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51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39671F-6BE8-FF4C-8AAF-7E978D21127C}" type="slidenum">
              <a:rPr lang="en-US"/>
              <a:pPr/>
              <a:t>24</a:t>
            </a:fld>
            <a:endParaRPr lang="en-US"/>
          </a:p>
        </p:txBody>
      </p:sp>
      <p:sp>
        <p:nvSpPr>
          <p:cNvPr id="186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657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471858-3CCC-1145-9C1F-0AD9F2460AB3}" type="slidenum">
              <a:rPr lang="en-US"/>
              <a:pPr/>
              <a:t>25</a:t>
            </a:fld>
            <a:endParaRPr lang="en-US"/>
          </a:p>
        </p:txBody>
      </p:sp>
      <p:sp>
        <p:nvSpPr>
          <p:cNvPr id="1821698" name="Rectangle 7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37931725" indent="-37474525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r"/>
            <a:fld id="{0CF475A7-0E17-F84E-89DA-362385DE459D}" type="slidenum">
              <a:rPr lang="en-US">
                <a:solidFill>
                  <a:srgbClr val="FFFFFF"/>
                </a:solidFill>
                <a:ea typeface="ヒラギノ明朝 Pro W3" charset="0"/>
              </a:rPr>
              <a:pPr algn="r"/>
              <a:t>25</a:t>
            </a:fld>
            <a:endParaRPr lang="en-US">
              <a:solidFill>
                <a:srgbClr val="FFFFFF"/>
              </a:solidFill>
              <a:ea typeface="ヒラギノ明朝 Pro W3" charset="0"/>
            </a:endParaRPr>
          </a:p>
        </p:txBody>
      </p:sp>
      <p:sp>
        <p:nvSpPr>
          <p:cNvPr id="1821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1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84D581-FEB4-0340-B01F-A8EE436BFF46}" type="slidenum">
              <a:rPr lang="en-US"/>
              <a:pPr/>
              <a:t>26</a:t>
            </a:fld>
            <a:endParaRPr lang="en-US"/>
          </a:p>
        </p:txBody>
      </p:sp>
      <p:sp>
        <p:nvSpPr>
          <p:cNvPr id="182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78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54630-54B8-5643-9D2F-F8C4FFF2806D}" type="slidenum">
              <a:rPr lang="en-US"/>
              <a:pPr/>
              <a:t>27</a:t>
            </a:fld>
            <a:endParaRPr lang="en-US"/>
          </a:p>
        </p:txBody>
      </p:sp>
      <p:sp>
        <p:nvSpPr>
          <p:cNvPr id="183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91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685817" indent="-263776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055103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477145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1899186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321227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743269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165310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587351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FF62811E-53C9-9646-94A4-3A2B4D747A73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8728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685817" indent="-263776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055103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477145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1899186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321227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743269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165310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587351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9DCC4AAC-F814-684C-80A3-9DF5470DEFA8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8391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/>
          <a:p>
            <a:pPr algn="r">
              <a:defRPr/>
            </a:pPr>
            <a:fld id="{2C7FC29B-BBF2-6B47-A4DD-719BDC3356EC}" type="slidenum">
              <a:rPr lang="en-US" sz="1200"/>
              <a:pPr algn="r">
                <a:defRPr/>
              </a:pPr>
              <a:t>36</a:t>
            </a:fld>
            <a:endParaRPr lang="en-US" sz="1200"/>
          </a:p>
        </p:txBody>
      </p:sp>
      <p:sp>
        <p:nvSpPr>
          <p:cNvPr id="183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9107" name="Rectangle 3"/>
          <p:cNvSpPr>
            <a:spLocks noGrp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5AA5CB-27CD-7344-ABFF-690C756369CD}" type="slidenum">
              <a:rPr lang="en-US"/>
              <a:pPr/>
              <a:t>5</a:t>
            </a:fld>
            <a:endParaRPr lang="en-US"/>
          </a:p>
        </p:txBody>
      </p:sp>
      <p:sp>
        <p:nvSpPr>
          <p:cNvPr id="178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685817" indent="-263776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055103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477145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1899186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321227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743269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165310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587351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707968E1-9E2B-764E-AC9F-CE77C474F40F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8391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C18F7A-5FDC-F944-A488-66D3248E279D}" type="slidenum">
              <a:rPr lang="en-US"/>
              <a:pPr/>
              <a:t>42</a:t>
            </a:fld>
            <a:endParaRPr lang="en-US"/>
          </a:p>
        </p:txBody>
      </p:sp>
      <p:sp>
        <p:nvSpPr>
          <p:cNvPr id="172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85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685817" indent="-263776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055103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477145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1899186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321227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743269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165310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587351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F70F3066-424B-8649-AC58-FB24B21C46D7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/>
              <a:t>Cristalli: </a:t>
            </a:r>
          </a:p>
          <a:p>
            <a:pPr eaLnBrk="1" hangingPunct="1"/>
            <a:r>
              <a:rPr lang="it-IT"/>
              <a:t>GaP (preferito perche’ si raggiungono risoluzioni maggiori, i.e. 60 fs; vibrazioni reticolari a 11 THz, quindi l’estensione in frequenza e’ fino a questo valore; spessore 100-200 um) o ZnTe</a:t>
            </a:r>
          </a:p>
          <a:p>
            <a:pPr eaLnBrk="1" hangingPunct="1"/>
            <a:endParaRPr lang="it-IT"/>
          </a:p>
          <a:p>
            <a:pPr eaLnBrk="1" hangingPunct="1"/>
            <a:r>
              <a:rPr lang="it-IT"/>
              <a:t>Il limite alla risoluzione e’ dato dalle proprieta’ reticolari del cristallo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8704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/>
              <a:t>Laser-beam 30 deg</a:t>
            </a:r>
          </a:p>
          <a:p>
            <a:endParaRPr lang="it-IT"/>
          </a:p>
          <a:p>
            <a:r>
              <a:rPr lang="it-IT"/>
              <a:t>3 cristalli: 2 GaP e 1 ZnTe</a:t>
            </a:r>
          </a:p>
          <a:p>
            <a:r>
              <a:rPr lang="it-IT"/>
              <a:t>1 YAG </a:t>
            </a:r>
          </a:p>
          <a:p>
            <a:r>
              <a:rPr lang="it-IT"/>
              <a:t>1 OTR</a:t>
            </a:r>
          </a:p>
        </p:txBody>
      </p:sp>
      <p:sp>
        <p:nvSpPr>
          <p:cNvPr id="870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685817" indent="-263776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055103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477145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1899186" indent="-211021" eaLnBrk="0" hangingPunct="0"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321227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743269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165310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587351" indent="-211021" algn="ctr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6A1769AA-777E-CB45-A46F-00435AC0A7B0}" type="slidenum">
              <a:rPr lang="en-US" sz="1200"/>
              <a:pPr eaLnBrk="1" hangingPunct="1"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E268EE-4C8B-CE49-B541-B0E52BE452AA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1746" name="Rectangle 7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algn="r" eaLnBrk="1" hangingPunct="1"/>
            <a:fld id="{0E5767CE-F143-3A40-BBD5-91137D93868D}" type="slidenum">
              <a:rPr lang="en-US" sz="1200"/>
              <a:pPr algn="r" eaLnBrk="1" hangingPunct="1"/>
              <a:t>6</a:t>
            </a:fld>
            <a:endParaRPr lang="en-US" sz="1200"/>
          </a:p>
        </p:txBody>
      </p:sp>
      <p:sp>
        <p:nvSpPr>
          <p:cNvPr id="1812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484" name="Rectangle 3"/>
          <p:cNvSpPr>
            <a:spLocks noGrp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9D682-37D4-0C47-BD9F-F3DB27A7C1A2}" type="slidenum">
              <a:rPr lang="en-US"/>
              <a:pPr/>
              <a:t>7</a:t>
            </a:fld>
            <a:endParaRPr lang="en-US"/>
          </a:p>
        </p:txBody>
      </p:sp>
      <p:sp>
        <p:nvSpPr>
          <p:cNvPr id="179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40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9D682-37D4-0C47-BD9F-F3DB27A7C1A2}" type="slidenum">
              <a:rPr lang="en-US"/>
              <a:pPr/>
              <a:t>16</a:t>
            </a:fld>
            <a:endParaRPr lang="en-US"/>
          </a:p>
        </p:txBody>
      </p:sp>
      <p:sp>
        <p:nvSpPr>
          <p:cNvPr id="179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40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80F1FB-8646-B64A-93C7-F0585E1E1B30}" type="slidenum">
              <a:rPr lang="en-US"/>
              <a:pPr/>
              <a:t>17</a:t>
            </a:fld>
            <a:endParaRPr lang="en-US"/>
          </a:p>
        </p:txBody>
      </p:sp>
      <p:sp>
        <p:nvSpPr>
          <p:cNvPr id="131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4E0D48-60CB-9C4B-8A19-40156501196C}" type="slidenum">
              <a:rPr lang="en-US"/>
              <a:pPr/>
              <a:t>18</a:t>
            </a:fld>
            <a:endParaRPr lang="en-US"/>
          </a:p>
        </p:txBody>
      </p:sp>
      <p:sp>
        <p:nvSpPr>
          <p:cNvPr id="186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606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B495DD-0AA7-D14C-AC4D-3FDAF7455221}" type="slidenum">
              <a:rPr lang="en-US"/>
              <a:pPr/>
              <a:t>19</a:t>
            </a:fld>
            <a:endParaRPr lang="en-US"/>
          </a:p>
        </p:txBody>
      </p:sp>
      <p:sp>
        <p:nvSpPr>
          <p:cNvPr id="174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E2FD5-4DC5-0046-B3FB-C89158957AF3}" type="slidenum">
              <a:rPr lang="en-US"/>
              <a:pPr/>
              <a:t>20</a:t>
            </a:fld>
            <a:endParaRPr lang="en-US"/>
          </a:p>
        </p:txBody>
      </p:sp>
      <p:sp>
        <p:nvSpPr>
          <p:cNvPr id="1814530" name="Rectangle 7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37931725" indent="-37474525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r"/>
            <a:fld id="{76986EE8-A92C-C04E-8BFA-AE7014124587}" type="slidenum">
              <a:rPr lang="en-US">
                <a:solidFill>
                  <a:srgbClr val="FFFFFF"/>
                </a:solidFill>
                <a:ea typeface="ヒラギノ明朝 Pro W3" charset="0"/>
              </a:rPr>
              <a:pPr algn="r"/>
              <a:t>20</a:t>
            </a:fld>
            <a:endParaRPr lang="en-US">
              <a:solidFill>
                <a:srgbClr val="FFFFFF"/>
              </a:solidFill>
              <a:ea typeface="ヒラギノ明朝 Pro W3" charset="0"/>
            </a:endParaRPr>
          </a:p>
        </p:txBody>
      </p:sp>
      <p:sp>
        <p:nvSpPr>
          <p:cNvPr id="1814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446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181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8338" y="107950"/>
            <a:ext cx="2065337" cy="5964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325" y="107950"/>
            <a:ext cx="6043613" cy="5964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9238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578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10356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325" y="1776413"/>
            <a:ext cx="4054475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776413"/>
            <a:ext cx="4054475" cy="4295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4141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8430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1064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16153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788319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20552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2325" y="107950"/>
            <a:ext cx="8261350" cy="1473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7419" tIns="37419" rIns="37419" bIns="374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1776413"/>
            <a:ext cx="826135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7419" tIns="37419" rIns="37419" bIns="374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merican Typewriter" charset="0"/>
              </a:rPr>
              <a:t>Click to edit Master text styles</a:t>
            </a:r>
          </a:p>
          <a:p>
            <a:pPr lvl="1"/>
            <a:r>
              <a:rPr lang="en-US">
                <a:sym typeface="American Typewriter" charset="0"/>
              </a:rPr>
              <a:t>Second level</a:t>
            </a:r>
          </a:p>
          <a:p>
            <a:pPr lvl="2"/>
            <a:r>
              <a:rPr lang="en-US">
                <a:sym typeface="American Typewriter" charset="0"/>
              </a:rPr>
              <a:t>Third level</a:t>
            </a:r>
          </a:p>
          <a:p>
            <a:pPr lvl="3"/>
            <a:r>
              <a:rPr lang="en-US">
                <a:sym typeface="American Typewriter" charset="0"/>
              </a:rPr>
              <a:t>Fourth level</a:t>
            </a:r>
          </a:p>
          <a:p>
            <a:pPr lvl="4"/>
            <a:r>
              <a:rPr lang="en-US">
                <a:sym typeface="American Typewrite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/>
  <p:txStyles>
    <p:titleStyle>
      <a:lvl1pPr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+mj-lt"/>
          <a:ea typeface="+mj-ea"/>
          <a:cs typeface="+mj-cs"/>
          <a:sym typeface="American Typewriter" charset="0"/>
        </a:defRPr>
      </a:lvl1pPr>
      <a:lvl2pPr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2pPr>
      <a:lvl3pPr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3pPr>
      <a:lvl4pPr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4pPr>
      <a:lvl5pPr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5pPr>
      <a:lvl6pPr marL="457200"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6pPr>
      <a:lvl7pPr marL="914400"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7pPr>
      <a:lvl8pPr marL="1371600"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8pPr>
      <a:lvl9pPr marL="1828800" algn="ctr" defTabSz="673100" rtl="0" fontAlgn="base">
        <a:spcBef>
          <a:spcPct val="0"/>
        </a:spcBef>
        <a:spcAft>
          <a:spcPct val="0"/>
        </a:spcAft>
        <a:defRPr sz="4700">
          <a:solidFill>
            <a:srgbClr val="0096DE"/>
          </a:solidFill>
          <a:latin typeface="American Typewriter" charset="0"/>
          <a:ea typeface="ヒラギノ明朝 Pro W3" charset="0"/>
          <a:cs typeface="ヒラギノ明朝 Pro W3" charset="0"/>
          <a:sym typeface="American Typewriter" charset="0"/>
        </a:defRPr>
      </a:lvl9pPr>
    </p:titleStyle>
    <p:bodyStyle>
      <a:lvl1pPr marL="628650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1pPr>
      <a:lvl2pPr marL="1014413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2pPr>
      <a:lvl3pPr marL="1389063" indent="-414338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3pPr>
      <a:lvl4pPr marL="1776413" indent="-414338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4pPr>
      <a:lvl5pPr marL="2162175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5pPr>
      <a:lvl6pPr marL="2619375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6pPr>
      <a:lvl7pPr marL="3076575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7pPr>
      <a:lvl8pPr marL="3533775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8pPr>
      <a:lvl9pPr marL="3990975" indent="-412750" algn="l" defTabSz="673100" rtl="0" fontAlgn="base">
        <a:spcBef>
          <a:spcPts val="2363"/>
        </a:spcBef>
        <a:spcAft>
          <a:spcPct val="0"/>
        </a:spcAft>
        <a:buSzPct val="120000"/>
        <a:buFont typeface="Lucida Grande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American Typewriter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4.png"/><Relationship Id="rId6" Type="http://schemas.openxmlformats.org/officeDocument/2006/relationships/image" Target="../media/image1.png"/><Relationship Id="rId1" Type="http://schemas.microsoft.com/office/2007/relationships/media" Target="file://localhost/BASTAa/SciCom_011/4pulses/titti/movies4p/4povercomp.avi" TargetMode="External"/><Relationship Id="rId2" Type="http://schemas.openxmlformats.org/officeDocument/2006/relationships/video" Target="file://localhost/BASTAa/SciCom_011/4pulses/titti/movies4p/4povercomp.av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1.png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gif"/><Relationship Id="rId8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4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1.png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2"/>
          <p:cNvSpPr txBox="1">
            <a:spLocks noChangeArrowheads="1"/>
          </p:cNvSpPr>
          <p:nvPr/>
        </p:nvSpPr>
        <p:spPr bwMode="auto">
          <a:xfrm>
            <a:off x="82551" y="457201"/>
            <a:ext cx="9740900" cy="155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79" tIns="47890" rIns="95779" bIns="47890">
            <a:spAutoFit/>
          </a:bodyPr>
          <a:lstStyle>
            <a:lvl1pPr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SPARC_LAB</a:t>
            </a:r>
            <a:endParaRPr lang="en-US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(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ources for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lasma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ccelerators and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adiation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ompton </a:t>
            </a:r>
          </a:p>
          <a:p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asers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700" b="1" dirty="0">
                <a:latin typeface="Times New Roman" charset="0"/>
                <a:ea typeface="ＭＳ Ｐゴシック" charset="0"/>
                <a:cs typeface="ＭＳ Ｐゴシック" charset="0"/>
              </a:rPr>
              <a:t>nd </a:t>
            </a:r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7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eams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052" y="2204864"/>
            <a:ext cx="6157898" cy="36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0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4412" y="332656"/>
            <a:ext cx="6681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SPARC_LAB Activities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504" y="1124744"/>
            <a:ext cx="8784976" cy="4960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/>
              <a:t>H</a:t>
            </a:r>
            <a:r>
              <a:rPr lang="en-US" sz="2000" i="1" dirty="0" smtClean="0"/>
              <a:t>igh </a:t>
            </a:r>
            <a:r>
              <a:rPr lang="en-US" sz="2000" i="1" dirty="0"/>
              <a:t>gradient </a:t>
            </a:r>
            <a:r>
              <a:rPr lang="en-US" sz="2000" i="1" dirty="0" smtClean="0"/>
              <a:t>acceleration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1800" dirty="0" smtClean="0"/>
              <a:t>(COMB, PLASMONX, SITE) </a:t>
            </a:r>
            <a:endParaRPr lang="en-US" sz="1800" dirty="0"/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/>
              <a:t>FEL physics and </a:t>
            </a:r>
            <a:r>
              <a:rPr lang="en-US" sz="2000" i="1" dirty="0" smtClean="0"/>
              <a:t>applications </a:t>
            </a:r>
            <a:r>
              <a:rPr lang="en-US" sz="1800" i="1" dirty="0" smtClean="0"/>
              <a:t>(SPARC, SASE, SEEDING, HHG, COMB)</a:t>
            </a:r>
            <a:endParaRPr lang="en-US" sz="1800" dirty="0"/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 smtClean="0"/>
              <a:t>Advanced </a:t>
            </a:r>
            <a:r>
              <a:rPr lang="en-US" sz="2000" i="1" dirty="0"/>
              <a:t>radiation sources and </a:t>
            </a:r>
            <a:r>
              <a:rPr lang="en-US" sz="2000" i="1" dirty="0" smtClean="0"/>
              <a:t>applications </a:t>
            </a:r>
            <a:r>
              <a:rPr lang="en-US" sz="1800" i="1" dirty="0" smtClean="0"/>
              <a:t>(PLASMONX, BEATS2,  TERASPARC, </a:t>
            </a:r>
            <a:r>
              <a:rPr lang="en-US" sz="1800" i="1" dirty="0" smtClean="0">
                <a:latin typeface="Symbol" charset="2"/>
                <a:cs typeface="Symbol" charset="2"/>
              </a:rPr>
              <a:t>g</a:t>
            </a:r>
            <a:r>
              <a:rPr lang="en-US" sz="1800" i="1" dirty="0" smtClean="0"/>
              <a:t>-RESIST, ELI_NP)</a:t>
            </a:r>
            <a:endParaRPr lang="en-US" sz="1800" dirty="0"/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/>
              <a:t>Advanced beam </a:t>
            </a:r>
            <a:r>
              <a:rPr lang="en-US" sz="2000" i="1" dirty="0" smtClean="0"/>
              <a:t>physics and accelerator technology </a:t>
            </a:r>
            <a:r>
              <a:rPr lang="en-US" sz="1800" i="1" dirty="0" smtClean="0"/>
              <a:t>(SPARC, COMB, ELI_NP)</a:t>
            </a: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1800" i="1" dirty="0" smtClean="0"/>
              <a:t>Fundamental physics (</a:t>
            </a:r>
            <a:r>
              <a:rPr lang="en-US" sz="1800" i="1" dirty="0">
                <a:latin typeface="Symbol" charset="2"/>
                <a:cs typeface="Symbol" charset="2"/>
              </a:rPr>
              <a:t>g</a:t>
            </a:r>
            <a:r>
              <a:rPr lang="en-US" sz="1800" i="1" dirty="0" smtClean="0"/>
              <a:t>-RESIST)</a:t>
            </a: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1800" i="1" dirty="0" smtClean="0"/>
              <a:t>Positron source (POSSO)</a:t>
            </a: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 smtClean="0"/>
              <a:t>Laser</a:t>
            </a:r>
            <a:r>
              <a:rPr lang="en-US" sz="2000" i="1" dirty="0"/>
              <a:t>/Plasma physics (</a:t>
            </a:r>
            <a:r>
              <a:rPr lang="en-US" sz="2000" i="1" dirty="0">
                <a:latin typeface="Symbol" charset="2"/>
                <a:cs typeface="Symbol" charset="2"/>
              </a:rPr>
              <a:t>g</a:t>
            </a:r>
            <a:r>
              <a:rPr lang="en-US" sz="2000" i="1" dirty="0"/>
              <a:t>-</a:t>
            </a:r>
            <a:r>
              <a:rPr lang="en-US" sz="2000" i="1" dirty="0" smtClean="0"/>
              <a:t>RESIST, PLASMONX)</a:t>
            </a: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 smtClean="0"/>
              <a:t>Promote </a:t>
            </a:r>
            <a:r>
              <a:rPr lang="en-US" sz="2000" i="1" dirty="0"/>
              <a:t>Spin-</a:t>
            </a:r>
            <a:r>
              <a:rPr lang="en-US" sz="2000" i="1" dirty="0" smtClean="0"/>
              <a:t>off of previous </a:t>
            </a:r>
            <a:r>
              <a:rPr lang="en-US" sz="2000" i="1" dirty="0"/>
              <a:t>activities </a:t>
            </a:r>
            <a:r>
              <a:rPr lang="en-US" sz="2000" i="1" dirty="0" smtClean="0"/>
              <a:t>(SPARC, ELI_NP)</a:t>
            </a: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en-US" sz="2000" i="1" dirty="0"/>
              <a:t>Laser/Plasma based ion </a:t>
            </a:r>
            <a:r>
              <a:rPr lang="en-US" sz="2000" i="1" dirty="0" smtClean="0"/>
              <a:t>sources (LILIA)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122009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488" y="1484784"/>
            <a:ext cx="928903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rgbClr val="FF0000"/>
                </a:solidFill>
              </a:rPr>
              <a:t>Task 1. ANAC Coordination and Communication.</a:t>
            </a:r>
            <a:endParaRPr lang="en-US" sz="2400" dirty="0">
              <a:solidFill>
                <a:srgbClr val="FF0000"/>
              </a:solidFill>
            </a:endParaRPr>
          </a:p>
          <a:p>
            <a:pPr lvl="0" algn="just"/>
            <a:r>
              <a:rPr lang="en-GB" sz="2400" dirty="0"/>
              <a:t>Coordination and scheduling of the WP tasks </a:t>
            </a:r>
            <a:endParaRPr lang="en-US" sz="2400" dirty="0"/>
          </a:p>
          <a:p>
            <a:pPr lvl="0" algn="just"/>
            <a:r>
              <a:rPr lang="en-GB" sz="2400" dirty="0"/>
              <a:t>Monitoring the work, informing the project management and participants within the JRA</a:t>
            </a:r>
            <a:endParaRPr lang="en-US" sz="2400" dirty="0"/>
          </a:p>
          <a:p>
            <a:pPr lvl="0" algn="just"/>
            <a:r>
              <a:rPr lang="en-GB" sz="2400" dirty="0"/>
              <a:t>WP budget follow-</a:t>
            </a:r>
            <a:r>
              <a:rPr lang="en-GB" sz="2400" dirty="0" smtClean="0"/>
              <a:t>up</a:t>
            </a:r>
          </a:p>
          <a:p>
            <a:pPr lvl="0" algn="just"/>
            <a:endParaRPr lang="en-US" sz="2400" dirty="0"/>
          </a:p>
          <a:p>
            <a:pPr algn="just"/>
            <a:r>
              <a:rPr lang="en-GB" sz="2400" b="1" dirty="0">
                <a:solidFill>
                  <a:srgbClr val="FF0000"/>
                </a:solidFill>
              </a:rPr>
              <a:t>Task 2. Achievement of high brightness electron beam with laser plasma accelerators</a:t>
            </a:r>
            <a:endParaRPr lang="en-US" sz="2400" dirty="0">
              <a:solidFill>
                <a:srgbClr val="FF0000"/>
              </a:solidFill>
            </a:endParaRPr>
          </a:p>
          <a:p>
            <a:pPr lvl="0" algn="just"/>
            <a:r>
              <a:rPr lang="en-US" sz="2400" dirty="0"/>
              <a:t>Feasibility </a:t>
            </a:r>
            <a:r>
              <a:rPr lang="en-GB" sz="2400" dirty="0"/>
              <a:t>study of external injection done at INFN and HZDR</a:t>
            </a:r>
            <a:endParaRPr lang="en-US" sz="2400" dirty="0"/>
          </a:p>
          <a:p>
            <a:pPr lvl="0" algn="just"/>
            <a:r>
              <a:rPr lang="en-GB" sz="2400" dirty="0"/>
              <a:t>Optical injection done at LOA and LLC</a:t>
            </a:r>
            <a:endParaRPr lang="en-US" sz="2400" dirty="0"/>
          </a:p>
          <a:p>
            <a:pPr algn="just"/>
            <a:r>
              <a:rPr lang="en-GB" sz="2400" dirty="0"/>
              <a:t>Two stage laser plasma accelerator done at STRATH</a:t>
            </a:r>
            <a:r>
              <a:rPr lang="en-US" sz="24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32656"/>
            <a:ext cx="990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JRA-ANAC2 </a:t>
            </a:r>
            <a:r>
              <a:rPr lang="en-GB" sz="2800" b="1" dirty="0">
                <a:solidFill>
                  <a:srgbClr val="FF0000"/>
                </a:solidFill>
              </a:rPr>
              <a:t>Assessment of Novel Accelerator Concepts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86486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69603" y="58738"/>
            <a:ext cx="8038802" cy="7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4000" b="1" dirty="0" err="1" smtClean="0">
                <a:solidFill>
                  <a:srgbClr val="0000FF"/>
                </a:solidFill>
                <a:latin typeface="Times New Roman" charset="0"/>
                <a:cs typeface="ＭＳ Ｐゴシック" charset="0"/>
              </a:rPr>
              <a:t>EuroNNAc</a:t>
            </a:r>
            <a:endParaRPr lang="en-US" sz="2700" b="1" dirty="0">
              <a:solidFill>
                <a:srgbClr val="0000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472" y="1196752"/>
            <a:ext cx="95770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A </a:t>
            </a:r>
            <a:r>
              <a:rPr lang="en-US" sz="2000" dirty="0" err="1"/>
              <a:t>seguito</a:t>
            </a:r>
            <a:r>
              <a:rPr lang="en-US" sz="2000" dirty="0"/>
              <a:t> di un </a:t>
            </a:r>
            <a:r>
              <a:rPr lang="en-US" sz="2000" dirty="0" err="1"/>
              <a:t>incontro</a:t>
            </a:r>
            <a:r>
              <a:rPr lang="en-US" sz="2000" dirty="0"/>
              <a:t> </a:t>
            </a:r>
            <a:r>
              <a:rPr lang="en-US" sz="2000" dirty="0" err="1"/>
              <a:t>preliminare</a:t>
            </a:r>
            <a:r>
              <a:rPr lang="en-US" sz="2000" dirty="0"/>
              <a:t> </a:t>
            </a:r>
            <a:r>
              <a:rPr lang="en-US" sz="2000" dirty="0" err="1"/>
              <a:t>tenutosi</a:t>
            </a:r>
            <a:r>
              <a:rPr lang="en-US" sz="2000" dirty="0"/>
              <a:t> lo </a:t>
            </a:r>
            <a:r>
              <a:rPr lang="en-US" sz="2000" dirty="0" err="1"/>
              <a:t>scorso</a:t>
            </a:r>
            <a:r>
              <a:rPr lang="en-US" sz="2000" dirty="0"/>
              <a:t> Maggio al </a:t>
            </a:r>
            <a:r>
              <a:rPr lang="en-US" sz="2000" dirty="0" smtClean="0"/>
              <a:t>CERN </a:t>
            </a:r>
            <a:r>
              <a:rPr lang="en-US" sz="2000" dirty="0" err="1" smtClean="0"/>
              <a:t>tra</a:t>
            </a:r>
            <a:r>
              <a:rPr lang="en-US" sz="2000" dirty="0" smtClean="0"/>
              <a:t>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istituti</a:t>
            </a:r>
            <a:r>
              <a:rPr lang="en-US" sz="2000" dirty="0"/>
              <a:t> </a:t>
            </a:r>
            <a:r>
              <a:rPr lang="en-US" sz="2000" dirty="0" err="1"/>
              <a:t>europei</a:t>
            </a:r>
            <a:r>
              <a:rPr lang="en-US" sz="2000" dirty="0"/>
              <a:t> </a:t>
            </a:r>
            <a:r>
              <a:rPr lang="en-US" sz="2000" dirty="0" err="1"/>
              <a:t>interessati</a:t>
            </a:r>
            <a:r>
              <a:rPr lang="en-US" sz="2000" dirty="0"/>
              <a:t>,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sta</a:t>
            </a:r>
            <a:r>
              <a:rPr lang="en-US" sz="2000" dirty="0"/>
              <a:t> </a:t>
            </a:r>
            <a:r>
              <a:rPr lang="en-US" sz="2000" dirty="0" err="1"/>
              <a:t>formando</a:t>
            </a:r>
            <a:r>
              <a:rPr lang="en-US" sz="2000" dirty="0"/>
              <a:t> un </a:t>
            </a:r>
            <a:r>
              <a:rPr lang="en-US" sz="2000" dirty="0">
                <a:solidFill>
                  <a:srgbClr val="FF0000"/>
                </a:solidFill>
              </a:rPr>
              <a:t>Network </a:t>
            </a:r>
            <a:r>
              <a:rPr lang="en-US" sz="2000" dirty="0" smtClean="0">
                <a:solidFill>
                  <a:srgbClr val="FF0000"/>
                </a:solidFill>
              </a:rPr>
              <a:t>di </a:t>
            </a:r>
            <a:r>
              <a:rPr lang="en-US" sz="2000" dirty="0" err="1" smtClean="0">
                <a:solidFill>
                  <a:srgbClr val="FF0000"/>
                </a:solidFill>
              </a:rPr>
              <a:t>ricerca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sulle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nuove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frontiere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degli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acceleratori</a:t>
            </a:r>
            <a:r>
              <a:rPr lang="en-US" sz="2000" dirty="0">
                <a:solidFill>
                  <a:srgbClr val="FF0000"/>
                </a:solidFill>
              </a:rPr>
              <a:t> di </a:t>
            </a:r>
            <a:r>
              <a:rPr lang="en-US" sz="2000" dirty="0" err="1">
                <a:solidFill>
                  <a:srgbClr val="FF0000"/>
                </a:solidFill>
              </a:rPr>
              <a:t>particelle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mediante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plasmi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dirty="0"/>
              <a:t> </a:t>
            </a:r>
            <a:r>
              <a:rPr lang="en-US" sz="2000" dirty="0" err="1"/>
              <a:t>denominato</a:t>
            </a:r>
            <a:r>
              <a:rPr lang="en-US" sz="2000" dirty="0"/>
              <a:t> </a:t>
            </a:r>
            <a:r>
              <a:rPr lang="en-US" sz="2000" dirty="0" err="1"/>
              <a:t>EuroNNAc</a:t>
            </a:r>
            <a:r>
              <a:rPr lang="en-US" sz="2000" dirty="0"/>
              <a:t>, </a:t>
            </a:r>
            <a:r>
              <a:rPr lang="en-US" sz="2000" dirty="0" err="1"/>
              <a:t>potenzialmente</a:t>
            </a:r>
            <a:r>
              <a:rPr lang="en-US" sz="2000" dirty="0"/>
              <a:t> </a:t>
            </a:r>
            <a:r>
              <a:rPr lang="en-US" sz="2000" dirty="0" err="1"/>
              <a:t>finanziabile</a:t>
            </a:r>
            <a:r>
              <a:rPr lang="en-US" sz="2000" dirty="0"/>
              <a:t> </a:t>
            </a:r>
            <a:r>
              <a:rPr lang="en-US" sz="2000" dirty="0" err="1"/>
              <a:t>nell’ambito</a:t>
            </a:r>
            <a:r>
              <a:rPr lang="en-US" sz="2000" dirty="0"/>
              <a:t> </a:t>
            </a:r>
            <a:r>
              <a:rPr lang="en-US" sz="2000" dirty="0" smtClean="0"/>
              <a:t>del </a:t>
            </a:r>
            <a:r>
              <a:rPr lang="en-US" sz="2000" dirty="0" err="1" smtClean="0"/>
              <a:t>programma</a:t>
            </a:r>
            <a:r>
              <a:rPr lang="en-US" sz="2000" dirty="0" smtClean="0"/>
              <a:t> </a:t>
            </a:r>
            <a:r>
              <a:rPr lang="en-US" sz="2000" dirty="0" err="1"/>
              <a:t>Europeo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EuCARD2</a:t>
            </a:r>
            <a:r>
              <a:rPr lang="en-US" sz="2000" dirty="0"/>
              <a:t> (FP7, </a:t>
            </a:r>
            <a:r>
              <a:rPr lang="en-US" sz="2000" dirty="0" err="1"/>
              <a:t>richiesta</a:t>
            </a:r>
            <a:r>
              <a:rPr lang="en-US" sz="2000" dirty="0"/>
              <a:t> </a:t>
            </a:r>
            <a:r>
              <a:rPr lang="en-US" sz="2000" dirty="0" err="1"/>
              <a:t>entro</a:t>
            </a:r>
            <a:r>
              <a:rPr lang="en-US" sz="2000" dirty="0"/>
              <a:t> </a:t>
            </a:r>
            <a:r>
              <a:rPr lang="en-US" sz="2000" dirty="0" err="1"/>
              <a:t>Novembre</a:t>
            </a:r>
            <a:r>
              <a:rPr lang="en-US" sz="2000" dirty="0"/>
              <a:t> 2011)</a:t>
            </a:r>
            <a:r>
              <a:rPr lang="en-US" sz="2000" dirty="0" smtClean="0"/>
              <a:t>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Scopo</a:t>
            </a:r>
            <a:r>
              <a:rPr lang="en-US" sz="2000" dirty="0"/>
              <a:t> del network </a:t>
            </a:r>
            <a:r>
              <a:rPr lang="en-US" sz="2000" dirty="0" err="1"/>
              <a:t>sara</a:t>
            </a:r>
            <a:r>
              <a:rPr lang="en-US" sz="2000" dirty="0"/>
              <a:t>’ </a:t>
            </a:r>
            <a:r>
              <a:rPr lang="en-US" sz="2000" dirty="0" err="1"/>
              <a:t>quello</a:t>
            </a:r>
            <a:r>
              <a:rPr lang="en-US" sz="2000" dirty="0"/>
              <a:t> di </a:t>
            </a:r>
            <a:r>
              <a:rPr lang="en-US" sz="2000" dirty="0" err="1"/>
              <a:t>valutare</a:t>
            </a:r>
            <a:r>
              <a:rPr lang="en-US" sz="2000" dirty="0"/>
              <a:t> la </a:t>
            </a:r>
            <a:r>
              <a:rPr lang="en-US" sz="2000" dirty="0" err="1"/>
              <a:t>possibilita</a:t>
            </a:r>
            <a:r>
              <a:rPr lang="en-US" sz="2000" dirty="0"/>
              <a:t>’ di </a:t>
            </a:r>
            <a:r>
              <a:rPr lang="en-US" sz="2000" dirty="0" err="1" smtClean="0"/>
              <a:t>utilizzare</a:t>
            </a:r>
            <a:r>
              <a:rPr lang="en-US" sz="2000" dirty="0" smtClean="0"/>
              <a:t> le </a:t>
            </a:r>
            <a:r>
              <a:rPr lang="en-US" sz="2000" dirty="0" err="1">
                <a:solidFill>
                  <a:srgbClr val="FF0000"/>
                </a:solidFill>
              </a:rPr>
              <a:t>nuove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tecniche</a:t>
            </a:r>
            <a:r>
              <a:rPr lang="en-US" sz="2000" dirty="0">
                <a:solidFill>
                  <a:srgbClr val="FF0000"/>
                </a:solidFill>
              </a:rPr>
              <a:t> di </a:t>
            </a:r>
            <a:r>
              <a:rPr lang="en-US" sz="2000" dirty="0" err="1">
                <a:solidFill>
                  <a:srgbClr val="FF0000"/>
                </a:solidFill>
              </a:rPr>
              <a:t>accelerazione</a:t>
            </a:r>
            <a:r>
              <a:rPr lang="en-US" sz="2000" dirty="0">
                <a:solidFill>
                  <a:srgbClr val="FF0000"/>
                </a:solidFill>
              </a:rPr>
              <a:t> per facilities dedicate </a:t>
            </a:r>
            <a:r>
              <a:rPr lang="en-US" sz="2000" dirty="0" err="1">
                <a:solidFill>
                  <a:srgbClr val="FF0000"/>
                </a:solidFill>
              </a:rPr>
              <a:t>alla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luce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di </a:t>
            </a:r>
            <a:r>
              <a:rPr lang="en-US" sz="2000" dirty="0" err="1" smtClean="0">
                <a:solidFill>
                  <a:srgbClr val="FF0000"/>
                </a:solidFill>
              </a:rPr>
              <a:t>sincrotrone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(FEL), </a:t>
            </a:r>
            <a:r>
              <a:rPr lang="en-US" sz="2000" dirty="0" err="1">
                <a:solidFill>
                  <a:srgbClr val="FF0000"/>
                </a:solidFill>
              </a:rPr>
              <a:t>alle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applicazioni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biomediche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ed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alla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ricerca</a:t>
            </a:r>
            <a:r>
              <a:rPr lang="en-US" sz="2000" dirty="0">
                <a:solidFill>
                  <a:srgbClr val="FF0000"/>
                </a:solidFill>
              </a:rPr>
              <a:t> di base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en-US" sz="2000" dirty="0">
              <a:solidFill>
                <a:srgbClr val="FF0000"/>
              </a:solidFill>
            </a:endParaRPr>
          </a:p>
          <a:p>
            <a:pPr algn="just"/>
            <a:r>
              <a:rPr lang="en-US" sz="2000" dirty="0" err="1"/>
              <a:t>Contemporaneamente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intende</a:t>
            </a:r>
            <a:r>
              <a:rPr lang="en-US" sz="2000" dirty="0"/>
              <a:t> </a:t>
            </a:r>
            <a:r>
              <a:rPr lang="en-US" sz="2000" dirty="0" err="1"/>
              <a:t>preparare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proposta</a:t>
            </a:r>
            <a:r>
              <a:rPr lang="en-US" sz="2000" dirty="0"/>
              <a:t>, da </a:t>
            </a:r>
            <a:r>
              <a:rPr lang="en-US" sz="2000" dirty="0" err="1"/>
              <a:t>presentare</a:t>
            </a:r>
            <a:r>
              <a:rPr lang="en-US" sz="2000" dirty="0"/>
              <a:t> </a:t>
            </a:r>
            <a:r>
              <a:rPr lang="en-US" sz="2000" dirty="0" smtClean="0"/>
              <a:t>al </a:t>
            </a:r>
            <a:r>
              <a:rPr lang="en-US" sz="2000" dirty="0" err="1" smtClean="0"/>
              <a:t>prossimo</a:t>
            </a:r>
            <a:r>
              <a:rPr lang="en-US" sz="2000" dirty="0" smtClean="0"/>
              <a:t> </a:t>
            </a:r>
            <a:r>
              <a:rPr lang="en-US" sz="2000" dirty="0" err="1"/>
              <a:t>programma</a:t>
            </a:r>
            <a:r>
              <a:rPr lang="en-US" sz="2000" dirty="0"/>
              <a:t> </a:t>
            </a:r>
            <a:r>
              <a:rPr lang="en-US" sz="2000" dirty="0" err="1"/>
              <a:t>Europeo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FP8</a:t>
            </a:r>
            <a:r>
              <a:rPr lang="en-US" sz="2000" dirty="0"/>
              <a:t> (2013), per </a:t>
            </a:r>
            <a:r>
              <a:rPr lang="en-US" sz="2000" dirty="0" err="1"/>
              <a:t>finanziare</a:t>
            </a:r>
            <a:r>
              <a:rPr lang="en-US" sz="2000" dirty="0"/>
              <a:t> </a:t>
            </a:r>
            <a:r>
              <a:rPr lang="en-US" sz="2000" dirty="0" err="1" smtClean="0"/>
              <a:t>un’intensa</a:t>
            </a:r>
            <a:r>
              <a:rPr lang="en-US" sz="2000" dirty="0" smtClean="0"/>
              <a:t> </a:t>
            </a:r>
            <a:r>
              <a:rPr lang="en-US" sz="2000" dirty="0" err="1" smtClean="0"/>
              <a:t>attivita</a:t>
            </a:r>
            <a:r>
              <a:rPr lang="en-US" sz="2000" dirty="0"/>
              <a:t>’ di R&amp;D </a:t>
            </a:r>
            <a:r>
              <a:rPr lang="en-US" sz="2000" dirty="0" err="1"/>
              <a:t>attraverso</a:t>
            </a:r>
            <a:r>
              <a:rPr lang="en-US" sz="2000" dirty="0"/>
              <a:t> la </a:t>
            </a:r>
            <a:r>
              <a:rPr lang="en-US" sz="2000" dirty="0" err="1"/>
              <a:t>formazione</a:t>
            </a:r>
            <a:r>
              <a:rPr lang="en-US" sz="2000" dirty="0"/>
              <a:t> di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“Distributed </a:t>
            </a:r>
            <a:r>
              <a:rPr lang="en-US" sz="2000" dirty="0">
                <a:solidFill>
                  <a:srgbClr val="FF0000"/>
                </a:solidFill>
              </a:rPr>
              <a:t>Open </a:t>
            </a:r>
            <a:r>
              <a:rPr lang="en-US" sz="2000" dirty="0" smtClean="0">
                <a:solidFill>
                  <a:srgbClr val="FF0000"/>
                </a:solidFill>
              </a:rPr>
              <a:t>Test Facility” </a:t>
            </a:r>
            <a:r>
              <a:rPr lang="en-US" sz="2000" dirty="0"/>
              <a:t>di cui </a:t>
            </a:r>
            <a:r>
              <a:rPr lang="en-US" sz="2000" dirty="0" smtClean="0">
                <a:solidFill>
                  <a:srgbClr val="FF0000"/>
                </a:solidFill>
              </a:rPr>
              <a:t>SPARC_LAB</a:t>
            </a:r>
            <a:r>
              <a:rPr lang="en-US" sz="2000" dirty="0" smtClean="0"/>
              <a:t> </a:t>
            </a:r>
            <a:r>
              <a:rPr lang="en-US" sz="2000" dirty="0" err="1"/>
              <a:t>potrebbe</a:t>
            </a:r>
            <a:r>
              <a:rPr lang="en-US" sz="2000" dirty="0"/>
              <a:t> fare parte a </a:t>
            </a:r>
            <a:r>
              <a:rPr lang="en-US" sz="2000" dirty="0" err="1"/>
              <a:t>pieno</a:t>
            </a:r>
            <a:r>
              <a:rPr lang="en-US" sz="2000" dirty="0"/>
              <a:t> </a:t>
            </a:r>
            <a:r>
              <a:rPr lang="en-US" sz="2000" dirty="0" err="1"/>
              <a:t>titolo</a:t>
            </a:r>
            <a:r>
              <a:rPr lang="en-US" sz="2000" dirty="0" smtClean="0"/>
              <a:t>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L’integrazione</a:t>
            </a:r>
            <a:r>
              <a:rPr lang="en-US" sz="2000" dirty="0"/>
              <a:t> finale con </a:t>
            </a:r>
            <a:r>
              <a:rPr lang="en-US" sz="2000" dirty="0">
                <a:solidFill>
                  <a:srgbClr val="FF0000"/>
                </a:solidFill>
              </a:rPr>
              <a:t>TIARA</a:t>
            </a:r>
            <a:r>
              <a:rPr lang="en-US" sz="2000" dirty="0"/>
              <a:t> e’ </a:t>
            </a:r>
            <a:r>
              <a:rPr lang="en-US" sz="2000" dirty="0" err="1"/>
              <a:t>uno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obiettivi</a:t>
            </a:r>
            <a:r>
              <a:rPr lang="en-US" sz="2000" dirty="0"/>
              <a:t> </a:t>
            </a:r>
            <a:r>
              <a:rPr lang="en-US" sz="2000" dirty="0" err="1"/>
              <a:t>auspicabili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5504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27" y="893462"/>
            <a:ext cx="7941429" cy="570389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69603" y="58738"/>
            <a:ext cx="8038802" cy="7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4000" b="1" dirty="0" err="1" smtClean="0">
                <a:solidFill>
                  <a:srgbClr val="0000FF"/>
                </a:solidFill>
                <a:latin typeface="Times New Roman" charset="0"/>
                <a:cs typeface="ＭＳ Ｐゴシック" charset="0"/>
              </a:rPr>
              <a:t>EuroNNAc</a:t>
            </a:r>
            <a:endParaRPr lang="en-US" sz="2700" b="1" dirty="0">
              <a:solidFill>
                <a:srgbClr val="0000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932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44624"/>
            <a:ext cx="4042489" cy="237626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3440832" y="1916832"/>
            <a:ext cx="1080120" cy="180020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24359" b="51811"/>
          <a:stretch/>
        </p:blipFill>
        <p:spPr>
          <a:xfrm>
            <a:off x="2404616" y="4041552"/>
            <a:ext cx="7493000" cy="279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4412" y="332656"/>
            <a:ext cx="6681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SPARC_LAB Extensions?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56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355600"/>
            <a:ext cx="64389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432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930" name="Content Placeholder 3" descr="layout03 28-02-2011-1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874"/>
          <a:stretch>
            <a:fillRect/>
          </a:stretch>
        </p:blipFill>
        <p:spPr bwMode="auto">
          <a:xfrm>
            <a:off x="1825625" y="696913"/>
            <a:ext cx="6256338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788931" name="Text Box 3"/>
          <p:cNvSpPr txBox="1">
            <a:spLocks noChangeArrowheads="1"/>
          </p:cNvSpPr>
          <p:nvPr/>
        </p:nvSpPr>
        <p:spPr bwMode="auto">
          <a:xfrm>
            <a:off x="82550" y="58738"/>
            <a:ext cx="9740900" cy="65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36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A FEL driven by Plasma Accelerator at LNF?</a:t>
            </a:r>
            <a:endParaRPr lang="en-US" sz="3600" b="1" dirty="0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" name="Sun 1"/>
          <p:cNvSpPr/>
          <p:nvPr/>
        </p:nvSpPr>
        <p:spPr bwMode="auto">
          <a:xfrm>
            <a:off x="4520952" y="2060848"/>
            <a:ext cx="504056" cy="360040"/>
          </a:xfrm>
          <a:prstGeom prst="sun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un 4"/>
          <p:cNvSpPr/>
          <p:nvPr/>
        </p:nvSpPr>
        <p:spPr bwMode="auto">
          <a:xfrm>
            <a:off x="4953000" y="4941168"/>
            <a:ext cx="504056" cy="360040"/>
          </a:xfrm>
          <a:prstGeom prst="sun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25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Text Box 2"/>
          <p:cNvSpPr txBox="1">
            <a:spLocks noChangeArrowheads="1"/>
          </p:cNvSpPr>
          <p:nvPr/>
        </p:nvSpPr>
        <p:spPr bwMode="auto">
          <a:xfrm>
            <a:off x="82550" y="457200"/>
            <a:ext cx="9740900" cy="112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40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Summary of the</a:t>
            </a:r>
            <a:r>
              <a:rPr lang="en-US" sz="4000" b="1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COMB mini-workshop</a:t>
            </a:r>
            <a:endParaRPr lang="en-US" sz="4000" b="1" dirty="0">
              <a:solidFill>
                <a:srgbClr val="FFFF00"/>
              </a:solidFill>
              <a:latin typeface="Times New Roman" charset="0"/>
              <a:cs typeface="ＭＳ Ｐゴシック" charset="0"/>
            </a:endParaRPr>
          </a:p>
          <a:p>
            <a:pPr algn="ctr" eaLnBrk="0" hangingPunct="0"/>
            <a:r>
              <a:rPr lang="en-US" sz="2700" b="1" dirty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Massimo </a:t>
            </a:r>
            <a:r>
              <a:rPr lang="en-US" sz="2700" b="1" dirty="0" smtClean="0">
                <a:solidFill>
                  <a:srgbClr val="FFFFFF"/>
                </a:solidFill>
                <a:latin typeface="Times New Roman" charset="0"/>
                <a:cs typeface="ＭＳ Ｐゴシック" charset="0"/>
              </a:rPr>
              <a:t>Ferrario</a:t>
            </a:r>
            <a:endParaRPr lang="en-US" sz="2700" b="1" dirty="0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311766" name="Text Box 22"/>
          <p:cNvSpPr txBox="1">
            <a:spLocks/>
          </p:cNvSpPr>
          <p:nvPr/>
        </p:nvSpPr>
        <p:spPr bwMode="auto">
          <a:xfrm>
            <a:off x="685800" y="6375400"/>
            <a:ext cx="8534400" cy="34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350" tIns="33675" rIns="67350" bIns="33675">
            <a:spAutoFit/>
          </a:bodyPr>
          <a:lstStyle>
            <a:lvl1pPr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3365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67310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0096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347788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18049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2621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27193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1765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8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LNF </a:t>
            </a:r>
            <a:r>
              <a:rPr lang="en-US" sz="18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- October 4, </a:t>
            </a:r>
            <a:r>
              <a:rPr lang="en-US" sz="1800" b="1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2011</a:t>
            </a:r>
          </a:p>
        </p:txBody>
      </p:sp>
      <p:grpSp>
        <p:nvGrpSpPr>
          <p:cNvPr id="1311835" name="Group 91"/>
          <p:cNvGrpSpPr>
            <a:grpSpLocks/>
          </p:cNvGrpSpPr>
          <p:nvPr/>
        </p:nvGrpSpPr>
        <p:grpSpPr bwMode="auto">
          <a:xfrm>
            <a:off x="234950" y="2784475"/>
            <a:ext cx="9420225" cy="2627313"/>
            <a:chOff x="194" y="2494"/>
            <a:chExt cx="7790" cy="2354"/>
          </a:xfrm>
        </p:grpSpPr>
        <p:grpSp>
          <p:nvGrpSpPr>
            <p:cNvPr id="1311834" name="Group 90"/>
            <p:cNvGrpSpPr>
              <a:grpSpLocks/>
            </p:cNvGrpSpPr>
            <p:nvPr/>
          </p:nvGrpSpPr>
          <p:grpSpPr bwMode="auto">
            <a:xfrm>
              <a:off x="194" y="2494"/>
              <a:ext cx="2302" cy="1980"/>
              <a:chOff x="194" y="2494"/>
              <a:chExt cx="2302" cy="1980"/>
            </a:xfrm>
          </p:grpSpPr>
          <p:pic>
            <p:nvPicPr>
              <p:cNvPr id="1311805" name="Picture 6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415" b="21053"/>
              <a:stretch>
                <a:fillRect/>
              </a:stretch>
            </p:blipFill>
            <p:spPr bwMode="auto">
              <a:xfrm>
                <a:off x="291" y="2542"/>
                <a:ext cx="2157" cy="19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r="33415" b="21053"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311806" name="Text Box 62"/>
              <p:cNvSpPr txBox="1">
                <a:spLocks/>
              </p:cNvSpPr>
              <p:nvPr/>
            </p:nvSpPr>
            <p:spPr bwMode="auto">
              <a:xfrm>
                <a:off x="240" y="2494"/>
                <a:ext cx="2256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r>
                  <a:rPr lang="it-IT" sz="1900">
                    <a:latin typeface="Tahoma" charset="0"/>
                    <a:cs typeface="Arial" charset="0"/>
                  </a:rPr>
                  <a:t>4-pulses-time-structure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  <p:sp>
            <p:nvSpPr>
              <p:cNvPr id="1311807" name="Text Box 63"/>
              <p:cNvSpPr txBox="1">
                <a:spLocks/>
              </p:cNvSpPr>
              <p:nvPr/>
            </p:nvSpPr>
            <p:spPr bwMode="auto">
              <a:xfrm rot="-5400000">
                <a:off x="-385" y="3345"/>
                <a:ext cx="13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time</a:t>
                </a:r>
              </a:p>
            </p:txBody>
          </p:sp>
          <p:sp>
            <p:nvSpPr>
              <p:cNvPr id="1311808" name="Line 64"/>
              <p:cNvSpPr>
                <a:spLocks noChangeShapeType="1"/>
              </p:cNvSpPr>
              <p:nvPr/>
            </p:nvSpPr>
            <p:spPr bwMode="auto">
              <a:xfrm>
                <a:off x="240" y="2590"/>
                <a:ext cx="0" cy="18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1809" name="Line 65"/>
              <p:cNvSpPr>
                <a:spLocks noChangeShapeType="1"/>
              </p:cNvSpPr>
              <p:nvPr/>
            </p:nvSpPr>
            <p:spPr bwMode="auto">
              <a:xfrm>
                <a:off x="240" y="4462"/>
                <a:ext cx="2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1810" name="Text Box 66"/>
              <p:cNvSpPr txBox="1">
                <a:spLocks/>
              </p:cNvSpPr>
              <p:nvPr/>
            </p:nvSpPr>
            <p:spPr bwMode="auto">
              <a:xfrm>
                <a:off x="672" y="4222"/>
                <a:ext cx="1392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orizontal dim</a:t>
                </a:r>
              </a:p>
            </p:txBody>
          </p:sp>
        </p:grpSp>
        <p:grpSp>
          <p:nvGrpSpPr>
            <p:cNvPr id="1311833" name="Group 89"/>
            <p:cNvGrpSpPr>
              <a:grpSpLocks/>
            </p:cNvGrpSpPr>
            <p:nvPr/>
          </p:nvGrpSpPr>
          <p:grpSpPr bwMode="auto">
            <a:xfrm>
              <a:off x="2680" y="2494"/>
              <a:ext cx="2784" cy="2354"/>
              <a:chOff x="2680" y="2494"/>
              <a:chExt cx="2784" cy="2354"/>
            </a:xfrm>
          </p:grpSpPr>
          <p:grpSp>
            <p:nvGrpSpPr>
              <p:cNvPr id="1311812" name="Group 68"/>
              <p:cNvGrpSpPr>
                <a:grpSpLocks/>
              </p:cNvGrpSpPr>
              <p:nvPr/>
            </p:nvGrpSpPr>
            <p:grpSpPr bwMode="auto">
              <a:xfrm>
                <a:off x="2680" y="2542"/>
                <a:ext cx="2544" cy="2306"/>
                <a:chOff x="2832" y="2208"/>
                <a:chExt cx="2544" cy="2306"/>
              </a:xfrm>
            </p:grpSpPr>
            <p:pic>
              <p:nvPicPr>
                <p:cNvPr id="1311813" name="Picture 6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96" t="36394" r="5063" b="-12869"/>
                <a:stretch>
                  <a:fillRect/>
                </a:stretch>
              </p:blipFill>
              <p:spPr bwMode="auto">
                <a:xfrm>
                  <a:off x="2880" y="2211"/>
                  <a:ext cx="2496" cy="23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2796" t="36394" r="5063" b="-12869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311814" name="Group 70"/>
                <p:cNvGrpSpPr>
                  <a:grpSpLocks/>
                </p:cNvGrpSpPr>
                <p:nvPr/>
              </p:nvGrpSpPr>
              <p:grpSpPr bwMode="auto">
                <a:xfrm>
                  <a:off x="2832" y="2208"/>
                  <a:ext cx="2496" cy="1932"/>
                  <a:chOff x="2832" y="2208"/>
                  <a:chExt cx="2496" cy="1932"/>
                </a:xfrm>
              </p:grpSpPr>
              <p:sp>
                <p:nvSpPr>
                  <p:cNvPr id="1311815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4128"/>
                    <a:ext cx="244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1816" name="Text Box 72"/>
                  <p:cNvSpPr txBox="1">
                    <a:spLocks/>
                  </p:cNvSpPr>
                  <p:nvPr/>
                </p:nvSpPr>
                <p:spPr bwMode="auto">
                  <a:xfrm>
                    <a:off x="3455" y="3888"/>
                    <a:ext cx="1391" cy="2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3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energy</a:t>
                    </a:r>
                  </a:p>
                </p:txBody>
              </p:sp>
              <p:sp>
                <p:nvSpPr>
                  <p:cNvPr id="1311817" name="Text Box 73"/>
                  <p:cNvSpPr txBox="1">
                    <a:spLocks/>
                  </p:cNvSpPr>
                  <p:nvPr/>
                </p:nvSpPr>
                <p:spPr bwMode="auto">
                  <a:xfrm rot="-5400000">
                    <a:off x="2252" y="2975"/>
                    <a:ext cx="1391" cy="2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3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vertical dim</a:t>
                    </a:r>
                  </a:p>
                </p:txBody>
              </p:sp>
              <p:sp>
                <p:nvSpPr>
                  <p:cNvPr id="1311818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208"/>
                    <a:ext cx="0" cy="187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11819" name="Text Box 75"/>
              <p:cNvSpPr txBox="1">
                <a:spLocks/>
              </p:cNvSpPr>
              <p:nvPr/>
            </p:nvSpPr>
            <p:spPr bwMode="auto">
              <a:xfrm>
                <a:off x="2775" y="2494"/>
                <a:ext cx="26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r>
                  <a:rPr lang="it-IT" sz="1900">
                    <a:latin typeface="Tahoma" charset="0"/>
                    <a:cs typeface="Arial" charset="0"/>
                  </a:rPr>
                  <a:t>4-bands-energy-spectrum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</p:grpSp>
        <p:grpSp>
          <p:nvGrpSpPr>
            <p:cNvPr id="1311832" name="Group 88"/>
            <p:cNvGrpSpPr>
              <a:grpSpLocks/>
            </p:cNvGrpSpPr>
            <p:nvPr/>
          </p:nvGrpSpPr>
          <p:grpSpPr bwMode="auto">
            <a:xfrm>
              <a:off x="5488" y="2510"/>
              <a:ext cx="2496" cy="1971"/>
              <a:chOff x="5488" y="2510"/>
              <a:chExt cx="2496" cy="1971"/>
            </a:xfrm>
          </p:grpSpPr>
          <p:grpSp>
            <p:nvGrpSpPr>
              <p:cNvPr id="1311831" name="Group 87"/>
              <p:cNvGrpSpPr>
                <a:grpSpLocks/>
              </p:cNvGrpSpPr>
              <p:nvPr/>
            </p:nvGrpSpPr>
            <p:grpSpPr bwMode="auto">
              <a:xfrm>
                <a:off x="5488" y="2510"/>
                <a:ext cx="2496" cy="1971"/>
                <a:chOff x="5488" y="2510"/>
                <a:chExt cx="2496" cy="1971"/>
              </a:xfrm>
            </p:grpSpPr>
            <p:pic>
              <p:nvPicPr>
                <p:cNvPr id="1311822" name="Picture 7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9" b="32664"/>
                <a:stretch>
                  <a:fillRect/>
                </a:stretch>
              </p:blipFill>
              <p:spPr bwMode="auto">
                <a:xfrm>
                  <a:off x="5488" y="2561"/>
                  <a:ext cx="2496" cy="19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389" b="32664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11823" name="Line 79"/>
                <p:cNvSpPr>
                  <a:spLocks noChangeShapeType="1"/>
                </p:cNvSpPr>
                <p:nvPr/>
              </p:nvSpPr>
              <p:spPr bwMode="auto">
                <a:xfrm>
                  <a:off x="5488" y="4430"/>
                  <a:ext cx="24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11824" name="Text Box 80"/>
                <p:cNvSpPr txBox="1">
                  <a:spLocks/>
                </p:cNvSpPr>
                <p:nvPr/>
              </p:nvSpPr>
              <p:spPr bwMode="auto">
                <a:xfrm>
                  <a:off x="6065" y="4189"/>
                  <a:ext cx="1391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3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energy</a:t>
                  </a:r>
                </a:p>
              </p:txBody>
            </p:sp>
            <p:sp>
              <p:nvSpPr>
                <p:cNvPr id="1311825" name="Line 81"/>
                <p:cNvSpPr>
                  <a:spLocks noChangeShapeType="1"/>
                </p:cNvSpPr>
                <p:nvPr/>
              </p:nvSpPr>
              <p:spPr bwMode="auto">
                <a:xfrm>
                  <a:off x="5488" y="2558"/>
                  <a:ext cx="0" cy="187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11826" name="Text Box 82"/>
                <p:cNvSpPr txBox="1">
                  <a:spLocks/>
                </p:cNvSpPr>
                <p:nvPr/>
              </p:nvSpPr>
              <p:spPr bwMode="auto">
                <a:xfrm>
                  <a:off x="5537" y="2510"/>
                  <a:ext cx="2398" cy="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3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r>
                    <a:rPr lang="it-IT" sz="1900">
                      <a:latin typeface="Tahoma" charset="0"/>
                      <a:cs typeface="Arial" charset="0"/>
                    </a:rPr>
                    <a:t>longitudinal phase space</a:t>
                  </a:r>
                  <a:endParaRPr lang="en-US" sz="1900">
                    <a:latin typeface="Tahoma" charset="0"/>
                    <a:cs typeface="Arial" charset="0"/>
                  </a:endParaRPr>
                </a:p>
              </p:txBody>
            </p:sp>
          </p:grpSp>
          <p:sp>
            <p:nvSpPr>
              <p:cNvPr id="1311827" name="Text Box 83"/>
              <p:cNvSpPr txBox="1">
                <a:spLocks/>
              </p:cNvSpPr>
              <p:nvPr/>
            </p:nvSpPr>
            <p:spPr bwMode="auto">
              <a:xfrm rot="-5400000">
                <a:off x="4908" y="3420"/>
                <a:ext cx="139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time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9586" name="Group 2"/>
          <p:cNvGrpSpPr>
            <a:grpSpLocks/>
          </p:cNvGrpSpPr>
          <p:nvPr/>
        </p:nvGrpSpPr>
        <p:grpSpPr bwMode="auto">
          <a:xfrm>
            <a:off x="1857375" y="1179513"/>
            <a:ext cx="5919788" cy="1874837"/>
            <a:chOff x="768" y="688"/>
            <a:chExt cx="4123" cy="1328"/>
          </a:xfrm>
        </p:grpSpPr>
        <p:grpSp>
          <p:nvGrpSpPr>
            <p:cNvPr id="1859587" name="Group 3"/>
            <p:cNvGrpSpPr>
              <a:grpSpLocks/>
            </p:cNvGrpSpPr>
            <p:nvPr/>
          </p:nvGrpSpPr>
          <p:grpSpPr bwMode="auto">
            <a:xfrm>
              <a:off x="768" y="688"/>
              <a:ext cx="4123" cy="1328"/>
              <a:chOff x="768" y="688"/>
              <a:chExt cx="4123" cy="1328"/>
            </a:xfrm>
          </p:grpSpPr>
          <p:pic>
            <p:nvPicPr>
              <p:cNvPr id="185958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299"/>
              <a:stretch>
                <a:fillRect/>
              </a:stretch>
            </p:blipFill>
            <p:spPr bwMode="auto">
              <a:xfrm>
                <a:off x="768" y="688"/>
                <a:ext cx="4123" cy="1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85958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2473" y="1370"/>
                <a:ext cx="455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85959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1488" y="1370"/>
                <a:ext cx="455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85959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64" t="75449" r="44095" b="17366"/>
              <a:stretch>
                <a:fillRect/>
              </a:stretch>
            </p:blipFill>
            <p:spPr bwMode="auto">
              <a:xfrm>
                <a:off x="1248" y="1368"/>
                <a:ext cx="14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59592" name="Line 8"/>
              <p:cNvSpPr>
                <a:spLocks noChangeShapeType="1"/>
              </p:cNvSpPr>
              <p:nvPr/>
            </p:nvSpPr>
            <p:spPr bwMode="auto">
              <a:xfrm flipV="1">
                <a:off x="2770" y="1546"/>
                <a:ext cx="230" cy="306"/>
              </a:xfrm>
              <a:prstGeom prst="line">
                <a:avLst/>
              </a:prstGeom>
              <a:noFill/>
              <a:ln w="57150">
                <a:solidFill>
                  <a:srgbClr val="F3FF7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9593" name="Line 9"/>
              <p:cNvSpPr>
                <a:spLocks noChangeShapeType="1"/>
              </p:cNvSpPr>
              <p:nvPr/>
            </p:nvSpPr>
            <p:spPr bwMode="auto">
              <a:xfrm flipH="1" flipV="1">
                <a:off x="1344" y="1632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9594" name="Line 10"/>
              <p:cNvSpPr>
                <a:spLocks noChangeShapeType="1"/>
              </p:cNvSpPr>
              <p:nvPr/>
            </p:nvSpPr>
            <p:spPr bwMode="auto">
              <a:xfrm>
                <a:off x="2640" y="1872"/>
                <a:ext cx="144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59595" name="Rectangle 11"/>
            <p:cNvSpPr>
              <a:spLocks noChangeArrowheads="1"/>
            </p:cNvSpPr>
            <p:nvPr/>
          </p:nvSpPr>
          <p:spPr bwMode="auto">
            <a:xfrm>
              <a:off x="2928" y="1368"/>
              <a:ext cx="144" cy="192"/>
            </a:xfrm>
            <a:prstGeom prst="rect">
              <a:avLst/>
            </a:prstGeom>
            <a:solidFill>
              <a:srgbClr val="FFBABD"/>
            </a:solidFill>
            <a:ln w="9525">
              <a:solidFill>
                <a:srgbClr val="FFB9BB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59596" name="Text Box 12"/>
          <p:cNvSpPr txBox="1">
            <a:spLocks noChangeArrowheads="1"/>
          </p:cNvSpPr>
          <p:nvPr/>
        </p:nvSpPr>
        <p:spPr bwMode="auto">
          <a:xfrm>
            <a:off x="406400" y="3429000"/>
            <a:ext cx="9286875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>
            <a:lvl1pPr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3365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67310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0096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347788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18049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2621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27193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1765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just" eaLnBrk="0" hangingPunct="0">
              <a:spcBef>
                <a:spcPct val="50000"/>
              </a:spcBef>
              <a:buFontTx/>
              <a:buChar char="•"/>
            </a:pP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 Weak blowout regime</a:t>
            </a:r>
            <a:r>
              <a:rPr lang="en-US" sz="2100">
                <a:latin typeface="Arial" charset="0"/>
                <a:cs typeface="ＭＳ Ｐゴシック" charset="0"/>
              </a:rPr>
              <a:t> with resonant amplification of plasma wave by a train of high Brightness electron bunches produced by </a:t>
            </a: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Laser Comb</a:t>
            </a:r>
            <a:r>
              <a:rPr lang="en-US" sz="2100">
                <a:latin typeface="Arial" charset="0"/>
                <a:cs typeface="ＭＳ Ｐゴシック" charset="0"/>
              </a:rPr>
              <a:t> technique ==&gt; </a:t>
            </a: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5 GV/m</a:t>
            </a:r>
            <a:r>
              <a:rPr lang="en-US" sz="2100">
                <a:latin typeface="Arial" charset="0"/>
                <a:cs typeface="ＭＳ Ｐゴシック" charset="0"/>
              </a:rPr>
              <a:t> with a train of 3 bunches, 100 pC/bunch, 50 </a:t>
            </a:r>
            <a:r>
              <a:rPr lang="en-US" sz="2100"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sz="2100">
                <a:latin typeface="Arial" charset="0"/>
                <a:cs typeface="ＭＳ Ｐゴシック" charset="0"/>
              </a:rPr>
              <a:t>m long, 20 </a:t>
            </a:r>
            <a:r>
              <a:rPr lang="en-US" sz="2100"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sz="2100">
                <a:latin typeface="Arial" charset="0"/>
                <a:cs typeface="ＭＳ Ｐゴシック" charset="0"/>
              </a:rPr>
              <a:t>m spot size, in a plasma of density 10</a:t>
            </a:r>
            <a:r>
              <a:rPr lang="en-US" sz="2100" baseline="30000">
                <a:latin typeface="Arial" charset="0"/>
                <a:cs typeface="ＭＳ Ｐゴシック" charset="0"/>
              </a:rPr>
              <a:t>22</a:t>
            </a:r>
            <a:r>
              <a:rPr lang="en-US" sz="2100">
                <a:latin typeface="Arial" charset="0"/>
                <a:cs typeface="ＭＳ Ｐゴシック" charset="0"/>
              </a:rPr>
              <a:t> e</a:t>
            </a:r>
            <a:r>
              <a:rPr lang="en-US" sz="2100" baseline="30000">
                <a:latin typeface="Arial" charset="0"/>
                <a:cs typeface="ＭＳ Ｐゴシック" charset="0"/>
              </a:rPr>
              <a:t>-</a:t>
            </a:r>
            <a:r>
              <a:rPr lang="en-US" sz="2100">
                <a:latin typeface="Arial" charset="0"/>
                <a:cs typeface="ＭＳ Ｐゴシック" charset="0"/>
              </a:rPr>
              <a:t>/m</a:t>
            </a:r>
            <a:r>
              <a:rPr lang="en-US" sz="2100" baseline="30000">
                <a:latin typeface="Arial" charset="0"/>
                <a:cs typeface="ＭＳ Ｐゴシック" charset="0"/>
              </a:rPr>
              <a:t>3 </a:t>
            </a:r>
            <a:r>
              <a:rPr lang="en-US" sz="2100">
                <a:latin typeface="Arial" charset="0"/>
                <a:cs typeface="ＭＳ Ｐゴシック" charset="0"/>
              </a:rPr>
              <a:t>at </a:t>
            </a:r>
            <a:r>
              <a:rPr lang="en-US" sz="2100">
                <a:latin typeface="Symbol" charset="0"/>
                <a:cs typeface="ＭＳ Ｐゴシック" charset="0"/>
                <a:sym typeface="Symbol" charset="0"/>
              </a:rPr>
              <a:t></a:t>
            </a:r>
            <a:r>
              <a:rPr lang="en-US" sz="2100" baseline="-25000">
                <a:latin typeface="Arial" charset="0"/>
                <a:cs typeface="ＭＳ Ｐゴシック" charset="0"/>
              </a:rPr>
              <a:t>p</a:t>
            </a:r>
            <a:r>
              <a:rPr lang="en-US" sz="2100">
                <a:latin typeface="Arial" charset="0"/>
                <a:cs typeface="ＭＳ Ｐゴシック" charset="0"/>
              </a:rPr>
              <a:t>=300 </a:t>
            </a:r>
            <a:r>
              <a:rPr lang="en-US" sz="2100"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sz="2100">
                <a:latin typeface="Arial" charset="0"/>
                <a:cs typeface="ＭＳ Ｐゴシック" charset="0"/>
              </a:rPr>
              <a:t>m ?</a:t>
            </a:r>
            <a:endParaRPr lang="en-US" sz="2100">
              <a:solidFill>
                <a:srgbClr val="FFFF00"/>
              </a:solidFill>
              <a:latin typeface="Arial" charset="0"/>
              <a:cs typeface="ＭＳ Ｐゴシック" charset="0"/>
            </a:endParaRPr>
          </a:p>
          <a:p>
            <a:pPr algn="just" eaLnBrk="0" hangingPunct="0">
              <a:spcBef>
                <a:spcPct val="50000"/>
              </a:spcBef>
              <a:buFontTx/>
              <a:buChar char="•"/>
            </a:pP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 Ramped bunch train configuration</a:t>
            </a:r>
            <a:r>
              <a:rPr lang="en-US" sz="2100" b="1">
                <a:latin typeface="Arial" charset="0"/>
                <a:cs typeface="ＭＳ Ｐゴシック" charset="0"/>
              </a:rPr>
              <a:t> </a:t>
            </a:r>
            <a:r>
              <a:rPr lang="en-US" sz="2100">
                <a:latin typeface="Arial" charset="0"/>
                <a:cs typeface="ＭＳ Ｐゴシック" charset="0"/>
              </a:rPr>
              <a:t>to enhance tranformer ratio?</a:t>
            </a:r>
          </a:p>
          <a:p>
            <a:pPr algn="just" eaLnBrk="0" hangingPunct="0">
              <a:spcBef>
                <a:spcPct val="50000"/>
              </a:spcBef>
              <a:buFontTx/>
              <a:buChar char="•"/>
            </a:pPr>
            <a:r>
              <a:rPr lang="en-US" sz="2100">
                <a:latin typeface="Arial" charset="0"/>
                <a:cs typeface="ＭＳ Ｐゴシック" charset="0"/>
              </a:rPr>
              <a:t> </a:t>
            </a: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High quality bunch</a:t>
            </a:r>
            <a:r>
              <a:rPr lang="en-US" sz="2100">
                <a:latin typeface="Arial" charset="0"/>
                <a:cs typeface="ＭＳ Ｐゴシック" charset="0"/>
              </a:rPr>
              <a:t> preservation during acceleration and transport?</a:t>
            </a:r>
            <a:endParaRPr lang="en-US" sz="2100" b="1">
              <a:latin typeface="Arial" charset="0"/>
              <a:cs typeface="ＭＳ Ｐゴシック" charset="0"/>
            </a:endParaRPr>
          </a:p>
          <a:p>
            <a:pPr algn="just" eaLnBrk="0" hangingPunct="0">
              <a:spcBef>
                <a:spcPct val="50000"/>
              </a:spcBef>
              <a:buFontTx/>
              <a:buChar char="•"/>
            </a:pPr>
            <a:r>
              <a:rPr lang="en-US" sz="2100" b="1">
                <a:latin typeface="Arial" charset="0"/>
                <a:cs typeface="ＭＳ Ｐゴシック" charset="0"/>
              </a:rPr>
              <a:t> </a:t>
            </a: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Strong blowout regime</a:t>
            </a:r>
            <a:r>
              <a:rPr lang="en-US" sz="2100">
                <a:latin typeface="Arial" charset="0"/>
                <a:cs typeface="ＭＳ Ｐゴシック" charset="0"/>
              </a:rPr>
              <a:t> with pC/fs bunches ==&gt; </a:t>
            </a:r>
            <a:r>
              <a:rPr lang="en-US" sz="2100" b="1">
                <a:solidFill>
                  <a:srgbClr val="FFFF00"/>
                </a:solidFill>
                <a:latin typeface="Arial" charset="0"/>
                <a:cs typeface="ＭＳ Ｐゴシック" charset="0"/>
              </a:rPr>
              <a:t>TV/m</a:t>
            </a:r>
            <a:r>
              <a:rPr lang="en-US" sz="2100">
                <a:latin typeface="Arial" charset="0"/>
                <a:cs typeface="ＭＳ Ｐゴシック" charset="0"/>
              </a:rPr>
              <a:t> regime ?</a:t>
            </a:r>
          </a:p>
        </p:txBody>
      </p:sp>
      <p:sp>
        <p:nvSpPr>
          <p:cNvPr id="1859597" name="Rectangle 13"/>
          <p:cNvSpPr>
            <a:spLocks noChangeArrowheads="1"/>
          </p:cNvSpPr>
          <p:nvPr/>
        </p:nvSpPr>
        <p:spPr bwMode="auto">
          <a:xfrm>
            <a:off x="115888" y="298450"/>
            <a:ext cx="96361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355" tIns="33677" rIns="67355" bIns="33677">
            <a:spAutoFit/>
          </a:bodyPr>
          <a:lstStyle/>
          <a:p>
            <a:pPr defTabSz="673100" eaLnBrk="0" hangingPunct="0"/>
            <a:r>
              <a:rPr lang="en-US" sz="2700" b="1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Resonant plasma Oscillations by Multiple electron Bunches</a:t>
            </a:r>
          </a:p>
        </p:txBody>
      </p:sp>
      <p:pic>
        <p:nvPicPr>
          <p:cNvPr id="185959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t="27777" r="29445" b="41112"/>
          <a:stretch>
            <a:fillRect/>
          </a:stretch>
        </p:blipFill>
        <p:spPr bwMode="auto">
          <a:xfrm>
            <a:off x="8705850" y="6215063"/>
            <a:ext cx="1046163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603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778" name="Rectangle 2"/>
          <p:cNvSpPr>
            <a:spLocks noChangeArrowheads="1"/>
          </p:cNvSpPr>
          <p:nvPr/>
        </p:nvSpPr>
        <p:spPr bwMode="auto">
          <a:xfrm>
            <a:off x="495300" y="3213100"/>
            <a:ext cx="8915400" cy="6334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 anchor="ctr"/>
          <a:lstStyle/>
          <a:p>
            <a:pPr defTabSz="495300" eaLnBrk="0" hangingPunct="0"/>
            <a:r>
              <a:rPr lang="en-US" sz="3500" dirty="0">
                <a:solidFill>
                  <a:srgbClr val="1739FA"/>
                </a:solidFill>
              </a:rPr>
              <a:t>Laser Comb technique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42351"/>
      </p:ext>
    </p:extLst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838200"/>
            <a:ext cx="64262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3507" name="Text Box 3"/>
          <p:cNvSpPr txBox="1">
            <a:spLocks noChangeArrowheads="1"/>
          </p:cNvSpPr>
          <p:nvPr/>
        </p:nvSpPr>
        <p:spPr bwMode="auto">
          <a:xfrm>
            <a:off x="77788" y="228600"/>
            <a:ext cx="9731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27940000" indent="-27603450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38084125" indent="-37411025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charset="0"/>
                <a:ea typeface="ヒラギノ明朝 Pro W3" charset="0"/>
              </a:rPr>
              <a:t>Laser Comb: beam echo generation of a train bunches</a:t>
            </a:r>
          </a:p>
        </p:txBody>
      </p:sp>
      <p:graphicFrame>
        <p:nvGraphicFramePr>
          <p:cNvPr id="1813508" name="Object 4"/>
          <p:cNvGraphicFramePr>
            <a:graphicFrameLocks noChangeAspect="1"/>
          </p:cNvGraphicFramePr>
          <p:nvPr/>
        </p:nvGraphicFramePr>
        <p:xfrm>
          <a:off x="384175" y="4343400"/>
          <a:ext cx="9137650" cy="177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720" name="Document" r:id="rId5" imgW="4178808" imgH="810768" progId="Word.Document.8">
                  <p:embed/>
                </p:oleObj>
              </mc:Choice>
              <mc:Fallback>
                <p:oleObj name="Document" r:id="rId5" imgW="4178808" imgH="810768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4343400"/>
                        <a:ext cx="9137650" cy="177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3509" name="Text Box 5"/>
          <p:cNvSpPr txBox="1">
            <a:spLocks/>
          </p:cNvSpPr>
          <p:nvPr/>
        </p:nvSpPr>
        <p:spPr bwMode="auto">
          <a:xfrm>
            <a:off x="1247775" y="6248400"/>
            <a:ext cx="74120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marL="17797463" indent="-17797463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27940000" indent="-27603450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lvl="2" algn="just"/>
            <a:r>
              <a:rPr lang="en-US" sz="1400">
                <a:latin typeface="Times New Roman" charset="0"/>
                <a:ea typeface="ヒラギノ明朝 Pro W3" charset="0"/>
              </a:rPr>
              <a:t>- P.O.Shea et al., Proc. of 2001 IEEE PAC, Chicago, USA (2001) p.704.</a:t>
            </a:r>
          </a:p>
          <a:p>
            <a:pPr lvl="2" algn="just"/>
            <a:r>
              <a:rPr lang="en-US" sz="1400">
                <a:latin typeface="Times New Roman" charset="0"/>
                <a:ea typeface="ヒラギノ明朝 Pro W3" charset="0"/>
              </a:rPr>
              <a:t>- M. Ferrario. M. Boscolo et al., Int. J. of Mod. Phys. B, 2006 (Taipei 05 Workshop)</a:t>
            </a:r>
            <a:endParaRPr lang="en-US" sz="1400">
              <a:solidFill>
                <a:srgbClr val="FFFFFF"/>
              </a:solidFill>
              <a:ea typeface="ヒラギノ明朝 Pro W3" charset="0"/>
            </a:endParaRPr>
          </a:p>
        </p:txBody>
      </p:sp>
      <p:graphicFrame>
        <p:nvGraphicFramePr>
          <p:cNvPr id="1813510" name="Object 6"/>
          <p:cNvGraphicFramePr>
            <a:graphicFrameLocks noChangeAspect="1"/>
          </p:cNvGraphicFramePr>
          <p:nvPr/>
        </p:nvGraphicFramePr>
        <p:xfrm>
          <a:off x="2560638" y="1758950"/>
          <a:ext cx="109378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721" name="Equation" r:id="rId7" imgW="469900" imgH="165100" progId="Equation.3">
                  <p:embed/>
                </p:oleObj>
              </mc:Choice>
              <mc:Fallback>
                <p:oleObj name="Equation" r:id="rId7" imgW="469900" imgH="165100" progId="Equation.3">
                  <p:embed/>
                  <p:pic>
                    <p:nvPicPr>
                      <p:cNvPr id="0" name="Object 6"/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0638" y="1758950"/>
                        <a:ext cx="1093787" cy="38417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3511" name="Line 7"/>
          <p:cNvSpPr>
            <a:spLocks noChangeShapeType="1"/>
          </p:cNvSpPr>
          <p:nvPr/>
        </p:nvSpPr>
        <p:spPr bwMode="auto">
          <a:xfrm flipH="1">
            <a:off x="552797" y="3697288"/>
            <a:ext cx="2611438" cy="16065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12" name="Line 8"/>
          <p:cNvSpPr>
            <a:spLocks noChangeShapeType="1"/>
          </p:cNvSpPr>
          <p:nvPr/>
        </p:nvSpPr>
        <p:spPr bwMode="auto">
          <a:xfrm flipH="1">
            <a:off x="1075085" y="3643313"/>
            <a:ext cx="4178300" cy="1768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13" name="Line 9"/>
          <p:cNvSpPr>
            <a:spLocks noChangeShapeType="1"/>
          </p:cNvSpPr>
          <p:nvPr/>
        </p:nvSpPr>
        <p:spPr bwMode="auto">
          <a:xfrm flipH="1">
            <a:off x="3511897" y="3536950"/>
            <a:ext cx="3889375" cy="198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48" y="905953"/>
            <a:ext cx="8985448" cy="5619873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7789" y="228601"/>
            <a:ext cx="9731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Laser pulse train generation by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</a:rPr>
              <a:t>birefringent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</a:rPr>
              <a:t>cristals</a:t>
            </a:r>
            <a:endParaRPr lang="en-US" sz="28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2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1090" name="4povercomp.avi" descr="/BASTAa/SciCom_011/4pulses/titti/movies4p/4povercomp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850"/>
            <a:ext cx="9906000" cy="55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1091" name="Text Box 3"/>
          <p:cNvSpPr txBox="1">
            <a:spLocks/>
          </p:cNvSpPr>
          <p:nvPr/>
        </p:nvSpPr>
        <p:spPr bwMode="auto">
          <a:xfrm>
            <a:off x="228600" y="228600"/>
            <a:ext cx="449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Overcompression</a:t>
            </a:r>
          </a:p>
        </p:txBody>
      </p:sp>
    </p:spTree>
    <p:extLst>
      <p:ext uri="{BB962C8B-B14F-4D97-AF65-F5344CB8AC3E}">
        <p14:creationId xmlns:p14="http://schemas.microsoft.com/office/powerpoint/2010/main" val="685636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81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81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81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109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8109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3"/>
          <p:cNvGrpSpPr>
            <a:grpSpLocks/>
          </p:cNvGrpSpPr>
          <p:nvPr/>
        </p:nvGrpSpPr>
        <p:grpSpPr bwMode="auto">
          <a:xfrm>
            <a:off x="233741" y="4154488"/>
            <a:ext cx="9421435" cy="2627312"/>
            <a:chOff x="193" y="2494"/>
            <a:chExt cx="7791" cy="2354"/>
          </a:xfrm>
        </p:grpSpPr>
        <p:grpSp>
          <p:nvGrpSpPr>
            <p:cNvPr id="63492" name="Group 4"/>
            <p:cNvGrpSpPr>
              <a:grpSpLocks/>
            </p:cNvGrpSpPr>
            <p:nvPr/>
          </p:nvGrpSpPr>
          <p:grpSpPr bwMode="auto">
            <a:xfrm>
              <a:off x="193" y="2494"/>
              <a:ext cx="2306" cy="1981"/>
              <a:chOff x="193" y="2494"/>
              <a:chExt cx="2306" cy="1981"/>
            </a:xfrm>
          </p:grpSpPr>
          <p:pic>
            <p:nvPicPr>
              <p:cNvPr id="1754117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415" b="21053"/>
              <a:stretch>
                <a:fillRect/>
              </a:stretch>
            </p:blipFill>
            <p:spPr bwMode="auto">
              <a:xfrm>
                <a:off x="291" y="2542"/>
                <a:ext cx="2157" cy="1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r="33415" b="21053"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754118" name="Text Box 6"/>
              <p:cNvSpPr txBox="1">
                <a:spLocks/>
              </p:cNvSpPr>
              <p:nvPr/>
            </p:nvSpPr>
            <p:spPr bwMode="auto">
              <a:xfrm>
                <a:off x="240" y="2494"/>
                <a:ext cx="225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it-IT" sz="1900">
                    <a:latin typeface="Tahoma" charset="0"/>
                    <a:cs typeface="Arial" charset="0"/>
                  </a:rPr>
                  <a:t>4-pulses-time-structure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  <p:sp>
            <p:nvSpPr>
              <p:cNvPr id="1754119" name="Text Box 7"/>
              <p:cNvSpPr txBox="1">
                <a:spLocks/>
              </p:cNvSpPr>
              <p:nvPr/>
            </p:nvSpPr>
            <p:spPr bwMode="auto">
              <a:xfrm rot="16200000">
                <a:off x="-385" y="3346"/>
                <a:ext cx="1391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time</a:t>
                </a:r>
              </a:p>
            </p:txBody>
          </p:sp>
          <p:sp>
            <p:nvSpPr>
              <p:cNvPr id="1754120" name="Line 8"/>
              <p:cNvSpPr>
                <a:spLocks noChangeShapeType="1"/>
              </p:cNvSpPr>
              <p:nvPr/>
            </p:nvSpPr>
            <p:spPr bwMode="auto">
              <a:xfrm>
                <a:off x="240" y="2589"/>
                <a:ext cx="0" cy="18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4121" name="Line 9"/>
              <p:cNvSpPr>
                <a:spLocks noChangeShapeType="1"/>
              </p:cNvSpPr>
              <p:nvPr/>
            </p:nvSpPr>
            <p:spPr bwMode="auto">
              <a:xfrm>
                <a:off x="240" y="4463"/>
                <a:ext cx="2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4122" name="Text Box 10"/>
              <p:cNvSpPr txBox="1">
                <a:spLocks/>
              </p:cNvSpPr>
              <p:nvPr/>
            </p:nvSpPr>
            <p:spPr bwMode="auto">
              <a:xfrm>
                <a:off x="672" y="4222"/>
                <a:ext cx="1394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orizontal dim</a:t>
                </a:r>
              </a:p>
            </p:txBody>
          </p:sp>
        </p:grpSp>
        <p:grpSp>
          <p:nvGrpSpPr>
            <p:cNvPr id="63493" name="Group 11"/>
            <p:cNvGrpSpPr>
              <a:grpSpLocks/>
            </p:cNvGrpSpPr>
            <p:nvPr/>
          </p:nvGrpSpPr>
          <p:grpSpPr bwMode="auto">
            <a:xfrm>
              <a:off x="2682" y="2494"/>
              <a:ext cx="2782" cy="2354"/>
              <a:chOff x="2682" y="2494"/>
              <a:chExt cx="2782" cy="2354"/>
            </a:xfrm>
          </p:grpSpPr>
          <p:grpSp>
            <p:nvGrpSpPr>
              <p:cNvPr id="63502" name="Group 12"/>
              <p:cNvGrpSpPr>
                <a:grpSpLocks/>
              </p:cNvGrpSpPr>
              <p:nvPr/>
            </p:nvGrpSpPr>
            <p:grpSpPr bwMode="auto">
              <a:xfrm>
                <a:off x="2682" y="2542"/>
                <a:ext cx="2540" cy="2306"/>
                <a:chOff x="2834" y="2208"/>
                <a:chExt cx="2540" cy="2306"/>
              </a:xfrm>
            </p:grpSpPr>
            <p:pic>
              <p:nvPicPr>
                <p:cNvPr id="1754125" name="Picture 1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96" t="36394" r="5063" b="-12869"/>
                <a:stretch>
                  <a:fillRect/>
                </a:stretch>
              </p:blipFill>
              <p:spPr bwMode="auto">
                <a:xfrm>
                  <a:off x="2881" y="2211"/>
                  <a:ext cx="2493" cy="23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2796" t="36394" r="5063" b="-12869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63505" name="Group 14"/>
                <p:cNvGrpSpPr>
                  <a:grpSpLocks/>
                </p:cNvGrpSpPr>
                <p:nvPr/>
              </p:nvGrpSpPr>
              <p:grpSpPr bwMode="auto">
                <a:xfrm>
                  <a:off x="2834" y="2208"/>
                  <a:ext cx="2491" cy="1933"/>
                  <a:chOff x="2834" y="2208"/>
                  <a:chExt cx="2491" cy="1933"/>
                </a:xfrm>
              </p:grpSpPr>
              <p:sp>
                <p:nvSpPr>
                  <p:cNvPr id="175412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4129"/>
                    <a:ext cx="244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754128" name="Text Box 16"/>
                  <p:cNvSpPr txBox="1">
                    <a:spLocks/>
                  </p:cNvSpPr>
                  <p:nvPr/>
                </p:nvSpPr>
                <p:spPr bwMode="auto">
                  <a:xfrm>
                    <a:off x="3455" y="3888"/>
                    <a:ext cx="1390" cy="25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energy</a:t>
                    </a:r>
                  </a:p>
                </p:txBody>
              </p:sp>
              <p:sp>
                <p:nvSpPr>
                  <p:cNvPr id="1754129" name="Text Box 17"/>
                  <p:cNvSpPr txBox="1">
                    <a:spLocks/>
                  </p:cNvSpPr>
                  <p:nvPr/>
                </p:nvSpPr>
                <p:spPr bwMode="auto">
                  <a:xfrm rot="16200000">
                    <a:off x="2256" y="2989"/>
                    <a:ext cx="1391" cy="23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vertical dim</a:t>
                    </a:r>
                  </a:p>
                </p:txBody>
              </p:sp>
              <p:sp>
                <p:nvSpPr>
                  <p:cNvPr id="1754130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2208"/>
                    <a:ext cx="0" cy="187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1754131" name="Text Box 19"/>
              <p:cNvSpPr txBox="1">
                <a:spLocks/>
              </p:cNvSpPr>
              <p:nvPr/>
            </p:nvSpPr>
            <p:spPr bwMode="auto">
              <a:xfrm>
                <a:off x="2775" y="2494"/>
                <a:ext cx="26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it-IT" sz="1900">
                    <a:latin typeface="Tahoma" charset="0"/>
                    <a:cs typeface="Arial" charset="0"/>
                  </a:rPr>
                  <a:t>4-levels-energy-spectrum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</p:grpSp>
        <p:grpSp>
          <p:nvGrpSpPr>
            <p:cNvPr id="63494" name="Group 20"/>
            <p:cNvGrpSpPr>
              <a:grpSpLocks/>
            </p:cNvGrpSpPr>
            <p:nvPr/>
          </p:nvGrpSpPr>
          <p:grpSpPr bwMode="auto">
            <a:xfrm>
              <a:off x="5488" y="2510"/>
              <a:ext cx="2496" cy="1971"/>
              <a:chOff x="5488" y="2510"/>
              <a:chExt cx="2496" cy="1971"/>
            </a:xfrm>
          </p:grpSpPr>
          <p:grpSp>
            <p:nvGrpSpPr>
              <p:cNvPr id="63495" name="Group 21"/>
              <p:cNvGrpSpPr>
                <a:grpSpLocks/>
              </p:cNvGrpSpPr>
              <p:nvPr/>
            </p:nvGrpSpPr>
            <p:grpSpPr bwMode="auto">
              <a:xfrm>
                <a:off x="5488" y="2510"/>
                <a:ext cx="2496" cy="1971"/>
                <a:chOff x="5488" y="2510"/>
                <a:chExt cx="2496" cy="1971"/>
              </a:xfrm>
            </p:grpSpPr>
            <p:pic>
              <p:nvPicPr>
                <p:cNvPr id="1754134" name="Picture 2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9" b="32664"/>
                <a:stretch>
                  <a:fillRect/>
                </a:stretch>
              </p:blipFill>
              <p:spPr bwMode="auto">
                <a:xfrm>
                  <a:off x="5488" y="2561"/>
                  <a:ext cx="2496" cy="19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389" b="32664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754135" name="Line 23"/>
                <p:cNvSpPr>
                  <a:spLocks noChangeShapeType="1"/>
                </p:cNvSpPr>
                <p:nvPr/>
              </p:nvSpPr>
              <p:spPr bwMode="auto">
                <a:xfrm>
                  <a:off x="5488" y="4430"/>
                  <a:ext cx="244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54136" name="Text Box 24"/>
                <p:cNvSpPr txBox="1">
                  <a:spLocks/>
                </p:cNvSpPr>
                <p:nvPr/>
              </p:nvSpPr>
              <p:spPr bwMode="auto">
                <a:xfrm>
                  <a:off x="6065" y="4189"/>
                  <a:ext cx="1393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energy</a:t>
                  </a:r>
                </a:p>
              </p:txBody>
            </p:sp>
            <p:sp>
              <p:nvSpPr>
                <p:cNvPr id="1754137" name="Line 25"/>
                <p:cNvSpPr>
                  <a:spLocks noChangeShapeType="1"/>
                </p:cNvSpPr>
                <p:nvPr/>
              </p:nvSpPr>
              <p:spPr bwMode="auto">
                <a:xfrm>
                  <a:off x="5488" y="2558"/>
                  <a:ext cx="0" cy="187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54138" name="Text Box 26"/>
                <p:cNvSpPr txBox="1">
                  <a:spLocks/>
                </p:cNvSpPr>
                <p:nvPr/>
              </p:nvSpPr>
              <p:spPr bwMode="auto">
                <a:xfrm>
                  <a:off x="5537" y="2510"/>
                  <a:ext cx="2398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it-IT" sz="1900">
                      <a:latin typeface="Tahoma" charset="0"/>
                      <a:cs typeface="Arial" charset="0"/>
                    </a:rPr>
                    <a:t>longitudinal phase space</a:t>
                  </a:r>
                  <a:endParaRPr lang="en-US" sz="1900">
                    <a:latin typeface="Tahoma" charset="0"/>
                    <a:cs typeface="Arial" charset="0"/>
                  </a:endParaRPr>
                </a:p>
              </p:txBody>
            </p:sp>
          </p:grpSp>
          <p:sp>
            <p:nvSpPr>
              <p:cNvPr id="1754139" name="Text Box 27"/>
              <p:cNvSpPr txBox="1">
                <a:spLocks/>
              </p:cNvSpPr>
              <p:nvPr/>
            </p:nvSpPr>
            <p:spPr bwMode="auto">
              <a:xfrm rot="16200000">
                <a:off x="4910" y="3416"/>
                <a:ext cx="1395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time</a:t>
                </a:r>
              </a:p>
            </p:txBody>
          </p:sp>
        </p:grpSp>
      </p:grpSp>
      <p:pic>
        <p:nvPicPr>
          <p:cNvPr id="63490" name="Picture 27" descr="LPS_animation_4pulse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1"/>
            <a:ext cx="43942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29" descr="4pulses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2400"/>
            <a:ext cx="51816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598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2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7950"/>
            <a:ext cx="9577388" cy="6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2179" name="Text Box 3"/>
          <p:cNvSpPr txBox="1">
            <a:spLocks/>
          </p:cNvSpPr>
          <p:nvPr/>
        </p:nvSpPr>
        <p:spPr bwMode="auto">
          <a:xfrm>
            <a:off x="6037263" y="160338"/>
            <a:ext cx="35972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355" tIns="33677" rIns="67355" bIns="33677">
            <a:spAutoFit/>
          </a:bodyPr>
          <a:lstStyle>
            <a:lvl1pPr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3365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67310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009650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347788" algn="l" defTabSz="673100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18049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2621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27193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176588" defTabSz="6731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ea typeface="ヒラギノ明朝 Pro W3" charset="0"/>
              </a:rPr>
              <a:t>Total projected emittance: 5.68 </a:t>
            </a:r>
            <a:r>
              <a:rPr lang="en-US" sz="1800">
                <a:solidFill>
                  <a:srgbClr val="0000FF"/>
                </a:solidFill>
                <a:latin typeface="Symbol" charset="0"/>
                <a:ea typeface="ヒラギノ明朝 Pro W3" charset="0"/>
                <a:sym typeface="Symbol" charset="0"/>
              </a:rPr>
              <a:t></a:t>
            </a:r>
            <a:r>
              <a:rPr lang="en-US" sz="1800">
                <a:solidFill>
                  <a:srgbClr val="0000FF"/>
                </a:solidFill>
                <a:ea typeface="ヒラギノ明朝 Pro W3" charset="0"/>
              </a:rPr>
              <a:t>m ( </a:t>
            </a:r>
            <a:r>
              <a:rPr lang="en-US" sz="1800">
                <a:solidFill>
                  <a:srgbClr val="FF0000"/>
                </a:solidFill>
                <a:ea typeface="ヒラギノ明朝 Pro W3" charset="0"/>
              </a:rPr>
              <a:t>4.09 </a:t>
            </a:r>
            <a:r>
              <a:rPr lang="en-US" sz="1800">
                <a:solidFill>
                  <a:srgbClr val="FF0000"/>
                </a:solidFill>
                <a:latin typeface="Symbol" charset="0"/>
                <a:ea typeface="ヒラギノ明朝 Pro W3" charset="0"/>
                <a:sym typeface="Symbol" charset="0"/>
              </a:rPr>
              <a:t></a:t>
            </a:r>
            <a:r>
              <a:rPr lang="en-US" sz="1800">
                <a:solidFill>
                  <a:srgbClr val="FF0000"/>
                </a:solidFill>
                <a:ea typeface="ヒラギノ明朝 Pro W3" charset="0"/>
              </a:rPr>
              <a:t>m</a:t>
            </a:r>
            <a:r>
              <a:rPr lang="en-US" sz="1800">
                <a:solidFill>
                  <a:srgbClr val="0000FF"/>
                </a:solidFill>
                <a:ea typeface="ヒラギノ明朝 Pro W3" charset="0"/>
              </a:rPr>
              <a:t> 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826" name="Rectangle 2"/>
          <p:cNvSpPr>
            <a:spLocks noChangeArrowheads="1"/>
          </p:cNvSpPr>
          <p:nvPr/>
        </p:nvSpPr>
        <p:spPr bwMode="auto">
          <a:xfrm>
            <a:off x="541338" y="3063875"/>
            <a:ext cx="8915400" cy="6334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 anchor="ctr"/>
          <a:lstStyle/>
          <a:p>
            <a:pPr defTabSz="673100" eaLnBrk="0" hangingPunct="0"/>
            <a:r>
              <a:rPr lang="en-US" sz="4700">
                <a:solidFill>
                  <a:srgbClr val="1739FA"/>
                </a:solidFill>
              </a:rPr>
              <a:t>Double FEL pulse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818" name="Rectangle 10"/>
          <p:cNvSpPr>
            <a:spLocks noChangeArrowheads="1"/>
          </p:cNvSpPr>
          <p:nvPr/>
        </p:nvSpPr>
        <p:spPr bwMode="auto">
          <a:xfrm>
            <a:off x="541338" y="3482975"/>
            <a:ext cx="1741487" cy="11255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355" tIns="33677" rIns="67355" bIns="33677"/>
          <a:lstStyle/>
          <a:p>
            <a:pPr defTabSz="673100"/>
            <a:endParaRPr lang="en-US" sz="2900"/>
          </a:p>
        </p:txBody>
      </p:sp>
      <p:pic>
        <p:nvPicPr>
          <p:cNvPr id="1826819" name="Segnaposto contenuto 4" descr="Twins_Spec 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74650"/>
            <a:ext cx="94869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6820" name="Group 2"/>
          <p:cNvGrpSpPr>
            <a:grpSpLocks/>
          </p:cNvGrpSpPr>
          <p:nvPr/>
        </p:nvGrpSpPr>
        <p:grpSpPr bwMode="auto">
          <a:xfrm>
            <a:off x="1935163" y="2894013"/>
            <a:ext cx="6897687" cy="2357437"/>
            <a:chOff x="2247204" y="4495800"/>
            <a:chExt cx="10198796" cy="4705333"/>
          </a:xfrm>
        </p:grpSpPr>
        <p:sp>
          <p:nvSpPr>
            <p:cNvPr id="1826821" name="Rectangle 3"/>
            <p:cNvSpPr>
              <a:spLocks noChangeArrowheads="1"/>
            </p:cNvSpPr>
            <p:nvPr/>
          </p:nvSpPr>
          <p:spPr bwMode="auto">
            <a:xfrm>
              <a:off x="3454400" y="4953000"/>
              <a:ext cx="7772400" cy="403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355" tIns="33677" rIns="67355" bIns="33677"/>
            <a:lstStyle/>
            <a:p>
              <a:pPr defTabSz="673100"/>
              <a:endParaRPr lang="en-US" sz="2900"/>
            </a:p>
          </p:txBody>
        </p:sp>
        <p:graphicFrame>
          <p:nvGraphicFramePr>
            <p:cNvPr id="1826822" name="Object 3"/>
            <p:cNvGraphicFramePr>
              <a:graphicFrameLocks noChangeAspect="1"/>
            </p:cNvGraphicFramePr>
            <p:nvPr/>
          </p:nvGraphicFramePr>
          <p:xfrm>
            <a:off x="2247204" y="4495800"/>
            <a:ext cx="10198796" cy="4705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27132" r:id="rId5" imgW="4545788" imgH="3186379" progId="">
                    <p:embed/>
                  </p:oleObj>
                </mc:Choice>
                <mc:Fallback>
                  <p:oleObj r:id="rId5" imgW="4545788" imgH="3186379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7204" y="4495800"/>
                          <a:ext cx="10198796" cy="47053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26823" name="Rectangle 6"/>
          <p:cNvSpPr>
            <a:spLocks noChangeArrowheads="1"/>
          </p:cNvSpPr>
          <p:nvPr/>
        </p:nvSpPr>
        <p:spPr bwMode="auto">
          <a:xfrm flipV="1">
            <a:off x="2225675" y="5276850"/>
            <a:ext cx="6383338" cy="14747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lIns="67355" tIns="33677" rIns="67355" bIns="33677"/>
          <a:lstStyle/>
          <a:p>
            <a:pPr defTabSz="673100"/>
            <a:endParaRPr lang="en-US" sz="2900"/>
          </a:p>
        </p:txBody>
      </p:sp>
      <p:graphicFrame>
        <p:nvGraphicFramePr>
          <p:cNvPr id="1826824" name="Object 5"/>
          <p:cNvGraphicFramePr>
            <a:graphicFrameLocks noChangeAspect="1"/>
          </p:cNvGraphicFramePr>
          <p:nvPr/>
        </p:nvGraphicFramePr>
        <p:xfrm>
          <a:off x="2690813" y="5322888"/>
          <a:ext cx="5532437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7133" name="Equation" r:id="rId7" imgW="2705496" imgH="698897" progId="Equation.3">
                  <p:embed/>
                </p:oleObj>
              </mc:Choice>
              <mc:Fallback>
                <p:oleObj name="Equation" r:id="rId7" imgW="2705496" imgH="69889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3" y="5322888"/>
                        <a:ext cx="5532437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6825" name="Object 9"/>
          <p:cNvGraphicFramePr>
            <a:graphicFrameLocks noChangeAspect="1"/>
          </p:cNvGraphicFramePr>
          <p:nvPr/>
        </p:nvGraphicFramePr>
        <p:xfrm>
          <a:off x="711200" y="3589338"/>
          <a:ext cx="1327150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7134" name="Equation" r:id="rId9" imgW="571500" imgH="381000" progId="Equation.3">
                  <p:embed/>
                </p:oleObj>
              </mc:Choice>
              <mc:Fallback>
                <p:oleObj name="Equation" r:id="rId9" imgW="571500" imgH="381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3589338"/>
                        <a:ext cx="1327150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082" name="Rectangle 2"/>
          <p:cNvSpPr>
            <a:spLocks noChangeArrowheads="1"/>
          </p:cNvSpPr>
          <p:nvPr/>
        </p:nvSpPr>
        <p:spPr bwMode="auto">
          <a:xfrm>
            <a:off x="495300" y="3213100"/>
            <a:ext cx="8915400" cy="6334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9" tIns="37419" rIns="37419" bIns="37419" anchor="ctr"/>
          <a:lstStyle/>
          <a:p>
            <a:pPr defTabSz="495300" eaLnBrk="0" hangingPunct="0"/>
            <a:r>
              <a:rPr lang="en-US" sz="3500">
                <a:solidFill>
                  <a:srgbClr val="1739FA"/>
                </a:solidFill>
              </a:rPr>
              <a:t>Narrow band THz radiation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4451"/>
            <a:ext cx="29019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9"/>
          <p:cNvSpPr txBox="1">
            <a:spLocks/>
          </p:cNvSpPr>
          <p:nvPr/>
        </p:nvSpPr>
        <p:spPr bwMode="auto">
          <a:xfrm>
            <a:off x="87314" y="2606675"/>
            <a:ext cx="2778125" cy="5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0" tIns="33675" rIns="67350" bIns="33675">
            <a:spAutoFit/>
          </a:bodyPr>
          <a:lstStyle>
            <a:lvl1pPr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/>
              <a:t>Interferogram</a:t>
            </a:r>
          </a:p>
        </p:txBody>
      </p:sp>
      <p:sp>
        <p:nvSpPr>
          <p:cNvPr id="35844" name="Text Box 10"/>
          <p:cNvSpPr txBox="1">
            <a:spLocks/>
          </p:cNvSpPr>
          <p:nvPr/>
        </p:nvSpPr>
        <p:spPr bwMode="auto">
          <a:xfrm>
            <a:off x="6732589" y="587375"/>
            <a:ext cx="2786062" cy="5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0" tIns="33675" rIns="67350" bIns="33675">
            <a:spAutoFit/>
          </a:bodyPr>
          <a:lstStyle>
            <a:lvl1pPr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/>
              <a:t>Measured</a:t>
            </a:r>
          </a:p>
        </p:txBody>
      </p:sp>
      <p:sp>
        <p:nvSpPr>
          <p:cNvPr id="35845" name="Text Box 11"/>
          <p:cNvSpPr txBox="1">
            <a:spLocks/>
          </p:cNvSpPr>
          <p:nvPr/>
        </p:nvSpPr>
        <p:spPr bwMode="auto">
          <a:xfrm>
            <a:off x="3367088" y="641350"/>
            <a:ext cx="2786062" cy="5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0" tIns="33675" rIns="67350" bIns="33675">
            <a:spAutoFit/>
          </a:bodyPr>
          <a:lstStyle>
            <a:lvl1pPr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/>
              <a:t>Expected</a:t>
            </a:r>
          </a:p>
        </p:txBody>
      </p:sp>
      <p:sp>
        <p:nvSpPr>
          <p:cNvPr id="35846" name="Text Box 12"/>
          <p:cNvSpPr txBox="1">
            <a:spLocks/>
          </p:cNvSpPr>
          <p:nvPr/>
        </p:nvSpPr>
        <p:spPr bwMode="auto">
          <a:xfrm>
            <a:off x="-303213" y="4437064"/>
            <a:ext cx="2447926" cy="5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350" tIns="33675" rIns="67350" bIns="33675">
            <a:spAutoFit/>
          </a:bodyPr>
          <a:lstStyle>
            <a:lvl1pPr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/>
              <a:t>Spectrum</a:t>
            </a:r>
          </a:p>
        </p:txBody>
      </p:sp>
      <p:sp>
        <p:nvSpPr>
          <p:cNvPr id="35847" name="TextBox 1"/>
          <p:cNvSpPr txBox="1">
            <a:spLocks noChangeArrowheads="1"/>
          </p:cNvSpPr>
          <p:nvPr/>
        </p:nvSpPr>
        <p:spPr bwMode="auto">
          <a:xfrm>
            <a:off x="6172200" y="6248400"/>
            <a:ext cx="3733800" cy="58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r>
              <a:rPr lang="en-US" sz="3200"/>
              <a:t>e. chiadroni</a:t>
            </a:r>
          </a:p>
        </p:txBody>
      </p:sp>
      <p:pic>
        <p:nvPicPr>
          <p:cNvPr id="35848" name="Picture 15" descr="E:\backup\enrica\SPARC\THz\MisureSpring2011\2011_06_04\EnergyMeasurement&amp;LPS\ElaboratedData_00h_57m_52s\Interferogram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3262" r="6950"/>
          <a:stretch>
            <a:fillRect/>
          </a:stretch>
        </p:blipFill>
        <p:spPr bwMode="auto">
          <a:xfrm>
            <a:off x="2720976" y="1341439"/>
            <a:ext cx="360045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6" descr="E:\backup\enrica\SPARC\THz\MisureSpring2011\2011_06_04\EnergyMeasurement&amp;LPS\ElaboratedData_00h_57m_52s\CTRfreq_spect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9"/>
          <a:stretch>
            <a:fillRect/>
          </a:stretch>
        </p:blipFill>
        <p:spPr bwMode="auto">
          <a:xfrm>
            <a:off x="1928813" y="3429001"/>
            <a:ext cx="36004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9" descr="E:\backup\enrica\SPARC\THz\MisureSpring2011\2011_06_04\THz\NewAnalysis_01h09m57sFiltered&amp;Smoothed\FormFactorNor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" r="6120"/>
          <a:stretch>
            <a:fillRect/>
          </a:stretch>
        </p:blipFill>
        <p:spPr bwMode="auto">
          <a:xfrm>
            <a:off x="5568950" y="3429001"/>
            <a:ext cx="4337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 descr="E:\backup\enrica\SPARC\THz\MisureSpring2011\2011_06_04\THz\NewAnalysis_01h09m57sFiltered&amp;Smoothed\SmoothInterferogramNe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7433"/>
          <a:stretch>
            <a:fillRect/>
          </a:stretch>
        </p:blipFill>
        <p:spPr bwMode="auto">
          <a:xfrm>
            <a:off x="6392864" y="1341439"/>
            <a:ext cx="345598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386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082" name="Rectangle 2"/>
          <p:cNvSpPr>
            <a:spLocks noChangeArrowheads="1"/>
          </p:cNvSpPr>
          <p:nvPr/>
        </p:nvSpPr>
        <p:spPr bwMode="auto">
          <a:xfrm>
            <a:off x="495300" y="3213101"/>
            <a:ext cx="8915400" cy="633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7416" tIns="37416" rIns="37416" bIns="37416" anchor="ctr"/>
          <a:lstStyle/>
          <a:p>
            <a:pPr defTabSz="495268" eaLnBrk="0" hangingPunct="0">
              <a:defRPr/>
            </a:pPr>
            <a:r>
              <a:rPr lang="en-US" sz="5400" dirty="0">
                <a:solidFill>
                  <a:srgbClr val="1739FA"/>
                </a:solidFill>
                <a:cs typeface="+mn-cs"/>
              </a:rPr>
              <a:t>QFLUID2</a:t>
            </a:r>
          </a:p>
        </p:txBody>
      </p:sp>
      <p:sp>
        <p:nvSpPr>
          <p:cNvPr id="3" name="Sottotitolo 2"/>
          <p:cNvSpPr txBox="1">
            <a:spLocks/>
          </p:cNvSpPr>
          <p:nvPr/>
        </p:nvSpPr>
        <p:spPr>
          <a:xfrm>
            <a:off x="776536" y="5012084"/>
            <a:ext cx="8280920" cy="865188"/>
          </a:xfrm>
          <a:prstGeom prst="rect">
            <a:avLst/>
          </a:prstGeom>
        </p:spPr>
        <p:txBody>
          <a:bodyPr lIns="91434" tIns="45717" rIns="91434" bIns="45717"/>
          <a:lstStyle/>
          <a:p>
            <a:pPr marL="628609" indent="-412723" algn="l" defTabSz="673056">
              <a:buSzPct val="120000"/>
              <a:defRPr/>
            </a:pPr>
            <a:r>
              <a:rPr lang="it-IT" sz="2400" i="1" kern="0" dirty="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A </a:t>
            </a:r>
            <a:r>
              <a:rPr lang="it-IT" sz="2400" i="1" kern="0" dirty="0" err="1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Quick</a:t>
            </a:r>
            <a:r>
              <a:rPr lang="it-IT" sz="2400" i="1" kern="0" dirty="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 code </a:t>
            </a:r>
            <a:r>
              <a:rPr lang="it-IT" sz="2400" i="1" kern="0" dirty="0" err="1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for</a:t>
            </a:r>
            <a:r>
              <a:rPr lang="it-IT" sz="2400" i="1" kern="0" dirty="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 </a:t>
            </a:r>
            <a:r>
              <a:rPr lang="it-IT" sz="2400" i="1" kern="0" dirty="0" err="1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Fluid</a:t>
            </a:r>
            <a:r>
              <a:rPr lang="it-IT" sz="2400" i="1" kern="0" dirty="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 plasma </a:t>
            </a:r>
            <a:r>
              <a:rPr lang="it-IT" sz="2400" i="1" kern="0" dirty="0" err="1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acceleration</a:t>
            </a:r>
            <a:r>
              <a:rPr lang="it-IT" sz="2400" i="1" kern="0" dirty="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 							(Paolo </a:t>
            </a:r>
            <a:r>
              <a:rPr lang="it-IT" sz="2400" i="1" kern="0" dirty="0" err="1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Tomassini</a:t>
            </a:r>
            <a:r>
              <a:rPr lang="it-IT" sz="2400" i="1" kern="0" dirty="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) </a:t>
            </a:r>
          </a:p>
          <a:p>
            <a:pPr marL="628609" indent="-412723" algn="l" defTabSz="673056">
              <a:buSzPct val="120000"/>
              <a:defRPr/>
            </a:pPr>
            <a:endParaRPr lang="it-IT" sz="3100" u="sng" kern="0" dirty="0">
              <a:solidFill>
                <a:schemeClr val="tx1"/>
              </a:solidFill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29700" name="Picture 2" descr="C:\MATLAB7\work\fluid\qfluid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9" y="908720"/>
            <a:ext cx="3514725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408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03309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482600"/>
            <a:ext cx="93472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99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8719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42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58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17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4134" cy="3356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" y="3461699"/>
            <a:ext cx="4420096" cy="3396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792" y="1412776"/>
            <a:ext cx="498691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5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9178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167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9189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73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082" name="Rectangle 2"/>
          <p:cNvSpPr>
            <a:spLocks noChangeArrowheads="1"/>
          </p:cNvSpPr>
          <p:nvPr/>
        </p:nvSpPr>
        <p:spPr bwMode="auto">
          <a:xfrm>
            <a:off x="495300" y="3213101"/>
            <a:ext cx="8915400" cy="6334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416" tIns="37416" rIns="37416" bIns="37416" anchor="ctr"/>
          <a:lstStyle/>
          <a:p>
            <a:pPr defTabSz="495268" eaLnBrk="0" hangingPunct="0"/>
            <a:r>
              <a:rPr lang="en-US" sz="3500">
                <a:solidFill>
                  <a:srgbClr val="1739FA"/>
                </a:solidFill>
              </a:rPr>
              <a:t>New RF deflector</a:t>
            </a:r>
          </a:p>
        </p:txBody>
      </p:sp>
    </p:spTree>
    <p:extLst>
      <p:ext uri="{BB962C8B-B14F-4D97-AF65-F5344CB8AC3E}">
        <p14:creationId xmlns:p14="http://schemas.microsoft.com/office/powerpoint/2010/main" val="3832435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28" name="Group 89"/>
          <p:cNvGrpSpPr>
            <a:grpSpLocks/>
          </p:cNvGrpSpPr>
          <p:nvPr/>
        </p:nvGrpSpPr>
        <p:grpSpPr bwMode="auto">
          <a:xfrm>
            <a:off x="3265711" y="2420888"/>
            <a:ext cx="3351659" cy="2627313"/>
            <a:chOff x="2688" y="2494"/>
            <a:chExt cx="2776" cy="2354"/>
          </a:xfrm>
        </p:grpSpPr>
        <p:grpSp>
          <p:nvGrpSpPr>
            <p:cNvPr id="137229" name="Group 68"/>
            <p:cNvGrpSpPr>
              <a:grpSpLocks/>
            </p:cNvGrpSpPr>
            <p:nvPr/>
          </p:nvGrpSpPr>
          <p:grpSpPr bwMode="auto">
            <a:xfrm>
              <a:off x="2688" y="2542"/>
              <a:ext cx="2534" cy="2306"/>
              <a:chOff x="2840" y="2208"/>
              <a:chExt cx="2534" cy="2306"/>
            </a:xfrm>
          </p:grpSpPr>
          <p:pic>
            <p:nvPicPr>
              <p:cNvPr id="2" name="Picture 6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96" t="36394" r="5063" b="-12869"/>
              <a:stretch>
                <a:fillRect/>
              </a:stretch>
            </p:blipFill>
            <p:spPr bwMode="auto">
              <a:xfrm>
                <a:off x="2881" y="2211"/>
                <a:ext cx="2493" cy="2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2796" t="36394" r="5063" b="-12869"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7231" name="Group 70"/>
              <p:cNvGrpSpPr>
                <a:grpSpLocks/>
              </p:cNvGrpSpPr>
              <p:nvPr/>
            </p:nvGrpSpPr>
            <p:grpSpPr bwMode="auto">
              <a:xfrm>
                <a:off x="2840" y="2208"/>
                <a:ext cx="2485" cy="1933"/>
                <a:chOff x="2840" y="2208"/>
                <a:chExt cx="2485" cy="1933"/>
              </a:xfrm>
            </p:grpSpPr>
            <p:sp>
              <p:nvSpPr>
                <p:cNvPr id="3" name="Line 71"/>
                <p:cNvSpPr>
                  <a:spLocks noChangeShapeType="1"/>
                </p:cNvSpPr>
                <p:nvPr/>
              </p:nvSpPr>
              <p:spPr bwMode="auto">
                <a:xfrm>
                  <a:off x="2881" y="4129"/>
                  <a:ext cx="244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" name="Text Box 72"/>
                <p:cNvSpPr txBox="1">
                  <a:spLocks/>
                </p:cNvSpPr>
                <p:nvPr/>
              </p:nvSpPr>
              <p:spPr bwMode="auto">
                <a:xfrm>
                  <a:off x="3456" y="3888"/>
                  <a:ext cx="1388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energy</a:t>
                  </a:r>
                </a:p>
              </p:txBody>
            </p:sp>
            <p:sp>
              <p:nvSpPr>
                <p:cNvPr id="5" name="Text Box 73"/>
                <p:cNvSpPr txBox="1">
                  <a:spLocks/>
                </p:cNvSpPr>
                <p:nvPr/>
              </p:nvSpPr>
              <p:spPr bwMode="auto">
                <a:xfrm rot="16200000">
                  <a:off x="2270" y="2960"/>
                  <a:ext cx="1378" cy="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vertical dim</a:t>
                  </a:r>
                </a:p>
              </p:txBody>
            </p:sp>
            <p:sp>
              <p:nvSpPr>
                <p:cNvPr id="6" name="Line 74"/>
                <p:cNvSpPr>
                  <a:spLocks noChangeShapeType="1"/>
                </p:cNvSpPr>
                <p:nvPr/>
              </p:nvSpPr>
              <p:spPr bwMode="auto">
                <a:xfrm>
                  <a:off x="2881" y="2208"/>
                  <a:ext cx="0" cy="187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7" name="Text Box 75"/>
            <p:cNvSpPr txBox="1">
              <a:spLocks/>
            </p:cNvSpPr>
            <p:nvPr/>
          </p:nvSpPr>
          <p:spPr bwMode="auto">
            <a:xfrm>
              <a:off x="2775" y="2494"/>
              <a:ext cx="2689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838" tIns="2918" rIns="5838" bIns="2918">
              <a:spAutoFit/>
            </a:bodyPr>
            <a:lstStyle>
              <a:lvl1pPr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marL="33655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marL="67310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009650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347788" algn="l" defTabSz="673100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18049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2621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27193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176588" defTabSz="6731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it-IT" sz="1900">
                  <a:latin typeface="Tahoma" charset="0"/>
                  <a:cs typeface="Arial" charset="0"/>
                </a:rPr>
                <a:t>4-bands-energy-spectrum</a:t>
              </a:r>
              <a:endParaRPr lang="en-US" sz="1900">
                <a:latin typeface="Tahoma" charset="0"/>
                <a:cs typeface="Arial" charset="0"/>
              </a:endParaRPr>
            </a:p>
          </p:txBody>
        </p:sp>
      </p:grpSp>
      <p:sp>
        <p:nvSpPr>
          <p:cNvPr id="137297" name="Text Box 81"/>
          <p:cNvSpPr txBox="1">
            <a:spLocks/>
          </p:cNvSpPr>
          <p:nvPr/>
        </p:nvSpPr>
        <p:spPr bwMode="auto">
          <a:xfrm>
            <a:off x="1257672" y="838201"/>
            <a:ext cx="7367736" cy="7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Input energy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862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357" name="Group 69"/>
          <p:cNvGrpSpPr>
            <a:grpSpLocks/>
          </p:cNvGrpSpPr>
          <p:nvPr/>
        </p:nvGrpSpPr>
        <p:grpSpPr bwMode="auto">
          <a:xfrm>
            <a:off x="760413" y="1066801"/>
            <a:ext cx="3365500" cy="2627313"/>
            <a:chOff x="479" y="384"/>
            <a:chExt cx="2120" cy="1655"/>
          </a:xfrm>
        </p:grpSpPr>
        <p:grpSp>
          <p:nvGrpSpPr>
            <p:cNvPr id="140318" name="Group 89"/>
            <p:cNvGrpSpPr>
              <a:grpSpLocks/>
            </p:cNvGrpSpPr>
            <p:nvPr/>
          </p:nvGrpSpPr>
          <p:grpSpPr bwMode="auto">
            <a:xfrm>
              <a:off x="479" y="384"/>
              <a:ext cx="2120" cy="1655"/>
              <a:chOff x="2680" y="2494"/>
              <a:chExt cx="2784" cy="2354"/>
            </a:xfrm>
          </p:grpSpPr>
          <p:grpSp>
            <p:nvGrpSpPr>
              <p:cNvPr id="140319" name="Group 68"/>
              <p:cNvGrpSpPr>
                <a:grpSpLocks/>
              </p:cNvGrpSpPr>
              <p:nvPr/>
            </p:nvGrpSpPr>
            <p:grpSpPr bwMode="auto">
              <a:xfrm>
                <a:off x="2680" y="2542"/>
                <a:ext cx="2542" cy="2306"/>
                <a:chOff x="2832" y="2208"/>
                <a:chExt cx="2542" cy="2306"/>
              </a:xfrm>
            </p:grpSpPr>
            <p:pic>
              <p:nvPicPr>
                <p:cNvPr id="2" name="Picture 6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96" t="36394" r="5063" b="-12869"/>
                <a:stretch>
                  <a:fillRect/>
                </a:stretch>
              </p:blipFill>
              <p:spPr bwMode="auto">
                <a:xfrm>
                  <a:off x="2881" y="2211"/>
                  <a:ext cx="2493" cy="23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2796" t="36394" r="5063" b="-12869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40321" name="Group 70"/>
                <p:cNvGrpSpPr>
                  <a:grpSpLocks/>
                </p:cNvGrpSpPr>
                <p:nvPr/>
              </p:nvGrpSpPr>
              <p:grpSpPr bwMode="auto">
                <a:xfrm>
                  <a:off x="2832" y="2208"/>
                  <a:ext cx="2493" cy="1933"/>
                  <a:chOff x="2832" y="2208"/>
                  <a:chExt cx="2493" cy="1933"/>
                </a:xfrm>
              </p:grpSpPr>
              <p:sp>
                <p:nvSpPr>
                  <p:cNvPr id="3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4129"/>
                    <a:ext cx="244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" name="Text Box 72"/>
                  <p:cNvSpPr txBox="1">
                    <a:spLocks/>
                  </p:cNvSpPr>
                  <p:nvPr/>
                </p:nvSpPr>
                <p:spPr bwMode="auto">
                  <a:xfrm>
                    <a:off x="3455" y="3888"/>
                    <a:ext cx="1390" cy="25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energy</a:t>
                    </a:r>
                  </a:p>
                </p:txBody>
              </p:sp>
              <p:sp>
                <p:nvSpPr>
                  <p:cNvPr id="5" name="Text Box 73"/>
                  <p:cNvSpPr txBox="1">
                    <a:spLocks/>
                  </p:cNvSpPr>
                  <p:nvPr/>
                </p:nvSpPr>
                <p:spPr bwMode="auto">
                  <a:xfrm rot="16200000">
                    <a:off x="2255" y="2967"/>
                    <a:ext cx="1390" cy="23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vertical dim</a:t>
                    </a:r>
                  </a:p>
                </p:txBody>
              </p:sp>
              <p:sp>
                <p:nvSpPr>
                  <p:cNvPr id="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2208"/>
                    <a:ext cx="0" cy="187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7" name="Text Box 75"/>
              <p:cNvSpPr txBox="1">
                <a:spLocks/>
              </p:cNvSpPr>
              <p:nvPr/>
            </p:nvSpPr>
            <p:spPr bwMode="auto">
              <a:xfrm>
                <a:off x="2775" y="2494"/>
                <a:ext cx="26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it-IT" sz="1900">
                    <a:latin typeface="Tahoma" charset="0"/>
                    <a:cs typeface="Arial" charset="0"/>
                  </a:rPr>
                  <a:t>4-bands-energy-spectrum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</p:grpSp>
        <p:sp>
          <p:nvSpPr>
            <p:cNvPr id="140327" name="Line 39"/>
            <p:cNvSpPr>
              <a:spLocks noChangeShapeType="1"/>
            </p:cNvSpPr>
            <p:nvPr/>
          </p:nvSpPr>
          <p:spPr bwMode="auto">
            <a:xfrm flipH="1">
              <a:off x="1536" y="105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28" name="Line 40"/>
            <p:cNvSpPr>
              <a:spLocks noChangeShapeType="1"/>
            </p:cNvSpPr>
            <p:nvPr/>
          </p:nvSpPr>
          <p:spPr bwMode="auto">
            <a:xfrm flipH="1">
              <a:off x="1056" y="105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29" name="Line 41"/>
            <p:cNvSpPr>
              <a:spLocks noChangeShapeType="1"/>
            </p:cNvSpPr>
            <p:nvPr/>
          </p:nvSpPr>
          <p:spPr bwMode="auto">
            <a:xfrm>
              <a:off x="1632" y="1248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30" name="Line 42"/>
            <p:cNvSpPr>
              <a:spLocks noChangeShapeType="1"/>
            </p:cNvSpPr>
            <p:nvPr/>
          </p:nvSpPr>
          <p:spPr bwMode="auto">
            <a:xfrm>
              <a:off x="1152" y="120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363" name="Group 75"/>
          <p:cNvGrpSpPr>
            <a:grpSpLocks/>
          </p:cNvGrpSpPr>
          <p:nvPr/>
        </p:nvGrpSpPr>
        <p:grpSpPr bwMode="auto">
          <a:xfrm>
            <a:off x="760413" y="4038601"/>
            <a:ext cx="3365500" cy="2627313"/>
            <a:chOff x="479" y="2256"/>
            <a:chExt cx="2120" cy="1655"/>
          </a:xfrm>
        </p:grpSpPr>
        <p:grpSp>
          <p:nvGrpSpPr>
            <p:cNvPr id="140332" name="Group 89"/>
            <p:cNvGrpSpPr>
              <a:grpSpLocks/>
            </p:cNvGrpSpPr>
            <p:nvPr/>
          </p:nvGrpSpPr>
          <p:grpSpPr bwMode="auto">
            <a:xfrm>
              <a:off x="479" y="2256"/>
              <a:ext cx="2120" cy="1655"/>
              <a:chOff x="2680" y="2494"/>
              <a:chExt cx="2784" cy="2354"/>
            </a:xfrm>
          </p:grpSpPr>
          <p:grpSp>
            <p:nvGrpSpPr>
              <p:cNvPr id="140333" name="Group 68"/>
              <p:cNvGrpSpPr>
                <a:grpSpLocks/>
              </p:cNvGrpSpPr>
              <p:nvPr/>
            </p:nvGrpSpPr>
            <p:grpSpPr bwMode="auto">
              <a:xfrm>
                <a:off x="2680" y="2542"/>
                <a:ext cx="2542" cy="2306"/>
                <a:chOff x="2832" y="2208"/>
                <a:chExt cx="2542" cy="2306"/>
              </a:xfrm>
            </p:grpSpPr>
            <p:pic>
              <p:nvPicPr>
                <p:cNvPr id="1311813" name="Picture 6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796" t="36394" r="5063" b="-12869"/>
                <a:stretch>
                  <a:fillRect/>
                </a:stretch>
              </p:blipFill>
              <p:spPr bwMode="auto">
                <a:xfrm>
                  <a:off x="2881" y="2211"/>
                  <a:ext cx="2493" cy="23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2796" t="36394" r="5063" b="-12869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40335" name="Group 70"/>
                <p:cNvGrpSpPr>
                  <a:grpSpLocks/>
                </p:cNvGrpSpPr>
                <p:nvPr/>
              </p:nvGrpSpPr>
              <p:grpSpPr bwMode="auto">
                <a:xfrm>
                  <a:off x="2832" y="2208"/>
                  <a:ext cx="2493" cy="1933"/>
                  <a:chOff x="2832" y="2208"/>
                  <a:chExt cx="2493" cy="1933"/>
                </a:xfrm>
              </p:grpSpPr>
              <p:sp>
                <p:nvSpPr>
                  <p:cNvPr id="1311815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4129"/>
                    <a:ext cx="244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311816" name="Text Box 72"/>
                  <p:cNvSpPr txBox="1">
                    <a:spLocks/>
                  </p:cNvSpPr>
                  <p:nvPr/>
                </p:nvSpPr>
                <p:spPr bwMode="auto">
                  <a:xfrm>
                    <a:off x="3455" y="3888"/>
                    <a:ext cx="1390" cy="25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energy</a:t>
                    </a:r>
                  </a:p>
                </p:txBody>
              </p:sp>
              <p:sp>
                <p:nvSpPr>
                  <p:cNvPr id="1311817" name="Text Box 73"/>
                  <p:cNvSpPr txBox="1">
                    <a:spLocks/>
                  </p:cNvSpPr>
                  <p:nvPr/>
                </p:nvSpPr>
                <p:spPr bwMode="auto">
                  <a:xfrm rot="16200000">
                    <a:off x="2255" y="2967"/>
                    <a:ext cx="1390" cy="23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vertical dim</a:t>
                    </a:r>
                  </a:p>
                </p:txBody>
              </p:sp>
              <p:sp>
                <p:nvSpPr>
                  <p:cNvPr id="1311818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2208"/>
                    <a:ext cx="0" cy="187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1311819" name="Text Box 75"/>
              <p:cNvSpPr txBox="1">
                <a:spLocks/>
              </p:cNvSpPr>
              <p:nvPr/>
            </p:nvSpPr>
            <p:spPr bwMode="auto">
              <a:xfrm>
                <a:off x="2775" y="2494"/>
                <a:ext cx="26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it-IT" sz="1900">
                    <a:latin typeface="Tahoma" charset="0"/>
                    <a:cs typeface="Arial" charset="0"/>
                  </a:rPr>
                  <a:t>4-bands-energy-spectrum</a:t>
                </a:r>
                <a:endParaRPr lang="en-US" sz="1900">
                  <a:latin typeface="Tahoma" charset="0"/>
                  <a:cs typeface="Arial" charset="0"/>
                </a:endParaRPr>
              </a:p>
            </p:txBody>
          </p:sp>
        </p:grpSp>
        <p:sp>
          <p:nvSpPr>
            <p:cNvPr id="140341" name="Line 53"/>
            <p:cNvSpPr>
              <a:spLocks noChangeShapeType="1"/>
            </p:cNvSpPr>
            <p:nvPr/>
          </p:nvSpPr>
          <p:spPr bwMode="auto">
            <a:xfrm flipH="1">
              <a:off x="1536" y="2880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42" name="Line 54"/>
            <p:cNvSpPr>
              <a:spLocks noChangeShapeType="1"/>
            </p:cNvSpPr>
            <p:nvPr/>
          </p:nvSpPr>
          <p:spPr bwMode="auto">
            <a:xfrm flipH="1">
              <a:off x="1392" y="3120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43" name="Line 55"/>
            <p:cNvSpPr>
              <a:spLocks noChangeShapeType="1"/>
            </p:cNvSpPr>
            <p:nvPr/>
          </p:nvSpPr>
          <p:spPr bwMode="auto">
            <a:xfrm flipH="1">
              <a:off x="1200" y="2880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44" name="Line 56"/>
            <p:cNvSpPr>
              <a:spLocks noChangeShapeType="1"/>
            </p:cNvSpPr>
            <p:nvPr/>
          </p:nvSpPr>
          <p:spPr bwMode="auto">
            <a:xfrm>
              <a:off x="960" y="31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0365" name="Text Box 77"/>
          <p:cNvSpPr txBox="1">
            <a:spLocks/>
          </p:cNvSpPr>
          <p:nvPr/>
        </p:nvSpPr>
        <p:spPr bwMode="auto">
          <a:xfrm>
            <a:off x="76200" y="152401"/>
            <a:ext cx="4572000" cy="7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No RF deflector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029200" y="152401"/>
            <a:ext cx="4572000" cy="6238874"/>
            <a:chOff x="5029200" y="152401"/>
            <a:chExt cx="4572000" cy="6238874"/>
          </a:xfrm>
        </p:grpSpPr>
        <p:grpSp>
          <p:nvGrpSpPr>
            <p:cNvPr id="140358" name="Group 70"/>
            <p:cNvGrpSpPr>
              <a:grpSpLocks/>
            </p:cNvGrpSpPr>
            <p:nvPr/>
          </p:nvGrpSpPr>
          <p:grpSpPr bwMode="auto">
            <a:xfrm>
              <a:off x="5715000" y="1066800"/>
              <a:ext cx="3017838" cy="2200275"/>
              <a:chOff x="3600" y="384"/>
              <a:chExt cx="1901" cy="1386"/>
            </a:xfrm>
          </p:grpSpPr>
          <p:grpSp>
            <p:nvGrpSpPr>
              <p:cNvPr id="140310" name="Group 87"/>
              <p:cNvGrpSpPr>
                <a:grpSpLocks/>
              </p:cNvGrpSpPr>
              <p:nvPr/>
            </p:nvGrpSpPr>
            <p:grpSpPr bwMode="auto">
              <a:xfrm>
                <a:off x="3600" y="384"/>
                <a:ext cx="1901" cy="1386"/>
                <a:chOff x="5488" y="2510"/>
                <a:chExt cx="2496" cy="1971"/>
              </a:xfrm>
            </p:grpSpPr>
            <p:pic>
              <p:nvPicPr>
                <p:cNvPr id="8" name="Picture 7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389" b="32664"/>
                <a:stretch>
                  <a:fillRect/>
                </a:stretch>
              </p:blipFill>
              <p:spPr bwMode="auto">
                <a:xfrm>
                  <a:off x="5488" y="2561"/>
                  <a:ext cx="2496" cy="19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34389" b="32664"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" name="Line 79"/>
                <p:cNvSpPr>
                  <a:spLocks noChangeShapeType="1"/>
                </p:cNvSpPr>
                <p:nvPr/>
              </p:nvSpPr>
              <p:spPr bwMode="auto">
                <a:xfrm>
                  <a:off x="5488" y="4430"/>
                  <a:ext cx="244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" name="Text Box 80"/>
                <p:cNvSpPr txBox="1">
                  <a:spLocks/>
                </p:cNvSpPr>
                <p:nvPr/>
              </p:nvSpPr>
              <p:spPr bwMode="auto">
                <a:xfrm>
                  <a:off x="6064" y="4189"/>
                  <a:ext cx="1393" cy="2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energy</a:t>
                  </a:r>
                </a:p>
              </p:txBody>
            </p:sp>
            <p:sp>
              <p:nvSpPr>
                <p:cNvPr id="11" name="Line 81"/>
                <p:cNvSpPr>
                  <a:spLocks noChangeShapeType="1"/>
                </p:cNvSpPr>
                <p:nvPr/>
              </p:nvSpPr>
              <p:spPr bwMode="auto">
                <a:xfrm>
                  <a:off x="5488" y="2558"/>
                  <a:ext cx="0" cy="187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" name="Text Box 82"/>
                <p:cNvSpPr txBox="1">
                  <a:spLocks/>
                </p:cNvSpPr>
                <p:nvPr/>
              </p:nvSpPr>
              <p:spPr bwMode="auto">
                <a:xfrm>
                  <a:off x="5537" y="2510"/>
                  <a:ext cx="2399" cy="2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it-IT" sz="1900">
                      <a:latin typeface="Tahoma" charset="0"/>
                      <a:cs typeface="Arial" charset="0"/>
                    </a:rPr>
                    <a:t>longitudinal phase space</a:t>
                  </a:r>
                  <a:endParaRPr lang="en-US" sz="1900">
                    <a:latin typeface="Tahoma" charset="0"/>
                    <a:cs typeface="Arial" charset="0"/>
                  </a:endParaRPr>
                </a:p>
              </p:txBody>
            </p:sp>
          </p:grpSp>
          <p:sp>
            <p:nvSpPr>
              <p:cNvPr id="13" name="Text Box 83"/>
              <p:cNvSpPr txBox="1">
                <a:spLocks/>
              </p:cNvSpPr>
              <p:nvPr/>
            </p:nvSpPr>
            <p:spPr bwMode="auto">
              <a:xfrm rot="16200000">
                <a:off x="3200" y="1014"/>
                <a:ext cx="981" cy="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838" tIns="2918" rIns="5838" bIns="2918">
                <a:spAutoFit/>
              </a:bodyPr>
              <a:lstStyle>
                <a:lvl1pPr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marL="3365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marL="67310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009650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347788" algn="l" defTabSz="673100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18049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2621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27193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176588" defTabSz="6731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800">
                    <a:solidFill>
                      <a:srgbClr val="FFFFFF"/>
                    </a:solidFill>
                    <a:ea typeface="ヒラギノ明朝 Pro W3" charset="0"/>
                  </a:rPr>
                  <a:t>time</a:t>
                </a:r>
              </a:p>
            </p:txBody>
          </p:sp>
          <p:sp>
            <p:nvSpPr>
              <p:cNvPr id="140353" name="Line 65"/>
              <p:cNvSpPr>
                <a:spLocks noChangeShapeType="1"/>
              </p:cNvSpPr>
              <p:nvPr/>
            </p:nvSpPr>
            <p:spPr bwMode="auto">
              <a:xfrm flipH="1">
                <a:off x="4848" y="912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54" name="Line 66"/>
              <p:cNvSpPr>
                <a:spLocks noChangeShapeType="1"/>
              </p:cNvSpPr>
              <p:nvPr/>
            </p:nvSpPr>
            <p:spPr bwMode="auto">
              <a:xfrm flipH="1">
                <a:off x="4032" y="1104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55" name="Line 67"/>
              <p:cNvSpPr>
                <a:spLocks noChangeShapeType="1"/>
              </p:cNvSpPr>
              <p:nvPr/>
            </p:nvSpPr>
            <p:spPr bwMode="auto">
              <a:xfrm>
                <a:off x="4656" y="10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56" name="Line 68"/>
              <p:cNvSpPr>
                <a:spLocks noChangeShapeType="1"/>
              </p:cNvSpPr>
              <p:nvPr/>
            </p:nvSpPr>
            <p:spPr bwMode="auto">
              <a:xfrm>
                <a:off x="4320" y="120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0364" name="Group 76"/>
            <p:cNvGrpSpPr>
              <a:grpSpLocks/>
            </p:cNvGrpSpPr>
            <p:nvPr/>
          </p:nvGrpSpPr>
          <p:grpSpPr bwMode="auto">
            <a:xfrm>
              <a:off x="5791200" y="4191000"/>
              <a:ext cx="3017838" cy="2200275"/>
              <a:chOff x="3648" y="2352"/>
              <a:chExt cx="1901" cy="1386"/>
            </a:xfrm>
          </p:grpSpPr>
          <p:grpSp>
            <p:nvGrpSpPr>
              <p:cNvPr id="140345" name="Group 88"/>
              <p:cNvGrpSpPr>
                <a:grpSpLocks/>
              </p:cNvGrpSpPr>
              <p:nvPr/>
            </p:nvGrpSpPr>
            <p:grpSpPr bwMode="auto">
              <a:xfrm>
                <a:off x="3648" y="2352"/>
                <a:ext cx="1901" cy="1386"/>
                <a:chOff x="5488" y="2510"/>
                <a:chExt cx="2496" cy="1971"/>
              </a:xfrm>
            </p:grpSpPr>
            <p:grpSp>
              <p:nvGrpSpPr>
                <p:cNvPr id="140346" name="Group 87"/>
                <p:cNvGrpSpPr>
                  <a:grpSpLocks/>
                </p:cNvGrpSpPr>
                <p:nvPr/>
              </p:nvGrpSpPr>
              <p:grpSpPr bwMode="auto">
                <a:xfrm>
                  <a:off x="5488" y="2510"/>
                  <a:ext cx="2496" cy="1971"/>
                  <a:chOff x="5488" y="2510"/>
                  <a:chExt cx="2496" cy="1971"/>
                </a:xfrm>
              </p:grpSpPr>
              <p:pic>
                <p:nvPicPr>
                  <p:cNvPr id="1311822" name="Picture 78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389" b="32664"/>
                  <a:stretch>
                    <a:fillRect/>
                  </a:stretch>
                </p:blipFill>
                <p:spPr bwMode="auto">
                  <a:xfrm>
                    <a:off x="5488" y="2561"/>
                    <a:ext cx="2496" cy="19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 l="34389" b="32664"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311823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5488" y="4430"/>
                    <a:ext cx="244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311824" name="Text Box 80"/>
                  <p:cNvSpPr txBox="1">
                    <a:spLocks/>
                  </p:cNvSpPr>
                  <p:nvPr/>
                </p:nvSpPr>
                <p:spPr bwMode="auto">
                  <a:xfrm>
                    <a:off x="6064" y="4189"/>
                    <a:ext cx="1393" cy="25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defRPr/>
                    </a:pPr>
                    <a:r>
                      <a:rPr lang="en-US" sz="1800">
                        <a:solidFill>
                          <a:srgbClr val="FFFFFF"/>
                        </a:solidFill>
                        <a:ea typeface="ヒラギノ明朝 Pro W3" charset="0"/>
                      </a:rPr>
                      <a:t>energy</a:t>
                    </a:r>
                  </a:p>
                </p:txBody>
              </p:sp>
              <p:sp>
                <p:nvSpPr>
                  <p:cNvPr id="131182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5488" y="2558"/>
                    <a:ext cx="0" cy="187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1311826" name="Text Box 82"/>
                  <p:cNvSpPr txBox="1">
                    <a:spLocks/>
                  </p:cNvSpPr>
                  <p:nvPr/>
                </p:nvSpPr>
                <p:spPr bwMode="auto">
                  <a:xfrm>
                    <a:off x="5537" y="2510"/>
                    <a:ext cx="2399" cy="2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5838" tIns="2918" rIns="5838" bIns="2918">
                    <a:spAutoFit/>
                  </a:bodyPr>
                  <a:lstStyle>
                    <a:lvl1pPr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1pPr>
                    <a:lvl2pPr marL="3365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2pPr>
                    <a:lvl3pPr marL="67310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3pPr>
                    <a:lvl4pPr marL="1009650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4pPr>
                    <a:lvl5pPr marL="1347788" algn="l" defTabSz="673100"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5pPr>
                    <a:lvl6pPr marL="18049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6pPr>
                    <a:lvl7pPr marL="22621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7pPr>
                    <a:lvl8pPr marL="27193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8pPr>
                    <a:lvl9pPr marL="3176588" defTabSz="673100"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merican Typewriter" charset="0"/>
                        <a:ea typeface="ＭＳ Ｐゴシック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it-IT" sz="1900">
                        <a:latin typeface="Tahoma" charset="0"/>
                        <a:cs typeface="Arial" charset="0"/>
                      </a:rPr>
                      <a:t>longitudinal phase space</a:t>
                    </a:r>
                    <a:endParaRPr lang="en-US" sz="1900">
                      <a:latin typeface="Tahoma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311827" name="Text Box 83"/>
                <p:cNvSpPr txBox="1">
                  <a:spLocks/>
                </p:cNvSpPr>
                <p:nvPr/>
              </p:nvSpPr>
              <p:spPr bwMode="auto">
                <a:xfrm rot="16200000">
                  <a:off x="4909" y="3416"/>
                  <a:ext cx="1395" cy="2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838" tIns="2918" rIns="5838" bIns="2918">
                  <a:spAutoFit/>
                </a:bodyPr>
                <a:lstStyle>
                  <a:lvl1pPr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1pPr>
                  <a:lvl2pPr marL="3365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2pPr>
                  <a:lvl3pPr marL="67310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3pPr>
                  <a:lvl4pPr marL="1009650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4pPr>
                  <a:lvl5pPr marL="1347788" algn="l" defTabSz="673100"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5pPr>
                  <a:lvl6pPr marL="18049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6pPr>
                  <a:lvl7pPr marL="22621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7pPr>
                  <a:lvl8pPr marL="27193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8pPr>
                  <a:lvl9pPr marL="3176588" defTabSz="6731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merican Typewriter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800">
                      <a:solidFill>
                        <a:srgbClr val="FFFFFF"/>
                      </a:solidFill>
                      <a:ea typeface="ヒラギノ明朝 Pro W3" charset="0"/>
                    </a:rPr>
                    <a:t>time</a:t>
                  </a:r>
                </a:p>
              </p:txBody>
            </p:sp>
          </p:grpSp>
          <p:sp>
            <p:nvSpPr>
              <p:cNvPr id="140359" name="Line 71"/>
              <p:cNvSpPr>
                <a:spLocks noChangeShapeType="1"/>
              </p:cNvSpPr>
              <p:nvPr/>
            </p:nvSpPr>
            <p:spPr bwMode="auto">
              <a:xfrm flipH="1">
                <a:off x="4896" y="2880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60" name="Line 72"/>
              <p:cNvSpPr>
                <a:spLocks noChangeShapeType="1"/>
              </p:cNvSpPr>
              <p:nvPr/>
            </p:nvSpPr>
            <p:spPr bwMode="auto">
              <a:xfrm flipH="1">
                <a:off x="4320" y="3072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61" name="Line 73"/>
              <p:cNvSpPr>
                <a:spLocks noChangeShapeType="1"/>
              </p:cNvSpPr>
              <p:nvPr/>
            </p:nvSpPr>
            <p:spPr bwMode="auto">
              <a:xfrm flipH="1">
                <a:off x="4512" y="2976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62" name="Line 74"/>
              <p:cNvSpPr>
                <a:spLocks noChangeShapeType="1"/>
              </p:cNvSpPr>
              <p:nvPr/>
            </p:nvSpPr>
            <p:spPr bwMode="auto">
              <a:xfrm>
                <a:off x="4320" y="3168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0366" name="Text Box 78"/>
            <p:cNvSpPr txBox="1">
              <a:spLocks/>
            </p:cNvSpPr>
            <p:nvPr/>
          </p:nvSpPr>
          <p:spPr bwMode="auto">
            <a:xfrm>
              <a:off x="5029200" y="152401"/>
              <a:ext cx="4572000" cy="707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4" tIns="45717" rIns="91434" bIns="45717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FFFF00"/>
                  </a:solidFill>
                </a:rPr>
                <a:t>With RF deflector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6449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9389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87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496" y="2132856"/>
            <a:ext cx="9217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Mission of SPARC_LAB is primarily to </a:t>
            </a:r>
            <a:r>
              <a:rPr lang="en-US" sz="2400" dirty="0">
                <a:solidFill>
                  <a:srgbClr val="FF0000"/>
                </a:solidFill>
              </a:rPr>
              <a:t>integrate and harmonize</a:t>
            </a:r>
            <a:r>
              <a:rPr lang="en-US" sz="2400" dirty="0"/>
              <a:t> all the existing activities </a:t>
            </a:r>
            <a:r>
              <a:rPr lang="en-US" sz="2400" dirty="0" smtClean="0"/>
              <a:t>at </a:t>
            </a:r>
            <a:r>
              <a:rPr lang="en-US" sz="2400" dirty="0"/>
              <a:t>the test-facility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coordinate</a:t>
            </a:r>
            <a:r>
              <a:rPr lang="en-US" sz="2400" dirty="0" smtClean="0"/>
              <a:t> commissioning, operation and </a:t>
            </a:r>
            <a:r>
              <a:rPr lang="en-US" sz="2400" dirty="0" smtClean="0">
                <a:solidFill>
                  <a:srgbClr val="FF0000"/>
                </a:solidFill>
              </a:rPr>
              <a:t>upgrade</a:t>
            </a:r>
            <a:r>
              <a:rPr lang="en-US" sz="2400" dirty="0" smtClean="0"/>
              <a:t> of the experiments, </a:t>
            </a:r>
            <a:r>
              <a:rPr lang="en-US" sz="2400" dirty="0" smtClean="0">
                <a:solidFill>
                  <a:srgbClr val="FF0000"/>
                </a:solidFill>
              </a:rPr>
              <a:t>stimulate research and development</a:t>
            </a:r>
            <a:r>
              <a:rPr lang="en-US" sz="2400" dirty="0" smtClean="0"/>
              <a:t> </a:t>
            </a:r>
            <a:r>
              <a:rPr lang="en-US" sz="2400" dirty="0"/>
              <a:t>and submissions of proposals for experiments to be performed at the SPARC_LAB test-</a:t>
            </a:r>
            <a:r>
              <a:rPr lang="en-US" sz="2400" dirty="0" smtClean="0"/>
              <a:t>facility</a:t>
            </a:r>
            <a:r>
              <a:rPr lang="en-US" sz="24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4412" y="332656"/>
            <a:ext cx="6681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SPARC_LAB Mission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34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0"/>
            <a:ext cx="9118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81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082" name="Rectangle 2"/>
          <p:cNvSpPr>
            <a:spLocks noChangeArrowheads="1"/>
          </p:cNvSpPr>
          <p:nvPr/>
        </p:nvSpPr>
        <p:spPr bwMode="auto">
          <a:xfrm>
            <a:off x="495300" y="3213101"/>
            <a:ext cx="8915400" cy="633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7416" tIns="37416" rIns="37416" bIns="37416" anchor="ctr"/>
          <a:lstStyle/>
          <a:p>
            <a:pPr defTabSz="495268" eaLnBrk="0" hangingPunct="0">
              <a:defRPr/>
            </a:pPr>
            <a:r>
              <a:rPr lang="en-US" sz="5400" dirty="0">
                <a:solidFill>
                  <a:srgbClr val="1739FA"/>
                </a:solidFill>
                <a:cs typeface="+mn-cs"/>
              </a:rPr>
              <a:t>Electro Optical Sampling</a:t>
            </a:r>
          </a:p>
        </p:txBody>
      </p:sp>
    </p:spTree>
    <p:extLst>
      <p:ext uri="{BB962C8B-B14F-4D97-AF65-F5344CB8AC3E}">
        <p14:creationId xmlns:p14="http://schemas.microsoft.com/office/powerpoint/2010/main" val="3959130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80430" y="107156"/>
            <a:ext cx="8648402" cy="6650385"/>
            <a:chOff x="580430" y="107156"/>
            <a:chExt cx="8648402" cy="6650385"/>
          </a:xfrm>
        </p:grpSpPr>
        <p:grpSp>
          <p:nvGrpSpPr>
            <p:cNvPr id="1713158" name="Group 6"/>
            <p:cNvGrpSpPr>
              <a:grpSpLocks/>
            </p:cNvGrpSpPr>
            <p:nvPr/>
          </p:nvGrpSpPr>
          <p:grpSpPr bwMode="auto">
            <a:xfrm>
              <a:off x="580430" y="107156"/>
              <a:ext cx="8648402" cy="6650385"/>
              <a:chOff x="720" y="-48"/>
              <a:chExt cx="7344" cy="6150"/>
            </a:xfrm>
          </p:grpSpPr>
          <p:pic>
            <p:nvPicPr>
              <p:cNvPr id="1713156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-48"/>
                <a:ext cx="7344" cy="5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713157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905"/>
                <a:ext cx="7344" cy="51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5817096" y="4594850"/>
              <a:ext cx="2088232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&lt;100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fs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relosultion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285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Electro Optical Sampling (EOS)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9313" y="1773238"/>
            <a:ext cx="8299450" cy="47037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American Typewriter" charset="0"/>
                <a:ea typeface="ヒラギノ明朝 Pro W3" charset="0"/>
                <a:cs typeface="ヒラギノ明朝 Pro W3" charset="0"/>
              </a:rPr>
              <a:t>Misura delle caratteristiche longitudinali dei pacchetti COMB non intercettante</a:t>
            </a:r>
          </a:p>
          <a:p>
            <a:pPr eaLnBrk="1" hangingPunct="1">
              <a:lnSpc>
                <a:spcPct val="80000"/>
              </a:lnSpc>
            </a:pPr>
            <a:r>
              <a:rPr lang="it-IT" sz="2400">
                <a:latin typeface="American Typewriter" charset="0"/>
                <a:ea typeface="ヒラギノ明朝 Pro W3" charset="0"/>
                <a:cs typeface="ヒラギノ明朝 Pro W3" charset="0"/>
              </a:rPr>
              <a:t>Basata sul cambio delle proprietà ottiche in un cristallo non lineare nell’interazione con un campo relativistico  Coulombiano delle cariche in moto.</a:t>
            </a:r>
          </a:p>
          <a:p>
            <a:pPr eaLnBrk="1" hangingPunct="1">
              <a:lnSpc>
                <a:spcPct val="80000"/>
              </a:lnSpc>
            </a:pPr>
            <a:r>
              <a:rPr lang="it-IT" sz="2400">
                <a:latin typeface="American Typewriter" charset="0"/>
                <a:ea typeface="ヒラギノ明朝 Pro W3" charset="0"/>
                <a:cs typeface="ヒラギノ明朝 Pro W3" charset="0"/>
              </a:rPr>
              <a:t>Campi elettrici dell’ordine delle decine di MV/m </a:t>
            </a:r>
            <a:r>
              <a:rPr lang="it-IT" sz="2400">
                <a:latin typeface="American Typewriter" charset="0"/>
                <a:ea typeface="ヒラギノ明朝 Pro W3" charset="0"/>
                <a:cs typeface="ヒラギノ明朝 Pro W3" charset="0"/>
                <a:sym typeface="Wingdings" charset="0"/>
              </a:rPr>
              <a:t> cambia la polarizzazione</a:t>
            </a:r>
            <a:endParaRPr lang="it-IT" sz="2400">
              <a:latin typeface="American Typewriter" charset="0"/>
              <a:ea typeface="ヒラギノ明朝 Pro W3" charset="0"/>
              <a:cs typeface="ヒラギノ明朝 Pro W3" charset="0"/>
            </a:endParaRPr>
          </a:p>
          <a:p>
            <a:pPr>
              <a:lnSpc>
                <a:spcPct val="80000"/>
              </a:lnSpc>
            </a:pPr>
            <a:r>
              <a:rPr lang="en-US" sz="2400">
                <a:latin typeface="American Typewriter" charset="0"/>
                <a:ea typeface="ヒラギノ明朝 Pro W3" charset="0"/>
                <a:cs typeface="ヒラギノ明朝 Pro W3" charset="0"/>
              </a:rPr>
              <a:t>Misura Q(t) e non solo |Q(</a:t>
            </a:r>
            <a:r>
              <a:rPr lang="en-US" sz="2400">
                <a:latin typeface="Symbol" charset="0"/>
                <a:ea typeface="ヒラギノ明朝 Pro W3" charset="0"/>
                <a:cs typeface="ヒラギノ明朝 Pro W3" charset="0"/>
              </a:rPr>
              <a:t>w</a:t>
            </a:r>
            <a:r>
              <a:rPr lang="en-US" sz="2400">
                <a:latin typeface="American Typewriter" charset="0"/>
                <a:ea typeface="ヒラギノ明朝 Pro W3" charset="0"/>
                <a:cs typeface="ヒラギノ明朝 Pro W3" charset="0"/>
              </a:rPr>
              <a:t>)|</a:t>
            </a:r>
          </a:p>
          <a:p>
            <a:pPr>
              <a:lnSpc>
                <a:spcPct val="80000"/>
              </a:lnSpc>
            </a:pPr>
            <a:r>
              <a:rPr lang="it-IT" sz="2400">
                <a:latin typeface="American Typewriter" charset="0"/>
                <a:ea typeface="ヒラギノ明朝 Pro W3" charset="0"/>
                <a:cs typeface="ヒラギノ明朝 Pro W3" charset="0"/>
              </a:rPr>
              <a:t>Misura singolo colpo</a:t>
            </a:r>
          </a:p>
          <a:p>
            <a:pPr>
              <a:lnSpc>
                <a:spcPct val="80000"/>
              </a:lnSpc>
            </a:pPr>
            <a:r>
              <a:rPr lang="it-IT" sz="2400">
                <a:latin typeface="American Typewriter" charset="0"/>
                <a:ea typeface="ヒラギノ明朝 Pro W3" charset="0"/>
                <a:cs typeface="ヒラギノ明朝 Pro W3" charset="0"/>
              </a:rPr>
              <a:t>Rivelatori a temperatura ambiente (CCD intensificata)</a:t>
            </a:r>
          </a:p>
        </p:txBody>
      </p:sp>
    </p:spTree>
    <p:extLst>
      <p:ext uri="{BB962C8B-B14F-4D97-AF65-F5344CB8AC3E}">
        <p14:creationId xmlns:p14="http://schemas.microsoft.com/office/powerpoint/2010/main" val="284277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325" y="107950"/>
            <a:ext cx="8261350" cy="12334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Camera in </a:t>
            </a:r>
            <a:r>
              <a:rPr lang="en-US" dirty="0" err="1" smtClean="0">
                <a:solidFill>
                  <a:srgbClr val="0000FF"/>
                </a:solidFill>
              </a:rPr>
              <a:t>lavorazione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138" r="4365" b="4240"/>
          <a:stretch>
            <a:fillRect/>
          </a:stretch>
        </p:blipFill>
        <p:spPr bwMode="auto">
          <a:xfrm>
            <a:off x="1497014" y="1341438"/>
            <a:ext cx="6264275" cy="550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8916" name="Connettore 2 5"/>
          <p:cNvCxnSpPr>
            <a:cxnSpLocks noChangeShapeType="1"/>
          </p:cNvCxnSpPr>
          <p:nvPr/>
        </p:nvCxnSpPr>
        <p:spPr bwMode="auto">
          <a:xfrm flipV="1">
            <a:off x="6176963" y="5661026"/>
            <a:ext cx="863600" cy="72072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38917" name="Connettore 2 7"/>
          <p:cNvCxnSpPr>
            <a:cxnSpLocks noChangeShapeType="1"/>
          </p:cNvCxnSpPr>
          <p:nvPr/>
        </p:nvCxnSpPr>
        <p:spPr bwMode="auto">
          <a:xfrm flipV="1">
            <a:off x="4248151" y="5661026"/>
            <a:ext cx="720725" cy="6477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18" name="CasellaDiTesto 10"/>
          <p:cNvSpPr txBox="1">
            <a:spLocks noChangeArrowheads="1"/>
          </p:cNvSpPr>
          <p:nvPr/>
        </p:nvSpPr>
        <p:spPr bwMode="auto">
          <a:xfrm>
            <a:off x="2765152" y="5961064"/>
            <a:ext cx="1522961" cy="70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r>
              <a:rPr lang="it-IT"/>
              <a:t>beam</a:t>
            </a:r>
          </a:p>
        </p:txBody>
      </p:sp>
      <p:cxnSp>
        <p:nvCxnSpPr>
          <p:cNvPr id="38919" name="Connettore 2 11"/>
          <p:cNvCxnSpPr>
            <a:cxnSpLocks noChangeShapeType="1"/>
          </p:cNvCxnSpPr>
          <p:nvPr/>
        </p:nvCxnSpPr>
        <p:spPr bwMode="auto">
          <a:xfrm>
            <a:off x="3960813" y="5011739"/>
            <a:ext cx="719137" cy="15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0" name="CasellaDiTesto 12"/>
          <p:cNvSpPr txBox="1">
            <a:spLocks noChangeArrowheads="1"/>
          </p:cNvSpPr>
          <p:nvPr/>
        </p:nvSpPr>
        <p:spPr bwMode="auto">
          <a:xfrm>
            <a:off x="2664114" y="4581525"/>
            <a:ext cx="1407538" cy="70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r>
              <a:rPr lang="it-IT"/>
              <a:t>laser</a:t>
            </a:r>
          </a:p>
        </p:txBody>
      </p:sp>
    </p:spTree>
    <p:extLst>
      <p:ext uri="{BB962C8B-B14F-4D97-AF65-F5344CB8AC3E}">
        <p14:creationId xmlns:p14="http://schemas.microsoft.com/office/powerpoint/2010/main" val="20601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0472" y="260648"/>
            <a:ext cx="9577064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 smtClean="0">
                <a:solidFill>
                  <a:srgbClr val="FFFF00"/>
                </a:solidFill>
              </a:rPr>
              <a:t>Tuesday 4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14:30 P. </a:t>
            </a:r>
            <a:r>
              <a:rPr lang="en-US" sz="1800" dirty="0" err="1" smtClean="0"/>
              <a:t>Tomassini</a:t>
            </a:r>
            <a:r>
              <a:rPr lang="en-US" sz="1800" dirty="0" smtClean="0"/>
              <a:t> " Preliminary results with </a:t>
            </a:r>
            <a:r>
              <a:rPr lang="en-US" sz="1800" dirty="0" err="1" smtClean="0"/>
              <a:t>QFluidCOMB</a:t>
            </a:r>
            <a:r>
              <a:rPr lang="en-US" sz="1800" dirty="0" smtClean="0"/>
              <a:t> code", via SKYPE</a:t>
            </a:r>
          </a:p>
          <a:p>
            <a:pPr algn="l"/>
            <a:r>
              <a:rPr lang="en-US" sz="1800" dirty="0" smtClean="0"/>
              <a:t>15:00 P. </a:t>
            </a:r>
            <a:r>
              <a:rPr lang="en-US" sz="1800" dirty="0" err="1" smtClean="0"/>
              <a:t>Londrillo</a:t>
            </a:r>
            <a:r>
              <a:rPr lang="en-US" sz="1800" dirty="0" smtClean="0"/>
              <a:t> "</a:t>
            </a:r>
            <a:r>
              <a:rPr lang="en-US" sz="1800" dirty="0" err="1" smtClean="0"/>
              <a:t>Modelling</a:t>
            </a:r>
            <a:r>
              <a:rPr lang="en-US" sz="1800" dirty="0" smtClean="0"/>
              <a:t> plasma waves driven by an electron bunch: a 			preliminary investigation using the </a:t>
            </a:r>
            <a:r>
              <a:rPr lang="en-US" sz="1800" dirty="0" err="1" smtClean="0"/>
              <a:t>Aladyn</a:t>
            </a:r>
            <a:r>
              <a:rPr lang="en-US" sz="1800" dirty="0" smtClean="0"/>
              <a:t>-PIC code"</a:t>
            </a:r>
          </a:p>
          <a:p>
            <a:pPr algn="l"/>
            <a:r>
              <a:rPr lang="en-US" sz="1800" dirty="0" smtClean="0"/>
              <a:t>15:30 F. </a:t>
            </a:r>
            <a:r>
              <a:rPr lang="en-US" sz="1800" dirty="0" err="1" smtClean="0"/>
              <a:t>Tanjia</a:t>
            </a:r>
            <a:r>
              <a:rPr lang="en-US" sz="1800" dirty="0" smtClean="0"/>
              <a:t>, R. </a:t>
            </a:r>
            <a:r>
              <a:rPr lang="en-US" sz="1800" dirty="0" err="1" smtClean="0"/>
              <a:t>Fedele</a:t>
            </a:r>
            <a:r>
              <a:rPr lang="en-US" sz="1800" dirty="0" smtClean="0"/>
              <a:t> "Self-consistent transverse beam dynamics description in 	the Plasma Wake Field excitation”</a:t>
            </a:r>
          </a:p>
          <a:p>
            <a:pPr algn="l"/>
            <a:r>
              <a:rPr lang="en-US" sz="1800" dirty="0" smtClean="0"/>
              <a:t>16:00 L. </a:t>
            </a:r>
            <a:r>
              <a:rPr lang="en-US" sz="1800" dirty="0" err="1" smtClean="0"/>
              <a:t>Serafini</a:t>
            </a:r>
            <a:r>
              <a:rPr lang="en-US" sz="1800" dirty="0" smtClean="0"/>
              <a:t> "Considerations about beams/plasma matching conditions suitable 	for interaction chamber design”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-Define a set of reference parameters</a:t>
            </a:r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-Code validation (</a:t>
            </a:r>
            <a:r>
              <a:rPr lang="en-US" sz="1800" dirty="0" err="1" smtClean="0">
                <a:solidFill>
                  <a:srgbClr val="FFFF00"/>
                </a:solidFill>
              </a:rPr>
              <a:t>Tomassini</a:t>
            </a:r>
            <a:r>
              <a:rPr lang="en-US" sz="1800" dirty="0" smtClean="0">
                <a:solidFill>
                  <a:srgbClr val="FFFF00"/>
                </a:solidFill>
              </a:rPr>
              <a:t>, </a:t>
            </a:r>
            <a:r>
              <a:rPr lang="en-US" sz="1800" dirty="0" err="1" smtClean="0">
                <a:solidFill>
                  <a:srgbClr val="FFFF00"/>
                </a:solidFill>
              </a:rPr>
              <a:t>Londrillo</a:t>
            </a:r>
            <a:r>
              <a:rPr lang="en-US" sz="1800" dirty="0" smtClean="0">
                <a:solidFill>
                  <a:srgbClr val="FFFF00"/>
                </a:solidFill>
              </a:rPr>
              <a:t>, </a:t>
            </a:r>
            <a:r>
              <a:rPr lang="en-US" sz="1800" dirty="0" err="1" smtClean="0">
                <a:solidFill>
                  <a:srgbClr val="FFFF00"/>
                </a:solidFill>
              </a:rPr>
              <a:t>renato</a:t>
            </a:r>
            <a:r>
              <a:rPr lang="en-US" sz="1800" dirty="0" smtClean="0">
                <a:solidFill>
                  <a:srgbClr val="FFFF00"/>
                </a:solidFill>
              </a:rPr>
              <a:t>, </a:t>
            </a:r>
            <a:r>
              <a:rPr lang="en-US" sz="1800" dirty="0" err="1" smtClean="0">
                <a:solidFill>
                  <a:srgbClr val="FFFF00"/>
                </a:solidFill>
              </a:rPr>
              <a:t>cgatti</a:t>
            </a:r>
            <a:r>
              <a:rPr lang="en-US" sz="1800" dirty="0" smtClean="0">
                <a:solidFill>
                  <a:srgbClr val="FFFF00"/>
                </a:solidFill>
              </a:rPr>
              <a:t>,,</a:t>
            </a:r>
            <a:r>
              <a:rPr lang="en-US" sz="1800" dirty="0" err="1" smtClean="0">
                <a:solidFill>
                  <a:srgbClr val="FFFF00"/>
                </a:solidFill>
              </a:rPr>
              <a:t>arossi,abacci,titti,vittoria</a:t>
            </a:r>
            <a:r>
              <a:rPr lang="en-US" sz="1800" dirty="0" smtClean="0">
                <a:solidFill>
                  <a:srgbClr val="FFFF00"/>
                </a:solidFill>
              </a:rPr>
              <a:t>)</a:t>
            </a:r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</a:t>
            </a:r>
            <a:r>
              <a:rPr lang="en-US" sz="1800" dirty="0" err="1" smtClean="0">
                <a:solidFill>
                  <a:srgbClr val="FFFF00"/>
                </a:solidFill>
              </a:rPr>
              <a:t>condizioni</a:t>
            </a:r>
            <a:r>
              <a:rPr lang="en-US" sz="1800" dirty="0" smtClean="0">
                <a:solidFill>
                  <a:srgbClr val="FFFF00"/>
                </a:solidFill>
              </a:rPr>
              <a:t> di matching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16:30 C. </a:t>
            </a:r>
            <a:r>
              <a:rPr lang="en-US" sz="1800" dirty="0" err="1" smtClean="0"/>
              <a:t>Ronsivalle</a:t>
            </a:r>
            <a:r>
              <a:rPr lang="en-US" sz="1800" dirty="0" smtClean="0"/>
              <a:t> "</a:t>
            </a:r>
            <a:r>
              <a:rPr lang="en-US" sz="1800" dirty="0" err="1" smtClean="0"/>
              <a:t>Parmela</a:t>
            </a:r>
            <a:r>
              <a:rPr lang="en-US" sz="1800" dirty="0" smtClean="0"/>
              <a:t> simulations up to THz station"</a:t>
            </a:r>
          </a:p>
          <a:p>
            <a:pPr algn="l"/>
            <a:r>
              <a:rPr lang="en-US" sz="1800" dirty="0" smtClean="0"/>
              <a:t>17:00 C. </a:t>
            </a:r>
            <a:r>
              <a:rPr lang="en-US" sz="1800" dirty="0" err="1" smtClean="0"/>
              <a:t>Vaccarezza</a:t>
            </a:r>
            <a:r>
              <a:rPr lang="en-US" sz="1800" dirty="0" smtClean="0"/>
              <a:t> "COMB transport up to the plasma chamber: problems?</a:t>
            </a:r>
          </a:p>
          <a:p>
            <a:pPr algn="l"/>
            <a:r>
              <a:rPr lang="en-US" sz="1800" dirty="0" smtClean="0"/>
              <a:t>17:</a:t>
            </a:r>
            <a:r>
              <a:rPr lang="en-US" sz="1800" dirty="0"/>
              <a:t>3</a:t>
            </a:r>
            <a:r>
              <a:rPr lang="en-US" sz="1800" dirty="0" smtClean="0"/>
              <a:t>0 B. </a:t>
            </a:r>
            <a:r>
              <a:rPr lang="en-US" sz="1800" dirty="0" err="1" smtClean="0"/>
              <a:t>Marchetti</a:t>
            </a:r>
            <a:r>
              <a:rPr lang="en-US" sz="1800" dirty="0" smtClean="0"/>
              <a:t>, "Comb shaping with X band cavity”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-Investigate and exploit chromatic effects in transport lines, </a:t>
            </a:r>
            <a:r>
              <a:rPr lang="en-US" sz="1800" dirty="0" err="1" smtClean="0">
                <a:solidFill>
                  <a:srgbClr val="FFFF00"/>
                </a:solidFill>
              </a:rPr>
              <a:t>sextupoles</a:t>
            </a:r>
            <a:r>
              <a:rPr lang="en-US" sz="1800" dirty="0" smtClean="0">
                <a:solidFill>
                  <a:srgbClr val="FFFF00"/>
                </a:solidFill>
              </a:rPr>
              <a:t>?</a:t>
            </a:r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-diagnostics available</a:t>
            </a:r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-stability</a:t>
            </a:r>
            <a:endParaRPr lang="en-US" sz="1800" dirty="0">
              <a:solidFill>
                <a:srgbClr val="FFFF00"/>
              </a:solidFill>
            </a:endParaRPr>
          </a:p>
          <a:p>
            <a:pPr algn="l"/>
            <a:endParaRPr lang="en-US" sz="1800" dirty="0" smtClean="0"/>
          </a:p>
          <a:p>
            <a:pPr algn="l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891403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480" y="332656"/>
            <a:ext cx="9217024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800" dirty="0" smtClean="0"/>
          </a:p>
          <a:p>
            <a:pPr algn="l"/>
            <a:r>
              <a:rPr lang="en-US" sz="1800" b="1" dirty="0" smtClean="0">
                <a:solidFill>
                  <a:srgbClr val="FFFF00"/>
                </a:solidFill>
              </a:rPr>
              <a:t>Wednesday 5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09:30 G. </a:t>
            </a:r>
            <a:r>
              <a:rPr lang="en-US" sz="1800" dirty="0" err="1" smtClean="0"/>
              <a:t>Gatti</a:t>
            </a:r>
            <a:r>
              <a:rPr lang="en-US" sz="1800" dirty="0" smtClean="0"/>
              <a:t>,  "Flexibility of the </a:t>
            </a:r>
            <a:r>
              <a:rPr lang="en-US" sz="1800" dirty="0" err="1" smtClean="0"/>
              <a:t>sparc</a:t>
            </a:r>
            <a:r>
              <a:rPr lang="en-US" sz="1800" dirty="0" smtClean="0"/>
              <a:t> laser system for COMB configurations and possible upgrades”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>
                <a:solidFill>
                  <a:srgbClr val="FFFF00"/>
                </a:solidFill>
              </a:rPr>
              <a:t>-charge distribution, time structure, diagnostics, laser room</a:t>
            </a:r>
            <a:endParaRPr lang="en-US" sz="1800" dirty="0">
              <a:solidFill>
                <a:srgbClr val="FFFF00"/>
              </a:solidFill>
            </a:endParaRP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10:00 M. </a:t>
            </a:r>
            <a:r>
              <a:rPr lang="en-US" sz="1800" dirty="0" err="1" smtClean="0"/>
              <a:t>Bellaveglia</a:t>
            </a:r>
            <a:r>
              <a:rPr lang="en-US" sz="1800" dirty="0" smtClean="0"/>
              <a:t> "Status of SPARC </a:t>
            </a:r>
            <a:r>
              <a:rPr lang="en-US" sz="1800" dirty="0" err="1" smtClean="0"/>
              <a:t>synchronisation</a:t>
            </a:r>
            <a:r>
              <a:rPr lang="en-US" sz="1800" dirty="0" smtClean="0"/>
              <a:t> system and possible upgrades”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10:30 L. </a:t>
            </a:r>
            <a:r>
              <a:rPr lang="en-US" sz="1800" dirty="0" err="1" smtClean="0"/>
              <a:t>Gizzi</a:t>
            </a:r>
            <a:r>
              <a:rPr lang="en-US" sz="1800" dirty="0" smtClean="0"/>
              <a:t> "Plasma diagnostics relevant for COMB”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>
                <a:solidFill>
                  <a:srgbClr val="FFFF00"/>
                </a:solidFill>
              </a:rPr>
              <a:t>-Investigate </a:t>
            </a:r>
            <a:r>
              <a:rPr lang="en-US" sz="1800" dirty="0" smtClean="0">
                <a:solidFill>
                  <a:srgbClr val="FFFF00"/>
                </a:solidFill>
              </a:rPr>
              <a:t>diagnostics suitable for capillary , ionization</a:t>
            </a:r>
            <a:endParaRPr lang="en-US" sz="1800" dirty="0">
              <a:solidFill>
                <a:srgbClr val="FFFF00"/>
              </a:solidFill>
            </a:endParaRP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11:00  D. </a:t>
            </a:r>
            <a:r>
              <a:rPr lang="en-US" sz="1800" dirty="0" err="1" smtClean="0"/>
              <a:t>Alesini</a:t>
            </a:r>
            <a:r>
              <a:rPr lang="en-US" sz="1800" dirty="0" smtClean="0"/>
              <a:t> "C band RF deflector for post interaction longitudinal phase space optimization”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>
                <a:solidFill>
                  <a:srgbClr val="FFFF00"/>
                </a:solidFill>
              </a:rPr>
              <a:t>-</a:t>
            </a:r>
            <a:r>
              <a:rPr lang="en-US" sz="1800" dirty="0" smtClean="0">
                <a:solidFill>
                  <a:srgbClr val="FFFF00"/>
                </a:solidFill>
              </a:rPr>
              <a:t>Investigate and design  </a:t>
            </a:r>
            <a:r>
              <a:rPr lang="en-US" sz="1800" dirty="0" err="1" smtClean="0">
                <a:solidFill>
                  <a:srgbClr val="FFFF00"/>
                </a:solidFill>
              </a:rPr>
              <a:t>Deflector+Bending</a:t>
            </a:r>
            <a:r>
              <a:rPr lang="en-US" sz="1800" dirty="0" smtClean="0">
                <a:solidFill>
                  <a:srgbClr val="FFFF00"/>
                </a:solidFill>
              </a:rPr>
              <a:t> (</a:t>
            </a:r>
            <a:r>
              <a:rPr lang="en-US" sz="1800" dirty="0" err="1" smtClean="0">
                <a:solidFill>
                  <a:srgbClr val="FFFF00"/>
                </a:solidFill>
              </a:rPr>
              <a:t>Faccini</a:t>
            </a:r>
            <a:r>
              <a:rPr lang="en-US" sz="1800" dirty="0" smtClean="0">
                <a:solidFill>
                  <a:srgbClr val="FFFF00"/>
                </a:solidFill>
              </a:rPr>
              <a:t>?)  system for long. Phase space</a:t>
            </a:r>
            <a:endParaRPr lang="en-US" sz="1800" dirty="0">
              <a:solidFill>
                <a:srgbClr val="FFFF00"/>
              </a:solidFill>
            </a:endParaRPr>
          </a:p>
          <a:p>
            <a:pPr algn="l"/>
            <a:endParaRPr lang="en-US" sz="1800" dirty="0" smtClean="0"/>
          </a:p>
          <a:p>
            <a:pPr algn="l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6948344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496" y="404664"/>
            <a:ext cx="914501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FFFF00"/>
                </a:solidFill>
              </a:rPr>
              <a:t>14</a:t>
            </a:r>
            <a:r>
              <a:rPr lang="en-US" sz="2000" dirty="0">
                <a:solidFill>
                  <a:srgbClr val="FFFF00"/>
                </a:solidFill>
              </a:rPr>
              <a:t>:30 Discussions, possible topics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- interaction </a:t>
            </a:r>
            <a:r>
              <a:rPr lang="en-US" sz="2000" dirty="0"/>
              <a:t>chamber </a:t>
            </a:r>
            <a:r>
              <a:rPr lang="en-US" sz="2000" dirty="0" smtClean="0"/>
              <a:t>design</a:t>
            </a:r>
            <a:endParaRPr lang="en-US" sz="2000" dirty="0"/>
          </a:p>
          <a:p>
            <a:pPr algn="just"/>
            <a:r>
              <a:rPr lang="en-US" sz="2000" dirty="0" smtClean="0"/>
              <a:t>- beams </a:t>
            </a:r>
            <a:r>
              <a:rPr lang="en-US" sz="2000" dirty="0"/>
              <a:t>stability (measurement and control</a:t>
            </a:r>
            <a:r>
              <a:rPr lang="en-US" sz="2000" dirty="0" smtClean="0"/>
              <a:t>)</a:t>
            </a:r>
            <a:endParaRPr lang="en-US" sz="2000" dirty="0"/>
          </a:p>
          <a:p>
            <a:pPr algn="just"/>
            <a:r>
              <a:rPr lang="en-US" sz="2000" dirty="0" smtClean="0"/>
              <a:t>- capillary </a:t>
            </a:r>
            <a:r>
              <a:rPr lang="en-US" sz="2000" dirty="0"/>
              <a:t>versus gas jet </a:t>
            </a:r>
            <a:r>
              <a:rPr lang="en-US" sz="2000" dirty="0" smtClean="0"/>
              <a:t>performances</a:t>
            </a:r>
            <a:endParaRPr lang="en-US" sz="2000" dirty="0"/>
          </a:p>
          <a:p>
            <a:pPr algn="just"/>
            <a:r>
              <a:rPr lang="en-US" sz="2000" dirty="0"/>
              <a:t>- gas ionization</a:t>
            </a:r>
          </a:p>
          <a:p>
            <a:pPr algn="just"/>
            <a:r>
              <a:rPr lang="en-US" sz="2000" dirty="0"/>
              <a:t>- simulations</a:t>
            </a:r>
          </a:p>
          <a:p>
            <a:pPr algn="just"/>
            <a:r>
              <a:rPr lang="en-US" sz="2000" dirty="0"/>
              <a:t>- plasma diagnostics</a:t>
            </a:r>
          </a:p>
          <a:p>
            <a:pPr algn="just"/>
            <a:r>
              <a:rPr lang="en-US" sz="2000" dirty="0" smtClean="0"/>
              <a:t>- electron </a:t>
            </a:r>
            <a:r>
              <a:rPr lang="en-US" sz="2000" dirty="0"/>
              <a:t>beam diagnostics</a:t>
            </a:r>
            <a:r>
              <a:rPr lang="en-US" sz="2000" dirty="0" smtClean="0"/>
              <a:t>.</a:t>
            </a:r>
          </a:p>
          <a:p>
            <a:pPr marL="342900" indent="-342900" algn="just">
              <a:buFontTx/>
              <a:buChar char="-"/>
            </a:pPr>
            <a:endParaRPr lang="en-US" sz="2000" dirty="0"/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Friday 21 </a:t>
            </a:r>
            <a:r>
              <a:rPr lang="en-US" sz="2000" dirty="0" smtClean="0">
                <a:solidFill>
                  <a:srgbClr val="FFFF00"/>
                </a:solidFill>
              </a:rPr>
              <a:t>morning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9:</a:t>
            </a:r>
            <a:r>
              <a:rPr lang="en-US" sz="2000" dirty="0">
                <a:solidFill>
                  <a:srgbClr val="FF0000"/>
                </a:solidFill>
              </a:rPr>
              <a:t>00-</a:t>
            </a:r>
            <a:r>
              <a:rPr lang="en-US" sz="2000" dirty="0" smtClean="0">
                <a:solidFill>
                  <a:srgbClr val="FF0000"/>
                </a:solidFill>
              </a:rPr>
              <a:t>11:</a:t>
            </a:r>
            <a:r>
              <a:rPr lang="en-US" sz="2000" dirty="0">
                <a:solidFill>
                  <a:srgbClr val="FF0000"/>
                </a:solidFill>
              </a:rPr>
              <a:t>00 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just"/>
            <a:endParaRPr lang="en-US" sz="2000" dirty="0"/>
          </a:p>
          <a:p>
            <a:pPr algn="just"/>
            <a:r>
              <a:rPr lang="en-US" sz="2000" dirty="0" smtClean="0"/>
              <a:t>Round </a:t>
            </a:r>
            <a:r>
              <a:rPr lang="en-US" sz="2000" dirty="0"/>
              <a:t>table about possible </a:t>
            </a:r>
            <a:r>
              <a:rPr lang="en-US" sz="2000" dirty="0" smtClean="0"/>
              <a:t>collaboration:</a:t>
            </a:r>
            <a:r>
              <a:rPr lang="en-US" sz="2000" dirty="0"/>
              <a:t> </a:t>
            </a:r>
            <a:r>
              <a:rPr lang="en-US" sz="2000" dirty="0" smtClean="0"/>
              <a:t>definition </a:t>
            </a:r>
            <a:r>
              <a:rPr lang="en-US" sz="2000" dirty="0"/>
              <a:t>of proposed topics, </a:t>
            </a:r>
            <a:r>
              <a:rPr lang="en-US" sz="2000" dirty="0" err="1"/>
              <a:t>workplan</a:t>
            </a:r>
            <a:r>
              <a:rPr lang="en-US" sz="2000" dirty="0"/>
              <a:t>  and </a:t>
            </a:r>
            <a:r>
              <a:rPr lang="en-US" sz="2000" dirty="0" smtClean="0"/>
              <a:t>schedule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Friday 21 </a:t>
            </a:r>
            <a:r>
              <a:rPr lang="en-US" sz="2000" dirty="0" smtClean="0">
                <a:solidFill>
                  <a:srgbClr val="FF0000"/>
                </a:solidFill>
              </a:rPr>
              <a:t>11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r>
              <a:rPr lang="en-US" sz="2000" dirty="0" smtClean="0">
                <a:solidFill>
                  <a:srgbClr val="FF0000"/>
                </a:solidFill>
              </a:rPr>
              <a:t>00-16:00</a:t>
            </a:r>
          </a:p>
          <a:p>
            <a:pPr algn="just"/>
            <a:endParaRPr lang="en-US" sz="2000" dirty="0" smtClean="0">
              <a:solidFill>
                <a:srgbClr val="FF0000"/>
              </a:solidFill>
            </a:endParaRPr>
          </a:p>
          <a:p>
            <a:pPr algn="just"/>
            <a:r>
              <a:rPr lang="en-US" sz="2000" dirty="0"/>
              <a:t>Discussion </a:t>
            </a:r>
            <a:r>
              <a:rPr lang="en-US" sz="2000" dirty="0" smtClean="0"/>
              <a:t>about COMB codes development</a:t>
            </a:r>
            <a:endParaRPr lang="en-US" sz="2000" dirty="0"/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2774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3810" name="Content Placeholder 3" descr="layout02 28-02-2011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 t="20517" r="7495" b="22424"/>
          <a:stretch>
            <a:fillRect/>
          </a:stretch>
        </p:blipFill>
        <p:spPr bwMode="auto">
          <a:xfrm>
            <a:off x="263143" y="116632"/>
            <a:ext cx="9392031" cy="661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79" y="116632"/>
            <a:ext cx="4042489" cy="237626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864768" y="1412776"/>
            <a:ext cx="3024336" cy="648072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5789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INFN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51"/>
            <a:ext cx="988695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7596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930" name="Content Placeholder 3" descr="layout03 28-02-2011-1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874"/>
          <a:stretch>
            <a:fillRect/>
          </a:stretch>
        </p:blipFill>
        <p:spPr bwMode="auto">
          <a:xfrm>
            <a:off x="1825625" y="696913"/>
            <a:ext cx="6256338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788931" name="Text Box 3"/>
          <p:cNvSpPr txBox="1">
            <a:spLocks noChangeArrowheads="1"/>
          </p:cNvSpPr>
          <p:nvPr/>
        </p:nvSpPr>
        <p:spPr bwMode="auto">
          <a:xfrm>
            <a:off x="82550" y="58738"/>
            <a:ext cx="9740900" cy="71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40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New installations</a:t>
            </a:r>
            <a:endParaRPr lang="en-US" sz="2700" b="1" dirty="0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4016896" y="692696"/>
            <a:ext cx="72008" cy="144016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4736976" y="845096"/>
            <a:ext cx="72008" cy="144016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99759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5754"/>
          <a:stretch/>
        </p:blipFill>
        <p:spPr>
          <a:xfrm>
            <a:off x="0" y="1778000"/>
            <a:ext cx="9906000" cy="5052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44624"/>
            <a:ext cx="4042489" cy="237626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3296817" y="1052736"/>
            <a:ext cx="1656183" cy="864096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550" y="58738"/>
            <a:ext cx="8038802" cy="7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r" eaLnBrk="0" hangingPunct="0"/>
            <a:r>
              <a:rPr lang="en-US" sz="40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FLAME </a:t>
            </a:r>
            <a:r>
              <a:rPr lang="en-US" sz="4000" b="1" dirty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Laser</a:t>
            </a:r>
          </a:p>
        </p:txBody>
      </p:sp>
    </p:spTree>
    <p:extLst>
      <p:ext uri="{BB962C8B-B14F-4D97-AF65-F5344CB8AC3E}">
        <p14:creationId xmlns:p14="http://schemas.microsoft.com/office/powerpoint/2010/main" val="2213343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Transport_reversed_2_21070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 bwMode="auto">
          <a:xfrm>
            <a:off x="606871" y="1127720"/>
            <a:ext cx="88106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92782" y="348258"/>
            <a:ext cx="8038802" cy="7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95786" tIns="47893" rIns="95786" bIns="47893">
            <a:spAutoFit/>
          </a:bodyPr>
          <a:lstStyle>
            <a:lvl1pPr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marL="479425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marL="95726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436688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916113" algn="l" defTabSz="957263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4000" b="1" dirty="0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Target Area</a:t>
            </a:r>
            <a:endParaRPr lang="en-US" sz="4000" b="1" dirty="0">
              <a:solidFill>
                <a:srgbClr val="FFFF00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05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AF27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CF7C0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merican Typewriter"/>
        <a:ea typeface="ヒラギノ明朝 Pro W3"/>
        <a:cs typeface="ヒラギノ明朝 Pro W3"/>
      </a:majorFont>
      <a:minorFont>
        <a:latin typeface="American Typewriter"/>
        <a:ea typeface="ヒラギノ明朝 Pro W3"/>
        <a:cs typeface="ヒラギノ明朝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merican Typewriter" charset="0"/>
            <a:ea typeface="ヒラギノ明朝 Pro W3" charset="0"/>
            <a:cs typeface="ヒラギノ明朝 Pro W3" charset="0"/>
            <a:sym typeface="American Typewriter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9253</TotalTime>
  <Pages>0</Pages>
  <Words>1140</Words>
  <Characters>0</Characters>
  <Application>Microsoft Macintosh PowerPoint</Application>
  <PresentationFormat>A4 Paper (210x297 mm)</PresentationFormat>
  <Lines>0</Lines>
  <Paragraphs>197</Paragraphs>
  <Slides>47</Slides>
  <Notes>24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Title &amp; Bullets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 Optical Sampling (EOS)</vt:lpstr>
      <vt:lpstr>Camera in lavorazione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SPARX FEL Project: a new tool for research in science and technology</dc:title>
  <dc:subject/>
  <dc:creator/>
  <cp:keywords/>
  <dc:description/>
  <cp:lastModifiedBy>Massimo Ferrario</cp:lastModifiedBy>
  <cp:revision>1210</cp:revision>
  <cp:lastPrinted>2011-06-06T10:48:49Z</cp:lastPrinted>
  <dcterms:modified xsi:type="dcterms:W3CDTF">2011-10-20T15:55:01Z</dcterms:modified>
</cp:coreProperties>
</file>