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5" r:id="rId1"/>
  </p:sldMasterIdLst>
  <p:sldIdLst>
    <p:sldId id="256" r:id="rId2"/>
    <p:sldId id="273" r:id="rId3"/>
    <p:sldId id="274" r:id="rId4"/>
    <p:sldId id="275" r:id="rId5"/>
    <p:sldId id="257" r:id="rId6"/>
    <p:sldId id="258" r:id="rId7"/>
    <p:sldId id="264" r:id="rId8"/>
    <p:sldId id="260" r:id="rId9"/>
    <p:sldId id="263" r:id="rId10"/>
    <p:sldId id="268" r:id="rId11"/>
    <p:sldId id="270" r:id="rId12"/>
    <p:sldId id="269" r:id="rId13"/>
    <p:sldId id="271" r:id="rId14"/>
    <p:sldId id="272" r:id="rId15"/>
    <p:sldId id="261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9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5" name="Snip Single Corner Rectangle 14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ardrop 12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FE7D661-1836-44F7-8FAF-35E8F866ECD3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CD1EACE2-EA00-4376-9A66-47ABB8B02CF5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10/4/2011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DADC-55EA-4839-91C8-5BCC0EC06F5C}" type="datetime1">
              <a:rPr lang="en-US" smtClean="0"/>
              <a:pPr/>
              <a:t>10/4/2011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10/4/2011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10/4/2011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10/4/2011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58CB827-F132-4DF6-9FB9-4035A4C798EF}" type="datetime1">
              <a:rPr lang="en-US" smtClean="0"/>
              <a:pPr/>
              <a:t>10/4/2011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93CF52C1-9A39-494C-9977-BBEFAB872C1F}" type="datetime1">
              <a:rPr lang="en-US" smtClean="0"/>
              <a:pPr/>
              <a:t>10/4/2011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10/4/2011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4comb_tracking@PlasmonX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3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the transverse space:</a:t>
            </a:r>
            <a:endParaRPr lang="it-IT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3" y="2126615"/>
            <a:ext cx="4078514" cy="2854960"/>
          </a:xfr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34073"/>
              </p:ext>
            </p:extLst>
          </p:nvPr>
        </p:nvGraphicFramePr>
        <p:xfrm>
          <a:off x="5063241" y="1898320"/>
          <a:ext cx="3560967" cy="3457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KGPlot" r:id="rId4" imgW="6553080" imgH="6362640" progId="KGraph_Plot">
                  <p:embed/>
                </p:oleObj>
              </mc:Choice>
              <mc:Fallback>
                <p:oleObj name="KGPlot" r:id="rId4" imgW="6553080" imgH="63626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63241" y="1898320"/>
                        <a:ext cx="3560967" cy="3457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034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 the transverse space:</a:t>
            </a:r>
            <a:endParaRPr lang="it-IT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033125"/>
              </p:ext>
            </p:extLst>
          </p:nvPr>
        </p:nvGraphicFramePr>
        <p:xfrm>
          <a:off x="779463" y="2057809"/>
          <a:ext cx="3560967" cy="3457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KGPlot" r:id="rId3" imgW="6553080" imgH="6362640" progId="KGraph_Plot">
                  <p:embed/>
                </p:oleObj>
              </mc:Choice>
              <mc:Fallback>
                <p:oleObj name="KGPlot" r:id="rId3" imgW="6553080" imgH="63626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9463" y="2057809"/>
                        <a:ext cx="3560967" cy="3457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163799"/>
              </p:ext>
            </p:extLst>
          </p:nvPr>
        </p:nvGraphicFramePr>
        <p:xfrm>
          <a:off x="4551487" y="2057809"/>
          <a:ext cx="4139298" cy="3457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KGPlot" r:id="rId5" imgW="7632720" imgH="6375240" progId="KGraph_Plot">
                  <p:embed/>
                </p:oleObj>
              </mc:Choice>
              <mc:Fallback>
                <p:oleObj name="KGPlot" r:id="rId5" imgW="7632720" imgH="63752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1487" y="2057809"/>
                        <a:ext cx="4139298" cy="3457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36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 &amp; wo spc  at IP</a:t>
            </a:r>
            <a:endParaRPr lang="it-IT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7" r="5950"/>
          <a:stretch/>
        </p:blipFill>
        <p:spPr>
          <a:xfrm>
            <a:off x="142504" y="2370034"/>
            <a:ext cx="4661096" cy="326055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"/>
          <a:stretch/>
        </p:blipFill>
        <p:spPr>
          <a:xfrm>
            <a:off x="4622223" y="2370034"/>
            <a:ext cx="4272395" cy="3260554"/>
          </a:xfrm>
        </p:spPr>
      </p:pic>
      <p:sp>
        <p:nvSpPr>
          <p:cNvPr id="7" name="TextBox 6"/>
          <p:cNvSpPr txBox="1"/>
          <p:nvPr/>
        </p:nvSpPr>
        <p:spPr>
          <a:xfrm>
            <a:off x="1947553" y="201257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OFF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6588826" y="2028121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312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From start to IP (SPC ON)</a:t>
            </a:r>
            <a:endParaRPr lang="it-IT" dirty="0"/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7"/>
          <a:stretch/>
        </p:blipFill>
        <p:spPr>
          <a:xfrm>
            <a:off x="4622223" y="2370034"/>
            <a:ext cx="4272395" cy="32605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7453"/>
          <a:stretch/>
        </p:blipFill>
        <p:spPr>
          <a:xfrm>
            <a:off x="443847" y="2415570"/>
            <a:ext cx="4178376" cy="3215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4259" y="581881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Black" pitchFamily="34" charset="0"/>
              </a:rPr>
              <a:t>Z=0</a:t>
            </a:r>
            <a:endParaRPr lang="it-IT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520" y="581099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Black" pitchFamily="34" charset="0"/>
              </a:rPr>
              <a:t>Z=18.53 m</a:t>
            </a:r>
            <a:endParaRPr lang="it-IT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From start to IP (SPC ON)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2204259" y="581881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Black" pitchFamily="34" charset="0"/>
              </a:rPr>
              <a:t>Z=0</a:t>
            </a:r>
            <a:endParaRPr lang="it-IT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6520" y="5810992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Arial Black" pitchFamily="34" charset="0"/>
              </a:rPr>
              <a:t>Z=18.53 m</a:t>
            </a:r>
            <a:endParaRPr lang="it-IT" dirty="0"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800" y="2066889"/>
            <a:ext cx="4795200" cy="35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27" y="2066889"/>
            <a:ext cx="4795200" cy="359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44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Along the dogleg w Parmela step 1.5 deg SPC ON</a:t>
            </a:r>
            <a:endParaRPr lang="it-IT" dirty="0"/>
          </a:p>
        </p:txBody>
      </p:sp>
      <p:pic>
        <p:nvPicPr>
          <p:cNvPr id="8" name="4comb_dogle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475" y="1949450"/>
            <a:ext cx="7129463" cy="4006850"/>
          </a:xfrm>
        </p:spPr>
      </p:pic>
    </p:spTree>
    <p:extLst>
      <p:ext uri="{BB962C8B-B14F-4D97-AF65-F5344CB8AC3E}">
        <p14:creationId xmlns:p14="http://schemas.microsoft.com/office/powerpoint/2010/main" val="55910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it-IT" dirty="0" smtClean="0"/>
              <a:t>The SPC doesn’t seem to be the main aspect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/>
              <a:t>The non linear terms play a relevant  role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/>
              <a:t>The alignment between the codes is in progress.</a:t>
            </a:r>
          </a:p>
          <a:p>
            <a:pPr>
              <a:buFont typeface="Wingdings" pitchFamily="2" charset="2"/>
              <a:buChar char="q"/>
            </a:pPr>
            <a:endParaRPr lang="it-IT" dirty="0"/>
          </a:p>
          <a:p>
            <a:pPr>
              <a:buFont typeface="Wingdings" pitchFamily="2" charset="2"/>
              <a:buChar char="q"/>
            </a:pPr>
            <a:endParaRPr lang="it-IT" dirty="0" smtClean="0"/>
          </a:p>
          <a:p>
            <a:pPr>
              <a:buFont typeface="Wingdings" pitchFamily="2" charset="2"/>
              <a:buChar char="q"/>
            </a:pPr>
            <a:endParaRPr lang="it-IT" dirty="0" smtClean="0"/>
          </a:p>
          <a:p>
            <a:pPr>
              <a:buFont typeface="Wingdings" pitchFamily="2" charset="2"/>
              <a:buChar char="q"/>
            </a:pPr>
            <a:r>
              <a:rPr lang="it-IT" dirty="0" smtClean="0"/>
              <a:t>Nevertheless the double dogleg provides some chance  to manipulate the beam phase space.</a:t>
            </a:r>
            <a:endParaRPr lang="it-IT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034937"/>
              </p:ext>
            </p:extLst>
          </p:nvPr>
        </p:nvGraphicFramePr>
        <p:xfrm>
          <a:off x="1290083" y="3678866"/>
          <a:ext cx="6096000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27201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Elegant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Parmela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it-IT" baseline="-25000" dirty="0" smtClean="0">
                          <a:latin typeface="Arial" pitchFamily="34" charset="0"/>
                          <a:cs typeface="Arial" pitchFamily="34" charset="0"/>
                        </a:rPr>
                        <a:t>x</a:t>
                      </a:r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 (µ)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390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 smtClean="0">
                          <a:latin typeface="Arial" pitchFamily="34" charset="0"/>
                          <a:cs typeface="Arial" pitchFamily="34" charset="0"/>
                        </a:rPr>
                        <a:t>σ</a:t>
                      </a:r>
                      <a:r>
                        <a:rPr lang="it-IT" baseline="-25000" dirty="0" smtClean="0">
                          <a:latin typeface="Arial" pitchFamily="34" charset="0"/>
                          <a:cs typeface="Arial" pitchFamily="34" charset="0"/>
                        </a:rPr>
                        <a:t>y</a:t>
                      </a:r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 (µ)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380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>
                          <a:latin typeface="Arial" pitchFamily="34" charset="0"/>
                          <a:cs typeface="Arial" pitchFamily="34" charset="0"/>
                        </a:rPr>
                        <a:t>390</a:t>
                      </a:r>
                      <a:endParaRPr lang="it-IT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1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Thomson </a:t>
            </a:r>
            <a:r>
              <a:rPr lang="en-US" dirty="0">
                <a:latin typeface="Andalus"/>
                <a:cs typeface="Andalus"/>
              </a:rPr>
              <a:t>&amp;</a:t>
            </a:r>
            <a:r>
              <a:rPr lang="en-US" dirty="0"/>
              <a:t> Plasma Acceleration </a:t>
            </a:r>
            <a:r>
              <a:rPr lang="en-US" dirty="0" err="1"/>
              <a:t>beamlines</a:t>
            </a:r>
            <a:endParaRPr lang="it-IT" dirty="0"/>
          </a:p>
        </p:txBody>
      </p:sp>
      <p:pic>
        <p:nvPicPr>
          <p:cNvPr id="4" name="Content Placeholder 6" descr="layout 11-03-2011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9" t="36832" r="1825" b="30422"/>
          <a:stretch/>
        </p:blipFill>
        <p:spPr>
          <a:xfrm>
            <a:off x="383651" y="2246956"/>
            <a:ext cx="8465170" cy="42208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30953" y="1709335"/>
            <a:ext cx="1739640" cy="3163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CanDown">
              <a:avLst/>
            </a:prstTxWarp>
            <a:spAutoFit/>
          </a:bodyPr>
          <a:lstStyle/>
          <a:p>
            <a:pPr algn="ctr"/>
            <a:r>
              <a:rPr lang="en-US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THOMSON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332915" y="2030932"/>
            <a:ext cx="596077" cy="1110976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080395" y="4721650"/>
            <a:ext cx="1904813" cy="523220"/>
          </a:xfrm>
          <a:prstGeom prst="rect">
            <a:avLst/>
          </a:prstGeom>
          <a:ln>
            <a:gradFill flip="none" rotWithShape="1">
              <a:gsLst>
                <a:gs pos="12000">
                  <a:schemeClr val="accent3">
                    <a:lumMod val="75000"/>
                  </a:schemeClr>
                </a:gs>
                <a:gs pos="100000">
                  <a:schemeClr val="bg2"/>
                </a:gs>
                <a:gs pos="30000">
                  <a:schemeClr val="accent1"/>
                </a:gs>
                <a:gs pos="50000">
                  <a:srgbClr val="FF0000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2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Plasmaccel</a:t>
            </a:r>
            <a:endParaRPr lang="en-US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635708" y="3829832"/>
            <a:ext cx="2444687" cy="1153428"/>
          </a:xfrm>
          <a:prstGeom prst="straightConnector1">
            <a:avLst/>
          </a:prstGeom>
          <a:ln w="57150" cmpd="sng">
            <a:solidFill>
              <a:srgbClr val="FF3B1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8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21" y="289821"/>
            <a:ext cx="3793769" cy="505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03" y="2780115"/>
            <a:ext cx="4841757" cy="3631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09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Schematic </a:t>
            </a:r>
            <a:r>
              <a:rPr lang="en-US" dirty="0" smtClean="0"/>
              <a:t>layout</a:t>
            </a:r>
            <a:endParaRPr lang="it-IT" dirty="0"/>
          </a:p>
        </p:txBody>
      </p:sp>
      <p:pic>
        <p:nvPicPr>
          <p:cNvPr id="5" name="Picture 79" descr="Immagin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611313"/>
            <a:ext cx="9167813" cy="523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09" y="1807027"/>
            <a:ext cx="310546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Thomson Interaction</a:t>
            </a:r>
            <a:endParaRPr lang="it-IT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444208" y="3946512"/>
            <a:ext cx="18942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PlasmonX</a:t>
            </a:r>
          </a:p>
          <a:p>
            <a:r>
              <a:rPr lang="it-IT" sz="2400" dirty="0" smtClean="0"/>
              <a:t>interaction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627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Photoinjector</a:t>
            </a:r>
            <a:r>
              <a:rPr lang="en-US" dirty="0" smtClean="0"/>
              <a:t> (C. </a:t>
            </a:r>
            <a:r>
              <a:rPr lang="en-US" dirty="0" err="1" smtClean="0"/>
              <a:t>Ronsivalle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 descr="4pxCristina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6" b="14776"/>
          <a:stretch>
            <a:fillRect/>
          </a:stretch>
        </p:blipFill>
        <p:spPr>
          <a:xfrm>
            <a:off x="779463" y="2017558"/>
            <a:ext cx="7583488" cy="4007224"/>
          </a:xfrm>
        </p:spPr>
      </p:pic>
    </p:spTree>
    <p:extLst>
      <p:ext uri="{BB962C8B-B14F-4D97-AF65-F5344CB8AC3E}">
        <p14:creationId xmlns:p14="http://schemas.microsoft.com/office/powerpoint/2010/main" val="31171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From </a:t>
            </a:r>
            <a:r>
              <a:rPr lang="en-US" dirty="0" err="1"/>
              <a:t>Photoinjector</a:t>
            </a:r>
            <a:r>
              <a:rPr lang="en-US" dirty="0"/>
              <a:t> (C. </a:t>
            </a:r>
            <a:r>
              <a:rPr lang="en-US" dirty="0" err="1"/>
              <a:t>Ronsivalle</a:t>
            </a:r>
            <a:endParaRPr lang="en-US" dirty="0"/>
          </a:p>
        </p:txBody>
      </p:sp>
      <p:pic>
        <p:nvPicPr>
          <p:cNvPr id="6" name="Content Placeholder 5" descr="4pxCristina.pdf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6" b="147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1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Twiss parameters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474486" y="1808338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R56= -22 mm</a:t>
            </a:r>
            <a:endParaRPr lang="it-IT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7" y="2187901"/>
            <a:ext cx="4335463" cy="3551522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058818"/>
              </p:ext>
            </p:extLst>
          </p:nvPr>
        </p:nvGraphicFramePr>
        <p:xfrm>
          <a:off x="5008563" y="2177670"/>
          <a:ext cx="3556000" cy="345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KGPlot" r:id="rId4" imgW="6527520" imgH="6350040" progId="KGraph_Plot">
                  <p:embed/>
                </p:oleObj>
              </mc:Choice>
              <mc:Fallback>
                <p:oleObj name="KGPlot" r:id="rId4" imgW="6527520" imgH="63500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08563" y="2177670"/>
                        <a:ext cx="3556000" cy="3459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8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Elegant w CSR ON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127976" y="2588038"/>
            <a:ext cx="930820" cy="371431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105" y="221870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photoinjector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332105" y="5064879"/>
            <a:ext cx="1150113" cy="371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2010" y="5090740"/>
            <a:ext cx="61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IP</a:t>
            </a:r>
            <a:endParaRPr lang="en-US" dirty="0"/>
          </a:p>
        </p:txBody>
      </p:sp>
      <p:pic>
        <p:nvPicPr>
          <p:cNvPr id="14" name="Picture 13" descr="4comb_zd_i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9" b="53577"/>
          <a:stretch/>
        </p:blipFill>
        <p:spPr>
          <a:xfrm>
            <a:off x="2360868" y="1715700"/>
            <a:ext cx="6646528" cy="24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9463" y="4163700"/>
            <a:ext cx="1450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R56=-22 mm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39"/>
          <a:stretch/>
        </p:blipFill>
        <p:spPr>
          <a:xfrm>
            <a:off x="2350978" y="4119765"/>
            <a:ext cx="6793022" cy="2290559"/>
          </a:xfrm>
        </p:spPr>
      </p:pic>
    </p:spTree>
    <p:extLst>
      <p:ext uri="{BB962C8B-B14F-4D97-AF65-F5344CB8AC3E}">
        <p14:creationId xmlns:p14="http://schemas.microsoft.com/office/powerpoint/2010/main" val="152638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Elegant &amp; </a:t>
            </a:r>
            <a:r>
              <a:rPr lang="en-US" dirty="0" err="1" smtClean="0"/>
              <a:t>Parmela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1127976" y="2588038"/>
            <a:ext cx="930820" cy="371431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105" y="2218706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ELEGANT</a:t>
            </a:r>
          </a:p>
          <a:p>
            <a:r>
              <a:rPr lang="en-US" dirty="0" smtClean="0"/>
              <a:t>at IP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81515" y="5381074"/>
            <a:ext cx="1150113" cy="3714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3260" y="4683709"/>
            <a:ext cx="20088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err="1" smtClean="0"/>
              <a:t>Parmela</a:t>
            </a:r>
            <a:r>
              <a:rPr lang="en-US" dirty="0" smtClean="0"/>
              <a:t> at IP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Spc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4550" y="3642336"/>
            <a:ext cx="1404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R56=-22 mm</a:t>
            </a:r>
          </a:p>
          <a:p>
            <a:r>
              <a:rPr lang="en-US" dirty="0" smtClean="0"/>
              <a:t>T566=2.148  </a:t>
            </a:r>
          </a:p>
          <a:p>
            <a:r>
              <a:rPr lang="en-US" smtClean="0"/>
              <a:t>Q5666=24.5</a:t>
            </a:r>
            <a:endParaRPr lang="en-US" dirty="0"/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39"/>
          <a:stretch/>
        </p:blipFill>
        <p:spPr>
          <a:xfrm>
            <a:off x="2274778" y="1738515"/>
            <a:ext cx="6793022" cy="2290559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" r="56406" b="47276"/>
          <a:stretch/>
        </p:blipFill>
        <p:spPr>
          <a:xfrm>
            <a:off x="5848350" y="4210050"/>
            <a:ext cx="2990850" cy="21526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48065" r="52213"/>
          <a:stretch/>
        </p:blipFill>
        <p:spPr>
          <a:xfrm>
            <a:off x="2667000" y="4210051"/>
            <a:ext cx="2905125" cy="21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5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Pixel">
      <a:majorFont>
        <a:latin typeface="Corbel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orbel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4333</TotalTime>
  <Words>174</Words>
  <Application>Microsoft Office PowerPoint</Application>
  <PresentationFormat>On-screen Show (4:3)</PresentationFormat>
  <Paragraphs>52</Paragraphs>
  <Slides>16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Pixel</vt:lpstr>
      <vt:lpstr>KGPlot</vt:lpstr>
      <vt:lpstr>4comb_tracking@PlasmonX </vt:lpstr>
      <vt:lpstr>Thomson &amp; Plasma Acceleration beamlines</vt:lpstr>
      <vt:lpstr>PowerPoint Presentation</vt:lpstr>
      <vt:lpstr>Schematic layout</vt:lpstr>
      <vt:lpstr>From Photoinjector (C. Ronsivalle)</vt:lpstr>
      <vt:lpstr>From Photoinjector (C. Ronsivalle</vt:lpstr>
      <vt:lpstr>Twiss parameters</vt:lpstr>
      <vt:lpstr>From Elegant w CSR ON</vt:lpstr>
      <vt:lpstr>From Elegant &amp; Parmela</vt:lpstr>
      <vt:lpstr>In the transverse space:</vt:lpstr>
      <vt:lpstr>In the transverse space:</vt:lpstr>
      <vt:lpstr>w &amp; wo spc  at IP</vt:lpstr>
      <vt:lpstr>From start to IP (SPC ON)</vt:lpstr>
      <vt:lpstr>From start to IP (SPC ON)</vt:lpstr>
      <vt:lpstr>Along the dogleg w Parmela step 1.5 deg SPC ON</vt:lpstr>
      <vt:lpstr>Conclusions</vt:lpstr>
    </vt:vector>
  </TitlesOfParts>
  <Company>INFN-LNF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4comb_tracking@PlasmonX</dc:title>
  <dc:creator>Cristina Vaccarezza</dc:creator>
  <cp:lastModifiedBy>cristina</cp:lastModifiedBy>
  <cp:revision>51</cp:revision>
  <dcterms:created xsi:type="dcterms:W3CDTF">2011-09-20T13:49:21Z</dcterms:created>
  <dcterms:modified xsi:type="dcterms:W3CDTF">2011-10-04T16:28:48Z</dcterms:modified>
</cp:coreProperties>
</file>