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8"/>
  </p:notesMasterIdLst>
  <p:sldIdLst>
    <p:sldId id="260" r:id="rId2"/>
    <p:sldId id="266" r:id="rId3"/>
    <p:sldId id="265" r:id="rId4"/>
    <p:sldId id="264" r:id="rId5"/>
    <p:sldId id="272" r:id="rId6"/>
    <p:sldId id="268" r:id="rId7"/>
    <p:sldId id="269" r:id="rId8"/>
    <p:sldId id="270" r:id="rId9"/>
    <p:sldId id="271" r:id="rId10"/>
    <p:sldId id="267" r:id="rId11"/>
    <p:sldId id="275" r:id="rId12"/>
    <p:sldId id="277" r:id="rId13"/>
    <p:sldId id="280" r:id="rId14"/>
    <p:sldId id="281" r:id="rId15"/>
    <p:sldId id="282" r:id="rId16"/>
    <p:sldId id="283" r:id="rId17"/>
    <p:sldId id="284" r:id="rId18"/>
    <p:sldId id="276" r:id="rId19"/>
    <p:sldId id="263" r:id="rId20"/>
    <p:sldId id="285" r:id="rId21"/>
    <p:sldId id="286" r:id="rId22"/>
    <p:sldId id="289" r:id="rId23"/>
    <p:sldId id="288" r:id="rId24"/>
    <p:sldId id="287" r:id="rId25"/>
    <p:sldId id="290" r:id="rId26"/>
    <p:sldId id="291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59" autoAdjust="0"/>
  </p:normalViewPr>
  <p:slideViewPr>
    <p:cSldViewPr>
      <p:cViewPr>
        <p:scale>
          <a:sx n="77" d="100"/>
          <a:sy n="77" d="100"/>
        </p:scale>
        <p:origin x="-2592" y="-11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8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4CBA7-6B83-478F-B88E-85F01C4120AF}" type="datetimeFigureOut">
              <a:rPr lang="it-IT" smtClean="0"/>
              <a:pPr/>
              <a:t>02/10/2011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A1B4E-BFB3-4688-940D-57BA1CED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A1B4E-BFB3-4688-940D-57BA1CEDC89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655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B7B7E2-4AE3-4319-8C15-7EF30A230FED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665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05F67B-93D0-4DDC-BA7E-1739534C622D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675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9E601D-9BFA-434D-B1DA-ACE95B84BE4D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675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6E68F-A5DA-4350-9A9A-F928D8AA1760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0EB7A7-AB38-4852-A9AB-BC2C87CD81D0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FC010-7C5D-44D9-BA63-122EEAAAEB5C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8D6A66-F70A-4E50-AD72-71F2FE538DA6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CF703-3B0F-4C54-8870-40F19EF7EF48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4E9FF-57A3-401E-A4F4-92722FD56A88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FA53A-B380-4AB0-9194-97E437F61427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7CCC7A-E718-4585-96AC-943B1EF6A274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A5CED-1175-4BFE-87C2-C60933FB7E41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4C6EA-6F1E-436A-B52D-F4A14D368C22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8BCDE9-9349-4321-976E-5BD83EC3AD10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708EE99-9385-43B2-A9B8-1BC2F71AC8A9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2D30238-F7DA-48EE-84BD-0DC520D7B178}" type="datetime1">
              <a:rPr lang="it-IT" smtClean="0"/>
              <a:pPr/>
              <a:t>02/10/2011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972720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Risultati preliminari con il     codice </a:t>
            </a:r>
            <a:r>
              <a:rPr lang="it-IT" dirty="0" err="1" smtClean="0"/>
              <a:t>QFluidCOMB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QFluid2 COMB. Paolo </a:t>
            </a:r>
            <a:r>
              <a:rPr lang="en-US" dirty="0" err="1" smtClean="0"/>
              <a:t>Tomassini</a:t>
            </a:r>
            <a:endParaRPr lang="it-IT" dirty="0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149080"/>
            <a:ext cx="1571636" cy="706503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3419872" y="3212976"/>
            <a:ext cx="22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Paolo </a:t>
            </a:r>
            <a:r>
              <a:rPr lang="it-IT" sz="2400" dirty="0" err="1" smtClean="0"/>
              <a:t>Tomassini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470641" y="4797152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COMB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QFluid2 COMB. </a:t>
            </a:r>
            <a:r>
              <a:rPr lang="it-IT" dirty="0" smtClean="0"/>
              <a:t>Test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7772400" cy="5112568"/>
          </a:xfrm>
        </p:spPr>
        <p:txBody>
          <a:bodyPr>
            <a:normAutofit/>
          </a:bodyPr>
          <a:lstStyle/>
          <a:p>
            <a:r>
              <a:rPr lang="it-IT" dirty="0" smtClean="0"/>
              <a:t> 		</a:t>
            </a:r>
            <a:r>
              <a:rPr lang="it-IT" sz="3200" b="1" dirty="0" smtClean="0"/>
              <a:t>Consistenza interna</a:t>
            </a:r>
          </a:p>
          <a:p>
            <a:pPr marL="582930" indent="-514350">
              <a:buFont typeface="+mj-lt"/>
              <a:buAutoNum type="arabicPeriod"/>
            </a:pPr>
            <a:r>
              <a:rPr lang="it-IT" dirty="0" smtClean="0"/>
              <a:t>Sono stati calcolati i campi (E, B) generati direttamente dal </a:t>
            </a:r>
            <a:r>
              <a:rPr lang="it-IT" dirty="0" err="1" smtClean="0"/>
              <a:t>bunch</a:t>
            </a:r>
            <a:r>
              <a:rPr lang="it-IT" dirty="0" smtClean="0"/>
              <a:t> risolvendo con altri metodi le </a:t>
            </a:r>
            <a:r>
              <a:rPr lang="it-IT" dirty="0" err="1" smtClean="0"/>
              <a:t>eq</a:t>
            </a:r>
            <a:r>
              <a:rPr lang="it-IT" dirty="0" smtClean="0"/>
              <a:t>. di maxwell. I campi di plasma (</a:t>
            </a:r>
            <a:r>
              <a:rPr lang="it-IT" dirty="0" err="1" smtClean="0"/>
              <a:t>Ep</a:t>
            </a:r>
            <a:r>
              <a:rPr lang="it-IT" dirty="0" smtClean="0"/>
              <a:t>,</a:t>
            </a:r>
            <a:r>
              <a:rPr lang="it-IT" dirty="0" err="1" smtClean="0"/>
              <a:t>Bp</a:t>
            </a:r>
            <a:r>
              <a:rPr lang="it-IT" dirty="0" smtClean="0"/>
              <a:t>) ottenuti per differenza soddisfano le </a:t>
            </a:r>
            <a:r>
              <a:rPr lang="it-IT" dirty="0" err="1" smtClean="0"/>
              <a:t>eq</a:t>
            </a:r>
            <a:r>
              <a:rPr lang="it-IT" dirty="0" smtClean="0"/>
              <a:t>. di </a:t>
            </a:r>
            <a:r>
              <a:rPr lang="it-IT" dirty="0" err="1" smtClean="0"/>
              <a:t>Maxwel</a:t>
            </a:r>
            <a:r>
              <a:rPr lang="it-IT" dirty="0" smtClean="0"/>
              <a:t> con sorgenti del plasma</a:t>
            </a:r>
          </a:p>
          <a:p>
            <a:pPr marL="582930" indent="-514350">
              <a:buFont typeface="+mj-lt"/>
              <a:buAutoNum type="arabicPeriod"/>
            </a:pPr>
            <a:r>
              <a:rPr lang="it-IT" dirty="0" smtClean="0"/>
              <a:t>Ci sono deviazioni dell’ordine del 10% </a:t>
            </a:r>
          </a:p>
          <a:p>
            <a:pPr marL="582930" indent="-514350">
              <a:buNone/>
            </a:pPr>
            <a:r>
              <a:rPr lang="it-IT" dirty="0" smtClean="0"/>
              <a:t> </a:t>
            </a:r>
            <a:r>
              <a:rPr lang="it-IT" dirty="0" smtClean="0"/>
              <a:t>       </a:t>
            </a:r>
            <a:r>
              <a:rPr lang="it-IT" dirty="0" smtClean="0"/>
              <a:t>[-&gt;maggiore accuratezza del solver!]</a:t>
            </a:r>
          </a:p>
          <a:p>
            <a:pPr marL="582930" indent="-514350">
              <a:buNone/>
            </a:pPr>
            <a:r>
              <a:rPr lang="it-IT" dirty="0" smtClean="0"/>
              <a:t>Sono state riottenute le equazioni finali con procedimenti diversi.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QFluid2 COMB. </a:t>
            </a:r>
            <a:r>
              <a:rPr lang="it-IT" dirty="0" smtClean="0"/>
              <a:t>Test (</a:t>
            </a:r>
            <a:r>
              <a:rPr lang="it-IT" dirty="0" err="1" smtClean="0"/>
              <a:t>rho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pic>
        <p:nvPicPr>
          <p:cNvPr id="8194" name="Picture 2" descr="C:\Work\QFluidCOMB4\Test\rh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08795" y="1747838"/>
            <a:ext cx="5343525" cy="3990975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3707904" y="2204864"/>
            <a:ext cx="2095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N0=6e16 cm-3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QFluid2 COMB. </a:t>
            </a:r>
            <a:r>
              <a:rPr lang="it-IT" dirty="0" smtClean="0"/>
              <a:t>Test (</a:t>
            </a:r>
            <a:r>
              <a:rPr lang="it-IT" dirty="0" err="1" smtClean="0"/>
              <a:t>Ez_bunch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pic>
        <p:nvPicPr>
          <p:cNvPr id="9218" name="Picture 2" descr="C:\Work\QFluidCOMB4\Test\Ez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060848"/>
            <a:ext cx="5343525" cy="3990975"/>
          </a:xfrm>
          <a:prstGeom prst="rect">
            <a:avLst/>
          </a:prstGeom>
          <a:noFill/>
        </p:spPr>
      </p:pic>
      <p:sp>
        <p:nvSpPr>
          <p:cNvPr id="11" name="Ovale 10"/>
          <p:cNvSpPr/>
          <p:nvPr/>
        </p:nvSpPr>
        <p:spPr>
          <a:xfrm>
            <a:off x="6588224" y="1844824"/>
            <a:ext cx="792088" cy="864096"/>
          </a:xfrm>
          <a:prstGeom prst="ellipse">
            <a:avLst/>
          </a:prstGeom>
          <a:solidFill>
            <a:schemeClr val="tx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QFluid2 COMB. </a:t>
            </a:r>
            <a:r>
              <a:rPr lang="it-IT" dirty="0" smtClean="0"/>
              <a:t>Test (Er)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pic>
        <p:nvPicPr>
          <p:cNvPr id="10243" name="Picture 3" descr="C:\Work\QFluidCOMB4\Test\E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1700808"/>
            <a:ext cx="5343525" cy="3990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QFluid2 COMB. </a:t>
            </a:r>
            <a:r>
              <a:rPr lang="it-IT" dirty="0" smtClean="0"/>
              <a:t>Test (</a:t>
            </a:r>
            <a:r>
              <a:rPr lang="it-IT" dirty="0" err="1" smtClean="0"/>
              <a:t>Ez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pic>
        <p:nvPicPr>
          <p:cNvPr id="11266" name="Picture 2" descr="C:\Work\QFluidCOMB4\Test\Ez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1628800"/>
            <a:ext cx="5343525" cy="3990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QFluid2 COMB. </a:t>
            </a:r>
            <a:r>
              <a:rPr lang="it-IT" dirty="0" smtClean="0"/>
              <a:t>Test </a:t>
            </a:r>
            <a:br>
              <a:rPr lang="it-IT" dirty="0" smtClean="0"/>
            </a:br>
            <a:r>
              <a:rPr lang="it-IT" sz="3200" dirty="0" err="1" smtClean="0"/>
              <a:t>rot</a:t>
            </a:r>
            <a:r>
              <a:rPr lang="it-IT" sz="3200" dirty="0" smtClean="0"/>
              <a:t>(B)-1/c </a:t>
            </a:r>
            <a:r>
              <a:rPr lang="it-IT" sz="3200" dirty="0" err="1" smtClean="0"/>
              <a:t>partial_t</a:t>
            </a:r>
            <a:r>
              <a:rPr lang="it-IT" sz="3200" dirty="0" smtClean="0"/>
              <a:t>(E)= 4pi/c J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971600" y="1700808"/>
            <a:ext cx="7772400" cy="4968552"/>
          </a:xfrm>
        </p:spPr>
        <p:txBody>
          <a:bodyPr>
            <a:normAutofit/>
          </a:bodyPr>
          <a:lstStyle/>
          <a:p>
            <a:r>
              <a:rPr lang="it-IT" dirty="0" smtClean="0"/>
              <a:t>I campi del </a:t>
            </a:r>
            <a:r>
              <a:rPr lang="it-IT" dirty="0" err="1" smtClean="0"/>
              <a:t>bunch</a:t>
            </a:r>
            <a:r>
              <a:rPr lang="it-IT" dirty="0" smtClean="0"/>
              <a:t> sono calcolati con un metodo diverso </a:t>
            </a:r>
            <a:r>
              <a:rPr lang="it-IT" dirty="0" smtClean="0"/>
              <a:t>(risolvendo le </a:t>
            </a:r>
            <a:r>
              <a:rPr lang="it-IT" dirty="0" err="1" smtClean="0"/>
              <a:t>eq</a:t>
            </a:r>
            <a:r>
              <a:rPr lang="it-IT" dirty="0" smtClean="0"/>
              <a:t>. per i potenziali nel caso di un </a:t>
            </a:r>
            <a:r>
              <a:rPr lang="it-IT" dirty="0" err="1" smtClean="0"/>
              <a:t>bunch</a:t>
            </a:r>
            <a:r>
              <a:rPr lang="it-IT" dirty="0" smtClean="0"/>
              <a:t> ultrarelativistico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</a:p>
          <a:p>
            <a:r>
              <a:rPr lang="it-IT" dirty="0" smtClean="0"/>
              <a:t>Si calcolano i campi del plasma (solamente) e si controlla che l’</a:t>
            </a:r>
            <a:r>
              <a:rPr lang="it-IT" dirty="0" err="1" smtClean="0"/>
              <a:t>eq</a:t>
            </a:r>
            <a:r>
              <a:rPr lang="it-IT" dirty="0" smtClean="0"/>
              <a:t>. di Maxwell sia verificata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88640"/>
            <a:ext cx="1571636" cy="706503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395536" y="908720"/>
            <a:ext cx="7350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err="1" smtClean="0"/>
              <a:t>rot</a:t>
            </a:r>
            <a:r>
              <a:rPr lang="it-IT" sz="2400" dirty="0" smtClean="0"/>
              <a:t>(</a:t>
            </a:r>
            <a:r>
              <a:rPr lang="it-IT" sz="2400" dirty="0" err="1" smtClean="0"/>
              <a:t>B_plasma</a:t>
            </a:r>
            <a:r>
              <a:rPr lang="it-IT" sz="2400" dirty="0" smtClean="0"/>
              <a:t>)-</a:t>
            </a:r>
            <a:r>
              <a:rPr lang="it-IT" sz="2400" dirty="0" smtClean="0"/>
              <a:t>1/c </a:t>
            </a:r>
            <a:r>
              <a:rPr lang="it-IT" sz="2400" dirty="0" err="1" smtClean="0"/>
              <a:t>partial_t</a:t>
            </a:r>
            <a:r>
              <a:rPr lang="it-IT" sz="2400" dirty="0" smtClean="0"/>
              <a:t>(</a:t>
            </a:r>
            <a:r>
              <a:rPr lang="it-IT" sz="2400" dirty="0" err="1" smtClean="0"/>
              <a:t>E_plasma</a:t>
            </a:r>
            <a:r>
              <a:rPr lang="it-IT" sz="2400" dirty="0" smtClean="0"/>
              <a:t>)                </a:t>
            </a:r>
            <a:r>
              <a:rPr lang="it-IT" sz="2400" dirty="0" err="1" smtClean="0"/>
              <a:t>J_plasma</a:t>
            </a:r>
            <a:r>
              <a:rPr lang="it-IT" sz="2400" dirty="0" smtClean="0"/>
              <a:t>   </a:t>
            </a:r>
            <a:endParaRPr lang="it-IT" sz="2400" dirty="0"/>
          </a:p>
        </p:txBody>
      </p:sp>
      <p:pic>
        <p:nvPicPr>
          <p:cNvPr id="12290" name="Picture 2" descr="C:\Work\QFluidCOMB4\Test\rotBmdx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628800"/>
            <a:ext cx="4176464" cy="3990975"/>
          </a:xfrm>
          <a:prstGeom prst="rect">
            <a:avLst/>
          </a:prstGeom>
          <a:noFill/>
        </p:spPr>
      </p:pic>
      <p:pic>
        <p:nvPicPr>
          <p:cNvPr id="12291" name="Picture 3" descr="C:\Work\QFluidCOMB4\Test\Jp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1628800"/>
            <a:ext cx="4104455" cy="3990975"/>
          </a:xfrm>
          <a:prstGeom prst="rect">
            <a:avLst/>
          </a:prstGeom>
          <a:noFill/>
        </p:spPr>
      </p:pic>
      <p:pic>
        <p:nvPicPr>
          <p:cNvPr id="12292" name="Picture 4" descr="C:\Work\QFluidCOMB4\Test\Err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2867025"/>
            <a:ext cx="5343525" cy="3990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 -&gt; regime lineare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340768"/>
            <a:ext cx="7772400" cy="4572000"/>
          </a:xfrm>
        </p:spPr>
        <p:txBody>
          <a:bodyPr/>
          <a:lstStyle/>
          <a:p>
            <a:r>
              <a:rPr lang="it-IT" dirty="0" smtClean="0"/>
              <a:t> In regime lineare con R&gt;&gt;</a:t>
            </a:r>
            <a:r>
              <a:rPr lang="it-IT" dirty="0" err="1" smtClean="0"/>
              <a:t>lambda_p</a:t>
            </a:r>
            <a:r>
              <a:rPr lang="it-IT" dirty="0" smtClean="0"/>
              <a:t>  il campo accelerante massimo e’ pari a </a:t>
            </a:r>
            <a:r>
              <a:rPr lang="it-IT" dirty="0" err="1" smtClean="0"/>
              <a:t>Ez</a:t>
            </a:r>
            <a:r>
              <a:rPr lang="it-IT" dirty="0" smtClean="0"/>
              <a:t>/Ewb=n_bunch/</a:t>
            </a:r>
            <a:r>
              <a:rPr lang="it-IT" dirty="0" err="1" smtClean="0"/>
              <a:t>n_plasma</a:t>
            </a:r>
            <a:r>
              <a:rPr lang="it-IT" dirty="0" smtClean="0"/>
              <a:t>  e segue radialmente la forma dell’inviluppo di </a:t>
            </a:r>
            <a:r>
              <a:rPr lang="it-IT" dirty="0" err="1" smtClean="0"/>
              <a:t>densita’</a:t>
            </a:r>
            <a:endParaRPr lang="it-IT" dirty="0" smtClean="0"/>
          </a:p>
          <a:p>
            <a:r>
              <a:rPr lang="it-IT" dirty="0" smtClean="0"/>
              <a:t>[</a:t>
            </a:r>
            <a:r>
              <a:rPr lang="it-IT" u="sng" dirty="0" smtClean="0"/>
              <a:t>VERIFICATO</a:t>
            </a:r>
            <a:r>
              <a:rPr lang="it-IT" dirty="0" smtClean="0"/>
              <a:t>.    SI REGISTRA UNA INSTABILITA’ NUMERICA SE LA LUNGHEZZA DEL BUNCH E’ &lt;&lt;</a:t>
            </a:r>
            <a:r>
              <a:rPr lang="it-IT" dirty="0" err="1" smtClean="0"/>
              <a:t>LAMBDA_P</a:t>
            </a:r>
            <a:r>
              <a:rPr lang="it-IT" dirty="0" smtClean="0"/>
              <a:t>]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340768"/>
            <a:ext cx="7772400" cy="4572000"/>
          </a:xfrm>
        </p:spPr>
        <p:txBody>
          <a:bodyPr/>
          <a:lstStyle/>
          <a:p>
            <a:r>
              <a:rPr lang="it-IT" dirty="0" smtClean="0"/>
              <a:t>Regime debolmente </a:t>
            </a:r>
            <a:r>
              <a:rPr lang="it-IT" dirty="0" err="1" smtClean="0"/>
              <a:t>nonlineare</a:t>
            </a:r>
            <a:r>
              <a:rPr lang="it-IT" dirty="0" smtClean="0"/>
              <a:t> </a:t>
            </a:r>
          </a:p>
          <a:p>
            <a:r>
              <a:rPr lang="it-IT" dirty="0" smtClean="0"/>
              <a:t>Treni di tre impulsi di durata decrescente (il primo </a:t>
            </a:r>
            <a:r>
              <a:rPr lang="it-IT" dirty="0" err="1" smtClean="0"/>
              <a:t>piu’</a:t>
            </a:r>
            <a:r>
              <a:rPr lang="it-IT" dirty="0" smtClean="0"/>
              <a:t> lungo)</a:t>
            </a:r>
          </a:p>
          <a:p>
            <a:r>
              <a:rPr lang="it-IT" dirty="0" err="1" smtClean="0"/>
              <a:t>Densita’</a:t>
            </a:r>
            <a:r>
              <a:rPr lang="it-IT" dirty="0" smtClean="0"/>
              <a:t> dell’ordine di 10^15 1/cm^3</a:t>
            </a:r>
          </a:p>
          <a:p>
            <a:r>
              <a:rPr lang="it-IT" dirty="0" smtClean="0"/>
              <a:t>NESSUNA ottimizzazione (ancora) . </a:t>
            </a:r>
          </a:p>
          <a:p>
            <a:r>
              <a:rPr lang="it-IT" dirty="0" smtClean="0"/>
              <a:t>NOTA: Diversamente dal LWFA le dimensioni </a:t>
            </a:r>
            <a:r>
              <a:rPr lang="it-IT" dirty="0" err="1" smtClean="0"/>
              <a:t>trasverse</a:t>
            </a:r>
            <a:r>
              <a:rPr lang="it-IT" dirty="0" smtClean="0"/>
              <a:t>  dei driver e del </a:t>
            </a:r>
            <a:r>
              <a:rPr lang="it-IT" dirty="0" err="1" smtClean="0"/>
              <a:t>witness</a:t>
            </a:r>
            <a:r>
              <a:rPr lang="it-IT" dirty="0" smtClean="0"/>
              <a:t>  sono circa le stesse -&gt;FORTI EFFETTI RADIALI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Work\QFluidCOMB\QFluid2COMB_n06Q400Eb129Xi00_run\rh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284984"/>
            <a:ext cx="5343525" cy="350100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762056" cy="1116736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smtClean="0"/>
              <a:t>RUN1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539552" y="692696"/>
            <a:ext cx="7988424" cy="4572000"/>
          </a:xfrm>
        </p:spPr>
        <p:txBody>
          <a:bodyPr/>
          <a:lstStyle/>
          <a:p>
            <a:r>
              <a:rPr lang="it-IT" dirty="0" smtClean="0"/>
              <a:t> n0=6e15 cm-3</a:t>
            </a:r>
          </a:p>
          <a:p>
            <a:r>
              <a:rPr lang="it-IT" sz="2400" dirty="0" smtClean="0"/>
              <a:t>Driver : 3 </a:t>
            </a:r>
            <a:r>
              <a:rPr lang="it-IT" sz="2400" dirty="0" err="1" smtClean="0"/>
              <a:t>bunches</a:t>
            </a:r>
            <a:r>
              <a:rPr lang="it-IT" sz="2400" dirty="0" smtClean="0"/>
              <a:t> </a:t>
            </a:r>
            <a:r>
              <a:rPr lang="it-IT" sz="2400" dirty="0" smtClean="0"/>
              <a:t> in condizioni di risonanza di raggio R_beam=30 micron e lunghezze (55,45,35) micron, ciascuno con carica 130pC. </a:t>
            </a:r>
          </a:p>
          <a:p>
            <a:r>
              <a:rPr lang="it-IT" sz="2400" dirty="0" err="1" smtClean="0"/>
              <a:t>Witness</a:t>
            </a:r>
            <a:r>
              <a:rPr lang="it-IT" sz="2400" dirty="0" smtClean="0"/>
              <a:t> : raggio leggermente inferiore (20 micron) e </a:t>
            </a:r>
            <a:r>
              <a:rPr lang="it-IT" sz="2400" dirty="0" err="1" smtClean="0"/>
              <a:t>piu’</a:t>
            </a:r>
            <a:r>
              <a:rPr lang="it-IT" sz="2400" dirty="0" smtClean="0"/>
              <a:t> corto  (20 micron) di carica 25pC</a:t>
            </a:r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IL codice </a:t>
            </a:r>
            <a:r>
              <a:rPr lang="it-IT" dirty="0" err="1" smtClean="0"/>
              <a:t>QFluidCOMB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060848"/>
            <a:ext cx="8352928" cy="4294712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dirty="0" err="1" smtClean="0"/>
              <a:t>QFluidCOMB</a:t>
            </a:r>
            <a:r>
              <a:rPr lang="it-IT" dirty="0" smtClean="0"/>
              <a:t> deriva da </a:t>
            </a:r>
            <a:r>
              <a:rPr lang="it-IT" dirty="0" err="1" smtClean="0"/>
              <a:t>QFluid</a:t>
            </a:r>
            <a:r>
              <a:rPr lang="it-IT" dirty="0" smtClean="0"/>
              <a:t> (per LWFA) dove  il driver e’ sostituito da un </a:t>
            </a:r>
            <a:r>
              <a:rPr lang="it-IT" dirty="0" err="1" smtClean="0"/>
              <a:t>bunch</a:t>
            </a:r>
            <a:r>
              <a:rPr lang="it-IT" dirty="0" smtClean="0"/>
              <a:t> (o un treno di </a:t>
            </a:r>
            <a:r>
              <a:rPr lang="it-IT" dirty="0" err="1" smtClean="0"/>
              <a:t>bunches</a:t>
            </a:r>
            <a:r>
              <a:rPr lang="it-IT" dirty="0" smtClean="0"/>
              <a:t> ) ultrarelativistico.</a:t>
            </a:r>
          </a:p>
          <a:p>
            <a:pPr marL="582930" indent="-514350">
              <a:buFont typeface="+mj-lt"/>
              <a:buAutoNum type="arabicPeriod"/>
            </a:pPr>
            <a:r>
              <a:rPr lang="it-IT" dirty="0" smtClean="0"/>
              <a:t>Le modifiche coinvolgono essenzialmente la routine che determina la corrente del </a:t>
            </a:r>
            <a:r>
              <a:rPr lang="it-IT" dirty="0" err="1" smtClean="0"/>
              <a:t>bunch</a:t>
            </a:r>
            <a:r>
              <a:rPr lang="it-IT" dirty="0" smtClean="0"/>
              <a:t> e</a:t>
            </a:r>
            <a:r>
              <a:rPr lang="it-IT" b="1" dirty="0" smtClean="0"/>
              <a:t> </a:t>
            </a:r>
            <a:r>
              <a:rPr lang="it-IT" b="1" dirty="0" smtClean="0"/>
              <a:t>il solver della coppia dinamica del plasma-potenziali (</a:t>
            </a:r>
            <a:r>
              <a:rPr lang="it-IT" b="1" dirty="0" smtClean="0"/>
              <a:t>A,</a:t>
            </a:r>
            <a:r>
              <a:rPr lang="it-IT" b="1" dirty="0" smtClean="0">
                <a:latin typeface="Symbol" pitchFamily="18" charset="2"/>
              </a:rPr>
              <a:t>f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88640"/>
            <a:ext cx="1571636" cy="706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762056" cy="1116736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smtClean="0"/>
              <a:t>RUN1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539552" y="692696"/>
            <a:ext cx="7988424" cy="4572000"/>
          </a:xfrm>
        </p:spPr>
        <p:txBody>
          <a:bodyPr/>
          <a:lstStyle/>
          <a:p>
            <a:r>
              <a:rPr lang="it-IT" dirty="0" smtClean="0"/>
              <a:t>  Gradiente accelerante (</a:t>
            </a:r>
            <a:r>
              <a:rPr lang="it-IT" dirty="0" err="1" smtClean="0"/>
              <a:t>max</a:t>
            </a:r>
            <a:r>
              <a:rPr lang="it-IT" dirty="0" smtClean="0"/>
              <a:t>)  1GV/m</a:t>
            </a:r>
          </a:p>
          <a:p>
            <a:endParaRPr lang="it-IT" sz="2400" dirty="0" smtClean="0"/>
          </a:p>
          <a:p>
            <a:endParaRPr lang="it-IT" sz="2400" dirty="0"/>
          </a:p>
        </p:txBody>
      </p:sp>
      <p:pic>
        <p:nvPicPr>
          <p:cNvPr id="14338" name="Picture 2" descr="C:\Work\QFluidCOMB\QFluid2COMB_n06Q400Eb129Xi00_run\1DSnapshot QFluid2COMB_n06Q300Eb129Xi00_run3Q_0.325Iter_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461" y="1320626"/>
            <a:ext cx="7319963" cy="5492750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3779912" y="2924944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Lambda_p=430 micron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762056" cy="1116736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smtClean="0"/>
              <a:t>RUN1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539552" y="692696"/>
            <a:ext cx="7988424" cy="4572000"/>
          </a:xfrm>
        </p:spPr>
        <p:txBody>
          <a:bodyPr/>
          <a:lstStyle/>
          <a:p>
            <a:r>
              <a:rPr lang="it-IT" dirty="0" smtClean="0"/>
              <a:t>Campi</a:t>
            </a:r>
          </a:p>
          <a:p>
            <a:endParaRPr lang="it-IT" sz="2400" dirty="0" smtClean="0"/>
          </a:p>
          <a:p>
            <a:endParaRPr lang="it-IT" sz="2400" dirty="0"/>
          </a:p>
        </p:txBody>
      </p:sp>
      <p:pic>
        <p:nvPicPr>
          <p:cNvPr id="15362" name="Picture 2" descr="C:\Work\QFluidCOMB\QFluid2COMB_n06Q400Eb129Xi00_run\2DSnapshot QFluid2COMB_n06Q300Eb129Xi00_run3Q_0.325Iter_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4485" y="1176610"/>
            <a:ext cx="7319963" cy="549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RUN 1. Evoluzione (2 cm)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22</a:t>
            </a:fld>
            <a:endParaRPr lang="it-IT"/>
          </a:p>
        </p:txBody>
      </p:sp>
      <p:pic>
        <p:nvPicPr>
          <p:cNvPr id="18434" name="Picture 2" descr="C:\Work\QFluidCOMB\QFluid2COMB_n06Q400Eb129Xi00_run\1DSnapshot QFluid2COMB_n06Q400Eb129Xi00_runQ_0.425Iter_20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4445" y="1268760"/>
            <a:ext cx="7319963" cy="549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RUN 1. Evoluzione (5 cm)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23</a:t>
            </a:fld>
            <a:endParaRPr lang="it-IT"/>
          </a:p>
        </p:txBody>
      </p:sp>
      <p:pic>
        <p:nvPicPr>
          <p:cNvPr id="17410" name="Picture 2" descr="C:\Work\QFluidCOMB\QFluid2COMB_n06Q400Eb129Xi00_run\1DSnapshot QFluid2COMB_n06Q400Eb129Xi00_runQ_0.425Iter_50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7319963" cy="549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RUN 1. Evoluzione (12 cm)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24</a:t>
            </a:fld>
            <a:endParaRPr lang="it-IT"/>
          </a:p>
        </p:txBody>
      </p:sp>
      <p:pic>
        <p:nvPicPr>
          <p:cNvPr id="16386" name="Picture 2" descr="C:\Work\QFluidCOMB\QFluid2COMB_n06Q400Eb129Xi00_run\1DSnapshot QFluid2COMB_n06Q400Eb130Xi00_run2Q_0.425Iter_1207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76610"/>
            <a:ext cx="7319963" cy="549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762056" cy="1116736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smtClean="0"/>
              <a:t>RUN2  </a:t>
            </a:r>
            <a:r>
              <a:rPr lang="it-IT" sz="3200" dirty="0" smtClean="0"/>
              <a:t>(COME </a:t>
            </a:r>
            <a:r>
              <a:rPr lang="it-IT" sz="3200" dirty="0" err="1" smtClean="0"/>
              <a:t>run</a:t>
            </a:r>
            <a:r>
              <a:rPr lang="it-IT" sz="3200" dirty="0" smtClean="0"/>
              <a:t> 1 MA CON WITNESS PIU’ COMPATTO)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25</a:t>
            </a:fld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755576" y="1124744"/>
            <a:ext cx="7988424" cy="4572000"/>
          </a:xfrm>
        </p:spPr>
        <p:txBody>
          <a:bodyPr/>
          <a:lstStyle/>
          <a:p>
            <a:r>
              <a:rPr lang="it-IT" dirty="0" smtClean="0"/>
              <a:t>  </a:t>
            </a:r>
            <a:r>
              <a:rPr lang="it-IT" sz="2400" dirty="0" err="1" smtClean="0"/>
              <a:t>Witness</a:t>
            </a:r>
            <a:r>
              <a:rPr lang="it-IT" sz="2400" dirty="0" smtClean="0"/>
              <a:t> :  RAGGIO E LUNGHEZZA  15 micron e carica 25pC</a:t>
            </a:r>
          </a:p>
          <a:p>
            <a:endParaRPr lang="it-IT" sz="2400" dirty="0"/>
          </a:p>
        </p:txBody>
      </p:sp>
      <p:pic>
        <p:nvPicPr>
          <p:cNvPr id="19458" name="Picture 2" descr="C:\Work\QFluidCOMB\QFluid2COMB_n06Q400Eb130Xi00_run2\1DSnapshot QFluid2COMB_n06Q400Eb130Xi00_run2Q_0.425Iter_120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000" y="2060848"/>
            <a:ext cx="9001000" cy="4797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762056" cy="1116736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683568" y="908720"/>
            <a:ext cx="7988424" cy="4572000"/>
          </a:xfrm>
        </p:spPr>
        <p:txBody>
          <a:bodyPr>
            <a:normAutofit lnSpcReduction="10000"/>
          </a:bodyPr>
          <a:lstStyle/>
          <a:p>
            <a:r>
              <a:rPr lang="it-IT" b="1" u="sng" dirty="0" smtClean="0"/>
              <a:t> LATO CODICE</a:t>
            </a:r>
            <a:r>
              <a:rPr lang="it-IT" dirty="0" smtClean="0"/>
              <a:t>:  occorre continuare nella ricerca di un solver sostitutivo che sia </a:t>
            </a:r>
            <a:r>
              <a:rPr lang="it-IT" dirty="0" err="1" smtClean="0"/>
              <a:t>piu’</a:t>
            </a:r>
            <a:r>
              <a:rPr lang="it-IT" dirty="0" smtClean="0"/>
              <a:t> stabile numericamente.</a:t>
            </a:r>
          </a:p>
          <a:p>
            <a:r>
              <a:rPr lang="it-IT" dirty="0" smtClean="0"/>
              <a:t>Occorre effettuare anche verifiche con un PIC</a:t>
            </a:r>
            <a:endParaRPr lang="it-IT" dirty="0" smtClean="0"/>
          </a:p>
          <a:p>
            <a:r>
              <a:rPr lang="it-IT" b="1" u="sng" dirty="0" smtClean="0"/>
              <a:t>LATO FISICA</a:t>
            </a:r>
            <a:r>
              <a:rPr lang="it-IT" dirty="0" smtClean="0"/>
              <a:t>: ci sono </a:t>
            </a:r>
            <a:r>
              <a:rPr lang="it-IT" dirty="0" err="1" smtClean="0"/>
              <a:t>piu’</a:t>
            </a:r>
            <a:r>
              <a:rPr lang="it-IT" dirty="0" smtClean="0"/>
              <a:t> problemi (rispetto al LWFA+ext.inj) se vogliamo un </a:t>
            </a:r>
            <a:r>
              <a:rPr lang="it-IT" dirty="0" err="1" smtClean="0"/>
              <a:t>bunch</a:t>
            </a:r>
            <a:r>
              <a:rPr lang="it-IT" dirty="0" smtClean="0"/>
              <a:t> decentemente monocromatico e con bassa emittanza (</a:t>
            </a:r>
            <a:r>
              <a:rPr lang="it-IT" dirty="0" err="1" smtClean="0"/>
              <a:t>R</a:t>
            </a:r>
            <a:r>
              <a:rPr lang="it-IT" dirty="0" err="1" smtClean="0"/>
              <a:t>w</a:t>
            </a:r>
            <a:r>
              <a:rPr lang="it-IT" dirty="0" smtClean="0"/>
              <a:t> circa uguale a RD, </a:t>
            </a:r>
            <a:r>
              <a:rPr lang="it-IT" dirty="0" err="1" smtClean="0"/>
              <a:t>RD</a:t>
            </a:r>
            <a:r>
              <a:rPr lang="it-IT" dirty="0" smtClean="0"/>
              <a:t> minore di lambda_p-&gt; consistenti forze focalizzanti (controllo sull’</a:t>
            </a:r>
            <a:r>
              <a:rPr lang="it-IT" dirty="0" err="1" smtClean="0"/>
              <a:t>hopping</a:t>
            </a:r>
            <a:r>
              <a:rPr lang="it-IT" dirty="0" smtClean="0"/>
              <a:t>?)</a:t>
            </a:r>
          </a:p>
          <a:p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IL codice </a:t>
            </a:r>
            <a:r>
              <a:rPr lang="it-IT" dirty="0" err="1" smtClean="0"/>
              <a:t>QFluidCOMB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294712"/>
          </a:xfrm>
        </p:spPr>
        <p:txBody>
          <a:bodyPr>
            <a:normAutofit lnSpcReduction="10000"/>
          </a:bodyPr>
          <a:lstStyle/>
          <a:p>
            <a:pPr marL="582930" indent="-514350">
              <a:buNone/>
            </a:pPr>
            <a:endParaRPr lang="it-IT" b="1" dirty="0" smtClean="0"/>
          </a:p>
          <a:p>
            <a:pPr marL="582930" indent="-514350">
              <a:buFont typeface="+mj-lt"/>
              <a:buAutoNum type="arabicPeriod"/>
            </a:pPr>
            <a:r>
              <a:rPr lang="it-IT" dirty="0" smtClean="0"/>
              <a:t>Allo stato attuale </a:t>
            </a:r>
            <a:r>
              <a:rPr lang="it-IT" dirty="0" err="1" smtClean="0"/>
              <a:t>QFluidCOMB</a:t>
            </a:r>
            <a:r>
              <a:rPr lang="it-IT" dirty="0" smtClean="0"/>
              <a:t> utilizza il solver di </a:t>
            </a:r>
            <a:r>
              <a:rPr lang="it-IT" dirty="0" err="1" smtClean="0"/>
              <a:t>QFluid</a:t>
            </a:r>
            <a:r>
              <a:rPr lang="it-IT" dirty="0" smtClean="0"/>
              <a:t> con modifiche minori </a:t>
            </a:r>
            <a:r>
              <a:rPr lang="it-IT" b="1" u="sng" dirty="0" smtClean="0"/>
              <a:t>MA si registrano problemi di STABILITA’ NUMERICA che ne  limitano di fatto l’accuratezza.  </a:t>
            </a:r>
          </a:p>
          <a:p>
            <a:pPr marL="582930" indent="-514350">
              <a:buFont typeface="+mj-lt"/>
              <a:buAutoNum type="arabicPeriod"/>
            </a:pPr>
            <a:r>
              <a:rPr lang="it-IT" dirty="0" smtClean="0"/>
              <a:t>Sto lavorando a solver diversi che siano </a:t>
            </a:r>
            <a:r>
              <a:rPr lang="it-IT" dirty="0" err="1" smtClean="0"/>
              <a:t>piu’</a:t>
            </a:r>
            <a:r>
              <a:rPr lang="it-IT" dirty="0" smtClean="0"/>
              <a:t> robusti per le inevitabili strutture a piccola scala delle </a:t>
            </a:r>
            <a:r>
              <a:rPr lang="it-IT" dirty="0" err="1" smtClean="0"/>
              <a:t>quadricorrenti</a:t>
            </a:r>
            <a:r>
              <a:rPr lang="it-IT" dirty="0" smtClean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88640"/>
            <a:ext cx="1571636" cy="706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IL codice </a:t>
            </a:r>
            <a:r>
              <a:rPr lang="it-IT" dirty="0" err="1" smtClean="0"/>
              <a:t>QFluidCOMB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                                 IL CODICE</a:t>
            </a:r>
            <a:endParaRPr lang="it-IT" dirty="0" smtClean="0"/>
          </a:p>
          <a:p>
            <a:r>
              <a:rPr lang="it-IT" dirty="0" smtClean="0"/>
              <a:t>2D Cilindrico nel </a:t>
            </a:r>
            <a:r>
              <a:rPr lang="it-IT" dirty="0" smtClean="0"/>
              <a:t>sistema di coordinate [</a:t>
            </a:r>
            <a:r>
              <a:rPr lang="it-IT" dirty="0" err="1" smtClean="0">
                <a:latin typeface="Symbol" pitchFamily="18" charset="2"/>
              </a:rPr>
              <a:t>x</a:t>
            </a:r>
            <a:r>
              <a:rPr lang="it-IT" dirty="0" err="1" smtClean="0"/>
              <a:t>=k</a:t>
            </a:r>
            <a:r>
              <a:rPr lang="it-IT" sz="1800" dirty="0" err="1" smtClean="0"/>
              <a:t>p</a:t>
            </a:r>
            <a:r>
              <a:rPr lang="it-IT" dirty="0" smtClean="0"/>
              <a:t>(</a:t>
            </a:r>
            <a:r>
              <a:rPr lang="it-IT" dirty="0" err="1" smtClean="0"/>
              <a:t>z+ct</a:t>
            </a:r>
            <a:r>
              <a:rPr lang="it-IT" dirty="0" smtClean="0"/>
              <a:t>),</a:t>
            </a:r>
            <a:r>
              <a:rPr lang="it-IT" dirty="0" smtClean="0">
                <a:latin typeface="Symbol" pitchFamily="18" charset="2"/>
              </a:rPr>
              <a:t> z=</a:t>
            </a:r>
            <a:r>
              <a:rPr lang="it-IT" dirty="0" smtClean="0"/>
              <a:t>k</a:t>
            </a:r>
            <a:r>
              <a:rPr lang="it-IT" sz="1800" dirty="0" smtClean="0"/>
              <a:t>p</a:t>
            </a:r>
            <a:r>
              <a:rPr lang="it-IT" dirty="0" smtClean="0"/>
              <a:t>r] </a:t>
            </a:r>
            <a:r>
              <a:rPr lang="it-IT" dirty="0" smtClean="0"/>
              <a:t>   (</a:t>
            </a:r>
            <a:r>
              <a:rPr lang="it-IT" dirty="0" err="1" smtClean="0"/>
              <a:t>bunch</a:t>
            </a:r>
            <a:r>
              <a:rPr lang="it-IT" dirty="0" smtClean="0"/>
              <a:t> che si muov</a:t>
            </a:r>
            <a:r>
              <a:rPr lang="it-IT" dirty="0" smtClean="0"/>
              <a:t>e verso </a:t>
            </a:r>
            <a:r>
              <a:rPr lang="it-IT" dirty="0" err="1" smtClean="0"/>
              <a:t>s</a:t>
            </a:r>
            <a:r>
              <a:rPr lang="it-IT" dirty="0" err="1" smtClean="0"/>
              <a:t>x</a:t>
            </a:r>
            <a:r>
              <a:rPr lang="it-IT" dirty="0" smtClean="0"/>
              <a:t>)</a:t>
            </a:r>
            <a:endParaRPr lang="it-IT" dirty="0" smtClean="0"/>
          </a:p>
          <a:p>
            <a:r>
              <a:rPr lang="it-IT" dirty="0" smtClean="0"/>
              <a:t>Descrizione fluida del plasma (NO WAVBREAKING)</a:t>
            </a:r>
          </a:p>
          <a:p>
            <a:r>
              <a:rPr lang="it-IT" dirty="0" smtClean="0"/>
              <a:t>Evoluzione QUASISTATICA dei campi di plasma e del </a:t>
            </a:r>
            <a:r>
              <a:rPr lang="it-IT" dirty="0" err="1" smtClean="0"/>
              <a:t>bunch</a:t>
            </a:r>
            <a:r>
              <a:rPr lang="it-IT" dirty="0" smtClean="0"/>
              <a:t> (QSA)</a:t>
            </a:r>
          </a:p>
          <a:p>
            <a:r>
              <a:rPr lang="it-IT" dirty="0" smtClean="0"/>
              <a:t>Soluzione delle </a:t>
            </a:r>
            <a:r>
              <a:rPr lang="it-IT" dirty="0" err="1" smtClean="0"/>
              <a:t>eq</a:t>
            </a:r>
            <a:r>
              <a:rPr lang="it-IT" dirty="0" smtClean="0"/>
              <a:t>. </a:t>
            </a:r>
            <a:r>
              <a:rPr lang="it-IT" dirty="0" smtClean="0"/>
              <a:t>d</a:t>
            </a:r>
            <a:r>
              <a:rPr lang="it-IT" dirty="0" smtClean="0"/>
              <a:t>i campo-dinamica con un metodo semi-implicito</a:t>
            </a:r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88640"/>
            <a:ext cx="1571636" cy="706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62056" cy="1116736"/>
          </a:xfrm>
        </p:spPr>
        <p:txBody>
          <a:bodyPr/>
          <a:lstStyle/>
          <a:p>
            <a:r>
              <a:rPr lang="it-IT" dirty="0" smtClean="0"/>
              <a:t> QFluid2 COMB. Modifiche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7772400" cy="511256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Riduzione delle componenti </a:t>
            </a:r>
            <a:r>
              <a:rPr lang="it-IT" dirty="0" err="1" smtClean="0"/>
              <a:t>spike-like</a:t>
            </a:r>
            <a:r>
              <a:rPr lang="it-IT" dirty="0" smtClean="0"/>
              <a:t> non-fisiche dei campi.</a:t>
            </a:r>
          </a:p>
          <a:p>
            <a:r>
              <a:rPr lang="it-IT" dirty="0" smtClean="0"/>
              <a:t>Rimozione del campo laser e modifica delle equazioni dei campi e del pusher</a:t>
            </a:r>
          </a:p>
          <a:p>
            <a:r>
              <a:rPr lang="it-IT" dirty="0" smtClean="0"/>
              <a:t>Decomposizione  della popolazione elettronica in “Driver” e “</a:t>
            </a:r>
            <a:r>
              <a:rPr lang="it-IT" dirty="0" err="1" smtClean="0"/>
              <a:t>Witness</a:t>
            </a:r>
            <a:r>
              <a:rPr lang="it-IT" dirty="0" smtClean="0"/>
              <a:t>” per una migliore diagnostica </a:t>
            </a:r>
          </a:p>
          <a:p>
            <a:r>
              <a:rPr lang="it-IT" dirty="0" smtClean="0"/>
              <a:t>Generatore di treni di </a:t>
            </a:r>
            <a:r>
              <a:rPr lang="it-IT" dirty="0" err="1" smtClean="0"/>
              <a:t>e-bunches</a:t>
            </a:r>
            <a:r>
              <a:rPr lang="it-IT" dirty="0" smtClean="0"/>
              <a:t> (fino a tre) come driver</a:t>
            </a:r>
          </a:p>
          <a:p>
            <a:r>
              <a:rPr lang="it-IT" b="1" dirty="0" err="1" smtClean="0"/>
              <a:t>Testing</a:t>
            </a:r>
            <a:r>
              <a:rPr lang="it-IT" dirty="0" smtClean="0"/>
              <a:t>: consistenza interna e con teoria analitica (in progress). Test con PIC3D (da implementare) 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QFluid2 COMB. Paolo Tomassini</a:t>
            </a:r>
            <a:endParaRPr lang="it-IT"/>
          </a:p>
        </p:txBody>
      </p:sp>
      <p:pic>
        <p:nvPicPr>
          <p:cNvPr id="6" name="Picture 2" descr="C:\MATLAB7\work\fluid\qflui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6868" y="44624"/>
            <a:ext cx="1571636" cy="706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38" y="512763"/>
            <a:ext cx="8043862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Equazioni </a:t>
            </a: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1</a:t>
            </a:r>
            <a:endParaRPr lang="it-IT" sz="31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29" name="Segnaposto piè di pagina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PLASMON-X Meeting, 10-09-2009  LNF-INFN</a:t>
            </a:r>
            <a:endParaRPr lang="it-IT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987675" y="2636838"/>
          <a:ext cx="3376613" cy="1436687"/>
        </p:xfrm>
        <a:graphic>
          <a:graphicData uri="http://schemas.openxmlformats.org/presentationml/2006/ole">
            <p:oleObj spid="_x0000_s1026" name="Equazione" r:id="rId4" imgW="1701720" imgH="723600" progId="Equation.3">
              <p:embed/>
            </p:oleObj>
          </a:graphicData>
        </a:graphic>
      </p:graphicFrame>
      <p:sp>
        <p:nvSpPr>
          <p:cNvPr id="1030" name="CasellaDiTesto 6"/>
          <p:cNvSpPr txBox="1">
            <a:spLocks noChangeArrowheads="1"/>
          </p:cNvSpPr>
          <p:nvPr/>
        </p:nvSpPr>
        <p:spPr bwMode="auto">
          <a:xfrm>
            <a:off x="7164388" y="2924175"/>
            <a:ext cx="1728787" cy="923925"/>
          </a:xfrm>
          <a:prstGeom prst="rect">
            <a:avLst/>
          </a:prstGeom>
          <a:solidFill>
            <a:schemeClr val="accent1">
              <a:alpha val="7294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orbel" pitchFamily="34" charset="0"/>
              </a:rPr>
              <a:t>J e </a:t>
            </a:r>
            <a:r>
              <a:rPr lang="it-IT">
                <a:latin typeface="Symbol" pitchFamily="18" charset="2"/>
              </a:rPr>
              <a:t>r</a:t>
            </a:r>
            <a:r>
              <a:rPr lang="it-IT">
                <a:latin typeface="Corbel" pitchFamily="34" charset="0"/>
              </a:rPr>
              <a:t> sono </a:t>
            </a:r>
            <a:r>
              <a:rPr lang="it-IT" u="sng">
                <a:latin typeface="Corbel" pitchFamily="34" charset="0"/>
              </a:rPr>
              <a:t>sia del plasma che del bunch</a:t>
            </a:r>
          </a:p>
        </p:txBody>
      </p:sp>
      <p:cxnSp>
        <p:nvCxnSpPr>
          <p:cNvPr id="9" name="Connettore 2 8"/>
          <p:cNvCxnSpPr/>
          <p:nvPr/>
        </p:nvCxnSpPr>
        <p:spPr>
          <a:xfrm rot="10800000">
            <a:off x="5148263" y="2997200"/>
            <a:ext cx="2016125" cy="144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rot="10800000" flipV="1">
            <a:off x="4427538" y="3141663"/>
            <a:ext cx="2736850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1027" name="Object 3"/>
          <p:cNvGraphicFramePr>
            <a:graphicFrameLocks noChangeAspect="1"/>
          </p:cNvGraphicFramePr>
          <p:nvPr>
            <p:ph idx="1"/>
          </p:nvPr>
        </p:nvGraphicFramePr>
        <p:xfrm>
          <a:off x="3563938" y="4868863"/>
          <a:ext cx="2100262" cy="1284287"/>
        </p:xfrm>
        <a:graphic>
          <a:graphicData uri="http://schemas.openxmlformats.org/presentationml/2006/ole">
            <p:oleObj spid="_x0000_s1027" name="Equazione" r:id="rId5" imgW="1371600" imgH="838080" progId="Equation.3">
              <p:embed/>
            </p:oleObj>
          </a:graphicData>
        </a:graphic>
      </p:graphicFrame>
      <p:sp>
        <p:nvSpPr>
          <p:cNvPr id="1033" name="Rettangolo 13"/>
          <p:cNvSpPr>
            <a:spLocks noChangeArrowheads="1"/>
          </p:cNvSpPr>
          <p:nvPr/>
        </p:nvSpPr>
        <p:spPr bwMode="auto">
          <a:xfrm>
            <a:off x="611188" y="1341438"/>
            <a:ext cx="8208962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latin typeface="Corbel" pitchFamily="34" charset="0"/>
              </a:rPr>
              <a:t>Si parte dalle eq. di Maxwell con i potenziali in gauge di Coulomb</a:t>
            </a:r>
          </a:p>
          <a:p>
            <a:endParaRPr lang="it-IT" sz="3200">
              <a:latin typeface="Corbel" pitchFamily="34" charset="0"/>
            </a:endParaRPr>
          </a:p>
          <a:p>
            <a:endParaRPr lang="it-IT" sz="3200">
              <a:latin typeface="Corbel" pitchFamily="34" charset="0"/>
            </a:endParaRPr>
          </a:p>
          <a:p>
            <a:endParaRPr lang="it-IT" sz="3200">
              <a:latin typeface="Corbel" pitchFamily="34" charset="0"/>
            </a:endParaRPr>
          </a:p>
          <a:p>
            <a:endParaRPr lang="it-IT" sz="3200">
              <a:latin typeface="Corbel" pitchFamily="34" charset="0"/>
            </a:endParaRPr>
          </a:p>
          <a:p>
            <a:r>
              <a:rPr lang="it-IT" sz="3200">
                <a:latin typeface="Corbel" pitchFamily="34" charset="0"/>
              </a:rPr>
              <a:t>Si passa ai campi e impulsi normalizzati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ttangolo 13"/>
          <p:cNvSpPr>
            <a:spLocks noChangeArrowheads="1"/>
          </p:cNvSpPr>
          <p:nvPr/>
        </p:nvSpPr>
        <p:spPr bwMode="auto">
          <a:xfrm>
            <a:off x="900113" y="1196975"/>
            <a:ext cx="79930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latin typeface="Corbel" pitchFamily="34" charset="0"/>
              </a:rPr>
              <a:t>Si scrive la dinamica della componente di plasma</a:t>
            </a:r>
          </a:p>
          <a:p>
            <a:endParaRPr lang="it-IT" sz="3200">
              <a:latin typeface="Corbel" pitchFamily="34" charset="0"/>
            </a:endParaRPr>
          </a:p>
          <a:p>
            <a:r>
              <a:rPr lang="it-IT" sz="3200">
                <a:latin typeface="Corbel" pitchFamily="34" charset="0"/>
              </a:rPr>
              <a:t>che diventa</a:t>
            </a:r>
          </a:p>
          <a:p>
            <a:endParaRPr lang="it-IT" sz="3200">
              <a:latin typeface="Corbel" pitchFamily="34" charset="0"/>
            </a:endParaRPr>
          </a:p>
          <a:p>
            <a:r>
              <a:rPr lang="it-IT" sz="3200">
                <a:latin typeface="Corbel" pitchFamily="34" charset="0"/>
              </a:rPr>
              <a:t>E cioe: </a:t>
            </a:r>
          </a:p>
          <a:p>
            <a:endParaRPr lang="it-IT" sz="3200">
              <a:latin typeface="Corbel" pitchFamily="34" charset="0"/>
            </a:endParaRPr>
          </a:p>
          <a:p>
            <a:r>
              <a:rPr lang="it-IT" sz="3200">
                <a:latin typeface="Corbel" pitchFamily="34" charset="0"/>
              </a:rPr>
              <a:t>Per un plasma inizialmente IRROTAZIONALE immerso in un B(est)&lt;&lt;B(impulso)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38" y="512763"/>
            <a:ext cx="8043862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Equazioni </a:t>
            </a: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2</a:t>
            </a:r>
            <a:endParaRPr lang="it-IT" sz="31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56" name="Segnaposto piè di pagina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PLASMON-X Meeting, 10-09-2009  LNF-INFN</a:t>
            </a:r>
            <a:endParaRPr lang="it-IT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132138" y="1773238"/>
          <a:ext cx="2720975" cy="623887"/>
        </p:xfrm>
        <a:graphic>
          <a:graphicData uri="http://schemas.openxmlformats.org/presentationml/2006/ole">
            <p:oleObj spid="_x0000_s2050" name="Equazione" r:id="rId4" imgW="1371600" imgH="393480" progId="Equation.3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3132138" y="2708275"/>
          <a:ext cx="4689475" cy="504825"/>
        </p:xfrm>
        <a:graphic>
          <a:graphicData uri="http://schemas.openxmlformats.org/presentationml/2006/ole">
            <p:oleObj spid="_x0000_s2051" name="Equazione" r:id="rId5" imgW="2361960" imgH="253800" progId="Equation.3">
              <p:embed/>
            </p:oleObj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3132138" y="3500438"/>
          <a:ext cx="4716462" cy="1009650"/>
        </p:xfrm>
        <a:graphic>
          <a:graphicData uri="http://schemas.openxmlformats.org/presentationml/2006/ole">
            <p:oleObj spid="_x0000_s2052" name="Equazione" r:id="rId6" imgW="2374560" imgH="507960" progId="Equation.3">
              <p:embed/>
            </p:oleObj>
          </a:graphicData>
        </a:graphic>
      </p:graphicFrame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2857500" y="5732463"/>
          <a:ext cx="5675313" cy="1009650"/>
        </p:xfrm>
        <a:graphic>
          <a:graphicData uri="http://schemas.openxmlformats.org/presentationml/2006/ole">
            <p:oleObj spid="_x0000_s2053" name="Equazione" r:id="rId7" imgW="285732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ttangolo 13"/>
          <p:cNvSpPr>
            <a:spLocks noChangeArrowheads="1"/>
          </p:cNvSpPr>
          <p:nvPr/>
        </p:nvSpPr>
        <p:spPr bwMode="auto">
          <a:xfrm>
            <a:off x="900113" y="1196975"/>
            <a:ext cx="79930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dirty="0">
                <a:latin typeface="Corbel" pitchFamily="34" charset="0"/>
              </a:rPr>
              <a:t>Le equazioni di Maxwell si riscrivono, </a:t>
            </a:r>
            <a:r>
              <a:rPr lang="it-IT" sz="3200" dirty="0" err="1">
                <a:latin typeface="Corbel" pitchFamily="34" charset="0"/>
              </a:rPr>
              <a:t>poiche’</a:t>
            </a:r>
            <a:endParaRPr lang="it-IT" sz="3200" dirty="0">
              <a:latin typeface="Corbel" pitchFamily="34" charset="0"/>
            </a:endParaRPr>
          </a:p>
          <a:p>
            <a:endParaRPr lang="it-IT" sz="3200" dirty="0">
              <a:latin typeface="Corbel" pitchFamily="34" charset="0"/>
            </a:endParaRPr>
          </a:p>
          <a:p>
            <a:r>
              <a:rPr lang="it-IT" sz="3200" dirty="0">
                <a:latin typeface="Corbel" pitchFamily="34" charset="0"/>
              </a:rPr>
              <a:t> </a:t>
            </a:r>
          </a:p>
          <a:p>
            <a:r>
              <a:rPr lang="it-IT" sz="3200" dirty="0">
                <a:latin typeface="Corbel" pitchFamily="34" charset="0"/>
              </a:rPr>
              <a:t>in termini della dinamica del plasma e delle </a:t>
            </a:r>
            <a:r>
              <a:rPr lang="it-IT" sz="3200" dirty="0" smtClean="0">
                <a:latin typeface="Corbel" pitchFamily="34" charset="0"/>
              </a:rPr>
              <a:t> </a:t>
            </a:r>
            <a:r>
              <a:rPr lang="it-IT" sz="3200" dirty="0">
                <a:latin typeface="Corbel" pitchFamily="34" charset="0"/>
              </a:rPr>
              <a:t>sorgenti di </a:t>
            </a:r>
            <a:r>
              <a:rPr lang="it-IT" sz="3200" dirty="0" err="1">
                <a:latin typeface="Corbel" pitchFamily="34" charset="0"/>
              </a:rPr>
              <a:t>e-bunch</a:t>
            </a:r>
            <a:endParaRPr lang="it-IT" sz="3200" dirty="0">
              <a:latin typeface="Corbel" pitchFamily="34" charset="0"/>
            </a:endParaRPr>
          </a:p>
          <a:p>
            <a:endParaRPr lang="it-IT" sz="3200" dirty="0">
              <a:latin typeface="Corbel" pitchFamily="34" charset="0"/>
            </a:endParaRPr>
          </a:p>
          <a:p>
            <a:r>
              <a:rPr lang="it-IT" sz="3200" dirty="0">
                <a:latin typeface="Corbel" pitchFamily="34" charset="0"/>
              </a:rPr>
              <a:t>E </a:t>
            </a:r>
            <a:r>
              <a:rPr lang="it-IT" sz="3200" dirty="0" err="1">
                <a:latin typeface="Corbel" pitchFamily="34" charset="0"/>
              </a:rPr>
              <a:t>cioe</a:t>
            </a:r>
            <a:r>
              <a:rPr lang="it-IT" sz="3200" dirty="0">
                <a:latin typeface="Corbel" pitchFamily="34" charset="0"/>
              </a:rPr>
              <a:t>: </a:t>
            </a:r>
          </a:p>
          <a:p>
            <a:endParaRPr lang="it-IT" sz="3200" dirty="0">
              <a:latin typeface="Corbel" pitchFamily="34" charset="0"/>
            </a:endParaRPr>
          </a:p>
          <a:p>
            <a:r>
              <a:rPr lang="it-IT" sz="3200" dirty="0">
                <a:latin typeface="Corbel" pitchFamily="34" charset="0"/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38" y="512763"/>
            <a:ext cx="8043862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Equazioni </a:t>
            </a: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3</a:t>
            </a:r>
            <a:endParaRPr lang="it-IT" sz="31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078" name="Segnaposto piè di pagina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PLASMON-X Meeting, 10-09-2009  LNF-INFN</a:t>
            </a:r>
            <a:endParaRPr lang="it-IT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2339975" y="4005263"/>
          <a:ext cx="4033838" cy="1009650"/>
        </p:xfrm>
        <a:graphic>
          <a:graphicData uri="http://schemas.openxmlformats.org/presentationml/2006/ole">
            <p:oleObj spid="_x0000_s3074" name="Equazione" r:id="rId4" imgW="2031840" imgH="507960" progId="Equation.3">
              <p:embed/>
            </p:oleObj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3276600" y="1773238"/>
          <a:ext cx="2622550" cy="504825"/>
        </p:xfrm>
        <a:graphic>
          <a:graphicData uri="http://schemas.openxmlformats.org/presentationml/2006/ole">
            <p:oleObj spid="_x0000_s3075" name="Equazione" r:id="rId5" imgW="1320480" imgH="253800" progId="Equation.3">
              <p:embed/>
            </p:oleObj>
          </a:graphicData>
        </a:graphic>
      </p:graphicFrame>
      <p:sp>
        <p:nvSpPr>
          <p:cNvPr id="3079" name="CasellaDiTesto 7"/>
          <p:cNvSpPr txBox="1">
            <a:spLocks noChangeArrowheads="1"/>
          </p:cNvSpPr>
          <p:nvPr/>
        </p:nvSpPr>
        <p:spPr bwMode="auto">
          <a:xfrm>
            <a:off x="6804025" y="5013325"/>
            <a:ext cx="2232025" cy="646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</a:rPr>
              <a:t>   Sorgenti del plasma+e-bunch</a:t>
            </a:r>
          </a:p>
        </p:txBody>
      </p:sp>
      <p:cxnSp>
        <p:nvCxnSpPr>
          <p:cNvPr id="12" name="Connettore 2 11"/>
          <p:cNvCxnSpPr/>
          <p:nvPr/>
        </p:nvCxnSpPr>
        <p:spPr>
          <a:xfrm rot="10800000">
            <a:off x="4572000" y="4941888"/>
            <a:ext cx="2232025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6200000" flipV="1">
            <a:off x="6227763" y="4437063"/>
            <a:ext cx="576262" cy="57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ttangolo 13"/>
          <p:cNvSpPr>
            <a:spLocks noChangeArrowheads="1"/>
          </p:cNvSpPr>
          <p:nvPr/>
        </p:nvSpPr>
        <p:spPr bwMode="auto">
          <a:xfrm>
            <a:off x="900113" y="1196975"/>
            <a:ext cx="799306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latin typeface="Corbel" pitchFamily="34" charset="0"/>
              </a:rPr>
              <a:t>In un sistema di coordinate cilindrico comovente normalizzato alla lunghezza d’onda del laser</a:t>
            </a:r>
          </a:p>
          <a:p>
            <a:endParaRPr lang="it-IT" sz="3200">
              <a:latin typeface="Corbel" pitchFamily="34" charset="0"/>
            </a:endParaRPr>
          </a:p>
          <a:p>
            <a:r>
              <a:rPr lang="it-IT" sz="3200">
                <a:latin typeface="Corbel" pitchFamily="34" charset="0"/>
              </a:rPr>
              <a:t>Le eqq. si semplificano in:</a:t>
            </a:r>
          </a:p>
          <a:p>
            <a:endParaRPr lang="it-IT" sz="3200">
              <a:latin typeface="Corbel" pitchFamily="34" charset="0"/>
            </a:endParaRPr>
          </a:p>
          <a:p>
            <a:r>
              <a:rPr lang="it-IT" sz="3200">
                <a:latin typeface="Corbel" pitchFamily="34" charset="0"/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38" y="512763"/>
            <a:ext cx="8043862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Equazioni </a:t>
            </a:r>
            <a:r>
              <a:rPr lang="it-IT" dirty="0" smtClean="0">
                <a:solidFill>
                  <a:schemeClr val="tx2">
                    <a:satMod val="200000"/>
                  </a:schemeClr>
                </a:solidFill>
              </a:rPr>
              <a:t>4</a:t>
            </a:r>
            <a:endParaRPr lang="it-IT" sz="31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078" name="Segnaposto piè di pagina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PLASMON-X Meeting, 10-09-2009  LNF-INFN</a:t>
            </a:r>
            <a:endParaRPr lang="it-IT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193800" y="3767138"/>
          <a:ext cx="6429375" cy="2522537"/>
        </p:xfrm>
        <a:graphic>
          <a:graphicData uri="http://schemas.openxmlformats.org/presentationml/2006/ole">
            <p:oleObj spid="_x0000_s4098" name="Equazione" r:id="rId4" imgW="3238200" imgH="126972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3995738" y="2276475"/>
          <a:ext cx="3706812" cy="860425"/>
        </p:xfrm>
        <a:graphic>
          <a:graphicData uri="http://schemas.openxmlformats.org/presentationml/2006/ole">
            <p:oleObj spid="_x0000_s4099" name="Equazione" r:id="rId5" imgW="18666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6208</TotalTime>
  <Words>893</Words>
  <Application>Microsoft Office PowerPoint</Application>
  <PresentationFormat>Presentazione su schermo (4:3)</PresentationFormat>
  <Paragraphs>166</Paragraphs>
  <Slides>26</Slides>
  <Notes>21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8" baseType="lpstr">
      <vt:lpstr>Metro</vt:lpstr>
      <vt:lpstr>Microsoft Equation 3.0</vt:lpstr>
      <vt:lpstr> Risultati preliminari con il     codice QFluidCOMB</vt:lpstr>
      <vt:lpstr>IL codice QFluidCOMB</vt:lpstr>
      <vt:lpstr>IL codice QFluidCOMB</vt:lpstr>
      <vt:lpstr>IL codice QFluidCOMB</vt:lpstr>
      <vt:lpstr> QFluid2 COMB. Modifiche</vt:lpstr>
      <vt:lpstr>Equazioni 1</vt:lpstr>
      <vt:lpstr>Equazioni 2</vt:lpstr>
      <vt:lpstr>Equazioni 3</vt:lpstr>
      <vt:lpstr>Equazioni 4</vt:lpstr>
      <vt:lpstr> QFluid2 COMB. Test</vt:lpstr>
      <vt:lpstr> QFluid2 COMB. Test (rho)</vt:lpstr>
      <vt:lpstr> QFluid2 COMB. Test (Ez_bunch)</vt:lpstr>
      <vt:lpstr> QFluid2 COMB. Test (Er)</vt:lpstr>
      <vt:lpstr> QFluid2 COMB. Test (Ez)</vt:lpstr>
      <vt:lpstr> QFluid2 COMB. Test  rot(B)-1/c partial_t(E)= 4pi/c J</vt:lpstr>
      <vt:lpstr> </vt:lpstr>
      <vt:lpstr>Test -&gt; regime lineare</vt:lpstr>
      <vt:lpstr>RUN</vt:lpstr>
      <vt:lpstr> RUN1</vt:lpstr>
      <vt:lpstr> RUN1</vt:lpstr>
      <vt:lpstr> RUN1</vt:lpstr>
      <vt:lpstr>RUN 1. Evoluzione (2 cm)</vt:lpstr>
      <vt:lpstr>RUN 1. Evoluzione (5 cm)</vt:lpstr>
      <vt:lpstr>RUN 1. Evoluzione (12 cm)</vt:lpstr>
      <vt:lpstr> RUN2  (COME run 1 MA CON WITNESS PIU’ COMPATTO)</vt:lpstr>
      <vt:lpstr> conclusioni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Accelerazione Multi-GeV con LWFa IN INIEZIONE ESTERNA</dc:title>
  <dc:creator>Paolo</dc:creator>
  <cp:lastModifiedBy>Wave</cp:lastModifiedBy>
  <cp:revision>305</cp:revision>
  <dcterms:created xsi:type="dcterms:W3CDTF">2009-02-13T13:46:23Z</dcterms:created>
  <dcterms:modified xsi:type="dcterms:W3CDTF">2011-10-03T20:19:24Z</dcterms:modified>
</cp:coreProperties>
</file>