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8"/>
  </p:notesMasterIdLst>
  <p:sldIdLst>
    <p:sldId id="257" r:id="rId2"/>
    <p:sldId id="272" r:id="rId3"/>
    <p:sldId id="274" r:id="rId4"/>
    <p:sldId id="273" r:id="rId5"/>
    <p:sldId id="259" r:id="rId6"/>
    <p:sldId id="260" r:id="rId7"/>
    <p:sldId id="261" r:id="rId8"/>
    <p:sldId id="265" r:id="rId9"/>
    <p:sldId id="266" r:id="rId10"/>
    <p:sldId id="286" r:id="rId11"/>
    <p:sldId id="278" r:id="rId12"/>
    <p:sldId id="284" r:id="rId13"/>
    <p:sldId id="289" r:id="rId14"/>
    <p:sldId id="263" r:id="rId15"/>
    <p:sldId id="283" r:id="rId16"/>
    <p:sldId id="287" r:id="rId17"/>
    <p:sldId id="275" r:id="rId18"/>
    <p:sldId id="264" r:id="rId19"/>
    <p:sldId id="288" r:id="rId20"/>
    <p:sldId id="276" r:id="rId21"/>
    <p:sldId id="285" r:id="rId22"/>
    <p:sldId id="290" r:id="rId23"/>
    <p:sldId id="277" r:id="rId24"/>
    <p:sldId id="262" r:id="rId25"/>
    <p:sldId id="281" r:id="rId26"/>
    <p:sldId id="280" r:id="rId2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6" autoAdjust="0"/>
    <p:restoredTop sz="94624" autoAdjust="0"/>
  </p:normalViewPr>
  <p:slideViewPr>
    <p:cSldViewPr>
      <p:cViewPr>
        <p:scale>
          <a:sx n="66" d="100"/>
          <a:sy n="66" d="100"/>
        </p:scale>
        <p:origin x="-1278"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F399F7-052D-45B9-B167-4F9B687F0FCE}" type="datetimeFigureOut">
              <a:rPr lang="it-IT" smtClean="0"/>
              <a:pPr/>
              <a:t>04/10/2011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0FC210-21AD-49DF-B149-8C47C8035B3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p:txBody>
          <a:bodyPr/>
          <a:lstStyle/>
          <a:p>
            <a:pPr>
              <a:defRPr/>
            </a:pPr>
            <a:fld id="{BB5DE1D6-3012-4B73-936E-D1C8E535592B}" type="slidenum">
              <a:rPr lang="en-GB" smtClean="0"/>
              <a:pPr>
                <a:defRPr/>
              </a:pPr>
              <a:t>1</a:t>
            </a:fld>
            <a:endParaRPr lang="en-GB" smtClean="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p:txBody>
          <a:bodyPr/>
          <a:lstStyle/>
          <a:p>
            <a:pPr>
              <a:defRPr/>
            </a:pPr>
            <a:fld id="{1F80E9ED-3230-4954-9FE8-157E08501A86}" type="slidenum">
              <a:rPr lang="en-GB" smtClean="0"/>
              <a:pPr>
                <a:defRPr/>
              </a:pPr>
              <a:t>2</a:t>
            </a:fld>
            <a:endParaRPr lang="en-GB" smtClean="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noProof="0" dirty="0"/>
          </a:p>
        </p:txBody>
      </p:sp>
      <p:sp>
        <p:nvSpPr>
          <p:cNvPr id="4" name="Segnaposto numero diapositiva 3"/>
          <p:cNvSpPr>
            <a:spLocks noGrp="1"/>
          </p:cNvSpPr>
          <p:nvPr>
            <p:ph type="sldNum" sz="quarter" idx="10"/>
          </p:nvPr>
        </p:nvSpPr>
        <p:spPr/>
        <p:txBody>
          <a:bodyPr/>
          <a:lstStyle/>
          <a:p>
            <a:fld id="{430FC210-21AD-49DF-B149-8C47C8035B3C}" type="slidenum">
              <a:rPr lang="it-IT" smtClean="0"/>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30FC210-21AD-49DF-B149-8C47C8035B3C}" type="slidenum">
              <a:rPr lang="it-IT" smtClean="0"/>
              <a:pPr/>
              <a:t>6</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noProof="0" dirty="0"/>
          </a:p>
        </p:txBody>
      </p:sp>
      <p:sp>
        <p:nvSpPr>
          <p:cNvPr id="4" name="Segnaposto numero diapositiva 3"/>
          <p:cNvSpPr>
            <a:spLocks noGrp="1"/>
          </p:cNvSpPr>
          <p:nvPr>
            <p:ph type="sldNum" sz="quarter" idx="10"/>
          </p:nvPr>
        </p:nvSpPr>
        <p:spPr/>
        <p:txBody>
          <a:bodyPr/>
          <a:lstStyle/>
          <a:p>
            <a:fld id="{430FC210-21AD-49DF-B149-8C47C8035B3C}" type="slidenum">
              <a:rPr lang="it-IT" smtClean="0"/>
              <a:pPr/>
              <a:t>20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0" y="0"/>
            <a:ext cx="9145588" cy="2120900"/>
          </a:xfrm>
          <a:prstGeom prst="rect">
            <a:avLst/>
          </a:prstGeom>
          <a:noFill/>
          <a:ln w="9525">
            <a:noFill/>
            <a:miter lim="800000"/>
            <a:headEnd/>
            <a:tailEnd/>
          </a:ln>
        </p:spPr>
      </p:pic>
      <p:pic>
        <p:nvPicPr>
          <p:cNvPr id="3" name="Picture 6" descr="logo"/>
          <p:cNvPicPr>
            <a:picLocks noChangeAspect="1" noChangeArrowheads="1"/>
          </p:cNvPicPr>
          <p:nvPr userDrawn="1"/>
        </p:nvPicPr>
        <p:blipFill>
          <a:blip r:embed="rId3" cstate="print"/>
          <a:srcRect/>
          <a:stretch>
            <a:fillRect/>
          </a:stretch>
        </p:blipFill>
        <p:spPr bwMode="auto">
          <a:xfrm>
            <a:off x="179388" y="836613"/>
            <a:ext cx="1547812" cy="76517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0" y="0"/>
            <a:ext cx="9145588" cy="2120900"/>
          </a:xfrm>
          <a:prstGeom prst="rect">
            <a:avLst/>
          </a:prstGeom>
          <a:noFill/>
          <a:ln w="9525">
            <a:noFill/>
            <a:miter lim="800000"/>
            <a:headEnd/>
            <a:tailEnd/>
          </a:ln>
        </p:spPr>
      </p:pic>
      <p:pic>
        <p:nvPicPr>
          <p:cNvPr id="3" name="Picture 6" descr="logo"/>
          <p:cNvPicPr>
            <a:picLocks noChangeAspect="1" noChangeArrowheads="1"/>
          </p:cNvPicPr>
          <p:nvPr userDrawn="1"/>
        </p:nvPicPr>
        <p:blipFill>
          <a:blip r:embed="rId3" cstate="print"/>
          <a:srcRect/>
          <a:stretch>
            <a:fillRect/>
          </a:stretch>
        </p:blipFill>
        <p:spPr bwMode="auto">
          <a:xfrm>
            <a:off x="179388" y="836613"/>
            <a:ext cx="1547812" cy="765175"/>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Times" pitchFamily="18"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Times" pitchFamily="18"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Times" pitchFamily="18" charset="0"/>
                <a:cs typeface="Arial" pitchFamily="34" charset="0"/>
              </a:defRPr>
            </a:lvl1pPr>
          </a:lstStyle>
          <a:p>
            <a:pPr>
              <a:defRPr/>
            </a:pPr>
            <a:fld id="{C51489AC-AB0C-4615-B260-A14BA2230956}"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245225"/>
            <a:ext cx="2133600" cy="476250"/>
          </a:xfrm>
          <a:prstGeom prst="rect">
            <a:avLst/>
          </a:prstGeom>
        </p:spPr>
        <p:txBody>
          <a:bodyPr/>
          <a:lstStyle>
            <a:lvl1pPr>
              <a:defRPr>
                <a:latin typeface="Times" pitchFamily="18" charset="0"/>
                <a:cs typeface="Arial" pitchFamily="34" charset="0"/>
              </a:defRPr>
            </a:lvl1pPr>
          </a:lstStyle>
          <a:p>
            <a:pPr>
              <a:defRPr/>
            </a:pPr>
            <a:endParaRPr lang="en-US"/>
          </a:p>
        </p:txBody>
      </p:sp>
      <p:sp>
        <p:nvSpPr>
          <p:cNvPr id="3" name="Segnaposto piè di pagina 2"/>
          <p:cNvSpPr>
            <a:spLocks noGrp="1"/>
          </p:cNvSpPr>
          <p:nvPr>
            <p:ph type="ftr" sz="quarter" idx="11"/>
          </p:nvPr>
        </p:nvSpPr>
        <p:spPr>
          <a:xfrm>
            <a:off x="3124200" y="6245225"/>
            <a:ext cx="2895600" cy="476250"/>
          </a:xfrm>
          <a:prstGeom prst="rect">
            <a:avLst/>
          </a:prstGeom>
        </p:spPr>
        <p:txBody>
          <a:bodyPr/>
          <a:lstStyle>
            <a:lvl1pPr>
              <a:defRPr>
                <a:latin typeface="Times" pitchFamily="18" charset="0"/>
                <a:cs typeface="Arial" pitchFamily="34" charset="0"/>
              </a:defRPr>
            </a:lvl1pPr>
          </a:lstStyle>
          <a:p>
            <a:pPr>
              <a:defRPr/>
            </a:pPr>
            <a:endParaRPr lang="en-US"/>
          </a:p>
        </p:txBody>
      </p:sp>
      <p:sp>
        <p:nvSpPr>
          <p:cNvPr id="4" name="Segnaposto numero diapositiva 3"/>
          <p:cNvSpPr>
            <a:spLocks noGrp="1"/>
          </p:cNvSpPr>
          <p:nvPr>
            <p:ph type="sldNum" sz="quarter" idx="12"/>
          </p:nvPr>
        </p:nvSpPr>
        <p:spPr>
          <a:xfrm>
            <a:off x="6553200" y="6245225"/>
            <a:ext cx="2133600" cy="476250"/>
          </a:xfrm>
          <a:prstGeom prst="rect">
            <a:avLst/>
          </a:prstGeom>
        </p:spPr>
        <p:txBody>
          <a:bodyPr/>
          <a:lstStyle>
            <a:lvl1pPr>
              <a:defRPr>
                <a:latin typeface="Times" pitchFamily="18" charset="0"/>
                <a:cs typeface="Arial" pitchFamily="34" charset="0"/>
              </a:defRPr>
            </a:lvl1pPr>
          </a:lstStyle>
          <a:p>
            <a:pPr>
              <a:defRPr/>
            </a:pPr>
            <a:fld id="{987D9BB5-5D30-4CF2-9C3B-C998D72D8251}"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245225"/>
            <a:ext cx="2133600" cy="476250"/>
          </a:xfrm>
          <a:prstGeom prst="rect">
            <a:avLst/>
          </a:prstGeom>
        </p:spPr>
        <p:txBody>
          <a:bodyPr/>
          <a:lstStyle>
            <a:lvl1pPr>
              <a:defRPr>
                <a:latin typeface="Times" pitchFamily="18" charset="0"/>
                <a:cs typeface="Arial" pitchFamily="34" charset="0"/>
              </a:defRPr>
            </a:lvl1pPr>
          </a:lstStyle>
          <a:p>
            <a:pPr>
              <a:defRPr/>
            </a:pPr>
            <a:endParaRPr lang="en-US"/>
          </a:p>
        </p:txBody>
      </p:sp>
      <p:sp>
        <p:nvSpPr>
          <p:cNvPr id="5" name="Segnaposto piè di pagina 4"/>
          <p:cNvSpPr>
            <a:spLocks noGrp="1"/>
          </p:cNvSpPr>
          <p:nvPr>
            <p:ph type="ftr" sz="quarter" idx="11"/>
          </p:nvPr>
        </p:nvSpPr>
        <p:spPr>
          <a:xfrm>
            <a:off x="3124200" y="6245225"/>
            <a:ext cx="2895600" cy="476250"/>
          </a:xfrm>
          <a:prstGeom prst="rect">
            <a:avLst/>
          </a:prstGeom>
        </p:spPr>
        <p:txBody>
          <a:bodyPr/>
          <a:lstStyle>
            <a:lvl1pPr>
              <a:defRPr>
                <a:latin typeface="Times" pitchFamily="18" charset="0"/>
                <a:cs typeface="Arial" pitchFamily="34" charset="0"/>
              </a:defRPr>
            </a:lvl1pPr>
          </a:lstStyle>
          <a:p>
            <a:pPr>
              <a:defRPr/>
            </a:pPr>
            <a:endParaRPr lang="en-US"/>
          </a:p>
        </p:txBody>
      </p:sp>
      <p:sp>
        <p:nvSpPr>
          <p:cNvPr id="6" name="Segnaposto numero diapositiva 5"/>
          <p:cNvSpPr>
            <a:spLocks noGrp="1"/>
          </p:cNvSpPr>
          <p:nvPr>
            <p:ph type="sldNum" sz="quarter" idx="12"/>
          </p:nvPr>
        </p:nvSpPr>
        <p:spPr>
          <a:xfrm>
            <a:off x="6975475" y="6624638"/>
            <a:ext cx="2133600" cy="476250"/>
          </a:xfrm>
          <a:prstGeom prst="rect">
            <a:avLst/>
          </a:prstGeom>
        </p:spPr>
        <p:txBody>
          <a:bodyPr/>
          <a:lstStyle>
            <a:lvl1pPr>
              <a:defRPr>
                <a:latin typeface="Times" pitchFamily="18" charset="0"/>
                <a:cs typeface="Arial" pitchFamily="34" charset="0"/>
              </a:defRPr>
            </a:lvl1pPr>
          </a:lstStyle>
          <a:p>
            <a:pPr>
              <a:defRPr/>
            </a:pPr>
            <a:fld id="{09EDBD0E-F153-4568-9428-834BF588E8CC}" type="slidenum">
              <a:rPr lang="en-US"/>
              <a:pPr>
                <a:defRPr/>
              </a:pPr>
              <a:t>‹N›</a:t>
            </a:fld>
            <a:r>
              <a:rPr lang="en-US"/>
              <a:t> / 13</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Segnaposto data 2"/>
          <p:cNvSpPr>
            <a:spLocks noGrp="1"/>
          </p:cNvSpPr>
          <p:nvPr>
            <p:ph type="dt" sz="half" idx="10"/>
          </p:nvPr>
        </p:nvSpPr>
        <p:spPr>
          <a:xfrm>
            <a:off x="457200" y="6245225"/>
            <a:ext cx="2133600" cy="476250"/>
          </a:xfrm>
          <a:prstGeom prst="rect">
            <a:avLst/>
          </a:prstGeom>
        </p:spPr>
        <p:txBody>
          <a:bodyPr/>
          <a:lstStyle>
            <a:lvl1pPr>
              <a:defRPr>
                <a:latin typeface="Times" pitchFamily="18" charset="0"/>
                <a:cs typeface="Arial" pitchFamily="34" charset="0"/>
              </a:defRPr>
            </a:lvl1pPr>
          </a:lstStyle>
          <a:p>
            <a:pPr>
              <a:defRPr/>
            </a:pPr>
            <a:endParaRPr lang="en-US"/>
          </a:p>
        </p:txBody>
      </p:sp>
      <p:sp>
        <p:nvSpPr>
          <p:cNvPr id="4" name="Segnaposto piè di pagina 3"/>
          <p:cNvSpPr>
            <a:spLocks noGrp="1"/>
          </p:cNvSpPr>
          <p:nvPr>
            <p:ph type="ftr" sz="quarter" idx="11"/>
          </p:nvPr>
        </p:nvSpPr>
        <p:spPr>
          <a:xfrm>
            <a:off x="3124200" y="6245225"/>
            <a:ext cx="2895600" cy="476250"/>
          </a:xfrm>
          <a:prstGeom prst="rect">
            <a:avLst/>
          </a:prstGeom>
        </p:spPr>
        <p:txBody>
          <a:bodyPr/>
          <a:lstStyle>
            <a:lvl1pPr>
              <a:defRPr>
                <a:latin typeface="Times" pitchFamily="18" charset="0"/>
                <a:cs typeface="Arial" pitchFamily="34" charset="0"/>
              </a:defRPr>
            </a:lvl1pPr>
          </a:lstStyle>
          <a:p>
            <a:pPr>
              <a:defRPr/>
            </a:pPr>
            <a:endParaRPr lang="en-US"/>
          </a:p>
        </p:txBody>
      </p:sp>
      <p:sp>
        <p:nvSpPr>
          <p:cNvPr id="5" name="Segnaposto numero diapositiva 4"/>
          <p:cNvSpPr>
            <a:spLocks noGrp="1"/>
          </p:cNvSpPr>
          <p:nvPr>
            <p:ph type="sldNum" sz="quarter" idx="12"/>
          </p:nvPr>
        </p:nvSpPr>
        <p:spPr>
          <a:xfrm>
            <a:off x="6975475" y="6624638"/>
            <a:ext cx="2133600" cy="476250"/>
          </a:xfrm>
          <a:prstGeom prst="rect">
            <a:avLst/>
          </a:prstGeom>
        </p:spPr>
        <p:txBody>
          <a:bodyPr/>
          <a:lstStyle>
            <a:lvl1pPr>
              <a:defRPr>
                <a:latin typeface="Times" pitchFamily="18" charset="0"/>
                <a:cs typeface="Arial" pitchFamily="34" charset="0"/>
              </a:defRPr>
            </a:lvl1pPr>
          </a:lstStyle>
          <a:p>
            <a:pPr>
              <a:defRPr/>
            </a:pPr>
            <a:fld id="{15995249-DA58-4B32-BC90-5AEDAC6EEFA4}" type="slidenum">
              <a:rPr lang="en-US"/>
              <a:pPr>
                <a:defRPr/>
              </a:pPr>
              <a:t>‹N›</a:t>
            </a:fld>
            <a:r>
              <a:rPr lang="en-US"/>
              <a:t> / 14</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0" y="0"/>
            <a:ext cx="9145588" cy="2120900"/>
          </a:xfrm>
          <a:prstGeom prst="rect">
            <a:avLst/>
          </a:prstGeom>
          <a:noFill/>
          <a:ln w="9525">
            <a:noFill/>
            <a:miter lim="800000"/>
            <a:headEnd/>
            <a:tailEnd/>
          </a:ln>
        </p:spPr>
      </p:pic>
      <p:pic>
        <p:nvPicPr>
          <p:cNvPr id="3" name="Picture 6" descr="logo"/>
          <p:cNvPicPr>
            <a:picLocks noChangeAspect="1" noChangeArrowheads="1"/>
          </p:cNvPicPr>
          <p:nvPr userDrawn="1"/>
        </p:nvPicPr>
        <p:blipFill>
          <a:blip r:embed="rId3" cstate="print"/>
          <a:srcRect/>
          <a:stretch>
            <a:fillRect/>
          </a:stretch>
        </p:blipFill>
        <p:spPr bwMode="auto">
          <a:xfrm>
            <a:off x="179388" y="836613"/>
            <a:ext cx="1547812" cy="765175"/>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2098" name="Picture 2"/>
          <p:cNvPicPr>
            <a:picLocks noChangeAspect="1" noChangeArrowheads="1"/>
          </p:cNvPicPr>
          <p:nvPr/>
        </p:nvPicPr>
        <p:blipFill>
          <a:blip r:embed="rId11" cstate="print"/>
          <a:srcRect/>
          <a:stretch>
            <a:fillRect/>
          </a:stretch>
        </p:blipFill>
        <p:spPr bwMode="auto">
          <a:xfrm>
            <a:off x="-1588" y="0"/>
            <a:ext cx="9145588" cy="1111250"/>
          </a:xfrm>
          <a:prstGeom prst="rect">
            <a:avLst/>
          </a:prstGeom>
          <a:noFill/>
          <a:ln w="9525">
            <a:noFill/>
            <a:miter lim="800000"/>
            <a:headEnd/>
            <a:tailEnd/>
          </a:ln>
        </p:spPr>
      </p:pic>
      <p:pic>
        <p:nvPicPr>
          <p:cNvPr id="132099" name="Picture 6" descr="logo"/>
          <p:cNvPicPr>
            <a:picLocks noChangeAspect="1" noChangeArrowheads="1"/>
          </p:cNvPicPr>
          <p:nvPr userDrawn="1"/>
        </p:nvPicPr>
        <p:blipFill>
          <a:blip r:embed="rId12" cstate="print"/>
          <a:srcRect/>
          <a:stretch>
            <a:fillRect/>
          </a:stretch>
        </p:blipFill>
        <p:spPr bwMode="auto">
          <a:xfrm>
            <a:off x="0" y="0"/>
            <a:ext cx="755650" cy="3730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9" r:id="rId2"/>
    <p:sldLayoutId id="2147483663" r:id="rId3"/>
    <p:sldLayoutId id="2147483664" r:id="rId4"/>
    <p:sldLayoutId id="2147483665" r:id="rId5"/>
    <p:sldLayoutId id="2147483666" r:id="rId6"/>
    <p:sldLayoutId id="2147483667" r:id="rId7"/>
    <p:sldLayoutId id="2147483668" r:id="rId8"/>
    <p:sldLayoutId id="2147483660" r:id="rId9"/>
  </p:sldLayoutIdLst>
  <p:timing>
    <p:tnLst>
      <p:par>
        <p:cTn id="1" dur="indefinite" restart="never" nodeType="tmRoot"/>
      </p:par>
    </p:tnLst>
  </p:timing>
  <p:hf sldNum="0" hdr="0" ftr="0"/>
  <p:txStyles>
    <p:title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Comic Sans MS" pitchFamily="66" charset="0"/>
        </a:defRPr>
      </a:lvl2pPr>
      <a:lvl3pPr algn="l" rtl="0" eaLnBrk="0" fontAlgn="base" hangingPunct="0">
        <a:spcBef>
          <a:spcPct val="0"/>
        </a:spcBef>
        <a:spcAft>
          <a:spcPct val="0"/>
        </a:spcAft>
        <a:defRPr sz="3400">
          <a:solidFill>
            <a:schemeClr val="tx2"/>
          </a:solidFill>
          <a:latin typeface="Comic Sans MS" pitchFamily="66" charset="0"/>
        </a:defRPr>
      </a:lvl3pPr>
      <a:lvl4pPr algn="l" rtl="0" eaLnBrk="0" fontAlgn="base" hangingPunct="0">
        <a:spcBef>
          <a:spcPct val="0"/>
        </a:spcBef>
        <a:spcAft>
          <a:spcPct val="0"/>
        </a:spcAft>
        <a:defRPr sz="3400">
          <a:solidFill>
            <a:schemeClr val="tx2"/>
          </a:solidFill>
          <a:latin typeface="Comic Sans MS" pitchFamily="66" charset="0"/>
        </a:defRPr>
      </a:lvl4pPr>
      <a:lvl5pPr algn="l" rtl="0" eaLnBrk="0" fontAlgn="base" hangingPunct="0">
        <a:spcBef>
          <a:spcPct val="0"/>
        </a:spcBef>
        <a:spcAft>
          <a:spcPct val="0"/>
        </a:spcAft>
        <a:defRPr sz="3400">
          <a:solidFill>
            <a:schemeClr val="tx2"/>
          </a:solidFill>
          <a:latin typeface="Comic Sans MS" pitchFamily="66" charset="0"/>
        </a:defRPr>
      </a:lvl5pPr>
      <a:lvl6pPr marL="457200" algn="l" rtl="0" fontAlgn="base">
        <a:spcBef>
          <a:spcPct val="0"/>
        </a:spcBef>
        <a:spcAft>
          <a:spcPct val="0"/>
        </a:spcAft>
        <a:defRPr sz="3400">
          <a:solidFill>
            <a:schemeClr val="tx2"/>
          </a:solidFill>
          <a:latin typeface="Comic Sans MS" pitchFamily="66" charset="0"/>
        </a:defRPr>
      </a:lvl6pPr>
      <a:lvl7pPr marL="914400" algn="l" rtl="0" fontAlgn="base">
        <a:spcBef>
          <a:spcPct val="0"/>
        </a:spcBef>
        <a:spcAft>
          <a:spcPct val="0"/>
        </a:spcAft>
        <a:defRPr sz="3400">
          <a:solidFill>
            <a:schemeClr val="tx2"/>
          </a:solidFill>
          <a:latin typeface="Comic Sans MS" pitchFamily="66" charset="0"/>
        </a:defRPr>
      </a:lvl7pPr>
      <a:lvl8pPr marL="1371600" algn="l" rtl="0" fontAlgn="base">
        <a:spcBef>
          <a:spcPct val="0"/>
        </a:spcBef>
        <a:spcAft>
          <a:spcPct val="0"/>
        </a:spcAft>
        <a:defRPr sz="3400">
          <a:solidFill>
            <a:schemeClr val="tx2"/>
          </a:solidFill>
          <a:latin typeface="Comic Sans MS" pitchFamily="66" charset="0"/>
        </a:defRPr>
      </a:lvl8pPr>
      <a:lvl9pPr marL="1828800" algn="l" rtl="0" fontAlgn="base">
        <a:spcBef>
          <a:spcPct val="0"/>
        </a:spcBef>
        <a:spcAft>
          <a:spcPct val="0"/>
        </a:spcAft>
        <a:defRPr sz="3400">
          <a:solidFill>
            <a:schemeClr val="tx2"/>
          </a:solidFill>
          <a:latin typeface="Comic Sans MS" pitchFamily="66" charset="0"/>
        </a:defRPr>
      </a:lvl9pPr>
    </p:titleStyle>
    <p:bodyStyle>
      <a:lvl1pPr marL="342900" indent="-342900" algn="l" rtl="0" eaLnBrk="0" fontAlgn="base" hangingPunct="0">
        <a:spcBef>
          <a:spcPct val="0"/>
        </a:spcBef>
        <a:spcAft>
          <a:spcPct val="0"/>
        </a:spcAft>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31.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http://upload.wikimedia.org/wikipedia/commons/thumb/7/76/Illustration_Plasma_Wakefield_Acceleration.png/400px-Illustration_Plasma_Wakefield_Acceleration.png" TargetMode="External"/><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WordArt 8"/>
          <p:cNvSpPr>
            <a:spLocks noChangeArrowheads="1" noChangeShapeType="1" noTextEdit="1"/>
          </p:cNvSpPr>
          <p:nvPr/>
        </p:nvSpPr>
        <p:spPr bwMode="auto">
          <a:xfrm>
            <a:off x="611188" y="1916832"/>
            <a:ext cx="7993260" cy="1872208"/>
          </a:xfrm>
          <a:prstGeom prst="rect">
            <a:avLst/>
          </a:prstGeom>
        </p:spPr>
        <p:txBody>
          <a:bodyPr wrap="none" fromWordArt="1">
            <a:prstTxWarp prst="textPlain">
              <a:avLst>
                <a:gd name="adj" fmla="val 50000"/>
              </a:avLst>
            </a:prstTxWarp>
          </a:bodyPr>
          <a:lstStyle/>
          <a:p>
            <a:pPr algn="ctr"/>
            <a:r>
              <a:rPr lang="en-GB" sz="3200" kern="10" dirty="0" smtClean="0">
                <a:ln w="19050">
                  <a:solidFill>
                    <a:srgbClr val="FF0000"/>
                  </a:solidFill>
                  <a:round/>
                  <a:headEnd/>
                  <a:tailEnd/>
                </a:ln>
                <a:solidFill>
                  <a:srgbClr val="0000FF"/>
                </a:solidFill>
                <a:effectLst>
                  <a:outerShdw dist="35921" dir="2700000" algn="ctr" rotWithShape="0">
                    <a:srgbClr val="990000"/>
                  </a:outerShdw>
                </a:effectLst>
                <a:latin typeface="Comic Sans MS"/>
              </a:rPr>
              <a:t>LWFA experience </a:t>
            </a:r>
          </a:p>
          <a:p>
            <a:pPr algn="ctr"/>
            <a:r>
              <a:rPr lang="en-GB" sz="3200" kern="10" dirty="0" smtClean="0">
                <a:ln w="19050">
                  <a:solidFill>
                    <a:srgbClr val="FF0000"/>
                  </a:solidFill>
                  <a:round/>
                  <a:headEnd/>
                  <a:tailEnd/>
                </a:ln>
                <a:solidFill>
                  <a:srgbClr val="0000FF"/>
                </a:solidFill>
                <a:effectLst>
                  <a:outerShdw dist="35921" dir="2700000" algn="ctr" rotWithShape="0">
                    <a:srgbClr val="990000"/>
                  </a:outerShdw>
                </a:effectLst>
                <a:latin typeface="Comic Sans MS"/>
              </a:rPr>
              <a:t>on the ALPHA-X project</a:t>
            </a:r>
          </a:p>
          <a:p>
            <a:pPr algn="ctr"/>
            <a:r>
              <a:rPr lang="en-GB" sz="3200" kern="10" dirty="0" smtClean="0">
                <a:ln w="19050">
                  <a:solidFill>
                    <a:srgbClr val="FF0000"/>
                  </a:solidFill>
                  <a:round/>
                  <a:headEnd/>
                  <a:tailEnd/>
                </a:ln>
                <a:solidFill>
                  <a:srgbClr val="0000FF"/>
                </a:solidFill>
                <a:effectLst>
                  <a:outerShdw dist="35921" dir="2700000" algn="ctr" rotWithShape="0">
                    <a:srgbClr val="990000"/>
                  </a:outerShdw>
                </a:effectLst>
                <a:latin typeface="Comic Sans MS"/>
              </a:rPr>
              <a:t>@ Strathclyde</a:t>
            </a:r>
            <a:endParaRPr lang="en-GB" sz="3200" kern="10" dirty="0">
              <a:ln w="19050">
                <a:solidFill>
                  <a:srgbClr val="FF0000"/>
                </a:solidFill>
                <a:round/>
                <a:headEnd/>
                <a:tailEnd/>
              </a:ln>
              <a:solidFill>
                <a:srgbClr val="0000FF"/>
              </a:solidFill>
              <a:effectLst>
                <a:outerShdw dist="35921" dir="2700000" algn="ctr" rotWithShape="0">
                  <a:srgbClr val="990000"/>
                </a:outerShdw>
              </a:effectLst>
              <a:latin typeface="Comic Sans MS"/>
            </a:endParaRPr>
          </a:p>
        </p:txBody>
      </p:sp>
      <p:sp>
        <p:nvSpPr>
          <p:cNvPr id="10242" name="Rectangle 11"/>
          <p:cNvSpPr>
            <a:spLocks noChangeArrowheads="1"/>
          </p:cNvSpPr>
          <p:nvPr/>
        </p:nvSpPr>
        <p:spPr bwMode="auto">
          <a:xfrm>
            <a:off x="107950" y="3861048"/>
            <a:ext cx="8928100" cy="2664296"/>
          </a:xfrm>
          <a:prstGeom prst="rect">
            <a:avLst/>
          </a:prstGeom>
          <a:solidFill>
            <a:schemeClr val="bg1"/>
          </a:solidFill>
          <a:ln w="57150">
            <a:solidFill>
              <a:srgbClr val="FF0000"/>
            </a:solidFill>
            <a:miter lim="800000"/>
            <a:headEnd/>
            <a:tailEnd/>
          </a:ln>
        </p:spPr>
        <p:txBody>
          <a:bodyPr wrap="none" anchor="ctr"/>
          <a:lstStyle/>
          <a:p>
            <a:pPr algn="ctr" eaLnBrk="0" hangingPunct="0"/>
            <a:endParaRPr lang="it-IT"/>
          </a:p>
        </p:txBody>
      </p:sp>
      <p:pic>
        <p:nvPicPr>
          <p:cNvPr id="10243" name="Picture 12" descr="UniversityColourLogo2"/>
          <p:cNvPicPr>
            <a:picLocks noChangeAspect="1" noChangeArrowheads="1"/>
          </p:cNvPicPr>
          <p:nvPr/>
        </p:nvPicPr>
        <p:blipFill>
          <a:blip r:embed="rId3" cstate="print"/>
          <a:srcRect/>
          <a:stretch>
            <a:fillRect/>
          </a:stretch>
        </p:blipFill>
        <p:spPr bwMode="auto">
          <a:xfrm>
            <a:off x="7884368" y="3933056"/>
            <a:ext cx="935038" cy="571500"/>
          </a:xfrm>
          <a:prstGeom prst="rect">
            <a:avLst/>
          </a:prstGeom>
          <a:noFill/>
          <a:ln w="9525">
            <a:noFill/>
            <a:miter lim="800000"/>
            <a:headEnd/>
            <a:tailEnd/>
          </a:ln>
        </p:spPr>
      </p:pic>
      <p:pic>
        <p:nvPicPr>
          <p:cNvPr id="10248" name="Picture 9" descr="SUPA_Logo-big"/>
          <p:cNvPicPr>
            <a:picLocks noChangeAspect="1" noChangeArrowheads="1"/>
          </p:cNvPicPr>
          <p:nvPr/>
        </p:nvPicPr>
        <p:blipFill>
          <a:blip r:embed="rId4" cstate="print"/>
          <a:srcRect/>
          <a:stretch>
            <a:fillRect/>
          </a:stretch>
        </p:blipFill>
        <p:spPr bwMode="auto">
          <a:xfrm>
            <a:off x="323528" y="4005064"/>
            <a:ext cx="792162" cy="441325"/>
          </a:xfrm>
          <a:prstGeom prst="rect">
            <a:avLst/>
          </a:prstGeom>
          <a:noFill/>
          <a:ln w="9525">
            <a:noFill/>
            <a:miter lim="800000"/>
            <a:headEnd/>
            <a:tailEnd/>
          </a:ln>
        </p:spPr>
      </p:pic>
      <p:pic>
        <p:nvPicPr>
          <p:cNvPr id="10255" name="Picture 42" descr="Dept of Physics"/>
          <p:cNvPicPr>
            <a:picLocks noChangeAspect="1" noChangeArrowheads="1"/>
          </p:cNvPicPr>
          <p:nvPr/>
        </p:nvPicPr>
        <p:blipFill>
          <a:blip r:embed="rId5" cstate="print"/>
          <a:srcRect/>
          <a:stretch>
            <a:fillRect/>
          </a:stretch>
        </p:blipFill>
        <p:spPr bwMode="auto">
          <a:xfrm>
            <a:off x="3851920" y="4004866"/>
            <a:ext cx="863600" cy="495300"/>
          </a:xfrm>
          <a:prstGeom prst="rect">
            <a:avLst/>
          </a:prstGeom>
          <a:noFill/>
          <a:ln w="9525">
            <a:noFill/>
            <a:miter lim="800000"/>
            <a:headEnd/>
            <a:tailEnd/>
          </a:ln>
        </p:spPr>
      </p:pic>
      <p:sp>
        <p:nvSpPr>
          <p:cNvPr id="17" name="Rettangolo 16"/>
          <p:cNvSpPr/>
          <p:nvPr/>
        </p:nvSpPr>
        <p:spPr>
          <a:xfrm>
            <a:off x="900113" y="6519863"/>
            <a:ext cx="6264275" cy="338137"/>
          </a:xfrm>
          <a:prstGeom prst="rect">
            <a:avLst/>
          </a:prstGeom>
        </p:spPr>
        <p:txBody>
          <a:bodyPr>
            <a:spAutoFit/>
          </a:bodyPr>
          <a:lstStyle/>
          <a:p>
            <a:pPr algn="ctr">
              <a:defRPr/>
            </a:pPr>
            <a:r>
              <a:rPr lang="en-GB" sz="1600" baseline="30000" dirty="0">
                <a:latin typeface="+mn-lt"/>
                <a:cs typeface="Arial" pitchFamily="34" charset="0"/>
              </a:rPr>
              <a:t>Supported by the U.K. EPSRC, the European Community </a:t>
            </a:r>
            <a:r>
              <a:rPr lang="en-GB" sz="1600" baseline="30000" dirty="0" err="1">
                <a:latin typeface="+mn-lt"/>
                <a:cs typeface="Arial" pitchFamily="34" charset="0"/>
              </a:rPr>
              <a:t>Laserlab</a:t>
            </a:r>
            <a:r>
              <a:rPr lang="en-GB" sz="1600" baseline="30000" dirty="0">
                <a:latin typeface="+mn-lt"/>
                <a:cs typeface="Arial" pitchFamily="34" charset="0"/>
              </a:rPr>
              <a:t>-Europe and ELI projects. </a:t>
            </a:r>
            <a:endParaRPr lang="it-IT" sz="1600" dirty="0">
              <a:latin typeface="+mn-lt"/>
              <a:cs typeface="Arial" pitchFamily="34" charset="0"/>
            </a:endParaRPr>
          </a:p>
        </p:txBody>
      </p:sp>
      <p:sp>
        <p:nvSpPr>
          <p:cNvPr id="19" name="CasellaDiTesto 18"/>
          <p:cNvSpPr txBox="1"/>
          <p:nvPr/>
        </p:nvSpPr>
        <p:spPr>
          <a:xfrm>
            <a:off x="179512" y="4436914"/>
            <a:ext cx="8712968" cy="369332"/>
          </a:xfrm>
          <a:prstGeom prst="rect">
            <a:avLst/>
          </a:prstGeom>
          <a:noFill/>
        </p:spPr>
        <p:txBody>
          <a:bodyPr wrap="square" rtlCol="0">
            <a:spAutoFit/>
          </a:bodyPr>
          <a:lstStyle/>
          <a:p>
            <a:r>
              <a:rPr lang="it-IT" sz="1800" b="1" i="1" dirty="0" smtClean="0"/>
              <a:t>Group Leader</a:t>
            </a:r>
            <a:r>
              <a:rPr lang="it-IT" sz="1800" dirty="0" smtClean="0"/>
              <a:t>: Prof. Dino </a:t>
            </a:r>
            <a:r>
              <a:rPr lang="it-IT" sz="1800" dirty="0" err="1" smtClean="0"/>
              <a:t>Jaroszynski</a:t>
            </a:r>
            <a:endParaRPr lang="it-IT" sz="1800" dirty="0"/>
          </a:p>
        </p:txBody>
      </p:sp>
      <p:sp>
        <p:nvSpPr>
          <p:cNvPr id="20" name="CasellaDiTesto 19"/>
          <p:cNvSpPr txBox="1"/>
          <p:nvPr/>
        </p:nvSpPr>
        <p:spPr>
          <a:xfrm>
            <a:off x="179512" y="4798893"/>
            <a:ext cx="8820472" cy="646331"/>
          </a:xfrm>
          <a:prstGeom prst="rect">
            <a:avLst/>
          </a:prstGeom>
          <a:noFill/>
        </p:spPr>
        <p:txBody>
          <a:bodyPr wrap="square" rtlCol="0">
            <a:spAutoFit/>
          </a:bodyPr>
          <a:lstStyle/>
          <a:p>
            <a:r>
              <a:rPr lang="it-IT" sz="1800" b="1" i="1" dirty="0" err="1" smtClean="0"/>
              <a:t>Post-docs</a:t>
            </a:r>
            <a:r>
              <a:rPr lang="it-IT" sz="1800" b="1" i="1" dirty="0" smtClean="0"/>
              <a:t> and </a:t>
            </a:r>
            <a:r>
              <a:rPr lang="it-IT" sz="1800" b="1" i="1" dirty="0" err="1" smtClean="0"/>
              <a:t>lecturers</a:t>
            </a:r>
            <a:r>
              <a:rPr lang="it-IT" sz="1800" dirty="0" smtClean="0"/>
              <a:t>: </a:t>
            </a:r>
            <a:r>
              <a:rPr lang="en-GB" sz="1800" dirty="0" smtClean="0">
                <a:cs typeface="Arial" pitchFamily="34" charset="0"/>
              </a:rPr>
              <a:t>E. </a:t>
            </a:r>
            <a:r>
              <a:rPr lang="en-GB" sz="1800" dirty="0" err="1" smtClean="0">
                <a:cs typeface="Arial" pitchFamily="34" charset="0"/>
              </a:rPr>
              <a:t>Brunetti</a:t>
            </a:r>
            <a:r>
              <a:rPr lang="en-GB" sz="1800" dirty="0" smtClean="0">
                <a:cs typeface="Arial" pitchFamily="34" charset="0"/>
              </a:rPr>
              <a:t>, B. </a:t>
            </a:r>
            <a:r>
              <a:rPr lang="en-GB" sz="1800" dirty="0" err="1" smtClean="0">
                <a:cs typeface="Arial" pitchFamily="34" charset="0"/>
              </a:rPr>
              <a:t>Ersfeld</a:t>
            </a:r>
            <a:r>
              <a:rPr lang="en-GB" sz="1800" dirty="0" smtClean="0">
                <a:cs typeface="Arial" pitchFamily="34" charset="0"/>
              </a:rPr>
              <a:t>, R. Islam, A. Noble, G. Raj, G. Vieux,</a:t>
            </a:r>
            <a:r>
              <a:rPr lang="it-IT" sz="1800" dirty="0" smtClean="0"/>
              <a:t> </a:t>
            </a:r>
            <a:r>
              <a:rPr lang="en-GB" sz="1800" dirty="0" smtClean="0">
                <a:cs typeface="Arial" pitchFamily="34" charset="0"/>
              </a:rPr>
              <a:t>R. </a:t>
            </a:r>
            <a:r>
              <a:rPr lang="en-GB" sz="1800" dirty="0" err="1" smtClean="0">
                <a:cs typeface="Arial" pitchFamily="34" charset="0"/>
              </a:rPr>
              <a:t>Issac</a:t>
            </a:r>
            <a:r>
              <a:rPr lang="en-GB" sz="1800" dirty="0" smtClean="0">
                <a:cs typeface="Arial" pitchFamily="34" charset="0"/>
              </a:rPr>
              <a:t>, G.W. Welsh, S.M. Wiggins</a:t>
            </a:r>
            <a:endParaRPr lang="it-IT" sz="1800" dirty="0"/>
          </a:p>
        </p:txBody>
      </p:sp>
      <p:sp>
        <p:nvSpPr>
          <p:cNvPr id="21" name="CasellaDiTesto 20"/>
          <p:cNvSpPr txBox="1"/>
          <p:nvPr/>
        </p:nvSpPr>
        <p:spPr>
          <a:xfrm>
            <a:off x="179512" y="5446965"/>
            <a:ext cx="8820472" cy="646331"/>
          </a:xfrm>
          <a:prstGeom prst="rect">
            <a:avLst/>
          </a:prstGeom>
          <a:noFill/>
        </p:spPr>
        <p:txBody>
          <a:bodyPr wrap="square" rtlCol="0">
            <a:spAutoFit/>
          </a:bodyPr>
          <a:lstStyle/>
          <a:p>
            <a:r>
              <a:rPr lang="it-IT" sz="1800" b="1" i="1" dirty="0" err="1" smtClean="0"/>
              <a:t>PhDs</a:t>
            </a:r>
            <a:r>
              <a:rPr lang="it-IT" sz="1800" dirty="0" smtClean="0"/>
              <a:t>:</a:t>
            </a:r>
            <a:r>
              <a:rPr lang="en-GB" sz="1800" b="1" i="1" dirty="0" smtClean="0">
                <a:cs typeface="Arial" pitchFamily="34" charset="0"/>
              </a:rPr>
              <a:t> </a:t>
            </a:r>
            <a:r>
              <a:rPr lang="en-GB" sz="1800" b="1" dirty="0" smtClean="0">
                <a:latin typeface="Rockwell Extra Bold" pitchFamily="18" charset="0"/>
                <a:cs typeface="Arial" pitchFamily="34" charset="0"/>
              </a:rPr>
              <a:t>M. P. </a:t>
            </a:r>
            <a:r>
              <a:rPr lang="en-GB" sz="1800" b="1" dirty="0" err="1" smtClean="0">
                <a:latin typeface="Rockwell Extra Bold" pitchFamily="18" charset="0"/>
                <a:cs typeface="Arial" pitchFamily="34" charset="0"/>
              </a:rPr>
              <a:t>Anania</a:t>
            </a:r>
            <a:r>
              <a:rPr lang="en-GB" sz="1800" dirty="0" smtClean="0">
                <a:cs typeface="Arial" pitchFamily="34" charset="0"/>
              </a:rPr>
              <a:t>, S. </a:t>
            </a:r>
            <a:r>
              <a:rPr lang="en-GB" sz="1800" dirty="0" err="1" smtClean="0">
                <a:cs typeface="Arial" pitchFamily="34" charset="0"/>
              </a:rPr>
              <a:t>Abuazoum</a:t>
            </a:r>
            <a:r>
              <a:rPr lang="en-GB" sz="1800" dirty="0" smtClean="0">
                <a:cs typeface="Arial" pitchFamily="34" charset="0"/>
              </a:rPr>
              <a:t>, C. </a:t>
            </a:r>
            <a:r>
              <a:rPr lang="en-GB" sz="1800" dirty="0" err="1" smtClean="0">
                <a:cs typeface="Arial" pitchFamily="34" charset="0"/>
              </a:rPr>
              <a:t>Aniculaesei</a:t>
            </a:r>
            <a:r>
              <a:rPr lang="en-GB" sz="1800" dirty="0" smtClean="0">
                <a:cs typeface="Arial" pitchFamily="34" charset="0"/>
              </a:rPr>
              <a:t>, S. Chen, S. </a:t>
            </a:r>
            <a:r>
              <a:rPr lang="en-GB" sz="1800" dirty="0" err="1" smtClean="0">
                <a:cs typeface="Arial" pitchFamily="34" charset="0"/>
              </a:rPr>
              <a:t>Cipiccia</a:t>
            </a:r>
            <a:r>
              <a:rPr lang="en-GB" sz="1800" dirty="0" smtClean="0">
                <a:cs typeface="Arial" pitchFamily="34" charset="0"/>
              </a:rPr>
              <a:t>, J. Farmer, D. Grant, Y. </a:t>
            </a:r>
            <a:r>
              <a:rPr lang="en-GB" sz="1800" dirty="0" err="1" smtClean="0">
                <a:cs typeface="Arial" pitchFamily="34" charset="0"/>
              </a:rPr>
              <a:t>Kravets</a:t>
            </a:r>
            <a:r>
              <a:rPr lang="en-GB" sz="1800" dirty="0" smtClean="0">
                <a:cs typeface="Arial" pitchFamily="34" charset="0"/>
              </a:rPr>
              <a:t>, G. Manahan, R.P. Shanks,</a:t>
            </a:r>
            <a:r>
              <a:rPr lang="it-IT" sz="1800" dirty="0" smtClean="0"/>
              <a:t> </a:t>
            </a:r>
            <a:r>
              <a:rPr lang="en-GB" sz="1800" dirty="0" smtClean="0">
                <a:cs typeface="Arial" pitchFamily="34" charset="0"/>
              </a:rPr>
              <a:t> A. </a:t>
            </a:r>
            <a:r>
              <a:rPr lang="en-GB" sz="1800" dirty="0" err="1" smtClean="0">
                <a:cs typeface="Arial" pitchFamily="34" charset="0"/>
              </a:rPr>
              <a:t>Subiel</a:t>
            </a:r>
            <a:r>
              <a:rPr lang="en-GB" sz="1800" dirty="0" smtClean="0">
                <a:cs typeface="Arial" pitchFamily="34" charset="0"/>
              </a:rPr>
              <a:t>, X. Yang</a:t>
            </a:r>
            <a:endParaRPr lang="it-IT" sz="1800" dirty="0"/>
          </a:p>
        </p:txBody>
      </p:sp>
      <p:sp>
        <p:nvSpPr>
          <p:cNvPr id="22" name="CasellaDiTesto 21"/>
          <p:cNvSpPr txBox="1"/>
          <p:nvPr/>
        </p:nvSpPr>
        <p:spPr>
          <a:xfrm>
            <a:off x="179512" y="6084004"/>
            <a:ext cx="8820472" cy="369332"/>
          </a:xfrm>
          <a:prstGeom prst="rect">
            <a:avLst/>
          </a:prstGeom>
          <a:noFill/>
        </p:spPr>
        <p:txBody>
          <a:bodyPr wrap="square" rtlCol="0">
            <a:spAutoFit/>
          </a:bodyPr>
          <a:lstStyle/>
          <a:p>
            <a:r>
              <a:rPr lang="en-GB" sz="1800" b="1" i="1" dirty="0" smtClean="0"/>
              <a:t>Technicians</a:t>
            </a:r>
            <a:r>
              <a:rPr lang="en-GB" sz="1800" dirty="0" smtClean="0"/>
              <a:t>: D. Clark, T. </a:t>
            </a:r>
            <a:r>
              <a:rPr lang="en-GB" sz="1800" dirty="0" err="1" smtClean="0"/>
              <a:t>McCanny</a:t>
            </a:r>
            <a:endParaRPr lang="en-GB" sz="1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797056" y="764704"/>
            <a:ext cx="364715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Examples</a:t>
            </a:r>
            <a:r>
              <a:rPr lang="it-IT"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3" name="Rettangolo 2"/>
          <p:cNvSpPr/>
          <p:nvPr/>
        </p:nvSpPr>
        <p:spPr>
          <a:xfrm>
            <a:off x="182267" y="1772816"/>
            <a:ext cx="8710213" cy="4524315"/>
          </a:xfrm>
          <a:prstGeom prst="rect">
            <a:avLst/>
          </a:prstGeom>
          <a:noFill/>
        </p:spPr>
        <p:txBody>
          <a:bodyPr wrap="square" lIns="91440" tIns="45720" rIns="91440" bIns="45720">
            <a:spAutoFit/>
          </a:bodyPr>
          <a:lstStyle/>
          <a:p>
            <a:pPr marL="742950" indent="-742950" algn="just">
              <a:buAutoNum type="arabicPeriod"/>
            </a:pP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solidFill>
                <a:effectLst>
                  <a:outerShdw blurRad="50800" dist="40000" dir="5400000" algn="tl" rotWithShape="0">
                    <a:srgbClr val="000000">
                      <a:shade val="5000"/>
                      <a:satMod val="120000"/>
                      <a:alpha val="33000"/>
                    </a:srgbClr>
                  </a:outerShdw>
                </a:effectLst>
              </a:rPr>
              <a:t>Electron </a:t>
            </a: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solidFill>
                <a:effectLst>
                  <a:outerShdw blurRad="50800" dist="40000" dir="5400000" algn="tl" rotWithShape="0">
                    <a:srgbClr val="000000">
                      <a:shade val="5000"/>
                      <a:satMod val="120000"/>
                      <a:alpha val="33000"/>
                    </a:srgbClr>
                  </a:outerShdw>
                </a:effectLst>
              </a:rPr>
              <a:t>beam</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solidFill>
                <a:effectLst>
                  <a:outerShdw blurRad="50800" dist="40000" dir="5400000" algn="tl" rotWithShape="0">
                    <a:srgbClr val="000000">
                      <a:shade val="5000"/>
                      <a:satMod val="120000"/>
                      <a:alpha val="33000"/>
                    </a:srgbClr>
                  </a:outerShdw>
                </a:effectLst>
              </a:rPr>
              <a:t> </a:t>
            </a: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solidFill>
                <a:effectLst>
                  <a:outerShdw blurRad="50800" dist="40000" dir="5400000" algn="tl" rotWithShape="0">
                    <a:srgbClr val="000000">
                      <a:shade val="5000"/>
                      <a:satMod val="120000"/>
                      <a:alpha val="33000"/>
                    </a:srgbClr>
                  </a:outerShdw>
                </a:effectLst>
              </a:rPr>
              <a:t>from</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solidFill>
                <a:effectLst>
                  <a:outerShdw blurRad="50800" dist="40000" dir="5400000" algn="tl" rotWithShape="0">
                    <a:srgbClr val="000000">
                      <a:shade val="5000"/>
                      <a:satMod val="120000"/>
                      <a:alpha val="33000"/>
                    </a:srgbClr>
                  </a:outerShdw>
                </a:effectLst>
              </a:rPr>
              <a:t> LWFA @ </a:t>
            </a: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solidFill>
                <a:effectLst>
                  <a:outerShdw blurRad="50800" dist="40000" dir="5400000" algn="tl" rotWithShape="0">
                    <a:srgbClr val="000000">
                      <a:shade val="5000"/>
                      <a:satMod val="120000"/>
                      <a:alpha val="33000"/>
                    </a:srgbClr>
                  </a:outerShdw>
                </a:effectLst>
              </a:rPr>
              <a:t>Strathclyde</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solidFill>
                <a:effectLst>
                  <a:outerShdw blurRad="50800" dist="40000" dir="5400000" algn="tl" rotWithShape="0">
                    <a:srgbClr val="000000">
                      <a:shade val="5000"/>
                      <a:satMod val="120000"/>
                      <a:alpha val="33000"/>
                    </a:srgbClr>
                  </a:outerShdw>
                </a:effectLst>
              </a:rPr>
              <a:t>.</a:t>
            </a:r>
          </a:p>
          <a:p>
            <a:pPr marL="742950" indent="-742950" algn="just">
              <a:buAutoNum type="arabicPeriod"/>
            </a:pPr>
            <a:endParaRPr lang="it-IT"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marL="742950" indent="-742950" algn="just">
              <a:buAutoNum type="arabicPeriod"/>
            </a:pP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Quality</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of</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the electron </a:t>
            </a: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beam</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measured</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 </a:t>
            </a: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Strathclyde</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p>
          <a:p>
            <a:pPr marL="742950" indent="-742950" algn="just">
              <a:buAutoNum type="arabicPeriod"/>
            </a:pPr>
            <a:endParaRPr lang="it-IT"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marL="742950" indent="-742950" algn="just">
              <a:buAutoNum type="arabicPeriod"/>
            </a:pP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Resonant</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betatron </a:t>
            </a: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oscillations</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 RAL.</a:t>
            </a:r>
            <a:endParaRPr lang="it-IT"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beamline"/>
          <p:cNvPicPr>
            <a:picLocks noChangeAspect="1" noChangeArrowheads="1"/>
          </p:cNvPicPr>
          <p:nvPr/>
        </p:nvPicPr>
        <p:blipFill>
          <a:blip r:embed="rId2" cstate="print"/>
          <a:srcRect/>
          <a:stretch>
            <a:fillRect/>
          </a:stretch>
        </p:blipFill>
        <p:spPr bwMode="auto">
          <a:xfrm>
            <a:off x="179512" y="1556792"/>
            <a:ext cx="8828862" cy="3076699"/>
          </a:xfrm>
          <a:prstGeom prst="rect">
            <a:avLst/>
          </a:prstGeom>
          <a:noFill/>
          <a:ln w="9525">
            <a:noFill/>
            <a:miter lim="800000"/>
            <a:headEnd/>
            <a:tailEnd/>
          </a:ln>
        </p:spPr>
      </p:pic>
      <p:sp>
        <p:nvSpPr>
          <p:cNvPr id="3" name="WordArt 8"/>
          <p:cNvSpPr>
            <a:spLocks noChangeArrowheads="1" noChangeShapeType="1" noTextEdit="1"/>
          </p:cNvSpPr>
          <p:nvPr/>
        </p:nvSpPr>
        <p:spPr bwMode="auto">
          <a:xfrm>
            <a:off x="395288" y="476250"/>
            <a:ext cx="6913016" cy="649288"/>
          </a:xfrm>
          <a:prstGeom prst="rect">
            <a:avLst/>
          </a:prstGeom>
        </p:spPr>
        <p:txBody>
          <a:bodyPr wrap="none" fromWordArt="1">
            <a:prstTxWarp prst="textPlain">
              <a:avLst>
                <a:gd name="adj" fmla="val 50000"/>
              </a:avLst>
            </a:prstTxWarp>
          </a:bodyPr>
          <a:lstStyle/>
          <a:p>
            <a:pPr algn="ctr"/>
            <a:r>
              <a:rPr lang="en-GB" sz="3200" kern="10" dirty="0" smtClean="0">
                <a:ln w="19050">
                  <a:solidFill>
                    <a:srgbClr val="FF0000"/>
                  </a:solidFill>
                  <a:round/>
                  <a:headEnd/>
                  <a:tailEnd/>
                </a:ln>
                <a:solidFill>
                  <a:srgbClr val="0000FF"/>
                </a:solidFill>
                <a:effectLst>
                  <a:outerShdw dist="35921" dir="2700000" algn="ctr" rotWithShape="0">
                    <a:srgbClr val="990000"/>
                  </a:outerShdw>
                </a:effectLst>
                <a:latin typeface="Comic Sans MS"/>
              </a:rPr>
              <a:t>Strathclyde experiments: set-up</a:t>
            </a:r>
            <a:endParaRPr lang="en-GB" sz="3200" kern="10" dirty="0">
              <a:ln w="19050">
                <a:solidFill>
                  <a:srgbClr val="FF0000"/>
                </a:solidFill>
                <a:round/>
                <a:headEnd/>
                <a:tailEnd/>
              </a:ln>
              <a:solidFill>
                <a:srgbClr val="0000FF"/>
              </a:solidFill>
              <a:effectLst>
                <a:outerShdw dist="35921" dir="2700000" algn="ctr" rotWithShape="0">
                  <a:srgbClr val="990000"/>
                </a:outerShdw>
              </a:effectLst>
              <a:latin typeface="Comic Sans MS"/>
            </a:endParaRPr>
          </a:p>
        </p:txBody>
      </p:sp>
      <p:sp>
        <p:nvSpPr>
          <p:cNvPr id="4" name="CasellaDiTesto 3"/>
          <p:cNvSpPr txBox="1"/>
          <p:nvPr/>
        </p:nvSpPr>
        <p:spPr>
          <a:xfrm>
            <a:off x="395536" y="5013176"/>
            <a:ext cx="8424936" cy="1246495"/>
          </a:xfrm>
          <a:prstGeom prst="rect">
            <a:avLst/>
          </a:prstGeom>
          <a:noFill/>
        </p:spPr>
        <p:txBody>
          <a:bodyPr wrap="square" rtlCol="0">
            <a:spAutoFit/>
          </a:bodyPr>
          <a:lstStyle/>
          <a:p>
            <a:r>
              <a:rPr lang="en-GB" sz="2500" smtClean="0"/>
              <a:t>Here we limit our attention to the interaction chamber only.</a:t>
            </a:r>
          </a:p>
          <a:p>
            <a:r>
              <a:rPr lang="en-GB" sz="2500" smtClean="0"/>
              <a:t>We have used a 2 mm gas-jet “home made”. Using it, we have accelerated electrons up to 230 MeV!</a:t>
            </a:r>
            <a:endParaRPr lang="en-GB" sz="25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8"/>
          <p:cNvSpPr>
            <a:spLocks noChangeArrowheads="1" noChangeShapeType="1" noTextEdit="1"/>
          </p:cNvSpPr>
          <p:nvPr/>
        </p:nvSpPr>
        <p:spPr bwMode="auto">
          <a:xfrm>
            <a:off x="395288" y="476250"/>
            <a:ext cx="6913016" cy="649288"/>
          </a:xfrm>
          <a:prstGeom prst="rect">
            <a:avLst/>
          </a:prstGeom>
        </p:spPr>
        <p:txBody>
          <a:bodyPr wrap="none" fromWordArt="1">
            <a:prstTxWarp prst="textPlain">
              <a:avLst>
                <a:gd name="adj" fmla="val 50000"/>
              </a:avLst>
            </a:prstTxWarp>
          </a:bodyPr>
          <a:lstStyle/>
          <a:p>
            <a:pPr algn="ctr"/>
            <a:r>
              <a:rPr lang="en-GB" sz="3200" kern="10" dirty="0" smtClean="0">
                <a:ln w="19050">
                  <a:solidFill>
                    <a:srgbClr val="FF0000"/>
                  </a:solidFill>
                  <a:round/>
                  <a:headEnd/>
                  <a:tailEnd/>
                </a:ln>
                <a:solidFill>
                  <a:srgbClr val="0000FF"/>
                </a:solidFill>
                <a:effectLst>
                  <a:outerShdw dist="35921" dir="2700000" algn="ctr" rotWithShape="0">
                    <a:srgbClr val="990000"/>
                  </a:outerShdw>
                </a:effectLst>
                <a:latin typeface="Comic Sans MS"/>
              </a:rPr>
              <a:t>Strathclyde experiments: set-up</a:t>
            </a:r>
            <a:endParaRPr lang="en-GB" sz="3200" kern="10" dirty="0">
              <a:ln w="19050">
                <a:solidFill>
                  <a:srgbClr val="FF0000"/>
                </a:solidFill>
                <a:round/>
                <a:headEnd/>
                <a:tailEnd/>
              </a:ln>
              <a:solidFill>
                <a:srgbClr val="0000FF"/>
              </a:solidFill>
              <a:effectLst>
                <a:outerShdw dist="35921" dir="2700000" algn="ctr" rotWithShape="0">
                  <a:srgbClr val="990000"/>
                </a:outerShdw>
              </a:effectLst>
              <a:latin typeface="Comic Sans MS"/>
            </a:endParaRPr>
          </a:p>
        </p:txBody>
      </p:sp>
      <p:sp>
        <p:nvSpPr>
          <p:cNvPr id="8" name="CasellaDiTesto 7"/>
          <p:cNvSpPr txBox="1"/>
          <p:nvPr/>
        </p:nvSpPr>
        <p:spPr>
          <a:xfrm>
            <a:off x="179512" y="5229200"/>
            <a:ext cx="8784976" cy="1477328"/>
          </a:xfrm>
          <a:prstGeom prst="rect">
            <a:avLst/>
          </a:prstGeom>
          <a:noFill/>
        </p:spPr>
        <p:txBody>
          <a:bodyPr wrap="square" rtlCol="0">
            <a:spAutoFit/>
          </a:bodyPr>
          <a:lstStyle/>
          <a:p>
            <a:pPr algn="just"/>
            <a:r>
              <a:rPr lang="en-GB" dirty="0" smtClean="0"/>
              <a:t>Gas-jet choice is fundamental. Sharp gas profile is required.</a:t>
            </a:r>
          </a:p>
          <a:p>
            <a:pPr algn="just"/>
            <a:r>
              <a:rPr lang="en-GB" dirty="0" smtClean="0"/>
              <a:t>Detection: one camera looking at the gas jet from the top of the camera (to check the plasma channel), one looking at the first lanex screen (Al filter + lanex) and one for the pepper pot emittance measurement (placed just after the interaction camera). The transition radiation detector is placed in the some place of emittance.</a:t>
            </a:r>
            <a:endParaRPr lang="en-GB" dirty="0"/>
          </a:p>
        </p:txBody>
      </p:sp>
      <p:pic>
        <p:nvPicPr>
          <p:cNvPr id="31749" name="Picture 5"/>
          <p:cNvPicPr>
            <a:picLocks noChangeAspect="1" noChangeArrowheads="1"/>
          </p:cNvPicPr>
          <p:nvPr/>
        </p:nvPicPr>
        <p:blipFill>
          <a:blip r:embed="rId2" cstate="print"/>
          <a:srcRect/>
          <a:stretch>
            <a:fillRect/>
          </a:stretch>
        </p:blipFill>
        <p:spPr bwMode="auto">
          <a:xfrm>
            <a:off x="899592" y="1196752"/>
            <a:ext cx="7272808" cy="38893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8"/>
          <p:cNvSpPr>
            <a:spLocks noChangeArrowheads="1" noChangeShapeType="1" noTextEdit="1"/>
          </p:cNvSpPr>
          <p:nvPr/>
        </p:nvSpPr>
        <p:spPr bwMode="auto">
          <a:xfrm>
            <a:off x="395288" y="476250"/>
            <a:ext cx="6913016" cy="649288"/>
          </a:xfrm>
          <a:prstGeom prst="rect">
            <a:avLst/>
          </a:prstGeom>
        </p:spPr>
        <p:txBody>
          <a:bodyPr wrap="none" fromWordArt="1">
            <a:prstTxWarp prst="textPlain">
              <a:avLst>
                <a:gd name="adj" fmla="val 50000"/>
              </a:avLst>
            </a:prstTxWarp>
          </a:bodyPr>
          <a:lstStyle/>
          <a:p>
            <a:pPr algn="ctr"/>
            <a:r>
              <a:rPr lang="en-GB" sz="3200" kern="10" dirty="0" smtClean="0">
                <a:ln w="19050">
                  <a:solidFill>
                    <a:srgbClr val="FF0000"/>
                  </a:solidFill>
                  <a:round/>
                  <a:headEnd/>
                  <a:tailEnd/>
                </a:ln>
                <a:solidFill>
                  <a:srgbClr val="0000FF"/>
                </a:solidFill>
                <a:effectLst>
                  <a:outerShdw dist="35921" dir="2700000" algn="ctr" rotWithShape="0">
                    <a:srgbClr val="990000"/>
                  </a:outerShdw>
                </a:effectLst>
                <a:latin typeface="Comic Sans MS"/>
              </a:rPr>
              <a:t>Strathclyde experiments: </a:t>
            </a:r>
            <a:r>
              <a:rPr lang="en-GB" sz="3200" kern="10" dirty="0" smtClean="0">
                <a:ln w="19050">
                  <a:solidFill>
                    <a:srgbClr val="FF0000"/>
                  </a:solidFill>
                  <a:round/>
                  <a:headEnd/>
                  <a:tailEnd/>
                </a:ln>
                <a:solidFill>
                  <a:srgbClr val="0000FF"/>
                </a:solidFill>
                <a:effectLst>
                  <a:outerShdw dist="35921" dir="2700000" algn="ctr" rotWithShape="0">
                    <a:srgbClr val="990000"/>
                  </a:outerShdw>
                </a:effectLst>
                <a:latin typeface="Comic Sans MS"/>
              </a:rPr>
              <a:t>gas-jet</a:t>
            </a:r>
            <a:endParaRPr lang="en-GB" sz="3200" kern="10" dirty="0">
              <a:ln w="19050">
                <a:solidFill>
                  <a:srgbClr val="FF0000"/>
                </a:solidFill>
                <a:round/>
                <a:headEnd/>
                <a:tailEnd/>
              </a:ln>
              <a:solidFill>
                <a:srgbClr val="0000FF"/>
              </a:solidFill>
              <a:effectLst>
                <a:outerShdw dist="35921" dir="2700000" algn="ctr" rotWithShape="0">
                  <a:srgbClr val="990000"/>
                </a:outerShdw>
              </a:effectLst>
              <a:latin typeface="Comic Sans MS"/>
            </a:endParaRPr>
          </a:p>
        </p:txBody>
      </p:sp>
      <p:pic>
        <p:nvPicPr>
          <p:cNvPr id="34818" name="Picture 2" descr="C:\Users\MARIA\Desktop\gasjet#25_good.jpg"/>
          <p:cNvPicPr>
            <a:picLocks noChangeAspect="1" noChangeArrowheads="1"/>
          </p:cNvPicPr>
          <p:nvPr/>
        </p:nvPicPr>
        <p:blipFill>
          <a:blip r:embed="rId2" cstate="print"/>
          <a:srcRect/>
          <a:stretch>
            <a:fillRect/>
          </a:stretch>
        </p:blipFill>
        <p:spPr bwMode="auto">
          <a:xfrm>
            <a:off x="251520" y="1484784"/>
            <a:ext cx="4181110" cy="2160240"/>
          </a:xfrm>
          <a:prstGeom prst="rect">
            <a:avLst/>
          </a:prstGeom>
          <a:noFill/>
        </p:spPr>
      </p:pic>
      <p:pic>
        <p:nvPicPr>
          <p:cNvPr id="34819" name="Picture 3" descr="C:\Users\MARIA\Desktop\gasjet#35_bad.jpg"/>
          <p:cNvPicPr>
            <a:picLocks noChangeAspect="1" noChangeArrowheads="1"/>
          </p:cNvPicPr>
          <p:nvPr/>
        </p:nvPicPr>
        <p:blipFill>
          <a:blip r:embed="rId3" cstate="print"/>
          <a:srcRect/>
          <a:stretch>
            <a:fillRect/>
          </a:stretch>
        </p:blipFill>
        <p:spPr bwMode="auto">
          <a:xfrm>
            <a:off x="4716016" y="4077071"/>
            <a:ext cx="4180645" cy="2160000"/>
          </a:xfrm>
          <a:prstGeom prst="rect">
            <a:avLst/>
          </a:prstGeom>
          <a:noFill/>
        </p:spPr>
      </p:pic>
      <p:cxnSp>
        <p:nvCxnSpPr>
          <p:cNvPr id="6" name="Connettore 2 5"/>
          <p:cNvCxnSpPr/>
          <p:nvPr/>
        </p:nvCxnSpPr>
        <p:spPr bwMode="auto">
          <a:xfrm>
            <a:off x="323528" y="3499420"/>
            <a:ext cx="2016224"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7" name="Connettore 2 6"/>
          <p:cNvCxnSpPr/>
          <p:nvPr/>
        </p:nvCxnSpPr>
        <p:spPr bwMode="auto">
          <a:xfrm>
            <a:off x="4788024" y="6091708"/>
            <a:ext cx="2016224"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8" name="CasellaDiTesto 7"/>
          <p:cNvSpPr txBox="1"/>
          <p:nvPr/>
        </p:nvSpPr>
        <p:spPr>
          <a:xfrm>
            <a:off x="755576" y="3059668"/>
            <a:ext cx="989373" cy="461665"/>
          </a:xfrm>
          <a:prstGeom prst="rect">
            <a:avLst/>
          </a:prstGeom>
          <a:noFill/>
        </p:spPr>
        <p:txBody>
          <a:bodyPr wrap="none" rtlCol="0">
            <a:spAutoFit/>
          </a:bodyPr>
          <a:lstStyle/>
          <a:p>
            <a:r>
              <a:rPr lang="it-IT" sz="2400" b="1" dirty="0" smtClean="0">
                <a:solidFill>
                  <a:schemeClr val="bg1"/>
                </a:solidFill>
              </a:rPr>
              <a:t>2 mm</a:t>
            </a:r>
            <a:endParaRPr lang="it-IT" sz="2400" b="1" dirty="0">
              <a:solidFill>
                <a:schemeClr val="bg1"/>
              </a:solidFill>
            </a:endParaRPr>
          </a:p>
        </p:txBody>
      </p:sp>
      <p:sp>
        <p:nvSpPr>
          <p:cNvPr id="9" name="CasellaDiTesto 8"/>
          <p:cNvSpPr txBox="1"/>
          <p:nvPr/>
        </p:nvSpPr>
        <p:spPr>
          <a:xfrm>
            <a:off x="5292080" y="5661248"/>
            <a:ext cx="989373" cy="461665"/>
          </a:xfrm>
          <a:prstGeom prst="rect">
            <a:avLst/>
          </a:prstGeom>
          <a:noFill/>
        </p:spPr>
        <p:txBody>
          <a:bodyPr wrap="none" rtlCol="0">
            <a:spAutoFit/>
          </a:bodyPr>
          <a:lstStyle/>
          <a:p>
            <a:r>
              <a:rPr lang="it-IT" sz="2400" b="1" dirty="0" smtClean="0">
                <a:solidFill>
                  <a:schemeClr val="bg1"/>
                </a:solidFill>
              </a:rPr>
              <a:t>2 mm</a:t>
            </a:r>
            <a:endParaRPr lang="it-IT" sz="2400" b="1" dirty="0">
              <a:solidFill>
                <a:schemeClr val="bg1"/>
              </a:solidFill>
            </a:endParaRPr>
          </a:p>
        </p:txBody>
      </p:sp>
      <p:sp>
        <p:nvSpPr>
          <p:cNvPr id="10" name="CasellaDiTesto 9"/>
          <p:cNvSpPr txBox="1"/>
          <p:nvPr/>
        </p:nvSpPr>
        <p:spPr>
          <a:xfrm>
            <a:off x="4644008" y="1484784"/>
            <a:ext cx="4248472" cy="1754326"/>
          </a:xfrm>
          <a:prstGeom prst="rect">
            <a:avLst/>
          </a:prstGeom>
          <a:noFill/>
        </p:spPr>
        <p:txBody>
          <a:bodyPr wrap="square" rtlCol="0">
            <a:spAutoFit/>
          </a:bodyPr>
          <a:lstStyle/>
          <a:p>
            <a:pPr algn="just"/>
            <a:r>
              <a:rPr lang="en-GB" smtClean="0"/>
              <a:t>The image here shows the laser scattering at the </a:t>
            </a:r>
            <a:r>
              <a:rPr lang="en-GB" smtClean="0"/>
              <a:t>interaction</a:t>
            </a:r>
            <a:r>
              <a:rPr lang="en-GB" smtClean="0"/>
              <a:t>. Using this </a:t>
            </a:r>
            <a:r>
              <a:rPr lang="en-GB" smtClean="0"/>
              <a:t>image</a:t>
            </a:r>
            <a:r>
              <a:rPr lang="en-GB" smtClean="0"/>
              <a:t>, we can understand the quality of the </a:t>
            </a:r>
            <a:r>
              <a:rPr lang="en-GB" smtClean="0"/>
              <a:t>interaction</a:t>
            </a:r>
            <a:r>
              <a:rPr lang="en-GB" smtClean="0"/>
              <a:t>. A long channel is usually related to high </a:t>
            </a:r>
            <a:r>
              <a:rPr lang="en-GB" smtClean="0"/>
              <a:t>energy</a:t>
            </a:r>
            <a:r>
              <a:rPr lang="en-GB" smtClean="0"/>
              <a:t>, high quality electron </a:t>
            </a:r>
            <a:r>
              <a:rPr lang="en-GB" smtClean="0"/>
              <a:t>bunches.</a:t>
            </a:r>
            <a:endParaRPr lang="en-GB"/>
          </a:p>
        </p:txBody>
      </p:sp>
      <p:sp>
        <p:nvSpPr>
          <p:cNvPr id="11" name="CasellaDiTesto 10"/>
          <p:cNvSpPr txBox="1"/>
          <p:nvPr/>
        </p:nvSpPr>
        <p:spPr>
          <a:xfrm>
            <a:off x="251520" y="3933056"/>
            <a:ext cx="4248472" cy="2585323"/>
          </a:xfrm>
          <a:prstGeom prst="rect">
            <a:avLst/>
          </a:prstGeom>
          <a:noFill/>
        </p:spPr>
        <p:txBody>
          <a:bodyPr wrap="square" rtlCol="0">
            <a:spAutoFit/>
          </a:bodyPr>
          <a:lstStyle/>
          <a:p>
            <a:pPr algn="just"/>
            <a:r>
              <a:rPr lang="en-GB" dirty="0" smtClean="0"/>
              <a:t>In this case the interaction is not good.  In fact the channel is very short and the intensity of the scattering is very low. In this case we expect that the bunch is not bunched or the quality of the beam is poor. A bad quality of the channel can be due to laser shot to shot variation or a wrong position of the gas-jet respect to the laser axis.</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8"/>
          <p:cNvSpPr>
            <a:spLocks noChangeArrowheads="1" noChangeShapeType="1" noTextEdit="1"/>
          </p:cNvSpPr>
          <p:nvPr/>
        </p:nvSpPr>
        <p:spPr bwMode="auto">
          <a:xfrm>
            <a:off x="395288" y="476250"/>
            <a:ext cx="6913016" cy="649288"/>
          </a:xfrm>
          <a:prstGeom prst="rect">
            <a:avLst/>
          </a:prstGeom>
        </p:spPr>
        <p:txBody>
          <a:bodyPr wrap="none" fromWordArt="1">
            <a:prstTxWarp prst="textPlain">
              <a:avLst>
                <a:gd name="adj" fmla="val 50000"/>
              </a:avLst>
            </a:prstTxWarp>
          </a:bodyPr>
          <a:lstStyle/>
          <a:p>
            <a:pPr algn="ctr"/>
            <a:r>
              <a:rPr lang="en-GB" sz="3200" kern="10" dirty="0" smtClean="0">
                <a:ln w="19050">
                  <a:solidFill>
                    <a:srgbClr val="FF0000"/>
                  </a:solidFill>
                  <a:round/>
                  <a:headEnd/>
                  <a:tailEnd/>
                </a:ln>
                <a:solidFill>
                  <a:srgbClr val="0000FF"/>
                </a:solidFill>
                <a:effectLst>
                  <a:outerShdw dist="35921" dir="2700000" algn="ctr" rotWithShape="0">
                    <a:srgbClr val="990000"/>
                  </a:outerShdw>
                </a:effectLst>
                <a:latin typeface="Comic Sans MS"/>
              </a:rPr>
              <a:t>1: electron beam from LWFA</a:t>
            </a:r>
            <a:endParaRPr lang="en-GB" sz="3200" kern="10" dirty="0">
              <a:ln w="19050">
                <a:solidFill>
                  <a:srgbClr val="FF0000"/>
                </a:solidFill>
                <a:round/>
                <a:headEnd/>
                <a:tailEnd/>
              </a:ln>
              <a:solidFill>
                <a:srgbClr val="0000FF"/>
              </a:solidFill>
              <a:effectLst>
                <a:outerShdw dist="35921" dir="2700000" algn="ctr" rotWithShape="0">
                  <a:srgbClr val="990000"/>
                </a:outerShdw>
              </a:effectLst>
              <a:latin typeface="Comic Sans MS"/>
            </a:endParaRPr>
          </a:p>
        </p:txBody>
      </p:sp>
      <p:sp>
        <p:nvSpPr>
          <p:cNvPr id="4" name="CasellaDiTesto 3"/>
          <p:cNvSpPr txBox="1"/>
          <p:nvPr/>
        </p:nvSpPr>
        <p:spPr>
          <a:xfrm>
            <a:off x="4427984" y="1772816"/>
            <a:ext cx="4464496" cy="1477328"/>
          </a:xfrm>
          <a:prstGeom prst="rect">
            <a:avLst/>
          </a:prstGeom>
          <a:noFill/>
        </p:spPr>
        <p:txBody>
          <a:bodyPr wrap="square" rtlCol="0">
            <a:spAutoFit/>
          </a:bodyPr>
          <a:lstStyle/>
          <a:p>
            <a:pPr algn="just"/>
            <a:r>
              <a:rPr lang="en-GB" dirty="0" smtClean="0"/>
              <a:t>Those are 100 consecutive optimised shots measured at the exit of the accelerator on a lanex screen without using any focusing resource.</a:t>
            </a:r>
          </a:p>
          <a:p>
            <a:pPr algn="just"/>
            <a:r>
              <a:rPr lang="en-GB" dirty="0" smtClean="0"/>
              <a:t>Divergence: </a:t>
            </a:r>
            <a:endParaRPr lang="en-GB" dirty="0"/>
          </a:p>
        </p:txBody>
      </p:sp>
      <p:sp>
        <p:nvSpPr>
          <p:cNvPr id="6" name="CasellaDiTesto 5"/>
          <p:cNvSpPr txBox="1"/>
          <p:nvPr/>
        </p:nvSpPr>
        <p:spPr>
          <a:xfrm>
            <a:off x="251520" y="4653136"/>
            <a:ext cx="4464496" cy="1754326"/>
          </a:xfrm>
          <a:prstGeom prst="rect">
            <a:avLst/>
          </a:prstGeom>
          <a:noFill/>
        </p:spPr>
        <p:txBody>
          <a:bodyPr wrap="square" rtlCol="0">
            <a:spAutoFit/>
          </a:bodyPr>
          <a:lstStyle/>
          <a:p>
            <a:pPr algn="just"/>
            <a:r>
              <a:rPr lang="en-GB" dirty="0" smtClean="0"/>
              <a:t>Those are 100 consecutive shots measured at the exit of the accelerator on a lanex screen using a very compact triplet of quadrupoles, designed to reduce the divergence of the beam and to improve the pointing stability.</a:t>
            </a:r>
            <a:endParaRPr lang="en-GB" dirty="0"/>
          </a:p>
        </p:txBody>
      </p:sp>
      <p:pic>
        <p:nvPicPr>
          <p:cNvPr id="27649" name="Picture 1" descr="C:\Users\MARIA\Desktop\Stack_1.gif"/>
          <p:cNvPicPr>
            <a:picLocks noChangeAspect="1" noChangeArrowheads="1" noCrop="1"/>
          </p:cNvPicPr>
          <p:nvPr/>
        </p:nvPicPr>
        <p:blipFill>
          <a:blip r:embed="rId2" cstate="print"/>
          <a:stretch>
            <a:fillRect/>
          </a:stretch>
        </p:blipFill>
        <p:spPr bwMode="auto">
          <a:xfrm>
            <a:off x="179512" y="1340768"/>
            <a:ext cx="3984000" cy="2988000"/>
          </a:xfrm>
          <a:prstGeom prst="rect">
            <a:avLst/>
          </a:prstGeom>
          <a:noFill/>
        </p:spPr>
      </p:pic>
      <p:grpSp>
        <p:nvGrpSpPr>
          <p:cNvPr id="12" name="Gruppo 11"/>
          <p:cNvGrpSpPr/>
          <p:nvPr/>
        </p:nvGrpSpPr>
        <p:grpSpPr>
          <a:xfrm>
            <a:off x="179512" y="3429000"/>
            <a:ext cx="1368152" cy="577652"/>
            <a:chOff x="179512" y="3429000"/>
            <a:chExt cx="1368152" cy="577652"/>
          </a:xfrm>
        </p:grpSpPr>
        <p:cxnSp>
          <p:nvCxnSpPr>
            <p:cNvPr id="10" name="Connettore 2 9"/>
            <p:cNvCxnSpPr/>
            <p:nvPr/>
          </p:nvCxnSpPr>
          <p:spPr bwMode="auto">
            <a:xfrm>
              <a:off x="251520" y="4005064"/>
              <a:ext cx="864096" cy="1588"/>
            </a:xfrm>
            <a:prstGeom prst="straightConnector1">
              <a:avLst/>
            </a:prstGeom>
            <a:solidFill>
              <a:schemeClr val="accent1"/>
            </a:solidFill>
            <a:ln w="57150" cap="flat" cmpd="sng" algn="ctr">
              <a:solidFill>
                <a:schemeClr val="bg1"/>
              </a:solidFill>
              <a:prstDash val="solid"/>
              <a:round/>
              <a:headEnd type="arrow"/>
              <a:tailEnd type="arrow"/>
            </a:ln>
            <a:effectLst/>
          </p:spPr>
        </p:cxnSp>
        <p:sp>
          <p:nvSpPr>
            <p:cNvPr id="11" name="CasellaDiTesto 10"/>
            <p:cNvSpPr txBox="1"/>
            <p:nvPr/>
          </p:nvSpPr>
          <p:spPr>
            <a:xfrm>
              <a:off x="179512" y="3429000"/>
              <a:ext cx="1368152" cy="523220"/>
            </a:xfrm>
            <a:prstGeom prst="rect">
              <a:avLst/>
            </a:prstGeom>
            <a:noFill/>
          </p:spPr>
          <p:txBody>
            <a:bodyPr wrap="square" rtlCol="0">
              <a:spAutoFit/>
            </a:bodyPr>
            <a:lstStyle/>
            <a:p>
              <a:r>
                <a:rPr lang="it-IT" sz="2800" b="1" dirty="0" smtClean="0">
                  <a:solidFill>
                    <a:schemeClr val="bg1"/>
                  </a:solidFill>
                </a:rPr>
                <a:t>1 cm</a:t>
              </a:r>
              <a:endParaRPr lang="it-IT" sz="2800" b="1" dirty="0">
                <a:solidFill>
                  <a:schemeClr val="bg1"/>
                </a:solidFill>
              </a:endParaRPr>
            </a:p>
          </p:txBody>
        </p:sp>
      </p:grpSp>
      <p:pic>
        <p:nvPicPr>
          <p:cNvPr id="27650" name="Picture 2" descr="C:\Users\MARIA\Desktop\Stack.gif"/>
          <p:cNvPicPr>
            <a:picLocks noChangeAspect="1" noChangeArrowheads="1" noCrop="1"/>
          </p:cNvPicPr>
          <p:nvPr/>
        </p:nvPicPr>
        <p:blipFill>
          <a:blip r:embed="rId3" cstate="print"/>
          <a:stretch>
            <a:fillRect/>
          </a:stretch>
        </p:blipFill>
        <p:spPr bwMode="auto">
          <a:xfrm>
            <a:off x="4932040" y="3681360"/>
            <a:ext cx="3984000" cy="2988000"/>
          </a:xfrm>
          <a:prstGeom prst="rect">
            <a:avLst/>
          </a:prstGeom>
          <a:noFill/>
        </p:spPr>
      </p:pic>
      <p:grpSp>
        <p:nvGrpSpPr>
          <p:cNvPr id="13" name="Gruppo 12"/>
          <p:cNvGrpSpPr/>
          <p:nvPr/>
        </p:nvGrpSpPr>
        <p:grpSpPr>
          <a:xfrm>
            <a:off x="5004048" y="5805264"/>
            <a:ext cx="1368152" cy="577652"/>
            <a:chOff x="179512" y="3429000"/>
            <a:chExt cx="1368152" cy="577652"/>
          </a:xfrm>
        </p:grpSpPr>
        <p:cxnSp>
          <p:nvCxnSpPr>
            <p:cNvPr id="14" name="Connettore 2 13"/>
            <p:cNvCxnSpPr/>
            <p:nvPr/>
          </p:nvCxnSpPr>
          <p:spPr bwMode="auto">
            <a:xfrm>
              <a:off x="251520" y="4005064"/>
              <a:ext cx="864096" cy="1588"/>
            </a:xfrm>
            <a:prstGeom prst="straightConnector1">
              <a:avLst/>
            </a:prstGeom>
            <a:solidFill>
              <a:schemeClr val="accent1"/>
            </a:solidFill>
            <a:ln w="57150" cap="flat" cmpd="sng" algn="ctr">
              <a:solidFill>
                <a:schemeClr val="bg1"/>
              </a:solidFill>
              <a:prstDash val="solid"/>
              <a:round/>
              <a:headEnd type="arrow"/>
              <a:tailEnd type="arrow"/>
            </a:ln>
            <a:effectLst/>
          </p:spPr>
        </p:cxnSp>
        <p:sp>
          <p:nvSpPr>
            <p:cNvPr id="15" name="CasellaDiTesto 14"/>
            <p:cNvSpPr txBox="1"/>
            <p:nvPr/>
          </p:nvSpPr>
          <p:spPr>
            <a:xfrm>
              <a:off x="179512" y="3429000"/>
              <a:ext cx="1368152" cy="523220"/>
            </a:xfrm>
            <a:prstGeom prst="rect">
              <a:avLst/>
            </a:prstGeom>
            <a:noFill/>
          </p:spPr>
          <p:txBody>
            <a:bodyPr wrap="square" rtlCol="0">
              <a:spAutoFit/>
            </a:bodyPr>
            <a:lstStyle/>
            <a:p>
              <a:r>
                <a:rPr lang="it-IT" sz="2800" b="1" dirty="0" smtClean="0">
                  <a:solidFill>
                    <a:schemeClr val="bg1"/>
                  </a:solidFill>
                </a:rPr>
                <a:t>1 cm</a:t>
              </a:r>
              <a:endParaRPr lang="it-IT" sz="2800" b="1" dirty="0">
                <a:solidFill>
                  <a:schemeClr val="bg1"/>
                </a:solidFill>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4" descr="fields out of magnet"/>
          <p:cNvPicPr>
            <a:picLocks noChangeAspect="1" noChangeArrowheads="1"/>
          </p:cNvPicPr>
          <p:nvPr/>
        </p:nvPicPr>
        <p:blipFill>
          <a:blip r:embed="rId2" cstate="print"/>
          <a:srcRect/>
          <a:stretch>
            <a:fillRect/>
          </a:stretch>
        </p:blipFill>
        <p:spPr bwMode="auto">
          <a:xfrm>
            <a:off x="4140200" y="3725863"/>
            <a:ext cx="4859338" cy="2727325"/>
          </a:xfrm>
          <a:prstGeom prst="rect">
            <a:avLst/>
          </a:prstGeom>
          <a:noFill/>
          <a:ln w="9525">
            <a:noFill/>
            <a:miter lim="800000"/>
            <a:headEnd/>
            <a:tailEnd/>
          </a:ln>
        </p:spPr>
      </p:pic>
      <p:pic>
        <p:nvPicPr>
          <p:cNvPr id="118786" name="Picture 5" descr="fields"/>
          <p:cNvPicPr>
            <a:picLocks noChangeAspect="1" noChangeArrowheads="1"/>
          </p:cNvPicPr>
          <p:nvPr/>
        </p:nvPicPr>
        <p:blipFill>
          <a:blip r:embed="rId3" cstate="print"/>
          <a:srcRect/>
          <a:stretch>
            <a:fillRect/>
          </a:stretch>
        </p:blipFill>
        <p:spPr bwMode="auto">
          <a:xfrm>
            <a:off x="0" y="1052513"/>
            <a:ext cx="4627563" cy="2598737"/>
          </a:xfrm>
          <a:prstGeom prst="rect">
            <a:avLst/>
          </a:prstGeom>
          <a:noFill/>
          <a:ln w="9525">
            <a:noFill/>
            <a:miter lim="800000"/>
            <a:headEnd/>
            <a:tailEnd/>
          </a:ln>
        </p:spPr>
      </p:pic>
      <p:sp>
        <p:nvSpPr>
          <p:cNvPr id="11268" name="Text Box 6"/>
          <p:cNvSpPr txBox="1">
            <a:spLocks noChangeArrowheads="1"/>
          </p:cNvSpPr>
          <p:nvPr/>
        </p:nvSpPr>
        <p:spPr bwMode="auto">
          <a:xfrm>
            <a:off x="4572000" y="2822575"/>
            <a:ext cx="3889375" cy="784830"/>
          </a:xfrm>
          <a:prstGeom prst="rect">
            <a:avLst/>
          </a:prstGeom>
          <a:noFill/>
          <a:ln w="9525">
            <a:noFill/>
            <a:miter lim="800000"/>
            <a:headEnd/>
            <a:tailEnd/>
          </a:ln>
        </p:spPr>
        <p:txBody>
          <a:bodyPr>
            <a:spAutoFit/>
          </a:bodyPr>
          <a:lstStyle/>
          <a:p>
            <a:pPr algn="ctr" eaLnBrk="0" hangingPunct="0">
              <a:spcBef>
                <a:spcPct val="50000"/>
              </a:spcBef>
              <a:defRPr/>
            </a:pPr>
            <a:r>
              <a:rPr lang="en-GB" b="1" dirty="0" smtClean="0">
                <a:latin typeface="+mn-lt"/>
                <a:cs typeface="Arial" pitchFamily="34" charset="0"/>
              </a:rPr>
              <a:t>Magnetic field inside</a:t>
            </a:r>
          </a:p>
          <a:p>
            <a:pPr algn="ctr" eaLnBrk="0" hangingPunct="0">
              <a:spcBef>
                <a:spcPct val="50000"/>
              </a:spcBef>
              <a:defRPr/>
            </a:pPr>
            <a:r>
              <a:rPr lang="en-GB" b="1" dirty="0" smtClean="0">
                <a:latin typeface="+mn-lt"/>
                <a:cs typeface="Arial" pitchFamily="34" charset="0"/>
              </a:rPr>
              <a:t> the magnets</a:t>
            </a:r>
            <a:endParaRPr lang="en-US" b="1" dirty="0">
              <a:latin typeface="+mn-lt"/>
              <a:cs typeface="Arial" pitchFamily="34" charset="0"/>
            </a:endParaRPr>
          </a:p>
        </p:txBody>
      </p:sp>
      <p:sp>
        <p:nvSpPr>
          <p:cNvPr id="11269" name="Text Box 7"/>
          <p:cNvSpPr txBox="1">
            <a:spLocks noChangeArrowheads="1"/>
          </p:cNvSpPr>
          <p:nvPr/>
        </p:nvSpPr>
        <p:spPr bwMode="auto">
          <a:xfrm>
            <a:off x="0" y="4005263"/>
            <a:ext cx="4284663" cy="784830"/>
          </a:xfrm>
          <a:prstGeom prst="rect">
            <a:avLst/>
          </a:prstGeom>
          <a:noFill/>
          <a:ln w="9525">
            <a:noFill/>
            <a:miter lim="800000"/>
            <a:headEnd/>
            <a:tailEnd/>
          </a:ln>
        </p:spPr>
        <p:txBody>
          <a:bodyPr>
            <a:spAutoFit/>
          </a:bodyPr>
          <a:lstStyle/>
          <a:p>
            <a:pPr algn="ctr" eaLnBrk="0" hangingPunct="0">
              <a:spcBef>
                <a:spcPct val="50000"/>
              </a:spcBef>
              <a:defRPr/>
            </a:pPr>
            <a:r>
              <a:rPr lang="en-GB" b="1" dirty="0" smtClean="0">
                <a:latin typeface="+mn-lt"/>
                <a:cs typeface="Arial" pitchFamily="34" charset="0"/>
              </a:rPr>
              <a:t>Magnetic field out of the magnets –</a:t>
            </a:r>
          </a:p>
          <a:p>
            <a:pPr algn="ctr" eaLnBrk="0" hangingPunct="0">
              <a:spcBef>
                <a:spcPct val="50000"/>
              </a:spcBef>
              <a:defRPr/>
            </a:pPr>
            <a:r>
              <a:rPr lang="en-GB" b="1" dirty="0" smtClean="0">
                <a:latin typeface="+mn-lt"/>
                <a:cs typeface="Arial" pitchFamily="34" charset="0"/>
              </a:rPr>
              <a:t>“</a:t>
            </a:r>
            <a:r>
              <a:rPr lang="en-GB" b="1" dirty="0">
                <a:latin typeface="+mn-lt"/>
                <a:cs typeface="Arial" pitchFamily="34" charset="0"/>
              </a:rPr>
              <a:t>fringe field”</a:t>
            </a:r>
            <a:endParaRPr lang="en-US" b="1" dirty="0">
              <a:latin typeface="+mn-lt"/>
              <a:cs typeface="Arial" pitchFamily="34" charset="0"/>
            </a:endParaRPr>
          </a:p>
        </p:txBody>
      </p:sp>
      <p:pic>
        <p:nvPicPr>
          <p:cNvPr id="118789" name="Picture 8" descr="magnet polarization"/>
          <p:cNvPicPr>
            <a:picLocks noChangeAspect="1" noChangeArrowheads="1"/>
          </p:cNvPicPr>
          <p:nvPr/>
        </p:nvPicPr>
        <p:blipFill>
          <a:blip r:embed="rId4" cstate="print"/>
          <a:srcRect/>
          <a:stretch>
            <a:fillRect/>
          </a:stretch>
        </p:blipFill>
        <p:spPr bwMode="auto">
          <a:xfrm>
            <a:off x="6011863" y="966788"/>
            <a:ext cx="2444750" cy="1741487"/>
          </a:xfrm>
          <a:prstGeom prst="rect">
            <a:avLst/>
          </a:prstGeom>
          <a:noFill/>
          <a:ln w="9525">
            <a:noFill/>
            <a:miter lim="800000"/>
            <a:headEnd/>
            <a:tailEnd/>
          </a:ln>
        </p:spPr>
      </p:pic>
      <p:pic>
        <p:nvPicPr>
          <p:cNvPr id="118790" name="Immagine 34" descr="Magnets"/>
          <p:cNvPicPr>
            <a:picLocks noChangeAspect="1" noChangeArrowheads="1"/>
          </p:cNvPicPr>
          <p:nvPr/>
        </p:nvPicPr>
        <p:blipFill>
          <a:blip r:embed="rId5" cstate="print"/>
          <a:srcRect/>
          <a:stretch>
            <a:fillRect/>
          </a:stretch>
        </p:blipFill>
        <p:spPr bwMode="auto">
          <a:xfrm>
            <a:off x="323850" y="5013325"/>
            <a:ext cx="3333750" cy="1524000"/>
          </a:xfrm>
          <a:prstGeom prst="rect">
            <a:avLst/>
          </a:prstGeom>
          <a:noFill/>
          <a:ln w="9525">
            <a:noFill/>
            <a:miter lim="800000"/>
            <a:headEnd/>
            <a:tailEnd/>
          </a:ln>
        </p:spPr>
      </p:pic>
      <p:sp>
        <p:nvSpPr>
          <p:cNvPr id="11272" name="CasellaDiTesto 10"/>
          <p:cNvSpPr txBox="1">
            <a:spLocks noChangeArrowheads="1"/>
          </p:cNvSpPr>
          <p:nvPr/>
        </p:nvSpPr>
        <p:spPr bwMode="auto">
          <a:xfrm>
            <a:off x="1763713" y="6642100"/>
            <a:ext cx="5256212" cy="261938"/>
          </a:xfrm>
          <a:prstGeom prst="rect">
            <a:avLst/>
          </a:prstGeom>
          <a:noFill/>
          <a:ln w="9525">
            <a:noFill/>
            <a:miter lim="800000"/>
            <a:headEnd/>
            <a:tailEnd/>
          </a:ln>
        </p:spPr>
        <p:txBody>
          <a:bodyPr>
            <a:spAutoFit/>
          </a:bodyPr>
          <a:lstStyle/>
          <a:p>
            <a:pPr eaLnBrk="0" hangingPunct="0">
              <a:defRPr/>
            </a:pPr>
            <a:r>
              <a:rPr lang="it-IT" sz="1100" dirty="0">
                <a:latin typeface="+mn-lt"/>
                <a:cs typeface="Arial" pitchFamily="34" charset="0"/>
              </a:rPr>
              <a:t>Collaboration with PD Dr. Ulrich Schramm , FZ Dresden-Rossendorf (FZD), FWT</a:t>
            </a:r>
          </a:p>
        </p:txBody>
      </p:sp>
      <p:sp>
        <p:nvSpPr>
          <p:cNvPr id="12" name="WordArt 8"/>
          <p:cNvSpPr>
            <a:spLocks noChangeArrowheads="1" noChangeShapeType="1" noTextEdit="1"/>
          </p:cNvSpPr>
          <p:nvPr/>
        </p:nvSpPr>
        <p:spPr bwMode="auto">
          <a:xfrm>
            <a:off x="159990" y="405036"/>
            <a:ext cx="7004298" cy="647700"/>
          </a:xfrm>
          <a:prstGeom prst="rect">
            <a:avLst/>
          </a:prstGeom>
        </p:spPr>
        <p:txBody>
          <a:bodyPr wrap="none" fromWordArt="1">
            <a:prstTxWarp prst="textPlain">
              <a:avLst>
                <a:gd name="adj" fmla="val 50000"/>
              </a:avLst>
            </a:prstTxWarp>
          </a:bodyPr>
          <a:lstStyle/>
          <a:p>
            <a:pPr algn="ctr" eaLnBrk="0" hangingPunct="0">
              <a:defRPr/>
            </a:pPr>
            <a:r>
              <a:rPr lang="en-GB" sz="3200" kern="10" smtClean="0">
                <a:ln w="19050">
                  <a:solidFill>
                    <a:srgbClr val="FF0000"/>
                  </a:solidFill>
                  <a:round/>
                  <a:headEnd/>
                  <a:tailEnd/>
                </a:ln>
                <a:solidFill>
                  <a:srgbClr val="0000FF"/>
                </a:solidFill>
                <a:effectLst>
                  <a:outerShdw dist="35921" dir="2700000" algn="ctr" rotWithShape="0">
                    <a:srgbClr val="990000"/>
                  </a:outerShdw>
                </a:effectLst>
                <a:latin typeface="Comic Sans MS"/>
                <a:cs typeface="+mn-cs"/>
              </a:rPr>
              <a:t>Permanent magnet triplet design</a:t>
            </a:r>
            <a:endParaRPr lang="en-GB" sz="3200" kern="10">
              <a:ln w="19050">
                <a:solidFill>
                  <a:srgbClr val="FF0000"/>
                </a:solidFill>
                <a:round/>
                <a:headEnd/>
                <a:tailEnd/>
              </a:ln>
              <a:solidFill>
                <a:srgbClr val="0000FF"/>
              </a:solidFill>
              <a:effectLst>
                <a:outerShdw dist="35921" dir="2700000" algn="ctr" rotWithShape="0">
                  <a:srgbClr val="990000"/>
                </a:outerShdw>
              </a:effectLst>
              <a:latin typeface="Comic Sans MS"/>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797056" y="764704"/>
            <a:ext cx="364715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Examples</a:t>
            </a:r>
            <a:r>
              <a:rPr lang="it-IT"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3" name="Rettangolo 2"/>
          <p:cNvSpPr/>
          <p:nvPr/>
        </p:nvSpPr>
        <p:spPr>
          <a:xfrm>
            <a:off x="182267" y="1772816"/>
            <a:ext cx="8710213" cy="4524315"/>
          </a:xfrm>
          <a:prstGeom prst="rect">
            <a:avLst/>
          </a:prstGeom>
          <a:noFill/>
        </p:spPr>
        <p:txBody>
          <a:bodyPr wrap="square" lIns="91440" tIns="45720" rIns="91440" bIns="45720">
            <a:spAutoFit/>
          </a:bodyPr>
          <a:lstStyle/>
          <a:p>
            <a:pPr marL="742950" indent="-742950" algn="just">
              <a:buAutoNum type="arabicPeriod"/>
            </a:pP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Electron </a:t>
            </a: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beam</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from</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LWFA @ </a:t>
            </a: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Strathclyde</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p>
          <a:p>
            <a:pPr marL="742950" indent="-742950" algn="just">
              <a:buAutoNum type="arabicPeriod"/>
            </a:pPr>
            <a:endParaRPr lang="it-IT"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marL="742950" indent="-742950" algn="just">
              <a:buAutoNum type="arabicPeriod"/>
            </a:pP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solidFill>
                <a:effectLst>
                  <a:outerShdw blurRad="50800" dist="40000" dir="5400000" algn="tl" rotWithShape="0">
                    <a:srgbClr val="000000">
                      <a:shade val="5000"/>
                      <a:satMod val="120000"/>
                      <a:alpha val="33000"/>
                    </a:srgbClr>
                  </a:outerShdw>
                </a:effectLst>
              </a:rPr>
              <a:t>Quality</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solidFill>
                <a:effectLst>
                  <a:outerShdw blurRad="50800" dist="40000" dir="5400000" algn="tl" rotWithShape="0">
                    <a:srgbClr val="000000">
                      <a:shade val="5000"/>
                      <a:satMod val="120000"/>
                      <a:alpha val="33000"/>
                    </a:srgbClr>
                  </a:outerShdw>
                </a:effectLst>
              </a:rPr>
              <a:t> </a:t>
            </a: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solidFill>
                <a:effectLst>
                  <a:outerShdw blurRad="50800" dist="40000" dir="5400000" algn="tl" rotWithShape="0">
                    <a:srgbClr val="000000">
                      <a:shade val="5000"/>
                      <a:satMod val="120000"/>
                      <a:alpha val="33000"/>
                    </a:srgbClr>
                  </a:outerShdw>
                </a:effectLst>
              </a:rPr>
              <a:t>of</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solidFill>
                <a:effectLst>
                  <a:outerShdw blurRad="50800" dist="40000" dir="5400000" algn="tl" rotWithShape="0">
                    <a:srgbClr val="000000">
                      <a:shade val="5000"/>
                      <a:satMod val="120000"/>
                      <a:alpha val="33000"/>
                    </a:srgbClr>
                  </a:outerShdw>
                </a:effectLst>
              </a:rPr>
              <a:t> the electron </a:t>
            </a: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solidFill>
                <a:effectLst>
                  <a:outerShdw blurRad="50800" dist="40000" dir="5400000" algn="tl" rotWithShape="0">
                    <a:srgbClr val="000000">
                      <a:shade val="5000"/>
                      <a:satMod val="120000"/>
                      <a:alpha val="33000"/>
                    </a:srgbClr>
                  </a:outerShdw>
                </a:effectLst>
              </a:rPr>
              <a:t>beam</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solidFill>
                <a:effectLst>
                  <a:outerShdw blurRad="50800" dist="40000" dir="5400000" algn="tl" rotWithShape="0">
                    <a:srgbClr val="000000">
                      <a:shade val="5000"/>
                      <a:satMod val="120000"/>
                      <a:alpha val="33000"/>
                    </a:srgbClr>
                  </a:outerShdw>
                </a:effectLst>
              </a:rPr>
              <a:t> </a:t>
            </a: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solidFill>
                <a:effectLst>
                  <a:outerShdw blurRad="50800" dist="40000" dir="5400000" algn="tl" rotWithShape="0">
                    <a:srgbClr val="000000">
                      <a:shade val="5000"/>
                      <a:satMod val="120000"/>
                      <a:alpha val="33000"/>
                    </a:srgbClr>
                  </a:outerShdw>
                </a:effectLst>
              </a:rPr>
              <a:t>measured</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solidFill>
                <a:effectLst>
                  <a:outerShdw blurRad="50800" dist="40000" dir="5400000" algn="tl" rotWithShape="0">
                    <a:srgbClr val="000000">
                      <a:shade val="5000"/>
                      <a:satMod val="120000"/>
                      <a:alpha val="33000"/>
                    </a:srgbClr>
                  </a:outerShdw>
                </a:effectLst>
              </a:rPr>
              <a:t> @ </a:t>
            </a: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solidFill>
                <a:effectLst>
                  <a:outerShdw blurRad="50800" dist="40000" dir="5400000" algn="tl" rotWithShape="0">
                    <a:srgbClr val="000000">
                      <a:shade val="5000"/>
                      <a:satMod val="120000"/>
                      <a:alpha val="33000"/>
                    </a:srgbClr>
                  </a:outerShdw>
                </a:effectLst>
              </a:rPr>
              <a:t>Strathclyde</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solidFill>
                <a:effectLst>
                  <a:outerShdw blurRad="50800" dist="40000" dir="5400000" algn="tl" rotWithShape="0">
                    <a:srgbClr val="000000">
                      <a:shade val="5000"/>
                      <a:satMod val="120000"/>
                      <a:alpha val="33000"/>
                    </a:srgbClr>
                  </a:outerShdw>
                </a:effectLst>
              </a:rPr>
              <a:t>.</a:t>
            </a:r>
          </a:p>
          <a:p>
            <a:pPr marL="742950" indent="-742950" algn="just">
              <a:buAutoNum type="arabicPeriod"/>
            </a:pPr>
            <a:endParaRPr lang="it-IT"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marL="742950" indent="-742950" algn="just">
              <a:buAutoNum type="arabicPeriod"/>
            </a:pP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Resonant</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betatron </a:t>
            </a: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oscillations</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 RAL.</a:t>
            </a:r>
            <a:endParaRPr lang="it-IT"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3994422" y="1340768"/>
            <a:ext cx="4754042" cy="2664296"/>
            <a:chOff x="500034" y="1357298"/>
            <a:chExt cx="3818126" cy="2023418"/>
          </a:xfrm>
        </p:grpSpPr>
        <p:pic>
          <p:nvPicPr>
            <p:cNvPr id="138252" name="Picture 1" descr="090918_16_43_1_ssp"/>
            <p:cNvPicPr>
              <a:picLocks noChangeAspect="1" noChangeArrowheads="1"/>
            </p:cNvPicPr>
            <p:nvPr/>
          </p:nvPicPr>
          <p:blipFill>
            <a:blip r:embed="rId2" cstate="print"/>
            <a:srcRect/>
            <a:stretch>
              <a:fillRect/>
            </a:stretch>
          </p:blipFill>
          <p:spPr bwMode="auto">
            <a:xfrm>
              <a:off x="2285984" y="1357299"/>
              <a:ext cx="2032176" cy="1508891"/>
            </a:xfrm>
            <a:prstGeom prst="rect">
              <a:avLst/>
            </a:prstGeom>
            <a:noFill/>
            <a:ln w="9525">
              <a:noFill/>
              <a:miter lim="800000"/>
              <a:headEnd/>
              <a:tailEnd/>
            </a:ln>
          </p:spPr>
        </p:pic>
        <p:pic>
          <p:nvPicPr>
            <p:cNvPr id="138253" name="Picture 7" descr="run4_52-1.png"/>
            <p:cNvPicPr>
              <a:picLocks noChangeAspect="1"/>
            </p:cNvPicPr>
            <p:nvPr/>
          </p:nvPicPr>
          <p:blipFill>
            <a:blip r:embed="rId3" cstate="print"/>
            <a:srcRect/>
            <a:stretch>
              <a:fillRect/>
            </a:stretch>
          </p:blipFill>
          <p:spPr bwMode="auto">
            <a:xfrm>
              <a:off x="500034" y="1357298"/>
              <a:ext cx="1512158" cy="1512158"/>
            </a:xfrm>
            <a:prstGeom prst="rect">
              <a:avLst/>
            </a:prstGeom>
            <a:noFill/>
            <a:ln w="9525">
              <a:noFill/>
              <a:miter lim="800000"/>
              <a:headEnd/>
              <a:tailEnd/>
            </a:ln>
          </p:spPr>
        </p:pic>
        <p:sp>
          <p:nvSpPr>
            <p:cNvPr id="138254" name="Rectangle 8"/>
            <p:cNvSpPr>
              <a:spLocks noChangeArrowheads="1"/>
            </p:cNvSpPr>
            <p:nvPr/>
          </p:nvSpPr>
          <p:spPr bwMode="auto">
            <a:xfrm>
              <a:off x="571472" y="2857496"/>
              <a:ext cx="3500462" cy="523220"/>
            </a:xfrm>
            <a:prstGeom prst="rect">
              <a:avLst/>
            </a:prstGeom>
            <a:noFill/>
            <a:ln w="9525">
              <a:noFill/>
              <a:miter lim="800000"/>
              <a:headEnd/>
              <a:tailEnd/>
            </a:ln>
          </p:spPr>
          <p:txBody>
            <a:bodyPr>
              <a:spAutoFit/>
            </a:bodyPr>
            <a:lstStyle/>
            <a:p>
              <a:pPr algn="ctr"/>
              <a:r>
                <a:rPr lang="en-PH" sz="1400">
                  <a:latin typeface="Cambria" pitchFamily="18" charset="0"/>
                </a:rPr>
                <a:t>False colour image of an electron beam with and without the pepper-pot mask.</a:t>
              </a:r>
              <a:endParaRPr lang="en-GB" sz="1400">
                <a:latin typeface="Cambria" pitchFamily="18" charset="0"/>
              </a:endParaRPr>
            </a:p>
          </p:txBody>
        </p:sp>
      </p:grpSp>
      <p:grpSp>
        <p:nvGrpSpPr>
          <p:cNvPr id="3" name="Group 24"/>
          <p:cNvGrpSpPr>
            <a:grpSpLocks/>
          </p:cNvGrpSpPr>
          <p:nvPr/>
        </p:nvGrpSpPr>
        <p:grpSpPr bwMode="auto">
          <a:xfrm>
            <a:off x="539552" y="3987130"/>
            <a:ext cx="5184576" cy="2610222"/>
            <a:chOff x="285720" y="1609724"/>
            <a:chExt cx="3643338" cy="1962152"/>
          </a:xfrm>
        </p:grpSpPr>
        <p:grpSp>
          <p:nvGrpSpPr>
            <p:cNvPr id="4" name="Group 22"/>
            <p:cNvGrpSpPr>
              <a:grpSpLocks/>
            </p:cNvGrpSpPr>
            <p:nvPr/>
          </p:nvGrpSpPr>
          <p:grpSpPr bwMode="auto">
            <a:xfrm>
              <a:off x="285720" y="1609724"/>
              <a:ext cx="1676400" cy="1962152"/>
              <a:chOff x="285720" y="1609724"/>
              <a:chExt cx="1676400" cy="1962152"/>
            </a:xfrm>
          </p:grpSpPr>
          <p:pic>
            <p:nvPicPr>
              <p:cNvPr id="138250" name="Picture 16" descr="30092010_S4000_4.png"/>
              <p:cNvPicPr>
                <a:picLocks noChangeAspect="1"/>
              </p:cNvPicPr>
              <p:nvPr/>
            </p:nvPicPr>
            <p:blipFill>
              <a:blip r:embed="rId4" cstate="print"/>
              <a:srcRect/>
              <a:stretch>
                <a:fillRect/>
              </a:stretch>
            </p:blipFill>
            <p:spPr bwMode="auto">
              <a:xfrm>
                <a:off x="285720" y="1609724"/>
                <a:ext cx="1676400" cy="1676400"/>
              </a:xfrm>
              <a:prstGeom prst="rect">
                <a:avLst/>
              </a:prstGeom>
              <a:noFill/>
              <a:ln w="9525">
                <a:noFill/>
                <a:miter lim="800000"/>
                <a:headEnd/>
                <a:tailEnd/>
              </a:ln>
            </p:spPr>
          </p:pic>
          <p:sp>
            <p:nvSpPr>
              <p:cNvPr id="138251" name="TextBox 19"/>
              <p:cNvSpPr txBox="1">
                <a:spLocks noChangeArrowheads="1"/>
              </p:cNvSpPr>
              <p:nvPr/>
            </p:nvSpPr>
            <p:spPr bwMode="auto">
              <a:xfrm>
                <a:off x="500034" y="3248711"/>
                <a:ext cx="1217577" cy="323165"/>
              </a:xfrm>
              <a:prstGeom prst="rect">
                <a:avLst/>
              </a:prstGeom>
              <a:noFill/>
              <a:ln w="9525">
                <a:noFill/>
                <a:miter lim="800000"/>
                <a:headEnd/>
                <a:tailEnd/>
              </a:ln>
            </p:spPr>
            <p:txBody>
              <a:bodyPr wrap="none">
                <a:spAutoFit/>
              </a:bodyPr>
              <a:lstStyle/>
              <a:p>
                <a:r>
                  <a:rPr lang="en-GB" sz="1500" b="1"/>
                  <a:t>image plate</a:t>
                </a:r>
              </a:p>
            </p:txBody>
          </p:sp>
        </p:grpSp>
        <p:grpSp>
          <p:nvGrpSpPr>
            <p:cNvPr id="5" name="Group 23"/>
            <p:cNvGrpSpPr>
              <a:grpSpLocks/>
            </p:cNvGrpSpPr>
            <p:nvPr/>
          </p:nvGrpSpPr>
          <p:grpSpPr bwMode="auto">
            <a:xfrm>
              <a:off x="2252658" y="1609724"/>
              <a:ext cx="1676400" cy="1962152"/>
              <a:chOff x="2252658" y="1609724"/>
              <a:chExt cx="1676400" cy="1962152"/>
            </a:xfrm>
          </p:grpSpPr>
          <p:pic>
            <p:nvPicPr>
              <p:cNvPr id="138248" name="Picture 18" descr="imgplate_4-1.png"/>
              <p:cNvPicPr>
                <a:picLocks noChangeAspect="1"/>
              </p:cNvPicPr>
              <p:nvPr/>
            </p:nvPicPr>
            <p:blipFill>
              <a:blip r:embed="rId5" cstate="print"/>
              <a:srcRect/>
              <a:stretch>
                <a:fillRect/>
              </a:stretch>
            </p:blipFill>
            <p:spPr bwMode="auto">
              <a:xfrm>
                <a:off x="2252658" y="1609724"/>
                <a:ext cx="1676400" cy="1676400"/>
              </a:xfrm>
              <a:prstGeom prst="rect">
                <a:avLst/>
              </a:prstGeom>
              <a:noFill/>
              <a:ln w="9525">
                <a:noFill/>
                <a:miter lim="800000"/>
                <a:headEnd/>
                <a:tailEnd/>
              </a:ln>
            </p:spPr>
          </p:pic>
          <p:sp>
            <p:nvSpPr>
              <p:cNvPr id="138249" name="TextBox 20"/>
              <p:cNvSpPr txBox="1">
                <a:spLocks noChangeArrowheads="1"/>
              </p:cNvSpPr>
              <p:nvPr/>
            </p:nvSpPr>
            <p:spPr bwMode="auto">
              <a:xfrm>
                <a:off x="2636667" y="3248711"/>
                <a:ext cx="863763" cy="323165"/>
              </a:xfrm>
              <a:prstGeom prst="rect">
                <a:avLst/>
              </a:prstGeom>
              <a:noFill/>
              <a:ln w="9525">
                <a:noFill/>
                <a:miter lim="800000"/>
                <a:headEnd/>
                <a:tailEnd/>
              </a:ln>
            </p:spPr>
            <p:txBody>
              <a:bodyPr wrap="none">
                <a:spAutoFit/>
              </a:bodyPr>
              <a:lstStyle/>
              <a:p>
                <a:r>
                  <a:rPr lang="en-GB" sz="1500" b="1"/>
                  <a:t>Lanex 2</a:t>
                </a:r>
              </a:p>
            </p:txBody>
          </p:sp>
        </p:grpSp>
      </p:grpSp>
      <p:sp>
        <p:nvSpPr>
          <p:cNvPr id="16" name="WordArt 8"/>
          <p:cNvSpPr>
            <a:spLocks noChangeArrowheads="1" noChangeShapeType="1" noTextEdit="1"/>
          </p:cNvSpPr>
          <p:nvPr/>
        </p:nvSpPr>
        <p:spPr bwMode="auto">
          <a:xfrm>
            <a:off x="395288" y="476250"/>
            <a:ext cx="6913016" cy="649288"/>
          </a:xfrm>
          <a:prstGeom prst="rect">
            <a:avLst/>
          </a:prstGeom>
        </p:spPr>
        <p:txBody>
          <a:bodyPr wrap="none" fromWordArt="1">
            <a:prstTxWarp prst="textPlain">
              <a:avLst>
                <a:gd name="adj" fmla="val 50000"/>
              </a:avLst>
            </a:prstTxWarp>
          </a:bodyPr>
          <a:lstStyle/>
          <a:p>
            <a:pPr algn="ctr"/>
            <a:r>
              <a:rPr lang="en-GB" sz="3200" kern="10" dirty="0" smtClean="0">
                <a:ln w="19050">
                  <a:solidFill>
                    <a:srgbClr val="FF0000"/>
                  </a:solidFill>
                  <a:round/>
                  <a:headEnd/>
                  <a:tailEnd/>
                </a:ln>
                <a:solidFill>
                  <a:srgbClr val="0000FF"/>
                </a:solidFill>
                <a:effectLst>
                  <a:outerShdw dist="35921" dir="2700000" algn="ctr" rotWithShape="0">
                    <a:srgbClr val="990000"/>
                  </a:outerShdw>
                </a:effectLst>
                <a:latin typeface="Comic Sans MS"/>
              </a:rPr>
              <a:t>2: Quality of the electron bunches from LWFA </a:t>
            </a:r>
            <a:endParaRPr lang="en-GB" sz="3200" kern="10" dirty="0">
              <a:ln w="19050">
                <a:solidFill>
                  <a:srgbClr val="FF0000"/>
                </a:solidFill>
                <a:round/>
                <a:headEnd/>
                <a:tailEnd/>
              </a:ln>
              <a:solidFill>
                <a:srgbClr val="0000FF"/>
              </a:solidFill>
              <a:effectLst>
                <a:outerShdw dist="35921" dir="2700000" algn="ctr" rotWithShape="0">
                  <a:srgbClr val="990000"/>
                </a:outerShdw>
              </a:effectLst>
              <a:latin typeface="Comic Sans MS"/>
            </a:endParaRPr>
          </a:p>
        </p:txBody>
      </p:sp>
      <p:sp>
        <p:nvSpPr>
          <p:cNvPr id="15" name="CasellaDiTesto 14"/>
          <p:cNvSpPr txBox="1"/>
          <p:nvPr/>
        </p:nvSpPr>
        <p:spPr>
          <a:xfrm>
            <a:off x="179512" y="1700808"/>
            <a:ext cx="3528392" cy="1246495"/>
          </a:xfrm>
          <a:prstGeom prst="rect">
            <a:avLst/>
          </a:prstGeom>
          <a:noFill/>
        </p:spPr>
        <p:txBody>
          <a:bodyPr wrap="square" rtlCol="0">
            <a:spAutoFit/>
          </a:bodyPr>
          <a:lstStyle/>
          <a:p>
            <a:pPr algn="just"/>
            <a:r>
              <a:rPr lang="en-GB" dirty="0" smtClean="0"/>
              <a:t>Emittance measurement using a pepper-pot mask: measured emittance at 60 cm from the source down to 1.1 </a:t>
            </a:r>
            <a:r>
              <a:rPr lang="el-GR" sz="2100" dirty="0" smtClean="0">
                <a:latin typeface="Calibri"/>
                <a:cs typeface="Calibri"/>
              </a:rPr>
              <a:t>π</a:t>
            </a:r>
            <a:r>
              <a:rPr lang="it-IT" sz="2100" dirty="0" smtClean="0">
                <a:latin typeface="Calibri"/>
                <a:cs typeface="Calibri"/>
              </a:rPr>
              <a:t> mm </a:t>
            </a:r>
            <a:r>
              <a:rPr lang="it-IT" sz="2100" dirty="0" err="1" smtClean="0">
                <a:latin typeface="Calibri"/>
                <a:cs typeface="Calibri"/>
              </a:rPr>
              <a:t>mrad</a:t>
            </a:r>
            <a:r>
              <a:rPr lang="it-IT" sz="2100" dirty="0" smtClean="0">
                <a:latin typeface="Calibri"/>
                <a:cs typeface="Calibri"/>
              </a:rPr>
              <a:t>.</a:t>
            </a:r>
            <a:endParaRPr lang="en-GB" sz="2100" dirty="0"/>
          </a:p>
        </p:txBody>
      </p:sp>
      <p:sp>
        <p:nvSpPr>
          <p:cNvPr id="17" name="CasellaDiTesto 16"/>
          <p:cNvSpPr txBox="1"/>
          <p:nvPr/>
        </p:nvSpPr>
        <p:spPr>
          <a:xfrm>
            <a:off x="6012160" y="4399944"/>
            <a:ext cx="2880320" cy="1477328"/>
          </a:xfrm>
          <a:prstGeom prst="rect">
            <a:avLst/>
          </a:prstGeom>
          <a:noFill/>
        </p:spPr>
        <p:txBody>
          <a:bodyPr wrap="square" rtlCol="0">
            <a:spAutoFit/>
          </a:bodyPr>
          <a:lstStyle/>
          <a:p>
            <a:pPr algn="just"/>
            <a:r>
              <a:rPr lang="en-GB" dirty="0" smtClean="0"/>
              <a:t>Charge measurement using a calibrated image plate: measured charge at 1.5 m from the accelerator up to 20 </a:t>
            </a:r>
            <a:r>
              <a:rPr lang="en-GB" dirty="0" err="1" smtClean="0"/>
              <a:t>pC</a:t>
            </a:r>
            <a:r>
              <a:rPr lang="en-GB" dirty="0" smtClean="0"/>
              <a:t>.</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p:nvPr/>
        </p:nvSpPr>
        <p:spPr>
          <a:xfrm>
            <a:off x="6516216" y="3005504"/>
            <a:ext cx="2448272" cy="2585323"/>
          </a:xfrm>
          <a:prstGeom prst="rect">
            <a:avLst/>
          </a:prstGeom>
          <a:noFill/>
        </p:spPr>
        <p:txBody>
          <a:bodyPr wrap="square">
            <a:spAutoFit/>
          </a:bodyPr>
          <a:lstStyle/>
          <a:p>
            <a:pPr algn="just" eaLnBrk="0" hangingPunct="0">
              <a:defRPr/>
            </a:pPr>
            <a:r>
              <a:rPr lang="en-GB" dirty="0" smtClean="0">
                <a:latin typeface="+mn-lt"/>
              </a:rPr>
              <a:t>Transition radiation technique used to measure the bunch length measured at 1 m from the source. </a:t>
            </a:r>
          </a:p>
          <a:p>
            <a:pPr algn="just" eaLnBrk="0" hangingPunct="0">
              <a:defRPr/>
            </a:pPr>
            <a:r>
              <a:rPr lang="en-GB" dirty="0" smtClean="0"/>
              <a:t>The curve that better fits the experimental data is the one of the </a:t>
            </a:r>
            <a:r>
              <a:rPr lang="en-GB" dirty="0" smtClean="0">
                <a:latin typeface="+mn-lt"/>
              </a:rPr>
              <a:t>2 </a:t>
            </a:r>
            <a:r>
              <a:rPr lang="en-GB" dirty="0" err="1">
                <a:latin typeface="+mn-lt"/>
              </a:rPr>
              <a:t>fs</a:t>
            </a:r>
            <a:r>
              <a:rPr lang="en-GB" dirty="0">
                <a:latin typeface="+mn-lt"/>
              </a:rPr>
              <a:t> </a:t>
            </a:r>
            <a:r>
              <a:rPr lang="en-GB" dirty="0" smtClean="0">
                <a:latin typeface="+mn-lt"/>
              </a:rPr>
              <a:t>duration.</a:t>
            </a:r>
            <a:endParaRPr lang="en-GB" dirty="0">
              <a:latin typeface="+mn-lt"/>
            </a:endParaRPr>
          </a:p>
        </p:txBody>
      </p:sp>
      <p:graphicFrame>
        <p:nvGraphicFramePr>
          <p:cNvPr id="3" name="Object 2"/>
          <p:cNvGraphicFramePr>
            <a:graphicFrameLocks noChangeAspect="1"/>
          </p:cNvGraphicFramePr>
          <p:nvPr/>
        </p:nvGraphicFramePr>
        <p:xfrm>
          <a:off x="35496" y="2206451"/>
          <a:ext cx="6518275" cy="4606925"/>
        </p:xfrm>
        <a:graphic>
          <a:graphicData uri="http://schemas.openxmlformats.org/presentationml/2006/ole">
            <p:oleObj spid="_x0000_s3074" name="Graph" r:id="rId3" imgW="4276800" imgH="3023280" progId="Origin50.Graph">
              <p:embed/>
            </p:oleObj>
          </a:graphicData>
        </a:graphic>
      </p:graphicFrame>
      <p:sp>
        <p:nvSpPr>
          <p:cNvPr id="4" name="WordArt 8"/>
          <p:cNvSpPr>
            <a:spLocks noChangeArrowheads="1" noChangeShapeType="1" noTextEdit="1"/>
          </p:cNvSpPr>
          <p:nvPr/>
        </p:nvSpPr>
        <p:spPr bwMode="auto">
          <a:xfrm>
            <a:off x="395288" y="476250"/>
            <a:ext cx="6913016" cy="649288"/>
          </a:xfrm>
          <a:prstGeom prst="rect">
            <a:avLst/>
          </a:prstGeom>
        </p:spPr>
        <p:txBody>
          <a:bodyPr wrap="none" fromWordArt="1">
            <a:prstTxWarp prst="textPlain">
              <a:avLst>
                <a:gd name="adj" fmla="val 50000"/>
              </a:avLst>
            </a:prstTxWarp>
          </a:bodyPr>
          <a:lstStyle/>
          <a:p>
            <a:pPr algn="ctr"/>
            <a:r>
              <a:rPr lang="en-GB" sz="3200" kern="10" dirty="0" smtClean="0">
                <a:ln w="19050">
                  <a:solidFill>
                    <a:srgbClr val="FF0000"/>
                  </a:solidFill>
                  <a:round/>
                  <a:headEnd/>
                  <a:tailEnd/>
                </a:ln>
                <a:solidFill>
                  <a:srgbClr val="0000FF"/>
                </a:solidFill>
                <a:effectLst>
                  <a:outerShdw dist="35921" dir="2700000" algn="ctr" rotWithShape="0">
                    <a:srgbClr val="990000"/>
                  </a:outerShdw>
                </a:effectLst>
                <a:latin typeface="Comic Sans MS"/>
              </a:rPr>
              <a:t>2: Quality of the electron bunches from LWFA </a:t>
            </a:r>
            <a:endParaRPr lang="en-GB" sz="3200" kern="10" dirty="0">
              <a:ln w="19050">
                <a:solidFill>
                  <a:srgbClr val="FF0000"/>
                </a:solidFill>
                <a:round/>
                <a:headEnd/>
                <a:tailEnd/>
              </a:ln>
              <a:solidFill>
                <a:srgbClr val="0000FF"/>
              </a:solidFill>
              <a:effectLst>
                <a:outerShdw dist="35921" dir="2700000" algn="ctr" rotWithShape="0">
                  <a:srgbClr val="990000"/>
                </a:outerShdw>
              </a:effectLst>
              <a:latin typeface="Comic Sans MS"/>
            </a:endParaRPr>
          </a:p>
        </p:txBody>
      </p:sp>
      <p:pic>
        <p:nvPicPr>
          <p:cNvPr id="3075" name="Picture 3" descr="C:\Users\MARIA\Desktop\Stack_espec.gif"/>
          <p:cNvPicPr>
            <a:picLocks noChangeAspect="1" noChangeArrowheads="1" noCrop="1"/>
          </p:cNvPicPr>
          <p:nvPr/>
        </p:nvPicPr>
        <p:blipFill>
          <a:blip r:embed="rId4" cstate="print"/>
          <a:srcRect/>
          <a:stretch>
            <a:fillRect/>
          </a:stretch>
        </p:blipFill>
        <p:spPr bwMode="auto">
          <a:xfrm>
            <a:off x="683568" y="1292574"/>
            <a:ext cx="7920000" cy="336226"/>
          </a:xfrm>
          <a:prstGeom prst="rect">
            <a:avLst/>
          </a:prstGeom>
          <a:noFill/>
        </p:spPr>
      </p:pic>
      <p:sp>
        <p:nvSpPr>
          <p:cNvPr id="6" name="TextBox 12"/>
          <p:cNvSpPr txBox="1"/>
          <p:nvPr/>
        </p:nvSpPr>
        <p:spPr>
          <a:xfrm>
            <a:off x="107504" y="1774557"/>
            <a:ext cx="8937376" cy="646331"/>
          </a:xfrm>
          <a:prstGeom prst="rect">
            <a:avLst/>
          </a:prstGeom>
          <a:noFill/>
        </p:spPr>
        <p:txBody>
          <a:bodyPr wrap="square">
            <a:spAutoFit/>
          </a:bodyPr>
          <a:lstStyle/>
          <a:p>
            <a:pPr algn="just" eaLnBrk="0" hangingPunct="0">
              <a:defRPr/>
            </a:pPr>
            <a:r>
              <a:rPr lang="en-GB" dirty="0" smtClean="0">
                <a:latin typeface="+mn-lt"/>
              </a:rPr>
              <a:t>Example of the best energy spread measured on our system: </a:t>
            </a:r>
            <a:r>
              <a:rPr lang="en-GB" dirty="0" smtClean="0"/>
              <a:t>only 0.4%, which is the resolution limit of the electron spectrometer. </a:t>
            </a:r>
            <a:endParaRPr lang="en-GB" dirty="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797056" y="764704"/>
            <a:ext cx="364715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Examples</a:t>
            </a:r>
            <a:r>
              <a:rPr lang="it-IT"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3" name="Rettangolo 2"/>
          <p:cNvSpPr/>
          <p:nvPr/>
        </p:nvSpPr>
        <p:spPr>
          <a:xfrm>
            <a:off x="182267" y="1772816"/>
            <a:ext cx="8710213" cy="4524315"/>
          </a:xfrm>
          <a:prstGeom prst="rect">
            <a:avLst/>
          </a:prstGeom>
          <a:noFill/>
        </p:spPr>
        <p:txBody>
          <a:bodyPr wrap="square" lIns="91440" tIns="45720" rIns="91440" bIns="45720">
            <a:spAutoFit/>
          </a:bodyPr>
          <a:lstStyle/>
          <a:p>
            <a:pPr marL="742950" indent="-742950" algn="just">
              <a:buAutoNum type="arabicPeriod"/>
            </a:pP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Electron </a:t>
            </a: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beam</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from</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LWFA @ </a:t>
            </a: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Strathclyde</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p>
          <a:p>
            <a:pPr marL="742950" indent="-742950" algn="just">
              <a:buAutoNum type="arabicPeriod"/>
            </a:pPr>
            <a:endParaRPr lang="it-IT"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marL="742950" indent="-742950" algn="just">
              <a:buAutoNum type="arabicPeriod"/>
            </a:pP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Quality</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of</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the electron </a:t>
            </a: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beam</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measured</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 </a:t>
            </a: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Strathclyde</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p>
          <a:p>
            <a:pPr marL="742950" indent="-742950" algn="just">
              <a:buAutoNum type="arabicPeriod"/>
            </a:pPr>
            <a:endParaRPr lang="it-IT"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marL="742950" indent="-742950" algn="just">
              <a:buAutoNum type="arabicPeriod"/>
            </a:pP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solidFill>
                <a:effectLst>
                  <a:outerShdw blurRad="50800" dist="40000" dir="5400000" algn="tl" rotWithShape="0">
                    <a:srgbClr val="000000">
                      <a:shade val="5000"/>
                      <a:satMod val="120000"/>
                      <a:alpha val="33000"/>
                    </a:srgbClr>
                  </a:outerShdw>
                </a:effectLst>
              </a:rPr>
              <a:t>Resonant</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solidFill>
                <a:effectLst>
                  <a:outerShdw blurRad="50800" dist="40000" dir="5400000" algn="tl" rotWithShape="0">
                    <a:srgbClr val="000000">
                      <a:shade val="5000"/>
                      <a:satMod val="120000"/>
                      <a:alpha val="33000"/>
                    </a:srgbClr>
                  </a:outerShdw>
                </a:effectLst>
              </a:rPr>
              <a:t> betatron </a:t>
            </a: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solidFill>
                <a:effectLst>
                  <a:outerShdw blurRad="50800" dist="40000" dir="5400000" algn="tl" rotWithShape="0">
                    <a:srgbClr val="000000">
                      <a:shade val="5000"/>
                      <a:satMod val="120000"/>
                      <a:alpha val="33000"/>
                    </a:srgbClr>
                  </a:outerShdw>
                </a:effectLst>
              </a:rPr>
              <a:t>oscillations</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solidFill>
                <a:effectLst>
                  <a:outerShdw blurRad="50800" dist="40000" dir="5400000" algn="tl" rotWithShape="0">
                    <a:srgbClr val="000000">
                      <a:shade val="5000"/>
                      <a:satMod val="120000"/>
                      <a:alpha val="33000"/>
                    </a:srgbClr>
                  </a:outerShdw>
                </a:effectLst>
              </a:rPr>
              <a:t> @ RAL.</a:t>
            </a:r>
            <a:endParaRPr lang="it-IT"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WordArt 8"/>
          <p:cNvSpPr>
            <a:spLocks noChangeArrowheads="1" noChangeShapeType="1" noTextEdit="1"/>
          </p:cNvSpPr>
          <p:nvPr/>
        </p:nvSpPr>
        <p:spPr bwMode="auto">
          <a:xfrm>
            <a:off x="395288" y="476250"/>
            <a:ext cx="2520950" cy="649288"/>
          </a:xfrm>
          <a:prstGeom prst="rect">
            <a:avLst/>
          </a:prstGeom>
        </p:spPr>
        <p:txBody>
          <a:bodyPr wrap="none" fromWordArt="1">
            <a:prstTxWarp prst="textPlain">
              <a:avLst>
                <a:gd name="adj" fmla="val 50000"/>
              </a:avLst>
            </a:prstTxWarp>
          </a:bodyPr>
          <a:lstStyle/>
          <a:p>
            <a:pPr algn="ctr"/>
            <a:r>
              <a:rPr lang="en-US" sz="3200" kern="10">
                <a:ln w="19050">
                  <a:solidFill>
                    <a:srgbClr val="FF0000"/>
                  </a:solidFill>
                  <a:round/>
                  <a:headEnd/>
                  <a:tailEnd/>
                </a:ln>
                <a:solidFill>
                  <a:srgbClr val="0000FF"/>
                </a:solidFill>
                <a:effectLst>
                  <a:outerShdw dist="35921" dir="2700000" algn="ctr" rotWithShape="0">
                    <a:srgbClr val="990000"/>
                  </a:outerShdw>
                </a:effectLst>
                <a:latin typeface="Comic Sans MS"/>
              </a:rPr>
              <a:t>Outline</a:t>
            </a:r>
          </a:p>
        </p:txBody>
      </p:sp>
      <p:sp>
        <p:nvSpPr>
          <p:cNvPr id="5123" name="CasellaDiTesto 2"/>
          <p:cNvSpPr txBox="1">
            <a:spLocks noChangeArrowheads="1"/>
          </p:cNvSpPr>
          <p:nvPr/>
        </p:nvSpPr>
        <p:spPr bwMode="auto">
          <a:xfrm>
            <a:off x="395288" y="1340768"/>
            <a:ext cx="8497887" cy="5262979"/>
          </a:xfrm>
          <a:prstGeom prst="rect">
            <a:avLst/>
          </a:prstGeom>
          <a:noFill/>
          <a:ln w="9525">
            <a:noFill/>
            <a:miter lim="800000"/>
            <a:headEnd/>
            <a:tailEnd/>
          </a:ln>
        </p:spPr>
        <p:txBody>
          <a:bodyPr>
            <a:spAutoFit/>
          </a:bodyPr>
          <a:lstStyle/>
          <a:p>
            <a:pPr>
              <a:defRPr/>
            </a:pPr>
            <a:r>
              <a:rPr lang="en-GB" sz="2100" dirty="0" smtClean="0">
                <a:latin typeface="+mn-lt"/>
                <a:cs typeface="Arial" pitchFamily="34" charset="0"/>
              </a:rPr>
              <a:t>Why LWFA is interesting? Motivations</a:t>
            </a:r>
          </a:p>
          <a:p>
            <a:pPr>
              <a:defRPr/>
            </a:pPr>
            <a:endParaRPr lang="en-GB" sz="2100" dirty="0" smtClean="0">
              <a:latin typeface="+mn-lt"/>
              <a:cs typeface="Arial" pitchFamily="34" charset="0"/>
            </a:endParaRPr>
          </a:p>
          <a:p>
            <a:pPr>
              <a:defRPr/>
            </a:pPr>
            <a:r>
              <a:rPr lang="en-GB" sz="2100" dirty="0" smtClean="0">
                <a:latin typeface="+mn-lt"/>
                <a:cs typeface="Arial" pitchFamily="34" charset="0"/>
              </a:rPr>
              <a:t>Introduction to the LWFA theory</a:t>
            </a:r>
          </a:p>
          <a:p>
            <a:pPr>
              <a:defRPr/>
            </a:pPr>
            <a:endParaRPr lang="en-GB" sz="2100" dirty="0" smtClean="0">
              <a:cs typeface="Arial" pitchFamily="34" charset="0"/>
            </a:endParaRPr>
          </a:p>
          <a:p>
            <a:pPr>
              <a:defRPr/>
            </a:pPr>
            <a:r>
              <a:rPr lang="en-US" sz="2100" dirty="0" smtClean="0"/>
              <a:t>Resonant betatron oscillations in a plasma wake</a:t>
            </a:r>
            <a:endParaRPr lang="en-GB" sz="2100" dirty="0" smtClean="0">
              <a:latin typeface="+mn-lt"/>
              <a:cs typeface="Arial" pitchFamily="34" charset="0"/>
            </a:endParaRPr>
          </a:p>
          <a:p>
            <a:pPr>
              <a:defRPr/>
            </a:pPr>
            <a:endParaRPr lang="en-GB" sz="2100" dirty="0" smtClean="0">
              <a:cs typeface="Arial" pitchFamily="34" charset="0"/>
            </a:endParaRPr>
          </a:p>
          <a:p>
            <a:pPr>
              <a:defRPr/>
            </a:pPr>
            <a:r>
              <a:rPr lang="en-GB" sz="2100" dirty="0" smtClean="0">
                <a:latin typeface="+mn-lt"/>
                <a:cs typeface="Arial" pitchFamily="34" charset="0"/>
              </a:rPr>
              <a:t>Experiments: </a:t>
            </a:r>
          </a:p>
          <a:p>
            <a:pPr marL="457200" indent="-457200">
              <a:defRPr/>
            </a:pPr>
            <a:endParaRPr lang="en-GB" sz="2100" dirty="0" smtClean="0">
              <a:latin typeface="+mn-lt"/>
              <a:cs typeface="Arial" pitchFamily="34" charset="0"/>
            </a:endParaRPr>
          </a:p>
          <a:p>
            <a:pPr marL="457200" indent="-457200">
              <a:buFontTx/>
              <a:buAutoNum type="arabicPeriod"/>
              <a:defRPr/>
            </a:pPr>
            <a:r>
              <a:rPr lang="en-GB" sz="2100" dirty="0" smtClean="0">
                <a:cs typeface="Arial" pitchFamily="34" charset="0"/>
              </a:rPr>
              <a:t>Example of an electron beam out from a LWFA (stability)</a:t>
            </a:r>
          </a:p>
          <a:p>
            <a:pPr marL="457200" indent="-457200">
              <a:buAutoNum type="arabicPeriod"/>
              <a:defRPr/>
            </a:pPr>
            <a:endParaRPr lang="en-GB" sz="2100" dirty="0" smtClean="0">
              <a:cs typeface="Arial" pitchFamily="34" charset="0"/>
            </a:endParaRPr>
          </a:p>
          <a:p>
            <a:pPr marL="457200" indent="-457200">
              <a:buFontTx/>
              <a:buAutoNum type="arabicPeriod"/>
              <a:defRPr/>
            </a:pPr>
            <a:r>
              <a:rPr lang="en-GB" sz="2100" dirty="0" smtClean="0">
                <a:cs typeface="Arial" pitchFamily="34" charset="0"/>
              </a:rPr>
              <a:t>Quality of the electron bunch measured on ALPHA-X</a:t>
            </a:r>
          </a:p>
          <a:p>
            <a:pPr marL="457200" indent="-457200">
              <a:buAutoNum type="arabicPeriod"/>
              <a:defRPr/>
            </a:pPr>
            <a:endParaRPr lang="en-GB" sz="2100" dirty="0" smtClean="0">
              <a:cs typeface="Arial" pitchFamily="34" charset="0"/>
            </a:endParaRPr>
          </a:p>
          <a:p>
            <a:pPr marL="457200" indent="-457200">
              <a:buAutoNum type="arabicPeriod"/>
              <a:defRPr/>
            </a:pPr>
            <a:r>
              <a:rPr lang="en-US" sz="2100" dirty="0" smtClean="0"/>
              <a:t>Gamma-rays from harmonically resonant betatron oscillations in a plasma wake</a:t>
            </a:r>
          </a:p>
          <a:p>
            <a:pPr>
              <a:defRPr/>
            </a:pPr>
            <a:endParaRPr lang="en-GB" sz="2100" dirty="0" smtClean="0">
              <a:latin typeface="+mn-lt"/>
              <a:cs typeface="Arial" pitchFamily="34" charset="0"/>
            </a:endParaRPr>
          </a:p>
          <a:p>
            <a:pPr>
              <a:defRPr/>
            </a:pPr>
            <a:r>
              <a:rPr lang="en-GB" sz="2100" smtClean="0">
                <a:latin typeface="+mn-lt"/>
                <a:cs typeface="Arial" pitchFamily="34" charset="0"/>
              </a:rPr>
              <a:t>Conclusions</a:t>
            </a:r>
            <a:endParaRPr lang="en-GB" sz="2100" dirty="0">
              <a:latin typeface="+mn-lt"/>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8"/>
          <p:cNvSpPr>
            <a:spLocks noChangeArrowheads="1" noChangeShapeType="1" noTextEdit="1"/>
          </p:cNvSpPr>
          <p:nvPr/>
        </p:nvSpPr>
        <p:spPr bwMode="auto">
          <a:xfrm>
            <a:off x="395288" y="476250"/>
            <a:ext cx="6913016" cy="649288"/>
          </a:xfrm>
          <a:prstGeom prst="rect">
            <a:avLst/>
          </a:prstGeom>
        </p:spPr>
        <p:txBody>
          <a:bodyPr wrap="none" fromWordArt="1">
            <a:prstTxWarp prst="textPlain">
              <a:avLst>
                <a:gd name="adj" fmla="val 50000"/>
              </a:avLst>
            </a:prstTxWarp>
          </a:bodyPr>
          <a:lstStyle/>
          <a:p>
            <a:pPr algn="ctr"/>
            <a:r>
              <a:rPr lang="en-GB" sz="3200" kern="10" dirty="0" smtClean="0">
                <a:ln w="19050">
                  <a:solidFill>
                    <a:srgbClr val="FF0000"/>
                  </a:solidFill>
                  <a:round/>
                  <a:headEnd/>
                  <a:tailEnd/>
                </a:ln>
                <a:solidFill>
                  <a:srgbClr val="0000FF"/>
                </a:solidFill>
                <a:effectLst>
                  <a:outerShdw dist="35921" dir="2700000" algn="ctr" rotWithShape="0">
                    <a:srgbClr val="990000"/>
                  </a:outerShdw>
                </a:effectLst>
                <a:latin typeface="Comic Sans MS"/>
              </a:rPr>
              <a:t>RAL experiment: the set-up</a:t>
            </a:r>
            <a:endParaRPr lang="en-GB" sz="3200" kern="10" dirty="0">
              <a:ln w="19050">
                <a:solidFill>
                  <a:srgbClr val="FF0000"/>
                </a:solidFill>
                <a:round/>
                <a:headEnd/>
                <a:tailEnd/>
              </a:ln>
              <a:solidFill>
                <a:srgbClr val="0000FF"/>
              </a:solidFill>
              <a:effectLst>
                <a:outerShdw dist="35921" dir="2700000" algn="ctr" rotWithShape="0">
                  <a:srgbClr val="990000"/>
                </a:outerShdw>
              </a:effectLst>
              <a:latin typeface="Comic Sans MS"/>
            </a:endParaRPr>
          </a:p>
        </p:txBody>
      </p:sp>
      <p:pic>
        <p:nvPicPr>
          <p:cNvPr id="6147" name="Picture 3"/>
          <p:cNvPicPr>
            <a:picLocks noChangeAspect="1" noChangeArrowheads="1"/>
          </p:cNvPicPr>
          <p:nvPr/>
        </p:nvPicPr>
        <p:blipFill>
          <a:blip r:embed="rId3" cstate="print"/>
          <a:srcRect/>
          <a:stretch>
            <a:fillRect/>
          </a:stretch>
        </p:blipFill>
        <p:spPr bwMode="auto">
          <a:xfrm>
            <a:off x="96426" y="1556792"/>
            <a:ext cx="8940070" cy="3418262"/>
          </a:xfrm>
          <a:prstGeom prst="rect">
            <a:avLst/>
          </a:prstGeom>
          <a:noFill/>
          <a:ln w="9525">
            <a:noFill/>
            <a:miter lim="800000"/>
            <a:headEnd/>
            <a:tailEnd/>
          </a:ln>
        </p:spPr>
      </p:pic>
      <p:sp>
        <p:nvSpPr>
          <p:cNvPr id="8" name="CasellaDiTesto 7"/>
          <p:cNvSpPr txBox="1"/>
          <p:nvPr/>
        </p:nvSpPr>
        <p:spPr>
          <a:xfrm>
            <a:off x="395536" y="5445224"/>
            <a:ext cx="8352928" cy="923330"/>
          </a:xfrm>
          <a:prstGeom prst="rect">
            <a:avLst/>
          </a:prstGeom>
          <a:noFill/>
        </p:spPr>
        <p:txBody>
          <a:bodyPr wrap="square" rtlCol="0">
            <a:spAutoFit/>
          </a:bodyPr>
          <a:lstStyle/>
          <a:p>
            <a:pPr algn="just"/>
            <a:r>
              <a:rPr lang="en-GB" dirty="0" smtClean="0"/>
              <a:t>In this experiment, the bending magnet is placed just after the accelerator in order to avoid undesired Bremsstrahlung radiation on the </a:t>
            </a:r>
            <a:r>
              <a:rPr lang="en-GB" dirty="0" err="1" smtClean="0"/>
              <a:t>Cd</a:t>
            </a:r>
            <a:r>
              <a:rPr lang="en-GB" dirty="0" smtClean="0"/>
              <a:t>-Te detector placed downstream, shielded with 20 cm of lead.</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44016" y="1412776"/>
            <a:ext cx="8892480" cy="369332"/>
          </a:xfrm>
          <a:prstGeom prst="rect">
            <a:avLst/>
          </a:prstGeom>
          <a:noFill/>
        </p:spPr>
        <p:txBody>
          <a:bodyPr wrap="square" rtlCol="0">
            <a:spAutoFit/>
          </a:bodyPr>
          <a:lstStyle/>
          <a:p>
            <a:r>
              <a:rPr lang="en-GB" smtClean="0"/>
              <a:t>Accelerator: 4 cm waveguide – capillary.</a:t>
            </a:r>
            <a:endParaRPr lang="en-GB"/>
          </a:p>
        </p:txBody>
      </p:sp>
      <p:pic>
        <p:nvPicPr>
          <p:cNvPr id="32770" name="Picture 2" descr="C:\Users\MARIA\Desktop\F11.medium.gif"/>
          <p:cNvPicPr>
            <a:picLocks noChangeAspect="1" noChangeArrowheads="1"/>
          </p:cNvPicPr>
          <p:nvPr/>
        </p:nvPicPr>
        <p:blipFill>
          <a:blip r:embed="rId2" cstate="print"/>
          <a:srcRect/>
          <a:stretch>
            <a:fillRect/>
          </a:stretch>
        </p:blipFill>
        <p:spPr bwMode="auto">
          <a:xfrm>
            <a:off x="2699792" y="2060848"/>
            <a:ext cx="3279700" cy="2444867"/>
          </a:xfrm>
          <a:prstGeom prst="rect">
            <a:avLst/>
          </a:prstGeom>
          <a:noFill/>
        </p:spPr>
      </p:pic>
      <p:sp>
        <p:nvSpPr>
          <p:cNvPr id="8" name="CasellaDiTesto 7"/>
          <p:cNvSpPr txBox="1"/>
          <p:nvPr/>
        </p:nvSpPr>
        <p:spPr>
          <a:xfrm>
            <a:off x="144016" y="4787860"/>
            <a:ext cx="8892480" cy="923330"/>
          </a:xfrm>
          <a:prstGeom prst="rect">
            <a:avLst/>
          </a:prstGeom>
          <a:noFill/>
        </p:spPr>
        <p:txBody>
          <a:bodyPr wrap="square" rtlCol="0">
            <a:spAutoFit/>
          </a:bodyPr>
          <a:lstStyle/>
          <a:p>
            <a:r>
              <a:rPr lang="en-GB" smtClean="0"/>
              <a:t>Laser: ASTRA-GEMINI @ RAL. </a:t>
            </a:r>
          </a:p>
          <a:p>
            <a:endParaRPr lang="en-GB" smtClean="0"/>
          </a:p>
          <a:p>
            <a:r>
              <a:rPr lang="en-GB" smtClean="0"/>
              <a:t>Parameters: 5 J, 55±5 fs duration, preformed plasma waveguide with n</a:t>
            </a:r>
            <a:r>
              <a:rPr lang="en-GB" baseline="-25000" smtClean="0"/>
              <a:t>p</a:t>
            </a:r>
            <a:r>
              <a:rPr lang="en-GB" smtClean="0">
                <a:latin typeface="Calibri"/>
                <a:cs typeface="Calibri"/>
              </a:rPr>
              <a:t>~</a:t>
            </a:r>
            <a:r>
              <a:rPr lang="en-GB" smtClean="0"/>
              <a:t>2x10</a:t>
            </a:r>
            <a:r>
              <a:rPr lang="en-GB" baseline="30000" smtClean="0"/>
              <a:t>18</a:t>
            </a:r>
            <a:r>
              <a:rPr lang="en-GB" smtClean="0"/>
              <a:t> cm</a:t>
            </a:r>
            <a:r>
              <a:rPr lang="en-GB" baseline="30000" smtClean="0"/>
              <a:t>-3</a:t>
            </a:r>
          </a:p>
        </p:txBody>
      </p:sp>
      <p:sp>
        <p:nvSpPr>
          <p:cNvPr id="9" name="Rettangolo 8"/>
          <p:cNvSpPr/>
          <p:nvPr/>
        </p:nvSpPr>
        <p:spPr>
          <a:xfrm>
            <a:off x="144016" y="5867980"/>
            <a:ext cx="4572000" cy="369332"/>
          </a:xfrm>
          <a:prstGeom prst="rect">
            <a:avLst/>
          </a:prstGeom>
        </p:spPr>
        <p:txBody>
          <a:bodyPr>
            <a:spAutoFit/>
          </a:bodyPr>
          <a:lstStyle/>
          <a:p>
            <a:r>
              <a:rPr lang="en-GB" smtClean="0"/>
              <a:t>Initial vector potential a</a:t>
            </a:r>
            <a:r>
              <a:rPr lang="en-GB" baseline="-25000" smtClean="0"/>
              <a:t>0</a:t>
            </a:r>
            <a:r>
              <a:rPr lang="en-GB" smtClean="0">
                <a:latin typeface="Calibri"/>
                <a:cs typeface="Calibri"/>
              </a:rPr>
              <a:t>~</a:t>
            </a:r>
            <a:r>
              <a:rPr lang="en-GB" smtClean="0"/>
              <a:t> 2.</a:t>
            </a:r>
            <a:endParaRPr lang="en-GB"/>
          </a:p>
        </p:txBody>
      </p:sp>
      <p:sp>
        <p:nvSpPr>
          <p:cNvPr id="10" name="WordArt 8"/>
          <p:cNvSpPr>
            <a:spLocks noChangeArrowheads="1" noChangeShapeType="1" noTextEdit="1"/>
          </p:cNvSpPr>
          <p:nvPr/>
        </p:nvSpPr>
        <p:spPr bwMode="auto">
          <a:xfrm>
            <a:off x="395288" y="476250"/>
            <a:ext cx="6913016" cy="649288"/>
          </a:xfrm>
          <a:prstGeom prst="rect">
            <a:avLst/>
          </a:prstGeom>
        </p:spPr>
        <p:txBody>
          <a:bodyPr wrap="none" fromWordArt="1">
            <a:prstTxWarp prst="textPlain">
              <a:avLst>
                <a:gd name="adj" fmla="val 50000"/>
              </a:avLst>
            </a:prstTxWarp>
          </a:bodyPr>
          <a:lstStyle/>
          <a:p>
            <a:pPr algn="ctr"/>
            <a:r>
              <a:rPr lang="en-GB" sz="3200" kern="10" dirty="0" smtClean="0">
                <a:ln w="19050">
                  <a:solidFill>
                    <a:srgbClr val="FF0000"/>
                  </a:solidFill>
                  <a:round/>
                  <a:headEnd/>
                  <a:tailEnd/>
                </a:ln>
                <a:solidFill>
                  <a:srgbClr val="0000FF"/>
                </a:solidFill>
                <a:effectLst>
                  <a:outerShdw dist="35921" dir="2700000" algn="ctr" rotWithShape="0">
                    <a:srgbClr val="990000"/>
                  </a:outerShdw>
                </a:effectLst>
                <a:latin typeface="Comic Sans MS"/>
              </a:rPr>
              <a:t>RAL experiment: the set-up</a:t>
            </a:r>
            <a:endParaRPr lang="en-GB" sz="3200" kern="10" dirty="0">
              <a:ln w="19050">
                <a:solidFill>
                  <a:srgbClr val="FF0000"/>
                </a:solidFill>
                <a:round/>
                <a:headEnd/>
                <a:tailEnd/>
              </a:ln>
              <a:solidFill>
                <a:srgbClr val="0000FF"/>
              </a:solidFill>
              <a:effectLst>
                <a:outerShdw dist="35921" dir="2700000" algn="ctr" rotWithShape="0">
                  <a:srgbClr val="990000"/>
                </a:outerShdw>
              </a:effectLst>
              <a:latin typeface="Comic Sans M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8"/>
          <p:cNvSpPr>
            <a:spLocks noChangeArrowheads="1" noChangeShapeType="1" noTextEdit="1"/>
          </p:cNvSpPr>
          <p:nvPr/>
        </p:nvSpPr>
        <p:spPr bwMode="auto">
          <a:xfrm>
            <a:off x="395288" y="476250"/>
            <a:ext cx="6913016" cy="649288"/>
          </a:xfrm>
          <a:prstGeom prst="rect">
            <a:avLst/>
          </a:prstGeom>
        </p:spPr>
        <p:txBody>
          <a:bodyPr wrap="none" fromWordArt="1">
            <a:prstTxWarp prst="textPlain">
              <a:avLst>
                <a:gd name="adj" fmla="val 50000"/>
              </a:avLst>
            </a:prstTxWarp>
          </a:bodyPr>
          <a:lstStyle/>
          <a:p>
            <a:pPr algn="ctr"/>
            <a:r>
              <a:rPr lang="en-GB" sz="3200" kern="10" dirty="0" smtClean="0">
                <a:ln w="19050">
                  <a:solidFill>
                    <a:srgbClr val="FF0000"/>
                  </a:solidFill>
                  <a:round/>
                  <a:headEnd/>
                  <a:tailEnd/>
                </a:ln>
                <a:solidFill>
                  <a:srgbClr val="0000FF"/>
                </a:solidFill>
                <a:effectLst>
                  <a:outerShdw dist="35921" dir="2700000" algn="ctr" rotWithShape="0">
                    <a:srgbClr val="990000"/>
                  </a:outerShdw>
                </a:effectLst>
                <a:latin typeface="Comic Sans MS"/>
              </a:rPr>
              <a:t>RAL experiment: the set-up</a:t>
            </a:r>
            <a:endParaRPr lang="en-GB" sz="3200" kern="10" dirty="0">
              <a:ln w="19050">
                <a:solidFill>
                  <a:srgbClr val="FF0000"/>
                </a:solidFill>
                <a:round/>
                <a:headEnd/>
                <a:tailEnd/>
              </a:ln>
              <a:solidFill>
                <a:srgbClr val="0000FF"/>
              </a:solidFill>
              <a:effectLst>
                <a:outerShdw dist="35921" dir="2700000" algn="ctr" rotWithShape="0">
                  <a:srgbClr val="990000"/>
                </a:outerShdw>
              </a:effectLst>
              <a:latin typeface="Comic Sans MS"/>
            </a:endParaRPr>
          </a:p>
        </p:txBody>
      </p:sp>
      <p:sp>
        <p:nvSpPr>
          <p:cNvPr id="3" name="Rettangolo 2"/>
          <p:cNvSpPr/>
          <p:nvPr/>
        </p:nvSpPr>
        <p:spPr>
          <a:xfrm>
            <a:off x="179512" y="1762938"/>
            <a:ext cx="8784976" cy="3970318"/>
          </a:xfrm>
          <a:prstGeom prst="rect">
            <a:avLst/>
          </a:prstGeom>
        </p:spPr>
        <p:txBody>
          <a:bodyPr wrap="square">
            <a:spAutoFit/>
          </a:bodyPr>
          <a:lstStyle/>
          <a:p>
            <a:pPr algn="just"/>
            <a:r>
              <a:rPr lang="en-US" dirty="0" smtClean="0"/>
              <a:t>Two different X-ray detectors have been used in the experiments. </a:t>
            </a:r>
            <a:endParaRPr lang="en-US" dirty="0" smtClean="0"/>
          </a:p>
          <a:p>
            <a:pPr algn="just"/>
            <a:endParaRPr lang="en-US" dirty="0" smtClean="0"/>
          </a:p>
          <a:p>
            <a:pPr algn="just"/>
            <a:r>
              <a:rPr lang="en-US" dirty="0" smtClean="0"/>
              <a:t>Single-shot X-ray spectra </a:t>
            </a:r>
            <a:r>
              <a:rPr lang="en-US" dirty="0" smtClean="0"/>
              <a:t>have been measured using a single-photon multi-pixel </a:t>
            </a:r>
            <a:r>
              <a:rPr lang="en-US" dirty="0" err="1" smtClean="0"/>
              <a:t>CdTe</a:t>
            </a:r>
            <a:r>
              <a:rPr lang="en-US" dirty="0" smtClean="0"/>
              <a:t> </a:t>
            </a:r>
            <a:r>
              <a:rPr lang="en-US" dirty="0" smtClean="0"/>
              <a:t>detector, originally </a:t>
            </a:r>
            <a:r>
              <a:rPr lang="en-US" dirty="0" smtClean="0"/>
              <a:t>developed at CERN. </a:t>
            </a:r>
            <a:r>
              <a:rPr lang="en-US" dirty="0" smtClean="0"/>
              <a:t>As </a:t>
            </a:r>
            <a:r>
              <a:rPr lang="en-US" dirty="0" smtClean="0"/>
              <a:t>the detector was not suitable for </a:t>
            </a:r>
            <a:r>
              <a:rPr lang="en-US" dirty="0" smtClean="0"/>
              <a:t>directly measuring </a:t>
            </a:r>
            <a:r>
              <a:rPr lang="en-US" dirty="0" smtClean="0"/>
              <a:t>the entire photon spectrum, ranging from 10 </a:t>
            </a:r>
            <a:r>
              <a:rPr lang="en-US" dirty="0" err="1" smtClean="0"/>
              <a:t>keV</a:t>
            </a:r>
            <a:r>
              <a:rPr lang="en-US" dirty="0" smtClean="0"/>
              <a:t> to more than a </a:t>
            </a:r>
            <a:r>
              <a:rPr lang="en-US" dirty="0" smtClean="0"/>
              <a:t>MeV, especially </a:t>
            </a:r>
            <a:r>
              <a:rPr lang="en-US" dirty="0" smtClean="0"/>
              <a:t>towards the higher end, it was necessary to use an indirect method </a:t>
            </a:r>
            <a:r>
              <a:rPr lang="en-US" dirty="0" smtClean="0"/>
              <a:t>to determine </a:t>
            </a:r>
            <a:r>
              <a:rPr lang="en-US" dirty="0" smtClean="0"/>
              <a:t>the spectrum. </a:t>
            </a:r>
            <a:endParaRPr lang="en-US" dirty="0" smtClean="0"/>
          </a:p>
          <a:p>
            <a:pPr algn="just"/>
            <a:endParaRPr lang="en-US" dirty="0" smtClean="0"/>
          </a:p>
          <a:p>
            <a:pPr algn="just"/>
            <a:r>
              <a:rPr lang="en-US" dirty="0" smtClean="0"/>
              <a:t>The </a:t>
            </a:r>
            <a:r>
              <a:rPr lang="en-US" dirty="0" smtClean="0"/>
              <a:t>X-ray spectra, in the weakly and strongly </a:t>
            </a:r>
            <a:r>
              <a:rPr lang="en-US" dirty="0" smtClean="0"/>
              <a:t>resonant regimes</a:t>
            </a:r>
            <a:r>
              <a:rPr lang="en-US" dirty="0" smtClean="0"/>
              <a:t>, have been measured in a single shot using </a:t>
            </a:r>
            <a:r>
              <a:rPr lang="en-US" dirty="0" smtClean="0"/>
              <a:t>a </a:t>
            </a:r>
            <a:r>
              <a:rPr lang="en-US" dirty="0" smtClean="0"/>
              <a:t>semiconductor </a:t>
            </a:r>
            <a:r>
              <a:rPr lang="en-US" dirty="0" smtClean="0"/>
              <a:t>detector to </a:t>
            </a:r>
            <a:r>
              <a:rPr lang="en-US" dirty="0" smtClean="0"/>
              <a:t>detect </a:t>
            </a:r>
            <a:r>
              <a:rPr lang="en-US" dirty="0" smtClean="0"/>
              <a:t>90° Compton </a:t>
            </a:r>
            <a:r>
              <a:rPr lang="en-US" dirty="0" smtClean="0"/>
              <a:t>side-scattered betatron radiation from a 12mm </a:t>
            </a:r>
            <a:r>
              <a:rPr lang="en-US" dirty="0" smtClean="0"/>
              <a:t>diameter </a:t>
            </a:r>
            <a:r>
              <a:rPr lang="en-US" dirty="0" err="1" smtClean="0"/>
              <a:t>aluminium</a:t>
            </a:r>
            <a:r>
              <a:rPr lang="en-US" dirty="0" smtClean="0"/>
              <a:t> </a:t>
            </a:r>
            <a:r>
              <a:rPr lang="en-US" dirty="0" smtClean="0"/>
              <a:t>rod. Compton scattering downshifts the X-ray spectrum such </a:t>
            </a:r>
            <a:r>
              <a:rPr lang="en-US" dirty="0" smtClean="0"/>
              <a:t>that spectra </a:t>
            </a:r>
            <a:r>
              <a:rPr lang="en-US" dirty="0" smtClean="0"/>
              <a:t>in the MeV range can be detected with adequate resolution using only </a:t>
            </a:r>
            <a:r>
              <a:rPr lang="en-US" dirty="0" smtClean="0"/>
              <a:t>the 1mm </a:t>
            </a:r>
            <a:r>
              <a:rPr lang="en-US" dirty="0" smtClean="0"/>
              <a:t>thick semiconductor detector, which has a range from 20 </a:t>
            </a:r>
            <a:r>
              <a:rPr lang="en-US" dirty="0" err="1" smtClean="0"/>
              <a:t>keV</a:t>
            </a:r>
            <a:r>
              <a:rPr lang="en-US" dirty="0" smtClean="0"/>
              <a:t> to 600 </a:t>
            </a:r>
            <a:r>
              <a:rPr lang="en-US" dirty="0" err="1" smtClean="0"/>
              <a:t>keV</a:t>
            </a:r>
            <a:r>
              <a:rPr lang="en-US" dirty="0" smtClean="0"/>
              <a:t>. </a:t>
            </a:r>
            <a:endParaRPr lang="it-I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8"/>
          <p:cNvSpPr>
            <a:spLocks noChangeArrowheads="1" noChangeShapeType="1" noTextEdit="1"/>
          </p:cNvSpPr>
          <p:nvPr/>
        </p:nvSpPr>
        <p:spPr bwMode="auto">
          <a:xfrm>
            <a:off x="395288" y="476250"/>
            <a:ext cx="6913016" cy="649288"/>
          </a:xfrm>
          <a:prstGeom prst="rect">
            <a:avLst/>
          </a:prstGeom>
        </p:spPr>
        <p:txBody>
          <a:bodyPr wrap="none" fromWordArt="1">
            <a:prstTxWarp prst="textPlain">
              <a:avLst>
                <a:gd name="adj" fmla="val 50000"/>
              </a:avLst>
            </a:prstTxWarp>
          </a:bodyPr>
          <a:lstStyle/>
          <a:p>
            <a:pPr algn="ctr"/>
            <a:r>
              <a:rPr lang="en-GB" sz="3200" kern="10" dirty="0" smtClean="0">
                <a:ln w="19050">
                  <a:solidFill>
                    <a:srgbClr val="FF0000"/>
                  </a:solidFill>
                  <a:round/>
                  <a:headEnd/>
                  <a:tailEnd/>
                </a:ln>
                <a:solidFill>
                  <a:srgbClr val="0000FF"/>
                </a:solidFill>
                <a:effectLst>
                  <a:outerShdw dist="35921" dir="2700000" algn="ctr" rotWithShape="0">
                    <a:srgbClr val="990000"/>
                  </a:outerShdw>
                </a:effectLst>
                <a:latin typeface="Comic Sans MS"/>
              </a:rPr>
              <a:t>3. Resonant betatron oscillations</a:t>
            </a:r>
            <a:endParaRPr lang="en-GB" sz="3200" kern="10" dirty="0">
              <a:ln w="19050">
                <a:solidFill>
                  <a:srgbClr val="FF0000"/>
                </a:solidFill>
                <a:round/>
                <a:headEnd/>
                <a:tailEnd/>
              </a:ln>
              <a:solidFill>
                <a:srgbClr val="0000FF"/>
              </a:solidFill>
              <a:effectLst>
                <a:outerShdw dist="35921" dir="2700000" algn="ctr" rotWithShape="0">
                  <a:srgbClr val="990000"/>
                </a:outerShdw>
              </a:effectLst>
              <a:latin typeface="Comic Sans MS"/>
            </a:endParaRPr>
          </a:p>
        </p:txBody>
      </p:sp>
      <p:sp>
        <p:nvSpPr>
          <p:cNvPr id="3" name="Rettangolo 2"/>
          <p:cNvSpPr/>
          <p:nvPr/>
        </p:nvSpPr>
        <p:spPr>
          <a:xfrm>
            <a:off x="251520" y="1340768"/>
            <a:ext cx="8712968" cy="1477328"/>
          </a:xfrm>
          <a:prstGeom prst="rect">
            <a:avLst/>
          </a:prstGeom>
        </p:spPr>
        <p:txBody>
          <a:bodyPr wrap="square">
            <a:spAutoFit/>
          </a:bodyPr>
          <a:lstStyle/>
          <a:p>
            <a:pPr algn="just"/>
            <a:r>
              <a:rPr lang="en-US" dirty="0" smtClean="0"/>
              <a:t>NON-RESONANT CASE: Betatron X-rays limited to spectra peaking between 1 and 10 </a:t>
            </a:r>
            <a:r>
              <a:rPr lang="en-US" dirty="0" err="1" smtClean="0"/>
              <a:t>keV</a:t>
            </a:r>
            <a:r>
              <a:rPr lang="en-US" dirty="0" smtClean="0"/>
              <a:t>.</a:t>
            </a:r>
          </a:p>
          <a:p>
            <a:pPr algn="just"/>
            <a:r>
              <a:rPr lang="en-US" dirty="0" smtClean="0"/>
              <a:t>RESONANT CASE: 10</a:t>
            </a:r>
            <a:r>
              <a:rPr lang="en-US" baseline="30000" dirty="0" smtClean="0"/>
              <a:t>8</a:t>
            </a:r>
            <a:r>
              <a:rPr lang="en-US" dirty="0" smtClean="0"/>
              <a:t> gamma ray photons, with spectra peaking between 20 and 150 </a:t>
            </a:r>
            <a:r>
              <a:rPr lang="en-US" dirty="0" err="1" smtClean="0"/>
              <a:t>keV</a:t>
            </a:r>
            <a:r>
              <a:rPr lang="en-US" dirty="0" smtClean="0"/>
              <a:t>, and a peak brilliance &gt; 10</a:t>
            </a:r>
            <a:r>
              <a:rPr lang="en-US" baseline="30000" dirty="0" smtClean="0"/>
              <a:t>23</a:t>
            </a:r>
            <a:r>
              <a:rPr lang="en-US" dirty="0" smtClean="0"/>
              <a:t> photons </a:t>
            </a:r>
            <a:r>
              <a:rPr lang="en-US" baseline="30000" dirty="0" smtClean="0"/>
              <a:t>-1</a:t>
            </a:r>
            <a:r>
              <a:rPr lang="en-US" dirty="0" smtClean="0"/>
              <a:t> mrad</a:t>
            </a:r>
            <a:r>
              <a:rPr lang="en-US" baseline="30000" dirty="0" smtClean="0"/>
              <a:t>-2</a:t>
            </a:r>
            <a:r>
              <a:rPr lang="en-US" dirty="0" smtClean="0"/>
              <a:t>mm</a:t>
            </a:r>
            <a:r>
              <a:rPr lang="en-US" baseline="30000" dirty="0" smtClean="0"/>
              <a:t>-2</a:t>
            </a:r>
            <a:r>
              <a:rPr lang="en-US" dirty="0" smtClean="0"/>
              <a:t> per 0.1% bandwidth, are measured for 700MeV beams, with 10</a:t>
            </a:r>
            <a:r>
              <a:rPr lang="en-US" baseline="30000" dirty="0" smtClean="0"/>
              <a:t>7 </a:t>
            </a:r>
            <a:r>
              <a:rPr lang="en-US" dirty="0" smtClean="0"/>
              <a:t>photons emitted between 1 and 7MeV.</a:t>
            </a:r>
            <a:endParaRPr lang="it-IT" dirty="0"/>
          </a:p>
        </p:txBody>
      </p:sp>
      <p:pic>
        <p:nvPicPr>
          <p:cNvPr id="6146" name="Picture 2"/>
          <p:cNvPicPr>
            <a:picLocks noChangeAspect="1" noChangeArrowheads="1"/>
          </p:cNvPicPr>
          <p:nvPr/>
        </p:nvPicPr>
        <p:blipFill>
          <a:blip r:embed="rId2" cstate="print"/>
          <a:srcRect/>
          <a:stretch>
            <a:fillRect/>
          </a:stretch>
        </p:blipFill>
        <p:spPr bwMode="auto">
          <a:xfrm>
            <a:off x="220128" y="2852936"/>
            <a:ext cx="8744360" cy="2304256"/>
          </a:xfrm>
          <a:prstGeom prst="rect">
            <a:avLst/>
          </a:prstGeom>
          <a:noFill/>
          <a:ln w="9525">
            <a:noFill/>
            <a:miter lim="800000"/>
            <a:headEnd/>
            <a:tailEnd/>
          </a:ln>
        </p:spPr>
      </p:pic>
      <p:sp>
        <p:nvSpPr>
          <p:cNvPr id="7" name="Rettangolo 6"/>
          <p:cNvSpPr/>
          <p:nvPr/>
        </p:nvSpPr>
        <p:spPr>
          <a:xfrm>
            <a:off x="179512" y="5229200"/>
            <a:ext cx="8784976" cy="1477328"/>
          </a:xfrm>
          <a:prstGeom prst="rect">
            <a:avLst/>
          </a:prstGeom>
        </p:spPr>
        <p:txBody>
          <a:bodyPr wrap="square">
            <a:spAutoFit/>
          </a:bodyPr>
          <a:lstStyle/>
          <a:p>
            <a:pPr algn="just"/>
            <a:r>
              <a:rPr lang="en-US" dirty="0" smtClean="0"/>
              <a:t>a) X-ray image as transmitted through calibrated metallic cut-off filters (0.3mm (top left) and 1mm (bottom left) tungsten foils, 0.5mm (top right) and 1mm (bottom right) copper foils). The calibrated cut-off filters give a spectral peak at 20 </a:t>
            </a:r>
            <a:r>
              <a:rPr lang="en-US" dirty="0" err="1" smtClean="0"/>
              <a:t>keV</a:t>
            </a:r>
            <a:r>
              <a:rPr lang="en-US" dirty="0" smtClean="0"/>
              <a:t>.</a:t>
            </a:r>
          </a:p>
          <a:p>
            <a:pPr algn="just"/>
            <a:r>
              <a:rPr lang="en-US" dirty="0" smtClean="0"/>
              <a:t>b) X-ray beam profile used to deduce a divergence of 14 </a:t>
            </a:r>
            <a:r>
              <a:rPr lang="en-US" dirty="0" err="1" smtClean="0"/>
              <a:t>mrad</a:t>
            </a:r>
            <a:r>
              <a:rPr lang="en-US" dirty="0" smtClean="0"/>
              <a:t>, measured simultaneously with the 700 MeV electron beam shown in c.</a:t>
            </a:r>
            <a:endParaRPr lang="it-I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ordArt 8"/>
          <p:cNvSpPr>
            <a:spLocks noChangeArrowheads="1" noChangeShapeType="1" noTextEdit="1"/>
          </p:cNvSpPr>
          <p:nvPr/>
        </p:nvSpPr>
        <p:spPr bwMode="auto">
          <a:xfrm>
            <a:off x="395288" y="476250"/>
            <a:ext cx="6913016" cy="649288"/>
          </a:xfrm>
          <a:prstGeom prst="rect">
            <a:avLst/>
          </a:prstGeom>
        </p:spPr>
        <p:txBody>
          <a:bodyPr wrap="none" fromWordArt="1">
            <a:prstTxWarp prst="textPlain">
              <a:avLst>
                <a:gd name="adj" fmla="val 50000"/>
              </a:avLst>
            </a:prstTxWarp>
          </a:bodyPr>
          <a:lstStyle/>
          <a:p>
            <a:pPr algn="ctr"/>
            <a:r>
              <a:rPr lang="en-GB" sz="3200" kern="10" dirty="0" smtClean="0">
                <a:ln w="19050">
                  <a:solidFill>
                    <a:srgbClr val="FF0000"/>
                  </a:solidFill>
                  <a:round/>
                  <a:headEnd/>
                  <a:tailEnd/>
                </a:ln>
                <a:solidFill>
                  <a:srgbClr val="0000FF"/>
                </a:solidFill>
                <a:effectLst>
                  <a:outerShdw dist="35921" dir="2700000" algn="ctr" rotWithShape="0">
                    <a:srgbClr val="990000"/>
                  </a:outerShdw>
                </a:effectLst>
                <a:latin typeface="Comic Sans MS"/>
              </a:rPr>
              <a:t>3. Resonant betatron oscillations</a:t>
            </a:r>
            <a:endParaRPr lang="en-GB" sz="3200" kern="10" dirty="0">
              <a:ln w="19050">
                <a:solidFill>
                  <a:srgbClr val="FF0000"/>
                </a:solidFill>
                <a:round/>
                <a:headEnd/>
                <a:tailEnd/>
              </a:ln>
              <a:solidFill>
                <a:srgbClr val="0000FF"/>
              </a:solidFill>
              <a:effectLst>
                <a:outerShdw dist="35921" dir="2700000" algn="ctr" rotWithShape="0">
                  <a:srgbClr val="990000"/>
                </a:outerShdw>
              </a:effectLst>
              <a:latin typeface="Comic Sans MS"/>
            </a:endParaRPr>
          </a:p>
        </p:txBody>
      </p:sp>
      <p:sp>
        <p:nvSpPr>
          <p:cNvPr id="8" name="Rettangolo 7"/>
          <p:cNvSpPr/>
          <p:nvPr/>
        </p:nvSpPr>
        <p:spPr>
          <a:xfrm>
            <a:off x="179512" y="4289028"/>
            <a:ext cx="8784976" cy="2308324"/>
          </a:xfrm>
          <a:prstGeom prst="rect">
            <a:avLst/>
          </a:prstGeom>
        </p:spPr>
        <p:txBody>
          <a:bodyPr wrap="square">
            <a:spAutoFit/>
          </a:bodyPr>
          <a:lstStyle/>
          <a:p>
            <a:r>
              <a:rPr lang="en-US" b="1" dirty="0" smtClean="0"/>
              <a:t>Phase contrast experiment </a:t>
            </a:r>
            <a:r>
              <a:rPr lang="en-US" dirty="0" smtClean="0"/>
              <a:t>carried out to find out the x-ray source size. </a:t>
            </a:r>
          </a:p>
          <a:p>
            <a:r>
              <a:rPr lang="en-US" dirty="0" smtClean="0"/>
              <a:t>a) Phase contrast on an image plate, showing images of 4 copper wires of 100, 75, 50 and 40 µm thickness, respectively from left to right. </a:t>
            </a:r>
          </a:p>
          <a:p>
            <a:r>
              <a:rPr lang="en-US" dirty="0" smtClean="0"/>
              <a:t>b) Profiles where a faint shadow of a 25 µm thick wire is visible at position 3 mm.</a:t>
            </a:r>
          </a:p>
          <a:p>
            <a:r>
              <a:rPr lang="en-US" dirty="0" smtClean="0"/>
              <a:t>c–f) Shadows cast by the wires compared with simulated data; consistent with a 15 µm diameter X-ray source size. Simulations assume a X-ray spectrum ranging from 10 to 100 </a:t>
            </a:r>
            <a:r>
              <a:rPr lang="en-US" dirty="0" err="1" smtClean="0"/>
              <a:t>keV</a:t>
            </a:r>
            <a:r>
              <a:rPr lang="en-US" dirty="0" smtClean="0"/>
              <a:t>. Error bars calculated from the standard deviation of the signal variation </a:t>
            </a:r>
            <a:r>
              <a:rPr lang="it-IT" dirty="0" err="1" smtClean="0"/>
              <a:t>from</a:t>
            </a:r>
            <a:r>
              <a:rPr lang="it-IT" dirty="0" smtClean="0"/>
              <a:t> pixel </a:t>
            </a:r>
            <a:r>
              <a:rPr lang="it-IT" dirty="0" err="1" smtClean="0"/>
              <a:t>to</a:t>
            </a:r>
            <a:r>
              <a:rPr lang="it-IT" dirty="0" smtClean="0"/>
              <a:t> pixel.</a:t>
            </a:r>
            <a:endParaRPr lang="it-IT" dirty="0"/>
          </a:p>
        </p:txBody>
      </p:sp>
      <p:pic>
        <p:nvPicPr>
          <p:cNvPr id="5124" name="Picture 4"/>
          <p:cNvPicPr>
            <a:picLocks noChangeAspect="1" noChangeArrowheads="1"/>
          </p:cNvPicPr>
          <p:nvPr/>
        </p:nvPicPr>
        <p:blipFill>
          <a:blip r:embed="rId2" cstate="print"/>
          <a:srcRect/>
          <a:stretch>
            <a:fillRect/>
          </a:stretch>
        </p:blipFill>
        <p:spPr bwMode="auto">
          <a:xfrm>
            <a:off x="1619673" y="1268760"/>
            <a:ext cx="5976663" cy="28798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8"/>
          <p:cNvSpPr>
            <a:spLocks noChangeArrowheads="1" noChangeShapeType="1" noTextEdit="1"/>
          </p:cNvSpPr>
          <p:nvPr/>
        </p:nvSpPr>
        <p:spPr bwMode="auto">
          <a:xfrm>
            <a:off x="395288" y="476250"/>
            <a:ext cx="4824784" cy="649288"/>
          </a:xfrm>
          <a:prstGeom prst="rect">
            <a:avLst/>
          </a:prstGeom>
        </p:spPr>
        <p:txBody>
          <a:bodyPr wrap="none" fromWordArt="1">
            <a:prstTxWarp prst="textPlain">
              <a:avLst>
                <a:gd name="adj" fmla="val 50000"/>
              </a:avLst>
            </a:prstTxWarp>
          </a:bodyPr>
          <a:lstStyle/>
          <a:p>
            <a:pPr algn="ctr"/>
            <a:r>
              <a:rPr lang="en-GB" sz="3200" kern="10" dirty="0" smtClean="0">
                <a:ln w="19050">
                  <a:solidFill>
                    <a:srgbClr val="FF0000"/>
                  </a:solidFill>
                  <a:round/>
                  <a:headEnd/>
                  <a:tailEnd/>
                </a:ln>
                <a:solidFill>
                  <a:srgbClr val="0000FF"/>
                </a:solidFill>
                <a:effectLst>
                  <a:outerShdw dist="35921" dir="2700000" algn="ctr" rotWithShape="0">
                    <a:srgbClr val="990000"/>
                  </a:outerShdw>
                </a:effectLst>
                <a:latin typeface="Comic Sans MS"/>
              </a:rPr>
              <a:t>Conclusions</a:t>
            </a:r>
            <a:endParaRPr lang="en-GB" sz="3200" kern="10" dirty="0">
              <a:ln w="19050">
                <a:solidFill>
                  <a:srgbClr val="FF0000"/>
                </a:solidFill>
                <a:round/>
                <a:headEnd/>
                <a:tailEnd/>
              </a:ln>
              <a:solidFill>
                <a:srgbClr val="0000FF"/>
              </a:solidFill>
              <a:effectLst>
                <a:outerShdw dist="35921" dir="2700000" algn="ctr" rotWithShape="0">
                  <a:srgbClr val="990000"/>
                </a:outerShdw>
              </a:effectLst>
              <a:latin typeface="Comic Sans MS"/>
            </a:endParaRPr>
          </a:p>
        </p:txBody>
      </p:sp>
      <p:sp>
        <p:nvSpPr>
          <p:cNvPr id="3" name="CasellaDiTesto 2"/>
          <p:cNvSpPr txBox="1"/>
          <p:nvPr/>
        </p:nvSpPr>
        <p:spPr>
          <a:xfrm>
            <a:off x="251520" y="1484784"/>
            <a:ext cx="8712968" cy="4801314"/>
          </a:xfrm>
          <a:prstGeom prst="rect">
            <a:avLst/>
          </a:prstGeom>
          <a:noFill/>
        </p:spPr>
        <p:txBody>
          <a:bodyPr wrap="square" rtlCol="0">
            <a:spAutoFit/>
          </a:bodyPr>
          <a:lstStyle/>
          <a:p>
            <a:r>
              <a:rPr lang="en-GB" smtClean="0"/>
              <a:t>Described the LWFA process.</a:t>
            </a:r>
          </a:p>
          <a:p>
            <a:endParaRPr lang="en-GB" smtClean="0"/>
          </a:p>
          <a:p>
            <a:r>
              <a:rPr lang="en-GB" smtClean="0"/>
              <a:t>Introduced the resonant betatron radiation and summarized the conditions nedeed to be in resonance with the laser beam.</a:t>
            </a:r>
          </a:p>
          <a:p>
            <a:endParaRPr lang="en-GB" smtClean="0"/>
          </a:p>
          <a:p>
            <a:r>
              <a:rPr lang="en-GB" smtClean="0"/>
              <a:t>Shown 3 different experiments, two performed at Strathclyde and one in RAL.</a:t>
            </a:r>
          </a:p>
          <a:p>
            <a:endParaRPr lang="en-GB" smtClean="0"/>
          </a:p>
          <a:p>
            <a:r>
              <a:rPr lang="en-GB" smtClean="0"/>
              <a:t>Exp.1: possibility to optimize the laser parameters and the plasma density? conditions to get stable electron beams.</a:t>
            </a:r>
          </a:p>
          <a:p>
            <a:endParaRPr lang="en-GB" smtClean="0"/>
          </a:p>
          <a:p>
            <a:r>
              <a:rPr lang="en-GB" smtClean="0"/>
              <a:t>Exp. 2: complete characterization f the electron beam for quality purposes: measured emittance (down to 1.1 </a:t>
            </a:r>
            <a:r>
              <a:rPr lang="en-GB" smtClean="0">
                <a:latin typeface="Calibri"/>
                <a:cs typeface="Calibri"/>
              </a:rPr>
              <a:t>π mm mrad</a:t>
            </a:r>
            <a:r>
              <a:rPr lang="en-GB" smtClean="0"/>
              <a:t>), charge (up to 20 pC), energy spread (down to 0.4%) and bunch length (down to 2 fs). </a:t>
            </a:r>
          </a:p>
          <a:p>
            <a:endParaRPr lang="en-GB" smtClean="0"/>
          </a:p>
          <a:p>
            <a:r>
              <a:rPr lang="en-GB" smtClean="0"/>
              <a:t>Exp. 3: Measurements of resonant betatron radiation: higher peak brilliance ever measured in a lab! X-ray images to measure spectral peak, phase contrast to find the x-ray source size of 15 µm.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8"/>
          <p:cNvSpPr>
            <a:spLocks noChangeArrowheads="1" noChangeShapeType="1" noTextEdit="1"/>
          </p:cNvSpPr>
          <p:nvPr/>
        </p:nvSpPr>
        <p:spPr bwMode="auto">
          <a:xfrm>
            <a:off x="1115368" y="2564904"/>
            <a:ext cx="6913016" cy="1081336"/>
          </a:xfrm>
          <a:prstGeom prst="rect">
            <a:avLst/>
          </a:prstGeom>
        </p:spPr>
        <p:txBody>
          <a:bodyPr wrap="none" fromWordArt="1">
            <a:prstTxWarp prst="textPlain">
              <a:avLst>
                <a:gd name="adj" fmla="val 50000"/>
              </a:avLst>
            </a:prstTxWarp>
          </a:bodyPr>
          <a:lstStyle/>
          <a:p>
            <a:pPr algn="ctr"/>
            <a:r>
              <a:rPr lang="en-GB" sz="3200" kern="10" dirty="0" smtClean="0">
                <a:ln w="19050">
                  <a:solidFill>
                    <a:srgbClr val="FF0000"/>
                  </a:solidFill>
                  <a:round/>
                  <a:headEnd/>
                  <a:tailEnd/>
                </a:ln>
                <a:solidFill>
                  <a:srgbClr val="0000FF"/>
                </a:solidFill>
                <a:effectLst>
                  <a:outerShdw dist="35921" dir="2700000" algn="ctr" rotWithShape="0">
                    <a:srgbClr val="990000"/>
                  </a:outerShdw>
                </a:effectLst>
                <a:latin typeface="Comic Sans MS"/>
              </a:rPr>
              <a:t>Thank you!!!</a:t>
            </a:r>
            <a:endParaRPr lang="en-GB" sz="3200" kern="10" dirty="0">
              <a:ln w="19050">
                <a:solidFill>
                  <a:srgbClr val="FF0000"/>
                </a:solidFill>
                <a:round/>
                <a:headEnd/>
                <a:tailEnd/>
              </a:ln>
              <a:solidFill>
                <a:srgbClr val="0000FF"/>
              </a:solidFill>
              <a:effectLst>
                <a:outerShdw dist="35921" dir="2700000" algn="ctr" rotWithShape="0">
                  <a:srgbClr val="990000"/>
                </a:outerShdw>
              </a:effectLst>
              <a:latin typeface="Comic Sans M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WordArt 8"/>
          <p:cNvSpPr>
            <a:spLocks noChangeArrowheads="1" noChangeShapeType="1" noTextEdit="1"/>
          </p:cNvSpPr>
          <p:nvPr/>
        </p:nvSpPr>
        <p:spPr bwMode="auto">
          <a:xfrm>
            <a:off x="395288" y="476250"/>
            <a:ext cx="4032250" cy="649288"/>
          </a:xfrm>
          <a:prstGeom prst="rect">
            <a:avLst/>
          </a:prstGeom>
        </p:spPr>
        <p:txBody>
          <a:bodyPr wrap="none" fromWordArt="1">
            <a:prstTxWarp prst="textPlain">
              <a:avLst>
                <a:gd name="adj" fmla="val 50000"/>
              </a:avLst>
            </a:prstTxWarp>
          </a:bodyPr>
          <a:lstStyle/>
          <a:p>
            <a:pPr algn="ctr"/>
            <a:r>
              <a:rPr lang="en-GB" sz="3200" kern="10" smtClean="0">
                <a:ln w="19050">
                  <a:solidFill>
                    <a:srgbClr val="FF0000"/>
                  </a:solidFill>
                  <a:round/>
                  <a:headEnd/>
                  <a:tailEnd/>
                </a:ln>
                <a:solidFill>
                  <a:srgbClr val="0000FF"/>
                </a:solidFill>
                <a:effectLst>
                  <a:outerShdw dist="35921" dir="2700000" algn="ctr" rotWithShape="0">
                    <a:srgbClr val="990000"/>
                  </a:outerShdw>
                </a:effectLst>
                <a:latin typeface="Comic Sans MS"/>
              </a:rPr>
              <a:t>Motivations</a:t>
            </a:r>
            <a:endParaRPr lang="en-GB" sz="3200" kern="10">
              <a:ln w="19050">
                <a:solidFill>
                  <a:srgbClr val="FF0000"/>
                </a:solidFill>
                <a:round/>
                <a:headEnd/>
                <a:tailEnd/>
              </a:ln>
              <a:solidFill>
                <a:srgbClr val="0000FF"/>
              </a:solidFill>
              <a:effectLst>
                <a:outerShdw dist="35921" dir="2700000" algn="ctr" rotWithShape="0">
                  <a:srgbClr val="990000"/>
                </a:outerShdw>
              </a:effectLst>
              <a:latin typeface="Comic Sans MS"/>
            </a:endParaRPr>
          </a:p>
        </p:txBody>
      </p:sp>
      <p:sp>
        <p:nvSpPr>
          <p:cNvPr id="14338" name="CasellaDiTesto 4"/>
          <p:cNvSpPr txBox="1">
            <a:spLocks noChangeArrowheads="1"/>
          </p:cNvSpPr>
          <p:nvPr/>
        </p:nvSpPr>
        <p:spPr bwMode="auto">
          <a:xfrm>
            <a:off x="395288" y="1340768"/>
            <a:ext cx="8064500" cy="5262979"/>
          </a:xfrm>
          <a:prstGeom prst="rect">
            <a:avLst/>
          </a:prstGeom>
          <a:noFill/>
          <a:ln w="9525">
            <a:noFill/>
            <a:miter lim="800000"/>
            <a:headEnd/>
            <a:tailEnd/>
          </a:ln>
        </p:spPr>
        <p:txBody>
          <a:bodyPr>
            <a:spAutoFit/>
          </a:bodyPr>
          <a:lstStyle/>
          <a:p>
            <a:pPr marL="457200" indent="-457200" algn="just"/>
            <a:r>
              <a:rPr lang="en-GB" sz="2400" dirty="0" smtClean="0"/>
              <a:t>PROS:</a:t>
            </a:r>
          </a:p>
          <a:p>
            <a:pPr marL="457200" indent="-457200" algn="just">
              <a:buFontTx/>
              <a:buAutoNum type="arabicPeriod"/>
            </a:pPr>
            <a:r>
              <a:rPr lang="en-GB" sz="2400" dirty="0" smtClean="0"/>
              <a:t>Cost of the facility: going from accelerators of the </a:t>
            </a:r>
            <a:r>
              <a:rPr lang="en-GB" sz="2400" dirty="0" err="1" smtClean="0"/>
              <a:t>kilometer</a:t>
            </a:r>
            <a:r>
              <a:rPr lang="en-GB" sz="2400" dirty="0" smtClean="0"/>
              <a:t> scale length to accelerator in the </a:t>
            </a:r>
            <a:r>
              <a:rPr lang="en-GB" sz="2400" dirty="0" err="1" smtClean="0"/>
              <a:t>millimeter</a:t>
            </a:r>
            <a:r>
              <a:rPr lang="en-GB" sz="2400" dirty="0" smtClean="0"/>
              <a:t> scale length.</a:t>
            </a:r>
          </a:p>
          <a:p>
            <a:pPr marL="457200" indent="-457200" algn="just">
              <a:buFontTx/>
              <a:buAutoNum type="arabicPeriod"/>
            </a:pPr>
            <a:endParaRPr lang="en-GB" sz="2400" dirty="0" smtClean="0"/>
          </a:p>
          <a:p>
            <a:pPr marL="457200" indent="-457200" algn="just">
              <a:buFontTx/>
              <a:buAutoNum type="arabicPeriod"/>
            </a:pPr>
            <a:r>
              <a:rPr lang="en-GB" sz="2400" dirty="0" smtClean="0"/>
              <a:t>Compactness: possibility to have accelerators in University and, why not, in hospitals.</a:t>
            </a:r>
          </a:p>
          <a:p>
            <a:pPr marL="457200" indent="-457200" algn="just">
              <a:buFontTx/>
              <a:buAutoNum type="arabicPeriod"/>
            </a:pPr>
            <a:endParaRPr lang="en-GB" sz="2400" dirty="0" smtClean="0"/>
          </a:p>
          <a:p>
            <a:pPr marL="457200" indent="-457200" algn="just">
              <a:buFontTx/>
              <a:buAutoNum type="arabicPeriod"/>
            </a:pPr>
            <a:r>
              <a:rPr lang="en-GB" sz="2400" dirty="0" smtClean="0"/>
              <a:t>In general: key word </a:t>
            </a:r>
            <a:r>
              <a:rPr lang="en-GB" sz="2400" u="sng" dirty="0" smtClean="0"/>
              <a:t>TABLE TOP </a:t>
            </a:r>
            <a:r>
              <a:rPr lang="en-GB" sz="2400" dirty="0" smtClean="0"/>
              <a:t>!</a:t>
            </a:r>
          </a:p>
          <a:p>
            <a:pPr marL="457200" indent="-457200" algn="just">
              <a:buFontTx/>
              <a:buAutoNum type="arabicPeriod"/>
            </a:pPr>
            <a:endParaRPr lang="en-GB" sz="2400" dirty="0" smtClean="0"/>
          </a:p>
          <a:p>
            <a:pPr marL="457200" indent="-457200" algn="just"/>
            <a:r>
              <a:rPr lang="en-GB" sz="2400" dirty="0" smtClean="0"/>
              <a:t>CONS:</a:t>
            </a:r>
          </a:p>
          <a:p>
            <a:pPr marL="457200" indent="-457200" algn="just">
              <a:buAutoNum type="arabicPeriod"/>
            </a:pPr>
            <a:r>
              <a:rPr lang="en-GB" sz="2400" dirty="0" smtClean="0"/>
              <a:t>Shot to shot Instability of the electron beam – fundamental in some type of experiments (ex. FELs)! </a:t>
            </a:r>
            <a:r>
              <a:rPr lang="en-GB" sz="2400" dirty="0" smtClean="0">
                <a:sym typeface="Wingdings" pitchFamily="2" charset="2"/>
              </a:rPr>
              <a:t> necessity to develop control schemes of the beams!</a:t>
            </a:r>
            <a:endParaRPr lang="en-GB"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WordArt 8"/>
          <p:cNvSpPr>
            <a:spLocks noChangeArrowheads="1" noChangeShapeType="1" noTextEdit="1"/>
          </p:cNvSpPr>
          <p:nvPr/>
        </p:nvSpPr>
        <p:spPr bwMode="auto">
          <a:xfrm>
            <a:off x="395288" y="476250"/>
            <a:ext cx="4032250" cy="649288"/>
          </a:xfrm>
          <a:prstGeom prst="rect">
            <a:avLst/>
          </a:prstGeom>
        </p:spPr>
        <p:txBody>
          <a:bodyPr wrap="none" fromWordArt="1">
            <a:prstTxWarp prst="textPlain">
              <a:avLst>
                <a:gd name="adj" fmla="val 50000"/>
              </a:avLst>
            </a:prstTxWarp>
          </a:bodyPr>
          <a:lstStyle/>
          <a:p>
            <a:pPr algn="ctr"/>
            <a:r>
              <a:rPr lang="en-GB" sz="3200" kern="10" dirty="0" smtClean="0">
                <a:ln w="19050">
                  <a:solidFill>
                    <a:srgbClr val="FF0000"/>
                  </a:solidFill>
                  <a:round/>
                  <a:headEnd/>
                  <a:tailEnd/>
                </a:ln>
                <a:solidFill>
                  <a:srgbClr val="0000FF"/>
                </a:solidFill>
                <a:effectLst>
                  <a:outerShdw dist="35921" dir="2700000" algn="ctr" rotWithShape="0">
                    <a:srgbClr val="990000"/>
                  </a:outerShdw>
                </a:effectLst>
                <a:latin typeface="Comic Sans MS"/>
              </a:rPr>
              <a:t>LWFA theory</a:t>
            </a:r>
            <a:endParaRPr lang="en-GB" sz="3200" kern="10" dirty="0">
              <a:ln w="19050">
                <a:solidFill>
                  <a:srgbClr val="FF0000"/>
                </a:solidFill>
                <a:round/>
                <a:headEnd/>
                <a:tailEnd/>
              </a:ln>
              <a:solidFill>
                <a:srgbClr val="0000FF"/>
              </a:solidFill>
              <a:effectLst>
                <a:outerShdw dist="35921" dir="2700000" algn="ctr" rotWithShape="0">
                  <a:srgbClr val="990000"/>
                </a:outerShdw>
              </a:effectLst>
              <a:latin typeface="Comic Sans MS"/>
            </a:endParaRPr>
          </a:p>
        </p:txBody>
      </p:sp>
      <p:pic>
        <p:nvPicPr>
          <p:cNvPr id="169988" name="Picture 4" descr="laser_wakefield_diagram"/>
          <p:cNvPicPr>
            <a:picLocks noChangeAspect="1" noChangeArrowheads="1"/>
          </p:cNvPicPr>
          <p:nvPr/>
        </p:nvPicPr>
        <p:blipFill>
          <a:blip r:embed="rId2" cstate="print"/>
          <a:srcRect/>
          <a:stretch>
            <a:fillRect/>
          </a:stretch>
        </p:blipFill>
        <p:spPr bwMode="auto">
          <a:xfrm>
            <a:off x="4211960" y="1268412"/>
            <a:ext cx="4716016" cy="2842177"/>
          </a:xfrm>
          <a:prstGeom prst="rect">
            <a:avLst/>
          </a:prstGeom>
          <a:noFill/>
        </p:spPr>
      </p:pic>
      <p:sp>
        <p:nvSpPr>
          <p:cNvPr id="169990" name="Text Box 6"/>
          <p:cNvSpPr txBox="1">
            <a:spLocks noChangeArrowheads="1"/>
          </p:cNvSpPr>
          <p:nvPr/>
        </p:nvSpPr>
        <p:spPr bwMode="auto">
          <a:xfrm>
            <a:off x="323528" y="1303600"/>
            <a:ext cx="3600400" cy="1477328"/>
          </a:xfrm>
          <a:prstGeom prst="rect">
            <a:avLst/>
          </a:prstGeom>
          <a:noFill/>
          <a:ln w="9525">
            <a:noFill/>
            <a:miter lim="800000"/>
            <a:headEnd/>
            <a:tailEnd/>
          </a:ln>
          <a:effectLst/>
        </p:spPr>
        <p:txBody>
          <a:bodyPr wrap="square">
            <a:spAutoFit/>
          </a:bodyPr>
          <a:lstStyle/>
          <a:p>
            <a:pPr algn="just">
              <a:spcBef>
                <a:spcPct val="50000"/>
              </a:spcBef>
            </a:pPr>
            <a:r>
              <a:rPr lang="en-GB" smtClean="0"/>
              <a:t>An ultrashort and intense beam is focalized into a plasma. When the laser beam passes trough the gas, generate plasma waves, like a boat on the water surface. </a:t>
            </a:r>
            <a:endParaRPr lang="en-GB"/>
          </a:p>
        </p:txBody>
      </p:sp>
      <p:sp>
        <p:nvSpPr>
          <p:cNvPr id="169993" name="Rectangle 9"/>
          <p:cNvSpPr>
            <a:spLocks noChangeArrowheads="1"/>
          </p:cNvSpPr>
          <p:nvPr/>
        </p:nvSpPr>
        <p:spPr bwMode="auto">
          <a:xfrm>
            <a:off x="6227763" y="4748951"/>
            <a:ext cx="2736850" cy="1200329"/>
          </a:xfrm>
          <a:prstGeom prst="rect">
            <a:avLst/>
          </a:prstGeom>
          <a:noFill/>
          <a:ln w="9525">
            <a:noFill/>
            <a:miter lim="800000"/>
            <a:headEnd/>
            <a:tailEnd/>
          </a:ln>
          <a:effectLst/>
        </p:spPr>
        <p:txBody>
          <a:bodyPr anchor="ctr">
            <a:spAutoFit/>
          </a:bodyPr>
          <a:lstStyle/>
          <a:p>
            <a:pPr algn="just"/>
            <a:r>
              <a:rPr lang="en-GB" dirty="0" smtClean="0"/>
              <a:t>The plasma electrons, can surf on the plasma waves like a surfer in the sea, and be accelerated.</a:t>
            </a:r>
            <a:endParaRPr lang="en-GB" dirty="0"/>
          </a:p>
        </p:txBody>
      </p:sp>
      <p:pic>
        <p:nvPicPr>
          <p:cNvPr id="169995" name="Picture 11" descr="laser-wakefield-principle"/>
          <p:cNvPicPr>
            <a:picLocks noChangeAspect="1" noChangeArrowheads="1"/>
          </p:cNvPicPr>
          <p:nvPr/>
        </p:nvPicPr>
        <p:blipFill>
          <a:blip r:embed="rId3" cstate="print"/>
          <a:srcRect/>
          <a:stretch>
            <a:fillRect/>
          </a:stretch>
        </p:blipFill>
        <p:spPr bwMode="auto">
          <a:xfrm>
            <a:off x="395288" y="2924175"/>
            <a:ext cx="3097212" cy="2266950"/>
          </a:xfrm>
          <a:prstGeom prst="rect">
            <a:avLst/>
          </a:prstGeom>
          <a:noFill/>
        </p:spPr>
      </p:pic>
      <p:pic>
        <p:nvPicPr>
          <p:cNvPr id="169997" name="Picture 13" descr="Wakefield accelerator"/>
          <p:cNvPicPr>
            <a:picLocks noChangeAspect="1" noChangeArrowheads="1"/>
          </p:cNvPicPr>
          <p:nvPr/>
        </p:nvPicPr>
        <p:blipFill>
          <a:blip r:embed="rId4" cstate="print"/>
          <a:srcRect/>
          <a:stretch>
            <a:fillRect/>
          </a:stretch>
        </p:blipFill>
        <p:spPr bwMode="auto">
          <a:xfrm>
            <a:off x="250825" y="4076700"/>
            <a:ext cx="5834063" cy="2717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17409" name="Picture 1" descr="http://upload.wikimedia.org/wikipedia/commons/thumb/7/76/Illustration_Plasma_Wakefield_Acceleration.png/400px-Illustration_Plasma_Wakefield_Acceleration.png"/>
          <p:cNvPicPr>
            <a:picLocks noChangeAspect="1" noChangeArrowheads="1"/>
          </p:cNvPicPr>
          <p:nvPr/>
        </p:nvPicPr>
        <p:blipFill>
          <a:blip r:embed="rId2" r:link="rId3" cstate="print"/>
          <a:srcRect/>
          <a:stretch>
            <a:fillRect/>
          </a:stretch>
        </p:blipFill>
        <p:spPr bwMode="auto">
          <a:xfrm>
            <a:off x="5082480" y="3677369"/>
            <a:ext cx="3810000" cy="2847975"/>
          </a:xfrm>
          <a:prstGeom prst="rect">
            <a:avLst/>
          </a:prstGeom>
          <a:noFill/>
        </p:spPr>
      </p:pic>
      <p:sp>
        <p:nvSpPr>
          <p:cNvPr id="8" name="CasellaDiTesto 7"/>
          <p:cNvSpPr txBox="1"/>
          <p:nvPr/>
        </p:nvSpPr>
        <p:spPr>
          <a:xfrm>
            <a:off x="0" y="1268760"/>
            <a:ext cx="9144000" cy="923330"/>
          </a:xfrm>
          <a:prstGeom prst="rect">
            <a:avLst/>
          </a:prstGeom>
          <a:noFill/>
        </p:spPr>
        <p:txBody>
          <a:bodyPr wrap="square" rtlCol="0">
            <a:spAutoFit/>
          </a:bodyPr>
          <a:lstStyle/>
          <a:p>
            <a:pPr algn="just"/>
            <a:r>
              <a:rPr lang="en-GB" b="1" i="1" dirty="0" smtClean="0"/>
              <a:t>CPA</a:t>
            </a:r>
            <a:r>
              <a:rPr lang="en-GB" dirty="0" smtClean="0"/>
              <a:t>: 	a simple way to avoid the breakdown that occurs on the walls of the structure.</a:t>
            </a:r>
          </a:p>
          <a:p>
            <a:pPr algn="just"/>
            <a:r>
              <a:rPr lang="en-GB" dirty="0" smtClean="0"/>
              <a:t>	Based on the idea of reversible manipulation of the temporal characteristics of 	the laser pulses. </a:t>
            </a:r>
            <a:endParaRPr lang="en-GB" dirty="0"/>
          </a:p>
        </p:txBody>
      </p:sp>
      <p:pic>
        <p:nvPicPr>
          <p:cNvPr id="1026" name="Picture 2" descr="Chirped_pulse_amplification"/>
          <p:cNvPicPr>
            <a:picLocks noChangeAspect="1" noChangeArrowheads="1"/>
          </p:cNvPicPr>
          <p:nvPr/>
        </p:nvPicPr>
        <p:blipFill>
          <a:blip r:embed="rId4" cstate="print"/>
          <a:srcRect/>
          <a:stretch>
            <a:fillRect/>
          </a:stretch>
        </p:blipFill>
        <p:spPr bwMode="auto">
          <a:xfrm>
            <a:off x="183257" y="2132856"/>
            <a:ext cx="4460751" cy="2736109"/>
          </a:xfrm>
          <a:prstGeom prst="rect">
            <a:avLst/>
          </a:prstGeom>
          <a:noFill/>
          <a:ln w="9525">
            <a:noFill/>
            <a:miter lim="800000"/>
            <a:headEnd/>
            <a:tailEnd/>
          </a:ln>
        </p:spPr>
      </p:pic>
      <p:sp>
        <p:nvSpPr>
          <p:cNvPr id="11" name="CasellaDiTesto 10"/>
          <p:cNvSpPr txBox="1"/>
          <p:nvPr/>
        </p:nvSpPr>
        <p:spPr>
          <a:xfrm>
            <a:off x="5148064" y="2204864"/>
            <a:ext cx="3816424" cy="1200329"/>
          </a:xfrm>
          <a:prstGeom prst="rect">
            <a:avLst/>
          </a:prstGeom>
          <a:noFill/>
        </p:spPr>
        <p:txBody>
          <a:bodyPr wrap="square" rtlCol="0">
            <a:spAutoFit/>
          </a:bodyPr>
          <a:lstStyle/>
          <a:p>
            <a:pPr algn="just"/>
            <a:r>
              <a:rPr lang="en-GB" dirty="0" smtClean="0"/>
              <a:t>Once that the laser beam is amplified, it’s focused on a few micron spot on a flowing gas (usually He or H).</a:t>
            </a:r>
            <a:endParaRPr lang="en-GB" dirty="0"/>
          </a:p>
        </p:txBody>
      </p:sp>
      <p:sp>
        <p:nvSpPr>
          <p:cNvPr id="12" name="CasellaDiTesto 11"/>
          <p:cNvSpPr txBox="1"/>
          <p:nvPr/>
        </p:nvSpPr>
        <p:spPr>
          <a:xfrm>
            <a:off x="251520" y="4941168"/>
            <a:ext cx="4392488" cy="1754326"/>
          </a:xfrm>
          <a:prstGeom prst="rect">
            <a:avLst/>
          </a:prstGeom>
          <a:noFill/>
        </p:spPr>
        <p:txBody>
          <a:bodyPr wrap="square" rtlCol="0">
            <a:spAutoFit/>
          </a:bodyPr>
          <a:lstStyle/>
          <a:p>
            <a:pPr algn="just"/>
            <a:r>
              <a:rPr lang="en-GB" dirty="0" smtClean="0"/>
              <a:t>As the pulse travels through the plasma, the electric field of the light separates the electrons and nucleons (ionization). Since electrons are much lighter than nucleons, they move much further, leading to a charge separation.</a:t>
            </a:r>
            <a:endParaRPr lang="en-GB" dirty="0"/>
          </a:p>
        </p:txBody>
      </p:sp>
      <p:sp>
        <p:nvSpPr>
          <p:cNvPr id="13" name="WordArt 8"/>
          <p:cNvSpPr>
            <a:spLocks noChangeArrowheads="1" noChangeShapeType="1" noTextEdit="1"/>
          </p:cNvSpPr>
          <p:nvPr/>
        </p:nvSpPr>
        <p:spPr bwMode="auto">
          <a:xfrm>
            <a:off x="395288" y="476250"/>
            <a:ext cx="4032250" cy="649288"/>
          </a:xfrm>
          <a:prstGeom prst="rect">
            <a:avLst/>
          </a:prstGeom>
        </p:spPr>
        <p:txBody>
          <a:bodyPr wrap="none" fromWordArt="1">
            <a:prstTxWarp prst="textPlain">
              <a:avLst>
                <a:gd name="adj" fmla="val 50000"/>
              </a:avLst>
            </a:prstTxWarp>
          </a:bodyPr>
          <a:lstStyle/>
          <a:p>
            <a:pPr algn="ctr"/>
            <a:r>
              <a:rPr lang="en-GB" sz="3200" kern="10" dirty="0" smtClean="0">
                <a:ln w="19050">
                  <a:solidFill>
                    <a:srgbClr val="FF0000"/>
                  </a:solidFill>
                  <a:round/>
                  <a:headEnd/>
                  <a:tailEnd/>
                </a:ln>
                <a:solidFill>
                  <a:srgbClr val="0000FF"/>
                </a:solidFill>
                <a:effectLst>
                  <a:outerShdw dist="35921" dir="2700000" algn="ctr" rotWithShape="0">
                    <a:srgbClr val="990000"/>
                  </a:outerShdw>
                </a:effectLst>
                <a:latin typeface="Comic Sans MS"/>
              </a:rPr>
              <a:t>LWFA theory</a:t>
            </a:r>
            <a:endParaRPr lang="en-GB" sz="3200" kern="10" dirty="0">
              <a:ln w="19050">
                <a:solidFill>
                  <a:srgbClr val="FF0000"/>
                </a:solidFill>
                <a:round/>
                <a:headEnd/>
                <a:tailEnd/>
              </a:ln>
              <a:solidFill>
                <a:srgbClr val="0000FF"/>
              </a:solidFill>
              <a:effectLst>
                <a:outerShdw dist="35921" dir="2700000" algn="ctr" rotWithShape="0">
                  <a:srgbClr val="990000"/>
                </a:outerShdw>
              </a:effectLst>
              <a:latin typeface="Comic Sans M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79512" y="1196752"/>
            <a:ext cx="878497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ea typeface="Times New Roman" pitchFamily="18" charset="0"/>
                <a:cs typeface="Calibri" pitchFamily="34" charset="0"/>
              </a:rPr>
              <a:t>As the laser pulse pass trough, the electrons are pulled back toward the centre by the ions that did not move. As they "fall" into this positive area they pick up speed, so when they reach the centre they "pile up" briefly before losing this energy in collisions and eventually flattening out into a more even distribution.</a:t>
            </a:r>
            <a:endParaRPr kumimoji="0" lang="en-GB" b="0" i="0" u="none" strike="noStrike" cap="none" normalizeH="0" baseline="0" dirty="0" smtClean="0">
              <a:ln>
                <a:noFill/>
              </a:ln>
              <a:solidFill>
                <a:schemeClr val="tx1"/>
              </a:solidFill>
              <a:effectLst/>
              <a:cs typeface="Arial" pitchFamily="34" charset="0"/>
            </a:endParaRPr>
          </a:p>
        </p:txBody>
      </p:sp>
      <p:sp>
        <p:nvSpPr>
          <p:cNvPr id="4" name="Rectangle 1"/>
          <p:cNvSpPr>
            <a:spLocks noChangeArrowheads="1"/>
          </p:cNvSpPr>
          <p:nvPr/>
        </p:nvSpPr>
        <p:spPr bwMode="auto">
          <a:xfrm>
            <a:off x="179512" y="4987042"/>
            <a:ext cx="878497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GB" dirty="0" smtClean="0"/>
              <a:t>In this period particles are not moving very quickly, but macroscopically it appears that a "bubble" of charge is moving through the plasma with </a:t>
            </a:r>
            <a:r>
              <a:rPr lang="en-GB" dirty="0" err="1" smtClean="0"/>
              <a:t>v</a:t>
            </a:r>
            <a:r>
              <a:rPr lang="en-GB" dirty="0" err="1" smtClean="0">
                <a:latin typeface="Calibri"/>
                <a:cs typeface="Calibri"/>
              </a:rPr>
              <a:t>~</a:t>
            </a:r>
            <a:r>
              <a:rPr lang="en-GB" dirty="0" err="1" smtClean="0"/>
              <a:t>c</a:t>
            </a:r>
            <a:r>
              <a:rPr lang="en-GB" dirty="0" smtClean="0"/>
              <a:t>. It is this "wakefield" that is used for particle acceleration. A particle injected into the plasma near the high-density area will experience an acceleration toward it, an acceleration that continues as the wakefield travels through the column, until the particle eventually reaches the speed of the wakefield. </a:t>
            </a:r>
            <a:endParaRPr lang="it-IT" dirty="0"/>
          </a:p>
        </p:txBody>
      </p:sp>
      <p:sp>
        <p:nvSpPr>
          <p:cNvPr id="7" name="WordArt 8"/>
          <p:cNvSpPr>
            <a:spLocks noChangeArrowheads="1" noChangeShapeType="1" noTextEdit="1"/>
          </p:cNvSpPr>
          <p:nvPr/>
        </p:nvSpPr>
        <p:spPr bwMode="auto">
          <a:xfrm>
            <a:off x="395288" y="476250"/>
            <a:ext cx="4032250" cy="649288"/>
          </a:xfrm>
          <a:prstGeom prst="rect">
            <a:avLst/>
          </a:prstGeom>
        </p:spPr>
        <p:txBody>
          <a:bodyPr wrap="none" fromWordArt="1">
            <a:prstTxWarp prst="textPlain">
              <a:avLst>
                <a:gd name="adj" fmla="val 50000"/>
              </a:avLst>
            </a:prstTxWarp>
          </a:bodyPr>
          <a:lstStyle/>
          <a:p>
            <a:pPr algn="ctr"/>
            <a:r>
              <a:rPr lang="en-GB" sz="3200" kern="10" dirty="0" smtClean="0">
                <a:ln w="19050">
                  <a:solidFill>
                    <a:srgbClr val="FF0000"/>
                  </a:solidFill>
                  <a:round/>
                  <a:headEnd/>
                  <a:tailEnd/>
                </a:ln>
                <a:solidFill>
                  <a:srgbClr val="0000FF"/>
                </a:solidFill>
                <a:effectLst>
                  <a:outerShdw dist="35921" dir="2700000" algn="ctr" rotWithShape="0">
                    <a:srgbClr val="990000"/>
                  </a:outerShdw>
                </a:effectLst>
                <a:latin typeface="Comic Sans MS"/>
              </a:rPr>
              <a:t>LWFA theory</a:t>
            </a:r>
            <a:endParaRPr lang="en-GB" sz="3200" kern="10" dirty="0">
              <a:ln w="19050">
                <a:solidFill>
                  <a:srgbClr val="FF0000"/>
                </a:solidFill>
                <a:round/>
                <a:headEnd/>
                <a:tailEnd/>
              </a:ln>
              <a:solidFill>
                <a:srgbClr val="0000FF"/>
              </a:solidFill>
              <a:effectLst>
                <a:outerShdw dist="35921" dir="2700000" algn="ctr" rotWithShape="0">
                  <a:srgbClr val="990000"/>
                </a:outerShdw>
              </a:effectLst>
              <a:latin typeface="Comic Sans MS"/>
            </a:endParaRPr>
          </a:p>
        </p:txBody>
      </p:sp>
      <p:pic>
        <p:nvPicPr>
          <p:cNvPr id="13314" name="Picture 2"/>
          <p:cNvPicPr>
            <a:picLocks noChangeAspect="1" noChangeArrowheads="1"/>
          </p:cNvPicPr>
          <p:nvPr/>
        </p:nvPicPr>
        <p:blipFill>
          <a:blip r:embed="rId3" cstate="print"/>
          <a:srcRect/>
          <a:stretch>
            <a:fillRect/>
          </a:stretch>
        </p:blipFill>
        <p:spPr bwMode="auto">
          <a:xfrm>
            <a:off x="0" y="2422337"/>
            <a:ext cx="2756520" cy="2584238"/>
          </a:xfrm>
          <a:prstGeom prst="rect">
            <a:avLst/>
          </a:prstGeom>
          <a:noFill/>
          <a:ln w="9525">
            <a:noFill/>
            <a:miter lim="800000"/>
            <a:headEnd/>
            <a:tailEnd/>
          </a:ln>
        </p:spPr>
      </p:pic>
      <p:sp>
        <p:nvSpPr>
          <p:cNvPr id="9" name="CasellaDiTesto 8"/>
          <p:cNvSpPr txBox="1"/>
          <p:nvPr/>
        </p:nvSpPr>
        <p:spPr>
          <a:xfrm>
            <a:off x="3059832" y="3022208"/>
            <a:ext cx="5580112" cy="1200329"/>
          </a:xfrm>
          <a:prstGeom prst="rect">
            <a:avLst/>
          </a:prstGeom>
          <a:noFill/>
        </p:spPr>
        <p:txBody>
          <a:bodyPr wrap="square" rtlCol="0">
            <a:spAutoFit/>
          </a:bodyPr>
          <a:lstStyle/>
          <a:p>
            <a:pPr algn="just"/>
            <a:r>
              <a:rPr lang="en-GB" dirty="0" smtClean="0"/>
              <a:t>Bubble: simulations from OSIRIS code.</a:t>
            </a:r>
          </a:p>
          <a:p>
            <a:pPr algn="just"/>
            <a:r>
              <a:rPr lang="en-GB" dirty="0" smtClean="0"/>
              <a:t>The bubble: region cleared of electrons (positively charged), followed by the region where the electrons fall back into the centre (negatively charged). </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8"/>
          <p:cNvSpPr>
            <a:spLocks noChangeArrowheads="1" noChangeShapeType="1" noTextEdit="1"/>
          </p:cNvSpPr>
          <p:nvPr/>
        </p:nvSpPr>
        <p:spPr bwMode="auto">
          <a:xfrm>
            <a:off x="395288" y="476250"/>
            <a:ext cx="6913016" cy="649288"/>
          </a:xfrm>
          <a:prstGeom prst="rect">
            <a:avLst/>
          </a:prstGeom>
        </p:spPr>
        <p:txBody>
          <a:bodyPr wrap="none" fromWordArt="1">
            <a:prstTxWarp prst="textPlain">
              <a:avLst>
                <a:gd name="adj" fmla="val 50000"/>
              </a:avLst>
            </a:prstTxWarp>
          </a:bodyPr>
          <a:lstStyle/>
          <a:p>
            <a:pPr algn="ctr"/>
            <a:r>
              <a:rPr lang="en-GB" sz="3200" kern="10" dirty="0" smtClean="0">
                <a:ln w="19050">
                  <a:solidFill>
                    <a:srgbClr val="FF0000"/>
                  </a:solidFill>
                  <a:round/>
                  <a:headEnd/>
                  <a:tailEnd/>
                </a:ln>
                <a:solidFill>
                  <a:srgbClr val="0000FF"/>
                </a:solidFill>
                <a:effectLst>
                  <a:outerShdw dist="35921" dir="2700000" algn="ctr" rotWithShape="0">
                    <a:srgbClr val="990000"/>
                  </a:outerShdw>
                </a:effectLst>
                <a:latin typeface="Comic Sans MS"/>
              </a:rPr>
              <a:t>Resonant betatron oscillations</a:t>
            </a:r>
            <a:endParaRPr lang="en-GB" sz="3200" kern="10" dirty="0">
              <a:ln w="19050">
                <a:solidFill>
                  <a:srgbClr val="FF0000"/>
                </a:solidFill>
                <a:round/>
                <a:headEnd/>
                <a:tailEnd/>
              </a:ln>
              <a:solidFill>
                <a:srgbClr val="0000FF"/>
              </a:solidFill>
              <a:effectLst>
                <a:outerShdw dist="35921" dir="2700000" algn="ctr" rotWithShape="0">
                  <a:srgbClr val="990000"/>
                </a:outerShdw>
              </a:effectLst>
              <a:latin typeface="Comic Sans MS"/>
            </a:endParaRPr>
          </a:p>
        </p:txBody>
      </p:sp>
      <p:pic>
        <p:nvPicPr>
          <p:cNvPr id="4" name="Picture 19" descr="osiris"/>
          <p:cNvPicPr>
            <a:picLocks noChangeAspect="1" noChangeArrowheads="1"/>
          </p:cNvPicPr>
          <p:nvPr/>
        </p:nvPicPr>
        <p:blipFill>
          <a:blip r:embed="rId3" cstate="print"/>
          <a:srcRect/>
          <a:stretch>
            <a:fillRect/>
          </a:stretch>
        </p:blipFill>
        <p:spPr bwMode="auto">
          <a:xfrm>
            <a:off x="1476375" y="1773238"/>
            <a:ext cx="4895850" cy="4521200"/>
          </a:xfrm>
          <a:prstGeom prst="rect">
            <a:avLst/>
          </a:prstGeom>
          <a:noFill/>
          <a:ln w="9525">
            <a:noFill/>
            <a:miter lim="800000"/>
            <a:headEnd/>
            <a:tailEnd/>
          </a:ln>
        </p:spPr>
      </p:pic>
      <p:sp>
        <p:nvSpPr>
          <p:cNvPr id="5" name="Rectangle 4"/>
          <p:cNvSpPr txBox="1">
            <a:spLocks noChangeArrowheads="1"/>
          </p:cNvSpPr>
          <p:nvPr/>
        </p:nvSpPr>
        <p:spPr>
          <a:xfrm>
            <a:off x="220166" y="1197347"/>
            <a:ext cx="8096250" cy="71948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400" b="0" i="0" u="none" strike="noStrike" kern="0" cap="none" spc="0" normalizeH="0" baseline="0" noProof="0" dirty="0" smtClean="0">
                <a:ln>
                  <a:noFill/>
                </a:ln>
                <a:solidFill>
                  <a:schemeClr val="tx2"/>
                </a:solidFill>
                <a:effectLst/>
                <a:uLnTx/>
                <a:uFillTx/>
                <a:latin typeface="+mj-lt"/>
                <a:ea typeface="+mj-ea"/>
                <a:cs typeface="+mj-cs"/>
              </a:rPr>
              <a:t>Bubble structure – relativistic regime</a:t>
            </a:r>
          </a:p>
        </p:txBody>
      </p:sp>
      <p:sp>
        <p:nvSpPr>
          <p:cNvPr id="6" name="Text Box 10"/>
          <p:cNvSpPr txBox="1">
            <a:spLocks noChangeArrowheads="1"/>
          </p:cNvSpPr>
          <p:nvPr/>
        </p:nvSpPr>
        <p:spPr bwMode="auto">
          <a:xfrm>
            <a:off x="6424613" y="2295525"/>
            <a:ext cx="896937" cy="457200"/>
          </a:xfrm>
          <a:prstGeom prst="rect">
            <a:avLst/>
          </a:prstGeom>
          <a:noFill/>
          <a:ln w="9525">
            <a:noFill/>
            <a:miter lim="800000"/>
            <a:headEnd/>
            <a:tailEnd/>
          </a:ln>
        </p:spPr>
        <p:txBody>
          <a:bodyPr wrap="none">
            <a:spAutoFit/>
          </a:bodyPr>
          <a:lstStyle/>
          <a:p>
            <a:pPr eaLnBrk="0" hangingPunct="0"/>
            <a:r>
              <a:rPr lang="en-GB" b="1">
                <a:latin typeface="Arial" pitchFamily="34" charset="0"/>
              </a:rPr>
              <a:t>laser</a:t>
            </a:r>
          </a:p>
        </p:txBody>
      </p:sp>
      <p:sp>
        <p:nvSpPr>
          <p:cNvPr id="7" name="Text Box 11"/>
          <p:cNvSpPr txBox="1">
            <a:spLocks noChangeArrowheads="1"/>
          </p:cNvSpPr>
          <p:nvPr/>
        </p:nvSpPr>
        <p:spPr bwMode="auto">
          <a:xfrm>
            <a:off x="6119813" y="3068638"/>
            <a:ext cx="3024187" cy="1917700"/>
          </a:xfrm>
          <a:prstGeom prst="rect">
            <a:avLst/>
          </a:prstGeom>
          <a:noFill/>
          <a:ln w="9525">
            <a:noFill/>
            <a:miter lim="800000"/>
            <a:headEnd/>
            <a:tailEnd/>
          </a:ln>
        </p:spPr>
        <p:txBody>
          <a:bodyPr>
            <a:spAutoFit/>
          </a:bodyPr>
          <a:lstStyle/>
          <a:p>
            <a:pPr eaLnBrk="0" hangingPunct="0"/>
            <a:r>
              <a:rPr lang="en-GB" b="1">
                <a:latin typeface="Arial" pitchFamily="34" charset="0"/>
              </a:rPr>
              <a:t>self-injected electron bunch undergoing betatron oscillations</a:t>
            </a:r>
          </a:p>
        </p:txBody>
      </p:sp>
      <p:sp>
        <p:nvSpPr>
          <p:cNvPr id="8" name="Line 12"/>
          <p:cNvSpPr>
            <a:spLocks noChangeShapeType="1"/>
          </p:cNvSpPr>
          <p:nvPr/>
        </p:nvSpPr>
        <p:spPr bwMode="auto">
          <a:xfrm flipH="1">
            <a:off x="5651500" y="2565400"/>
            <a:ext cx="649288" cy="431800"/>
          </a:xfrm>
          <a:prstGeom prst="line">
            <a:avLst/>
          </a:prstGeom>
          <a:noFill/>
          <a:ln w="57150">
            <a:solidFill>
              <a:srgbClr val="3399FF"/>
            </a:solidFill>
            <a:round/>
            <a:headEnd/>
            <a:tailEnd type="triangle" w="med" len="med"/>
          </a:ln>
        </p:spPr>
        <p:txBody>
          <a:bodyPr>
            <a:spAutoFit/>
          </a:bodyPr>
          <a:lstStyle/>
          <a:p>
            <a:endParaRPr lang="it-IT"/>
          </a:p>
        </p:txBody>
      </p:sp>
      <p:sp>
        <p:nvSpPr>
          <p:cNvPr id="9" name="Line 13"/>
          <p:cNvSpPr>
            <a:spLocks noChangeShapeType="1"/>
          </p:cNvSpPr>
          <p:nvPr/>
        </p:nvSpPr>
        <p:spPr bwMode="auto">
          <a:xfrm flipH="1">
            <a:off x="4211638" y="3644900"/>
            <a:ext cx="1873250" cy="144463"/>
          </a:xfrm>
          <a:prstGeom prst="line">
            <a:avLst/>
          </a:prstGeom>
          <a:noFill/>
          <a:ln w="66675">
            <a:solidFill>
              <a:srgbClr val="3399FF"/>
            </a:solidFill>
            <a:round/>
            <a:headEnd/>
            <a:tailEnd type="triangle" w="med" len="med"/>
          </a:ln>
        </p:spPr>
        <p:txBody>
          <a:bodyPr>
            <a:spAutoFit/>
          </a:bodyPr>
          <a:lstStyle/>
          <a:p>
            <a:endParaRPr lang="it-IT"/>
          </a:p>
        </p:txBody>
      </p:sp>
      <p:sp>
        <p:nvSpPr>
          <p:cNvPr id="10" name="Text Box 14"/>
          <p:cNvSpPr txBox="1">
            <a:spLocks noChangeArrowheads="1"/>
          </p:cNvSpPr>
          <p:nvPr/>
        </p:nvSpPr>
        <p:spPr bwMode="auto">
          <a:xfrm>
            <a:off x="6300788" y="5229225"/>
            <a:ext cx="1720850" cy="457200"/>
          </a:xfrm>
          <a:prstGeom prst="rect">
            <a:avLst/>
          </a:prstGeom>
          <a:noFill/>
          <a:ln w="9525">
            <a:noFill/>
            <a:miter lim="800000"/>
            <a:headEnd/>
            <a:tailEnd/>
          </a:ln>
        </p:spPr>
        <p:txBody>
          <a:bodyPr wrap="none">
            <a:spAutoFit/>
          </a:bodyPr>
          <a:lstStyle/>
          <a:p>
            <a:pPr eaLnBrk="0" hangingPunct="0"/>
            <a:r>
              <a:rPr lang="en-GB" b="1">
                <a:latin typeface="Arial" pitchFamily="34" charset="0"/>
              </a:rPr>
              <a:t>ion bubble</a:t>
            </a:r>
          </a:p>
        </p:txBody>
      </p:sp>
      <p:sp>
        <p:nvSpPr>
          <p:cNvPr id="11" name="Line 15"/>
          <p:cNvSpPr>
            <a:spLocks noChangeShapeType="1"/>
          </p:cNvSpPr>
          <p:nvPr/>
        </p:nvSpPr>
        <p:spPr bwMode="auto">
          <a:xfrm flipH="1" flipV="1">
            <a:off x="5076825" y="4221163"/>
            <a:ext cx="1223963" cy="1152525"/>
          </a:xfrm>
          <a:prstGeom prst="line">
            <a:avLst/>
          </a:prstGeom>
          <a:noFill/>
          <a:ln w="57150">
            <a:solidFill>
              <a:srgbClr val="3399FF"/>
            </a:solidFill>
            <a:round/>
            <a:headEnd/>
            <a:tailEnd type="triangle" w="med" len="med"/>
          </a:ln>
        </p:spPr>
        <p:txBody>
          <a:bodyPr>
            <a:spAutoFit/>
          </a:bodyPr>
          <a:lstStyle/>
          <a:p>
            <a:endParaRPr lang="it-IT"/>
          </a:p>
        </p:txBody>
      </p:sp>
      <p:sp>
        <p:nvSpPr>
          <p:cNvPr id="12" name="Rectangle 18"/>
          <p:cNvSpPr>
            <a:spLocks noChangeArrowheads="1"/>
          </p:cNvSpPr>
          <p:nvPr/>
        </p:nvSpPr>
        <p:spPr bwMode="auto">
          <a:xfrm>
            <a:off x="0" y="3295650"/>
            <a:ext cx="9144000" cy="0"/>
          </a:xfrm>
          <a:prstGeom prst="rect">
            <a:avLst/>
          </a:prstGeom>
          <a:noFill/>
          <a:ln w="9525">
            <a:noFill/>
            <a:miter lim="800000"/>
            <a:headEnd/>
            <a:tailEnd/>
          </a:ln>
        </p:spPr>
        <p:txBody>
          <a:bodyPr wrap="none" anchor="ctr">
            <a:spAutoFit/>
          </a:bodyPr>
          <a:lstStyle/>
          <a:p>
            <a:pPr eaLnBrk="0" hangingPunct="0"/>
            <a:endParaRPr lang="en-GB"/>
          </a:p>
        </p:txBody>
      </p:sp>
      <p:graphicFrame>
        <p:nvGraphicFramePr>
          <p:cNvPr id="13" name="Object 2"/>
          <p:cNvGraphicFramePr>
            <a:graphicFrameLocks noChangeAspect="1"/>
          </p:cNvGraphicFramePr>
          <p:nvPr/>
        </p:nvGraphicFramePr>
        <p:xfrm>
          <a:off x="5097463" y="5878513"/>
          <a:ext cx="1500187" cy="925512"/>
        </p:xfrm>
        <a:graphic>
          <a:graphicData uri="http://schemas.openxmlformats.org/presentationml/2006/ole">
            <p:oleObj spid="_x0000_s4098" name="Equation" r:id="rId4" imgW="723600" imgH="444240" progId="Equation.DSMT4">
              <p:embed/>
            </p:oleObj>
          </a:graphicData>
        </a:graphic>
      </p:graphicFrame>
      <p:sp>
        <p:nvSpPr>
          <p:cNvPr id="14" name="Text Box 20"/>
          <p:cNvSpPr txBox="1">
            <a:spLocks noChangeArrowheads="1"/>
          </p:cNvSpPr>
          <p:nvPr/>
        </p:nvSpPr>
        <p:spPr bwMode="auto">
          <a:xfrm>
            <a:off x="1763713" y="6092825"/>
            <a:ext cx="2719387" cy="457200"/>
          </a:xfrm>
          <a:prstGeom prst="rect">
            <a:avLst/>
          </a:prstGeom>
          <a:noFill/>
          <a:ln w="9525">
            <a:noFill/>
            <a:miter lim="800000"/>
            <a:headEnd/>
            <a:tailEnd/>
          </a:ln>
        </p:spPr>
        <p:txBody>
          <a:bodyPr wrap="none">
            <a:spAutoFit/>
          </a:bodyPr>
          <a:lstStyle/>
          <a:p>
            <a:pPr eaLnBrk="0" hangingPunct="0"/>
            <a:r>
              <a:rPr lang="en-GB" b="1" dirty="0">
                <a:latin typeface="Arial" pitchFamily="34" charset="0"/>
              </a:rPr>
              <a:t>ion bubble radius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4699010"/>
            <a:ext cx="8784976" cy="1754326"/>
          </a:xfrm>
          <a:prstGeom prst="rect">
            <a:avLst/>
          </a:prstGeom>
        </p:spPr>
        <p:txBody>
          <a:bodyPr wrap="square">
            <a:spAutoFit/>
          </a:bodyPr>
          <a:lstStyle/>
          <a:p>
            <a:pPr algn="just"/>
            <a:r>
              <a:rPr lang="en-US" dirty="0" smtClean="0"/>
              <a:t>Transverse betatron motion in the plasma wake results in X-ray photons with an energy that depends on the electron energy, oscillation amplitude and frequency of the betatron motion. Paper shows that the betatron amplitude is resonantly enhanced when electrons interact with the rear of the laser pulse. At high electron energy, resonance occurs when the laser frequency is a harmonic of the betatron frequency, leading to a significant increase in the photon energy.</a:t>
            </a:r>
            <a:endParaRPr lang="it-IT" dirty="0"/>
          </a:p>
        </p:txBody>
      </p:sp>
      <p:pic>
        <p:nvPicPr>
          <p:cNvPr id="7170" name="Picture 2"/>
          <p:cNvPicPr>
            <a:picLocks noChangeAspect="1" noChangeArrowheads="1"/>
          </p:cNvPicPr>
          <p:nvPr/>
        </p:nvPicPr>
        <p:blipFill>
          <a:blip r:embed="rId2" cstate="print"/>
          <a:srcRect/>
          <a:stretch>
            <a:fillRect/>
          </a:stretch>
        </p:blipFill>
        <p:spPr bwMode="auto">
          <a:xfrm>
            <a:off x="674365" y="1235944"/>
            <a:ext cx="7642051" cy="3325232"/>
          </a:xfrm>
          <a:prstGeom prst="rect">
            <a:avLst/>
          </a:prstGeom>
          <a:noFill/>
          <a:ln w="9525">
            <a:noFill/>
            <a:miter lim="800000"/>
            <a:headEnd/>
            <a:tailEnd/>
          </a:ln>
        </p:spPr>
      </p:pic>
      <p:sp>
        <p:nvSpPr>
          <p:cNvPr id="4" name="WordArt 8"/>
          <p:cNvSpPr>
            <a:spLocks noChangeArrowheads="1" noChangeShapeType="1" noTextEdit="1"/>
          </p:cNvSpPr>
          <p:nvPr/>
        </p:nvSpPr>
        <p:spPr bwMode="auto">
          <a:xfrm>
            <a:off x="395288" y="476250"/>
            <a:ext cx="6913016" cy="649288"/>
          </a:xfrm>
          <a:prstGeom prst="rect">
            <a:avLst/>
          </a:prstGeom>
        </p:spPr>
        <p:txBody>
          <a:bodyPr wrap="none" fromWordArt="1">
            <a:prstTxWarp prst="textPlain">
              <a:avLst>
                <a:gd name="adj" fmla="val 50000"/>
              </a:avLst>
            </a:prstTxWarp>
          </a:bodyPr>
          <a:lstStyle/>
          <a:p>
            <a:pPr algn="ctr"/>
            <a:r>
              <a:rPr lang="en-GB" sz="3200" kern="10" dirty="0" smtClean="0">
                <a:ln w="19050">
                  <a:solidFill>
                    <a:srgbClr val="FF0000"/>
                  </a:solidFill>
                  <a:round/>
                  <a:headEnd/>
                  <a:tailEnd/>
                </a:ln>
                <a:solidFill>
                  <a:srgbClr val="0000FF"/>
                </a:solidFill>
                <a:effectLst>
                  <a:outerShdw dist="35921" dir="2700000" algn="ctr" rotWithShape="0">
                    <a:srgbClr val="990000"/>
                  </a:outerShdw>
                </a:effectLst>
                <a:latin typeface="Comic Sans MS"/>
              </a:rPr>
              <a:t>Resonant betatron oscillations</a:t>
            </a:r>
            <a:endParaRPr lang="en-GB" sz="3200" kern="10" dirty="0">
              <a:ln w="19050">
                <a:solidFill>
                  <a:srgbClr val="FF0000"/>
                </a:solidFill>
                <a:round/>
                <a:headEnd/>
                <a:tailEnd/>
              </a:ln>
              <a:solidFill>
                <a:srgbClr val="0000FF"/>
              </a:solidFill>
              <a:effectLst>
                <a:outerShdw dist="35921" dir="2700000" algn="ctr" rotWithShape="0">
                  <a:srgbClr val="990000"/>
                </a:outerShdw>
              </a:effectLst>
              <a:latin typeface="Comic Sans M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797056" y="764704"/>
            <a:ext cx="364715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Examples</a:t>
            </a:r>
            <a:r>
              <a:rPr lang="it-IT"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3" name="Rettangolo 2"/>
          <p:cNvSpPr/>
          <p:nvPr/>
        </p:nvSpPr>
        <p:spPr>
          <a:xfrm>
            <a:off x="182267" y="1772816"/>
            <a:ext cx="8710213" cy="4524315"/>
          </a:xfrm>
          <a:prstGeom prst="rect">
            <a:avLst/>
          </a:prstGeom>
          <a:noFill/>
        </p:spPr>
        <p:txBody>
          <a:bodyPr wrap="square" lIns="91440" tIns="45720" rIns="91440" bIns="45720">
            <a:spAutoFit/>
          </a:bodyPr>
          <a:lstStyle/>
          <a:p>
            <a:pPr marL="742950" indent="-742950" algn="just">
              <a:buAutoNum type="arabicPeriod"/>
            </a:pP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Electron </a:t>
            </a: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beam</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from</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LWFA @ </a:t>
            </a: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Strathclyde</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p>
          <a:p>
            <a:pPr marL="742950" indent="-742950" algn="just">
              <a:buAutoNum type="arabicPeriod"/>
            </a:pPr>
            <a:endParaRPr lang="it-IT"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marL="742950" indent="-742950" algn="just">
              <a:buAutoNum type="arabicPeriod"/>
            </a:pP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Quality</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of</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the electron </a:t>
            </a: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beam</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measured</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 </a:t>
            </a: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Strathclyde</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p>
          <a:p>
            <a:pPr marL="742950" indent="-742950" algn="just">
              <a:buAutoNum type="arabicPeriod"/>
            </a:pPr>
            <a:endParaRPr lang="it-IT"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marL="742950" indent="-742950" algn="just">
              <a:buAutoNum type="arabicPeriod"/>
            </a:pP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Resonant</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betatron </a:t>
            </a:r>
            <a:r>
              <a:rPr lang="it-IT"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oscillations</a:t>
            </a:r>
            <a:r>
              <a:rPr lang="it-IT"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 RAL.</a:t>
            </a:r>
            <a:endParaRPr lang="it-IT"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1249</TotalTime>
  <Words>1894</Words>
  <Application>Microsoft Office PowerPoint</Application>
  <PresentationFormat>Presentazione su schermo (4:3)</PresentationFormat>
  <Paragraphs>154</Paragraphs>
  <Slides>26</Slides>
  <Notes>5</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26</vt:i4>
      </vt:variant>
    </vt:vector>
  </HeadingPairs>
  <TitlesOfParts>
    <vt:vector size="29" baseType="lpstr">
      <vt:lpstr>Blank Presentation</vt:lpstr>
      <vt:lpstr>Equation</vt:lpstr>
      <vt:lpstr>Graph</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 Pia</dc:creator>
  <cp:lastModifiedBy>Maria Pia</cp:lastModifiedBy>
  <cp:revision>90</cp:revision>
  <dcterms:created xsi:type="dcterms:W3CDTF">2011-09-29T09:20:33Z</dcterms:created>
  <dcterms:modified xsi:type="dcterms:W3CDTF">2011-10-04T10:01:03Z</dcterms:modified>
</cp:coreProperties>
</file>