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23" r:id="rId2"/>
    <p:sldId id="376" r:id="rId3"/>
    <p:sldId id="428" r:id="rId4"/>
    <p:sldId id="429" r:id="rId5"/>
    <p:sldId id="430" r:id="rId6"/>
    <p:sldId id="431" r:id="rId7"/>
    <p:sldId id="441" r:id="rId8"/>
    <p:sldId id="442" r:id="rId9"/>
    <p:sldId id="434" r:id="rId10"/>
    <p:sldId id="435" r:id="rId11"/>
    <p:sldId id="436" r:id="rId12"/>
    <p:sldId id="437" r:id="rId13"/>
    <p:sldId id="438" r:id="rId14"/>
    <p:sldId id="439" r:id="rId15"/>
    <p:sldId id="444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62"/>
    <a:srgbClr val="1B416F"/>
    <a:srgbClr val="2457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4942E-BBCD-438C-90F6-621144C52277}" type="datetimeFigureOut">
              <a:rPr lang="it-IT" smtClean="0"/>
              <a:pPr/>
              <a:t>24/02/2025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B3B76-8758-4793-ACF3-6E11E3CF211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B3B76-8758-4793-ACF3-6E11E3CF2110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24/02/2025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24/02/2025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24/02/2025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24/02/2025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24/02/2025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3.emf"/><Relationship Id="rId4" Type="http://schemas.openxmlformats.org/officeDocument/2006/relationships/image" Target="../media/image2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emf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683568" y="1850048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Statistical insights in time resolution of Resistive Plate Chambers</a:t>
            </a:r>
            <a:endParaRPr lang="it-IT" sz="40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760845" y="4408656"/>
            <a:ext cx="355071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800" dirty="0">
                <a:solidFill>
                  <a:srgbClr val="C00000"/>
                </a:solidFill>
              </a:rPr>
              <a:t>Marcello </a:t>
            </a:r>
            <a:r>
              <a:rPr lang="it-IT" sz="2800" dirty="0" err="1">
                <a:solidFill>
                  <a:srgbClr val="C00000"/>
                </a:solidFill>
              </a:rPr>
              <a:t>Abbrescia</a:t>
            </a:r>
            <a:endParaRPr lang="it-IT" sz="2800" dirty="0">
              <a:solidFill>
                <a:srgbClr val="C00000"/>
              </a:solidFill>
            </a:endParaRPr>
          </a:p>
          <a:p>
            <a:pPr algn="ctr"/>
            <a:r>
              <a:rPr lang="en-US" sz="2400" dirty="0">
                <a:solidFill>
                  <a:srgbClr val="C00000"/>
                </a:solidFill>
              </a:rPr>
              <a:t>University of Bari and INFN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5496" y="6444044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DeSyT</a:t>
            </a:r>
            <a:r>
              <a:rPr lang="it-IT" dirty="0"/>
              <a:t> 2025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5632222" y="6453336"/>
            <a:ext cx="3512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/>
              <a:t>LNS  Feb. 24-26 2025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3682"/>
            <a:ext cx="1836266" cy="94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magine 2" descr="Immagine che contiene testo, logo, simbolo, emblema&#10;&#10;Descrizione generata automaticamente">
            <a:extLst>
              <a:ext uri="{FF2B5EF4-FFF2-40B4-BE49-F238E27FC236}">
                <a16:creationId xmlns:a16="http://schemas.microsoft.com/office/drawing/2014/main" id="{B421B51C-5CDE-4A19-6E03-263FF8C8277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9" t="27839" r="3262" b="30896"/>
          <a:stretch/>
        </p:blipFill>
        <p:spPr>
          <a:xfrm>
            <a:off x="7127724" y="-9144"/>
            <a:ext cx="2052787" cy="629832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17E2092A-8E16-BC4C-63E9-8EA21B5AD1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9754" y="-28086"/>
            <a:ext cx="5381625" cy="10096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04536853-0B4D-8790-C5A6-568BD38A10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407" y="1723219"/>
            <a:ext cx="3649833" cy="1066853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Inverting</a:t>
            </a:r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the «</a:t>
            </a:r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average</a:t>
            </a:r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» </a:t>
            </a:r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signal</a:t>
            </a:r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2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939577"/>
            <a:ext cx="84963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15465" y="6512930"/>
            <a:ext cx="504056" cy="300446"/>
          </a:xfrm>
          <a:noFill/>
        </p:spPr>
        <p:txBody>
          <a:bodyPr/>
          <a:lstStyle/>
          <a:p>
            <a:fld id="{EBCA16F1-1CA4-4B05-803A-D2AC89D6745E}" type="slidenum">
              <a:rPr lang="en-US" sz="1600" smtClean="0">
                <a:solidFill>
                  <a:schemeClr val="tx2">
                    <a:lumMod val="50000"/>
                  </a:schemeClr>
                </a:solidFill>
              </a:rPr>
              <a:pPr/>
              <a:t>10</a:t>
            </a:fld>
            <a:endParaRPr lang="en-US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170" name="AutoShape 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2" name="AutoShape 4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4" name="AutoShape 6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6" name="AutoShape 8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8" name="AutoShape 10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0" name="AutoShape 1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3" name="AutoShape 15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5" name="AutoShape 17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1DA9F73-9797-C87B-3EBF-1334EDFAF5EB}"/>
              </a:ext>
            </a:extLst>
          </p:cNvPr>
          <p:cNvSpPr txBox="1"/>
          <p:nvPr/>
        </p:nvSpPr>
        <p:spPr>
          <a:xfrm>
            <a:off x="346754" y="1317419"/>
            <a:ext cx="66662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/>
              <a:t>THIS </a:t>
            </a:r>
            <a:r>
              <a:rPr lang="it-IT" sz="2000" dirty="0" err="1"/>
              <a:t>expression</a:t>
            </a:r>
            <a:r>
              <a:rPr lang="it-IT" sz="2000" dirty="0"/>
              <a:t> can be </a:t>
            </a:r>
            <a:r>
              <a:rPr lang="it-IT" sz="2000" dirty="0" err="1"/>
              <a:t>easily</a:t>
            </a:r>
            <a:r>
              <a:rPr lang="it-IT" sz="2000" dirty="0"/>
              <a:t> </a:t>
            </a:r>
            <a:r>
              <a:rPr lang="it-IT" sz="2000" dirty="0" err="1"/>
              <a:t>inverted</a:t>
            </a:r>
            <a:r>
              <a:rPr lang="it-IT" sz="2000" dirty="0"/>
              <a:t>, to </a:t>
            </a:r>
            <a:r>
              <a:rPr lang="it-IT" sz="2000" dirty="0" err="1"/>
              <a:t>obtain</a:t>
            </a:r>
            <a:r>
              <a:rPr lang="it-IT" sz="2000" dirty="0"/>
              <a:t>, for v(t)=</a:t>
            </a:r>
            <a:r>
              <a:rPr lang="it-IT" sz="2000" dirty="0" err="1"/>
              <a:t>v</a:t>
            </a:r>
            <a:r>
              <a:rPr lang="it-IT" sz="2000" baseline="-25000" dirty="0" err="1"/>
              <a:t>thr</a:t>
            </a:r>
            <a:r>
              <a:rPr lang="it-IT" sz="2000" dirty="0"/>
              <a:t>: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6D8697F-BAD8-E4DC-BD34-89E9FBFB6F5A}"/>
              </a:ext>
            </a:extLst>
          </p:cNvPr>
          <p:cNvSpPr txBox="1"/>
          <p:nvPr/>
        </p:nvSpPr>
        <p:spPr>
          <a:xfrm>
            <a:off x="419354" y="2970160"/>
            <a:ext cx="7457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in the linear </a:t>
            </a:r>
            <a:r>
              <a:rPr lang="it-IT" sz="2000" dirty="0" err="1"/>
              <a:t>approximation</a:t>
            </a:r>
            <a:r>
              <a:rPr lang="it-IT" sz="2000" dirty="0"/>
              <a:t>, and, for the </a:t>
            </a:r>
            <a:r>
              <a:rPr lang="it-IT" sz="2000" dirty="0" err="1"/>
              <a:t>quadratic</a:t>
            </a:r>
            <a:r>
              <a:rPr lang="it-IT" sz="2000" dirty="0"/>
              <a:t> </a:t>
            </a:r>
            <a:r>
              <a:rPr lang="it-IT" sz="2000" dirty="0" err="1"/>
              <a:t>approximation</a:t>
            </a:r>
            <a:r>
              <a:rPr lang="it-IT" sz="2000" dirty="0"/>
              <a:t>: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CF1E7003-0580-62B4-0AC9-9778F9F26449}"/>
              </a:ext>
            </a:extLst>
          </p:cNvPr>
          <p:cNvSpPr txBox="1"/>
          <p:nvPr/>
        </p:nvSpPr>
        <p:spPr>
          <a:xfrm>
            <a:off x="371862" y="4572927"/>
            <a:ext cx="83368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The time </a:t>
            </a:r>
            <a:r>
              <a:rPr lang="it-IT" sz="2000" dirty="0" err="1"/>
              <a:t>t</a:t>
            </a:r>
            <a:r>
              <a:rPr lang="it-IT" sz="2000" baseline="-25000" dirty="0" err="1"/>
              <a:t>thr</a:t>
            </a:r>
            <a:r>
              <a:rPr lang="it-IT" sz="2000" dirty="0"/>
              <a:t> </a:t>
            </a:r>
            <a:r>
              <a:rPr lang="it-IT" sz="2000" dirty="0" err="1"/>
              <a:t>at</a:t>
            </a:r>
            <a:r>
              <a:rPr lang="it-IT" sz="2000" dirty="0"/>
              <a:t> </a:t>
            </a:r>
            <a:r>
              <a:rPr lang="it-IT" sz="2000" dirty="0" err="1"/>
              <a:t>which</a:t>
            </a:r>
            <a:r>
              <a:rPr lang="it-IT" sz="2000" dirty="0"/>
              <a:t> the </a:t>
            </a:r>
            <a:r>
              <a:rPr lang="it-IT" sz="2000" dirty="0" err="1"/>
              <a:t>signal</a:t>
            </a:r>
            <a:r>
              <a:rPr lang="it-IT" sz="2000" dirty="0"/>
              <a:t> </a:t>
            </a:r>
            <a:r>
              <a:rPr lang="it-IT" sz="2000" dirty="0" err="1"/>
              <a:t>overcomes</a:t>
            </a:r>
            <a:r>
              <a:rPr lang="it-IT" sz="2000" dirty="0"/>
              <a:t> the </a:t>
            </a:r>
            <a:r>
              <a:rPr lang="it-IT" sz="2000" dirty="0" err="1"/>
              <a:t>threshold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inversely</a:t>
            </a:r>
            <a:r>
              <a:rPr lang="it-IT" sz="2000" dirty="0"/>
              <a:t> </a:t>
            </a:r>
            <a:r>
              <a:rPr lang="it-IT" sz="2000" dirty="0" err="1"/>
              <a:t>proportional</a:t>
            </a:r>
            <a:r>
              <a:rPr lang="it-IT" sz="2000" dirty="0"/>
              <a:t> to </a:t>
            </a:r>
            <a:r>
              <a:rPr lang="it-IT" sz="2000" dirty="0" err="1"/>
              <a:t>v</a:t>
            </a:r>
            <a:r>
              <a:rPr lang="it-IT" sz="2000" baseline="-25000" dirty="0" err="1"/>
              <a:t>d</a:t>
            </a:r>
            <a:r>
              <a:rPr lang="it-IT" sz="2000" dirty="0"/>
              <a:t>, </a:t>
            </a:r>
            <a:r>
              <a:rPr lang="it-IT" sz="2000" dirty="0" err="1"/>
              <a:t>inversely</a:t>
            </a:r>
            <a:r>
              <a:rPr lang="it-IT" sz="2000" dirty="0"/>
              <a:t>  </a:t>
            </a:r>
            <a:r>
              <a:rPr lang="it-IT" sz="2000" dirty="0" err="1"/>
              <a:t>proportional</a:t>
            </a:r>
            <a:r>
              <a:rPr lang="it-IT" sz="2000" dirty="0"/>
              <a:t> to η – 1/g, and </a:t>
            </a:r>
            <a:r>
              <a:rPr lang="it-IT" sz="2000" dirty="0" err="1"/>
              <a:t>only</a:t>
            </a:r>
            <a:r>
              <a:rPr lang="it-IT" sz="2000" dirty="0"/>
              <a:t> </a:t>
            </a:r>
            <a:r>
              <a:rPr lang="it-IT" sz="2000" dirty="0" err="1"/>
              <a:t>logarithmically</a:t>
            </a:r>
            <a:r>
              <a:rPr lang="it-IT" sz="2000" dirty="0"/>
              <a:t> </a:t>
            </a:r>
            <a:r>
              <a:rPr lang="it-IT" sz="2000" dirty="0" err="1"/>
              <a:t>dependant</a:t>
            </a:r>
            <a:r>
              <a:rPr lang="it-IT" sz="2000" dirty="0"/>
              <a:t> on λ, g and </a:t>
            </a:r>
            <a:r>
              <a:rPr lang="it-IT" sz="2000" dirty="0" err="1"/>
              <a:t>v</a:t>
            </a:r>
            <a:r>
              <a:rPr lang="it-IT" sz="2000" baseline="-25000" dirty="0" err="1"/>
              <a:t>thr</a:t>
            </a:r>
            <a:r>
              <a:rPr lang="it-IT" sz="2000" baseline="-25000" dirty="0"/>
              <a:t> </a:t>
            </a:r>
            <a:r>
              <a:rPr lang="it-IT" sz="2000" dirty="0"/>
              <a:t>(and R, A and B).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CD2730A1-C0E1-83B7-1721-4F346E324D57}"/>
              </a:ext>
            </a:extLst>
          </p:cNvPr>
          <p:cNvSpPr/>
          <p:nvPr/>
        </p:nvSpPr>
        <p:spPr>
          <a:xfrm>
            <a:off x="490118" y="1717529"/>
            <a:ext cx="3649833" cy="10989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586D9E54-1FC4-2813-7314-11219BEE5E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023" y="3438275"/>
            <a:ext cx="7457450" cy="107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176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>
            <a:extLst>
              <a:ext uri="{FF2B5EF4-FFF2-40B4-BE49-F238E27FC236}">
                <a16:creationId xmlns:a16="http://schemas.microsoft.com/office/drawing/2014/main" id="{40E37F55-DC4D-8A95-B34F-C7FC28A16E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866" y="1695950"/>
            <a:ext cx="3816102" cy="100391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Timing </a:t>
            </a:r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fluctuations</a:t>
            </a:r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 </a:t>
            </a:r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RPCs</a:t>
            </a:r>
            <a:endParaRPr lang="it-IT" sz="3600" dirty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908720"/>
            <a:ext cx="84963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15465" y="6512930"/>
            <a:ext cx="504056" cy="300446"/>
          </a:xfrm>
          <a:noFill/>
        </p:spPr>
        <p:txBody>
          <a:bodyPr/>
          <a:lstStyle/>
          <a:p>
            <a:fld id="{EBCA16F1-1CA4-4B05-803A-D2AC89D6745E}" type="slidenum">
              <a:rPr lang="en-US" sz="1600" smtClean="0">
                <a:solidFill>
                  <a:schemeClr val="tx2">
                    <a:lumMod val="50000"/>
                  </a:schemeClr>
                </a:solidFill>
              </a:rPr>
              <a:pPr/>
              <a:t>11</a:t>
            </a:fld>
            <a:endParaRPr lang="en-US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170" name="AutoShape 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2" name="AutoShape 4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4" name="AutoShape 6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6" name="AutoShape 8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8" name="AutoShape 10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0" name="AutoShape 1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3" name="AutoShape 15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5" name="AutoShape 17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5898F74-37D5-CE93-EEA6-8A29314059C5}"/>
              </a:ext>
            </a:extLst>
          </p:cNvPr>
          <p:cNvSpPr txBox="1"/>
          <p:nvPr/>
        </p:nvSpPr>
        <p:spPr>
          <a:xfrm>
            <a:off x="486203" y="1340768"/>
            <a:ext cx="8021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err="1"/>
              <a:t>Moreover</a:t>
            </a:r>
            <a:r>
              <a:rPr lang="it-IT" sz="2000" dirty="0"/>
              <a:t>, from the </a:t>
            </a:r>
            <a:r>
              <a:rPr lang="it-IT" sz="2000" dirty="0" err="1"/>
              <a:t>expression</a:t>
            </a:r>
            <a:r>
              <a:rPr lang="it-IT" sz="2000" dirty="0"/>
              <a:t> (</a:t>
            </a:r>
            <a:r>
              <a:rPr lang="it-IT" sz="2000" dirty="0" err="1"/>
              <a:t>modified</a:t>
            </a:r>
            <a:r>
              <a:rPr lang="it-IT" sz="2000" dirty="0"/>
              <a:t> </a:t>
            </a:r>
            <a:r>
              <a:rPr lang="it-IT" sz="2000" dirty="0" err="1"/>
              <a:t>exploiting</a:t>
            </a:r>
            <a:r>
              <a:rPr lang="it-IT" sz="2000" dirty="0"/>
              <a:t> the </a:t>
            </a:r>
            <a:r>
              <a:rPr lang="it-IT" sz="2000" dirty="0" err="1"/>
              <a:t>fact</a:t>
            </a:r>
            <a:r>
              <a:rPr lang="it-IT" sz="2000" dirty="0"/>
              <a:t> </a:t>
            </a:r>
            <a:r>
              <a:rPr lang="it-IT" sz="2000" dirty="0" err="1"/>
              <a:t>that</a:t>
            </a:r>
            <a:r>
              <a:rPr lang="it-IT" sz="2000" dirty="0"/>
              <a:t> «</a:t>
            </a:r>
            <a:r>
              <a:rPr lang="it-IT" sz="2000" dirty="0" err="1"/>
              <a:t>n</a:t>
            </a:r>
            <a:r>
              <a:rPr lang="it-IT" sz="2000" baseline="-25000" dirty="0" err="1"/>
              <a:t>cl</a:t>
            </a:r>
            <a:r>
              <a:rPr lang="it-IT" sz="2000" dirty="0"/>
              <a:t>»=</a:t>
            </a:r>
            <a:r>
              <a:rPr lang="it-IT" sz="2000" dirty="0" err="1"/>
              <a:t>λg</a:t>
            </a:r>
            <a:r>
              <a:rPr lang="it-IT" sz="2000" dirty="0"/>
              <a:t>):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D4B4BB6-85C2-3CF8-BBF0-91D409EB1874}"/>
              </a:ext>
            </a:extLst>
          </p:cNvPr>
          <p:cNvSpPr txBox="1"/>
          <p:nvPr/>
        </p:nvSpPr>
        <p:spPr>
          <a:xfrm>
            <a:off x="375196" y="2663815"/>
            <a:ext cx="84449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one can compute the </a:t>
            </a:r>
            <a:r>
              <a:rPr lang="it-IT" sz="2000" dirty="0" err="1"/>
              <a:t>partial</a:t>
            </a:r>
            <a:r>
              <a:rPr lang="it-IT" sz="2000" dirty="0"/>
              <a:t> </a:t>
            </a:r>
            <a:r>
              <a:rPr lang="it-IT" sz="2000" dirty="0" err="1"/>
              <a:t>derivatives</a:t>
            </a:r>
            <a:r>
              <a:rPr lang="it-IT" sz="2000" dirty="0"/>
              <a:t> with </a:t>
            </a:r>
            <a:r>
              <a:rPr lang="it-IT" sz="2000" dirty="0" err="1"/>
              <a:t>respect</a:t>
            </a:r>
            <a:r>
              <a:rPr lang="it-IT" sz="2000" dirty="0"/>
              <a:t> to </a:t>
            </a:r>
            <a:r>
              <a:rPr lang="it-IT" sz="2000" dirty="0" err="1"/>
              <a:t>M</a:t>
            </a:r>
            <a:r>
              <a:rPr lang="it-IT" sz="2000" baseline="-25000" dirty="0" err="1"/>
              <a:t>j</a:t>
            </a:r>
            <a:r>
              <a:rPr lang="it-IT" sz="2000" dirty="0"/>
              <a:t> , n</a:t>
            </a:r>
            <a:r>
              <a:rPr lang="it-IT" sz="2000" baseline="30000" dirty="0"/>
              <a:t>0</a:t>
            </a:r>
            <a:r>
              <a:rPr lang="it-IT" sz="2000" baseline="-25000" dirty="0"/>
              <a:t>j </a:t>
            </a:r>
            <a:r>
              <a:rPr lang="it-IT" sz="2000" dirty="0"/>
              <a:t>(</a:t>
            </a:r>
            <a:r>
              <a:rPr lang="it-IT" sz="2000" dirty="0" err="1"/>
              <a:t>included</a:t>
            </a:r>
            <a:r>
              <a:rPr lang="it-IT" sz="2000" dirty="0"/>
              <a:t> in B) and</a:t>
            </a:r>
            <a:r>
              <a:rPr lang="it-IT" sz="2000" baseline="-25000" dirty="0"/>
              <a:t> </a:t>
            </a:r>
            <a:r>
              <a:rPr lang="it-IT" sz="2000" dirty="0" err="1"/>
              <a:t>n</a:t>
            </a:r>
            <a:r>
              <a:rPr lang="it-IT" sz="2000" baseline="-25000" dirty="0" err="1"/>
              <a:t>cl</a:t>
            </a:r>
            <a:r>
              <a:rPr lang="it-IT" sz="2000" dirty="0"/>
              <a:t>, </a:t>
            </a:r>
            <a:r>
              <a:rPr lang="it-IT" sz="2000" dirty="0" err="1"/>
              <a:t>which</a:t>
            </a:r>
            <a:r>
              <a:rPr lang="it-IT" sz="2000" dirty="0"/>
              <a:t> are the </a:t>
            </a:r>
            <a:r>
              <a:rPr lang="it-IT" sz="2000" dirty="0" err="1"/>
              <a:t>stochastic</a:t>
            </a:r>
            <a:r>
              <a:rPr lang="it-IT" sz="2000" dirty="0"/>
              <a:t> </a:t>
            </a:r>
            <a:r>
              <a:rPr lang="it-IT" sz="2000" dirty="0" err="1"/>
              <a:t>variables</a:t>
            </a:r>
            <a:r>
              <a:rPr lang="it-IT" sz="2000" dirty="0"/>
              <a:t> </a:t>
            </a:r>
            <a:r>
              <a:rPr lang="it-IT" sz="2000" dirty="0" err="1"/>
              <a:t>contained</a:t>
            </a:r>
            <a:r>
              <a:rPr lang="it-IT" sz="2000" dirty="0"/>
              <a:t> </a:t>
            </a:r>
            <a:r>
              <a:rPr lang="it-IT" sz="2000" dirty="0" err="1"/>
              <a:t>therein</a:t>
            </a:r>
            <a:r>
              <a:rPr lang="it-IT" sz="2000" dirty="0"/>
              <a:t>.</a:t>
            </a:r>
          </a:p>
          <a:p>
            <a:r>
              <a:rPr lang="it-IT" sz="2000" dirty="0" err="1"/>
              <a:t>These</a:t>
            </a:r>
            <a:r>
              <a:rPr lang="it-IT" sz="2000" dirty="0"/>
              <a:t> are, </a:t>
            </a:r>
            <a:r>
              <a:rPr lang="it-IT" sz="2000" dirty="0" err="1"/>
              <a:t>within</a:t>
            </a:r>
            <a:r>
              <a:rPr lang="it-IT" sz="2000" dirty="0"/>
              <a:t> the </a:t>
            </a:r>
            <a:r>
              <a:rPr lang="it-IT" sz="2000" dirty="0" err="1"/>
              <a:t>approximations</a:t>
            </a:r>
            <a:r>
              <a:rPr lang="it-IT" sz="2000" dirty="0"/>
              <a:t> </a:t>
            </a:r>
            <a:r>
              <a:rPr lang="it-IT" sz="2000" dirty="0" err="1"/>
              <a:t>done</a:t>
            </a:r>
            <a:r>
              <a:rPr lang="it-IT" sz="2000" dirty="0"/>
              <a:t>, the </a:t>
            </a:r>
            <a:r>
              <a:rPr lang="it-IT" sz="2000" dirty="0" err="1"/>
              <a:t>contributions</a:t>
            </a:r>
            <a:r>
              <a:rPr lang="it-IT" sz="2000" dirty="0"/>
              <a:t> to the </a:t>
            </a:r>
            <a:r>
              <a:rPr lang="it-IT" sz="2000" dirty="0" err="1"/>
              <a:t>fluctuations</a:t>
            </a:r>
            <a:r>
              <a:rPr lang="it-IT" sz="2000" dirty="0"/>
              <a:t> of </a:t>
            </a:r>
            <a:r>
              <a:rPr lang="it-IT" sz="2000" dirty="0" err="1"/>
              <a:t>t</a:t>
            </a:r>
            <a:r>
              <a:rPr lang="it-IT" sz="2000" baseline="-25000" dirty="0" err="1"/>
              <a:t>thr</a:t>
            </a:r>
            <a:r>
              <a:rPr lang="it-IT" sz="2000" dirty="0"/>
              <a:t>: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FDCBDD7-99C0-FD50-9BE7-0D19D8778191}"/>
              </a:ext>
            </a:extLst>
          </p:cNvPr>
          <p:cNvSpPr txBox="1"/>
          <p:nvPr/>
        </p:nvSpPr>
        <p:spPr>
          <a:xfrm>
            <a:off x="3832901" y="4531242"/>
            <a:ext cx="49359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/>
              <a:t>Since</a:t>
            </a:r>
            <a:r>
              <a:rPr lang="it-IT" sz="2000" dirty="0"/>
              <a:t> </a:t>
            </a:r>
            <a:r>
              <a:rPr lang="it-IT" sz="2000" dirty="0" err="1"/>
              <a:t>they</a:t>
            </a:r>
            <a:r>
              <a:rPr lang="it-IT" sz="2000" dirty="0"/>
              <a:t> </a:t>
            </a:r>
            <a:r>
              <a:rPr lang="it-IT" sz="2000" dirty="0" err="1"/>
              <a:t>appear</a:t>
            </a:r>
            <a:r>
              <a:rPr lang="it-IT" sz="2000" dirty="0"/>
              <a:t> in the </a:t>
            </a:r>
            <a:r>
              <a:rPr lang="it-IT" sz="2000" dirty="0" err="1"/>
              <a:t>same</a:t>
            </a:r>
            <a:r>
              <a:rPr lang="it-IT" sz="2000" dirty="0"/>
              <a:t> </a:t>
            </a:r>
            <a:r>
              <a:rPr lang="it-IT" sz="2000" dirty="0" err="1"/>
              <a:t>term</a:t>
            </a:r>
            <a:r>
              <a:rPr lang="it-IT" sz="2000" dirty="0"/>
              <a:t>, the </a:t>
            </a:r>
            <a:r>
              <a:rPr lang="it-IT" sz="2000" dirty="0" err="1"/>
              <a:t>numerical</a:t>
            </a:r>
            <a:r>
              <a:rPr lang="it-IT" sz="2000" dirty="0"/>
              <a:t> </a:t>
            </a:r>
            <a:r>
              <a:rPr lang="it-IT" sz="2000" dirty="0" err="1"/>
              <a:t>factors</a:t>
            </a:r>
            <a:r>
              <a:rPr lang="it-IT" sz="2000" dirty="0"/>
              <a:t> in front of the relative </a:t>
            </a:r>
            <a:r>
              <a:rPr lang="it-IT" sz="2000" dirty="0" err="1"/>
              <a:t>fluctuations</a:t>
            </a:r>
            <a:r>
              <a:rPr lang="it-IT" sz="2000" dirty="0"/>
              <a:t> on </a:t>
            </a:r>
            <a:r>
              <a:rPr lang="it-IT" sz="2000" dirty="0" err="1"/>
              <a:t>n</a:t>
            </a:r>
            <a:r>
              <a:rPr lang="it-IT" sz="2000" baseline="-25000" dirty="0" err="1"/>
              <a:t>cl</a:t>
            </a:r>
            <a:r>
              <a:rPr lang="it-IT" sz="2000" dirty="0"/>
              <a:t>, </a:t>
            </a:r>
            <a:r>
              <a:rPr lang="it-IT" sz="2000" dirty="0" err="1"/>
              <a:t>M</a:t>
            </a:r>
            <a:r>
              <a:rPr lang="it-IT" sz="2000" baseline="-25000" dirty="0" err="1"/>
              <a:t>j</a:t>
            </a:r>
            <a:r>
              <a:rPr lang="it-IT" sz="2000" dirty="0"/>
              <a:t> and n</a:t>
            </a:r>
            <a:r>
              <a:rPr lang="it-IT" sz="2000" baseline="30000" dirty="0"/>
              <a:t>0</a:t>
            </a:r>
            <a:r>
              <a:rPr lang="it-IT" sz="2000" baseline="-25000" dirty="0"/>
              <a:t>j </a:t>
            </a:r>
            <a:r>
              <a:rPr lang="it-IT" sz="2000" dirty="0"/>
              <a:t>are the </a:t>
            </a:r>
            <a:r>
              <a:rPr lang="it-IT" sz="2000" dirty="0" err="1"/>
              <a:t>same</a:t>
            </a:r>
            <a:r>
              <a:rPr lang="it-IT" sz="2000" dirty="0"/>
              <a:t>, </a:t>
            </a:r>
            <a:r>
              <a:rPr lang="it-IT" sz="2000" dirty="0" err="1"/>
              <a:t>which</a:t>
            </a:r>
            <a:r>
              <a:rPr lang="it-IT" sz="2000" dirty="0"/>
              <a:t> </a:t>
            </a:r>
            <a:r>
              <a:rPr lang="it-IT" sz="2000" dirty="0" err="1"/>
              <a:t>simplifies</a:t>
            </a:r>
            <a:r>
              <a:rPr lang="it-IT" sz="2000" dirty="0"/>
              <a:t> the </a:t>
            </a:r>
            <a:r>
              <a:rPr lang="it-IT" sz="2000" dirty="0" err="1"/>
              <a:t>conclusions</a:t>
            </a:r>
            <a:r>
              <a:rPr lang="it-IT" sz="2000" dirty="0"/>
              <a:t> to be </a:t>
            </a:r>
            <a:r>
              <a:rPr lang="it-IT" sz="2000" dirty="0" err="1"/>
              <a:t>drawn</a:t>
            </a:r>
            <a:r>
              <a:rPr lang="it-IT" sz="2000" dirty="0"/>
              <a:t>.</a:t>
            </a:r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6908813F-B23D-5C74-BCE1-5CA70546C066}"/>
              </a:ext>
            </a:extLst>
          </p:cNvPr>
          <p:cNvSpPr/>
          <p:nvPr/>
        </p:nvSpPr>
        <p:spPr>
          <a:xfrm rot="11187915" flipV="1">
            <a:off x="4142812" y="2407421"/>
            <a:ext cx="2329094" cy="182339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31CB85FE-96B9-F423-F28F-19884EC497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3976324"/>
            <a:ext cx="2396479" cy="290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999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932E2F8B-3AE3-6E7A-ACCF-6AE27D6DA1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556792"/>
            <a:ext cx="7427336" cy="9269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Time </a:t>
            </a:r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resolution</a:t>
            </a:r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RPC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836712"/>
            <a:ext cx="84963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15465" y="6512930"/>
            <a:ext cx="504056" cy="300446"/>
          </a:xfrm>
          <a:noFill/>
        </p:spPr>
        <p:txBody>
          <a:bodyPr/>
          <a:lstStyle/>
          <a:p>
            <a:fld id="{EBCA16F1-1CA4-4B05-803A-D2AC89D6745E}" type="slidenum">
              <a:rPr lang="en-US" sz="1600" smtClean="0">
                <a:solidFill>
                  <a:schemeClr val="tx2">
                    <a:lumMod val="50000"/>
                  </a:schemeClr>
                </a:solidFill>
              </a:rPr>
              <a:pPr/>
              <a:t>12</a:t>
            </a:fld>
            <a:endParaRPr lang="en-US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170" name="AutoShape 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2" name="AutoShape 4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4" name="AutoShape 6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6" name="AutoShape 8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8" name="AutoShape 10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0" name="AutoShape 1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3" name="AutoShape 15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5" name="AutoShape 17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D96C67B-A7C3-F8C0-ACB9-C69277333FBC}"/>
              </a:ext>
            </a:extLst>
          </p:cNvPr>
          <p:cNvSpPr txBox="1"/>
          <p:nvPr/>
        </p:nvSpPr>
        <p:spPr>
          <a:xfrm>
            <a:off x="421842" y="1196752"/>
            <a:ext cx="5230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/>
              <a:t>An </a:t>
            </a:r>
            <a:r>
              <a:rPr lang="it-IT" sz="2000" dirty="0" err="1"/>
              <a:t>estimation</a:t>
            </a:r>
            <a:r>
              <a:rPr lang="it-IT" sz="2000" dirty="0"/>
              <a:t> of the RPC </a:t>
            </a:r>
            <a:r>
              <a:rPr lang="it-IT" sz="2000" dirty="0" err="1"/>
              <a:t>resolution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therefore</a:t>
            </a:r>
            <a:r>
              <a:rPr lang="it-IT" sz="2000" dirty="0"/>
              <a:t>: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CB3D5D2-4B0A-EBDF-B225-4B6FC12978E8}"/>
              </a:ext>
            </a:extLst>
          </p:cNvPr>
          <p:cNvSpPr txBox="1"/>
          <p:nvPr/>
        </p:nvSpPr>
        <p:spPr>
          <a:xfrm>
            <a:off x="395536" y="4725144"/>
            <a:ext cx="82085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Of </a:t>
            </a:r>
            <a:r>
              <a:rPr lang="it-IT" sz="2000" dirty="0" err="1"/>
              <a:t>course</a:t>
            </a:r>
            <a:r>
              <a:rPr lang="it-IT" sz="2000" dirty="0"/>
              <a:t>, </a:t>
            </a:r>
            <a:r>
              <a:rPr lang="it-IT" sz="2000" dirty="0" err="1"/>
              <a:t>there</a:t>
            </a:r>
            <a:r>
              <a:rPr lang="it-IT" sz="2000" dirty="0"/>
              <a:t> are </a:t>
            </a:r>
            <a:r>
              <a:rPr lang="it-IT" sz="2000" dirty="0" err="1"/>
              <a:t>other</a:t>
            </a:r>
            <a:r>
              <a:rPr lang="it-IT" sz="2000" dirty="0"/>
              <a:t> sources of </a:t>
            </a:r>
            <a:r>
              <a:rPr lang="it-IT" sz="2000" dirty="0" err="1"/>
              <a:t>signal</a:t>
            </a:r>
            <a:r>
              <a:rPr lang="it-IT" sz="2000" dirty="0"/>
              <a:t> </a:t>
            </a:r>
            <a:r>
              <a:rPr lang="it-IT" sz="2000" dirty="0" err="1"/>
              <a:t>fluctuations</a:t>
            </a:r>
            <a:r>
              <a:rPr lang="it-IT" sz="2000" dirty="0"/>
              <a:t> (</a:t>
            </a:r>
            <a:r>
              <a:rPr lang="it-IT" sz="2000" dirty="0" err="1"/>
              <a:t>electronics</a:t>
            </a:r>
            <a:r>
              <a:rPr lang="it-IT" sz="2000" dirty="0"/>
              <a:t>, </a:t>
            </a:r>
            <a:r>
              <a:rPr lang="it-IT" sz="2000" u="sng" dirty="0" err="1">
                <a:solidFill>
                  <a:srgbClr val="FF0000"/>
                </a:solidFill>
              </a:rPr>
              <a:t>diffusion</a:t>
            </a:r>
            <a:r>
              <a:rPr lang="it-IT" sz="2000" dirty="0"/>
              <a:t>), </a:t>
            </a:r>
            <a:r>
              <a:rPr lang="it-IT" sz="2000" dirty="0" err="1"/>
              <a:t>but</a:t>
            </a:r>
            <a:r>
              <a:rPr lang="it-IT" sz="2000" dirty="0"/>
              <a:t> </a:t>
            </a:r>
            <a:r>
              <a:rPr lang="it-IT" sz="2000" dirty="0" err="1"/>
              <a:t>these</a:t>
            </a:r>
            <a:r>
              <a:rPr lang="it-IT" sz="2000" dirty="0"/>
              <a:t> </a:t>
            </a:r>
            <a:r>
              <a:rPr lang="it-IT" sz="2000" dirty="0" err="1"/>
              <a:t>above</a:t>
            </a:r>
            <a:r>
              <a:rPr lang="it-IT" sz="2000" dirty="0"/>
              <a:t> derive </a:t>
            </a:r>
            <a:r>
              <a:rPr lang="it-IT" sz="2000" dirty="0" err="1"/>
              <a:t>directly</a:t>
            </a:r>
            <a:r>
              <a:rPr lang="it-IT" sz="2000" dirty="0"/>
              <a:t> from the </a:t>
            </a:r>
            <a:r>
              <a:rPr lang="it-IT" sz="2000" dirty="0" err="1"/>
              <a:t>statistics</a:t>
            </a:r>
            <a:r>
              <a:rPr lang="it-IT" sz="2000" dirty="0"/>
              <a:t> of electron-</a:t>
            </a:r>
            <a:r>
              <a:rPr lang="it-IT" sz="2000" dirty="0" err="1"/>
              <a:t>ion</a:t>
            </a:r>
            <a:r>
              <a:rPr lang="it-IT" sz="2000" dirty="0"/>
              <a:t> </a:t>
            </a:r>
            <a:r>
              <a:rPr lang="it-IT" sz="2000" dirty="0" err="1"/>
              <a:t>pairs</a:t>
            </a:r>
            <a:r>
              <a:rPr lang="it-IT" sz="2000" dirty="0"/>
              <a:t> </a:t>
            </a:r>
            <a:r>
              <a:rPr lang="it-IT" sz="2000" dirty="0" err="1"/>
              <a:t>formation</a:t>
            </a:r>
            <a:r>
              <a:rPr lang="it-IT" sz="2000" dirty="0"/>
              <a:t> and </a:t>
            </a:r>
            <a:r>
              <a:rPr lang="it-IT" sz="2000" dirty="0" err="1"/>
              <a:t>avalanche</a:t>
            </a:r>
            <a:r>
              <a:rPr lang="it-IT" sz="2000" dirty="0"/>
              <a:t> </a:t>
            </a:r>
            <a:r>
              <a:rPr lang="it-IT" sz="2000" dirty="0" err="1"/>
              <a:t>growth</a:t>
            </a:r>
            <a:r>
              <a:rPr lang="it-IT" sz="2000" dirty="0"/>
              <a:t>: </a:t>
            </a:r>
            <a:r>
              <a:rPr lang="it-IT" sz="2000" dirty="0" err="1"/>
              <a:t>they</a:t>
            </a:r>
            <a:r>
              <a:rPr lang="it-IT" sz="2000" dirty="0"/>
              <a:t> </a:t>
            </a:r>
            <a:r>
              <a:rPr lang="it-IT" sz="2000" dirty="0" err="1"/>
              <a:t>cannot</a:t>
            </a:r>
            <a:r>
              <a:rPr lang="it-IT" sz="2000" dirty="0"/>
              <a:t> be </a:t>
            </a:r>
            <a:r>
              <a:rPr lang="it-IT" sz="2000" dirty="0" err="1"/>
              <a:t>eliminated</a:t>
            </a:r>
            <a:r>
              <a:rPr lang="it-IT" sz="2000" dirty="0"/>
              <a:t>.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11DC09F-8360-A42F-A866-2680F393E0D0}"/>
              </a:ext>
            </a:extLst>
          </p:cNvPr>
          <p:cNvSpPr txBox="1"/>
          <p:nvPr/>
        </p:nvSpPr>
        <p:spPr>
          <a:xfrm>
            <a:off x="395536" y="2492896"/>
            <a:ext cx="83511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Time </a:t>
            </a:r>
            <a:r>
              <a:rPr lang="it-IT" sz="2000" dirty="0" err="1"/>
              <a:t>resolution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inversely</a:t>
            </a:r>
            <a:r>
              <a:rPr lang="it-IT" sz="2000" dirty="0"/>
              <a:t> </a:t>
            </a:r>
            <a:r>
              <a:rPr lang="it-IT" sz="2000" dirty="0" err="1"/>
              <a:t>proportional</a:t>
            </a:r>
            <a:r>
              <a:rPr lang="it-IT" sz="2000" dirty="0"/>
              <a:t> to </a:t>
            </a:r>
            <a:r>
              <a:rPr lang="it-IT" sz="2000" dirty="0" err="1"/>
              <a:t>v</a:t>
            </a:r>
            <a:r>
              <a:rPr lang="it-IT" sz="2000" baseline="-25000" dirty="0" err="1"/>
              <a:t>d</a:t>
            </a:r>
            <a:r>
              <a:rPr lang="it-IT" sz="2000" dirty="0"/>
              <a:t> (</a:t>
            </a:r>
            <a:r>
              <a:rPr lang="it-IT" sz="2000" dirty="0" err="1"/>
              <a:t>hence</a:t>
            </a:r>
            <a:r>
              <a:rPr lang="it-IT" sz="2000" dirty="0"/>
              <a:t> the </a:t>
            </a:r>
            <a:r>
              <a:rPr lang="it-IT" sz="2000" dirty="0" err="1"/>
              <a:t>need</a:t>
            </a:r>
            <a:r>
              <a:rPr lang="it-IT" sz="2000" dirty="0"/>
              <a:t> for gas </a:t>
            </a:r>
            <a:r>
              <a:rPr lang="it-IT" sz="2000" dirty="0" err="1"/>
              <a:t>mixtures</a:t>
            </a:r>
            <a:r>
              <a:rPr lang="it-IT" sz="2000" dirty="0"/>
              <a:t> </a:t>
            </a:r>
            <a:r>
              <a:rPr lang="it-IT" sz="2000" dirty="0" err="1"/>
              <a:t>characterized</a:t>
            </a:r>
            <a:r>
              <a:rPr lang="it-IT" sz="2000" dirty="0"/>
              <a:t> by a large drift </a:t>
            </a:r>
            <a:r>
              <a:rPr lang="it-IT" sz="2000" dirty="0" err="1"/>
              <a:t>velocity</a:t>
            </a:r>
            <a:r>
              <a:rPr lang="it-IT" sz="2000" dirty="0"/>
              <a:t>), and </a:t>
            </a:r>
            <a:r>
              <a:rPr lang="it-IT" sz="2000" dirty="0" err="1"/>
              <a:t>inversely</a:t>
            </a:r>
            <a:r>
              <a:rPr lang="it-IT" sz="2000" dirty="0"/>
              <a:t> </a:t>
            </a:r>
            <a:r>
              <a:rPr lang="it-IT" sz="2000" dirty="0" err="1"/>
              <a:t>proportional</a:t>
            </a:r>
            <a:r>
              <a:rPr lang="it-IT" sz="2000" dirty="0"/>
              <a:t> to η – 1/g.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6DE1F2B7-D67B-E7C9-46BF-8513D1B8D0B6}"/>
              </a:ext>
            </a:extLst>
          </p:cNvPr>
          <p:cNvSpPr txBox="1"/>
          <p:nvPr/>
        </p:nvSpPr>
        <p:spPr>
          <a:xfrm>
            <a:off x="467544" y="3212976"/>
            <a:ext cx="82085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000" dirty="0"/>
              <a:t>Note </a:t>
            </a:r>
            <a:r>
              <a:rPr lang="it-IT" sz="2000" dirty="0" err="1"/>
              <a:t>that</a:t>
            </a:r>
            <a:r>
              <a:rPr lang="it-IT" sz="2000" dirty="0"/>
              <a:t>, keeping the </a:t>
            </a:r>
            <a:r>
              <a:rPr lang="it-IT" sz="2000" dirty="0" err="1"/>
              <a:t>same</a:t>
            </a:r>
            <a:r>
              <a:rPr lang="it-IT" sz="2000" dirty="0"/>
              <a:t> </a:t>
            </a:r>
            <a:r>
              <a:rPr lang="it-IT" sz="2000" dirty="0" err="1"/>
              <a:t>electronics</a:t>
            </a:r>
            <a:r>
              <a:rPr lang="it-IT" sz="2000" dirty="0"/>
              <a:t>, the η g product, </a:t>
            </a:r>
            <a:r>
              <a:rPr lang="it-IT" sz="2000" dirty="0" err="1"/>
              <a:t>which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related</a:t>
            </a:r>
            <a:r>
              <a:rPr lang="it-IT" sz="2000" dirty="0"/>
              <a:t> to the gain,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roughly</a:t>
            </a:r>
            <a:r>
              <a:rPr lang="it-IT" sz="2000" dirty="0"/>
              <a:t> </a:t>
            </a:r>
            <a:r>
              <a:rPr lang="it-IT" sz="2000" dirty="0" err="1"/>
              <a:t>constant</a:t>
            </a:r>
            <a:r>
              <a:rPr lang="it-IT" sz="2000" dirty="0"/>
              <a:t> in «</a:t>
            </a:r>
            <a:r>
              <a:rPr lang="it-IT" sz="2000" dirty="0" err="1"/>
              <a:t>narrow</a:t>
            </a:r>
            <a:r>
              <a:rPr lang="it-IT" sz="2000" dirty="0"/>
              <a:t>» or «wide» gap </a:t>
            </a:r>
            <a:r>
              <a:rPr lang="it-IT" sz="2000" dirty="0" err="1"/>
              <a:t>RPCs</a:t>
            </a:r>
            <a:endParaRPr lang="it-IT" sz="2000" dirty="0"/>
          </a:p>
          <a:p>
            <a:r>
              <a:rPr lang="it-IT" sz="2000" dirty="0">
                <a:sym typeface="Wingdings" panose="05000000000000000000" pitchFamily="2" charset="2"/>
              </a:rPr>
              <a:t> </a:t>
            </a:r>
            <a:r>
              <a:rPr lang="it-IT" sz="2000" dirty="0" err="1"/>
              <a:t>Narrow</a:t>
            </a:r>
            <a:r>
              <a:rPr lang="it-IT" sz="2000" dirty="0"/>
              <a:t> gap </a:t>
            </a:r>
            <a:r>
              <a:rPr lang="it-IT" sz="2000" dirty="0" err="1"/>
              <a:t>RPCs</a:t>
            </a:r>
            <a:r>
              <a:rPr lang="it-IT" sz="2000" dirty="0"/>
              <a:t> are </a:t>
            </a:r>
            <a:r>
              <a:rPr lang="it-IT" sz="2000" dirty="0" err="1"/>
              <a:t>characterized</a:t>
            </a:r>
            <a:r>
              <a:rPr lang="it-IT" sz="2000" dirty="0"/>
              <a:t> by a good time </a:t>
            </a:r>
            <a:r>
              <a:rPr lang="it-IT" sz="2000" dirty="0" err="1"/>
              <a:t>resolution</a:t>
            </a:r>
            <a:r>
              <a:rPr lang="it-IT" sz="2000" dirty="0"/>
              <a:t> </a:t>
            </a:r>
            <a:r>
              <a:rPr lang="it-IT" sz="2000" dirty="0" err="1"/>
              <a:t>simply</a:t>
            </a:r>
            <a:r>
              <a:rPr lang="it-IT" sz="2000" dirty="0"/>
              <a:t> </a:t>
            </a:r>
            <a:r>
              <a:rPr lang="it-IT" sz="2000" dirty="0" err="1"/>
              <a:t>because</a:t>
            </a:r>
            <a:r>
              <a:rPr lang="it-IT" sz="2000" dirty="0"/>
              <a:t> η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larger</a:t>
            </a:r>
            <a:r>
              <a:rPr lang="it-IT" sz="2000" dirty="0"/>
              <a:t> in </a:t>
            </a:r>
            <a:r>
              <a:rPr lang="it-IT" sz="2000" dirty="0" err="1"/>
              <a:t>this</a:t>
            </a:r>
            <a:r>
              <a:rPr lang="it-IT" sz="2000" dirty="0"/>
              <a:t> case.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5DEE4E-3CEB-9046-7F90-056A69575824}"/>
              </a:ext>
            </a:extLst>
          </p:cNvPr>
          <p:cNvSpPr txBox="1"/>
          <p:nvPr/>
        </p:nvSpPr>
        <p:spPr>
          <a:xfrm>
            <a:off x="467866" y="5805264"/>
            <a:ext cx="79925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this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sense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they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represent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</a:t>
            </a:r>
            <a:r>
              <a:rPr kumimoji="0" lang="it-IT" sz="2000" b="0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lower</a:t>
            </a:r>
            <a:r>
              <a:rPr kumimoji="0" lang="it-IT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2000" b="0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limit</a:t>
            </a:r>
            <a:r>
              <a:rPr kumimoji="0" lang="it-IT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of the time </a:t>
            </a:r>
            <a:r>
              <a:rPr kumimoji="0" lang="it-IT" sz="2000" b="0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resolution</a:t>
            </a:r>
            <a:r>
              <a:rPr kumimoji="0" lang="it-IT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for an RPC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within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the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hypothesys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done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).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9860D704-BFE8-0F4D-32F2-E189743BB374}"/>
              </a:ext>
            </a:extLst>
          </p:cNvPr>
          <p:cNvSpPr/>
          <p:nvPr/>
        </p:nvSpPr>
        <p:spPr>
          <a:xfrm>
            <a:off x="467544" y="1556792"/>
            <a:ext cx="7750558" cy="8838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8249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Time </a:t>
            </a:r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resolution</a:t>
            </a:r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RPC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836712"/>
            <a:ext cx="84963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15465" y="6512930"/>
            <a:ext cx="504056" cy="300446"/>
          </a:xfrm>
          <a:noFill/>
        </p:spPr>
        <p:txBody>
          <a:bodyPr/>
          <a:lstStyle/>
          <a:p>
            <a:fld id="{EBCA16F1-1CA4-4B05-803A-D2AC89D6745E}" type="slidenum">
              <a:rPr lang="en-US" sz="1600" smtClean="0">
                <a:solidFill>
                  <a:schemeClr val="tx2">
                    <a:lumMod val="50000"/>
                  </a:schemeClr>
                </a:solidFill>
              </a:rPr>
              <a:pPr/>
              <a:t>13</a:t>
            </a:fld>
            <a:endParaRPr lang="en-US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170" name="AutoShape 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2" name="AutoShape 4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4" name="AutoShape 6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6" name="AutoShape 8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8" name="AutoShape 10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0" name="AutoShape 1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3" name="AutoShape 15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5" name="AutoShape 17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90DAFED-11DB-982B-C279-A5FE62335BF1}"/>
              </a:ext>
            </a:extLst>
          </p:cNvPr>
          <p:cNvSpPr txBox="1"/>
          <p:nvPr/>
        </p:nvSpPr>
        <p:spPr>
          <a:xfrm>
            <a:off x="460697" y="1124744"/>
            <a:ext cx="8359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To </a:t>
            </a:r>
            <a:r>
              <a:rPr lang="it-IT" sz="2000" dirty="0" err="1"/>
              <a:t>quantify</a:t>
            </a:r>
            <a:r>
              <a:rPr lang="it-IT" sz="2000" dirty="0"/>
              <a:t> the time </a:t>
            </a:r>
            <a:r>
              <a:rPr lang="it-IT" sz="2000" dirty="0" err="1"/>
              <a:t>resolution</a:t>
            </a:r>
            <a:r>
              <a:rPr lang="it-IT" sz="2000" dirty="0"/>
              <a:t> </a:t>
            </a:r>
            <a:r>
              <a:rPr lang="it-IT" sz="2000" dirty="0" err="1"/>
              <a:t>using</a:t>
            </a:r>
            <a:r>
              <a:rPr lang="it-IT" sz="2000" dirty="0"/>
              <a:t> the </a:t>
            </a:r>
            <a:r>
              <a:rPr lang="it-IT" sz="2000" dirty="0" err="1"/>
              <a:t>previous</a:t>
            </a:r>
            <a:r>
              <a:rPr lang="it-IT" sz="2000" dirty="0"/>
              <a:t> formula, the </a:t>
            </a:r>
            <a:r>
              <a:rPr lang="it-IT" sz="2000" dirty="0" err="1"/>
              <a:t>various</a:t>
            </a:r>
            <a:r>
              <a:rPr lang="it-IT" sz="2000" dirty="0"/>
              <a:t> </a:t>
            </a:r>
            <a:r>
              <a:rPr lang="it-IT" sz="2000" dirty="0" err="1"/>
              <a:t>terms</a:t>
            </a:r>
            <a:r>
              <a:rPr lang="it-IT" sz="2000" dirty="0"/>
              <a:t> </a:t>
            </a:r>
            <a:r>
              <a:rPr lang="it-IT" sz="2000" dirty="0" err="1"/>
              <a:t>need</a:t>
            </a:r>
            <a:r>
              <a:rPr lang="it-IT" sz="2000" dirty="0"/>
              <a:t> to be </a:t>
            </a:r>
            <a:r>
              <a:rPr lang="it-IT" sz="2000" dirty="0" err="1"/>
              <a:t>quantified</a:t>
            </a:r>
            <a:r>
              <a:rPr lang="it-IT" sz="2000" dirty="0"/>
              <a:t>, </a:t>
            </a:r>
            <a:r>
              <a:rPr lang="it-IT" sz="2000" dirty="0" err="1"/>
              <a:t>at</a:t>
            </a:r>
            <a:r>
              <a:rPr lang="it-IT" sz="2000" dirty="0"/>
              <a:t> </a:t>
            </a:r>
            <a:r>
              <a:rPr lang="it-IT" sz="2000" dirty="0" err="1"/>
              <a:t>least</a:t>
            </a:r>
            <a:r>
              <a:rPr lang="it-IT" sz="2000" dirty="0"/>
              <a:t> </a:t>
            </a:r>
            <a:r>
              <a:rPr lang="it-IT" sz="2000" dirty="0" err="1"/>
              <a:t>approximately</a:t>
            </a:r>
            <a:r>
              <a:rPr lang="it-IT" sz="2000" dirty="0"/>
              <a:t>.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2B141EB7-2BF6-5FEA-814C-F3614AF5ED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942" y="1929026"/>
            <a:ext cx="2352874" cy="779449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E785673-EC09-4133-F022-C23EEDD18FB5}"/>
              </a:ext>
            </a:extLst>
          </p:cNvPr>
          <p:cNvSpPr txBox="1"/>
          <p:nvPr/>
        </p:nvSpPr>
        <p:spPr>
          <a:xfrm>
            <a:off x="3230155" y="2020778"/>
            <a:ext cx="53022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/>
              <a:t>easy, </a:t>
            </a:r>
            <a:r>
              <a:rPr lang="it-IT" sz="2000" dirty="0" err="1"/>
              <a:t>denser</a:t>
            </a:r>
            <a:r>
              <a:rPr lang="it-IT" sz="2000" dirty="0"/>
              <a:t> </a:t>
            </a:r>
            <a:r>
              <a:rPr lang="it-IT" sz="2000" dirty="0" err="1"/>
              <a:t>gases</a:t>
            </a:r>
            <a:r>
              <a:rPr lang="it-IT" sz="2000" dirty="0"/>
              <a:t> </a:t>
            </a:r>
            <a:r>
              <a:rPr lang="it-IT" sz="2000" dirty="0" err="1"/>
              <a:t>provide</a:t>
            </a:r>
            <a:r>
              <a:rPr lang="it-IT" sz="2000" dirty="0"/>
              <a:t> </a:t>
            </a:r>
            <a:r>
              <a:rPr lang="it-IT" sz="2000" dirty="0" err="1"/>
              <a:t>better</a:t>
            </a:r>
            <a:r>
              <a:rPr lang="it-IT" sz="2000" dirty="0"/>
              <a:t> time </a:t>
            </a:r>
            <a:r>
              <a:rPr lang="it-IT" sz="2000" dirty="0" err="1"/>
              <a:t>resolution</a:t>
            </a:r>
            <a:endParaRPr lang="it-IT" sz="2000" dirty="0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DA6DE171-CA83-3AF0-8B3D-B3A4856BD1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942" y="2902071"/>
            <a:ext cx="1304345" cy="690788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C30DC114-6EB8-BD97-3AF7-D6883974BCF1}"/>
              </a:ext>
            </a:extLst>
          </p:cNvPr>
          <p:cNvSpPr txBox="1"/>
          <p:nvPr/>
        </p:nvSpPr>
        <p:spPr>
          <a:xfrm>
            <a:off x="2267744" y="2773377"/>
            <a:ext cx="67574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/>
              <a:t>Actually</a:t>
            </a:r>
            <a:r>
              <a:rPr lang="it-IT" sz="2000" dirty="0"/>
              <a:t> </a:t>
            </a:r>
            <a:r>
              <a:rPr lang="it-IT" sz="2000" dirty="0" err="1"/>
              <a:t>depends</a:t>
            </a:r>
            <a:r>
              <a:rPr lang="it-IT" sz="2000" dirty="0"/>
              <a:t> on the </a:t>
            </a:r>
            <a:r>
              <a:rPr lang="it-IT" sz="2000" dirty="0" err="1"/>
              <a:t>preferred</a:t>
            </a:r>
            <a:r>
              <a:rPr lang="it-IT" sz="2000" dirty="0"/>
              <a:t> model for </a:t>
            </a:r>
            <a:r>
              <a:rPr lang="it-IT" sz="2000" dirty="0" err="1"/>
              <a:t>avalanche</a:t>
            </a:r>
            <a:r>
              <a:rPr lang="it-IT" sz="2000" dirty="0"/>
              <a:t> </a:t>
            </a:r>
            <a:r>
              <a:rPr lang="it-IT" sz="2000" dirty="0" err="1"/>
              <a:t>fluctuations</a:t>
            </a:r>
            <a:r>
              <a:rPr lang="it-IT" sz="2000" dirty="0"/>
              <a:t>; </a:t>
            </a:r>
            <a:r>
              <a:rPr lang="it-IT" sz="2000" dirty="0" err="1"/>
              <a:t>this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an </a:t>
            </a:r>
            <a:r>
              <a:rPr lang="it-IT" sz="2000" dirty="0" err="1"/>
              <a:t>approximate</a:t>
            </a:r>
            <a:r>
              <a:rPr lang="it-IT" sz="2000" dirty="0"/>
              <a:t> </a:t>
            </a:r>
            <a:r>
              <a:rPr lang="it-IT" sz="2000" dirty="0" err="1"/>
              <a:t>value</a:t>
            </a:r>
            <a:r>
              <a:rPr lang="it-IT" sz="2000" dirty="0"/>
              <a:t> for a </a:t>
            </a:r>
            <a:r>
              <a:rPr lang="it-IT" sz="2000" dirty="0" err="1"/>
              <a:t>Polya</a:t>
            </a:r>
            <a:r>
              <a:rPr lang="it-IT" sz="2000" dirty="0"/>
              <a:t> </a:t>
            </a:r>
            <a:r>
              <a:rPr lang="it-IT" sz="2000" dirty="0" err="1"/>
              <a:t>distribution</a:t>
            </a:r>
            <a:r>
              <a:rPr lang="it-IT" sz="2000" dirty="0"/>
              <a:t> with </a:t>
            </a:r>
            <a:r>
              <a:rPr lang="el-GR" sz="2000" dirty="0"/>
              <a:t>θ</a:t>
            </a:r>
            <a:r>
              <a:rPr lang="it-IT" sz="2000" dirty="0"/>
              <a:t> = 1.5</a:t>
            </a: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F1F83A7F-52CC-FF84-F116-2A9B1ACD58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4950" y="3789040"/>
            <a:ext cx="768698" cy="804163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ACA3C2A-C4F9-49F0-CA17-09AC0524F35F}"/>
              </a:ext>
            </a:extLst>
          </p:cNvPr>
          <p:cNvSpPr txBox="1"/>
          <p:nvPr/>
        </p:nvSpPr>
        <p:spPr>
          <a:xfrm>
            <a:off x="2286542" y="3991066"/>
            <a:ext cx="4708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err="1"/>
              <a:t>Strongly</a:t>
            </a:r>
            <a:r>
              <a:rPr lang="it-IT" sz="2000" dirty="0"/>
              <a:t> </a:t>
            </a:r>
            <a:r>
              <a:rPr lang="it-IT" sz="2000" dirty="0" err="1"/>
              <a:t>depends</a:t>
            </a:r>
            <a:r>
              <a:rPr lang="it-IT" sz="2000" dirty="0"/>
              <a:t> on the gas (</a:t>
            </a:r>
            <a:r>
              <a:rPr lang="it-IT" sz="2000" dirty="0" err="1"/>
              <a:t>mixture</a:t>
            </a:r>
            <a:r>
              <a:rPr lang="it-IT" sz="2000" dirty="0"/>
              <a:t>) </a:t>
            </a:r>
            <a:r>
              <a:rPr lang="it-IT" sz="2000" dirty="0" err="1"/>
              <a:t>used</a:t>
            </a:r>
            <a:endParaRPr lang="it-IT" sz="2000" dirty="0"/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121A8AB8-7680-69B7-411A-C54015F9498C}"/>
              </a:ext>
            </a:extLst>
          </p:cNvPr>
          <p:cNvSpPr txBox="1"/>
          <p:nvPr/>
        </p:nvSpPr>
        <p:spPr>
          <a:xfrm>
            <a:off x="428891" y="4950930"/>
            <a:ext cx="49351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/>
              <a:t>For a 2 mm RPC, </a:t>
            </a:r>
            <a:r>
              <a:rPr lang="el-GR" sz="2000" dirty="0"/>
              <a:t>η</a:t>
            </a:r>
            <a:r>
              <a:rPr lang="it-IT" sz="2000" dirty="0"/>
              <a:t> = 9 mm</a:t>
            </a:r>
            <a:r>
              <a:rPr lang="it-IT" sz="2000" baseline="30000" dirty="0"/>
              <a:t>-1</a:t>
            </a:r>
            <a:r>
              <a:rPr lang="it-IT" sz="2000" dirty="0"/>
              <a:t>, </a:t>
            </a:r>
            <a:r>
              <a:rPr lang="it-IT" sz="2000" dirty="0" err="1"/>
              <a:t>v</a:t>
            </a:r>
            <a:r>
              <a:rPr lang="it-IT" sz="2000" baseline="-25000" dirty="0" err="1"/>
              <a:t>d</a:t>
            </a:r>
            <a:r>
              <a:rPr lang="it-IT" sz="2000" dirty="0"/>
              <a:t> = 120 </a:t>
            </a:r>
            <a:r>
              <a:rPr lang="el-GR" sz="2000" dirty="0"/>
              <a:t>μ</a:t>
            </a:r>
            <a:r>
              <a:rPr lang="it-IT" sz="2000" dirty="0"/>
              <a:t>m/ns 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F555F8E5-2958-8FA4-34AA-C8BBF6B1CDE1}"/>
              </a:ext>
            </a:extLst>
          </p:cNvPr>
          <p:cNvSpPr txBox="1"/>
          <p:nvPr/>
        </p:nvSpPr>
        <p:spPr>
          <a:xfrm>
            <a:off x="6435695" y="4941168"/>
            <a:ext cx="1016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/>
              <a:t>σ</a:t>
            </a:r>
            <a:r>
              <a:rPr lang="it-IT" sz="2000" baseline="-25000" dirty="0"/>
              <a:t>t</a:t>
            </a:r>
            <a:r>
              <a:rPr lang="el-GR" sz="2000" dirty="0"/>
              <a:t>≈</a:t>
            </a:r>
            <a:r>
              <a:rPr lang="it-IT" sz="2000" dirty="0"/>
              <a:t> 1 ns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43CF7B2A-4371-95D7-6CD4-03FC9BBFB18F}"/>
              </a:ext>
            </a:extLst>
          </p:cNvPr>
          <p:cNvSpPr txBox="1"/>
          <p:nvPr/>
        </p:nvSpPr>
        <p:spPr>
          <a:xfrm>
            <a:off x="395536" y="5526994"/>
            <a:ext cx="52766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/>
              <a:t>For a 300 </a:t>
            </a:r>
            <a:r>
              <a:rPr lang="it-IT" sz="2000" dirty="0" err="1"/>
              <a:t>μm</a:t>
            </a:r>
            <a:r>
              <a:rPr lang="it-IT" sz="2000" dirty="0"/>
              <a:t> RPC, </a:t>
            </a:r>
            <a:r>
              <a:rPr lang="el-GR" sz="2000" dirty="0"/>
              <a:t>η</a:t>
            </a:r>
            <a:r>
              <a:rPr lang="it-IT" sz="2000" dirty="0"/>
              <a:t> = 110 mm</a:t>
            </a:r>
            <a:r>
              <a:rPr lang="it-IT" sz="2000" baseline="30000" dirty="0"/>
              <a:t>-1</a:t>
            </a:r>
            <a:r>
              <a:rPr lang="it-IT" sz="2000" dirty="0"/>
              <a:t>, </a:t>
            </a:r>
            <a:r>
              <a:rPr lang="it-IT" sz="2000" dirty="0" err="1"/>
              <a:t>v</a:t>
            </a:r>
            <a:r>
              <a:rPr lang="it-IT" sz="2000" baseline="-25000" dirty="0" err="1"/>
              <a:t>d</a:t>
            </a:r>
            <a:r>
              <a:rPr lang="it-IT" sz="2000" dirty="0"/>
              <a:t> = 200 </a:t>
            </a:r>
            <a:r>
              <a:rPr lang="el-GR" sz="2000" dirty="0"/>
              <a:t>μ</a:t>
            </a:r>
            <a:r>
              <a:rPr lang="it-IT" sz="2000" dirty="0"/>
              <a:t>m/ns 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6A50DCB9-88FA-C490-554E-9A15EAE16423}"/>
              </a:ext>
            </a:extLst>
          </p:cNvPr>
          <p:cNvSpPr txBox="1"/>
          <p:nvPr/>
        </p:nvSpPr>
        <p:spPr>
          <a:xfrm>
            <a:off x="6480005" y="5517232"/>
            <a:ext cx="1116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/>
              <a:t>σ</a:t>
            </a:r>
            <a:r>
              <a:rPr lang="it-IT" sz="2000" baseline="-25000" dirty="0"/>
              <a:t>t</a:t>
            </a:r>
            <a:r>
              <a:rPr lang="el-GR" sz="2000" dirty="0"/>
              <a:t>≈</a:t>
            </a:r>
            <a:r>
              <a:rPr lang="it-IT" sz="2000" dirty="0"/>
              <a:t> 50 </a:t>
            </a:r>
            <a:r>
              <a:rPr lang="it-IT" sz="2000" dirty="0" err="1"/>
              <a:t>ps</a:t>
            </a:r>
            <a:endParaRPr lang="it-IT" sz="2000" dirty="0"/>
          </a:p>
        </p:txBody>
      </p:sp>
      <p:sp>
        <p:nvSpPr>
          <p:cNvPr id="22" name="Freccia a destra 21">
            <a:extLst>
              <a:ext uri="{FF2B5EF4-FFF2-40B4-BE49-F238E27FC236}">
                <a16:creationId xmlns:a16="http://schemas.microsoft.com/office/drawing/2014/main" id="{6736F395-405B-2654-664B-743987157A80}"/>
              </a:ext>
            </a:extLst>
          </p:cNvPr>
          <p:cNvSpPr/>
          <p:nvPr/>
        </p:nvSpPr>
        <p:spPr>
          <a:xfrm>
            <a:off x="5623939" y="5085184"/>
            <a:ext cx="784058" cy="196568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reccia a destra 22">
            <a:extLst>
              <a:ext uri="{FF2B5EF4-FFF2-40B4-BE49-F238E27FC236}">
                <a16:creationId xmlns:a16="http://schemas.microsoft.com/office/drawing/2014/main" id="{5D8DFA7A-F5AD-7650-5006-06E95E7B28D5}"/>
              </a:ext>
            </a:extLst>
          </p:cNvPr>
          <p:cNvSpPr/>
          <p:nvPr/>
        </p:nvSpPr>
        <p:spPr>
          <a:xfrm>
            <a:off x="5652120" y="5608696"/>
            <a:ext cx="784058" cy="196568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487D2E84-C186-6A24-61F7-5BB4DBA899F8}"/>
              </a:ext>
            </a:extLst>
          </p:cNvPr>
          <p:cNvSpPr txBox="1"/>
          <p:nvPr/>
        </p:nvSpPr>
        <p:spPr>
          <a:xfrm>
            <a:off x="461551" y="6143679"/>
            <a:ext cx="2848087" cy="40011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it-IT" sz="2000" dirty="0" err="1"/>
              <a:t>Both</a:t>
            </a:r>
            <a:r>
              <a:rPr lang="it-IT" sz="2000" dirty="0"/>
              <a:t> in the </a:t>
            </a:r>
            <a:r>
              <a:rPr lang="it-IT" sz="2000" dirty="0" err="1"/>
              <a:t>right</a:t>
            </a:r>
            <a:r>
              <a:rPr lang="it-IT" sz="2000" dirty="0"/>
              <a:t> </a:t>
            </a:r>
            <a:r>
              <a:rPr lang="it-IT" sz="2000" dirty="0" err="1"/>
              <a:t>ballpark</a:t>
            </a:r>
            <a:r>
              <a:rPr lang="it-IT" sz="2000" dirty="0"/>
              <a:t>.</a:t>
            </a:r>
          </a:p>
        </p:txBody>
      </p:sp>
      <p:sp>
        <p:nvSpPr>
          <p:cNvPr id="25" name="Parentesi graffa aperta 24">
            <a:extLst>
              <a:ext uri="{FF2B5EF4-FFF2-40B4-BE49-F238E27FC236}">
                <a16:creationId xmlns:a16="http://schemas.microsoft.com/office/drawing/2014/main" id="{A53E9943-79A4-9CD8-969D-75D66F028F5D}"/>
              </a:ext>
            </a:extLst>
          </p:cNvPr>
          <p:cNvSpPr/>
          <p:nvPr/>
        </p:nvSpPr>
        <p:spPr>
          <a:xfrm>
            <a:off x="307975" y="4916543"/>
            <a:ext cx="87561" cy="1032737"/>
          </a:xfrm>
          <a:prstGeom prst="leftBrac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7B209F81-E164-043B-F5A5-B93823792705}"/>
              </a:ext>
            </a:extLst>
          </p:cNvPr>
          <p:cNvCxnSpPr>
            <a:cxnSpLocks/>
          </p:cNvCxnSpPr>
          <p:nvPr/>
        </p:nvCxnSpPr>
        <p:spPr>
          <a:xfrm>
            <a:off x="2051720" y="4640715"/>
            <a:ext cx="4616128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78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Time </a:t>
            </a:r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resolution</a:t>
            </a:r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RPC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041044"/>
            <a:ext cx="84963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15465" y="6512930"/>
            <a:ext cx="504056" cy="300446"/>
          </a:xfrm>
          <a:noFill/>
        </p:spPr>
        <p:txBody>
          <a:bodyPr/>
          <a:lstStyle/>
          <a:p>
            <a:fld id="{EBCA16F1-1CA4-4B05-803A-D2AC89D6745E}" type="slidenum">
              <a:rPr lang="en-US" sz="1600" smtClean="0">
                <a:solidFill>
                  <a:schemeClr val="tx2">
                    <a:lumMod val="50000"/>
                  </a:schemeClr>
                </a:solidFill>
              </a:rPr>
              <a:pPr/>
              <a:t>14</a:t>
            </a:fld>
            <a:endParaRPr lang="en-US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170" name="AutoShape 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2" name="AutoShape 4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4" name="AutoShape 6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6" name="AutoShape 8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8" name="AutoShape 10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0" name="AutoShape 1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3" name="AutoShape 15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5" name="AutoShape 17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6405D1A-AA4D-ECC3-B0DE-882B538B8E5A}"/>
              </a:ext>
            </a:extLst>
          </p:cNvPr>
          <p:cNvSpPr txBox="1"/>
          <p:nvPr/>
        </p:nvSpPr>
        <p:spPr>
          <a:xfrm>
            <a:off x="539552" y="1313473"/>
            <a:ext cx="7992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Following a </a:t>
            </a:r>
            <a:r>
              <a:rPr lang="it-IT" sz="2000" dirty="0" err="1"/>
              <a:t>different</a:t>
            </a:r>
            <a:r>
              <a:rPr lang="it-IT" sz="2000" dirty="0"/>
              <a:t> </a:t>
            </a:r>
            <a:r>
              <a:rPr lang="it-IT" sz="2000" dirty="0" err="1"/>
              <a:t>approach</a:t>
            </a:r>
            <a:r>
              <a:rPr lang="it-IT" sz="2000" dirty="0"/>
              <a:t>, and </a:t>
            </a:r>
            <a:r>
              <a:rPr lang="it-IT" sz="2000" dirty="0" err="1"/>
              <a:t>other</a:t>
            </a:r>
            <a:r>
              <a:rPr lang="it-IT" sz="2000" dirty="0"/>
              <a:t> </a:t>
            </a:r>
            <a:r>
              <a:rPr lang="it-IT" sz="2000" dirty="0" err="1"/>
              <a:t>simplifying</a:t>
            </a:r>
            <a:r>
              <a:rPr lang="it-IT" sz="2000" dirty="0"/>
              <a:t> </a:t>
            </a:r>
            <a:r>
              <a:rPr lang="it-IT" sz="2000" dirty="0" err="1"/>
              <a:t>assumptions</a:t>
            </a:r>
            <a:r>
              <a:rPr lang="it-IT" sz="2000" dirty="0"/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000" dirty="0"/>
              <a:t>one cluster </a:t>
            </a:r>
            <a:r>
              <a:rPr lang="it-IT" sz="2000" dirty="0" err="1"/>
              <a:t>only</a:t>
            </a:r>
            <a:endParaRPr lang="it-IT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000" dirty="0" err="1"/>
              <a:t>exponentially</a:t>
            </a:r>
            <a:r>
              <a:rPr lang="it-IT" sz="2000" dirty="0"/>
              <a:t> </a:t>
            </a:r>
            <a:r>
              <a:rPr lang="it-IT" sz="2000" dirty="0" err="1"/>
              <a:t>distribution</a:t>
            </a:r>
            <a:r>
              <a:rPr lang="it-IT" sz="2000" dirty="0"/>
              <a:t> of the </a:t>
            </a:r>
            <a:r>
              <a:rPr lang="it-IT" sz="2000" dirty="0" err="1"/>
              <a:t>amplitudes</a:t>
            </a:r>
            <a:r>
              <a:rPr lang="it-IT" sz="2000" dirty="0"/>
              <a:t> </a:t>
            </a:r>
          </a:p>
          <a:p>
            <a:r>
              <a:rPr lang="it-IT" sz="2000" dirty="0" err="1"/>
              <a:t>Riegler</a:t>
            </a:r>
            <a:r>
              <a:rPr lang="it-IT" sz="2000" dirty="0"/>
              <a:t>, </a:t>
            </a:r>
            <a:r>
              <a:rPr lang="it-IT" sz="2000" dirty="0" err="1"/>
              <a:t>Lippman</a:t>
            </a:r>
            <a:r>
              <a:rPr lang="it-IT" sz="2000" dirty="0"/>
              <a:t> and </a:t>
            </a:r>
            <a:r>
              <a:rPr lang="it-IT" sz="2000" dirty="0" err="1"/>
              <a:t>Veenhof</a:t>
            </a:r>
            <a:r>
              <a:rPr lang="it-IT" sz="2000" dirty="0"/>
              <a:t> </a:t>
            </a:r>
            <a:r>
              <a:rPr lang="it-IT" sz="2000" dirty="0" err="1"/>
              <a:t>found</a:t>
            </a:r>
            <a:r>
              <a:rPr lang="it-IT" sz="2000" dirty="0"/>
              <a:t> out a </a:t>
            </a:r>
            <a:r>
              <a:rPr lang="it-IT" sz="2000" dirty="0" err="1"/>
              <a:t>similar</a:t>
            </a:r>
            <a:r>
              <a:rPr lang="it-IT" sz="2000" dirty="0"/>
              <a:t> </a:t>
            </a:r>
            <a:r>
              <a:rPr lang="it-IT" sz="2000" dirty="0" err="1"/>
              <a:t>expression</a:t>
            </a:r>
            <a:r>
              <a:rPr lang="it-IT" sz="2000" dirty="0"/>
              <a:t>: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B299A772-D647-E84D-51E9-50BBDE0E9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39" y="2829076"/>
            <a:ext cx="3427555" cy="312020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508FDC81-95A8-F5E0-B15F-224658079BDD}"/>
                  </a:ext>
                </a:extLst>
              </p:cNvPr>
              <p:cNvSpPr txBox="1"/>
              <p:nvPr/>
            </p:nvSpPr>
            <p:spPr>
              <a:xfrm>
                <a:off x="683568" y="2717330"/>
                <a:ext cx="1296144" cy="56720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 smtClean="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it-IT" i="1" smtClean="0"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1.28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η</m:t>
                          </m:r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508FDC81-95A8-F5E0-B15F-224658079B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717330"/>
                <a:ext cx="1296144" cy="5672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asellaDiTesto 5">
            <a:extLst>
              <a:ext uri="{FF2B5EF4-FFF2-40B4-BE49-F238E27FC236}">
                <a16:creationId xmlns:a16="http://schemas.microsoft.com/office/drawing/2014/main" id="{C8792C37-A430-FC0C-1E5A-3B22664337F8}"/>
              </a:ext>
            </a:extLst>
          </p:cNvPr>
          <p:cNvSpPr txBox="1"/>
          <p:nvPr/>
        </p:nvSpPr>
        <p:spPr>
          <a:xfrm>
            <a:off x="560136" y="3410416"/>
            <a:ext cx="40118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W. </a:t>
            </a:r>
            <a:r>
              <a:rPr lang="it-IT" sz="1400" dirty="0" err="1"/>
              <a:t>Riegler</a:t>
            </a:r>
            <a:r>
              <a:rPr lang="it-IT" sz="1400" dirty="0"/>
              <a:t> et al., </a:t>
            </a:r>
            <a:r>
              <a:rPr lang="en-US" sz="1400" b="0" i="0" u="none" strike="noStrike" baseline="0" dirty="0">
                <a:latin typeface="AdvTimes"/>
              </a:rPr>
              <a:t>Nuclear Instruments and Methods in Physics Research A 500 (2003) 144–162, </a:t>
            </a:r>
            <a:r>
              <a:rPr lang="it-IT" sz="1400" b="0" i="0" u="none" strike="noStrike" baseline="0" dirty="0">
                <a:latin typeface="AdvTimes"/>
              </a:rPr>
              <a:t>doi:10.1016/S0168-9002(03)00337-1</a:t>
            </a:r>
            <a:endParaRPr lang="it-IT" sz="14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9C880B-BDDF-B169-DE1B-ADC4FC62E4C6}"/>
              </a:ext>
            </a:extLst>
          </p:cNvPr>
          <p:cNvSpPr txBox="1"/>
          <p:nvPr/>
        </p:nvSpPr>
        <p:spPr>
          <a:xfrm>
            <a:off x="611561" y="4221088"/>
            <a:ext cx="43204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/>
              <a:t>Comparison</a:t>
            </a:r>
            <a:r>
              <a:rPr lang="it-IT" sz="2000" dirty="0"/>
              <a:t> </a:t>
            </a:r>
            <a:r>
              <a:rPr lang="it-IT" sz="2000" dirty="0" err="1"/>
              <a:t>between</a:t>
            </a:r>
            <a:r>
              <a:rPr lang="it-IT" sz="2000" dirty="0"/>
              <a:t> the </a:t>
            </a:r>
            <a:r>
              <a:rPr lang="it-IT" sz="2000" dirty="0" err="1"/>
              <a:t>above</a:t>
            </a:r>
            <a:r>
              <a:rPr lang="it-IT" sz="2000" dirty="0"/>
              <a:t> formula (line) and a full Monte Carlo </a:t>
            </a:r>
            <a:r>
              <a:rPr lang="it-IT" sz="2000" dirty="0" err="1"/>
              <a:t>simulation</a:t>
            </a:r>
            <a:r>
              <a:rPr lang="it-IT" sz="2000" dirty="0"/>
              <a:t> (dots), for a timing (300 </a:t>
            </a:r>
            <a:r>
              <a:rPr lang="el-GR" sz="2000" dirty="0"/>
              <a:t>μ</a:t>
            </a:r>
            <a:r>
              <a:rPr lang="it-IT" sz="2000" dirty="0"/>
              <a:t>m) RPC</a:t>
            </a:r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208CC0BE-881F-93F7-5CEC-E006C0D4EA20}"/>
              </a:ext>
            </a:extLst>
          </p:cNvPr>
          <p:cNvSpPr/>
          <p:nvPr/>
        </p:nvSpPr>
        <p:spPr>
          <a:xfrm rot="20457323">
            <a:off x="4727983" y="4365771"/>
            <a:ext cx="840162" cy="214280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EBCF5E3-6BB1-6004-8FC3-131040495B65}"/>
              </a:ext>
            </a:extLst>
          </p:cNvPr>
          <p:cNvSpPr txBox="1"/>
          <p:nvPr/>
        </p:nvSpPr>
        <p:spPr>
          <a:xfrm>
            <a:off x="611561" y="5602014"/>
            <a:ext cx="43204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/>
              <a:t>Weak</a:t>
            </a:r>
            <a:r>
              <a:rPr lang="it-IT" sz="2000" dirty="0"/>
              <a:t> dependance of time </a:t>
            </a:r>
            <a:r>
              <a:rPr lang="it-IT" sz="2000" dirty="0" err="1"/>
              <a:t>resolution</a:t>
            </a:r>
            <a:r>
              <a:rPr lang="it-IT" sz="2000" dirty="0"/>
              <a:t> on </a:t>
            </a:r>
            <a:r>
              <a:rPr lang="it-IT" sz="2000" dirty="0" err="1"/>
              <a:t>v</a:t>
            </a:r>
            <a:r>
              <a:rPr lang="it-IT" sz="2000" baseline="-25000" dirty="0" err="1"/>
              <a:t>thr</a:t>
            </a:r>
            <a:r>
              <a:rPr lang="it-IT" sz="2000" dirty="0"/>
              <a:t>, </a:t>
            </a:r>
            <a:r>
              <a:rPr lang="it-IT" sz="2000" dirty="0" err="1"/>
              <a:t>predicted</a:t>
            </a:r>
            <a:r>
              <a:rPr lang="it-IT" sz="2000" dirty="0"/>
              <a:t> by </a:t>
            </a:r>
            <a:r>
              <a:rPr lang="it-IT" sz="2000" dirty="0" err="1"/>
              <a:t>both</a:t>
            </a:r>
            <a:r>
              <a:rPr lang="it-IT" sz="2000" dirty="0"/>
              <a:t> </a:t>
            </a:r>
            <a:r>
              <a:rPr lang="it-IT" sz="2000" dirty="0" err="1"/>
              <a:t>approaches</a:t>
            </a:r>
            <a:r>
              <a:rPr lang="it-IT" sz="2000" dirty="0"/>
              <a:t>, </a:t>
            </a:r>
            <a:r>
              <a:rPr lang="it-IT" sz="2000" dirty="0" err="1"/>
              <a:t>confirmed</a:t>
            </a:r>
            <a:r>
              <a:rPr lang="it-IT" sz="2000" dirty="0"/>
              <a:t> by Monte Carlo.</a:t>
            </a:r>
          </a:p>
        </p:txBody>
      </p:sp>
    </p:spTree>
    <p:extLst>
      <p:ext uri="{BB962C8B-B14F-4D97-AF65-F5344CB8AC3E}">
        <p14:creationId xmlns:p14="http://schemas.microsoft.com/office/powerpoint/2010/main" val="816699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90264"/>
            <a:ext cx="9144000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Conclusions</a:t>
            </a:r>
            <a:endParaRPr lang="it-IT" sz="3600" dirty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836712"/>
            <a:ext cx="84963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15465" y="6512930"/>
            <a:ext cx="504056" cy="300446"/>
          </a:xfrm>
          <a:noFill/>
        </p:spPr>
        <p:txBody>
          <a:bodyPr/>
          <a:lstStyle/>
          <a:p>
            <a:fld id="{EBCA16F1-1CA4-4B05-803A-D2AC89D6745E}" type="slidenum">
              <a:rPr lang="en-US" sz="1600" smtClean="0">
                <a:solidFill>
                  <a:schemeClr val="tx2">
                    <a:lumMod val="50000"/>
                  </a:schemeClr>
                </a:solidFill>
              </a:rPr>
              <a:pPr/>
              <a:t>15</a:t>
            </a:fld>
            <a:endParaRPr lang="en-US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170" name="AutoShape 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2" name="AutoShape 4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4" name="AutoShape 6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6" name="AutoShape 8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8" name="AutoShape 10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0" name="AutoShape 1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3" name="AutoShape 15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5" name="AutoShape 17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9FB55A0-9D99-8C17-C979-B5A3EC79E229}"/>
              </a:ext>
            </a:extLst>
          </p:cNvPr>
          <p:cNvSpPr txBox="1"/>
          <p:nvPr/>
        </p:nvSpPr>
        <p:spPr>
          <a:xfrm>
            <a:off x="324172" y="1196752"/>
            <a:ext cx="84963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In some communities of </a:t>
            </a:r>
            <a:r>
              <a:rPr lang="it-IT" sz="2000" dirty="0" err="1"/>
              <a:t>gaseous</a:t>
            </a:r>
            <a:r>
              <a:rPr lang="it-IT" sz="2000" dirty="0"/>
              <a:t> detectors, </a:t>
            </a:r>
            <a:r>
              <a:rPr lang="it-IT" sz="2000" dirty="0" err="1"/>
              <a:t>there</a:t>
            </a:r>
            <a:r>
              <a:rPr lang="it-IT" sz="2000" dirty="0"/>
              <a:t> are </a:t>
            </a:r>
            <a:r>
              <a:rPr lang="it-IT" sz="2000" dirty="0" err="1"/>
              <a:t>discussions</a:t>
            </a:r>
            <a:r>
              <a:rPr lang="it-IT" sz="2000" dirty="0"/>
              <a:t> </a:t>
            </a:r>
            <a:r>
              <a:rPr lang="it-IT" sz="2000" dirty="0" err="1"/>
              <a:t>about</a:t>
            </a:r>
            <a:r>
              <a:rPr lang="it-IT" sz="2000" dirty="0"/>
              <a:t> timing </a:t>
            </a:r>
            <a:r>
              <a:rPr lang="it-IT" sz="2000" dirty="0" err="1"/>
              <a:t>properties</a:t>
            </a:r>
            <a:r>
              <a:rPr lang="it-IT" sz="2000" dirty="0"/>
              <a:t> of </a:t>
            </a:r>
            <a:r>
              <a:rPr lang="it-IT" sz="2000" dirty="0" err="1"/>
              <a:t>RPCs</a:t>
            </a:r>
            <a:r>
              <a:rPr lang="it-IT" sz="2000" dirty="0"/>
              <a:t>; </a:t>
            </a:r>
            <a:r>
              <a:rPr lang="it-IT" sz="2000" dirty="0" err="1"/>
              <a:t>this</a:t>
            </a:r>
            <a:r>
              <a:rPr lang="it-IT" sz="2000" dirty="0"/>
              <a:t> </a:t>
            </a:r>
            <a:r>
              <a:rPr lang="it-IT" sz="2000" dirty="0" err="1"/>
              <a:t>presentation</a:t>
            </a:r>
            <a:r>
              <a:rPr lang="it-IT" sz="2000" dirty="0"/>
              <a:t> </a:t>
            </a:r>
            <a:r>
              <a:rPr lang="it-IT" sz="2000" dirty="0" err="1"/>
              <a:t>stemmed</a:t>
            </a:r>
            <a:r>
              <a:rPr lang="it-IT" sz="2000" dirty="0"/>
              <a:t> from one of </a:t>
            </a:r>
            <a:r>
              <a:rPr lang="it-IT" sz="2000" dirty="0" err="1"/>
              <a:t>them</a:t>
            </a:r>
            <a:r>
              <a:rPr lang="it-IT" sz="2000" dirty="0"/>
              <a:t>.</a:t>
            </a:r>
          </a:p>
          <a:p>
            <a:r>
              <a:rPr lang="it-IT" sz="2000" dirty="0">
                <a:sym typeface="Wingdings" panose="05000000000000000000" pitchFamily="2" charset="2"/>
              </a:rPr>
              <a:t> «</a:t>
            </a:r>
            <a:r>
              <a:rPr lang="it-IT" sz="2000" dirty="0" err="1">
                <a:sym typeface="Wingdings" panose="05000000000000000000" pitchFamily="2" charset="2"/>
              </a:rPr>
              <a:t>narrow</a:t>
            </a:r>
            <a:r>
              <a:rPr lang="it-IT" sz="2000" dirty="0">
                <a:sym typeface="Wingdings" panose="05000000000000000000" pitchFamily="2" charset="2"/>
              </a:rPr>
              <a:t>» gap </a:t>
            </a:r>
            <a:r>
              <a:rPr lang="it-IT" sz="2000" dirty="0" err="1">
                <a:sym typeface="Wingdings" panose="05000000000000000000" pitchFamily="2" charset="2"/>
              </a:rPr>
              <a:t>RPCs</a:t>
            </a:r>
            <a:r>
              <a:rPr lang="it-IT" sz="2000" dirty="0">
                <a:sym typeface="Wingdings" panose="05000000000000000000" pitchFamily="2" charset="2"/>
              </a:rPr>
              <a:t> are </a:t>
            </a:r>
            <a:r>
              <a:rPr lang="it-IT" sz="2000" dirty="0" err="1">
                <a:sym typeface="Wingdings" panose="05000000000000000000" pitchFamily="2" charset="2"/>
              </a:rPr>
              <a:t>characterized</a:t>
            </a:r>
            <a:r>
              <a:rPr lang="it-IT" sz="2000" dirty="0">
                <a:sym typeface="Wingdings" panose="05000000000000000000" pitchFamily="2" charset="2"/>
              </a:rPr>
              <a:t> by a </a:t>
            </a:r>
            <a:r>
              <a:rPr lang="it-IT" sz="2000" dirty="0" err="1">
                <a:sym typeface="Wingdings" panose="05000000000000000000" pitchFamily="2" charset="2"/>
              </a:rPr>
              <a:t>better</a:t>
            </a:r>
            <a:r>
              <a:rPr lang="it-IT" sz="2000" dirty="0">
                <a:sym typeface="Wingdings" panose="05000000000000000000" pitchFamily="2" charset="2"/>
              </a:rPr>
              <a:t> time </a:t>
            </a:r>
            <a:r>
              <a:rPr lang="it-IT" sz="2000" dirty="0" err="1">
                <a:sym typeface="Wingdings" panose="05000000000000000000" pitchFamily="2" charset="2"/>
              </a:rPr>
              <a:t>resolution</a:t>
            </a:r>
            <a:r>
              <a:rPr lang="it-IT" sz="2000" dirty="0">
                <a:sym typeface="Wingdings" panose="05000000000000000000" pitchFamily="2" charset="2"/>
              </a:rPr>
              <a:t> with </a:t>
            </a:r>
            <a:r>
              <a:rPr lang="it-IT" sz="2000" dirty="0" err="1">
                <a:sym typeface="Wingdings" panose="05000000000000000000" pitchFamily="2" charset="2"/>
              </a:rPr>
              <a:t>respect</a:t>
            </a:r>
            <a:r>
              <a:rPr lang="it-IT" sz="2000" dirty="0">
                <a:sym typeface="Wingdings" panose="05000000000000000000" pitchFamily="2" charset="2"/>
              </a:rPr>
              <a:t> to «wide» gap </a:t>
            </a:r>
            <a:r>
              <a:rPr lang="it-IT" sz="2000" dirty="0" err="1">
                <a:sym typeface="Wingdings" panose="05000000000000000000" pitchFamily="2" charset="2"/>
              </a:rPr>
              <a:t>RPCs</a:t>
            </a:r>
            <a:r>
              <a:rPr lang="it-IT" sz="2000" dirty="0">
                <a:sym typeface="Wingdings" panose="05000000000000000000" pitchFamily="2" charset="2"/>
              </a:rPr>
              <a:t> </a:t>
            </a:r>
            <a:r>
              <a:rPr lang="it-IT" sz="2000" dirty="0" err="1">
                <a:sym typeface="Wingdings" panose="05000000000000000000" pitchFamily="2" charset="2"/>
              </a:rPr>
              <a:t>because</a:t>
            </a:r>
            <a:r>
              <a:rPr lang="it-IT" sz="2000" dirty="0">
                <a:sym typeface="Wingdings" panose="05000000000000000000" pitchFamily="2" charset="2"/>
              </a:rPr>
              <a:t> of the </a:t>
            </a:r>
            <a:r>
              <a:rPr lang="it-IT" sz="2000" dirty="0" err="1">
                <a:sym typeface="Wingdings" panose="05000000000000000000" pitchFamily="2" charset="2"/>
              </a:rPr>
              <a:t>larger</a:t>
            </a:r>
            <a:r>
              <a:rPr lang="it-IT" sz="2000" dirty="0">
                <a:sym typeface="Wingdings" panose="05000000000000000000" pitchFamily="2" charset="2"/>
              </a:rPr>
              <a:t> </a:t>
            </a:r>
            <a:r>
              <a:rPr lang="it-IT" sz="2000" dirty="0" err="1">
                <a:sym typeface="Wingdings" panose="05000000000000000000" pitchFamily="2" charset="2"/>
              </a:rPr>
              <a:t>values</a:t>
            </a:r>
            <a:r>
              <a:rPr lang="it-IT" sz="2000" dirty="0">
                <a:sym typeface="Wingdings" panose="05000000000000000000" pitchFamily="2" charset="2"/>
              </a:rPr>
              <a:t> of η and </a:t>
            </a:r>
            <a:r>
              <a:rPr lang="it-IT" sz="2000" dirty="0" err="1">
                <a:sym typeface="Wingdings" panose="05000000000000000000" pitchFamily="2" charset="2"/>
              </a:rPr>
              <a:t>v</a:t>
            </a:r>
            <a:r>
              <a:rPr lang="it-IT" sz="2000" baseline="-25000" dirty="0" err="1">
                <a:sym typeface="Wingdings" panose="05000000000000000000" pitchFamily="2" charset="2"/>
              </a:rPr>
              <a:t>d</a:t>
            </a:r>
            <a:r>
              <a:rPr lang="it-IT" sz="2000" dirty="0">
                <a:sym typeface="Wingdings" panose="05000000000000000000" pitchFamily="2" charset="2"/>
              </a:rPr>
              <a:t>.</a:t>
            </a:r>
            <a:endParaRPr lang="it-IT" sz="20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51C54E0-6383-8CF2-3A5B-D3C03531AFB3}"/>
              </a:ext>
            </a:extLst>
          </p:cNvPr>
          <p:cNvSpPr txBox="1"/>
          <p:nvPr/>
        </p:nvSpPr>
        <p:spPr>
          <a:xfrm>
            <a:off x="314799" y="2852936"/>
            <a:ext cx="81589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Statistical </a:t>
            </a:r>
            <a:r>
              <a:rPr lang="it-IT" sz="2000" dirty="0" err="1"/>
              <a:t>considerations</a:t>
            </a:r>
            <a:r>
              <a:rPr lang="it-IT" sz="2000" dirty="0"/>
              <a:t> can </a:t>
            </a:r>
            <a:r>
              <a:rPr lang="it-IT" sz="2000" dirty="0">
                <a:solidFill>
                  <a:srgbClr val="FF0000"/>
                </a:solidFill>
              </a:rPr>
              <a:t>help a </a:t>
            </a:r>
            <a:r>
              <a:rPr lang="it-IT" sz="2000" dirty="0" err="1">
                <a:solidFill>
                  <a:srgbClr val="FF0000"/>
                </a:solidFill>
              </a:rPr>
              <a:t>lot</a:t>
            </a:r>
            <a:r>
              <a:rPr lang="it-IT" sz="2000" dirty="0">
                <a:solidFill>
                  <a:srgbClr val="FF0000"/>
                </a:solidFill>
              </a:rPr>
              <a:t> in </a:t>
            </a:r>
            <a:r>
              <a:rPr lang="it-IT" sz="2000" dirty="0" err="1">
                <a:solidFill>
                  <a:srgbClr val="FF0000"/>
                </a:solidFill>
              </a:rPr>
              <a:t>understanding</a:t>
            </a:r>
            <a:r>
              <a:rPr lang="it-IT" sz="2000" dirty="0">
                <a:solidFill>
                  <a:srgbClr val="FF0000"/>
                </a:solidFill>
              </a:rPr>
              <a:t> the </a:t>
            </a:r>
            <a:r>
              <a:rPr lang="it-IT" sz="2000" dirty="0" err="1">
                <a:solidFill>
                  <a:srgbClr val="FF0000"/>
                </a:solidFill>
              </a:rPr>
              <a:t>physical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 err="1">
                <a:solidFill>
                  <a:srgbClr val="FF0000"/>
                </a:solidFill>
              </a:rPr>
              <a:t>reasons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/>
              <a:t>of </a:t>
            </a:r>
            <a:r>
              <a:rPr lang="it-IT" sz="2000" dirty="0" err="1"/>
              <a:t>signal</a:t>
            </a:r>
            <a:r>
              <a:rPr lang="it-IT" sz="2000" dirty="0"/>
              <a:t> </a:t>
            </a:r>
            <a:r>
              <a:rPr lang="it-IT" sz="2000" dirty="0" err="1"/>
              <a:t>fluctuations</a:t>
            </a:r>
            <a:r>
              <a:rPr lang="it-IT" sz="2000" dirty="0"/>
              <a:t> and derive </a:t>
            </a:r>
            <a:r>
              <a:rPr lang="it-IT" sz="2000" dirty="0" err="1"/>
              <a:t>approximate</a:t>
            </a:r>
            <a:r>
              <a:rPr lang="it-IT" sz="2000" dirty="0"/>
              <a:t> </a:t>
            </a:r>
            <a:r>
              <a:rPr lang="it-IT" sz="2000" dirty="0" err="1"/>
              <a:t>expressions</a:t>
            </a:r>
            <a:r>
              <a:rPr lang="it-IT" sz="2000" dirty="0"/>
              <a:t> for time </a:t>
            </a:r>
            <a:r>
              <a:rPr lang="it-IT" sz="2000" dirty="0" err="1"/>
              <a:t>resolution</a:t>
            </a:r>
            <a:r>
              <a:rPr lang="it-IT" sz="2000" dirty="0"/>
              <a:t>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10D2098-DA74-2BDE-A7B9-2BB16FE69B5F}"/>
              </a:ext>
            </a:extLst>
          </p:cNvPr>
          <p:cNvSpPr txBox="1"/>
          <p:nvPr/>
        </p:nvSpPr>
        <p:spPr>
          <a:xfrm>
            <a:off x="283468" y="4221088"/>
            <a:ext cx="40005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/>
              <a:t>Even</a:t>
            </a:r>
            <a:r>
              <a:rPr lang="it-IT" sz="2000" dirty="0"/>
              <a:t> </a:t>
            </a:r>
            <a:r>
              <a:rPr lang="it-IT" sz="2000" dirty="0" err="1"/>
              <a:t>if</a:t>
            </a:r>
            <a:r>
              <a:rPr lang="it-IT" sz="2000" dirty="0"/>
              <a:t> </a:t>
            </a:r>
            <a:r>
              <a:rPr lang="it-IT" sz="2000" dirty="0" err="1"/>
              <a:t>approximate</a:t>
            </a:r>
            <a:r>
              <a:rPr lang="it-IT" sz="2000" dirty="0"/>
              <a:t>, </a:t>
            </a:r>
            <a:r>
              <a:rPr lang="it-IT" sz="2000" dirty="0" err="1"/>
              <a:t>these</a:t>
            </a:r>
            <a:r>
              <a:rPr lang="it-IT" sz="2000" dirty="0"/>
              <a:t> </a:t>
            </a:r>
            <a:r>
              <a:rPr lang="it-IT" sz="2000" dirty="0" err="1"/>
              <a:t>expressions</a:t>
            </a:r>
            <a:r>
              <a:rPr lang="it-IT" sz="2000" dirty="0"/>
              <a:t> </a:t>
            </a:r>
            <a:r>
              <a:rPr lang="it-IT" sz="2000" dirty="0" err="1"/>
              <a:t>give</a:t>
            </a:r>
            <a:r>
              <a:rPr lang="it-IT" sz="2000" dirty="0"/>
              <a:t> </a:t>
            </a:r>
            <a:r>
              <a:rPr lang="it-IT" sz="2000" dirty="0" err="1"/>
              <a:t>results</a:t>
            </a:r>
            <a:r>
              <a:rPr lang="it-IT" sz="2000" dirty="0"/>
              <a:t> in </a:t>
            </a:r>
            <a:r>
              <a:rPr lang="it-IT" sz="2000" dirty="0">
                <a:solidFill>
                  <a:srgbClr val="FF0000"/>
                </a:solidFill>
              </a:rPr>
              <a:t>the </a:t>
            </a:r>
            <a:r>
              <a:rPr lang="it-IT" sz="2000" dirty="0" err="1">
                <a:solidFill>
                  <a:srgbClr val="FF0000"/>
                </a:solidFill>
              </a:rPr>
              <a:t>right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 err="1">
                <a:solidFill>
                  <a:srgbClr val="FF0000"/>
                </a:solidFill>
              </a:rPr>
              <a:t>ballpark</a:t>
            </a:r>
            <a:r>
              <a:rPr lang="it-IT" sz="2000" dirty="0"/>
              <a:t> and, </a:t>
            </a:r>
            <a:r>
              <a:rPr lang="it-IT" sz="2000" dirty="0" err="1"/>
              <a:t>above</a:t>
            </a:r>
            <a:r>
              <a:rPr lang="it-IT" sz="2000" dirty="0"/>
              <a:t> </a:t>
            </a:r>
            <a:r>
              <a:rPr lang="it-IT" sz="2000" dirty="0" err="1"/>
              <a:t>all</a:t>
            </a:r>
            <a:r>
              <a:rPr lang="it-IT" sz="2000" dirty="0"/>
              <a:t>, </a:t>
            </a:r>
            <a:r>
              <a:rPr lang="it-IT" sz="2000" dirty="0" err="1"/>
              <a:t>provide</a:t>
            </a:r>
            <a:r>
              <a:rPr lang="it-IT" sz="2000" dirty="0"/>
              <a:t> </a:t>
            </a:r>
            <a:r>
              <a:rPr lang="it-IT" sz="2000" dirty="0" err="1">
                <a:solidFill>
                  <a:srgbClr val="FF0000"/>
                </a:solidFill>
              </a:rPr>
              <a:t>limits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 err="1"/>
              <a:t>beyond</a:t>
            </a:r>
            <a:r>
              <a:rPr lang="it-IT" sz="2000" dirty="0"/>
              <a:t> </a:t>
            </a:r>
            <a:r>
              <a:rPr lang="it-IT" sz="2000" dirty="0" err="1"/>
              <a:t>which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hard (</a:t>
            </a:r>
            <a:r>
              <a:rPr lang="it-IT" sz="2000" dirty="0" err="1"/>
              <a:t>impossible</a:t>
            </a:r>
            <a:r>
              <a:rPr lang="it-IT" sz="2000" dirty="0"/>
              <a:t>?) to go.</a:t>
            </a:r>
          </a:p>
        </p:txBody>
      </p:sp>
      <p:pic>
        <p:nvPicPr>
          <p:cNvPr id="12" name="Immagine 11" descr="Immagine che contiene schizzo, calligrafia, Carattere, disegno&#10;&#10;Descrizione generata automaticamente">
            <a:extLst>
              <a:ext uri="{FF2B5EF4-FFF2-40B4-BE49-F238E27FC236}">
                <a16:creationId xmlns:a16="http://schemas.microsoft.com/office/drawing/2014/main" id="{E031F687-06D7-4A7D-8240-244BBDC108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974" b="18894"/>
          <a:stretch/>
        </p:blipFill>
        <p:spPr>
          <a:xfrm>
            <a:off x="4405740" y="4098296"/>
            <a:ext cx="4000500" cy="25255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17334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Signals</a:t>
            </a:r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 Resistive Plate Chambers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795561"/>
            <a:ext cx="84963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15465" y="6440922"/>
            <a:ext cx="504056" cy="300446"/>
          </a:xfrm>
          <a:noFill/>
        </p:spPr>
        <p:txBody>
          <a:bodyPr/>
          <a:lstStyle/>
          <a:p>
            <a:fld id="{EBCA16F1-1CA4-4B05-803A-D2AC89D6745E}" type="slidenum">
              <a:rPr lang="en-US" sz="1600" smtClean="0">
                <a:solidFill>
                  <a:schemeClr val="tx2">
                    <a:lumMod val="50000"/>
                  </a:schemeClr>
                </a:solidFill>
              </a:rPr>
              <a:pPr/>
              <a:t>2</a:t>
            </a:fld>
            <a:endParaRPr lang="en-US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23528" y="1052736"/>
            <a:ext cx="84969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dirty="0" err="1"/>
              <a:t>Generally</a:t>
            </a:r>
            <a:r>
              <a:rPr lang="it-IT" sz="2000" dirty="0"/>
              <a:t> the </a:t>
            </a:r>
            <a:r>
              <a:rPr lang="it-IT" sz="2000" dirty="0" err="1"/>
              <a:t>growth</a:t>
            </a:r>
            <a:r>
              <a:rPr lang="it-IT" sz="2000" dirty="0"/>
              <a:t> of ONE </a:t>
            </a:r>
            <a:r>
              <a:rPr lang="it-IT" sz="2000" dirty="0" err="1"/>
              <a:t>avalanche</a:t>
            </a:r>
            <a:r>
              <a:rPr lang="it-IT" sz="2000" dirty="0"/>
              <a:t> in a Resistive Plate Chamber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schetched</a:t>
            </a:r>
            <a:r>
              <a:rPr lang="it-IT" sz="2000" dirty="0"/>
              <a:t> like in the following, </a:t>
            </a:r>
            <a:r>
              <a:rPr lang="it-IT" sz="2000" dirty="0" err="1"/>
              <a:t>containing</a:t>
            </a:r>
            <a:r>
              <a:rPr lang="it-IT" sz="2000" dirty="0"/>
              <a:t> a part of </a:t>
            </a:r>
            <a:r>
              <a:rPr lang="it-IT" sz="2000" dirty="0" err="1"/>
              <a:t>exponential</a:t>
            </a:r>
            <a:r>
              <a:rPr lang="it-IT" sz="2000" dirty="0"/>
              <a:t> </a:t>
            </a:r>
            <a:r>
              <a:rPr lang="it-IT" sz="2000" dirty="0" err="1"/>
              <a:t>growth</a:t>
            </a:r>
            <a:r>
              <a:rPr lang="it-IT" sz="2000" dirty="0"/>
              <a:t> and one of </a:t>
            </a:r>
            <a:r>
              <a:rPr lang="it-IT" sz="2000" dirty="0" err="1"/>
              <a:t>saturation</a:t>
            </a:r>
            <a:r>
              <a:rPr lang="it-IT" sz="2000" dirty="0"/>
              <a:t> </a:t>
            </a:r>
            <a:r>
              <a:rPr lang="it-IT" sz="2000" dirty="0" err="1"/>
              <a:t>because</a:t>
            </a:r>
            <a:r>
              <a:rPr lang="it-IT" sz="2000" dirty="0"/>
              <a:t> of </a:t>
            </a:r>
            <a:r>
              <a:rPr lang="it-IT" sz="2000" dirty="0" err="1"/>
              <a:t>space</a:t>
            </a:r>
            <a:r>
              <a:rPr lang="it-IT" sz="2000" dirty="0"/>
              <a:t> </a:t>
            </a:r>
            <a:r>
              <a:rPr lang="it-IT" sz="2000" dirty="0" err="1"/>
              <a:t>charge</a:t>
            </a:r>
            <a:r>
              <a:rPr lang="it-IT" sz="2000" dirty="0"/>
              <a:t> </a:t>
            </a:r>
            <a:r>
              <a:rPr lang="it-IT" sz="2000" dirty="0" err="1"/>
              <a:t>effects</a:t>
            </a:r>
            <a:r>
              <a:rPr lang="it-IT" sz="2000" dirty="0"/>
              <a:t>:</a:t>
            </a:r>
          </a:p>
        </p:txBody>
      </p:sp>
      <p:sp>
        <p:nvSpPr>
          <p:cNvPr id="7170" name="AutoShape 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2" name="AutoShape 4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4" name="AutoShape 6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6" name="AutoShape 8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8" name="AutoShape 10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0" name="AutoShape 1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3" name="AutoShape 15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5" name="AutoShape 17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pSp>
        <p:nvGrpSpPr>
          <p:cNvPr id="6" name="Group 70">
            <a:extLst>
              <a:ext uri="{FF2B5EF4-FFF2-40B4-BE49-F238E27FC236}">
                <a16:creationId xmlns:a16="http://schemas.microsoft.com/office/drawing/2014/main" id="{28739E09-A128-ACE9-DF63-3165DE13E6EA}"/>
              </a:ext>
            </a:extLst>
          </p:cNvPr>
          <p:cNvGrpSpPr>
            <a:grpSpLocks/>
          </p:cNvGrpSpPr>
          <p:nvPr/>
        </p:nvGrpSpPr>
        <p:grpSpPr bwMode="auto">
          <a:xfrm>
            <a:off x="1664512" y="2101751"/>
            <a:ext cx="5612432" cy="2160240"/>
            <a:chOff x="240" y="720"/>
            <a:chExt cx="3230" cy="1232"/>
          </a:xfrm>
        </p:grpSpPr>
        <p:sp>
          <p:nvSpPr>
            <p:cNvPr id="8" name="Text Box 34">
              <a:extLst>
                <a:ext uri="{FF2B5EF4-FFF2-40B4-BE49-F238E27FC236}">
                  <a16:creationId xmlns:a16="http://schemas.microsoft.com/office/drawing/2014/main" id="{310D9199-FD98-E872-18A6-E81774545C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8" y="965"/>
              <a:ext cx="112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8ECB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  <a:flatTx/>
            </a:bodyPr>
            <a:lstStyle/>
            <a:p>
              <a:pPr algn="ctr"/>
              <a:r>
                <a:rPr lang="en-GB" altLang="it-IT" sz="1400">
                  <a:solidFill>
                    <a:schemeClr val="accent2"/>
                  </a:solidFill>
                  <a:latin typeface="Comic Sans MS" panose="030F0702030302020204" pitchFamily="66" charset="0"/>
                </a:rPr>
                <a:t>Exponential growth</a:t>
              </a:r>
              <a:endParaRPr lang="en-GB" altLang="it-IT" sz="1400">
                <a:latin typeface="Comic Sans MS" panose="030F0702030302020204" pitchFamily="66" charset="0"/>
              </a:endParaRPr>
            </a:p>
          </p:txBody>
        </p:sp>
        <p:sp>
          <p:nvSpPr>
            <p:cNvPr id="9" name="Rectangle 35">
              <a:extLst>
                <a:ext uri="{FF2B5EF4-FFF2-40B4-BE49-F238E27FC236}">
                  <a16:creationId xmlns:a16="http://schemas.microsoft.com/office/drawing/2014/main" id="{33F12531-9ACC-FBF9-1D53-9986AF712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720"/>
              <a:ext cx="2560" cy="117"/>
            </a:xfrm>
            <a:prstGeom prst="rect">
              <a:avLst/>
            </a:prstGeom>
            <a:solidFill>
              <a:srgbClr val="D8ECB3"/>
            </a:solidFill>
            <a:ln w="9525">
              <a:miter lim="800000"/>
              <a:headEnd/>
              <a:tailEnd/>
            </a:ln>
            <a:effectLst/>
            <a:scene3d>
              <a:camera prst="legacyPerspectiveBottomRight">
                <a:rot lat="18600000" lon="0" rev="0"/>
              </a:camera>
              <a:lightRig rig="legacyFlat2" dir="t"/>
            </a:scene3d>
            <a:sp3d prstMaterial="legacyMatte">
              <a:bevelT w="13500" h="13500" prst="angle"/>
              <a:bevelB w="13500" h="13500" prst="angle"/>
              <a:extrusionClr>
                <a:srgbClr val="D8ECB3"/>
              </a:extrusionClr>
              <a:contourClr>
                <a:srgbClr val="D8ECB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it-IT"/>
            </a:p>
          </p:txBody>
        </p:sp>
        <p:sp>
          <p:nvSpPr>
            <p:cNvPr id="10" name="Rectangle 36">
              <a:extLst>
                <a:ext uri="{FF2B5EF4-FFF2-40B4-BE49-F238E27FC236}">
                  <a16:creationId xmlns:a16="http://schemas.microsoft.com/office/drawing/2014/main" id="{9DF75D0A-D87A-60FF-D67F-66D4BDDE8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834"/>
              <a:ext cx="2560" cy="118"/>
            </a:xfrm>
            <a:prstGeom prst="rect">
              <a:avLst/>
            </a:prstGeom>
            <a:solidFill>
              <a:srgbClr val="D8ECB3"/>
            </a:solidFill>
            <a:ln w="9525">
              <a:miter lim="800000"/>
              <a:headEnd/>
              <a:tailEnd/>
            </a:ln>
            <a:effectLst/>
            <a:scene3d>
              <a:camera prst="legacyPerspectiveBottomRight">
                <a:rot lat="18600000" lon="0" rev="0"/>
              </a:camera>
              <a:lightRig rig="legacyFlat2" dir="t"/>
            </a:scene3d>
            <a:sp3d prstMaterial="legacyMatte">
              <a:bevelT w="13500" h="13500" prst="angle"/>
              <a:bevelB w="13500" h="13500" prst="angle"/>
              <a:extrusionClr>
                <a:srgbClr val="D8ECB3"/>
              </a:extrusionClr>
              <a:contourClr>
                <a:srgbClr val="D8ECB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it-IT"/>
            </a:p>
          </p:txBody>
        </p:sp>
        <p:grpSp>
          <p:nvGrpSpPr>
            <p:cNvPr id="11" name="Group 37">
              <a:extLst>
                <a:ext uri="{FF2B5EF4-FFF2-40B4-BE49-F238E27FC236}">
                  <a16:creationId xmlns:a16="http://schemas.microsoft.com/office/drawing/2014/main" id="{328A6ED8-C7A8-4B20-9813-5C18B44ED0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11" y="896"/>
              <a:ext cx="890" cy="1026"/>
              <a:chOff x="2276" y="1227"/>
              <a:chExt cx="890" cy="1026"/>
            </a:xfrm>
          </p:grpSpPr>
          <p:sp>
            <p:nvSpPr>
              <p:cNvPr id="21" name="Line 38">
                <a:extLst>
                  <a:ext uri="{FF2B5EF4-FFF2-40B4-BE49-F238E27FC236}">
                    <a16:creationId xmlns:a16="http://schemas.microsoft.com/office/drawing/2014/main" id="{A2150854-C748-AE43-321B-1C89B014D0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21" y="1227"/>
                <a:ext cx="0" cy="176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2" name="Freeform 39">
                <a:extLst>
                  <a:ext uri="{FF2B5EF4-FFF2-40B4-BE49-F238E27FC236}">
                    <a16:creationId xmlns:a16="http://schemas.microsoft.com/office/drawing/2014/main" id="{2D800BF9-CEA0-C313-AEDC-E9D0A521D7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4" y="1403"/>
                <a:ext cx="327" cy="234"/>
              </a:xfrm>
              <a:custGeom>
                <a:avLst/>
                <a:gdLst>
                  <a:gd name="T0" fmla="*/ 288 w 288"/>
                  <a:gd name="T1" fmla="*/ 0 h 192"/>
                  <a:gd name="T2" fmla="*/ 240 w 288"/>
                  <a:gd name="T3" fmla="*/ 96 h 192"/>
                  <a:gd name="T4" fmla="*/ 144 w 288"/>
                  <a:gd name="T5" fmla="*/ 144 h 192"/>
                  <a:gd name="T6" fmla="*/ 0 w 288"/>
                  <a:gd name="T7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8" h="192">
                    <a:moveTo>
                      <a:pt x="288" y="0"/>
                    </a:moveTo>
                    <a:cubicBezTo>
                      <a:pt x="276" y="36"/>
                      <a:pt x="264" y="72"/>
                      <a:pt x="240" y="96"/>
                    </a:cubicBezTo>
                    <a:cubicBezTo>
                      <a:pt x="216" y="120"/>
                      <a:pt x="184" y="128"/>
                      <a:pt x="144" y="144"/>
                    </a:cubicBezTo>
                    <a:cubicBezTo>
                      <a:pt x="104" y="160"/>
                      <a:pt x="24" y="184"/>
                      <a:pt x="0" y="192"/>
                    </a:cubicBezTo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8ECB3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" name="Freeform 40">
                <a:extLst>
                  <a:ext uri="{FF2B5EF4-FFF2-40B4-BE49-F238E27FC236}">
                    <a16:creationId xmlns:a16="http://schemas.microsoft.com/office/drawing/2014/main" id="{FCA34784-6C77-BC58-1B86-5D36E98865A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721" y="1403"/>
                <a:ext cx="327" cy="234"/>
              </a:xfrm>
              <a:custGeom>
                <a:avLst/>
                <a:gdLst>
                  <a:gd name="T0" fmla="*/ 288 w 288"/>
                  <a:gd name="T1" fmla="*/ 0 h 192"/>
                  <a:gd name="T2" fmla="*/ 240 w 288"/>
                  <a:gd name="T3" fmla="*/ 96 h 192"/>
                  <a:gd name="T4" fmla="*/ 144 w 288"/>
                  <a:gd name="T5" fmla="*/ 144 h 192"/>
                  <a:gd name="T6" fmla="*/ 0 w 288"/>
                  <a:gd name="T7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8" h="192">
                    <a:moveTo>
                      <a:pt x="288" y="0"/>
                    </a:moveTo>
                    <a:cubicBezTo>
                      <a:pt x="276" y="36"/>
                      <a:pt x="264" y="72"/>
                      <a:pt x="240" y="96"/>
                    </a:cubicBezTo>
                    <a:cubicBezTo>
                      <a:pt x="216" y="120"/>
                      <a:pt x="184" y="128"/>
                      <a:pt x="144" y="144"/>
                    </a:cubicBezTo>
                    <a:cubicBezTo>
                      <a:pt x="104" y="160"/>
                      <a:pt x="24" y="184"/>
                      <a:pt x="0" y="192"/>
                    </a:cubicBezTo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8ECB3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4" name="Freeform 41">
                <a:extLst>
                  <a:ext uri="{FF2B5EF4-FFF2-40B4-BE49-F238E27FC236}">
                    <a16:creationId xmlns:a16="http://schemas.microsoft.com/office/drawing/2014/main" id="{37A8AAA2-0032-04FE-81B1-A1A3BCE73A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6" y="1637"/>
                <a:ext cx="118" cy="616"/>
              </a:xfrm>
              <a:custGeom>
                <a:avLst/>
                <a:gdLst>
                  <a:gd name="T0" fmla="*/ 104 w 104"/>
                  <a:gd name="T1" fmla="*/ 0 h 504"/>
                  <a:gd name="T2" fmla="*/ 56 w 104"/>
                  <a:gd name="T3" fmla="*/ 96 h 504"/>
                  <a:gd name="T4" fmla="*/ 8 w 104"/>
                  <a:gd name="T5" fmla="*/ 288 h 504"/>
                  <a:gd name="T6" fmla="*/ 8 w 104"/>
                  <a:gd name="T7" fmla="*/ 480 h 504"/>
                  <a:gd name="T8" fmla="*/ 8 w 104"/>
                  <a:gd name="T9" fmla="*/ 432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" h="504">
                    <a:moveTo>
                      <a:pt x="104" y="0"/>
                    </a:moveTo>
                    <a:cubicBezTo>
                      <a:pt x="88" y="24"/>
                      <a:pt x="72" y="48"/>
                      <a:pt x="56" y="96"/>
                    </a:cubicBezTo>
                    <a:cubicBezTo>
                      <a:pt x="40" y="144"/>
                      <a:pt x="16" y="224"/>
                      <a:pt x="8" y="288"/>
                    </a:cubicBezTo>
                    <a:cubicBezTo>
                      <a:pt x="0" y="352"/>
                      <a:pt x="8" y="456"/>
                      <a:pt x="8" y="480"/>
                    </a:cubicBezTo>
                    <a:cubicBezTo>
                      <a:pt x="8" y="504"/>
                      <a:pt x="8" y="468"/>
                      <a:pt x="8" y="432"/>
                    </a:cubicBezTo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8ECB3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5" name="Freeform 42">
                <a:extLst>
                  <a:ext uri="{FF2B5EF4-FFF2-40B4-BE49-F238E27FC236}">
                    <a16:creationId xmlns:a16="http://schemas.microsoft.com/office/drawing/2014/main" id="{1444B6CB-4EFB-7CD8-D771-7F2B3FEE662A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048" y="1637"/>
                <a:ext cx="118" cy="616"/>
              </a:xfrm>
              <a:custGeom>
                <a:avLst/>
                <a:gdLst>
                  <a:gd name="T0" fmla="*/ 104 w 104"/>
                  <a:gd name="T1" fmla="*/ 0 h 504"/>
                  <a:gd name="T2" fmla="*/ 56 w 104"/>
                  <a:gd name="T3" fmla="*/ 96 h 504"/>
                  <a:gd name="T4" fmla="*/ 8 w 104"/>
                  <a:gd name="T5" fmla="*/ 288 h 504"/>
                  <a:gd name="T6" fmla="*/ 8 w 104"/>
                  <a:gd name="T7" fmla="*/ 480 h 504"/>
                  <a:gd name="T8" fmla="*/ 8 w 104"/>
                  <a:gd name="T9" fmla="*/ 432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4" h="504">
                    <a:moveTo>
                      <a:pt x="104" y="0"/>
                    </a:moveTo>
                    <a:cubicBezTo>
                      <a:pt x="88" y="24"/>
                      <a:pt x="72" y="48"/>
                      <a:pt x="56" y="96"/>
                    </a:cubicBezTo>
                    <a:cubicBezTo>
                      <a:pt x="40" y="144"/>
                      <a:pt x="16" y="224"/>
                      <a:pt x="8" y="288"/>
                    </a:cubicBezTo>
                    <a:cubicBezTo>
                      <a:pt x="0" y="352"/>
                      <a:pt x="8" y="456"/>
                      <a:pt x="8" y="480"/>
                    </a:cubicBezTo>
                    <a:cubicBezTo>
                      <a:pt x="8" y="504"/>
                      <a:pt x="8" y="468"/>
                      <a:pt x="8" y="432"/>
                    </a:cubicBezTo>
                  </a:path>
                </a:pathLst>
              </a:custGeom>
              <a:noFill/>
              <a:ln w="9525" cap="flat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D8ECB3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2" name="Oval 44">
              <a:extLst>
                <a:ext uri="{FF2B5EF4-FFF2-40B4-BE49-F238E27FC236}">
                  <a16:creationId xmlns:a16="http://schemas.microsoft.com/office/drawing/2014/main" id="{0DB4D654-F691-1C8A-5F32-C840564E3C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3" y="837"/>
              <a:ext cx="108" cy="11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3" name="Line 45">
              <a:extLst>
                <a:ext uri="{FF2B5EF4-FFF2-40B4-BE49-F238E27FC236}">
                  <a16:creationId xmlns:a16="http://schemas.microsoft.com/office/drawing/2014/main" id="{5FEC29C0-4391-009B-975D-B44370104F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1248"/>
              <a:ext cx="11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4" name="Line 46">
              <a:extLst>
                <a:ext uri="{FF2B5EF4-FFF2-40B4-BE49-F238E27FC236}">
                  <a16:creationId xmlns:a16="http://schemas.microsoft.com/office/drawing/2014/main" id="{1114BB65-76A9-14EB-639E-6082F70438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0" y="896"/>
              <a:ext cx="11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5" name="Line 47">
              <a:extLst>
                <a:ext uri="{FF2B5EF4-FFF2-40B4-BE49-F238E27FC236}">
                  <a16:creationId xmlns:a16="http://schemas.microsoft.com/office/drawing/2014/main" id="{A390C0CC-9AFA-0433-0595-34EFC983AE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83" y="1424"/>
              <a:ext cx="9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" name="Line 48">
              <a:extLst>
                <a:ext uri="{FF2B5EF4-FFF2-40B4-BE49-F238E27FC236}">
                  <a16:creationId xmlns:a16="http://schemas.microsoft.com/office/drawing/2014/main" id="{DB5D75E0-2078-A0BB-9F5C-7CEAAADA4F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7" y="869"/>
              <a:ext cx="0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" name="Text Box 49">
              <a:extLst>
                <a:ext uri="{FF2B5EF4-FFF2-40B4-BE49-F238E27FC236}">
                  <a16:creationId xmlns:a16="http://schemas.microsoft.com/office/drawing/2014/main" id="{C21D5DE6-5472-1D9C-17CA-162AAFAEA5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7" y="965"/>
              <a:ext cx="2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8ECB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>
              <a:spAutoFit/>
              <a:flatTx/>
            </a:bodyPr>
            <a:lstStyle/>
            <a:p>
              <a:pPr algn="ctr"/>
              <a:r>
                <a:rPr lang="en-GB" altLang="it-IT" sz="1400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  <a:r>
                <a:rPr lang="en-GB" altLang="it-IT" sz="1400" baseline="-25000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sat</a:t>
              </a:r>
              <a:endParaRPr lang="en-GB" altLang="it-IT" sz="1400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8" name="Text Box 50">
              <a:extLst>
                <a:ext uri="{FF2B5EF4-FFF2-40B4-BE49-F238E27FC236}">
                  <a16:creationId xmlns:a16="http://schemas.microsoft.com/office/drawing/2014/main" id="{0D62E568-BB31-B1A1-E36D-4F182A66B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9" y="1253"/>
              <a:ext cx="6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8ECB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  <a:flatTx/>
            </a:bodyPr>
            <a:lstStyle/>
            <a:p>
              <a:pPr algn="ctr"/>
              <a:r>
                <a:rPr lang="en-GB" altLang="it-IT" sz="1400">
                  <a:solidFill>
                    <a:schemeClr val="accent2"/>
                  </a:solidFill>
                  <a:latin typeface="Comic Sans MS" panose="030F0702030302020204" pitchFamily="66" charset="0"/>
                </a:rPr>
                <a:t>Saturation</a:t>
              </a:r>
            </a:p>
          </p:txBody>
        </p:sp>
        <p:sp>
          <p:nvSpPr>
            <p:cNvPr id="19" name="Text Box 51">
              <a:extLst>
                <a:ext uri="{FF2B5EF4-FFF2-40B4-BE49-F238E27FC236}">
                  <a16:creationId xmlns:a16="http://schemas.microsoft.com/office/drawing/2014/main" id="{738ED80C-EB57-243F-82E2-F4B030F1E2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1541"/>
              <a:ext cx="48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8ECB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  <a:flatTx/>
            </a:bodyPr>
            <a:lstStyle/>
            <a:p>
              <a:pPr algn="ctr"/>
              <a:r>
                <a:rPr lang="en-GB" altLang="it-IT" sz="1400" dirty="0">
                  <a:solidFill>
                    <a:schemeClr val="accent2"/>
                  </a:solidFill>
                  <a:latin typeface="Comic Sans MS" panose="030F0702030302020204" pitchFamily="66" charset="0"/>
                </a:rPr>
                <a:t>“Drift”</a:t>
              </a:r>
            </a:p>
          </p:txBody>
        </p:sp>
        <p:sp>
          <p:nvSpPr>
            <p:cNvPr id="20" name="Text Box 52">
              <a:extLst>
                <a:ext uri="{FF2B5EF4-FFF2-40B4-BE49-F238E27FC236}">
                  <a16:creationId xmlns:a16="http://schemas.microsoft.com/office/drawing/2014/main" id="{69561E3F-0B98-022E-E417-37D7B5F247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" y="1453"/>
              <a:ext cx="106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8ECB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  <a:flatTx/>
            </a:bodyPr>
            <a:lstStyle/>
            <a:p>
              <a:pPr algn="ctr"/>
              <a:endParaRPr lang="en-GB" altLang="it-IT" sz="1400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885197B1-93B0-9701-4507-2408B66A7A0B}"/>
              </a:ext>
            </a:extLst>
          </p:cNvPr>
          <p:cNvSpPr txBox="1"/>
          <p:nvPr/>
        </p:nvSpPr>
        <p:spPr>
          <a:xfrm>
            <a:off x="251520" y="4397042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dirty="0"/>
              <a:t>The </a:t>
            </a:r>
            <a:r>
              <a:rPr lang="it-IT" sz="2000" dirty="0" err="1"/>
              <a:t>induced</a:t>
            </a:r>
            <a:r>
              <a:rPr lang="it-IT" sz="2000" dirty="0"/>
              <a:t> </a:t>
            </a:r>
            <a:r>
              <a:rPr lang="it-IT" sz="2000" dirty="0" err="1"/>
              <a:t>charge</a:t>
            </a:r>
            <a:r>
              <a:rPr lang="it-IT" sz="2000" dirty="0"/>
              <a:t> on a planar </a:t>
            </a:r>
            <a:r>
              <a:rPr lang="it-IT" sz="2000" dirty="0" err="1"/>
              <a:t>readout</a:t>
            </a:r>
            <a:r>
              <a:rPr lang="it-IT" sz="2000" dirty="0"/>
              <a:t> </a:t>
            </a:r>
            <a:r>
              <a:rPr lang="it-IT" sz="2000" dirty="0" err="1"/>
              <a:t>electrode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usually</a:t>
            </a:r>
            <a:r>
              <a:rPr lang="it-IT" sz="2000" dirty="0"/>
              <a:t> </a:t>
            </a:r>
            <a:r>
              <a:rPr lang="it-IT" sz="2000" dirty="0" err="1"/>
              <a:t>written</a:t>
            </a:r>
            <a:r>
              <a:rPr lang="it-IT" sz="2000" dirty="0"/>
              <a:t> </a:t>
            </a:r>
            <a:r>
              <a:rPr lang="it-IT" sz="2000" dirty="0" err="1"/>
              <a:t>as</a:t>
            </a:r>
            <a:r>
              <a:rPr lang="it-IT" sz="2000" dirty="0"/>
              <a:t>:</a:t>
            </a:r>
          </a:p>
        </p:txBody>
      </p:sp>
      <p:grpSp>
        <p:nvGrpSpPr>
          <p:cNvPr id="35" name="Group 65">
            <a:extLst>
              <a:ext uri="{FF2B5EF4-FFF2-40B4-BE49-F238E27FC236}">
                <a16:creationId xmlns:a16="http://schemas.microsoft.com/office/drawing/2014/main" id="{24DD3D73-805F-643E-F28F-A59CD6DC1CB4}"/>
              </a:ext>
            </a:extLst>
          </p:cNvPr>
          <p:cNvGrpSpPr>
            <a:grpSpLocks/>
          </p:cNvGrpSpPr>
          <p:nvPr/>
        </p:nvGrpSpPr>
        <p:grpSpPr bwMode="auto">
          <a:xfrm>
            <a:off x="1619672" y="4920801"/>
            <a:ext cx="5715000" cy="1388519"/>
            <a:chOff x="240" y="2410"/>
            <a:chExt cx="3360" cy="743"/>
          </a:xfrm>
        </p:grpSpPr>
        <p:graphicFrame>
          <p:nvGraphicFramePr>
            <p:cNvPr id="54" name="Object 29">
              <a:extLst>
                <a:ext uri="{FF2B5EF4-FFF2-40B4-BE49-F238E27FC236}">
                  <a16:creationId xmlns:a16="http://schemas.microsoft.com/office/drawing/2014/main" id="{7463DA0D-3647-825D-FC35-8B65437596A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03135738"/>
                </p:ext>
              </p:extLst>
            </p:nvPr>
          </p:nvGraphicFramePr>
          <p:xfrm>
            <a:off x="240" y="2410"/>
            <a:ext cx="3360" cy="4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3098520" imgH="419040" progId="Equation.3">
                    <p:embed/>
                  </p:oleObj>
                </mc:Choice>
                <mc:Fallback>
                  <p:oleObj name="Equation" r:id="rId3" imgW="3098520" imgH="419040" progId="Equation.3">
                    <p:embed/>
                    <p:pic>
                      <p:nvPicPr>
                        <p:cNvPr id="2077" name="Object 29">
                          <a:extLst>
                            <a:ext uri="{FF2B5EF4-FFF2-40B4-BE49-F238E27FC236}">
                              <a16:creationId xmlns:a16="http://schemas.microsoft.com/office/drawing/2014/main" id="{F1E215D7-9E3B-4F9A-60DE-06F51DC3528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2410"/>
                          <a:ext cx="3360" cy="4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5" name="AutoShape 30">
              <a:extLst>
                <a:ext uri="{FF2B5EF4-FFF2-40B4-BE49-F238E27FC236}">
                  <a16:creationId xmlns:a16="http://schemas.microsoft.com/office/drawing/2014/main" id="{24C5A6D9-76E0-9706-0DA5-70623B10D321}"/>
                </a:ext>
              </a:extLst>
            </p:cNvPr>
            <p:cNvSpPr>
              <a:spLocks/>
            </p:cNvSpPr>
            <p:nvPr/>
          </p:nvSpPr>
          <p:spPr bwMode="auto">
            <a:xfrm rot="-16200000">
              <a:off x="1464" y="2088"/>
              <a:ext cx="48" cy="1632"/>
            </a:xfrm>
            <a:prstGeom prst="rightBrace">
              <a:avLst>
                <a:gd name="adj1" fmla="val 28333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8ECB3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6" name="AutoShape 31">
              <a:extLst>
                <a:ext uri="{FF2B5EF4-FFF2-40B4-BE49-F238E27FC236}">
                  <a16:creationId xmlns:a16="http://schemas.microsoft.com/office/drawing/2014/main" id="{111F4708-9833-B6FE-EDB6-D420B7D89F4E}"/>
                </a:ext>
              </a:extLst>
            </p:cNvPr>
            <p:cNvSpPr>
              <a:spLocks/>
            </p:cNvSpPr>
            <p:nvPr/>
          </p:nvSpPr>
          <p:spPr bwMode="auto">
            <a:xfrm rot="-16200000">
              <a:off x="2904" y="2376"/>
              <a:ext cx="48" cy="1056"/>
            </a:xfrm>
            <a:prstGeom prst="rightBrace">
              <a:avLst>
                <a:gd name="adj1" fmla="val 18333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8ECB3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7" name="Text Box 32">
              <a:extLst>
                <a:ext uri="{FF2B5EF4-FFF2-40B4-BE49-F238E27FC236}">
                  <a16:creationId xmlns:a16="http://schemas.microsoft.com/office/drawing/2014/main" id="{CECEF5C9-5ED2-CF28-4052-B4092E2FB7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2990"/>
              <a:ext cx="1048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8ECB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  <a:flatTx/>
            </a:bodyPr>
            <a:lstStyle/>
            <a:p>
              <a:r>
                <a:rPr lang="en-GB" altLang="it-IT" sz="1400">
                  <a:solidFill>
                    <a:schemeClr val="accent2"/>
                  </a:solidFill>
                  <a:latin typeface="Comic Sans MS" panose="030F0702030302020204" pitchFamily="66" charset="0"/>
                </a:rPr>
                <a:t>Exponential growth</a:t>
              </a:r>
              <a:endParaRPr lang="en-GB" altLang="it-IT" sz="1400">
                <a:latin typeface="Comic Sans MS" panose="030F0702030302020204" pitchFamily="66" charset="0"/>
              </a:endParaRPr>
            </a:p>
          </p:txBody>
        </p:sp>
        <p:sp>
          <p:nvSpPr>
            <p:cNvPr id="58" name="Text Box 33">
              <a:extLst>
                <a:ext uri="{FF2B5EF4-FFF2-40B4-BE49-F238E27FC236}">
                  <a16:creationId xmlns:a16="http://schemas.microsoft.com/office/drawing/2014/main" id="{123DC834-019C-457E-49F9-C97DC78568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1" y="2990"/>
              <a:ext cx="366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8ECB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  <a:flatTx/>
            </a:bodyPr>
            <a:lstStyle/>
            <a:p>
              <a:pPr algn="ctr"/>
              <a:r>
                <a:rPr lang="en-GB" altLang="it-IT" sz="1400">
                  <a:solidFill>
                    <a:schemeClr val="accent2"/>
                  </a:solidFill>
                  <a:latin typeface="Comic Sans MS" panose="030F0702030302020204" pitchFamily="66" charset="0"/>
                </a:rPr>
                <a:t>Drift</a:t>
              </a:r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4464CCE-B85C-1705-8183-47E358A93840}"/>
              </a:ext>
            </a:extLst>
          </p:cNvPr>
          <p:cNvSpPr txBox="1"/>
          <p:nvPr/>
        </p:nvSpPr>
        <p:spPr>
          <a:xfrm>
            <a:off x="323528" y="6341258"/>
            <a:ext cx="83935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/>
              <a:t>Of </a:t>
            </a:r>
            <a:r>
              <a:rPr lang="it-IT" sz="2000" dirty="0" err="1"/>
              <a:t>course</a:t>
            </a:r>
            <a:r>
              <a:rPr lang="it-IT" sz="2000" dirty="0"/>
              <a:t> the second </a:t>
            </a:r>
            <a:r>
              <a:rPr lang="it-IT" sz="2000" dirty="0" err="1"/>
              <a:t>term</a:t>
            </a:r>
            <a:r>
              <a:rPr lang="it-IT" sz="2000" dirty="0"/>
              <a:t> </a:t>
            </a:r>
            <a:r>
              <a:rPr lang="it-IT" sz="2000" dirty="0" err="1"/>
              <a:t>depens</a:t>
            </a:r>
            <a:r>
              <a:rPr lang="it-IT" sz="2000" dirty="0"/>
              <a:t> on </a:t>
            </a:r>
            <a:r>
              <a:rPr lang="it-IT" sz="2000" dirty="0" err="1"/>
              <a:t>how</a:t>
            </a:r>
            <a:r>
              <a:rPr lang="it-IT" sz="2000" dirty="0"/>
              <a:t> the </a:t>
            </a:r>
            <a:r>
              <a:rPr lang="it-IT" sz="2000" dirty="0" err="1"/>
              <a:t>saturation</a:t>
            </a:r>
            <a:r>
              <a:rPr lang="it-IT" sz="2000" dirty="0"/>
              <a:t> </a:t>
            </a:r>
            <a:r>
              <a:rPr lang="it-IT" sz="2000" dirty="0" err="1"/>
              <a:t>effects</a:t>
            </a:r>
            <a:r>
              <a:rPr lang="it-IT" sz="2000" dirty="0"/>
              <a:t> are </a:t>
            </a:r>
            <a:r>
              <a:rPr lang="it-IT" sz="2000" dirty="0" err="1"/>
              <a:t>modelled</a:t>
            </a:r>
            <a:r>
              <a:rPr lang="it-IT" sz="20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Signals</a:t>
            </a:r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 Resistive Plate Chambers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867569"/>
            <a:ext cx="84963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15465" y="6512930"/>
            <a:ext cx="504056" cy="300446"/>
          </a:xfrm>
          <a:noFill/>
        </p:spPr>
        <p:txBody>
          <a:bodyPr/>
          <a:lstStyle/>
          <a:p>
            <a:fld id="{EBCA16F1-1CA4-4B05-803A-D2AC89D6745E}" type="slidenum">
              <a:rPr lang="en-US" sz="1600" smtClean="0">
                <a:solidFill>
                  <a:schemeClr val="tx2">
                    <a:lumMod val="50000"/>
                  </a:schemeClr>
                </a:solidFill>
              </a:rPr>
              <a:pPr/>
              <a:t>3</a:t>
            </a:fld>
            <a:endParaRPr lang="en-US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170" name="AutoShape 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2" name="AutoShape 4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4" name="AutoShape 6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6" name="AutoShape 8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8" name="AutoShape 10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0" name="AutoShape 1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3" name="AutoShape 15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5" name="AutoShape 17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DA2C1DF-DE01-81A1-D891-293019701598}"/>
              </a:ext>
            </a:extLst>
          </p:cNvPr>
          <p:cNvSpPr txBox="1"/>
          <p:nvPr/>
        </p:nvSpPr>
        <p:spPr>
          <a:xfrm>
            <a:off x="324171" y="1136938"/>
            <a:ext cx="84963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/>
              <a:t>If</a:t>
            </a:r>
            <a:r>
              <a:rPr lang="it-IT" sz="2000" dirty="0"/>
              <a:t> one </a:t>
            </a:r>
            <a:r>
              <a:rPr lang="it-IT" sz="2000" dirty="0" err="1"/>
              <a:t>considers</a:t>
            </a:r>
            <a:r>
              <a:rPr lang="it-IT" sz="2000" dirty="0"/>
              <a:t> </a:t>
            </a:r>
            <a:r>
              <a:rPr lang="it-IT" sz="2000" dirty="0" err="1"/>
              <a:t>all</a:t>
            </a:r>
            <a:r>
              <a:rPr lang="it-IT" sz="2000" dirty="0"/>
              <a:t> clusters, in </a:t>
            </a:r>
            <a:r>
              <a:rPr lang="it-IT" sz="2000" dirty="0" err="1"/>
              <a:t>number</a:t>
            </a:r>
            <a:r>
              <a:rPr lang="it-IT" sz="2000" dirty="0"/>
              <a:t> </a:t>
            </a:r>
            <a:r>
              <a:rPr lang="it-IT" sz="2000" dirty="0" err="1"/>
              <a:t>n</a:t>
            </a:r>
            <a:r>
              <a:rPr lang="it-IT" sz="2000" baseline="-25000" dirty="0" err="1"/>
              <a:t>cl</a:t>
            </a:r>
            <a:r>
              <a:rPr lang="it-IT" sz="2000" dirty="0"/>
              <a:t> , </a:t>
            </a:r>
            <a:r>
              <a:rPr lang="it-IT" sz="2000" dirty="0" err="1"/>
              <a:t>each</a:t>
            </a:r>
            <a:r>
              <a:rPr lang="it-IT" sz="2000" dirty="0"/>
              <a:t> </a:t>
            </a:r>
            <a:r>
              <a:rPr lang="it-IT" sz="2000" dirty="0" err="1"/>
              <a:t>containing</a:t>
            </a:r>
            <a:r>
              <a:rPr lang="it-IT" sz="2000" dirty="0"/>
              <a:t> n</a:t>
            </a:r>
            <a:r>
              <a:rPr lang="it-IT" sz="2000" baseline="-25000" dirty="0"/>
              <a:t>0</a:t>
            </a:r>
            <a:r>
              <a:rPr lang="it-IT" sz="2000" baseline="30000" dirty="0"/>
              <a:t>j</a:t>
            </a:r>
            <a:r>
              <a:rPr lang="it-IT" sz="2000" dirty="0"/>
              <a:t> </a:t>
            </a:r>
            <a:r>
              <a:rPr lang="it-IT" sz="2000" dirty="0" err="1"/>
              <a:t>electrons</a:t>
            </a:r>
            <a:r>
              <a:rPr lang="it-IT" sz="2000" dirty="0"/>
              <a:t>, </a:t>
            </a:r>
            <a:r>
              <a:rPr lang="it-IT" sz="2000" dirty="0" err="1"/>
              <a:t>generated</a:t>
            </a:r>
            <a:r>
              <a:rPr lang="it-IT" sz="2000" dirty="0"/>
              <a:t> by the </a:t>
            </a:r>
            <a:r>
              <a:rPr lang="it-IT" sz="2000" dirty="0" err="1"/>
              <a:t>passage</a:t>
            </a:r>
            <a:r>
              <a:rPr lang="it-IT" sz="2000" dirty="0"/>
              <a:t> of one </a:t>
            </a:r>
            <a:r>
              <a:rPr lang="it-IT" sz="2000" dirty="0" err="1"/>
              <a:t>ionizing</a:t>
            </a:r>
            <a:r>
              <a:rPr lang="it-IT" sz="2000" dirty="0"/>
              <a:t> </a:t>
            </a:r>
            <a:r>
              <a:rPr lang="it-IT" sz="2000" dirty="0" err="1"/>
              <a:t>particle</a:t>
            </a:r>
            <a:r>
              <a:rPr lang="it-IT" sz="2000" dirty="0"/>
              <a:t> </a:t>
            </a:r>
            <a:r>
              <a:rPr lang="it-IT" sz="2000" dirty="0" err="1"/>
              <a:t>through</a:t>
            </a:r>
            <a:r>
              <a:rPr lang="it-IT" sz="2000" dirty="0"/>
              <a:t> the gas gap, of </a:t>
            </a:r>
            <a:r>
              <a:rPr lang="it-IT" sz="2000" dirty="0" err="1"/>
              <a:t>width</a:t>
            </a:r>
            <a:r>
              <a:rPr lang="it-IT" sz="2000" dirty="0"/>
              <a:t> g, the </a:t>
            </a:r>
            <a:r>
              <a:rPr lang="it-IT" sz="2000" dirty="0" err="1"/>
              <a:t>induced</a:t>
            </a:r>
            <a:r>
              <a:rPr lang="it-IT" sz="2000" dirty="0"/>
              <a:t> </a:t>
            </a:r>
            <a:r>
              <a:rPr lang="it-IT" sz="2000" dirty="0" err="1"/>
              <a:t>current</a:t>
            </a:r>
            <a:r>
              <a:rPr lang="it-IT" sz="2000" dirty="0"/>
              <a:t> </a:t>
            </a:r>
            <a:r>
              <a:rPr lang="it-IT" sz="2000" dirty="0" err="1"/>
              <a:t>i</a:t>
            </a:r>
            <a:r>
              <a:rPr lang="it-IT" sz="2000" baseline="-25000" dirty="0" err="1"/>
              <a:t>ind</a:t>
            </a:r>
            <a:r>
              <a:rPr lang="it-IT" sz="2000" dirty="0"/>
              <a:t>(t) can be </a:t>
            </a:r>
            <a:r>
              <a:rPr lang="it-IT" sz="2000" dirty="0" err="1"/>
              <a:t>usefully</a:t>
            </a:r>
            <a:r>
              <a:rPr lang="it-IT" sz="2000" dirty="0"/>
              <a:t> </a:t>
            </a:r>
            <a:r>
              <a:rPr lang="it-IT" sz="2000" dirty="0" err="1"/>
              <a:t>expressed</a:t>
            </a:r>
            <a:r>
              <a:rPr lang="it-IT" sz="2000" dirty="0"/>
              <a:t> </a:t>
            </a:r>
            <a:r>
              <a:rPr lang="it-IT" sz="2000" dirty="0" err="1"/>
              <a:t>as</a:t>
            </a:r>
            <a:r>
              <a:rPr lang="it-IT" sz="2000" dirty="0"/>
              <a:t>:</a:t>
            </a:r>
          </a:p>
        </p:txBody>
      </p:sp>
      <p:pic>
        <p:nvPicPr>
          <p:cNvPr id="26" name="Immagine 25">
            <a:extLst>
              <a:ext uri="{FF2B5EF4-FFF2-40B4-BE49-F238E27FC236}">
                <a16:creationId xmlns:a16="http://schemas.microsoft.com/office/drawing/2014/main" id="{3DCC15F6-5DD0-2E6D-E00C-A31B22ABFB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7" y="2103983"/>
            <a:ext cx="4697703" cy="1108817"/>
          </a:xfrm>
          <a:prstGeom prst="rect">
            <a:avLst/>
          </a:prstGeom>
        </p:spPr>
      </p:pic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C440031E-D285-F716-BDD3-6D518E89ED43}"/>
              </a:ext>
            </a:extLst>
          </p:cNvPr>
          <p:cNvSpPr txBox="1"/>
          <p:nvPr/>
        </p:nvSpPr>
        <p:spPr>
          <a:xfrm>
            <a:off x="323528" y="3140968"/>
            <a:ext cx="83597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Here, </a:t>
            </a:r>
            <a:r>
              <a:rPr lang="it-IT" sz="2000" dirty="0" err="1"/>
              <a:t>we</a:t>
            </a:r>
            <a:r>
              <a:rPr lang="it-IT" sz="2000" dirty="0"/>
              <a:t> neglect </a:t>
            </a:r>
            <a:r>
              <a:rPr lang="it-IT" sz="2000" dirty="0" err="1"/>
              <a:t>saturation</a:t>
            </a:r>
            <a:r>
              <a:rPr lang="it-IT" sz="2000" dirty="0"/>
              <a:t> </a:t>
            </a:r>
            <a:r>
              <a:rPr lang="it-IT" sz="2000" dirty="0" err="1"/>
              <a:t>effects</a:t>
            </a:r>
            <a:r>
              <a:rPr lang="it-IT" sz="2000" dirty="0"/>
              <a:t> (</a:t>
            </a:r>
            <a:r>
              <a:rPr lang="it-IT" sz="2000" dirty="0" err="1"/>
              <a:t>correct</a:t>
            </a:r>
            <a:r>
              <a:rPr lang="it-IT" sz="2000" dirty="0"/>
              <a:t> </a:t>
            </a:r>
            <a:r>
              <a:rPr lang="it-IT" sz="2000" dirty="0" err="1"/>
              <a:t>if</a:t>
            </a:r>
            <a:r>
              <a:rPr lang="it-IT" sz="2000" dirty="0"/>
              <a:t> </a:t>
            </a:r>
            <a:r>
              <a:rPr lang="it-IT" sz="2000" dirty="0" err="1"/>
              <a:t>we</a:t>
            </a:r>
            <a:r>
              <a:rPr lang="it-IT" sz="2000" dirty="0"/>
              <a:t> </a:t>
            </a:r>
            <a:r>
              <a:rPr lang="it-IT" sz="2000" dirty="0" err="1"/>
              <a:t>consider</a:t>
            </a:r>
            <a:r>
              <a:rPr lang="it-IT" sz="2000" dirty="0"/>
              <a:t> the </a:t>
            </a:r>
            <a:r>
              <a:rPr lang="it-IT" sz="2000" dirty="0" err="1"/>
              <a:t>initial</a:t>
            </a:r>
            <a:r>
              <a:rPr lang="it-IT" sz="2000" dirty="0"/>
              <a:t> stages of the </a:t>
            </a:r>
            <a:r>
              <a:rPr lang="it-IT" sz="2000" dirty="0" err="1"/>
              <a:t>avalanches</a:t>
            </a:r>
            <a:r>
              <a:rPr lang="it-IT" sz="2000" dirty="0"/>
              <a:t>), and: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it-IT" sz="2000" b="1" dirty="0" err="1"/>
              <a:t>v</a:t>
            </a:r>
            <a:r>
              <a:rPr lang="it-IT" sz="2000" baseline="-25000" dirty="0" err="1"/>
              <a:t>d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the electron </a:t>
            </a:r>
            <a:r>
              <a:rPr lang="it-IT" sz="2000" dirty="0" err="1"/>
              <a:t>drift</a:t>
            </a:r>
            <a:r>
              <a:rPr lang="it-IT" sz="2000" dirty="0"/>
              <a:t> </a:t>
            </a:r>
            <a:r>
              <a:rPr lang="it-IT" sz="2000" dirty="0" err="1"/>
              <a:t>velocity</a:t>
            </a:r>
            <a:r>
              <a:rPr lang="it-IT" sz="2000" dirty="0"/>
              <a:t> (</a:t>
            </a:r>
            <a:r>
              <a:rPr lang="it-IT" sz="2000" dirty="0" err="1"/>
              <a:t>assumed</a:t>
            </a:r>
            <a:r>
              <a:rPr lang="it-IT" sz="2000" dirty="0"/>
              <a:t> </a:t>
            </a:r>
            <a:r>
              <a:rPr lang="it-IT" sz="2000" dirty="0" err="1"/>
              <a:t>constant</a:t>
            </a:r>
            <a:r>
              <a:rPr lang="it-IT" sz="2000" dirty="0"/>
              <a:t> with time);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it-IT" sz="2000" b="1" dirty="0" err="1"/>
              <a:t>E</a:t>
            </a:r>
            <a:r>
              <a:rPr lang="it-IT" sz="2000" baseline="-25000" dirty="0" err="1"/>
              <a:t>w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the </a:t>
            </a:r>
            <a:r>
              <a:rPr lang="it-IT" sz="2000" dirty="0" err="1"/>
              <a:t>weighting</a:t>
            </a:r>
            <a:r>
              <a:rPr lang="it-IT" sz="2000" dirty="0"/>
              <a:t> field (</a:t>
            </a:r>
            <a:r>
              <a:rPr lang="it-IT" sz="2000" dirty="0" err="1"/>
              <a:t>assumed</a:t>
            </a:r>
            <a:r>
              <a:rPr lang="it-IT" sz="2000" dirty="0"/>
              <a:t> </a:t>
            </a:r>
            <a:r>
              <a:rPr lang="it-IT" sz="2000" dirty="0" err="1"/>
              <a:t>uniform</a:t>
            </a:r>
            <a:r>
              <a:rPr lang="it-IT" sz="2000" dirty="0"/>
              <a:t> in </a:t>
            </a:r>
            <a:r>
              <a:rPr lang="it-IT" sz="2000" dirty="0" err="1"/>
              <a:t>space</a:t>
            </a:r>
            <a:r>
              <a:rPr lang="it-IT" sz="2000" dirty="0"/>
              <a:t>);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l-GR" sz="2000" dirty="0"/>
              <a:t>η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the first </a:t>
            </a:r>
            <a:r>
              <a:rPr lang="it-IT" sz="2000" dirty="0" err="1"/>
              <a:t>effective</a:t>
            </a:r>
            <a:r>
              <a:rPr lang="it-IT" sz="2000" dirty="0"/>
              <a:t> Townsend </a:t>
            </a:r>
            <a:r>
              <a:rPr lang="it-IT" sz="2000" dirty="0" err="1"/>
              <a:t>coefficient</a:t>
            </a:r>
            <a:endParaRPr lang="it-IT" sz="2000" dirty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it-IT" sz="2000" dirty="0" err="1"/>
              <a:t>M</a:t>
            </a:r>
            <a:r>
              <a:rPr lang="it-IT" sz="2000" baseline="-25000" dirty="0" err="1"/>
              <a:t>j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the </a:t>
            </a:r>
            <a:r>
              <a:rPr lang="it-IT" sz="2000" dirty="0" err="1"/>
              <a:t>avalanche</a:t>
            </a:r>
            <a:r>
              <a:rPr lang="it-IT" sz="2000" dirty="0"/>
              <a:t> </a:t>
            </a:r>
            <a:r>
              <a:rPr lang="it-IT" sz="2000" dirty="0" err="1"/>
              <a:t>fluctuation</a:t>
            </a:r>
            <a:r>
              <a:rPr lang="it-IT" sz="2000" dirty="0"/>
              <a:t> </a:t>
            </a:r>
            <a:r>
              <a:rPr lang="it-IT" sz="2000" dirty="0" err="1"/>
              <a:t>coefficient</a:t>
            </a:r>
            <a:endParaRPr lang="it-IT" sz="2000" dirty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it-IT" sz="2000" dirty="0"/>
              <a:t>t </a:t>
            </a:r>
            <a:r>
              <a:rPr lang="it-IT" sz="2000" dirty="0" err="1"/>
              <a:t>is</a:t>
            </a:r>
            <a:r>
              <a:rPr lang="it-IT" sz="2000" dirty="0"/>
              <a:t> the time </a:t>
            </a:r>
            <a:r>
              <a:rPr lang="it-IT" sz="2000" dirty="0" err="1"/>
              <a:t>elapsed</a:t>
            </a:r>
            <a:r>
              <a:rPr lang="it-IT" sz="2000" dirty="0"/>
              <a:t> </a:t>
            </a:r>
            <a:r>
              <a:rPr lang="it-IT" sz="2000" dirty="0" err="1"/>
              <a:t>since</a:t>
            </a:r>
            <a:r>
              <a:rPr lang="it-IT" sz="2000" dirty="0"/>
              <a:t> the </a:t>
            </a:r>
            <a:r>
              <a:rPr lang="it-IT" sz="2000" dirty="0" err="1"/>
              <a:t>passage</a:t>
            </a:r>
            <a:r>
              <a:rPr lang="it-IT" sz="2000" dirty="0"/>
              <a:t> of the </a:t>
            </a:r>
            <a:r>
              <a:rPr lang="it-IT" sz="2000" dirty="0" err="1"/>
              <a:t>ionizing</a:t>
            </a:r>
            <a:r>
              <a:rPr lang="it-IT" sz="2000" dirty="0"/>
              <a:t> </a:t>
            </a:r>
            <a:r>
              <a:rPr lang="it-IT" sz="2000" dirty="0" err="1"/>
              <a:t>particle</a:t>
            </a:r>
            <a:endParaRPr lang="it-IT" sz="200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50D00F91-BDD8-D5D2-0140-FE2C8056D2FB}"/>
              </a:ext>
            </a:extLst>
          </p:cNvPr>
          <p:cNvSpPr/>
          <p:nvPr/>
        </p:nvSpPr>
        <p:spPr>
          <a:xfrm>
            <a:off x="1979712" y="2152601"/>
            <a:ext cx="5040561" cy="9163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7950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Signal</a:t>
            </a:r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fluctuations</a:t>
            </a:r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 RPC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867569"/>
            <a:ext cx="84963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15465" y="6512930"/>
            <a:ext cx="504056" cy="300446"/>
          </a:xfrm>
          <a:noFill/>
        </p:spPr>
        <p:txBody>
          <a:bodyPr/>
          <a:lstStyle/>
          <a:p>
            <a:fld id="{EBCA16F1-1CA4-4B05-803A-D2AC89D6745E}" type="slidenum">
              <a:rPr lang="en-US" sz="1600" smtClean="0">
                <a:solidFill>
                  <a:schemeClr val="tx2">
                    <a:lumMod val="50000"/>
                  </a:schemeClr>
                </a:solidFill>
              </a:rPr>
              <a:pPr/>
              <a:t>4</a:t>
            </a:fld>
            <a:endParaRPr lang="en-US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170" name="AutoShape 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2" name="AutoShape 4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4" name="AutoShape 6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6" name="AutoShape 8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8" name="AutoShape 10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0" name="AutoShape 1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3" name="AutoShape 15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5" name="AutoShape 17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6" name="Immagine 25">
            <a:extLst>
              <a:ext uri="{FF2B5EF4-FFF2-40B4-BE49-F238E27FC236}">
                <a16:creationId xmlns:a16="http://schemas.microsoft.com/office/drawing/2014/main" id="{3DCC15F6-5DD0-2E6D-E00C-A31B22ABFB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5676" y="1152525"/>
            <a:ext cx="5832648" cy="1376702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C148066E-850D-1F6E-CAE5-CEF8E33C5880}"/>
              </a:ext>
            </a:extLst>
          </p:cNvPr>
          <p:cNvSpPr/>
          <p:nvPr/>
        </p:nvSpPr>
        <p:spPr>
          <a:xfrm>
            <a:off x="5436096" y="1268760"/>
            <a:ext cx="504056" cy="257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A86DC429-27FA-7837-562D-F58C4AAB03E7}"/>
              </a:ext>
            </a:extLst>
          </p:cNvPr>
          <p:cNvSpPr/>
          <p:nvPr/>
        </p:nvSpPr>
        <p:spPr>
          <a:xfrm>
            <a:off x="6237328" y="1556792"/>
            <a:ext cx="360040" cy="4629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BF3DD07E-CA54-A6E1-F983-66DC9D0A774E}"/>
              </a:ext>
            </a:extLst>
          </p:cNvPr>
          <p:cNvSpPr/>
          <p:nvPr/>
        </p:nvSpPr>
        <p:spPr>
          <a:xfrm>
            <a:off x="6641944" y="1556792"/>
            <a:ext cx="504056" cy="4629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7502B1D-320D-EF4B-E9B7-5636ADDA340C}"/>
              </a:ext>
            </a:extLst>
          </p:cNvPr>
          <p:cNvSpPr txBox="1"/>
          <p:nvPr/>
        </p:nvSpPr>
        <p:spPr>
          <a:xfrm>
            <a:off x="323851" y="2529227"/>
            <a:ext cx="86406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ALL </a:t>
            </a:r>
            <a:r>
              <a:rPr lang="it-IT" sz="2000" dirty="0" err="1"/>
              <a:t>quantities</a:t>
            </a:r>
            <a:r>
              <a:rPr lang="it-IT" sz="2000" dirty="0"/>
              <a:t> in the red boxes are </a:t>
            </a:r>
            <a:r>
              <a:rPr lang="it-IT" sz="2000" dirty="0" err="1"/>
              <a:t>stochastic</a:t>
            </a:r>
            <a:r>
              <a:rPr lang="it-IT" sz="2000" dirty="0"/>
              <a:t> </a:t>
            </a:r>
            <a:r>
              <a:rPr lang="it-IT" sz="2000" dirty="0" err="1"/>
              <a:t>variables</a:t>
            </a:r>
            <a:r>
              <a:rPr lang="it-IT" sz="2000" dirty="0"/>
              <a:t>, </a:t>
            </a:r>
            <a:r>
              <a:rPr lang="it-IT" sz="2000" dirty="0" err="1"/>
              <a:t>namely</a:t>
            </a:r>
            <a:r>
              <a:rPr lang="it-IT" sz="2000" dirty="0"/>
              <a:t> </a:t>
            </a:r>
            <a:r>
              <a:rPr lang="it-IT" sz="2000" dirty="0" err="1"/>
              <a:t>they</a:t>
            </a:r>
            <a:r>
              <a:rPr lang="it-IT" sz="2000" dirty="0"/>
              <a:t> </a:t>
            </a:r>
            <a:r>
              <a:rPr lang="it-IT" sz="2000" dirty="0" err="1"/>
              <a:t>change</a:t>
            </a:r>
            <a:r>
              <a:rPr lang="it-IT" sz="2000" dirty="0"/>
              <a:t> from event to event; in </a:t>
            </a:r>
            <a:r>
              <a:rPr lang="it-IT" sz="2000" dirty="0" err="1"/>
              <a:t>particular</a:t>
            </a:r>
            <a:r>
              <a:rPr lang="it-IT" sz="2000" dirty="0"/>
              <a:t>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 err="1"/>
              <a:t>n</a:t>
            </a:r>
            <a:r>
              <a:rPr lang="it-IT" sz="2000" baseline="-25000" dirty="0" err="1"/>
              <a:t>cl</a:t>
            </a:r>
            <a:r>
              <a:rPr lang="it-IT" sz="2000" baseline="-25000" dirty="0"/>
              <a:t> </a:t>
            </a:r>
            <a:r>
              <a:rPr lang="it-IT" sz="2000" dirty="0"/>
              <a:t>follows a Poisson </a:t>
            </a:r>
            <a:r>
              <a:rPr lang="it-IT" sz="2000" dirty="0" err="1"/>
              <a:t>distribution</a:t>
            </a:r>
            <a:endParaRPr lang="it-IT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/>
              <a:t>n</a:t>
            </a:r>
            <a:r>
              <a:rPr lang="it-IT" sz="2000" baseline="30000" dirty="0"/>
              <a:t>0</a:t>
            </a:r>
            <a:r>
              <a:rPr lang="it-IT" sz="2000" baseline="-25000" dirty="0"/>
              <a:t>j</a:t>
            </a:r>
            <a:r>
              <a:rPr lang="it-IT" sz="2000" dirty="0"/>
              <a:t> </a:t>
            </a:r>
            <a:r>
              <a:rPr lang="it-IT" sz="2000" dirty="0" err="1"/>
              <a:t>depends</a:t>
            </a:r>
            <a:r>
              <a:rPr lang="it-IT" sz="2000" dirty="0"/>
              <a:t> </a:t>
            </a:r>
            <a:r>
              <a:rPr lang="it-IT" sz="2000" dirty="0" err="1"/>
              <a:t>strongly</a:t>
            </a:r>
            <a:r>
              <a:rPr lang="it-IT" sz="2000" dirty="0"/>
              <a:t> on the gas </a:t>
            </a:r>
            <a:r>
              <a:rPr lang="it-IT" sz="2000" dirty="0" err="1"/>
              <a:t>used</a:t>
            </a:r>
            <a:r>
              <a:rPr lang="it-IT" sz="2000" dirty="0"/>
              <a:t>, </a:t>
            </a:r>
            <a:r>
              <a:rPr lang="it-IT" sz="2000" dirty="0" err="1"/>
              <a:t>generally</a:t>
            </a:r>
            <a:r>
              <a:rPr lang="it-IT" sz="2000" dirty="0"/>
              <a:t> a 1/n</a:t>
            </a:r>
            <a:r>
              <a:rPr lang="it-IT" sz="2000" baseline="30000" dirty="0"/>
              <a:t>2</a:t>
            </a:r>
            <a:r>
              <a:rPr lang="it-IT" sz="2000" dirty="0"/>
              <a:t> </a:t>
            </a:r>
            <a:r>
              <a:rPr lang="it-IT" sz="2000" dirty="0" err="1"/>
              <a:t>distribution</a:t>
            </a:r>
            <a:r>
              <a:rPr lang="it-IT" sz="2000" dirty="0"/>
              <a:t> for small n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used</a:t>
            </a:r>
            <a:r>
              <a:rPr lang="it-IT" sz="2000" dirty="0"/>
              <a:t>, </a:t>
            </a:r>
            <a:r>
              <a:rPr lang="it-IT" sz="2000" dirty="0" err="1"/>
              <a:t>followed</a:t>
            </a:r>
            <a:r>
              <a:rPr lang="it-IT" sz="2000" dirty="0"/>
              <a:t> by a long </a:t>
            </a:r>
            <a:r>
              <a:rPr lang="it-IT" sz="2000" dirty="0" err="1"/>
              <a:t>tail</a:t>
            </a:r>
            <a:r>
              <a:rPr lang="it-IT" sz="2000" dirty="0"/>
              <a:t> </a:t>
            </a:r>
            <a:r>
              <a:rPr lang="it-IT" sz="2000" dirty="0" err="1"/>
              <a:t>toward</a:t>
            </a:r>
            <a:r>
              <a:rPr lang="it-IT" sz="2000" dirty="0"/>
              <a:t> large n-</a:t>
            </a:r>
            <a:r>
              <a:rPr lang="it-IT" sz="2000" dirty="0" err="1"/>
              <a:t>values</a:t>
            </a:r>
            <a:r>
              <a:rPr lang="it-IT" sz="200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 err="1"/>
              <a:t>M</a:t>
            </a:r>
            <a:r>
              <a:rPr lang="it-IT" sz="2000" baseline="-25000" dirty="0" err="1"/>
              <a:t>j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described</a:t>
            </a:r>
            <a:r>
              <a:rPr lang="it-IT" sz="2000" dirty="0"/>
              <a:t> by </a:t>
            </a:r>
            <a:r>
              <a:rPr lang="it-IT" sz="2000" dirty="0" err="1"/>
              <a:t>different</a:t>
            </a:r>
            <a:r>
              <a:rPr lang="it-IT" sz="2000" dirty="0"/>
              <a:t> </a:t>
            </a:r>
            <a:r>
              <a:rPr lang="it-IT" sz="2000" dirty="0" err="1"/>
              <a:t>distributions</a:t>
            </a:r>
            <a:r>
              <a:rPr lang="it-IT" sz="2000" dirty="0"/>
              <a:t> </a:t>
            </a:r>
            <a:r>
              <a:rPr lang="it-IT" sz="2000" dirty="0" err="1"/>
              <a:t>depending</a:t>
            </a:r>
            <a:r>
              <a:rPr lang="it-IT" sz="2000" dirty="0"/>
              <a:t> on the </a:t>
            </a:r>
            <a:r>
              <a:rPr lang="it-IT" sz="2000" dirty="0" err="1"/>
              <a:t>approach</a:t>
            </a:r>
            <a:r>
              <a:rPr lang="it-IT" sz="2000" dirty="0"/>
              <a:t> </a:t>
            </a:r>
            <a:r>
              <a:rPr lang="it-IT" sz="2000" dirty="0" err="1"/>
              <a:t>used</a:t>
            </a:r>
            <a:r>
              <a:rPr lang="it-IT" sz="2000" dirty="0"/>
              <a:t>: </a:t>
            </a:r>
            <a:r>
              <a:rPr lang="it-IT" sz="2000" dirty="0" err="1"/>
              <a:t>usually</a:t>
            </a:r>
            <a:r>
              <a:rPr lang="it-IT" sz="2000" dirty="0"/>
              <a:t>, for small </a:t>
            </a:r>
            <a:r>
              <a:rPr lang="it-IT" sz="2000" dirty="0" err="1"/>
              <a:t>avalanches</a:t>
            </a:r>
            <a:r>
              <a:rPr lang="it-IT" sz="2000" dirty="0"/>
              <a:t>, a </a:t>
            </a:r>
            <a:r>
              <a:rPr lang="it-IT" sz="2000" dirty="0" err="1"/>
              <a:t>Furry’s</a:t>
            </a:r>
            <a:r>
              <a:rPr lang="it-IT" sz="2000" dirty="0"/>
              <a:t> </a:t>
            </a:r>
            <a:r>
              <a:rPr lang="it-IT" sz="2000" dirty="0" err="1"/>
              <a:t>law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used</a:t>
            </a:r>
            <a:r>
              <a:rPr lang="it-IT" sz="2000" dirty="0"/>
              <a:t>, for </a:t>
            </a:r>
            <a:r>
              <a:rPr lang="it-IT" sz="2000" dirty="0" err="1"/>
              <a:t>larger</a:t>
            </a:r>
            <a:r>
              <a:rPr lang="it-IT" sz="2000" dirty="0"/>
              <a:t> </a:t>
            </a:r>
            <a:r>
              <a:rPr lang="it-IT" sz="2000" dirty="0" err="1"/>
              <a:t>avalanches</a:t>
            </a:r>
            <a:r>
              <a:rPr lang="it-IT" sz="2000" dirty="0"/>
              <a:t> </a:t>
            </a:r>
            <a:r>
              <a:rPr lang="it-IT" sz="2000" dirty="0" err="1"/>
              <a:t>generally</a:t>
            </a:r>
            <a:r>
              <a:rPr lang="it-IT" sz="2000" dirty="0"/>
              <a:t> a </a:t>
            </a:r>
            <a:r>
              <a:rPr lang="it-IT" sz="2000" dirty="0" err="1"/>
              <a:t>Polya</a:t>
            </a:r>
            <a:r>
              <a:rPr lang="it-IT" sz="2000" dirty="0"/>
              <a:t> </a:t>
            </a:r>
            <a:r>
              <a:rPr lang="it-IT" sz="2000" dirty="0" err="1"/>
              <a:t>distribution</a:t>
            </a:r>
            <a:r>
              <a:rPr lang="it-IT" sz="2000" dirty="0"/>
              <a:t> with a </a:t>
            </a:r>
            <a:r>
              <a:rPr lang="it-IT" sz="2000" dirty="0" err="1"/>
              <a:t>suitable</a:t>
            </a:r>
            <a:r>
              <a:rPr lang="it-IT" sz="2000" dirty="0"/>
              <a:t> </a:t>
            </a:r>
            <a:r>
              <a:rPr lang="it-IT" sz="2000" dirty="0" err="1"/>
              <a:t>value</a:t>
            </a:r>
            <a:r>
              <a:rPr lang="it-IT" sz="2000" dirty="0"/>
              <a:t> of the </a:t>
            </a:r>
            <a:r>
              <a:rPr lang="it-IT" sz="2000" dirty="0" err="1"/>
              <a:t>parameter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chosen</a:t>
            </a:r>
            <a:r>
              <a:rPr lang="it-IT" sz="2000" dirty="0"/>
              <a:t>.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255B0A1-1626-FA15-641A-CF0B03E08B7B}"/>
              </a:ext>
            </a:extLst>
          </p:cNvPr>
          <p:cNvSpPr txBox="1"/>
          <p:nvPr/>
        </p:nvSpPr>
        <p:spPr>
          <a:xfrm>
            <a:off x="323528" y="5445224"/>
            <a:ext cx="86406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The </a:t>
            </a:r>
            <a:r>
              <a:rPr lang="it-IT" sz="2000" dirty="0" err="1"/>
              <a:t>fact</a:t>
            </a:r>
            <a:r>
              <a:rPr lang="it-IT" sz="2000" dirty="0"/>
              <a:t> </a:t>
            </a:r>
            <a:r>
              <a:rPr lang="it-IT" sz="2000" dirty="0" err="1"/>
              <a:t>that</a:t>
            </a:r>
            <a:r>
              <a:rPr lang="it-IT" sz="2000" dirty="0"/>
              <a:t> the </a:t>
            </a:r>
            <a:r>
              <a:rPr lang="it-IT" sz="2000" dirty="0" err="1"/>
              <a:t>induced</a:t>
            </a:r>
            <a:r>
              <a:rPr lang="it-IT" sz="2000" dirty="0"/>
              <a:t> </a:t>
            </a:r>
            <a:r>
              <a:rPr lang="it-IT" sz="2000" dirty="0" err="1"/>
              <a:t>current</a:t>
            </a:r>
            <a:r>
              <a:rPr lang="it-IT" sz="2000" dirty="0"/>
              <a:t> </a:t>
            </a:r>
            <a:r>
              <a:rPr lang="it-IT" sz="2000" dirty="0" err="1"/>
              <a:t>contains</a:t>
            </a:r>
            <a:r>
              <a:rPr lang="it-IT" sz="2000" dirty="0"/>
              <a:t> </a:t>
            </a:r>
            <a:r>
              <a:rPr lang="it-IT" sz="2000" dirty="0" err="1"/>
              <a:t>stochastic</a:t>
            </a:r>
            <a:r>
              <a:rPr lang="it-IT" sz="2000" dirty="0"/>
              <a:t> </a:t>
            </a:r>
            <a:r>
              <a:rPr lang="it-IT" sz="2000" dirty="0" err="1"/>
              <a:t>variables</a:t>
            </a:r>
            <a:r>
              <a:rPr lang="it-IT" sz="2000" dirty="0"/>
              <a:t> </a:t>
            </a:r>
            <a:r>
              <a:rPr lang="it-IT" sz="2000" dirty="0" err="1"/>
              <a:t>has</a:t>
            </a:r>
            <a:r>
              <a:rPr lang="it-IT" sz="2000" dirty="0"/>
              <a:t> the </a:t>
            </a:r>
            <a:r>
              <a:rPr lang="it-IT" sz="2000" dirty="0" err="1"/>
              <a:t>consequence</a:t>
            </a:r>
            <a:r>
              <a:rPr lang="it-IT" sz="2000" dirty="0"/>
              <a:t> </a:t>
            </a:r>
            <a:r>
              <a:rPr lang="it-IT" sz="2000" dirty="0" err="1"/>
              <a:t>that</a:t>
            </a:r>
            <a:r>
              <a:rPr lang="it-IT" sz="2000" dirty="0"/>
              <a:t> </a:t>
            </a:r>
            <a:r>
              <a:rPr lang="it-IT" sz="2000" dirty="0" err="1"/>
              <a:t>it</a:t>
            </a:r>
            <a:r>
              <a:rPr lang="it-IT" sz="2000" dirty="0"/>
              <a:t> </a:t>
            </a:r>
            <a:r>
              <a:rPr lang="it-IT" sz="2000" dirty="0" err="1"/>
              <a:t>changes</a:t>
            </a:r>
            <a:r>
              <a:rPr lang="it-IT" sz="2000" dirty="0"/>
              <a:t> from event to event. </a:t>
            </a:r>
          </a:p>
          <a:p>
            <a:r>
              <a:rPr lang="it-IT" sz="2000" dirty="0">
                <a:sym typeface="Wingdings" panose="05000000000000000000" pitchFamily="2" charset="2"/>
              </a:rPr>
              <a:t> </a:t>
            </a:r>
            <a:r>
              <a:rPr lang="it-IT" sz="2000" dirty="0" err="1"/>
              <a:t>These</a:t>
            </a:r>
            <a:r>
              <a:rPr lang="it-IT" sz="2000" dirty="0"/>
              <a:t> </a:t>
            </a:r>
            <a:r>
              <a:rPr lang="it-IT" sz="2000" dirty="0" err="1"/>
              <a:t>fluctuations</a:t>
            </a:r>
            <a:r>
              <a:rPr lang="it-IT" sz="2000" dirty="0"/>
              <a:t> </a:t>
            </a:r>
            <a:r>
              <a:rPr lang="it-IT" sz="2000" dirty="0" err="1"/>
              <a:t>cannot</a:t>
            </a:r>
            <a:r>
              <a:rPr lang="it-IT" sz="2000" dirty="0"/>
              <a:t> be </a:t>
            </a:r>
            <a:r>
              <a:rPr lang="it-IT" sz="2000" dirty="0" err="1"/>
              <a:t>eliminated</a:t>
            </a:r>
            <a:r>
              <a:rPr lang="it-IT" sz="2000" dirty="0"/>
              <a:t>.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A2B554E-33F1-A328-0A6E-17C58016714D}"/>
              </a:ext>
            </a:extLst>
          </p:cNvPr>
          <p:cNvSpPr/>
          <p:nvPr/>
        </p:nvSpPr>
        <p:spPr>
          <a:xfrm>
            <a:off x="323528" y="5373216"/>
            <a:ext cx="8291937" cy="108725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453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Signal</a:t>
            </a:r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fluctuations</a:t>
            </a:r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 RPC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795561"/>
            <a:ext cx="84963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15465" y="6512930"/>
            <a:ext cx="504056" cy="300446"/>
          </a:xfrm>
          <a:noFill/>
        </p:spPr>
        <p:txBody>
          <a:bodyPr/>
          <a:lstStyle/>
          <a:p>
            <a:fld id="{EBCA16F1-1CA4-4B05-803A-D2AC89D6745E}" type="slidenum">
              <a:rPr lang="en-US" sz="1600" smtClean="0">
                <a:solidFill>
                  <a:schemeClr val="tx2">
                    <a:lumMod val="50000"/>
                  </a:schemeClr>
                </a:solidFill>
              </a:rPr>
              <a:pPr/>
              <a:t>5</a:t>
            </a:fld>
            <a:endParaRPr lang="en-US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170" name="AutoShape 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2" name="AutoShape 4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4" name="AutoShape 6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6" name="AutoShape 8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8" name="AutoShape 10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0" name="AutoShape 1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3" name="AutoShape 15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5" name="AutoShape 17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6" name="Immagine 25">
            <a:extLst>
              <a:ext uri="{FF2B5EF4-FFF2-40B4-BE49-F238E27FC236}">
                <a16:creationId xmlns:a16="http://schemas.microsoft.com/office/drawing/2014/main" id="{3DCC15F6-5DD0-2E6D-E00C-A31B22ABFB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5676" y="1044186"/>
            <a:ext cx="5832648" cy="1376702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C148066E-850D-1F6E-CAE5-CEF8E33C5880}"/>
              </a:ext>
            </a:extLst>
          </p:cNvPr>
          <p:cNvSpPr/>
          <p:nvPr/>
        </p:nvSpPr>
        <p:spPr>
          <a:xfrm>
            <a:off x="5472672" y="1155601"/>
            <a:ext cx="504056" cy="257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A86DC429-27FA-7837-562D-F58C4AAB03E7}"/>
              </a:ext>
            </a:extLst>
          </p:cNvPr>
          <p:cNvSpPr/>
          <p:nvPr/>
        </p:nvSpPr>
        <p:spPr>
          <a:xfrm>
            <a:off x="6237328" y="1412776"/>
            <a:ext cx="360040" cy="4629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BF3DD07E-CA54-A6E1-F983-66DC9D0A774E}"/>
              </a:ext>
            </a:extLst>
          </p:cNvPr>
          <p:cNvSpPr/>
          <p:nvPr/>
        </p:nvSpPr>
        <p:spPr>
          <a:xfrm>
            <a:off x="6641944" y="1412776"/>
            <a:ext cx="504056" cy="4629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7502B1D-320D-EF4B-E9B7-5636ADDA340C}"/>
              </a:ext>
            </a:extLst>
          </p:cNvPr>
          <p:cNvSpPr txBox="1"/>
          <p:nvPr/>
        </p:nvSpPr>
        <p:spPr>
          <a:xfrm>
            <a:off x="251842" y="2204864"/>
            <a:ext cx="864063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Note </a:t>
            </a:r>
            <a:r>
              <a:rPr lang="it-IT" sz="2000" dirty="0" err="1"/>
              <a:t>that</a:t>
            </a:r>
            <a:r>
              <a:rPr lang="it-IT" sz="2000" dirty="0"/>
              <a:t> the </a:t>
            </a:r>
            <a:r>
              <a:rPr lang="it-IT" sz="2000" dirty="0" err="1"/>
              <a:t>number</a:t>
            </a:r>
            <a:r>
              <a:rPr lang="it-IT" sz="2000" dirty="0"/>
              <a:t> of clusters </a:t>
            </a:r>
            <a:r>
              <a:rPr lang="it-IT" sz="2000" dirty="0" err="1"/>
              <a:t>n</a:t>
            </a:r>
            <a:r>
              <a:rPr lang="it-IT" sz="2000" baseline="-25000" dirty="0" err="1"/>
              <a:t>cl</a:t>
            </a:r>
            <a:r>
              <a:rPr lang="it-IT" sz="2000" dirty="0"/>
              <a:t>(t) in the gas </a:t>
            </a:r>
            <a:r>
              <a:rPr lang="it-IT" sz="2000" dirty="0" err="1"/>
              <a:t>at</a:t>
            </a:r>
            <a:r>
              <a:rPr lang="it-IT" sz="2000" dirty="0"/>
              <a:t> a </a:t>
            </a:r>
            <a:r>
              <a:rPr lang="it-IT" sz="2000" dirty="0" err="1"/>
              <a:t>certain</a:t>
            </a:r>
            <a:r>
              <a:rPr lang="it-IT" sz="2000" dirty="0"/>
              <a:t> time t,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monotonically</a:t>
            </a:r>
            <a:r>
              <a:rPr lang="it-IT" sz="2000" dirty="0"/>
              <a:t> </a:t>
            </a:r>
            <a:r>
              <a:rPr lang="it-IT" sz="2000" dirty="0" err="1"/>
              <a:t>decreasing</a:t>
            </a:r>
            <a:r>
              <a:rPr lang="it-IT" sz="2000" dirty="0"/>
              <a:t> with time, due to the </a:t>
            </a:r>
            <a:r>
              <a:rPr lang="it-IT" sz="2000" dirty="0" err="1"/>
              <a:t>fact</a:t>
            </a:r>
            <a:r>
              <a:rPr lang="it-IT" sz="2000" dirty="0"/>
              <a:t> </a:t>
            </a:r>
            <a:r>
              <a:rPr lang="it-IT" sz="2000" dirty="0" err="1"/>
              <a:t>that</a:t>
            </a:r>
            <a:r>
              <a:rPr lang="it-IT" sz="2000" dirty="0"/>
              <a:t>, with time, more and more </a:t>
            </a:r>
            <a:r>
              <a:rPr lang="it-IT" sz="2000" dirty="0" err="1"/>
              <a:t>avalanches</a:t>
            </a:r>
            <a:r>
              <a:rPr lang="it-IT" sz="2000" dirty="0"/>
              <a:t> </a:t>
            </a:r>
            <a:r>
              <a:rPr lang="it-IT" sz="2000" dirty="0" err="1"/>
              <a:t>arrive</a:t>
            </a:r>
            <a:r>
              <a:rPr lang="it-IT" sz="2000" dirty="0"/>
              <a:t> </a:t>
            </a:r>
            <a:r>
              <a:rPr lang="it-IT" sz="2000" dirty="0" err="1"/>
              <a:t>onto</a:t>
            </a:r>
            <a:r>
              <a:rPr lang="it-IT" sz="2000" dirty="0"/>
              <a:t> the </a:t>
            </a:r>
            <a:r>
              <a:rPr lang="it-IT" sz="2000" dirty="0" err="1"/>
              <a:t>anode</a:t>
            </a:r>
            <a:r>
              <a:rPr lang="it-IT" sz="2000" dirty="0"/>
              <a:t> and stop.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/>
              <a:t>Due to the </a:t>
            </a:r>
            <a:r>
              <a:rPr lang="it-IT" sz="2000" dirty="0" err="1"/>
              <a:t>fact</a:t>
            </a:r>
            <a:r>
              <a:rPr lang="it-IT" sz="2000" dirty="0"/>
              <a:t> </a:t>
            </a:r>
            <a:r>
              <a:rPr lang="it-IT" sz="2000" dirty="0" err="1"/>
              <a:t>that</a:t>
            </a:r>
            <a:r>
              <a:rPr lang="it-IT" sz="2000" dirty="0"/>
              <a:t> </a:t>
            </a:r>
            <a:r>
              <a:rPr lang="it-IT" sz="2000" dirty="0" err="1"/>
              <a:t>their</a:t>
            </a:r>
            <a:r>
              <a:rPr lang="it-IT" sz="2000" dirty="0"/>
              <a:t> </a:t>
            </a:r>
            <a:r>
              <a:rPr lang="it-IT" sz="2000" dirty="0" err="1"/>
              <a:t>initial</a:t>
            </a:r>
            <a:r>
              <a:rPr lang="it-IT" sz="2000" dirty="0"/>
              <a:t> positions are, </a:t>
            </a:r>
            <a:r>
              <a:rPr lang="it-IT" sz="2000" dirty="0" err="1"/>
              <a:t>themselves</a:t>
            </a:r>
            <a:r>
              <a:rPr lang="it-IT" sz="2000" dirty="0"/>
              <a:t>, </a:t>
            </a:r>
            <a:r>
              <a:rPr lang="it-IT" sz="2000" dirty="0" err="1"/>
              <a:t>stochastic</a:t>
            </a:r>
            <a:r>
              <a:rPr lang="it-IT" sz="2000" dirty="0"/>
              <a:t> </a:t>
            </a:r>
            <a:r>
              <a:rPr lang="it-IT" sz="2000" dirty="0" err="1"/>
              <a:t>variables</a:t>
            </a:r>
            <a:r>
              <a:rPr lang="it-IT" sz="2000" dirty="0"/>
              <a:t>, </a:t>
            </a:r>
            <a:r>
              <a:rPr lang="it-IT" sz="2000" dirty="0" err="1"/>
              <a:t>this</a:t>
            </a:r>
            <a:r>
              <a:rPr lang="it-IT" sz="2000" dirty="0"/>
              <a:t> </a:t>
            </a:r>
            <a:r>
              <a:rPr lang="it-IT" sz="2000" dirty="0" err="1"/>
              <a:t>adds</a:t>
            </a:r>
            <a:r>
              <a:rPr lang="it-IT" sz="2000" dirty="0"/>
              <a:t> up a «</a:t>
            </a:r>
            <a:r>
              <a:rPr lang="it-IT" sz="2000" dirty="0" err="1"/>
              <a:t>hidden</a:t>
            </a:r>
            <a:r>
              <a:rPr lang="it-IT" sz="2000" dirty="0"/>
              <a:t>» cause for </a:t>
            </a:r>
            <a:r>
              <a:rPr lang="it-IT" sz="2000" dirty="0" err="1"/>
              <a:t>fluctuations</a:t>
            </a:r>
            <a:r>
              <a:rPr lang="it-IT" sz="2000" dirty="0"/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/>
              <a:t>In the </a:t>
            </a:r>
            <a:r>
              <a:rPr lang="it-IT" sz="2000" dirty="0" err="1"/>
              <a:t>initial</a:t>
            </a:r>
            <a:r>
              <a:rPr lang="it-IT" sz="2000" dirty="0"/>
              <a:t> </a:t>
            </a:r>
            <a:r>
              <a:rPr lang="it-IT" sz="2000" dirty="0" err="1"/>
              <a:t>phases</a:t>
            </a:r>
            <a:r>
              <a:rPr lang="it-IT" sz="2000" dirty="0"/>
              <a:t> of the </a:t>
            </a:r>
            <a:r>
              <a:rPr lang="it-IT" sz="2000" dirty="0" err="1"/>
              <a:t>avalanches</a:t>
            </a:r>
            <a:r>
              <a:rPr lang="it-IT" sz="2000" dirty="0"/>
              <a:t>, ALL clusters are drifting (and </a:t>
            </a:r>
            <a:r>
              <a:rPr lang="it-IT" sz="2000" dirty="0" err="1"/>
              <a:t>avalanching</a:t>
            </a:r>
            <a:r>
              <a:rPr lang="it-IT" sz="2000" dirty="0"/>
              <a:t>).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C1140D2-931B-F936-D73E-45599947041A}"/>
              </a:ext>
            </a:extLst>
          </p:cNvPr>
          <p:cNvSpPr txBox="1"/>
          <p:nvPr/>
        </p:nvSpPr>
        <p:spPr>
          <a:xfrm>
            <a:off x="155575" y="5351532"/>
            <a:ext cx="8413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Vice versa, the </a:t>
            </a:r>
            <a:r>
              <a:rPr lang="it-IT" sz="2000" u="sng" dirty="0" err="1"/>
              <a:t>induced</a:t>
            </a:r>
            <a:r>
              <a:rPr lang="it-IT" sz="2000" u="sng" dirty="0"/>
              <a:t> </a:t>
            </a:r>
            <a:r>
              <a:rPr lang="it-IT" sz="2000" u="sng" dirty="0" err="1"/>
              <a:t>charge</a:t>
            </a:r>
            <a:r>
              <a:rPr lang="it-IT" sz="2000" dirty="0"/>
              <a:t>, </a:t>
            </a:r>
            <a:r>
              <a:rPr lang="it-IT" sz="2000" dirty="0" err="1"/>
              <a:t>which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another</a:t>
            </a:r>
            <a:r>
              <a:rPr lang="it-IT" sz="2000" dirty="0"/>
              <a:t> </a:t>
            </a:r>
            <a:r>
              <a:rPr lang="it-IT" sz="2000" dirty="0" err="1"/>
              <a:t>quantity</a:t>
            </a:r>
            <a:r>
              <a:rPr lang="it-IT" sz="2000" dirty="0"/>
              <a:t> </a:t>
            </a:r>
            <a:r>
              <a:rPr lang="it-IT" sz="2000" dirty="0" err="1"/>
              <a:t>typically</a:t>
            </a:r>
            <a:r>
              <a:rPr lang="it-IT" sz="2000" dirty="0"/>
              <a:t> </a:t>
            </a:r>
            <a:r>
              <a:rPr lang="it-IT" sz="2000" dirty="0" err="1"/>
              <a:t>measured</a:t>
            </a:r>
            <a:r>
              <a:rPr lang="it-IT" sz="2000" dirty="0"/>
              <a:t>, </a:t>
            </a:r>
            <a:r>
              <a:rPr lang="it-IT" sz="2000" dirty="0" err="1"/>
              <a:t>depends</a:t>
            </a:r>
            <a:r>
              <a:rPr lang="it-IT" sz="2000" dirty="0"/>
              <a:t> </a:t>
            </a:r>
            <a:r>
              <a:rPr lang="it-IT" sz="2000" dirty="0" err="1"/>
              <a:t>mainly</a:t>
            </a:r>
            <a:r>
              <a:rPr lang="it-IT" sz="2000" dirty="0"/>
              <a:t> on the </a:t>
            </a:r>
            <a:r>
              <a:rPr lang="it-IT" sz="2000" dirty="0">
                <a:solidFill>
                  <a:srgbClr val="FF0000"/>
                </a:solidFill>
              </a:rPr>
              <a:t>cluster </a:t>
            </a:r>
            <a:r>
              <a:rPr lang="it-IT" sz="2000" dirty="0" err="1">
                <a:solidFill>
                  <a:srgbClr val="FF0000"/>
                </a:solidFill>
              </a:rPr>
              <a:t>closest</a:t>
            </a:r>
            <a:r>
              <a:rPr lang="it-IT" sz="2000" dirty="0">
                <a:solidFill>
                  <a:srgbClr val="FF0000"/>
                </a:solidFill>
              </a:rPr>
              <a:t> to the </a:t>
            </a:r>
            <a:r>
              <a:rPr lang="it-IT" sz="2000" dirty="0" err="1">
                <a:solidFill>
                  <a:srgbClr val="FF0000"/>
                </a:solidFill>
              </a:rPr>
              <a:t>cathode</a:t>
            </a:r>
            <a:r>
              <a:rPr lang="it-IT" sz="2000" dirty="0"/>
              <a:t>: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BC5C2A7F-460F-3A2A-0EB5-1FE1E05BDF4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-1" b="15384"/>
          <a:stretch/>
        </p:blipFill>
        <p:spPr>
          <a:xfrm>
            <a:off x="250467" y="6173204"/>
            <a:ext cx="955510" cy="507485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3B48D2BB-5A79-57AB-BB44-BFF552419F93}"/>
              </a:ext>
            </a:extLst>
          </p:cNvPr>
          <p:cNvSpPr txBox="1"/>
          <p:nvPr/>
        </p:nvSpPr>
        <p:spPr>
          <a:xfrm>
            <a:off x="1331641" y="6033482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≈ 0.02 </a:t>
            </a:r>
            <a:r>
              <a:rPr lang="it-IT" sz="2000" dirty="0" err="1"/>
              <a:t>is</a:t>
            </a:r>
            <a:r>
              <a:rPr lang="it-IT" sz="2000" dirty="0"/>
              <a:t> the </a:t>
            </a:r>
            <a:r>
              <a:rPr lang="it-IT" sz="2000" dirty="0" err="1"/>
              <a:t>average</a:t>
            </a:r>
            <a:r>
              <a:rPr lang="it-IT" sz="2000" dirty="0"/>
              <a:t> ratio </a:t>
            </a:r>
            <a:r>
              <a:rPr lang="it-IT" sz="2000" dirty="0" err="1"/>
              <a:t>between</a:t>
            </a:r>
            <a:r>
              <a:rPr lang="it-IT" sz="2000" dirty="0"/>
              <a:t> the </a:t>
            </a:r>
            <a:r>
              <a:rPr lang="it-IT" sz="2000" dirty="0" err="1"/>
              <a:t>charge</a:t>
            </a:r>
            <a:r>
              <a:rPr lang="it-IT" sz="2000" dirty="0"/>
              <a:t> induce by </a:t>
            </a:r>
            <a:r>
              <a:rPr lang="it-IT" sz="2000" dirty="0" err="1"/>
              <a:t>two</a:t>
            </a:r>
            <a:r>
              <a:rPr lang="it-IT" sz="2000" dirty="0"/>
              <a:t> consecutive clusters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3B56A6F-D200-C00E-FFB8-E900FAC53FA8}"/>
              </a:ext>
            </a:extLst>
          </p:cNvPr>
          <p:cNvSpPr txBox="1"/>
          <p:nvPr/>
        </p:nvSpPr>
        <p:spPr>
          <a:xfrm>
            <a:off x="250468" y="4509120"/>
            <a:ext cx="84132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Note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that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certain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time t,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 clusters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contribute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the 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same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way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the </a:t>
            </a:r>
            <a:r>
              <a:rPr kumimoji="0" lang="it-IT" sz="2000" b="0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induced</a:t>
            </a:r>
            <a:r>
              <a:rPr kumimoji="0" lang="it-IT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2000" b="0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current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	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512EFC69-BAC6-27F5-515C-91E4AE9F4C89}"/>
              </a:ext>
            </a:extLst>
          </p:cNvPr>
          <p:cNvSpPr/>
          <p:nvPr/>
        </p:nvSpPr>
        <p:spPr>
          <a:xfrm>
            <a:off x="251520" y="4478373"/>
            <a:ext cx="8291937" cy="8228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0629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A8729BF-6E00-55E7-3E97-4C28ABDF7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207" y="1700808"/>
            <a:ext cx="7896225" cy="105727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Signals</a:t>
            </a:r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after </a:t>
            </a:r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readout</a:t>
            </a:r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electronics</a:t>
            </a:r>
            <a:endParaRPr lang="it-IT" sz="3600" dirty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867569"/>
            <a:ext cx="84963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15465" y="6512930"/>
            <a:ext cx="504056" cy="300446"/>
          </a:xfrm>
          <a:noFill/>
        </p:spPr>
        <p:txBody>
          <a:bodyPr/>
          <a:lstStyle/>
          <a:p>
            <a:fld id="{EBCA16F1-1CA4-4B05-803A-D2AC89D6745E}" type="slidenum">
              <a:rPr lang="en-US" sz="1600" smtClean="0">
                <a:solidFill>
                  <a:schemeClr val="tx2">
                    <a:lumMod val="50000"/>
                  </a:schemeClr>
                </a:solidFill>
              </a:rPr>
              <a:pPr/>
              <a:t>6</a:t>
            </a:fld>
            <a:endParaRPr lang="en-US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170" name="AutoShape 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2" name="AutoShape 4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4" name="AutoShape 6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6" name="AutoShape 8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8" name="AutoShape 10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0" name="AutoShape 1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3" name="AutoShape 15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5" name="AutoShape 17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DD4338D-C680-5516-AA15-B225C5E856FB}"/>
              </a:ext>
            </a:extLst>
          </p:cNvPr>
          <p:cNvSpPr txBox="1"/>
          <p:nvPr/>
        </p:nvSpPr>
        <p:spPr>
          <a:xfrm>
            <a:off x="395536" y="1136938"/>
            <a:ext cx="85404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/>
              <a:t>Considering</a:t>
            </a:r>
            <a:r>
              <a:rPr lang="it-IT" sz="2000" dirty="0"/>
              <a:t> the </a:t>
            </a:r>
            <a:r>
              <a:rPr lang="it-IT" sz="2000" dirty="0" err="1"/>
              <a:t>electronics</a:t>
            </a:r>
            <a:r>
              <a:rPr lang="it-IT" sz="2000" dirty="0"/>
              <a:t>, the output of a </a:t>
            </a:r>
            <a:r>
              <a:rPr lang="it-IT" sz="2000" dirty="0" err="1"/>
              <a:t>perfect</a:t>
            </a:r>
            <a:r>
              <a:rPr lang="it-IT" sz="2000" dirty="0"/>
              <a:t> </a:t>
            </a:r>
            <a:r>
              <a:rPr lang="it-IT" sz="2000" dirty="0" err="1"/>
              <a:t>voltage</a:t>
            </a:r>
            <a:r>
              <a:rPr lang="it-IT" sz="2000" dirty="0"/>
              <a:t> </a:t>
            </a:r>
            <a:r>
              <a:rPr lang="it-IT" sz="2000" dirty="0" err="1"/>
              <a:t>amplifier</a:t>
            </a:r>
            <a:r>
              <a:rPr lang="it-IT" sz="2000" dirty="0"/>
              <a:t> can be </a:t>
            </a:r>
            <a:r>
              <a:rPr lang="it-IT" sz="2000" dirty="0" err="1"/>
              <a:t>usefully</a:t>
            </a:r>
            <a:r>
              <a:rPr lang="it-IT" sz="2000" dirty="0"/>
              <a:t> </a:t>
            </a:r>
            <a:r>
              <a:rPr lang="it-IT" sz="2000" dirty="0" err="1"/>
              <a:t>written</a:t>
            </a:r>
            <a:r>
              <a:rPr lang="it-IT" sz="2000" dirty="0"/>
              <a:t> like: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BA8AE2B-50B5-0405-D5F8-EF2701BBE015}"/>
              </a:ext>
            </a:extLst>
          </p:cNvPr>
          <p:cNvSpPr txBox="1"/>
          <p:nvPr/>
        </p:nvSpPr>
        <p:spPr>
          <a:xfrm>
            <a:off x="501591" y="2616528"/>
            <a:ext cx="55721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err="1"/>
              <a:t>where</a:t>
            </a:r>
            <a:r>
              <a:rPr lang="it-IT" sz="2000" dirty="0"/>
              <a:t>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/>
              <a:t>P</a:t>
            </a:r>
            <a:r>
              <a:rPr lang="it-IT" sz="2000" baseline="-25000" dirty="0"/>
              <a:t>1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the </a:t>
            </a:r>
            <a:r>
              <a:rPr lang="it-IT" sz="2000" dirty="0" err="1"/>
              <a:t>amplification</a:t>
            </a:r>
            <a:r>
              <a:rPr lang="it-IT" sz="2000" dirty="0"/>
              <a:t> </a:t>
            </a:r>
            <a:r>
              <a:rPr lang="it-IT" sz="2000" dirty="0" err="1"/>
              <a:t>factor</a:t>
            </a:r>
            <a:endParaRPr lang="it-IT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/>
              <a:t>R</a:t>
            </a:r>
            <a:r>
              <a:rPr lang="it-IT" sz="2000" baseline="-25000" dirty="0"/>
              <a:t>in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the input </a:t>
            </a:r>
            <a:r>
              <a:rPr lang="it-IT" sz="2000" dirty="0" err="1"/>
              <a:t>impendance</a:t>
            </a:r>
            <a:endParaRPr lang="it-IT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/>
              <a:t>½ takes </a:t>
            </a:r>
            <a:r>
              <a:rPr lang="it-IT" sz="2000" dirty="0" err="1"/>
              <a:t>into</a:t>
            </a:r>
            <a:r>
              <a:rPr lang="it-IT" sz="2000" dirty="0"/>
              <a:t> account </a:t>
            </a:r>
            <a:r>
              <a:rPr lang="it-IT" sz="2000" dirty="0" err="1"/>
              <a:t>that</a:t>
            </a:r>
            <a:r>
              <a:rPr lang="it-IT" sz="2000" dirty="0"/>
              <a:t> </a:t>
            </a:r>
            <a:r>
              <a:rPr lang="it-IT" sz="2000" dirty="0" err="1"/>
              <a:t>usually</a:t>
            </a:r>
            <a:r>
              <a:rPr lang="it-IT" sz="2000" dirty="0"/>
              <a:t> strips are </a:t>
            </a:r>
            <a:r>
              <a:rPr lang="it-IT" sz="2000" dirty="0" err="1"/>
              <a:t>used</a:t>
            </a:r>
            <a:r>
              <a:rPr lang="it-IT" sz="2000" dirty="0"/>
              <a:t>.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59F7D91-9B48-3AA3-4944-5AE4086D7049}"/>
              </a:ext>
            </a:extLst>
          </p:cNvPr>
          <p:cNvSpPr txBox="1"/>
          <p:nvPr/>
        </p:nvSpPr>
        <p:spPr>
          <a:xfrm>
            <a:off x="501591" y="4129275"/>
            <a:ext cx="4518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/>
              <a:t>In the case of </a:t>
            </a:r>
            <a:r>
              <a:rPr lang="it-IT" sz="2000" dirty="0" err="1"/>
              <a:t>charge</a:t>
            </a:r>
            <a:r>
              <a:rPr lang="it-IT" sz="2000" dirty="0"/>
              <a:t> sensitive </a:t>
            </a:r>
            <a:r>
              <a:rPr lang="it-IT" sz="2000" dirty="0" err="1"/>
              <a:t>amplifiers</a:t>
            </a:r>
            <a:r>
              <a:rPr lang="it-IT" sz="2000" dirty="0"/>
              <a:t>:</a:t>
            </a: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8EF26CA8-CA8D-F737-1E2A-08426CCE30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072" y="4738089"/>
            <a:ext cx="8540400" cy="779143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DBBE8B3-8506-21CA-AB0B-F7EE7DBCCEB2}"/>
              </a:ext>
            </a:extLst>
          </p:cNvPr>
          <p:cNvSpPr txBox="1"/>
          <p:nvPr/>
        </p:nvSpPr>
        <p:spPr>
          <a:xfrm>
            <a:off x="611560" y="5602417"/>
            <a:ext cx="43873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err="1"/>
              <a:t>where</a:t>
            </a:r>
            <a:r>
              <a:rPr lang="it-IT" sz="2000" dirty="0"/>
              <a:t>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000" dirty="0"/>
              <a:t>P</a:t>
            </a:r>
            <a:r>
              <a:rPr lang="it-IT" sz="2000" baseline="-25000" dirty="0"/>
              <a:t>2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the </a:t>
            </a:r>
            <a:r>
              <a:rPr lang="it-IT" sz="2000" dirty="0" err="1"/>
              <a:t>amplifiers</a:t>
            </a:r>
            <a:r>
              <a:rPr lang="it-IT" sz="2000" dirty="0"/>
              <a:t> </a:t>
            </a:r>
            <a:r>
              <a:rPr lang="it-IT" sz="2000" dirty="0" err="1"/>
              <a:t>charge</a:t>
            </a:r>
            <a:r>
              <a:rPr lang="it-IT" sz="2000" dirty="0"/>
              <a:t> </a:t>
            </a:r>
            <a:r>
              <a:rPr lang="it-IT" sz="2000" dirty="0" err="1"/>
              <a:t>sensitivity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59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>
            <a:extLst>
              <a:ext uri="{FF2B5EF4-FFF2-40B4-BE49-F238E27FC236}">
                <a16:creationId xmlns:a16="http://schemas.microsoft.com/office/drawing/2014/main" id="{314D67F5-07B9-C464-1E1C-AD31BB4F7F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011685"/>
            <a:ext cx="7896225" cy="105727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Origin</a:t>
            </a:r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timing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867569"/>
            <a:ext cx="84963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15465" y="6512930"/>
            <a:ext cx="504056" cy="300446"/>
          </a:xfrm>
          <a:noFill/>
        </p:spPr>
        <p:txBody>
          <a:bodyPr/>
          <a:lstStyle/>
          <a:p>
            <a:fld id="{EBCA16F1-1CA4-4B05-803A-D2AC89D6745E}" type="slidenum">
              <a:rPr lang="en-US" sz="1600" smtClean="0">
                <a:solidFill>
                  <a:schemeClr val="tx2">
                    <a:lumMod val="50000"/>
                  </a:schemeClr>
                </a:solidFill>
              </a:rPr>
              <a:pPr/>
              <a:t>7</a:t>
            </a:fld>
            <a:endParaRPr lang="en-US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170" name="AutoShape 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2" name="AutoShape 4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4" name="AutoShape 6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6" name="AutoShape 8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8" name="AutoShape 10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0" name="AutoShape 1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3" name="AutoShape 15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5" name="AutoShape 17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E516E05-F8AB-40C3-4A63-46D6B15F3938}"/>
              </a:ext>
            </a:extLst>
          </p:cNvPr>
          <p:cNvSpPr txBox="1"/>
          <p:nvPr/>
        </p:nvSpPr>
        <p:spPr>
          <a:xfrm>
            <a:off x="251520" y="1152525"/>
            <a:ext cx="8496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/>
              <a:t>Generally</a:t>
            </a:r>
            <a:r>
              <a:rPr lang="it-IT" sz="2000" dirty="0"/>
              <a:t> </a:t>
            </a:r>
            <a:r>
              <a:rPr lang="it-IT" sz="2000" dirty="0" err="1"/>
              <a:t>we</a:t>
            </a:r>
            <a:r>
              <a:rPr lang="it-IT" sz="2000" dirty="0"/>
              <a:t> are </a:t>
            </a:r>
            <a:r>
              <a:rPr lang="it-IT" sz="2000" dirty="0" err="1"/>
              <a:t>interested</a:t>
            </a:r>
            <a:r>
              <a:rPr lang="it-IT" sz="2000" dirty="0"/>
              <a:t> to the time </a:t>
            </a:r>
            <a:r>
              <a:rPr lang="it-IT" sz="2000" dirty="0" err="1"/>
              <a:t>t</a:t>
            </a:r>
            <a:r>
              <a:rPr lang="it-IT" sz="2000" baseline="-25000" dirty="0" err="1"/>
              <a:t>thr</a:t>
            </a:r>
            <a:r>
              <a:rPr lang="it-IT" sz="2000" dirty="0"/>
              <a:t> </a:t>
            </a:r>
            <a:r>
              <a:rPr lang="it-IT" sz="2000" dirty="0" err="1"/>
              <a:t>when</a:t>
            </a:r>
            <a:r>
              <a:rPr lang="it-IT" sz="2000" dirty="0"/>
              <a:t> </a:t>
            </a:r>
            <a:r>
              <a:rPr lang="it-IT" sz="2000" dirty="0" err="1"/>
              <a:t>v</a:t>
            </a:r>
            <a:r>
              <a:rPr lang="it-IT" sz="2000" baseline="-25000" dirty="0" err="1"/>
              <a:t>out</a:t>
            </a:r>
            <a:r>
              <a:rPr lang="it-IT" sz="2000" dirty="0"/>
              <a:t>(t) </a:t>
            </a:r>
            <a:r>
              <a:rPr lang="it-IT" sz="2000" dirty="0" err="1"/>
              <a:t>becomes</a:t>
            </a:r>
            <a:r>
              <a:rPr lang="it-IT" sz="2000" dirty="0"/>
              <a:t> </a:t>
            </a:r>
            <a:r>
              <a:rPr lang="it-IT" sz="2000" dirty="0" err="1"/>
              <a:t>larger</a:t>
            </a:r>
            <a:r>
              <a:rPr lang="it-IT" sz="2000" dirty="0"/>
              <a:t> </a:t>
            </a:r>
            <a:r>
              <a:rPr lang="it-IT" sz="2000" dirty="0" err="1"/>
              <a:t>than</a:t>
            </a:r>
            <a:r>
              <a:rPr lang="it-IT" sz="2000" dirty="0"/>
              <a:t> a </a:t>
            </a:r>
            <a:r>
              <a:rPr lang="it-IT" sz="2000" dirty="0" err="1"/>
              <a:t>certain</a:t>
            </a:r>
            <a:r>
              <a:rPr lang="it-IT" sz="2000" dirty="0"/>
              <a:t> </a:t>
            </a:r>
            <a:r>
              <a:rPr lang="it-IT" sz="2000" dirty="0" err="1"/>
              <a:t>electronics</a:t>
            </a:r>
            <a:r>
              <a:rPr lang="it-IT" sz="2000" dirty="0"/>
              <a:t> </a:t>
            </a:r>
            <a:r>
              <a:rPr lang="it-IT" sz="2000" dirty="0" err="1"/>
              <a:t>threshold</a:t>
            </a:r>
            <a:r>
              <a:rPr lang="it-IT" sz="2000" dirty="0"/>
              <a:t> </a:t>
            </a:r>
            <a:r>
              <a:rPr lang="it-IT" sz="2000" dirty="0" err="1"/>
              <a:t>V</a:t>
            </a:r>
            <a:r>
              <a:rPr lang="it-IT" sz="2000" baseline="-25000" dirty="0" err="1"/>
              <a:t>thr</a:t>
            </a:r>
            <a:r>
              <a:rPr lang="it-IT" sz="2000" dirty="0"/>
              <a:t>. The </a:t>
            </a:r>
            <a:r>
              <a:rPr lang="it-IT" sz="2000" dirty="0" err="1"/>
              <a:t>most</a:t>
            </a:r>
            <a:r>
              <a:rPr lang="it-IT" sz="2000" dirty="0"/>
              <a:t> </a:t>
            </a:r>
            <a:r>
              <a:rPr lang="it-IT" sz="2000" dirty="0" err="1"/>
              <a:t>logical</a:t>
            </a:r>
            <a:r>
              <a:rPr lang="it-IT" sz="2000" dirty="0"/>
              <a:t> </a:t>
            </a:r>
            <a:r>
              <a:rPr lang="it-IT" sz="2000" dirty="0" err="1"/>
              <a:t>thing</a:t>
            </a:r>
            <a:r>
              <a:rPr lang="it-IT" sz="2000" dirty="0"/>
              <a:t> to do </a:t>
            </a:r>
            <a:r>
              <a:rPr lang="it-IT" sz="2000" dirty="0" err="1"/>
              <a:t>would</a:t>
            </a:r>
            <a:r>
              <a:rPr lang="it-IT" sz="2000" dirty="0"/>
              <a:t> be </a:t>
            </a:r>
            <a:r>
              <a:rPr lang="it-IT" sz="2000" dirty="0" err="1"/>
              <a:t>invert</a:t>
            </a:r>
            <a:r>
              <a:rPr lang="it-IT" sz="2000" dirty="0"/>
              <a:t> the </a:t>
            </a:r>
            <a:r>
              <a:rPr lang="it-IT" sz="2000" dirty="0" err="1"/>
              <a:t>expression</a:t>
            </a:r>
            <a:r>
              <a:rPr lang="it-IT" sz="2000" dirty="0"/>
              <a:t>: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E653DE28-7EF4-6EBB-3C45-E1BE01196C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852" y="3743667"/>
            <a:ext cx="2264948" cy="551256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9135185-8BF0-27E3-78E7-7EEB08FE1645}"/>
              </a:ext>
            </a:extLst>
          </p:cNvPr>
          <p:cNvSpPr txBox="1"/>
          <p:nvPr/>
        </p:nvSpPr>
        <p:spPr>
          <a:xfrm>
            <a:off x="329248" y="4365104"/>
            <a:ext cx="5778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err="1"/>
              <a:t>where</a:t>
            </a:r>
            <a:r>
              <a:rPr lang="it-IT" sz="2000" dirty="0"/>
              <a:t> </a:t>
            </a:r>
            <a:r>
              <a:rPr lang="el-GR" sz="2000" dirty="0"/>
              <a:t>λ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the </a:t>
            </a:r>
            <a:r>
              <a:rPr lang="it-IT" sz="2000" dirty="0" err="1"/>
              <a:t>primary</a:t>
            </a:r>
            <a:r>
              <a:rPr lang="it-IT" sz="2000" dirty="0"/>
              <a:t> cluster </a:t>
            </a:r>
            <a:r>
              <a:rPr lang="it-IT" sz="2000" dirty="0" err="1"/>
              <a:t>density</a:t>
            </a:r>
            <a:r>
              <a:rPr lang="it-IT" sz="2000" dirty="0"/>
              <a:t> (# cluster/mm).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1B5929F-F449-36CD-B12C-B75A405531D9}"/>
              </a:ext>
            </a:extLst>
          </p:cNvPr>
          <p:cNvSpPr txBox="1"/>
          <p:nvPr/>
        </p:nvSpPr>
        <p:spPr>
          <a:xfrm>
            <a:off x="179513" y="3081734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2000" dirty="0" err="1"/>
              <a:t>This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not</a:t>
            </a:r>
            <a:r>
              <a:rPr lang="it-IT" sz="2000" dirty="0"/>
              <a:t> </a:t>
            </a:r>
            <a:r>
              <a:rPr lang="it-IT" sz="2000" dirty="0" err="1"/>
              <a:t>possible</a:t>
            </a:r>
            <a:r>
              <a:rPr lang="it-IT" sz="2000" dirty="0"/>
              <a:t> </a:t>
            </a:r>
            <a:r>
              <a:rPr lang="it-IT" sz="2000" dirty="0" err="1"/>
              <a:t>because</a:t>
            </a:r>
            <a:r>
              <a:rPr lang="it-IT" sz="2000" dirty="0"/>
              <a:t> of the dependance of </a:t>
            </a:r>
            <a:r>
              <a:rPr lang="it-IT" sz="2000" dirty="0" err="1"/>
              <a:t>n</a:t>
            </a:r>
            <a:r>
              <a:rPr lang="it-IT" sz="2000" baseline="-25000" dirty="0" err="1"/>
              <a:t>cl</a:t>
            </a:r>
            <a:r>
              <a:rPr lang="it-IT" sz="2000" dirty="0"/>
              <a:t>(t) over t.</a:t>
            </a:r>
          </a:p>
          <a:p>
            <a:r>
              <a:rPr lang="it-IT" sz="2000" dirty="0"/>
              <a:t>On the </a:t>
            </a:r>
            <a:r>
              <a:rPr lang="it-IT" sz="2000" dirty="0" err="1"/>
              <a:t>average</a:t>
            </a:r>
            <a:r>
              <a:rPr lang="it-IT" sz="2000" dirty="0"/>
              <a:t>, </a:t>
            </a:r>
            <a:r>
              <a:rPr lang="it-IT" sz="2000" dirty="0" err="1"/>
              <a:t>however</a:t>
            </a:r>
            <a:r>
              <a:rPr lang="it-IT" sz="2000" dirty="0"/>
              <a:t>:</a:t>
            </a: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39BE056F-B968-C8BA-00CC-34B47DC23A57}"/>
              </a:ext>
            </a:extLst>
          </p:cNvPr>
          <p:cNvSpPr/>
          <p:nvPr/>
        </p:nvSpPr>
        <p:spPr>
          <a:xfrm>
            <a:off x="6696808" y="1979696"/>
            <a:ext cx="720080" cy="4413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9465ADDD-E2E5-3D48-FC2C-C2E20AEFF873}"/>
              </a:ext>
            </a:extLst>
          </p:cNvPr>
          <p:cNvSpPr/>
          <p:nvPr/>
        </p:nvSpPr>
        <p:spPr>
          <a:xfrm rot="19081942">
            <a:off x="6045216" y="2693031"/>
            <a:ext cx="883610" cy="181671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CF3B588-42C3-D872-EAA9-BCB3A1BD833F}"/>
              </a:ext>
            </a:extLst>
          </p:cNvPr>
          <p:cNvSpPr txBox="1"/>
          <p:nvPr/>
        </p:nvSpPr>
        <p:spPr>
          <a:xfrm>
            <a:off x="395536" y="4941168"/>
            <a:ext cx="38495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err="1"/>
              <a:t>Also</a:t>
            </a:r>
            <a:r>
              <a:rPr lang="it-IT" sz="2000" dirty="0"/>
              <a:t>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000" dirty="0" err="1"/>
              <a:t>M</a:t>
            </a:r>
            <a:r>
              <a:rPr lang="it-IT" sz="2000" baseline="-25000" dirty="0" err="1"/>
              <a:t>j</a:t>
            </a:r>
            <a:r>
              <a:rPr lang="it-IT" sz="2000" dirty="0"/>
              <a:t> </a:t>
            </a:r>
            <a:r>
              <a:rPr lang="it-IT" sz="2000" dirty="0" err="1"/>
              <a:t>has</a:t>
            </a:r>
            <a:r>
              <a:rPr lang="it-IT" sz="2000" dirty="0"/>
              <a:t> </a:t>
            </a:r>
            <a:r>
              <a:rPr lang="it-IT" sz="2000" dirty="0" err="1"/>
              <a:t>average</a:t>
            </a:r>
            <a:r>
              <a:rPr lang="it-IT" sz="2000" dirty="0"/>
              <a:t> 1 (by </a:t>
            </a:r>
            <a:r>
              <a:rPr lang="it-IT" sz="2000" dirty="0" err="1"/>
              <a:t>definition</a:t>
            </a:r>
            <a:r>
              <a:rPr lang="it-IT" sz="2000" dirty="0"/>
              <a:t>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000" dirty="0"/>
              <a:t>n</a:t>
            </a:r>
            <a:r>
              <a:rPr lang="it-IT" sz="2000" baseline="30000" dirty="0"/>
              <a:t>0</a:t>
            </a:r>
            <a:r>
              <a:rPr lang="it-IT" sz="2000" baseline="-25000" dirty="0"/>
              <a:t>j</a:t>
            </a:r>
            <a:r>
              <a:rPr lang="it-IT" sz="2000" dirty="0"/>
              <a:t> </a:t>
            </a:r>
            <a:r>
              <a:rPr lang="it-IT" sz="2000" dirty="0" err="1"/>
              <a:t>average</a:t>
            </a:r>
            <a:r>
              <a:rPr lang="it-IT" sz="2000" dirty="0"/>
              <a:t> </a:t>
            </a:r>
            <a:r>
              <a:rPr lang="it-IT" sz="2000" dirty="0" err="1"/>
              <a:t>depends</a:t>
            </a:r>
            <a:r>
              <a:rPr lang="it-IT" sz="2000" dirty="0"/>
              <a:t> on the gas</a:t>
            </a:r>
          </a:p>
        </p:txBody>
      </p:sp>
    </p:spTree>
    <p:extLst>
      <p:ext uri="{BB962C8B-B14F-4D97-AF65-F5344CB8AC3E}">
        <p14:creationId xmlns:p14="http://schemas.microsoft.com/office/powerpoint/2010/main" val="3337738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«</a:t>
            </a:r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average</a:t>
            </a:r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» </a:t>
            </a:r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signal</a:t>
            </a:r>
            <a:endParaRPr lang="it-IT" sz="3600" dirty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867569"/>
            <a:ext cx="84963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15465" y="6512930"/>
            <a:ext cx="504056" cy="300446"/>
          </a:xfrm>
          <a:noFill/>
        </p:spPr>
        <p:txBody>
          <a:bodyPr/>
          <a:lstStyle/>
          <a:p>
            <a:fld id="{EBCA16F1-1CA4-4B05-803A-D2AC89D6745E}" type="slidenum">
              <a:rPr lang="en-US" sz="1600" smtClean="0">
                <a:solidFill>
                  <a:schemeClr val="tx2">
                    <a:lumMod val="50000"/>
                  </a:schemeClr>
                </a:solidFill>
              </a:rPr>
              <a:pPr/>
              <a:t>8</a:t>
            </a:fld>
            <a:endParaRPr lang="en-US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170" name="AutoShape 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2" name="AutoShape 4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4" name="AutoShape 6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6" name="AutoShape 8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8" name="AutoShape 10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0" name="AutoShape 1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3" name="AutoShape 15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5" name="AutoShape 17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81B7E10-D8B3-05F9-AF4F-C479D54BEA78}"/>
              </a:ext>
            </a:extLst>
          </p:cNvPr>
          <p:cNvSpPr txBox="1"/>
          <p:nvPr/>
        </p:nvSpPr>
        <p:spPr>
          <a:xfrm>
            <a:off x="460375" y="1169527"/>
            <a:ext cx="80954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err="1"/>
              <a:t>Therefore</a:t>
            </a:r>
            <a:r>
              <a:rPr lang="it-IT" sz="2000" dirty="0"/>
              <a:t>, </a:t>
            </a:r>
            <a:r>
              <a:rPr lang="it-IT" sz="2000" dirty="0" err="1"/>
              <a:t>we</a:t>
            </a:r>
            <a:r>
              <a:rPr lang="it-IT" sz="2000" dirty="0"/>
              <a:t> can re-</a:t>
            </a:r>
            <a:r>
              <a:rPr lang="it-IT" sz="2000" dirty="0" err="1"/>
              <a:t>write</a:t>
            </a:r>
            <a:r>
              <a:rPr lang="it-IT" sz="2000" dirty="0"/>
              <a:t> the </a:t>
            </a:r>
            <a:r>
              <a:rPr lang="it-IT" sz="2000" dirty="0" err="1"/>
              <a:t>previous</a:t>
            </a:r>
            <a:r>
              <a:rPr lang="it-IT" sz="2000" dirty="0"/>
              <a:t> formula for the «</a:t>
            </a:r>
            <a:r>
              <a:rPr lang="it-IT" sz="2000" dirty="0" err="1"/>
              <a:t>average</a:t>
            </a:r>
            <a:r>
              <a:rPr lang="it-IT" sz="2000" dirty="0"/>
              <a:t>» </a:t>
            </a:r>
            <a:r>
              <a:rPr lang="it-IT" sz="2000" dirty="0" err="1"/>
              <a:t>signal</a:t>
            </a:r>
            <a:r>
              <a:rPr lang="it-IT" sz="2000" dirty="0"/>
              <a:t> </a:t>
            </a:r>
            <a:r>
              <a:rPr lang="it-IT" sz="2000" dirty="0" err="1"/>
              <a:t>as</a:t>
            </a:r>
            <a:r>
              <a:rPr lang="it-IT" sz="2000" dirty="0"/>
              <a:t>: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E84211B5-027E-5270-19BD-27078EAE64AD}"/>
              </a:ext>
            </a:extLst>
          </p:cNvPr>
          <p:cNvSpPr txBox="1"/>
          <p:nvPr/>
        </p:nvSpPr>
        <p:spPr>
          <a:xfrm>
            <a:off x="490380" y="2308810"/>
            <a:ext cx="913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err="1"/>
              <a:t>where</a:t>
            </a:r>
            <a:r>
              <a:rPr lang="it-IT" sz="2000" dirty="0"/>
              <a:t>: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FEC18378-6EA5-432C-1375-816F5FE22A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496" y="2863683"/>
            <a:ext cx="1678953" cy="356102"/>
          </a:xfrm>
          <a:prstGeom prst="rect">
            <a:avLst/>
          </a:prstGeom>
        </p:spPr>
      </p:pic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718EFA46-1E28-E235-A000-0D8363C56043}"/>
              </a:ext>
            </a:extLst>
          </p:cNvPr>
          <p:cNvSpPr txBox="1"/>
          <p:nvPr/>
        </p:nvSpPr>
        <p:spPr>
          <a:xfrm>
            <a:off x="535024" y="3235103"/>
            <a:ext cx="6027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/>
              <a:t>B </a:t>
            </a:r>
            <a:r>
              <a:rPr lang="it-IT" sz="2000" dirty="0" err="1"/>
              <a:t>is</a:t>
            </a:r>
            <a:r>
              <a:rPr lang="it-IT" sz="2000" dirty="0"/>
              <a:t> the </a:t>
            </a:r>
            <a:r>
              <a:rPr lang="it-IT" sz="2000" dirty="0" err="1"/>
              <a:t>average</a:t>
            </a:r>
            <a:r>
              <a:rPr lang="it-IT" sz="2000" dirty="0"/>
              <a:t> </a:t>
            </a:r>
            <a:r>
              <a:rPr lang="it-IT" sz="2000" dirty="0" err="1"/>
              <a:t>value</a:t>
            </a:r>
            <a:r>
              <a:rPr lang="it-IT" sz="2000" dirty="0"/>
              <a:t> of n</a:t>
            </a:r>
            <a:r>
              <a:rPr lang="it-IT" sz="2000" baseline="30000" dirty="0"/>
              <a:t>0</a:t>
            </a:r>
            <a:r>
              <a:rPr lang="it-IT" sz="2000" baseline="-25000" dirty="0"/>
              <a:t>j</a:t>
            </a:r>
            <a:r>
              <a:rPr lang="it-IT" sz="2000" dirty="0"/>
              <a:t>M</a:t>
            </a:r>
            <a:r>
              <a:rPr lang="it-IT" sz="2000" baseline="-25000" dirty="0"/>
              <a:t>j</a:t>
            </a:r>
            <a:r>
              <a:rPr lang="it-IT" sz="2000" dirty="0"/>
              <a:t> (</a:t>
            </a:r>
            <a:r>
              <a:rPr lang="it-IT" sz="2000" dirty="0" err="1"/>
              <a:t>M</a:t>
            </a:r>
            <a:r>
              <a:rPr lang="it-IT" sz="2000" baseline="-25000" dirty="0" err="1"/>
              <a:t>j</a:t>
            </a:r>
            <a:r>
              <a:rPr lang="it-IT" sz="2000" dirty="0"/>
              <a:t> </a:t>
            </a:r>
            <a:r>
              <a:rPr lang="it-IT" sz="2000" dirty="0" err="1"/>
              <a:t>has</a:t>
            </a:r>
            <a:r>
              <a:rPr lang="it-IT" sz="2000" dirty="0"/>
              <a:t> </a:t>
            </a:r>
            <a:r>
              <a:rPr lang="it-IT" sz="2000" dirty="0" err="1"/>
              <a:t>average</a:t>
            </a:r>
            <a:r>
              <a:rPr lang="it-IT" sz="2000" dirty="0"/>
              <a:t> </a:t>
            </a:r>
            <a:r>
              <a:rPr lang="it-IT" sz="2000" dirty="0" err="1"/>
              <a:t>value</a:t>
            </a:r>
            <a:r>
              <a:rPr lang="it-IT" sz="2000" dirty="0"/>
              <a:t> 1).</a:t>
            </a:r>
          </a:p>
        </p:txBody>
      </p:sp>
      <p:pic>
        <p:nvPicPr>
          <p:cNvPr id="9" name="Immagine 8" descr="Immagine che contiene schizzo, diagramma, linea">
            <a:extLst>
              <a:ext uri="{FF2B5EF4-FFF2-40B4-BE49-F238E27FC236}">
                <a16:creationId xmlns:a16="http://schemas.microsoft.com/office/drawing/2014/main" id="{43A7B1F6-B369-872D-CA62-19C1FCF000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22" y="3760911"/>
            <a:ext cx="7201270" cy="2908449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056906EB-BCA7-F75A-F8F3-FDD4EBA5C923}"/>
              </a:ext>
            </a:extLst>
          </p:cNvPr>
          <p:cNvSpPr/>
          <p:nvPr/>
        </p:nvSpPr>
        <p:spPr>
          <a:xfrm>
            <a:off x="3419872" y="3832919"/>
            <a:ext cx="1440160" cy="50405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9593543-009B-6A9A-6243-C02E66E3997C}"/>
              </a:ext>
            </a:extLst>
          </p:cNvPr>
          <p:cNvSpPr txBox="1"/>
          <p:nvPr/>
        </p:nvSpPr>
        <p:spPr>
          <a:xfrm>
            <a:off x="6390831" y="4386298"/>
            <a:ext cx="2224634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it-IT" dirty="0" err="1"/>
              <a:t>Comparison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«</a:t>
            </a:r>
            <a:r>
              <a:rPr lang="it-IT" dirty="0" err="1"/>
              <a:t>average</a:t>
            </a:r>
            <a:r>
              <a:rPr lang="it-IT" dirty="0"/>
              <a:t>» and «</a:t>
            </a:r>
            <a:r>
              <a:rPr lang="it-IT" dirty="0" err="1"/>
              <a:t>exact</a:t>
            </a:r>
            <a:r>
              <a:rPr lang="it-IT" dirty="0"/>
              <a:t>» formula (one </a:t>
            </a:r>
            <a:r>
              <a:rPr lang="it-IT" dirty="0" err="1"/>
              <a:t>instance</a:t>
            </a:r>
            <a:r>
              <a:rPr lang="it-IT" dirty="0"/>
              <a:t>)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BFAA3B4-2B1A-15C8-442C-23627CA7E9DD}"/>
              </a:ext>
            </a:extLst>
          </p:cNvPr>
          <p:cNvSpPr txBox="1"/>
          <p:nvPr/>
        </p:nvSpPr>
        <p:spPr>
          <a:xfrm>
            <a:off x="1969120" y="4872669"/>
            <a:ext cx="2087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Initial</a:t>
            </a:r>
            <a:r>
              <a:rPr lang="it-IT" dirty="0"/>
              <a:t> </a:t>
            </a:r>
            <a:r>
              <a:rPr lang="it-IT" dirty="0" err="1"/>
              <a:t>phase</a:t>
            </a:r>
            <a:r>
              <a:rPr lang="it-IT" dirty="0"/>
              <a:t>, </a:t>
            </a:r>
            <a:r>
              <a:rPr lang="it-IT" dirty="0" err="1"/>
              <a:t>typical</a:t>
            </a:r>
            <a:r>
              <a:rPr lang="it-IT" dirty="0"/>
              <a:t> zone of </a:t>
            </a:r>
            <a:r>
              <a:rPr lang="it-IT" dirty="0" err="1"/>
              <a:t>interest</a:t>
            </a:r>
            <a:endParaRPr lang="it-IT" dirty="0"/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7622C4EC-31D6-8C54-636D-86E2F4BE9976}"/>
              </a:ext>
            </a:extLst>
          </p:cNvPr>
          <p:cNvSpPr/>
          <p:nvPr/>
        </p:nvSpPr>
        <p:spPr>
          <a:xfrm rot="19724215">
            <a:off x="2915816" y="4460655"/>
            <a:ext cx="936104" cy="192481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8B97C42B-DF0A-BFB6-DEA9-B8C1F415E3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51" y="1524102"/>
            <a:ext cx="7724841" cy="89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592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3479AC2C-3202-7E49-ABD8-DD457D06CF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351" y="1927151"/>
            <a:ext cx="7297145" cy="84713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Inverting</a:t>
            </a:r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the «</a:t>
            </a:r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average</a:t>
            </a:r>
            <a:r>
              <a:rPr lang="it-IT" sz="3600" dirty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» </a:t>
            </a:r>
            <a:r>
              <a:rPr lang="it-IT" sz="3600" dirty="0" err="1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signal</a:t>
            </a:r>
            <a:endParaRPr lang="it-IT" sz="3600" dirty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867569"/>
            <a:ext cx="84963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615465" y="6512930"/>
            <a:ext cx="504056" cy="300446"/>
          </a:xfrm>
          <a:noFill/>
        </p:spPr>
        <p:txBody>
          <a:bodyPr/>
          <a:lstStyle/>
          <a:p>
            <a:fld id="{EBCA16F1-1CA4-4B05-803A-D2AC89D6745E}" type="slidenum">
              <a:rPr lang="en-US" sz="1600" smtClean="0">
                <a:solidFill>
                  <a:schemeClr val="tx2">
                    <a:lumMod val="50000"/>
                  </a:schemeClr>
                </a:solidFill>
              </a:rPr>
              <a:pPr/>
              <a:t>9</a:t>
            </a:fld>
            <a:endParaRPr lang="en-US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170" name="AutoShape 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2" name="AutoShape 4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4" name="AutoShape 6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6" name="AutoShape 8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8" name="AutoShape 10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0" name="AutoShape 12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3" name="AutoShape 15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5" name="AutoShape 17" descr="Problem Detection in Agile – Rolling into Agile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A0C08EB-9E76-5DA3-A93C-0F1DFA27C0E7}"/>
              </a:ext>
            </a:extLst>
          </p:cNvPr>
          <p:cNvSpPr txBox="1"/>
          <p:nvPr/>
        </p:nvSpPr>
        <p:spPr>
          <a:xfrm>
            <a:off x="358178" y="1124744"/>
            <a:ext cx="84619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Not </a:t>
            </a:r>
            <a:r>
              <a:rPr lang="it-IT" sz="2000" dirty="0" err="1"/>
              <a:t>even</a:t>
            </a:r>
            <a:r>
              <a:rPr lang="it-IT" sz="2000" dirty="0"/>
              <a:t> </a:t>
            </a:r>
            <a:r>
              <a:rPr lang="it-IT" sz="2000" dirty="0" err="1"/>
              <a:t>this</a:t>
            </a:r>
            <a:r>
              <a:rPr lang="it-IT" sz="2000" dirty="0"/>
              <a:t> </a:t>
            </a:r>
            <a:r>
              <a:rPr lang="it-IT" sz="2000" dirty="0" err="1"/>
              <a:t>simplified</a:t>
            </a:r>
            <a:r>
              <a:rPr lang="it-IT" sz="2000" dirty="0"/>
              <a:t> </a:t>
            </a:r>
            <a:r>
              <a:rPr lang="it-IT" sz="2000" dirty="0" err="1"/>
              <a:t>expression</a:t>
            </a:r>
            <a:r>
              <a:rPr lang="it-IT" sz="2000" dirty="0"/>
              <a:t> can be </a:t>
            </a:r>
            <a:r>
              <a:rPr lang="it-IT" sz="2000" dirty="0" err="1"/>
              <a:t>directly</a:t>
            </a:r>
            <a:r>
              <a:rPr lang="it-IT" sz="2000" dirty="0"/>
              <a:t> </a:t>
            </a:r>
            <a:r>
              <a:rPr lang="it-IT" sz="2000" dirty="0" err="1"/>
              <a:t>inverted</a:t>
            </a:r>
            <a:r>
              <a:rPr lang="it-IT" sz="2000" dirty="0"/>
              <a:t>, </a:t>
            </a:r>
            <a:r>
              <a:rPr lang="it-IT" sz="2000" dirty="0" err="1"/>
              <a:t>because</a:t>
            </a:r>
            <a:r>
              <a:rPr lang="it-IT" sz="2000" dirty="0"/>
              <a:t> of the </a:t>
            </a:r>
            <a:r>
              <a:rPr lang="it-IT" sz="2000" dirty="0" err="1"/>
              <a:t>contemporary</a:t>
            </a:r>
            <a:r>
              <a:rPr lang="it-IT" sz="2000" dirty="0"/>
              <a:t> </a:t>
            </a:r>
            <a:r>
              <a:rPr lang="it-IT" sz="2000" dirty="0" err="1"/>
              <a:t>presence</a:t>
            </a:r>
            <a:r>
              <a:rPr lang="it-IT" sz="2000" dirty="0"/>
              <a:t> of the </a:t>
            </a:r>
            <a:r>
              <a:rPr lang="it-IT" sz="2000" dirty="0" err="1"/>
              <a:t>exponential</a:t>
            </a:r>
            <a:r>
              <a:rPr lang="it-IT" sz="2000" dirty="0"/>
              <a:t> and linear </a:t>
            </a:r>
            <a:r>
              <a:rPr lang="it-IT" sz="2000" dirty="0" err="1"/>
              <a:t>terms</a:t>
            </a:r>
            <a:r>
              <a:rPr lang="it-IT" sz="2000" dirty="0"/>
              <a:t> in t: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DE8EFFF-45A1-F4B9-6EF3-3746C5EC962B}"/>
              </a:ext>
            </a:extLst>
          </p:cNvPr>
          <p:cNvSpPr txBox="1"/>
          <p:nvPr/>
        </p:nvSpPr>
        <p:spPr>
          <a:xfrm>
            <a:off x="385310" y="2873955"/>
            <a:ext cx="83733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/>
              <a:t>However</a:t>
            </a:r>
            <a:r>
              <a:rPr lang="it-IT" sz="2000" dirty="0"/>
              <a:t>, </a:t>
            </a:r>
            <a:r>
              <a:rPr lang="it-IT" sz="2000" dirty="0" err="1"/>
              <a:t>we</a:t>
            </a:r>
            <a:r>
              <a:rPr lang="it-IT" sz="2000" dirty="0"/>
              <a:t> can take the </a:t>
            </a:r>
            <a:r>
              <a:rPr lang="it-IT" sz="2000" dirty="0" err="1"/>
              <a:t>logarithm</a:t>
            </a:r>
            <a:r>
              <a:rPr lang="it-IT" sz="2000" dirty="0"/>
              <a:t> of </a:t>
            </a:r>
            <a:r>
              <a:rPr lang="it-IT" sz="2000" dirty="0" err="1"/>
              <a:t>both</a:t>
            </a:r>
            <a:r>
              <a:rPr lang="it-IT" sz="2000" dirty="0"/>
              <a:t> </a:t>
            </a:r>
            <a:r>
              <a:rPr lang="it-IT" sz="2000" dirty="0" err="1"/>
              <a:t>terms</a:t>
            </a:r>
            <a:r>
              <a:rPr lang="it-IT" sz="2000" dirty="0"/>
              <a:t>, and </a:t>
            </a:r>
            <a:r>
              <a:rPr lang="it-IT" sz="2000" dirty="0" err="1"/>
              <a:t>expand</a:t>
            </a:r>
            <a:r>
              <a:rPr lang="it-IT" sz="2000" dirty="0"/>
              <a:t> the </a:t>
            </a:r>
            <a:r>
              <a:rPr lang="it-IT" sz="2000" dirty="0" err="1"/>
              <a:t>logarithm</a:t>
            </a:r>
            <a:r>
              <a:rPr lang="it-IT" sz="2000" dirty="0"/>
              <a:t> </a:t>
            </a:r>
            <a:r>
              <a:rPr lang="it-IT" sz="2000" dirty="0" err="1"/>
              <a:t>at</a:t>
            </a:r>
            <a:r>
              <a:rPr lang="it-IT" sz="2000" dirty="0"/>
              <a:t> the </a:t>
            </a:r>
            <a:r>
              <a:rPr lang="it-IT" sz="2000" dirty="0" err="1"/>
              <a:t>right</a:t>
            </a:r>
            <a:r>
              <a:rPr lang="it-IT" sz="2000" dirty="0"/>
              <a:t> of the </a:t>
            </a:r>
            <a:r>
              <a:rPr lang="it-IT" sz="2000" dirty="0" err="1"/>
              <a:t>equal</a:t>
            </a:r>
            <a:r>
              <a:rPr lang="it-IT" sz="2000" dirty="0"/>
              <a:t> </a:t>
            </a:r>
            <a:r>
              <a:rPr lang="it-IT" sz="2000" dirty="0" err="1"/>
              <a:t>sign</a:t>
            </a:r>
            <a:r>
              <a:rPr lang="it-IT" sz="2000" dirty="0"/>
              <a:t> (</a:t>
            </a:r>
            <a:r>
              <a:rPr lang="it-IT" sz="2000" dirty="0" err="1"/>
              <a:t>stopping</a:t>
            </a:r>
            <a:r>
              <a:rPr lang="it-IT" sz="2000" dirty="0"/>
              <a:t> </a:t>
            </a:r>
            <a:r>
              <a:rPr lang="it-IT" sz="2000" dirty="0" err="1"/>
              <a:t>at</a:t>
            </a:r>
            <a:r>
              <a:rPr lang="it-IT" sz="2000" dirty="0"/>
              <a:t> the second power):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AF569B52-FAAD-8917-8335-28BBBB13D194}"/>
              </a:ext>
            </a:extLst>
          </p:cNvPr>
          <p:cNvSpPr txBox="1"/>
          <p:nvPr/>
        </p:nvSpPr>
        <p:spPr>
          <a:xfrm>
            <a:off x="385310" y="5117122"/>
            <a:ext cx="7859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/>
              <a:t>This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equivalent</a:t>
            </a:r>
            <a:r>
              <a:rPr lang="it-IT" sz="2000" dirty="0"/>
              <a:t> to </a:t>
            </a:r>
            <a:r>
              <a:rPr lang="it-IT" sz="2000" dirty="0" err="1"/>
              <a:t>approximate</a:t>
            </a:r>
            <a:r>
              <a:rPr lang="it-IT" sz="2000" dirty="0"/>
              <a:t>, in the </a:t>
            </a:r>
            <a:r>
              <a:rPr lang="it-IT" sz="2000" dirty="0" err="1"/>
              <a:t>initial</a:t>
            </a:r>
            <a:r>
              <a:rPr lang="it-IT" sz="2000" dirty="0"/>
              <a:t> stages of the </a:t>
            </a:r>
            <a:r>
              <a:rPr lang="it-IT" sz="2000" dirty="0" err="1"/>
              <a:t>avalanche</a:t>
            </a:r>
            <a:r>
              <a:rPr lang="it-IT" sz="2000" dirty="0"/>
              <a:t> </a:t>
            </a:r>
            <a:r>
              <a:rPr lang="it-IT" sz="2000" dirty="0" err="1"/>
              <a:t>as</a:t>
            </a:r>
            <a:r>
              <a:rPr lang="it-IT" sz="2000" dirty="0"/>
              <a:t>:</a:t>
            </a: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2BA4074D-070A-E7C5-AA5F-875C08F153D7}"/>
              </a:ext>
            </a:extLst>
          </p:cNvPr>
          <p:cNvSpPr/>
          <p:nvPr/>
        </p:nvSpPr>
        <p:spPr>
          <a:xfrm>
            <a:off x="5652120" y="2125408"/>
            <a:ext cx="720080" cy="4413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2251ABD1-44B7-E0F8-715D-66C902AF68B2}"/>
              </a:ext>
            </a:extLst>
          </p:cNvPr>
          <p:cNvSpPr/>
          <p:nvPr/>
        </p:nvSpPr>
        <p:spPr>
          <a:xfrm>
            <a:off x="6379775" y="1994384"/>
            <a:ext cx="945160" cy="6656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952AB64-64C9-A7F6-422B-9166522D1DE1}"/>
              </a:ext>
            </a:extLst>
          </p:cNvPr>
          <p:cNvSpPr txBox="1"/>
          <p:nvPr/>
        </p:nvSpPr>
        <p:spPr>
          <a:xfrm>
            <a:off x="460375" y="4460271"/>
            <a:ext cx="21032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err="1"/>
              <a:t>where</a:t>
            </a:r>
            <a:r>
              <a:rPr lang="it-IT" sz="2000" dirty="0"/>
              <a:t> R = ½ P</a:t>
            </a:r>
            <a:r>
              <a:rPr lang="it-IT" sz="2000" baseline="-25000" dirty="0"/>
              <a:t>1</a:t>
            </a:r>
            <a:r>
              <a:rPr lang="it-IT" sz="2000" dirty="0"/>
              <a:t> R</a:t>
            </a:r>
            <a:r>
              <a:rPr lang="it-IT" sz="2000" baseline="-25000" dirty="0"/>
              <a:t>in</a:t>
            </a:r>
          </a:p>
        </p:txBody>
      </p:sp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A4F3BBEF-E7FD-2A45-9841-4A384EB1D260}"/>
              </a:ext>
            </a:extLst>
          </p:cNvPr>
          <p:cNvSpPr/>
          <p:nvPr/>
        </p:nvSpPr>
        <p:spPr>
          <a:xfrm rot="832527">
            <a:off x="4580030" y="1859795"/>
            <a:ext cx="1174651" cy="175057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destra 12">
            <a:extLst>
              <a:ext uri="{FF2B5EF4-FFF2-40B4-BE49-F238E27FC236}">
                <a16:creationId xmlns:a16="http://schemas.microsoft.com/office/drawing/2014/main" id="{B6C8DA3D-7E8A-1941-C44C-C3ECFFD803CA}"/>
              </a:ext>
            </a:extLst>
          </p:cNvPr>
          <p:cNvSpPr/>
          <p:nvPr/>
        </p:nvSpPr>
        <p:spPr>
          <a:xfrm rot="722088">
            <a:off x="5731598" y="1796964"/>
            <a:ext cx="940330" cy="170768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035EDF51-7DDF-421A-7CF5-1EF9402715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156" y="3573016"/>
            <a:ext cx="7143180" cy="845919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A08323BD-A96D-DB1E-7D33-CD55B7AA05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5" y="5640860"/>
            <a:ext cx="4464496" cy="80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0560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1457</Words>
  <Application>Microsoft Office PowerPoint</Application>
  <PresentationFormat>Presentazione su schermo (4:3)</PresentationFormat>
  <Paragraphs>120</Paragraphs>
  <Slides>15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4" baseType="lpstr">
      <vt:lpstr>AdvTimes</vt:lpstr>
      <vt:lpstr>Arial</vt:lpstr>
      <vt:lpstr>Arial Unicode MS</vt:lpstr>
      <vt:lpstr>Calibri</vt:lpstr>
      <vt:lpstr>Cambria Math</vt:lpstr>
      <vt:lpstr>Comic Sans MS</vt:lpstr>
      <vt:lpstr>Wingdings</vt:lpstr>
      <vt:lpstr>Tema di Office</vt:lpstr>
      <vt:lpstr>Equation</vt:lpstr>
      <vt:lpstr>Presentazione standard di PowerPoint</vt:lpstr>
      <vt:lpstr>Signals in Resistive Plate Chambers</vt:lpstr>
      <vt:lpstr>Signals in Resistive Plate Chambers</vt:lpstr>
      <vt:lpstr>Signal fluctuations in RPC</vt:lpstr>
      <vt:lpstr>Signal fluctuations in RPC</vt:lpstr>
      <vt:lpstr>Signals after readout electronics</vt:lpstr>
      <vt:lpstr>Origin of timing</vt:lpstr>
      <vt:lpstr>The «average» signal</vt:lpstr>
      <vt:lpstr>Inverting the «average» signal</vt:lpstr>
      <vt:lpstr>Inverting the «average» signal 2</vt:lpstr>
      <vt:lpstr>Timing fluctuations in RPCs</vt:lpstr>
      <vt:lpstr>Time resolution of RPC</vt:lpstr>
      <vt:lpstr>Time resolution of RPC</vt:lpstr>
      <vt:lpstr>Time resolution of RPC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Preliminary definitions</dc:title>
  <dc:creator>Marcello</dc:creator>
  <cp:lastModifiedBy>Marcello Abbrescia</cp:lastModifiedBy>
  <cp:revision>223</cp:revision>
  <dcterms:created xsi:type="dcterms:W3CDTF">2021-09-14T07:13:54Z</dcterms:created>
  <dcterms:modified xsi:type="dcterms:W3CDTF">2025-02-24T18:37:59Z</dcterms:modified>
</cp:coreProperties>
</file>