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7"/>
  </p:notesMasterIdLst>
  <p:sldIdLst>
    <p:sldId id="396" r:id="rId5"/>
    <p:sldId id="407" r:id="rId6"/>
    <p:sldId id="457" r:id="rId7"/>
    <p:sldId id="398" r:id="rId8"/>
    <p:sldId id="413" r:id="rId9"/>
    <p:sldId id="394" r:id="rId10"/>
    <p:sldId id="448" r:id="rId11"/>
    <p:sldId id="400" r:id="rId12"/>
    <p:sldId id="432" r:id="rId13"/>
    <p:sldId id="450" r:id="rId14"/>
    <p:sldId id="443" r:id="rId15"/>
    <p:sldId id="449" r:id="rId16"/>
    <p:sldId id="430" r:id="rId17"/>
    <p:sldId id="433" r:id="rId18"/>
    <p:sldId id="439" r:id="rId19"/>
    <p:sldId id="441" r:id="rId20"/>
    <p:sldId id="442" r:id="rId21"/>
    <p:sldId id="440" r:id="rId22"/>
    <p:sldId id="423" r:id="rId23"/>
    <p:sldId id="401" r:id="rId24"/>
    <p:sldId id="434" r:id="rId25"/>
    <p:sldId id="437" r:id="rId26"/>
    <p:sldId id="451" r:id="rId27"/>
    <p:sldId id="462" r:id="rId28"/>
    <p:sldId id="424" r:id="rId29"/>
    <p:sldId id="402" r:id="rId30"/>
    <p:sldId id="452" r:id="rId31"/>
    <p:sldId id="425" r:id="rId32"/>
    <p:sldId id="453" r:id="rId33"/>
    <p:sldId id="422" r:id="rId34"/>
    <p:sldId id="456" r:id="rId35"/>
    <p:sldId id="405"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00"/>
    <a:srgbClr val="D87922"/>
    <a:srgbClr val="F28823"/>
    <a:srgbClr val="BEC4CC"/>
    <a:srgbClr val="FF7900"/>
    <a:srgbClr val="F1D8FE"/>
    <a:srgbClr val="FFFC00"/>
    <a:srgbClr val="E8E61A"/>
    <a:srgbClr val="77AF19"/>
    <a:srgbClr val="112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54"/>
    <p:restoredTop sz="99328" autoAdjust="0"/>
  </p:normalViewPr>
  <p:slideViewPr>
    <p:cSldViewPr snapToGrid="0">
      <p:cViewPr varScale="1">
        <p:scale>
          <a:sx n="124" d="100"/>
          <a:sy n="124" d="100"/>
        </p:scale>
        <p:origin x="68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63A-C02A-44B3-810A-2B1D32A19381}" type="datetimeFigureOut">
              <a:rPr lang="it-IT" smtClean="0"/>
              <a:t>23/02/25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E8E29-AD91-4DE6-A5E4-47F1DFC66592}" type="slidenum">
              <a:rPr lang="it-IT" smtClean="0"/>
              <a:t>‹#›</a:t>
            </a:fld>
            <a:endParaRPr lang="it-IT"/>
          </a:p>
        </p:txBody>
      </p:sp>
    </p:spTree>
    <p:extLst>
      <p:ext uri="{BB962C8B-B14F-4D97-AF65-F5344CB8AC3E}">
        <p14:creationId xmlns:p14="http://schemas.microsoft.com/office/powerpoint/2010/main" val="14350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64270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545" y="6252343"/>
            <a:ext cx="12169455" cy="501844"/>
          </a:xfrm>
          <a:prstGeom prst="rect">
            <a:avLst/>
          </a:prstGeom>
          <a:noFill/>
          <a:ln>
            <a:noFill/>
          </a:ln>
          <a:scene3d>
            <a:camera prst="perspectiveRelaxedModerately" fov="6600000">
              <a:rot lat="19800000" lon="0" rev="0"/>
            </a:camera>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 name="Rectangle 10"/>
          <p:cNvSpPr>
            <a:spLocks noChangeArrowheads="1"/>
          </p:cNvSpPr>
          <p:nvPr userDrawn="1"/>
        </p:nvSpPr>
        <p:spPr bwMode="auto">
          <a:xfrm>
            <a:off x="0" y="6550025"/>
            <a:ext cx="12192000" cy="304800"/>
          </a:xfrm>
          <a:prstGeom prst="rect">
            <a:avLst/>
          </a:prstGeom>
          <a:solidFill>
            <a:srgbClr val="DEECF6"/>
          </a:solidFill>
          <a:ln w="9525">
            <a:noFill/>
            <a:miter lim="800000"/>
            <a:headEnd/>
            <a:tailEnd/>
          </a:ln>
          <a:effectLst/>
          <a:scene3d>
            <a:camera prst="orthographicFront"/>
            <a:lightRig rig="threePt" dir="t"/>
          </a:scene3d>
          <a:sp3d>
            <a:bevelT w="38100" h="38100" prst="relaxedInset"/>
            <a:bevelB w="38100" h="38100" prst="relaxedInset"/>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w="12700" cmpd="sng">
                <a:solidFill>
                  <a:srgbClr val="FF0000"/>
                </a:solidFill>
              </a:ln>
            </a:endParaRPr>
          </a:p>
        </p:txBody>
      </p:sp>
      <p:sp>
        <p:nvSpPr>
          <p:cNvPr id="23" name="Rectangle 13"/>
          <p:cNvSpPr>
            <a:spLocks noChangeArrowheads="1"/>
          </p:cNvSpPr>
          <p:nvPr userDrawn="1"/>
        </p:nvSpPr>
        <p:spPr bwMode="auto">
          <a:xfrm>
            <a:off x="11663139" y="6543673"/>
            <a:ext cx="426708"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fld id="{F8D43216-D5ED-464A-87EF-DF6AD78E5898}" type="slidenum">
              <a:rPr lang="it-IT" sz="1200" b="1" smtClean="0">
                <a:solidFill>
                  <a:srgbClr val="0C3A6D"/>
                </a:solidFill>
                <a:latin typeface="Arial" charset="0"/>
              </a:rPr>
              <a:pPr algn="r"/>
              <a:t>‹#›</a:t>
            </a:fld>
            <a:endParaRPr lang="it-IT" sz="1200" b="1">
              <a:solidFill>
                <a:srgbClr val="0C3A6D"/>
              </a:solidFill>
              <a:latin typeface="Arial" charset="0"/>
            </a:endParaRPr>
          </a:p>
        </p:txBody>
      </p:sp>
      <p:grpSp>
        <p:nvGrpSpPr>
          <p:cNvPr id="13" name="Group 12"/>
          <p:cNvGrpSpPr/>
          <p:nvPr userDrawn="1"/>
        </p:nvGrpSpPr>
        <p:grpSpPr>
          <a:xfrm>
            <a:off x="84774" y="1"/>
            <a:ext cx="12029260" cy="6445198"/>
            <a:chOff x="108000" y="1"/>
            <a:chExt cx="8928000" cy="6481198"/>
          </a:xfrm>
        </p:grpSpPr>
        <p:sp>
          <p:nvSpPr>
            <p:cNvPr id="14" name="Rectangle 7"/>
            <p:cNvSpPr>
              <a:spLocks noChangeArrowheads="1"/>
            </p:cNvSpPr>
            <p:nvPr userDrawn="1"/>
          </p:nvSpPr>
          <p:spPr bwMode="auto">
            <a:xfrm>
              <a:off x="108000" y="1"/>
              <a:ext cx="8928000" cy="6481198"/>
            </a:xfrm>
            <a:prstGeom prst="rect">
              <a:avLst/>
            </a:prstGeom>
            <a:solidFill>
              <a:srgbClr val="135CAE"/>
            </a:solidFill>
            <a:ln>
              <a:noFill/>
            </a:ln>
            <a:effectLst/>
            <a:scene3d>
              <a:camera prst="orthographicFront"/>
              <a:lightRig rig="threePt" dir="t"/>
            </a:scene3d>
            <a:sp3d>
              <a:bevelT w="114300" prst="hardEdge"/>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AutoShape 8"/>
            <p:cNvSpPr>
              <a:spLocks noChangeArrowheads="1"/>
            </p:cNvSpPr>
            <p:nvPr userDrawn="1"/>
          </p:nvSpPr>
          <p:spPr bwMode="auto">
            <a:xfrm>
              <a:off x="220274" y="107998"/>
              <a:ext cx="8712000" cy="6227995"/>
            </a:xfrm>
            <a:prstGeom prst="roundRect">
              <a:avLst>
                <a:gd name="adj" fmla="val 0"/>
              </a:avLst>
            </a:prstGeom>
            <a:solidFill>
              <a:schemeClr val="bg1"/>
            </a:solidFill>
            <a:ln>
              <a:noFill/>
            </a:ln>
            <a:effectLst/>
            <a:extLst>
              <a:ext uri="{91240B29-F687-4f45-9708-019B960494DF}">
                <a14:hiddenLine xmlns="" xmlns:a14="http://schemas.microsoft.com/office/drawing/2010/main" w="28575">
                  <a:solidFill>
                    <a:srgbClr val="135CAE"/>
                  </a:solidFill>
                  <a:round/>
                  <a:headEnd type="none" w="med" len="sm"/>
                  <a:tailEnd type="none" w="med"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en-US"/>
            </a:p>
          </p:txBody>
        </p:sp>
      </p:grpSp>
      <p:pic>
        <p:nvPicPr>
          <p:cNvPr id="6" name="Picture 5">
            <a:extLst>
              <a:ext uri="{FF2B5EF4-FFF2-40B4-BE49-F238E27FC236}">
                <a16:creationId xmlns:a16="http://schemas.microsoft.com/office/drawing/2014/main" id="{719DDA35-8FAC-D7F4-B9FE-1ED8A218215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2157" y="124675"/>
            <a:ext cx="1080000" cy="555976"/>
          </a:xfrm>
          <a:prstGeom prst="rect">
            <a:avLst/>
          </a:prstGeom>
        </p:spPr>
      </p:pic>
      <p:sp>
        <p:nvSpPr>
          <p:cNvPr id="2" name="Text Box 12">
            <a:extLst>
              <a:ext uri="{FF2B5EF4-FFF2-40B4-BE49-F238E27FC236}">
                <a16:creationId xmlns:a16="http://schemas.microsoft.com/office/drawing/2014/main" id="{B0FE76EC-00F0-D6F6-576F-141F769EAE0C}"/>
              </a:ext>
            </a:extLst>
          </p:cNvPr>
          <p:cNvSpPr txBox="1">
            <a:spLocks noChangeArrowheads="1"/>
          </p:cNvSpPr>
          <p:nvPr userDrawn="1"/>
        </p:nvSpPr>
        <p:spPr bwMode="auto">
          <a:xfrm>
            <a:off x="1011653" y="6573835"/>
            <a:ext cx="10651486"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indent="0" algn="l">
              <a:tabLst>
                <a:tab pos="2976563" algn="r"/>
                <a:tab pos="6126163" algn="r"/>
                <a:tab pos="8391525" algn="r"/>
                <a:tab pos="9197975" algn="r"/>
              </a:tabLst>
            </a:pPr>
            <a:r>
              <a:rPr lang="it-IT" sz="1000" b="1">
                <a:solidFill>
                  <a:srgbClr val="FF6600"/>
                </a:solidFill>
                <a:latin typeface="Arial" charset="0"/>
              </a:rPr>
              <a:t>24-26 Feb 2025</a:t>
            </a:r>
            <a:r>
              <a:rPr lang="it-IT" sz="1000" b="1">
                <a:solidFill>
                  <a:srgbClr val="008000"/>
                </a:solidFill>
                <a:latin typeface="Arial" charset="0"/>
              </a:rPr>
              <a:t>     </a:t>
            </a:r>
            <a:r>
              <a:rPr lang="it-IT" sz="1000" b="1" i="0">
                <a:solidFill>
                  <a:srgbClr val="008000"/>
                </a:solidFill>
                <a:latin typeface="Arial" charset="0"/>
              </a:rPr>
              <a:t>INFN-LNS</a:t>
            </a:r>
            <a:r>
              <a:rPr lang="it-IT" sz="1000" b="1">
                <a:solidFill>
                  <a:srgbClr val="008000"/>
                </a:solidFill>
                <a:latin typeface="Arial" charset="0"/>
              </a:rPr>
              <a:t>	     R</a:t>
            </a:r>
            <a:r>
              <a:rPr lang="it-IT" sz="1000" b="1">
                <a:solidFill>
                  <a:srgbClr val="1F5FAC"/>
                </a:solidFill>
                <a:latin typeface="Arial" charset="0"/>
              </a:rPr>
              <a:t>adwaste monitoring and nuclear decommissioning: experience from the EU projects MICADO, PREDIS, CLEANDEM	          </a:t>
            </a:r>
            <a:r>
              <a:rPr lang="en-US" sz="1000" b="1" i="0">
                <a:solidFill>
                  <a:srgbClr val="7030A0"/>
                </a:solidFill>
                <a:latin typeface="Arial"/>
                <a:ea typeface="Arial"/>
                <a:cs typeface="Arial"/>
              </a:rPr>
              <a:t>P.Finocchiaro</a:t>
            </a:r>
            <a:endParaRPr lang="it-IT" sz="1000" b="1">
              <a:solidFill>
                <a:srgbClr val="7030A0"/>
              </a:solidFill>
              <a:latin typeface="Arial" charset="0"/>
            </a:endParaRPr>
          </a:p>
        </p:txBody>
      </p:sp>
      <p:sp>
        <p:nvSpPr>
          <p:cNvPr id="4" name="Text Box 11">
            <a:extLst>
              <a:ext uri="{FF2B5EF4-FFF2-40B4-BE49-F238E27FC236}">
                <a16:creationId xmlns:a16="http://schemas.microsoft.com/office/drawing/2014/main" id="{6E904904-21EA-E382-4A09-2DA9B56331B8}"/>
              </a:ext>
            </a:extLst>
          </p:cNvPr>
          <p:cNvSpPr txBox="1">
            <a:spLocks noChangeArrowheads="1"/>
          </p:cNvSpPr>
          <p:nvPr userDrawn="1"/>
        </p:nvSpPr>
        <p:spPr bwMode="auto">
          <a:xfrm>
            <a:off x="31939" y="6576186"/>
            <a:ext cx="947775"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sz="1000" b="1" i="0" kern="1200">
                <a:solidFill>
                  <a:srgbClr val="FF0000"/>
                </a:solidFill>
                <a:latin typeface="Arial"/>
                <a:ea typeface="Arial"/>
                <a:cs typeface="Arial"/>
              </a:rPr>
              <a:t>DeSyT 2025</a:t>
            </a:r>
            <a:endParaRPr lang="it-IT" sz="1000" b="1" kern="1200">
              <a:solidFill>
                <a:srgbClr val="FF0000"/>
              </a:solidFill>
              <a:latin typeface="Arial" charset="0"/>
              <a:ea typeface="ＭＳ Ｐゴシック" charset="0"/>
              <a:cs typeface="+mn-cs"/>
            </a:endParaRPr>
          </a:p>
        </p:txBody>
      </p:sp>
    </p:spTree>
    <p:extLst>
      <p:ext uri="{BB962C8B-B14F-4D97-AF65-F5344CB8AC3E}">
        <p14:creationId xmlns:p14="http://schemas.microsoft.com/office/powerpoint/2010/main" val="3522995788"/>
      </p:ext>
    </p:extLst>
  </p:cSld>
  <p:clrMap bg1="lt1" tx1="dk1" bg2="lt2" tx2="dk2" accent1="accent1" accent2="accent2" accent3="accent3" accent4="accent4" accent5="accent5" accent6="accent6" hlink="hlink" folHlink="folHlink"/>
  <p:sldLayoutIdLst>
    <p:sldLayoutId id="2147483667" r:id="rId1"/>
  </p:sldLayoutIdLst>
  <p:transition spd="slow">
    <p:fade/>
  </p:transition>
  <p:hf hdr="0" ftr="0"/>
  <p:txStyles>
    <p:title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jpeg"/><Relationship Id="rId7" Type="http://schemas.openxmlformats.org/officeDocument/2006/relationships/image" Target="../media/image67.tiff"/><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66.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2.wdp"/><Relationship Id="rId3" Type="http://schemas.openxmlformats.org/officeDocument/2006/relationships/image" Target="../media/image87.png"/><Relationship Id="rId7" Type="http://schemas.openxmlformats.org/officeDocument/2006/relationships/image" Target="../media/image91.jpeg"/><Relationship Id="rId12" Type="http://schemas.openxmlformats.org/officeDocument/2006/relationships/image" Target="../media/image94.png"/><Relationship Id="rId2" Type="http://schemas.openxmlformats.org/officeDocument/2006/relationships/image" Target="../media/image86.emf"/><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3.jpe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8.jpeg"/><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5.gif"/><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48D5D-4FAF-D09B-04CF-FC600B616D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20988" y="3429000"/>
            <a:ext cx="2906560" cy="2102126"/>
          </a:xfrm>
          <a:prstGeom prst="rect">
            <a:avLst/>
          </a:prstGeom>
        </p:spPr>
      </p:pic>
      <p:sp>
        <p:nvSpPr>
          <p:cNvPr id="4" name="TextBox 3">
            <a:extLst>
              <a:ext uri="{FF2B5EF4-FFF2-40B4-BE49-F238E27FC236}">
                <a16:creationId xmlns:a16="http://schemas.microsoft.com/office/drawing/2014/main" id="{A772BA31-F559-A120-4639-FAEE5390D84E}"/>
              </a:ext>
            </a:extLst>
          </p:cNvPr>
          <p:cNvSpPr txBox="1"/>
          <p:nvPr/>
        </p:nvSpPr>
        <p:spPr>
          <a:xfrm>
            <a:off x="3835268" y="1933969"/>
            <a:ext cx="4521464" cy="1597614"/>
          </a:xfrm>
          <a:prstGeom prst="roundRect">
            <a:avLst/>
          </a:prstGeom>
          <a:noFill/>
          <a:scene3d>
            <a:camera prst="orthographicFront"/>
            <a:lightRig rig="threePt" dir="t"/>
          </a:scene3d>
          <a:sp3d>
            <a:bevelT/>
          </a:sp3d>
        </p:spPr>
        <p:txBody>
          <a:bodyPr wrap="square" anchor="t">
            <a:noAutofit/>
          </a:bodyPr>
          <a:lstStyle>
            <a:defPPr>
              <a:defRPr lang="en-US"/>
            </a:defPPr>
            <a:lvl1pPr algn="ctr">
              <a:lnSpc>
                <a:spcPct val="130000"/>
              </a:lnSpc>
              <a:defRPr sz="3200" b="1">
                <a:solidFill>
                  <a:schemeClr val="accent1">
                    <a:lumMod val="75000"/>
                  </a:schemeClr>
                </a:solidFill>
                <a:latin typeface="Arial"/>
                <a:cs typeface="Arial"/>
              </a:defRPr>
            </a:lvl1pPr>
          </a:lstStyle>
          <a:p>
            <a:r>
              <a:rPr lang="it-IT" sz="1400">
                <a:solidFill>
                  <a:srgbClr val="1F5FAC"/>
                </a:solidFill>
              </a:rPr>
              <a:t>Paolo Finocchiaro</a:t>
            </a:r>
          </a:p>
          <a:p>
            <a:endParaRPr lang="it-IT" sz="1400">
              <a:solidFill>
                <a:srgbClr val="1F5FAC"/>
              </a:solidFill>
            </a:endParaRPr>
          </a:p>
          <a:p>
            <a:r>
              <a:rPr lang="it-IT" sz="1400">
                <a:solidFill>
                  <a:srgbClr val="1F5FAC"/>
                </a:solidFill>
              </a:rPr>
              <a:t>Istituto Nazionale di Fisica Nucleare</a:t>
            </a:r>
          </a:p>
          <a:p>
            <a:r>
              <a:rPr lang="it-IT" sz="1400">
                <a:solidFill>
                  <a:srgbClr val="1F5FAC"/>
                </a:solidFill>
              </a:rPr>
              <a:t>Laboratori Nazionali del Sud, Catania, Italy</a:t>
            </a:r>
            <a:endParaRPr lang="it-IT" sz="2400">
              <a:solidFill>
                <a:srgbClr val="1F5FAC"/>
              </a:solidFill>
            </a:endParaRPr>
          </a:p>
        </p:txBody>
      </p:sp>
      <p:sp>
        <p:nvSpPr>
          <p:cNvPr id="7" name="TextBox 6">
            <a:extLst>
              <a:ext uri="{FF2B5EF4-FFF2-40B4-BE49-F238E27FC236}">
                <a16:creationId xmlns:a16="http://schemas.microsoft.com/office/drawing/2014/main" id="{0D2DB4B5-A9F6-7022-2CF2-3A281F26C66F}"/>
              </a:ext>
            </a:extLst>
          </p:cNvPr>
          <p:cNvSpPr txBox="1"/>
          <p:nvPr/>
        </p:nvSpPr>
        <p:spPr>
          <a:xfrm>
            <a:off x="921024" y="950112"/>
            <a:ext cx="10594950" cy="958660"/>
          </a:xfrm>
          <a:prstGeom prst="rect">
            <a:avLst/>
          </a:prstGeom>
          <a:noFill/>
        </p:spPr>
        <p:txBody>
          <a:bodyPr wrap="square">
            <a:spAutoFit/>
          </a:bodyPr>
          <a:lstStyle/>
          <a:p>
            <a:pPr algn="ctr">
              <a:lnSpc>
                <a:spcPct val="150000"/>
              </a:lnSpc>
            </a:pPr>
            <a:r>
              <a:rPr lang="en-GB" sz="2000" b="1">
                <a:solidFill>
                  <a:srgbClr val="C00000"/>
                </a:solidFill>
                <a:effectLst/>
                <a:latin typeface="ArialMT"/>
              </a:rPr>
              <a:t>Sensor systems for radwaste monitoring and nuclear decommissioning: </a:t>
            </a:r>
          </a:p>
          <a:p>
            <a:pPr algn="ctr">
              <a:lnSpc>
                <a:spcPct val="150000"/>
              </a:lnSpc>
            </a:pPr>
            <a:r>
              <a:rPr lang="en-GB" sz="2000" b="1">
                <a:solidFill>
                  <a:srgbClr val="C00000"/>
                </a:solidFill>
                <a:effectLst/>
                <a:latin typeface="ArialMT"/>
              </a:rPr>
              <a:t>experience from the Euratom projects MICADO, PREDIS, CLEANDEM</a:t>
            </a:r>
            <a:endParaRPr lang="en-GB" sz="2000" b="1">
              <a:solidFill>
                <a:srgbClr val="C00000"/>
              </a:solidFill>
              <a:effectLst/>
            </a:endParaRPr>
          </a:p>
        </p:txBody>
      </p:sp>
      <p:sp>
        <p:nvSpPr>
          <p:cNvPr id="9" name="TextBox 8">
            <a:extLst>
              <a:ext uri="{FF2B5EF4-FFF2-40B4-BE49-F238E27FC236}">
                <a16:creationId xmlns:a16="http://schemas.microsoft.com/office/drawing/2014/main" id="{541460AC-6DFE-816A-CD3A-3372E78C4B51}"/>
              </a:ext>
            </a:extLst>
          </p:cNvPr>
          <p:cNvSpPr txBox="1"/>
          <p:nvPr/>
        </p:nvSpPr>
        <p:spPr>
          <a:xfrm>
            <a:off x="10135492" y="97925"/>
            <a:ext cx="1854450" cy="461665"/>
          </a:xfrm>
          <a:prstGeom prst="rect">
            <a:avLst/>
          </a:prstGeom>
          <a:noFill/>
        </p:spPr>
        <p:txBody>
          <a:bodyPr wrap="square">
            <a:spAutoFit/>
          </a:bodyPr>
          <a:lstStyle/>
          <a:p>
            <a:r>
              <a:rPr lang="en-GB" sz="2400" b="1" cap="small">
                <a:solidFill>
                  <a:schemeClr val="accent1">
                    <a:lumMod val="75000"/>
                  </a:schemeClr>
                </a:solidFill>
                <a:latin typeface="Times New Roman" panose="02020603050405020304" pitchFamily="18" charset="0"/>
                <a:cs typeface="Times New Roman" panose="02020603050405020304" pitchFamily="18" charset="0"/>
              </a:rPr>
              <a:t>DeSyT-2025</a:t>
            </a:r>
            <a:endParaRPr sz="2400" b="1" cap="small">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36BE57D-835A-8331-1482-730F04205301}"/>
              </a:ext>
            </a:extLst>
          </p:cNvPr>
          <p:cNvSpPr txBox="1"/>
          <p:nvPr/>
        </p:nvSpPr>
        <p:spPr>
          <a:xfrm>
            <a:off x="1389944" y="559590"/>
            <a:ext cx="9774148" cy="276999"/>
          </a:xfrm>
          <a:prstGeom prst="rect">
            <a:avLst/>
          </a:prstGeom>
          <a:noFill/>
        </p:spPr>
        <p:txBody>
          <a:bodyPr wrap="square">
            <a:spAutoFit/>
          </a:bodyPr>
          <a:lstStyle/>
          <a:p>
            <a:r>
              <a:rPr lang="en-GB" sz="1200">
                <a:solidFill>
                  <a:schemeClr val="accent1">
                    <a:lumMod val="75000"/>
                  </a:schemeClr>
                </a:solidFill>
                <a:latin typeface="Arial" panose="020B0604020202020204" pitchFamily="34" charset="0"/>
                <a:cs typeface="Arial" panose="020B0604020202020204" pitchFamily="34" charset="0"/>
              </a:rPr>
              <a:t>2</a:t>
            </a:r>
            <a:r>
              <a:rPr lang="en-GB" sz="1200" baseline="30000">
                <a:solidFill>
                  <a:schemeClr val="accent1">
                    <a:lumMod val="75000"/>
                  </a:schemeClr>
                </a:solidFill>
                <a:latin typeface="Arial" panose="020B0604020202020204" pitchFamily="34" charset="0"/>
                <a:cs typeface="Arial" panose="020B0604020202020204" pitchFamily="34" charset="0"/>
              </a:rPr>
              <a:t>nd</a:t>
            </a:r>
            <a:r>
              <a:rPr lang="en-GB" sz="1200">
                <a:solidFill>
                  <a:schemeClr val="accent1">
                    <a:lumMod val="75000"/>
                  </a:schemeClr>
                </a:solidFill>
                <a:latin typeface="Arial" panose="020B0604020202020204" pitchFamily="34" charset="0"/>
                <a:cs typeface="Arial" panose="020B0604020202020204" pitchFamily="34" charset="0"/>
              </a:rPr>
              <a:t> International Workshop on </a:t>
            </a:r>
            <a:r>
              <a:rPr lang="en-GB" sz="1200">
                <a:solidFill>
                  <a:srgbClr val="C00000"/>
                </a:solidFill>
                <a:latin typeface="Arial" panose="020B0604020202020204" pitchFamily="34" charset="0"/>
                <a:cs typeface="Arial" panose="020B0604020202020204" pitchFamily="34" charset="0"/>
              </a:rPr>
              <a:t>De</a:t>
            </a:r>
            <a:r>
              <a:rPr lang="en-GB" sz="1200">
                <a:solidFill>
                  <a:schemeClr val="accent1">
                    <a:lumMod val="75000"/>
                  </a:schemeClr>
                </a:solidFill>
                <a:latin typeface="Arial" panose="020B0604020202020204" pitchFamily="34" charset="0"/>
                <a:cs typeface="Arial" panose="020B0604020202020204" pitchFamily="34" charset="0"/>
              </a:rPr>
              <a:t>tection </a:t>
            </a:r>
            <a:r>
              <a:rPr lang="en-GB" sz="1200">
                <a:solidFill>
                  <a:srgbClr val="C00000"/>
                </a:solidFill>
                <a:latin typeface="Arial" panose="020B0604020202020204" pitchFamily="34" charset="0"/>
                <a:cs typeface="Arial" panose="020B0604020202020204" pitchFamily="34" charset="0"/>
              </a:rPr>
              <a:t>Sy</a:t>
            </a:r>
            <a:r>
              <a:rPr lang="en-GB" sz="1200">
                <a:solidFill>
                  <a:schemeClr val="accent1">
                    <a:lumMod val="75000"/>
                  </a:schemeClr>
                </a:solidFill>
                <a:latin typeface="Arial" panose="020B0604020202020204" pitchFamily="34" charset="0"/>
                <a:cs typeface="Arial" panose="020B0604020202020204" pitchFamily="34" charset="0"/>
              </a:rPr>
              <a:t>stems and </a:t>
            </a:r>
            <a:r>
              <a:rPr lang="en-GB" sz="1200">
                <a:solidFill>
                  <a:srgbClr val="C00000"/>
                </a:solidFill>
                <a:latin typeface="Arial" panose="020B0604020202020204" pitchFamily="34" charset="0"/>
                <a:cs typeface="Arial" panose="020B0604020202020204" pitchFamily="34" charset="0"/>
              </a:rPr>
              <a:t>T</a:t>
            </a:r>
            <a:r>
              <a:rPr lang="en-GB" sz="1200">
                <a:solidFill>
                  <a:schemeClr val="accent1">
                    <a:lumMod val="75000"/>
                  </a:schemeClr>
                </a:solidFill>
                <a:latin typeface="Arial" panose="020B0604020202020204" pitchFamily="34" charset="0"/>
                <a:cs typeface="Arial" panose="020B0604020202020204" pitchFamily="34" charset="0"/>
              </a:rPr>
              <a:t>echniques for Fundamental and Applied Physics, Catania (Italy), Feb 24-26, 2025</a:t>
            </a:r>
            <a:endParaRPr sz="1200">
              <a:solidFill>
                <a:schemeClr val="accent1">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A0824E1-C6D8-A7CE-A73D-842B72B2E294}"/>
              </a:ext>
            </a:extLst>
          </p:cNvPr>
          <p:cNvSpPr/>
          <p:nvPr/>
        </p:nvSpPr>
        <p:spPr>
          <a:xfrm>
            <a:off x="979990" y="5831807"/>
            <a:ext cx="7345803" cy="461665"/>
          </a:xfrm>
          <a:prstGeom prst="rect">
            <a:avLst/>
          </a:prstGeom>
        </p:spPr>
        <p:txBody>
          <a:bodyPr wrap="square">
            <a:spAutoFit/>
          </a:bodyPr>
          <a:lstStyle/>
          <a:p>
            <a:r>
              <a:rPr lang="en-GB" sz="1200" i="1" dirty="0">
                <a:solidFill>
                  <a:prstClr val="black"/>
                </a:solidFill>
                <a:latin typeface="Arial" panose="020B0604020202020204" pitchFamily="34" charset="0"/>
                <a:cs typeface="Arial" panose="020B0604020202020204" pitchFamily="34" charset="0"/>
              </a:rPr>
              <a:t>MICADO, PREDIS, CLEANDEM projects have received funding from the European Union’s Horizon 2020 research and innovation programme under grant agreements No 847641, No 945335, No 945098.</a:t>
            </a:r>
          </a:p>
        </p:txBody>
      </p:sp>
      <p:pic>
        <p:nvPicPr>
          <p:cNvPr id="3" name="Picture 2">
            <a:extLst>
              <a:ext uri="{FF2B5EF4-FFF2-40B4-BE49-F238E27FC236}">
                <a16:creationId xmlns:a16="http://schemas.microsoft.com/office/drawing/2014/main" id="{580C3F51-37FB-83AF-D7AC-3C370C90DC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679" y="5811195"/>
            <a:ext cx="695311" cy="472003"/>
          </a:xfrm>
          <a:prstGeom prst="rect">
            <a:avLst/>
          </a:prstGeom>
        </p:spPr>
      </p:pic>
      <p:pic>
        <p:nvPicPr>
          <p:cNvPr id="6" name="Picture 5">
            <a:extLst>
              <a:ext uri="{FF2B5EF4-FFF2-40B4-BE49-F238E27FC236}">
                <a16:creationId xmlns:a16="http://schemas.microsoft.com/office/drawing/2014/main" id="{A5C7153E-6AD4-112C-EA02-C9CA7F5710A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8389" y="2234950"/>
            <a:ext cx="2179390" cy="3827689"/>
          </a:xfrm>
          <a:prstGeom prst="rect">
            <a:avLst/>
          </a:prstGeom>
        </p:spPr>
      </p:pic>
      <p:pic>
        <p:nvPicPr>
          <p:cNvPr id="8" name="Picture 7">
            <a:extLst>
              <a:ext uri="{FF2B5EF4-FFF2-40B4-BE49-F238E27FC236}">
                <a16:creationId xmlns:a16="http://schemas.microsoft.com/office/drawing/2014/main" id="{8293DADE-BEE9-1E31-98FC-FE9D356AC2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929" t="2361" r="24519" b="6147"/>
          <a:stretch/>
        </p:blipFill>
        <p:spPr bwMode="auto">
          <a:xfrm>
            <a:off x="4676925" y="3202437"/>
            <a:ext cx="1677931" cy="2463993"/>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4D3596B-F9FA-543F-0F99-35CFED51A016}"/>
              </a:ext>
            </a:extLst>
          </p:cNvPr>
          <p:cNvPicPr>
            <a:picLocks noChangeAspect="1"/>
          </p:cNvPicPr>
          <p:nvPr/>
        </p:nvPicPr>
        <p:blipFill rotWithShape="1">
          <a:blip r:embed="rId6"/>
          <a:srcRect l="25984" t="12382" r="12413" b="3956"/>
          <a:stretch/>
        </p:blipFill>
        <p:spPr>
          <a:xfrm>
            <a:off x="6741828" y="3390421"/>
            <a:ext cx="1839074" cy="2276009"/>
          </a:xfrm>
          <a:prstGeom prst="rect">
            <a:avLst/>
          </a:prstGeom>
        </p:spPr>
      </p:pic>
    </p:spTree>
    <p:extLst>
      <p:ext uri="{BB962C8B-B14F-4D97-AF65-F5344CB8AC3E}">
        <p14:creationId xmlns:p14="http://schemas.microsoft.com/office/powerpoint/2010/main" val="86209395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8CB27CE-B4E4-4041-5F90-EEF07A32D48C}"/>
              </a:ext>
            </a:extLst>
          </p:cNvPr>
          <p:cNvPicPr>
            <a:picLocks noChangeAspect="1"/>
          </p:cNvPicPr>
          <p:nvPr/>
        </p:nvPicPr>
        <p:blipFill>
          <a:blip r:embed="rId2"/>
          <a:stretch>
            <a:fillRect/>
          </a:stretch>
        </p:blipFill>
        <p:spPr>
          <a:xfrm>
            <a:off x="927311" y="1283710"/>
            <a:ext cx="10282597" cy="4884234"/>
          </a:xfrm>
          <a:prstGeom prst="rect">
            <a:avLst/>
          </a:prstGeom>
        </p:spPr>
      </p:pic>
      <p:sp>
        <p:nvSpPr>
          <p:cNvPr id="2" name="AutoShape 3">
            <a:extLst>
              <a:ext uri="{FF2B5EF4-FFF2-40B4-BE49-F238E27FC236}">
                <a16:creationId xmlns:a16="http://schemas.microsoft.com/office/drawing/2014/main" id="{82955355-56E3-3DAD-44CE-CCB2E7B0F4D7}"/>
              </a:ext>
            </a:extLst>
          </p:cNvPr>
          <p:cNvSpPr>
            <a:spLocks noChangeArrowheads="1"/>
          </p:cNvSpPr>
          <p:nvPr/>
        </p:nvSpPr>
        <p:spPr bwMode="auto">
          <a:xfrm>
            <a:off x="3941618" y="414280"/>
            <a:ext cx="4386060" cy="68858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tested with low level waste (LLW)</a:t>
            </a:r>
          </a:p>
          <a:p>
            <a:pPr marL="0" marR="0" lvl="0" indent="0" algn="ctr" defTabSz="1042988" eaLnBrk="1" fontAlgn="auto" latinLnBrk="0" hangingPunct="1">
              <a:lnSpc>
                <a:spcPct val="80000"/>
              </a:lnSpc>
              <a:spcBef>
                <a:spcPct val="50000"/>
              </a:spcBef>
              <a:spcAft>
                <a:spcPts val="0"/>
              </a:spcAft>
              <a:buClrTx/>
              <a:buSzTx/>
              <a:buFontTx/>
              <a:buNone/>
              <a:tabLst/>
              <a:defRPr/>
            </a:pPr>
            <a:r>
              <a:rPr lang="it-IT" sz="1600" b="1" kern="0">
                <a:solidFill>
                  <a:srgbClr val="16469E"/>
                </a:solidFill>
              </a:rPr>
              <a:t>Nucleco (Casaccia, Rome) 2023</a:t>
            </a:r>
            <a:endParaRPr kumimoji="0" lang="it-IT" sz="1600" b="1" i="0" u="none" strike="noStrike" kern="0" cap="none" spc="0" normalizeH="0" baseline="0" noProof="0">
              <a:ln>
                <a:noFill/>
              </a:ln>
              <a:solidFill>
                <a:srgbClr val="16469E"/>
              </a:solidFill>
              <a:effectLst/>
              <a:uLnTx/>
              <a:uFillTx/>
            </a:endParaRPr>
          </a:p>
        </p:txBody>
      </p:sp>
      <p:pic>
        <p:nvPicPr>
          <p:cNvPr id="3" name="Immagine 3" descr="Immagine che contiene clipart&#10;&#10;Descrizione generata automaticamente">
            <a:extLst>
              <a:ext uri="{FF2B5EF4-FFF2-40B4-BE49-F238E27FC236}">
                <a16:creationId xmlns:a16="http://schemas.microsoft.com/office/drawing/2014/main" id="{62BB59F9-1718-1A8D-548C-54B7D7F748E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11080" y="127256"/>
            <a:ext cx="2386653" cy="626498"/>
          </a:xfrm>
          <a:prstGeom prst="rect">
            <a:avLst/>
          </a:prstGeom>
          <a:ln w="12700">
            <a:noFill/>
          </a:ln>
        </p:spPr>
      </p:pic>
      <p:sp>
        <p:nvSpPr>
          <p:cNvPr id="4" name="TextBox 3">
            <a:extLst>
              <a:ext uri="{FF2B5EF4-FFF2-40B4-BE49-F238E27FC236}">
                <a16:creationId xmlns:a16="http://schemas.microsoft.com/office/drawing/2014/main" id="{8A176B4B-EAB4-85D5-5888-946C665F0018}"/>
              </a:ext>
            </a:extLst>
          </p:cNvPr>
          <p:cNvSpPr txBox="1"/>
          <p:nvPr/>
        </p:nvSpPr>
        <p:spPr>
          <a:xfrm>
            <a:off x="8855666" y="778781"/>
            <a:ext cx="1282723" cy="400110"/>
          </a:xfrm>
          <a:prstGeom prst="rect">
            <a:avLst/>
          </a:prstGeom>
          <a:noFill/>
        </p:spPr>
        <p:txBody>
          <a:bodyPr wrap="none" rtlCol="0">
            <a:spAutoFit/>
          </a:bodyPr>
          <a:lstStyle/>
          <a:p>
            <a:r>
              <a:rPr lang="en-US" sz="2000" b="1">
                <a:solidFill>
                  <a:schemeClr val="accent1">
                    <a:lumMod val="75000"/>
                  </a:schemeClr>
                </a:solidFill>
                <a:latin typeface="Arial" panose="020B0604020202020204" pitchFamily="34" charset="0"/>
                <a:cs typeface="Arial" panose="020B0604020202020204" pitchFamily="34" charset="0"/>
              </a:rPr>
              <a:t>neutrons</a:t>
            </a:r>
            <a:endParaRPr sz="2000" b="1">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47C30F1-6BEF-7204-5B90-7B7DB0A5B445}"/>
              </a:ext>
            </a:extLst>
          </p:cNvPr>
          <p:cNvSpPr txBox="1"/>
          <p:nvPr/>
        </p:nvSpPr>
        <p:spPr>
          <a:xfrm>
            <a:off x="2372927" y="778781"/>
            <a:ext cx="1225015" cy="400110"/>
          </a:xfrm>
          <a:prstGeom prst="rect">
            <a:avLst/>
          </a:prstGeom>
          <a:noFill/>
        </p:spPr>
        <p:txBody>
          <a:bodyPr wrap="none" rtlCol="0">
            <a:spAutoFit/>
          </a:bodyPr>
          <a:lstStyle/>
          <a:p>
            <a:r>
              <a:rPr lang="en-US" sz="2000" b="1">
                <a:solidFill>
                  <a:srgbClr val="C00000"/>
                </a:solidFill>
                <a:latin typeface="Arial" panose="020B0604020202020204" pitchFamily="34" charset="0"/>
                <a:cs typeface="Arial" panose="020B0604020202020204" pitchFamily="34" charset="0"/>
              </a:rPr>
              <a:t>gammas</a:t>
            </a:r>
          </a:p>
        </p:txBody>
      </p:sp>
    </p:spTree>
    <p:extLst>
      <p:ext uri="{BB962C8B-B14F-4D97-AF65-F5344CB8AC3E}">
        <p14:creationId xmlns:p14="http://schemas.microsoft.com/office/powerpoint/2010/main" val="26752904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Diagram&#10;&#10;Description automatically generated with medium confidence">
            <a:extLst>
              <a:ext uri="{FF2B5EF4-FFF2-40B4-BE49-F238E27FC236}">
                <a16:creationId xmlns:a16="http://schemas.microsoft.com/office/drawing/2014/main" id="{8DC57509-3DC6-14D6-5C8F-E8203A224D49}"/>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23407" y="4778796"/>
            <a:ext cx="5774055" cy="1439545"/>
          </a:xfrm>
          <a:prstGeom prst="rect">
            <a:avLst/>
          </a:prstGeom>
          <a:noFill/>
          <a:ln>
            <a:noFill/>
          </a:ln>
        </p:spPr>
      </p:pic>
      <p:sp>
        <p:nvSpPr>
          <p:cNvPr id="14" name="AutoShape 3">
            <a:extLst>
              <a:ext uri="{FF2B5EF4-FFF2-40B4-BE49-F238E27FC236}">
                <a16:creationId xmlns:a16="http://schemas.microsoft.com/office/drawing/2014/main" id="{4716478B-9B94-1701-441C-EF59331A4BE7}"/>
              </a:ext>
            </a:extLst>
          </p:cNvPr>
          <p:cNvSpPr>
            <a:spLocks noChangeArrowheads="1"/>
          </p:cNvSpPr>
          <p:nvPr/>
        </p:nvSpPr>
        <p:spPr bwMode="auto">
          <a:xfrm>
            <a:off x="3058957" y="273676"/>
            <a:ext cx="6074086" cy="68858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tested with intermediate level waste (ILW with Plutonium)</a:t>
            </a:r>
          </a:p>
          <a:p>
            <a:pPr marL="0" marR="0" lvl="0" indent="0" algn="ctr" defTabSz="1042988" eaLnBrk="1" fontAlgn="auto" latinLnBrk="0" hangingPunct="1">
              <a:lnSpc>
                <a:spcPct val="80000"/>
              </a:lnSpc>
              <a:spcBef>
                <a:spcPct val="50000"/>
              </a:spcBef>
              <a:spcAft>
                <a:spcPts val="0"/>
              </a:spcAft>
              <a:buClrTx/>
              <a:buSzTx/>
              <a:buFontTx/>
              <a:buNone/>
              <a:tabLst/>
              <a:defRPr/>
            </a:pPr>
            <a:r>
              <a:rPr lang="it-IT" sz="1600" b="1" kern="0">
                <a:solidFill>
                  <a:srgbClr val="16469E"/>
                </a:solidFill>
              </a:rPr>
              <a:t>Orano (La Hague, France) 2022</a:t>
            </a:r>
            <a:endParaRPr kumimoji="0" lang="it-IT" sz="1600" b="1" i="0" u="none" strike="noStrike" kern="0" cap="none" spc="0" normalizeH="0" baseline="0" noProof="0">
              <a:ln>
                <a:noFill/>
              </a:ln>
              <a:solidFill>
                <a:srgbClr val="16469E"/>
              </a:solidFill>
              <a:effectLst/>
              <a:uLnTx/>
              <a:uFillTx/>
            </a:endParaRPr>
          </a:p>
        </p:txBody>
      </p:sp>
      <p:pic>
        <p:nvPicPr>
          <p:cNvPr id="15" name="Immagine 3" descr="Immagine che contiene clipart&#10;&#10;Descrizione generata automaticamente">
            <a:extLst>
              <a:ext uri="{FF2B5EF4-FFF2-40B4-BE49-F238E27FC236}">
                <a16:creationId xmlns:a16="http://schemas.microsoft.com/office/drawing/2014/main" id="{8270571B-4072-6CE3-7D86-19C688BFCD0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11080" y="119699"/>
            <a:ext cx="2386653" cy="626498"/>
          </a:xfrm>
          <a:prstGeom prst="rect">
            <a:avLst/>
          </a:prstGeom>
          <a:ln w="12700">
            <a:noFill/>
          </a:ln>
        </p:spPr>
      </p:pic>
      <p:pic>
        <p:nvPicPr>
          <p:cNvPr id="3" name="Picture 2" descr="Description: A drum set in a room&#10;&#10;Description automatically generated with low confidence">
            <a:extLst>
              <a:ext uri="{FF2B5EF4-FFF2-40B4-BE49-F238E27FC236}">
                <a16:creationId xmlns:a16="http://schemas.microsoft.com/office/drawing/2014/main" id="{AE6548CC-3C54-A5E0-4DFC-32BC98921F30}"/>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991713" y="1556239"/>
            <a:ext cx="4796556" cy="3130307"/>
          </a:xfrm>
          <a:prstGeom prst="rect">
            <a:avLst/>
          </a:prstGeom>
          <a:noFill/>
          <a:ln>
            <a:noFill/>
          </a:ln>
        </p:spPr>
      </p:pic>
      <p:pic>
        <p:nvPicPr>
          <p:cNvPr id="22" name="Picture 21">
            <a:extLst>
              <a:ext uri="{FF2B5EF4-FFF2-40B4-BE49-F238E27FC236}">
                <a16:creationId xmlns:a16="http://schemas.microsoft.com/office/drawing/2014/main" id="{3AE0544F-89B6-26BD-0A65-965A588306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2464" y="1038145"/>
            <a:ext cx="3358531" cy="2524983"/>
          </a:xfrm>
          <a:prstGeom prst="rect">
            <a:avLst/>
          </a:prstGeom>
        </p:spPr>
      </p:pic>
      <p:pic>
        <p:nvPicPr>
          <p:cNvPr id="23" name="Picture 22">
            <a:extLst>
              <a:ext uri="{FF2B5EF4-FFF2-40B4-BE49-F238E27FC236}">
                <a16:creationId xmlns:a16="http://schemas.microsoft.com/office/drawing/2014/main" id="{47EF8C9B-B725-4CFE-E393-32A972B8D81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7325" y="3557469"/>
            <a:ext cx="3805182" cy="2722301"/>
          </a:xfrm>
          <a:prstGeom prst="rect">
            <a:avLst/>
          </a:prstGeom>
        </p:spPr>
      </p:pic>
      <p:sp>
        <p:nvSpPr>
          <p:cNvPr id="4" name="TextBox 3">
            <a:extLst>
              <a:ext uri="{FF2B5EF4-FFF2-40B4-BE49-F238E27FC236}">
                <a16:creationId xmlns:a16="http://schemas.microsoft.com/office/drawing/2014/main" id="{A97936B6-B250-3ACF-4801-73B60D38F3BF}"/>
              </a:ext>
            </a:extLst>
          </p:cNvPr>
          <p:cNvSpPr txBox="1"/>
          <p:nvPr/>
        </p:nvSpPr>
        <p:spPr>
          <a:xfrm>
            <a:off x="2322230" y="1171560"/>
            <a:ext cx="1861407" cy="338554"/>
          </a:xfrm>
          <a:prstGeom prst="rect">
            <a:avLst/>
          </a:prstGeom>
          <a:noFill/>
        </p:spPr>
        <p:txBody>
          <a:bodyPr wrap="none" rtlCol="0">
            <a:spAutoFit/>
          </a:bodyPr>
          <a:lstStyle/>
          <a:p>
            <a:r>
              <a:rPr lang="en-US" sz="1600" b="1">
                <a:solidFill>
                  <a:schemeClr val="accent1">
                    <a:lumMod val="75000"/>
                  </a:schemeClr>
                </a:solidFill>
              </a:rPr>
              <a:t>2-day data taking</a:t>
            </a:r>
            <a:endParaRPr sz="1600" b="1">
              <a:solidFill>
                <a:schemeClr val="accent1">
                  <a:lumMod val="75000"/>
                </a:schemeClr>
              </a:solidFill>
            </a:endParaRPr>
          </a:p>
        </p:txBody>
      </p:sp>
      <p:sp>
        <p:nvSpPr>
          <p:cNvPr id="5" name="TextBox 4">
            <a:extLst>
              <a:ext uri="{FF2B5EF4-FFF2-40B4-BE49-F238E27FC236}">
                <a16:creationId xmlns:a16="http://schemas.microsoft.com/office/drawing/2014/main" id="{C3453B3C-E3FA-67DE-D878-79B130EFDEA7}"/>
              </a:ext>
            </a:extLst>
          </p:cNvPr>
          <p:cNvSpPr txBox="1"/>
          <p:nvPr/>
        </p:nvSpPr>
        <p:spPr>
          <a:xfrm>
            <a:off x="10109368" y="2010711"/>
            <a:ext cx="1713931" cy="369332"/>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10</a:t>
            </a:r>
            <a:r>
              <a:rPr lang="en-US" b="1" baseline="30000">
                <a:solidFill>
                  <a:srgbClr val="C00000"/>
                </a:solidFill>
                <a:latin typeface="Arial" panose="020B0604020202020204" pitchFamily="34" charset="0"/>
                <a:cs typeface="Arial" panose="020B0604020202020204" pitchFamily="34" charset="0"/>
              </a:rPr>
              <a:t>-3</a:t>
            </a:r>
            <a:r>
              <a:rPr lang="en-US" b="1">
                <a:solidFill>
                  <a:srgbClr val="C00000"/>
                </a:solidFill>
                <a:latin typeface="Arial" panose="020B0604020202020204" pitchFamily="34" charset="0"/>
                <a:cs typeface="Arial" panose="020B0604020202020204" pitchFamily="34" charset="0"/>
              </a:rPr>
              <a:t> to 10</a:t>
            </a:r>
            <a:r>
              <a:rPr lang="en-US" b="1" baseline="30000">
                <a:solidFill>
                  <a:srgbClr val="C00000"/>
                </a:solidFill>
                <a:latin typeface="Arial" panose="020B0604020202020204" pitchFamily="34" charset="0"/>
                <a:cs typeface="Arial" panose="020B0604020202020204" pitchFamily="34" charset="0"/>
              </a:rPr>
              <a:t>-2</a:t>
            </a:r>
            <a:r>
              <a:rPr lang="en-US" b="1">
                <a:solidFill>
                  <a:srgbClr val="C00000"/>
                </a:solidFill>
                <a:latin typeface="Arial" panose="020B0604020202020204" pitchFamily="34" charset="0"/>
                <a:cs typeface="Arial" panose="020B0604020202020204" pitchFamily="34" charset="0"/>
              </a:rPr>
              <a:t> n/s</a:t>
            </a:r>
            <a:endParaRPr b="1">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CB213A-77FC-C6FF-A780-190249225B43}"/>
              </a:ext>
            </a:extLst>
          </p:cNvPr>
          <p:cNvSpPr txBox="1"/>
          <p:nvPr/>
        </p:nvSpPr>
        <p:spPr>
          <a:xfrm>
            <a:off x="10109368" y="4458700"/>
            <a:ext cx="1428596" cy="923330"/>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5 to 45 𝛄/s</a:t>
            </a:r>
          </a:p>
          <a:p>
            <a:endParaRPr lang="en-US" b="1">
              <a:solidFill>
                <a:srgbClr val="C00000"/>
              </a:solidFill>
              <a:latin typeface="Arial" panose="020B0604020202020204" pitchFamily="34" charset="0"/>
              <a:cs typeface="Arial" panose="020B0604020202020204" pitchFamily="34" charset="0"/>
            </a:endParaRPr>
          </a:p>
          <a:p>
            <a:r>
              <a:rPr lang="en-US" b="1">
                <a:solidFill>
                  <a:srgbClr val="C00000"/>
                </a:solidFill>
                <a:latin typeface="Arial" panose="020B0604020202020204" pitchFamily="34" charset="0"/>
                <a:cs typeface="Arial" panose="020B0604020202020204" pitchFamily="34" charset="0"/>
              </a:rPr>
              <a:t>bg ≈ 0.5 𝛄/s</a:t>
            </a:r>
            <a:endParaRPr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8534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D5213-2056-CC27-0CFD-655530B9BF3F}"/>
              </a:ext>
            </a:extLst>
          </p:cNvPr>
          <p:cNvPicPr>
            <a:picLocks noChangeAspect="1"/>
          </p:cNvPicPr>
          <p:nvPr/>
        </p:nvPicPr>
        <p:blipFill>
          <a:blip r:embed="rId2"/>
          <a:stretch>
            <a:fillRect/>
          </a:stretch>
        </p:blipFill>
        <p:spPr>
          <a:xfrm>
            <a:off x="1532599" y="686436"/>
            <a:ext cx="10444976" cy="5766496"/>
          </a:xfrm>
          <a:prstGeom prst="rect">
            <a:avLst/>
          </a:prstGeom>
        </p:spPr>
      </p:pic>
      <p:sp>
        <p:nvSpPr>
          <p:cNvPr id="4" name="AutoShape 3">
            <a:extLst>
              <a:ext uri="{FF2B5EF4-FFF2-40B4-BE49-F238E27FC236}">
                <a16:creationId xmlns:a16="http://schemas.microsoft.com/office/drawing/2014/main" id="{CEA49C21-E2E2-E870-BAA5-923B5C7AB07E}"/>
              </a:ext>
            </a:extLst>
          </p:cNvPr>
          <p:cNvSpPr>
            <a:spLocks noChangeArrowheads="1"/>
          </p:cNvSpPr>
          <p:nvPr/>
        </p:nvSpPr>
        <p:spPr bwMode="auto">
          <a:xfrm>
            <a:off x="3058957" y="243448"/>
            <a:ext cx="6074086" cy="68858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tested with intermediate level waste (ILW with Plutonium)</a:t>
            </a:r>
          </a:p>
          <a:p>
            <a:pPr marL="0" marR="0" lvl="0" indent="0" algn="ctr" defTabSz="1042988" eaLnBrk="1" fontAlgn="auto" latinLnBrk="0" hangingPunct="1">
              <a:lnSpc>
                <a:spcPct val="80000"/>
              </a:lnSpc>
              <a:spcBef>
                <a:spcPct val="50000"/>
              </a:spcBef>
              <a:spcAft>
                <a:spcPts val="0"/>
              </a:spcAft>
              <a:buClrTx/>
              <a:buSzTx/>
              <a:buFontTx/>
              <a:buNone/>
              <a:tabLst/>
              <a:defRPr/>
            </a:pPr>
            <a:r>
              <a:rPr lang="it-IT" sz="1600" b="1" kern="0">
                <a:solidFill>
                  <a:srgbClr val="16469E"/>
                </a:solidFill>
              </a:rPr>
              <a:t>Orano (La Hague, France) 2022</a:t>
            </a:r>
            <a:endParaRPr kumimoji="0" lang="it-IT" sz="1600" b="1" i="0" u="none" strike="noStrike" kern="0" cap="none" spc="0" normalizeH="0" baseline="0" noProof="0">
              <a:ln>
                <a:noFill/>
              </a:ln>
              <a:solidFill>
                <a:srgbClr val="16469E"/>
              </a:solidFill>
              <a:effectLst/>
              <a:uLnTx/>
              <a:uFillTx/>
            </a:endParaRPr>
          </a:p>
        </p:txBody>
      </p:sp>
      <p:pic>
        <p:nvPicPr>
          <p:cNvPr id="5" name="Immagine 3" descr="Immagine che contiene clipart&#10;&#10;Descrizione generata automaticamente">
            <a:extLst>
              <a:ext uri="{FF2B5EF4-FFF2-40B4-BE49-F238E27FC236}">
                <a16:creationId xmlns:a16="http://schemas.microsoft.com/office/drawing/2014/main" id="{2E074A77-CF33-0FBE-A327-6FB89E92E9B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11080" y="119699"/>
            <a:ext cx="2386653" cy="626498"/>
          </a:xfrm>
          <a:prstGeom prst="rect">
            <a:avLst/>
          </a:prstGeom>
          <a:ln w="12700">
            <a:noFill/>
          </a:ln>
        </p:spPr>
      </p:pic>
      <p:sp>
        <p:nvSpPr>
          <p:cNvPr id="3" name="TextBox 2">
            <a:extLst>
              <a:ext uri="{FF2B5EF4-FFF2-40B4-BE49-F238E27FC236}">
                <a16:creationId xmlns:a16="http://schemas.microsoft.com/office/drawing/2014/main" id="{B31A8F85-C6B5-D263-44AF-EBE356367AA2}"/>
              </a:ext>
            </a:extLst>
          </p:cNvPr>
          <p:cNvSpPr txBox="1"/>
          <p:nvPr/>
        </p:nvSpPr>
        <p:spPr>
          <a:xfrm>
            <a:off x="628288" y="4765154"/>
            <a:ext cx="1282723" cy="400110"/>
          </a:xfrm>
          <a:prstGeom prst="rect">
            <a:avLst/>
          </a:prstGeom>
          <a:noFill/>
        </p:spPr>
        <p:txBody>
          <a:bodyPr wrap="none" rtlCol="0">
            <a:spAutoFit/>
          </a:bodyPr>
          <a:lstStyle/>
          <a:p>
            <a:r>
              <a:rPr lang="en-US" sz="2000" b="1">
                <a:solidFill>
                  <a:schemeClr val="accent1">
                    <a:lumMod val="75000"/>
                  </a:schemeClr>
                </a:solidFill>
                <a:latin typeface="Arial" panose="020B0604020202020204" pitchFamily="34" charset="0"/>
                <a:cs typeface="Arial" panose="020B0604020202020204" pitchFamily="34" charset="0"/>
              </a:rPr>
              <a:t>neutrons</a:t>
            </a:r>
            <a:endParaRPr sz="2000" b="1">
              <a:solidFill>
                <a:schemeClr val="accent1">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1112D8E-C237-AAB8-DBAF-1268115E43B2}"/>
              </a:ext>
            </a:extLst>
          </p:cNvPr>
          <p:cNvSpPr txBox="1"/>
          <p:nvPr/>
        </p:nvSpPr>
        <p:spPr>
          <a:xfrm>
            <a:off x="657143" y="1980857"/>
            <a:ext cx="1225015" cy="400110"/>
          </a:xfrm>
          <a:prstGeom prst="rect">
            <a:avLst/>
          </a:prstGeom>
          <a:noFill/>
        </p:spPr>
        <p:txBody>
          <a:bodyPr wrap="none" rtlCol="0">
            <a:spAutoFit/>
          </a:bodyPr>
          <a:lstStyle/>
          <a:p>
            <a:r>
              <a:rPr lang="en-US" sz="2000" b="1">
                <a:solidFill>
                  <a:srgbClr val="C00000"/>
                </a:solidFill>
                <a:latin typeface="Arial" panose="020B0604020202020204" pitchFamily="34" charset="0"/>
                <a:cs typeface="Arial" panose="020B0604020202020204" pitchFamily="34" charset="0"/>
              </a:rPr>
              <a:t>gammas</a:t>
            </a:r>
          </a:p>
        </p:txBody>
      </p:sp>
    </p:spTree>
    <p:extLst>
      <p:ext uri="{BB962C8B-B14F-4D97-AF65-F5344CB8AC3E}">
        <p14:creationId xmlns:p14="http://schemas.microsoft.com/office/powerpoint/2010/main" val="102023815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913A3-96C0-C49B-7A62-B47FA2A24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233" y="3498739"/>
            <a:ext cx="3703624" cy="2777718"/>
          </a:xfrm>
          <a:prstGeom prst="rect">
            <a:avLst/>
          </a:prstGeom>
        </p:spPr>
      </p:pic>
      <p:sp>
        <p:nvSpPr>
          <p:cNvPr id="4" name="AutoShape 3">
            <a:extLst>
              <a:ext uri="{FF2B5EF4-FFF2-40B4-BE49-F238E27FC236}">
                <a16:creationId xmlns:a16="http://schemas.microsoft.com/office/drawing/2014/main" id="{1FC43775-8152-877F-B790-ED5FF9302231}"/>
              </a:ext>
            </a:extLst>
          </p:cNvPr>
          <p:cNvSpPr>
            <a:spLocks noChangeArrowheads="1"/>
          </p:cNvSpPr>
          <p:nvPr/>
        </p:nvSpPr>
        <p:spPr bwMode="auto">
          <a:xfrm>
            <a:off x="3946869" y="208844"/>
            <a:ext cx="4909963" cy="68858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SiLiF &amp; SciFi tested with spent fuel (2 days)</a:t>
            </a:r>
          </a:p>
          <a:p>
            <a:pPr marL="0" marR="0" lvl="0" indent="0" algn="ctr" defTabSz="1042988" eaLnBrk="1" fontAlgn="auto" latinLnBrk="0" hangingPunct="1">
              <a:lnSpc>
                <a:spcPct val="80000"/>
              </a:lnSpc>
              <a:spcBef>
                <a:spcPct val="50000"/>
              </a:spcBef>
              <a:spcAft>
                <a:spcPts val="0"/>
              </a:spcAft>
              <a:buClrTx/>
              <a:buSzTx/>
              <a:buFontTx/>
              <a:buNone/>
              <a:tabLst/>
              <a:defRPr/>
            </a:pPr>
            <a:r>
              <a:rPr lang="it-IT" sz="1600" b="1" kern="0">
                <a:solidFill>
                  <a:srgbClr val="16469E"/>
                </a:solidFill>
              </a:rPr>
              <a:t>Zwilag (Würenlingen, Switzerland) 2018</a:t>
            </a:r>
            <a:endParaRPr kumimoji="0" lang="it-IT" sz="1600" b="1" i="0" u="none" strike="noStrike" kern="0" cap="none" spc="0" normalizeH="0" baseline="0" noProof="0">
              <a:ln>
                <a:noFill/>
              </a:ln>
              <a:solidFill>
                <a:srgbClr val="16469E"/>
              </a:solidFill>
              <a:effectLst/>
              <a:uLnTx/>
              <a:uFillTx/>
            </a:endParaRPr>
          </a:p>
        </p:txBody>
      </p:sp>
      <p:pic>
        <p:nvPicPr>
          <p:cNvPr id="7" name="Picture 6">
            <a:extLst>
              <a:ext uri="{FF2B5EF4-FFF2-40B4-BE49-F238E27FC236}">
                <a16:creationId xmlns:a16="http://schemas.microsoft.com/office/drawing/2014/main" id="{2E42EDC2-8E22-0830-4F38-F072CEDB25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6581" y="908489"/>
            <a:ext cx="4824760" cy="2614213"/>
          </a:xfrm>
          <a:prstGeom prst="rect">
            <a:avLst/>
          </a:prstGeom>
        </p:spPr>
      </p:pic>
      <p:sp>
        <p:nvSpPr>
          <p:cNvPr id="10" name="CasellaDiTesto 7">
            <a:extLst>
              <a:ext uri="{FF2B5EF4-FFF2-40B4-BE49-F238E27FC236}">
                <a16:creationId xmlns:a16="http://schemas.microsoft.com/office/drawing/2014/main" id="{BF563A58-44C9-2004-37B0-FF2CD49FC0C8}"/>
              </a:ext>
            </a:extLst>
          </p:cNvPr>
          <p:cNvSpPr txBox="1"/>
          <p:nvPr/>
        </p:nvSpPr>
        <p:spPr>
          <a:xfrm>
            <a:off x="7317028" y="1690195"/>
            <a:ext cx="1439650" cy="510778"/>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neutron spectra </a:t>
            </a:r>
          </a:p>
          <a:p>
            <a:pPr algn="ctr"/>
            <a:r>
              <a:rPr lang="it-IT" sz="1200" b="1" dirty="0" err="1">
                <a:solidFill>
                  <a:srgbClr val="16469E"/>
                </a:solidFill>
                <a:cs typeface="Arial"/>
              </a:rPr>
              <a:t>(5 casks)</a:t>
            </a:r>
          </a:p>
        </p:txBody>
      </p:sp>
      <p:pic>
        <p:nvPicPr>
          <p:cNvPr id="6" name="Picture 5">
            <a:extLst>
              <a:ext uri="{FF2B5EF4-FFF2-40B4-BE49-F238E27FC236}">
                <a16:creationId xmlns:a16="http://schemas.microsoft.com/office/drawing/2014/main" id="{97C4D57E-98A7-6317-581C-382A2C0BF2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801913" y="952905"/>
            <a:ext cx="4350395" cy="249704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9A3E5D7-81C3-0FE7-D0E4-4809C99E73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3809" y="3581604"/>
            <a:ext cx="4142011" cy="2681686"/>
          </a:xfrm>
          <a:prstGeom prst="rect">
            <a:avLst/>
          </a:prstGeom>
        </p:spPr>
      </p:pic>
      <p:cxnSp>
        <p:nvCxnSpPr>
          <p:cNvPr id="9" name="Straight Arrow Connector 8">
            <a:extLst>
              <a:ext uri="{FF2B5EF4-FFF2-40B4-BE49-F238E27FC236}">
                <a16:creationId xmlns:a16="http://schemas.microsoft.com/office/drawing/2014/main" id="{43846AA5-64A7-F595-4A26-4827928472C5}"/>
              </a:ext>
            </a:extLst>
          </p:cNvPr>
          <p:cNvCxnSpPr>
            <a:cxnSpLocks/>
          </p:cNvCxnSpPr>
          <p:nvPr/>
        </p:nvCxnSpPr>
        <p:spPr>
          <a:xfrm flipH="1">
            <a:off x="9564478" y="1031805"/>
            <a:ext cx="840237" cy="184355"/>
          </a:xfrm>
          <a:prstGeom prst="straightConnector1">
            <a:avLst/>
          </a:prstGeom>
          <a:ln w="25400">
            <a:solidFill>
              <a:srgbClr val="00A8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975922D-39F3-C92C-9F74-60BEFC12C741}"/>
              </a:ext>
            </a:extLst>
          </p:cNvPr>
          <p:cNvSpPr/>
          <p:nvPr/>
        </p:nvSpPr>
        <p:spPr>
          <a:xfrm>
            <a:off x="5975290" y="3648311"/>
            <a:ext cx="715224" cy="2372318"/>
          </a:xfrm>
          <a:prstGeom prst="rect">
            <a:avLst/>
          </a:prstGeom>
          <a:solidFill>
            <a:schemeClr val="bg1">
              <a:lumMod val="6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A6B7A1B3-681F-2739-58B2-E13867ACE20A}"/>
              </a:ext>
            </a:extLst>
          </p:cNvPr>
          <p:cNvSpPr txBox="1"/>
          <p:nvPr/>
        </p:nvSpPr>
        <p:spPr>
          <a:xfrm>
            <a:off x="10404715" y="782880"/>
            <a:ext cx="482824" cy="523220"/>
          </a:xfrm>
          <a:prstGeom prst="rect">
            <a:avLst/>
          </a:prstGeom>
          <a:noFill/>
        </p:spPr>
        <p:txBody>
          <a:bodyPr wrap="none" rtlCol="0">
            <a:spAutoFit/>
          </a:bodyPr>
          <a:lstStyle/>
          <a:p>
            <a:r>
              <a:rPr lang="en-IT" sz="2800">
                <a:solidFill>
                  <a:srgbClr val="C00000"/>
                </a:solidFill>
              </a:rPr>
              <a:t>!!!</a:t>
            </a:r>
          </a:p>
        </p:txBody>
      </p:sp>
      <p:sp>
        <p:nvSpPr>
          <p:cNvPr id="14" name="TextBox 13">
            <a:extLst>
              <a:ext uri="{FF2B5EF4-FFF2-40B4-BE49-F238E27FC236}">
                <a16:creationId xmlns:a16="http://schemas.microsoft.com/office/drawing/2014/main" id="{3EADBB23-721F-2255-3410-D347E67B0DD3}"/>
              </a:ext>
            </a:extLst>
          </p:cNvPr>
          <p:cNvSpPr txBox="1"/>
          <p:nvPr/>
        </p:nvSpPr>
        <p:spPr>
          <a:xfrm>
            <a:off x="5975290" y="4572860"/>
            <a:ext cx="482824" cy="523220"/>
          </a:xfrm>
          <a:prstGeom prst="rect">
            <a:avLst/>
          </a:prstGeom>
          <a:noFill/>
        </p:spPr>
        <p:txBody>
          <a:bodyPr wrap="none" rtlCol="0">
            <a:spAutoFit/>
          </a:bodyPr>
          <a:lstStyle/>
          <a:p>
            <a:r>
              <a:rPr lang="en-IT" sz="2800">
                <a:solidFill>
                  <a:srgbClr val="C00000"/>
                </a:solidFill>
              </a:rPr>
              <a:t>!!!</a:t>
            </a:r>
          </a:p>
        </p:txBody>
      </p:sp>
      <p:sp>
        <p:nvSpPr>
          <p:cNvPr id="15" name="TextBox 14">
            <a:extLst>
              <a:ext uri="{FF2B5EF4-FFF2-40B4-BE49-F238E27FC236}">
                <a16:creationId xmlns:a16="http://schemas.microsoft.com/office/drawing/2014/main" id="{B6BD7B9E-3AF1-482E-772B-FB067ED4AD40}"/>
              </a:ext>
            </a:extLst>
          </p:cNvPr>
          <p:cNvSpPr txBox="1"/>
          <p:nvPr/>
        </p:nvSpPr>
        <p:spPr>
          <a:xfrm>
            <a:off x="10049152" y="3037074"/>
            <a:ext cx="1749197" cy="923330"/>
          </a:xfrm>
          <a:prstGeom prst="rect">
            <a:avLst/>
          </a:prstGeom>
          <a:noFill/>
        </p:spPr>
        <p:txBody>
          <a:bodyPr wrap="none" rtlCol="0">
            <a:spAutoFit/>
          </a:bodyPr>
          <a:lstStyle/>
          <a:p>
            <a:r>
              <a:rPr lang="en-IT">
                <a:solidFill>
                  <a:srgbClr val="C00000"/>
                </a:solidFill>
              </a:rPr>
              <a:t>cask 181</a:t>
            </a:r>
          </a:p>
          <a:p>
            <a:r>
              <a:rPr lang="en-IT">
                <a:solidFill>
                  <a:srgbClr val="C00000"/>
                </a:solidFill>
              </a:rPr>
              <a:t>vitrified waste</a:t>
            </a:r>
          </a:p>
          <a:p>
            <a:r>
              <a:rPr lang="en-IT">
                <a:solidFill>
                  <a:srgbClr val="C00000"/>
                </a:solidFill>
              </a:rPr>
              <a:t>non-moderated</a:t>
            </a:r>
          </a:p>
        </p:txBody>
      </p:sp>
    </p:spTree>
    <p:extLst>
      <p:ext uri="{BB962C8B-B14F-4D97-AF65-F5344CB8AC3E}">
        <p14:creationId xmlns:p14="http://schemas.microsoft.com/office/powerpoint/2010/main" val="130121631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F9F31-FED5-2A88-E79B-D9618F529E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44262" y="535619"/>
            <a:ext cx="735445" cy="2455638"/>
          </a:xfrm>
          <a:prstGeom prst="rect">
            <a:avLst/>
          </a:prstGeom>
        </p:spPr>
      </p:pic>
      <p:pic>
        <p:nvPicPr>
          <p:cNvPr id="7" name="Picture 6">
            <a:extLst>
              <a:ext uri="{FF2B5EF4-FFF2-40B4-BE49-F238E27FC236}">
                <a16:creationId xmlns:a16="http://schemas.microsoft.com/office/drawing/2014/main" id="{94B8159E-08D3-885C-B5AE-5D948DDB6E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192" y="2927795"/>
            <a:ext cx="2137584" cy="1529195"/>
          </a:xfrm>
          <a:prstGeom prst="rect">
            <a:avLst/>
          </a:prstGeom>
        </p:spPr>
      </p:pic>
      <p:sp>
        <p:nvSpPr>
          <p:cNvPr id="8" name="AutoShape 3">
            <a:extLst>
              <a:ext uri="{FF2B5EF4-FFF2-40B4-BE49-F238E27FC236}">
                <a16:creationId xmlns:a16="http://schemas.microsoft.com/office/drawing/2014/main" id="{74FE9DB0-D160-092B-C922-3CB0EBA4516A}"/>
              </a:ext>
            </a:extLst>
          </p:cNvPr>
          <p:cNvSpPr>
            <a:spLocks noChangeArrowheads="1"/>
          </p:cNvSpPr>
          <p:nvPr/>
        </p:nvSpPr>
        <p:spPr bwMode="auto">
          <a:xfrm>
            <a:off x="3633321" y="1649092"/>
            <a:ext cx="5029200" cy="33444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SciFi tested with high intensity X-ray machine</a:t>
            </a:r>
          </a:p>
        </p:txBody>
      </p:sp>
      <p:sp>
        <p:nvSpPr>
          <p:cNvPr id="9" name="AutoShape 3">
            <a:extLst>
              <a:ext uri="{FF2B5EF4-FFF2-40B4-BE49-F238E27FC236}">
                <a16:creationId xmlns:a16="http://schemas.microsoft.com/office/drawing/2014/main" id="{F9D45CB9-BB0F-A301-A584-14FBBB959F04}"/>
              </a:ext>
            </a:extLst>
          </p:cNvPr>
          <p:cNvSpPr>
            <a:spLocks noChangeArrowheads="1"/>
          </p:cNvSpPr>
          <p:nvPr/>
        </p:nvSpPr>
        <p:spPr bwMode="auto">
          <a:xfrm>
            <a:off x="3633321" y="3422474"/>
            <a:ext cx="5029200" cy="33444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SciFi tested with 1 TBq gamma sources</a:t>
            </a:r>
          </a:p>
        </p:txBody>
      </p:sp>
      <p:sp>
        <p:nvSpPr>
          <p:cNvPr id="2" name="Rectangle 9">
            <a:extLst>
              <a:ext uri="{FF2B5EF4-FFF2-40B4-BE49-F238E27FC236}">
                <a16:creationId xmlns:a16="http://schemas.microsoft.com/office/drawing/2014/main" id="{A29E146C-05EF-39AE-5409-04721044CF8C}"/>
              </a:ext>
            </a:extLst>
          </p:cNvPr>
          <p:cNvSpPr>
            <a:spLocks noChangeArrowheads="1"/>
          </p:cNvSpPr>
          <p:nvPr/>
        </p:nvSpPr>
        <p:spPr bwMode="auto">
          <a:xfrm>
            <a:off x="2475981" y="4986483"/>
            <a:ext cx="7343880" cy="444850"/>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b="1">
                <a:solidFill>
                  <a:schemeClr val="accent1">
                    <a:lumMod val="75000"/>
                  </a:schemeClr>
                </a:solidFill>
                <a:latin typeface="Arial" panose="020B0604020202020204" pitchFamily="34" charset="0"/>
                <a:cs typeface="Arial" panose="020B0604020202020204" pitchFamily="34" charset="0"/>
              </a:rPr>
              <a:t>further developments &amp; collaborations in progress (NDA's)</a:t>
            </a:r>
          </a:p>
        </p:txBody>
      </p:sp>
      <p:pic>
        <p:nvPicPr>
          <p:cNvPr id="3" name="Picture 2">
            <a:extLst>
              <a:ext uri="{FF2B5EF4-FFF2-40B4-BE49-F238E27FC236}">
                <a16:creationId xmlns:a16="http://schemas.microsoft.com/office/drawing/2014/main" id="{9128108C-C726-B156-62B9-B96502F3B6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36" t="25176" r="27102" b="13561"/>
          <a:stretch/>
        </p:blipFill>
        <p:spPr>
          <a:xfrm>
            <a:off x="8360155" y="1660408"/>
            <a:ext cx="3487677" cy="2796582"/>
          </a:xfrm>
          <a:prstGeom prst="rect">
            <a:avLst/>
          </a:prstGeom>
        </p:spPr>
      </p:pic>
      <p:sp>
        <p:nvSpPr>
          <p:cNvPr id="4" name="AutoShape 3">
            <a:extLst>
              <a:ext uri="{FF2B5EF4-FFF2-40B4-BE49-F238E27FC236}">
                <a16:creationId xmlns:a16="http://schemas.microsoft.com/office/drawing/2014/main" id="{43B8D331-E231-7078-1247-437097097EBF}"/>
              </a:ext>
            </a:extLst>
          </p:cNvPr>
          <p:cNvSpPr>
            <a:spLocks noChangeArrowheads="1"/>
          </p:cNvSpPr>
          <p:nvPr/>
        </p:nvSpPr>
        <p:spPr bwMode="auto">
          <a:xfrm>
            <a:off x="5845555" y="730675"/>
            <a:ext cx="5029200" cy="388924"/>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2000" b="1" i="0" u="none" strike="noStrike" kern="0" cap="none" spc="0" normalizeH="0" baseline="0" noProof="0">
                <a:ln>
                  <a:noFill/>
                </a:ln>
                <a:solidFill>
                  <a:srgbClr val="16469E"/>
                </a:solidFill>
                <a:effectLst/>
                <a:uLnTx/>
                <a:uFillTx/>
              </a:rPr>
              <a:t>huge X-ray flux &amp; dose monitoring</a:t>
            </a:r>
          </a:p>
        </p:txBody>
      </p:sp>
    </p:spTree>
    <p:extLst>
      <p:ext uri="{BB962C8B-B14F-4D97-AF65-F5344CB8AC3E}">
        <p14:creationId xmlns:p14="http://schemas.microsoft.com/office/powerpoint/2010/main" val="6095828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e Process 32">
            <a:extLst>
              <a:ext uri="{FF2B5EF4-FFF2-40B4-BE49-F238E27FC236}">
                <a16:creationId xmlns:a16="http://schemas.microsoft.com/office/drawing/2014/main" id="{00B7A6DD-3BE9-3050-896F-8190AB7E01BF}"/>
              </a:ext>
            </a:extLst>
          </p:cNvPr>
          <p:cNvSpPr/>
          <p:nvPr/>
        </p:nvSpPr>
        <p:spPr>
          <a:xfrm>
            <a:off x="3124845" y="1074989"/>
            <a:ext cx="5742318" cy="71508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chemeClr val="accent1">
                    <a:lumMod val="75000"/>
                  </a:schemeClr>
                </a:solidFill>
                <a:latin typeface="Arial" panose="020B0604020202020204" pitchFamily="34" charset="0"/>
                <a:cs typeface="Arial" panose="020B0604020202020204" pitchFamily="34" charset="0"/>
              </a:rPr>
              <a:t>Side development from MICADO gamma counters:</a:t>
            </a:r>
          </a:p>
          <a:p>
            <a:pPr algn="ctr"/>
            <a:r>
              <a:rPr lang="en-US" b="1">
                <a:solidFill>
                  <a:schemeClr val="accent1">
                    <a:lumMod val="75000"/>
                  </a:schemeClr>
                </a:solidFill>
                <a:latin typeface="Arial" panose="020B0604020202020204" pitchFamily="34" charset="0"/>
                <a:cs typeface="Arial" panose="020B0604020202020204" pitchFamily="34" charset="0"/>
              </a:rPr>
              <a:t>SmarTent</a:t>
            </a:r>
          </a:p>
        </p:txBody>
      </p:sp>
      <p:pic>
        <p:nvPicPr>
          <p:cNvPr id="4" name="Picture 3">
            <a:extLst>
              <a:ext uri="{FF2B5EF4-FFF2-40B4-BE49-F238E27FC236}">
                <a16:creationId xmlns:a16="http://schemas.microsoft.com/office/drawing/2014/main" id="{1E957B97-1D7F-9367-EB93-F4D49D3197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6582" y="2842932"/>
            <a:ext cx="3412123" cy="2472553"/>
          </a:xfrm>
          <a:prstGeom prst="rect">
            <a:avLst/>
          </a:prstGeom>
        </p:spPr>
      </p:pic>
      <p:pic>
        <p:nvPicPr>
          <p:cNvPr id="5" name="Picture 4" descr="Chart, radar chart&#10;&#10;Description automatically generated">
            <a:extLst>
              <a:ext uri="{FF2B5EF4-FFF2-40B4-BE49-F238E27FC236}">
                <a16:creationId xmlns:a16="http://schemas.microsoft.com/office/drawing/2014/main" id="{C46755FE-B6E0-2077-A193-396DCE1E0C1B}"/>
              </a:ext>
            </a:extLst>
          </p:cNvPr>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5728" y="2860854"/>
            <a:ext cx="4384131" cy="2472553"/>
          </a:xfrm>
          <a:prstGeom prst="rect">
            <a:avLst/>
          </a:prstGeom>
        </p:spPr>
      </p:pic>
      <p:sp>
        <p:nvSpPr>
          <p:cNvPr id="6" name="CasellaDiTesto 7">
            <a:extLst>
              <a:ext uri="{FF2B5EF4-FFF2-40B4-BE49-F238E27FC236}">
                <a16:creationId xmlns:a16="http://schemas.microsoft.com/office/drawing/2014/main" id="{DE890105-B1CC-111B-248E-E15FB01C9098}"/>
              </a:ext>
            </a:extLst>
          </p:cNvPr>
          <p:cNvSpPr txBox="1"/>
          <p:nvPr/>
        </p:nvSpPr>
        <p:spPr>
          <a:xfrm>
            <a:off x="3829520" y="1967921"/>
            <a:ext cx="4332968" cy="715089"/>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cs typeface="Arial"/>
              </a:rPr>
              <a:t>Safeguards inspections: </a:t>
            </a:r>
          </a:p>
          <a:p>
            <a:pPr algn="ctr"/>
            <a:r>
              <a:rPr lang="it-IT" sz="1600" b="1" dirty="0" err="1">
                <a:solidFill>
                  <a:srgbClr val="16469E"/>
                </a:solidFill>
                <a:cs typeface="Arial"/>
              </a:rPr>
              <a:t>equip a tent or a room with </a:t>
            </a:r>
            <a:r>
              <a:rPr lang="it-IT" sz="2000" b="1" dirty="0" err="1">
                <a:solidFill>
                  <a:srgbClr val="16469E"/>
                </a:solidFill>
                <a:latin typeface="Symbol" pitchFamily="2" charset="2"/>
                <a:cs typeface="Arial"/>
              </a:rPr>
              <a:t>g</a:t>
            </a:r>
            <a:r>
              <a:rPr lang="it-IT" sz="1600" b="1" dirty="0" err="1">
                <a:solidFill>
                  <a:srgbClr val="16469E"/>
                </a:solidFill>
                <a:cs typeface="Arial"/>
              </a:rPr>
              <a:t> counters </a:t>
            </a:r>
          </a:p>
        </p:txBody>
      </p:sp>
      <p:sp>
        <p:nvSpPr>
          <p:cNvPr id="8" name="TextBox 7">
            <a:extLst>
              <a:ext uri="{FF2B5EF4-FFF2-40B4-BE49-F238E27FC236}">
                <a16:creationId xmlns:a16="http://schemas.microsoft.com/office/drawing/2014/main" id="{87D01661-1696-C1E5-6970-50447B04BD00}"/>
              </a:ext>
            </a:extLst>
          </p:cNvPr>
          <p:cNvSpPr txBox="1"/>
          <p:nvPr/>
        </p:nvSpPr>
        <p:spPr>
          <a:xfrm>
            <a:off x="10044223" y="107152"/>
            <a:ext cx="1963479" cy="523220"/>
          </a:xfrm>
          <a:prstGeom prst="rect">
            <a:avLst/>
          </a:prstGeom>
          <a:noFill/>
        </p:spPr>
        <p:txBody>
          <a:bodyPr wrap="square" rtlCol="0">
            <a:spAutoFit/>
          </a:bodyPr>
          <a:lstStyle/>
          <a:p>
            <a:pPr algn="ctr"/>
            <a:r>
              <a:rPr lang="en-IT" sz="2800" b="1">
                <a:solidFill>
                  <a:schemeClr val="accent1">
                    <a:lumMod val="75000"/>
                  </a:schemeClr>
                </a:solidFill>
                <a:latin typeface="Arial" panose="020B0604020202020204" pitchFamily="34" charset="0"/>
                <a:cs typeface="Arial" panose="020B0604020202020204" pitchFamily="34" charset="0"/>
              </a:rPr>
              <a:t>SmarTent</a:t>
            </a:r>
          </a:p>
        </p:txBody>
      </p:sp>
      <p:sp>
        <p:nvSpPr>
          <p:cNvPr id="3" name="Rectangle 9">
            <a:extLst>
              <a:ext uri="{FF2B5EF4-FFF2-40B4-BE49-F238E27FC236}">
                <a16:creationId xmlns:a16="http://schemas.microsoft.com/office/drawing/2014/main" id="{CBF0B8B0-4072-FE2A-3453-87DA47DDAE43}"/>
              </a:ext>
            </a:extLst>
          </p:cNvPr>
          <p:cNvSpPr>
            <a:spLocks noChangeArrowheads="1"/>
          </p:cNvSpPr>
          <p:nvPr/>
        </p:nvSpPr>
        <p:spPr bwMode="auto">
          <a:xfrm>
            <a:off x="2528735" y="5511251"/>
            <a:ext cx="7343880" cy="444850"/>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b="1">
                <a:solidFill>
                  <a:schemeClr val="accent1">
                    <a:lumMod val="75000"/>
                  </a:schemeClr>
                </a:solidFill>
                <a:latin typeface="Arial" panose="020B0604020202020204" pitchFamily="34" charset="0"/>
                <a:cs typeface="Arial" panose="020B0604020202020204" pitchFamily="34" charset="0"/>
              </a:rPr>
              <a:t>further developments &amp; collaborations in progress (ENEA)</a:t>
            </a:r>
          </a:p>
        </p:txBody>
      </p:sp>
    </p:spTree>
    <p:extLst>
      <p:ext uri="{BB962C8B-B14F-4D97-AF65-F5344CB8AC3E}">
        <p14:creationId xmlns:p14="http://schemas.microsoft.com/office/powerpoint/2010/main" val="87374330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FiMAC_HD:Users:finox:LNS_Drive:2022-10-31_IAEA_Safeguards:3D_tenda.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8445" y="1341866"/>
            <a:ext cx="3814514" cy="3481218"/>
          </a:xfrm>
          <a:prstGeom prst="rect">
            <a:avLst/>
          </a:prstGeom>
          <a:noFill/>
          <a:ln>
            <a:noFill/>
          </a:ln>
        </p:spPr>
      </p:pic>
      <p:pic>
        <p:nvPicPr>
          <p:cNvPr id="4" name="Picture 3" descr="PFiMAC_HD:Users:finox:LNS_Drive:2022-10-31_IAEA_Safeguards:foto_tenda_6584.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51689" y="1695991"/>
            <a:ext cx="6269184" cy="3183906"/>
          </a:xfrm>
          <a:prstGeom prst="rect">
            <a:avLst/>
          </a:prstGeom>
          <a:noFill/>
          <a:ln>
            <a:noFill/>
          </a:ln>
        </p:spPr>
      </p:pic>
      <p:pic>
        <p:nvPicPr>
          <p:cNvPr id="7" name="Picture 6" descr="DT5202_w1_L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5379" y="5238569"/>
            <a:ext cx="1507580" cy="972389"/>
          </a:xfrm>
          <a:prstGeom prst="rect">
            <a:avLst/>
          </a:prstGeom>
        </p:spPr>
      </p:pic>
      <p:sp>
        <p:nvSpPr>
          <p:cNvPr id="5" name="CasellaDiTesto 7">
            <a:extLst>
              <a:ext uri="{FF2B5EF4-FFF2-40B4-BE49-F238E27FC236}">
                <a16:creationId xmlns:a16="http://schemas.microsoft.com/office/drawing/2014/main" id="{81E0D89C-9792-2C48-81F5-7E97B4F3CB86}"/>
              </a:ext>
            </a:extLst>
          </p:cNvPr>
          <p:cNvSpPr txBox="1"/>
          <p:nvPr/>
        </p:nvSpPr>
        <p:spPr>
          <a:xfrm>
            <a:off x="4093637" y="422164"/>
            <a:ext cx="4783876" cy="408623"/>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it-IT"/>
            </a:defPPr>
            <a:lvl1pPr algn="ctr">
              <a:defRPr sz="1400" b="1">
                <a:solidFill>
                  <a:srgbClr val="16469E"/>
                </a:solidFill>
                <a:cs typeface="Arial"/>
              </a:defRPr>
            </a:lvl1pPr>
          </a:lstStyle>
          <a:p>
            <a:r>
              <a:rPr lang="it-IT" sz="1800" dirty="0" err="1"/>
              <a:t>demonstrator with 26 SciFi detectors</a:t>
            </a:r>
          </a:p>
        </p:txBody>
      </p:sp>
      <p:grpSp>
        <p:nvGrpSpPr>
          <p:cNvPr id="8" name="Group 7">
            <a:extLst>
              <a:ext uri="{FF2B5EF4-FFF2-40B4-BE49-F238E27FC236}">
                <a16:creationId xmlns:a16="http://schemas.microsoft.com/office/drawing/2014/main" id="{FE0DEA67-204F-C142-8626-95472B16148E}"/>
              </a:ext>
            </a:extLst>
          </p:cNvPr>
          <p:cNvGrpSpPr/>
          <p:nvPr/>
        </p:nvGrpSpPr>
        <p:grpSpPr>
          <a:xfrm rot="5400000">
            <a:off x="3287368" y="4483970"/>
            <a:ext cx="972389" cy="472193"/>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9" name="Striped Right Arrow 105">
              <a:extLst>
                <a:ext uri="{FF2B5EF4-FFF2-40B4-BE49-F238E27FC236}">
                  <a16:creationId xmlns:a16="http://schemas.microsoft.com/office/drawing/2014/main" id="{1B58F8B4-5DDF-E44C-896E-7B78B6670582}"/>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40A23ED9-4932-1D41-91D3-5809E7437E6C}"/>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F254B64B-0D9D-9446-80A4-2C15748F002E}"/>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3" name="TextBox 2">
            <a:extLst>
              <a:ext uri="{FF2B5EF4-FFF2-40B4-BE49-F238E27FC236}">
                <a16:creationId xmlns:a16="http://schemas.microsoft.com/office/drawing/2014/main" id="{AB5B90F8-2131-9847-AE99-CD5DE4E6B168}"/>
              </a:ext>
            </a:extLst>
          </p:cNvPr>
          <p:cNvSpPr txBox="1"/>
          <p:nvPr/>
        </p:nvSpPr>
        <p:spPr>
          <a:xfrm>
            <a:off x="2765904" y="4266997"/>
            <a:ext cx="902811"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signals</a:t>
            </a:r>
          </a:p>
        </p:txBody>
      </p:sp>
      <p:sp>
        <p:nvSpPr>
          <p:cNvPr id="12" name="CasellaDiTesto 7">
            <a:extLst>
              <a:ext uri="{FF2B5EF4-FFF2-40B4-BE49-F238E27FC236}">
                <a16:creationId xmlns:a16="http://schemas.microsoft.com/office/drawing/2014/main" id="{6CE9EB0C-F1DB-6147-93E5-D191F870C2DC}"/>
              </a:ext>
            </a:extLst>
          </p:cNvPr>
          <p:cNvSpPr txBox="1"/>
          <p:nvPr/>
        </p:nvSpPr>
        <p:spPr>
          <a:xfrm>
            <a:off x="5423207" y="5466469"/>
            <a:ext cx="4553417"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it-IT"/>
            </a:defPPr>
            <a:lvl1pPr algn="ctr">
              <a:defRPr sz="1400" b="1">
                <a:solidFill>
                  <a:srgbClr val="16469E"/>
                </a:solidFill>
                <a:cs typeface="Arial"/>
              </a:defRPr>
            </a:lvl1pPr>
          </a:lstStyle>
          <a:p>
            <a:r>
              <a:rPr lang="it-IT" dirty="0" err="1"/>
              <a:t>directly accepts the SiPM output</a:t>
            </a:r>
          </a:p>
        </p:txBody>
      </p:sp>
      <p:sp>
        <p:nvSpPr>
          <p:cNvPr id="13" name="CasellaDiTesto 7">
            <a:extLst>
              <a:ext uri="{FF2B5EF4-FFF2-40B4-BE49-F238E27FC236}">
                <a16:creationId xmlns:a16="http://schemas.microsoft.com/office/drawing/2014/main" id="{16DAE1D0-A5A7-3E42-B024-247539DFB7DA}"/>
              </a:ext>
            </a:extLst>
          </p:cNvPr>
          <p:cNvSpPr txBox="1"/>
          <p:nvPr/>
        </p:nvSpPr>
        <p:spPr>
          <a:xfrm>
            <a:off x="5415773" y="5882781"/>
            <a:ext cx="4553417"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it-IT"/>
            </a:defPPr>
            <a:lvl1pPr algn="ctr">
              <a:defRPr sz="1400" b="1">
                <a:solidFill>
                  <a:srgbClr val="16469E"/>
                </a:solidFill>
                <a:cs typeface="Arial"/>
              </a:defRPr>
            </a:lvl1pPr>
          </a:lstStyle>
          <a:p>
            <a:r>
              <a:rPr lang="it-IT" dirty="0" err="1"/>
              <a:t>handles 64 SiPMs i.e. up to 32 SciFi</a:t>
            </a:r>
          </a:p>
        </p:txBody>
      </p:sp>
      <p:cxnSp>
        <p:nvCxnSpPr>
          <p:cNvPr id="14" name="Straight Arrow Connector 13">
            <a:extLst>
              <a:ext uri="{FF2B5EF4-FFF2-40B4-BE49-F238E27FC236}">
                <a16:creationId xmlns:a16="http://schemas.microsoft.com/office/drawing/2014/main" id="{342A20D8-630A-CC46-838A-9388EBF1C21A}"/>
              </a:ext>
            </a:extLst>
          </p:cNvPr>
          <p:cNvCxnSpPr>
            <a:cxnSpLocks/>
            <a:stCxn id="7" idx="3"/>
            <a:endCxn id="12" idx="1"/>
          </p:cNvCxnSpPr>
          <p:nvPr/>
        </p:nvCxnSpPr>
        <p:spPr>
          <a:xfrm flipV="1">
            <a:off x="4442959" y="5636729"/>
            <a:ext cx="980248" cy="88035"/>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B0C2205-0F88-D84F-AB66-9D3B0DBAA6CD}"/>
              </a:ext>
            </a:extLst>
          </p:cNvPr>
          <p:cNvCxnSpPr>
            <a:cxnSpLocks/>
            <a:stCxn id="7" idx="3"/>
            <a:endCxn id="13" idx="1"/>
          </p:cNvCxnSpPr>
          <p:nvPr/>
        </p:nvCxnSpPr>
        <p:spPr>
          <a:xfrm>
            <a:off x="4442959" y="5724764"/>
            <a:ext cx="972814" cy="328277"/>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CasellaDiTesto 7">
            <a:extLst>
              <a:ext uri="{FF2B5EF4-FFF2-40B4-BE49-F238E27FC236}">
                <a16:creationId xmlns:a16="http://schemas.microsoft.com/office/drawing/2014/main" id="{BFF33C16-4697-144B-8E39-177432A40C60}"/>
              </a:ext>
            </a:extLst>
          </p:cNvPr>
          <p:cNvSpPr txBox="1"/>
          <p:nvPr/>
        </p:nvSpPr>
        <p:spPr>
          <a:xfrm>
            <a:off x="5423207" y="5050156"/>
            <a:ext cx="4553417"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it-IT"/>
            </a:defPPr>
            <a:lvl1pPr algn="ctr">
              <a:defRPr sz="1400" b="1">
                <a:solidFill>
                  <a:srgbClr val="16469E"/>
                </a:solidFill>
                <a:cs typeface="Arial"/>
              </a:defRPr>
            </a:lvl1pPr>
          </a:lstStyle>
          <a:p>
            <a:r>
              <a:rPr lang="it-IT" dirty="0" err="1"/>
              <a:t>provides the bias to SiPMs (low voltage)</a:t>
            </a:r>
          </a:p>
        </p:txBody>
      </p:sp>
      <p:cxnSp>
        <p:nvCxnSpPr>
          <p:cNvPr id="28" name="Straight Arrow Connector 27">
            <a:extLst>
              <a:ext uri="{FF2B5EF4-FFF2-40B4-BE49-F238E27FC236}">
                <a16:creationId xmlns:a16="http://schemas.microsoft.com/office/drawing/2014/main" id="{06F2486A-048F-094F-AD3D-CF77D393407D}"/>
              </a:ext>
            </a:extLst>
          </p:cNvPr>
          <p:cNvCxnSpPr>
            <a:cxnSpLocks/>
            <a:stCxn id="7" idx="3"/>
            <a:endCxn id="23" idx="1"/>
          </p:cNvCxnSpPr>
          <p:nvPr/>
        </p:nvCxnSpPr>
        <p:spPr>
          <a:xfrm flipV="1">
            <a:off x="4442959" y="5220416"/>
            <a:ext cx="980248" cy="50434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081F329-DD3D-6945-9B38-5FB3885D0BF3}"/>
              </a:ext>
            </a:extLst>
          </p:cNvPr>
          <p:cNvCxnSpPr>
            <a:cxnSpLocks/>
          </p:cNvCxnSpPr>
          <p:nvPr/>
        </p:nvCxnSpPr>
        <p:spPr>
          <a:xfrm>
            <a:off x="2750573" y="1054508"/>
            <a:ext cx="1814052"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A1F73CB-D84A-1C43-8F8D-507FB980E885}"/>
              </a:ext>
            </a:extLst>
          </p:cNvPr>
          <p:cNvCxnSpPr>
            <a:cxnSpLocks/>
          </p:cNvCxnSpPr>
          <p:nvPr/>
        </p:nvCxnSpPr>
        <p:spPr>
          <a:xfrm flipV="1">
            <a:off x="641553" y="1124492"/>
            <a:ext cx="1961536" cy="178094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146E23-4EFB-D145-A8EE-D49797A8B2AE}"/>
              </a:ext>
            </a:extLst>
          </p:cNvPr>
          <p:cNvSpPr txBox="1"/>
          <p:nvPr/>
        </p:nvSpPr>
        <p:spPr>
          <a:xfrm>
            <a:off x="3415687" y="767151"/>
            <a:ext cx="43313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2m</a:t>
            </a:r>
          </a:p>
        </p:txBody>
      </p:sp>
      <p:sp>
        <p:nvSpPr>
          <p:cNvPr id="25" name="TextBox 24">
            <a:extLst>
              <a:ext uri="{FF2B5EF4-FFF2-40B4-BE49-F238E27FC236}">
                <a16:creationId xmlns:a16="http://schemas.microsoft.com/office/drawing/2014/main" id="{88BFAA76-B7CE-BA49-9764-7874AAFB78D4}"/>
              </a:ext>
            </a:extLst>
          </p:cNvPr>
          <p:cNvSpPr txBox="1"/>
          <p:nvPr/>
        </p:nvSpPr>
        <p:spPr>
          <a:xfrm rot="19083848">
            <a:off x="1358293" y="1718419"/>
            <a:ext cx="43313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3m</a:t>
            </a:r>
          </a:p>
        </p:txBody>
      </p:sp>
      <p:cxnSp>
        <p:nvCxnSpPr>
          <p:cNvPr id="26" name="Straight Arrow Connector 25">
            <a:extLst>
              <a:ext uri="{FF2B5EF4-FFF2-40B4-BE49-F238E27FC236}">
                <a16:creationId xmlns:a16="http://schemas.microsoft.com/office/drawing/2014/main" id="{1D5C0CD2-4D27-584F-BF47-38F617073641}"/>
              </a:ext>
            </a:extLst>
          </p:cNvPr>
          <p:cNvCxnSpPr>
            <a:cxnSpLocks/>
          </p:cNvCxnSpPr>
          <p:nvPr/>
        </p:nvCxnSpPr>
        <p:spPr>
          <a:xfrm flipH="1" flipV="1">
            <a:off x="641553" y="2949678"/>
            <a:ext cx="1" cy="167927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8C9D544-90A8-F24F-A231-9F3C38663007}"/>
              </a:ext>
            </a:extLst>
          </p:cNvPr>
          <p:cNvSpPr txBox="1"/>
          <p:nvPr/>
        </p:nvSpPr>
        <p:spPr>
          <a:xfrm rot="16200000">
            <a:off x="285188" y="3488561"/>
            <a:ext cx="43313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2m</a:t>
            </a:r>
          </a:p>
        </p:txBody>
      </p:sp>
      <p:sp>
        <p:nvSpPr>
          <p:cNvPr id="15" name="TextBox 14">
            <a:extLst>
              <a:ext uri="{FF2B5EF4-FFF2-40B4-BE49-F238E27FC236}">
                <a16:creationId xmlns:a16="http://schemas.microsoft.com/office/drawing/2014/main" id="{A83D231E-5AB0-0C07-FE9D-1F2FDECDA21C}"/>
              </a:ext>
            </a:extLst>
          </p:cNvPr>
          <p:cNvSpPr txBox="1"/>
          <p:nvPr/>
        </p:nvSpPr>
        <p:spPr>
          <a:xfrm>
            <a:off x="10044223" y="107152"/>
            <a:ext cx="1963479" cy="523220"/>
          </a:xfrm>
          <a:prstGeom prst="rect">
            <a:avLst/>
          </a:prstGeom>
          <a:noFill/>
        </p:spPr>
        <p:txBody>
          <a:bodyPr wrap="square" rtlCol="0">
            <a:spAutoFit/>
          </a:bodyPr>
          <a:lstStyle/>
          <a:p>
            <a:pPr algn="ctr"/>
            <a:r>
              <a:rPr lang="en-IT" sz="2800" b="1">
                <a:solidFill>
                  <a:schemeClr val="accent1">
                    <a:lumMod val="75000"/>
                  </a:schemeClr>
                </a:solidFill>
                <a:latin typeface="Arial" panose="020B0604020202020204" pitchFamily="34" charset="0"/>
                <a:cs typeface="Arial" panose="020B0604020202020204" pitchFamily="34" charset="0"/>
              </a:rPr>
              <a:t>SmarTent</a:t>
            </a:r>
          </a:p>
        </p:txBody>
      </p:sp>
      <p:pic>
        <p:nvPicPr>
          <p:cNvPr id="18" name="Picture 17">
            <a:extLst>
              <a:ext uri="{FF2B5EF4-FFF2-40B4-BE49-F238E27FC236}">
                <a16:creationId xmlns:a16="http://schemas.microsoft.com/office/drawing/2014/main" id="{D8EDC5C9-1995-1EAF-7A50-8084D8AF7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108" y="1016542"/>
            <a:ext cx="4622800" cy="215900"/>
          </a:xfrm>
          <a:prstGeom prst="rect">
            <a:avLst/>
          </a:prstGeom>
        </p:spPr>
      </p:pic>
    </p:spTree>
    <p:extLst>
      <p:ext uri="{BB962C8B-B14F-4D97-AF65-F5344CB8AC3E}">
        <p14:creationId xmlns:p14="http://schemas.microsoft.com/office/powerpoint/2010/main" val="85891086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FiMAC_HD:Users:finox:LNS_Drive:2022-10-31_IAEA_Safeguards:test_b_3D.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4765" y="3660941"/>
            <a:ext cx="4607560" cy="2421255"/>
          </a:xfrm>
          <a:prstGeom prst="rect">
            <a:avLst/>
          </a:prstGeom>
          <a:noFill/>
          <a:ln>
            <a:noFill/>
          </a:ln>
        </p:spPr>
      </p:pic>
      <p:pic>
        <p:nvPicPr>
          <p:cNvPr id="3" name="Picture 2" descr="PFiMAC_HD:Users:finox:LNS_Drive:2022-10-31_IAEA_Safeguards:test_a_3D.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908" y="3662529"/>
            <a:ext cx="4607560" cy="2418080"/>
          </a:xfrm>
          <a:prstGeom prst="rect">
            <a:avLst/>
          </a:prstGeom>
          <a:noFill/>
          <a:ln>
            <a:noFill/>
          </a:ln>
        </p:spPr>
      </p:pic>
      <p:pic>
        <p:nvPicPr>
          <p:cNvPr id="4" name="Picture 3" descr="PFiMAC_HD:Users:finox:LNS_Drive:2022-10-31_IAEA_Safeguards:test_a_2D.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6050" y="1344104"/>
            <a:ext cx="4585335" cy="2322195"/>
          </a:xfrm>
          <a:prstGeom prst="rect">
            <a:avLst/>
          </a:prstGeom>
          <a:noFill/>
          <a:ln>
            <a:noFill/>
          </a:ln>
        </p:spPr>
      </p:pic>
      <p:pic>
        <p:nvPicPr>
          <p:cNvPr id="5" name="Picture 4" descr="PFiMAC_HD:Users:finox:LNS_Drive:2022-10-31_IAEA_Safeguards:test_b_2D.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39744" y="1321334"/>
            <a:ext cx="4620260" cy="2339975"/>
          </a:xfrm>
          <a:prstGeom prst="rect">
            <a:avLst/>
          </a:prstGeom>
          <a:noFill/>
          <a:ln>
            <a:noFill/>
          </a:ln>
        </p:spPr>
      </p:pic>
      <p:sp>
        <p:nvSpPr>
          <p:cNvPr id="8" name="CasellaDiTesto 7">
            <a:extLst>
              <a:ext uri="{FF2B5EF4-FFF2-40B4-BE49-F238E27FC236}">
                <a16:creationId xmlns:a16="http://schemas.microsoft.com/office/drawing/2014/main" id="{F72B7CE2-CD9A-BE48-A14E-DFA524BF8F8E}"/>
              </a:ext>
            </a:extLst>
          </p:cNvPr>
          <p:cNvSpPr txBox="1"/>
          <p:nvPr/>
        </p:nvSpPr>
        <p:spPr>
          <a:xfrm>
            <a:off x="3431428" y="540040"/>
            <a:ext cx="5253647"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400" b="1" dirty="0" err="1">
                <a:solidFill>
                  <a:srgbClr val="16469E"/>
                </a:solidFill>
                <a:cs typeface="Arial"/>
              </a:rPr>
              <a:t>test with </a:t>
            </a:r>
            <a:r>
              <a:rPr lang="it-IT" sz="1400" b="1" baseline="30000" dirty="0" err="1">
                <a:solidFill>
                  <a:srgbClr val="16469E"/>
                </a:solidFill>
                <a:cs typeface="Arial"/>
              </a:rPr>
              <a:t>137</a:t>
            </a:r>
            <a:r>
              <a:rPr lang="it-IT" sz="1400" b="1" dirty="0" err="1">
                <a:solidFill>
                  <a:srgbClr val="16469E"/>
                </a:solidFill>
                <a:cs typeface="Arial"/>
              </a:rPr>
              <a:t>Cs gamma source  -  1.4 MBq </a:t>
            </a:r>
          </a:p>
        </p:txBody>
      </p:sp>
      <p:pic>
        <p:nvPicPr>
          <p:cNvPr id="7" name="Picture 6" descr="radiation_symbol_yellow_and_black_postcard-r76333adcfa7f467691411cc51ca637de_vgbaq_8byvr_324.jpg">
            <a:extLst>
              <a:ext uri="{FF2B5EF4-FFF2-40B4-BE49-F238E27FC236}">
                <a16:creationId xmlns:a16="http://schemas.microsoft.com/office/drawing/2014/main" id="{C12B5E16-8A1C-9640-8F50-95B431D9C19D}"/>
              </a:ext>
            </a:extLst>
          </p:cNvPr>
          <p:cNvPicPr>
            <a:picLocks noChangeAspect="1"/>
          </p:cNvPicPr>
          <p:nvPr/>
        </p:nvPicPr>
        <p:blipFill rotWithShape="1">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3521701" y="477338"/>
            <a:ext cx="415224" cy="423329"/>
          </a:xfrm>
          <a:prstGeom prst="rect">
            <a:avLst/>
          </a:prstGeom>
        </p:spPr>
      </p:pic>
      <p:pic>
        <p:nvPicPr>
          <p:cNvPr id="9" name="Picture 8" descr="radiation_symbol_yellow_and_black_postcard-r76333adcfa7f467691411cc51ca637de_vgbaq_8byvr_324.jpg">
            <a:extLst>
              <a:ext uri="{FF2B5EF4-FFF2-40B4-BE49-F238E27FC236}">
                <a16:creationId xmlns:a16="http://schemas.microsoft.com/office/drawing/2014/main" id="{4DC2EBF1-0CDA-854A-9C82-76F8881D8EFB}"/>
              </a:ext>
            </a:extLst>
          </p:cNvPr>
          <p:cNvPicPr>
            <a:picLocks noChangeAspect="1"/>
          </p:cNvPicPr>
          <p:nvPr/>
        </p:nvPicPr>
        <p:blipFill rotWithShape="1">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8160069" y="477338"/>
            <a:ext cx="415224" cy="423329"/>
          </a:xfrm>
          <a:prstGeom prst="rect">
            <a:avLst/>
          </a:prstGeom>
        </p:spPr>
      </p:pic>
      <p:sp>
        <p:nvSpPr>
          <p:cNvPr id="6" name="TextBox 5"/>
          <p:cNvSpPr txBox="1"/>
          <p:nvPr/>
        </p:nvSpPr>
        <p:spPr>
          <a:xfrm>
            <a:off x="5197886" y="916473"/>
            <a:ext cx="1661545" cy="307777"/>
          </a:xfrm>
          <a:prstGeom prst="rect">
            <a:avLst/>
          </a:prstGeom>
          <a:noFill/>
        </p:spPr>
        <p:txBody>
          <a:bodyPr wrap="none" rtlCol="0">
            <a:spAutoFit/>
          </a:bodyPr>
          <a:lstStyle/>
          <a:p>
            <a:r>
              <a:rPr lang="en-US" sz="1400">
                <a:latin typeface="Arial"/>
                <a:cs typeface="Arial"/>
              </a:rPr>
              <a:t>30s collection time</a:t>
            </a:r>
          </a:p>
        </p:txBody>
      </p:sp>
      <p:pic>
        <p:nvPicPr>
          <p:cNvPr id="12" name="Picture 11">
            <a:extLst>
              <a:ext uri="{FF2B5EF4-FFF2-40B4-BE49-F238E27FC236}">
                <a16:creationId xmlns:a16="http://schemas.microsoft.com/office/drawing/2014/main" id="{03EBAD6A-C2BA-344D-B2D3-6901FFCAD8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2532" y="280549"/>
            <a:ext cx="1080603" cy="1080603"/>
          </a:xfrm>
          <a:prstGeom prst="rect">
            <a:avLst/>
          </a:prstGeom>
        </p:spPr>
      </p:pic>
      <p:pic>
        <p:nvPicPr>
          <p:cNvPr id="13" name="Picture 12">
            <a:extLst>
              <a:ext uri="{FF2B5EF4-FFF2-40B4-BE49-F238E27FC236}">
                <a16:creationId xmlns:a16="http://schemas.microsoft.com/office/drawing/2014/main" id="{46303192-DDDF-5B4C-8C74-152CAA9E8D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3186" y="303319"/>
            <a:ext cx="1040785" cy="1040785"/>
          </a:xfrm>
          <a:prstGeom prst="rect">
            <a:avLst/>
          </a:prstGeom>
        </p:spPr>
      </p:pic>
      <p:sp>
        <p:nvSpPr>
          <p:cNvPr id="10" name="TextBox 9">
            <a:extLst>
              <a:ext uri="{FF2B5EF4-FFF2-40B4-BE49-F238E27FC236}">
                <a16:creationId xmlns:a16="http://schemas.microsoft.com/office/drawing/2014/main" id="{1D64604F-8BEB-D83E-72C8-8668D26F1F5F}"/>
              </a:ext>
            </a:extLst>
          </p:cNvPr>
          <p:cNvSpPr txBox="1"/>
          <p:nvPr/>
        </p:nvSpPr>
        <p:spPr>
          <a:xfrm>
            <a:off x="10044223" y="107152"/>
            <a:ext cx="1963479" cy="523220"/>
          </a:xfrm>
          <a:prstGeom prst="rect">
            <a:avLst/>
          </a:prstGeom>
          <a:noFill/>
        </p:spPr>
        <p:txBody>
          <a:bodyPr wrap="square" rtlCol="0">
            <a:spAutoFit/>
          </a:bodyPr>
          <a:lstStyle/>
          <a:p>
            <a:pPr algn="ctr"/>
            <a:r>
              <a:rPr lang="en-IT" sz="2800" b="1">
                <a:solidFill>
                  <a:schemeClr val="accent1">
                    <a:lumMod val="75000"/>
                  </a:schemeClr>
                </a:solidFill>
                <a:latin typeface="Arial" panose="020B0604020202020204" pitchFamily="34" charset="0"/>
                <a:cs typeface="Arial" panose="020B0604020202020204" pitchFamily="34" charset="0"/>
              </a:rPr>
              <a:t>SmarTent</a:t>
            </a:r>
          </a:p>
        </p:txBody>
      </p:sp>
    </p:spTree>
    <p:extLst>
      <p:ext uri="{BB962C8B-B14F-4D97-AF65-F5344CB8AC3E}">
        <p14:creationId xmlns:p14="http://schemas.microsoft.com/office/powerpoint/2010/main" val="171742213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CA1B0-036A-E817-0082-E9A8C91451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280" y="1606449"/>
            <a:ext cx="2486023" cy="4342014"/>
          </a:xfrm>
          <a:prstGeom prst="rect">
            <a:avLst/>
          </a:prstGeom>
        </p:spPr>
      </p:pic>
      <p:sp>
        <p:nvSpPr>
          <p:cNvPr id="2" name="TextBox 1">
            <a:extLst>
              <a:ext uri="{FF2B5EF4-FFF2-40B4-BE49-F238E27FC236}">
                <a16:creationId xmlns:a16="http://schemas.microsoft.com/office/drawing/2014/main" id="{7C48074E-0B44-95FB-A3AB-496E031F4E45}"/>
              </a:ext>
            </a:extLst>
          </p:cNvPr>
          <p:cNvSpPr txBox="1"/>
          <p:nvPr/>
        </p:nvSpPr>
        <p:spPr>
          <a:xfrm>
            <a:off x="10044223" y="107152"/>
            <a:ext cx="1963479" cy="523220"/>
          </a:xfrm>
          <a:prstGeom prst="rect">
            <a:avLst/>
          </a:prstGeom>
          <a:noFill/>
        </p:spPr>
        <p:txBody>
          <a:bodyPr wrap="square" rtlCol="0">
            <a:spAutoFit/>
          </a:bodyPr>
          <a:lstStyle/>
          <a:p>
            <a:pPr algn="ctr"/>
            <a:r>
              <a:rPr lang="en-IT" sz="2800" b="1">
                <a:solidFill>
                  <a:schemeClr val="accent1">
                    <a:lumMod val="75000"/>
                  </a:schemeClr>
                </a:solidFill>
                <a:latin typeface="Arial" panose="020B0604020202020204" pitchFamily="34" charset="0"/>
                <a:cs typeface="Arial" panose="020B0604020202020204" pitchFamily="34" charset="0"/>
              </a:rPr>
              <a:t>Portal</a:t>
            </a:r>
          </a:p>
        </p:txBody>
      </p:sp>
      <p:sp>
        <p:nvSpPr>
          <p:cNvPr id="4" name="Alternate Process 32">
            <a:extLst>
              <a:ext uri="{FF2B5EF4-FFF2-40B4-BE49-F238E27FC236}">
                <a16:creationId xmlns:a16="http://schemas.microsoft.com/office/drawing/2014/main" id="{F8691B80-4C9F-5E12-B49D-5F6ED7EF35FA}"/>
              </a:ext>
            </a:extLst>
          </p:cNvPr>
          <p:cNvSpPr/>
          <p:nvPr/>
        </p:nvSpPr>
        <p:spPr>
          <a:xfrm>
            <a:off x="3010586" y="630372"/>
            <a:ext cx="6049524" cy="71508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chemeClr val="accent1">
                    <a:lumMod val="75000"/>
                  </a:schemeClr>
                </a:solidFill>
                <a:latin typeface="Arial" panose="020B0604020202020204" pitchFamily="34" charset="0"/>
                <a:cs typeface="Arial" panose="020B0604020202020204" pitchFamily="34" charset="0"/>
              </a:rPr>
              <a:t>Side development from MICADO gamma counters:</a:t>
            </a:r>
          </a:p>
          <a:p>
            <a:pPr algn="ctr"/>
            <a:r>
              <a:rPr lang="en-US" b="1">
                <a:solidFill>
                  <a:schemeClr val="accent1">
                    <a:lumMod val="75000"/>
                  </a:schemeClr>
                </a:solidFill>
                <a:latin typeface="Arial" panose="020B0604020202020204" pitchFamily="34" charset="0"/>
                <a:cs typeface="Arial" panose="020B0604020202020204" pitchFamily="34" charset="0"/>
              </a:rPr>
              <a:t>gamma portal</a:t>
            </a:r>
          </a:p>
        </p:txBody>
      </p:sp>
      <p:sp>
        <p:nvSpPr>
          <p:cNvPr id="6" name="CasellaDiTesto 7">
            <a:extLst>
              <a:ext uri="{FF2B5EF4-FFF2-40B4-BE49-F238E27FC236}">
                <a16:creationId xmlns:a16="http://schemas.microsoft.com/office/drawing/2014/main" id="{D58F24BA-79B0-92F6-E7CD-38F92DAC663F}"/>
              </a:ext>
            </a:extLst>
          </p:cNvPr>
          <p:cNvSpPr txBox="1"/>
          <p:nvPr/>
        </p:nvSpPr>
        <p:spPr>
          <a:xfrm>
            <a:off x="8721338" y="3429000"/>
            <a:ext cx="2776002" cy="306467"/>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latin typeface="Arial" panose="020B0604020202020204" pitchFamily="34" charset="0"/>
                <a:cs typeface="Arial" panose="020B0604020202020204" pitchFamily="34" charset="0"/>
              </a:rPr>
              <a:t>natural background: ≈ 1 cps</a:t>
            </a:r>
          </a:p>
        </p:txBody>
      </p:sp>
      <p:sp>
        <p:nvSpPr>
          <p:cNvPr id="7" name="CasellaDiTesto 7">
            <a:extLst>
              <a:ext uri="{FF2B5EF4-FFF2-40B4-BE49-F238E27FC236}">
                <a16:creationId xmlns:a16="http://schemas.microsoft.com/office/drawing/2014/main" id="{FA838354-5FEC-1DBA-44EC-9B5EDE77E374}"/>
              </a:ext>
            </a:extLst>
          </p:cNvPr>
          <p:cNvSpPr txBox="1"/>
          <p:nvPr/>
        </p:nvSpPr>
        <p:spPr>
          <a:xfrm>
            <a:off x="8721338" y="3954458"/>
            <a:ext cx="2776002" cy="306467"/>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latin typeface="Arial" panose="020B0604020202020204" pitchFamily="34" charset="0"/>
                <a:cs typeface="Arial" panose="020B0604020202020204" pitchFamily="34" charset="0"/>
              </a:rPr>
              <a:t>with 1MBq </a:t>
            </a:r>
            <a:r>
              <a:rPr lang="it-IT" sz="1200" b="1" baseline="30000" dirty="0" err="1">
                <a:solidFill>
                  <a:srgbClr val="16469E"/>
                </a:solidFill>
                <a:latin typeface="Arial" panose="020B0604020202020204" pitchFamily="34" charset="0"/>
                <a:cs typeface="Arial" panose="020B0604020202020204" pitchFamily="34" charset="0"/>
              </a:rPr>
              <a:t>137</a:t>
            </a:r>
            <a:r>
              <a:rPr lang="it-IT" sz="1200" b="1" dirty="0" err="1">
                <a:solidFill>
                  <a:srgbClr val="16469E"/>
                </a:solidFill>
                <a:latin typeface="Arial" panose="020B0604020202020204" pitchFamily="34" charset="0"/>
                <a:cs typeface="Arial" panose="020B0604020202020204" pitchFamily="34" charset="0"/>
              </a:rPr>
              <a:t>Cs source: ≈ 30 cps</a:t>
            </a:r>
          </a:p>
        </p:txBody>
      </p:sp>
      <p:pic>
        <p:nvPicPr>
          <p:cNvPr id="8" name="Picture 7">
            <a:extLst>
              <a:ext uri="{FF2B5EF4-FFF2-40B4-BE49-F238E27FC236}">
                <a16:creationId xmlns:a16="http://schemas.microsoft.com/office/drawing/2014/main" id="{E0528A2C-0914-3182-84F0-65396FFCA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0302" y="1545820"/>
            <a:ext cx="4791037" cy="4168329"/>
          </a:xfrm>
          <a:prstGeom prst="rect">
            <a:avLst/>
          </a:prstGeom>
        </p:spPr>
      </p:pic>
      <p:sp>
        <p:nvSpPr>
          <p:cNvPr id="5" name="Rectangle 9">
            <a:extLst>
              <a:ext uri="{FF2B5EF4-FFF2-40B4-BE49-F238E27FC236}">
                <a16:creationId xmlns:a16="http://schemas.microsoft.com/office/drawing/2014/main" id="{ECBBB166-E022-E40E-8416-6417C6774F8A}"/>
              </a:ext>
            </a:extLst>
          </p:cNvPr>
          <p:cNvSpPr>
            <a:spLocks noChangeArrowheads="1"/>
          </p:cNvSpPr>
          <p:nvPr/>
        </p:nvSpPr>
        <p:spPr bwMode="auto">
          <a:xfrm>
            <a:off x="2363408" y="5819006"/>
            <a:ext cx="7343880" cy="444850"/>
          </a:xfrm>
          <a:prstGeom prst="roundRect">
            <a:avLst/>
          </a:prstGeom>
          <a:solidFill>
            <a:srgbClr val="FFE073"/>
          </a:solidFill>
          <a:scene3d>
            <a:camera prst="orthographicFront"/>
            <a:lightRig rig="threePt" dir="t"/>
          </a:scene3d>
          <a:sp3d>
            <a:bevelT/>
          </a:sp3d>
        </p:spPr>
        <p:txBody>
          <a:bodyPr wrap="square" anchor="ctr" anchorCtr="0">
            <a:noAutofit/>
          </a:bodyPr>
          <a:lstStyle/>
          <a:p>
            <a:pPr algn="ctr"/>
            <a:r>
              <a:rPr lang="en-US" altLang="en-US" b="1">
                <a:solidFill>
                  <a:schemeClr val="accent1">
                    <a:lumMod val="75000"/>
                  </a:schemeClr>
                </a:solidFill>
                <a:latin typeface="Arial" panose="020B0604020202020204" pitchFamily="34" charset="0"/>
                <a:cs typeface="Arial" panose="020B0604020202020204" pitchFamily="34" charset="0"/>
              </a:rPr>
              <a:t>further developments &amp; collaborations in progress (NDA's)</a:t>
            </a:r>
          </a:p>
        </p:txBody>
      </p:sp>
    </p:spTree>
    <p:extLst>
      <p:ext uri="{BB962C8B-B14F-4D97-AF65-F5344CB8AC3E}">
        <p14:creationId xmlns:p14="http://schemas.microsoft.com/office/powerpoint/2010/main" val="358908522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D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9023" cy="6858000"/>
          </a:xfrm>
          <a:prstGeom prst="rect">
            <a:avLst/>
          </a:prstGeom>
        </p:spPr>
      </p:pic>
      <p:sp>
        <p:nvSpPr>
          <p:cNvPr id="3" name="Rectangle 2"/>
          <p:cNvSpPr/>
          <p:nvPr/>
        </p:nvSpPr>
        <p:spPr>
          <a:xfrm>
            <a:off x="6808227" y="1360150"/>
            <a:ext cx="5191186" cy="15891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pic>
        <p:nvPicPr>
          <p:cNvPr id="5" name="Picture 4" descr="Logo&#10;&#10;Description automatically generated">
            <a:extLst>
              <a:ext uri="{FF2B5EF4-FFF2-40B4-BE49-F238E27FC236}">
                <a16:creationId xmlns:a16="http://schemas.microsoft.com/office/drawing/2014/main" id="{B87508E1-B532-4645-95E3-3764239C3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8913" y="1445994"/>
            <a:ext cx="4604894" cy="1378400"/>
          </a:xfrm>
          <a:prstGeom prst="rect">
            <a:avLst/>
          </a:prstGeom>
        </p:spPr>
      </p:pic>
    </p:spTree>
    <p:extLst>
      <p:ext uri="{BB962C8B-B14F-4D97-AF65-F5344CB8AC3E}">
        <p14:creationId xmlns:p14="http://schemas.microsoft.com/office/powerpoint/2010/main" val="50364545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1">
            <a:extLst>
              <a:ext uri="{FF2B5EF4-FFF2-40B4-BE49-F238E27FC236}">
                <a16:creationId xmlns:a16="http://schemas.microsoft.com/office/drawing/2014/main" id="{9C709C96-6A8C-6344-9FFD-6B18D68A5763}"/>
              </a:ext>
            </a:extLst>
          </p:cNvPr>
          <p:cNvSpPr txBox="1">
            <a:spLocks noChangeArrowheads="1"/>
          </p:cNvSpPr>
          <p:nvPr/>
        </p:nvSpPr>
        <p:spPr bwMode="auto">
          <a:xfrm>
            <a:off x="2496798" y="2947303"/>
            <a:ext cx="314477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r>
              <a:rPr lang="it-IT" sz="1800">
                <a:solidFill>
                  <a:schemeClr val="accent1">
                    <a:lumMod val="75000"/>
                  </a:schemeClr>
                </a:solidFill>
              </a:rPr>
              <a:t>INFN-Energy committee</a:t>
            </a:r>
          </a:p>
        </p:txBody>
      </p:sp>
      <p:sp>
        <p:nvSpPr>
          <p:cNvPr id="18" name="Text Box 11">
            <a:extLst>
              <a:ext uri="{FF2B5EF4-FFF2-40B4-BE49-F238E27FC236}">
                <a16:creationId xmlns:a16="http://schemas.microsoft.com/office/drawing/2014/main" id="{2176346F-293E-BD4C-BF9A-762A4EBCD038}"/>
              </a:ext>
            </a:extLst>
          </p:cNvPr>
          <p:cNvSpPr txBox="1">
            <a:spLocks noChangeArrowheads="1"/>
          </p:cNvSpPr>
          <p:nvPr/>
        </p:nvSpPr>
        <p:spPr bwMode="auto">
          <a:xfrm>
            <a:off x="2113984" y="4080578"/>
            <a:ext cx="427133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r>
              <a:rPr lang="it-IT" sz="1800">
                <a:solidFill>
                  <a:schemeClr val="accent1">
                    <a:lumMod val="75000"/>
                  </a:schemeClr>
                </a:solidFill>
              </a:rPr>
              <a:t>supports energy-related initiatives</a:t>
            </a:r>
          </a:p>
        </p:txBody>
      </p:sp>
      <p:pic>
        <p:nvPicPr>
          <p:cNvPr id="21" name="Picture 20" descr="1_LOGO_INFN_SIGLA.png">
            <a:extLst>
              <a:ext uri="{FF2B5EF4-FFF2-40B4-BE49-F238E27FC236}">
                <a16:creationId xmlns:a16="http://schemas.microsoft.com/office/drawing/2014/main" id="{05283BF3-6EBE-DB4E-81E8-D14FBA5FA4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803" t="14788" r="12203" b="14441"/>
          <a:stretch/>
        </p:blipFill>
        <p:spPr>
          <a:xfrm>
            <a:off x="3262001" y="1057597"/>
            <a:ext cx="1366334" cy="744198"/>
          </a:xfrm>
          <a:prstGeom prst="rect">
            <a:avLst/>
          </a:prstGeom>
        </p:spPr>
      </p:pic>
      <p:grpSp>
        <p:nvGrpSpPr>
          <p:cNvPr id="23" name="Group 22">
            <a:extLst>
              <a:ext uri="{FF2B5EF4-FFF2-40B4-BE49-F238E27FC236}">
                <a16:creationId xmlns:a16="http://schemas.microsoft.com/office/drawing/2014/main" id="{D19EFFC9-28FD-424F-B639-BDA83A4030B8}"/>
              </a:ext>
            </a:extLst>
          </p:cNvPr>
          <p:cNvGrpSpPr/>
          <p:nvPr/>
        </p:nvGrpSpPr>
        <p:grpSpPr>
          <a:xfrm rot="5400000">
            <a:off x="3549526" y="2129724"/>
            <a:ext cx="955811" cy="472193"/>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24" name="Striped Right Arrow 105">
              <a:extLst>
                <a:ext uri="{FF2B5EF4-FFF2-40B4-BE49-F238E27FC236}">
                  <a16:creationId xmlns:a16="http://schemas.microsoft.com/office/drawing/2014/main" id="{F67FB6F8-0B8B-1A45-B07A-873D27997143}"/>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A7FF4A-DD7E-A04F-B1AC-9A7AAEC6E87F}"/>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57C045-D14D-D34D-8D0C-9F5F42B2AC65}"/>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27748C9-9B56-AD4C-8151-149ABEAE16AB}"/>
              </a:ext>
            </a:extLst>
          </p:cNvPr>
          <p:cNvGrpSpPr/>
          <p:nvPr/>
        </p:nvGrpSpPr>
        <p:grpSpPr>
          <a:xfrm rot="5400000">
            <a:off x="3677101" y="3559023"/>
            <a:ext cx="672908" cy="472193"/>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28" name="Striped Right Arrow 105">
              <a:extLst>
                <a:ext uri="{FF2B5EF4-FFF2-40B4-BE49-F238E27FC236}">
                  <a16:creationId xmlns:a16="http://schemas.microsoft.com/office/drawing/2014/main" id="{E51AC92E-E90A-3041-8782-A06775894371}"/>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73575CC-123E-854C-BD74-633A504F6285}"/>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14C756B-C665-BA40-A2BC-3CEC4BC59C3D}"/>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Shape 6">
            <a:extLst>
              <a:ext uri="{FF2B5EF4-FFF2-40B4-BE49-F238E27FC236}">
                <a16:creationId xmlns:a16="http://schemas.microsoft.com/office/drawing/2014/main" id="{63F15426-80B4-B740-9D91-2E27C11EB95D}"/>
              </a:ext>
            </a:extLst>
          </p:cNvPr>
          <p:cNvSpPr/>
          <p:nvPr/>
        </p:nvSpPr>
        <p:spPr>
          <a:xfrm rot="20700000">
            <a:off x="7234592" y="3703422"/>
            <a:ext cx="1407970" cy="1348709"/>
          </a:xfrm>
          <a:prstGeom prst="gear6">
            <a:avLst/>
          </a:prstGeom>
          <a:solidFill>
            <a:srgbClr val="CCFF66"/>
          </a:solidFill>
          <a:ln>
            <a:solidFill>
              <a:srgbClr val="008000"/>
            </a:solidFill>
          </a:ln>
          <a:scene3d>
            <a:camera prst="orthographicFront"/>
            <a:lightRig rig="threePt" dir="t"/>
          </a:scene3d>
          <a:sp3d>
            <a:bevelT prst="convex"/>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Shape 7">
            <a:extLst>
              <a:ext uri="{FF2B5EF4-FFF2-40B4-BE49-F238E27FC236}">
                <a16:creationId xmlns:a16="http://schemas.microsoft.com/office/drawing/2014/main" id="{5F9E8CEA-8080-A841-BC3C-A69D752C337D}"/>
              </a:ext>
            </a:extLst>
          </p:cNvPr>
          <p:cNvSpPr/>
          <p:nvPr/>
        </p:nvSpPr>
        <p:spPr>
          <a:xfrm>
            <a:off x="8027411" y="2831621"/>
            <a:ext cx="1273878" cy="1273878"/>
          </a:xfrm>
          <a:prstGeom prst="gear6">
            <a:avLst/>
          </a:prstGeom>
          <a:solidFill>
            <a:srgbClr val="EBC867"/>
          </a:solidFill>
          <a:ln>
            <a:solidFill>
              <a:srgbClr val="FF6600"/>
            </a:solidFill>
          </a:ln>
          <a:effectLst>
            <a:outerShdw blurRad="40000" dist="23000" dir="5400000" rotWithShape="0">
              <a:srgbClr val="000000">
                <a:alpha val="35000"/>
              </a:srgbClr>
            </a:outerShdw>
          </a:effectLst>
          <a:scene3d>
            <a:camera prst="orthographicFront"/>
            <a:lightRig rig="threePt" dir="t"/>
          </a:scene3d>
          <a:sp3d>
            <a:bevelT prst="convex"/>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Shape 8">
            <a:extLst>
              <a:ext uri="{FF2B5EF4-FFF2-40B4-BE49-F238E27FC236}">
                <a16:creationId xmlns:a16="http://schemas.microsoft.com/office/drawing/2014/main" id="{088A4984-E81D-6140-BEE3-3600897F92E6}"/>
              </a:ext>
            </a:extLst>
          </p:cNvPr>
          <p:cNvSpPr/>
          <p:nvPr/>
        </p:nvSpPr>
        <p:spPr>
          <a:xfrm>
            <a:off x="7774601" y="1211806"/>
            <a:ext cx="1751582" cy="1751583"/>
          </a:xfrm>
          <a:prstGeom prst="gear9">
            <a:avLst/>
          </a:prstGeom>
          <a:solidFill>
            <a:schemeClr val="bg2">
              <a:lumMod val="90000"/>
            </a:schemeClr>
          </a:solidFill>
          <a:ln>
            <a:solidFill>
              <a:srgbClr val="16469E"/>
            </a:solidFill>
          </a:ln>
          <a:scene3d>
            <a:camera prst="orthographicFront"/>
            <a:lightRig rig="threePt" dir="t"/>
          </a:scene3d>
          <a:sp3d>
            <a:bevelT prst="convex"/>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Shape 9">
            <a:extLst>
              <a:ext uri="{FF2B5EF4-FFF2-40B4-BE49-F238E27FC236}">
                <a16:creationId xmlns:a16="http://schemas.microsoft.com/office/drawing/2014/main" id="{0B682C00-0778-9346-9CC2-5D96858B118A}"/>
              </a:ext>
            </a:extLst>
          </p:cNvPr>
          <p:cNvSpPr/>
          <p:nvPr/>
        </p:nvSpPr>
        <p:spPr>
          <a:xfrm>
            <a:off x="8880126" y="3570101"/>
            <a:ext cx="1299600" cy="1298716"/>
          </a:xfrm>
          <a:prstGeom prst="gear6">
            <a:avLst/>
          </a:prstGeom>
          <a:solidFill>
            <a:srgbClr val="E8E61A"/>
          </a:solidFill>
          <a:ln>
            <a:solidFill>
              <a:srgbClr val="16469E"/>
            </a:solidFill>
          </a:ln>
          <a:scene3d>
            <a:camera prst="orthographicFront"/>
            <a:lightRig rig="threePt" dir="t"/>
          </a:scene3d>
          <a:sp3d>
            <a:bevelT prst="convex"/>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IT"/>
          </a:p>
        </p:txBody>
      </p:sp>
      <p:pic>
        <p:nvPicPr>
          <p:cNvPr id="15" name="Picture 14">
            <a:extLst>
              <a:ext uri="{FF2B5EF4-FFF2-40B4-BE49-F238E27FC236}">
                <a16:creationId xmlns:a16="http://schemas.microsoft.com/office/drawing/2014/main" id="{83D834ED-A1D9-CF45-959B-A2641C777A6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84482" y="3288025"/>
            <a:ext cx="913082" cy="306416"/>
          </a:xfrm>
          <a:prstGeom prst="rect">
            <a:avLst/>
          </a:prstGeom>
        </p:spPr>
      </p:pic>
      <p:pic>
        <p:nvPicPr>
          <p:cNvPr id="4" name="Picture 3" descr="1_LOGO_INFN_SIGLA.png">
            <a:extLst>
              <a:ext uri="{FF2B5EF4-FFF2-40B4-BE49-F238E27FC236}">
                <a16:creationId xmlns:a16="http://schemas.microsoft.com/office/drawing/2014/main" id="{0321D537-78DC-3247-AD62-ED289593D9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803" t="14788" r="12203" b="14441"/>
          <a:stretch/>
        </p:blipFill>
        <p:spPr>
          <a:xfrm>
            <a:off x="8027411" y="1719401"/>
            <a:ext cx="1174522" cy="639728"/>
          </a:xfrm>
          <a:prstGeom prst="rect">
            <a:avLst/>
          </a:prstGeom>
        </p:spPr>
      </p:pic>
      <p:grpSp>
        <p:nvGrpSpPr>
          <p:cNvPr id="17" name="Group 16">
            <a:extLst>
              <a:ext uri="{FF2B5EF4-FFF2-40B4-BE49-F238E27FC236}">
                <a16:creationId xmlns:a16="http://schemas.microsoft.com/office/drawing/2014/main" id="{70CB6EF4-211D-47F1-4A7E-75D8031FE2C0}"/>
              </a:ext>
            </a:extLst>
          </p:cNvPr>
          <p:cNvGrpSpPr/>
          <p:nvPr/>
        </p:nvGrpSpPr>
        <p:grpSpPr>
          <a:xfrm>
            <a:off x="7599213" y="4050149"/>
            <a:ext cx="656228" cy="657642"/>
            <a:chOff x="3061700" y="3076557"/>
            <a:chExt cx="792000" cy="793707"/>
          </a:xfrm>
        </p:grpSpPr>
        <p:pic>
          <p:nvPicPr>
            <p:cNvPr id="19" name="Picture 18" descr="\\SRVT\Work\TOICA\Dissemination\EU flag\flag_yellow_low.jpg">
              <a:extLst>
                <a:ext uri="{FF2B5EF4-FFF2-40B4-BE49-F238E27FC236}">
                  <a16:creationId xmlns:a16="http://schemas.microsoft.com/office/drawing/2014/main" id="{490702E5-6FE9-5BEA-D817-0AC3FE5FEB23}"/>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Shape 4">
              <a:extLst>
                <a:ext uri="{FF2B5EF4-FFF2-40B4-BE49-F238E27FC236}">
                  <a16:creationId xmlns:a16="http://schemas.microsoft.com/office/drawing/2014/main" id="{120E0B49-5541-E874-3AF5-3A68A3F4081C}"/>
                </a:ext>
              </a:extLst>
            </p:cNvPr>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pic>
        <p:nvPicPr>
          <p:cNvPr id="69" name="Picture 68">
            <a:extLst>
              <a:ext uri="{FF2B5EF4-FFF2-40B4-BE49-F238E27FC236}">
                <a16:creationId xmlns:a16="http://schemas.microsoft.com/office/drawing/2014/main" id="{47F15E50-189B-C161-2804-2B971D3D80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3058" y="3845942"/>
            <a:ext cx="773282" cy="723891"/>
          </a:xfrm>
          <a:prstGeom prst="rect">
            <a:avLst/>
          </a:prstGeom>
        </p:spPr>
      </p:pic>
      <p:grpSp>
        <p:nvGrpSpPr>
          <p:cNvPr id="71" name="Group 70">
            <a:extLst>
              <a:ext uri="{FF2B5EF4-FFF2-40B4-BE49-F238E27FC236}">
                <a16:creationId xmlns:a16="http://schemas.microsoft.com/office/drawing/2014/main" id="{73613EFE-8921-6B36-3729-898BA5526D17}"/>
              </a:ext>
            </a:extLst>
          </p:cNvPr>
          <p:cNvGrpSpPr/>
          <p:nvPr/>
        </p:nvGrpSpPr>
        <p:grpSpPr>
          <a:xfrm rot="7588596">
            <a:off x="2854168" y="4647736"/>
            <a:ext cx="672908" cy="472193"/>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72" name="Striped Right Arrow 105">
              <a:extLst>
                <a:ext uri="{FF2B5EF4-FFF2-40B4-BE49-F238E27FC236}">
                  <a16:creationId xmlns:a16="http://schemas.microsoft.com/office/drawing/2014/main" id="{A912C6EB-D053-D55F-9A3A-B99A11ADA3F0}"/>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57D13C5-66A4-9301-500B-1AD3FF756028}"/>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010E645-0C63-8356-3AE1-E9548B82FB92}"/>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8A76E90A-DFB1-9335-90C0-F4157EEA75F1}"/>
              </a:ext>
            </a:extLst>
          </p:cNvPr>
          <p:cNvGrpSpPr/>
          <p:nvPr/>
        </p:nvGrpSpPr>
        <p:grpSpPr>
          <a:xfrm rot="14011404" flipH="1">
            <a:off x="4459057" y="4647736"/>
            <a:ext cx="672908" cy="472193"/>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76" name="Striped Right Arrow 105">
              <a:extLst>
                <a:ext uri="{FF2B5EF4-FFF2-40B4-BE49-F238E27FC236}">
                  <a16:creationId xmlns:a16="http://schemas.microsoft.com/office/drawing/2014/main" id="{BDA729DA-EA5C-5C2B-4E37-08DF4C22154D}"/>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BB6EC32-1FD7-19A8-9ABC-31B27F56843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0010D7F-AC40-9951-09CA-E1D5CD9D8E65}"/>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 name="Text Box 11">
            <a:extLst>
              <a:ext uri="{FF2B5EF4-FFF2-40B4-BE49-F238E27FC236}">
                <a16:creationId xmlns:a16="http://schemas.microsoft.com/office/drawing/2014/main" id="{2B46CEC5-03DA-37FE-D6BA-0AC9A770FEE8}"/>
              </a:ext>
            </a:extLst>
          </p:cNvPr>
          <p:cNvSpPr txBox="1">
            <a:spLocks noChangeArrowheads="1"/>
          </p:cNvSpPr>
          <p:nvPr/>
        </p:nvSpPr>
        <p:spPr bwMode="auto">
          <a:xfrm>
            <a:off x="2029784" y="5180421"/>
            <a:ext cx="191172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r>
              <a:rPr lang="it-IT" sz="1800">
                <a:solidFill>
                  <a:schemeClr val="accent1">
                    <a:lumMod val="75000"/>
                  </a:schemeClr>
                </a:solidFill>
              </a:rPr>
              <a:t>EU projects</a:t>
            </a:r>
          </a:p>
        </p:txBody>
      </p:sp>
      <p:sp>
        <p:nvSpPr>
          <p:cNvPr id="84" name="Text Box 11">
            <a:extLst>
              <a:ext uri="{FF2B5EF4-FFF2-40B4-BE49-F238E27FC236}">
                <a16:creationId xmlns:a16="http://schemas.microsoft.com/office/drawing/2014/main" id="{7BAB5C58-D6F5-9239-715A-23E23907264E}"/>
              </a:ext>
            </a:extLst>
          </p:cNvPr>
          <p:cNvSpPr txBox="1">
            <a:spLocks noChangeArrowheads="1"/>
          </p:cNvSpPr>
          <p:nvPr/>
        </p:nvSpPr>
        <p:spPr bwMode="auto">
          <a:xfrm>
            <a:off x="4203644" y="5180421"/>
            <a:ext cx="191172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r>
              <a:rPr lang="it-IT" sz="1800">
                <a:solidFill>
                  <a:schemeClr val="accent1">
                    <a:lumMod val="75000"/>
                  </a:schemeClr>
                </a:solidFill>
              </a:rPr>
              <a:t>SME</a:t>
            </a:r>
          </a:p>
        </p:txBody>
      </p:sp>
    </p:spTree>
    <p:extLst>
      <p:ext uri="{BB962C8B-B14F-4D97-AF65-F5344CB8AC3E}">
        <p14:creationId xmlns:p14="http://schemas.microsoft.com/office/powerpoint/2010/main" val="3919319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7"/>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10"/>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sellaDiTesto 7">
            <a:extLst>
              <a:ext uri="{FF2B5EF4-FFF2-40B4-BE49-F238E27FC236}">
                <a16:creationId xmlns:a16="http://schemas.microsoft.com/office/drawing/2014/main" id="{5562DF80-96D6-4D4A-9A61-6B49876F6744}"/>
              </a:ext>
            </a:extLst>
          </p:cNvPr>
          <p:cNvSpPr txBox="1"/>
          <p:nvPr/>
        </p:nvSpPr>
        <p:spPr>
          <a:xfrm>
            <a:off x="1381428" y="2316580"/>
            <a:ext cx="5365976" cy="510778"/>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development and implementation of innovative technologies for </a:t>
            </a:r>
          </a:p>
          <a:p>
            <a:pPr algn="ctr"/>
            <a:r>
              <a:rPr lang="it-IT" sz="1200" b="1" dirty="0" err="1">
                <a:solidFill>
                  <a:srgbClr val="16469E"/>
                </a:solidFill>
                <a:cs typeface="Arial"/>
              </a:rPr>
              <a:t>pre-disposal of radwaste streams other than nuclear fuel and HLW</a:t>
            </a:r>
          </a:p>
        </p:txBody>
      </p:sp>
      <p:sp>
        <p:nvSpPr>
          <p:cNvPr id="8" name="CasellaDiTesto 7"/>
          <p:cNvSpPr txBox="1"/>
          <p:nvPr/>
        </p:nvSpPr>
        <p:spPr>
          <a:xfrm>
            <a:off x="4656177" y="1061936"/>
            <a:ext cx="2879646"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Euratom call NFRP-2019-10</a:t>
            </a:r>
            <a:endParaRPr lang="it-IT" sz="1600" b="1" dirty="0">
              <a:solidFill>
                <a:srgbClr val="FF0000"/>
              </a:solidFill>
              <a:latin typeface="Arial"/>
              <a:cs typeface="Arial"/>
            </a:endParaRPr>
          </a:p>
        </p:txBody>
      </p:sp>
      <p:pic>
        <p:nvPicPr>
          <p:cNvPr id="2" name="Picture 1" descr="predis_logo_gree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0492" y="305547"/>
            <a:ext cx="1911016" cy="572032"/>
          </a:xfrm>
          <a:prstGeom prst="rect">
            <a:avLst/>
          </a:prstGeom>
        </p:spPr>
      </p:pic>
      <p:grpSp>
        <p:nvGrpSpPr>
          <p:cNvPr id="3" name="Group 2"/>
          <p:cNvGrpSpPr/>
          <p:nvPr/>
        </p:nvGrpSpPr>
        <p:grpSpPr>
          <a:xfrm>
            <a:off x="3643086" y="877579"/>
            <a:ext cx="656228" cy="657642"/>
            <a:chOff x="3061700" y="3076557"/>
            <a:chExt cx="792000" cy="793707"/>
          </a:xfrm>
        </p:grpSpPr>
        <p:pic>
          <p:nvPicPr>
            <p:cNvPr id="4" name="Picture 3"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sp>
        <p:nvSpPr>
          <p:cNvPr id="21" name="CasellaDiTesto 7"/>
          <p:cNvSpPr txBox="1"/>
          <p:nvPr/>
        </p:nvSpPr>
        <p:spPr>
          <a:xfrm>
            <a:off x="1392444" y="1735007"/>
            <a:ext cx="5356711"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200" b="1">
                <a:solidFill>
                  <a:srgbClr val="FF0000"/>
                </a:solidFill>
                <a:cs typeface="Arial"/>
              </a:rPr>
              <a:t>PRE-DIS</a:t>
            </a:r>
            <a:r>
              <a:rPr lang="en-US" sz="1200" b="1">
                <a:solidFill>
                  <a:srgbClr val="164664"/>
                </a:solidFill>
                <a:cs typeface="Arial"/>
              </a:rPr>
              <a:t>POSAL MANAGEMENT OF RADIOACTIVE WASTE </a:t>
            </a:r>
            <a:r>
              <a:rPr lang="en-US" sz="1200" b="1">
                <a:solidFill>
                  <a:srgbClr val="FF0000"/>
                </a:solidFill>
                <a:cs typeface="Arial"/>
              </a:rPr>
              <a:t> </a:t>
            </a:r>
          </a:p>
        </p:txBody>
      </p:sp>
      <p:sp>
        <p:nvSpPr>
          <p:cNvPr id="22" name="CasellaDiTesto 7"/>
          <p:cNvSpPr txBox="1"/>
          <p:nvPr/>
        </p:nvSpPr>
        <p:spPr>
          <a:xfrm>
            <a:off x="1381428" y="3034611"/>
            <a:ext cx="5365976" cy="510778"/>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radwaste treatment, safety, radionuclides, nuclear science and technology, package monitoring, material science</a:t>
            </a:r>
          </a:p>
        </p:txBody>
      </p:sp>
      <p:pic>
        <p:nvPicPr>
          <p:cNvPr id="26" name="Picture 25" descr="waste_compac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1309" y="3745448"/>
            <a:ext cx="2195511" cy="1923578"/>
          </a:xfrm>
          <a:prstGeom prst="rect">
            <a:avLst/>
          </a:prstGeom>
        </p:spPr>
      </p:pic>
      <p:sp>
        <p:nvSpPr>
          <p:cNvPr id="29" name="Rectangle 3">
            <a:extLst>
              <a:ext uri="{FF2B5EF4-FFF2-40B4-BE49-F238E27FC236}">
                <a16:creationId xmlns:a16="http://schemas.microsoft.com/office/drawing/2014/main" id="{59F3C9B0-8BCB-42AE-B239-CD8F01C75E66}"/>
              </a:ext>
            </a:extLst>
          </p:cNvPr>
          <p:cNvSpPr/>
          <p:nvPr/>
        </p:nvSpPr>
        <p:spPr>
          <a:xfrm>
            <a:off x="1381428" y="5909410"/>
            <a:ext cx="10585130" cy="369332"/>
          </a:xfrm>
          <a:prstGeom prst="rect">
            <a:avLst/>
          </a:prstGeom>
        </p:spPr>
        <p:txBody>
          <a:bodyPr wrap="square">
            <a:spAutoFit/>
          </a:bodyPr>
          <a:lstStyle/>
          <a:p>
            <a:pPr algn="just"/>
            <a:r>
              <a:rPr lang="en-GB" sz="900" b="1" spc="150">
                <a:solidFill>
                  <a:schemeClr val="tx2"/>
                </a:solidFill>
              </a:rPr>
              <a:t>This project has received funding from the European Union’s Horizon 2020 innovation action programme under grant agreement No 945098. </a:t>
            </a:r>
          </a:p>
          <a:p>
            <a:pPr algn="just"/>
            <a:r>
              <a:rPr lang="en-GB" sz="900" b="1" spc="150">
                <a:solidFill>
                  <a:schemeClr val="tx2"/>
                </a:solidFill>
              </a:rPr>
              <a:t>This text reflects only the author’s views and the Commission is not liable for any use that may be made of the information contained therein. </a:t>
            </a:r>
          </a:p>
        </p:txBody>
      </p:sp>
      <p:graphicFrame>
        <p:nvGraphicFramePr>
          <p:cNvPr id="30" name="Table 29">
            <a:extLst>
              <a:ext uri="{FF2B5EF4-FFF2-40B4-BE49-F238E27FC236}">
                <a16:creationId xmlns:a16="http://schemas.microsoft.com/office/drawing/2014/main" id="{F02CCC9E-5AE8-5440-8E6D-48D9CDFE3F07}"/>
              </a:ext>
            </a:extLst>
          </p:cNvPr>
          <p:cNvGraphicFramePr>
            <a:graphicFrameLocks noGrp="1"/>
          </p:cNvGraphicFramePr>
          <p:nvPr>
            <p:extLst>
              <p:ext uri="{D42A27DB-BD31-4B8C-83A1-F6EECF244321}">
                <p14:modId xmlns:p14="http://schemas.microsoft.com/office/powerpoint/2010/main" val="473440583"/>
              </p:ext>
            </p:extLst>
          </p:nvPr>
        </p:nvGraphicFramePr>
        <p:xfrm>
          <a:off x="246874" y="125918"/>
          <a:ext cx="960421" cy="6102816"/>
        </p:xfrm>
        <a:graphic>
          <a:graphicData uri="http://schemas.openxmlformats.org/drawingml/2006/table">
            <a:tbl>
              <a:tblPr/>
              <a:tblGrid>
                <a:gridCol w="600315">
                  <a:extLst>
                    <a:ext uri="{9D8B030D-6E8A-4147-A177-3AD203B41FA5}">
                      <a16:colId xmlns:a16="http://schemas.microsoft.com/office/drawing/2014/main" val="1977308120"/>
                    </a:ext>
                  </a:extLst>
                </a:gridCol>
                <a:gridCol w="360106">
                  <a:extLst>
                    <a:ext uri="{9D8B030D-6E8A-4147-A177-3AD203B41FA5}">
                      <a16:colId xmlns:a16="http://schemas.microsoft.com/office/drawing/2014/main" val="31669073"/>
                    </a:ext>
                  </a:extLst>
                </a:gridCol>
              </a:tblGrid>
              <a:tr h="126000">
                <a:tc>
                  <a:txBody>
                    <a:bodyPr/>
                    <a:lstStyle/>
                    <a:p>
                      <a:pPr algn="ctr" rtl="0" fontAlgn="ctr"/>
                      <a:r>
                        <a:rPr lang="en-US" sz="800" b="1" i="0" u="none" strike="noStrike">
                          <a:solidFill>
                            <a:srgbClr val="FFFF00"/>
                          </a:solidFill>
                          <a:effectLst/>
                          <a:latin typeface="Arial" panose="020B0604020202020204" pitchFamily="34" charset="0"/>
                        </a:rPr>
                        <a:t>VTT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F6FC6"/>
                    </a:solidFill>
                  </a:tcPr>
                </a:tc>
                <a:tc>
                  <a:txBody>
                    <a:bodyPr/>
                    <a:lstStyle/>
                    <a:p>
                      <a:pPr algn="ctr" rtl="0" fontAlgn="ctr"/>
                      <a:r>
                        <a:rPr lang="en-US" sz="800" b="1" i="0" u="none" strike="noStrike">
                          <a:solidFill>
                            <a:srgbClr val="FFFF00"/>
                          </a:solidFill>
                          <a:effectLst/>
                          <a:latin typeface="Arial" panose="020B0604020202020204" pitchFamily="34" charset="0"/>
                        </a:rPr>
                        <a:t>FI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F6FC6"/>
                    </a:solidFill>
                  </a:tcPr>
                </a:tc>
                <a:extLst>
                  <a:ext uri="{0D108BD9-81ED-4DB2-BD59-A6C34878D82A}">
                    <a16:rowId xmlns:a16="http://schemas.microsoft.com/office/drawing/2014/main" val="3064102902"/>
                  </a:ext>
                </a:extLst>
              </a:tr>
              <a:tr h="126000">
                <a:tc>
                  <a:txBody>
                    <a:bodyPr/>
                    <a:lstStyle/>
                    <a:p>
                      <a:pPr algn="ctr" rtl="0" fontAlgn="ctr"/>
                      <a:r>
                        <a:rPr lang="en-US" sz="800" b="1" i="0" u="none" strike="noStrike">
                          <a:solidFill>
                            <a:srgbClr val="000000"/>
                          </a:solidFill>
                          <a:effectLst/>
                          <a:latin typeface="Arial" panose="020B0604020202020204" pitchFamily="34" charset="0"/>
                        </a:rPr>
                        <a:t>NNL</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UK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731702514"/>
                  </a:ext>
                </a:extLst>
              </a:tr>
              <a:tr h="126000">
                <a:tc>
                  <a:txBody>
                    <a:bodyPr/>
                    <a:lstStyle/>
                    <a:p>
                      <a:pPr algn="ctr" rtl="0" fontAlgn="ctr"/>
                      <a:r>
                        <a:rPr lang="en-US" sz="800" b="1" i="0" u="none" strike="noStrike">
                          <a:solidFill>
                            <a:srgbClr val="000000"/>
                          </a:solidFill>
                          <a:effectLst/>
                          <a:latin typeface="Arial" panose="020B0604020202020204" pitchFamily="34" charset="0"/>
                        </a:rPr>
                        <a:t>JRC</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BE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849253179"/>
                  </a:ext>
                </a:extLst>
              </a:tr>
              <a:tr h="126000">
                <a:tc>
                  <a:txBody>
                    <a:bodyPr/>
                    <a:lstStyle/>
                    <a:p>
                      <a:pPr algn="ctr" rtl="0" fontAlgn="ctr"/>
                      <a:r>
                        <a:rPr lang="en-US" sz="800" b="1" i="0" u="none" strike="noStrike">
                          <a:solidFill>
                            <a:srgbClr val="000000"/>
                          </a:solidFill>
                          <a:effectLst/>
                          <a:latin typeface="Arial" panose="020B0604020202020204" pitchFamily="34" charset="0"/>
                        </a:rPr>
                        <a:t>IMTA</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729572609"/>
                  </a:ext>
                </a:extLst>
              </a:tr>
              <a:tr h="126000">
                <a:tc>
                  <a:txBody>
                    <a:bodyPr/>
                    <a:lstStyle/>
                    <a:p>
                      <a:pPr algn="ctr" rtl="0" fontAlgn="ctr"/>
                      <a:r>
                        <a:rPr lang="en-US" sz="800" b="1" i="0" u="none" strike="noStrike">
                          <a:solidFill>
                            <a:srgbClr val="000000"/>
                          </a:solidFill>
                          <a:effectLst/>
                          <a:latin typeface="Arial" panose="020B0604020202020204" pitchFamily="34" charset="0"/>
                        </a:rPr>
                        <a:t>CEA</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476216016"/>
                  </a:ext>
                </a:extLst>
              </a:tr>
              <a:tr h="126000">
                <a:tc>
                  <a:txBody>
                    <a:bodyPr/>
                    <a:lstStyle/>
                    <a:p>
                      <a:pPr algn="ctr" rtl="0" fontAlgn="ctr"/>
                      <a:r>
                        <a:rPr lang="en-US" sz="800" b="1" i="0" u="none" strike="noStrike">
                          <a:solidFill>
                            <a:srgbClr val="000000"/>
                          </a:solidFill>
                          <a:effectLst/>
                          <a:latin typeface="Arial" panose="020B0604020202020204" pitchFamily="34" charset="0"/>
                        </a:rPr>
                        <a:t>SCK•CEN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BE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324158907"/>
                  </a:ext>
                </a:extLst>
              </a:tr>
              <a:tr h="126000">
                <a:tc>
                  <a:txBody>
                    <a:bodyPr/>
                    <a:lstStyle/>
                    <a:p>
                      <a:pPr algn="ctr" rtl="0" fontAlgn="ctr"/>
                      <a:r>
                        <a:rPr lang="en-US" sz="800" b="1" i="0" u="none" strike="noStrike">
                          <a:solidFill>
                            <a:srgbClr val="000000"/>
                          </a:solidFill>
                          <a:effectLst/>
                          <a:latin typeface="Arial" panose="020B0604020202020204" pitchFamily="34" charset="0"/>
                        </a:rPr>
                        <a:t>BAM</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DE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424920488"/>
                  </a:ext>
                </a:extLst>
              </a:tr>
              <a:tr h="126000">
                <a:tc>
                  <a:txBody>
                    <a:bodyPr/>
                    <a:lstStyle/>
                    <a:p>
                      <a:pPr algn="ctr" rtl="0" fontAlgn="ctr"/>
                      <a:r>
                        <a:rPr lang="en-US" sz="800" b="1" i="0" u="none" strike="noStrike">
                          <a:solidFill>
                            <a:srgbClr val="000000"/>
                          </a:solidFill>
                          <a:effectLst/>
                          <a:latin typeface="Arial" panose="020B0604020202020204" pitchFamily="34" charset="0"/>
                        </a:rPr>
                        <a:t>MAGICS</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BE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830982484"/>
                  </a:ext>
                </a:extLst>
              </a:tr>
              <a:tr h="126000">
                <a:tc>
                  <a:txBody>
                    <a:bodyPr/>
                    <a:lstStyle/>
                    <a:p>
                      <a:pPr algn="ctr" rtl="0" fontAlgn="ctr"/>
                      <a:r>
                        <a:rPr lang="en-US" sz="800" b="1" i="0" u="none" strike="noStrike">
                          <a:solidFill>
                            <a:srgbClr val="000000"/>
                          </a:solidFill>
                          <a:effectLst/>
                          <a:latin typeface="Arial" panose="020B0604020202020204" pitchFamily="34" charset="0"/>
                        </a:rPr>
                        <a:t>TUS</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BG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1557934521"/>
                  </a:ext>
                </a:extLst>
              </a:tr>
              <a:tr h="126000">
                <a:tc>
                  <a:txBody>
                    <a:bodyPr/>
                    <a:lstStyle/>
                    <a:p>
                      <a:pPr algn="ctr" rtl="0" fontAlgn="ctr"/>
                      <a:r>
                        <a:rPr lang="en-US" sz="800" b="1" i="0" u="none" strike="noStrike">
                          <a:solidFill>
                            <a:srgbClr val="000000"/>
                          </a:solidFill>
                          <a:effectLst/>
                          <a:latin typeface="Arial" panose="020B0604020202020204" pitchFamily="34" charset="0"/>
                        </a:rPr>
                        <a:t>CTU</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CZ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2981831794"/>
                  </a:ext>
                </a:extLst>
              </a:tr>
              <a:tr h="126000">
                <a:tc>
                  <a:txBody>
                    <a:bodyPr/>
                    <a:lstStyle/>
                    <a:p>
                      <a:pPr algn="ctr" rtl="0" fontAlgn="ctr"/>
                      <a:r>
                        <a:rPr lang="en-US" sz="800" b="1" i="0" u="none" strike="noStrike">
                          <a:solidFill>
                            <a:srgbClr val="000000"/>
                          </a:solidFill>
                          <a:effectLst/>
                          <a:latin typeface="Arial" panose="020B0604020202020204" pitchFamily="34" charset="0"/>
                        </a:rPr>
                        <a:t>CVRez</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CZ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64450770"/>
                  </a:ext>
                </a:extLst>
              </a:tr>
              <a:tr h="126000">
                <a:tc>
                  <a:txBody>
                    <a:bodyPr/>
                    <a:lstStyle/>
                    <a:p>
                      <a:pPr algn="ctr" rtl="0" fontAlgn="ctr"/>
                      <a:r>
                        <a:rPr lang="en-US" sz="800" b="1" i="0" u="none" strike="noStrike">
                          <a:solidFill>
                            <a:srgbClr val="000000"/>
                          </a:solidFill>
                          <a:effectLst/>
                          <a:latin typeface="Arial" panose="020B0604020202020204" pitchFamily="34" charset="0"/>
                        </a:rPr>
                        <a:t>SÚRO</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CZ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201643617"/>
                  </a:ext>
                </a:extLst>
              </a:tr>
              <a:tr h="126000">
                <a:tc>
                  <a:txBody>
                    <a:bodyPr/>
                    <a:lstStyle/>
                    <a:p>
                      <a:pPr algn="ctr" rtl="0" fontAlgn="ctr"/>
                      <a:r>
                        <a:rPr lang="en-US" sz="800" b="1" i="0" u="none" strike="noStrike">
                          <a:solidFill>
                            <a:srgbClr val="000000"/>
                          </a:solidFill>
                          <a:effectLst/>
                          <a:latin typeface="Arial" panose="020B0604020202020204" pitchFamily="34" charset="0"/>
                        </a:rPr>
                        <a:t>UJV</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CZ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3340993"/>
                  </a:ext>
                </a:extLst>
              </a:tr>
              <a:tr h="126000">
                <a:tc>
                  <a:txBody>
                    <a:bodyPr/>
                    <a:lstStyle/>
                    <a:p>
                      <a:pPr algn="ctr" rtl="0" fontAlgn="ctr"/>
                      <a:r>
                        <a:rPr lang="en-US" sz="800" b="1" i="0" u="none" strike="noStrike">
                          <a:solidFill>
                            <a:srgbClr val="000000"/>
                          </a:solidFill>
                          <a:effectLst/>
                          <a:latin typeface="Arial" panose="020B0604020202020204" pitchFamily="34" charset="0"/>
                        </a:rPr>
                        <a:t>UniHel</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FI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655587963"/>
                  </a:ext>
                </a:extLst>
              </a:tr>
              <a:tr h="126000">
                <a:tc>
                  <a:txBody>
                    <a:bodyPr/>
                    <a:lstStyle/>
                    <a:p>
                      <a:pPr algn="ctr" rtl="0" fontAlgn="ctr"/>
                      <a:r>
                        <a:rPr lang="en-US" sz="800" b="1" i="0" u="none" strike="noStrike">
                          <a:solidFill>
                            <a:srgbClr val="000000"/>
                          </a:solidFill>
                          <a:effectLst/>
                          <a:latin typeface="Arial" panose="020B0604020202020204" pitchFamily="34" charset="0"/>
                        </a:rPr>
                        <a:t>CNRS</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1838698121"/>
                  </a:ext>
                </a:extLst>
              </a:tr>
              <a:tr h="126000">
                <a:tc>
                  <a:txBody>
                    <a:bodyPr/>
                    <a:lstStyle/>
                    <a:p>
                      <a:pPr algn="ctr" rtl="0" fontAlgn="ctr"/>
                      <a:r>
                        <a:rPr lang="en-US" sz="800" b="1" i="0" u="none" strike="noStrike">
                          <a:solidFill>
                            <a:srgbClr val="000000"/>
                          </a:solidFill>
                          <a:effectLst/>
                          <a:latin typeface="Arial" panose="020B0604020202020204" pitchFamily="34" charset="0"/>
                        </a:rPr>
                        <a:t>ECL</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957505006"/>
                  </a:ext>
                </a:extLst>
              </a:tr>
              <a:tr h="126000">
                <a:tc>
                  <a:txBody>
                    <a:bodyPr/>
                    <a:lstStyle/>
                    <a:p>
                      <a:pPr algn="ctr" rtl="0" fontAlgn="ctr"/>
                      <a:r>
                        <a:rPr lang="en-US" sz="800" b="1" i="0" u="none" strike="noStrike">
                          <a:solidFill>
                            <a:srgbClr val="000000"/>
                          </a:solidFill>
                          <a:effectLst/>
                          <a:latin typeface="Arial" panose="020B0604020202020204" pitchFamily="34" charset="0"/>
                        </a:rPr>
                        <a:t>IRSN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992786504"/>
                  </a:ext>
                </a:extLst>
              </a:tr>
              <a:tr h="126000">
                <a:tc>
                  <a:txBody>
                    <a:bodyPr/>
                    <a:lstStyle/>
                    <a:p>
                      <a:pPr algn="ctr" rtl="0" fontAlgn="ctr"/>
                      <a:r>
                        <a:rPr lang="en-US" sz="800" b="1" i="0" u="none" strike="noStrike">
                          <a:solidFill>
                            <a:srgbClr val="000000"/>
                          </a:solidFill>
                          <a:effectLst/>
                          <a:latin typeface="Arial" panose="020B0604020202020204" pitchFamily="34" charset="0"/>
                        </a:rPr>
                        <a:t>ORANO</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FR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729618206"/>
                  </a:ext>
                </a:extLst>
              </a:tr>
              <a:tr h="126000">
                <a:tc>
                  <a:txBody>
                    <a:bodyPr/>
                    <a:lstStyle/>
                    <a:p>
                      <a:pPr algn="ctr" rtl="0" fontAlgn="ctr"/>
                      <a:r>
                        <a:rPr lang="en-US" sz="800" b="1" i="0" u="none" strike="noStrike">
                          <a:solidFill>
                            <a:srgbClr val="000000"/>
                          </a:solidFill>
                          <a:effectLst/>
                          <a:latin typeface="Arial" panose="020B0604020202020204" pitchFamily="34" charset="0"/>
                        </a:rPr>
                        <a:t>DMT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DE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52273901"/>
                  </a:ext>
                </a:extLst>
              </a:tr>
              <a:tr h="126000">
                <a:tc>
                  <a:txBody>
                    <a:bodyPr/>
                    <a:lstStyle/>
                    <a:p>
                      <a:pPr algn="ctr" rtl="0" fontAlgn="ctr"/>
                      <a:r>
                        <a:rPr lang="en-US" sz="800" b="1" i="0" u="none" strike="noStrike">
                          <a:solidFill>
                            <a:srgbClr val="000000"/>
                          </a:solidFill>
                          <a:effectLst/>
                          <a:latin typeface="Arial" panose="020B0604020202020204" pitchFamily="34" charset="0"/>
                        </a:rPr>
                        <a:t>FZJ</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DE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2570045552"/>
                  </a:ext>
                </a:extLst>
              </a:tr>
              <a:tr h="126000">
                <a:tc>
                  <a:txBody>
                    <a:bodyPr/>
                    <a:lstStyle/>
                    <a:p>
                      <a:pPr algn="ctr" rtl="0" fontAlgn="ctr"/>
                      <a:r>
                        <a:rPr lang="en-US" sz="800" b="1" i="0" u="none" strike="noStrike">
                          <a:solidFill>
                            <a:srgbClr val="000000"/>
                          </a:solidFill>
                          <a:effectLst/>
                          <a:latin typeface="Arial" panose="020B0604020202020204" pitchFamily="34" charset="0"/>
                        </a:rPr>
                        <a:t>KIT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DE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38770742"/>
                  </a:ext>
                </a:extLst>
              </a:tr>
              <a:tr h="126000">
                <a:tc>
                  <a:txBody>
                    <a:bodyPr/>
                    <a:lstStyle/>
                    <a:p>
                      <a:pPr algn="ctr" rtl="0" fontAlgn="ctr"/>
                      <a:r>
                        <a:rPr lang="en-US" sz="800" b="1" i="0" u="none" strike="noStrike">
                          <a:solidFill>
                            <a:srgbClr val="000000"/>
                          </a:solidFill>
                          <a:effectLst/>
                          <a:latin typeface="Arial" panose="020B0604020202020204" pitchFamily="34" charset="0"/>
                        </a:rPr>
                        <a:t>NCSRD</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EL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2206161720"/>
                  </a:ext>
                </a:extLst>
              </a:tr>
              <a:tr h="126000">
                <a:tc>
                  <a:txBody>
                    <a:bodyPr/>
                    <a:lstStyle/>
                    <a:p>
                      <a:pPr algn="ctr" rtl="0" fontAlgn="ctr"/>
                      <a:r>
                        <a:rPr lang="en-US" sz="800" b="1" i="0" u="none" strike="noStrike">
                          <a:solidFill>
                            <a:srgbClr val="000000"/>
                          </a:solidFill>
                          <a:effectLst/>
                          <a:latin typeface="Arial" panose="020B0604020202020204" pitchFamily="34" charset="0"/>
                        </a:rPr>
                        <a:t>ISOT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HU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1509014797"/>
                  </a:ext>
                </a:extLst>
              </a:tr>
              <a:tr h="126000">
                <a:tc>
                  <a:txBody>
                    <a:bodyPr/>
                    <a:lstStyle/>
                    <a:p>
                      <a:pPr algn="ctr" rtl="0" fontAlgn="ctr"/>
                      <a:r>
                        <a:rPr lang="en-US" sz="800" b="1" i="0" u="none" strike="noStrike">
                          <a:solidFill>
                            <a:srgbClr val="000000"/>
                          </a:solidFill>
                          <a:effectLst/>
                          <a:latin typeface="Arial" panose="020B0604020202020204" pitchFamily="34" charset="0"/>
                        </a:rPr>
                        <a:t>SORC</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HU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192865614"/>
                  </a:ext>
                </a:extLst>
              </a:tr>
              <a:tr h="126000">
                <a:tc>
                  <a:txBody>
                    <a:bodyPr/>
                    <a:lstStyle/>
                    <a:p>
                      <a:pPr algn="ctr" rtl="0" fontAlgn="ctr"/>
                      <a:r>
                        <a:rPr lang="en-US" sz="800" b="1" i="0" u="none" strike="noStrike">
                          <a:solidFill>
                            <a:srgbClr val="000000"/>
                          </a:solidFill>
                          <a:effectLst/>
                          <a:latin typeface="Arial" panose="020B0604020202020204" pitchFamily="34" charset="0"/>
                        </a:rPr>
                        <a:t>TSE</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HU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779587775"/>
                  </a:ext>
                </a:extLst>
              </a:tr>
              <a:tr h="126000">
                <a:tc>
                  <a:txBody>
                    <a:bodyPr/>
                    <a:lstStyle/>
                    <a:p>
                      <a:pPr algn="ctr" rtl="0" fontAlgn="ctr"/>
                      <a:r>
                        <a:rPr lang="en-US" sz="800" b="1" i="0" u="none" strike="noStrike">
                          <a:solidFill>
                            <a:srgbClr val="000000"/>
                          </a:solidFill>
                          <a:effectLst/>
                          <a:latin typeface="Arial" panose="020B0604020202020204" pitchFamily="34" charset="0"/>
                        </a:rPr>
                        <a:t>ANN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932953430"/>
                  </a:ext>
                </a:extLst>
              </a:tr>
              <a:tr h="126000">
                <a:tc>
                  <a:txBody>
                    <a:bodyPr/>
                    <a:lstStyle/>
                    <a:p>
                      <a:pPr algn="ctr" rtl="0" fontAlgn="ctr"/>
                      <a:r>
                        <a:rPr lang="en-US" sz="800" b="1" i="0" u="none" strike="noStrike">
                          <a:solidFill>
                            <a:srgbClr val="000000"/>
                          </a:solidFill>
                          <a:effectLst/>
                          <a:latin typeface="Arial" panose="020B0604020202020204" pitchFamily="34" charset="0"/>
                        </a:rPr>
                        <a:t>ENEA</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1595171709"/>
                  </a:ext>
                </a:extLst>
              </a:tr>
              <a:tr h="126000">
                <a:tc>
                  <a:txBody>
                    <a:bodyPr/>
                    <a:lstStyle/>
                    <a:p>
                      <a:pPr algn="ctr" rtl="0" fontAlgn="ctr"/>
                      <a:r>
                        <a:rPr lang="en-US" sz="800" b="1" i="0" u="none" strike="noStrike">
                          <a:solidFill>
                            <a:srgbClr val="C00000"/>
                          </a:solidFill>
                          <a:effectLst/>
                          <a:latin typeface="Arial" panose="020B0604020202020204" pitchFamily="34" charset="0"/>
                        </a:rPr>
                        <a:t>INFN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C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791833382"/>
                  </a:ext>
                </a:extLst>
              </a:tr>
              <a:tr h="126000">
                <a:tc>
                  <a:txBody>
                    <a:bodyPr/>
                    <a:lstStyle/>
                    <a:p>
                      <a:pPr algn="ctr" rtl="0" fontAlgn="ctr"/>
                      <a:r>
                        <a:rPr lang="en-US" sz="800" b="1" i="0" u="none" strike="noStrike">
                          <a:solidFill>
                            <a:srgbClr val="000000"/>
                          </a:solidFill>
                          <a:effectLst/>
                          <a:latin typeface="Arial" panose="020B0604020202020204" pitchFamily="34" charset="0"/>
                        </a:rPr>
                        <a:t>NUC</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776236816"/>
                  </a:ext>
                </a:extLst>
              </a:tr>
              <a:tr h="126000">
                <a:tc>
                  <a:txBody>
                    <a:bodyPr/>
                    <a:lstStyle/>
                    <a:p>
                      <a:pPr algn="ctr" rtl="0" fontAlgn="ctr"/>
                      <a:r>
                        <a:rPr lang="en-US" sz="800" b="1" i="0" u="none" strike="noStrike">
                          <a:solidFill>
                            <a:srgbClr val="000000"/>
                          </a:solidFill>
                          <a:effectLst/>
                          <a:latin typeface="Arial" panose="020B0604020202020204" pitchFamily="34" charset="0"/>
                        </a:rPr>
                        <a:t>POLIMI</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997391726"/>
                  </a:ext>
                </a:extLst>
              </a:tr>
              <a:tr h="126000">
                <a:tc>
                  <a:txBody>
                    <a:bodyPr/>
                    <a:lstStyle/>
                    <a:p>
                      <a:pPr algn="ctr" rtl="0" fontAlgn="ctr"/>
                      <a:r>
                        <a:rPr lang="en-US" sz="800" b="1" i="0" u="none" strike="noStrike">
                          <a:solidFill>
                            <a:srgbClr val="000000"/>
                          </a:solidFill>
                          <a:effectLst/>
                          <a:latin typeface="Arial" panose="020B0604020202020204" pitchFamily="34" charset="0"/>
                        </a:rPr>
                        <a:t>SOGIN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126152616"/>
                  </a:ext>
                </a:extLst>
              </a:tr>
              <a:tr h="126000">
                <a:tc>
                  <a:txBody>
                    <a:bodyPr/>
                    <a:lstStyle/>
                    <a:p>
                      <a:pPr algn="ctr" rtl="0" fontAlgn="ctr"/>
                      <a:r>
                        <a:rPr lang="en-US" sz="800" b="1" i="0" u="none" strike="noStrike">
                          <a:solidFill>
                            <a:srgbClr val="000000"/>
                          </a:solidFill>
                          <a:effectLst/>
                          <a:latin typeface="Arial" panose="020B0604020202020204" pitchFamily="34" charset="0"/>
                        </a:rPr>
                        <a:t>UNIPI</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IT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570368965"/>
                  </a:ext>
                </a:extLst>
              </a:tr>
              <a:tr h="126000">
                <a:tc>
                  <a:txBody>
                    <a:bodyPr/>
                    <a:lstStyle/>
                    <a:p>
                      <a:pPr algn="ctr" rtl="0" fontAlgn="ctr"/>
                      <a:r>
                        <a:rPr lang="en-US" sz="800" b="1" i="0" u="none" strike="noStrike">
                          <a:solidFill>
                            <a:srgbClr val="000000"/>
                          </a:solidFill>
                          <a:effectLst/>
                          <a:latin typeface="Arial" panose="020B0604020202020204" pitchFamily="34" charset="0"/>
                        </a:rPr>
                        <a:t>FTMC</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LT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766519155"/>
                  </a:ext>
                </a:extLst>
              </a:tr>
              <a:tr h="126000">
                <a:tc>
                  <a:txBody>
                    <a:bodyPr/>
                    <a:lstStyle/>
                    <a:p>
                      <a:pPr algn="ctr" rtl="0" fontAlgn="ctr"/>
                      <a:r>
                        <a:rPr lang="en-US" sz="800" b="1" i="0" u="none" strike="noStrike">
                          <a:solidFill>
                            <a:srgbClr val="000000"/>
                          </a:solidFill>
                          <a:effectLst/>
                          <a:latin typeface="Arial" panose="020B0604020202020204" pitchFamily="34" charset="0"/>
                        </a:rPr>
                        <a:t>NRG</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NL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311100432"/>
                  </a:ext>
                </a:extLst>
              </a:tr>
              <a:tr h="126000">
                <a:tc>
                  <a:txBody>
                    <a:bodyPr/>
                    <a:lstStyle/>
                    <a:p>
                      <a:pPr algn="ctr" rtl="0" fontAlgn="ctr"/>
                      <a:r>
                        <a:rPr lang="en-US" sz="800" b="1" i="0" u="none" strike="noStrike">
                          <a:solidFill>
                            <a:srgbClr val="000000"/>
                          </a:solidFill>
                          <a:effectLst/>
                          <a:latin typeface="Arial" panose="020B0604020202020204" pitchFamily="34" charset="0"/>
                        </a:rPr>
                        <a:t>IFE</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NO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266828167"/>
                  </a:ext>
                </a:extLst>
              </a:tr>
              <a:tr h="126000">
                <a:tc>
                  <a:txBody>
                    <a:bodyPr/>
                    <a:lstStyle/>
                    <a:p>
                      <a:pPr algn="ctr" rtl="0" fontAlgn="ctr"/>
                      <a:r>
                        <a:rPr lang="en-US" sz="800" b="1" i="0" u="none" strike="noStrike">
                          <a:solidFill>
                            <a:srgbClr val="000000"/>
                          </a:solidFill>
                          <a:effectLst/>
                          <a:latin typeface="Arial" panose="020B0604020202020204" pitchFamily="34" charset="0"/>
                        </a:rPr>
                        <a:t>RATEN</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RO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711482544"/>
                  </a:ext>
                </a:extLst>
              </a:tr>
              <a:tr h="126000">
                <a:tc>
                  <a:txBody>
                    <a:bodyPr/>
                    <a:lstStyle/>
                    <a:p>
                      <a:pPr algn="ctr" rtl="0" fontAlgn="ctr"/>
                      <a:r>
                        <a:rPr lang="en-US" sz="800" b="1" i="0" u="none" strike="noStrike">
                          <a:solidFill>
                            <a:srgbClr val="000000"/>
                          </a:solidFill>
                          <a:effectLst/>
                          <a:latin typeface="Arial" panose="020B0604020202020204" pitchFamily="34" charset="0"/>
                        </a:rPr>
                        <a:t>A21</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ES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1296906154"/>
                  </a:ext>
                </a:extLst>
              </a:tr>
              <a:tr h="126000">
                <a:tc>
                  <a:txBody>
                    <a:bodyPr/>
                    <a:lstStyle/>
                    <a:p>
                      <a:pPr algn="ctr" rtl="0" fontAlgn="ctr"/>
                      <a:r>
                        <a:rPr lang="en-US" sz="800" b="1" i="0" u="none" strike="noStrike">
                          <a:solidFill>
                            <a:srgbClr val="000000"/>
                          </a:solidFill>
                          <a:effectLst/>
                          <a:latin typeface="Arial" panose="020B0604020202020204" pitchFamily="34" charset="0"/>
                        </a:rPr>
                        <a:t>CIEMAT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ES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3189524553"/>
                  </a:ext>
                </a:extLst>
              </a:tr>
              <a:tr h="126000">
                <a:tc>
                  <a:txBody>
                    <a:bodyPr/>
                    <a:lstStyle/>
                    <a:p>
                      <a:pPr algn="ctr" rtl="0" fontAlgn="ctr"/>
                      <a:r>
                        <a:rPr lang="en-US" sz="800" b="1" i="0" u="none" strike="noStrike">
                          <a:solidFill>
                            <a:srgbClr val="000000"/>
                          </a:solidFill>
                          <a:effectLst/>
                          <a:latin typeface="Arial" panose="020B0604020202020204" pitchFamily="34" charset="0"/>
                        </a:rPr>
                        <a:t>CSIC</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ES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911321548"/>
                  </a:ext>
                </a:extLst>
              </a:tr>
              <a:tr h="126000">
                <a:tc>
                  <a:txBody>
                    <a:bodyPr/>
                    <a:lstStyle/>
                    <a:p>
                      <a:pPr algn="ctr" rtl="0" fontAlgn="ctr"/>
                      <a:r>
                        <a:rPr lang="en-US" sz="800" b="1" i="0" u="none" strike="noStrike">
                          <a:solidFill>
                            <a:srgbClr val="000000"/>
                          </a:solidFill>
                          <a:effectLst/>
                          <a:latin typeface="Arial" panose="020B0604020202020204" pitchFamily="34" charset="0"/>
                        </a:rPr>
                        <a:t>ENRESA</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ES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604156378"/>
                  </a:ext>
                </a:extLst>
              </a:tr>
              <a:tr h="126000">
                <a:tc>
                  <a:txBody>
                    <a:bodyPr/>
                    <a:lstStyle/>
                    <a:p>
                      <a:pPr algn="ctr" rtl="0" fontAlgn="ctr"/>
                      <a:r>
                        <a:rPr lang="en-US" sz="800" b="1" i="0" u="none" strike="noStrike">
                          <a:solidFill>
                            <a:srgbClr val="000000"/>
                          </a:solidFill>
                          <a:effectLst/>
                          <a:latin typeface="Arial" panose="020B0604020202020204" pitchFamily="34" charset="0"/>
                        </a:rPr>
                        <a:t>UAM</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ES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110430854"/>
                  </a:ext>
                </a:extLst>
              </a:tr>
              <a:tr h="126000">
                <a:tc>
                  <a:txBody>
                    <a:bodyPr/>
                    <a:lstStyle/>
                    <a:p>
                      <a:pPr algn="ctr" rtl="0" fontAlgn="ctr"/>
                      <a:r>
                        <a:rPr lang="en-US" sz="800" b="1" i="0" u="none" strike="noStrike">
                          <a:solidFill>
                            <a:srgbClr val="000000"/>
                          </a:solidFill>
                          <a:effectLst/>
                          <a:latin typeface="Arial" panose="020B0604020202020204" pitchFamily="34" charset="0"/>
                        </a:rPr>
                        <a:t>PSI</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CH</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2673954709"/>
                  </a:ext>
                </a:extLst>
              </a:tr>
              <a:tr h="126000">
                <a:tc>
                  <a:txBody>
                    <a:bodyPr/>
                    <a:lstStyle/>
                    <a:p>
                      <a:pPr algn="ctr" rtl="0" fontAlgn="ctr"/>
                      <a:r>
                        <a:rPr lang="en-US" sz="800" b="1" i="0" u="none" strike="noStrike">
                          <a:solidFill>
                            <a:srgbClr val="000000"/>
                          </a:solidFill>
                          <a:effectLst/>
                          <a:latin typeface="Arial" panose="020B0604020202020204" pitchFamily="34" charset="0"/>
                        </a:rPr>
                        <a:t>GSL</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UK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878845375"/>
                  </a:ext>
                </a:extLst>
              </a:tr>
              <a:tr h="126000">
                <a:tc>
                  <a:txBody>
                    <a:bodyPr/>
                    <a:lstStyle/>
                    <a:p>
                      <a:pPr algn="ctr" rtl="0" fontAlgn="ctr"/>
                      <a:r>
                        <a:rPr lang="en-US" sz="800" b="1" i="0" u="none" strike="noStrike">
                          <a:solidFill>
                            <a:srgbClr val="000000"/>
                          </a:solidFill>
                          <a:effectLst/>
                          <a:latin typeface="Arial" panose="020B0604020202020204" pitchFamily="34" charset="0"/>
                        </a:rPr>
                        <a:t>MCM</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UK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861352946"/>
                  </a:ext>
                </a:extLst>
              </a:tr>
              <a:tr h="126000">
                <a:tc>
                  <a:txBody>
                    <a:bodyPr/>
                    <a:lstStyle/>
                    <a:p>
                      <a:pPr algn="ctr" rtl="0" fontAlgn="ctr"/>
                      <a:r>
                        <a:rPr lang="en-US" sz="800" b="1" i="0" u="none" strike="noStrike">
                          <a:solidFill>
                            <a:srgbClr val="000000"/>
                          </a:solidFill>
                          <a:effectLst/>
                          <a:latin typeface="Arial" panose="020B0604020202020204" pitchFamily="34" charset="0"/>
                        </a:rPr>
                        <a:t>UoM</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UK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3407498659"/>
                  </a:ext>
                </a:extLst>
              </a:tr>
              <a:tr h="126000">
                <a:tc>
                  <a:txBody>
                    <a:bodyPr/>
                    <a:lstStyle/>
                    <a:p>
                      <a:pPr algn="ctr" rtl="0" fontAlgn="ctr"/>
                      <a:r>
                        <a:rPr lang="en-US" sz="800" b="1" i="0" u="none" strike="noStrike">
                          <a:solidFill>
                            <a:srgbClr val="000000"/>
                          </a:solidFill>
                          <a:effectLst/>
                          <a:latin typeface="Arial" panose="020B0604020202020204" pitchFamily="34" charset="0"/>
                        </a:rPr>
                        <a:t>USFD</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UK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2117022528"/>
                  </a:ext>
                </a:extLst>
              </a:tr>
              <a:tr h="126000">
                <a:tc>
                  <a:txBody>
                    <a:bodyPr/>
                    <a:lstStyle/>
                    <a:p>
                      <a:pPr algn="ctr" rtl="0" fontAlgn="ctr"/>
                      <a:r>
                        <a:rPr lang="en-US" sz="800" b="1" i="0" u="none" strike="noStrike">
                          <a:solidFill>
                            <a:srgbClr val="000000"/>
                          </a:solidFill>
                          <a:effectLst/>
                          <a:latin typeface="Arial" panose="020B0604020202020204" pitchFamily="34" charset="0"/>
                        </a:rPr>
                        <a:t>KIPT</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tc>
                  <a:txBody>
                    <a:bodyPr/>
                    <a:lstStyle/>
                    <a:p>
                      <a:pPr algn="ctr" rtl="0" fontAlgn="ctr"/>
                      <a:r>
                        <a:rPr lang="en-US" sz="800" b="1" i="0" u="none" strike="noStrike">
                          <a:solidFill>
                            <a:srgbClr val="000000"/>
                          </a:solidFill>
                          <a:effectLst/>
                          <a:latin typeface="Arial" panose="020B0604020202020204" pitchFamily="34" charset="0"/>
                        </a:rPr>
                        <a:t>UA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5"/>
                    </a:solidFill>
                  </a:tcPr>
                </a:tc>
                <a:extLst>
                  <a:ext uri="{0D108BD9-81ED-4DB2-BD59-A6C34878D82A}">
                    <a16:rowId xmlns:a16="http://schemas.microsoft.com/office/drawing/2014/main" val="2726748081"/>
                  </a:ext>
                </a:extLst>
              </a:tr>
              <a:tr h="126000">
                <a:tc>
                  <a:txBody>
                    <a:bodyPr/>
                    <a:lstStyle/>
                    <a:p>
                      <a:pPr algn="ctr" rtl="0" fontAlgn="ctr"/>
                      <a:r>
                        <a:rPr lang="en-US" sz="800" b="1" i="0" u="none" strike="noStrike">
                          <a:solidFill>
                            <a:srgbClr val="000000"/>
                          </a:solidFill>
                          <a:effectLst/>
                          <a:latin typeface="Arial" panose="020B0604020202020204" pitchFamily="34" charset="0"/>
                        </a:rPr>
                        <a:t>SIIEG</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tc>
                  <a:txBody>
                    <a:bodyPr/>
                    <a:lstStyle/>
                    <a:p>
                      <a:pPr algn="ctr" rtl="0" fontAlgn="ctr"/>
                      <a:r>
                        <a:rPr lang="en-US" sz="800" b="1" i="0" u="none" strike="noStrike">
                          <a:solidFill>
                            <a:srgbClr val="000000"/>
                          </a:solidFill>
                          <a:effectLst/>
                          <a:latin typeface="Arial" panose="020B0604020202020204" pitchFamily="34" charset="0"/>
                        </a:rPr>
                        <a:t>UA  </a:t>
                      </a:r>
                    </a:p>
                  </a:txBody>
                  <a:tcPr marL="5222" marR="5222" marT="52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5EA"/>
                    </a:solidFill>
                  </a:tcPr>
                </a:tc>
                <a:extLst>
                  <a:ext uri="{0D108BD9-81ED-4DB2-BD59-A6C34878D82A}">
                    <a16:rowId xmlns:a16="http://schemas.microsoft.com/office/drawing/2014/main" val="10281783"/>
                  </a:ext>
                </a:extLst>
              </a:tr>
            </a:tbl>
          </a:graphicData>
        </a:graphic>
      </p:graphicFrame>
      <p:sp>
        <p:nvSpPr>
          <p:cNvPr id="32" name="CasellaDiTesto 7">
            <a:extLst>
              <a:ext uri="{FF2B5EF4-FFF2-40B4-BE49-F238E27FC236}">
                <a16:creationId xmlns:a16="http://schemas.microsoft.com/office/drawing/2014/main" id="{996F48C2-E6DF-6E45-8562-A033DD4B035C}"/>
              </a:ext>
            </a:extLst>
          </p:cNvPr>
          <p:cNvSpPr txBox="1"/>
          <p:nvPr/>
        </p:nvSpPr>
        <p:spPr>
          <a:xfrm>
            <a:off x="1392445" y="3835011"/>
            <a:ext cx="2600912" cy="71508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marL="171450" indent="-171450">
              <a:buFont typeface="Arial" panose="020B0604020202020204" pitchFamily="34" charset="0"/>
              <a:buChar char="•"/>
            </a:pPr>
            <a:r>
              <a:rPr lang="it-IT" sz="1200" b="1" dirty="0" err="1">
                <a:solidFill>
                  <a:srgbClr val="16469E"/>
                </a:solidFill>
                <a:cs typeface="Arial"/>
              </a:rPr>
              <a:t>metallic materials (WP4) </a:t>
            </a:r>
          </a:p>
          <a:p>
            <a:pPr marL="171450" indent="-171450">
              <a:buFont typeface="Arial" panose="020B0604020202020204" pitchFamily="34" charset="0"/>
              <a:buChar char="•"/>
            </a:pPr>
            <a:r>
              <a:rPr lang="it-IT" sz="1200" b="1" dirty="0" err="1">
                <a:solidFill>
                  <a:srgbClr val="16469E"/>
                </a:solidFill>
                <a:cs typeface="Arial"/>
              </a:rPr>
              <a:t>liquid organic waste (WP5) </a:t>
            </a:r>
          </a:p>
          <a:p>
            <a:pPr marL="171450" indent="-171450">
              <a:buFont typeface="Arial" panose="020B0604020202020204" pitchFamily="34" charset="0"/>
              <a:buChar char="•"/>
            </a:pPr>
            <a:r>
              <a:rPr lang="it-IT" sz="1200" b="1" dirty="0" err="1">
                <a:solidFill>
                  <a:srgbClr val="16469E"/>
                </a:solidFill>
                <a:cs typeface="Arial"/>
              </a:rPr>
              <a:t>solid organic waste (WP6) </a:t>
            </a:r>
          </a:p>
        </p:txBody>
      </p:sp>
      <p:sp>
        <p:nvSpPr>
          <p:cNvPr id="33" name="CasellaDiTesto 7">
            <a:extLst>
              <a:ext uri="{FF2B5EF4-FFF2-40B4-BE49-F238E27FC236}">
                <a16:creationId xmlns:a16="http://schemas.microsoft.com/office/drawing/2014/main" id="{388EFAC2-1D9B-5E49-B626-F897548DA58A}"/>
              </a:ext>
            </a:extLst>
          </p:cNvPr>
          <p:cNvSpPr txBox="1"/>
          <p:nvPr/>
        </p:nvSpPr>
        <p:spPr>
          <a:xfrm>
            <a:off x="4146492" y="3835010"/>
            <a:ext cx="2600912" cy="715089"/>
          </a:xfrm>
          <a:prstGeom prst="roundRect">
            <a:avLst/>
          </a:prstGeom>
          <a:solidFill>
            <a:srgbClr val="FFFC00"/>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innovations in cemented waste handling and pre-disposal storage (WP7)</a:t>
            </a:r>
          </a:p>
        </p:txBody>
      </p:sp>
      <p:sp>
        <p:nvSpPr>
          <p:cNvPr id="34" name="TextBox 33">
            <a:extLst>
              <a:ext uri="{FF2B5EF4-FFF2-40B4-BE49-F238E27FC236}">
                <a16:creationId xmlns:a16="http://schemas.microsoft.com/office/drawing/2014/main" id="{0E1F42A4-B257-D840-A36B-2BC8A80B85F4}"/>
              </a:ext>
            </a:extLst>
          </p:cNvPr>
          <p:cNvSpPr txBox="1"/>
          <p:nvPr/>
        </p:nvSpPr>
        <p:spPr>
          <a:xfrm>
            <a:off x="2529026" y="4807426"/>
            <a:ext cx="3404224" cy="71508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it-IT"/>
            </a:defPPr>
            <a:lvl1pPr algn="ctr">
              <a:defRPr sz="1200" b="1">
                <a:solidFill>
                  <a:srgbClr val="16469E"/>
                </a:solidFil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47 partners </a:t>
            </a:r>
          </a:p>
          <a:p>
            <a:r>
              <a:rPr lang="en-GB" dirty="0"/>
              <a:t>17 countries</a:t>
            </a:r>
          </a:p>
          <a:p>
            <a:r>
              <a:rPr lang="en-GB" dirty="0"/>
              <a:t>25 End User Group members</a:t>
            </a:r>
          </a:p>
        </p:txBody>
      </p:sp>
      <p:pic>
        <p:nvPicPr>
          <p:cNvPr id="36" name="Picture 35">
            <a:extLst>
              <a:ext uri="{FF2B5EF4-FFF2-40B4-BE49-F238E27FC236}">
                <a16:creationId xmlns:a16="http://schemas.microsoft.com/office/drawing/2014/main" id="{819DFC12-C8F1-6744-8CB6-380728C20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4229" y="1636117"/>
            <a:ext cx="4881870" cy="1871705"/>
          </a:xfrm>
          <a:prstGeom prst="rect">
            <a:avLst/>
          </a:prstGeom>
        </p:spPr>
      </p:pic>
      <p:sp>
        <p:nvSpPr>
          <p:cNvPr id="37" name="CasellaDiTesto 7">
            <a:extLst>
              <a:ext uri="{FF2B5EF4-FFF2-40B4-BE49-F238E27FC236}">
                <a16:creationId xmlns:a16="http://schemas.microsoft.com/office/drawing/2014/main" id="{39884AF1-3B37-564C-A6F2-E78514F3D453}"/>
              </a:ext>
            </a:extLst>
          </p:cNvPr>
          <p:cNvSpPr txBox="1"/>
          <p:nvPr/>
        </p:nvSpPr>
        <p:spPr>
          <a:xfrm>
            <a:off x="8343927" y="1242499"/>
            <a:ext cx="2281903" cy="306467"/>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nchor="ctr">
            <a:noAutofit/>
          </a:bodyPr>
          <a:lstStyle/>
          <a:p>
            <a:pPr algn="ctr"/>
            <a:r>
              <a:rPr lang="it-IT" sz="1200" b="1" dirty="0" err="1">
                <a:solidFill>
                  <a:srgbClr val="16469E"/>
                </a:solidFill>
                <a:cs typeface="Arial"/>
              </a:rPr>
              <a:t>7 Work Packages</a:t>
            </a:r>
            <a:endParaRPr lang="it-IT" sz="1200" b="1" dirty="0">
              <a:solidFill>
                <a:srgbClr val="16469E"/>
              </a:solidFill>
              <a:latin typeface="Arial"/>
              <a:cs typeface="Arial"/>
            </a:endParaRPr>
          </a:p>
        </p:txBody>
      </p:sp>
    </p:spTree>
    <p:extLst>
      <p:ext uri="{BB962C8B-B14F-4D97-AF65-F5344CB8AC3E}">
        <p14:creationId xmlns:p14="http://schemas.microsoft.com/office/powerpoint/2010/main" val="31647440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D9DD10-981C-6CEC-BE2A-313940E6799E}"/>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677046" y="2960321"/>
            <a:ext cx="1489681" cy="1333694"/>
          </a:xfrm>
          <a:prstGeom prst="rect">
            <a:avLst/>
          </a:prstGeom>
        </p:spPr>
      </p:pic>
      <p:pic>
        <p:nvPicPr>
          <p:cNvPr id="14" name="Picture 13" descr="SciFi.jpg">
            <a:extLst>
              <a:ext uri="{FF2B5EF4-FFF2-40B4-BE49-F238E27FC236}">
                <a16:creationId xmlns:a16="http://schemas.microsoft.com/office/drawing/2014/main" id="{70EA26F0-0640-7E64-C806-6B24D8E65E6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a:off x="-339019" y="3229490"/>
            <a:ext cx="4258453" cy="670195"/>
          </a:xfrm>
          <a:prstGeom prst="rect">
            <a:avLst/>
          </a:prstGeom>
        </p:spPr>
      </p:pic>
      <p:pic>
        <p:nvPicPr>
          <p:cNvPr id="15" name="Picture 14" descr="SiLiF_inside_moderator.jpg">
            <a:extLst>
              <a:ext uri="{FF2B5EF4-FFF2-40B4-BE49-F238E27FC236}">
                <a16:creationId xmlns:a16="http://schemas.microsoft.com/office/drawing/2014/main" id="{28C16EEB-5909-2700-D144-5D79E9A2D80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9610" y="3246302"/>
            <a:ext cx="718361" cy="774034"/>
          </a:xfrm>
          <a:prstGeom prst="rect">
            <a:avLst/>
          </a:prstGeom>
        </p:spPr>
      </p:pic>
      <p:sp>
        <p:nvSpPr>
          <p:cNvPr id="16" name="TextBox 15">
            <a:extLst>
              <a:ext uri="{FF2B5EF4-FFF2-40B4-BE49-F238E27FC236}">
                <a16:creationId xmlns:a16="http://schemas.microsoft.com/office/drawing/2014/main" id="{44D704BE-371F-56A7-1B01-5A18A5013A7B}"/>
              </a:ext>
            </a:extLst>
          </p:cNvPr>
          <p:cNvSpPr txBox="1"/>
          <p:nvPr/>
        </p:nvSpPr>
        <p:spPr>
          <a:xfrm>
            <a:off x="1901230" y="3189339"/>
            <a:ext cx="54373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IT"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EB1AAFB-7AC9-8FF8-F8A3-379BEE2B4389}"/>
              </a:ext>
            </a:extLst>
          </p:cNvPr>
          <p:cNvSpPr txBox="1"/>
          <p:nvPr/>
        </p:nvSpPr>
        <p:spPr>
          <a:xfrm>
            <a:off x="3190031" y="3217820"/>
            <a:ext cx="54373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IT"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0" name="Picture 19" descr="predis_logo_green.png">
            <a:extLst>
              <a:ext uri="{FF2B5EF4-FFF2-40B4-BE49-F238E27FC236}">
                <a16:creationId xmlns:a16="http://schemas.microsoft.com/office/drawing/2014/main" id="{7B12BCE2-4A4F-C799-0B5A-C1CC2ECA63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8594" y="225156"/>
            <a:ext cx="1956968" cy="585787"/>
          </a:xfrm>
          <a:prstGeom prst="rect">
            <a:avLst/>
          </a:prstGeom>
        </p:spPr>
      </p:pic>
      <p:sp>
        <p:nvSpPr>
          <p:cNvPr id="21" name="CasellaDiTesto 7">
            <a:extLst>
              <a:ext uri="{FF2B5EF4-FFF2-40B4-BE49-F238E27FC236}">
                <a16:creationId xmlns:a16="http://schemas.microsoft.com/office/drawing/2014/main" id="{885DBF39-2F37-2B26-C61B-89240CB38C98}"/>
              </a:ext>
            </a:extLst>
          </p:cNvPr>
          <p:cNvSpPr txBox="1"/>
          <p:nvPr/>
        </p:nvSpPr>
        <p:spPr>
          <a:xfrm>
            <a:off x="2188931" y="2056587"/>
            <a:ext cx="1913764" cy="646986"/>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Same sensors as</a:t>
            </a:r>
          </a:p>
          <a:p>
            <a:pPr algn="ctr"/>
            <a:r>
              <a:rPr lang="it-IT" sz="1600" b="1" dirty="0" err="1">
                <a:solidFill>
                  <a:srgbClr val="16469E"/>
                </a:solidFill>
                <a:latin typeface="Arial"/>
                <a:cs typeface="Arial"/>
              </a:rPr>
              <a:t>in MICADO...</a:t>
            </a:r>
          </a:p>
        </p:txBody>
      </p:sp>
      <p:sp>
        <p:nvSpPr>
          <p:cNvPr id="22" name="CasellaDiTesto 7">
            <a:extLst>
              <a:ext uri="{FF2B5EF4-FFF2-40B4-BE49-F238E27FC236}">
                <a16:creationId xmlns:a16="http://schemas.microsoft.com/office/drawing/2014/main" id="{2DC71CF6-5B50-3E35-83DA-9918CF36D3A4}"/>
              </a:ext>
            </a:extLst>
          </p:cNvPr>
          <p:cNvSpPr txBox="1"/>
          <p:nvPr/>
        </p:nvSpPr>
        <p:spPr>
          <a:xfrm>
            <a:off x="2188931" y="4645936"/>
            <a:ext cx="3907069" cy="64698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...with newly developed Electronics &amp; </a:t>
            </a:r>
          </a:p>
          <a:p>
            <a:pPr algn="ctr"/>
            <a:r>
              <a:rPr lang="it-IT" sz="1600" b="1" dirty="0" err="1">
                <a:solidFill>
                  <a:srgbClr val="16469E"/>
                </a:solidFill>
                <a:latin typeface="Arial"/>
                <a:cs typeface="Arial"/>
              </a:rPr>
              <a:t>Wireless Data Acquisition</a:t>
            </a:r>
          </a:p>
        </p:txBody>
      </p:sp>
      <p:sp>
        <p:nvSpPr>
          <p:cNvPr id="2" name="CasellaDiTesto 7">
            <a:extLst>
              <a:ext uri="{FF2B5EF4-FFF2-40B4-BE49-F238E27FC236}">
                <a16:creationId xmlns:a16="http://schemas.microsoft.com/office/drawing/2014/main" id="{A63BECB2-AD79-122C-934D-722B2699A635}"/>
              </a:ext>
            </a:extLst>
          </p:cNvPr>
          <p:cNvSpPr txBox="1"/>
          <p:nvPr/>
        </p:nvSpPr>
        <p:spPr>
          <a:xfrm>
            <a:off x="2784878" y="808254"/>
            <a:ext cx="6840335" cy="408623"/>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b="1" dirty="0" err="1">
                <a:solidFill>
                  <a:srgbClr val="16469E"/>
                </a:solidFill>
                <a:latin typeface="Arial"/>
                <a:cs typeface="Arial"/>
              </a:rPr>
              <a:t>pre-disposal storage: monitoring of cemented waste (WP7.3)</a:t>
            </a:r>
          </a:p>
        </p:txBody>
      </p:sp>
      <p:pic>
        <p:nvPicPr>
          <p:cNvPr id="3" name="Picture 2">
            <a:extLst>
              <a:ext uri="{FF2B5EF4-FFF2-40B4-BE49-F238E27FC236}">
                <a16:creationId xmlns:a16="http://schemas.microsoft.com/office/drawing/2014/main" id="{BF6EBFD8-DAF5-2E10-2696-F4F292C0B3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7526996" y="3085941"/>
            <a:ext cx="4723196" cy="1204414"/>
          </a:xfrm>
          <a:prstGeom prst="rect">
            <a:avLst/>
          </a:prstGeom>
        </p:spPr>
      </p:pic>
      <p:sp>
        <p:nvSpPr>
          <p:cNvPr id="4" name="TextBox 3">
            <a:extLst>
              <a:ext uri="{FF2B5EF4-FFF2-40B4-BE49-F238E27FC236}">
                <a16:creationId xmlns:a16="http://schemas.microsoft.com/office/drawing/2014/main" id="{F99AC11C-FDFD-B4D5-DC01-AA896CBFF24F}"/>
              </a:ext>
            </a:extLst>
          </p:cNvPr>
          <p:cNvSpPr txBox="1"/>
          <p:nvPr/>
        </p:nvSpPr>
        <p:spPr>
          <a:xfrm>
            <a:off x="8075938" y="4815540"/>
            <a:ext cx="1927131" cy="307777"/>
          </a:xfrm>
          <a:prstGeom prst="rect">
            <a:avLst/>
          </a:prstGeom>
          <a:noFill/>
        </p:spPr>
        <p:txBody>
          <a:bodyPr wrap="none" rtlCol="0">
            <a:spAutoFit/>
          </a:bodyPr>
          <a:lstStyle/>
          <a:p>
            <a:pPr algn="ctr"/>
            <a:r>
              <a:rPr lang="en-IT" sz="1400" b="1">
                <a:solidFill>
                  <a:srgbClr val="C00000"/>
                </a:solidFill>
                <a:latin typeface="Arial" panose="020B0604020202020204" pitchFamily="34" charset="0"/>
                <a:cs typeface="Arial" panose="020B0604020202020204" pitchFamily="34" charset="0"/>
              </a:rPr>
              <a:t>SciFi gamma sensor</a:t>
            </a:r>
          </a:p>
        </p:txBody>
      </p:sp>
      <p:sp>
        <p:nvSpPr>
          <p:cNvPr id="5" name="TextBox 4">
            <a:extLst>
              <a:ext uri="{FF2B5EF4-FFF2-40B4-BE49-F238E27FC236}">
                <a16:creationId xmlns:a16="http://schemas.microsoft.com/office/drawing/2014/main" id="{0EA12DF6-2BB5-171D-4672-25736634A467}"/>
              </a:ext>
            </a:extLst>
          </p:cNvPr>
          <p:cNvSpPr txBox="1"/>
          <p:nvPr/>
        </p:nvSpPr>
        <p:spPr>
          <a:xfrm>
            <a:off x="7117455" y="3726171"/>
            <a:ext cx="2388415" cy="307777"/>
          </a:xfrm>
          <a:prstGeom prst="rect">
            <a:avLst/>
          </a:prstGeom>
          <a:noFill/>
        </p:spPr>
        <p:txBody>
          <a:bodyPr wrap="square" rtlCol="0">
            <a:spAutoFit/>
          </a:bodyPr>
          <a:lstStyle/>
          <a:p>
            <a:pPr algn="ctr"/>
            <a:r>
              <a:rPr lang="en-IT" sz="1400" b="1">
                <a:solidFill>
                  <a:srgbClr val="C00000"/>
                </a:solidFill>
                <a:latin typeface="Arial" panose="020B0604020202020204" pitchFamily="34" charset="0"/>
                <a:cs typeface="Arial" panose="020B0604020202020204" pitchFamily="34" charset="0"/>
              </a:rPr>
              <a:t>SiLiF neutron sensor</a:t>
            </a:r>
          </a:p>
        </p:txBody>
      </p:sp>
      <p:sp>
        <p:nvSpPr>
          <p:cNvPr id="6" name="TextBox 5">
            <a:extLst>
              <a:ext uri="{FF2B5EF4-FFF2-40B4-BE49-F238E27FC236}">
                <a16:creationId xmlns:a16="http://schemas.microsoft.com/office/drawing/2014/main" id="{B50E1990-A9C3-CC74-3E30-B65175ADB0F5}"/>
              </a:ext>
            </a:extLst>
          </p:cNvPr>
          <p:cNvSpPr txBox="1"/>
          <p:nvPr/>
        </p:nvSpPr>
        <p:spPr>
          <a:xfrm>
            <a:off x="6350243" y="1919332"/>
            <a:ext cx="2988319" cy="523220"/>
          </a:xfrm>
          <a:prstGeom prst="rect">
            <a:avLst/>
          </a:prstGeom>
          <a:noFill/>
        </p:spPr>
        <p:txBody>
          <a:bodyPr wrap="none" rtlCol="0">
            <a:spAutoFit/>
          </a:bodyPr>
          <a:lstStyle/>
          <a:p>
            <a:pPr algn="ctr"/>
            <a:r>
              <a:rPr lang="en-IT" sz="1400" b="1">
                <a:solidFill>
                  <a:srgbClr val="C00000"/>
                </a:solidFill>
                <a:latin typeface="Arial" panose="020B0604020202020204" pitchFamily="34" charset="0"/>
                <a:cs typeface="Arial" panose="020B0604020202020204" pitchFamily="34" charset="0"/>
              </a:rPr>
              <a:t>SciFi front-end electronics</a:t>
            </a:r>
            <a:r>
              <a:rPr lang="en-IT" sz="1400" b="1">
                <a:solidFill>
                  <a:srgbClr val="006632"/>
                </a:solidFill>
                <a:latin typeface="Arial" panose="020B0604020202020204" pitchFamily="34" charset="0"/>
                <a:cs typeface="Arial" panose="020B0604020202020204" pitchFamily="34" charset="0"/>
              </a:rPr>
              <a:t>, DAQ </a:t>
            </a:r>
          </a:p>
          <a:p>
            <a:pPr algn="ctr"/>
            <a:r>
              <a:rPr lang="en-IT" sz="1400" b="1">
                <a:solidFill>
                  <a:srgbClr val="006632"/>
                </a:solidFill>
                <a:latin typeface="Arial" panose="020B0604020202020204" pitchFamily="34" charset="0"/>
                <a:cs typeface="Arial" panose="020B0604020202020204" pitchFamily="34" charset="0"/>
              </a:rPr>
              <a:t>&amp; wireless data transmission</a:t>
            </a:r>
          </a:p>
        </p:txBody>
      </p:sp>
      <p:sp>
        <p:nvSpPr>
          <p:cNvPr id="7" name="TextBox 6">
            <a:extLst>
              <a:ext uri="{FF2B5EF4-FFF2-40B4-BE49-F238E27FC236}">
                <a16:creationId xmlns:a16="http://schemas.microsoft.com/office/drawing/2014/main" id="{711A62DA-C57F-210F-5DDE-700538C3C4D8}"/>
              </a:ext>
            </a:extLst>
          </p:cNvPr>
          <p:cNvSpPr txBox="1"/>
          <p:nvPr/>
        </p:nvSpPr>
        <p:spPr>
          <a:xfrm>
            <a:off x="6402418" y="2812155"/>
            <a:ext cx="2997937" cy="523220"/>
          </a:xfrm>
          <a:prstGeom prst="rect">
            <a:avLst/>
          </a:prstGeom>
          <a:noFill/>
        </p:spPr>
        <p:txBody>
          <a:bodyPr wrap="none" rtlCol="0">
            <a:spAutoFit/>
          </a:bodyPr>
          <a:lstStyle/>
          <a:p>
            <a:pPr algn="ctr"/>
            <a:r>
              <a:rPr lang="en-IT" sz="1400" b="1">
                <a:solidFill>
                  <a:srgbClr val="C00000"/>
                </a:solidFill>
                <a:latin typeface="Arial" panose="020B0604020202020204" pitchFamily="34" charset="0"/>
                <a:cs typeface="Arial" panose="020B0604020202020204" pitchFamily="34" charset="0"/>
              </a:rPr>
              <a:t>SiLiF front-end electronics</a:t>
            </a:r>
            <a:r>
              <a:rPr lang="en-IT" sz="1400" b="1">
                <a:solidFill>
                  <a:srgbClr val="006632"/>
                </a:solidFill>
                <a:latin typeface="Arial" panose="020B0604020202020204" pitchFamily="34" charset="0"/>
                <a:cs typeface="Arial" panose="020B0604020202020204" pitchFamily="34" charset="0"/>
              </a:rPr>
              <a:t>, DAQ </a:t>
            </a:r>
          </a:p>
          <a:p>
            <a:pPr algn="ctr"/>
            <a:r>
              <a:rPr lang="en-IT" sz="1400" b="1">
                <a:solidFill>
                  <a:srgbClr val="006632"/>
                </a:solidFill>
                <a:latin typeface="Arial" panose="020B0604020202020204" pitchFamily="34" charset="0"/>
                <a:cs typeface="Arial" panose="020B0604020202020204" pitchFamily="34" charset="0"/>
              </a:rPr>
              <a:t>&amp; wireless data transmission</a:t>
            </a:r>
          </a:p>
        </p:txBody>
      </p:sp>
    </p:spTree>
    <p:extLst>
      <p:ext uri="{BB962C8B-B14F-4D97-AF65-F5344CB8AC3E}">
        <p14:creationId xmlns:p14="http://schemas.microsoft.com/office/powerpoint/2010/main" val="116974626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2AE48-8345-02EA-3A28-7F5C5AF362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100" y="3007506"/>
            <a:ext cx="2073822" cy="2263853"/>
          </a:xfrm>
          <a:prstGeom prst="rect">
            <a:avLst/>
          </a:prstGeom>
        </p:spPr>
      </p:pic>
      <p:pic>
        <p:nvPicPr>
          <p:cNvPr id="6" name="Picture 5" descr="predis_logo_green.png">
            <a:extLst>
              <a:ext uri="{FF2B5EF4-FFF2-40B4-BE49-F238E27FC236}">
                <a16:creationId xmlns:a16="http://schemas.microsoft.com/office/drawing/2014/main" id="{C1C8E0EA-BBDC-F416-896B-E10894688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7482" y="210001"/>
            <a:ext cx="1956968" cy="585787"/>
          </a:xfrm>
          <a:prstGeom prst="rect">
            <a:avLst/>
          </a:prstGeom>
        </p:spPr>
      </p:pic>
      <p:sp>
        <p:nvSpPr>
          <p:cNvPr id="9" name="CasellaDiTesto 7">
            <a:extLst>
              <a:ext uri="{FF2B5EF4-FFF2-40B4-BE49-F238E27FC236}">
                <a16:creationId xmlns:a16="http://schemas.microsoft.com/office/drawing/2014/main" id="{0F897FB3-1EF2-050A-3D7B-DDBF8F5C3AE0}"/>
              </a:ext>
            </a:extLst>
          </p:cNvPr>
          <p:cNvSpPr txBox="1"/>
          <p:nvPr/>
        </p:nvSpPr>
        <p:spPr>
          <a:xfrm>
            <a:off x="5798534" y="5551610"/>
            <a:ext cx="3412135"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simulation of expected dose rate</a:t>
            </a:r>
            <a:endParaRPr lang="it-IT" sz="1600" b="1" dirty="0">
              <a:solidFill>
                <a:srgbClr val="FF0000"/>
              </a:solidFill>
              <a:latin typeface="Arial"/>
              <a:cs typeface="Arial"/>
            </a:endParaRPr>
          </a:p>
        </p:txBody>
      </p:sp>
      <p:sp>
        <p:nvSpPr>
          <p:cNvPr id="10" name="CasellaDiTesto 7">
            <a:extLst>
              <a:ext uri="{FF2B5EF4-FFF2-40B4-BE49-F238E27FC236}">
                <a16:creationId xmlns:a16="http://schemas.microsoft.com/office/drawing/2014/main" id="{5179B65A-79F9-184B-E640-F2788F67F2DF}"/>
              </a:ext>
            </a:extLst>
          </p:cNvPr>
          <p:cNvSpPr txBox="1"/>
          <p:nvPr/>
        </p:nvSpPr>
        <p:spPr>
          <a:xfrm>
            <a:off x="399201" y="5551609"/>
            <a:ext cx="2580222"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cemented mockup drum</a:t>
            </a:r>
          </a:p>
        </p:txBody>
      </p:sp>
      <p:grpSp>
        <p:nvGrpSpPr>
          <p:cNvPr id="33" name="Group 32">
            <a:extLst>
              <a:ext uri="{FF2B5EF4-FFF2-40B4-BE49-F238E27FC236}">
                <a16:creationId xmlns:a16="http://schemas.microsoft.com/office/drawing/2014/main" id="{99BD3695-245B-539F-D795-844F9E3FEE62}"/>
              </a:ext>
            </a:extLst>
          </p:cNvPr>
          <p:cNvGrpSpPr/>
          <p:nvPr/>
        </p:nvGrpSpPr>
        <p:grpSpPr>
          <a:xfrm>
            <a:off x="5425700" y="2573662"/>
            <a:ext cx="1677931" cy="2860244"/>
            <a:chOff x="4542637" y="2094150"/>
            <a:chExt cx="1677931" cy="2860244"/>
          </a:xfrm>
        </p:grpSpPr>
        <p:pic>
          <p:nvPicPr>
            <p:cNvPr id="2" name="Picture 1">
              <a:extLst>
                <a:ext uri="{FF2B5EF4-FFF2-40B4-BE49-F238E27FC236}">
                  <a16:creationId xmlns:a16="http://schemas.microsoft.com/office/drawing/2014/main" id="{0212D0CB-C124-AF29-3009-F1F3316559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929" t="2361" r="24519" b="6147"/>
            <a:stretch/>
          </p:blipFill>
          <p:spPr bwMode="auto">
            <a:xfrm>
              <a:off x="4542637" y="2490401"/>
              <a:ext cx="1677931" cy="2463993"/>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45B7B388-A170-67A2-40E1-F6CD93C7429E}"/>
                </a:ext>
              </a:extLst>
            </p:cNvPr>
            <p:cNvSpPr txBox="1"/>
            <p:nvPr/>
          </p:nvSpPr>
          <p:spPr>
            <a:xfrm>
              <a:off x="4699011" y="2094150"/>
              <a:ext cx="1234633" cy="276999"/>
            </a:xfrm>
            <a:prstGeom prst="rect">
              <a:avLst/>
            </a:prstGeom>
            <a:noFill/>
          </p:spPr>
          <p:txBody>
            <a:bodyPr wrap="none" rtlCol="0">
              <a:spAutoFit/>
            </a:bodyPr>
            <a:lstStyle/>
            <a:p>
              <a:r>
                <a:rPr lang="en-IT" sz="1200">
                  <a:latin typeface="Arial" panose="020B0604020202020204" pitchFamily="34" charset="0"/>
                  <a:cs typeface="Arial" panose="020B0604020202020204" pitchFamily="34" charset="0"/>
                </a:rPr>
                <a:t>4 SciFi sensors</a:t>
              </a:r>
            </a:p>
          </p:txBody>
        </p:sp>
        <p:cxnSp>
          <p:nvCxnSpPr>
            <p:cNvPr id="20" name="Straight Arrow Connector 19">
              <a:extLst>
                <a:ext uri="{FF2B5EF4-FFF2-40B4-BE49-F238E27FC236}">
                  <a16:creationId xmlns:a16="http://schemas.microsoft.com/office/drawing/2014/main" id="{D9C9EB74-794F-7EAB-F142-A273A8430739}"/>
                </a:ext>
              </a:extLst>
            </p:cNvPr>
            <p:cNvCxnSpPr>
              <a:cxnSpLocks/>
            </p:cNvCxnSpPr>
            <p:nvPr/>
          </p:nvCxnSpPr>
          <p:spPr>
            <a:xfrm flipH="1">
              <a:off x="5236878" y="2368140"/>
              <a:ext cx="71102" cy="386880"/>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4B6622D-13E5-D190-D0AF-D0DA2A3A32F0}"/>
                </a:ext>
              </a:extLst>
            </p:cNvPr>
            <p:cNvCxnSpPr>
              <a:cxnSpLocks/>
            </p:cNvCxnSpPr>
            <p:nvPr/>
          </p:nvCxnSpPr>
          <p:spPr>
            <a:xfrm flipH="1">
              <a:off x="4622334" y="2378705"/>
              <a:ext cx="685646" cy="430808"/>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92A79F6-5A33-4CA6-9691-D8F5DF2D4C88}"/>
                </a:ext>
              </a:extLst>
            </p:cNvPr>
            <p:cNvCxnSpPr>
              <a:cxnSpLocks/>
            </p:cNvCxnSpPr>
            <p:nvPr/>
          </p:nvCxnSpPr>
          <p:spPr>
            <a:xfrm>
              <a:off x="5341328" y="2368140"/>
              <a:ext cx="102261" cy="773761"/>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793AB3-6D59-CDC0-D1A2-A252D6B2B6D5}"/>
                </a:ext>
              </a:extLst>
            </p:cNvPr>
            <p:cNvCxnSpPr>
              <a:cxnSpLocks/>
            </p:cNvCxnSpPr>
            <p:nvPr/>
          </p:nvCxnSpPr>
          <p:spPr>
            <a:xfrm>
              <a:off x="5324674" y="2368140"/>
              <a:ext cx="636543" cy="448011"/>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7243CB1-7AB7-6482-BBFB-1C910D8E1FA7}"/>
              </a:ext>
            </a:extLst>
          </p:cNvPr>
          <p:cNvGrpSpPr/>
          <p:nvPr/>
        </p:nvGrpSpPr>
        <p:grpSpPr>
          <a:xfrm>
            <a:off x="7424255" y="2412406"/>
            <a:ext cx="4382847" cy="2927747"/>
            <a:chOff x="7221422" y="1685216"/>
            <a:chExt cx="4382847" cy="2927747"/>
          </a:xfrm>
        </p:grpSpPr>
        <p:pic>
          <p:nvPicPr>
            <p:cNvPr id="7" name="Picture 6">
              <a:extLst>
                <a:ext uri="{FF2B5EF4-FFF2-40B4-BE49-F238E27FC236}">
                  <a16:creationId xmlns:a16="http://schemas.microsoft.com/office/drawing/2014/main" id="{86DCF869-0BCA-6063-16BB-A08756537A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195" t="7822" b="8363"/>
            <a:stretch/>
          </p:blipFill>
          <p:spPr bwMode="auto">
            <a:xfrm>
              <a:off x="7221422" y="2245037"/>
              <a:ext cx="4382847" cy="2367926"/>
            </a:xfrm>
            <a:prstGeom prst="rect">
              <a:avLst/>
            </a:prstGeom>
            <a:ln>
              <a:noFill/>
            </a:ln>
            <a:extLst>
              <a:ext uri="{53640926-AAD7-44D8-BBD7-CCE9431645EC}">
                <a14:shadowObscured xmlns:a14="http://schemas.microsoft.com/office/drawing/2010/main"/>
              </a:ext>
            </a:extLst>
          </p:spPr>
        </p:pic>
        <p:cxnSp>
          <p:nvCxnSpPr>
            <p:cNvPr id="32" name="Straight Arrow Connector 31">
              <a:extLst>
                <a:ext uri="{FF2B5EF4-FFF2-40B4-BE49-F238E27FC236}">
                  <a16:creationId xmlns:a16="http://schemas.microsoft.com/office/drawing/2014/main" id="{05403CFA-3FDF-806D-9046-846C3CA29D44}"/>
                </a:ext>
              </a:extLst>
            </p:cNvPr>
            <p:cNvCxnSpPr>
              <a:cxnSpLocks/>
            </p:cNvCxnSpPr>
            <p:nvPr/>
          </p:nvCxnSpPr>
          <p:spPr>
            <a:xfrm flipH="1">
              <a:off x="8727199" y="1926886"/>
              <a:ext cx="509080" cy="794613"/>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E6A85F7-EA8A-8AA6-C32E-F9C72E72ADDA}"/>
                </a:ext>
              </a:extLst>
            </p:cNvPr>
            <p:cNvCxnSpPr>
              <a:cxnSpLocks/>
            </p:cNvCxnSpPr>
            <p:nvPr/>
          </p:nvCxnSpPr>
          <p:spPr>
            <a:xfrm>
              <a:off x="9236279" y="1926886"/>
              <a:ext cx="541589" cy="794613"/>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09704C1-D96F-FBBF-FFC0-D7F60878FE9B}"/>
                </a:ext>
              </a:extLst>
            </p:cNvPr>
            <p:cNvSpPr txBox="1"/>
            <p:nvPr/>
          </p:nvSpPr>
          <p:spPr>
            <a:xfrm>
              <a:off x="8727199" y="1685216"/>
              <a:ext cx="1106393" cy="276999"/>
            </a:xfrm>
            <a:prstGeom prst="rect">
              <a:avLst/>
            </a:prstGeom>
            <a:noFill/>
          </p:spPr>
          <p:txBody>
            <a:bodyPr wrap="none" rtlCol="0">
              <a:spAutoFit/>
            </a:bodyPr>
            <a:lstStyle/>
            <a:p>
              <a:r>
                <a:rPr lang="en-IT" sz="1200">
                  <a:latin typeface="Arial" panose="020B0604020202020204" pitchFamily="34" charset="0"/>
                  <a:cs typeface="Arial" panose="020B0604020202020204" pitchFamily="34" charset="0"/>
                </a:rPr>
                <a:t>SciFi sensors</a:t>
              </a:r>
            </a:p>
          </p:txBody>
        </p:sp>
      </p:grpSp>
      <p:grpSp>
        <p:nvGrpSpPr>
          <p:cNvPr id="43" name="Group 42">
            <a:extLst>
              <a:ext uri="{FF2B5EF4-FFF2-40B4-BE49-F238E27FC236}">
                <a16:creationId xmlns:a16="http://schemas.microsoft.com/office/drawing/2014/main" id="{DD4760CD-71C7-AF0F-0AB7-B741341099EA}"/>
              </a:ext>
            </a:extLst>
          </p:cNvPr>
          <p:cNvGrpSpPr/>
          <p:nvPr/>
        </p:nvGrpSpPr>
        <p:grpSpPr>
          <a:xfrm>
            <a:off x="963099" y="2330707"/>
            <a:ext cx="2008765" cy="1467005"/>
            <a:chOff x="963099" y="1845187"/>
            <a:chExt cx="2008765" cy="1467005"/>
          </a:xfrm>
        </p:grpSpPr>
        <p:pic>
          <p:nvPicPr>
            <p:cNvPr id="42" name="Picture 41">
              <a:extLst>
                <a:ext uri="{FF2B5EF4-FFF2-40B4-BE49-F238E27FC236}">
                  <a16:creationId xmlns:a16="http://schemas.microsoft.com/office/drawing/2014/main" id="{E738ED10-B1D0-925A-B224-96A97DA13D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6801" y="1845187"/>
              <a:ext cx="264633" cy="485910"/>
            </a:xfrm>
            <a:prstGeom prst="can">
              <a:avLst>
                <a:gd name="adj" fmla="val 59870"/>
              </a:avLst>
            </a:prstGeom>
          </p:spPr>
        </p:pic>
        <p:sp>
          <p:nvSpPr>
            <p:cNvPr id="13" name="TextBox 12">
              <a:extLst>
                <a:ext uri="{FF2B5EF4-FFF2-40B4-BE49-F238E27FC236}">
                  <a16:creationId xmlns:a16="http://schemas.microsoft.com/office/drawing/2014/main" id="{EFDA84A6-7C28-9108-1647-E5722D470EE6}"/>
                </a:ext>
              </a:extLst>
            </p:cNvPr>
            <p:cNvSpPr txBox="1"/>
            <p:nvPr/>
          </p:nvSpPr>
          <p:spPr>
            <a:xfrm>
              <a:off x="1769291" y="1926886"/>
              <a:ext cx="1202573" cy="276999"/>
            </a:xfrm>
            <a:prstGeom prst="rect">
              <a:avLst/>
            </a:prstGeom>
            <a:noFill/>
          </p:spPr>
          <p:txBody>
            <a:bodyPr wrap="none" rtlCol="0">
              <a:spAutoFit/>
            </a:bodyPr>
            <a:lstStyle/>
            <a:p>
              <a:r>
                <a:rPr lang="en-IT" sz="1200">
                  <a:latin typeface="Arial" panose="020B0604020202020204" pitchFamily="34" charset="0"/>
                  <a:cs typeface="Arial" panose="020B0604020202020204" pitchFamily="34" charset="0"/>
                </a:rPr>
                <a:t>167 MBq </a:t>
              </a:r>
              <a:r>
                <a:rPr lang="en-IT" sz="1200" baseline="30000">
                  <a:latin typeface="Arial" panose="020B0604020202020204" pitchFamily="34" charset="0"/>
                  <a:cs typeface="Arial" panose="020B0604020202020204" pitchFamily="34" charset="0"/>
                </a:rPr>
                <a:t>137</a:t>
              </a:r>
              <a:r>
                <a:rPr lang="en-IT" sz="1200">
                  <a:latin typeface="Arial" panose="020B0604020202020204" pitchFamily="34" charset="0"/>
                  <a:cs typeface="Arial" panose="020B0604020202020204" pitchFamily="34" charset="0"/>
                </a:rPr>
                <a:t>Cs</a:t>
              </a:r>
            </a:p>
          </p:txBody>
        </p:sp>
        <p:sp>
          <p:nvSpPr>
            <p:cNvPr id="14" name="Arc 13">
              <a:extLst>
                <a:ext uri="{FF2B5EF4-FFF2-40B4-BE49-F238E27FC236}">
                  <a16:creationId xmlns:a16="http://schemas.microsoft.com/office/drawing/2014/main" id="{D2ED7B9B-3E59-0355-70B4-254943B89AE4}"/>
                </a:ext>
              </a:extLst>
            </p:cNvPr>
            <p:cNvSpPr/>
            <p:nvPr/>
          </p:nvSpPr>
          <p:spPr>
            <a:xfrm>
              <a:off x="1319345" y="2196957"/>
              <a:ext cx="687570" cy="1115235"/>
            </a:xfrm>
            <a:prstGeom prst="arc">
              <a:avLst>
                <a:gd name="adj1" fmla="val 16200000"/>
                <a:gd name="adj2" fmla="val 487953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pic>
          <p:nvPicPr>
            <p:cNvPr id="41" name="Picture 40" descr="radiation_symbol_yellow_and_black_postcard-r76333adcfa7f467691411cc51ca637de_vgbaq_8byvr_324.jpg">
              <a:extLst>
                <a:ext uri="{FF2B5EF4-FFF2-40B4-BE49-F238E27FC236}">
                  <a16:creationId xmlns:a16="http://schemas.microsoft.com/office/drawing/2014/main" id="{9E2F39B2-A7DB-B274-0476-49EEDE896D2E}"/>
                </a:ext>
              </a:extLst>
            </p:cNvPr>
            <p:cNvPicPr>
              <a:picLocks noChangeAspect="1"/>
            </p:cNvPicPr>
            <p:nvPr/>
          </p:nvPicPr>
          <p:blipFill rotWithShape="1">
            <a:blip r:embed="rId7"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963099" y="1845187"/>
              <a:ext cx="415224" cy="423329"/>
            </a:xfrm>
            <a:prstGeom prst="rect">
              <a:avLst/>
            </a:prstGeom>
          </p:spPr>
        </p:pic>
      </p:grpSp>
      <p:sp>
        <p:nvSpPr>
          <p:cNvPr id="3" name="CasellaDiTesto 7">
            <a:extLst>
              <a:ext uri="{FF2B5EF4-FFF2-40B4-BE49-F238E27FC236}">
                <a16:creationId xmlns:a16="http://schemas.microsoft.com/office/drawing/2014/main" id="{37F8081D-0D77-E3D1-3559-A9C432023D4B}"/>
              </a:ext>
            </a:extLst>
          </p:cNvPr>
          <p:cNvSpPr txBox="1"/>
          <p:nvPr/>
        </p:nvSpPr>
        <p:spPr>
          <a:xfrm>
            <a:off x="3067838" y="1289044"/>
            <a:ext cx="6056338"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final demonstration UJV-REZ (Prague, Czech Republic) 2024</a:t>
            </a:r>
            <a:endParaRPr lang="it-IT" sz="1600" b="1" dirty="0">
              <a:solidFill>
                <a:srgbClr val="FF0000"/>
              </a:solidFill>
              <a:latin typeface="Arial"/>
              <a:cs typeface="Arial"/>
            </a:endParaRPr>
          </a:p>
        </p:txBody>
      </p:sp>
      <p:pic>
        <p:nvPicPr>
          <p:cNvPr id="11" name="Picture 10">
            <a:extLst>
              <a:ext uri="{FF2B5EF4-FFF2-40B4-BE49-F238E27FC236}">
                <a16:creationId xmlns:a16="http://schemas.microsoft.com/office/drawing/2014/main" id="{441183E9-E429-1195-5C52-02B695F1659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bwMode="auto">
          <a:xfrm>
            <a:off x="3480183" y="3086275"/>
            <a:ext cx="1257913" cy="2254380"/>
          </a:xfrm>
          <a:prstGeom prst="rect">
            <a:avLst/>
          </a:prstGeom>
          <a:ln>
            <a:noFill/>
          </a:ln>
          <a:extLst>
            <a:ext uri="{53640926-AAD7-44D8-BBD7-CCE9431645EC}">
              <a14:shadowObscured xmlns:a14="http://schemas.microsoft.com/office/drawing/2010/main"/>
            </a:ext>
          </a:extLst>
        </p:spPr>
      </p:pic>
      <p:sp>
        <p:nvSpPr>
          <p:cNvPr id="12" name="CasellaDiTesto 7">
            <a:extLst>
              <a:ext uri="{FF2B5EF4-FFF2-40B4-BE49-F238E27FC236}">
                <a16:creationId xmlns:a16="http://schemas.microsoft.com/office/drawing/2014/main" id="{C1C29453-5860-84A4-47C5-D56B13C7AB2D}"/>
              </a:ext>
            </a:extLst>
          </p:cNvPr>
          <p:cNvSpPr txBox="1"/>
          <p:nvPr/>
        </p:nvSpPr>
        <p:spPr>
          <a:xfrm>
            <a:off x="2550293" y="761169"/>
            <a:ext cx="7314888" cy="408623"/>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b="1" dirty="0" err="1">
                <a:solidFill>
                  <a:srgbClr val="16469E"/>
                </a:solidFill>
                <a:latin typeface="Arial"/>
                <a:cs typeface="Arial"/>
              </a:rPr>
              <a:t>pre-disposal storage: monitoring of ILW cemented waste (WP7.3)</a:t>
            </a:r>
          </a:p>
        </p:txBody>
      </p:sp>
    </p:spTree>
    <p:extLst>
      <p:ext uri="{BB962C8B-B14F-4D97-AF65-F5344CB8AC3E}">
        <p14:creationId xmlns:p14="http://schemas.microsoft.com/office/powerpoint/2010/main" val="319407961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edis_logo_green.png">
            <a:extLst>
              <a:ext uri="{FF2B5EF4-FFF2-40B4-BE49-F238E27FC236}">
                <a16:creationId xmlns:a16="http://schemas.microsoft.com/office/drawing/2014/main" id="{C1C8E0EA-BBDC-F416-896B-E10894688B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7482" y="210001"/>
            <a:ext cx="1956968" cy="585787"/>
          </a:xfrm>
          <a:prstGeom prst="rect">
            <a:avLst/>
          </a:prstGeom>
        </p:spPr>
      </p:pic>
      <p:pic>
        <p:nvPicPr>
          <p:cNvPr id="5" name="Picture 4">
            <a:extLst>
              <a:ext uri="{FF2B5EF4-FFF2-40B4-BE49-F238E27FC236}">
                <a16:creationId xmlns:a16="http://schemas.microsoft.com/office/drawing/2014/main" id="{AD94BCBB-62D5-F8C0-89E4-A78425822BD3}"/>
              </a:ext>
            </a:extLst>
          </p:cNvPr>
          <p:cNvPicPr>
            <a:picLocks noChangeAspect="1"/>
          </p:cNvPicPr>
          <p:nvPr/>
        </p:nvPicPr>
        <p:blipFill>
          <a:blip r:embed="rId3"/>
          <a:stretch>
            <a:fillRect/>
          </a:stretch>
        </p:blipFill>
        <p:spPr>
          <a:xfrm>
            <a:off x="1360996" y="676705"/>
            <a:ext cx="2985367" cy="2720476"/>
          </a:xfrm>
          <a:prstGeom prst="rect">
            <a:avLst/>
          </a:prstGeom>
        </p:spPr>
      </p:pic>
      <p:pic>
        <p:nvPicPr>
          <p:cNvPr id="12" name="Picture 11">
            <a:extLst>
              <a:ext uri="{FF2B5EF4-FFF2-40B4-BE49-F238E27FC236}">
                <a16:creationId xmlns:a16="http://schemas.microsoft.com/office/drawing/2014/main" id="{E682210F-9EB5-FA27-CE05-C9688DCD0A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025483" y="2326443"/>
            <a:ext cx="6534615" cy="272047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D74AF4C7-557C-9BA6-49DD-137500153D36}"/>
              </a:ext>
            </a:extLst>
          </p:cNvPr>
          <p:cNvPicPr>
            <a:picLocks noChangeAspect="1"/>
          </p:cNvPicPr>
          <p:nvPr/>
        </p:nvPicPr>
        <p:blipFill>
          <a:blip r:embed="rId5"/>
          <a:stretch>
            <a:fillRect/>
          </a:stretch>
        </p:blipFill>
        <p:spPr>
          <a:xfrm>
            <a:off x="1360996" y="3523642"/>
            <a:ext cx="2973801" cy="2597486"/>
          </a:xfrm>
          <a:prstGeom prst="rect">
            <a:avLst/>
          </a:prstGeom>
        </p:spPr>
      </p:pic>
      <p:sp>
        <p:nvSpPr>
          <p:cNvPr id="16" name="CasellaDiTesto 7">
            <a:extLst>
              <a:ext uri="{FF2B5EF4-FFF2-40B4-BE49-F238E27FC236}">
                <a16:creationId xmlns:a16="http://schemas.microsoft.com/office/drawing/2014/main" id="{DEA69FBC-1A97-9E96-6E04-AA18A9A7A6E5}"/>
              </a:ext>
            </a:extLst>
          </p:cNvPr>
          <p:cNvSpPr txBox="1"/>
          <p:nvPr/>
        </p:nvSpPr>
        <p:spPr>
          <a:xfrm>
            <a:off x="4484207" y="1152492"/>
            <a:ext cx="7314888" cy="408623"/>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b="1" dirty="0" err="1">
                <a:solidFill>
                  <a:srgbClr val="16469E"/>
                </a:solidFill>
                <a:latin typeface="Arial"/>
                <a:cs typeface="Arial"/>
              </a:rPr>
              <a:t>pre-disposal storage: monitoring of ILW cemented waste (WP7.3)</a:t>
            </a:r>
          </a:p>
        </p:txBody>
      </p:sp>
      <p:sp>
        <p:nvSpPr>
          <p:cNvPr id="2" name="CasellaDiTesto 7">
            <a:extLst>
              <a:ext uri="{FF2B5EF4-FFF2-40B4-BE49-F238E27FC236}">
                <a16:creationId xmlns:a16="http://schemas.microsoft.com/office/drawing/2014/main" id="{6ACF47D0-F6A2-6B4A-BABD-065683990C06}"/>
              </a:ext>
            </a:extLst>
          </p:cNvPr>
          <p:cNvSpPr txBox="1"/>
          <p:nvPr/>
        </p:nvSpPr>
        <p:spPr>
          <a:xfrm>
            <a:off x="5025108" y="1675846"/>
            <a:ext cx="6056338"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final demonstration UJV-REZ (Prague, Czech Republic) 2024</a:t>
            </a:r>
            <a:endParaRPr lang="it-IT" sz="1600" b="1" dirty="0">
              <a:solidFill>
                <a:srgbClr val="FF0000"/>
              </a:solidFill>
              <a:latin typeface="Arial"/>
              <a:cs typeface="Arial"/>
            </a:endParaRPr>
          </a:p>
        </p:txBody>
      </p:sp>
      <p:sp>
        <p:nvSpPr>
          <p:cNvPr id="3" name="TextBox 2">
            <a:extLst>
              <a:ext uri="{FF2B5EF4-FFF2-40B4-BE49-F238E27FC236}">
                <a16:creationId xmlns:a16="http://schemas.microsoft.com/office/drawing/2014/main" id="{706F319F-CE35-F248-7C2F-83C45436977F}"/>
              </a:ext>
            </a:extLst>
          </p:cNvPr>
          <p:cNvSpPr txBox="1"/>
          <p:nvPr/>
        </p:nvSpPr>
        <p:spPr>
          <a:xfrm>
            <a:off x="6166251" y="5275498"/>
            <a:ext cx="2135521" cy="338554"/>
          </a:xfrm>
          <a:prstGeom prst="rect">
            <a:avLst/>
          </a:prstGeom>
          <a:noFill/>
        </p:spPr>
        <p:txBody>
          <a:bodyPr wrap="none" rtlCol="0">
            <a:spAutoFit/>
          </a:bodyPr>
          <a:lstStyle/>
          <a:p>
            <a:r>
              <a:rPr lang="en-US" sz="1600" b="1">
                <a:solidFill>
                  <a:schemeClr val="accent1">
                    <a:lumMod val="75000"/>
                  </a:schemeClr>
                </a:solidFill>
              </a:rPr>
              <a:t>2-month data taking</a:t>
            </a:r>
            <a:endParaRPr sz="1600" b="1">
              <a:solidFill>
                <a:schemeClr val="accent1">
                  <a:lumMod val="75000"/>
                </a:schemeClr>
              </a:solidFill>
            </a:endParaRPr>
          </a:p>
        </p:txBody>
      </p:sp>
    </p:spTree>
    <p:extLst>
      <p:ext uri="{BB962C8B-B14F-4D97-AF65-F5344CB8AC3E}">
        <p14:creationId xmlns:p14="http://schemas.microsoft.com/office/powerpoint/2010/main" val="322275348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779A852E-4079-6853-0F84-491F10DA7BF9}"/>
              </a:ext>
            </a:extLst>
          </p:cNvPr>
          <p:cNvPicPr>
            <a:picLocks noChangeAspect="1"/>
          </p:cNvPicPr>
          <p:nvPr/>
        </p:nvPicPr>
        <p:blipFill>
          <a:blip r:embed="rId2"/>
          <a:stretch>
            <a:fillRect/>
          </a:stretch>
        </p:blipFill>
        <p:spPr>
          <a:xfrm>
            <a:off x="7138024" y="3227238"/>
            <a:ext cx="3701127" cy="3019825"/>
          </a:xfrm>
          <a:prstGeom prst="rect">
            <a:avLst/>
          </a:prstGeom>
        </p:spPr>
      </p:pic>
      <p:grpSp>
        <p:nvGrpSpPr>
          <p:cNvPr id="3" name="Group 2">
            <a:extLst>
              <a:ext uri="{FF2B5EF4-FFF2-40B4-BE49-F238E27FC236}">
                <a16:creationId xmlns:a16="http://schemas.microsoft.com/office/drawing/2014/main" id="{934615E2-BA42-F82E-BDB1-B23303F5CC2C}"/>
              </a:ext>
            </a:extLst>
          </p:cNvPr>
          <p:cNvGrpSpPr/>
          <p:nvPr/>
        </p:nvGrpSpPr>
        <p:grpSpPr>
          <a:xfrm>
            <a:off x="293409" y="4118707"/>
            <a:ext cx="4815911" cy="1890232"/>
            <a:chOff x="447666" y="1550455"/>
            <a:chExt cx="4815911" cy="1890232"/>
          </a:xfrm>
        </p:grpSpPr>
        <p:sp>
          <p:nvSpPr>
            <p:cNvPr id="4" name="Left-Right Arrow 901">
              <a:extLst>
                <a:ext uri="{FF2B5EF4-FFF2-40B4-BE49-F238E27FC236}">
                  <a16:creationId xmlns:a16="http://schemas.microsoft.com/office/drawing/2014/main" id="{06A5836B-9674-F652-086A-F1260B6554CB}"/>
                </a:ext>
              </a:extLst>
            </p:cNvPr>
            <p:cNvSpPr/>
            <p:nvPr/>
          </p:nvSpPr>
          <p:spPr bwMode="auto">
            <a:xfrm>
              <a:off x="2249537" y="2921867"/>
              <a:ext cx="1323161" cy="325031"/>
            </a:xfrm>
            <a:prstGeom prst="leftRightArrow">
              <a:avLst/>
            </a:prstGeom>
            <a:gradFill flip="none" rotWithShape="1">
              <a:gsLst>
                <a:gs pos="0">
                  <a:srgbClr val="00BF00"/>
                </a:gs>
                <a:gs pos="100000">
                  <a:srgbClr val="CCFF66"/>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w="38100" h="38100"/>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prstClr val="black"/>
                </a:solidFill>
                <a:latin typeface="Times" charset="0"/>
                <a:ea typeface="ＭＳ Ｐゴシック" charset="0"/>
              </a:endParaRPr>
            </a:p>
          </p:txBody>
        </p:sp>
        <p:pic>
          <p:nvPicPr>
            <p:cNvPr id="5" name="Picture 4">
              <a:extLst>
                <a:ext uri="{FF2B5EF4-FFF2-40B4-BE49-F238E27FC236}">
                  <a16:creationId xmlns:a16="http://schemas.microsoft.com/office/drawing/2014/main" id="{63CB89CA-4889-F64F-FE73-9556F6B489E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07027" y="2394428"/>
              <a:ext cx="1556550" cy="1046259"/>
            </a:xfrm>
            <a:prstGeom prst="rect">
              <a:avLst/>
            </a:prstGeom>
          </p:spPr>
        </p:pic>
        <p:pic>
          <p:nvPicPr>
            <p:cNvPr id="6" name="Picture 5">
              <a:extLst>
                <a:ext uri="{FF2B5EF4-FFF2-40B4-BE49-F238E27FC236}">
                  <a16:creationId xmlns:a16="http://schemas.microsoft.com/office/drawing/2014/main" id="{D148EA6C-0EF4-027C-FCC5-01F68D8F6147}"/>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5400000">
              <a:off x="2085415" y="2581104"/>
              <a:ext cx="344236" cy="284650"/>
            </a:xfrm>
            <a:prstGeom prst="rect">
              <a:avLst/>
            </a:prstGeom>
          </p:spPr>
        </p:pic>
        <p:pic>
          <p:nvPicPr>
            <p:cNvPr id="7" name="Picture 6">
              <a:extLst>
                <a:ext uri="{FF2B5EF4-FFF2-40B4-BE49-F238E27FC236}">
                  <a16:creationId xmlns:a16="http://schemas.microsoft.com/office/drawing/2014/main" id="{E35197AA-4030-9544-D2B7-E92A825D892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a:off x="3475258" y="2581104"/>
              <a:ext cx="344236" cy="284650"/>
            </a:xfrm>
            <a:prstGeom prst="rect">
              <a:avLst/>
            </a:prstGeom>
          </p:spPr>
        </p:pic>
        <p:pic>
          <p:nvPicPr>
            <p:cNvPr id="8" name="Picture 7">
              <a:extLst>
                <a:ext uri="{FF2B5EF4-FFF2-40B4-BE49-F238E27FC236}">
                  <a16:creationId xmlns:a16="http://schemas.microsoft.com/office/drawing/2014/main" id="{E6C392F5-3F2C-18DA-1B96-6BAB2B5E4E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666" y="1550455"/>
              <a:ext cx="1667542" cy="1877737"/>
            </a:xfrm>
            <a:prstGeom prst="rect">
              <a:avLst/>
            </a:prstGeom>
          </p:spPr>
        </p:pic>
      </p:grpSp>
      <p:grpSp>
        <p:nvGrpSpPr>
          <p:cNvPr id="9" name="Group 8">
            <a:extLst>
              <a:ext uri="{FF2B5EF4-FFF2-40B4-BE49-F238E27FC236}">
                <a16:creationId xmlns:a16="http://schemas.microsoft.com/office/drawing/2014/main" id="{6BC1DEBD-4DB9-E0F1-F816-4AC79F5AFEAB}"/>
              </a:ext>
            </a:extLst>
          </p:cNvPr>
          <p:cNvGrpSpPr/>
          <p:nvPr/>
        </p:nvGrpSpPr>
        <p:grpSpPr>
          <a:xfrm>
            <a:off x="5589723" y="319351"/>
            <a:ext cx="3928108" cy="2379205"/>
            <a:chOff x="7437169" y="3429000"/>
            <a:chExt cx="3928108" cy="2379205"/>
          </a:xfrm>
        </p:grpSpPr>
        <p:pic>
          <p:nvPicPr>
            <p:cNvPr id="10" name="Picture 9">
              <a:extLst>
                <a:ext uri="{FF2B5EF4-FFF2-40B4-BE49-F238E27FC236}">
                  <a16:creationId xmlns:a16="http://schemas.microsoft.com/office/drawing/2014/main" id="{3D9555FF-C9B3-3533-657A-2977F0B474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0592" y="3429000"/>
              <a:ext cx="1644685" cy="2379205"/>
            </a:xfrm>
            <a:prstGeom prst="rect">
              <a:avLst/>
            </a:prstGeom>
          </p:spPr>
        </p:pic>
        <p:pic>
          <p:nvPicPr>
            <p:cNvPr id="12" name="Picture 11">
              <a:extLst>
                <a:ext uri="{FF2B5EF4-FFF2-40B4-BE49-F238E27FC236}">
                  <a16:creationId xmlns:a16="http://schemas.microsoft.com/office/drawing/2014/main" id="{11BD8741-90DC-64A2-5C88-70C8B499337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437169" y="4389944"/>
              <a:ext cx="1556550" cy="1046259"/>
            </a:xfrm>
            <a:prstGeom prst="rect">
              <a:avLst/>
            </a:prstGeom>
          </p:spPr>
        </p:pic>
        <p:pic>
          <p:nvPicPr>
            <p:cNvPr id="13" name="Picture 12">
              <a:extLst>
                <a:ext uri="{FF2B5EF4-FFF2-40B4-BE49-F238E27FC236}">
                  <a16:creationId xmlns:a16="http://schemas.microsoft.com/office/drawing/2014/main" id="{8B50B515-E8F6-F9CB-935A-D0650567B64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5400000">
              <a:off x="8867388" y="4535232"/>
              <a:ext cx="344236" cy="284650"/>
            </a:xfrm>
            <a:prstGeom prst="rect">
              <a:avLst/>
            </a:prstGeom>
          </p:spPr>
        </p:pic>
        <p:pic>
          <p:nvPicPr>
            <p:cNvPr id="14" name="Picture 13">
              <a:extLst>
                <a:ext uri="{FF2B5EF4-FFF2-40B4-BE49-F238E27FC236}">
                  <a16:creationId xmlns:a16="http://schemas.microsoft.com/office/drawing/2014/main" id="{0DB3FE36-C7AB-F24F-A65D-81938B2B9AC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flipH="1">
              <a:off x="9436114" y="4535232"/>
              <a:ext cx="344236" cy="284650"/>
            </a:xfrm>
            <a:prstGeom prst="rect">
              <a:avLst/>
            </a:prstGeom>
          </p:spPr>
        </p:pic>
      </p:grpSp>
      <p:sp>
        <p:nvSpPr>
          <p:cNvPr id="19" name="Cloud 18">
            <a:extLst>
              <a:ext uri="{FF2B5EF4-FFF2-40B4-BE49-F238E27FC236}">
                <a16:creationId xmlns:a16="http://schemas.microsoft.com/office/drawing/2014/main" id="{5CF81BA6-805B-7ABA-FDDE-51324A551A12}"/>
              </a:ext>
            </a:extLst>
          </p:cNvPr>
          <p:cNvSpPr/>
          <p:nvPr/>
        </p:nvSpPr>
        <p:spPr>
          <a:xfrm>
            <a:off x="5497279" y="3678441"/>
            <a:ext cx="1549400" cy="880533"/>
          </a:xfrm>
          <a:prstGeom prst="cloud">
            <a:avLst/>
          </a:prstGeom>
          <a:solidFill>
            <a:srgbClr val="ACCBF9">
              <a:lumMod val="75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0" name="TextBox 19">
            <a:extLst>
              <a:ext uri="{FF2B5EF4-FFF2-40B4-BE49-F238E27FC236}">
                <a16:creationId xmlns:a16="http://schemas.microsoft.com/office/drawing/2014/main" id="{E0160A82-E5BF-607D-E9CD-FB6E8E3B39BA}"/>
              </a:ext>
            </a:extLst>
          </p:cNvPr>
          <p:cNvSpPr txBox="1"/>
          <p:nvPr/>
        </p:nvSpPr>
        <p:spPr>
          <a:xfrm>
            <a:off x="5708810" y="3911571"/>
            <a:ext cx="1210588" cy="369332"/>
          </a:xfrm>
          <a:prstGeom prst="rect">
            <a:avLst/>
          </a:prstGeom>
          <a:noFill/>
        </p:spPr>
        <p:txBody>
          <a:bodyPr wrap="none" rtlCol="0">
            <a:spAutoFit/>
          </a:bodyPr>
          <a:lstStyle/>
          <a:p>
            <a:pPr algn="ctr"/>
            <a:r>
              <a:rPr lang="en-US" b="1">
                <a:solidFill>
                  <a:srgbClr val="FFFF00"/>
                </a:solidFill>
                <a:cs typeface="Arial" panose="020B0604020202020204" pitchFamily="34" charset="0"/>
              </a:rPr>
              <a:t>Database</a:t>
            </a:r>
            <a:endParaRPr b="1">
              <a:solidFill>
                <a:srgbClr val="FFFF00"/>
              </a:solidFill>
              <a:cs typeface="Arial" panose="020B0604020202020204" pitchFamily="34" charset="0"/>
            </a:endParaRPr>
          </a:p>
        </p:txBody>
      </p:sp>
      <p:sp>
        <p:nvSpPr>
          <p:cNvPr id="21" name="Left-Right Arrow 901">
            <a:extLst>
              <a:ext uri="{FF2B5EF4-FFF2-40B4-BE49-F238E27FC236}">
                <a16:creationId xmlns:a16="http://schemas.microsoft.com/office/drawing/2014/main" id="{17D3708D-E372-4486-A7E7-7A15CD53353A}"/>
              </a:ext>
            </a:extLst>
          </p:cNvPr>
          <p:cNvSpPr/>
          <p:nvPr/>
        </p:nvSpPr>
        <p:spPr bwMode="auto">
          <a:xfrm rot="20452222">
            <a:off x="4137268" y="4400386"/>
            <a:ext cx="1430500" cy="325031"/>
          </a:xfrm>
          <a:prstGeom prst="leftRightArrow">
            <a:avLst/>
          </a:prstGeom>
          <a:gradFill flip="none" rotWithShape="1">
            <a:gsLst>
              <a:gs pos="0">
                <a:srgbClr val="00BF00"/>
              </a:gs>
              <a:gs pos="100000">
                <a:srgbClr val="CCFF66"/>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w="38100" h="38100"/>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prstClr val="black"/>
              </a:solidFill>
              <a:latin typeface="Times" charset="0"/>
              <a:ea typeface="ＭＳ Ｐゴシック" charset="0"/>
            </a:endParaRPr>
          </a:p>
        </p:txBody>
      </p:sp>
      <p:sp>
        <p:nvSpPr>
          <p:cNvPr id="22" name="Left-Right Arrow 901">
            <a:extLst>
              <a:ext uri="{FF2B5EF4-FFF2-40B4-BE49-F238E27FC236}">
                <a16:creationId xmlns:a16="http://schemas.microsoft.com/office/drawing/2014/main" id="{47DB75D2-39B9-3B91-CEA0-F786DE55B480}"/>
              </a:ext>
            </a:extLst>
          </p:cNvPr>
          <p:cNvSpPr/>
          <p:nvPr/>
        </p:nvSpPr>
        <p:spPr bwMode="auto">
          <a:xfrm rot="1147778" flipH="1">
            <a:off x="6794269" y="4420925"/>
            <a:ext cx="1430500" cy="325031"/>
          </a:xfrm>
          <a:prstGeom prst="leftRightArrow">
            <a:avLst/>
          </a:prstGeom>
          <a:gradFill flip="none" rotWithShape="1">
            <a:gsLst>
              <a:gs pos="0">
                <a:srgbClr val="00BF00"/>
              </a:gs>
              <a:gs pos="100000">
                <a:srgbClr val="CCFF66"/>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w="38100" h="38100"/>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prstClr val="black"/>
              </a:solidFill>
              <a:latin typeface="Times" charset="0"/>
              <a:ea typeface="ＭＳ Ｐゴシック" charset="0"/>
            </a:endParaRPr>
          </a:p>
        </p:txBody>
      </p:sp>
      <p:sp>
        <p:nvSpPr>
          <p:cNvPr id="24" name="Left-Right Arrow 901">
            <a:extLst>
              <a:ext uri="{FF2B5EF4-FFF2-40B4-BE49-F238E27FC236}">
                <a16:creationId xmlns:a16="http://schemas.microsoft.com/office/drawing/2014/main" id="{788982CC-65A1-6F73-38E9-DE5107181583}"/>
              </a:ext>
            </a:extLst>
          </p:cNvPr>
          <p:cNvSpPr/>
          <p:nvPr/>
        </p:nvSpPr>
        <p:spPr bwMode="auto">
          <a:xfrm rot="18616293" flipH="1">
            <a:off x="6524587" y="2881086"/>
            <a:ext cx="1301462" cy="325031"/>
          </a:xfrm>
          <a:prstGeom prst="leftRightArrow">
            <a:avLst/>
          </a:prstGeom>
          <a:gradFill flip="none" rotWithShape="1">
            <a:gsLst>
              <a:gs pos="0">
                <a:srgbClr val="00BF00"/>
              </a:gs>
              <a:gs pos="100000">
                <a:srgbClr val="CCFF66"/>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w="38100" h="38100"/>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prstClr val="black"/>
              </a:solidFill>
              <a:latin typeface="Times" charset="0"/>
              <a:ea typeface="ＭＳ Ｐゴシック" charset="0"/>
            </a:endParaRPr>
          </a:p>
        </p:txBody>
      </p:sp>
      <p:sp>
        <p:nvSpPr>
          <p:cNvPr id="25" name="Rectangle 112">
            <a:extLst>
              <a:ext uri="{FF2B5EF4-FFF2-40B4-BE49-F238E27FC236}">
                <a16:creationId xmlns:a16="http://schemas.microsoft.com/office/drawing/2014/main" id="{78C40800-A79A-71E6-261B-9DA695F54AF0}"/>
              </a:ext>
            </a:extLst>
          </p:cNvPr>
          <p:cNvSpPr>
            <a:spLocks noChangeArrowheads="1"/>
          </p:cNvSpPr>
          <p:nvPr/>
        </p:nvSpPr>
        <p:spPr bwMode="auto">
          <a:xfrm>
            <a:off x="1058087" y="985673"/>
            <a:ext cx="3397546" cy="987762"/>
          </a:xfrm>
          <a:prstGeom prst="roundRect">
            <a:avLst>
              <a:gd name="adj" fmla="val 10482"/>
            </a:avLst>
          </a:prstGeom>
          <a:solidFill>
            <a:srgbClr val="CCFF66"/>
          </a:solidFill>
          <a:ln>
            <a:noFill/>
          </a:ln>
          <a:effectLst/>
          <a:scene3d>
            <a:camera prst="orthographicFront"/>
            <a:lightRig rig="threePt" dir="t"/>
          </a:scene3d>
          <a:sp3d>
            <a:bevelT/>
          </a:sp3d>
        </p:spPr>
        <p:txBody>
          <a:bodyPr wrap="square">
            <a:spAutoFit/>
          </a:bodyPr>
          <a:lstStyle/>
          <a:p>
            <a:pPr marL="176213" marR="0" lvl="0" indent="-169863" defTabSz="914400" eaLnBrk="1" fontAlgn="auto" latinLnBrk="0" hangingPunct="1">
              <a:lnSpc>
                <a:spcPct val="100000"/>
              </a:lnSpc>
              <a:spcBef>
                <a:spcPts val="0"/>
              </a:spcBef>
              <a:spcAft>
                <a:spcPts val="400"/>
              </a:spcAft>
              <a:buClrTx/>
              <a:buSzTx/>
              <a:buFont typeface="Arial" panose="020B0604020202020204" pitchFamily="34" charset="0"/>
              <a:buChar char="•"/>
              <a:defRPr/>
            </a:pPr>
            <a:r>
              <a:rPr lang="it-IT" sz="1600" b="1" kern="0">
                <a:solidFill>
                  <a:srgbClr val="1F497D"/>
                </a:solidFill>
              </a:rPr>
              <a:t>installed around single drums</a:t>
            </a:r>
            <a:endParaRPr kumimoji="0" lang="it-IT" sz="1600" b="1" i="0" u="none" strike="noStrike" kern="0" cap="none" spc="0" normalizeH="0" baseline="0" noProof="0">
              <a:ln>
                <a:noFill/>
              </a:ln>
              <a:solidFill>
                <a:srgbClr val="1F497D"/>
              </a:solidFill>
              <a:effectLst/>
              <a:uLnTx/>
              <a:uFillTx/>
            </a:endParaRPr>
          </a:p>
          <a:p>
            <a:pPr marL="176213" indent="-169863">
              <a:spcAft>
                <a:spcPts val="400"/>
              </a:spcAft>
              <a:buFont typeface="Arial" panose="020B0604020202020204" pitchFamily="34" charset="0"/>
              <a:buChar char="•"/>
              <a:defRPr/>
            </a:pPr>
            <a:r>
              <a:rPr kumimoji="0" lang="it-IT" sz="1600" b="1" i="0" u="none" strike="noStrike" kern="0" cap="none" spc="0" normalizeH="0" baseline="0" noProof="0">
                <a:ln>
                  <a:noFill/>
                </a:ln>
                <a:solidFill>
                  <a:srgbClr val="1F497D"/>
                </a:solidFill>
                <a:effectLst/>
                <a:uLnTx/>
                <a:uFillTx/>
              </a:rPr>
              <a:t>hooked on single drums</a:t>
            </a:r>
          </a:p>
          <a:p>
            <a:pPr marL="176213" marR="0" lvl="0" indent="-169863" defTabSz="914400" eaLnBrk="1" fontAlgn="auto" latinLnBrk="0" hangingPunct="1">
              <a:lnSpc>
                <a:spcPct val="100000"/>
              </a:lnSpc>
              <a:spcBef>
                <a:spcPts val="0"/>
              </a:spcBef>
              <a:spcAft>
                <a:spcPts val="400"/>
              </a:spcAft>
              <a:buClrTx/>
              <a:buSzTx/>
              <a:buFont typeface="Arial" panose="020B0604020202020204" pitchFamily="34" charset="0"/>
              <a:buChar char="•"/>
              <a:defRPr/>
            </a:pPr>
            <a:r>
              <a:rPr lang="it-IT" sz="1600" b="1" kern="0">
                <a:solidFill>
                  <a:srgbClr val="1F497D"/>
                </a:solidFill>
              </a:rPr>
              <a:t>installed on stillages</a:t>
            </a:r>
          </a:p>
        </p:txBody>
      </p:sp>
      <p:pic>
        <p:nvPicPr>
          <p:cNvPr id="95" name="Picture 94">
            <a:extLst>
              <a:ext uri="{FF2B5EF4-FFF2-40B4-BE49-F238E27FC236}">
                <a16:creationId xmlns:a16="http://schemas.microsoft.com/office/drawing/2014/main" id="{99681C8D-15C4-E814-471F-DA24ADC5ED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10170835" y="4351724"/>
            <a:ext cx="2477110" cy="631662"/>
          </a:xfrm>
          <a:prstGeom prst="rect">
            <a:avLst/>
          </a:prstGeom>
        </p:spPr>
      </p:pic>
      <p:pic>
        <p:nvPicPr>
          <p:cNvPr id="96" name="Picture 95" descr="predis_logo_green.png">
            <a:extLst>
              <a:ext uri="{FF2B5EF4-FFF2-40B4-BE49-F238E27FC236}">
                <a16:creationId xmlns:a16="http://schemas.microsoft.com/office/drawing/2014/main" id="{1B5671A1-F359-8286-0040-CAADEDE4B1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6061" y="5406359"/>
            <a:ext cx="1393329" cy="417071"/>
          </a:xfrm>
          <a:prstGeom prst="rect">
            <a:avLst/>
          </a:prstGeom>
        </p:spPr>
      </p:pic>
      <p:pic>
        <p:nvPicPr>
          <p:cNvPr id="97" name="Immagine 3" descr="Immagine che contiene clipart&#10;&#10;Descrizione generata automaticamente">
            <a:extLst>
              <a:ext uri="{FF2B5EF4-FFF2-40B4-BE49-F238E27FC236}">
                <a16:creationId xmlns:a16="http://schemas.microsoft.com/office/drawing/2014/main" id="{B0E5C74A-5E4F-1DFA-2054-1F9364C46BF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4774" y="802119"/>
            <a:ext cx="1745182" cy="458111"/>
          </a:xfrm>
          <a:prstGeom prst="rect">
            <a:avLst/>
          </a:prstGeom>
          <a:ln w="12700">
            <a:noFill/>
          </a:ln>
        </p:spPr>
      </p:pic>
      <p:pic>
        <p:nvPicPr>
          <p:cNvPr id="98" name="Picture 1142" descr="DMNR_3D.png                                                    0037DC54 PFiMac_HD                      7C268698:">
            <a:extLst>
              <a:ext uri="{FF2B5EF4-FFF2-40B4-BE49-F238E27FC236}">
                <a16:creationId xmlns:a16="http://schemas.microsoft.com/office/drawing/2014/main" id="{7B7E45BE-A25B-6ADF-CDA7-1A76D462C54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6185" y="3758509"/>
            <a:ext cx="1063232" cy="450397"/>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25F2481B-8B79-B9F5-512A-30FEA5716D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94366" y="3172132"/>
            <a:ext cx="1667542" cy="1495423"/>
          </a:xfrm>
          <a:prstGeom prst="rect">
            <a:avLst/>
          </a:prstGeom>
        </p:spPr>
      </p:pic>
      <p:pic>
        <p:nvPicPr>
          <p:cNvPr id="2" name="Picture 1">
            <a:extLst>
              <a:ext uri="{FF2B5EF4-FFF2-40B4-BE49-F238E27FC236}">
                <a16:creationId xmlns:a16="http://schemas.microsoft.com/office/drawing/2014/main" id="{40508C13-D101-714F-561A-A9683C734F4A}"/>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765917" y="543728"/>
            <a:ext cx="2042804" cy="1930450"/>
          </a:xfrm>
          <a:prstGeom prst="rect">
            <a:avLst/>
          </a:prstGeom>
        </p:spPr>
      </p:pic>
    </p:spTree>
    <p:extLst>
      <p:ext uri="{BB962C8B-B14F-4D97-AF65-F5344CB8AC3E}">
        <p14:creationId xmlns:p14="http://schemas.microsoft.com/office/powerpoint/2010/main" val="100096368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ND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7" y="0"/>
            <a:ext cx="12189023" cy="6858000"/>
          </a:xfrm>
          <a:prstGeom prst="rect">
            <a:avLst/>
          </a:prstGeom>
        </p:spPr>
      </p:pic>
      <p:sp>
        <p:nvSpPr>
          <p:cNvPr id="3" name="Rectangle 2"/>
          <p:cNvSpPr/>
          <p:nvPr/>
        </p:nvSpPr>
        <p:spPr>
          <a:xfrm>
            <a:off x="6808227" y="1360150"/>
            <a:ext cx="5191186" cy="15891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a:cs typeface="Arial"/>
            </a:endParaRPr>
          </a:p>
        </p:txBody>
      </p:sp>
      <p:pic>
        <p:nvPicPr>
          <p:cNvPr id="6" name="Picture 5">
            <a:extLst>
              <a:ext uri="{FF2B5EF4-FFF2-40B4-BE49-F238E27FC236}">
                <a16:creationId xmlns:a16="http://schemas.microsoft.com/office/drawing/2014/main" id="{D56F11DC-489C-094A-8492-1C2A3D1FC7EA}"/>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267069" y="1607469"/>
            <a:ext cx="4342772" cy="1092012"/>
          </a:xfrm>
          <a:prstGeom prst="rect">
            <a:avLst/>
          </a:prstGeom>
          <a:noFill/>
          <a:ln>
            <a:noFill/>
          </a:ln>
        </p:spPr>
      </p:pic>
    </p:spTree>
    <p:extLst>
      <p:ext uri="{BB962C8B-B14F-4D97-AF65-F5344CB8AC3E}">
        <p14:creationId xmlns:p14="http://schemas.microsoft.com/office/powerpoint/2010/main" val="425053658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7"/>
          <p:cNvSpPr txBox="1"/>
          <p:nvPr/>
        </p:nvSpPr>
        <p:spPr>
          <a:xfrm>
            <a:off x="4545101" y="1315414"/>
            <a:ext cx="3167741"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Euratom call NFRP-2019/20-09</a:t>
            </a:r>
            <a:endParaRPr lang="it-IT" sz="1600" b="1" dirty="0">
              <a:solidFill>
                <a:srgbClr val="FF0000"/>
              </a:solidFill>
              <a:latin typeface="Arial"/>
              <a:cs typeface="Arial"/>
            </a:endParaRPr>
          </a:p>
        </p:txBody>
      </p:sp>
      <p:grpSp>
        <p:nvGrpSpPr>
          <p:cNvPr id="3" name="Group 2"/>
          <p:cNvGrpSpPr/>
          <p:nvPr/>
        </p:nvGrpSpPr>
        <p:grpSpPr>
          <a:xfrm>
            <a:off x="3492274" y="1154721"/>
            <a:ext cx="656228" cy="657642"/>
            <a:chOff x="3061700" y="3076557"/>
            <a:chExt cx="792000" cy="793707"/>
          </a:xfrm>
        </p:grpSpPr>
        <p:pic>
          <p:nvPicPr>
            <p:cNvPr id="4" name="Picture 3"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sp>
        <p:nvSpPr>
          <p:cNvPr id="12" name="CasellaDiTesto 7"/>
          <p:cNvSpPr txBox="1"/>
          <p:nvPr/>
        </p:nvSpPr>
        <p:spPr>
          <a:xfrm>
            <a:off x="2872636" y="1997408"/>
            <a:ext cx="6369420"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200" b="1">
                <a:solidFill>
                  <a:srgbClr val="FF0000"/>
                </a:solidFill>
                <a:cs typeface="Arial"/>
              </a:rPr>
              <a:t>C</a:t>
            </a:r>
            <a:r>
              <a:rPr lang="en-US" sz="1200" b="1">
                <a:solidFill>
                  <a:srgbClr val="164664"/>
                </a:solidFill>
                <a:cs typeface="Arial"/>
              </a:rPr>
              <a:t>yber physicaL </a:t>
            </a:r>
            <a:r>
              <a:rPr lang="en-US" sz="1200" b="1">
                <a:solidFill>
                  <a:srgbClr val="FF0000"/>
                </a:solidFill>
                <a:cs typeface="Arial"/>
              </a:rPr>
              <a:t>E</a:t>
            </a:r>
            <a:r>
              <a:rPr lang="en-US" sz="1200" b="1">
                <a:solidFill>
                  <a:srgbClr val="164664"/>
                </a:solidFill>
                <a:cs typeface="Arial"/>
              </a:rPr>
              <a:t>quipment for unm</a:t>
            </a:r>
            <a:r>
              <a:rPr lang="en-US" sz="1200" b="1">
                <a:solidFill>
                  <a:srgbClr val="FF0000"/>
                </a:solidFill>
                <a:cs typeface="Arial"/>
              </a:rPr>
              <a:t>A</a:t>
            </a:r>
            <a:r>
              <a:rPr lang="en-US" sz="1200" b="1">
                <a:solidFill>
                  <a:srgbClr val="164664"/>
                </a:solidFill>
                <a:cs typeface="Arial"/>
              </a:rPr>
              <a:t>nned </a:t>
            </a:r>
            <a:r>
              <a:rPr lang="en-US" sz="1200" b="1">
                <a:solidFill>
                  <a:srgbClr val="FF0000"/>
                </a:solidFill>
                <a:cs typeface="Arial"/>
              </a:rPr>
              <a:t>N</a:t>
            </a:r>
            <a:r>
              <a:rPr lang="en-US" sz="1200" b="1">
                <a:solidFill>
                  <a:srgbClr val="164664"/>
                </a:solidFill>
                <a:cs typeface="Arial"/>
              </a:rPr>
              <a:t>uclear </a:t>
            </a:r>
            <a:r>
              <a:rPr lang="en-US" sz="1200" b="1">
                <a:solidFill>
                  <a:srgbClr val="FF0000"/>
                </a:solidFill>
                <a:cs typeface="Arial"/>
              </a:rPr>
              <a:t>DE</a:t>
            </a:r>
            <a:r>
              <a:rPr lang="en-US" sz="1200" b="1">
                <a:solidFill>
                  <a:srgbClr val="164664"/>
                </a:solidFill>
                <a:cs typeface="Arial"/>
              </a:rPr>
              <a:t>commissioning </a:t>
            </a:r>
            <a:r>
              <a:rPr lang="en-US" sz="1200" b="1">
                <a:solidFill>
                  <a:srgbClr val="FF0000"/>
                </a:solidFill>
                <a:cs typeface="Arial"/>
              </a:rPr>
              <a:t>M</a:t>
            </a:r>
            <a:r>
              <a:rPr lang="en-US" sz="1200" b="1">
                <a:solidFill>
                  <a:srgbClr val="164664"/>
                </a:solidFill>
                <a:cs typeface="Arial"/>
              </a:rPr>
              <a:t>easurements</a:t>
            </a:r>
          </a:p>
        </p:txBody>
      </p:sp>
      <p:sp>
        <p:nvSpPr>
          <p:cNvPr id="13" name="CasellaDiTesto 7"/>
          <p:cNvSpPr txBox="1"/>
          <p:nvPr/>
        </p:nvSpPr>
        <p:spPr>
          <a:xfrm>
            <a:off x="2872636" y="2557321"/>
            <a:ext cx="6369420"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development of a small Unmanned Ground Vehicle (UGV) equipped with sensors</a:t>
            </a:r>
          </a:p>
        </p:txBody>
      </p:sp>
      <p:pic>
        <p:nvPicPr>
          <p:cNvPr id="16" name="Picture 15"/>
          <p:cNvPicPr/>
          <p:nvPr/>
        </p:nvPicPr>
        <p:blipFill rotWithShape="1">
          <a:blip r:embed="rId3" cstate="screen">
            <a:extLst>
              <a:ext uri="{28A0092B-C50C-407E-A947-70E740481C1C}">
                <a14:useLocalDpi xmlns:a14="http://schemas.microsoft.com/office/drawing/2010/main"/>
              </a:ext>
            </a:extLst>
          </a:blip>
          <a:srcRect/>
          <a:stretch/>
        </p:blipFill>
        <p:spPr bwMode="auto">
          <a:xfrm>
            <a:off x="5379717" y="433157"/>
            <a:ext cx="1920160" cy="482834"/>
          </a:xfrm>
          <a:prstGeom prst="rect">
            <a:avLst/>
          </a:prstGeom>
          <a:noFill/>
          <a:ln>
            <a:noFill/>
          </a:ln>
        </p:spPr>
      </p:pic>
      <p:graphicFrame>
        <p:nvGraphicFramePr>
          <p:cNvPr id="17" name="Table 16"/>
          <p:cNvGraphicFramePr>
            <a:graphicFrameLocks noGrp="1"/>
          </p:cNvGraphicFramePr>
          <p:nvPr>
            <p:extLst>
              <p:ext uri="{D42A27DB-BD31-4B8C-83A1-F6EECF244321}">
                <p14:modId xmlns:p14="http://schemas.microsoft.com/office/powerpoint/2010/main" val="1733911345"/>
              </p:ext>
            </p:extLst>
          </p:nvPr>
        </p:nvGraphicFramePr>
        <p:xfrm>
          <a:off x="581437" y="851254"/>
          <a:ext cx="1935582" cy="2805200"/>
        </p:xfrm>
        <a:graphic>
          <a:graphicData uri="http://schemas.openxmlformats.org/drawingml/2006/table">
            <a:tbl>
              <a:tblPr firstRow="1" bandRow="1">
                <a:tableStyleId>{5C22544A-7EE6-4342-B048-85BDC9FD1C3A}</a:tableStyleId>
              </a:tblPr>
              <a:tblGrid>
                <a:gridCol w="1096449">
                  <a:extLst>
                    <a:ext uri="{9D8B030D-6E8A-4147-A177-3AD203B41FA5}">
                      <a16:colId xmlns:a16="http://schemas.microsoft.com/office/drawing/2014/main" val="20000"/>
                    </a:ext>
                  </a:extLst>
                </a:gridCol>
                <a:gridCol w="839133">
                  <a:extLst>
                    <a:ext uri="{9D8B030D-6E8A-4147-A177-3AD203B41FA5}">
                      <a16:colId xmlns:a16="http://schemas.microsoft.com/office/drawing/2014/main" val="20001"/>
                    </a:ext>
                  </a:extLst>
                </a:gridCol>
              </a:tblGrid>
              <a:tr h="243872">
                <a:tc>
                  <a:txBody>
                    <a:bodyPr/>
                    <a:lstStyle/>
                    <a:p>
                      <a:pPr algn="ctr">
                        <a:spcBef>
                          <a:spcPts val="300"/>
                        </a:spcBef>
                        <a:spcAft>
                          <a:spcPts val="300"/>
                        </a:spcAft>
                        <a:tabLst>
                          <a:tab pos="2057400" algn="l"/>
                        </a:tabLst>
                      </a:pPr>
                      <a:r>
                        <a:rPr lang="en-GB" sz="1100" b="1">
                          <a:solidFill>
                            <a:srgbClr val="FFFF00"/>
                          </a:solidFill>
                          <a:effectLst/>
                          <a:latin typeface="Arial"/>
                          <a:ea typeface="Times New Roman"/>
                          <a:cs typeface="Arial"/>
                        </a:rPr>
                        <a:t>Partner</a:t>
                      </a:r>
                      <a:endParaRPr lang="it-IT" sz="1100">
                        <a:solidFill>
                          <a:srgbClr val="FFFF00"/>
                        </a:solidFill>
                        <a:effectLst/>
                        <a:latin typeface="Arial"/>
                        <a:ea typeface="Times New Roman"/>
                        <a:cs typeface="Arial"/>
                      </a:endParaRPr>
                    </a:p>
                  </a:txBody>
                  <a:tcPr marL="68580" marR="68580" marT="0" marB="0" anchor="ctr"/>
                </a:tc>
                <a:tc>
                  <a:txBody>
                    <a:bodyPr/>
                    <a:lstStyle/>
                    <a:p>
                      <a:pPr algn="ctr">
                        <a:spcBef>
                          <a:spcPts val="300"/>
                        </a:spcBef>
                        <a:spcAft>
                          <a:spcPts val="300"/>
                        </a:spcAft>
                        <a:tabLst>
                          <a:tab pos="2057400" algn="l"/>
                        </a:tabLst>
                      </a:pPr>
                      <a:r>
                        <a:rPr lang="en-GB" sz="1100" b="1">
                          <a:solidFill>
                            <a:srgbClr val="FFFF00"/>
                          </a:solidFill>
                          <a:effectLst/>
                          <a:latin typeface="Arial"/>
                          <a:ea typeface="Times New Roman"/>
                          <a:cs typeface="Arial"/>
                        </a:rPr>
                        <a:t>Country</a:t>
                      </a:r>
                      <a:endParaRPr lang="it-IT" sz="1100">
                        <a:solidFill>
                          <a:srgbClr val="FFFF00"/>
                        </a:solidFill>
                        <a:effectLst/>
                        <a:latin typeface="Arial"/>
                        <a:ea typeface="Times New Roman"/>
                        <a:cs typeface="Arial"/>
                      </a:endParaRPr>
                    </a:p>
                  </a:txBody>
                  <a:tcPr marL="68580" marR="68580" marT="0" marB="0" anchor="ctr"/>
                </a:tc>
                <a:extLst>
                  <a:ext uri="{0D108BD9-81ED-4DB2-BD59-A6C34878D82A}">
                    <a16:rowId xmlns:a16="http://schemas.microsoft.com/office/drawing/2014/main" val="10000"/>
                  </a:ext>
                </a:extLst>
              </a:tr>
              <a:tr h="232848">
                <a:tc>
                  <a:txBody>
                    <a:bodyPr/>
                    <a:lstStyle/>
                    <a:p>
                      <a:pPr algn="ctr">
                        <a:lnSpc>
                          <a:spcPts val="1700"/>
                        </a:lnSpc>
                        <a:spcAft>
                          <a:spcPts val="1200"/>
                        </a:spcAft>
                      </a:pPr>
                      <a:r>
                        <a:rPr lang="en-US" sz="1100">
                          <a:effectLst/>
                          <a:latin typeface="Arial"/>
                          <a:ea typeface="ＭＳ 明朝"/>
                          <a:cs typeface="Arial"/>
                        </a:rPr>
                        <a:t>CEA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FR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1"/>
                  </a:ext>
                </a:extLst>
              </a:tr>
              <a:tr h="232848">
                <a:tc>
                  <a:txBody>
                    <a:bodyPr/>
                    <a:lstStyle/>
                    <a:p>
                      <a:pPr algn="ctr">
                        <a:lnSpc>
                          <a:spcPts val="1700"/>
                        </a:lnSpc>
                        <a:spcAft>
                          <a:spcPts val="1200"/>
                        </a:spcAft>
                      </a:pPr>
                      <a:r>
                        <a:rPr lang="en-US" sz="1100">
                          <a:effectLst/>
                          <a:latin typeface="Arial"/>
                          <a:ea typeface="ＭＳ 明朝"/>
                          <a:cs typeface="Arial"/>
                        </a:rPr>
                        <a:t>ORANO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FR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2"/>
                  </a:ext>
                </a:extLst>
              </a:tr>
              <a:tr h="232848">
                <a:tc>
                  <a:txBody>
                    <a:bodyPr/>
                    <a:lstStyle/>
                    <a:p>
                      <a:pPr algn="ctr">
                        <a:lnSpc>
                          <a:spcPts val="1700"/>
                        </a:lnSpc>
                        <a:spcAft>
                          <a:spcPts val="1200"/>
                        </a:spcAft>
                      </a:pPr>
                      <a:r>
                        <a:rPr lang="en-US" sz="1100">
                          <a:effectLst/>
                          <a:latin typeface="Arial"/>
                          <a:ea typeface="ＭＳ 明朝"/>
                          <a:cs typeface="Arial"/>
                        </a:rPr>
                        <a:t>CAEN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IT</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3"/>
                  </a:ext>
                </a:extLst>
              </a:tr>
              <a:tr h="232848">
                <a:tc>
                  <a:txBody>
                    <a:bodyPr/>
                    <a:lstStyle/>
                    <a:p>
                      <a:pPr algn="ctr">
                        <a:lnSpc>
                          <a:spcPts val="1700"/>
                        </a:lnSpc>
                        <a:spcAft>
                          <a:spcPts val="1200"/>
                        </a:spcAft>
                      </a:pPr>
                      <a:r>
                        <a:rPr lang="en-US" sz="1100">
                          <a:effectLst/>
                          <a:latin typeface="Arial"/>
                          <a:ea typeface="ＭＳ 明朝"/>
                          <a:cs typeface="Arial"/>
                        </a:rPr>
                        <a:t>ENEA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IT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4"/>
                  </a:ext>
                </a:extLst>
              </a:tr>
              <a:tr h="232848">
                <a:tc>
                  <a:txBody>
                    <a:bodyPr/>
                    <a:lstStyle/>
                    <a:p>
                      <a:pPr algn="ctr">
                        <a:lnSpc>
                          <a:spcPts val="1700"/>
                        </a:lnSpc>
                        <a:spcAft>
                          <a:spcPts val="1200"/>
                        </a:spcAft>
                      </a:pPr>
                      <a:r>
                        <a:rPr lang="en-US" sz="1100">
                          <a:solidFill>
                            <a:srgbClr val="C00000"/>
                          </a:solidFill>
                          <a:effectLst/>
                          <a:latin typeface="Arial"/>
                          <a:ea typeface="ＭＳ 明朝"/>
                          <a:cs typeface="Arial"/>
                        </a:rPr>
                        <a:t>INFN </a:t>
                      </a:r>
                      <a:endParaRPr lang="en-US" sz="1000">
                        <a:solidFill>
                          <a:srgbClr val="C00000"/>
                        </a:solidFill>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solidFill>
                            <a:srgbClr val="C00000"/>
                          </a:solidFill>
                          <a:effectLst/>
                          <a:latin typeface="Arial"/>
                          <a:ea typeface="ＭＳ 明朝"/>
                          <a:cs typeface="Arial"/>
                        </a:rPr>
                        <a:t>IT </a:t>
                      </a:r>
                      <a:endParaRPr lang="en-US" sz="1000">
                        <a:solidFill>
                          <a:srgbClr val="C00000"/>
                        </a:solidFill>
                        <a:effectLst/>
                        <a:latin typeface="Arial"/>
                        <a:ea typeface="ＭＳ 明朝"/>
                        <a:cs typeface="Arial"/>
                      </a:endParaRPr>
                    </a:p>
                  </a:txBody>
                  <a:tcPr marL="68580" marR="68580" marT="0" marB="0"/>
                </a:tc>
                <a:extLst>
                  <a:ext uri="{0D108BD9-81ED-4DB2-BD59-A6C34878D82A}">
                    <a16:rowId xmlns:a16="http://schemas.microsoft.com/office/drawing/2014/main" val="10005"/>
                  </a:ext>
                </a:extLst>
              </a:tr>
              <a:tr h="232848">
                <a:tc>
                  <a:txBody>
                    <a:bodyPr/>
                    <a:lstStyle/>
                    <a:p>
                      <a:pPr algn="ctr">
                        <a:lnSpc>
                          <a:spcPts val="1700"/>
                        </a:lnSpc>
                        <a:spcAft>
                          <a:spcPts val="1200"/>
                        </a:spcAft>
                      </a:pPr>
                      <a:r>
                        <a:rPr lang="en-US" sz="1100">
                          <a:effectLst/>
                          <a:latin typeface="Arial"/>
                          <a:ea typeface="ＭＳ 明朝"/>
                          <a:cs typeface="Arial"/>
                        </a:rPr>
                        <a:t>ARTTIC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FR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6"/>
                  </a:ext>
                </a:extLst>
              </a:tr>
              <a:tr h="232848">
                <a:tc>
                  <a:txBody>
                    <a:bodyPr/>
                    <a:lstStyle/>
                    <a:p>
                      <a:pPr algn="ctr">
                        <a:lnSpc>
                          <a:spcPts val="1700"/>
                        </a:lnSpc>
                        <a:spcAft>
                          <a:spcPts val="1200"/>
                        </a:spcAft>
                      </a:pPr>
                      <a:r>
                        <a:rPr lang="en-US" sz="1100">
                          <a:effectLst/>
                          <a:latin typeface="Arial"/>
                          <a:ea typeface="ＭＳ 明朝"/>
                          <a:cs typeface="Arial"/>
                        </a:rPr>
                        <a:t>SOGIN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IT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7"/>
                  </a:ext>
                </a:extLst>
              </a:tr>
              <a:tr h="232848">
                <a:tc>
                  <a:txBody>
                    <a:bodyPr/>
                    <a:lstStyle/>
                    <a:p>
                      <a:pPr algn="ctr">
                        <a:lnSpc>
                          <a:spcPts val="1700"/>
                        </a:lnSpc>
                        <a:spcAft>
                          <a:spcPts val="1200"/>
                        </a:spcAft>
                      </a:pPr>
                      <a:r>
                        <a:rPr lang="en-US" sz="1100">
                          <a:effectLst/>
                          <a:latin typeface="Arial"/>
                          <a:ea typeface="ＭＳ 明朝"/>
                          <a:cs typeface="Arial"/>
                        </a:rPr>
                        <a:t>ANSALDO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IT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8"/>
                  </a:ext>
                </a:extLst>
              </a:tr>
              <a:tr h="232848">
                <a:tc>
                  <a:txBody>
                    <a:bodyPr/>
                    <a:lstStyle/>
                    <a:p>
                      <a:pPr algn="ctr">
                        <a:lnSpc>
                          <a:spcPts val="1700"/>
                        </a:lnSpc>
                        <a:spcAft>
                          <a:spcPts val="1200"/>
                        </a:spcAft>
                      </a:pPr>
                      <a:r>
                        <a:rPr lang="en-US" sz="1100">
                          <a:effectLst/>
                          <a:latin typeface="Arial"/>
                          <a:ea typeface="ＭＳ 明朝"/>
                          <a:cs typeface="Arial"/>
                        </a:rPr>
                        <a:t>RINA-CSM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IT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09"/>
                  </a:ext>
                </a:extLst>
              </a:tr>
              <a:tr h="232848">
                <a:tc>
                  <a:txBody>
                    <a:bodyPr/>
                    <a:lstStyle/>
                    <a:p>
                      <a:pPr algn="ctr">
                        <a:lnSpc>
                          <a:spcPts val="1700"/>
                        </a:lnSpc>
                        <a:spcAft>
                          <a:spcPts val="1200"/>
                        </a:spcAft>
                      </a:pPr>
                      <a:r>
                        <a:rPr lang="en-US" sz="1100">
                          <a:effectLst/>
                          <a:latin typeface="Arial"/>
                          <a:ea typeface="ＭＳ 明朝"/>
                          <a:cs typeface="Arial"/>
                        </a:rPr>
                        <a:t>AINT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DE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10"/>
                  </a:ext>
                </a:extLst>
              </a:tr>
              <a:tr h="232848">
                <a:tc>
                  <a:txBody>
                    <a:bodyPr/>
                    <a:lstStyle/>
                    <a:p>
                      <a:pPr algn="ctr">
                        <a:lnSpc>
                          <a:spcPts val="1700"/>
                        </a:lnSpc>
                        <a:spcAft>
                          <a:spcPts val="1200"/>
                        </a:spcAft>
                      </a:pPr>
                      <a:r>
                        <a:rPr lang="en-US" sz="1100">
                          <a:effectLst/>
                          <a:latin typeface="Arial"/>
                          <a:ea typeface="ＭＳ 明朝"/>
                          <a:cs typeface="Arial"/>
                        </a:rPr>
                        <a:t>TECNALIA </a:t>
                      </a:r>
                      <a:endParaRPr lang="en-US" sz="1000">
                        <a:effectLst/>
                        <a:latin typeface="Arial"/>
                        <a:ea typeface="ＭＳ 明朝"/>
                        <a:cs typeface="Arial"/>
                      </a:endParaRPr>
                    </a:p>
                  </a:txBody>
                  <a:tcPr marL="68580" marR="68580" marT="0" marB="0"/>
                </a:tc>
                <a:tc>
                  <a:txBody>
                    <a:bodyPr/>
                    <a:lstStyle/>
                    <a:p>
                      <a:pPr algn="ctr">
                        <a:lnSpc>
                          <a:spcPts val="1700"/>
                        </a:lnSpc>
                        <a:spcAft>
                          <a:spcPts val="1200"/>
                        </a:spcAft>
                      </a:pPr>
                      <a:r>
                        <a:rPr lang="en-US" sz="1100">
                          <a:effectLst/>
                          <a:latin typeface="Arial"/>
                          <a:ea typeface="ＭＳ 明朝"/>
                          <a:cs typeface="Arial"/>
                        </a:rPr>
                        <a:t>ES </a:t>
                      </a:r>
                      <a:endParaRPr lang="en-US" sz="1000">
                        <a:effectLst/>
                        <a:latin typeface="Arial"/>
                        <a:ea typeface="ＭＳ 明朝"/>
                        <a:cs typeface="Arial"/>
                      </a:endParaRPr>
                    </a:p>
                  </a:txBody>
                  <a:tcPr marL="68580" marR="68580" marT="0" marB="0"/>
                </a:tc>
                <a:extLst>
                  <a:ext uri="{0D108BD9-81ED-4DB2-BD59-A6C34878D82A}">
                    <a16:rowId xmlns:a16="http://schemas.microsoft.com/office/drawing/2014/main" val="10011"/>
                  </a:ext>
                </a:extLst>
              </a:tr>
            </a:tbl>
          </a:graphicData>
        </a:graphic>
      </p:graphicFrame>
      <p:pic>
        <p:nvPicPr>
          <p:cNvPr id="18" name="Picture 17" descr="UGV_sketch.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706338" y="3647784"/>
            <a:ext cx="3976437" cy="2250469"/>
          </a:xfrm>
          <a:prstGeom prst="rect">
            <a:avLst/>
          </a:prstGeom>
        </p:spPr>
      </p:pic>
      <p:sp>
        <p:nvSpPr>
          <p:cNvPr id="24" name="CasellaDiTesto 7">
            <a:extLst>
              <a:ext uri="{FF2B5EF4-FFF2-40B4-BE49-F238E27FC236}">
                <a16:creationId xmlns:a16="http://schemas.microsoft.com/office/drawing/2014/main" id="{B8E20D3B-0A1E-504E-9E8C-2D64F1DFCFC3}"/>
              </a:ext>
            </a:extLst>
          </p:cNvPr>
          <p:cNvSpPr txBox="1"/>
          <p:nvPr/>
        </p:nvSpPr>
        <p:spPr>
          <a:xfrm>
            <a:off x="2872636" y="3166921"/>
            <a:ext cx="6369420"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Dismantling and Decommissioning of nuclear facilities and installations </a:t>
            </a:r>
          </a:p>
        </p:txBody>
      </p:sp>
      <p:sp>
        <p:nvSpPr>
          <p:cNvPr id="25" name="CasellaDiTesto 7">
            <a:extLst>
              <a:ext uri="{FF2B5EF4-FFF2-40B4-BE49-F238E27FC236}">
                <a16:creationId xmlns:a16="http://schemas.microsoft.com/office/drawing/2014/main" id="{09C21789-350F-C848-8253-75F951776C57}"/>
              </a:ext>
            </a:extLst>
          </p:cNvPr>
          <p:cNvSpPr txBox="1"/>
          <p:nvPr/>
        </p:nvSpPr>
        <p:spPr>
          <a:xfrm>
            <a:off x="9777908" y="1315414"/>
            <a:ext cx="1783694" cy="306467"/>
          </a:xfrm>
          <a:prstGeom prst="roundRect">
            <a:avLst/>
          </a:prstGeom>
          <a:solidFill>
            <a:srgbClr val="FFE073"/>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nchor="ctr">
            <a:noAutofit/>
          </a:bodyPr>
          <a:lstStyle/>
          <a:p>
            <a:pPr algn="ctr"/>
            <a:r>
              <a:rPr lang="it-IT" sz="1200" b="1" dirty="0" err="1">
                <a:solidFill>
                  <a:srgbClr val="16469E"/>
                </a:solidFill>
                <a:cs typeface="Arial"/>
              </a:rPr>
              <a:t>10 Work Packages</a:t>
            </a:r>
            <a:endParaRPr lang="it-IT" sz="1200" b="1" dirty="0">
              <a:solidFill>
                <a:srgbClr val="16469E"/>
              </a:solidFill>
              <a:latin typeface="Arial"/>
              <a:cs typeface="Arial"/>
            </a:endParaRPr>
          </a:p>
        </p:txBody>
      </p:sp>
      <p:sp>
        <p:nvSpPr>
          <p:cNvPr id="26" name="Rectangle 3">
            <a:extLst>
              <a:ext uri="{FF2B5EF4-FFF2-40B4-BE49-F238E27FC236}">
                <a16:creationId xmlns:a16="http://schemas.microsoft.com/office/drawing/2014/main" id="{AC5C6558-CFC0-7D47-81C6-A14B6AB3E4F1}"/>
              </a:ext>
            </a:extLst>
          </p:cNvPr>
          <p:cNvSpPr/>
          <p:nvPr/>
        </p:nvSpPr>
        <p:spPr>
          <a:xfrm>
            <a:off x="882210" y="5950064"/>
            <a:ext cx="10585130" cy="369332"/>
          </a:xfrm>
          <a:prstGeom prst="rect">
            <a:avLst/>
          </a:prstGeom>
        </p:spPr>
        <p:txBody>
          <a:bodyPr wrap="square">
            <a:spAutoFit/>
          </a:bodyPr>
          <a:lstStyle/>
          <a:p>
            <a:pPr algn="just"/>
            <a:r>
              <a:rPr lang="en-GB" sz="900" b="1" spc="150">
                <a:solidFill>
                  <a:schemeClr val="tx2"/>
                </a:solidFill>
              </a:rPr>
              <a:t>This project has received funding from the European Union’s Horizon 2020 innovation action programme under grant agreement No 945335. </a:t>
            </a:r>
          </a:p>
          <a:p>
            <a:pPr algn="just"/>
            <a:r>
              <a:rPr lang="en-GB" sz="900" b="1" spc="150">
                <a:solidFill>
                  <a:schemeClr val="tx2"/>
                </a:solidFill>
              </a:rPr>
              <a:t>This text reflects only the author’s views and the Commission is not liable for any use that may be made of the information contained therein. </a:t>
            </a:r>
          </a:p>
        </p:txBody>
      </p:sp>
      <p:pic>
        <p:nvPicPr>
          <p:cNvPr id="6" name="Picture 5" descr="A close-up of a machine&#10;&#10;Description automatically generated with low confidence">
            <a:extLst>
              <a:ext uri="{FF2B5EF4-FFF2-40B4-BE49-F238E27FC236}">
                <a16:creationId xmlns:a16="http://schemas.microsoft.com/office/drawing/2014/main" id="{9F04DF05-0627-3725-1962-97047C246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9877" y="3647784"/>
            <a:ext cx="1741170" cy="2055495"/>
          </a:xfrm>
          <a:prstGeom prst="rect">
            <a:avLst/>
          </a:prstGeom>
        </p:spPr>
      </p:pic>
      <p:pic>
        <p:nvPicPr>
          <p:cNvPr id="7" name="Picture 6" descr="1_LOGO_INFN_SIGLA.png">
            <a:extLst>
              <a:ext uri="{FF2B5EF4-FFF2-40B4-BE49-F238E27FC236}">
                <a16:creationId xmlns:a16="http://schemas.microsoft.com/office/drawing/2014/main" id="{4A9668F0-E400-B6CB-918E-FC212AAA0F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803" t="14788" r="12203" b="14441"/>
          <a:stretch/>
        </p:blipFill>
        <p:spPr>
          <a:xfrm>
            <a:off x="9847359" y="3535003"/>
            <a:ext cx="1366334" cy="744198"/>
          </a:xfrm>
          <a:prstGeom prst="rect">
            <a:avLst/>
          </a:prstGeom>
        </p:spPr>
      </p:pic>
      <p:cxnSp>
        <p:nvCxnSpPr>
          <p:cNvPr id="8" name="Straight Arrow Connector 7">
            <a:extLst>
              <a:ext uri="{FF2B5EF4-FFF2-40B4-BE49-F238E27FC236}">
                <a16:creationId xmlns:a16="http://schemas.microsoft.com/office/drawing/2014/main" id="{02826C0D-E80A-BF03-6630-D7FF1D36D228}"/>
              </a:ext>
            </a:extLst>
          </p:cNvPr>
          <p:cNvCxnSpPr>
            <a:cxnSpLocks/>
            <a:stCxn id="7" idx="1"/>
          </p:cNvCxnSpPr>
          <p:nvPr/>
        </p:nvCxnSpPr>
        <p:spPr>
          <a:xfrm flipH="1" flipV="1">
            <a:off x="8036653" y="3808602"/>
            <a:ext cx="1810706" cy="98500"/>
          </a:xfrm>
          <a:prstGeom prst="straightConnector1">
            <a:avLst/>
          </a:prstGeom>
          <a:ln w="28575">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01990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D83FB8-5B59-4FC8-7708-C8AFCE7EF82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9922722" y="270049"/>
            <a:ext cx="1920160" cy="482834"/>
          </a:xfrm>
          <a:prstGeom prst="rect">
            <a:avLst/>
          </a:prstGeom>
          <a:noFill/>
          <a:ln>
            <a:noFill/>
          </a:ln>
        </p:spPr>
      </p:pic>
      <p:pic>
        <p:nvPicPr>
          <p:cNvPr id="3" name="Picture 2" descr="A robot in a room&#10;&#10;Description automatically generated">
            <a:extLst>
              <a:ext uri="{FF2B5EF4-FFF2-40B4-BE49-F238E27FC236}">
                <a16:creationId xmlns:a16="http://schemas.microsoft.com/office/drawing/2014/main" id="{81F11305-91F5-C9D0-2580-467390A2D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6698" y="2149414"/>
            <a:ext cx="4914900" cy="4062095"/>
          </a:xfrm>
          <a:prstGeom prst="rect">
            <a:avLst/>
          </a:prstGeom>
        </p:spPr>
      </p:pic>
      <p:pic>
        <p:nvPicPr>
          <p:cNvPr id="5" name="Picture 4">
            <a:extLst>
              <a:ext uri="{FF2B5EF4-FFF2-40B4-BE49-F238E27FC236}">
                <a16:creationId xmlns:a16="http://schemas.microsoft.com/office/drawing/2014/main" id="{4FFC58E7-3783-BA05-E44B-D9A9D8BC00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5697" y="867094"/>
            <a:ext cx="3881506" cy="3127933"/>
          </a:xfrm>
          <a:prstGeom prst="rect">
            <a:avLst/>
          </a:prstGeom>
        </p:spPr>
      </p:pic>
      <p:pic>
        <p:nvPicPr>
          <p:cNvPr id="6" name="Picture 5">
            <a:extLst>
              <a:ext uri="{FF2B5EF4-FFF2-40B4-BE49-F238E27FC236}">
                <a16:creationId xmlns:a16="http://schemas.microsoft.com/office/drawing/2014/main" id="{5B2386EC-FF00-02B0-CE02-3C5A1DD075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445" b="-1"/>
          <a:stretch/>
        </p:blipFill>
        <p:spPr bwMode="auto">
          <a:xfrm>
            <a:off x="6835697" y="4109239"/>
            <a:ext cx="3689698" cy="2187935"/>
          </a:xfrm>
          <a:prstGeom prst="rect">
            <a:avLst/>
          </a:prstGeom>
          <a:ln>
            <a:noFill/>
          </a:ln>
          <a:extLst>
            <a:ext uri="{53640926-AAD7-44D8-BBD7-CCE9431645EC}">
              <a14:shadowObscured xmlns:a14="http://schemas.microsoft.com/office/drawing/2010/main"/>
            </a:ext>
          </a:extLst>
        </p:spPr>
      </p:pic>
      <p:sp>
        <p:nvSpPr>
          <p:cNvPr id="7" name="CasellaDiTesto 7">
            <a:extLst>
              <a:ext uri="{FF2B5EF4-FFF2-40B4-BE49-F238E27FC236}">
                <a16:creationId xmlns:a16="http://schemas.microsoft.com/office/drawing/2014/main" id="{0927F3FA-5A52-C2C6-6AA0-471C9BCD6472}"/>
              </a:ext>
            </a:extLst>
          </p:cNvPr>
          <p:cNvSpPr txBox="1"/>
          <p:nvPr/>
        </p:nvSpPr>
        <p:spPr>
          <a:xfrm>
            <a:off x="2051607" y="1714850"/>
            <a:ext cx="3145082"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AiNT (Aachen, Germany) 2024</a:t>
            </a:r>
            <a:endParaRPr lang="it-IT" sz="1600" b="1" dirty="0">
              <a:solidFill>
                <a:srgbClr val="FF0000"/>
              </a:solidFill>
              <a:latin typeface="Arial"/>
              <a:cs typeface="Arial"/>
            </a:endParaRPr>
          </a:p>
        </p:txBody>
      </p:sp>
      <p:sp>
        <p:nvSpPr>
          <p:cNvPr id="8" name="TextBox 7">
            <a:extLst>
              <a:ext uri="{FF2B5EF4-FFF2-40B4-BE49-F238E27FC236}">
                <a16:creationId xmlns:a16="http://schemas.microsoft.com/office/drawing/2014/main" id="{BFD1DCC0-FB11-3F1C-5454-DAED0ABEE642}"/>
              </a:ext>
            </a:extLst>
          </p:cNvPr>
          <p:cNvSpPr txBox="1"/>
          <p:nvPr/>
        </p:nvSpPr>
        <p:spPr>
          <a:xfrm>
            <a:off x="3001221" y="2120996"/>
            <a:ext cx="1245854" cy="338554"/>
          </a:xfrm>
          <a:prstGeom prst="rect">
            <a:avLst/>
          </a:prstGeom>
          <a:solidFill>
            <a:schemeClr val="bg1"/>
          </a:solidFill>
        </p:spPr>
        <p:txBody>
          <a:bodyPr wrap="none" rtlCol="0">
            <a:spAutoFit/>
          </a:bodyPr>
          <a:lstStyle/>
          <a:p>
            <a:r>
              <a:rPr lang="en-IT" sz="1600"/>
              <a:t>n-generator</a:t>
            </a:r>
          </a:p>
        </p:txBody>
      </p:sp>
      <p:cxnSp>
        <p:nvCxnSpPr>
          <p:cNvPr id="9" name="Straight Arrow Connector 8">
            <a:extLst>
              <a:ext uri="{FF2B5EF4-FFF2-40B4-BE49-F238E27FC236}">
                <a16:creationId xmlns:a16="http://schemas.microsoft.com/office/drawing/2014/main" id="{5907659E-3415-4546-0C96-A1D6BC3841DA}"/>
              </a:ext>
            </a:extLst>
          </p:cNvPr>
          <p:cNvCxnSpPr>
            <a:cxnSpLocks/>
            <a:stCxn id="8" idx="2"/>
          </p:cNvCxnSpPr>
          <p:nvPr/>
        </p:nvCxnSpPr>
        <p:spPr>
          <a:xfrm>
            <a:off x="3624148" y="2459550"/>
            <a:ext cx="680223" cy="1009553"/>
          </a:xfrm>
          <a:prstGeom prst="straightConnector1">
            <a:avLst/>
          </a:prstGeom>
          <a:ln w="190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2" name="CasellaDiTesto 7">
            <a:extLst>
              <a:ext uri="{FF2B5EF4-FFF2-40B4-BE49-F238E27FC236}">
                <a16:creationId xmlns:a16="http://schemas.microsoft.com/office/drawing/2014/main" id="{8CD771B3-15D2-E451-D126-B22CBCEDC19F}"/>
              </a:ext>
            </a:extLst>
          </p:cNvPr>
          <p:cNvSpPr txBox="1"/>
          <p:nvPr/>
        </p:nvSpPr>
        <p:spPr>
          <a:xfrm>
            <a:off x="1034337" y="1198870"/>
            <a:ext cx="5295040"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demo mission with 4 sources and neutron generator</a:t>
            </a:r>
            <a:endParaRPr lang="it-IT" sz="1600" b="1" dirty="0">
              <a:solidFill>
                <a:srgbClr val="FF0000"/>
              </a:solidFill>
              <a:latin typeface="Arial"/>
              <a:cs typeface="Arial"/>
            </a:endParaRPr>
          </a:p>
        </p:txBody>
      </p:sp>
      <p:sp>
        <p:nvSpPr>
          <p:cNvPr id="4" name="CasellaDiTesto 7">
            <a:extLst>
              <a:ext uri="{FF2B5EF4-FFF2-40B4-BE49-F238E27FC236}">
                <a16:creationId xmlns:a16="http://schemas.microsoft.com/office/drawing/2014/main" id="{139750C6-DDFB-185C-4CEA-2CDEECB0C3E4}"/>
              </a:ext>
            </a:extLst>
          </p:cNvPr>
          <p:cNvSpPr txBox="1"/>
          <p:nvPr/>
        </p:nvSpPr>
        <p:spPr>
          <a:xfrm>
            <a:off x="1757368" y="322998"/>
            <a:ext cx="4413782" cy="646986"/>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C00000"/>
                </a:solidFill>
                <a:latin typeface="Arial" panose="020B0604020202020204" pitchFamily="34" charset="0"/>
                <a:cs typeface="Arial" panose="020B0604020202020204" pitchFamily="34" charset="0"/>
              </a:rPr>
              <a:t>Unmanned Ground Vehicle for decommissioning &amp; accident remediation</a:t>
            </a:r>
          </a:p>
        </p:txBody>
      </p:sp>
    </p:spTree>
    <p:extLst>
      <p:ext uri="{BB962C8B-B14F-4D97-AF65-F5344CB8AC3E}">
        <p14:creationId xmlns:p14="http://schemas.microsoft.com/office/powerpoint/2010/main" val="23218054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7DC51-B902-5027-BF77-DB2721AA61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78931" y="2579649"/>
            <a:ext cx="4421829" cy="2717182"/>
          </a:xfrm>
          <a:prstGeom prst="rect">
            <a:avLst/>
          </a:prstGeom>
        </p:spPr>
      </p:pic>
      <p:pic>
        <p:nvPicPr>
          <p:cNvPr id="2" name="Picture 1">
            <a:extLst>
              <a:ext uri="{FF2B5EF4-FFF2-40B4-BE49-F238E27FC236}">
                <a16:creationId xmlns:a16="http://schemas.microsoft.com/office/drawing/2014/main" id="{971CAA60-13DE-C76E-6EA4-60E42BBD4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878" y="1790658"/>
            <a:ext cx="2576644" cy="4308720"/>
          </a:xfrm>
          <a:prstGeom prst="rect">
            <a:avLst/>
          </a:prstGeom>
        </p:spPr>
      </p:pic>
      <p:pic>
        <p:nvPicPr>
          <p:cNvPr id="3" name="Picture 2">
            <a:extLst>
              <a:ext uri="{FF2B5EF4-FFF2-40B4-BE49-F238E27FC236}">
                <a16:creationId xmlns:a16="http://schemas.microsoft.com/office/drawing/2014/main" id="{2306E4FA-588A-5A3D-7823-6E03EC47258E}"/>
              </a:ext>
            </a:extLst>
          </p:cNvPr>
          <p:cNvPicPr>
            <a:picLocks noChangeAspect="1"/>
          </p:cNvPicPr>
          <p:nvPr/>
        </p:nvPicPr>
        <p:blipFill>
          <a:blip r:embed="rId4"/>
          <a:stretch>
            <a:fillRect/>
          </a:stretch>
        </p:blipFill>
        <p:spPr>
          <a:xfrm>
            <a:off x="3241972" y="3556695"/>
            <a:ext cx="2389462" cy="2545055"/>
          </a:xfrm>
          <a:prstGeom prst="rect">
            <a:avLst/>
          </a:prstGeom>
        </p:spPr>
      </p:pic>
      <p:sp>
        <p:nvSpPr>
          <p:cNvPr id="4" name="Alternate Process 32">
            <a:extLst>
              <a:ext uri="{FF2B5EF4-FFF2-40B4-BE49-F238E27FC236}">
                <a16:creationId xmlns:a16="http://schemas.microsoft.com/office/drawing/2014/main" id="{47538B06-9393-9E98-86E8-D4EC1FF53DA6}"/>
              </a:ext>
            </a:extLst>
          </p:cNvPr>
          <p:cNvSpPr/>
          <p:nvPr/>
        </p:nvSpPr>
        <p:spPr>
          <a:xfrm>
            <a:off x="1803200" y="729033"/>
            <a:ext cx="8717224" cy="81149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chemeClr val="accent1">
                    <a:lumMod val="75000"/>
                  </a:schemeClr>
                </a:solidFill>
                <a:latin typeface="Arial" panose="020B0604020202020204" pitchFamily="34" charset="0"/>
                <a:cs typeface="Arial" panose="020B0604020202020204" pitchFamily="34" charset="0"/>
              </a:rPr>
              <a:t>Side development from CLEANDEM miniradmeter:</a:t>
            </a:r>
          </a:p>
          <a:p>
            <a:pPr algn="ctr">
              <a:lnSpc>
                <a:spcPct val="150000"/>
              </a:lnSpc>
            </a:pPr>
            <a:r>
              <a:rPr lang="en-US" b="1">
                <a:solidFill>
                  <a:schemeClr val="accent1">
                    <a:lumMod val="75000"/>
                  </a:schemeClr>
                </a:solidFill>
                <a:latin typeface="Arial" panose="020B0604020202020204" pitchFamily="34" charset="0"/>
                <a:cs typeface="Arial" panose="020B0604020202020204" pitchFamily="34" charset="0"/>
              </a:rPr>
              <a:t>PI3SO </a:t>
            </a:r>
            <a:r>
              <a:rPr lang="it-IT" b="1" dirty="0" err="1">
                <a:solidFill>
                  <a:srgbClr val="16469E"/>
                </a:solidFill>
                <a:latin typeface="Arial"/>
                <a:cs typeface="Arial"/>
              </a:rPr>
              <a:t>- </a:t>
            </a:r>
            <a:r>
              <a:rPr lang="it-IT" b="1" dirty="0" err="1">
                <a:solidFill>
                  <a:srgbClr val="C00000"/>
                </a:solidFill>
                <a:latin typeface="Arial"/>
                <a:cs typeface="Arial"/>
              </a:rPr>
              <a:t>P</a:t>
            </a:r>
            <a:r>
              <a:rPr lang="it-IT" b="1" dirty="0" err="1">
                <a:solidFill>
                  <a:srgbClr val="16469E"/>
                </a:solidFill>
                <a:latin typeface="Arial"/>
                <a:cs typeface="Arial"/>
              </a:rPr>
              <a:t>roximity </a:t>
            </a:r>
            <a:r>
              <a:rPr lang="it-IT" b="1" dirty="0" err="1">
                <a:solidFill>
                  <a:srgbClr val="C00000"/>
                </a:solidFill>
                <a:latin typeface="Arial"/>
                <a:cs typeface="Arial"/>
              </a:rPr>
              <a:t>I</a:t>
            </a:r>
            <a:r>
              <a:rPr lang="it-IT" b="1" dirty="0" err="1">
                <a:solidFill>
                  <a:srgbClr val="16469E"/>
                </a:solidFill>
                <a:latin typeface="Arial"/>
                <a:cs typeface="Arial"/>
              </a:rPr>
              <a:t>maging </a:t>
            </a:r>
            <a:r>
              <a:rPr lang="it-IT" b="1" dirty="0" err="1">
                <a:solidFill>
                  <a:srgbClr val="C00000"/>
                </a:solidFill>
                <a:latin typeface="Arial"/>
                <a:cs typeface="Arial"/>
              </a:rPr>
              <a:t>S</a:t>
            </a:r>
            <a:r>
              <a:rPr lang="it-IT" b="1" dirty="0" err="1">
                <a:solidFill>
                  <a:srgbClr val="16469E"/>
                </a:solidFill>
                <a:latin typeface="Arial"/>
                <a:cs typeface="Arial"/>
              </a:rPr>
              <a:t>ystem for </a:t>
            </a:r>
            <a:r>
              <a:rPr lang="it-IT" b="1" dirty="0" err="1">
                <a:solidFill>
                  <a:srgbClr val="C00000"/>
                </a:solidFill>
                <a:latin typeface="Arial"/>
                <a:cs typeface="Arial"/>
              </a:rPr>
              <a:t>S</a:t>
            </a:r>
            <a:r>
              <a:rPr lang="it-IT" b="1" dirty="0" err="1">
                <a:solidFill>
                  <a:srgbClr val="16469E"/>
                </a:solidFill>
                <a:latin typeface="Arial"/>
                <a:cs typeface="Arial"/>
              </a:rPr>
              <a:t>ort and </a:t>
            </a:r>
            <a:r>
              <a:rPr lang="it-IT" b="1" dirty="0" err="1">
                <a:solidFill>
                  <a:srgbClr val="C00000"/>
                </a:solidFill>
                <a:latin typeface="Arial"/>
                <a:cs typeface="Arial"/>
              </a:rPr>
              <a:t>S</a:t>
            </a:r>
            <a:r>
              <a:rPr lang="it-IT" b="1" dirty="0" err="1">
                <a:solidFill>
                  <a:srgbClr val="16469E"/>
                </a:solidFill>
                <a:latin typeface="Arial"/>
                <a:cs typeface="Arial"/>
              </a:rPr>
              <a:t>egregate </a:t>
            </a:r>
            <a:r>
              <a:rPr lang="it-IT" b="1" dirty="0" err="1">
                <a:solidFill>
                  <a:srgbClr val="C00000"/>
                </a:solidFill>
                <a:latin typeface="Arial"/>
                <a:cs typeface="Arial"/>
              </a:rPr>
              <a:t>O</a:t>
            </a:r>
            <a:r>
              <a:rPr lang="it-IT" b="1" dirty="0" err="1">
                <a:solidFill>
                  <a:srgbClr val="16469E"/>
                </a:solidFill>
                <a:latin typeface="Arial"/>
                <a:cs typeface="Arial"/>
              </a:rPr>
              <a:t>perations</a:t>
            </a:r>
            <a:endParaRPr lang="en-US" b="1">
              <a:solidFill>
                <a:schemeClr val="accent1">
                  <a:lumMod val="75000"/>
                </a:schemeClr>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3F9AD7E-CEB7-0389-5899-87C395919581}"/>
              </a:ext>
            </a:extLst>
          </p:cNvPr>
          <p:cNvCxnSpPr>
            <a:cxnSpLocks/>
          </p:cNvCxnSpPr>
          <p:nvPr/>
        </p:nvCxnSpPr>
        <p:spPr>
          <a:xfrm flipV="1">
            <a:off x="2221765" y="2657485"/>
            <a:ext cx="1550135" cy="539136"/>
          </a:xfrm>
          <a:prstGeom prst="straightConnector1">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BECF6A-B5F0-CAA6-3625-F5A044106AC9}"/>
              </a:ext>
            </a:extLst>
          </p:cNvPr>
          <p:cNvCxnSpPr>
            <a:cxnSpLocks/>
          </p:cNvCxnSpPr>
          <p:nvPr/>
        </p:nvCxnSpPr>
        <p:spPr>
          <a:xfrm flipV="1">
            <a:off x="4638428" y="3196621"/>
            <a:ext cx="672126" cy="1514945"/>
          </a:xfrm>
          <a:prstGeom prst="straightConnector1">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CasellaDiTesto 7">
            <a:extLst>
              <a:ext uri="{FF2B5EF4-FFF2-40B4-BE49-F238E27FC236}">
                <a16:creationId xmlns:a16="http://schemas.microsoft.com/office/drawing/2014/main" id="{921E8E09-9394-062D-7990-E88C06DAEF23}"/>
              </a:ext>
            </a:extLst>
          </p:cNvPr>
          <p:cNvSpPr txBox="1"/>
          <p:nvPr/>
        </p:nvSpPr>
        <p:spPr>
          <a:xfrm>
            <a:off x="3451881" y="2273182"/>
            <a:ext cx="2261190"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64 × 1cm</a:t>
            </a:r>
            <a:r>
              <a:rPr lang="it-IT" sz="1200" b="1" baseline="30000" dirty="0" err="1">
                <a:solidFill>
                  <a:srgbClr val="16469E"/>
                </a:solidFill>
                <a:cs typeface="Arial"/>
              </a:rPr>
              <a:t>3</a:t>
            </a:r>
            <a:r>
              <a:rPr lang="it-IT" sz="1200" b="1" dirty="0" err="1">
                <a:solidFill>
                  <a:srgbClr val="16469E"/>
                </a:solidFill>
                <a:cs typeface="Arial"/>
              </a:rPr>
              <a:t> scintillators</a:t>
            </a:r>
            <a:endParaRPr lang="it-IT" sz="1200" b="1" baseline="30000" dirty="0" err="1">
              <a:solidFill>
                <a:srgbClr val="16469E"/>
              </a:solidFill>
              <a:cs typeface="Arial"/>
            </a:endParaRPr>
          </a:p>
        </p:txBody>
      </p:sp>
      <p:sp>
        <p:nvSpPr>
          <p:cNvPr id="19" name="CasellaDiTesto 7">
            <a:extLst>
              <a:ext uri="{FF2B5EF4-FFF2-40B4-BE49-F238E27FC236}">
                <a16:creationId xmlns:a16="http://schemas.microsoft.com/office/drawing/2014/main" id="{C143672F-A286-3751-315C-EEA7019FD982}"/>
              </a:ext>
            </a:extLst>
          </p:cNvPr>
          <p:cNvSpPr txBox="1"/>
          <p:nvPr/>
        </p:nvSpPr>
        <p:spPr>
          <a:xfrm>
            <a:off x="3900622" y="2825345"/>
            <a:ext cx="2261190"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64 × 1cm</a:t>
            </a:r>
            <a:r>
              <a:rPr lang="it-IT" sz="1200" b="1" baseline="30000" dirty="0" err="1">
                <a:solidFill>
                  <a:srgbClr val="16469E"/>
                </a:solidFill>
                <a:cs typeface="Arial"/>
              </a:rPr>
              <a:t>3</a:t>
            </a:r>
            <a:r>
              <a:rPr lang="it-IT" sz="1200" b="1" dirty="0" err="1">
                <a:solidFill>
                  <a:srgbClr val="16469E"/>
                </a:solidFill>
                <a:cs typeface="Arial"/>
              </a:rPr>
              <a:t> scintillators</a:t>
            </a:r>
            <a:endParaRPr lang="it-IT" sz="1200" b="1" baseline="30000" dirty="0" err="1">
              <a:solidFill>
                <a:srgbClr val="16469E"/>
              </a:solidFill>
              <a:cs typeface="Arial"/>
            </a:endParaRPr>
          </a:p>
        </p:txBody>
      </p:sp>
      <p:sp>
        <p:nvSpPr>
          <p:cNvPr id="20" name="TextBox 19">
            <a:extLst>
              <a:ext uri="{FF2B5EF4-FFF2-40B4-BE49-F238E27FC236}">
                <a16:creationId xmlns:a16="http://schemas.microsoft.com/office/drawing/2014/main" id="{68A49186-3C15-72E1-0B98-32464E941CB1}"/>
              </a:ext>
            </a:extLst>
          </p:cNvPr>
          <p:cNvSpPr txBox="1"/>
          <p:nvPr/>
        </p:nvSpPr>
        <p:spPr>
          <a:xfrm>
            <a:off x="9991118" y="6655"/>
            <a:ext cx="1959191" cy="707886"/>
          </a:xfrm>
          <a:prstGeom prst="rect">
            <a:avLst/>
          </a:prstGeom>
          <a:noFill/>
        </p:spPr>
        <p:txBody>
          <a:bodyPr wrap="none" rtlCol="0">
            <a:spAutoFit/>
            <a:scene3d>
              <a:camera prst="orthographicFront"/>
              <a:lightRig rig="threePt" dir="t"/>
            </a:scene3d>
            <a:sp3d extrusionH="57150">
              <a:bevelT w="38100" h="38100"/>
            </a:sp3d>
          </a:bodyPr>
          <a:lstStyle/>
          <a:p>
            <a:pPr algn="ctr"/>
            <a:r>
              <a:rPr lang="en-US" sz="4000">
                <a:solidFill>
                  <a:srgbClr val="3366FF"/>
                </a:solidFill>
                <a:latin typeface="Rockwell Extra Bold"/>
                <a:cs typeface="Rockwell Extra Bold"/>
              </a:rPr>
              <a:t>P</a:t>
            </a:r>
            <a:r>
              <a:rPr lang="en-US" sz="4000">
                <a:solidFill>
                  <a:srgbClr val="05B050"/>
                </a:solidFill>
                <a:latin typeface="Rockwell Extra Bold"/>
                <a:cs typeface="Rockwell Extra Bold"/>
              </a:rPr>
              <a:t>I</a:t>
            </a:r>
            <a:r>
              <a:rPr lang="en-US" sz="4000">
                <a:solidFill>
                  <a:srgbClr val="FF0000"/>
                </a:solidFill>
                <a:latin typeface="Rockwell Extra Bold"/>
                <a:cs typeface="Rockwell Extra Bold"/>
              </a:rPr>
              <a:t>3S</a:t>
            </a:r>
            <a:r>
              <a:rPr lang="en-US" sz="4000">
                <a:solidFill>
                  <a:srgbClr val="7030A0"/>
                </a:solidFill>
                <a:latin typeface="Rockwell Extra Bold"/>
                <a:cs typeface="Rockwell Extra Bold"/>
              </a:rPr>
              <a:t>O</a:t>
            </a:r>
          </a:p>
        </p:txBody>
      </p:sp>
      <p:sp>
        <p:nvSpPr>
          <p:cNvPr id="13" name="CasellaDiTesto 7">
            <a:extLst>
              <a:ext uri="{FF2B5EF4-FFF2-40B4-BE49-F238E27FC236}">
                <a16:creationId xmlns:a16="http://schemas.microsoft.com/office/drawing/2014/main" id="{C3BBC251-3EE6-B247-B14B-5ADB52FC9B1E}"/>
              </a:ext>
            </a:extLst>
          </p:cNvPr>
          <p:cNvSpPr txBox="1"/>
          <p:nvPr/>
        </p:nvSpPr>
        <p:spPr>
          <a:xfrm>
            <a:off x="7364790" y="2209883"/>
            <a:ext cx="3155633" cy="306467"/>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200" b="1" dirty="0" err="1">
                <a:solidFill>
                  <a:srgbClr val="16469E"/>
                </a:solidFill>
                <a:cs typeface="Arial"/>
              </a:rPr>
              <a:t>test spectra with </a:t>
            </a:r>
            <a:r>
              <a:rPr lang="it-IT" sz="1200" b="1" baseline="30000" dirty="0" err="1">
                <a:solidFill>
                  <a:srgbClr val="16469E"/>
                </a:solidFill>
                <a:cs typeface="Arial"/>
              </a:rPr>
              <a:t>137</a:t>
            </a:r>
            <a:r>
              <a:rPr lang="it-IT" sz="1200" b="1" dirty="0" err="1">
                <a:solidFill>
                  <a:srgbClr val="16469E"/>
                </a:solidFill>
                <a:cs typeface="Arial"/>
              </a:rPr>
              <a:t>Cs gamma source</a:t>
            </a:r>
            <a:endParaRPr lang="it-IT" sz="1200" b="1" baseline="30000" dirty="0" err="1">
              <a:solidFill>
                <a:srgbClr val="16469E"/>
              </a:solidFill>
              <a:cs typeface="Arial"/>
            </a:endParaRPr>
          </a:p>
        </p:txBody>
      </p:sp>
      <p:sp>
        <p:nvSpPr>
          <p:cNvPr id="14" name="Rectangle 111">
            <a:extLst>
              <a:ext uri="{FF2B5EF4-FFF2-40B4-BE49-F238E27FC236}">
                <a16:creationId xmlns:a16="http://schemas.microsoft.com/office/drawing/2014/main" id="{ED619552-3493-81C6-929D-B0131E82EA02}"/>
              </a:ext>
            </a:extLst>
          </p:cNvPr>
          <p:cNvSpPr>
            <a:spLocks noChangeArrowheads="1"/>
          </p:cNvSpPr>
          <p:nvPr/>
        </p:nvSpPr>
        <p:spPr bwMode="auto">
          <a:xfrm>
            <a:off x="6560568" y="5539504"/>
            <a:ext cx="3836085" cy="325636"/>
          </a:xfrm>
          <a:prstGeom prst="roundRect">
            <a:avLst>
              <a:gd name="adj" fmla="val 9538"/>
            </a:avLst>
          </a:prstGeom>
          <a:solidFill>
            <a:srgbClr val="F3DE80"/>
          </a:solidFill>
          <a:ln>
            <a:noFill/>
          </a:ln>
          <a:effectLst/>
          <a:scene3d>
            <a:camera prst="orthographicFront"/>
            <a:lightRig rig="threePt" dir="t"/>
          </a:scene3d>
          <a:sp3d>
            <a:bevelT/>
          </a:sp3d>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C00000"/>
                </a:solidFill>
                <a:effectLst/>
                <a:uLnTx/>
                <a:uFillTx/>
                <a:latin typeface="Arial" panose="020B0604020202020204"/>
                <a:ea typeface="+mn-ea"/>
                <a:cs typeface="+mn-cs"/>
              </a:rPr>
              <a:t>Details in Chiara Rita Failla's talk</a:t>
            </a:r>
            <a:endParaRPr kumimoji="0" lang="it-IT" sz="1400" b="1" i="0" u="none" strike="noStrike" kern="0" cap="none" spc="0" normalizeH="0" baseline="0" noProof="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471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F6CCA5-95A3-7A82-7A7B-93284FFDC9F4}"/>
              </a:ext>
            </a:extLst>
          </p:cNvPr>
          <p:cNvPicPr>
            <a:picLocks noChangeAspect="1"/>
          </p:cNvPicPr>
          <p:nvPr/>
        </p:nvPicPr>
        <p:blipFill>
          <a:blip r:embed="rId2"/>
          <a:stretch>
            <a:fillRect/>
          </a:stretch>
        </p:blipFill>
        <p:spPr>
          <a:xfrm>
            <a:off x="1440198" y="1577782"/>
            <a:ext cx="9557529" cy="4031919"/>
          </a:xfrm>
          <a:prstGeom prst="rect">
            <a:avLst/>
          </a:prstGeom>
        </p:spPr>
      </p:pic>
      <p:sp>
        <p:nvSpPr>
          <p:cNvPr id="11" name="TextBox 10">
            <a:extLst>
              <a:ext uri="{FF2B5EF4-FFF2-40B4-BE49-F238E27FC236}">
                <a16:creationId xmlns:a16="http://schemas.microsoft.com/office/drawing/2014/main" id="{B0810B78-573B-24EC-CCFB-4319B2518CCF}"/>
              </a:ext>
            </a:extLst>
          </p:cNvPr>
          <p:cNvSpPr txBox="1"/>
          <p:nvPr/>
        </p:nvSpPr>
        <p:spPr>
          <a:xfrm>
            <a:off x="2290328" y="1474781"/>
            <a:ext cx="1154996" cy="369332"/>
          </a:xfrm>
          <a:prstGeom prst="rect">
            <a:avLst/>
          </a:prstGeom>
          <a:noFill/>
        </p:spPr>
        <p:txBody>
          <a:bodyPr wrap="none" rtlCol="0">
            <a:spAutoFit/>
          </a:bodyPr>
          <a:lstStyle/>
          <a:p>
            <a:pPr algn="ctr"/>
            <a:r>
              <a:rPr lang="en-US" b="1">
                <a:solidFill>
                  <a:srgbClr val="C00000"/>
                </a:solidFill>
                <a:latin typeface="Arial" panose="020B0604020202020204" pitchFamily="34" charset="0"/>
                <a:cs typeface="Arial" panose="020B0604020202020204" pitchFamily="34" charset="0"/>
              </a:rPr>
              <a:t>Top view</a:t>
            </a:r>
            <a:endParaRPr b="1">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2DD23A1-98C7-F199-3A32-AD5AAFD2F7B9}"/>
              </a:ext>
            </a:extLst>
          </p:cNvPr>
          <p:cNvSpPr txBox="1"/>
          <p:nvPr/>
        </p:nvSpPr>
        <p:spPr>
          <a:xfrm>
            <a:off x="8746678" y="1474781"/>
            <a:ext cx="1556836" cy="369332"/>
          </a:xfrm>
          <a:prstGeom prst="rect">
            <a:avLst/>
          </a:prstGeom>
          <a:noFill/>
        </p:spPr>
        <p:txBody>
          <a:bodyPr wrap="none" rtlCol="0">
            <a:spAutoFit/>
          </a:bodyPr>
          <a:lstStyle/>
          <a:p>
            <a:pPr algn="ctr"/>
            <a:r>
              <a:rPr lang="en-US" b="1">
                <a:solidFill>
                  <a:srgbClr val="C00000"/>
                </a:solidFill>
                <a:latin typeface="Arial" panose="020B0604020202020204" pitchFamily="34" charset="0"/>
                <a:cs typeface="Arial" panose="020B0604020202020204" pitchFamily="34" charset="0"/>
              </a:rPr>
              <a:t>Bottom view</a:t>
            </a:r>
            <a:endParaRPr b="1">
              <a:solidFill>
                <a:srgbClr val="C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97EC53-54FE-E5FA-03DA-7E3E3F19B033}"/>
              </a:ext>
            </a:extLst>
          </p:cNvPr>
          <p:cNvSpPr txBox="1"/>
          <p:nvPr/>
        </p:nvSpPr>
        <p:spPr>
          <a:xfrm>
            <a:off x="4767286" y="630724"/>
            <a:ext cx="941284" cy="646331"/>
          </a:xfrm>
          <a:prstGeom prst="rect">
            <a:avLst/>
          </a:prstGeom>
          <a:noFill/>
        </p:spPr>
        <p:txBody>
          <a:bodyPr wrap="none" rtlCol="0">
            <a:spAutoFit/>
          </a:bodyPr>
          <a:lstStyle/>
          <a:p>
            <a:pPr algn="ctr"/>
            <a:r>
              <a:rPr lang="en-US" b="1" baseline="30000">
                <a:solidFill>
                  <a:srgbClr val="C00000"/>
                </a:solidFill>
                <a:latin typeface="Arial" panose="020B0604020202020204" pitchFamily="34" charset="0"/>
                <a:cs typeface="Arial" panose="020B0604020202020204" pitchFamily="34" charset="0"/>
              </a:rPr>
              <a:t>60</a:t>
            </a:r>
            <a:r>
              <a:rPr lang="en-US" b="1">
                <a:solidFill>
                  <a:srgbClr val="C00000"/>
                </a:solidFill>
                <a:latin typeface="Arial" panose="020B0604020202020204" pitchFamily="34" charset="0"/>
                <a:cs typeface="Arial" panose="020B0604020202020204" pitchFamily="34" charset="0"/>
              </a:rPr>
              <a:t>Co</a:t>
            </a:r>
          </a:p>
          <a:p>
            <a:pPr algn="ctr"/>
            <a:r>
              <a:rPr lang="en-US" b="1">
                <a:solidFill>
                  <a:srgbClr val="C00000"/>
                </a:solidFill>
                <a:latin typeface="Arial" panose="020B0604020202020204" pitchFamily="34" charset="0"/>
                <a:cs typeface="Arial" panose="020B0604020202020204" pitchFamily="34" charset="0"/>
              </a:rPr>
              <a:t>56 kBq</a:t>
            </a:r>
            <a:endParaRPr b="1">
              <a:solidFill>
                <a:srgbClr val="C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696BB14-8E15-617E-715B-5FF58C0D8C3C}"/>
              </a:ext>
            </a:extLst>
          </p:cNvPr>
          <p:cNvSpPr txBox="1"/>
          <p:nvPr/>
        </p:nvSpPr>
        <p:spPr>
          <a:xfrm>
            <a:off x="5673103" y="184410"/>
            <a:ext cx="1133645" cy="646331"/>
          </a:xfrm>
          <a:prstGeom prst="rect">
            <a:avLst/>
          </a:prstGeom>
          <a:noFill/>
        </p:spPr>
        <p:txBody>
          <a:bodyPr wrap="none" rtlCol="0">
            <a:spAutoFit/>
          </a:bodyPr>
          <a:lstStyle/>
          <a:p>
            <a:pPr algn="ctr"/>
            <a:r>
              <a:rPr lang="en-US" b="1" baseline="30000">
                <a:solidFill>
                  <a:srgbClr val="C00000"/>
                </a:solidFill>
                <a:latin typeface="Arial" panose="020B0604020202020204" pitchFamily="34" charset="0"/>
                <a:cs typeface="Arial" panose="020B0604020202020204" pitchFamily="34" charset="0"/>
              </a:rPr>
              <a:t>22</a:t>
            </a:r>
            <a:r>
              <a:rPr lang="en-US" b="1">
                <a:solidFill>
                  <a:srgbClr val="C00000"/>
                </a:solidFill>
                <a:latin typeface="Arial" panose="020B0604020202020204" pitchFamily="34" charset="0"/>
                <a:cs typeface="Arial" panose="020B0604020202020204" pitchFamily="34" charset="0"/>
              </a:rPr>
              <a:t>Na</a:t>
            </a:r>
          </a:p>
          <a:p>
            <a:pPr algn="ctr"/>
            <a:r>
              <a:rPr lang="en-US" b="1">
                <a:solidFill>
                  <a:srgbClr val="C00000"/>
                </a:solidFill>
                <a:latin typeface="Arial" panose="020B0604020202020204" pitchFamily="34" charset="0"/>
                <a:cs typeface="Arial" panose="020B0604020202020204" pitchFamily="34" charset="0"/>
              </a:rPr>
              <a:t>15.4 kBq</a:t>
            </a:r>
            <a:endParaRPr b="1">
              <a:solidFill>
                <a:srgbClr val="C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30F896-3D49-8379-A17D-3D5726717C1C}"/>
              </a:ext>
            </a:extLst>
          </p:cNvPr>
          <p:cNvSpPr txBox="1"/>
          <p:nvPr/>
        </p:nvSpPr>
        <p:spPr>
          <a:xfrm>
            <a:off x="6697172" y="881096"/>
            <a:ext cx="1069525" cy="646331"/>
          </a:xfrm>
          <a:prstGeom prst="rect">
            <a:avLst/>
          </a:prstGeom>
          <a:noFill/>
        </p:spPr>
        <p:txBody>
          <a:bodyPr wrap="none" rtlCol="0">
            <a:spAutoFit/>
          </a:bodyPr>
          <a:lstStyle/>
          <a:p>
            <a:pPr algn="ctr"/>
            <a:r>
              <a:rPr lang="en-US" b="1" baseline="30000">
                <a:solidFill>
                  <a:srgbClr val="C00000"/>
                </a:solidFill>
                <a:latin typeface="Arial" panose="020B0604020202020204" pitchFamily="34" charset="0"/>
                <a:cs typeface="Arial" panose="020B0604020202020204" pitchFamily="34" charset="0"/>
              </a:rPr>
              <a:t>137</a:t>
            </a:r>
            <a:r>
              <a:rPr lang="en-US" b="1">
                <a:solidFill>
                  <a:srgbClr val="C00000"/>
                </a:solidFill>
                <a:latin typeface="Arial" panose="020B0604020202020204" pitchFamily="34" charset="0"/>
                <a:cs typeface="Arial" panose="020B0604020202020204" pitchFamily="34" charset="0"/>
              </a:rPr>
              <a:t>Cs</a:t>
            </a:r>
          </a:p>
          <a:p>
            <a:pPr algn="ctr"/>
            <a:r>
              <a:rPr lang="en-US" b="1">
                <a:solidFill>
                  <a:srgbClr val="C00000"/>
                </a:solidFill>
                <a:latin typeface="Arial" panose="020B0604020202020204" pitchFamily="34" charset="0"/>
                <a:cs typeface="Arial" panose="020B0604020202020204" pitchFamily="34" charset="0"/>
              </a:rPr>
              <a:t>1.4 MBq</a:t>
            </a:r>
            <a:endParaRPr b="1">
              <a:solidFill>
                <a:srgbClr val="C0000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2289BE-C6BD-ECAC-5A2F-60D9F5B3C347}"/>
              </a:ext>
            </a:extLst>
          </p:cNvPr>
          <p:cNvPicPr>
            <a:picLocks noChangeAspect="1"/>
          </p:cNvPicPr>
          <p:nvPr/>
        </p:nvPicPr>
        <p:blipFill>
          <a:blip r:embed="rId3"/>
          <a:stretch>
            <a:fillRect/>
          </a:stretch>
        </p:blipFill>
        <p:spPr>
          <a:xfrm>
            <a:off x="5947638" y="876319"/>
            <a:ext cx="533400" cy="533400"/>
          </a:xfrm>
          <a:prstGeom prst="rect">
            <a:avLst/>
          </a:prstGeom>
        </p:spPr>
      </p:pic>
      <p:sp>
        <p:nvSpPr>
          <p:cNvPr id="18" name="TextBox 17">
            <a:extLst>
              <a:ext uri="{FF2B5EF4-FFF2-40B4-BE49-F238E27FC236}">
                <a16:creationId xmlns:a16="http://schemas.microsoft.com/office/drawing/2014/main" id="{76C31023-1EB8-3E54-FD83-69EB1B81F415}"/>
              </a:ext>
            </a:extLst>
          </p:cNvPr>
          <p:cNvSpPr txBox="1"/>
          <p:nvPr/>
        </p:nvSpPr>
        <p:spPr>
          <a:xfrm>
            <a:off x="9991118" y="6655"/>
            <a:ext cx="1959191" cy="707886"/>
          </a:xfrm>
          <a:prstGeom prst="rect">
            <a:avLst/>
          </a:prstGeom>
          <a:noFill/>
        </p:spPr>
        <p:txBody>
          <a:bodyPr wrap="none" rtlCol="0">
            <a:spAutoFit/>
            <a:scene3d>
              <a:camera prst="orthographicFront"/>
              <a:lightRig rig="threePt" dir="t"/>
            </a:scene3d>
            <a:sp3d extrusionH="57150">
              <a:bevelT w="38100" h="38100"/>
            </a:sp3d>
          </a:bodyPr>
          <a:lstStyle/>
          <a:p>
            <a:pPr algn="ctr"/>
            <a:r>
              <a:rPr lang="en-US" sz="4000">
                <a:solidFill>
                  <a:srgbClr val="3366FF"/>
                </a:solidFill>
                <a:latin typeface="Rockwell Extra Bold"/>
                <a:cs typeface="Rockwell Extra Bold"/>
              </a:rPr>
              <a:t>P</a:t>
            </a:r>
            <a:r>
              <a:rPr lang="en-US" sz="4000">
                <a:solidFill>
                  <a:srgbClr val="05B050"/>
                </a:solidFill>
                <a:latin typeface="Rockwell Extra Bold"/>
                <a:cs typeface="Rockwell Extra Bold"/>
              </a:rPr>
              <a:t>I</a:t>
            </a:r>
            <a:r>
              <a:rPr lang="en-US" sz="4000">
                <a:solidFill>
                  <a:srgbClr val="FF0000"/>
                </a:solidFill>
                <a:latin typeface="Rockwell Extra Bold"/>
                <a:cs typeface="Rockwell Extra Bold"/>
              </a:rPr>
              <a:t>3S</a:t>
            </a:r>
            <a:r>
              <a:rPr lang="en-US" sz="4000">
                <a:solidFill>
                  <a:srgbClr val="7030A0"/>
                </a:solidFill>
                <a:latin typeface="Rockwell Extra Bold"/>
                <a:cs typeface="Rockwell Extra Bold"/>
              </a:rPr>
              <a:t>O</a:t>
            </a:r>
          </a:p>
        </p:txBody>
      </p:sp>
      <p:sp>
        <p:nvSpPr>
          <p:cNvPr id="19" name="TextBox 18">
            <a:extLst>
              <a:ext uri="{FF2B5EF4-FFF2-40B4-BE49-F238E27FC236}">
                <a16:creationId xmlns:a16="http://schemas.microsoft.com/office/drawing/2014/main" id="{E62A0EA5-8D59-4867-F079-7665FD81D7C4}"/>
              </a:ext>
            </a:extLst>
          </p:cNvPr>
          <p:cNvSpPr txBox="1"/>
          <p:nvPr/>
        </p:nvSpPr>
        <p:spPr>
          <a:xfrm>
            <a:off x="7831583" y="540209"/>
            <a:ext cx="4275529" cy="646331"/>
          </a:xfrm>
          <a:prstGeom prst="rect">
            <a:avLst/>
          </a:prstGeom>
          <a:noFill/>
          <a:ln w="19050">
            <a:noFill/>
          </a:ln>
        </p:spPr>
        <p:txBody>
          <a:bodyPr wrap="none" rtlCol="0">
            <a:spAutoFit/>
          </a:bodyPr>
          <a:lstStyle/>
          <a:p>
            <a:pPr algn="ctr"/>
            <a:r>
              <a:rPr lang="en-US" b="1">
                <a:solidFill>
                  <a:srgbClr val="0070C0"/>
                </a:solidFill>
                <a:latin typeface="Arial" panose="020B0604020202020204" pitchFamily="34" charset="0"/>
                <a:cs typeface="Arial" panose="020B0604020202020204" pitchFamily="34" charset="0"/>
              </a:rPr>
              <a:t>Proximity Imaging for Spectroscopic </a:t>
            </a:r>
          </a:p>
          <a:p>
            <a:pPr algn="ctr"/>
            <a:r>
              <a:rPr lang="en-US" b="1">
                <a:solidFill>
                  <a:srgbClr val="0070C0"/>
                </a:solidFill>
                <a:latin typeface="Arial" panose="020B0604020202020204" pitchFamily="34" charset="0"/>
                <a:cs typeface="Arial" panose="020B0604020202020204" pitchFamily="34" charset="0"/>
              </a:rPr>
              <a:t>Sort &amp; Segregate Operations</a:t>
            </a:r>
            <a:endParaRPr b="1">
              <a:solidFill>
                <a:srgbClr val="0070C0"/>
              </a:solidFill>
              <a:latin typeface="Arial" panose="020B0604020202020204" pitchFamily="34" charset="0"/>
              <a:cs typeface="Arial" panose="020B0604020202020204" pitchFamily="34" charset="0"/>
            </a:endParaRPr>
          </a:p>
        </p:txBody>
      </p:sp>
      <p:sp>
        <p:nvSpPr>
          <p:cNvPr id="3" name="Rectangle 111">
            <a:extLst>
              <a:ext uri="{FF2B5EF4-FFF2-40B4-BE49-F238E27FC236}">
                <a16:creationId xmlns:a16="http://schemas.microsoft.com/office/drawing/2014/main" id="{E6076E8B-004B-D56A-502A-CD7171FE073C}"/>
              </a:ext>
            </a:extLst>
          </p:cNvPr>
          <p:cNvSpPr>
            <a:spLocks noChangeArrowheads="1"/>
          </p:cNvSpPr>
          <p:nvPr/>
        </p:nvSpPr>
        <p:spPr bwMode="auto">
          <a:xfrm>
            <a:off x="4321882" y="5814086"/>
            <a:ext cx="3836085" cy="325636"/>
          </a:xfrm>
          <a:prstGeom prst="roundRect">
            <a:avLst>
              <a:gd name="adj" fmla="val 9538"/>
            </a:avLst>
          </a:prstGeom>
          <a:solidFill>
            <a:srgbClr val="F3DE80"/>
          </a:solidFill>
          <a:ln>
            <a:noFill/>
          </a:ln>
          <a:effectLst/>
          <a:scene3d>
            <a:camera prst="orthographicFront"/>
            <a:lightRig rig="threePt" dir="t"/>
          </a:scene3d>
          <a:sp3d>
            <a:bevelT/>
          </a:sp3d>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Details in Chiara Rita Failla's talk</a:t>
            </a:r>
            <a:endParaRPr kumimoji="0" lang="it-IT" sz="1400" b="1" i="0" u="none" strike="noStrike" kern="0" cap="none" spc="0" normalizeH="0" baseline="0" noProof="0">
              <a:ln>
                <a:noFill/>
              </a:ln>
              <a:solidFill>
                <a:schemeClr val="accent1">
                  <a:lumMod val="75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93916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705412-0BD5-9CE2-B432-6579FEEA9997}"/>
              </a:ext>
            </a:extLst>
          </p:cNvPr>
          <p:cNvGrpSpPr/>
          <p:nvPr/>
        </p:nvGrpSpPr>
        <p:grpSpPr>
          <a:xfrm>
            <a:off x="8781371" y="437989"/>
            <a:ext cx="1532791" cy="1112605"/>
            <a:chOff x="9340638" y="526479"/>
            <a:chExt cx="1532791" cy="1112605"/>
          </a:xfrm>
        </p:grpSpPr>
        <p:pic>
          <p:nvPicPr>
            <p:cNvPr id="17" name="Picture 16">
              <a:extLst>
                <a:ext uri="{FF2B5EF4-FFF2-40B4-BE49-F238E27FC236}">
                  <a16:creationId xmlns:a16="http://schemas.microsoft.com/office/drawing/2014/main" id="{EF183BD4-9AE6-2000-2F44-0706377B7F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0638" y="526479"/>
              <a:ext cx="1532791" cy="1112605"/>
            </a:xfrm>
            <a:prstGeom prst="rect">
              <a:avLst/>
            </a:prstGeom>
          </p:spPr>
        </p:pic>
        <p:sp>
          <p:nvSpPr>
            <p:cNvPr id="12" name="TextBox 11">
              <a:extLst>
                <a:ext uri="{FF2B5EF4-FFF2-40B4-BE49-F238E27FC236}">
                  <a16:creationId xmlns:a16="http://schemas.microsoft.com/office/drawing/2014/main" id="{80CAD4FD-7950-BF2D-4D71-8431C14A11F0}"/>
                </a:ext>
              </a:extLst>
            </p:cNvPr>
            <p:cNvSpPr txBox="1"/>
            <p:nvPr/>
          </p:nvSpPr>
          <p:spPr>
            <a:xfrm>
              <a:off x="9656909" y="846398"/>
              <a:ext cx="87075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T" sz="2400" b="1" i="0" u="none" strike="noStrike" kern="0" cap="none" spc="0" normalizeH="0" baseline="0" noProof="0">
                  <a:ln>
                    <a:noFill/>
                  </a:ln>
                  <a:solidFill>
                    <a:srgbClr val="FF0000"/>
                  </a:solidFill>
                  <a:effectLst/>
                  <a:uLnTx/>
                  <a:uFillTx/>
                  <a:cs typeface="Arial" panose="020B0604020202020204" pitchFamily="34" charset="0"/>
                </a:rPr>
                <a:t>2008</a:t>
              </a:r>
            </a:p>
          </p:txBody>
        </p:sp>
      </p:grpSp>
      <p:sp>
        <p:nvSpPr>
          <p:cNvPr id="13" name="CasellaDiTesto 7">
            <a:extLst>
              <a:ext uri="{FF2B5EF4-FFF2-40B4-BE49-F238E27FC236}">
                <a16:creationId xmlns:a16="http://schemas.microsoft.com/office/drawing/2014/main" id="{8D7FB161-FCCE-C41F-26FC-542B82147E9C}"/>
              </a:ext>
            </a:extLst>
          </p:cNvPr>
          <p:cNvSpPr txBox="1"/>
          <p:nvPr/>
        </p:nvSpPr>
        <p:spPr>
          <a:xfrm>
            <a:off x="2751361" y="740247"/>
            <a:ext cx="4665060" cy="1294715"/>
          </a:xfrm>
          <a:prstGeom prst="roundRect">
            <a:avLst>
              <a:gd name="adj" fmla="val 6631"/>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our R&amp;D activity in the radwaste </a:t>
            </a:r>
          </a:p>
          <a:p>
            <a:pPr algn="ctr"/>
            <a:r>
              <a:rPr lang="it-IT" sz="1600" b="1" dirty="0" err="1">
                <a:solidFill>
                  <a:srgbClr val="16469E"/>
                </a:solidFill>
                <a:latin typeface="Arial"/>
                <a:cs typeface="Arial"/>
              </a:rPr>
              <a:t>monitoring field started in 2008</a:t>
            </a:r>
          </a:p>
          <a:p>
            <a:pPr algn="ctr"/>
            <a:endParaRPr lang="it-IT" sz="1100" b="1" dirty="0" err="1">
              <a:solidFill>
                <a:srgbClr val="16469E"/>
              </a:solidFill>
              <a:latin typeface="Arial"/>
              <a:cs typeface="Arial"/>
            </a:endParaRPr>
          </a:p>
          <a:p>
            <a:pPr algn="ctr"/>
            <a:r>
              <a:rPr lang="it-IT" sz="1600" b="1" dirty="0" err="1">
                <a:solidFill>
                  <a:srgbClr val="16469E"/>
                </a:solidFill>
                <a:latin typeface="Arial"/>
                <a:cs typeface="Arial"/>
              </a:rPr>
              <a:t>Ansaldo Nucleare funded </a:t>
            </a:r>
          </a:p>
          <a:p>
            <a:pPr algn="ctr"/>
            <a:r>
              <a:rPr lang="it-IT" sz="1600" b="1" dirty="0" err="1">
                <a:solidFill>
                  <a:srgbClr val="16469E"/>
                </a:solidFill>
                <a:latin typeface="Arial"/>
                <a:cs typeface="Arial"/>
              </a:rPr>
              <a:t>5 fellowships on the subject</a:t>
            </a:r>
          </a:p>
        </p:txBody>
      </p:sp>
      <p:grpSp>
        <p:nvGrpSpPr>
          <p:cNvPr id="19" name="Group 18">
            <a:extLst>
              <a:ext uri="{FF2B5EF4-FFF2-40B4-BE49-F238E27FC236}">
                <a16:creationId xmlns:a16="http://schemas.microsoft.com/office/drawing/2014/main" id="{FD9C5907-7DAB-E5EC-6C72-EFF63FB1D016}"/>
              </a:ext>
            </a:extLst>
          </p:cNvPr>
          <p:cNvGrpSpPr/>
          <p:nvPr/>
        </p:nvGrpSpPr>
        <p:grpSpPr>
          <a:xfrm>
            <a:off x="8781371" y="5120601"/>
            <a:ext cx="1532791" cy="1112605"/>
            <a:chOff x="9340638" y="526479"/>
            <a:chExt cx="1532791" cy="1112605"/>
          </a:xfrm>
        </p:grpSpPr>
        <p:pic>
          <p:nvPicPr>
            <p:cNvPr id="20" name="Picture 19">
              <a:extLst>
                <a:ext uri="{FF2B5EF4-FFF2-40B4-BE49-F238E27FC236}">
                  <a16:creationId xmlns:a16="http://schemas.microsoft.com/office/drawing/2014/main" id="{14471405-ED49-6084-D93E-F4A7D08CAA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0638" y="526479"/>
              <a:ext cx="1532791" cy="1112605"/>
            </a:xfrm>
            <a:prstGeom prst="rect">
              <a:avLst/>
            </a:prstGeom>
          </p:spPr>
        </p:pic>
        <p:sp>
          <p:nvSpPr>
            <p:cNvPr id="21" name="TextBox 20">
              <a:extLst>
                <a:ext uri="{FF2B5EF4-FFF2-40B4-BE49-F238E27FC236}">
                  <a16:creationId xmlns:a16="http://schemas.microsoft.com/office/drawing/2014/main" id="{BF35C6E0-A39D-E3DE-BB91-F936CBB2CA8E}"/>
                </a:ext>
              </a:extLst>
            </p:cNvPr>
            <p:cNvSpPr txBox="1"/>
            <p:nvPr/>
          </p:nvSpPr>
          <p:spPr>
            <a:xfrm>
              <a:off x="9656909" y="846398"/>
              <a:ext cx="87075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T" sz="2400" b="1" i="0" u="none" strike="noStrike" kern="0" cap="none" spc="0" normalizeH="0" baseline="0" noProof="0">
                  <a:ln>
                    <a:noFill/>
                  </a:ln>
                  <a:solidFill>
                    <a:srgbClr val="FF0000"/>
                  </a:solidFill>
                  <a:effectLst/>
                  <a:uLnTx/>
                  <a:uFillTx/>
                  <a:cs typeface="Arial" panose="020B0604020202020204" pitchFamily="34" charset="0"/>
                </a:rPr>
                <a:t>2025</a:t>
              </a:r>
            </a:p>
          </p:txBody>
        </p:sp>
      </p:grpSp>
      <p:sp>
        <p:nvSpPr>
          <p:cNvPr id="22" name="CasellaDiTesto 7">
            <a:extLst>
              <a:ext uri="{FF2B5EF4-FFF2-40B4-BE49-F238E27FC236}">
                <a16:creationId xmlns:a16="http://schemas.microsoft.com/office/drawing/2014/main" id="{2D810673-DA6E-B629-9652-4950B3C5E79E}"/>
              </a:ext>
            </a:extLst>
          </p:cNvPr>
          <p:cNvSpPr txBox="1"/>
          <p:nvPr/>
        </p:nvSpPr>
        <p:spPr>
          <a:xfrm>
            <a:off x="2751361" y="2625186"/>
            <a:ext cx="4665059" cy="361474"/>
          </a:xfrm>
          <a:prstGeom prst="roundRect">
            <a:avLst>
              <a:gd name="adj" fmla="val 21539"/>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contract between INFN and Sogin 2013-2014</a:t>
            </a:r>
          </a:p>
        </p:txBody>
      </p:sp>
      <p:sp>
        <p:nvSpPr>
          <p:cNvPr id="23" name="CasellaDiTesto 7">
            <a:extLst>
              <a:ext uri="{FF2B5EF4-FFF2-40B4-BE49-F238E27FC236}">
                <a16:creationId xmlns:a16="http://schemas.microsoft.com/office/drawing/2014/main" id="{AC11C216-E92E-2A37-0260-A9940CE8DB54}"/>
              </a:ext>
            </a:extLst>
          </p:cNvPr>
          <p:cNvSpPr txBox="1"/>
          <p:nvPr/>
        </p:nvSpPr>
        <p:spPr>
          <a:xfrm>
            <a:off x="2751361" y="4073466"/>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2019-2023: Euratom H2020 MICADO</a:t>
            </a:r>
          </a:p>
        </p:txBody>
      </p:sp>
      <p:sp>
        <p:nvSpPr>
          <p:cNvPr id="24" name="CasellaDiTesto 7">
            <a:extLst>
              <a:ext uri="{FF2B5EF4-FFF2-40B4-BE49-F238E27FC236}">
                <a16:creationId xmlns:a16="http://schemas.microsoft.com/office/drawing/2014/main" id="{71490E31-08C9-3B27-01D0-C1DAA49328DE}"/>
              </a:ext>
            </a:extLst>
          </p:cNvPr>
          <p:cNvSpPr txBox="1"/>
          <p:nvPr/>
        </p:nvSpPr>
        <p:spPr>
          <a:xfrm>
            <a:off x="2751361" y="4619156"/>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2020-2024: Euratom H2020 PREDIS</a:t>
            </a:r>
          </a:p>
        </p:txBody>
      </p:sp>
      <p:sp>
        <p:nvSpPr>
          <p:cNvPr id="25" name="CasellaDiTesto 7">
            <a:extLst>
              <a:ext uri="{FF2B5EF4-FFF2-40B4-BE49-F238E27FC236}">
                <a16:creationId xmlns:a16="http://schemas.microsoft.com/office/drawing/2014/main" id="{BCC353E7-CFB6-40A3-90D5-5759AA93EC5A}"/>
              </a:ext>
            </a:extLst>
          </p:cNvPr>
          <p:cNvSpPr txBox="1"/>
          <p:nvPr/>
        </p:nvSpPr>
        <p:spPr>
          <a:xfrm>
            <a:off x="2751361" y="5120601"/>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2021-2024: Euratom H2020 CLEANDEM</a:t>
            </a:r>
          </a:p>
        </p:txBody>
      </p:sp>
      <p:sp>
        <p:nvSpPr>
          <p:cNvPr id="26" name="CasellaDiTesto 7">
            <a:extLst>
              <a:ext uri="{FF2B5EF4-FFF2-40B4-BE49-F238E27FC236}">
                <a16:creationId xmlns:a16="http://schemas.microsoft.com/office/drawing/2014/main" id="{B2845FB4-E798-9043-4B50-367097FDF346}"/>
              </a:ext>
            </a:extLst>
          </p:cNvPr>
          <p:cNvSpPr txBox="1"/>
          <p:nvPr/>
        </p:nvSpPr>
        <p:spPr>
          <a:xfrm>
            <a:off x="2751361" y="2123741"/>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INFN-E   DMNR</a:t>
            </a:r>
          </a:p>
        </p:txBody>
      </p:sp>
      <p:sp>
        <p:nvSpPr>
          <p:cNvPr id="27" name="CasellaDiTesto 7">
            <a:extLst>
              <a:ext uri="{FF2B5EF4-FFF2-40B4-BE49-F238E27FC236}">
                <a16:creationId xmlns:a16="http://schemas.microsoft.com/office/drawing/2014/main" id="{9A5D0951-516D-8B6C-1430-5576347DF98C}"/>
              </a:ext>
            </a:extLst>
          </p:cNvPr>
          <p:cNvSpPr txBox="1"/>
          <p:nvPr/>
        </p:nvSpPr>
        <p:spPr>
          <a:xfrm>
            <a:off x="2751361" y="3129570"/>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INFN-E   HELNEM</a:t>
            </a:r>
          </a:p>
        </p:txBody>
      </p:sp>
      <p:sp>
        <p:nvSpPr>
          <p:cNvPr id="28" name="CasellaDiTesto 7">
            <a:extLst>
              <a:ext uri="{FF2B5EF4-FFF2-40B4-BE49-F238E27FC236}">
                <a16:creationId xmlns:a16="http://schemas.microsoft.com/office/drawing/2014/main" id="{E8C6C0E0-0BDD-F262-E07A-23334EA0C12A}"/>
              </a:ext>
            </a:extLst>
          </p:cNvPr>
          <p:cNvSpPr txBox="1"/>
          <p:nvPr/>
        </p:nvSpPr>
        <p:spPr>
          <a:xfrm>
            <a:off x="2751361" y="3601518"/>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INFN-E   RADSIEVE</a:t>
            </a:r>
          </a:p>
        </p:txBody>
      </p:sp>
      <p:sp>
        <p:nvSpPr>
          <p:cNvPr id="30" name="CasellaDiTesto 7">
            <a:extLst>
              <a:ext uri="{FF2B5EF4-FFF2-40B4-BE49-F238E27FC236}">
                <a16:creationId xmlns:a16="http://schemas.microsoft.com/office/drawing/2014/main" id="{E4A22A0B-A676-0FD9-E57E-34E63CC96D82}"/>
              </a:ext>
            </a:extLst>
          </p:cNvPr>
          <p:cNvSpPr txBox="1"/>
          <p:nvPr/>
        </p:nvSpPr>
        <p:spPr>
          <a:xfrm>
            <a:off x="2751361" y="5607298"/>
            <a:ext cx="4665059" cy="390942"/>
          </a:xfrm>
          <a:prstGeom prst="roundRect">
            <a:avLst>
              <a:gd name="adj" fmla="val 23407"/>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600" b="1" dirty="0" err="1">
                <a:solidFill>
                  <a:srgbClr val="16469E"/>
                </a:solidFill>
                <a:latin typeface="Arial"/>
                <a:cs typeface="Arial"/>
              </a:rPr>
              <a:t>INFN-E   PI3SO</a:t>
            </a:r>
          </a:p>
        </p:txBody>
      </p:sp>
      <p:cxnSp>
        <p:nvCxnSpPr>
          <p:cNvPr id="32" name="Straight Connector 31">
            <a:extLst>
              <a:ext uri="{FF2B5EF4-FFF2-40B4-BE49-F238E27FC236}">
                <a16:creationId xmlns:a16="http://schemas.microsoft.com/office/drawing/2014/main" id="{400EA587-66D1-3DC1-B2A6-688FB439725F}"/>
              </a:ext>
            </a:extLst>
          </p:cNvPr>
          <p:cNvCxnSpPr/>
          <p:nvPr/>
        </p:nvCxnSpPr>
        <p:spPr>
          <a:xfrm>
            <a:off x="9550751" y="1622323"/>
            <a:ext cx="0" cy="3387775"/>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73762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e Process 1">
            <a:extLst>
              <a:ext uri="{FF2B5EF4-FFF2-40B4-BE49-F238E27FC236}">
                <a16:creationId xmlns:a16="http://schemas.microsoft.com/office/drawing/2014/main" id="{C183435C-4841-444E-B689-D349964D2B13}"/>
              </a:ext>
            </a:extLst>
          </p:cNvPr>
          <p:cNvSpPr/>
          <p:nvPr/>
        </p:nvSpPr>
        <p:spPr>
          <a:xfrm>
            <a:off x="4357186" y="1013974"/>
            <a:ext cx="3477628" cy="408623"/>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chemeClr val="accent1">
                    <a:lumMod val="75000"/>
                  </a:schemeClr>
                </a:solidFill>
                <a:latin typeface="Arial" panose="020B0604020202020204" pitchFamily="34" charset="0"/>
                <a:cs typeface="Arial" panose="020B0604020202020204" pitchFamily="34" charset="0"/>
              </a:rPr>
              <a:t>Summary and prospects</a:t>
            </a:r>
          </a:p>
        </p:txBody>
      </p:sp>
      <p:sp>
        <p:nvSpPr>
          <p:cNvPr id="4" name="Text Box 11">
            <a:extLst>
              <a:ext uri="{FF2B5EF4-FFF2-40B4-BE49-F238E27FC236}">
                <a16:creationId xmlns:a16="http://schemas.microsoft.com/office/drawing/2014/main" id="{972A25CF-43CF-7940-B198-1468F0184640}"/>
              </a:ext>
            </a:extLst>
          </p:cNvPr>
          <p:cNvSpPr txBox="1">
            <a:spLocks noChangeArrowheads="1"/>
          </p:cNvSpPr>
          <p:nvPr/>
        </p:nvSpPr>
        <p:spPr bwMode="auto">
          <a:xfrm>
            <a:off x="3273476" y="2637320"/>
            <a:ext cx="792590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flexible: radwaste, ambient monitoring, scanners, dosimeters, ... </a:t>
            </a:r>
          </a:p>
        </p:txBody>
      </p:sp>
      <p:sp>
        <p:nvSpPr>
          <p:cNvPr id="5" name="Text Box 11">
            <a:extLst>
              <a:ext uri="{FF2B5EF4-FFF2-40B4-BE49-F238E27FC236}">
                <a16:creationId xmlns:a16="http://schemas.microsoft.com/office/drawing/2014/main" id="{7C617A5B-8409-5941-BCB8-FEB5E23EF539}"/>
              </a:ext>
            </a:extLst>
          </p:cNvPr>
          <p:cNvSpPr txBox="1">
            <a:spLocks noChangeArrowheads="1"/>
          </p:cNvSpPr>
          <p:nvPr/>
        </p:nvSpPr>
        <p:spPr bwMode="auto">
          <a:xfrm>
            <a:off x="4353022" y="3858491"/>
            <a:ext cx="690299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successfully tested from very low to very high dose rates</a:t>
            </a:r>
          </a:p>
        </p:txBody>
      </p:sp>
      <p:sp>
        <p:nvSpPr>
          <p:cNvPr id="8" name="Text Box 11">
            <a:extLst>
              <a:ext uri="{FF2B5EF4-FFF2-40B4-BE49-F238E27FC236}">
                <a16:creationId xmlns:a16="http://schemas.microsoft.com/office/drawing/2014/main" id="{B8E1E295-D7F1-6745-95BD-1D08BB754A18}"/>
              </a:ext>
            </a:extLst>
          </p:cNvPr>
          <p:cNvSpPr txBox="1">
            <a:spLocks noChangeArrowheads="1"/>
          </p:cNvSpPr>
          <p:nvPr/>
        </p:nvSpPr>
        <p:spPr bwMode="auto">
          <a:xfrm>
            <a:off x="4981540" y="4588147"/>
            <a:ext cx="474800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discussions under way with companies</a:t>
            </a:r>
          </a:p>
        </p:txBody>
      </p:sp>
      <p:sp>
        <p:nvSpPr>
          <p:cNvPr id="9" name="Text Box 11">
            <a:extLst>
              <a:ext uri="{FF2B5EF4-FFF2-40B4-BE49-F238E27FC236}">
                <a16:creationId xmlns:a16="http://schemas.microsoft.com/office/drawing/2014/main" id="{E3EBF837-2B35-6540-86A5-BD09C0C9461B}"/>
              </a:ext>
            </a:extLst>
          </p:cNvPr>
          <p:cNvSpPr txBox="1">
            <a:spLocks noChangeArrowheads="1"/>
          </p:cNvSpPr>
          <p:nvPr/>
        </p:nvSpPr>
        <p:spPr bwMode="auto">
          <a:xfrm>
            <a:off x="2587677" y="1939195"/>
            <a:ext cx="866834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reliable gamma and neutron detectors have been developed at INFN </a:t>
            </a:r>
          </a:p>
        </p:txBody>
      </p:sp>
      <p:grpSp>
        <p:nvGrpSpPr>
          <p:cNvPr id="10" name="Group 9">
            <a:extLst>
              <a:ext uri="{FF2B5EF4-FFF2-40B4-BE49-F238E27FC236}">
                <a16:creationId xmlns:a16="http://schemas.microsoft.com/office/drawing/2014/main" id="{FE801306-22D4-F14F-83C9-54584D683C83}"/>
              </a:ext>
            </a:extLst>
          </p:cNvPr>
          <p:cNvGrpSpPr/>
          <p:nvPr/>
        </p:nvGrpSpPr>
        <p:grpSpPr>
          <a:xfrm>
            <a:off x="1589811" y="1939195"/>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11" name="Striped Right Arrow 105">
              <a:extLst>
                <a:ext uri="{FF2B5EF4-FFF2-40B4-BE49-F238E27FC236}">
                  <a16:creationId xmlns:a16="http://schemas.microsoft.com/office/drawing/2014/main" id="{1993D2F1-61D6-D04B-8750-95CD6A7B1D74}"/>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20D954-74B6-4943-9C04-19FC1278D2D8}"/>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865712-05A5-C54F-9C95-B4B3E17C971F}"/>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453CE05-FEB7-714C-9B03-DF0C650369C1}"/>
              </a:ext>
            </a:extLst>
          </p:cNvPr>
          <p:cNvGrpSpPr/>
          <p:nvPr/>
        </p:nvGrpSpPr>
        <p:grpSpPr>
          <a:xfrm>
            <a:off x="2204174" y="2632138"/>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15" name="Striped Right Arrow 105">
              <a:extLst>
                <a:ext uri="{FF2B5EF4-FFF2-40B4-BE49-F238E27FC236}">
                  <a16:creationId xmlns:a16="http://schemas.microsoft.com/office/drawing/2014/main" id="{4FCFAE1A-0F43-CF40-9068-89E3754A7A47}"/>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7C8B9-C5CF-A042-9E3E-10E829091BB9}"/>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0D0539-DE89-8F4A-9DF1-692FB2664842}"/>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F4A8B73-9311-FD43-8FA5-9BEC551DDB9D}"/>
              </a:ext>
            </a:extLst>
          </p:cNvPr>
          <p:cNvGrpSpPr/>
          <p:nvPr/>
        </p:nvGrpSpPr>
        <p:grpSpPr>
          <a:xfrm>
            <a:off x="3327473" y="3846231"/>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19" name="Striped Right Arrow 105">
              <a:extLst>
                <a:ext uri="{FF2B5EF4-FFF2-40B4-BE49-F238E27FC236}">
                  <a16:creationId xmlns:a16="http://schemas.microsoft.com/office/drawing/2014/main" id="{61A96813-E519-2B4F-B925-D7D9803A8FA7}"/>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6113A5-B10E-B849-868E-DC7C6DA59D3D}"/>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448A1E-8286-8641-9D8B-6FD467AFD3A6}"/>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CEFECE7E-BE26-394E-9D71-4385AAF87260}"/>
              </a:ext>
            </a:extLst>
          </p:cNvPr>
          <p:cNvGrpSpPr/>
          <p:nvPr/>
        </p:nvGrpSpPr>
        <p:grpSpPr>
          <a:xfrm>
            <a:off x="3856108" y="4573049"/>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23" name="Striped Right Arrow 105">
              <a:extLst>
                <a:ext uri="{FF2B5EF4-FFF2-40B4-BE49-F238E27FC236}">
                  <a16:creationId xmlns:a16="http://schemas.microsoft.com/office/drawing/2014/main" id="{7A8700F2-7822-4E46-A72C-314625111667}"/>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6A0CFD-E029-6044-BC86-42E7AB6D7DDE}"/>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5B729A-D7D3-7547-B242-56BFDD29E2AE}"/>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 Box 11">
            <a:extLst>
              <a:ext uri="{FF2B5EF4-FFF2-40B4-BE49-F238E27FC236}">
                <a16:creationId xmlns:a16="http://schemas.microsoft.com/office/drawing/2014/main" id="{C7AA833E-55E2-6C10-1962-80EAE1F4229E}"/>
              </a:ext>
            </a:extLst>
          </p:cNvPr>
          <p:cNvSpPr txBox="1">
            <a:spLocks noChangeArrowheads="1"/>
          </p:cNvSpPr>
          <p:nvPr/>
        </p:nvSpPr>
        <p:spPr bwMode="auto">
          <a:xfrm>
            <a:off x="6192120" y="5351406"/>
            <a:ext cx="474800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solutions in search of problems?</a:t>
            </a:r>
          </a:p>
        </p:txBody>
      </p:sp>
      <p:grpSp>
        <p:nvGrpSpPr>
          <p:cNvPr id="7" name="Group 6">
            <a:extLst>
              <a:ext uri="{FF2B5EF4-FFF2-40B4-BE49-F238E27FC236}">
                <a16:creationId xmlns:a16="http://schemas.microsoft.com/office/drawing/2014/main" id="{0F75B159-80EB-6F65-632C-D4AAC8A55E17}"/>
              </a:ext>
            </a:extLst>
          </p:cNvPr>
          <p:cNvGrpSpPr/>
          <p:nvPr/>
        </p:nvGrpSpPr>
        <p:grpSpPr>
          <a:xfrm>
            <a:off x="4415326" y="5321194"/>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26" name="Striped Right Arrow 105">
              <a:extLst>
                <a:ext uri="{FF2B5EF4-FFF2-40B4-BE49-F238E27FC236}">
                  <a16:creationId xmlns:a16="http://schemas.microsoft.com/office/drawing/2014/main" id="{C865BCB7-B2F4-1817-8C09-8BBE881F9EA8}"/>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DE5093-A9C8-DDA2-CB34-83C61C8FA89D}"/>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F17A903-1D78-B2E0-6554-460574B17CEF}"/>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35D5804E-7EEB-6D3B-0458-4EC2351E5D7C}"/>
              </a:ext>
            </a:extLst>
          </p:cNvPr>
          <p:cNvSpPr txBox="1"/>
          <p:nvPr/>
        </p:nvSpPr>
        <p:spPr>
          <a:xfrm>
            <a:off x="5530837" y="5275868"/>
            <a:ext cx="646331" cy="646331"/>
          </a:xfrm>
          <a:prstGeom prst="rect">
            <a:avLst/>
          </a:prstGeom>
          <a:noFill/>
        </p:spPr>
        <p:txBody>
          <a:bodyPr wrap="none" rtlCol="0" anchor="b">
            <a:spAutoFit/>
          </a:bodyPr>
          <a:lstStyle/>
          <a:p>
            <a:r>
              <a:rPr lang="it-IT" sz="3600">
                <a:solidFill>
                  <a:schemeClr val="accent1">
                    <a:lumMod val="75000"/>
                  </a:schemeClr>
                </a:solidFill>
                <a:latin typeface="Arial" panose="020B0604020202020204" pitchFamily="34" charset="0"/>
                <a:cs typeface="Arial" panose="020B0604020202020204" pitchFamily="34" charset="0"/>
              </a:rPr>
              <a:t>😀</a:t>
            </a:r>
            <a:endParaRPr>
              <a:latin typeface="Arial" panose="020B0604020202020204" pitchFamily="34" charset="0"/>
              <a:cs typeface="Arial" panose="020B0604020202020204" pitchFamily="34" charset="0"/>
            </a:endParaRPr>
          </a:p>
        </p:txBody>
      </p:sp>
      <p:sp>
        <p:nvSpPr>
          <p:cNvPr id="3" name="Text Box 11">
            <a:extLst>
              <a:ext uri="{FF2B5EF4-FFF2-40B4-BE49-F238E27FC236}">
                <a16:creationId xmlns:a16="http://schemas.microsoft.com/office/drawing/2014/main" id="{04A5536B-029C-68B1-6F81-8281B3101960}"/>
              </a:ext>
            </a:extLst>
          </p:cNvPr>
          <p:cNvSpPr txBox="1">
            <a:spLocks noChangeArrowheads="1"/>
          </p:cNvSpPr>
          <p:nvPr/>
        </p:nvSpPr>
        <p:spPr bwMode="auto">
          <a:xfrm>
            <a:off x="3776910" y="3243495"/>
            <a:ext cx="792590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pPr algn="l"/>
            <a:r>
              <a:rPr lang="it-IT" sz="1800">
                <a:solidFill>
                  <a:schemeClr val="accent1">
                    <a:lumMod val="75000"/>
                  </a:schemeClr>
                </a:solidFill>
              </a:rPr>
              <a:t>safety &amp; security: airrports, buildings, nuclear material transports,...</a:t>
            </a:r>
          </a:p>
        </p:txBody>
      </p:sp>
      <p:grpSp>
        <p:nvGrpSpPr>
          <p:cNvPr id="30" name="Group 29">
            <a:extLst>
              <a:ext uri="{FF2B5EF4-FFF2-40B4-BE49-F238E27FC236}">
                <a16:creationId xmlns:a16="http://schemas.microsoft.com/office/drawing/2014/main" id="{E81D03B3-2FE7-5138-8051-412C337B36C2}"/>
              </a:ext>
            </a:extLst>
          </p:cNvPr>
          <p:cNvGrpSpPr/>
          <p:nvPr/>
        </p:nvGrpSpPr>
        <p:grpSpPr>
          <a:xfrm>
            <a:off x="2707608" y="3238313"/>
            <a:ext cx="924341" cy="369332"/>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31" name="Striped Right Arrow 105">
              <a:extLst>
                <a:ext uri="{FF2B5EF4-FFF2-40B4-BE49-F238E27FC236}">
                  <a16:creationId xmlns:a16="http://schemas.microsoft.com/office/drawing/2014/main" id="{9144BDF6-C111-8D4B-1659-CB48D9C0E175}"/>
                </a:ext>
              </a:extLst>
            </p:cNvPr>
            <p:cNvSpPr/>
            <p:nvPr/>
          </p:nvSpPr>
          <p:spPr>
            <a:xfrm>
              <a:off x="6482087" y="2956304"/>
              <a:ext cx="903638" cy="472193"/>
            </a:xfrm>
            <a:prstGeom prst="rightArrow">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473B7B-123B-74EB-6CFE-3AC7CF14AF3B}"/>
                </a:ext>
              </a:extLst>
            </p:cNvPr>
            <p:cNvSpPr/>
            <p:nvPr/>
          </p:nvSpPr>
          <p:spPr>
            <a:xfrm>
              <a:off x="6340475"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0959E7-C62A-3BC7-1F0C-895257A2E723}"/>
                </a:ext>
              </a:extLst>
            </p:cNvPr>
            <p:cNvSpPr/>
            <p:nvPr/>
          </p:nvSpPr>
          <p:spPr>
            <a:xfrm>
              <a:off x="6203950" y="3075249"/>
              <a:ext cx="85725" cy="236276"/>
            </a:xfrm>
            <a:prstGeom prst="rect">
              <a:avLst/>
            </a:prstGeom>
            <a:grpFill/>
            <a:ln>
              <a:noFill/>
            </a:ln>
            <a:sp3d extrusionH="38100">
              <a:bevelT w="381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418925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ent Up Arrow 8">
            <a:extLst>
              <a:ext uri="{FF2B5EF4-FFF2-40B4-BE49-F238E27FC236}">
                <a16:creationId xmlns:a16="http://schemas.microsoft.com/office/drawing/2014/main" id="{522C7723-5DE8-BE10-5543-9C1EF334650B}"/>
              </a:ext>
            </a:extLst>
          </p:cNvPr>
          <p:cNvSpPr/>
          <p:nvPr/>
        </p:nvSpPr>
        <p:spPr>
          <a:xfrm rot="5400000">
            <a:off x="3636514" y="3101408"/>
            <a:ext cx="622657" cy="2792745"/>
          </a:xfrm>
          <a:prstGeom prst="bentUpArrow">
            <a:avLst>
              <a:gd name="adj1" fmla="val 35071"/>
              <a:gd name="adj2" fmla="val 35071"/>
              <a:gd name="adj3" fmla="val 41580"/>
            </a:avLst>
          </a:prstGeom>
          <a:solidFill>
            <a:srgbClr val="CCFF66"/>
          </a:solidFill>
          <a:scene3d>
            <a:camera prst="orthographicFront"/>
            <a:lightRig rig="threePt" dir="t"/>
          </a:scene3d>
          <a:sp3d>
            <a:bevelT/>
          </a:sp3d>
        </p:spPr>
        <p:txBody>
          <a:bodyPr wrap="square">
            <a:spAutoFit/>
          </a:bodyPr>
          <a:lstStyle/>
          <a:p>
            <a:pPr algn="ctr"/>
            <a:endParaRPr lang="en-IT" b="1">
              <a:solidFill>
                <a:srgbClr val="4F81BD">
                  <a:lumMod val="75000"/>
                </a:srgbClr>
              </a:solidFill>
              <a:cs typeface="Arial" panose="020B0604020202020204" pitchFamily="34" charset="0"/>
            </a:endParaRPr>
          </a:p>
        </p:txBody>
      </p:sp>
      <p:sp>
        <p:nvSpPr>
          <p:cNvPr id="5" name="TextBox 4">
            <a:extLst>
              <a:ext uri="{FF2B5EF4-FFF2-40B4-BE49-F238E27FC236}">
                <a16:creationId xmlns:a16="http://schemas.microsoft.com/office/drawing/2014/main" id="{7E0CFEA7-C245-B90E-2D47-C0F14E19EEC5}"/>
              </a:ext>
            </a:extLst>
          </p:cNvPr>
          <p:cNvSpPr txBox="1"/>
          <p:nvPr/>
        </p:nvSpPr>
        <p:spPr>
          <a:xfrm>
            <a:off x="5438757" y="363067"/>
            <a:ext cx="6339155" cy="5786199"/>
          </a:xfrm>
          <a:prstGeom prst="rect">
            <a:avLst/>
          </a:prstGeom>
          <a:noFill/>
        </p:spPr>
        <p:txBody>
          <a:bodyPr wrap="square" rtlCol="0">
            <a:spAutoFit/>
          </a:bodyPr>
          <a:lstStyle/>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M. Ripani et al., </a:t>
            </a:r>
            <a:r>
              <a:rPr lang="en-GB" sz="1100" b="1">
                <a:solidFill>
                  <a:schemeClr val="accent1">
                    <a:lumMod val="75000"/>
                  </a:schemeClr>
                </a:solidFill>
                <a:cs typeface="Arial" panose="020B0604020202020204" pitchFamily="34" charset="0"/>
              </a:rPr>
              <a:t>Field Test of the MiniRadMeter Gamma and Neutron Detector for the EU Project CLEANDEM</a:t>
            </a:r>
            <a:r>
              <a:rPr lang="en-GB" sz="1100">
                <a:solidFill>
                  <a:schemeClr val="accent1">
                    <a:lumMod val="75000"/>
                  </a:schemeClr>
                </a:solidFill>
                <a:cs typeface="Arial" panose="020B0604020202020204" pitchFamily="34" charset="0"/>
              </a:rPr>
              <a:t>, Sensors 2024, 24, 5905. https://doi.org/10.3390/s24185905</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G.E. Poma et al., </a:t>
            </a:r>
            <a:r>
              <a:rPr lang="en-GB" sz="1100" b="1">
                <a:solidFill>
                  <a:schemeClr val="accent1">
                    <a:lumMod val="75000"/>
                  </a:schemeClr>
                </a:solidFill>
                <a:cs typeface="Arial" panose="020B0604020202020204" pitchFamily="34" charset="0"/>
              </a:rPr>
              <a:t>PI3SO: A Spectroscopic </a:t>
            </a:r>
            <a:r>
              <a:rPr lang="en-GB" sz="1100" b="1">
                <a:solidFill>
                  <a:schemeClr val="accent1">
                    <a:lumMod val="75000"/>
                  </a:schemeClr>
                </a:solidFill>
                <a:latin typeface="Symbol" pitchFamily="2" charset="2"/>
                <a:cs typeface="Arial" panose="020B0604020202020204" pitchFamily="34" charset="0"/>
              </a:rPr>
              <a:t>g</a:t>
            </a:r>
            <a:r>
              <a:rPr lang="en-GB" sz="1100" b="1">
                <a:solidFill>
                  <a:schemeClr val="accent1">
                    <a:lumMod val="75000"/>
                  </a:schemeClr>
                </a:solidFill>
                <a:cs typeface="Arial" panose="020B0604020202020204" pitchFamily="34" charset="0"/>
              </a:rPr>
              <a:t>-Ray Scanner Table for Sort and Segregate Radwaste Analysis</a:t>
            </a:r>
            <a:r>
              <a:rPr lang="en-GB" sz="1100">
                <a:solidFill>
                  <a:schemeClr val="accent1">
                    <a:lumMod val="75000"/>
                  </a:schemeClr>
                </a:solidFill>
                <a:cs typeface="Arial" panose="020B0604020202020204" pitchFamily="34" charset="0"/>
              </a:rPr>
              <a:t>, Inventions 2024, 9, 85. https://doi.org/10.3390/inventions9040085</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M. Romoli et al., </a:t>
            </a:r>
            <a:r>
              <a:rPr lang="en-GB" sz="1100" b="1">
                <a:solidFill>
                  <a:schemeClr val="accent1">
                    <a:lumMod val="75000"/>
                  </a:schemeClr>
                </a:solidFill>
                <a:cs typeface="Arial" panose="020B0604020202020204" pitchFamily="34" charset="0"/>
              </a:rPr>
              <a:t>A Wireless Gamma-Ray Monitoring System for Cemented Radwaste Drums</a:t>
            </a:r>
            <a:r>
              <a:rPr lang="en-GB" sz="1100">
                <a:solidFill>
                  <a:schemeClr val="accent1">
                    <a:lumMod val="75000"/>
                  </a:schemeClr>
                </a:solidFill>
                <a:cs typeface="Arial" panose="020B0604020202020204" pitchFamily="34" charset="0"/>
              </a:rPr>
              <a:t>, Sensors 2024, 24, 2332. https://doi.org/10.3390/s24072332</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L. Cosentino et al., </a:t>
            </a:r>
            <a:r>
              <a:rPr lang="en-GB" sz="1100" b="1">
                <a:solidFill>
                  <a:schemeClr val="accent1">
                    <a:lumMod val="75000"/>
                  </a:schemeClr>
                </a:solidFill>
                <a:cs typeface="Arial" panose="020B0604020202020204" pitchFamily="34" charset="0"/>
              </a:rPr>
              <a:t>SiLiF Neutron Counters to Monitor Nuclear Materials in the MICADO Project</a:t>
            </a:r>
            <a:r>
              <a:rPr lang="en-GB" sz="1100">
                <a:solidFill>
                  <a:schemeClr val="accent1">
                    <a:lumMod val="75000"/>
                  </a:schemeClr>
                </a:solidFill>
                <a:cs typeface="Arial" panose="020B0604020202020204" pitchFamily="34" charset="0"/>
              </a:rPr>
              <a:t>, Sensors 2021, 21, 2630. https://doi.org/10.3390/s21082630</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L. Cosentino et al., </a:t>
            </a:r>
            <a:r>
              <a:rPr lang="en-GB" sz="1100" b="1">
                <a:solidFill>
                  <a:schemeClr val="accent1">
                    <a:lumMod val="75000"/>
                  </a:schemeClr>
                </a:solidFill>
                <a:cs typeface="Arial" panose="020B0604020202020204" pitchFamily="34" charset="0"/>
              </a:rPr>
              <a:t>Gamma-Ray Counters to Monitor Radioactive Waste Packages in the MICADO Project</a:t>
            </a:r>
            <a:r>
              <a:rPr lang="en-GB" sz="1100">
                <a:solidFill>
                  <a:schemeClr val="accent1">
                    <a:lumMod val="75000"/>
                  </a:schemeClr>
                </a:solidFill>
                <a:cs typeface="Arial" panose="020B0604020202020204" pitchFamily="34" charset="0"/>
              </a:rPr>
              <a:t>, Instruments 2021, 5, 19. https://doi.org/10.3390/instruments5020019</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P. Finocchiaro, </a:t>
            </a:r>
            <a:r>
              <a:rPr lang="en-GB" sz="1100" b="1">
                <a:solidFill>
                  <a:schemeClr val="accent1">
                    <a:lumMod val="75000"/>
                  </a:schemeClr>
                </a:solidFill>
                <a:cs typeface="Arial" panose="020B0604020202020204" pitchFamily="34" charset="0"/>
              </a:rPr>
              <a:t>From nuclear physics to applications: detectors for beam handling, medical diagnostics and radioactive waste monitoring</a:t>
            </a:r>
            <a:r>
              <a:rPr lang="en-GB" sz="1100">
                <a:solidFill>
                  <a:schemeClr val="accent1">
                    <a:lumMod val="75000"/>
                  </a:schemeClr>
                </a:solidFill>
                <a:cs typeface="Arial" panose="020B0604020202020204" pitchFamily="34" charset="0"/>
              </a:rPr>
              <a:t>, Eur. Phys. J. Plus (2020) 135:345. https://doi.org/10.1140/epjp/s13360-020-00352-5</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Fabio Longhitano et al., </a:t>
            </a:r>
            <a:r>
              <a:rPr lang="en-GB" sz="1100" b="1">
                <a:solidFill>
                  <a:schemeClr val="accent1">
                    <a:lumMod val="75000"/>
                  </a:schemeClr>
                </a:solidFill>
                <a:cs typeface="Arial" panose="020B0604020202020204" pitchFamily="34" charset="0"/>
              </a:rPr>
              <a:t>A Scintillator Array Table with Spectroscopic Features</a:t>
            </a:r>
            <a:r>
              <a:rPr lang="en-GB" sz="1100">
                <a:solidFill>
                  <a:schemeClr val="accent1">
                    <a:lumMod val="75000"/>
                  </a:schemeClr>
                </a:solidFill>
                <a:cs typeface="Arial" panose="020B0604020202020204" pitchFamily="34" charset="0"/>
              </a:rPr>
              <a:t>, Sensors 2022, 22, 4754. https://doi.org/10.3390/s22134754</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A.P. Caricato et al., </a:t>
            </a:r>
            <a:r>
              <a:rPr lang="en-GB" sz="1100" b="1">
                <a:solidFill>
                  <a:schemeClr val="accent1">
                    <a:lumMod val="75000"/>
                  </a:schemeClr>
                </a:solidFill>
                <a:cs typeface="Arial" panose="020B0604020202020204" pitchFamily="34" charset="0"/>
              </a:rPr>
              <a:t>Thermal neutron conversion by high purity </a:t>
            </a:r>
            <a:r>
              <a:rPr lang="en-GB" sz="1100" b="1" baseline="30000">
                <a:solidFill>
                  <a:schemeClr val="accent1">
                    <a:lumMod val="75000"/>
                  </a:schemeClr>
                </a:solidFill>
                <a:cs typeface="Arial" panose="020B0604020202020204" pitchFamily="34" charset="0"/>
              </a:rPr>
              <a:t>10</a:t>
            </a:r>
            <a:r>
              <a:rPr lang="en-GB" sz="1100" b="1">
                <a:solidFill>
                  <a:schemeClr val="accent1">
                    <a:lumMod val="75000"/>
                  </a:schemeClr>
                </a:solidFill>
                <a:cs typeface="Arial" panose="020B0604020202020204" pitchFamily="34" charset="0"/>
              </a:rPr>
              <a:t>B-enriched layers: PLD-growth, thickness-dependence and neutron-detection performances</a:t>
            </a:r>
            <a:r>
              <a:rPr lang="en-GB" sz="1100">
                <a:solidFill>
                  <a:schemeClr val="accent1">
                    <a:lumMod val="75000"/>
                  </a:schemeClr>
                </a:solidFill>
                <a:cs typeface="Arial" panose="020B0604020202020204" pitchFamily="34" charset="0"/>
              </a:rPr>
              <a:t>, Eur. Phys. J. Plus (2022) 137:431. https://doi.org/10.1140/epjp/s13360-022-02523-y</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A. Massara et al., </a:t>
            </a:r>
            <a:r>
              <a:rPr lang="en-GB" sz="1100" b="1" baseline="30000">
                <a:solidFill>
                  <a:schemeClr val="accent1">
                    <a:lumMod val="75000"/>
                  </a:schemeClr>
                </a:solidFill>
                <a:cs typeface="Arial" panose="020B0604020202020204" pitchFamily="34" charset="0"/>
              </a:rPr>
              <a:t>6</a:t>
            </a:r>
            <a:r>
              <a:rPr lang="en-GB" sz="1100" b="1">
                <a:solidFill>
                  <a:schemeClr val="accent1">
                    <a:lumMod val="75000"/>
                  </a:schemeClr>
                </a:solidFill>
                <a:cs typeface="Arial" panose="020B0604020202020204" pitchFamily="34" charset="0"/>
              </a:rPr>
              <a:t>LiF Converters for Neutron Detection: Production Procedures and Detector Tests</a:t>
            </a:r>
            <a:r>
              <a:rPr lang="en-GB" sz="1100">
                <a:solidFill>
                  <a:schemeClr val="accent1">
                    <a:lumMod val="75000"/>
                  </a:schemeClr>
                </a:solidFill>
                <a:cs typeface="Arial" panose="020B0604020202020204" pitchFamily="34" charset="0"/>
              </a:rPr>
              <a:t>, Instruments 2023, 7, 1. https://doi.org/10.3390/instruments7010001</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F. Rossi et al., </a:t>
            </a:r>
            <a:r>
              <a:rPr lang="en-GB" sz="1100" b="1">
                <a:solidFill>
                  <a:schemeClr val="accent1">
                    <a:lumMod val="75000"/>
                  </a:schemeClr>
                </a:solidFill>
                <a:cs typeface="Arial" panose="020B0604020202020204" pitchFamily="34" charset="0"/>
              </a:rPr>
              <a:t>The Gamma and Neutron Sensor System for Rapid Dose Rate Mapping in the CLEANDEM Project</a:t>
            </a:r>
            <a:r>
              <a:rPr lang="en-GB" sz="1100">
                <a:solidFill>
                  <a:schemeClr val="accent1">
                    <a:lumMod val="75000"/>
                  </a:schemeClr>
                </a:solidFill>
                <a:cs typeface="Arial" panose="020B0604020202020204" pitchFamily="34" charset="0"/>
              </a:rPr>
              <a:t>, Sensors 2023, 23, 4210. https://doi.org/10.3390/s23094210</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P. Finocchiaro et al., </a:t>
            </a:r>
            <a:r>
              <a:rPr lang="en-GB" sz="1100" b="1">
                <a:solidFill>
                  <a:schemeClr val="accent1">
                    <a:lumMod val="75000"/>
                  </a:schemeClr>
                </a:solidFill>
                <a:cs typeface="Arial" panose="020B0604020202020204" pitchFamily="34" charset="0"/>
              </a:rPr>
              <a:t>New technologies for radioactive waste monitoring: Results and perspectives from recent experience</a:t>
            </a:r>
            <a:r>
              <a:rPr lang="en-GB" sz="1100">
                <a:solidFill>
                  <a:schemeClr val="accent1">
                    <a:lumMod val="75000"/>
                  </a:schemeClr>
                </a:solidFill>
                <a:cs typeface="Arial" panose="020B0604020202020204" pitchFamily="34" charset="0"/>
              </a:rPr>
              <a:t>, IL NUOVO CIMENTO 46 C (2023) 34. https://doi.org/10.1393/ncc/i2023-23034-9</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C. Provenzano et al., </a:t>
            </a:r>
            <a:r>
              <a:rPr lang="en-GB" sz="1100" b="1">
                <a:solidFill>
                  <a:schemeClr val="accent1">
                    <a:lumMod val="75000"/>
                  </a:schemeClr>
                </a:solidFill>
                <a:cs typeface="Arial" panose="020B0604020202020204" pitchFamily="34" charset="0"/>
              </a:rPr>
              <a:t>Development of a High-Efficiency Device for Thermal Neutron Detection Using a Sandwich of Two High-Purity </a:t>
            </a:r>
            <a:r>
              <a:rPr lang="en-GB" sz="1100" b="1" baseline="30000">
                <a:solidFill>
                  <a:schemeClr val="accent1">
                    <a:lumMod val="75000"/>
                  </a:schemeClr>
                </a:solidFill>
                <a:cs typeface="Arial" panose="020B0604020202020204" pitchFamily="34" charset="0"/>
              </a:rPr>
              <a:t>10</a:t>
            </a:r>
            <a:r>
              <a:rPr lang="en-GB" sz="1100" b="1">
                <a:solidFill>
                  <a:schemeClr val="accent1">
                    <a:lumMod val="75000"/>
                  </a:schemeClr>
                </a:solidFill>
                <a:cs typeface="Arial" panose="020B0604020202020204" pitchFamily="34" charset="0"/>
              </a:rPr>
              <a:t>B Enriched Layers</a:t>
            </a:r>
            <a:r>
              <a:rPr lang="en-GB" sz="1100">
                <a:solidFill>
                  <a:schemeClr val="accent1">
                    <a:lumMod val="75000"/>
                  </a:schemeClr>
                </a:solidFill>
                <a:cs typeface="Arial" panose="020B0604020202020204" pitchFamily="34" charset="0"/>
              </a:rPr>
              <a:t>, Sensors 2023, 23, 9831. https://doi.org/10.3390/s23249831</a:t>
            </a:r>
          </a:p>
          <a:p>
            <a:pPr marL="184150" indent="-184150">
              <a:spcAft>
                <a:spcPts val="400"/>
              </a:spcAft>
              <a:buFont typeface="Arial" panose="020B0604020202020204" pitchFamily="34" charset="0"/>
              <a:buChar char="•"/>
            </a:pPr>
            <a:r>
              <a:rPr lang="en-GB" sz="1100">
                <a:solidFill>
                  <a:schemeClr val="accent1">
                    <a:lumMod val="75000"/>
                  </a:schemeClr>
                </a:solidFill>
                <a:cs typeface="Arial" panose="020B0604020202020204" pitchFamily="34" charset="0"/>
              </a:rPr>
              <a:t>M. Morichi et al., </a:t>
            </a:r>
            <a:r>
              <a:rPr lang="en-GB" sz="1100" b="1">
                <a:solidFill>
                  <a:schemeClr val="accent1">
                    <a:lumMod val="75000"/>
                  </a:schemeClr>
                </a:solidFill>
                <a:cs typeface="Arial" panose="020B0604020202020204" pitchFamily="34" charset="0"/>
              </a:rPr>
              <a:t>The MICADO project and its possible upgrades</a:t>
            </a:r>
            <a:r>
              <a:rPr lang="en-GB" sz="1100">
                <a:solidFill>
                  <a:schemeClr val="accent1">
                    <a:lumMod val="75000"/>
                  </a:schemeClr>
                </a:solidFill>
                <a:cs typeface="Arial" panose="020B0604020202020204" pitchFamily="34" charset="0"/>
              </a:rPr>
              <a:t>, IL NUOVO CIMENTO 46 C (2023) 46. https://doi.org/10.1393/ncc/i2023-23046-5</a:t>
            </a:r>
          </a:p>
        </p:txBody>
      </p:sp>
      <p:sp>
        <p:nvSpPr>
          <p:cNvPr id="6" name="Alternate Process 1">
            <a:extLst>
              <a:ext uri="{FF2B5EF4-FFF2-40B4-BE49-F238E27FC236}">
                <a16:creationId xmlns:a16="http://schemas.microsoft.com/office/drawing/2014/main" id="{7354E946-850A-2D28-94D5-1C97A2A221AF}"/>
              </a:ext>
            </a:extLst>
          </p:cNvPr>
          <p:cNvSpPr/>
          <p:nvPr/>
        </p:nvSpPr>
        <p:spPr>
          <a:xfrm>
            <a:off x="546685" y="3522981"/>
            <a:ext cx="4448710" cy="71508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rgbClr val="4F81BD">
                    <a:lumMod val="75000"/>
                  </a:srgbClr>
                </a:solidFill>
                <a:cs typeface="Arial" panose="020B0604020202020204" pitchFamily="34" charset="0"/>
              </a:rPr>
              <a:t>last 4 years:</a:t>
            </a:r>
            <a:endParaRPr lang="en-US">
              <a:solidFill>
                <a:srgbClr val="4F81BD">
                  <a:lumMod val="75000"/>
                </a:srgbClr>
              </a:solidFill>
              <a:cs typeface="Arial" panose="020B0604020202020204" pitchFamily="34" charset="0"/>
            </a:endParaRPr>
          </a:p>
          <a:p>
            <a:pPr algn="ctr"/>
            <a:r>
              <a:rPr lang="en-US" b="1">
                <a:solidFill>
                  <a:srgbClr val="4F81BD">
                    <a:lumMod val="75000"/>
                  </a:srgbClr>
                </a:solidFill>
                <a:cs typeface="Arial" panose="020B0604020202020204" pitchFamily="34" charset="0"/>
              </a:rPr>
              <a:t>13 articles in peer reviewed journals</a:t>
            </a:r>
          </a:p>
        </p:txBody>
      </p:sp>
      <p:sp>
        <p:nvSpPr>
          <p:cNvPr id="7" name="Alternate Process 1">
            <a:extLst>
              <a:ext uri="{FF2B5EF4-FFF2-40B4-BE49-F238E27FC236}">
                <a16:creationId xmlns:a16="http://schemas.microsoft.com/office/drawing/2014/main" id="{9DDF75C2-B148-E6B0-077F-23F53C04A99A}"/>
              </a:ext>
            </a:extLst>
          </p:cNvPr>
          <p:cNvSpPr/>
          <p:nvPr/>
        </p:nvSpPr>
        <p:spPr>
          <a:xfrm>
            <a:off x="504186" y="1399254"/>
            <a:ext cx="4675847" cy="71508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rgbClr val="4F81BD">
                    <a:lumMod val="75000"/>
                  </a:srgbClr>
                </a:solidFill>
                <a:cs typeface="Arial" panose="020B0604020202020204" pitchFamily="34" charset="0"/>
              </a:rPr>
              <a:t>overall scientific production since 2008:</a:t>
            </a:r>
          </a:p>
          <a:p>
            <a:pPr algn="ctr"/>
            <a:r>
              <a:rPr lang="en-US" b="1">
                <a:solidFill>
                  <a:srgbClr val="4F81BD">
                    <a:lumMod val="75000"/>
                  </a:srgbClr>
                </a:solidFill>
                <a:cs typeface="Arial" panose="020B0604020202020204" pitchFamily="34" charset="0"/>
              </a:rPr>
              <a:t>&gt; 100 contributions</a:t>
            </a:r>
            <a:endParaRPr lang="en-US">
              <a:solidFill>
                <a:srgbClr val="4F81BD">
                  <a:lumMod val="75000"/>
                </a:srgbClr>
              </a:solidFill>
              <a:cs typeface="Arial" panose="020B0604020202020204" pitchFamily="34" charset="0"/>
            </a:endParaRPr>
          </a:p>
        </p:txBody>
      </p:sp>
      <p:sp>
        <p:nvSpPr>
          <p:cNvPr id="8" name="Rectangle 7">
            <a:extLst>
              <a:ext uri="{FF2B5EF4-FFF2-40B4-BE49-F238E27FC236}">
                <a16:creationId xmlns:a16="http://schemas.microsoft.com/office/drawing/2014/main" id="{9B7347D9-8E8E-5DCF-4339-5AB9094460D0}"/>
              </a:ext>
            </a:extLst>
          </p:cNvPr>
          <p:cNvSpPr/>
          <p:nvPr/>
        </p:nvSpPr>
        <p:spPr>
          <a:xfrm>
            <a:off x="5361039" y="287594"/>
            <a:ext cx="6511413" cy="59288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Alternate Process 1">
            <a:extLst>
              <a:ext uri="{FF2B5EF4-FFF2-40B4-BE49-F238E27FC236}">
                <a16:creationId xmlns:a16="http://schemas.microsoft.com/office/drawing/2014/main" id="{ED8954F3-A195-7863-C1B8-CCB0D12A4B8C}"/>
              </a:ext>
            </a:extLst>
          </p:cNvPr>
          <p:cNvSpPr/>
          <p:nvPr/>
        </p:nvSpPr>
        <p:spPr>
          <a:xfrm>
            <a:off x="504186" y="2559835"/>
            <a:ext cx="4675847" cy="408623"/>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b="1">
                <a:solidFill>
                  <a:srgbClr val="4F81BD">
                    <a:lumMod val="75000"/>
                  </a:srgbClr>
                </a:solidFill>
                <a:cs typeface="Arial" panose="020B0604020202020204" pitchFamily="34" charset="0"/>
              </a:rPr>
              <a:t>≈ 30 students (diploma, master, PhD)</a:t>
            </a:r>
            <a:endParaRPr lang="en-US">
              <a:solidFill>
                <a:srgbClr val="4F81BD">
                  <a:lumMod val="75000"/>
                </a:srgbClr>
              </a:solidFill>
              <a:cs typeface="Arial" panose="020B0604020202020204" pitchFamily="34" charset="0"/>
            </a:endParaRPr>
          </a:p>
        </p:txBody>
      </p:sp>
    </p:spTree>
    <p:extLst>
      <p:ext uri="{BB962C8B-B14F-4D97-AF65-F5344CB8AC3E}">
        <p14:creationId xmlns:p14="http://schemas.microsoft.com/office/powerpoint/2010/main" val="416315013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155" y="1569704"/>
            <a:ext cx="5735865" cy="584775"/>
          </a:xfrm>
          <a:prstGeom prst="rect">
            <a:avLst/>
          </a:prstGeom>
          <a:noFill/>
        </p:spPr>
        <p:txBody>
          <a:bodyPr wrap="none" rtlCol="0">
            <a:spAutoFit/>
          </a:bodyPr>
          <a:lstStyle/>
          <a:p>
            <a:pPr algn="ctr"/>
            <a:r>
              <a:rPr lang="en-US" sz="3200" b="1">
                <a:solidFill>
                  <a:srgbClr val="C00000"/>
                </a:solidFill>
              </a:rPr>
              <a:t>Thank you for your attention</a:t>
            </a:r>
          </a:p>
        </p:txBody>
      </p:sp>
      <p:sp>
        <p:nvSpPr>
          <p:cNvPr id="2" name="TextBox 1">
            <a:extLst>
              <a:ext uri="{FF2B5EF4-FFF2-40B4-BE49-F238E27FC236}">
                <a16:creationId xmlns:a16="http://schemas.microsoft.com/office/drawing/2014/main" id="{E5014560-CBD8-517D-0967-FEC30461A711}"/>
              </a:ext>
            </a:extLst>
          </p:cNvPr>
          <p:cNvSpPr txBox="1"/>
          <p:nvPr/>
        </p:nvSpPr>
        <p:spPr>
          <a:xfrm>
            <a:off x="1496961" y="3148583"/>
            <a:ext cx="9306232" cy="2274084"/>
          </a:xfrm>
          <a:prstGeom prst="rect">
            <a:avLst/>
          </a:prstGeom>
          <a:noFill/>
        </p:spPr>
        <p:txBody>
          <a:bodyPr wrap="square">
            <a:spAutoFit/>
          </a:bodyPr>
          <a:lstStyle/>
          <a:p>
            <a:pPr algn="just">
              <a:lnSpc>
                <a:spcPct val="150000"/>
              </a:lnSpc>
            </a:pPr>
            <a:r>
              <a:rPr lang="en-GB" sz="1200">
                <a:solidFill>
                  <a:prstClr val="black"/>
                </a:solidFill>
                <a:cs typeface="Arial" panose="020B0604020202020204" pitchFamily="34" charset="0"/>
              </a:rPr>
              <a:t>Gianni, Ricco, Emilio Migneco, Marcello Lattuada, Marco Ripani, Eugenio Nappi, Luigi Cosentino, Alfio Pappalardo, Gianfranco Vecchio, Sergio Scirè, Massimo Barbagallo, Giuseppe Greco, Carlotta Scirè, Carmela Greco, Stefania Grillo, Martina Giuffrida, Carmelo Marchetta, Antonio Massara, Pietro Litrico, Giuseppe Passaro, Fabio Longhitano, Gaetano Elio Poma, Simone Amaducci, Gabriel Frei, Stefano Caruso, Federica Pancotti, Monica Sisti, Nadia Cherubini, Giuseppe Marzo, Luigi Lepore, Giada Gandolfo, Nicolò Ratto, Sergio Lo Meo, Antonietta Rizzo, Matias Simonetto, Quentin Ducasse, Mauro Romoli, Michele Di Giovanni, Paolo Di Meo, Antonio Pandalone, Claudio Principe, Ernst Niederleithinger, Sabah Ben Lagha, Karel Prchal, Jakub Zaruba, Coralie Chapuzet, Thibaut Hemedinger, Lionel Tondut, Christopher Helbert, Eric Breuil, Maugan Michel, Camille Theroine, Anna Paola Caricato, Gianluca Quarta, Marcella Marra, Chiara Provenzano, Chiara Failla</a:t>
            </a:r>
            <a:endParaRPr lang="en-IT" sz="1200">
              <a:solidFill>
                <a:prstClr val="black"/>
              </a:solidFill>
              <a:cs typeface="Arial" panose="020B0604020202020204" pitchFamily="34" charset="0"/>
            </a:endParaRPr>
          </a:p>
        </p:txBody>
      </p:sp>
      <p:sp>
        <p:nvSpPr>
          <p:cNvPr id="5" name="TextBox 4">
            <a:extLst>
              <a:ext uri="{FF2B5EF4-FFF2-40B4-BE49-F238E27FC236}">
                <a16:creationId xmlns:a16="http://schemas.microsoft.com/office/drawing/2014/main" id="{FD191599-1CC5-2A7E-57B7-FD3E73FD9B11}"/>
              </a:ext>
            </a:extLst>
          </p:cNvPr>
          <p:cNvSpPr txBox="1"/>
          <p:nvPr/>
        </p:nvSpPr>
        <p:spPr>
          <a:xfrm>
            <a:off x="1937227" y="2636323"/>
            <a:ext cx="8425703" cy="400110"/>
          </a:xfrm>
          <a:prstGeom prst="rect">
            <a:avLst/>
          </a:prstGeom>
          <a:noFill/>
        </p:spPr>
        <p:txBody>
          <a:bodyPr wrap="none" rtlCol="0">
            <a:spAutoFit/>
          </a:bodyPr>
          <a:lstStyle/>
          <a:p>
            <a:pPr algn="ctr"/>
            <a:r>
              <a:rPr lang="en-US" sz="2000" b="1">
                <a:solidFill>
                  <a:srgbClr val="C00000"/>
                </a:solidFill>
                <a:latin typeface="Arial" panose="020B0604020202020204" pitchFamily="34" charset="0"/>
                <a:cs typeface="Arial" panose="020B0604020202020204" pitchFamily="34" charset="0"/>
              </a:rPr>
              <a:t>...and thanks to all these people for their contributions and support </a:t>
            </a:r>
          </a:p>
        </p:txBody>
      </p:sp>
      <p:sp>
        <p:nvSpPr>
          <p:cNvPr id="4" name="TextBox 3">
            <a:extLst>
              <a:ext uri="{FF2B5EF4-FFF2-40B4-BE49-F238E27FC236}">
                <a16:creationId xmlns:a16="http://schemas.microsoft.com/office/drawing/2014/main" id="{AF8DE8BE-A4A1-97B0-AAA4-C40644175C43}"/>
              </a:ext>
            </a:extLst>
          </p:cNvPr>
          <p:cNvSpPr txBox="1"/>
          <p:nvPr/>
        </p:nvSpPr>
        <p:spPr>
          <a:xfrm>
            <a:off x="3529015" y="5462650"/>
            <a:ext cx="5242141" cy="338554"/>
          </a:xfrm>
          <a:prstGeom prst="rect">
            <a:avLst/>
          </a:prstGeom>
          <a:noFill/>
        </p:spPr>
        <p:txBody>
          <a:bodyPr wrap="none" rtlCol="0">
            <a:spAutoFit/>
          </a:bodyPr>
          <a:lstStyle/>
          <a:p>
            <a:pPr algn="ctr"/>
            <a:r>
              <a:rPr lang="en-US" sz="1600" b="1">
                <a:solidFill>
                  <a:srgbClr val="C00000"/>
                </a:solidFill>
                <a:latin typeface="Arial" panose="020B0604020202020204" pitchFamily="34" charset="0"/>
                <a:cs typeface="Arial" panose="020B0604020202020204" pitchFamily="34" charset="0"/>
              </a:rPr>
              <a:t>...apologies to those I could have (surely!) forgotten</a:t>
            </a:r>
          </a:p>
        </p:txBody>
      </p:sp>
      <p:pic>
        <p:nvPicPr>
          <p:cNvPr id="7" name="Picture 6">
            <a:extLst>
              <a:ext uri="{FF2B5EF4-FFF2-40B4-BE49-F238E27FC236}">
                <a16:creationId xmlns:a16="http://schemas.microsoft.com/office/drawing/2014/main" id="{E8F6B603-2C12-DE1A-364D-A41F6AFF34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981" y="284007"/>
            <a:ext cx="3804422" cy="2157564"/>
          </a:xfrm>
          <a:prstGeom prst="rect">
            <a:avLst/>
          </a:prstGeom>
        </p:spPr>
      </p:pic>
    </p:spTree>
    <p:extLst>
      <p:ext uri="{BB962C8B-B14F-4D97-AF65-F5344CB8AC3E}">
        <p14:creationId xmlns:p14="http://schemas.microsoft.com/office/powerpoint/2010/main" val="24358231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extLst>
              <p:ext uri="{D42A27DB-BD31-4B8C-83A1-F6EECF244321}">
                <p14:modId xmlns:p14="http://schemas.microsoft.com/office/powerpoint/2010/main" val="1050392371"/>
              </p:ext>
            </p:extLst>
          </p:nvPr>
        </p:nvGraphicFramePr>
        <p:xfrm>
          <a:off x="957025" y="1788983"/>
          <a:ext cx="10274566" cy="4208697"/>
        </p:xfrm>
        <a:graphic>
          <a:graphicData uri="http://schemas.openxmlformats.org/drawingml/2006/table">
            <a:tbl>
              <a:tblPr firstRow="1" bandRow="1">
                <a:tableStyleId>{5C22544A-7EE6-4342-B048-85BDC9FD1C3A}</a:tableStyleId>
              </a:tblPr>
              <a:tblGrid>
                <a:gridCol w="820015">
                  <a:extLst>
                    <a:ext uri="{9D8B030D-6E8A-4147-A177-3AD203B41FA5}">
                      <a16:colId xmlns:a16="http://schemas.microsoft.com/office/drawing/2014/main" val="20000"/>
                    </a:ext>
                  </a:extLst>
                </a:gridCol>
                <a:gridCol w="1949570">
                  <a:extLst>
                    <a:ext uri="{9D8B030D-6E8A-4147-A177-3AD203B41FA5}">
                      <a16:colId xmlns:a16="http://schemas.microsoft.com/office/drawing/2014/main" val="20001"/>
                    </a:ext>
                  </a:extLst>
                </a:gridCol>
                <a:gridCol w="1319842">
                  <a:extLst>
                    <a:ext uri="{9D8B030D-6E8A-4147-A177-3AD203B41FA5}">
                      <a16:colId xmlns:a16="http://schemas.microsoft.com/office/drawing/2014/main" val="20003"/>
                    </a:ext>
                  </a:extLst>
                </a:gridCol>
                <a:gridCol w="1259456">
                  <a:extLst>
                    <a:ext uri="{9D8B030D-6E8A-4147-A177-3AD203B41FA5}">
                      <a16:colId xmlns:a16="http://schemas.microsoft.com/office/drawing/2014/main" val="20004"/>
                    </a:ext>
                  </a:extLst>
                </a:gridCol>
                <a:gridCol w="1095555">
                  <a:extLst>
                    <a:ext uri="{9D8B030D-6E8A-4147-A177-3AD203B41FA5}">
                      <a16:colId xmlns:a16="http://schemas.microsoft.com/office/drawing/2014/main" val="20007"/>
                    </a:ext>
                  </a:extLst>
                </a:gridCol>
                <a:gridCol w="3830128">
                  <a:extLst>
                    <a:ext uri="{9D8B030D-6E8A-4147-A177-3AD203B41FA5}">
                      <a16:colId xmlns:a16="http://schemas.microsoft.com/office/drawing/2014/main" val="3638419583"/>
                    </a:ext>
                  </a:extLst>
                </a:gridCol>
              </a:tblGrid>
              <a:tr h="536697">
                <a:tc>
                  <a:txBody>
                    <a:bodyPr/>
                    <a:lstStyle/>
                    <a:p>
                      <a:pPr algn="ctr"/>
                      <a:r>
                        <a:rPr lang="en-US" sz="1400"/>
                        <a:t>Type</a:t>
                      </a:r>
                    </a:p>
                  </a:txBody>
                  <a:tcPr anchor="ctr"/>
                </a:tc>
                <a:tc>
                  <a:txBody>
                    <a:bodyPr/>
                    <a:lstStyle/>
                    <a:p>
                      <a:pPr algn="ctr"/>
                      <a:r>
                        <a:rPr lang="en-US" sz="1400"/>
                        <a:t>Name</a:t>
                      </a:r>
                    </a:p>
                  </a:txBody>
                  <a:tcPr anchor="ctr"/>
                </a:tc>
                <a:tc>
                  <a:txBody>
                    <a:bodyPr/>
                    <a:lstStyle/>
                    <a:p>
                      <a:pPr algn="ctr"/>
                      <a:r>
                        <a:rPr lang="en-US" sz="1400"/>
                        <a:t>Takes part in</a:t>
                      </a:r>
                    </a:p>
                  </a:txBody>
                  <a:tcPr anchor="ctr"/>
                </a:tc>
                <a:tc>
                  <a:txBody>
                    <a:bodyPr/>
                    <a:lstStyle/>
                    <a:p>
                      <a:pPr algn="ctr"/>
                      <a:r>
                        <a:rPr lang="en-US" sz="1400"/>
                        <a:t>Period</a:t>
                      </a:r>
                    </a:p>
                  </a:txBody>
                  <a:tcPr anchor="ctr"/>
                </a:tc>
                <a:tc>
                  <a:txBody>
                    <a:bodyPr/>
                    <a:lstStyle/>
                    <a:p>
                      <a:pPr algn="ctr"/>
                      <a:r>
                        <a:rPr lang="en-US" sz="1400"/>
                        <a:t>#Partners</a:t>
                      </a:r>
                    </a:p>
                  </a:txBody>
                  <a:tcPr anchor="ctr"/>
                </a:tc>
                <a:tc>
                  <a:txBody>
                    <a:bodyPr/>
                    <a:lstStyle/>
                    <a:p>
                      <a:pPr algn="ctr"/>
                      <a:r>
                        <a:rPr lang="en-US" sz="1400"/>
                        <a:t>Note</a:t>
                      </a:r>
                    </a:p>
                  </a:txBody>
                  <a:tcPr anchor="ctr"/>
                </a:tc>
                <a:extLst>
                  <a:ext uri="{0D108BD9-81ED-4DB2-BD59-A6C34878D82A}">
                    <a16:rowId xmlns:a16="http://schemas.microsoft.com/office/drawing/2014/main" val="10000"/>
                  </a:ext>
                </a:extLst>
              </a:tr>
              <a:tr h="612000">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solidFill>
                            <a:schemeClr val="accent1">
                              <a:lumMod val="50000"/>
                            </a:schemeClr>
                          </a:solidFill>
                        </a:rPr>
                        <a:t>WP7 (leader)</a:t>
                      </a:r>
                    </a:p>
                  </a:txBody>
                  <a:tcPr anchor="ctr"/>
                </a:tc>
                <a:tc>
                  <a:txBody>
                    <a:bodyPr/>
                    <a:lstStyle/>
                    <a:p>
                      <a:pPr algn="l"/>
                      <a:r>
                        <a:rPr lang="en-US" sz="1400">
                          <a:solidFill>
                            <a:schemeClr val="accent1">
                              <a:lumMod val="50000"/>
                            </a:schemeClr>
                          </a:solidFill>
                        </a:rPr>
                        <a:t>2019-2023</a:t>
                      </a:r>
                    </a:p>
                    <a:p>
                      <a:pPr algn="l"/>
                      <a:r>
                        <a:rPr lang="en-US" sz="1400">
                          <a:solidFill>
                            <a:schemeClr val="accent1">
                              <a:lumMod val="50000"/>
                            </a:schemeClr>
                          </a:solidFill>
                        </a:rPr>
                        <a:t>concluded</a:t>
                      </a:r>
                    </a:p>
                  </a:txBody>
                  <a:tcPr anchor="ctr"/>
                </a:tc>
                <a:tc>
                  <a:txBody>
                    <a:bodyPr/>
                    <a:lstStyle/>
                    <a:p>
                      <a:pPr algn="ctr"/>
                      <a:r>
                        <a:rPr lang="en-US" sz="1400">
                          <a:solidFill>
                            <a:schemeClr val="accent1">
                              <a:lumMod val="50000"/>
                            </a:schemeClr>
                          </a:solidFill>
                        </a:rPr>
                        <a:t>9</a:t>
                      </a:r>
                    </a:p>
                  </a:txBody>
                  <a:tcPr anchor="ctr"/>
                </a:tc>
                <a:tc>
                  <a:txBody>
                    <a:bodyPr/>
                    <a:lstStyle/>
                    <a:p>
                      <a:pPr algn="ctr"/>
                      <a:endParaRPr lang="en-US" sz="1400">
                        <a:solidFill>
                          <a:schemeClr val="accent1">
                            <a:lumMod val="50000"/>
                          </a:schemeClr>
                        </a:solidFill>
                      </a:endParaRPr>
                    </a:p>
                  </a:txBody>
                  <a:tcPr anchor="ctr"/>
                </a:tc>
                <a:extLst>
                  <a:ext uri="{0D108BD9-81ED-4DB2-BD59-A6C34878D82A}">
                    <a16:rowId xmlns:a16="http://schemas.microsoft.com/office/drawing/2014/main" val="10002"/>
                  </a:ext>
                </a:extLst>
              </a:tr>
              <a:tr h="612000">
                <a:tc>
                  <a:txBody>
                    <a:bodyPr/>
                    <a:lstStyle/>
                    <a:p>
                      <a:pPr algn="ctr"/>
                      <a:endParaRPr lang="en-US" sz="1400"/>
                    </a:p>
                  </a:txBody>
                  <a:tcPr anchor="ctr"/>
                </a:tc>
                <a:tc>
                  <a:txBody>
                    <a:bodyPr/>
                    <a:lstStyle/>
                    <a:p>
                      <a:pPr marL="273050" marR="0" lvl="0" indent="0" algn="r" defTabSz="914400" rtl="0" eaLnBrk="1" fontAlgn="auto" latinLnBrk="0" hangingPunct="1">
                        <a:lnSpc>
                          <a:spcPct val="100000"/>
                        </a:lnSpc>
                        <a:spcBef>
                          <a:spcPts val="0"/>
                        </a:spcBef>
                        <a:spcAft>
                          <a:spcPts val="0"/>
                        </a:spcAft>
                        <a:buClrTx/>
                        <a:buSzTx/>
                        <a:buFontTx/>
                        <a:buNone/>
                        <a:tabLst/>
                        <a:defRPr/>
                      </a:pPr>
                      <a:r>
                        <a:rPr lang="en-US" sz="2400" b="1">
                          <a:solidFill>
                            <a:schemeClr val="accent1">
                              <a:lumMod val="75000"/>
                            </a:schemeClr>
                          </a:solidFill>
                          <a:latin typeface="Arial" panose="020B0604020202020204" pitchFamily="34" charset="0"/>
                          <a:cs typeface="Arial" panose="020B0604020202020204" pitchFamily="34" charset="0"/>
                        </a:rPr>
                        <a:t>SmarTent</a:t>
                      </a:r>
                    </a:p>
                  </a:txBody>
                  <a:tcPr anchor="ctr"/>
                </a:tc>
                <a:tc>
                  <a:txBody>
                    <a:bodyPr/>
                    <a:lstStyle/>
                    <a:p>
                      <a:pPr algn="ctr"/>
                      <a:endParaRPr lang="en-US" sz="1400">
                        <a:solidFill>
                          <a:schemeClr val="accent1">
                            <a:lumMod val="50000"/>
                          </a:schemeClr>
                        </a:solidFill>
                      </a:endParaRPr>
                    </a:p>
                  </a:txBody>
                  <a:tcPr anchor="ctr"/>
                </a:tc>
                <a:tc>
                  <a:txBody>
                    <a:bodyPr/>
                    <a:lstStyle/>
                    <a:p>
                      <a:pPr algn="l"/>
                      <a:endParaRPr lang="en-US" sz="1400">
                        <a:solidFill>
                          <a:schemeClr val="accent1">
                            <a:lumMod val="50000"/>
                          </a:schemeClr>
                        </a:solidFill>
                      </a:endParaRPr>
                    </a:p>
                  </a:txBody>
                  <a:tcPr anchor="ctr"/>
                </a:tc>
                <a:tc>
                  <a:txBody>
                    <a:bodyPr/>
                    <a:lstStyle/>
                    <a:p>
                      <a:pPr algn="ctr"/>
                      <a:endParaRPr lang="en-US" sz="140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75000"/>
                            </a:schemeClr>
                          </a:solidFill>
                          <a:latin typeface="Arial" panose="020B0604020202020204" pitchFamily="34" charset="0"/>
                          <a:cs typeface="Arial" panose="020B0604020202020204" pitchFamily="34" charset="0"/>
                        </a:rPr>
                        <a:t>Detectors derived from MICADO</a:t>
                      </a:r>
                    </a:p>
                  </a:txBody>
                  <a:tcPr anchor="ctr"/>
                </a:tc>
                <a:extLst>
                  <a:ext uri="{0D108BD9-81ED-4DB2-BD59-A6C34878D82A}">
                    <a16:rowId xmlns:a16="http://schemas.microsoft.com/office/drawing/2014/main" val="1665874974"/>
                  </a:ext>
                </a:extLst>
              </a:tr>
              <a:tr h="612000">
                <a:tc>
                  <a:txBody>
                    <a:bodyPr/>
                    <a:lstStyle/>
                    <a:p>
                      <a:pPr algn="ctr"/>
                      <a:endParaRPr lang="en-US" sz="1400"/>
                    </a:p>
                  </a:txBody>
                  <a:tcPr anchor="ctr"/>
                </a:tc>
                <a:tc>
                  <a:txBody>
                    <a:bodyPr/>
                    <a:lstStyle/>
                    <a:p>
                      <a:pPr marL="360363" indent="0" algn="l">
                        <a:tabLst/>
                      </a:pPr>
                      <a:r>
                        <a:rPr lang="en-US" sz="2400" b="1" kern="1200">
                          <a:solidFill>
                            <a:schemeClr val="accent1">
                              <a:lumMod val="75000"/>
                            </a:schemeClr>
                          </a:solidFill>
                          <a:latin typeface="Arial" panose="020B0604020202020204" pitchFamily="34" charset="0"/>
                          <a:ea typeface="+mn-ea"/>
                          <a:cs typeface="Arial" panose="020B0604020202020204" pitchFamily="34" charset="0"/>
                        </a:rPr>
                        <a:t>Portal</a:t>
                      </a:r>
                    </a:p>
                  </a:txBody>
                  <a:tcPr anchor="ctr"/>
                </a:tc>
                <a:tc>
                  <a:txBody>
                    <a:bodyPr/>
                    <a:lstStyle/>
                    <a:p>
                      <a:pPr algn="ctr"/>
                      <a:endParaRPr lang="en-US" sz="1400">
                        <a:solidFill>
                          <a:schemeClr val="accent1">
                            <a:lumMod val="50000"/>
                          </a:schemeClr>
                        </a:solidFill>
                      </a:endParaRPr>
                    </a:p>
                  </a:txBody>
                  <a:tcPr anchor="ctr"/>
                </a:tc>
                <a:tc>
                  <a:txBody>
                    <a:bodyPr/>
                    <a:lstStyle/>
                    <a:p>
                      <a:pPr algn="l"/>
                      <a:endParaRPr lang="en-US" sz="1400">
                        <a:solidFill>
                          <a:schemeClr val="accent1">
                            <a:lumMod val="50000"/>
                          </a:schemeClr>
                        </a:solidFill>
                      </a:endParaRPr>
                    </a:p>
                  </a:txBody>
                  <a:tcPr anchor="ctr"/>
                </a:tc>
                <a:tc>
                  <a:txBody>
                    <a:bodyPr/>
                    <a:lstStyle/>
                    <a:p>
                      <a:pPr algn="ctr"/>
                      <a:endParaRPr lang="en-US" sz="140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75000"/>
                            </a:schemeClr>
                          </a:solidFill>
                          <a:latin typeface="Arial" panose="020B0604020202020204" pitchFamily="34" charset="0"/>
                          <a:cs typeface="Arial" panose="020B0604020202020204" pitchFamily="34" charset="0"/>
                        </a:rPr>
                        <a:t>Detectors derived from MICADO</a:t>
                      </a:r>
                    </a:p>
                  </a:txBody>
                  <a:tcPr anchor="ctr"/>
                </a:tc>
                <a:extLst>
                  <a:ext uri="{0D108BD9-81ED-4DB2-BD59-A6C34878D82A}">
                    <a16:rowId xmlns:a16="http://schemas.microsoft.com/office/drawing/2014/main" val="3481227337"/>
                  </a:ext>
                </a:extLst>
              </a:tr>
              <a:tr h="612000">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solidFill>
                            <a:schemeClr val="accent1">
                              <a:lumMod val="50000"/>
                            </a:schemeClr>
                          </a:solidFill>
                        </a:rPr>
                        <a:t>WP7</a:t>
                      </a:r>
                    </a:p>
                  </a:txBody>
                  <a:tcPr anchor="ctr"/>
                </a:tc>
                <a:tc>
                  <a:txBody>
                    <a:bodyPr/>
                    <a:lstStyle/>
                    <a:p>
                      <a:pPr algn="l"/>
                      <a:r>
                        <a:rPr lang="en-US" sz="1400">
                          <a:solidFill>
                            <a:schemeClr val="accent1">
                              <a:lumMod val="50000"/>
                            </a:schemeClr>
                          </a:solidFill>
                        </a:rPr>
                        <a:t>2020-2024</a:t>
                      </a:r>
                    </a:p>
                    <a:p>
                      <a:pPr algn="l"/>
                      <a:r>
                        <a:rPr lang="en-US" sz="1400">
                          <a:solidFill>
                            <a:schemeClr val="accent1">
                              <a:lumMod val="50000"/>
                            </a:schemeClr>
                          </a:solidFill>
                        </a:rPr>
                        <a:t>concluded</a:t>
                      </a:r>
                    </a:p>
                  </a:txBody>
                  <a:tcPr anchor="ctr"/>
                </a:tc>
                <a:tc>
                  <a:txBody>
                    <a:bodyPr/>
                    <a:lstStyle/>
                    <a:p>
                      <a:pPr algn="ctr"/>
                      <a:r>
                        <a:rPr lang="en-US" sz="1400">
                          <a:solidFill>
                            <a:schemeClr val="accent1">
                              <a:lumMod val="50000"/>
                            </a:schemeClr>
                          </a:solidFill>
                        </a:rPr>
                        <a:t>47</a:t>
                      </a:r>
                    </a:p>
                  </a:txBody>
                  <a:tcPr anchor="ctr"/>
                </a:tc>
                <a:tc>
                  <a:txBody>
                    <a:bodyPr/>
                    <a:lstStyle/>
                    <a:p>
                      <a:pPr algn="ctr"/>
                      <a:r>
                        <a:rPr lang="en-US" sz="1600" b="1">
                          <a:solidFill>
                            <a:schemeClr val="accent1">
                              <a:lumMod val="75000"/>
                            </a:schemeClr>
                          </a:solidFill>
                          <a:latin typeface="Arial" panose="020B0604020202020204" pitchFamily="34" charset="0"/>
                          <a:cs typeface="Arial" panose="020B0604020202020204" pitchFamily="34" charset="0"/>
                        </a:rPr>
                        <a:t>Pending new spinoff activities</a:t>
                      </a:r>
                      <a:endParaRPr lang="en-US" sz="1600">
                        <a:solidFill>
                          <a:schemeClr val="accent1">
                            <a:lumMod val="50000"/>
                          </a:schemeClr>
                        </a:solidFill>
                      </a:endParaRPr>
                    </a:p>
                  </a:txBody>
                  <a:tcPr anchor="ctr"/>
                </a:tc>
                <a:extLst>
                  <a:ext uri="{0D108BD9-81ED-4DB2-BD59-A6C34878D82A}">
                    <a16:rowId xmlns:a16="http://schemas.microsoft.com/office/drawing/2014/main" val="3652752423"/>
                  </a:ext>
                </a:extLst>
              </a:tr>
              <a:tr h="612000">
                <a:tc>
                  <a:txBody>
                    <a:bodyPr/>
                    <a:lstStyle/>
                    <a:p>
                      <a:pPr algn="ctr"/>
                      <a:endParaRPr lang="en-US" sz="1400"/>
                    </a:p>
                  </a:txBody>
                  <a:tcPr anchor="ctr"/>
                </a:tc>
                <a:tc>
                  <a:txBody>
                    <a:bodyPr/>
                    <a:lstStyle/>
                    <a:p>
                      <a:pPr algn="ctr"/>
                      <a:endParaRPr lang="en-US" sz="1400"/>
                    </a:p>
                  </a:txBody>
                  <a:tcPr anchor="ctr"/>
                </a:tc>
                <a:tc>
                  <a:txBody>
                    <a:bodyPr/>
                    <a:lstStyle/>
                    <a:p>
                      <a:pPr algn="ctr"/>
                      <a:r>
                        <a:rPr lang="en-US" sz="1400">
                          <a:solidFill>
                            <a:schemeClr val="accent1">
                              <a:lumMod val="50000"/>
                            </a:schemeClr>
                          </a:solidFill>
                        </a:rPr>
                        <a:t>WP3, WP4</a:t>
                      </a:r>
                    </a:p>
                  </a:txBody>
                  <a:tcPr anchor="ctr"/>
                </a:tc>
                <a:tc>
                  <a:txBody>
                    <a:bodyPr/>
                    <a:lstStyle/>
                    <a:p>
                      <a:pPr algn="l"/>
                      <a:r>
                        <a:rPr lang="en-US" sz="1400">
                          <a:solidFill>
                            <a:schemeClr val="accent1">
                              <a:lumMod val="50000"/>
                            </a:schemeClr>
                          </a:solidFill>
                        </a:rPr>
                        <a:t>2021-2024</a:t>
                      </a:r>
                    </a:p>
                    <a:p>
                      <a:pPr algn="l"/>
                      <a:r>
                        <a:rPr lang="en-US" sz="1400">
                          <a:solidFill>
                            <a:schemeClr val="accent1">
                              <a:lumMod val="50000"/>
                            </a:schemeClr>
                          </a:solidFill>
                        </a:rPr>
                        <a:t>concluded</a:t>
                      </a:r>
                    </a:p>
                  </a:txBody>
                  <a:tcPr anchor="ctr"/>
                </a:tc>
                <a:tc>
                  <a:txBody>
                    <a:bodyPr/>
                    <a:lstStyle/>
                    <a:p>
                      <a:pPr algn="ctr"/>
                      <a:r>
                        <a:rPr lang="en-US" sz="1400">
                          <a:solidFill>
                            <a:schemeClr val="accent1">
                              <a:lumMod val="50000"/>
                            </a:schemeClr>
                          </a:solidFill>
                        </a:rPr>
                        <a:t>11</a:t>
                      </a:r>
                    </a:p>
                  </a:txBody>
                  <a:tcPr anchor="ctr"/>
                </a:tc>
                <a:tc>
                  <a:txBody>
                    <a:bodyPr/>
                    <a:lstStyle/>
                    <a:p>
                      <a:pPr algn="ctr"/>
                      <a:endParaRPr lang="en-US" sz="1400">
                        <a:solidFill>
                          <a:schemeClr val="accent1">
                            <a:lumMod val="50000"/>
                          </a:schemeClr>
                        </a:solidFill>
                      </a:endParaRPr>
                    </a:p>
                  </a:txBody>
                  <a:tcPr anchor="ctr"/>
                </a:tc>
                <a:extLst>
                  <a:ext uri="{0D108BD9-81ED-4DB2-BD59-A6C34878D82A}">
                    <a16:rowId xmlns:a16="http://schemas.microsoft.com/office/drawing/2014/main" val="1294058624"/>
                  </a:ext>
                </a:extLst>
              </a:tr>
              <a:tr h="61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a:p>
                  </a:txBody>
                  <a:tcPr anchor="ctr"/>
                </a:tc>
                <a:tc>
                  <a:txBody>
                    <a:bodyPr/>
                    <a:lstStyle/>
                    <a:p>
                      <a:pPr marL="446088" marR="0" indent="0" algn="l" defTabSz="914400" rtl="0" eaLnBrk="1" fontAlgn="auto" latinLnBrk="0" hangingPunct="1">
                        <a:lnSpc>
                          <a:spcPct val="100000"/>
                        </a:lnSpc>
                        <a:spcBef>
                          <a:spcPts val="0"/>
                        </a:spcBef>
                        <a:spcAft>
                          <a:spcPts val="0"/>
                        </a:spcAft>
                        <a:buClrTx/>
                        <a:buSzTx/>
                        <a:buFontTx/>
                        <a:buNone/>
                        <a:tabLst/>
                        <a:defRPr/>
                      </a:pPr>
                      <a:endParaRPr lang="en-US" sz="2400" b="1" kern="1200">
                        <a:solidFill>
                          <a:schemeClr val="accent1">
                            <a:lumMod val="75000"/>
                          </a:schemeClr>
                        </a:solidFill>
                        <a:latin typeface="Arial" panose="020B0604020202020204" pitchFamily="34" charset="0"/>
                        <a:ea typeface="+mn-ea"/>
                        <a:cs typeface="Arial" panose="020B0604020202020204" pitchFamily="34" charset="0"/>
                      </a:endParaRPr>
                    </a:p>
                  </a:txBody>
                  <a:tcPr anchor="ctr"/>
                </a:tc>
                <a:tc>
                  <a:txBody>
                    <a:bodyPr/>
                    <a:lstStyle/>
                    <a:p>
                      <a:pPr algn="ctr"/>
                      <a:endParaRPr lang="en-US" sz="1400">
                        <a:solidFill>
                          <a:schemeClr val="accent1">
                            <a:lumMod val="50000"/>
                          </a:schemeClr>
                        </a:solidFill>
                      </a:endParaRPr>
                    </a:p>
                  </a:txBody>
                  <a:tcPr anchor="ctr"/>
                </a:tc>
                <a:tc>
                  <a:txBody>
                    <a:bodyPr/>
                    <a:lstStyle/>
                    <a:p>
                      <a:pPr algn="l"/>
                      <a:endParaRPr lang="en-US" sz="1400">
                        <a:solidFill>
                          <a:schemeClr val="accent1">
                            <a:lumMod val="50000"/>
                          </a:schemeClr>
                        </a:solidFill>
                      </a:endParaRPr>
                    </a:p>
                  </a:txBody>
                  <a:tcPr anchor="ctr"/>
                </a:tc>
                <a:tc>
                  <a:txBody>
                    <a:bodyPr/>
                    <a:lstStyle/>
                    <a:p>
                      <a:pPr algn="ctr"/>
                      <a:endParaRPr lang="en-US" sz="140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75000"/>
                            </a:schemeClr>
                          </a:solidFill>
                          <a:latin typeface="Arial" panose="020B0604020202020204" pitchFamily="34" charset="0"/>
                          <a:cs typeface="Arial" panose="020B0604020202020204" pitchFamily="34" charset="0"/>
                        </a:rPr>
                        <a:t>Detectors derived from CLEANDEM</a:t>
                      </a:r>
                    </a:p>
                  </a:txBody>
                  <a:tcPr anchor="ctr"/>
                </a:tc>
                <a:extLst>
                  <a:ext uri="{0D108BD9-81ED-4DB2-BD59-A6C34878D82A}">
                    <a16:rowId xmlns:a16="http://schemas.microsoft.com/office/drawing/2014/main" val="10003"/>
                  </a:ext>
                </a:extLst>
              </a:tr>
            </a:tbl>
          </a:graphicData>
        </a:graphic>
      </p:graphicFrame>
      <p:pic>
        <p:nvPicPr>
          <p:cNvPr id="13" name="Immagine 12" descr="MICADO">
            <a:extLst>
              <a:ext uri="{FF2B5EF4-FFF2-40B4-BE49-F238E27FC236}">
                <a16:creationId xmlns:a16="http://schemas.microsoft.com/office/drawing/2014/main" id="{290D7220-24AC-4FEC-9575-C7D036407875}"/>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67835" y="2442944"/>
            <a:ext cx="1580772" cy="413400"/>
          </a:xfrm>
          <a:prstGeom prst="rect">
            <a:avLst/>
          </a:prstGeom>
        </p:spPr>
      </p:pic>
      <p:pic>
        <p:nvPicPr>
          <p:cNvPr id="25" name="Picture 24" descr="predis_logo_gre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7671" y="4236090"/>
            <a:ext cx="1497217" cy="448168"/>
          </a:xfrm>
          <a:prstGeom prst="rect">
            <a:avLst/>
          </a:prstGeom>
        </p:spPr>
      </p:pic>
      <p:grpSp>
        <p:nvGrpSpPr>
          <p:cNvPr id="28" name="Group 27"/>
          <p:cNvGrpSpPr/>
          <p:nvPr/>
        </p:nvGrpSpPr>
        <p:grpSpPr>
          <a:xfrm>
            <a:off x="1092123" y="2361425"/>
            <a:ext cx="540000" cy="540000"/>
            <a:chOff x="3061700" y="3076557"/>
            <a:chExt cx="792000" cy="793707"/>
          </a:xfrm>
        </p:grpSpPr>
        <p:pic>
          <p:nvPicPr>
            <p:cNvPr id="26" name="Picture 25"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grpSp>
        <p:nvGrpSpPr>
          <p:cNvPr id="59" name="Group 58"/>
          <p:cNvGrpSpPr/>
          <p:nvPr/>
        </p:nvGrpSpPr>
        <p:grpSpPr>
          <a:xfrm>
            <a:off x="1090711" y="4199331"/>
            <a:ext cx="540000" cy="540000"/>
            <a:chOff x="3061700" y="3076557"/>
            <a:chExt cx="792000" cy="793707"/>
          </a:xfrm>
        </p:grpSpPr>
        <p:pic>
          <p:nvPicPr>
            <p:cNvPr id="60" name="Picture 59"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1"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grpSp>
        <p:nvGrpSpPr>
          <p:cNvPr id="68" name="Group 67"/>
          <p:cNvGrpSpPr/>
          <p:nvPr/>
        </p:nvGrpSpPr>
        <p:grpSpPr>
          <a:xfrm>
            <a:off x="1092123" y="4812765"/>
            <a:ext cx="540000" cy="540000"/>
            <a:chOff x="3061700" y="3076557"/>
            <a:chExt cx="792000" cy="793707"/>
          </a:xfrm>
        </p:grpSpPr>
        <p:pic>
          <p:nvPicPr>
            <p:cNvPr id="69" name="Picture 68"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pic>
        <p:nvPicPr>
          <p:cNvPr id="71" name="Picture 70"/>
          <p:cNvPicPr/>
          <p:nvPr/>
        </p:nvPicPr>
        <p:blipFill rotWithShape="1">
          <a:blip r:embed="rId5" cstate="screen">
            <a:extLst>
              <a:ext uri="{28A0092B-C50C-407E-A947-70E740481C1C}">
                <a14:useLocalDpi xmlns:a14="http://schemas.microsoft.com/office/drawing/2010/main"/>
              </a:ext>
            </a:extLst>
          </a:blip>
          <a:srcRect/>
          <a:stretch/>
        </p:blipFill>
        <p:spPr bwMode="auto">
          <a:xfrm>
            <a:off x="1992580" y="4907364"/>
            <a:ext cx="1602669" cy="353665"/>
          </a:xfrm>
          <a:prstGeom prst="rect">
            <a:avLst/>
          </a:prstGeom>
          <a:noFill/>
          <a:ln>
            <a:noFill/>
          </a:ln>
        </p:spPr>
      </p:pic>
      <p:pic>
        <p:nvPicPr>
          <p:cNvPr id="55" name="Picture 54" descr="semaforo_verde.jpg"/>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1178" y="4199331"/>
            <a:ext cx="191177" cy="540000"/>
          </a:xfrm>
          <a:prstGeom prst="rect">
            <a:avLst/>
          </a:prstGeom>
        </p:spPr>
      </p:pic>
      <p:pic>
        <p:nvPicPr>
          <p:cNvPr id="56" name="Picture 55" descr="semaforo_verde.jpg"/>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1178" y="4814197"/>
            <a:ext cx="191177" cy="540000"/>
          </a:xfrm>
          <a:prstGeom prst="rect">
            <a:avLst/>
          </a:prstGeom>
        </p:spPr>
      </p:pic>
      <p:sp>
        <p:nvSpPr>
          <p:cNvPr id="24" name="Text Box 11">
            <a:extLst>
              <a:ext uri="{FF2B5EF4-FFF2-40B4-BE49-F238E27FC236}">
                <a16:creationId xmlns:a16="http://schemas.microsoft.com/office/drawing/2014/main" id="{82ACF13C-41C2-AB4B-BF1D-56E646626B94}"/>
              </a:ext>
            </a:extLst>
          </p:cNvPr>
          <p:cNvSpPr txBox="1">
            <a:spLocks noChangeArrowheads="1"/>
          </p:cNvSpPr>
          <p:nvPr/>
        </p:nvSpPr>
        <p:spPr bwMode="auto">
          <a:xfrm>
            <a:off x="3873261" y="987894"/>
            <a:ext cx="601067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it-IT"/>
            </a:defPPr>
            <a:lvl1pPr indent="0" algn="ctr">
              <a:tabLst>
                <a:tab pos="4211638" algn="r"/>
                <a:tab pos="9107488" algn="r"/>
              </a:tabLst>
              <a:defRPr sz="1600" b="1">
                <a:solidFill>
                  <a:srgbClr val="0070C0"/>
                </a:solidFill>
                <a:latin typeface="Arial" charset="0"/>
              </a:defRPr>
            </a:lvl1pPr>
          </a:lstStyle>
          <a:p>
            <a:r>
              <a:rPr lang="it-IT" sz="1800">
                <a:solidFill>
                  <a:schemeClr val="accent1">
                    <a:lumMod val="75000"/>
                  </a:schemeClr>
                </a:solidFill>
              </a:rPr>
              <a:t>triggered participation to H2020 Euratom  projects</a:t>
            </a:r>
          </a:p>
          <a:p>
            <a:r>
              <a:rPr lang="it-IT" sz="1800">
                <a:solidFill>
                  <a:schemeClr val="accent1">
                    <a:lumMod val="75000"/>
                  </a:schemeClr>
                </a:solidFill>
              </a:rPr>
              <a:t>and the development of new applications</a:t>
            </a:r>
          </a:p>
        </p:txBody>
      </p:sp>
      <p:pic>
        <p:nvPicPr>
          <p:cNvPr id="20" name="Picture 19">
            <a:extLst>
              <a:ext uri="{FF2B5EF4-FFF2-40B4-BE49-F238E27FC236}">
                <a16:creationId xmlns:a16="http://schemas.microsoft.com/office/drawing/2014/main" id="{85F0EF79-9F7F-3C42-B314-D833F32922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89510" y="842037"/>
            <a:ext cx="1681190" cy="713384"/>
          </a:xfrm>
          <a:prstGeom prst="rect">
            <a:avLst/>
          </a:prstGeom>
        </p:spPr>
      </p:pic>
      <p:pic>
        <p:nvPicPr>
          <p:cNvPr id="3" name="Picture 2" descr="1_LOGO_INFN_SIGLA.png">
            <a:extLst>
              <a:ext uri="{FF2B5EF4-FFF2-40B4-BE49-F238E27FC236}">
                <a16:creationId xmlns:a16="http://schemas.microsoft.com/office/drawing/2014/main" id="{E233F112-14C3-E1B1-C662-A876F61089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0155" y="3044305"/>
            <a:ext cx="732029" cy="398713"/>
          </a:xfrm>
          <a:prstGeom prst="rect">
            <a:avLst/>
          </a:prstGeom>
        </p:spPr>
      </p:pic>
      <p:pic>
        <p:nvPicPr>
          <p:cNvPr id="4" name="Picture 3" descr="1_LOGO_INFN_SIGLA.png">
            <a:extLst>
              <a:ext uri="{FF2B5EF4-FFF2-40B4-BE49-F238E27FC236}">
                <a16:creationId xmlns:a16="http://schemas.microsoft.com/office/drawing/2014/main" id="{89B84A41-1DB2-E61E-F462-CB6DEE53FC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0155" y="3630901"/>
            <a:ext cx="732029" cy="398713"/>
          </a:xfrm>
          <a:prstGeom prst="rect">
            <a:avLst/>
          </a:prstGeom>
        </p:spPr>
      </p:pic>
      <p:pic>
        <p:nvPicPr>
          <p:cNvPr id="5" name="Picture 4" descr="1_LOGO_INFN_SIGLA.png">
            <a:extLst>
              <a:ext uri="{FF2B5EF4-FFF2-40B4-BE49-F238E27FC236}">
                <a16:creationId xmlns:a16="http://schemas.microsoft.com/office/drawing/2014/main" id="{F0579E12-555A-A374-825C-49038CB1E7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0155" y="5494207"/>
            <a:ext cx="732029" cy="398713"/>
          </a:xfrm>
          <a:prstGeom prst="rect">
            <a:avLst/>
          </a:prstGeom>
        </p:spPr>
      </p:pic>
      <p:sp>
        <p:nvSpPr>
          <p:cNvPr id="9" name="Bent Arrow 8">
            <a:extLst>
              <a:ext uri="{FF2B5EF4-FFF2-40B4-BE49-F238E27FC236}">
                <a16:creationId xmlns:a16="http://schemas.microsoft.com/office/drawing/2014/main" id="{67A1E4E1-B7B9-D13C-B9EB-48040DA24BA9}"/>
              </a:ext>
            </a:extLst>
          </p:cNvPr>
          <p:cNvSpPr/>
          <p:nvPr/>
        </p:nvSpPr>
        <p:spPr>
          <a:xfrm rot="10800000" flipH="1">
            <a:off x="2018458" y="2833430"/>
            <a:ext cx="181277" cy="448167"/>
          </a:xfrm>
          <a:prstGeom prst="bentArrow">
            <a:avLst>
              <a:gd name="adj1" fmla="val 6276"/>
              <a:gd name="adj2" fmla="val 18759"/>
              <a:gd name="adj3" fmla="val 25000"/>
              <a:gd name="adj4"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10" name="Bent Arrow 9">
            <a:extLst>
              <a:ext uri="{FF2B5EF4-FFF2-40B4-BE49-F238E27FC236}">
                <a16:creationId xmlns:a16="http://schemas.microsoft.com/office/drawing/2014/main" id="{30AB2A6F-2243-C3AB-53AB-F1D259ADBA2E}"/>
              </a:ext>
            </a:extLst>
          </p:cNvPr>
          <p:cNvSpPr/>
          <p:nvPr/>
        </p:nvSpPr>
        <p:spPr>
          <a:xfrm rot="10800000" flipH="1">
            <a:off x="2018458" y="3218933"/>
            <a:ext cx="181277" cy="683909"/>
          </a:xfrm>
          <a:prstGeom prst="bentArrow">
            <a:avLst>
              <a:gd name="adj1" fmla="val 6276"/>
              <a:gd name="adj2" fmla="val 18759"/>
              <a:gd name="adj3" fmla="val 25000"/>
              <a:gd name="adj4"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11" name="Bent Arrow 10">
            <a:extLst>
              <a:ext uri="{FF2B5EF4-FFF2-40B4-BE49-F238E27FC236}">
                <a16:creationId xmlns:a16="http://schemas.microsoft.com/office/drawing/2014/main" id="{05AAE165-6AD8-6C52-E387-4BAEB0CB9985}"/>
              </a:ext>
            </a:extLst>
          </p:cNvPr>
          <p:cNvSpPr/>
          <p:nvPr/>
        </p:nvSpPr>
        <p:spPr>
          <a:xfrm rot="10800000" flipH="1">
            <a:off x="2089898" y="5269449"/>
            <a:ext cx="181277" cy="448167"/>
          </a:xfrm>
          <a:prstGeom prst="bentArrow">
            <a:avLst>
              <a:gd name="adj1" fmla="val 6276"/>
              <a:gd name="adj2" fmla="val 18759"/>
              <a:gd name="adj3" fmla="val 25000"/>
              <a:gd name="adj4"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pic>
        <p:nvPicPr>
          <p:cNvPr id="2" name="Picture 1" descr="semaforo_verde.jpg">
            <a:extLst>
              <a:ext uri="{FF2B5EF4-FFF2-40B4-BE49-F238E27FC236}">
                <a16:creationId xmlns:a16="http://schemas.microsoft.com/office/drawing/2014/main" id="{491A52DE-8C76-E93B-4168-AA30D55ACDE8}"/>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1178" y="2363097"/>
            <a:ext cx="191177" cy="540000"/>
          </a:xfrm>
          <a:prstGeom prst="rect">
            <a:avLst/>
          </a:prstGeom>
        </p:spPr>
      </p:pic>
      <p:sp>
        <p:nvSpPr>
          <p:cNvPr id="7" name="TextBox 6">
            <a:extLst>
              <a:ext uri="{FF2B5EF4-FFF2-40B4-BE49-F238E27FC236}">
                <a16:creationId xmlns:a16="http://schemas.microsoft.com/office/drawing/2014/main" id="{755B960A-2B49-46AB-B5F9-439A3F7FD7D4}"/>
              </a:ext>
            </a:extLst>
          </p:cNvPr>
          <p:cNvSpPr txBox="1"/>
          <p:nvPr/>
        </p:nvSpPr>
        <p:spPr>
          <a:xfrm>
            <a:off x="2226931" y="5415787"/>
            <a:ext cx="1426994" cy="523220"/>
          </a:xfrm>
          <a:prstGeom prst="rect">
            <a:avLst/>
          </a:prstGeom>
          <a:noFill/>
        </p:spPr>
        <p:txBody>
          <a:bodyPr wrap="none" rtlCol="0">
            <a:spAutoFit/>
            <a:scene3d>
              <a:camera prst="orthographicFront"/>
              <a:lightRig rig="threePt" dir="t"/>
            </a:scene3d>
            <a:sp3d extrusionH="57150">
              <a:bevelT w="38100" h="38100"/>
            </a:sp3d>
          </a:bodyPr>
          <a:lstStyle/>
          <a:p>
            <a:pPr algn="ctr"/>
            <a:r>
              <a:rPr lang="en-US" sz="2800">
                <a:solidFill>
                  <a:srgbClr val="3366FF"/>
                </a:solidFill>
                <a:latin typeface="Rockwell Extra Bold"/>
                <a:cs typeface="Rockwell Extra Bold"/>
              </a:rPr>
              <a:t>P</a:t>
            </a:r>
            <a:r>
              <a:rPr lang="en-US" sz="2800">
                <a:solidFill>
                  <a:srgbClr val="05B050"/>
                </a:solidFill>
                <a:latin typeface="Rockwell Extra Bold"/>
                <a:cs typeface="Rockwell Extra Bold"/>
              </a:rPr>
              <a:t>I</a:t>
            </a:r>
            <a:r>
              <a:rPr lang="en-US" sz="2800">
                <a:solidFill>
                  <a:srgbClr val="FF0000"/>
                </a:solidFill>
                <a:latin typeface="Rockwell Extra Bold"/>
                <a:cs typeface="Rockwell Extra Bold"/>
              </a:rPr>
              <a:t>3S</a:t>
            </a:r>
            <a:r>
              <a:rPr lang="en-US" sz="2800">
                <a:solidFill>
                  <a:srgbClr val="7030A0"/>
                </a:solidFill>
                <a:latin typeface="Rockwell Extra Bold"/>
                <a:cs typeface="Rockwell Extra Bold"/>
              </a:rPr>
              <a:t>O</a:t>
            </a:r>
          </a:p>
        </p:txBody>
      </p:sp>
    </p:spTree>
    <p:extLst>
      <p:ext uri="{BB962C8B-B14F-4D97-AF65-F5344CB8AC3E}">
        <p14:creationId xmlns:p14="http://schemas.microsoft.com/office/powerpoint/2010/main" val="45437493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A9B68-078F-2787-4436-60A7DA516D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989795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3" descr="Immagine che contiene clipart&#10;&#10;Descrizione generata automaticamente">
            <a:extLst>
              <a:ext uri="{FF2B5EF4-FFF2-40B4-BE49-F238E27FC236}">
                <a16:creationId xmlns:a16="http://schemas.microsoft.com/office/drawing/2014/main" id="{2E8C965B-8D70-F04D-88FE-8461AB2E7D7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30249" y="379602"/>
            <a:ext cx="3099995" cy="813750"/>
          </a:xfrm>
          <a:prstGeom prst="rect">
            <a:avLst/>
          </a:prstGeom>
          <a:ln w="12700">
            <a:noFill/>
          </a:ln>
        </p:spPr>
      </p:pic>
      <p:sp>
        <p:nvSpPr>
          <p:cNvPr id="2" name="CasellaDiTesto 7"/>
          <p:cNvSpPr txBox="1"/>
          <p:nvPr/>
        </p:nvSpPr>
        <p:spPr>
          <a:xfrm>
            <a:off x="4401200" y="1300012"/>
            <a:ext cx="2879646" cy="374571"/>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600" b="1" dirty="0" err="1">
                <a:solidFill>
                  <a:srgbClr val="16469E"/>
                </a:solidFill>
                <a:latin typeface="Arial"/>
                <a:cs typeface="Arial"/>
              </a:rPr>
              <a:t>Euratom call NFRP-2018-10</a:t>
            </a:r>
            <a:endParaRPr lang="it-IT" sz="1600" b="1" dirty="0">
              <a:solidFill>
                <a:srgbClr val="FF0000"/>
              </a:solidFill>
              <a:latin typeface="Arial"/>
              <a:cs typeface="Arial"/>
            </a:endParaRPr>
          </a:p>
        </p:txBody>
      </p:sp>
      <p:sp>
        <p:nvSpPr>
          <p:cNvPr id="6" name="CasellaDiTesto 7"/>
          <p:cNvSpPr txBox="1"/>
          <p:nvPr/>
        </p:nvSpPr>
        <p:spPr>
          <a:xfrm>
            <a:off x="2577989" y="1918351"/>
            <a:ext cx="7176708"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it-IT" sz="1400" b="1" dirty="0" err="1">
                <a:solidFill>
                  <a:srgbClr val="FF0000"/>
                </a:solidFill>
                <a:cs typeface="Arial"/>
              </a:rPr>
              <a:t>M</a:t>
            </a:r>
            <a:r>
              <a:rPr lang="it-IT" sz="1400" b="1" dirty="0" err="1">
                <a:solidFill>
                  <a:srgbClr val="16469E"/>
                </a:solidFill>
                <a:cs typeface="Arial"/>
              </a:rPr>
              <a:t>easurement and </a:t>
            </a:r>
            <a:r>
              <a:rPr lang="it-IT" sz="1400" b="1" dirty="0" err="1">
                <a:solidFill>
                  <a:srgbClr val="FF0000"/>
                </a:solidFill>
                <a:cs typeface="Arial"/>
              </a:rPr>
              <a:t>I</a:t>
            </a:r>
            <a:r>
              <a:rPr lang="it-IT" sz="1400" b="1" dirty="0" err="1">
                <a:solidFill>
                  <a:srgbClr val="16469E"/>
                </a:solidFill>
                <a:cs typeface="Arial"/>
              </a:rPr>
              <a:t>nstrumentation for </a:t>
            </a:r>
            <a:r>
              <a:rPr lang="it-IT" sz="1400" b="1" dirty="0" err="1">
                <a:solidFill>
                  <a:srgbClr val="FF0000"/>
                </a:solidFill>
                <a:cs typeface="Arial"/>
              </a:rPr>
              <a:t>C</a:t>
            </a:r>
            <a:r>
              <a:rPr lang="it-IT" sz="1400" b="1" dirty="0" err="1">
                <a:solidFill>
                  <a:srgbClr val="16469E"/>
                </a:solidFill>
                <a:cs typeface="Arial"/>
              </a:rPr>
              <a:t>leaning </a:t>
            </a:r>
            <a:r>
              <a:rPr lang="it-IT" sz="1400" b="1" dirty="0" err="1">
                <a:solidFill>
                  <a:srgbClr val="FF0000"/>
                </a:solidFill>
                <a:cs typeface="Arial"/>
              </a:rPr>
              <a:t>A</a:t>
            </a:r>
            <a:r>
              <a:rPr lang="it-IT" sz="1400" b="1" dirty="0" err="1">
                <a:solidFill>
                  <a:srgbClr val="16469E"/>
                </a:solidFill>
                <a:cs typeface="Arial"/>
              </a:rPr>
              <a:t>nd </a:t>
            </a:r>
            <a:r>
              <a:rPr lang="it-IT" sz="1400" b="1" dirty="0" err="1">
                <a:solidFill>
                  <a:srgbClr val="FF0000"/>
                </a:solidFill>
                <a:cs typeface="Arial"/>
              </a:rPr>
              <a:t>D</a:t>
            </a:r>
            <a:r>
              <a:rPr lang="it-IT" sz="1400" b="1" dirty="0" err="1">
                <a:solidFill>
                  <a:srgbClr val="16469E"/>
                </a:solidFill>
                <a:cs typeface="Arial"/>
              </a:rPr>
              <a:t>ecommissioning </a:t>
            </a:r>
            <a:r>
              <a:rPr lang="it-IT" sz="1400" b="1" dirty="0" err="1">
                <a:solidFill>
                  <a:srgbClr val="FF0000"/>
                </a:solidFill>
                <a:cs typeface="Arial"/>
              </a:rPr>
              <a:t>O</a:t>
            </a:r>
            <a:r>
              <a:rPr lang="it-IT" sz="1400" b="1" dirty="0" err="1">
                <a:solidFill>
                  <a:srgbClr val="16469E"/>
                </a:solidFill>
                <a:cs typeface="Arial"/>
              </a:rPr>
              <a:t>perations</a:t>
            </a:r>
            <a:endParaRPr lang="it-IT" sz="1400" b="1" dirty="0">
              <a:solidFill>
                <a:srgbClr val="16469E"/>
              </a:solidFill>
              <a:latin typeface="Arial"/>
              <a:cs typeface="Arial"/>
            </a:endParaRPr>
          </a:p>
        </p:txBody>
      </p:sp>
      <p:grpSp>
        <p:nvGrpSpPr>
          <p:cNvPr id="9" name="Group 8"/>
          <p:cNvGrpSpPr/>
          <p:nvPr/>
        </p:nvGrpSpPr>
        <p:grpSpPr>
          <a:xfrm>
            <a:off x="3271124" y="1121102"/>
            <a:ext cx="656228" cy="657642"/>
            <a:chOff x="3061700" y="3076557"/>
            <a:chExt cx="792000" cy="793707"/>
          </a:xfrm>
        </p:grpSpPr>
        <p:pic>
          <p:nvPicPr>
            <p:cNvPr id="10" name="Picture 9" descr="\\SRVT\Work\TOICA\Dissemination\EU flag\flag_yellow_low.jpg">
              <a:extLst>
                <a:ext uri="{FF2B5EF4-FFF2-40B4-BE49-F238E27FC236}">
                  <a16:creationId xmlns:a16="http://schemas.microsoft.com/office/drawing/2014/main" id="{692F9B13-B637-4A09-9DDE-4BE3D0A0924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061700" y="3076557"/>
              <a:ext cx="792000" cy="7937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Shape 4"/>
            <p:cNvSpPr/>
            <p:nvPr/>
          </p:nvSpPr>
          <p:spPr>
            <a:xfrm>
              <a:off x="3214542" y="3238617"/>
              <a:ext cx="482177" cy="442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1600" b="1" kern="1200">
                  <a:solidFill>
                    <a:srgbClr val="FFFF00"/>
                  </a:solidFill>
                </a:rPr>
                <a:t>EU</a:t>
              </a:r>
            </a:p>
          </p:txBody>
        </p:sp>
      </p:grpSp>
      <p:sp>
        <p:nvSpPr>
          <p:cNvPr id="33" name="Rectangle 3">
            <a:extLst>
              <a:ext uri="{FF2B5EF4-FFF2-40B4-BE49-F238E27FC236}">
                <a16:creationId xmlns:a16="http://schemas.microsoft.com/office/drawing/2014/main" id="{59F3C9B0-8BCB-42AE-B239-CD8F01C75E66}"/>
              </a:ext>
            </a:extLst>
          </p:cNvPr>
          <p:cNvSpPr/>
          <p:nvPr/>
        </p:nvSpPr>
        <p:spPr>
          <a:xfrm>
            <a:off x="343621" y="5848945"/>
            <a:ext cx="11546929" cy="369332"/>
          </a:xfrm>
          <a:prstGeom prst="rect">
            <a:avLst/>
          </a:prstGeom>
        </p:spPr>
        <p:txBody>
          <a:bodyPr wrap="square">
            <a:spAutoFit/>
          </a:bodyPr>
          <a:lstStyle/>
          <a:p>
            <a:pPr algn="just"/>
            <a:r>
              <a:rPr lang="en-GB" sz="900" b="1" spc="150">
                <a:solidFill>
                  <a:schemeClr val="tx2"/>
                </a:solidFill>
              </a:rPr>
              <a:t>This project has received funding from the European Union’s Horizon 2020 innovation action programme under grant agreement No 847641. </a:t>
            </a:r>
          </a:p>
          <a:p>
            <a:pPr algn="just"/>
            <a:r>
              <a:rPr lang="en-GB" sz="900" b="1" spc="150">
                <a:solidFill>
                  <a:schemeClr val="tx2"/>
                </a:solidFill>
              </a:rPr>
              <a:t>This text reflects only the author’s views and the Commission is not liable for any use that may be made of the information contained therein. </a:t>
            </a:r>
          </a:p>
        </p:txBody>
      </p:sp>
      <p:graphicFrame>
        <p:nvGraphicFramePr>
          <p:cNvPr id="34" name="Table 33"/>
          <p:cNvGraphicFramePr>
            <a:graphicFrameLocks noGrp="1"/>
          </p:cNvGraphicFramePr>
          <p:nvPr>
            <p:extLst>
              <p:ext uri="{D42A27DB-BD31-4B8C-83A1-F6EECF244321}">
                <p14:modId xmlns:p14="http://schemas.microsoft.com/office/powerpoint/2010/main" val="2418353950"/>
              </p:ext>
            </p:extLst>
          </p:nvPr>
        </p:nvGraphicFramePr>
        <p:xfrm>
          <a:off x="494486" y="1351581"/>
          <a:ext cx="1935582" cy="1987410"/>
        </p:xfrm>
        <a:graphic>
          <a:graphicData uri="http://schemas.openxmlformats.org/drawingml/2006/table">
            <a:tbl>
              <a:tblPr firstRow="1" bandRow="1">
                <a:tableStyleId>{5C22544A-7EE6-4342-B048-85BDC9FD1C3A}</a:tableStyleId>
              </a:tblPr>
              <a:tblGrid>
                <a:gridCol w="1096449">
                  <a:extLst>
                    <a:ext uri="{9D8B030D-6E8A-4147-A177-3AD203B41FA5}">
                      <a16:colId xmlns:a16="http://schemas.microsoft.com/office/drawing/2014/main" val="20000"/>
                    </a:ext>
                  </a:extLst>
                </a:gridCol>
                <a:gridCol w="839133">
                  <a:extLst>
                    <a:ext uri="{9D8B030D-6E8A-4147-A177-3AD203B41FA5}">
                      <a16:colId xmlns:a16="http://schemas.microsoft.com/office/drawing/2014/main" val="20001"/>
                    </a:ext>
                  </a:extLst>
                </a:gridCol>
              </a:tblGrid>
              <a:tr h="198741">
                <a:tc>
                  <a:txBody>
                    <a:bodyPr/>
                    <a:lstStyle/>
                    <a:p>
                      <a:pPr algn="ctr">
                        <a:spcBef>
                          <a:spcPts val="300"/>
                        </a:spcBef>
                        <a:spcAft>
                          <a:spcPts val="300"/>
                        </a:spcAft>
                        <a:tabLst>
                          <a:tab pos="2057400" algn="l"/>
                        </a:tabLst>
                      </a:pPr>
                      <a:r>
                        <a:rPr lang="en-GB" sz="1100" b="1">
                          <a:solidFill>
                            <a:srgbClr val="FFFF00"/>
                          </a:solidFill>
                          <a:effectLst/>
                          <a:latin typeface="Arial"/>
                          <a:ea typeface="Times New Roman"/>
                          <a:cs typeface="Arial"/>
                        </a:rPr>
                        <a:t>Partner</a:t>
                      </a:r>
                      <a:endParaRPr lang="it-IT" sz="1100">
                        <a:solidFill>
                          <a:srgbClr val="FFFF00"/>
                        </a:solidFill>
                        <a:effectLst/>
                        <a:latin typeface="Arial"/>
                        <a:ea typeface="Times New Roman"/>
                        <a:cs typeface="Arial"/>
                      </a:endParaRPr>
                    </a:p>
                  </a:txBody>
                  <a:tcPr marL="68580" marR="68580" marT="0" marB="0" anchor="ctr"/>
                </a:tc>
                <a:tc>
                  <a:txBody>
                    <a:bodyPr/>
                    <a:lstStyle/>
                    <a:p>
                      <a:pPr algn="ctr">
                        <a:spcBef>
                          <a:spcPts val="300"/>
                        </a:spcBef>
                        <a:spcAft>
                          <a:spcPts val="300"/>
                        </a:spcAft>
                        <a:tabLst>
                          <a:tab pos="2057400" algn="l"/>
                        </a:tabLst>
                      </a:pPr>
                      <a:r>
                        <a:rPr lang="en-GB" sz="1100" b="1">
                          <a:solidFill>
                            <a:srgbClr val="FFFF00"/>
                          </a:solidFill>
                          <a:effectLst/>
                          <a:latin typeface="Arial"/>
                          <a:ea typeface="Times New Roman"/>
                          <a:cs typeface="Arial"/>
                        </a:rPr>
                        <a:t>Country</a:t>
                      </a:r>
                      <a:endParaRPr lang="it-IT" sz="1100">
                        <a:solidFill>
                          <a:srgbClr val="FFFF00"/>
                        </a:solidFill>
                        <a:effectLst/>
                        <a:latin typeface="Arial"/>
                        <a:ea typeface="Times New Roman"/>
                        <a:cs typeface="Arial"/>
                      </a:endParaRPr>
                    </a:p>
                  </a:txBody>
                  <a:tcPr marL="68580" marR="68580" marT="0" marB="0" anchor="ctr"/>
                </a:tc>
                <a:extLst>
                  <a:ext uri="{0D108BD9-81ED-4DB2-BD59-A6C34878D82A}">
                    <a16:rowId xmlns:a16="http://schemas.microsoft.com/office/drawing/2014/main" val="10000"/>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CAEN</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IT</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ORANO</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FR</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CEA</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FR</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XIE</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GE</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CTU</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CZ</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5"/>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ENEA</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IT</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6"/>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INFN</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IT</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7"/>
                  </a:ext>
                </a:extLst>
              </a:tr>
              <a:tr h="198741">
                <a:tc>
                  <a:txBody>
                    <a:bodyPr/>
                    <a:lstStyle/>
                    <a:p>
                      <a:pPr algn="ctr">
                        <a:spcBef>
                          <a:spcPts val="100"/>
                        </a:spcBef>
                        <a:spcAft>
                          <a:spcPts val="100"/>
                        </a:spcAft>
                        <a:tabLst>
                          <a:tab pos="2057400" algn="l"/>
                        </a:tabLst>
                      </a:pPr>
                      <a:r>
                        <a:rPr lang="en-GB" sz="1100">
                          <a:effectLst/>
                          <a:latin typeface="Arial"/>
                          <a:ea typeface="Times New Roman"/>
                          <a:cs typeface="Arial"/>
                        </a:rPr>
                        <a:t>SCK•CEN</a:t>
                      </a:r>
                      <a:endParaRPr lang="it-IT" sz="1100">
                        <a:effectLst/>
                        <a:latin typeface="Arial"/>
                        <a:ea typeface="Times New Roman"/>
                        <a:cs typeface="Arial"/>
                      </a:endParaRPr>
                    </a:p>
                  </a:txBody>
                  <a:tcPr marL="68580" marR="68580" marT="0" marB="0" anchor="ctr"/>
                </a:tc>
                <a:tc>
                  <a:txBody>
                    <a:bodyPr/>
                    <a:lstStyle/>
                    <a:p>
                      <a:pPr algn="ctr">
                        <a:spcBef>
                          <a:spcPts val="100"/>
                        </a:spcBef>
                        <a:spcAft>
                          <a:spcPts val="100"/>
                        </a:spcAft>
                        <a:tabLst>
                          <a:tab pos="2057400" algn="l"/>
                        </a:tabLst>
                      </a:pPr>
                      <a:r>
                        <a:rPr lang="en-GB" sz="1100">
                          <a:effectLst/>
                          <a:latin typeface="Arial"/>
                          <a:ea typeface="Times New Roman"/>
                          <a:cs typeface="Arial"/>
                        </a:rPr>
                        <a:t>BE</a:t>
                      </a:r>
                      <a:endParaRPr lang="it-IT" sz="1100">
                        <a:effectLst/>
                        <a:latin typeface="Arial"/>
                        <a:ea typeface="Times New Roman"/>
                        <a:cs typeface="Arial"/>
                      </a:endParaRPr>
                    </a:p>
                  </a:txBody>
                  <a:tcPr marL="68580" marR="68580" marT="0" marB="0" anchor="ctr"/>
                </a:tc>
                <a:extLst>
                  <a:ext uri="{0D108BD9-81ED-4DB2-BD59-A6C34878D82A}">
                    <a16:rowId xmlns:a16="http://schemas.microsoft.com/office/drawing/2014/main" val="10008"/>
                  </a:ext>
                </a:extLst>
              </a:tr>
              <a:tr h="198741">
                <a:tc>
                  <a:txBody>
                    <a:bodyPr/>
                    <a:lstStyle/>
                    <a:p>
                      <a:pPr algn="ctr">
                        <a:spcBef>
                          <a:spcPts val="100"/>
                        </a:spcBef>
                        <a:spcAft>
                          <a:spcPts val="100"/>
                        </a:spcAft>
                        <a:tabLst>
                          <a:tab pos="2057400" algn="l"/>
                        </a:tabLst>
                      </a:pPr>
                      <a:r>
                        <a:rPr lang="it-IT" sz="1100">
                          <a:effectLst/>
                          <a:latin typeface="Arial"/>
                          <a:ea typeface="Times New Roman"/>
                          <a:cs typeface="Arial"/>
                        </a:rPr>
                        <a:t>SOGIN</a:t>
                      </a:r>
                    </a:p>
                  </a:txBody>
                  <a:tcPr marL="68580" marR="68580" marT="0" marB="0" anchor="ctr"/>
                </a:tc>
                <a:tc>
                  <a:txBody>
                    <a:bodyPr/>
                    <a:lstStyle/>
                    <a:p>
                      <a:pPr algn="ctr">
                        <a:spcBef>
                          <a:spcPts val="100"/>
                        </a:spcBef>
                        <a:spcAft>
                          <a:spcPts val="100"/>
                        </a:spcAft>
                        <a:tabLst>
                          <a:tab pos="2057400" algn="l"/>
                        </a:tabLst>
                      </a:pPr>
                      <a:r>
                        <a:rPr lang="it-IT" sz="1100">
                          <a:effectLst/>
                          <a:latin typeface="Arial"/>
                          <a:ea typeface="Times New Roman"/>
                          <a:cs typeface="Arial"/>
                        </a:rPr>
                        <a:t>IT</a:t>
                      </a:r>
                    </a:p>
                  </a:txBody>
                  <a:tcPr marL="68580" marR="68580" marT="0" marB="0" anchor="ctr"/>
                </a:tc>
                <a:extLst>
                  <a:ext uri="{0D108BD9-81ED-4DB2-BD59-A6C34878D82A}">
                    <a16:rowId xmlns:a16="http://schemas.microsoft.com/office/drawing/2014/main" val="10009"/>
                  </a:ext>
                </a:extLst>
              </a:tr>
            </a:tbl>
          </a:graphicData>
        </a:graphic>
      </p:graphicFrame>
      <p:pic>
        <p:nvPicPr>
          <p:cNvPr id="35" name="Immagine 14">
            <a:extLst>
              <a:ext uri="{FF2B5EF4-FFF2-40B4-BE49-F238E27FC236}">
                <a16:creationId xmlns:a16="http://schemas.microsoft.com/office/drawing/2014/main" id="{8897B810-F37B-4AFB-ACFA-F7E263D255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2708" y="3416924"/>
            <a:ext cx="3043187" cy="2206219"/>
          </a:xfrm>
          <a:prstGeom prst="rect">
            <a:avLst/>
          </a:prstGeom>
        </p:spPr>
      </p:pic>
      <p:sp>
        <p:nvSpPr>
          <p:cNvPr id="38" name="CasellaDiTesto 7">
            <a:extLst>
              <a:ext uri="{FF2B5EF4-FFF2-40B4-BE49-F238E27FC236}">
                <a16:creationId xmlns:a16="http://schemas.microsoft.com/office/drawing/2014/main" id="{F18C4BC8-0B30-3D45-BD1C-6289AAE4CA61}"/>
              </a:ext>
            </a:extLst>
          </p:cNvPr>
          <p:cNvSpPr txBox="1"/>
          <p:nvPr/>
        </p:nvSpPr>
        <p:spPr>
          <a:xfrm>
            <a:off x="2577988" y="2452509"/>
            <a:ext cx="7176709"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400" b="1" dirty="0" err="1">
                <a:solidFill>
                  <a:srgbClr val="16469E"/>
                </a:solidFill>
                <a:cs typeface="Arial"/>
              </a:rPr>
              <a:t>Radwaste characterization, classification, monitoring and data archiving</a:t>
            </a:r>
            <a:endParaRPr lang="it-IT" sz="1400" b="1" dirty="0">
              <a:solidFill>
                <a:srgbClr val="16469E"/>
              </a:solidFill>
              <a:latin typeface="Arial"/>
              <a:cs typeface="Arial"/>
            </a:endParaRPr>
          </a:p>
        </p:txBody>
      </p:sp>
      <p:sp>
        <p:nvSpPr>
          <p:cNvPr id="39" name="CasellaDiTesto 7">
            <a:extLst>
              <a:ext uri="{FF2B5EF4-FFF2-40B4-BE49-F238E27FC236}">
                <a16:creationId xmlns:a16="http://schemas.microsoft.com/office/drawing/2014/main" id="{3F99A3CA-5045-2649-94F7-DF1F6FF7EECD}"/>
              </a:ext>
            </a:extLst>
          </p:cNvPr>
          <p:cNvSpPr txBox="1"/>
          <p:nvPr/>
        </p:nvSpPr>
        <p:spPr>
          <a:xfrm>
            <a:off x="2577988" y="2920538"/>
            <a:ext cx="7176709" cy="340519"/>
          </a:xfrm>
          <a:prstGeom prst="roundRect">
            <a:avLst/>
          </a:prstGeom>
          <a:solidFill>
            <a:srgbClr val="CCFF66"/>
          </a:solidFill>
          <a:ln>
            <a:noFill/>
          </a:ln>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1400" b="1" dirty="0" err="1">
                <a:solidFill>
                  <a:srgbClr val="16469E"/>
                </a:solidFill>
                <a:cs typeface="Arial"/>
              </a:rPr>
              <a:t>Flexibility, Transportability, Digitization, Quantification, Traceability</a:t>
            </a:r>
          </a:p>
        </p:txBody>
      </p:sp>
      <p:pic>
        <p:nvPicPr>
          <p:cNvPr id="15" name="Picture 9" descr="radwaste_3D_b.jpg                                              002994C0 PFiMac_HD                      7C268698:">
            <a:extLst>
              <a:ext uri="{FF2B5EF4-FFF2-40B4-BE49-F238E27FC236}">
                <a16:creationId xmlns:a16="http://schemas.microsoft.com/office/drawing/2014/main" id="{B13838BA-FA79-7549-97A4-233320E57D85}"/>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6190" y="3517684"/>
            <a:ext cx="2694600" cy="201984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5763-3DC1-284B-BCAC-7DA8730DCD60}"/>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3161" y="4384582"/>
            <a:ext cx="1213377" cy="996334"/>
          </a:xfrm>
          <a:prstGeom prst="rect">
            <a:avLst/>
          </a:prstGeom>
        </p:spPr>
      </p:pic>
      <p:pic>
        <p:nvPicPr>
          <p:cNvPr id="3" name="Picture 2" descr="testB.gif">
            <a:extLst>
              <a:ext uri="{FF2B5EF4-FFF2-40B4-BE49-F238E27FC236}">
                <a16:creationId xmlns:a16="http://schemas.microsoft.com/office/drawing/2014/main" id="{77A27B9F-3149-9ED7-F7F2-41C9E7741B3A}"/>
              </a:ext>
            </a:extLst>
          </p:cNvPr>
          <p:cNvPicPr>
            <a:picLocks noChangeAspect="1"/>
          </p:cNvPicPr>
          <p:nvPr/>
        </p:nvPicPr>
        <p:blipFill>
          <a:blip r:embed="rId7" cstate="screen">
            <a:clrChange>
              <a:clrFrom>
                <a:srgbClr val="F6F6F6"/>
              </a:clrFrom>
              <a:clrTo>
                <a:srgbClr val="F6F6F6">
                  <a:alpha val="0"/>
                </a:srgbClr>
              </a:clrTo>
            </a:clrChange>
            <a:alphaModFix/>
            <a:extLst>
              <a:ext uri="{28A0092B-C50C-407E-A947-70E740481C1C}">
                <a14:useLocalDpi xmlns:a14="http://schemas.microsoft.com/office/drawing/2010/main"/>
              </a:ext>
            </a:extLst>
          </a:blip>
          <a:stretch>
            <a:fillRect/>
          </a:stretch>
        </p:blipFill>
        <p:spPr>
          <a:xfrm>
            <a:off x="9902617" y="1150316"/>
            <a:ext cx="1853061" cy="2422246"/>
          </a:xfrm>
          <a:prstGeom prst="rect">
            <a:avLst/>
          </a:prstGeom>
          <a:ln>
            <a:noFill/>
          </a:ln>
        </p:spPr>
      </p:pic>
    </p:spTree>
    <p:extLst>
      <p:ext uri="{BB962C8B-B14F-4D97-AF65-F5344CB8AC3E}">
        <p14:creationId xmlns:p14="http://schemas.microsoft.com/office/powerpoint/2010/main" val="262603135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18E304-B3AB-A742-B7AF-D28182A14FBF}"/>
              </a:ext>
            </a:extLst>
          </p:cNvPr>
          <p:cNvGrpSpPr/>
          <p:nvPr/>
        </p:nvGrpSpPr>
        <p:grpSpPr>
          <a:xfrm>
            <a:off x="3773246" y="1108458"/>
            <a:ext cx="2198687" cy="3601083"/>
            <a:chOff x="395226" y="1480486"/>
            <a:chExt cx="2198687" cy="3601083"/>
          </a:xfrm>
        </p:grpSpPr>
        <p:sp>
          <p:nvSpPr>
            <p:cNvPr id="3" name="Oval 3">
              <a:extLst>
                <a:ext uri="{FF2B5EF4-FFF2-40B4-BE49-F238E27FC236}">
                  <a16:creationId xmlns:a16="http://schemas.microsoft.com/office/drawing/2014/main" id="{412BC8E9-DB86-D36E-9473-1954E831FD76}"/>
                </a:ext>
              </a:extLst>
            </p:cNvPr>
            <p:cNvSpPr>
              <a:spLocks noChangeArrowheads="1"/>
            </p:cNvSpPr>
            <p:nvPr/>
          </p:nvSpPr>
          <p:spPr bwMode="auto">
            <a:xfrm>
              <a:off x="395226" y="1480486"/>
              <a:ext cx="1752600" cy="1752600"/>
            </a:xfrm>
            <a:prstGeom prst="ellipse">
              <a:avLst/>
            </a:prstGeom>
            <a:solidFill>
              <a:srgbClr val="9F9F0C"/>
            </a:solidFill>
            <a:ln w="9525">
              <a:round/>
              <a:headEnd/>
              <a:tailEnd/>
            </a:ln>
            <a:effectLst/>
            <a:scene3d>
              <a:camera prst="legacyPerspectiveBottom">
                <a:rot lat="19199999" lon="0" rev="0"/>
              </a:camera>
              <a:lightRig rig="legacyFlat1" dir="t"/>
            </a:scene3d>
            <a:sp3d extrusionH="2513000" prstMaterial="legacyPlastic">
              <a:bevelT w="13500" h="13500" prst="angle"/>
              <a:bevelB w="13500" h="13500" prst="angle"/>
              <a:extrusionClr>
                <a:srgbClr val="C1C10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4" name="Group 5">
              <a:extLst>
                <a:ext uri="{FF2B5EF4-FFF2-40B4-BE49-F238E27FC236}">
                  <a16:creationId xmlns:a16="http://schemas.microsoft.com/office/drawing/2014/main" id="{22C6716E-7E96-B655-F33F-F6F5F7E23F97}"/>
                </a:ext>
              </a:extLst>
            </p:cNvPr>
            <p:cNvGrpSpPr>
              <a:grpSpLocks/>
            </p:cNvGrpSpPr>
            <p:nvPr/>
          </p:nvGrpSpPr>
          <p:grpSpPr bwMode="auto">
            <a:xfrm rot="18576180">
              <a:off x="1770136" y="4176334"/>
              <a:ext cx="201957" cy="947943"/>
              <a:chOff x="905" y="441"/>
              <a:chExt cx="176" cy="1540"/>
            </a:xfrm>
          </p:grpSpPr>
          <p:grpSp>
            <p:nvGrpSpPr>
              <p:cNvPr id="74" name="Group 6">
                <a:extLst>
                  <a:ext uri="{FF2B5EF4-FFF2-40B4-BE49-F238E27FC236}">
                    <a16:creationId xmlns:a16="http://schemas.microsoft.com/office/drawing/2014/main" id="{060EA7EE-629B-05AC-2B51-914B90351BDE}"/>
                  </a:ext>
                </a:extLst>
              </p:cNvPr>
              <p:cNvGrpSpPr>
                <a:grpSpLocks/>
              </p:cNvGrpSpPr>
              <p:nvPr/>
            </p:nvGrpSpPr>
            <p:grpSpPr bwMode="auto">
              <a:xfrm rot="-5400000">
                <a:off x="833" y="513"/>
                <a:ext cx="280" cy="136"/>
                <a:chOff x="305" y="697"/>
                <a:chExt cx="1152" cy="272"/>
              </a:xfrm>
            </p:grpSpPr>
            <p:sp>
              <p:nvSpPr>
                <p:cNvPr id="88" name="Arc 7">
                  <a:extLst>
                    <a:ext uri="{FF2B5EF4-FFF2-40B4-BE49-F238E27FC236}">
                      <a16:creationId xmlns:a16="http://schemas.microsoft.com/office/drawing/2014/main" id="{666324A6-57A2-C702-B45E-BC4B68AE95F8}"/>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Arc 8">
                  <a:extLst>
                    <a:ext uri="{FF2B5EF4-FFF2-40B4-BE49-F238E27FC236}">
                      <a16:creationId xmlns:a16="http://schemas.microsoft.com/office/drawing/2014/main" id="{239FC658-DA06-3F89-9ABB-F451C72D8C6F}"/>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5" name="Group 9">
                <a:extLst>
                  <a:ext uri="{FF2B5EF4-FFF2-40B4-BE49-F238E27FC236}">
                    <a16:creationId xmlns:a16="http://schemas.microsoft.com/office/drawing/2014/main" id="{34675EE4-5D6A-ADFC-B792-DDE47B71E5DA}"/>
                  </a:ext>
                </a:extLst>
              </p:cNvPr>
              <p:cNvGrpSpPr>
                <a:grpSpLocks/>
              </p:cNvGrpSpPr>
              <p:nvPr/>
            </p:nvGrpSpPr>
            <p:grpSpPr bwMode="auto">
              <a:xfrm rot="-5400000">
                <a:off x="841" y="793"/>
                <a:ext cx="280" cy="136"/>
                <a:chOff x="305" y="697"/>
                <a:chExt cx="1152" cy="272"/>
              </a:xfrm>
            </p:grpSpPr>
            <p:sp>
              <p:nvSpPr>
                <p:cNvPr id="86" name="Arc 10">
                  <a:extLst>
                    <a:ext uri="{FF2B5EF4-FFF2-40B4-BE49-F238E27FC236}">
                      <a16:creationId xmlns:a16="http://schemas.microsoft.com/office/drawing/2014/main" id="{6F1572B7-5127-A1AA-AF5C-730734F5462B}"/>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7" name="Arc 11">
                  <a:extLst>
                    <a:ext uri="{FF2B5EF4-FFF2-40B4-BE49-F238E27FC236}">
                      <a16:creationId xmlns:a16="http://schemas.microsoft.com/office/drawing/2014/main" id="{690C052C-37A1-0E18-765F-09D63939B5C4}"/>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6" name="Group 12">
                <a:extLst>
                  <a:ext uri="{FF2B5EF4-FFF2-40B4-BE49-F238E27FC236}">
                    <a16:creationId xmlns:a16="http://schemas.microsoft.com/office/drawing/2014/main" id="{838D2FA8-C744-4C43-A33B-FDDB7E25F315}"/>
                  </a:ext>
                </a:extLst>
              </p:cNvPr>
              <p:cNvGrpSpPr>
                <a:grpSpLocks/>
              </p:cNvGrpSpPr>
              <p:nvPr/>
            </p:nvGrpSpPr>
            <p:grpSpPr bwMode="auto">
              <a:xfrm rot="-5400000">
                <a:off x="849" y="1073"/>
                <a:ext cx="280" cy="136"/>
                <a:chOff x="305" y="697"/>
                <a:chExt cx="1152" cy="272"/>
              </a:xfrm>
            </p:grpSpPr>
            <p:sp>
              <p:nvSpPr>
                <p:cNvPr id="84" name="Arc 13">
                  <a:extLst>
                    <a:ext uri="{FF2B5EF4-FFF2-40B4-BE49-F238E27FC236}">
                      <a16:creationId xmlns:a16="http://schemas.microsoft.com/office/drawing/2014/main" id="{4D40C344-9CC8-E247-B066-275310B286E4}"/>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5" name="Arc 14">
                  <a:extLst>
                    <a:ext uri="{FF2B5EF4-FFF2-40B4-BE49-F238E27FC236}">
                      <a16:creationId xmlns:a16="http://schemas.microsoft.com/office/drawing/2014/main" id="{67043B2A-8C4E-9EE1-F9DF-DA593D04FBDD}"/>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7" name="Group 15">
                <a:extLst>
                  <a:ext uri="{FF2B5EF4-FFF2-40B4-BE49-F238E27FC236}">
                    <a16:creationId xmlns:a16="http://schemas.microsoft.com/office/drawing/2014/main" id="{4D24B60B-2DBB-1132-E9E5-7587F8E86411}"/>
                  </a:ext>
                </a:extLst>
              </p:cNvPr>
              <p:cNvGrpSpPr>
                <a:grpSpLocks/>
              </p:cNvGrpSpPr>
              <p:nvPr/>
            </p:nvGrpSpPr>
            <p:grpSpPr bwMode="auto">
              <a:xfrm rot="-5400000">
                <a:off x="857" y="1353"/>
                <a:ext cx="280" cy="136"/>
                <a:chOff x="305" y="697"/>
                <a:chExt cx="1152" cy="272"/>
              </a:xfrm>
            </p:grpSpPr>
            <p:sp>
              <p:nvSpPr>
                <p:cNvPr id="82" name="Arc 16">
                  <a:extLst>
                    <a:ext uri="{FF2B5EF4-FFF2-40B4-BE49-F238E27FC236}">
                      <a16:creationId xmlns:a16="http://schemas.microsoft.com/office/drawing/2014/main" id="{9F9033C5-3CFD-D700-E05D-8A7DBA7A3BBF}"/>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3" name="Arc 17">
                  <a:extLst>
                    <a:ext uri="{FF2B5EF4-FFF2-40B4-BE49-F238E27FC236}">
                      <a16:creationId xmlns:a16="http://schemas.microsoft.com/office/drawing/2014/main" id="{6C45F650-8370-83AE-D040-338C5DA4EF9C}"/>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8" name="Group 18">
                <a:extLst>
                  <a:ext uri="{FF2B5EF4-FFF2-40B4-BE49-F238E27FC236}">
                    <a16:creationId xmlns:a16="http://schemas.microsoft.com/office/drawing/2014/main" id="{A0AA9740-2EDF-530A-CB46-79E9C2D626C1}"/>
                  </a:ext>
                </a:extLst>
              </p:cNvPr>
              <p:cNvGrpSpPr>
                <a:grpSpLocks/>
              </p:cNvGrpSpPr>
              <p:nvPr/>
            </p:nvGrpSpPr>
            <p:grpSpPr bwMode="auto">
              <a:xfrm rot="-5400000">
                <a:off x="865" y="1633"/>
                <a:ext cx="280" cy="136"/>
                <a:chOff x="305" y="697"/>
                <a:chExt cx="1152" cy="272"/>
              </a:xfrm>
            </p:grpSpPr>
            <p:sp>
              <p:nvSpPr>
                <p:cNvPr id="80" name="Arc 19">
                  <a:extLst>
                    <a:ext uri="{FF2B5EF4-FFF2-40B4-BE49-F238E27FC236}">
                      <a16:creationId xmlns:a16="http://schemas.microsoft.com/office/drawing/2014/main" id="{15BC6B89-1F19-11EF-DECC-13CA7802A3D8}"/>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1" name="Arc 20">
                  <a:extLst>
                    <a:ext uri="{FF2B5EF4-FFF2-40B4-BE49-F238E27FC236}">
                      <a16:creationId xmlns:a16="http://schemas.microsoft.com/office/drawing/2014/main" id="{FCDDA12A-6A6C-8120-B0CB-CB5EC07C7CA0}"/>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79" name="Arc 23">
                <a:extLst>
                  <a:ext uri="{FF2B5EF4-FFF2-40B4-BE49-F238E27FC236}">
                    <a16:creationId xmlns:a16="http://schemas.microsoft.com/office/drawing/2014/main" id="{FE4714D4-7BE8-4ADF-0F57-59B61D96831C}"/>
                  </a:ext>
                </a:extLst>
              </p:cNvPr>
              <p:cNvSpPr>
                <a:spLocks/>
              </p:cNvSpPr>
              <p:nvPr/>
            </p:nvSpPr>
            <p:spPr bwMode="auto">
              <a:xfrm rot="16200000" flipV="1">
                <a:off x="975" y="1875"/>
                <a:ext cx="140" cy="72"/>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77">
              <a:extLst>
                <a:ext uri="{FF2B5EF4-FFF2-40B4-BE49-F238E27FC236}">
                  <a16:creationId xmlns:a16="http://schemas.microsoft.com/office/drawing/2014/main" id="{CCA0ACE8-F42C-2890-EA21-49FAD061B06A}"/>
                </a:ext>
              </a:extLst>
            </p:cNvPr>
            <p:cNvGrpSpPr>
              <a:grpSpLocks/>
            </p:cNvGrpSpPr>
            <p:nvPr/>
          </p:nvGrpSpPr>
          <p:grpSpPr bwMode="auto">
            <a:xfrm>
              <a:off x="1492189" y="2013886"/>
              <a:ext cx="655637" cy="152400"/>
              <a:chOff x="2592" y="1344"/>
              <a:chExt cx="413" cy="96"/>
            </a:xfrm>
          </p:grpSpPr>
          <p:sp>
            <p:nvSpPr>
              <p:cNvPr id="72" name="Line 78">
                <a:extLst>
                  <a:ext uri="{FF2B5EF4-FFF2-40B4-BE49-F238E27FC236}">
                    <a16:creationId xmlns:a16="http://schemas.microsoft.com/office/drawing/2014/main" id="{74EEF74E-929E-BF98-BDFE-C6C623816B5B}"/>
                  </a:ext>
                </a:extLst>
              </p:cNvPr>
              <p:cNvSpPr>
                <a:spLocks noChangeShapeType="1"/>
              </p:cNvSpPr>
              <p:nvPr/>
            </p:nvSpPr>
            <p:spPr bwMode="auto">
              <a:xfrm>
                <a:off x="2653" y="1385"/>
                <a:ext cx="35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3" name="Oval 79">
                <a:extLst>
                  <a:ext uri="{FF2B5EF4-FFF2-40B4-BE49-F238E27FC236}">
                    <a16:creationId xmlns:a16="http://schemas.microsoft.com/office/drawing/2014/main" id="{AF24506B-8434-FDC2-F638-09CD9424D423}"/>
                  </a:ext>
                </a:extLst>
              </p:cNvPr>
              <p:cNvSpPr>
                <a:spLocks noChangeArrowheads="1"/>
              </p:cNvSpPr>
              <p:nvPr/>
            </p:nvSpPr>
            <p:spPr bwMode="auto">
              <a:xfrm>
                <a:off x="2592" y="1344"/>
                <a:ext cx="96" cy="96"/>
              </a:xfrm>
              <a:prstGeom prst="ellipse">
                <a:avLst/>
              </a:prstGeom>
              <a:gradFill rotWithShape="0">
                <a:gsLst>
                  <a:gs pos="0">
                    <a:srgbClr val="008000">
                      <a:gamma/>
                      <a:tint val="0"/>
                      <a:invGamma/>
                    </a:srgbClr>
                  </a:gs>
                  <a:gs pos="100000">
                    <a:srgbClr val="0080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pic>
          <p:nvPicPr>
            <p:cNvPr id="6" name="Picture 5">
              <a:extLst>
                <a:ext uri="{FF2B5EF4-FFF2-40B4-BE49-F238E27FC236}">
                  <a16:creationId xmlns:a16="http://schemas.microsoft.com/office/drawing/2014/main" id="{6ABA510B-FA03-DF0E-297C-4E2400EA8EE6}"/>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2304" y="1901021"/>
              <a:ext cx="373944" cy="373944"/>
            </a:xfrm>
            <a:prstGeom prst="rect">
              <a:avLst/>
            </a:prstGeom>
          </p:spPr>
        </p:pic>
        <p:pic>
          <p:nvPicPr>
            <p:cNvPr id="7" name="Picture 6">
              <a:extLst>
                <a:ext uri="{FF2B5EF4-FFF2-40B4-BE49-F238E27FC236}">
                  <a16:creationId xmlns:a16="http://schemas.microsoft.com/office/drawing/2014/main" id="{17DBFA56-A96E-4E06-58B9-1C16F8340EA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62025" y="2507800"/>
              <a:ext cx="373944" cy="373944"/>
            </a:xfrm>
            <a:prstGeom prst="rect">
              <a:avLst/>
            </a:prstGeom>
          </p:spPr>
        </p:pic>
        <p:pic>
          <p:nvPicPr>
            <p:cNvPr id="8" name="Picture 7">
              <a:extLst>
                <a:ext uri="{FF2B5EF4-FFF2-40B4-BE49-F238E27FC236}">
                  <a16:creationId xmlns:a16="http://schemas.microsoft.com/office/drawing/2014/main" id="{2F32EC5F-F680-5BBA-EE7C-B0D7E44C4BF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2302" y="3107724"/>
              <a:ext cx="373944" cy="373944"/>
            </a:xfrm>
            <a:prstGeom prst="rect">
              <a:avLst/>
            </a:prstGeom>
          </p:spPr>
        </p:pic>
        <p:pic>
          <p:nvPicPr>
            <p:cNvPr id="9" name="Picture 8">
              <a:extLst>
                <a:ext uri="{FF2B5EF4-FFF2-40B4-BE49-F238E27FC236}">
                  <a16:creationId xmlns:a16="http://schemas.microsoft.com/office/drawing/2014/main" id="{42B958F3-6C8F-4BB1-C0BA-D1D8563166E8}"/>
                </a:ext>
              </a:extLst>
            </p:cNvPr>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68119" y="3794858"/>
              <a:ext cx="423333" cy="423333"/>
            </a:xfrm>
            <a:prstGeom prst="rect">
              <a:avLst/>
            </a:prstGeom>
          </p:spPr>
        </p:pic>
        <p:pic>
          <p:nvPicPr>
            <p:cNvPr id="10" name="Picture 9">
              <a:extLst>
                <a:ext uri="{FF2B5EF4-FFF2-40B4-BE49-F238E27FC236}">
                  <a16:creationId xmlns:a16="http://schemas.microsoft.com/office/drawing/2014/main" id="{15494507-5BD9-E440-8D17-91399938A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0580" y="4658236"/>
              <a:ext cx="423333" cy="423333"/>
            </a:xfrm>
            <a:prstGeom prst="rect">
              <a:avLst/>
            </a:prstGeom>
          </p:spPr>
        </p:pic>
        <p:grpSp>
          <p:nvGrpSpPr>
            <p:cNvPr id="11" name="Group 10">
              <a:extLst>
                <a:ext uri="{FF2B5EF4-FFF2-40B4-BE49-F238E27FC236}">
                  <a16:creationId xmlns:a16="http://schemas.microsoft.com/office/drawing/2014/main" id="{DEBFA4EB-A4C4-E537-A375-6A7B4A001374}"/>
                </a:ext>
              </a:extLst>
            </p:cNvPr>
            <p:cNvGrpSpPr/>
            <p:nvPr/>
          </p:nvGrpSpPr>
          <p:grpSpPr>
            <a:xfrm>
              <a:off x="1500095" y="2543163"/>
              <a:ext cx="491980" cy="189262"/>
              <a:chOff x="8331969" y="1552912"/>
              <a:chExt cx="491980" cy="189262"/>
            </a:xfrm>
          </p:grpSpPr>
          <p:sp>
            <p:nvSpPr>
              <p:cNvPr id="66" name="Line 59">
                <a:extLst>
                  <a:ext uri="{FF2B5EF4-FFF2-40B4-BE49-F238E27FC236}">
                    <a16:creationId xmlns:a16="http://schemas.microsoft.com/office/drawing/2014/main" id="{E31B8F81-0177-A883-EB68-BF2E45B732EF}"/>
                  </a:ext>
                </a:extLst>
              </p:cNvPr>
              <p:cNvSpPr>
                <a:spLocks noChangeShapeType="1"/>
              </p:cNvSpPr>
              <p:nvPr/>
            </p:nvSpPr>
            <p:spPr bwMode="auto">
              <a:xfrm>
                <a:off x="8478223" y="1652743"/>
                <a:ext cx="345726"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7" name="Group 66">
                <a:extLst>
                  <a:ext uri="{FF2B5EF4-FFF2-40B4-BE49-F238E27FC236}">
                    <a16:creationId xmlns:a16="http://schemas.microsoft.com/office/drawing/2014/main" id="{16A35D36-ACA3-9591-3FB0-0E15AA4894C1}"/>
                  </a:ext>
                </a:extLst>
              </p:cNvPr>
              <p:cNvGrpSpPr/>
              <p:nvPr/>
            </p:nvGrpSpPr>
            <p:grpSpPr>
              <a:xfrm>
                <a:off x="8331969" y="1552912"/>
                <a:ext cx="228600" cy="189262"/>
                <a:chOff x="4260850" y="2964372"/>
                <a:chExt cx="1220806" cy="1010728"/>
              </a:xfrm>
            </p:grpSpPr>
            <p:pic>
              <p:nvPicPr>
                <p:cNvPr id="68" name="Picture 67">
                  <a:extLst>
                    <a:ext uri="{FF2B5EF4-FFF2-40B4-BE49-F238E27FC236}">
                      <a16:creationId xmlns:a16="http://schemas.microsoft.com/office/drawing/2014/main" id="{C1C60DFC-9690-C933-1ACB-29F24CF6AD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0850" y="3117850"/>
                  <a:ext cx="622300" cy="622300"/>
                </a:xfrm>
                <a:prstGeom prst="rect">
                  <a:avLst/>
                </a:prstGeom>
              </p:spPr>
            </p:pic>
            <p:pic>
              <p:nvPicPr>
                <p:cNvPr id="69" name="Picture 68">
                  <a:extLst>
                    <a:ext uri="{FF2B5EF4-FFF2-40B4-BE49-F238E27FC236}">
                      <a16:creationId xmlns:a16="http://schemas.microsoft.com/office/drawing/2014/main" id="{66828F3F-6FF8-C8C8-A674-9E5454A421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3865" y="2964372"/>
                  <a:ext cx="622300" cy="622300"/>
                </a:xfrm>
                <a:prstGeom prst="rect">
                  <a:avLst/>
                </a:prstGeom>
              </p:spPr>
            </p:pic>
            <p:pic>
              <p:nvPicPr>
                <p:cNvPr id="70" name="Picture 69">
                  <a:extLst>
                    <a:ext uri="{FF2B5EF4-FFF2-40B4-BE49-F238E27FC236}">
                      <a16:creationId xmlns:a16="http://schemas.microsoft.com/office/drawing/2014/main" id="{51E30DAE-A878-E4D4-46AF-BA58E3D8B1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9356" y="3158047"/>
                  <a:ext cx="622300" cy="622300"/>
                </a:xfrm>
                <a:prstGeom prst="rect">
                  <a:avLst/>
                </a:prstGeom>
              </p:spPr>
            </p:pic>
            <p:pic>
              <p:nvPicPr>
                <p:cNvPr id="71" name="Picture 70">
                  <a:extLst>
                    <a:ext uri="{FF2B5EF4-FFF2-40B4-BE49-F238E27FC236}">
                      <a16:creationId xmlns:a16="http://schemas.microsoft.com/office/drawing/2014/main" id="{18B29843-347E-54D9-1934-C481108585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9600" y="3352800"/>
                  <a:ext cx="622300" cy="622300"/>
                </a:xfrm>
                <a:prstGeom prst="rect">
                  <a:avLst/>
                </a:prstGeom>
              </p:spPr>
            </p:pic>
          </p:grpSp>
        </p:grpSp>
        <p:cxnSp>
          <p:nvCxnSpPr>
            <p:cNvPr id="12" name="Straight Arrow Connector 11">
              <a:extLst>
                <a:ext uri="{FF2B5EF4-FFF2-40B4-BE49-F238E27FC236}">
                  <a16:creationId xmlns:a16="http://schemas.microsoft.com/office/drawing/2014/main" id="{7075F36B-4FAF-E8FD-0ACB-8278C38FEC16}"/>
                </a:ext>
              </a:extLst>
            </p:cNvPr>
            <p:cNvCxnSpPr>
              <a:cxnSpLocks/>
            </p:cNvCxnSpPr>
            <p:nvPr/>
          </p:nvCxnSpPr>
          <p:spPr>
            <a:xfrm>
              <a:off x="1691163" y="3301100"/>
              <a:ext cx="304598" cy="0"/>
            </a:xfrm>
            <a:prstGeom prst="straightConnector1">
              <a:avLst/>
            </a:prstGeom>
            <a:noFill/>
            <a:ln w="28575" cap="flat" cmpd="sng" algn="ctr">
              <a:solidFill>
                <a:srgbClr val="C00000"/>
              </a:solidFill>
              <a:prstDash val="solid"/>
              <a:miter lim="800000"/>
              <a:tailEnd type="stealth" w="lg" len="lg"/>
            </a:ln>
            <a:effectLst/>
          </p:spPr>
        </p:cxnSp>
        <p:cxnSp>
          <p:nvCxnSpPr>
            <p:cNvPr id="13" name="Straight Arrow Connector 12">
              <a:extLst>
                <a:ext uri="{FF2B5EF4-FFF2-40B4-BE49-F238E27FC236}">
                  <a16:creationId xmlns:a16="http://schemas.microsoft.com/office/drawing/2014/main" id="{28B9268F-4C87-7A80-9FA3-8F9B7368A879}"/>
                </a:ext>
              </a:extLst>
            </p:cNvPr>
            <p:cNvCxnSpPr>
              <a:cxnSpLocks/>
            </p:cNvCxnSpPr>
            <p:nvPr/>
          </p:nvCxnSpPr>
          <p:spPr>
            <a:xfrm flipH="1">
              <a:off x="588147" y="3301100"/>
              <a:ext cx="341244" cy="0"/>
            </a:xfrm>
            <a:prstGeom prst="straightConnector1">
              <a:avLst/>
            </a:prstGeom>
            <a:noFill/>
            <a:ln w="28575" cap="flat" cmpd="sng" algn="ctr">
              <a:solidFill>
                <a:srgbClr val="C00000"/>
              </a:solidFill>
              <a:prstDash val="solid"/>
              <a:miter lim="800000"/>
              <a:tailEnd type="stealth" w="lg" len="lg"/>
            </a:ln>
            <a:effectLst/>
          </p:spPr>
        </p:cxnSp>
        <p:pic>
          <p:nvPicPr>
            <p:cNvPr id="14" name="Picture 13">
              <a:extLst>
                <a:ext uri="{FF2B5EF4-FFF2-40B4-BE49-F238E27FC236}">
                  <a16:creationId xmlns:a16="http://schemas.microsoft.com/office/drawing/2014/main" id="{77B1523F-DC9B-786C-98A0-6BB1341F77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561" y="3066623"/>
              <a:ext cx="425462" cy="464736"/>
            </a:xfrm>
            <a:prstGeom prst="rect">
              <a:avLst/>
            </a:prstGeom>
          </p:spPr>
        </p:pic>
        <p:pic>
          <p:nvPicPr>
            <p:cNvPr id="15" name="Picture 14">
              <a:extLst>
                <a:ext uri="{FF2B5EF4-FFF2-40B4-BE49-F238E27FC236}">
                  <a16:creationId xmlns:a16="http://schemas.microsoft.com/office/drawing/2014/main" id="{7A35D473-6645-ABA8-0CA9-7C0853280C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3859" y="3060273"/>
              <a:ext cx="425462" cy="464736"/>
            </a:xfrm>
            <a:prstGeom prst="rect">
              <a:avLst/>
            </a:prstGeom>
          </p:spPr>
        </p:pic>
        <p:grpSp>
          <p:nvGrpSpPr>
            <p:cNvPr id="16" name="Group 2">
              <a:extLst>
                <a:ext uri="{FF2B5EF4-FFF2-40B4-BE49-F238E27FC236}">
                  <a16:creationId xmlns:a16="http://schemas.microsoft.com/office/drawing/2014/main" id="{A7844B6A-A1C9-6C18-F4DE-5E48EFC43B7D}"/>
                </a:ext>
              </a:extLst>
            </p:cNvPr>
            <p:cNvGrpSpPr>
              <a:grpSpLocks/>
            </p:cNvGrpSpPr>
            <p:nvPr/>
          </p:nvGrpSpPr>
          <p:grpSpPr bwMode="auto">
            <a:xfrm rot="18519311">
              <a:off x="729195" y="2826171"/>
              <a:ext cx="71347" cy="525174"/>
              <a:chOff x="905" y="441"/>
              <a:chExt cx="184" cy="1960"/>
            </a:xfrm>
          </p:grpSpPr>
          <p:grpSp>
            <p:nvGrpSpPr>
              <p:cNvPr id="45" name="Group 3">
                <a:extLst>
                  <a:ext uri="{FF2B5EF4-FFF2-40B4-BE49-F238E27FC236}">
                    <a16:creationId xmlns:a16="http://schemas.microsoft.com/office/drawing/2014/main" id="{F5ED380E-2793-E04B-A143-C2FA7308FFA2}"/>
                  </a:ext>
                </a:extLst>
              </p:cNvPr>
              <p:cNvGrpSpPr>
                <a:grpSpLocks/>
              </p:cNvGrpSpPr>
              <p:nvPr/>
            </p:nvGrpSpPr>
            <p:grpSpPr bwMode="auto">
              <a:xfrm rot="-5400000">
                <a:off x="833" y="513"/>
                <a:ext cx="280" cy="136"/>
                <a:chOff x="305" y="697"/>
                <a:chExt cx="1152" cy="272"/>
              </a:xfrm>
            </p:grpSpPr>
            <p:sp>
              <p:nvSpPr>
                <p:cNvPr id="64" name="Arc 4">
                  <a:extLst>
                    <a:ext uri="{FF2B5EF4-FFF2-40B4-BE49-F238E27FC236}">
                      <a16:creationId xmlns:a16="http://schemas.microsoft.com/office/drawing/2014/main" id="{A9D4514D-D69C-1428-ED81-2873BD18A241}"/>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5" name="Arc 5">
                  <a:extLst>
                    <a:ext uri="{FF2B5EF4-FFF2-40B4-BE49-F238E27FC236}">
                      <a16:creationId xmlns:a16="http://schemas.microsoft.com/office/drawing/2014/main" id="{43CC3B93-ECA7-40D4-FCFC-99BD6A85FEA9}"/>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6">
                <a:extLst>
                  <a:ext uri="{FF2B5EF4-FFF2-40B4-BE49-F238E27FC236}">
                    <a16:creationId xmlns:a16="http://schemas.microsoft.com/office/drawing/2014/main" id="{180BFBB3-AD9F-12B8-AFF4-B08159E068B7}"/>
                  </a:ext>
                </a:extLst>
              </p:cNvPr>
              <p:cNvGrpSpPr>
                <a:grpSpLocks/>
              </p:cNvGrpSpPr>
              <p:nvPr/>
            </p:nvGrpSpPr>
            <p:grpSpPr bwMode="auto">
              <a:xfrm rot="-5400000">
                <a:off x="841" y="793"/>
                <a:ext cx="280" cy="136"/>
                <a:chOff x="305" y="697"/>
                <a:chExt cx="1152" cy="272"/>
              </a:xfrm>
            </p:grpSpPr>
            <p:sp>
              <p:nvSpPr>
                <p:cNvPr id="62" name="Arc 7">
                  <a:extLst>
                    <a:ext uri="{FF2B5EF4-FFF2-40B4-BE49-F238E27FC236}">
                      <a16:creationId xmlns:a16="http://schemas.microsoft.com/office/drawing/2014/main" id="{59FAD981-C67B-5B1A-8BAA-E8DB03CCBED2}"/>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3" name="Arc 8">
                  <a:extLst>
                    <a:ext uri="{FF2B5EF4-FFF2-40B4-BE49-F238E27FC236}">
                      <a16:creationId xmlns:a16="http://schemas.microsoft.com/office/drawing/2014/main" id="{46D135A5-103D-ECB4-74BA-54CEBA0ADA71}"/>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9">
                <a:extLst>
                  <a:ext uri="{FF2B5EF4-FFF2-40B4-BE49-F238E27FC236}">
                    <a16:creationId xmlns:a16="http://schemas.microsoft.com/office/drawing/2014/main" id="{59986BB8-01AA-C017-5D72-88B2C5BF5605}"/>
                  </a:ext>
                </a:extLst>
              </p:cNvPr>
              <p:cNvGrpSpPr>
                <a:grpSpLocks/>
              </p:cNvGrpSpPr>
              <p:nvPr/>
            </p:nvGrpSpPr>
            <p:grpSpPr bwMode="auto">
              <a:xfrm rot="-5400000">
                <a:off x="849" y="1073"/>
                <a:ext cx="280" cy="136"/>
                <a:chOff x="305" y="697"/>
                <a:chExt cx="1152" cy="272"/>
              </a:xfrm>
            </p:grpSpPr>
            <p:sp>
              <p:nvSpPr>
                <p:cNvPr id="60" name="Arc 10">
                  <a:extLst>
                    <a:ext uri="{FF2B5EF4-FFF2-40B4-BE49-F238E27FC236}">
                      <a16:creationId xmlns:a16="http://schemas.microsoft.com/office/drawing/2014/main" id="{F47F892D-4670-940A-B8CE-FA74BF3D6B0E}"/>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1" name="Arc 11">
                  <a:extLst>
                    <a:ext uri="{FF2B5EF4-FFF2-40B4-BE49-F238E27FC236}">
                      <a16:creationId xmlns:a16="http://schemas.microsoft.com/office/drawing/2014/main" id="{E1CB7702-59EB-4F08-8415-055FBCF2C563}"/>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12">
                <a:extLst>
                  <a:ext uri="{FF2B5EF4-FFF2-40B4-BE49-F238E27FC236}">
                    <a16:creationId xmlns:a16="http://schemas.microsoft.com/office/drawing/2014/main" id="{6E5FC175-171C-339E-1483-CC526AEB8CA7}"/>
                  </a:ext>
                </a:extLst>
              </p:cNvPr>
              <p:cNvGrpSpPr>
                <a:grpSpLocks/>
              </p:cNvGrpSpPr>
              <p:nvPr/>
            </p:nvGrpSpPr>
            <p:grpSpPr bwMode="auto">
              <a:xfrm rot="-5400000">
                <a:off x="857" y="1353"/>
                <a:ext cx="280" cy="136"/>
                <a:chOff x="305" y="697"/>
                <a:chExt cx="1152" cy="272"/>
              </a:xfrm>
            </p:grpSpPr>
            <p:sp>
              <p:nvSpPr>
                <p:cNvPr id="58" name="Arc 13">
                  <a:extLst>
                    <a:ext uri="{FF2B5EF4-FFF2-40B4-BE49-F238E27FC236}">
                      <a16:creationId xmlns:a16="http://schemas.microsoft.com/office/drawing/2014/main" id="{2B3E0E3E-CBA3-8506-DF03-28CC54346DFC}"/>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59" name="Arc 14">
                  <a:extLst>
                    <a:ext uri="{FF2B5EF4-FFF2-40B4-BE49-F238E27FC236}">
                      <a16:creationId xmlns:a16="http://schemas.microsoft.com/office/drawing/2014/main" id="{CF18FCA7-435E-9B85-010A-7E11768D7D10}"/>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15">
                <a:extLst>
                  <a:ext uri="{FF2B5EF4-FFF2-40B4-BE49-F238E27FC236}">
                    <a16:creationId xmlns:a16="http://schemas.microsoft.com/office/drawing/2014/main" id="{76C20437-4B0E-0D52-A5F6-A139A743AD05}"/>
                  </a:ext>
                </a:extLst>
              </p:cNvPr>
              <p:cNvGrpSpPr>
                <a:grpSpLocks/>
              </p:cNvGrpSpPr>
              <p:nvPr/>
            </p:nvGrpSpPr>
            <p:grpSpPr bwMode="auto">
              <a:xfrm rot="-5400000">
                <a:off x="865" y="1633"/>
                <a:ext cx="280" cy="136"/>
                <a:chOff x="305" y="697"/>
                <a:chExt cx="1152" cy="272"/>
              </a:xfrm>
            </p:grpSpPr>
            <p:sp>
              <p:nvSpPr>
                <p:cNvPr id="56" name="Arc 16">
                  <a:extLst>
                    <a:ext uri="{FF2B5EF4-FFF2-40B4-BE49-F238E27FC236}">
                      <a16:creationId xmlns:a16="http://schemas.microsoft.com/office/drawing/2014/main" id="{A1E86E58-5F9B-3BFE-2FA6-0C2C6D356B0A}"/>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57" name="Arc 17">
                  <a:extLst>
                    <a:ext uri="{FF2B5EF4-FFF2-40B4-BE49-F238E27FC236}">
                      <a16:creationId xmlns:a16="http://schemas.microsoft.com/office/drawing/2014/main" id="{4AD70711-15AC-432E-D7C2-E2521B7D0ABB}"/>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18">
                <a:extLst>
                  <a:ext uri="{FF2B5EF4-FFF2-40B4-BE49-F238E27FC236}">
                    <a16:creationId xmlns:a16="http://schemas.microsoft.com/office/drawing/2014/main" id="{F122A76D-3610-5189-37C5-8D1F0E9CF90E}"/>
                  </a:ext>
                </a:extLst>
              </p:cNvPr>
              <p:cNvGrpSpPr>
                <a:grpSpLocks/>
              </p:cNvGrpSpPr>
              <p:nvPr/>
            </p:nvGrpSpPr>
            <p:grpSpPr bwMode="auto">
              <a:xfrm rot="-5400000">
                <a:off x="873" y="1913"/>
                <a:ext cx="280" cy="136"/>
                <a:chOff x="305" y="697"/>
                <a:chExt cx="1152" cy="272"/>
              </a:xfrm>
            </p:grpSpPr>
            <p:sp>
              <p:nvSpPr>
                <p:cNvPr id="54" name="Arc 19">
                  <a:extLst>
                    <a:ext uri="{FF2B5EF4-FFF2-40B4-BE49-F238E27FC236}">
                      <a16:creationId xmlns:a16="http://schemas.microsoft.com/office/drawing/2014/main" id="{02025DEF-F7FB-C74C-3A39-A1A24EE588C4}"/>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55" name="Arc 20">
                  <a:extLst>
                    <a:ext uri="{FF2B5EF4-FFF2-40B4-BE49-F238E27FC236}">
                      <a16:creationId xmlns:a16="http://schemas.microsoft.com/office/drawing/2014/main" id="{563EF210-0AE9-D2F3-F5E1-374458949CC4}"/>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21">
                <a:extLst>
                  <a:ext uri="{FF2B5EF4-FFF2-40B4-BE49-F238E27FC236}">
                    <a16:creationId xmlns:a16="http://schemas.microsoft.com/office/drawing/2014/main" id="{144455A1-6576-39CA-78B8-946B4ED9CB9A}"/>
                  </a:ext>
                </a:extLst>
              </p:cNvPr>
              <p:cNvGrpSpPr>
                <a:grpSpLocks/>
              </p:cNvGrpSpPr>
              <p:nvPr/>
            </p:nvGrpSpPr>
            <p:grpSpPr bwMode="auto">
              <a:xfrm rot="-5400000">
                <a:off x="881" y="2193"/>
                <a:ext cx="280" cy="136"/>
                <a:chOff x="305" y="697"/>
                <a:chExt cx="1152" cy="272"/>
              </a:xfrm>
            </p:grpSpPr>
            <p:sp>
              <p:nvSpPr>
                <p:cNvPr id="52" name="Arc 22">
                  <a:extLst>
                    <a:ext uri="{FF2B5EF4-FFF2-40B4-BE49-F238E27FC236}">
                      <a16:creationId xmlns:a16="http://schemas.microsoft.com/office/drawing/2014/main" id="{EA596F9B-73A9-8FC5-41C5-8D641D7115AD}"/>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53" name="Arc 23">
                  <a:extLst>
                    <a:ext uri="{FF2B5EF4-FFF2-40B4-BE49-F238E27FC236}">
                      <a16:creationId xmlns:a16="http://schemas.microsoft.com/office/drawing/2014/main" id="{E6891BAE-F5FE-BA98-4039-7FA70E2B44B6}"/>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grpSp>
          <p:nvGrpSpPr>
            <p:cNvPr id="17" name="Group 2">
              <a:extLst>
                <a:ext uri="{FF2B5EF4-FFF2-40B4-BE49-F238E27FC236}">
                  <a16:creationId xmlns:a16="http://schemas.microsoft.com/office/drawing/2014/main" id="{10C4DABD-4272-CE81-D52F-7921EA90EBC4}"/>
                </a:ext>
              </a:extLst>
            </p:cNvPr>
            <p:cNvGrpSpPr>
              <a:grpSpLocks/>
            </p:cNvGrpSpPr>
            <p:nvPr/>
          </p:nvGrpSpPr>
          <p:grpSpPr bwMode="auto">
            <a:xfrm rot="18058513">
              <a:off x="1929678" y="3203548"/>
              <a:ext cx="165067" cy="665152"/>
              <a:chOff x="905" y="441"/>
              <a:chExt cx="184" cy="1960"/>
            </a:xfrm>
          </p:grpSpPr>
          <p:grpSp>
            <p:nvGrpSpPr>
              <p:cNvPr id="24" name="Group 3">
                <a:extLst>
                  <a:ext uri="{FF2B5EF4-FFF2-40B4-BE49-F238E27FC236}">
                    <a16:creationId xmlns:a16="http://schemas.microsoft.com/office/drawing/2014/main" id="{4F0093A2-92A0-934D-4DAE-E4E28D06D976}"/>
                  </a:ext>
                </a:extLst>
              </p:cNvPr>
              <p:cNvGrpSpPr>
                <a:grpSpLocks/>
              </p:cNvGrpSpPr>
              <p:nvPr/>
            </p:nvGrpSpPr>
            <p:grpSpPr bwMode="auto">
              <a:xfrm rot="-5400000">
                <a:off x="833" y="513"/>
                <a:ext cx="280" cy="136"/>
                <a:chOff x="305" y="697"/>
                <a:chExt cx="1152" cy="272"/>
              </a:xfrm>
            </p:grpSpPr>
            <p:sp>
              <p:nvSpPr>
                <p:cNvPr id="43" name="Arc 4">
                  <a:extLst>
                    <a:ext uri="{FF2B5EF4-FFF2-40B4-BE49-F238E27FC236}">
                      <a16:creationId xmlns:a16="http://schemas.microsoft.com/office/drawing/2014/main" id="{2DFB7DFF-AFC8-D8CD-D6CB-3085782A280B}"/>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4" name="Arc 5">
                  <a:extLst>
                    <a:ext uri="{FF2B5EF4-FFF2-40B4-BE49-F238E27FC236}">
                      <a16:creationId xmlns:a16="http://schemas.microsoft.com/office/drawing/2014/main" id="{30A048C6-69B9-4A78-B5AD-113B95D7C8BE}"/>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a:extLst>
                  <a:ext uri="{FF2B5EF4-FFF2-40B4-BE49-F238E27FC236}">
                    <a16:creationId xmlns:a16="http://schemas.microsoft.com/office/drawing/2014/main" id="{6459E2CA-7115-FEC4-2225-3C608D9D9137}"/>
                  </a:ext>
                </a:extLst>
              </p:cNvPr>
              <p:cNvGrpSpPr>
                <a:grpSpLocks/>
              </p:cNvGrpSpPr>
              <p:nvPr/>
            </p:nvGrpSpPr>
            <p:grpSpPr bwMode="auto">
              <a:xfrm rot="-5400000">
                <a:off x="841" y="793"/>
                <a:ext cx="280" cy="136"/>
                <a:chOff x="305" y="697"/>
                <a:chExt cx="1152" cy="272"/>
              </a:xfrm>
            </p:grpSpPr>
            <p:sp>
              <p:nvSpPr>
                <p:cNvPr id="41" name="Arc 7">
                  <a:extLst>
                    <a:ext uri="{FF2B5EF4-FFF2-40B4-BE49-F238E27FC236}">
                      <a16:creationId xmlns:a16="http://schemas.microsoft.com/office/drawing/2014/main" id="{6CC862F7-12FE-F999-A628-610AD643CDB1}"/>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2" name="Arc 8">
                  <a:extLst>
                    <a:ext uri="{FF2B5EF4-FFF2-40B4-BE49-F238E27FC236}">
                      <a16:creationId xmlns:a16="http://schemas.microsoft.com/office/drawing/2014/main" id="{E48B72DD-43D7-2E0D-C2C5-25BB2A37DE9C}"/>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9">
                <a:extLst>
                  <a:ext uri="{FF2B5EF4-FFF2-40B4-BE49-F238E27FC236}">
                    <a16:creationId xmlns:a16="http://schemas.microsoft.com/office/drawing/2014/main" id="{6E8BC8B3-B416-E93A-951A-DC830F371E0D}"/>
                  </a:ext>
                </a:extLst>
              </p:cNvPr>
              <p:cNvGrpSpPr>
                <a:grpSpLocks/>
              </p:cNvGrpSpPr>
              <p:nvPr/>
            </p:nvGrpSpPr>
            <p:grpSpPr bwMode="auto">
              <a:xfrm rot="-5400000">
                <a:off x="849" y="1073"/>
                <a:ext cx="280" cy="136"/>
                <a:chOff x="305" y="697"/>
                <a:chExt cx="1152" cy="272"/>
              </a:xfrm>
            </p:grpSpPr>
            <p:sp>
              <p:nvSpPr>
                <p:cNvPr id="39" name="Arc 10">
                  <a:extLst>
                    <a:ext uri="{FF2B5EF4-FFF2-40B4-BE49-F238E27FC236}">
                      <a16:creationId xmlns:a16="http://schemas.microsoft.com/office/drawing/2014/main" id="{008D44A8-E1F5-3565-B913-5759E9DECF30}"/>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0" name="Arc 11">
                  <a:extLst>
                    <a:ext uri="{FF2B5EF4-FFF2-40B4-BE49-F238E27FC236}">
                      <a16:creationId xmlns:a16="http://schemas.microsoft.com/office/drawing/2014/main" id="{D0511991-95C5-BB40-C377-F9D833000E8C}"/>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12">
                <a:extLst>
                  <a:ext uri="{FF2B5EF4-FFF2-40B4-BE49-F238E27FC236}">
                    <a16:creationId xmlns:a16="http://schemas.microsoft.com/office/drawing/2014/main" id="{83A0E37B-436B-4C71-1D7A-CF278B920B09}"/>
                  </a:ext>
                </a:extLst>
              </p:cNvPr>
              <p:cNvGrpSpPr>
                <a:grpSpLocks/>
              </p:cNvGrpSpPr>
              <p:nvPr/>
            </p:nvGrpSpPr>
            <p:grpSpPr bwMode="auto">
              <a:xfrm rot="-5400000">
                <a:off x="857" y="1353"/>
                <a:ext cx="280" cy="136"/>
                <a:chOff x="305" y="697"/>
                <a:chExt cx="1152" cy="272"/>
              </a:xfrm>
            </p:grpSpPr>
            <p:sp>
              <p:nvSpPr>
                <p:cNvPr id="37" name="Arc 13">
                  <a:extLst>
                    <a:ext uri="{FF2B5EF4-FFF2-40B4-BE49-F238E27FC236}">
                      <a16:creationId xmlns:a16="http://schemas.microsoft.com/office/drawing/2014/main" id="{E4358E91-0291-9076-194E-55235C25A354}"/>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8" name="Arc 14">
                  <a:extLst>
                    <a:ext uri="{FF2B5EF4-FFF2-40B4-BE49-F238E27FC236}">
                      <a16:creationId xmlns:a16="http://schemas.microsoft.com/office/drawing/2014/main" id="{C89131B8-2034-038C-446C-1741E912710E}"/>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15">
                <a:extLst>
                  <a:ext uri="{FF2B5EF4-FFF2-40B4-BE49-F238E27FC236}">
                    <a16:creationId xmlns:a16="http://schemas.microsoft.com/office/drawing/2014/main" id="{91737762-8D94-37CC-ADFD-ED901CEE2B59}"/>
                  </a:ext>
                </a:extLst>
              </p:cNvPr>
              <p:cNvGrpSpPr>
                <a:grpSpLocks/>
              </p:cNvGrpSpPr>
              <p:nvPr/>
            </p:nvGrpSpPr>
            <p:grpSpPr bwMode="auto">
              <a:xfrm rot="-5400000">
                <a:off x="865" y="1633"/>
                <a:ext cx="280" cy="136"/>
                <a:chOff x="305" y="697"/>
                <a:chExt cx="1152" cy="272"/>
              </a:xfrm>
            </p:grpSpPr>
            <p:sp>
              <p:nvSpPr>
                <p:cNvPr id="35" name="Arc 16">
                  <a:extLst>
                    <a:ext uri="{FF2B5EF4-FFF2-40B4-BE49-F238E27FC236}">
                      <a16:creationId xmlns:a16="http://schemas.microsoft.com/office/drawing/2014/main" id="{73CA0241-FB9D-0E5B-D95B-BC3F467B3E26}"/>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6" name="Arc 17">
                  <a:extLst>
                    <a:ext uri="{FF2B5EF4-FFF2-40B4-BE49-F238E27FC236}">
                      <a16:creationId xmlns:a16="http://schemas.microsoft.com/office/drawing/2014/main" id="{FDCE2D07-7EF8-A382-9D56-AF500B3A91FD}"/>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18">
                <a:extLst>
                  <a:ext uri="{FF2B5EF4-FFF2-40B4-BE49-F238E27FC236}">
                    <a16:creationId xmlns:a16="http://schemas.microsoft.com/office/drawing/2014/main" id="{05A9362B-57DE-F3A2-A945-0ECB2B320277}"/>
                  </a:ext>
                </a:extLst>
              </p:cNvPr>
              <p:cNvGrpSpPr>
                <a:grpSpLocks/>
              </p:cNvGrpSpPr>
              <p:nvPr/>
            </p:nvGrpSpPr>
            <p:grpSpPr bwMode="auto">
              <a:xfrm rot="-5400000">
                <a:off x="873" y="1913"/>
                <a:ext cx="280" cy="136"/>
                <a:chOff x="305" y="697"/>
                <a:chExt cx="1152" cy="272"/>
              </a:xfrm>
            </p:grpSpPr>
            <p:sp>
              <p:nvSpPr>
                <p:cNvPr id="33" name="Arc 19">
                  <a:extLst>
                    <a:ext uri="{FF2B5EF4-FFF2-40B4-BE49-F238E27FC236}">
                      <a16:creationId xmlns:a16="http://schemas.microsoft.com/office/drawing/2014/main" id="{9B750A37-C919-DA76-4892-07B9A1B0BA45}"/>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4" name="Arc 20">
                  <a:extLst>
                    <a:ext uri="{FF2B5EF4-FFF2-40B4-BE49-F238E27FC236}">
                      <a16:creationId xmlns:a16="http://schemas.microsoft.com/office/drawing/2014/main" id="{29B4DE67-2BA6-142D-1B89-C769F2848461}"/>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1">
                <a:extLst>
                  <a:ext uri="{FF2B5EF4-FFF2-40B4-BE49-F238E27FC236}">
                    <a16:creationId xmlns:a16="http://schemas.microsoft.com/office/drawing/2014/main" id="{A280DCEA-E51B-9CDD-50E9-C9E17F97A780}"/>
                  </a:ext>
                </a:extLst>
              </p:cNvPr>
              <p:cNvGrpSpPr>
                <a:grpSpLocks/>
              </p:cNvGrpSpPr>
              <p:nvPr/>
            </p:nvGrpSpPr>
            <p:grpSpPr bwMode="auto">
              <a:xfrm rot="-5400000">
                <a:off x="881" y="2193"/>
                <a:ext cx="280" cy="136"/>
                <a:chOff x="305" y="697"/>
                <a:chExt cx="1152" cy="272"/>
              </a:xfrm>
            </p:grpSpPr>
            <p:sp>
              <p:nvSpPr>
                <p:cNvPr id="31" name="Arc 22">
                  <a:extLst>
                    <a:ext uri="{FF2B5EF4-FFF2-40B4-BE49-F238E27FC236}">
                      <a16:creationId xmlns:a16="http://schemas.microsoft.com/office/drawing/2014/main" id="{C4699EBD-1649-E88D-D3D8-C0F326F04FDD}"/>
                    </a:ext>
                  </a:extLst>
                </p:cNvPr>
                <p:cNvSpPr>
                  <a:spLocks/>
                </p:cNvSpPr>
                <p:nvPr/>
              </p:nvSpPr>
              <p:spPr bwMode="auto">
                <a:xfrm>
                  <a:off x="305" y="697"/>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2" name="Arc 23">
                  <a:extLst>
                    <a:ext uri="{FF2B5EF4-FFF2-40B4-BE49-F238E27FC236}">
                      <a16:creationId xmlns:a16="http://schemas.microsoft.com/office/drawing/2014/main" id="{45E76BB2-848B-6283-0E32-F8CC0E617D53}"/>
                    </a:ext>
                  </a:extLst>
                </p:cNvPr>
                <p:cNvSpPr>
                  <a:spLocks/>
                </p:cNvSpPr>
                <p:nvPr/>
              </p:nvSpPr>
              <p:spPr bwMode="auto">
                <a:xfrm flipV="1">
                  <a:off x="881" y="825"/>
                  <a:ext cx="576" cy="144"/>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close/>
                    </a:path>
                  </a:pathLst>
                </a:custGeom>
                <a:noFill/>
                <a:ln w="12700">
                  <a:solidFill>
                    <a:srgbClr val="FF0000"/>
                  </a:solidFill>
                  <a:round/>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cxnSp>
          <p:nvCxnSpPr>
            <p:cNvPr id="18" name="Straight Arrow Connector 17">
              <a:extLst>
                <a:ext uri="{FF2B5EF4-FFF2-40B4-BE49-F238E27FC236}">
                  <a16:creationId xmlns:a16="http://schemas.microsoft.com/office/drawing/2014/main" id="{669CE6D3-AD42-8394-AA3D-92DD4D155077}"/>
                </a:ext>
              </a:extLst>
            </p:cNvPr>
            <p:cNvCxnSpPr>
              <a:cxnSpLocks/>
            </p:cNvCxnSpPr>
            <p:nvPr/>
          </p:nvCxnSpPr>
          <p:spPr>
            <a:xfrm flipH="1" flipV="1">
              <a:off x="965702" y="2668529"/>
              <a:ext cx="312106" cy="391619"/>
            </a:xfrm>
            <a:prstGeom prst="straightConnector1">
              <a:avLst/>
            </a:prstGeom>
            <a:noFill/>
            <a:ln w="28575" cap="flat" cmpd="sng" algn="ctr">
              <a:solidFill>
                <a:srgbClr val="C00000"/>
              </a:solidFill>
              <a:prstDash val="solid"/>
              <a:miter lim="800000"/>
              <a:tailEnd type="stealth" w="lg" len="lg"/>
            </a:ln>
            <a:effectLst/>
          </p:spPr>
        </p:cxnSp>
        <p:cxnSp>
          <p:nvCxnSpPr>
            <p:cNvPr id="19" name="Straight Arrow Connector 18">
              <a:extLst>
                <a:ext uri="{FF2B5EF4-FFF2-40B4-BE49-F238E27FC236}">
                  <a16:creationId xmlns:a16="http://schemas.microsoft.com/office/drawing/2014/main" id="{C51EC3D6-EF8C-C6CB-0454-CD6D40E8FAD6}"/>
                </a:ext>
              </a:extLst>
            </p:cNvPr>
            <p:cNvCxnSpPr>
              <a:cxnSpLocks/>
            </p:cNvCxnSpPr>
            <p:nvPr/>
          </p:nvCxnSpPr>
          <p:spPr>
            <a:xfrm>
              <a:off x="1326499" y="3518277"/>
              <a:ext cx="845803" cy="502328"/>
            </a:xfrm>
            <a:prstGeom prst="straightConnector1">
              <a:avLst/>
            </a:prstGeom>
            <a:noFill/>
            <a:ln w="28575" cap="flat" cmpd="sng" algn="ctr">
              <a:solidFill>
                <a:srgbClr val="C00000"/>
              </a:solidFill>
              <a:prstDash val="solid"/>
              <a:miter lim="800000"/>
              <a:tailEnd type="stealth" w="lg" len="lg"/>
            </a:ln>
            <a:effectLst/>
          </p:spPr>
        </p:cxnSp>
        <p:pic>
          <p:nvPicPr>
            <p:cNvPr id="20" name="Picture 19">
              <a:extLst>
                <a:ext uri="{FF2B5EF4-FFF2-40B4-BE49-F238E27FC236}">
                  <a16:creationId xmlns:a16="http://schemas.microsoft.com/office/drawing/2014/main" id="{1D395D38-4774-37C7-AA6E-B91BD19990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9957" y="3007640"/>
              <a:ext cx="105266" cy="105265"/>
            </a:xfrm>
            <a:prstGeom prst="rect">
              <a:avLst/>
            </a:prstGeom>
          </p:spPr>
        </p:pic>
        <p:pic>
          <p:nvPicPr>
            <p:cNvPr id="21" name="Picture 20">
              <a:extLst>
                <a:ext uri="{FF2B5EF4-FFF2-40B4-BE49-F238E27FC236}">
                  <a16:creationId xmlns:a16="http://schemas.microsoft.com/office/drawing/2014/main" id="{78592DD2-B3B1-1E6A-AC99-4A79A1BAF0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6070" y="3464840"/>
              <a:ext cx="105266" cy="105265"/>
            </a:xfrm>
            <a:prstGeom prst="rect">
              <a:avLst/>
            </a:prstGeom>
          </p:spPr>
        </p:pic>
        <p:pic>
          <p:nvPicPr>
            <p:cNvPr id="22" name="Picture 21">
              <a:extLst>
                <a:ext uri="{FF2B5EF4-FFF2-40B4-BE49-F238E27FC236}">
                  <a16:creationId xmlns:a16="http://schemas.microsoft.com/office/drawing/2014/main" id="{669C0FA1-87E0-F6CD-1383-5F42ACAD46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2026" y="4046584"/>
              <a:ext cx="425462" cy="464736"/>
            </a:xfrm>
            <a:prstGeom prst="rect">
              <a:avLst/>
            </a:prstGeom>
          </p:spPr>
        </p:pic>
        <p:pic>
          <p:nvPicPr>
            <p:cNvPr id="23" name="Picture 22">
              <a:extLst>
                <a:ext uri="{FF2B5EF4-FFF2-40B4-BE49-F238E27FC236}">
                  <a16:creationId xmlns:a16="http://schemas.microsoft.com/office/drawing/2014/main" id="{B6EF9F8F-6120-AC7A-6946-BF6490564EEE}"/>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225" y="2205951"/>
              <a:ext cx="631362" cy="359476"/>
            </a:xfrm>
            <a:prstGeom prst="rect">
              <a:avLst/>
            </a:prstGeom>
          </p:spPr>
        </p:pic>
      </p:grpSp>
      <p:sp>
        <p:nvSpPr>
          <p:cNvPr id="90" name="Rectangle 110">
            <a:extLst>
              <a:ext uri="{FF2B5EF4-FFF2-40B4-BE49-F238E27FC236}">
                <a16:creationId xmlns:a16="http://schemas.microsoft.com/office/drawing/2014/main" id="{3AFEBCA8-A823-3DCF-4C2F-BC1EE4F20A3F}"/>
              </a:ext>
            </a:extLst>
          </p:cNvPr>
          <p:cNvSpPr>
            <a:spLocks noChangeArrowheads="1"/>
          </p:cNvSpPr>
          <p:nvPr/>
        </p:nvSpPr>
        <p:spPr bwMode="auto">
          <a:xfrm>
            <a:off x="6017125" y="2139262"/>
            <a:ext cx="5231481" cy="340519"/>
          </a:xfrm>
          <a:prstGeom prst="roundRect">
            <a:avLst/>
          </a:prstGeom>
          <a:solidFill>
            <a:sysClr val="window" lastClr="FFFFFF">
              <a:lumMod val="85000"/>
            </a:sysClr>
          </a:solidFill>
          <a:ln>
            <a:noFill/>
          </a:ln>
          <a:effectLst>
            <a:outerShdw blurRad="63500" dist="38099" dir="2700000" algn="ctr" rotWithShape="0">
              <a:srgbClr val="ACCBF9">
                <a:alpha val="74998"/>
              </a:srgbClr>
            </a:outerShdw>
          </a:effectLst>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6633"/>
                </a:solidFill>
                <a:effectLst/>
                <a:uLnTx/>
                <a:uFillTx/>
                <a:latin typeface="Arial" panose="020B0604020202020204"/>
                <a:ea typeface="ＭＳ Ｐゴシック" charset="0"/>
                <a:cs typeface="+mn-cs"/>
              </a:rPr>
              <a:t>alpha particles are immediately stopped inside the material</a:t>
            </a:r>
            <a:endParaRPr kumimoji="0" lang="it-IT" sz="1400" b="0" i="0" u="none" strike="noStrike" kern="0" cap="none" spc="0" normalizeH="0" baseline="0" noProof="0">
              <a:ln>
                <a:noFill/>
              </a:ln>
              <a:solidFill>
                <a:srgbClr val="006633"/>
              </a:solidFill>
              <a:effectLst/>
              <a:uLnTx/>
              <a:uFillTx/>
              <a:latin typeface="Arial" panose="020B0604020202020204"/>
              <a:ea typeface="ＭＳ Ｐゴシック" charset="0"/>
              <a:cs typeface="+mn-cs"/>
            </a:endParaRPr>
          </a:p>
        </p:txBody>
      </p:sp>
      <p:sp>
        <p:nvSpPr>
          <p:cNvPr id="91" name="Rectangle 111">
            <a:extLst>
              <a:ext uri="{FF2B5EF4-FFF2-40B4-BE49-F238E27FC236}">
                <a16:creationId xmlns:a16="http://schemas.microsoft.com/office/drawing/2014/main" id="{E111F12D-6EDB-42DB-70E5-53F2B31D1BBB}"/>
              </a:ext>
            </a:extLst>
          </p:cNvPr>
          <p:cNvSpPr>
            <a:spLocks noChangeArrowheads="1"/>
          </p:cNvSpPr>
          <p:nvPr/>
        </p:nvSpPr>
        <p:spPr bwMode="auto">
          <a:xfrm>
            <a:off x="6021449" y="3369106"/>
            <a:ext cx="5214967" cy="553581"/>
          </a:xfrm>
          <a:prstGeom prst="roundRect">
            <a:avLst>
              <a:gd name="adj" fmla="val 9538"/>
            </a:avLst>
          </a:prstGeom>
          <a:solidFill>
            <a:srgbClr val="F3DE80"/>
          </a:solidFill>
          <a:ln>
            <a:noFill/>
          </a:ln>
          <a:effectLst>
            <a:outerShdw blurRad="63500" dist="38099" dir="2700000" algn="ctr" rotWithShape="0">
              <a:srgbClr val="ACCBF9">
                <a:alpha val="74998"/>
              </a:srgbClr>
            </a:outerShdw>
          </a:effectLst>
          <a:scene3d>
            <a:camera prst="orthographicFront"/>
            <a:lightRig rig="threePt" dir="t"/>
          </a:scene3d>
          <a:sp3d>
            <a:bevelT/>
          </a:sp3d>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FF0000"/>
                </a:solidFill>
                <a:effectLst/>
                <a:uLnTx/>
                <a:uFillTx/>
                <a:latin typeface="Arial" panose="020B0604020202020204"/>
                <a:ea typeface="+mn-ea"/>
                <a:cs typeface="+mn-cs"/>
              </a:rPr>
              <a:t>neutrons, from fission or (</a:t>
            </a:r>
            <a:r>
              <a:rPr kumimoji="0" lang="en-US" sz="1400" i="0" u="none" strike="noStrike" kern="0" cap="none" spc="0" normalizeH="0" baseline="0" noProof="0">
                <a:ln>
                  <a:noFill/>
                </a:ln>
                <a:solidFill>
                  <a:srgbClr val="FF0000"/>
                </a:solidFill>
                <a:effectLst/>
                <a:uLnTx/>
                <a:uFillTx/>
                <a:latin typeface="Symbol" charset="2"/>
                <a:ea typeface="+mn-ea"/>
                <a:cs typeface="Symbol" charset="2"/>
              </a:rPr>
              <a:t>a</a:t>
            </a:r>
            <a:r>
              <a:rPr kumimoji="0" lang="en-US" sz="1400" i="0" u="none" strike="noStrike" kern="0" cap="none" spc="0" normalizeH="0" baseline="0" noProof="0">
                <a:ln>
                  <a:noFill/>
                </a:ln>
                <a:solidFill>
                  <a:srgbClr val="FF0000"/>
                </a:solidFill>
                <a:effectLst/>
                <a:uLnTx/>
                <a:uFillTx/>
                <a:latin typeface="Arial" panose="020B0604020202020204"/>
                <a:ea typeface="+mn-ea"/>
                <a:cs typeface="+mn-cs"/>
              </a:rPr>
              <a:t>,n) reactions</a:t>
            </a:r>
            <a:r>
              <a:rPr kumimoji="0" lang="en-US" sz="1400" i="0" u="none" strike="noStrike" kern="0" cap="none" spc="0" normalizeH="0" baseline="0" noProof="0">
                <a:ln>
                  <a:noFill/>
                </a:ln>
                <a:solidFill>
                  <a:srgbClr val="135CAE"/>
                </a:solidFill>
                <a:effectLst/>
                <a:uLnTx/>
                <a:uFillTx/>
                <a:latin typeface="Arial" panose="020B0604020202020204"/>
                <a:ea typeface="+mn-ea"/>
                <a:cs typeface="+mn-cs"/>
              </a:rPr>
              <a:t>, </a:t>
            </a:r>
            <a:r>
              <a:rPr kumimoji="0" lang="en-US" sz="1400" i="0" u="none" strike="noStrike" kern="0" cap="none" spc="0" normalizeH="0" baseline="0" noProof="0">
                <a:ln>
                  <a:noFill/>
                </a:ln>
                <a:solidFill>
                  <a:srgbClr val="006633"/>
                </a:solidFill>
                <a:effectLst/>
                <a:uLnTx/>
                <a:uFillTx/>
                <a:latin typeface="Arial" panose="020B0604020202020204"/>
                <a:ea typeface="+mn-ea"/>
                <a:cs typeface="+mn-cs"/>
              </a:rPr>
              <a:t>come out very easily typically at low dose-rates; in some cases there can be many </a:t>
            </a:r>
            <a:endParaRPr kumimoji="0" lang="it-IT" sz="1400" i="0" u="none" strike="noStrike" kern="0" cap="none" spc="0" normalizeH="0" baseline="0" noProof="0">
              <a:ln>
                <a:noFill/>
              </a:ln>
              <a:solidFill>
                <a:srgbClr val="006633"/>
              </a:solidFill>
              <a:effectLst/>
              <a:uLnTx/>
              <a:uFillTx/>
              <a:latin typeface="Arial" panose="020B0604020202020204"/>
              <a:ea typeface="+mn-ea"/>
              <a:cs typeface="+mn-cs"/>
            </a:endParaRPr>
          </a:p>
        </p:txBody>
      </p:sp>
      <p:sp>
        <p:nvSpPr>
          <p:cNvPr id="92" name="Rectangle 112">
            <a:extLst>
              <a:ext uri="{FF2B5EF4-FFF2-40B4-BE49-F238E27FC236}">
                <a16:creationId xmlns:a16="http://schemas.microsoft.com/office/drawing/2014/main" id="{FA54A7E7-1FB0-EF08-130F-A056DA217335}"/>
              </a:ext>
            </a:extLst>
          </p:cNvPr>
          <p:cNvSpPr>
            <a:spLocks noChangeArrowheads="1"/>
          </p:cNvSpPr>
          <p:nvPr/>
        </p:nvSpPr>
        <p:spPr bwMode="auto">
          <a:xfrm>
            <a:off x="6015202" y="4237384"/>
            <a:ext cx="5227459" cy="578882"/>
          </a:xfrm>
          <a:prstGeom prst="roundRect">
            <a:avLst/>
          </a:prstGeom>
          <a:solidFill>
            <a:srgbClr val="CCFF66"/>
          </a:solidFill>
          <a:ln>
            <a:noFill/>
          </a:ln>
          <a:effectLst>
            <a:outerShdw blurRad="63500" dist="38099" dir="2700000" algn="ctr" rotWithShape="0">
              <a:srgbClr val="ACCBF9">
                <a:alpha val="74998"/>
              </a:srgbClr>
            </a:outerShdw>
          </a:effectLst>
          <a:scene3d>
            <a:camera prst="orthographicFront"/>
            <a:lightRig rig="threePt" dir="t"/>
          </a:scene3d>
          <a:sp3d>
            <a:bevel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rial" panose="020B0604020202020204"/>
                <a:ea typeface="+mn-ea"/>
                <a:cs typeface="+mn-cs"/>
              </a:rPr>
              <a:t>gamma rays </a:t>
            </a:r>
            <a:r>
              <a:rPr kumimoji="0" lang="en-US" sz="1400" b="0" i="0" u="none" strike="noStrike" kern="0" cap="none" spc="0" normalizeH="0" baseline="0" noProof="0">
                <a:ln>
                  <a:noFill/>
                </a:ln>
                <a:solidFill>
                  <a:srgbClr val="006633"/>
                </a:solidFill>
                <a:effectLst/>
                <a:uLnTx/>
                <a:uFillTx/>
                <a:latin typeface="Arial" panose="020B0604020202020204"/>
                <a:ea typeface="+mn-ea"/>
                <a:cs typeface="+mn-cs"/>
              </a:rPr>
              <a:t>are ubiquitous, penetrating, and come out easily and abundantly</a:t>
            </a:r>
            <a:endParaRPr kumimoji="0" lang="it-IT" sz="1400" b="0" i="0" u="none" strike="noStrike" kern="0" cap="none" spc="0" normalizeH="0" baseline="0" noProof="0">
              <a:ln>
                <a:noFill/>
              </a:ln>
              <a:solidFill>
                <a:srgbClr val="006633"/>
              </a:solidFill>
              <a:effectLst/>
              <a:uLnTx/>
              <a:uFillTx/>
              <a:latin typeface="Arial" panose="020B0604020202020204"/>
              <a:ea typeface="+mn-ea"/>
              <a:cs typeface="+mn-cs"/>
            </a:endParaRPr>
          </a:p>
        </p:txBody>
      </p:sp>
      <p:sp>
        <p:nvSpPr>
          <p:cNvPr id="93" name="Rectangle 163">
            <a:extLst>
              <a:ext uri="{FF2B5EF4-FFF2-40B4-BE49-F238E27FC236}">
                <a16:creationId xmlns:a16="http://schemas.microsoft.com/office/drawing/2014/main" id="{CD114FA0-9064-25DE-69D7-64F21FA6DA14}"/>
              </a:ext>
            </a:extLst>
          </p:cNvPr>
          <p:cNvSpPr>
            <a:spLocks noChangeArrowheads="1"/>
          </p:cNvSpPr>
          <p:nvPr/>
        </p:nvSpPr>
        <p:spPr bwMode="auto">
          <a:xfrm>
            <a:off x="6013193" y="2731031"/>
            <a:ext cx="5231481" cy="340519"/>
          </a:xfrm>
          <a:prstGeom prst="roundRect">
            <a:avLst/>
          </a:prstGeom>
          <a:solidFill>
            <a:sysClr val="window" lastClr="FFFFFF">
              <a:lumMod val="85000"/>
            </a:sysClr>
          </a:solidFill>
          <a:ln>
            <a:noFill/>
          </a:ln>
          <a:effectLst>
            <a:outerShdw blurRad="63500" dist="38099" dir="2700000" algn="ctr" rotWithShape="0">
              <a:srgbClr val="ACCBF9">
                <a:alpha val="74998"/>
              </a:srgbClr>
            </a:outerShdw>
          </a:effectLst>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6633"/>
                </a:solidFill>
                <a:effectLst/>
                <a:uLnTx/>
                <a:uFillTx/>
                <a:latin typeface="Arial" panose="020B0604020202020204"/>
                <a:ea typeface="ＭＳ Ｐゴシック" charset="0"/>
                <a:cs typeface="+mn-cs"/>
              </a:rPr>
              <a:t>fission fragments are immediately stopped inside the material</a:t>
            </a:r>
            <a:endParaRPr kumimoji="0" lang="it-IT" sz="1400" b="0" i="0" u="none" strike="noStrike" kern="0" cap="none" spc="0" normalizeH="0" baseline="0" noProof="0">
              <a:ln>
                <a:noFill/>
              </a:ln>
              <a:solidFill>
                <a:srgbClr val="006633"/>
              </a:solidFill>
              <a:effectLst/>
              <a:uLnTx/>
              <a:uFillTx/>
              <a:latin typeface="Arial" panose="020B0604020202020204"/>
              <a:ea typeface="ＭＳ Ｐゴシック" charset="0"/>
              <a:cs typeface="+mn-cs"/>
            </a:endParaRPr>
          </a:p>
        </p:txBody>
      </p:sp>
      <p:sp>
        <p:nvSpPr>
          <p:cNvPr id="94" name="Rectangle 164">
            <a:extLst>
              <a:ext uri="{FF2B5EF4-FFF2-40B4-BE49-F238E27FC236}">
                <a16:creationId xmlns:a16="http://schemas.microsoft.com/office/drawing/2014/main" id="{DF0D5652-6C22-5647-F5A4-59403FC9E2A8}"/>
              </a:ext>
            </a:extLst>
          </p:cNvPr>
          <p:cNvSpPr>
            <a:spLocks noChangeArrowheads="1"/>
          </p:cNvSpPr>
          <p:nvPr/>
        </p:nvSpPr>
        <p:spPr bwMode="auto">
          <a:xfrm>
            <a:off x="6017125" y="1533300"/>
            <a:ext cx="5231481" cy="340519"/>
          </a:xfrm>
          <a:prstGeom prst="roundRect">
            <a:avLst/>
          </a:prstGeom>
          <a:solidFill>
            <a:sysClr val="window" lastClr="FFFFFF">
              <a:lumMod val="85000"/>
            </a:sysClr>
          </a:solidFill>
          <a:ln>
            <a:noFill/>
          </a:ln>
          <a:effectLst>
            <a:outerShdw blurRad="63500" dist="38099" dir="2700000" algn="ctr" rotWithShape="0">
              <a:srgbClr val="ACCBF9">
                <a:alpha val="74998"/>
              </a:srgbClr>
            </a:outerShdw>
          </a:effectLst>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6633"/>
                </a:solidFill>
                <a:effectLst/>
                <a:uLnTx/>
                <a:uFillTx/>
                <a:latin typeface="Arial" panose="020B0604020202020204"/>
                <a:ea typeface="ＭＳ Ｐゴシック" charset="0"/>
                <a:cs typeface="+mn-cs"/>
              </a:rPr>
              <a:t>beta particles are mostly stopped inside the material and in air</a:t>
            </a:r>
            <a:endParaRPr kumimoji="0" lang="it-IT" sz="1400" b="0" i="0" u="none" strike="noStrike" kern="0" cap="none" spc="0" normalizeH="0" baseline="0" noProof="0">
              <a:ln>
                <a:noFill/>
              </a:ln>
              <a:solidFill>
                <a:srgbClr val="006633"/>
              </a:solidFill>
              <a:effectLst/>
              <a:uLnTx/>
              <a:uFillTx/>
              <a:latin typeface="Arial" panose="020B0604020202020204"/>
              <a:ea typeface="ＭＳ Ｐゴシック" charset="0"/>
              <a:cs typeface="+mn-cs"/>
            </a:endParaRPr>
          </a:p>
        </p:txBody>
      </p:sp>
      <p:sp>
        <p:nvSpPr>
          <p:cNvPr id="95" name="Title 3">
            <a:extLst>
              <a:ext uri="{FF2B5EF4-FFF2-40B4-BE49-F238E27FC236}">
                <a16:creationId xmlns:a16="http://schemas.microsoft.com/office/drawing/2014/main" id="{8D0B9BF6-2D3E-C6A3-58E8-1A0D48B8E61B}"/>
              </a:ext>
            </a:extLst>
          </p:cNvPr>
          <p:cNvSpPr txBox="1">
            <a:spLocks/>
          </p:cNvSpPr>
          <p:nvPr/>
        </p:nvSpPr>
        <p:spPr>
          <a:xfrm>
            <a:off x="3240881" y="562093"/>
            <a:ext cx="5710238" cy="413620"/>
          </a:xfrm>
          <a:prstGeom prst="roundRect">
            <a:avLst/>
          </a:prstGeom>
          <a:solidFill>
            <a:srgbClr val="D5FC79"/>
          </a:solidFill>
          <a:scene3d>
            <a:camera prst="orthographicFront"/>
            <a:lightRig rig="threePt" dir="t"/>
          </a:scene3d>
          <a:sp3d>
            <a:bevelT/>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chemeClr val="accent1">
                    <a:lumMod val="75000"/>
                  </a:schemeClr>
                </a:solidFill>
                <a:effectLst/>
                <a:uLnTx/>
                <a:uFillTx/>
                <a:latin typeface="Arial" panose="020B0604020202020204"/>
                <a:ea typeface="+mj-ea"/>
                <a:cs typeface="+mj-cs"/>
              </a:rPr>
              <a:t>Radwaste radiological monitoring</a:t>
            </a:r>
          </a:p>
        </p:txBody>
      </p:sp>
      <p:sp>
        <p:nvSpPr>
          <p:cNvPr id="96" name="Rectangle 87">
            <a:extLst>
              <a:ext uri="{FF2B5EF4-FFF2-40B4-BE49-F238E27FC236}">
                <a16:creationId xmlns:a16="http://schemas.microsoft.com/office/drawing/2014/main" id="{22E5D7B9-9AD1-1E6C-8A50-06F9F9C0AE09}"/>
              </a:ext>
            </a:extLst>
          </p:cNvPr>
          <p:cNvSpPr>
            <a:spLocks noChangeArrowheads="1"/>
          </p:cNvSpPr>
          <p:nvPr/>
        </p:nvSpPr>
        <p:spPr bwMode="auto">
          <a:xfrm>
            <a:off x="923101" y="5158431"/>
            <a:ext cx="6652506" cy="675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basic radioactivity coming out is </a:t>
            </a:r>
            <a:r>
              <a:rPr kumimoji="0" lang="en-US" sz="1600" b="1" i="0" u="none" strike="noStrike" kern="0" cap="none" spc="0" normalizeH="0" baseline="0" noProof="0">
                <a:ln>
                  <a:noFill/>
                </a:ln>
                <a:solidFill>
                  <a:srgbClr val="FF0000"/>
                </a:solidFill>
                <a:effectLst/>
                <a:uLnTx/>
                <a:uFillTx/>
                <a:latin typeface="Arial" panose="020B0604020202020204"/>
                <a:ea typeface="+mn-ea"/>
                <a:cs typeface="+mn-cs"/>
              </a:rPr>
              <a:t>gamma rays</a:t>
            </a:r>
            <a:r>
              <a:rPr kumimoji="0" lang="en-US" sz="1600" b="1" i="0" u="none" strike="noStrike" kern="0" cap="none" spc="0" normalizeH="0" baseline="0" noProof="0">
                <a:ln>
                  <a:noFill/>
                </a:ln>
                <a:solidFill>
                  <a:srgbClr val="242852"/>
                </a:solidFill>
                <a:effectLst/>
                <a:uLnTx/>
                <a:uFillTx/>
                <a:latin typeface="Arial" panose="020B0604020202020204"/>
                <a:ea typeface="+mn-ea"/>
                <a:cs typeface="+mn-cs"/>
              </a:rPr>
              <a:t> </a:t>
            </a:r>
            <a:r>
              <a:rPr kumimoji="0" lang="en-US"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and</a:t>
            </a:r>
            <a:r>
              <a:rPr kumimoji="0" lang="en-US" sz="1600" b="1" i="0" u="none" strike="noStrike" kern="0" cap="none" spc="0" normalizeH="0" baseline="0" noProof="0">
                <a:ln>
                  <a:noFill/>
                </a:ln>
                <a:solidFill>
                  <a:srgbClr val="242852"/>
                </a:solidFill>
                <a:effectLst/>
                <a:uLnTx/>
                <a:uFillTx/>
                <a:latin typeface="Arial" panose="020B0604020202020204"/>
                <a:ea typeface="+mn-ea"/>
                <a:cs typeface="+mn-cs"/>
              </a:rPr>
              <a:t> </a:t>
            </a:r>
            <a:r>
              <a:rPr kumimoji="0" lang="en-US" sz="1600" b="1" i="0" u="none" strike="noStrike" kern="0" cap="none" spc="0" normalizeH="0" baseline="0" noProof="0">
                <a:ln>
                  <a:noFill/>
                </a:ln>
                <a:solidFill>
                  <a:srgbClr val="FF0000"/>
                </a:solidFill>
                <a:effectLst/>
                <a:uLnTx/>
                <a:uFillTx/>
                <a:latin typeface="Arial" panose="020B0604020202020204"/>
                <a:ea typeface="+mn-ea"/>
                <a:cs typeface="+mn-cs"/>
              </a:rPr>
              <a:t>neutrons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they carry information from inside and are worth monitoring</a:t>
            </a:r>
          </a:p>
        </p:txBody>
      </p:sp>
      <p:sp>
        <p:nvSpPr>
          <p:cNvPr id="97" name="Rectangle 112">
            <a:extLst>
              <a:ext uri="{FF2B5EF4-FFF2-40B4-BE49-F238E27FC236}">
                <a16:creationId xmlns:a16="http://schemas.microsoft.com/office/drawing/2014/main" id="{702D7A2C-971E-C05C-6A1E-7DB95064A20B}"/>
              </a:ext>
            </a:extLst>
          </p:cNvPr>
          <p:cNvSpPr>
            <a:spLocks noChangeArrowheads="1"/>
          </p:cNvSpPr>
          <p:nvPr/>
        </p:nvSpPr>
        <p:spPr bwMode="auto">
          <a:xfrm>
            <a:off x="8626611" y="5189852"/>
            <a:ext cx="2509267" cy="646986"/>
          </a:xfrm>
          <a:prstGeom prst="roundRect">
            <a:avLst/>
          </a:prstGeom>
          <a:solidFill>
            <a:srgbClr val="CCFF66"/>
          </a:solidFill>
          <a:ln>
            <a:noFill/>
          </a:ln>
          <a:effectLst/>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easier external monitoring</a:t>
            </a:r>
            <a:endParaRPr kumimoji="0" lang="it-IT"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endParaRPr>
          </a:p>
        </p:txBody>
      </p:sp>
      <p:sp>
        <p:nvSpPr>
          <p:cNvPr id="98" name="Title 3">
            <a:extLst>
              <a:ext uri="{FF2B5EF4-FFF2-40B4-BE49-F238E27FC236}">
                <a16:creationId xmlns:a16="http://schemas.microsoft.com/office/drawing/2014/main" id="{4A348042-D0EB-98C7-6CB7-83E30F79D04E}"/>
              </a:ext>
            </a:extLst>
          </p:cNvPr>
          <p:cNvSpPr txBox="1">
            <a:spLocks/>
          </p:cNvSpPr>
          <p:nvPr/>
        </p:nvSpPr>
        <p:spPr>
          <a:xfrm>
            <a:off x="899524" y="2050283"/>
            <a:ext cx="2321062" cy="374571"/>
          </a:xfrm>
          <a:prstGeom prst="roundRect">
            <a:avLst/>
          </a:prstGeom>
          <a:solidFill>
            <a:srgbClr val="CCFF66"/>
          </a:solidFill>
          <a:ln>
            <a:noFill/>
          </a:ln>
          <a:effectLst/>
          <a:scene3d>
            <a:camera prst="orthographicFront"/>
            <a:lightRig rig="threePt" dir="t"/>
          </a:scene3d>
          <a:sp3d>
            <a:bevelT/>
          </a:sp3d>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srgbClr val="1F5FAC"/>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lumMod val="75000"/>
                  </a:schemeClr>
                </a:solidFill>
                <a:effectLst/>
                <a:uLnTx/>
                <a:uFillTx/>
                <a:latin typeface="Arial" panose="020B0604020202020204"/>
                <a:ea typeface="+mn-ea"/>
                <a:cs typeface="+mn-cs"/>
              </a:rPr>
              <a:t>what comes out?</a:t>
            </a:r>
          </a:p>
        </p:txBody>
      </p:sp>
      <p:pic>
        <p:nvPicPr>
          <p:cNvPr id="99" name="Picture 98">
            <a:extLst>
              <a:ext uri="{FF2B5EF4-FFF2-40B4-BE49-F238E27FC236}">
                <a16:creationId xmlns:a16="http://schemas.microsoft.com/office/drawing/2014/main" id="{91278DB1-6DD5-9FB3-B584-0812375E67D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51326" y="2687068"/>
            <a:ext cx="1193069" cy="1193069"/>
          </a:xfrm>
          <a:prstGeom prst="rect">
            <a:avLst/>
          </a:prstGeom>
        </p:spPr>
      </p:pic>
      <p:grpSp>
        <p:nvGrpSpPr>
          <p:cNvPr id="100" name="Group 99">
            <a:extLst>
              <a:ext uri="{FF2B5EF4-FFF2-40B4-BE49-F238E27FC236}">
                <a16:creationId xmlns:a16="http://schemas.microsoft.com/office/drawing/2014/main" id="{91851A3F-9F27-020A-E1D8-1B6A49FF98AD}"/>
              </a:ext>
            </a:extLst>
          </p:cNvPr>
          <p:cNvGrpSpPr/>
          <p:nvPr/>
        </p:nvGrpSpPr>
        <p:grpSpPr>
          <a:xfrm rot="10800000" flipH="1">
            <a:off x="7438114" y="5367851"/>
            <a:ext cx="893117" cy="369725"/>
            <a:chOff x="6203950" y="2956304"/>
            <a:chExt cx="1181775" cy="472193"/>
          </a:xfrm>
          <a:solidFill>
            <a:srgbClr val="00C000"/>
          </a:solidFill>
          <a:scene3d>
            <a:camera prst="orthographicFront">
              <a:rot lat="21000000" lon="21000000" rev="90000"/>
            </a:camera>
            <a:lightRig rig="threePt" dir="t">
              <a:rot lat="0" lon="0" rev="13500000"/>
            </a:lightRig>
          </a:scene3d>
        </p:grpSpPr>
        <p:sp>
          <p:nvSpPr>
            <p:cNvPr id="101" name="Striped Right Arrow 105">
              <a:extLst>
                <a:ext uri="{FF2B5EF4-FFF2-40B4-BE49-F238E27FC236}">
                  <a16:creationId xmlns:a16="http://schemas.microsoft.com/office/drawing/2014/main" id="{B02EE330-826F-7407-1CD0-56B4E216D22B}"/>
                </a:ext>
              </a:extLst>
            </p:cNvPr>
            <p:cNvSpPr/>
            <p:nvPr/>
          </p:nvSpPr>
          <p:spPr>
            <a:xfrm>
              <a:off x="6482087" y="2956304"/>
              <a:ext cx="903638" cy="472193"/>
            </a:xfrm>
            <a:prstGeom prst="rightArrow">
              <a:avLst/>
            </a:prstGeom>
            <a:grpFill/>
            <a:ln w="12700" cap="flat" cmpd="sng" algn="ctr">
              <a:noFill/>
              <a:prstDash val="solid"/>
            </a:ln>
            <a:effectLst>
              <a:outerShdw blurRad="38100" dist="25400" dir="2700000" algn="br" rotWithShape="0">
                <a:srgbClr val="000000">
                  <a:alpha val="60000"/>
                </a:srgbClr>
              </a:outerShdw>
            </a:effectLst>
            <a:sp3d extrusionH="38100">
              <a:bevelT w="38100" h="152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a:ea typeface="+mn-ea"/>
                <a:cs typeface="+mn-cs"/>
              </a:endParaRPr>
            </a:p>
          </p:txBody>
        </p:sp>
        <p:sp>
          <p:nvSpPr>
            <p:cNvPr id="102" name="Rectangle 101">
              <a:extLst>
                <a:ext uri="{FF2B5EF4-FFF2-40B4-BE49-F238E27FC236}">
                  <a16:creationId xmlns:a16="http://schemas.microsoft.com/office/drawing/2014/main" id="{FF9C788F-AA81-B5FB-362D-8997D65F684A}"/>
                </a:ext>
              </a:extLst>
            </p:cNvPr>
            <p:cNvSpPr/>
            <p:nvPr/>
          </p:nvSpPr>
          <p:spPr>
            <a:xfrm>
              <a:off x="6340475" y="3075249"/>
              <a:ext cx="85725" cy="236276"/>
            </a:xfrm>
            <a:prstGeom prst="rect">
              <a:avLst/>
            </a:prstGeom>
            <a:grpFill/>
            <a:ln w="12700" cap="flat" cmpd="sng" algn="ctr">
              <a:noFill/>
              <a:prstDash val="solid"/>
            </a:ln>
            <a:effectLst>
              <a:outerShdw blurRad="38100" dist="25400" dir="2700000" algn="br" rotWithShape="0">
                <a:srgbClr val="000000">
                  <a:alpha val="60000"/>
                </a:srgbClr>
              </a:outerShdw>
            </a:effectLst>
            <a:sp3d extrusionH="38100">
              <a:bevelT w="38100" h="152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a:ea typeface="+mn-ea"/>
                <a:cs typeface="+mn-cs"/>
              </a:endParaRPr>
            </a:p>
          </p:txBody>
        </p:sp>
        <p:sp>
          <p:nvSpPr>
            <p:cNvPr id="103" name="Rectangle 102">
              <a:extLst>
                <a:ext uri="{FF2B5EF4-FFF2-40B4-BE49-F238E27FC236}">
                  <a16:creationId xmlns:a16="http://schemas.microsoft.com/office/drawing/2014/main" id="{F7C69676-2C16-A6A5-3BC4-DB62E92DB9F6}"/>
                </a:ext>
              </a:extLst>
            </p:cNvPr>
            <p:cNvSpPr/>
            <p:nvPr/>
          </p:nvSpPr>
          <p:spPr>
            <a:xfrm>
              <a:off x="6203950" y="3075249"/>
              <a:ext cx="85725" cy="236276"/>
            </a:xfrm>
            <a:prstGeom prst="rect">
              <a:avLst/>
            </a:prstGeom>
            <a:grpFill/>
            <a:ln w="12700" cap="flat" cmpd="sng" algn="ctr">
              <a:noFill/>
              <a:prstDash val="solid"/>
            </a:ln>
            <a:effectLst>
              <a:outerShdw blurRad="38100" dist="25400" dir="2700000" algn="br" rotWithShape="0">
                <a:srgbClr val="000000">
                  <a:alpha val="60000"/>
                </a:srgbClr>
              </a:outerShdw>
            </a:effectLst>
            <a:sp3d extrusionH="38100">
              <a:bevelT w="38100" h="152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a:ea typeface="+mn-ea"/>
                <a:cs typeface="+mn-cs"/>
              </a:endParaRPr>
            </a:p>
          </p:txBody>
        </p:sp>
      </p:grpSp>
    </p:spTree>
    <p:extLst>
      <p:ext uri="{BB962C8B-B14F-4D97-AF65-F5344CB8AC3E}">
        <p14:creationId xmlns:p14="http://schemas.microsoft.com/office/powerpoint/2010/main" val="418025933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MICADO_detector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3271" y="1884902"/>
            <a:ext cx="4265458" cy="1544098"/>
          </a:xfrm>
          <a:prstGeom prst="rect">
            <a:avLst/>
          </a:prstGeom>
        </p:spPr>
      </p:pic>
      <p:sp>
        <p:nvSpPr>
          <p:cNvPr id="33" name="Alternate Process 32">
            <a:extLst>
              <a:ext uri="{FF2B5EF4-FFF2-40B4-BE49-F238E27FC236}">
                <a16:creationId xmlns:a16="http://schemas.microsoft.com/office/drawing/2014/main" id="{4328E691-6B2E-4246-867F-43B38D00A193}"/>
              </a:ext>
            </a:extLst>
          </p:cNvPr>
          <p:cNvSpPr/>
          <p:nvPr/>
        </p:nvSpPr>
        <p:spPr>
          <a:xfrm>
            <a:off x="2898044" y="747554"/>
            <a:ext cx="6395912" cy="817245"/>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Sensors developed by INFN</a:t>
            </a:r>
          </a:p>
          <a:p>
            <a:pPr algn="ctr"/>
            <a:r>
              <a:rPr lang="en-US" sz="1400" b="1">
                <a:solidFill>
                  <a:srgbClr val="FF0000"/>
                </a:solidFill>
                <a:latin typeface="Arial" panose="020B0604020202020204" pitchFamily="34" charset="0"/>
                <a:cs typeface="Arial" panose="020B0604020202020204" pitchFamily="34" charset="0"/>
              </a:rPr>
              <a:t>SciFi SiLiF </a:t>
            </a:r>
            <a:r>
              <a:rPr lang="en-US" sz="1400" b="1">
                <a:solidFill>
                  <a:schemeClr val="accent1">
                    <a:lumMod val="75000"/>
                  </a:schemeClr>
                </a:solidFill>
                <a:latin typeface="Arial" panose="020B0604020202020204" pitchFamily="34" charset="0"/>
                <a:cs typeface="Arial" panose="020B0604020202020204" pitchFamily="34" charset="0"/>
              </a:rPr>
              <a:t> </a:t>
            </a:r>
            <a:r>
              <a:rPr lang="en-US" sz="1400" b="1">
                <a:solidFill>
                  <a:srgbClr val="FF0000"/>
                </a:solidFill>
                <a:latin typeface="Arial" panose="020B0604020202020204" pitchFamily="34" charset="0"/>
                <a:cs typeface="Arial" panose="020B0604020202020204" pitchFamily="34" charset="0"/>
              </a:rPr>
              <a:t> </a:t>
            </a:r>
          </a:p>
          <a:p>
            <a:pPr algn="ctr"/>
            <a:r>
              <a:rPr lang="en-US" sz="1400" b="1">
                <a:solidFill>
                  <a:schemeClr val="accent1">
                    <a:lumMod val="75000"/>
                  </a:schemeClr>
                </a:solidFill>
                <a:latin typeface="Arial" panose="020B0604020202020204" pitchFamily="34" charset="0"/>
                <a:cs typeface="Arial" panose="020B0604020202020204" pitchFamily="34" charset="0"/>
              </a:rPr>
              <a:t>gamma and neutron detectors for long term radwaste monitoring</a:t>
            </a:r>
          </a:p>
        </p:txBody>
      </p:sp>
      <p:sp>
        <p:nvSpPr>
          <p:cNvPr id="37" name="Alternate Process 36">
            <a:extLst>
              <a:ext uri="{FF2B5EF4-FFF2-40B4-BE49-F238E27FC236}">
                <a16:creationId xmlns:a16="http://schemas.microsoft.com/office/drawing/2014/main" id="{4328E691-6B2E-4246-867F-43B38D00A193}"/>
              </a:ext>
            </a:extLst>
          </p:cNvPr>
          <p:cNvSpPr/>
          <p:nvPr/>
        </p:nvSpPr>
        <p:spPr>
          <a:xfrm>
            <a:off x="9708503" y="1486514"/>
            <a:ext cx="1838207" cy="34051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SiLiF (neutron)</a:t>
            </a:r>
          </a:p>
        </p:txBody>
      </p:sp>
      <p:sp>
        <p:nvSpPr>
          <p:cNvPr id="38" name="Alternate Process 37">
            <a:extLst>
              <a:ext uri="{FF2B5EF4-FFF2-40B4-BE49-F238E27FC236}">
                <a16:creationId xmlns:a16="http://schemas.microsoft.com/office/drawing/2014/main" id="{4328E691-6B2E-4246-867F-43B38D00A193}"/>
              </a:ext>
            </a:extLst>
          </p:cNvPr>
          <p:cNvSpPr/>
          <p:nvPr/>
        </p:nvSpPr>
        <p:spPr>
          <a:xfrm>
            <a:off x="900305" y="1568671"/>
            <a:ext cx="1838207" cy="340519"/>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SciFi (gamma)</a:t>
            </a:r>
          </a:p>
        </p:txBody>
      </p:sp>
      <p:pic>
        <p:nvPicPr>
          <p:cNvPr id="2" name="Picture 1" descr="Fig.WP7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29" y="2002334"/>
            <a:ext cx="2537161" cy="1531539"/>
          </a:xfrm>
          <a:prstGeom prst="rect">
            <a:avLst/>
          </a:prstGeom>
        </p:spPr>
      </p:pic>
      <p:pic>
        <p:nvPicPr>
          <p:cNvPr id="4" name="Picture 3" descr="SiLiF01_halfmo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5885" y="1884902"/>
            <a:ext cx="1757275" cy="1405821"/>
          </a:xfrm>
          <a:prstGeom prst="rect">
            <a:avLst/>
          </a:prstGeom>
        </p:spPr>
      </p:pic>
      <p:pic>
        <p:nvPicPr>
          <p:cNvPr id="14" name="Immagine 3" descr="Immagine che contiene clipart&#10;&#10;Descrizione generata automaticamente">
            <a:extLst>
              <a:ext uri="{FF2B5EF4-FFF2-40B4-BE49-F238E27FC236}">
                <a16:creationId xmlns:a16="http://schemas.microsoft.com/office/drawing/2014/main" id="{37F8A2C6-56AE-F840-B2E3-4FF0397BFB9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21149" y="265776"/>
            <a:ext cx="2386653" cy="626498"/>
          </a:xfrm>
          <a:prstGeom prst="rect">
            <a:avLst/>
          </a:prstGeom>
          <a:ln w="12700">
            <a:noFill/>
          </a:ln>
        </p:spPr>
      </p:pic>
      <p:pic>
        <p:nvPicPr>
          <p:cNvPr id="3" name="Picture 2" descr="PFiMAC_HD:Users:finox:LNS_Drive:WP7:Articolo_SciFi_Instruments:figures:137Cs_efficiency_plot.png">
            <a:extLst>
              <a:ext uri="{FF2B5EF4-FFF2-40B4-BE49-F238E27FC236}">
                <a16:creationId xmlns:a16="http://schemas.microsoft.com/office/drawing/2014/main" id="{55459C27-87CF-E86C-1566-BC7B852C97DD}"/>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6797" y="3663475"/>
            <a:ext cx="3907141" cy="2157530"/>
          </a:xfrm>
          <a:prstGeom prst="rect">
            <a:avLst/>
          </a:prstGeom>
          <a:noFill/>
          <a:ln>
            <a:noFill/>
          </a:ln>
        </p:spPr>
      </p:pic>
      <p:pic>
        <p:nvPicPr>
          <p:cNvPr id="5" name="Picture 4">
            <a:extLst>
              <a:ext uri="{FF2B5EF4-FFF2-40B4-BE49-F238E27FC236}">
                <a16:creationId xmlns:a16="http://schemas.microsoft.com/office/drawing/2014/main" id="{FAFBB318-2A1A-34F2-2D0B-AB5B55D128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8064" y="3290723"/>
            <a:ext cx="3270915" cy="2777907"/>
          </a:xfrm>
          <a:prstGeom prst="rect">
            <a:avLst/>
          </a:prstGeom>
        </p:spPr>
      </p:pic>
      <p:sp>
        <p:nvSpPr>
          <p:cNvPr id="6" name="TextBox 5">
            <a:extLst>
              <a:ext uri="{FF2B5EF4-FFF2-40B4-BE49-F238E27FC236}">
                <a16:creationId xmlns:a16="http://schemas.microsoft.com/office/drawing/2014/main" id="{CD1209C5-31B7-46DC-FDD7-057342696388}"/>
              </a:ext>
            </a:extLst>
          </p:cNvPr>
          <p:cNvSpPr txBox="1"/>
          <p:nvPr/>
        </p:nvSpPr>
        <p:spPr>
          <a:xfrm>
            <a:off x="7559710" y="3663475"/>
            <a:ext cx="1338038" cy="553998"/>
          </a:xfrm>
          <a:prstGeom prst="rect">
            <a:avLst/>
          </a:prstGeom>
          <a:noFill/>
        </p:spPr>
        <p:txBody>
          <a:bodyPr wrap="square" rtlCol="0">
            <a:spAutoFit/>
          </a:bodyPr>
          <a:lstStyle/>
          <a:p>
            <a:pPr algn="ctr"/>
            <a:r>
              <a:rPr lang="en-US" sz="1600" b="1">
                <a:solidFill>
                  <a:srgbClr val="FF0000"/>
                </a:solidFill>
                <a:latin typeface="Symbol" pitchFamily="2" charset="2"/>
                <a:cs typeface="Arial" panose="020B0604020202020204" pitchFamily="34" charset="0"/>
              </a:rPr>
              <a:t>g</a:t>
            </a:r>
            <a:r>
              <a:rPr lang="en-US" sz="1400" b="1">
                <a:solidFill>
                  <a:srgbClr val="FF0000"/>
                </a:solidFill>
                <a:cs typeface="Arial" panose="020B0604020202020204" pitchFamily="34" charset="0"/>
              </a:rPr>
              <a:t>/n rejection </a:t>
            </a:r>
          </a:p>
          <a:p>
            <a:pPr algn="ctr"/>
            <a:r>
              <a:rPr lang="en-US" sz="1400" b="1">
                <a:solidFill>
                  <a:srgbClr val="FF0000"/>
                </a:solidFill>
                <a:cs typeface="Arial" panose="020B0604020202020204" pitchFamily="34" charset="0"/>
              </a:rPr>
              <a:t>≈ 10</a:t>
            </a:r>
            <a:r>
              <a:rPr lang="en-US" sz="1400" b="1" baseline="30000">
                <a:solidFill>
                  <a:srgbClr val="FF0000"/>
                </a:solidFill>
                <a:cs typeface="Arial" panose="020B0604020202020204" pitchFamily="34" charset="0"/>
              </a:rPr>
              <a:t>-9</a:t>
            </a:r>
            <a:endParaRPr sz="1400" b="1" baseline="30000">
              <a:solidFill>
                <a:srgbClr val="FF0000"/>
              </a:solidFill>
              <a:cs typeface="Arial" panose="020B0604020202020204" pitchFamily="34" charset="0"/>
            </a:endParaRPr>
          </a:p>
        </p:txBody>
      </p:sp>
      <p:sp>
        <p:nvSpPr>
          <p:cNvPr id="7" name="Alternate Process 37">
            <a:extLst>
              <a:ext uri="{FF2B5EF4-FFF2-40B4-BE49-F238E27FC236}">
                <a16:creationId xmlns:a16="http://schemas.microsoft.com/office/drawing/2014/main" id="{522AD1C1-F410-C8E7-82A3-1A5205E6D250}"/>
              </a:ext>
            </a:extLst>
          </p:cNvPr>
          <p:cNvSpPr/>
          <p:nvPr/>
        </p:nvSpPr>
        <p:spPr>
          <a:xfrm>
            <a:off x="5002994" y="4452799"/>
            <a:ext cx="2186014" cy="578882"/>
          </a:xfrm>
          <a:prstGeom prst="flowChartAlternateProcess">
            <a:avLst/>
          </a:prstGeom>
          <a:solidFill>
            <a:srgbClr val="CCFF66"/>
          </a:solidFill>
          <a:scene3d>
            <a:camera prst="orthographicFront"/>
            <a:lightRig rig="threePt" dir="t"/>
          </a:scene3d>
          <a:sp3d>
            <a:bevelT/>
          </a:sp3d>
        </p:spPr>
        <p:txBody>
          <a:bodyPr wrap="square">
            <a:spAutoFit/>
          </a:bodyPr>
          <a:lstStyle/>
          <a:p>
            <a:pPr algn="ctr"/>
            <a:r>
              <a:rPr lang="en-US" sz="1400" b="1">
                <a:solidFill>
                  <a:schemeClr val="accent1">
                    <a:lumMod val="75000"/>
                  </a:schemeClr>
                </a:solidFill>
                <a:latin typeface="Arial" panose="020B0604020202020204" pitchFamily="34" charset="0"/>
                <a:cs typeface="Arial" panose="020B0604020202020204" pitchFamily="34" charset="0"/>
              </a:rPr>
              <a:t>same threshold</a:t>
            </a:r>
          </a:p>
          <a:p>
            <a:pPr algn="ctr"/>
            <a:r>
              <a:rPr lang="en-US" sz="1400" b="1">
                <a:solidFill>
                  <a:schemeClr val="accent1">
                    <a:lumMod val="75000"/>
                  </a:schemeClr>
                </a:solidFill>
                <a:latin typeface="Arial" panose="020B0604020202020204" pitchFamily="34" charset="0"/>
                <a:cs typeface="Arial" panose="020B0604020202020204" pitchFamily="34" charset="0"/>
              </a:rPr>
              <a:t>no V bias fine-tuning</a:t>
            </a:r>
          </a:p>
        </p:txBody>
      </p:sp>
      <p:sp>
        <p:nvSpPr>
          <p:cNvPr id="8" name="Rectangle 111">
            <a:extLst>
              <a:ext uri="{FF2B5EF4-FFF2-40B4-BE49-F238E27FC236}">
                <a16:creationId xmlns:a16="http://schemas.microsoft.com/office/drawing/2014/main" id="{B9C58616-DA00-6760-3096-5B23B768A308}"/>
              </a:ext>
            </a:extLst>
          </p:cNvPr>
          <p:cNvSpPr>
            <a:spLocks noChangeArrowheads="1"/>
          </p:cNvSpPr>
          <p:nvPr/>
        </p:nvSpPr>
        <p:spPr bwMode="auto">
          <a:xfrm>
            <a:off x="3572451" y="5821005"/>
            <a:ext cx="3836085" cy="325636"/>
          </a:xfrm>
          <a:prstGeom prst="roundRect">
            <a:avLst>
              <a:gd name="adj" fmla="val 9538"/>
            </a:avLst>
          </a:prstGeom>
          <a:solidFill>
            <a:srgbClr val="F3DE80"/>
          </a:solidFill>
          <a:ln>
            <a:noFill/>
          </a:ln>
          <a:effectLst/>
          <a:scene3d>
            <a:camera prst="orthographicFront"/>
            <a:lightRig rig="threePt" dir="t"/>
          </a:scene3d>
          <a:sp3d>
            <a:bevelT/>
          </a:sp3d>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C00000"/>
                </a:solidFill>
                <a:effectLst/>
                <a:uLnTx/>
                <a:uFillTx/>
                <a:latin typeface="Arial" panose="020B0604020202020204"/>
                <a:ea typeface="+mn-ea"/>
                <a:cs typeface="+mn-cs"/>
              </a:rPr>
              <a:t>Details later  in Gaetano Elio Poma's talk</a:t>
            </a:r>
            <a:endParaRPr kumimoji="0" lang="it-IT" sz="1400" b="1" i="0" u="none" strike="noStrike" kern="0" cap="none" spc="0" normalizeH="0" baseline="0" noProof="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016235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394E9C33-47E7-B2B6-C7B1-C8FE2FAEF09F}"/>
              </a:ext>
            </a:extLst>
          </p:cNvPr>
          <p:cNvSpPr>
            <a:spLocks noChangeArrowheads="1"/>
          </p:cNvSpPr>
          <p:nvPr/>
        </p:nvSpPr>
        <p:spPr bwMode="auto">
          <a:xfrm>
            <a:off x="3941618" y="353824"/>
            <a:ext cx="4386060" cy="688581"/>
          </a:xfrm>
          <a:prstGeom prst="roundRect">
            <a:avLst/>
          </a:prstGeom>
          <a:solidFill>
            <a:srgbClr val="CCFF66"/>
          </a:solidFill>
          <a:ln>
            <a:noFill/>
          </a:ln>
          <a:effectLst/>
          <a:scene3d>
            <a:camera prst="orthographicFront"/>
            <a:lightRig rig="threePt" dir="t"/>
          </a:scene3d>
          <a:sp3d>
            <a:bevelT/>
          </a:sp3d>
          <a:extLst>
            <a:ext uri="{91240B29-F687-4f45-9708-019B960494DF}">
              <a14:hiddenLine xmlns:a14="http://schemas.microsoft.com/office/drawing/2010/main" xmlns="" w="9525">
                <a:solidFill>
                  <a:schemeClr val="tx1"/>
                </a:solidFill>
                <a:miter lim="800000"/>
                <a:headEnd/>
                <a:tailEnd/>
              </a14:hiddenLine>
            </a:ext>
          </a:extLst>
        </p:spPr>
        <p:txBody>
          <a:bodyPr wrap="square" lIns="104287" tIns="52144" rIns="104287" bIns="52144">
            <a:spAutoFit/>
          </a:bodyPr>
          <a:lstStyle/>
          <a:p>
            <a:pPr marL="0" marR="0" lvl="0" indent="0" algn="ctr" defTabSz="1042988" eaLnBrk="1" fontAlgn="auto" latinLnBrk="0" hangingPunct="1">
              <a:lnSpc>
                <a:spcPct val="80000"/>
              </a:lnSpc>
              <a:spcBef>
                <a:spcPct val="50000"/>
              </a:spcBef>
              <a:spcAft>
                <a:spcPts val="0"/>
              </a:spcAft>
              <a:buClrTx/>
              <a:buSzTx/>
              <a:buFontTx/>
              <a:buNone/>
              <a:tabLst/>
              <a:defRPr/>
            </a:pPr>
            <a:r>
              <a:rPr kumimoji="0" lang="it-IT" sz="1600" b="1" i="0" u="none" strike="noStrike" kern="0" cap="none" spc="0" normalizeH="0" baseline="0" noProof="0">
                <a:ln>
                  <a:noFill/>
                </a:ln>
                <a:solidFill>
                  <a:srgbClr val="16469E"/>
                </a:solidFill>
                <a:effectLst/>
                <a:uLnTx/>
                <a:uFillTx/>
              </a:rPr>
              <a:t>tested with low level waste (LLW)</a:t>
            </a:r>
          </a:p>
          <a:p>
            <a:pPr marL="0" marR="0" lvl="0" indent="0" algn="ctr" defTabSz="1042988" eaLnBrk="1" fontAlgn="auto" latinLnBrk="0" hangingPunct="1">
              <a:lnSpc>
                <a:spcPct val="80000"/>
              </a:lnSpc>
              <a:spcBef>
                <a:spcPct val="50000"/>
              </a:spcBef>
              <a:spcAft>
                <a:spcPts val="0"/>
              </a:spcAft>
              <a:buClrTx/>
              <a:buSzTx/>
              <a:buFontTx/>
              <a:buNone/>
              <a:tabLst/>
              <a:defRPr/>
            </a:pPr>
            <a:r>
              <a:rPr lang="it-IT" sz="1600" b="1" kern="0">
                <a:solidFill>
                  <a:srgbClr val="16469E"/>
                </a:solidFill>
              </a:rPr>
              <a:t>Nucleco (Casaccia, Rome) 2023</a:t>
            </a:r>
            <a:endParaRPr kumimoji="0" lang="it-IT" sz="1600" b="1" i="0" u="none" strike="noStrike" kern="0" cap="none" spc="0" normalizeH="0" baseline="0" noProof="0">
              <a:ln>
                <a:noFill/>
              </a:ln>
              <a:solidFill>
                <a:srgbClr val="16469E"/>
              </a:solidFill>
              <a:effectLst/>
              <a:uLnTx/>
              <a:uFillTx/>
            </a:endParaRPr>
          </a:p>
        </p:txBody>
      </p:sp>
      <p:pic>
        <p:nvPicPr>
          <p:cNvPr id="4" name="Immagine 3" descr="Immagine che contiene clipart&#10;&#10;Descrizione generata automaticamente">
            <a:extLst>
              <a:ext uri="{FF2B5EF4-FFF2-40B4-BE49-F238E27FC236}">
                <a16:creationId xmlns:a16="http://schemas.microsoft.com/office/drawing/2014/main" id="{84ACC317-34A5-9A4E-6AD3-5948445B323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11080" y="127256"/>
            <a:ext cx="2386653" cy="626498"/>
          </a:xfrm>
          <a:prstGeom prst="rect">
            <a:avLst/>
          </a:prstGeom>
          <a:ln w="12700">
            <a:noFill/>
          </a:ln>
        </p:spPr>
      </p:pic>
      <p:pic>
        <p:nvPicPr>
          <p:cNvPr id="5" name="Picture 4">
            <a:extLst>
              <a:ext uri="{FF2B5EF4-FFF2-40B4-BE49-F238E27FC236}">
                <a16:creationId xmlns:a16="http://schemas.microsoft.com/office/drawing/2014/main" id="{D0576223-918B-1EBB-CBBF-AD0E5E68F8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19" y="1869727"/>
            <a:ext cx="6077587" cy="3316082"/>
          </a:xfrm>
          <a:prstGeom prst="rect">
            <a:avLst/>
          </a:prstGeom>
        </p:spPr>
      </p:pic>
      <p:pic>
        <p:nvPicPr>
          <p:cNvPr id="6" name="Picture 5">
            <a:extLst>
              <a:ext uri="{FF2B5EF4-FFF2-40B4-BE49-F238E27FC236}">
                <a16:creationId xmlns:a16="http://schemas.microsoft.com/office/drawing/2014/main" id="{12C72FBD-9917-2773-0873-EDFF842CFE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15702" y="3817474"/>
            <a:ext cx="3132700" cy="2360302"/>
          </a:xfrm>
          <a:prstGeom prst="rect">
            <a:avLst/>
          </a:prstGeom>
        </p:spPr>
      </p:pic>
      <p:pic>
        <p:nvPicPr>
          <p:cNvPr id="20" name="Picture 19">
            <a:extLst>
              <a:ext uri="{FF2B5EF4-FFF2-40B4-BE49-F238E27FC236}">
                <a16:creationId xmlns:a16="http://schemas.microsoft.com/office/drawing/2014/main" id="{BC955E7F-BF98-0F6C-215D-985C2E0535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5702" y="1156049"/>
            <a:ext cx="3213684" cy="2447989"/>
          </a:xfrm>
          <a:prstGeom prst="rect">
            <a:avLst/>
          </a:prstGeom>
        </p:spPr>
      </p:pic>
      <p:sp>
        <p:nvSpPr>
          <p:cNvPr id="2" name="TextBox 1">
            <a:extLst>
              <a:ext uri="{FF2B5EF4-FFF2-40B4-BE49-F238E27FC236}">
                <a16:creationId xmlns:a16="http://schemas.microsoft.com/office/drawing/2014/main" id="{7AE4E59D-A057-8E11-FC37-F0915D78D3CE}"/>
              </a:ext>
            </a:extLst>
          </p:cNvPr>
          <p:cNvSpPr txBox="1"/>
          <p:nvPr/>
        </p:nvSpPr>
        <p:spPr>
          <a:xfrm>
            <a:off x="2576146" y="1397977"/>
            <a:ext cx="2135521" cy="338554"/>
          </a:xfrm>
          <a:prstGeom prst="rect">
            <a:avLst/>
          </a:prstGeom>
          <a:noFill/>
        </p:spPr>
        <p:txBody>
          <a:bodyPr wrap="none" rtlCol="0">
            <a:spAutoFit/>
          </a:bodyPr>
          <a:lstStyle/>
          <a:p>
            <a:r>
              <a:rPr lang="en-US" sz="1600" b="1">
                <a:solidFill>
                  <a:schemeClr val="accent1">
                    <a:lumMod val="75000"/>
                  </a:schemeClr>
                </a:solidFill>
              </a:rPr>
              <a:t>1-month data taking</a:t>
            </a:r>
            <a:endParaRPr sz="1600" b="1">
              <a:solidFill>
                <a:schemeClr val="accent1">
                  <a:lumMod val="75000"/>
                </a:schemeClr>
              </a:solidFill>
            </a:endParaRPr>
          </a:p>
        </p:txBody>
      </p:sp>
      <p:sp>
        <p:nvSpPr>
          <p:cNvPr id="7" name="TextBox 6">
            <a:extLst>
              <a:ext uri="{FF2B5EF4-FFF2-40B4-BE49-F238E27FC236}">
                <a16:creationId xmlns:a16="http://schemas.microsoft.com/office/drawing/2014/main" id="{BB5E00F2-3390-865A-0C35-B284205A01D5}"/>
              </a:ext>
            </a:extLst>
          </p:cNvPr>
          <p:cNvSpPr txBox="1"/>
          <p:nvPr/>
        </p:nvSpPr>
        <p:spPr>
          <a:xfrm>
            <a:off x="10191560" y="2020985"/>
            <a:ext cx="1713931" cy="369332"/>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10</a:t>
            </a:r>
            <a:r>
              <a:rPr lang="en-US" b="1" baseline="30000">
                <a:solidFill>
                  <a:srgbClr val="C00000"/>
                </a:solidFill>
                <a:latin typeface="Arial" panose="020B0604020202020204" pitchFamily="34" charset="0"/>
                <a:cs typeface="Arial" panose="020B0604020202020204" pitchFamily="34" charset="0"/>
              </a:rPr>
              <a:t>-5</a:t>
            </a:r>
            <a:r>
              <a:rPr lang="en-US" b="1">
                <a:solidFill>
                  <a:srgbClr val="C00000"/>
                </a:solidFill>
                <a:latin typeface="Arial" panose="020B0604020202020204" pitchFamily="34" charset="0"/>
                <a:cs typeface="Arial" panose="020B0604020202020204" pitchFamily="34" charset="0"/>
              </a:rPr>
              <a:t> to 10</a:t>
            </a:r>
            <a:r>
              <a:rPr lang="en-US" b="1" baseline="30000">
                <a:solidFill>
                  <a:srgbClr val="C00000"/>
                </a:solidFill>
                <a:latin typeface="Arial" panose="020B0604020202020204" pitchFamily="34" charset="0"/>
                <a:cs typeface="Arial" panose="020B0604020202020204" pitchFamily="34" charset="0"/>
              </a:rPr>
              <a:t>-4</a:t>
            </a:r>
            <a:r>
              <a:rPr lang="en-US" b="1">
                <a:solidFill>
                  <a:srgbClr val="C00000"/>
                </a:solidFill>
                <a:latin typeface="Arial" panose="020B0604020202020204" pitchFamily="34" charset="0"/>
                <a:cs typeface="Arial" panose="020B0604020202020204" pitchFamily="34" charset="0"/>
              </a:rPr>
              <a:t> n/s</a:t>
            </a:r>
            <a:endParaRPr b="1">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48FAE69-D115-5417-9133-30795C03BD6D}"/>
              </a:ext>
            </a:extLst>
          </p:cNvPr>
          <p:cNvSpPr txBox="1"/>
          <p:nvPr/>
        </p:nvSpPr>
        <p:spPr>
          <a:xfrm>
            <a:off x="10191560" y="4468974"/>
            <a:ext cx="1428596" cy="923330"/>
          </a:xfrm>
          <a:prstGeom prst="rect">
            <a:avLst/>
          </a:prstGeom>
          <a:noFill/>
        </p:spPr>
        <p:txBody>
          <a:bodyPr wrap="none" rtlCol="0">
            <a:spAutoFit/>
          </a:bodyPr>
          <a:lstStyle/>
          <a:p>
            <a:r>
              <a:rPr lang="en-US" b="1">
                <a:solidFill>
                  <a:srgbClr val="C00000"/>
                </a:solidFill>
                <a:latin typeface="Arial" panose="020B0604020202020204" pitchFamily="34" charset="0"/>
                <a:cs typeface="Arial" panose="020B0604020202020204" pitchFamily="34" charset="0"/>
              </a:rPr>
              <a:t>1.5 to 2 𝛄/s</a:t>
            </a:r>
          </a:p>
          <a:p>
            <a:endParaRPr lang="en-US" b="1">
              <a:solidFill>
                <a:srgbClr val="C00000"/>
              </a:solidFill>
              <a:latin typeface="Arial" panose="020B0604020202020204" pitchFamily="34" charset="0"/>
              <a:cs typeface="Arial" panose="020B0604020202020204" pitchFamily="34" charset="0"/>
            </a:endParaRPr>
          </a:p>
          <a:p>
            <a:r>
              <a:rPr lang="en-US" b="1">
                <a:solidFill>
                  <a:srgbClr val="C00000"/>
                </a:solidFill>
                <a:latin typeface="Arial" panose="020B0604020202020204" pitchFamily="34" charset="0"/>
                <a:cs typeface="Arial" panose="020B0604020202020204" pitchFamily="34" charset="0"/>
              </a:rPr>
              <a:t>bg ≈ 0.5 𝛄/s</a:t>
            </a:r>
            <a:endParaRPr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656633"/>
      </p:ext>
    </p:extLst>
  </p:cSld>
  <p:clrMapOvr>
    <a:masterClrMapping/>
  </p:clrMapOvr>
  <p:transition spd="slow">
    <p:fade/>
  </p:transition>
</p:sld>
</file>

<file path=ppt/theme/theme1.xml><?xml version="1.0" encoding="utf-8"?>
<a:theme xmlns:a="http://schemas.openxmlformats.org/drawingml/2006/main" name="Default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occhiaro_MICADO-PREDIS-CLEANDEM-GaViX.pptx" id="{0A079B81-380E-894B-BD38-A74E81D3B176}" vid="{710C8FDC-D074-F44F-A470-BB79760ACE9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A545CD174CB64E9980BEDD9F8DB74F" ma:contentTypeVersion="12" ma:contentTypeDescription="Create a new document." ma:contentTypeScope="" ma:versionID="8631e324df76ff3014322bb8fe8270c0">
  <xsd:schema xmlns:xsd="http://www.w3.org/2001/XMLSchema" xmlns:xs="http://www.w3.org/2001/XMLSchema" xmlns:p="http://schemas.microsoft.com/office/2006/metadata/properties" xmlns:ns1="http://schemas.microsoft.com/sharepoint/v3" xmlns:ns2="1f320f68-ce75-474d-bf54-e39d1cb7bd13" xmlns:ns3="4c7cbcef-1d42-4c83-8db4-a2148b9fdf59" targetNamespace="http://schemas.microsoft.com/office/2006/metadata/properties" ma:root="true" ma:fieldsID="d11a03ababe96e024af15812550d0955" ns1:_="" ns2:_="" ns3:_="">
    <xsd:import namespace="http://schemas.microsoft.com/sharepoint/v3"/>
    <xsd:import namespace="1f320f68-ce75-474d-bf54-e39d1cb7bd13"/>
    <xsd:import namespace="4c7cbcef-1d42-4c83-8db4-a2148b9fdf59"/>
    <xsd:element name="properties">
      <xsd:complexType>
        <xsd:sequence>
          <xsd:element name="documentManagement">
            <xsd:complexType>
              <xsd:all>
                <xsd:element ref="ns2:MediaServiceMetadata" minOccurs="0"/>
                <xsd:element ref="ns2:MediaServiceFastMetadata" minOccurs="0"/>
                <xsd:element ref="ns1:PublishingStartDate" minOccurs="0"/>
                <xsd:element ref="ns1:PublishingExpirationDate"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320f68-ce75-474d-bf54-e39d1cb7b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7cbcef-1d42-4c83-8db4-a2148b9fdf5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C0C7E-1376-43BD-A8FF-3F2C30A175F0}">
  <ds:schemaRefs>
    <ds:schemaRef ds:uri="http://schemas.microsoft.com/sharepoint/v3/contenttype/forms"/>
  </ds:schemaRefs>
</ds:datastoreItem>
</file>

<file path=customXml/itemProps2.xml><?xml version="1.0" encoding="utf-8"?>
<ds:datastoreItem xmlns:ds="http://schemas.openxmlformats.org/officeDocument/2006/customXml" ds:itemID="{EA40D8AB-4731-4D82-B2E2-6567402BC7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f320f68-ce75-474d-bf54-e39d1cb7bd13"/>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8EBC6E78-32DD-42EC-8ACB-704A11AA5B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320f68-ce75-474d-bf54-e39d1cb7bd13"/>
    <ds:schemaRef ds:uri="4c7cbcef-1d42-4c83-8db4-a2148b9fdf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3865</TotalTime>
  <Words>2048</Words>
  <Application>Microsoft Macintosh PowerPoint</Application>
  <PresentationFormat>Widescreen</PresentationFormat>
  <Paragraphs>389</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ArialMT</vt:lpstr>
      <vt:lpstr>Calibri</vt:lpstr>
      <vt:lpstr>Rockwell Extra Bold</vt:lpstr>
      <vt:lpstr>Symbol</vt:lpstr>
      <vt:lpstr>Times</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Paolo Finocchiaro</dc:creator>
  <cp:lastModifiedBy>Paolo Finocchiaro</cp:lastModifiedBy>
  <cp:revision>282</cp:revision>
  <dcterms:created xsi:type="dcterms:W3CDTF">2022-09-12T11:32:51Z</dcterms:created>
  <dcterms:modified xsi:type="dcterms:W3CDTF">2025-02-23T10:11:43Z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0x0101004BA545CD174CB64E9980BEDD9F8DB74F</vt:lpwstr>
  </property>
</Properties>
</file>