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83" r:id="rId9"/>
    <p:sldId id="260" r:id="rId10"/>
    <p:sldId id="261" r:id="rId11"/>
    <p:sldId id="269" r:id="rId12"/>
    <p:sldId id="278" r:id="rId13"/>
    <p:sldId id="263" r:id="rId14"/>
    <p:sldId id="264" r:id="rId15"/>
    <p:sldId id="265" r:id="rId16"/>
    <p:sldId id="279" r:id="rId17"/>
    <p:sldId id="280" r:id="rId18"/>
    <p:sldId id="281" r:id="rId19"/>
    <p:sldId id="268" r:id="rId20"/>
    <p:sldId id="270" r:id="rId21"/>
    <p:sldId id="271" r:id="rId22"/>
    <p:sldId id="272" r:id="rId23"/>
    <p:sldId id="273" r:id="rId24"/>
    <p:sldId id="275" r:id="rId25"/>
    <p:sldId id="276" r:id="rId26"/>
    <p:sldId id="277" r:id="rId27"/>
  </p:sldIdLst>
  <p:sldSz cx="5765800" cy="3244850"/>
  <p:notesSz cx="5765800" cy="324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3A826"/>
    <a:srgbClr val="FEF2CF"/>
    <a:srgbClr val="FFFF00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5033" autoAdjust="0"/>
  </p:normalViewPr>
  <p:slideViewPr>
    <p:cSldViewPr>
      <p:cViewPr varScale="1">
        <p:scale>
          <a:sx n="152" d="100"/>
          <a:sy n="152" d="100"/>
        </p:scale>
        <p:origin x="1003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0:21:51.6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0 393 24575,'1'1'0,"0"1"0,0-1 0,0 0 0,0 0 0,0 0 0,-1 0 0,1 1 0,-1-1 0,1 0 0,-1 1 0,1-1 0,-1 0 0,1 1 0,-1-1 0,0 1 0,0 1 0,2 6 0,7 27 0,-2 1 0,5 62 0,-8-52 0,6-4 0,-8-38 0,0 1 0,-1 0 0,0 0 0,1 0 0,-2 0 0,1 0 0,-1 1 0,0-1 0,-2 11 0,0-52 0,5 19 0,1 0 0,0 0 0,1 1 0,1 0 0,0 0 0,1 0 0,10-15 0,10-12 0,33-41 0,-27 43 24,2 2 0,1 1 0,2 2-1,46-33 1,-2 10-766,98-51 0,-40 34-6084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0T11:50:02.2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3 24575,'-5'0'0,"-2"-2"0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6:14:09.8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 24575,'0'-5'0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6:14:23.1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 24575,'0'-2'0,"5"-1"0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6:14:24.6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6:14:26.2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3 24575,'-5'0'0,"-2"-2"0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0T11:46:51.9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0 393 24575,'1'1'0,"0"1"0,0-1 0,0 0 0,0 0 0,0 0 0,-1 0 0,1 1 0,-1-1 0,1 0 0,-1 1 0,1-1 0,-1 0 0,1 1 0,-1-1 0,0 1 0,0 1 0,2 6 0,7 27 0,-2 1 0,5 62 0,-8-52 0,6-4 0,-8-38 0,0 1 0,-1 0 0,0 0 0,1 0 0,-2 0 0,1 0 0,-1 1 0,0-1 0,-2 11 0,0-52 0,5 19 0,1 0 0,0 0 0,1 1 0,1 0 0,0 0 0,1 0 0,10-15 0,10-12 0,33-41 0,-27 43 24,2 2 0,1 1 0,2 2-1,46-33 1,-2 10-766,98-51 0,-40 34-6084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0T11:50:02.2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 24575,'0'-5'0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0T11:50:02.2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 24575,'0'-2'0,"5"-1"0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0T11:50:02.2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64B19-0857-4014-A4F1-1979C90BF6F1}" type="datetimeFigureOut">
              <a:rPr lang="it-IT" smtClean="0"/>
              <a:t>24/02/2025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FE118-C2C8-4891-B5C1-231005FD7BB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207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FE118-C2C8-4891-B5C1-231005FD7BB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64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FE118-C2C8-4891-B5C1-231005FD7BB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43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1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22225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dirty="0"/>
              <a:t>feb.</a:t>
            </a:r>
            <a:r>
              <a:rPr spc="-5" dirty="0"/>
              <a:t> </a:t>
            </a:r>
            <a:r>
              <a:rPr spc="-25" dirty="0"/>
              <a:t>24-25, </a:t>
            </a:r>
            <a:r>
              <a:rPr spc="-10" dirty="0"/>
              <a:t>2025</a:t>
            </a:r>
            <a:r>
              <a:rPr spc="185" dirty="0"/>
              <a:t> </a:t>
            </a:r>
            <a:fld id="{81D60167-4931-47E6-BA6A-407CBD079E47}" type="slidenum">
              <a:rPr spc="-20" dirty="0"/>
              <a:t>‹N›</a:t>
            </a:fld>
            <a:r>
              <a:rPr spc="-20" dirty="0"/>
              <a:t>/13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1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22225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dirty="0"/>
              <a:t>feb.</a:t>
            </a:r>
            <a:r>
              <a:rPr spc="-5" dirty="0"/>
              <a:t> </a:t>
            </a:r>
            <a:r>
              <a:rPr spc="-25" dirty="0"/>
              <a:t>24-25, </a:t>
            </a:r>
            <a:r>
              <a:rPr spc="-10" dirty="0"/>
              <a:t>2025</a:t>
            </a:r>
            <a:r>
              <a:rPr spc="185" dirty="0"/>
              <a:t> </a:t>
            </a:r>
            <a:fld id="{81D60167-4931-47E6-BA6A-407CBD079E47}" type="slidenum">
              <a:rPr spc="-20" dirty="0"/>
              <a:t>‹N›</a:t>
            </a:fld>
            <a:r>
              <a:rPr spc="-20" dirty="0"/>
              <a:t>/13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1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22225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dirty="0"/>
              <a:t>feb.</a:t>
            </a:r>
            <a:r>
              <a:rPr spc="-5" dirty="0"/>
              <a:t> </a:t>
            </a:r>
            <a:r>
              <a:rPr spc="-25" dirty="0"/>
              <a:t>24-25, </a:t>
            </a:r>
            <a:r>
              <a:rPr spc="-10" dirty="0"/>
              <a:t>2025</a:t>
            </a:r>
            <a:r>
              <a:rPr spc="185" dirty="0"/>
              <a:t> </a:t>
            </a:r>
            <a:fld id="{81D60167-4931-47E6-BA6A-407CBD079E47}" type="slidenum">
              <a:rPr spc="-20" dirty="0"/>
              <a:t>‹N›</a:t>
            </a:fld>
            <a:r>
              <a:rPr spc="-20" dirty="0"/>
              <a:t>/13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1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22225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dirty="0"/>
              <a:t>feb.</a:t>
            </a:r>
            <a:r>
              <a:rPr spc="-5" dirty="0"/>
              <a:t> </a:t>
            </a:r>
            <a:r>
              <a:rPr spc="-25" dirty="0"/>
              <a:t>24-25, </a:t>
            </a:r>
            <a:r>
              <a:rPr spc="-10" dirty="0"/>
              <a:t>2025</a:t>
            </a:r>
            <a:r>
              <a:rPr spc="185" dirty="0"/>
              <a:t> </a:t>
            </a:r>
            <a:fld id="{81D60167-4931-47E6-BA6A-407CBD079E47}" type="slidenum">
              <a:rPr spc="-20" dirty="0"/>
              <a:t>‹N›</a:t>
            </a:fld>
            <a:r>
              <a:rPr spc="-20" dirty="0"/>
              <a:t>/13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1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22225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dirty="0"/>
              <a:t>feb.</a:t>
            </a:r>
            <a:r>
              <a:rPr spc="-5" dirty="0"/>
              <a:t> </a:t>
            </a:r>
            <a:r>
              <a:rPr spc="-25" dirty="0"/>
              <a:t>24-25, </a:t>
            </a:r>
            <a:r>
              <a:rPr spc="-10" dirty="0"/>
              <a:t>2025</a:t>
            </a:r>
            <a:r>
              <a:rPr spc="185" dirty="0"/>
              <a:t> </a:t>
            </a:r>
            <a:fld id="{81D60167-4931-47E6-BA6A-407CBD079E47}" type="slidenum">
              <a:rPr spc="-20" dirty="0"/>
              <a:t>‹N›</a:t>
            </a:fld>
            <a:r>
              <a:rPr spc="-20" dirty="0"/>
              <a:t>/13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82082" y="0"/>
            <a:ext cx="677913" cy="3239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59877"/>
            <a:ext cx="4218940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4923" y="641075"/>
            <a:ext cx="4140835" cy="1012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1498" y="3114312"/>
            <a:ext cx="486409" cy="109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1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22919" y="3114375"/>
            <a:ext cx="893444" cy="108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22225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dirty="0"/>
              <a:t>feb.</a:t>
            </a:r>
            <a:r>
              <a:rPr spc="-5" dirty="0"/>
              <a:t> </a:t>
            </a:r>
            <a:r>
              <a:rPr spc="-25" dirty="0"/>
              <a:t>24-25, </a:t>
            </a:r>
            <a:r>
              <a:rPr spc="-10" dirty="0"/>
              <a:t>2025</a:t>
            </a:r>
            <a:r>
              <a:rPr spc="185" dirty="0"/>
              <a:t> </a:t>
            </a:r>
            <a:fld id="{81D60167-4931-47E6-BA6A-407CBD079E47}" type="slidenum">
              <a:rPr spc="-20" dirty="0"/>
              <a:t>‹N›</a:t>
            </a:fld>
            <a:r>
              <a:rPr spc="-20" dirty="0"/>
              <a:t>/13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2.xml"/><Relationship Id="rId7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0" Type="http://schemas.openxmlformats.org/officeDocument/2006/relationships/image" Target="../media/image4.png"/><Relationship Id="rId4" Type="http://schemas.openxmlformats.org/officeDocument/2006/relationships/slide" Target="slide7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8.png"/><Relationship Id="rId3" Type="http://schemas.openxmlformats.org/officeDocument/2006/relationships/slide" Target="slide2.xml"/><Relationship Id="rId7" Type="http://schemas.openxmlformats.org/officeDocument/2006/relationships/slide" Target="slide16.xml"/><Relationship Id="rId12" Type="http://schemas.openxmlformats.org/officeDocument/2006/relationships/image" Target="../media/image2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20.png"/><Relationship Id="rId5" Type="http://schemas.openxmlformats.org/officeDocument/2006/relationships/slide" Target="slide8.xml"/><Relationship Id="rId10" Type="http://schemas.openxmlformats.org/officeDocument/2006/relationships/image" Target="../media/image26.png"/><Relationship Id="rId4" Type="http://schemas.openxmlformats.org/officeDocument/2006/relationships/slide" Target="slide7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customXml" Target="../ink/ink1.xml"/><Relationship Id="rId3" Type="http://schemas.openxmlformats.org/officeDocument/2006/relationships/slide" Target="slide1.xml"/><Relationship Id="rId7" Type="http://schemas.openxmlformats.org/officeDocument/2006/relationships/slide" Target="slide12.xml"/><Relationship Id="rId12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31.png"/><Relationship Id="rId5" Type="http://schemas.openxmlformats.org/officeDocument/2006/relationships/slide" Target="slide7.xml"/><Relationship Id="rId15" Type="http://schemas.openxmlformats.org/officeDocument/2006/relationships/image" Target="../media/image30.png"/><Relationship Id="rId10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openxmlformats.org/officeDocument/2006/relationships/slide" Target="slide17.xml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60.png"/><Relationship Id="rId3" Type="http://schemas.openxmlformats.org/officeDocument/2006/relationships/slide" Target="slide2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5" Type="http://schemas.openxmlformats.org/officeDocument/2006/relationships/image" Target="../media/image35.png"/><Relationship Id="rId4" Type="http://schemas.openxmlformats.org/officeDocument/2006/relationships/slide" Target="slide7.xml"/><Relationship Id="rId9" Type="http://schemas.openxmlformats.org/officeDocument/2006/relationships/image" Target="../media/image2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60.png"/><Relationship Id="rId3" Type="http://schemas.openxmlformats.org/officeDocument/2006/relationships/slide" Target="slide2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37.png"/><Relationship Id="rId5" Type="http://schemas.openxmlformats.org/officeDocument/2006/relationships/slide" Target="slide8.xml"/><Relationship Id="rId10" Type="http://schemas.openxmlformats.org/officeDocument/2006/relationships/image" Target="../media/image36.png"/><Relationship Id="rId4" Type="http://schemas.openxmlformats.org/officeDocument/2006/relationships/slide" Target="slide7.xml"/><Relationship Id="rId9" Type="http://schemas.openxmlformats.org/officeDocument/2006/relationships/image" Target="../media/image2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60.png"/><Relationship Id="rId3" Type="http://schemas.openxmlformats.org/officeDocument/2006/relationships/slide" Target="slide2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5" Type="http://schemas.openxmlformats.org/officeDocument/2006/relationships/image" Target="../media/image33.png"/><Relationship Id="rId4" Type="http://schemas.openxmlformats.org/officeDocument/2006/relationships/slide" Target="slide7.xml"/><Relationship Id="rId9" Type="http://schemas.openxmlformats.org/officeDocument/2006/relationships/image" Target="../media/image2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60.png"/><Relationship Id="rId3" Type="http://schemas.openxmlformats.org/officeDocument/2006/relationships/slide" Target="slide2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5" Type="http://schemas.openxmlformats.org/officeDocument/2006/relationships/image" Target="../media/image33.png"/><Relationship Id="rId4" Type="http://schemas.openxmlformats.org/officeDocument/2006/relationships/slide" Target="slide7.xml"/><Relationship Id="rId9" Type="http://schemas.openxmlformats.org/officeDocument/2006/relationships/image" Target="../media/image2.pn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8" Type="http://schemas.openxmlformats.org/officeDocument/2006/relationships/customXml" Target="../ink/ink4.xml"/><Relationship Id="rId3" Type="http://schemas.openxmlformats.org/officeDocument/2006/relationships/slide" Target="slide2.xml"/><Relationship Id="rId21" Type="http://schemas.openxmlformats.org/officeDocument/2006/relationships/image" Target="../media/image45.png"/><Relationship Id="rId7" Type="http://schemas.openxmlformats.org/officeDocument/2006/relationships/slide" Target="slide16.xml"/><Relationship Id="rId12" Type="http://schemas.openxmlformats.org/officeDocument/2006/relationships/customXml" Target="../ink/ink2.xml"/><Relationship Id="rId17" Type="http://schemas.openxmlformats.org/officeDocument/2006/relationships/image" Target="../media/image420.png"/><Relationship Id="rId2" Type="http://schemas.openxmlformats.org/officeDocument/2006/relationships/slide" Target="slide1.xml"/><Relationship Id="rId16" Type="http://schemas.openxmlformats.org/officeDocument/2006/relationships/customXml" Target="../ink/ink3.xml"/><Relationship Id="rId20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44.png"/><Relationship Id="rId5" Type="http://schemas.openxmlformats.org/officeDocument/2006/relationships/slide" Target="slide8.xml"/><Relationship Id="rId15" Type="http://schemas.openxmlformats.org/officeDocument/2006/relationships/image" Target="../media/image410.png"/><Relationship Id="rId10" Type="http://schemas.openxmlformats.org/officeDocument/2006/relationships/image" Target="../media/image43.png"/><Relationship Id="rId19" Type="http://schemas.openxmlformats.org/officeDocument/2006/relationships/image" Target="../media/image430.png"/><Relationship Id="rId4" Type="http://schemas.openxmlformats.org/officeDocument/2006/relationships/slide" Target="slide7.xml"/><Relationship Id="rId9" Type="http://schemas.openxmlformats.org/officeDocument/2006/relationships/image" Target="../media/image42.png"/><Relationship Id="rId22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28.png"/><Relationship Id="rId5" Type="http://schemas.openxmlformats.org/officeDocument/2006/relationships/slide" Target="slide8.xml"/><Relationship Id="rId10" Type="http://schemas.openxmlformats.org/officeDocument/2006/relationships/image" Target="../media/image27.png"/><Relationship Id="rId4" Type="http://schemas.openxmlformats.org/officeDocument/2006/relationships/slide" Target="slide7.xml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0" Type="http://schemas.openxmlformats.org/officeDocument/2006/relationships/image" Target="../media/image48.png"/><Relationship Id="rId4" Type="http://schemas.openxmlformats.org/officeDocument/2006/relationships/slide" Target="slide7.xml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image" Target="../media/image46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customXml" Target="../ink/ink6.xml"/><Relationship Id="rId5" Type="http://schemas.openxmlformats.org/officeDocument/2006/relationships/slide" Target="slide8.xml"/><Relationship Id="rId10" Type="http://schemas.openxmlformats.org/officeDocument/2006/relationships/image" Target="../media/image30.png"/><Relationship Id="rId4" Type="http://schemas.openxmlformats.org/officeDocument/2006/relationships/slide" Target="slide7.xm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16.xml"/><Relationship Id="rId12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6.jpg"/><Relationship Id="rId5" Type="http://schemas.openxmlformats.org/officeDocument/2006/relationships/slide" Target="slide8.xml"/><Relationship Id="rId10" Type="http://schemas.openxmlformats.org/officeDocument/2006/relationships/image" Target="../media/image5.jpg"/><Relationship Id="rId4" Type="http://schemas.openxmlformats.org/officeDocument/2006/relationships/slide" Target="slide7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41.png"/><Relationship Id="rId5" Type="http://schemas.openxmlformats.org/officeDocument/2006/relationships/slide" Target="slide8.xml"/><Relationship Id="rId10" Type="http://schemas.openxmlformats.org/officeDocument/2006/relationships/image" Target="../media/image39.png"/><Relationship Id="rId4" Type="http://schemas.openxmlformats.org/officeDocument/2006/relationships/slide" Target="slide7.xml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customXml" Target="../ink/ink8.xml"/><Relationship Id="rId18" Type="http://schemas.openxmlformats.org/officeDocument/2006/relationships/image" Target="../media/image53.png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image" Target="../media/image500.png"/><Relationship Id="rId17" Type="http://schemas.openxmlformats.org/officeDocument/2006/relationships/customXml" Target="../ink/ink10.xml"/><Relationship Id="rId2" Type="http://schemas.openxmlformats.org/officeDocument/2006/relationships/slide" Target="slide1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customXml" Target="../ink/ink7.xml"/><Relationship Id="rId5" Type="http://schemas.openxmlformats.org/officeDocument/2006/relationships/slide" Target="slide8.xml"/><Relationship Id="rId15" Type="http://schemas.openxmlformats.org/officeDocument/2006/relationships/customXml" Target="../ink/ink9.xml"/><Relationship Id="rId10" Type="http://schemas.openxmlformats.org/officeDocument/2006/relationships/image" Target="../media/image43.png"/><Relationship Id="rId4" Type="http://schemas.openxmlformats.org/officeDocument/2006/relationships/slide" Target="slide7.xml"/><Relationship Id="rId9" Type="http://schemas.openxmlformats.org/officeDocument/2006/relationships/image" Target="../media/image50.png"/><Relationship Id="rId1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0" Type="http://schemas.openxmlformats.org/officeDocument/2006/relationships/image" Target="../media/image51.jpeg"/><Relationship Id="rId4" Type="http://schemas.openxmlformats.org/officeDocument/2006/relationships/slide" Target="slide7.xml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0" Type="http://schemas.openxmlformats.org/officeDocument/2006/relationships/image" Target="../media/image54.png"/><Relationship Id="rId4" Type="http://schemas.openxmlformats.org/officeDocument/2006/relationships/slide" Target="slide7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91.png"/><Relationship Id="rId3" Type="http://schemas.openxmlformats.org/officeDocument/2006/relationships/image" Target="../media/image8.gif"/><Relationship Id="rId7" Type="http://schemas.openxmlformats.org/officeDocument/2006/relationships/slide" Target="slide8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2.png"/><Relationship Id="rId5" Type="http://schemas.openxmlformats.org/officeDocument/2006/relationships/slide" Target="slide2.xml"/><Relationship Id="rId15" Type="http://schemas.openxmlformats.org/officeDocument/2006/relationships/image" Target="../media/image10.png"/><Relationship Id="rId10" Type="http://schemas.openxmlformats.org/officeDocument/2006/relationships/slide" Target="slide17.xml"/><Relationship Id="rId4" Type="http://schemas.openxmlformats.org/officeDocument/2006/relationships/slide" Target="slide1.xml"/><Relationship Id="rId9" Type="http://schemas.openxmlformats.org/officeDocument/2006/relationships/slide" Target="slide16.xml"/><Relationship Id="rId1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3.png"/><Relationship Id="rId3" Type="http://schemas.openxmlformats.org/officeDocument/2006/relationships/slide" Target="slide2.xml"/><Relationship Id="rId7" Type="http://schemas.openxmlformats.org/officeDocument/2006/relationships/slide" Target="slide16.xml"/><Relationship Id="rId12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11.png"/><Relationship Id="rId5" Type="http://schemas.openxmlformats.org/officeDocument/2006/relationships/slide" Target="slide8.xml"/><Relationship Id="rId10" Type="http://schemas.openxmlformats.org/officeDocument/2006/relationships/image" Target="../media/image10.jpg"/><Relationship Id="rId4" Type="http://schemas.openxmlformats.org/officeDocument/2006/relationships/slide" Target="slide7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4.png"/><Relationship Id="rId3" Type="http://schemas.openxmlformats.org/officeDocument/2006/relationships/slide" Target="slide2.xml"/><Relationship Id="rId7" Type="http://schemas.openxmlformats.org/officeDocument/2006/relationships/slide" Target="slide16.xml"/><Relationship Id="rId12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11.png"/><Relationship Id="rId5" Type="http://schemas.openxmlformats.org/officeDocument/2006/relationships/slide" Target="slide8.xml"/><Relationship Id="rId10" Type="http://schemas.openxmlformats.org/officeDocument/2006/relationships/image" Target="../media/image10.jpg"/><Relationship Id="rId4" Type="http://schemas.openxmlformats.org/officeDocument/2006/relationships/slide" Target="slide7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7.png"/><Relationship Id="rId3" Type="http://schemas.openxmlformats.org/officeDocument/2006/relationships/slide" Target="slide1.xml"/><Relationship Id="rId7" Type="http://schemas.openxmlformats.org/officeDocument/2006/relationships/slide" Target="slide12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11" Type="http://schemas.openxmlformats.org/officeDocument/2006/relationships/image" Target="../media/image15.png"/><Relationship Id="rId5" Type="http://schemas.openxmlformats.org/officeDocument/2006/relationships/slide" Target="slide7.xml"/><Relationship Id="rId10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1.png"/><Relationship Id="rId3" Type="http://schemas.openxmlformats.org/officeDocument/2006/relationships/slide" Target="slide2.xml"/><Relationship Id="rId7" Type="http://schemas.openxmlformats.org/officeDocument/2006/relationships/slide" Target="slide16.xml"/><Relationship Id="rId12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image" Target="../media/image19.png"/><Relationship Id="rId5" Type="http://schemas.openxmlformats.org/officeDocument/2006/relationships/slide" Target="slide8.xml"/><Relationship Id="rId10" Type="http://schemas.openxmlformats.org/officeDocument/2006/relationships/image" Target="../media/image18.png"/><Relationship Id="rId4" Type="http://schemas.openxmlformats.org/officeDocument/2006/relationships/slide" Target="slide7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16.xml"/><Relationship Id="rId12" Type="http://schemas.openxmlformats.org/officeDocument/2006/relationships/image" Target="../media/image2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23.png"/><Relationship Id="rId5" Type="http://schemas.openxmlformats.org/officeDocument/2006/relationships/slide" Target="slide8.xml"/><Relationship Id="rId10" Type="http://schemas.openxmlformats.org/officeDocument/2006/relationships/image" Target="../media/image2.png"/><Relationship Id="rId4" Type="http://schemas.openxmlformats.org/officeDocument/2006/relationships/slide" Target="slide7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2.png"/><Relationship Id="rId5" Type="http://schemas.openxmlformats.org/officeDocument/2006/relationships/slide" Target="slide8.xml"/><Relationship Id="rId10" Type="http://schemas.openxmlformats.org/officeDocument/2006/relationships/image" Target="../media/image25.png"/><Relationship Id="rId4" Type="http://schemas.openxmlformats.org/officeDocument/2006/relationships/slide" Target="slide7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7342" y="442781"/>
            <a:ext cx="658457" cy="9483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lang="it-IT" sz="500" spc="-1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28600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it-IT"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gas tracker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coupling: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spc="-1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997" y="801166"/>
            <a:ext cx="4722495" cy="481478"/>
          </a:xfrm>
          <a:prstGeom prst="rect">
            <a:avLst/>
          </a:prstGeom>
          <a:solidFill>
            <a:srgbClr val="CC990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0965" marR="93345" indent="147955">
              <a:lnSpc>
                <a:spcPct val="106700"/>
              </a:lnSpc>
              <a:spcBef>
                <a:spcPts val="280"/>
              </a:spcBef>
            </a:pPr>
            <a:r>
              <a:rPr lang="en-US"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First </a:t>
            </a:r>
            <a:r>
              <a:rPr lang="en-US"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characterization</a:t>
            </a:r>
            <a:r>
              <a:rPr lang="en-US"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en-US"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en-US"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spc="-75" dirty="0">
                <a:solidFill>
                  <a:srgbClr val="FFFFFF"/>
                </a:solidFill>
                <a:latin typeface="Times New Roman"/>
                <a:cs typeface="Times New Roman"/>
              </a:rPr>
              <a:t>gas</a:t>
            </a:r>
            <a:r>
              <a:rPr lang="en-US"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tracker 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en-US"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en-US"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new </a:t>
            </a:r>
            <a:r>
              <a:rPr lang="en-US" sz="1400" spc="-45" dirty="0">
                <a:solidFill>
                  <a:srgbClr val="FFFFFF"/>
                </a:solidFill>
                <a:latin typeface="Times New Roman"/>
                <a:cs typeface="Times New Roman"/>
              </a:rPr>
              <a:t>focal</a:t>
            </a:r>
            <a:r>
              <a:rPr lang="en-US"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plane detector</a:t>
            </a:r>
            <a:r>
              <a:rPr lang="en-US" sz="1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en-US"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en-US"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MAGNEX</a:t>
            </a:r>
            <a:r>
              <a:rPr lang="en-US" sz="1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spectrometer</a:t>
            </a:r>
            <a:r>
              <a:rPr lang="en-US"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lang="en-US"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lang="en-US" sz="1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spc="50" dirty="0">
                <a:solidFill>
                  <a:srgbClr val="FFFFFF"/>
                </a:solidFill>
                <a:latin typeface="Times New Roman"/>
                <a:cs typeface="Times New Roman"/>
              </a:rPr>
              <a:t>NUMEN</a:t>
            </a:r>
            <a:r>
              <a:rPr lang="en-US"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project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34171" y="3114375"/>
            <a:ext cx="901129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DeSyT2025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eb.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24-2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8667" y="1473205"/>
            <a:ext cx="1304925" cy="899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Antonino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Pitronaci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68275" indent="-27940">
              <a:lnSpc>
                <a:spcPct val="100000"/>
              </a:lnSpc>
            </a:pPr>
            <a:r>
              <a:rPr lang="it-IT" sz="800" spc="-40" dirty="0">
                <a:latin typeface="Times New Roman"/>
                <a:cs typeface="Times New Roman"/>
              </a:rPr>
              <a:t>February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20" dirty="0">
                <a:latin typeface="Times New Roman"/>
                <a:cs typeface="Times New Roman"/>
              </a:rPr>
              <a:t>24</a:t>
            </a:r>
            <a:r>
              <a:rPr sz="900" i="1" spc="-30" baseline="27777" dirty="0">
                <a:latin typeface="Palatino Linotype"/>
                <a:cs typeface="Palatino Linotype"/>
              </a:rPr>
              <a:t>th</a:t>
            </a:r>
            <a:r>
              <a:rPr sz="900" i="1" spc="104" baseline="27777" dirty="0">
                <a:latin typeface="Palatino Linotype"/>
                <a:cs typeface="Palatino Linotype"/>
              </a:rPr>
              <a:t> </a:t>
            </a:r>
            <a:r>
              <a:rPr sz="800" spc="-45" dirty="0">
                <a:latin typeface="Times New Roman"/>
                <a:cs typeface="Times New Roman"/>
              </a:rPr>
              <a:t>-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Times New Roman"/>
                <a:cs typeface="Times New Roman"/>
              </a:rPr>
              <a:t>2</a:t>
            </a:r>
            <a:r>
              <a:rPr lang="it-IT" sz="800" spc="-25" dirty="0">
                <a:latin typeface="Times New Roman"/>
                <a:cs typeface="Times New Roman"/>
              </a:rPr>
              <a:t>6</a:t>
            </a:r>
            <a:r>
              <a:rPr sz="900" i="1" spc="-37" baseline="27777" dirty="0">
                <a:latin typeface="Palatino Linotype"/>
                <a:cs typeface="Palatino Linotype"/>
              </a:rPr>
              <a:t>th</a:t>
            </a:r>
            <a:r>
              <a:rPr sz="800" spc="-25" dirty="0">
                <a:latin typeface="Times New Roman"/>
                <a:cs typeface="Times New Roman"/>
              </a:rPr>
              <a:t>,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20" dirty="0">
                <a:latin typeface="Times New Roman"/>
                <a:cs typeface="Times New Roman"/>
              </a:rPr>
              <a:t>2025</a:t>
            </a: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25400" marR="17780" indent="142875">
              <a:lnSpc>
                <a:spcPts val="800"/>
              </a:lnSpc>
            </a:pPr>
            <a:r>
              <a:rPr sz="700" dirty="0">
                <a:latin typeface="Times New Roman"/>
                <a:cs typeface="Times New Roman"/>
              </a:rPr>
              <a:t>UniCT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D</a:t>
            </a:r>
            <a:r>
              <a:rPr lang="it-IT" sz="700" dirty="0">
                <a:latin typeface="Times New Roman"/>
                <a:cs typeface="Times New Roman"/>
              </a:rPr>
              <a:t>F</a:t>
            </a:r>
            <a:r>
              <a:rPr sz="700" dirty="0">
                <a:latin typeface="Times New Roman"/>
                <a:cs typeface="Times New Roman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35" dirty="0">
                <a:latin typeface="Times New Roman"/>
                <a:cs typeface="Times New Roman"/>
              </a:rPr>
              <a:t>”</a:t>
            </a:r>
            <a:r>
              <a:rPr sz="700" i="1" spc="-35" dirty="0">
                <a:latin typeface="Palatino Linotype"/>
                <a:cs typeface="Palatino Linotype"/>
              </a:rPr>
              <a:t>E.</a:t>
            </a:r>
            <a:r>
              <a:rPr sz="700" i="1" spc="10" dirty="0">
                <a:latin typeface="Palatino Linotype"/>
                <a:cs typeface="Palatino Linotype"/>
              </a:rPr>
              <a:t> </a:t>
            </a:r>
            <a:r>
              <a:rPr sz="700" i="1" spc="-10" dirty="0">
                <a:latin typeface="Palatino Linotype"/>
                <a:cs typeface="Palatino Linotype"/>
              </a:rPr>
              <a:t>Majorana</a:t>
            </a:r>
            <a:r>
              <a:rPr sz="700" spc="-10" dirty="0">
                <a:latin typeface="Times New Roman"/>
                <a:cs typeface="Times New Roman"/>
              </a:rPr>
              <a:t>”</a:t>
            </a:r>
            <a:r>
              <a:rPr sz="700" spc="55" dirty="0">
                <a:latin typeface="Times New Roman"/>
                <a:cs typeface="Times New Roman"/>
              </a:rPr>
              <a:t> IN</a:t>
            </a:r>
            <a:r>
              <a:rPr lang="it-IT" sz="700" spc="55" dirty="0">
                <a:latin typeface="Times New Roman"/>
                <a:cs typeface="Times New Roman"/>
              </a:rPr>
              <a:t>F</a:t>
            </a:r>
            <a:r>
              <a:rPr sz="700" spc="55" dirty="0">
                <a:latin typeface="Times New Roman"/>
                <a:cs typeface="Times New Roman"/>
              </a:rPr>
              <a:t>N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-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spc="-20" dirty="0">
                <a:latin typeface="Times New Roman"/>
                <a:cs typeface="Times New Roman"/>
              </a:rPr>
              <a:t>Laboratori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spc="-25" dirty="0">
                <a:latin typeface="Times New Roman"/>
                <a:cs typeface="Times New Roman"/>
              </a:rPr>
              <a:t>Nazionali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spc="-30" dirty="0">
                <a:latin typeface="Times New Roman"/>
                <a:cs typeface="Times New Roman"/>
              </a:rPr>
              <a:t>del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spc="-25" dirty="0">
                <a:latin typeface="Times New Roman"/>
                <a:cs typeface="Times New Roman"/>
              </a:rPr>
              <a:t>Sud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096F281-B3ED-F39F-C6B5-CAB4F4028454}"/>
              </a:ext>
            </a:extLst>
          </p:cNvPr>
          <p:cNvSpPr txBox="1"/>
          <p:nvPr/>
        </p:nvSpPr>
        <p:spPr>
          <a:xfrm>
            <a:off x="3754086" y="2458156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</a:t>
            </a:r>
            <a:r>
              <a:rPr lang="it-IT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Chiar.mo Prof. F. Cappuzzello</a:t>
            </a:r>
          </a:p>
          <a:p>
            <a:pPr algn="r"/>
            <a:r>
              <a:rPr lang="it-IT" sz="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Co-Tutors</a:t>
            </a:r>
            <a:r>
              <a:rPr lang="it-IT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Dr. M. Cavallaro</a:t>
            </a:r>
          </a:p>
          <a:p>
            <a:pPr algn="r"/>
            <a:r>
              <a:rPr lang="it-IT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Dr. D. Carbone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D1A6B72E-A5D8-5D93-C2DB-7DA319A683C6}"/>
              </a:ext>
            </a:extLst>
          </p:cNvPr>
          <p:cNvGrpSpPr/>
          <p:nvPr/>
        </p:nvGrpSpPr>
        <p:grpSpPr>
          <a:xfrm>
            <a:off x="0" y="2501265"/>
            <a:ext cx="5736590" cy="743585"/>
            <a:chOff x="0" y="2496415"/>
            <a:chExt cx="5736590" cy="743585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CDC8B79B-9050-A4A7-3192-CECCC0ED571E}"/>
                </a:ext>
              </a:extLst>
            </p:cNvPr>
            <p:cNvGrpSpPr/>
            <p:nvPr/>
          </p:nvGrpSpPr>
          <p:grpSpPr>
            <a:xfrm>
              <a:off x="0" y="2496415"/>
              <a:ext cx="5736590" cy="743585"/>
              <a:chOff x="0" y="2496415"/>
              <a:chExt cx="5736590" cy="743585"/>
            </a:xfrm>
          </p:grpSpPr>
          <p:grpSp>
            <p:nvGrpSpPr>
              <p:cNvPr id="4" name="object 4"/>
              <p:cNvGrpSpPr/>
              <p:nvPr/>
            </p:nvGrpSpPr>
            <p:grpSpPr>
              <a:xfrm>
                <a:off x="0" y="2496415"/>
                <a:ext cx="5736590" cy="743585"/>
                <a:chOff x="0" y="2496415"/>
                <a:chExt cx="5736590" cy="743585"/>
              </a:xfrm>
            </p:grpSpPr>
            <p:pic>
              <p:nvPicPr>
                <p:cNvPr id="5" name="object 5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5117515" y="2496415"/>
                  <a:ext cx="618560" cy="627175"/>
                </a:xfrm>
                <a:prstGeom prst="rect">
                  <a:avLst/>
                </a:prstGeom>
              </p:spPr>
            </p:pic>
            <p:pic>
              <p:nvPicPr>
                <p:cNvPr id="6" name="object 6"/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0" y="2796390"/>
                  <a:ext cx="5084262" cy="359991"/>
                </a:xfrm>
                <a:prstGeom prst="rect">
                  <a:avLst/>
                </a:prstGeom>
              </p:spPr>
            </p:pic>
            <p:sp>
              <p:nvSpPr>
                <p:cNvPr id="7" name="object 7"/>
                <p:cNvSpPr/>
                <p:nvPr/>
              </p:nvSpPr>
              <p:spPr>
                <a:xfrm>
                  <a:off x="0" y="3123590"/>
                  <a:ext cx="5587365" cy="116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7365" h="116839">
                      <a:moveTo>
                        <a:pt x="5587111" y="0"/>
                      </a:moveTo>
                      <a:lnTo>
                        <a:pt x="4435132" y="0"/>
                      </a:lnTo>
                      <a:lnTo>
                        <a:pt x="691172" y="0"/>
                      </a:lnTo>
                      <a:lnTo>
                        <a:pt x="0" y="0"/>
                      </a:lnTo>
                      <a:lnTo>
                        <a:pt x="0" y="116408"/>
                      </a:lnTo>
                      <a:lnTo>
                        <a:pt x="691172" y="116408"/>
                      </a:lnTo>
                      <a:lnTo>
                        <a:pt x="4435132" y="116408"/>
                      </a:lnTo>
                      <a:lnTo>
                        <a:pt x="5587111" y="116408"/>
                      </a:lnTo>
                      <a:lnTo>
                        <a:pt x="5587111" y="0"/>
                      </a:lnTo>
                      <a:close/>
                    </a:path>
                  </a:pathLst>
                </a:custGeom>
                <a:solidFill>
                  <a:srgbClr val="CC9900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940CEE63-4E1F-1B89-BD77-F7A1FF7A0709}"/>
                  </a:ext>
                </a:extLst>
              </p:cNvPr>
              <p:cNvSpPr/>
              <p:nvPr/>
            </p:nvSpPr>
            <p:spPr>
              <a:xfrm>
                <a:off x="4635500" y="2864460"/>
                <a:ext cx="381000" cy="281965"/>
              </a:xfrm>
              <a:prstGeom prst="rect">
                <a:avLst/>
              </a:pr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  <p:pic>
          <p:nvPicPr>
            <p:cNvPr id="17" name="Immagine 16" descr="Immagine che contiene Elementi grafici, schermata, poster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59632F6B-B89C-44F9-006F-4A4E2AAE4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958" y="2887009"/>
              <a:ext cx="293653" cy="278588"/>
            </a:xfrm>
            <a:prstGeom prst="rect">
              <a:avLst/>
            </a:prstGeom>
          </p:spPr>
        </p:pic>
      </p:grpSp>
      <p:sp>
        <p:nvSpPr>
          <p:cNvPr id="19" name="object 21">
            <a:extLst>
              <a:ext uri="{FF2B5EF4-FFF2-40B4-BE49-F238E27FC236}">
                <a16:creationId xmlns:a16="http://schemas.microsoft.com/office/drawing/2014/main" id="{5AD3E787-B2FB-AC40-59DE-E0309A50A31E}"/>
              </a:ext>
            </a:extLst>
          </p:cNvPr>
          <p:cNvSpPr txBox="1"/>
          <p:nvPr/>
        </p:nvSpPr>
        <p:spPr>
          <a:xfrm>
            <a:off x="2133194" y="3134139"/>
            <a:ext cx="901129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DeSyT2025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eb.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24-2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endParaRPr sz="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7343" y="442781"/>
            <a:ext cx="533400" cy="31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147320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2082" y="797102"/>
            <a:ext cx="678180" cy="8912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sz="500" spc="-25" dirty="0">
                <a:solidFill>
                  <a:srgbClr val="D3A826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rgbClr val="D3A826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7343" y="936227"/>
            <a:ext cx="614680" cy="44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it-IT" sz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coupling: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 err="1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2496415"/>
            <a:ext cx="5736590" cy="743585"/>
            <a:chOff x="0" y="2496415"/>
            <a:chExt cx="5736590" cy="743585"/>
          </a:xfrm>
        </p:grpSpPr>
        <p:pic>
          <p:nvPicPr>
            <p:cNvPr id="8" name="object 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3123603"/>
              <a:ext cx="5587365" cy="116839"/>
            </a:xfrm>
            <a:custGeom>
              <a:avLst/>
              <a:gdLst/>
              <a:ahLst/>
              <a:cxnLst/>
              <a:rect l="l" t="t" r="r" b="b"/>
              <a:pathLst>
                <a:path w="5587365" h="116839">
                  <a:moveTo>
                    <a:pt x="5587111" y="0"/>
                  </a:moveTo>
                  <a:lnTo>
                    <a:pt x="4435132" y="0"/>
                  </a:lnTo>
                  <a:lnTo>
                    <a:pt x="691172" y="0"/>
                  </a:lnTo>
                  <a:lnTo>
                    <a:pt x="0" y="0"/>
                  </a:lnTo>
                  <a:lnTo>
                    <a:pt x="0" y="116395"/>
                  </a:lnTo>
                  <a:lnTo>
                    <a:pt x="691172" y="116395"/>
                  </a:lnTo>
                  <a:lnTo>
                    <a:pt x="4435132" y="116395"/>
                  </a:lnTo>
                  <a:lnTo>
                    <a:pt x="5587111" y="116395"/>
                  </a:lnTo>
                  <a:lnTo>
                    <a:pt x="5587111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21894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pc="-10" dirty="0"/>
              <a:t>I-V </a:t>
            </a:r>
            <a:r>
              <a:rPr lang="it-IT" spc="-10" dirty="0" err="1"/>
              <a:t>characterizations</a:t>
            </a:r>
            <a:endParaRPr sz="1200" baseline="-138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54300" y="392133"/>
            <a:ext cx="2247900" cy="164725"/>
          </a:xfrm>
          <a:prstGeom prst="rect">
            <a:avLst/>
          </a:prstGeom>
          <a:solidFill>
            <a:srgbClr val="D3A826"/>
          </a:solidFill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380"/>
              </a:lnSpc>
            </a:pPr>
            <a:r>
              <a:rPr lang="it-IT"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10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Experimental</a:t>
            </a:r>
            <a:r>
              <a:rPr lang="it-IT"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10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methods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33549" y="3114375"/>
            <a:ext cx="90175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DeSyT2025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500" dirty="0" err="1">
                <a:solidFill>
                  <a:srgbClr val="FFFFFF"/>
                </a:solidFill>
                <a:latin typeface="Times New Roman"/>
                <a:cs typeface="Times New Roman"/>
              </a:rPr>
              <a:t>eb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24-2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r>
              <a:rPr sz="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20" dirty="0">
                <a:solidFill>
                  <a:srgbClr val="FFFFFF"/>
                </a:solidFill>
                <a:latin typeface="Times New Roman"/>
                <a:cs typeface="Times New Roman"/>
              </a:rPr>
              <a:t>8/15</a:t>
            </a:r>
            <a:endParaRPr sz="5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/>
              <p:cNvSpPr txBox="1"/>
              <p:nvPr/>
            </p:nvSpPr>
            <p:spPr>
              <a:xfrm>
                <a:off x="2654300" y="556858"/>
                <a:ext cx="2244280" cy="1170129"/>
              </a:xfrm>
              <a:prstGeom prst="rect">
                <a:avLst/>
              </a:prstGeom>
              <a:solidFill>
                <a:srgbClr val="FEF2CF"/>
              </a:solidFill>
            </p:spPr>
            <p:txBody>
              <a:bodyPr vert="horz" wrap="square" lIns="0" tIns="62865" rIns="0" bIns="0" rtlCol="0">
                <a:spAutoFit/>
              </a:bodyPr>
              <a:lstStyle/>
              <a:p>
                <a:pPr marL="300355" lvl="1" indent="-171450">
                  <a:spcBef>
                    <a:spcPts val="495"/>
                  </a:spcBef>
                  <a:buClr>
                    <a:srgbClr val="CC9900"/>
                  </a:buClr>
                  <a:buFont typeface="Wingdings" panose="05000000000000000000" pitchFamily="2" charset="2"/>
                  <a:buChar char="Ø"/>
                  <a:tabLst>
                    <a:tab pos="288925" algn="l"/>
                  </a:tabLst>
                </a:pPr>
                <a:r>
                  <a:rPr lang="en-US" sz="900" spc="-35" dirty="0">
                    <a:latin typeface="Times New Roman"/>
                    <a:cs typeface="Times New Roman"/>
                  </a:rPr>
                  <a:t>Measurements performed varying:</a:t>
                </a:r>
              </a:p>
              <a:p>
                <a:pPr marL="128905" lvl="1">
                  <a:spcBef>
                    <a:spcPts val="495"/>
                  </a:spcBef>
                  <a:buClr>
                    <a:srgbClr val="CC9900"/>
                  </a:buClr>
                  <a:tabLst>
                    <a:tab pos="288925" algn="l"/>
                  </a:tabLst>
                </a:pPr>
                <a:r>
                  <a:rPr lang="en-US" sz="900" spc="-35" dirty="0">
                    <a:latin typeface="Times New Roman"/>
                    <a:cs typeface="Times New Roman"/>
                  </a:rPr>
                  <a:t>	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900" b="0" i="1" spc="-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it-IT" sz="900" b="0" i="1" spc="-35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it-IT" sz="900" b="0" i="1" spc="-35" smtClean="0">
                            <a:latin typeface="Cambria Math" panose="02040503050406030204" pitchFamily="18" charset="0"/>
                            <a:cs typeface="Times New Roman"/>
                          </a:rPr>
                          <m:t>𝑇𝐻𝐺𝐸𝑀</m:t>
                        </m:r>
                      </m:sub>
                    </m:sSub>
                  </m:oMath>
                </a14:m>
                <a:r>
                  <a:rPr lang="en-US" sz="900" dirty="0">
                    <a:latin typeface="Times New Roman"/>
                    <a:cs typeface="Times New Roman"/>
                  </a:rPr>
                  <a:t>;</a:t>
                </a:r>
              </a:p>
              <a:p>
                <a:pPr marL="128905" lvl="1">
                  <a:spcBef>
                    <a:spcPts val="495"/>
                  </a:spcBef>
                  <a:buClr>
                    <a:srgbClr val="CC9900"/>
                  </a:buClr>
                  <a:tabLst>
                    <a:tab pos="288925" algn="l"/>
                  </a:tabLst>
                </a:pPr>
                <a:r>
                  <a:rPr lang="en-US" sz="900" dirty="0">
                    <a:latin typeface="Times New Roman"/>
                    <a:cs typeface="Times New Roman"/>
                  </a:rPr>
                  <a:t>	</a:t>
                </a:r>
                <a:r>
                  <a:rPr lang="en-US" sz="900" spc="-35" dirty="0">
                    <a:latin typeface="Times New Roman"/>
                    <a:cs typeface="Times New Roman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900" b="0" i="1" spc="-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it-IT" sz="900" b="0" i="1" spc="-35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it-IT" sz="900" b="0" i="1" spc="-35" smtClean="0">
                            <a:latin typeface="Cambria Math" panose="02040503050406030204" pitchFamily="18" charset="0"/>
                            <a:cs typeface="Times New Roman"/>
                          </a:rPr>
                          <m:t>𝑑𝑟𝑖𝑓𝑡</m:t>
                        </m:r>
                      </m:sub>
                    </m:sSub>
                  </m:oMath>
                </a14:m>
                <a:r>
                  <a:rPr lang="en-US" sz="900" dirty="0">
                    <a:latin typeface="Times New Roman"/>
                    <a:cs typeface="Times New Roman"/>
                  </a:rPr>
                  <a:t>;</a:t>
                </a:r>
              </a:p>
              <a:p>
                <a:pPr marL="300355" indent="-171450">
                  <a:lnSpc>
                    <a:spcPct val="100000"/>
                  </a:lnSpc>
                  <a:spcBef>
                    <a:spcPts val="290"/>
                  </a:spcBef>
                  <a:buClr>
                    <a:srgbClr val="CC9900"/>
                  </a:buClr>
                  <a:buFont typeface="Wingdings" panose="05000000000000000000" pitchFamily="2" charset="2"/>
                  <a:buChar char="Ø"/>
                  <a:tabLst>
                    <a:tab pos="288925" algn="l"/>
                  </a:tabLst>
                </a:pPr>
                <a:r>
                  <a:rPr lang="en-US" sz="900" b="1" spc="-35" dirty="0">
                    <a:latin typeface="Times New Roman"/>
                    <a:cs typeface="Times New Roman"/>
                  </a:rPr>
                  <a:t>Observations:</a:t>
                </a:r>
              </a:p>
              <a:p>
                <a:pPr marL="128905">
                  <a:lnSpc>
                    <a:spcPct val="100000"/>
                  </a:lnSpc>
                  <a:spcBef>
                    <a:spcPts val="290"/>
                  </a:spcBef>
                  <a:buClr>
                    <a:srgbClr val="CC9900"/>
                  </a:buClr>
                  <a:tabLst>
                    <a:tab pos="288925" algn="l"/>
                  </a:tabLst>
                </a:pPr>
                <a:r>
                  <a:rPr lang="en-US" sz="900" b="1" spc="-35" dirty="0">
                    <a:latin typeface="Times New Roman"/>
                    <a:cs typeface="Times New Roman"/>
                  </a:rPr>
                  <a:t>	- </a:t>
                </a:r>
                <a14:m>
                  <m:oMath xmlns:m="http://schemas.openxmlformats.org/officeDocument/2006/math">
                    <m:r>
                      <a:rPr lang="it-IT" sz="900" b="0" i="1" spc="-35" smtClean="0">
                        <a:latin typeface="Cambria Math" panose="02040503050406030204" pitchFamily="18" charset="0"/>
                        <a:cs typeface="Times New Roman"/>
                      </a:rPr>
                      <m:t>𝐼</m:t>
                    </m:r>
                    <m:r>
                      <a:rPr lang="it-IT" sz="900" b="0" i="1" spc="-35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it-IT" sz="900" b="0" i="1" spc="-35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it-IT" sz="900" b="0" i="1" spc="-35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it-IT" sz="900" b="0" i="1" spc="-35" smtClean="0">
                            <a:latin typeface="Cambria Math" panose="02040503050406030204" pitchFamily="18" charset="0"/>
                            <a:cs typeface="Times New Roman"/>
                          </a:rPr>
                          <m:t>𝑇𝐻𝐺𝐸𝑀</m:t>
                        </m:r>
                      </m:sub>
                    </m:sSub>
                    <m:r>
                      <a:rPr lang="it-IT" sz="900" b="0" i="1" spc="-35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sz="900" spc="-10" dirty="0">
                    <a:latin typeface="Times New Roman"/>
                    <a:cs typeface="Times New Roman"/>
                  </a:rPr>
                  <a:t> follows an exponential trend;</a:t>
                </a:r>
              </a:p>
              <a:p>
                <a:pPr marL="128905">
                  <a:lnSpc>
                    <a:spcPct val="100000"/>
                  </a:lnSpc>
                  <a:spcBef>
                    <a:spcPts val="290"/>
                  </a:spcBef>
                  <a:buClr>
                    <a:srgbClr val="CC9900"/>
                  </a:buClr>
                  <a:tabLst>
                    <a:tab pos="288925" algn="l"/>
                  </a:tabLst>
                </a:pPr>
                <a:r>
                  <a:rPr lang="en-US" sz="900" spc="-10" dirty="0">
                    <a:latin typeface="Times New Roman"/>
                    <a:cs typeface="Times New Roman"/>
                  </a:rPr>
                  <a:t>	- saturation of </a:t>
                </a:r>
                <a14:m>
                  <m:oMath xmlns:m="http://schemas.openxmlformats.org/officeDocument/2006/math">
                    <m:r>
                      <a:rPr lang="it-IT" sz="900" b="0" i="1" spc="-10" smtClean="0">
                        <a:latin typeface="Cambria Math" panose="02040503050406030204" pitchFamily="18" charset="0"/>
                        <a:cs typeface="Times New Roman"/>
                      </a:rPr>
                      <m:t>𝐼</m:t>
                    </m:r>
                    <m:d>
                      <m:dPr>
                        <m:ctrlP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900" b="0" i="1" spc="-1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it-IT" sz="900" b="0" i="1" spc="-1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𝑉</m:t>
                            </m:r>
                          </m:e>
                          <m:sub>
                            <m:r>
                              <a:rPr lang="it-IT" sz="900" b="0" i="1" spc="-1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𝑑𝑟𝑖𝑓𝑡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900" dirty="0">
                    <a:latin typeface="Times New Roman"/>
                    <a:cs typeface="Times New Roman"/>
                  </a:rPr>
                  <a:t> up to 800 V;</a:t>
                </a:r>
                <a:endParaRPr sz="9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300" y="556858"/>
                <a:ext cx="2244280" cy="1170129"/>
              </a:xfrm>
              <a:prstGeom prst="rect">
                <a:avLst/>
              </a:prstGeom>
              <a:blipFill>
                <a:blip r:embed="rId10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magine 20">
            <a:extLst>
              <a:ext uri="{FF2B5EF4-FFF2-40B4-BE49-F238E27FC236}">
                <a16:creationId xmlns:a16="http://schemas.microsoft.com/office/drawing/2014/main" id="{947F408A-7DCA-818E-6F0F-B87904CD85C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98" y="1736732"/>
            <a:ext cx="1660304" cy="1345128"/>
          </a:xfrm>
          <a:prstGeom prst="rect">
            <a:avLst/>
          </a:prstGeom>
        </p:spPr>
      </p:pic>
      <p:pic>
        <p:nvPicPr>
          <p:cNvPr id="20" name="Immagine 19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4EE539AD-A764-297A-A09E-B9D0B03C51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" y="1672975"/>
            <a:ext cx="2129111" cy="1436692"/>
          </a:xfrm>
          <a:prstGeom prst="rect">
            <a:avLst/>
          </a:prstGeom>
        </p:spPr>
      </p:pic>
      <p:pic>
        <p:nvPicPr>
          <p:cNvPr id="24" name="Immagine 23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C24FA195-AE7F-9BE6-CC26-ED6F41AC116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5" y="313488"/>
            <a:ext cx="2120761" cy="143105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8CE0C347-618D-E523-4886-1D8B96F44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3" y="325706"/>
            <a:ext cx="1853387" cy="173022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7343" y="442781"/>
            <a:ext cx="533400" cy="31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147320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2082" y="797102"/>
            <a:ext cx="678180" cy="8912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sz="500" spc="-2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7343" y="936227"/>
            <a:ext cx="614680" cy="44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it-IT" sz="50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coupling: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 err="1">
                <a:solidFill>
                  <a:schemeClr val="bg1"/>
                </a:solidFill>
                <a:latin typeface="Times New Roman"/>
                <a:cs typeface="Times New Roman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2496415"/>
            <a:ext cx="5736590" cy="743585"/>
            <a:chOff x="0" y="2496415"/>
            <a:chExt cx="5736590" cy="743585"/>
          </a:xfrm>
        </p:grpSpPr>
        <p:pic>
          <p:nvPicPr>
            <p:cNvPr id="8" name="object 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3123590"/>
              <a:ext cx="691515" cy="116839"/>
            </a:xfrm>
            <a:custGeom>
              <a:avLst/>
              <a:gdLst/>
              <a:ahLst/>
              <a:cxnLst/>
              <a:rect l="l" t="t" r="r" b="b"/>
              <a:pathLst>
                <a:path w="691515" h="116839">
                  <a:moveTo>
                    <a:pt x="691172" y="0"/>
                  </a:moveTo>
                  <a:lnTo>
                    <a:pt x="0" y="0"/>
                  </a:lnTo>
                  <a:lnTo>
                    <a:pt x="0" y="116408"/>
                  </a:lnTo>
                  <a:lnTo>
                    <a:pt x="691172" y="116408"/>
                  </a:lnTo>
                  <a:lnTo>
                    <a:pt x="691172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21894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On</a:t>
            </a:r>
            <a:r>
              <a:rPr spc="-40" dirty="0"/>
              <a:t> </a:t>
            </a:r>
            <a:r>
              <a:rPr spc="-10" dirty="0"/>
              <a:t>the</a:t>
            </a:r>
            <a:r>
              <a:rPr spc="-40" dirty="0"/>
              <a:t> </a:t>
            </a:r>
            <a:r>
              <a:rPr spc="-80" dirty="0"/>
              <a:t>gas</a:t>
            </a:r>
            <a:r>
              <a:rPr spc="-40" dirty="0"/>
              <a:t> </a:t>
            </a:r>
            <a:r>
              <a:rPr spc="-35" dirty="0"/>
              <a:t>tracker </a:t>
            </a:r>
            <a:r>
              <a:rPr spc="-25" dirty="0"/>
              <a:t>properties:</a:t>
            </a:r>
            <a:r>
              <a:rPr spc="5" dirty="0"/>
              <a:t> </a:t>
            </a:r>
            <a:r>
              <a:rPr spc="-10" dirty="0"/>
              <a:t>the</a:t>
            </a:r>
            <a:r>
              <a:rPr spc="-40" dirty="0"/>
              <a:t> </a:t>
            </a:r>
            <a:r>
              <a:rPr lang="it-IT" spc="-45" dirty="0"/>
              <a:t>G</a:t>
            </a:r>
            <a:r>
              <a:rPr spc="-45" dirty="0" err="1"/>
              <a:t>ain</a:t>
            </a:r>
            <a:r>
              <a:rPr spc="-40" dirty="0"/>
              <a:t> </a:t>
            </a:r>
            <a:r>
              <a:rPr spc="-20" dirty="0"/>
              <a:t>and</a:t>
            </a:r>
            <a:r>
              <a:rPr spc="-40" dirty="0"/>
              <a:t> </a:t>
            </a:r>
            <a:r>
              <a:rPr dirty="0" err="1"/>
              <a:t>th</a:t>
            </a:r>
            <a:r>
              <a:rPr lang="it-IT" dirty="0"/>
              <a:t>e</a:t>
            </a:r>
            <a:r>
              <a:rPr spc="-35" dirty="0"/>
              <a:t> </a:t>
            </a:r>
            <a:r>
              <a:rPr lang="it-IT" spc="-35" dirty="0"/>
              <a:t>I</a:t>
            </a:r>
            <a:r>
              <a:rPr spc="-20" dirty="0"/>
              <a:t>on</a:t>
            </a:r>
            <a:r>
              <a:rPr spc="-40" dirty="0"/>
              <a:t> </a:t>
            </a:r>
            <a:r>
              <a:rPr lang="it-IT" spc="-25" dirty="0"/>
              <a:t>B</a:t>
            </a:r>
            <a:r>
              <a:rPr spc="-25" dirty="0" err="1"/>
              <a:t>ackflow</a:t>
            </a:r>
            <a:endParaRPr spc="-25" dirty="0"/>
          </a:p>
        </p:txBody>
      </p:sp>
      <p:grpSp>
        <p:nvGrpSpPr>
          <p:cNvPr id="21" name="object 21"/>
          <p:cNvGrpSpPr/>
          <p:nvPr/>
        </p:nvGrpSpPr>
        <p:grpSpPr>
          <a:xfrm>
            <a:off x="245324" y="2058259"/>
            <a:ext cx="2090852" cy="876311"/>
            <a:chOff x="220813" y="2135247"/>
            <a:chExt cx="4806177" cy="420183"/>
          </a:xfrm>
        </p:grpSpPr>
        <p:sp>
          <p:nvSpPr>
            <p:cNvPr id="22" name="object 22"/>
            <p:cNvSpPr/>
            <p:nvPr/>
          </p:nvSpPr>
          <p:spPr>
            <a:xfrm>
              <a:off x="228930" y="2135247"/>
              <a:ext cx="4798060" cy="41539"/>
            </a:xfrm>
            <a:custGeom>
              <a:avLst/>
              <a:gdLst/>
              <a:ahLst/>
              <a:cxnLst/>
              <a:rect l="l" t="t" r="r" b="b"/>
              <a:pathLst>
                <a:path w="4798060" h="77469">
                  <a:moveTo>
                    <a:pt x="0" y="77177"/>
                  </a:moveTo>
                  <a:lnTo>
                    <a:pt x="4797996" y="77177"/>
                  </a:lnTo>
                  <a:lnTo>
                    <a:pt x="4797996" y="0"/>
                  </a:lnTo>
                  <a:lnTo>
                    <a:pt x="0" y="0"/>
                  </a:lnTo>
                  <a:lnTo>
                    <a:pt x="0" y="77177"/>
                  </a:lnTo>
                  <a:close/>
                </a:path>
              </a:pathLst>
            </a:custGeom>
            <a:solidFill>
              <a:srgbClr val="D3A82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20813" y="2176970"/>
              <a:ext cx="4798060" cy="378460"/>
            </a:xfrm>
            <a:custGeom>
              <a:avLst/>
              <a:gdLst/>
              <a:ahLst/>
              <a:cxnLst/>
              <a:rect l="l" t="t" r="r" b="b"/>
              <a:pathLst>
                <a:path w="4798060" h="378460">
                  <a:moveTo>
                    <a:pt x="4797996" y="0"/>
                  </a:moveTo>
                  <a:lnTo>
                    <a:pt x="0" y="0"/>
                  </a:lnTo>
                  <a:lnTo>
                    <a:pt x="0" y="377990"/>
                  </a:lnTo>
                  <a:lnTo>
                    <a:pt x="4797996" y="377990"/>
                  </a:lnTo>
                  <a:lnTo>
                    <a:pt x="4797996" y="0"/>
                  </a:lnTo>
                  <a:close/>
                </a:path>
              </a:pathLst>
            </a:custGeom>
            <a:solidFill>
              <a:srgbClr val="FEF2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1498" y="3113426"/>
            <a:ext cx="486409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i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1172" y="3123590"/>
            <a:ext cx="3743960" cy="116839"/>
          </a:xfrm>
          <a:custGeom>
            <a:avLst/>
            <a:gdLst/>
            <a:ahLst/>
            <a:cxnLst/>
            <a:rect l="l" t="t" r="r" b="b"/>
            <a:pathLst>
              <a:path w="3743960" h="116839">
                <a:moveTo>
                  <a:pt x="3743960" y="0"/>
                </a:moveTo>
                <a:lnTo>
                  <a:pt x="0" y="0"/>
                </a:lnTo>
                <a:lnTo>
                  <a:pt x="0" y="116408"/>
                </a:lnTo>
                <a:lnTo>
                  <a:pt x="3743960" y="116408"/>
                </a:lnTo>
                <a:lnTo>
                  <a:pt x="3743960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4435131" y="3123590"/>
            <a:ext cx="1152525" cy="116839"/>
          </a:xfrm>
          <a:custGeom>
            <a:avLst/>
            <a:gdLst/>
            <a:ahLst/>
            <a:cxnLst/>
            <a:rect l="l" t="t" r="r" b="b"/>
            <a:pathLst>
              <a:path w="1152525" h="116839">
                <a:moveTo>
                  <a:pt x="1151978" y="0"/>
                </a:moveTo>
                <a:lnTo>
                  <a:pt x="0" y="0"/>
                </a:lnTo>
                <a:lnTo>
                  <a:pt x="0" y="116408"/>
                </a:lnTo>
                <a:lnTo>
                  <a:pt x="1151978" y="116408"/>
                </a:lnTo>
                <a:lnTo>
                  <a:pt x="1151978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18721FEE-6421-3468-6152-BB4CCF7A4296}"/>
              </a:ext>
            </a:extLst>
          </p:cNvPr>
          <p:cNvSpPr txBox="1">
            <a:spLocks/>
          </p:cNvSpPr>
          <p:nvPr/>
        </p:nvSpPr>
        <p:spPr>
          <a:xfrm>
            <a:off x="278477" y="2210155"/>
            <a:ext cx="2050972" cy="75331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10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rgbClr val="D3A826"/>
              </a:buClr>
              <a:buFont typeface="Wingdings" panose="05000000000000000000" pitchFamily="2" charset="2"/>
              <a:buChar char="Ø"/>
            </a:pPr>
            <a:r>
              <a:rPr lang="it-IT" sz="900" b="1" dirty="0"/>
              <a:t>Gain: </a:t>
            </a:r>
            <a:r>
              <a:rPr lang="it-IT" sz="900" dirty="0"/>
              <a:t>electron-</a:t>
            </a:r>
            <a:r>
              <a:rPr lang="it-IT" sz="900" dirty="0" err="1"/>
              <a:t>amplification</a:t>
            </a:r>
            <a:r>
              <a:rPr lang="it-IT" sz="900" dirty="0"/>
              <a:t> </a:t>
            </a:r>
            <a:r>
              <a:rPr lang="it-IT" sz="900" dirty="0" err="1"/>
              <a:t>factor</a:t>
            </a:r>
            <a:endParaRPr lang="it-IT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E12F3E3F-DA40-A8BD-E8D1-9C19FF50CCF2}"/>
                  </a:ext>
                </a:extLst>
              </p:cNvPr>
              <p:cNvSpPr txBox="1"/>
              <p:nvPr/>
            </p:nvSpPr>
            <p:spPr>
              <a:xfrm>
                <a:off x="296355" y="2498796"/>
                <a:ext cx="1813125" cy="393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𝑎𝑛</m:t>
                              </m:r>
                            </m:sub>
                          </m:s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𝑡𝑜𝑝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𝑝𝑟𝑖𝑚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9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E12F3E3F-DA40-A8BD-E8D1-9C19FF50C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55" y="2498796"/>
                <a:ext cx="1813125" cy="3937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object 21">
            <a:extLst>
              <a:ext uri="{FF2B5EF4-FFF2-40B4-BE49-F238E27FC236}">
                <a16:creationId xmlns:a16="http://schemas.microsoft.com/office/drawing/2014/main" id="{121EA39D-5DD2-0025-4521-A3AEBC13C25E}"/>
              </a:ext>
            </a:extLst>
          </p:cNvPr>
          <p:cNvGrpSpPr/>
          <p:nvPr/>
        </p:nvGrpSpPr>
        <p:grpSpPr>
          <a:xfrm>
            <a:off x="2812569" y="2055931"/>
            <a:ext cx="2090852" cy="876311"/>
            <a:chOff x="220813" y="2135247"/>
            <a:chExt cx="4806177" cy="420183"/>
          </a:xfrm>
        </p:grpSpPr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CDD7C35F-6447-8CA1-00D9-3B93C904D309}"/>
                </a:ext>
              </a:extLst>
            </p:cNvPr>
            <p:cNvSpPr/>
            <p:nvPr/>
          </p:nvSpPr>
          <p:spPr>
            <a:xfrm>
              <a:off x="228930" y="2135247"/>
              <a:ext cx="4798060" cy="41539"/>
            </a:xfrm>
            <a:custGeom>
              <a:avLst/>
              <a:gdLst/>
              <a:ahLst/>
              <a:cxnLst/>
              <a:rect l="l" t="t" r="r" b="b"/>
              <a:pathLst>
                <a:path w="4798060" h="77469">
                  <a:moveTo>
                    <a:pt x="0" y="77177"/>
                  </a:moveTo>
                  <a:lnTo>
                    <a:pt x="4797996" y="77177"/>
                  </a:lnTo>
                  <a:lnTo>
                    <a:pt x="4797996" y="0"/>
                  </a:lnTo>
                  <a:lnTo>
                    <a:pt x="0" y="0"/>
                  </a:lnTo>
                  <a:lnTo>
                    <a:pt x="0" y="77177"/>
                  </a:lnTo>
                  <a:close/>
                </a:path>
              </a:pathLst>
            </a:custGeom>
            <a:solidFill>
              <a:srgbClr val="D3A82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BAE9F7C3-6EDC-D504-DFD0-8E4ABF1CE44D}"/>
                </a:ext>
              </a:extLst>
            </p:cNvPr>
            <p:cNvSpPr/>
            <p:nvPr/>
          </p:nvSpPr>
          <p:spPr>
            <a:xfrm>
              <a:off x="220813" y="2176970"/>
              <a:ext cx="4798060" cy="378460"/>
            </a:xfrm>
            <a:custGeom>
              <a:avLst/>
              <a:gdLst/>
              <a:ahLst/>
              <a:cxnLst/>
              <a:rect l="l" t="t" r="r" b="b"/>
              <a:pathLst>
                <a:path w="4798060" h="378460">
                  <a:moveTo>
                    <a:pt x="4797996" y="0"/>
                  </a:moveTo>
                  <a:lnTo>
                    <a:pt x="0" y="0"/>
                  </a:lnTo>
                  <a:lnTo>
                    <a:pt x="0" y="377990"/>
                  </a:lnTo>
                  <a:lnTo>
                    <a:pt x="4797996" y="377990"/>
                  </a:lnTo>
                  <a:lnTo>
                    <a:pt x="4797996" y="0"/>
                  </a:lnTo>
                  <a:close/>
                </a:path>
              </a:pathLst>
            </a:custGeom>
            <a:solidFill>
              <a:srgbClr val="FEF2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Segnaposto contenuto 4">
            <a:extLst>
              <a:ext uri="{FF2B5EF4-FFF2-40B4-BE49-F238E27FC236}">
                <a16:creationId xmlns:a16="http://schemas.microsoft.com/office/drawing/2014/main" id="{CE72DB36-1FD4-1893-962D-FF81BCE13069}"/>
              </a:ext>
            </a:extLst>
          </p:cNvPr>
          <p:cNvSpPr txBox="1">
            <a:spLocks/>
          </p:cNvSpPr>
          <p:nvPr/>
        </p:nvSpPr>
        <p:spPr>
          <a:xfrm>
            <a:off x="2845722" y="2207827"/>
            <a:ext cx="2050972" cy="75331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10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rgbClr val="D3A826"/>
              </a:buClr>
              <a:buFont typeface="Wingdings" panose="05000000000000000000" pitchFamily="2" charset="2"/>
              <a:buChar char="Ø"/>
            </a:pPr>
            <a:r>
              <a:rPr lang="it-IT" sz="900" b="1" dirty="0"/>
              <a:t>IBF:</a:t>
            </a:r>
            <a:r>
              <a:rPr lang="it-IT" sz="900" dirty="0"/>
              <a:t> </a:t>
            </a:r>
            <a:r>
              <a:rPr lang="it-IT" sz="900" dirty="0" err="1"/>
              <a:t>fraction</a:t>
            </a:r>
            <a:r>
              <a:rPr lang="it-IT" sz="900" dirty="0"/>
              <a:t> of the </a:t>
            </a:r>
            <a:r>
              <a:rPr lang="it-IT" sz="900" dirty="0" err="1"/>
              <a:t>produced</a:t>
            </a:r>
            <a:r>
              <a:rPr lang="it-IT" sz="900" dirty="0"/>
              <a:t> </a:t>
            </a:r>
            <a:r>
              <a:rPr lang="it-IT" sz="900" dirty="0" err="1"/>
              <a:t>ions</a:t>
            </a:r>
            <a:r>
              <a:rPr lang="it-IT" sz="900" dirty="0"/>
              <a:t> </a:t>
            </a:r>
            <a:r>
              <a:rPr lang="it-IT" sz="900" dirty="0" err="1"/>
              <a:t>reaching</a:t>
            </a:r>
            <a:r>
              <a:rPr lang="it-IT" sz="900" dirty="0"/>
              <a:t> the </a:t>
            </a:r>
            <a:r>
              <a:rPr lang="it-IT" sz="900" dirty="0" err="1"/>
              <a:t>cathode</a:t>
            </a:r>
            <a:endParaRPr lang="it-IT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45FA0F1-C2BC-8764-992D-7FAB6C4CE519}"/>
                  </a:ext>
                </a:extLst>
              </p:cNvPr>
              <p:cNvSpPr txBox="1"/>
              <p:nvPr/>
            </p:nvSpPr>
            <p:spPr>
              <a:xfrm>
                <a:off x="3353326" y="2547542"/>
                <a:ext cx="846257" cy="297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𝐼𝐵𝐹</m:t>
                      </m:r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𝑐𝑎𝑡h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𝑎𝑛</m:t>
                              </m:r>
                            </m:sub>
                          </m:s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𝑡𝑜𝑝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900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45FA0F1-C2BC-8764-992D-7FAB6C4CE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326" y="2547542"/>
                <a:ext cx="846257" cy="297902"/>
              </a:xfrm>
              <a:prstGeom prst="rect">
                <a:avLst/>
              </a:prstGeom>
              <a:blipFill>
                <a:blip r:embed="rId12"/>
                <a:stretch>
                  <a:fillRect l="-2878" t="-4082" r="-2158" b="-122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tangolo 25">
            <a:extLst>
              <a:ext uri="{FF2B5EF4-FFF2-40B4-BE49-F238E27FC236}">
                <a16:creationId xmlns:a16="http://schemas.microsoft.com/office/drawing/2014/main" id="{2DF8AEDC-AFB4-71F0-5AED-D9CF5B8E5E13}"/>
              </a:ext>
            </a:extLst>
          </p:cNvPr>
          <p:cNvSpPr/>
          <p:nvPr/>
        </p:nvSpPr>
        <p:spPr>
          <a:xfrm>
            <a:off x="344702" y="600884"/>
            <a:ext cx="1395198" cy="183341"/>
          </a:xfrm>
          <a:prstGeom prst="rect">
            <a:avLst/>
          </a:prstGeom>
          <a:solidFill>
            <a:srgbClr val="FFFF00">
              <a:alpha val="9020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CC2AA50A-9A9A-D7D1-243D-AE935D379FA1}"/>
              </a:ext>
            </a:extLst>
          </p:cNvPr>
          <p:cNvSpPr/>
          <p:nvPr/>
        </p:nvSpPr>
        <p:spPr>
          <a:xfrm rot="20039147">
            <a:off x="1976368" y="1031116"/>
            <a:ext cx="1047877" cy="70841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65B0189-E07F-99D3-3FF2-86B3593DDA8A}"/>
              </a:ext>
            </a:extLst>
          </p:cNvPr>
          <p:cNvSpPr txBox="1"/>
          <p:nvPr/>
        </p:nvSpPr>
        <p:spPr>
          <a:xfrm rot="20039147">
            <a:off x="1930052" y="1157478"/>
            <a:ext cx="1142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NUMEN </a:t>
            </a:r>
            <a:r>
              <a:rPr lang="it-IT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271FDFB3-D27A-2AC5-7E39-441D51A7F03F}"/>
                  </a:ext>
                </a:extLst>
              </p14:cNvPr>
              <p14:cNvContentPartPr/>
              <p14:nvPr/>
            </p14:nvContentPartPr>
            <p14:xfrm>
              <a:off x="2664170" y="803648"/>
              <a:ext cx="297360" cy="27324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271FDFB3-D27A-2AC5-7E39-441D51A7F0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46192" y="785648"/>
                <a:ext cx="332957" cy="308880"/>
              </a:xfrm>
              <a:prstGeom prst="rect">
                <a:avLst/>
              </a:prstGeom>
            </p:spPr>
          </p:pic>
        </mc:Fallback>
      </mc:AlternateContent>
      <p:pic>
        <p:nvPicPr>
          <p:cNvPr id="43" name="Immagine 42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70B07DDA-E705-6666-FB87-88F2E5919E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84" y="346464"/>
            <a:ext cx="1848735" cy="1698574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AE0BE8FE-B91B-569F-FE70-1088CD21CEAB}"/>
              </a:ext>
            </a:extLst>
          </p:cNvPr>
          <p:cNvSpPr/>
          <p:nvPr/>
        </p:nvSpPr>
        <p:spPr>
          <a:xfrm rot="16200000">
            <a:off x="3631860" y="1382548"/>
            <a:ext cx="876279" cy="304801"/>
          </a:xfrm>
          <a:prstGeom prst="rect">
            <a:avLst/>
          </a:prstGeom>
          <a:solidFill>
            <a:srgbClr val="FFFF00">
              <a:alpha val="9020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347AFA0-6698-B622-0B36-73CC37436971}"/>
              </a:ext>
            </a:extLst>
          </p:cNvPr>
          <p:cNvSpPr/>
          <p:nvPr/>
        </p:nvSpPr>
        <p:spPr>
          <a:xfrm>
            <a:off x="3063141" y="1096399"/>
            <a:ext cx="1164283" cy="543312"/>
          </a:xfrm>
          <a:prstGeom prst="rect">
            <a:avLst/>
          </a:prstGeom>
          <a:solidFill>
            <a:srgbClr val="FFFF00">
              <a:alpha val="9020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221780D5-EB3A-C744-B4F9-FC963D5C185A}"/>
              </a:ext>
            </a:extLst>
          </p:cNvPr>
          <p:cNvSpPr txBox="1"/>
          <p:nvPr/>
        </p:nvSpPr>
        <p:spPr>
          <a:xfrm>
            <a:off x="2133549" y="3114375"/>
            <a:ext cx="90175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DeSyT2025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500" dirty="0" err="1">
                <a:solidFill>
                  <a:srgbClr val="FFFFFF"/>
                </a:solidFill>
                <a:latin typeface="Times New Roman"/>
                <a:cs typeface="Times New Roman"/>
              </a:rPr>
              <a:t>eb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24-2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r>
              <a:rPr sz="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20" dirty="0">
                <a:solidFill>
                  <a:srgbClr val="FFFFFF"/>
                </a:solidFill>
                <a:latin typeface="Times New Roman"/>
                <a:cs typeface="Times New Roman"/>
              </a:rPr>
              <a:t>9/15</a:t>
            </a:r>
            <a:endParaRPr sz="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/>
      <p:bldP spid="27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7343" y="442781"/>
            <a:ext cx="607060" cy="455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20979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2082" y="936282"/>
            <a:ext cx="678180" cy="1660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 marR="42545">
              <a:lnSpc>
                <a:spcPct val="100000"/>
              </a:lnSpc>
              <a:spcBef>
                <a:spcPts val="95"/>
              </a:spcBef>
            </a:pPr>
            <a:r>
              <a:rPr lang="it-IT" sz="50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coupling:</a:t>
            </a:r>
            <a:r>
              <a:rPr sz="500" spc="1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50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-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500" spc="-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7343" y="1151327"/>
            <a:ext cx="58131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 err="1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5736590" cy="3124200"/>
            <a:chOff x="0" y="0"/>
            <a:chExt cx="5736590" cy="3124200"/>
          </a:xfrm>
        </p:grpSpPr>
        <p:pic>
          <p:nvPicPr>
            <p:cNvPr id="7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5082540" cy="325120"/>
            </a:xfrm>
            <a:custGeom>
              <a:avLst/>
              <a:gdLst/>
              <a:ahLst/>
              <a:cxnLst/>
              <a:rect l="l" t="t" r="r" b="b"/>
              <a:pathLst>
                <a:path w="5082540" h="325120">
                  <a:moveTo>
                    <a:pt x="5082082" y="0"/>
                  </a:moveTo>
                  <a:lnTo>
                    <a:pt x="0" y="0"/>
                  </a:lnTo>
                  <a:lnTo>
                    <a:pt x="0" y="324815"/>
                  </a:lnTo>
                  <a:lnTo>
                    <a:pt x="5082082" y="324815"/>
                  </a:lnTo>
                  <a:lnTo>
                    <a:pt x="5082082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1760" y="59877"/>
            <a:ext cx="421894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pc="-35" dirty="0"/>
              <a:t>First </a:t>
            </a:r>
            <a:r>
              <a:rPr lang="it-IT" spc="-35" dirty="0" err="1"/>
              <a:t>coupling</a:t>
            </a:r>
            <a:r>
              <a:rPr lang="it-IT" spc="-35" dirty="0"/>
              <a:t> of the gas tracker </a:t>
            </a:r>
            <a:r>
              <a:rPr lang="it-IT" spc="-35" dirty="0" err="1"/>
              <a:t>prototype</a:t>
            </a:r>
            <a:r>
              <a:rPr lang="it-IT" spc="-35" dirty="0"/>
              <a:t> and a SiC-detector</a:t>
            </a:r>
            <a:endParaRPr spc="-30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2122918" y="3114375"/>
            <a:ext cx="91238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lang="it-IT" spc="-25" dirty="0"/>
              <a:t>F</a:t>
            </a:r>
            <a:r>
              <a:rPr dirty="0" err="1"/>
              <a:t>eb</a:t>
            </a:r>
            <a:r>
              <a:rPr dirty="0"/>
              <a:t>.</a:t>
            </a:r>
            <a:r>
              <a:rPr spc="-5" dirty="0"/>
              <a:t> </a:t>
            </a:r>
            <a:r>
              <a:rPr spc="-25" dirty="0"/>
              <a:t>24-25, </a:t>
            </a:r>
            <a:r>
              <a:rPr spc="-10" dirty="0"/>
              <a:t>2025</a:t>
            </a:r>
            <a:r>
              <a:rPr spc="185" dirty="0"/>
              <a:t> </a:t>
            </a:r>
            <a:fld id="{81D60167-4931-47E6-BA6A-407CBD079E47}" type="slidenum">
              <a:rPr spc="-30" dirty="0"/>
              <a:t>12</a:t>
            </a:fld>
            <a:r>
              <a:rPr spc="-30" dirty="0"/>
              <a:t>/13</a:t>
            </a: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C5190A89-C0C0-8F37-9358-74A3CA5F9895}"/>
              </a:ext>
            </a:extLst>
          </p:cNvPr>
          <p:cNvSpPr/>
          <p:nvPr/>
        </p:nvSpPr>
        <p:spPr>
          <a:xfrm>
            <a:off x="77137" y="428005"/>
            <a:ext cx="2272362" cy="174772"/>
          </a:xfrm>
          <a:custGeom>
            <a:avLst/>
            <a:gdLst/>
            <a:ahLst/>
            <a:cxnLst/>
            <a:rect l="l" t="t" r="r" b="b"/>
            <a:pathLst>
              <a:path w="2531745" h="77470">
                <a:moveTo>
                  <a:pt x="0" y="77165"/>
                </a:moveTo>
                <a:lnTo>
                  <a:pt x="2531414" y="77165"/>
                </a:lnTo>
                <a:lnTo>
                  <a:pt x="2531414" y="0"/>
                </a:lnTo>
                <a:lnTo>
                  <a:pt x="0" y="0"/>
                </a:lnTo>
                <a:lnTo>
                  <a:pt x="0" y="77165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setup</a:t>
            </a:r>
            <a:endParaRPr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FFA2161B-F131-0042-AD24-59A0D43A5BBA}"/>
              </a:ext>
            </a:extLst>
          </p:cNvPr>
          <p:cNvSpPr txBox="1"/>
          <p:nvPr/>
        </p:nvSpPr>
        <p:spPr>
          <a:xfrm>
            <a:off x="77138" y="598293"/>
            <a:ext cx="2272362" cy="555921"/>
          </a:xfrm>
          <a:prstGeom prst="rect">
            <a:avLst/>
          </a:prstGeom>
          <a:solidFill>
            <a:srgbClr val="FEF2CF"/>
          </a:solidFill>
        </p:spPr>
        <p:txBody>
          <a:bodyPr vert="horz" wrap="square" lIns="0" tIns="62865" rIns="0" bIns="0" rtlCol="0">
            <a:spAutoFit/>
          </a:bodyPr>
          <a:lstStyle/>
          <a:p>
            <a:pPr marL="300355" indent="-171450">
              <a:lnSpc>
                <a:spcPct val="100000"/>
              </a:lnSpc>
              <a:spcBef>
                <a:spcPts val="49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sz="900" b="1" spc="-35" dirty="0">
                <a:latin typeface="Times New Roman"/>
                <a:cs typeface="Times New Roman"/>
              </a:rPr>
              <a:t>Probe:</a:t>
            </a:r>
            <a:r>
              <a:rPr sz="900" b="1" spc="15" dirty="0">
                <a:latin typeface="Times New Roman"/>
                <a:cs typeface="Times New Roman"/>
              </a:rPr>
              <a:t> </a:t>
            </a:r>
            <a:r>
              <a:rPr lang="it-IT" sz="900" spc="15" dirty="0" err="1">
                <a:latin typeface="Times New Roman"/>
                <a:cs typeface="Times New Roman"/>
              </a:rPr>
              <a:t>collimated</a:t>
            </a:r>
            <a:r>
              <a:rPr lang="it-IT" sz="900" spc="1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Cambria"/>
                <a:cs typeface="Cambria"/>
              </a:rPr>
              <a:t>α</a:t>
            </a:r>
            <a:r>
              <a:rPr sz="900" spc="15" dirty="0">
                <a:latin typeface="Cambria"/>
                <a:cs typeface="Cambria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by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82" baseline="27777" dirty="0">
                <a:latin typeface="Times New Roman"/>
                <a:cs typeface="Times New Roman"/>
              </a:rPr>
              <a:t>241</a:t>
            </a:r>
            <a:r>
              <a:rPr sz="900" i="1" spc="-55" dirty="0">
                <a:latin typeface="Palatino Linotype"/>
                <a:cs typeface="Palatino Linotype"/>
              </a:rPr>
              <a:t>Am</a:t>
            </a:r>
            <a:r>
              <a:rPr sz="900" i="1" spc="-25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Cambria"/>
                <a:cs typeface="Cambria"/>
              </a:rPr>
              <a:t>α</a:t>
            </a:r>
            <a:r>
              <a:rPr sz="900" dirty="0">
                <a:latin typeface="Times New Roman"/>
                <a:cs typeface="Times New Roman"/>
              </a:rPr>
              <a:t>-</a:t>
            </a:r>
            <a:r>
              <a:rPr sz="900" spc="-10" dirty="0">
                <a:latin typeface="Times New Roman"/>
                <a:cs typeface="Times New Roman"/>
              </a:rPr>
              <a:t>source;</a:t>
            </a:r>
            <a:endParaRPr sz="900" dirty="0">
              <a:latin typeface="Times New Roman"/>
              <a:cs typeface="Times New Roman"/>
            </a:endParaRPr>
          </a:p>
          <a:p>
            <a:pPr marL="300355" indent="-171450">
              <a:lnSpc>
                <a:spcPct val="1000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sz="900" b="1" spc="-20" dirty="0">
                <a:latin typeface="Times New Roman"/>
                <a:cs typeface="Times New Roman"/>
              </a:rPr>
              <a:t>Working</a:t>
            </a:r>
            <a:r>
              <a:rPr sz="900" b="1" spc="-15" dirty="0">
                <a:latin typeface="Times New Roman"/>
                <a:cs typeface="Times New Roman"/>
              </a:rPr>
              <a:t> </a:t>
            </a:r>
            <a:r>
              <a:rPr sz="900" b="1" spc="-30" dirty="0">
                <a:latin typeface="Times New Roman"/>
                <a:cs typeface="Times New Roman"/>
              </a:rPr>
              <a:t>regime: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i-</a:t>
            </a:r>
            <a:r>
              <a:rPr sz="900" dirty="0">
                <a:latin typeface="Times New Roman"/>
                <a:cs typeface="Times New Roman"/>
              </a:rPr>
              <a:t>C</a:t>
            </a:r>
            <a:r>
              <a:rPr sz="900" baseline="-11904" dirty="0">
                <a:latin typeface="Times New Roman"/>
                <a:cs typeface="Times New Roman"/>
              </a:rPr>
              <a:t>4</a:t>
            </a:r>
            <a:r>
              <a:rPr sz="900" dirty="0">
                <a:latin typeface="Times New Roman"/>
                <a:cs typeface="Times New Roman"/>
              </a:rPr>
              <a:t>H</a:t>
            </a:r>
            <a:r>
              <a:rPr sz="900" baseline="-11904" dirty="0">
                <a:latin typeface="Times New Roman"/>
                <a:cs typeface="Times New Roman"/>
              </a:rPr>
              <a:t>10</a:t>
            </a:r>
            <a:r>
              <a:rPr sz="900" spc="104" baseline="-11904" dirty="0">
                <a:latin typeface="Times New Roman"/>
                <a:cs typeface="Times New Roman"/>
              </a:rPr>
              <a:t> </a:t>
            </a:r>
            <a:r>
              <a:rPr sz="900" spc="-185" dirty="0">
                <a:latin typeface="Times New Roman"/>
                <a:cs typeface="Times New Roman"/>
              </a:rPr>
              <a:t>@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[10</a:t>
            </a:r>
            <a:r>
              <a:rPr lang="it-IT" sz="900" spc="-25" dirty="0">
                <a:latin typeface="Cambria"/>
                <a:cs typeface="Times New Roman"/>
              </a:rPr>
              <a:t>-</a:t>
            </a:r>
            <a:r>
              <a:rPr sz="900" spc="-25" dirty="0">
                <a:latin typeface="Times New Roman"/>
                <a:cs typeface="Times New Roman"/>
              </a:rPr>
              <a:t>30]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mbar;</a:t>
            </a:r>
            <a:endParaRPr lang="it-IT" sz="900" spc="-10" dirty="0">
              <a:latin typeface="Times New Roman"/>
              <a:cs typeface="Times New Roman"/>
            </a:endParaRPr>
          </a:p>
          <a:p>
            <a:pPr marL="300355" indent="-171450">
              <a:lnSpc>
                <a:spcPct val="1000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FA6DE770-C58A-C276-ACC7-080B54B314E1}"/>
              </a:ext>
            </a:extLst>
          </p:cNvPr>
          <p:cNvSpPr/>
          <p:nvPr/>
        </p:nvSpPr>
        <p:spPr>
          <a:xfrm>
            <a:off x="2725337" y="430545"/>
            <a:ext cx="2133600" cy="174772"/>
          </a:xfrm>
          <a:custGeom>
            <a:avLst/>
            <a:gdLst/>
            <a:ahLst/>
            <a:cxnLst/>
            <a:rect l="l" t="t" r="r" b="b"/>
            <a:pathLst>
              <a:path w="2531745" h="77470">
                <a:moveTo>
                  <a:pt x="0" y="77165"/>
                </a:moveTo>
                <a:lnTo>
                  <a:pt x="2531414" y="77165"/>
                </a:lnTo>
                <a:lnTo>
                  <a:pt x="2531414" y="0"/>
                </a:lnTo>
                <a:lnTo>
                  <a:pt x="0" y="0"/>
                </a:lnTo>
                <a:lnTo>
                  <a:pt x="0" y="77165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D3C92A12-9541-2DA8-B21E-EFA6C601B716}"/>
              </a:ext>
            </a:extLst>
          </p:cNvPr>
          <p:cNvSpPr/>
          <p:nvPr/>
        </p:nvSpPr>
        <p:spPr>
          <a:xfrm>
            <a:off x="0" y="3126564"/>
            <a:ext cx="5587365" cy="116839"/>
          </a:xfrm>
          <a:custGeom>
            <a:avLst/>
            <a:gdLst/>
            <a:ahLst/>
            <a:cxnLst/>
            <a:rect l="l" t="t" r="r" b="b"/>
            <a:pathLst>
              <a:path w="5587365" h="116839">
                <a:moveTo>
                  <a:pt x="5587111" y="0"/>
                </a:moveTo>
                <a:lnTo>
                  <a:pt x="4435132" y="0"/>
                </a:lnTo>
                <a:lnTo>
                  <a:pt x="691172" y="0"/>
                </a:lnTo>
                <a:lnTo>
                  <a:pt x="0" y="0"/>
                </a:lnTo>
                <a:lnTo>
                  <a:pt x="0" y="116408"/>
                </a:lnTo>
                <a:lnTo>
                  <a:pt x="691172" y="116408"/>
                </a:lnTo>
                <a:lnTo>
                  <a:pt x="4435132" y="116408"/>
                </a:lnTo>
                <a:lnTo>
                  <a:pt x="5587111" y="116408"/>
                </a:lnTo>
                <a:lnTo>
                  <a:pt x="5587111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A05BCD6E-06FE-D6EF-9E64-7CCBC91B7DFA}"/>
              </a:ext>
            </a:extLst>
          </p:cNvPr>
          <p:cNvSpPr txBox="1">
            <a:spLocks/>
          </p:cNvSpPr>
          <p:nvPr/>
        </p:nvSpPr>
        <p:spPr>
          <a:xfrm>
            <a:off x="101498" y="3117286"/>
            <a:ext cx="486409" cy="109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  <a:lvl1pPr>
              <a:defRPr sz="500" b="0" i="1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it-IT" spc="-30"/>
              <a:t>Antonino</a:t>
            </a:r>
            <a:r>
              <a:rPr lang="it-IT" spc="25"/>
              <a:t> </a:t>
            </a:r>
            <a:r>
              <a:rPr lang="it-IT" spc="-10"/>
              <a:t>Pitronaci</a:t>
            </a:r>
            <a:endParaRPr lang="it-IT" spc="-10" dirty="0"/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8BB98679-5930-352F-1566-976324420A94}"/>
              </a:ext>
            </a:extLst>
          </p:cNvPr>
          <p:cNvSpPr txBox="1">
            <a:spLocks/>
          </p:cNvSpPr>
          <p:nvPr/>
        </p:nvSpPr>
        <p:spPr>
          <a:xfrm>
            <a:off x="2122918" y="3117349"/>
            <a:ext cx="988582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da-DK" spc="-30" dirty="0"/>
              <a:t>DeSyT2025</a:t>
            </a:r>
            <a:r>
              <a:rPr lang="da-DK" spc="-25" dirty="0"/>
              <a:t> </a:t>
            </a:r>
            <a:r>
              <a:rPr lang="da-DK" spc="-35" dirty="0"/>
              <a:t>-</a:t>
            </a:r>
            <a:r>
              <a:rPr lang="da-DK" spc="-25" dirty="0"/>
              <a:t> F</a:t>
            </a:r>
            <a:r>
              <a:rPr lang="da-DK" dirty="0"/>
              <a:t>eb.</a:t>
            </a:r>
            <a:r>
              <a:rPr lang="da-DK" spc="-5" dirty="0"/>
              <a:t> </a:t>
            </a:r>
            <a:r>
              <a:rPr lang="da-DK" spc="-25" dirty="0"/>
              <a:t>24-26, </a:t>
            </a:r>
            <a:r>
              <a:rPr lang="da-DK" spc="-10" dirty="0"/>
              <a:t>2025</a:t>
            </a:r>
            <a:r>
              <a:rPr lang="da-DK" spc="185" dirty="0"/>
              <a:t> </a:t>
            </a:r>
            <a:r>
              <a:rPr lang="da-DK" spc="-30" dirty="0"/>
              <a:t>10/15</a:t>
            </a:r>
          </a:p>
        </p:txBody>
      </p:sp>
      <p:sp>
        <p:nvSpPr>
          <p:cNvPr id="41" name="object 23">
            <a:extLst>
              <a:ext uri="{FF2B5EF4-FFF2-40B4-BE49-F238E27FC236}">
                <a16:creationId xmlns:a16="http://schemas.microsoft.com/office/drawing/2014/main" id="{9D4DAB27-2157-F8EC-9F5C-4857BBB82D21}"/>
              </a:ext>
            </a:extLst>
          </p:cNvPr>
          <p:cNvSpPr/>
          <p:nvPr/>
        </p:nvSpPr>
        <p:spPr>
          <a:xfrm>
            <a:off x="2725338" y="596805"/>
            <a:ext cx="2133600" cy="537868"/>
          </a:xfrm>
          <a:custGeom>
            <a:avLst/>
            <a:gdLst/>
            <a:ahLst/>
            <a:cxnLst/>
            <a:rect l="l" t="t" r="r" b="b"/>
            <a:pathLst>
              <a:path w="4798060" h="378460">
                <a:moveTo>
                  <a:pt x="4797996" y="0"/>
                </a:moveTo>
                <a:lnTo>
                  <a:pt x="0" y="0"/>
                </a:lnTo>
                <a:lnTo>
                  <a:pt x="0" y="377990"/>
                </a:lnTo>
                <a:lnTo>
                  <a:pt x="4797996" y="377990"/>
                </a:lnTo>
                <a:lnTo>
                  <a:pt x="4797996" y="0"/>
                </a:lnTo>
                <a:close/>
              </a:path>
            </a:pathLst>
          </a:custGeom>
          <a:solidFill>
            <a:srgbClr val="FEF2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egnaposto contenuto 4">
                <a:extLst>
                  <a:ext uri="{FF2B5EF4-FFF2-40B4-BE49-F238E27FC236}">
                    <a16:creationId xmlns:a16="http://schemas.microsoft.com/office/drawing/2014/main" id="{829748E1-7B15-5DA0-A1D2-8D82240077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2441" y="612068"/>
                <a:ext cx="1985460" cy="49028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>
                <a:lvl1pPr marL="0">
                  <a:defRPr sz="1000" b="0" i="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rgbClr val="D3A826"/>
                  </a:buClr>
                  <a:buFont typeface="Wingdings" panose="05000000000000000000" pitchFamily="2" charset="2"/>
                  <a:buChar char="Ø"/>
                </a:pP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correlation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8650" lvl="1" indent="-1714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𝑓𝑜𝑐</m:t>
                        </m:r>
                      </m:sub>
                    </m:sSub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628650" lvl="1" indent="-1714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𝑓𝑜𝑐</m:t>
                        </m:r>
                      </m:sub>
                    </m:sSub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distribution; </a:t>
                </a:r>
              </a:p>
            </p:txBody>
          </p:sp>
        </mc:Choice>
        <mc:Fallback xmlns="">
          <p:sp>
            <p:nvSpPr>
              <p:cNvPr id="42" name="Segnaposto contenuto 4">
                <a:extLst>
                  <a:ext uri="{FF2B5EF4-FFF2-40B4-BE49-F238E27FC236}">
                    <a16:creationId xmlns:a16="http://schemas.microsoft.com/office/drawing/2014/main" id="{829748E1-7B15-5DA0-A1D2-8D8224007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441" y="612068"/>
                <a:ext cx="1985460" cy="490285"/>
              </a:xfrm>
              <a:prstGeom prst="rect">
                <a:avLst/>
              </a:prstGeom>
              <a:blipFill>
                <a:blip r:embed="rId13"/>
                <a:stretch>
                  <a:fillRect l="-3385" t="-8642" r="-1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bject 23">
            <a:extLst>
              <a:ext uri="{FF2B5EF4-FFF2-40B4-BE49-F238E27FC236}">
                <a16:creationId xmlns:a16="http://schemas.microsoft.com/office/drawing/2014/main" id="{0FB488BF-C50E-004F-32A4-5512A1C717B2}"/>
              </a:ext>
            </a:extLst>
          </p:cNvPr>
          <p:cNvSpPr/>
          <p:nvPr/>
        </p:nvSpPr>
        <p:spPr>
          <a:xfrm>
            <a:off x="2725338" y="637565"/>
            <a:ext cx="2133600" cy="522605"/>
          </a:xfrm>
          <a:custGeom>
            <a:avLst/>
            <a:gdLst/>
            <a:ahLst/>
            <a:cxnLst/>
            <a:rect l="l" t="t" r="r" b="b"/>
            <a:pathLst>
              <a:path w="4798060" h="378460">
                <a:moveTo>
                  <a:pt x="4797996" y="0"/>
                </a:moveTo>
                <a:lnTo>
                  <a:pt x="0" y="0"/>
                </a:lnTo>
                <a:lnTo>
                  <a:pt x="0" y="377990"/>
                </a:lnTo>
                <a:lnTo>
                  <a:pt x="4797996" y="377990"/>
                </a:lnTo>
                <a:lnTo>
                  <a:pt x="4797996" y="0"/>
                </a:lnTo>
                <a:close/>
              </a:path>
            </a:pathLst>
          </a:custGeom>
          <a:solidFill>
            <a:srgbClr val="FEF2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Segnaposto contenuto 4">
            <a:extLst>
              <a:ext uri="{FF2B5EF4-FFF2-40B4-BE49-F238E27FC236}">
                <a16:creationId xmlns:a16="http://schemas.microsoft.com/office/drawing/2014/main" id="{209ABC43-7806-2E80-AED4-D7900821C9FA}"/>
              </a:ext>
            </a:extLst>
          </p:cNvPr>
          <p:cNvSpPr txBox="1">
            <a:spLocks/>
          </p:cNvSpPr>
          <p:nvPr/>
        </p:nvSpPr>
        <p:spPr>
          <a:xfrm>
            <a:off x="2802441" y="637565"/>
            <a:ext cx="1985460" cy="49028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10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rgbClr val="D3A826"/>
              </a:buClr>
              <a:buFont typeface="Wingdings" panose="05000000000000000000" pitchFamily="2" charset="2"/>
              <a:buChar char="Ø"/>
            </a:pP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</a:t>
            </a:r>
            <a:r>
              <a:rPr lang="it-IT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coincidence</a:t>
            </a: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SiC;</a:t>
            </a:r>
            <a:endParaRPr lang="it-IT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BC234DBA-8A42-7EF1-85EC-3A4E2BE1DA2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" y="1260599"/>
            <a:ext cx="2612097" cy="1770913"/>
          </a:xfrm>
          <a:prstGeom prst="rect">
            <a:avLst/>
          </a:prstGeom>
        </p:spPr>
      </p:pic>
      <p:pic>
        <p:nvPicPr>
          <p:cNvPr id="13" name="Immagine 12" descr="Immagine che contiene schermata, linea, testo, Parallelo&#10;&#10;Il contenuto generato dall'IA potrebbe non essere corretto.">
            <a:extLst>
              <a:ext uri="{FF2B5EF4-FFF2-40B4-BE49-F238E27FC236}">
                <a16:creationId xmlns:a16="http://schemas.microsoft.com/office/drawing/2014/main" id="{54E0CBCF-ECBC-7699-2B47-340B0685844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76" y="1529211"/>
            <a:ext cx="2478722" cy="1216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ED99363-FF88-C2EB-DCFD-CA7A7C4A40A5}"/>
                  </a:ext>
                </a:extLst>
              </p:cNvPr>
              <p:cNvSpPr txBox="1"/>
              <p:nvPr/>
            </p:nvSpPr>
            <p:spPr>
              <a:xfrm>
                <a:off x="3416300" y="1470025"/>
                <a:ext cx="371897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it-IT" sz="9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9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</a:t>
                </a:r>
                <a:endParaRPr lang="it-IT" sz="9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ED99363-FF88-C2EB-DCFD-CA7A7C4A4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300" y="1470025"/>
                <a:ext cx="371897" cy="138499"/>
              </a:xfrm>
              <a:prstGeom prst="rect">
                <a:avLst/>
              </a:prstGeom>
              <a:blipFill>
                <a:blip r:embed="rId16"/>
                <a:stretch>
                  <a:fillRect l="-8197" t="-30435" r="-21311" b="-478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9B88E-5407-2CDD-4591-9228FC42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998BC37-482A-82DA-1BA1-A0FB0BF2ADBA}"/>
              </a:ext>
            </a:extLst>
          </p:cNvPr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1FE1EEA-E79B-2E52-4D67-014791AED62F}"/>
              </a:ext>
            </a:extLst>
          </p:cNvPr>
          <p:cNvSpPr txBox="1"/>
          <p:nvPr/>
        </p:nvSpPr>
        <p:spPr>
          <a:xfrm>
            <a:off x="5107343" y="442781"/>
            <a:ext cx="607060" cy="455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20979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F5DB959-CEFC-0981-453E-EA89BB8C27FF}"/>
              </a:ext>
            </a:extLst>
          </p:cNvPr>
          <p:cNvSpPr txBox="1"/>
          <p:nvPr/>
        </p:nvSpPr>
        <p:spPr>
          <a:xfrm>
            <a:off x="5082082" y="936282"/>
            <a:ext cx="678180" cy="1660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 marR="42545">
              <a:lnSpc>
                <a:spcPct val="100000"/>
              </a:lnSpc>
              <a:spcBef>
                <a:spcPts val="95"/>
              </a:spcBef>
            </a:pPr>
            <a:r>
              <a:rPr lang="it-IT" sz="50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coupling:</a:t>
            </a:r>
            <a:r>
              <a:rPr sz="500" spc="1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50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-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500" spc="-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1ADC343-0A89-D5AB-B6CA-C8E6525F0E87}"/>
              </a:ext>
            </a:extLst>
          </p:cNvPr>
          <p:cNvSpPr txBox="1"/>
          <p:nvPr/>
        </p:nvSpPr>
        <p:spPr>
          <a:xfrm>
            <a:off x="5107343" y="1151327"/>
            <a:ext cx="58131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 err="1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A95DA148-F8CA-3E93-C532-139A479ABD7B}"/>
              </a:ext>
            </a:extLst>
          </p:cNvPr>
          <p:cNvGrpSpPr/>
          <p:nvPr/>
        </p:nvGrpSpPr>
        <p:grpSpPr>
          <a:xfrm>
            <a:off x="0" y="0"/>
            <a:ext cx="5736590" cy="3124200"/>
            <a:chOff x="0" y="0"/>
            <a:chExt cx="5736590" cy="3124200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81FCDFB5-9AA3-2CC4-21AC-4B7515866AE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8B16772-7A23-2400-9AF3-E9A7282823C1}"/>
                </a:ext>
              </a:extLst>
            </p:cNvPr>
            <p:cNvSpPr/>
            <p:nvPr/>
          </p:nvSpPr>
          <p:spPr>
            <a:xfrm>
              <a:off x="0" y="0"/>
              <a:ext cx="5082540" cy="325120"/>
            </a:xfrm>
            <a:custGeom>
              <a:avLst/>
              <a:gdLst/>
              <a:ahLst/>
              <a:cxnLst/>
              <a:rect l="l" t="t" r="r" b="b"/>
              <a:pathLst>
                <a:path w="5082540" h="325120">
                  <a:moveTo>
                    <a:pt x="5082082" y="0"/>
                  </a:moveTo>
                  <a:lnTo>
                    <a:pt x="0" y="0"/>
                  </a:lnTo>
                  <a:lnTo>
                    <a:pt x="0" y="324815"/>
                  </a:lnTo>
                  <a:lnTo>
                    <a:pt x="5082082" y="324815"/>
                  </a:lnTo>
                  <a:lnTo>
                    <a:pt x="5082082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0F6845BC-123F-AC99-6211-2C977100D4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760" y="59877"/>
            <a:ext cx="421894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pc="-35" dirty="0"/>
              <a:t>First </a:t>
            </a:r>
            <a:r>
              <a:rPr lang="it-IT" spc="-35" dirty="0" err="1"/>
              <a:t>coupling</a:t>
            </a:r>
            <a:r>
              <a:rPr lang="it-IT" spc="-35" dirty="0"/>
              <a:t> of the gas tracker </a:t>
            </a:r>
            <a:r>
              <a:rPr lang="it-IT" spc="-35" dirty="0" err="1"/>
              <a:t>prototype</a:t>
            </a:r>
            <a:r>
              <a:rPr lang="it-IT" spc="-35" dirty="0"/>
              <a:t> and a SiC-detector</a:t>
            </a:r>
            <a:endParaRPr spc="-30" dirty="0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03CE31C7-6C93-79A1-FCE0-0C8EFAE167A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0D094C3-1FA1-27F9-A821-C7FBBA03179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2122918" y="3114375"/>
            <a:ext cx="91238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lang="it-IT" spc="-25" dirty="0"/>
              <a:t>F</a:t>
            </a:r>
            <a:r>
              <a:rPr dirty="0" err="1"/>
              <a:t>eb</a:t>
            </a:r>
            <a:r>
              <a:rPr dirty="0"/>
              <a:t>.</a:t>
            </a:r>
            <a:r>
              <a:rPr spc="-5" dirty="0"/>
              <a:t> </a:t>
            </a:r>
            <a:r>
              <a:rPr spc="-25" dirty="0"/>
              <a:t>24-25, </a:t>
            </a:r>
            <a:r>
              <a:rPr spc="-10" dirty="0"/>
              <a:t>2025</a:t>
            </a:r>
            <a:r>
              <a:rPr spc="185" dirty="0"/>
              <a:t> </a:t>
            </a:r>
            <a:fld id="{81D60167-4931-47E6-BA6A-407CBD079E47}" type="slidenum">
              <a:rPr spc="-30" dirty="0"/>
              <a:t>13</a:t>
            </a:fld>
            <a:r>
              <a:rPr spc="-30" dirty="0"/>
              <a:t>/13</a:t>
            </a: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CE6CDA7E-45A3-7019-77E8-121056BDD381}"/>
              </a:ext>
            </a:extLst>
          </p:cNvPr>
          <p:cNvSpPr/>
          <p:nvPr/>
        </p:nvSpPr>
        <p:spPr>
          <a:xfrm>
            <a:off x="77137" y="428005"/>
            <a:ext cx="2272362" cy="174772"/>
          </a:xfrm>
          <a:custGeom>
            <a:avLst/>
            <a:gdLst/>
            <a:ahLst/>
            <a:cxnLst/>
            <a:rect l="l" t="t" r="r" b="b"/>
            <a:pathLst>
              <a:path w="2531745" h="77470">
                <a:moveTo>
                  <a:pt x="0" y="77165"/>
                </a:moveTo>
                <a:lnTo>
                  <a:pt x="2531414" y="77165"/>
                </a:lnTo>
                <a:lnTo>
                  <a:pt x="2531414" y="0"/>
                </a:lnTo>
                <a:lnTo>
                  <a:pt x="0" y="0"/>
                </a:lnTo>
                <a:lnTo>
                  <a:pt x="0" y="77165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setup</a:t>
            </a:r>
            <a:endParaRPr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3948EEE5-6950-BB78-9FEB-AF009F11A5A7}"/>
              </a:ext>
            </a:extLst>
          </p:cNvPr>
          <p:cNvSpPr txBox="1"/>
          <p:nvPr/>
        </p:nvSpPr>
        <p:spPr>
          <a:xfrm>
            <a:off x="77138" y="598293"/>
            <a:ext cx="2272362" cy="555921"/>
          </a:xfrm>
          <a:prstGeom prst="rect">
            <a:avLst/>
          </a:prstGeom>
          <a:solidFill>
            <a:srgbClr val="FEF2CF"/>
          </a:solidFill>
        </p:spPr>
        <p:txBody>
          <a:bodyPr vert="horz" wrap="square" lIns="0" tIns="62865" rIns="0" bIns="0" rtlCol="0">
            <a:spAutoFit/>
          </a:bodyPr>
          <a:lstStyle/>
          <a:p>
            <a:pPr marL="300355" indent="-171450">
              <a:lnSpc>
                <a:spcPct val="100000"/>
              </a:lnSpc>
              <a:spcBef>
                <a:spcPts val="49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sz="900" b="1" spc="-35" dirty="0">
                <a:latin typeface="Times New Roman"/>
                <a:cs typeface="Times New Roman"/>
              </a:rPr>
              <a:t>Probe:</a:t>
            </a:r>
            <a:r>
              <a:rPr sz="900" b="1" spc="15" dirty="0">
                <a:latin typeface="Times New Roman"/>
                <a:cs typeface="Times New Roman"/>
              </a:rPr>
              <a:t> </a:t>
            </a:r>
            <a:r>
              <a:rPr lang="it-IT" sz="900" spc="15" dirty="0" err="1">
                <a:latin typeface="Times New Roman"/>
                <a:cs typeface="Times New Roman"/>
              </a:rPr>
              <a:t>collimated</a:t>
            </a:r>
            <a:r>
              <a:rPr lang="it-IT" sz="900" spc="1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Cambria"/>
                <a:cs typeface="Cambria"/>
              </a:rPr>
              <a:t>α</a:t>
            </a:r>
            <a:r>
              <a:rPr sz="900" spc="15" dirty="0">
                <a:latin typeface="Cambria"/>
                <a:cs typeface="Cambria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by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82" baseline="27777" dirty="0">
                <a:latin typeface="Times New Roman"/>
                <a:cs typeface="Times New Roman"/>
              </a:rPr>
              <a:t>241</a:t>
            </a:r>
            <a:r>
              <a:rPr sz="900" i="1" spc="-55" dirty="0">
                <a:latin typeface="Palatino Linotype"/>
                <a:cs typeface="Palatino Linotype"/>
              </a:rPr>
              <a:t>Am</a:t>
            </a:r>
            <a:r>
              <a:rPr sz="900" i="1" spc="-25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Cambria"/>
                <a:cs typeface="Cambria"/>
              </a:rPr>
              <a:t>α</a:t>
            </a:r>
            <a:r>
              <a:rPr sz="900" dirty="0">
                <a:latin typeface="Times New Roman"/>
                <a:cs typeface="Times New Roman"/>
              </a:rPr>
              <a:t>-</a:t>
            </a:r>
            <a:r>
              <a:rPr sz="900" spc="-10" dirty="0">
                <a:latin typeface="Times New Roman"/>
                <a:cs typeface="Times New Roman"/>
              </a:rPr>
              <a:t>source;</a:t>
            </a:r>
            <a:endParaRPr sz="900" dirty="0">
              <a:latin typeface="Times New Roman"/>
              <a:cs typeface="Times New Roman"/>
            </a:endParaRPr>
          </a:p>
          <a:p>
            <a:pPr marL="300355" indent="-171450">
              <a:lnSpc>
                <a:spcPct val="1000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sz="900" b="1" spc="-20" dirty="0">
                <a:latin typeface="Times New Roman"/>
                <a:cs typeface="Times New Roman"/>
              </a:rPr>
              <a:t>Working</a:t>
            </a:r>
            <a:r>
              <a:rPr sz="900" b="1" spc="-15" dirty="0">
                <a:latin typeface="Times New Roman"/>
                <a:cs typeface="Times New Roman"/>
              </a:rPr>
              <a:t> </a:t>
            </a:r>
            <a:r>
              <a:rPr sz="900" b="1" spc="-30" dirty="0">
                <a:latin typeface="Times New Roman"/>
                <a:cs typeface="Times New Roman"/>
              </a:rPr>
              <a:t>regime: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i-</a:t>
            </a:r>
            <a:r>
              <a:rPr sz="900" dirty="0">
                <a:latin typeface="Times New Roman"/>
                <a:cs typeface="Times New Roman"/>
              </a:rPr>
              <a:t>C</a:t>
            </a:r>
            <a:r>
              <a:rPr sz="900" baseline="-11904" dirty="0">
                <a:latin typeface="Times New Roman"/>
                <a:cs typeface="Times New Roman"/>
              </a:rPr>
              <a:t>4</a:t>
            </a:r>
            <a:r>
              <a:rPr sz="900" dirty="0">
                <a:latin typeface="Times New Roman"/>
                <a:cs typeface="Times New Roman"/>
              </a:rPr>
              <a:t>H</a:t>
            </a:r>
            <a:r>
              <a:rPr sz="900" baseline="-11904" dirty="0">
                <a:latin typeface="Times New Roman"/>
                <a:cs typeface="Times New Roman"/>
              </a:rPr>
              <a:t>10</a:t>
            </a:r>
            <a:r>
              <a:rPr sz="900" spc="104" baseline="-11904" dirty="0">
                <a:latin typeface="Times New Roman"/>
                <a:cs typeface="Times New Roman"/>
              </a:rPr>
              <a:t> </a:t>
            </a:r>
            <a:r>
              <a:rPr sz="900" spc="-185" dirty="0">
                <a:latin typeface="Times New Roman"/>
                <a:cs typeface="Times New Roman"/>
              </a:rPr>
              <a:t>@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[10</a:t>
            </a:r>
            <a:r>
              <a:rPr lang="it-IT" sz="900" spc="-25" dirty="0">
                <a:latin typeface="Cambria"/>
                <a:cs typeface="Times New Roman"/>
              </a:rPr>
              <a:t>-</a:t>
            </a:r>
            <a:r>
              <a:rPr sz="900" spc="-25" dirty="0">
                <a:latin typeface="Times New Roman"/>
                <a:cs typeface="Times New Roman"/>
              </a:rPr>
              <a:t>30]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mbar;</a:t>
            </a:r>
            <a:endParaRPr lang="it-IT" sz="900" spc="-10" dirty="0">
              <a:latin typeface="Times New Roman"/>
              <a:cs typeface="Times New Roman"/>
            </a:endParaRPr>
          </a:p>
          <a:p>
            <a:pPr marL="300355" indent="-171450">
              <a:lnSpc>
                <a:spcPct val="1000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86D6F8AB-6AD1-87A4-3057-F842AFC36A9C}"/>
              </a:ext>
            </a:extLst>
          </p:cNvPr>
          <p:cNvSpPr/>
          <p:nvPr/>
        </p:nvSpPr>
        <p:spPr>
          <a:xfrm>
            <a:off x="2725337" y="430545"/>
            <a:ext cx="2133600" cy="174772"/>
          </a:xfrm>
          <a:custGeom>
            <a:avLst/>
            <a:gdLst/>
            <a:ahLst/>
            <a:cxnLst/>
            <a:rect l="l" t="t" r="r" b="b"/>
            <a:pathLst>
              <a:path w="2531745" h="77470">
                <a:moveTo>
                  <a:pt x="0" y="77165"/>
                </a:moveTo>
                <a:lnTo>
                  <a:pt x="2531414" y="77165"/>
                </a:lnTo>
                <a:lnTo>
                  <a:pt x="2531414" y="0"/>
                </a:lnTo>
                <a:lnTo>
                  <a:pt x="0" y="0"/>
                </a:lnTo>
                <a:lnTo>
                  <a:pt x="0" y="77165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29531273-E6F8-2936-3775-9DFFFD9CE99C}"/>
              </a:ext>
            </a:extLst>
          </p:cNvPr>
          <p:cNvSpPr/>
          <p:nvPr/>
        </p:nvSpPr>
        <p:spPr>
          <a:xfrm>
            <a:off x="0" y="3126564"/>
            <a:ext cx="5587365" cy="116839"/>
          </a:xfrm>
          <a:custGeom>
            <a:avLst/>
            <a:gdLst/>
            <a:ahLst/>
            <a:cxnLst/>
            <a:rect l="l" t="t" r="r" b="b"/>
            <a:pathLst>
              <a:path w="5587365" h="116839">
                <a:moveTo>
                  <a:pt x="5587111" y="0"/>
                </a:moveTo>
                <a:lnTo>
                  <a:pt x="4435132" y="0"/>
                </a:lnTo>
                <a:lnTo>
                  <a:pt x="691172" y="0"/>
                </a:lnTo>
                <a:lnTo>
                  <a:pt x="0" y="0"/>
                </a:lnTo>
                <a:lnTo>
                  <a:pt x="0" y="116408"/>
                </a:lnTo>
                <a:lnTo>
                  <a:pt x="691172" y="116408"/>
                </a:lnTo>
                <a:lnTo>
                  <a:pt x="4435132" y="116408"/>
                </a:lnTo>
                <a:lnTo>
                  <a:pt x="5587111" y="116408"/>
                </a:lnTo>
                <a:lnTo>
                  <a:pt x="5587111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AE98CBA0-A7B6-D464-8E85-2BD3BC563F59}"/>
              </a:ext>
            </a:extLst>
          </p:cNvPr>
          <p:cNvSpPr txBox="1">
            <a:spLocks/>
          </p:cNvSpPr>
          <p:nvPr/>
        </p:nvSpPr>
        <p:spPr>
          <a:xfrm>
            <a:off x="101498" y="3117286"/>
            <a:ext cx="486409" cy="109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  <a:lvl1pPr>
              <a:defRPr sz="500" b="0" i="1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it-IT" spc="-30"/>
              <a:t>Antonino</a:t>
            </a:r>
            <a:r>
              <a:rPr lang="it-IT" spc="25"/>
              <a:t> </a:t>
            </a:r>
            <a:r>
              <a:rPr lang="it-IT" spc="-10"/>
              <a:t>Pitronaci</a:t>
            </a:r>
            <a:endParaRPr lang="it-IT" spc="-10" dirty="0"/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E2A7FA92-7241-C121-F49D-A5C390E8E73A}"/>
              </a:ext>
            </a:extLst>
          </p:cNvPr>
          <p:cNvSpPr txBox="1">
            <a:spLocks/>
          </p:cNvSpPr>
          <p:nvPr/>
        </p:nvSpPr>
        <p:spPr>
          <a:xfrm>
            <a:off x="2122918" y="3117349"/>
            <a:ext cx="91238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da-DK" spc="-30" dirty="0"/>
              <a:t>DeSyT2025</a:t>
            </a:r>
            <a:r>
              <a:rPr lang="da-DK" spc="-25" dirty="0"/>
              <a:t> </a:t>
            </a:r>
            <a:r>
              <a:rPr lang="da-DK" spc="-35" dirty="0"/>
              <a:t>-</a:t>
            </a:r>
            <a:r>
              <a:rPr lang="da-DK" spc="-25" dirty="0"/>
              <a:t> F</a:t>
            </a:r>
            <a:r>
              <a:rPr lang="da-DK" dirty="0"/>
              <a:t>eb.</a:t>
            </a:r>
            <a:r>
              <a:rPr lang="da-DK" spc="-5" dirty="0"/>
              <a:t> </a:t>
            </a:r>
            <a:r>
              <a:rPr lang="da-DK" spc="-25" dirty="0"/>
              <a:t>24-26, </a:t>
            </a:r>
            <a:r>
              <a:rPr lang="da-DK" spc="-10" dirty="0"/>
              <a:t>2025</a:t>
            </a:r>
            <a:r>
              <a:rPr lang="da-DK" spc="185" dirty="0"/>
              <a:t> </a:t>
            </a:r>
            <a:r>
              <a:rPr lang="da-DK" spc="-30" dirty="0"/>
              <a:t>11/15</a:t>
            </a:r>
          </a:p>
        </p:txBody>
      </p:sp>
      <p:pic>
        <p:nvPicPr>
          <p:cNvPr id="34" name="Immagine 33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7E867DCA-E713-FBD5-4383-4F9E18C326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27" y="1209400"/>
            <a:ext cx="2335162" cy="999257"/>
          </a:xfrm>
          <a:prstGeom prst="rect">
            <a:avLst/>
          </a:prstGeom>
        </p:spPr>
      </p:pic>
      <p:sp>
        <p:nvSpPr>
          <p:cNvPr id="37" name="object 13">
            <a:extLst>
              <a:ext uri="{FF2B5EF4-FFF2-40B4-BE49-F238E27FC236}">
                <a16:creationId xmlns:a16="http://schemas.microsoft.com/office/drawing/2014/main" id="{8DB4A880-E1E6-D530-7B6C-56EFA8A89290}"/>
              </a:ext>
            </a:extLst>
          </p:cNvPr>
          <p:cNvSpPr/>
          <p:nvPr/>
        </p:nvSpPr>
        <p:spPr>
          <a:xfrm>
            <a:off x="3080720" y="2266189"/>
            <a:ext cx="1630980" cy="78914"/>
          </a:xfrm>
          <a:custGeom>
            <a:avLst/>
            <a:gdLst/>
            <a:ahLst/>
            <a:cxnLst/>
            <a:rect l="l" t="t" r="r" b="b"/>
            <a:pathLst>
              <a:path w="2531745" h="77470">
                <a:moveTo>
                  <a:pt x="0" y="77165"/>
                </a:moveTo>
                <a:lnTo>
                  <a:pt x="2531414" y="77165"/>
                </a:lnTo>
                <a:lnTo>
                  <a:pt x="2531414" y="0"/>
                </a:lnTo>
                <a:lnTo>
                  <a:pt x="0" y="0"/>
                </a:lnTo>
                <a:lnTo>
                  <a:pt x="0" y="77165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endParaRPr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8A40599D-8C12-F3C4-3362-02FBDD1BAA1F}"/>
                  </a:ext>
                </a:extLst>
              </p:cNvPr>
              <p:cNvSpPr/>
              <p:nvPr/>
            </p:nvSpPr>
            <p:spPr>
              <a:xfrm>
                <a:off x="3080720" y="2345103"/>
                <a:ext cx="1630980" cy="686409"/>
              </a:xfrm>
              <a:prstGeom prst="rect">
                <a:avLst/>
              </a:prstGeom>
              <a:solidFill>
                <a:srgbClr val="FEF2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2" algn="ctr">
                  <a:buClr>
                    <a:srgbClr val="D3A826"/>
                  </a:buClr>
                </a:pPr>
                <a:r>
                  <a:rPr lang="it-IT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 of </a:t>
                </a:r>
                <a:r>
                  <a:rPr lang="it-IT" sz="9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gravity</a:t>
                </a:r>
                <a:r>
                  <a:rPr lang="it-IT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</a:t>
                </a:r>
                <a:r>
                  <a:rPr lang="it-IT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2" algn="ctr">
                  <a:buClr>
                    <a:srgbClr val="D3A826"/>
                  </a:buClr>
                </a:pPr>
                <a:endParaRPr lang="it-IT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 algn="ctr">
                  <a:buClr>
                    <a:srgbClr val="D3A82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it-IT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it-IT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lang="it-IT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𝑃𝑎𝑑𝑠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t-IT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it-IT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it-IT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it-IT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it-IT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8A40599D-8C12-F3C4-3362-02FBDD1BAA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720" y="2345103"/>
                <a:ext cx="1630980" cy="686409"/>
              </a:xfrm>
              <a:prstGeom prst="rect">
                <a:avLst/>
              </a:prstGeom>
              <a:blipFill>
                <a:blip r:embed="rId11"/>
                <a:stretch>
                  <a:fillRect t="-2679" b="-455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bject 23">
            <a:extLst>
              <a:ext uri="{FF2B5EF4-FFF2-40B4-BE49-F238E27FC236}">
                <a16:creationId xmlns:a16="http://schemas.microsoft.com/office/drawing/2014/main" id="{247E86F9-EFF1-BCA8-986E-1C189FE9FF21}"/>
              </a:ext>
            </a:extLst>
          </p:cNvPr>
          <p:cNvSpPr/>
          <p:nvPr/>
        </p:nvSpPr>
        <p:spPr>
          <a:xfrm>
            <a:off x="2725338" y="596805"/>
            <a:ext cx="2133600" cy="537868"/>
          </a:xfrm>
          <a:custGeom>
            <a:avLst/>
            <a:gdLst/>
            <a:ahLst/>
            <a:cxnLst/>
            <a:rect l="l" t="t" r="r" b="b"/>
            <a:pathLst>
              <a:path w="4798060" h="378460">
                <a:moveTo>
                  <a:pt x="4797996" y="0"/>
                </a:moveTo>
                <a:lnTo>
                  <a:pt x="0" y="0"/>
                </a:lnTo>
                <a:lnTo>
                  <a:pt x="0" y="377990"/>
                </a:lnTo>
                <a:lnTo>
                  <a:pt x="4797996" y="377990"/>
                </a:lnTo>
                <a:lnTo>
                  <a:pt x="4797996" y="0"/>
                </a:lnTo>
                <a:close/>
              </a:path>
            </a:pathLst>
          </a:custGeom>
          <a:solidFill>
            <a:srgbClr val="FEF2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egnaposto contenuto 4">
                <a:extLst>
                  <a:ext uri="{FF2B5EF4-FFF2-40B4-BE49-F238E27FC236}">
                    <a16:creationId xmlns:a16="http://schemas.microsoft.com/office/drawing/2014/main" id="{D6BA820B-5D71-62EF-2B81-0AA5569745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2441" y="612068"/>
                <a:ext cx="1985460" cy="49028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>
                <a:lvl1pPr marL="0">
                  <a:defRPr sz="1000" b="0" i="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rgbClr val="D3A826"/>
                  </a:buClr>
                  <a:buFont typeface="Wingdings" panose="05000000000000000000" pitchFamily="2" charset="2"/>
                  <a:buChar char="Ø"/>
                </a:pP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correlation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8650" lvl="1" indent="-1714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𝑓𝑜𝑐</m:t>
                        </m:r>
                      </m:sub>
                    </m:sSub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628650" lvl="1" indent="-1714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𝑓𝑜𝑐</m:t>
                        </m:r>
                      </m:sub>
                    </m:sSub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distribution; </a:t>
                </a:r>
              </a:p>
            </p:txBody>
          </p:sp>
        </mc:Choice>
        <mc:Fallback xmlns="">
          <p:sp>
            <p:nvSpPr>
              <p:cNvPr id="42" name="Segnaposto contenuto 4">
                <a:extLst>
                  <a:ext uri="{FF2B5EF4-FFF2-40B4-BE49-F238E27FC236}">
                    <a16:creationId xmlns:a16="http://schemas.microsoft.com/office/drawing/2014/main" id="{829748E1-7B15-5DA0-A1D2-8D8224007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441" y="612068"/>
                <a:ext cx="1985460" cy="490285"/>
              </a:xfrm>
              <a:prstGeom prst="rect">
                <a:avLst/>
              </a:prstGeom>
              <a:blipFill>
                <a:blip r:embed="rId13"/>
                <a:stretch>
                  <a:fillRect l="-3385" t="-8642" r="-1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bject 23">
            <a:extLst>
              <a:ext uri="{FF2B5EF4-FFF2-40B4-BE49-F238E27FC236}">
                <a16:creationId xmlns:a16="http://schemas.microsoft.com/office/drawing/2014/main" id="{8F92D011-73A2-2090-8338-8456215E7E7B}"/>
              </a:ext>
            </a:extLst>
          </p:cNvPr>
          <p:cNvSpPr/>
          <p:nvPr/>
        </p:nvSpPr>
        <p:spPr>
          <a:xfrm>
            <a:off x="2725338" y="637565"/>
            <a:ext cx="2133600" cy="522605"/>
          </a:xfrm>
          <a:custGeom>
            <a:avLst/>
            <a:gdLst/>
            <a:ahLst/>
            <a:cxnLst/>
            <a:rect l="l" t="t" r="r" b="b"/>
            <a:pathLst>
              <a:path w="4798060" h="378460">
                <a:moveTo>
                  <a:pt x="4797996" y="0"/>
                </a:moveTo>
                <a:lnTo>
                  <a:pt x="0" y="0"/>
                </a:lnTo>
                <a:lnTo>
                  <a:pt x="0" y="377990"/>
                </a:lnTo>
                <a:lnTo>
                  <a:pt x="4797996" y="377990"/>
                </a:lnTo>
                <a:lnTo>
                  <a:pt x="4797996" y="0"/>
                </a:lnTo>
                <a:close/>
              </a:path>
            </a:pathLst>
          </a:custGeom>
          <a:solidFill>
            <a:srgbClr val="FEF2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Segnaposto contenuto 4">
            <a:extLst>
              <a:ext uri="{FF2B5EF4-FFF2-40B4-BE49-F238E27FC236}">
                <a16:creationId xmlns:a16="http://schemas.microsoft.com/office/drawing/2014/main" id="{863ABB46-C58F-E1A2-09ED-92349F976F01}"/>
              </a:ext>
            </a:extLst>
          </p:cNvPr>
          <p:cNvSpPr txBox="1">
            <a:spLocks/>
          </p:cNvSpPr>
          <p:nvPr/>
        </p:nvSpPr>
        <p:spPr>
          <a:xfrm>
            <a:off x="2802441" y="637565"/>
            <a:ext cx="1985460" cy="49028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10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rgbClr val="D3A826"/>
              </a:buClr>
              <a:buFont typeface="Wingdings" panose="05000000000000000000" pitchFamily="2" charset="2"/>
              <a:buChar char="Ø"/>
            </a:pP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</a:t>
            </a:r>
            <a:r>
              <a:rPr lang="it-IT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coincidence</a:t>
            </a: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SiC;</a:t>
            </a:r>
            <a:endParaRPr lang="it-IT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4533E8F4-AD99-B8DC-FE5F-4577FAED8B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" y="1260599"/>
            <a:ext cx="2612097" cy="17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5144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C1B0C-93CA-7B6B-0928-80BE64888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32ED23F-45FB-FE6E-C92A-45B85AE4E52B}"/>
              </a:ext>
            </a:extLst>
          </p:cNvPr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A39A576-52BE-B230-2F79-3E3EFA8DFA1D}"/>
              </a:ext>
            </a:extLst>
          </p:cNvPr>
          <p:cNvSpPr txBox="1"/>
          <p:nvPr/>
        </p:nvSpPr>
        <p:spPr>
          <a:xfrm>
            <a:off x="5107343" y="442781"/>
            <a:ext cx="607060" cy="455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20979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D090D94-A237-FF40-E5AB-AD8E6444BC24}"/>
              </a:ext>
            </a:extLst>
          </p:cNvPr>
          <p:cNvSpPr txBox="1"/>
          <p:nvPr/>
        </p:nvSpPr>
        <p:spPr>
          <a:xfrm>
            <a:off x="5082082" y="936282"/>
            <a:ext cx="678180" cy="1660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 marR="42545">
              <a:lnSpc>
                <a:spcPct val="100000"/>
              </a:lnSpc>
              <a:spcBef>
                <a:spcPts val="95"/>
              </a:spcBef>
            </a:pPr>
            <a:r>
              <a:rPr lang="it-IT" sz="50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coupling:</a:t>
            </a:r>
            <a:r>
              <a:rPr sz="500" spc="1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50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-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500" spc="-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766C355-7AFC-3E92-83B2-8F9E1071DDC6}"/>
              </a:ext>
            </a:extLst>
          </p:cNvPr>
          <p:cNvSpPr txBox="1"/>
          <p:nvPr/>
        </p:nvSpPr>
        <p:spPr>
          <a:xfrm>
            <a:off x="5107343" y="1151327"/>
            <a:ext cx="58131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 err="1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0C6A475B-C9D5-2DB5-9954-E749E810EB2A}"/>
              </a:ext>
            </a:extLst>
          </p:cNvPr>
          <p:cNvGrpSpPr/>
          <p:nvPr/>
        </p:nvGrpSpPr>
        <p:grpSpPr>
          <a:xfrm>
            <a:off x="0" y="0"/>
            <a:ext cx="5736590" cy="3124200"/>
            <a:chOff x="0" y="0"/>
            <a:chExt cx="5736590" cy="3124200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503A7D01-4F52-8CE7-4E11-3C70E3F9D61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445FFEA-22FC-27E1-349D-5EAD6190C965}"/>
                </a:ext>
              </a:extLst>
            </p:cNvPr>
            <p:cNvSpPr/>
            <p:nvPr/>
          </p:nvSpPr>
          <p:spPr>
            <a:xfrm>
              <a:off x="0" y="0"/>
              <a:ext cx="5082540" cy="325120"/>
            </a:xfrm>
            <a:custGeom>
              <a:avLst/>
              <a:gdLst/>
              <a:ahLst/>
              <a:cxnLst/>
              <a:rect l="l" t="t" r="r" b="b"/>
              <a:pathLst>
                <a:path w="5082540" h="325120">
                  <a:moveTo>
                    <a:pt x="5082082" y="0"/>
                  </a:moveTo>
                  <a:lnTo>
                    <a:pt x="0" y="0"/>
                  </a:lnTo>
                  <a:lnTo>
                    <a:pt x="0" y="324815"/>
                  </a:lnTo>
                  <a:lnTo>
                    <a:pt x="5082082" y="324815"/>
                  </a:lnTo>
                  <a:lnTo>
                    <a:pt x="5082082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94B2B083-48B7-8EDC-0749-E8F4294F2A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760" y="59877"/>
            <a:ext cx="421894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pc="-35" dirty="0"/>
              <a:t>First </a:t>
            </a:r>
            <a:r>
              <a:rPr lang="it-IT" spc="-35" dirty="0" err="1"/>
              <a:t>coupling</a:t>
            </a:r>
            <a:r>
              <a:rPr lang="it-IT" spc="-35" dirty="0"/>
              <a:t> of the gas tracker </a:t>
            </a:r>
            <a:r>
              <a:rPr lang="it-IT" spc="-35" dirty="0" err="1"/>
              <a:t>prototype</a:t>
            </a:r>
            <a:r>
              <a:rPr lang="it-IT" spc="-35" dirty="0"/>
              <a:t> and a SiC-detector</a:t>
            </a:r>
            <a:endParaRPr spc="-30" dirty="0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94D84D14-FD11-75ED-4219-6E474B8BEE3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9F0298A-575C-05F6-4124-72D53914F19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2122918" y="3114375"/>
            <a:ext cx="91238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lang="it-IT" spc="-25" dirty="0"/>
              <a:t>F</a:t>
            </a:r>
            <a:r>
              <a:rPr dirty="0" err="1"/>
              <a:t>eb</a:t>
            </a:r>
            <a:r>
              <a:rPr dirty="0"/>
              <a:t>.</a:t>
            </a:r>
            <a:r>
              <a:rPr spc="-5" dirty="0"/>
              <a:t> </a:t>
            </a:r>
            <a:r>
              <a:rPr spc="-25" dirty="0"/>
              <a:t>24-25, </a:t>
            </a:r>
            <a:r>
              <a:rPr spc="-10" dirty="0"/>
              <a:t>2025</a:t>
            </a:r>
            <a:r>
              <a:rPr spc="185" dirty="0"/>
              <a:t> </a:t>
            </a:r>
            <a:fld id="{81D60167-4931-47E6-BA6A-407CBD079E47}" type="slidenum">
              <a:rPr spc="-30" dirty="0"/>
              <a:t>14</a:t>
            </a:fld>
            <a:r>
              <a:rPr spc="-30" dirty="0"/>
              <a:t>/13</a:t>
            </a: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DFDA50B8-02AE-231E-1253-7D87DFE7AE7C}"/>
              </a:ext>
            </a:extLst>
          </p:cNvPr>
          <p:cNvSpPr/>
          <p:nvPr/>
        </p:nvSpPr>
        <p:spPr>
          <a:xfrm>
            <a:off x="77137" y="428005"/>
            <a:ext cx="2272362" cy="174772"/>
          </a:xfrm>
          <a:custGeom>
            <a:avLst/>
            <a:gdLst/>
            <a:ahLst/>
            <a:cxnLst/>
            <a:rect l="l" t="t" r="r" b="b"/>
            <a:pathLst>
              <a:path w="2531745" h="77470">
                <a:moveTo>
                  <a:pt x="0" y="77165"/>
                </a:moveTo>
                <a:lnTo>
                  <a:pt x="2531414" y="77165"/>
                </a:lnTo>
                <a:lnTo>
                  <a:pt x="2531414" y="0"/>
                </a:lnTo>
                <a:lnTo>
                  <a:pt x="0" y="0"/>
                </a:lnTo>
                <a:lnTo>
                  <a:pt x="0" y="77165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setup</a:t>
            </a:r>
            <a:endParaRPr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6B6B99F4-1B25-609E-C69F-10E5674BD454}"/>
              </a:ext>
            </a:extLst>
          </p:cNvPr>
          <p:cNvSpPr txBox="1"/>
          <p:nvPr/>
        </p:nvSpPr>
        <p:spPr>
          <a:xfrm>
            <a:off x="77138" y="598293"/>
            <a:ext cx="2272362" cy="555921"/>
          </a:xfrm>
          <a:prstGeom prst="rect">
            <a:avLst/>
          </a:prstGeom>
          <a:solidFill>
            <a:srgbClr val="FEF2CF"/>
          </a:solidFill>
        </p:spPr>
        <p:txBody>
          <a:bodyPr vert="horz" wrap="square" lIns="0" tIns="62865" rIns="0" bIns="0" rtlCol="0">
            <a:spAutoFit/>
          </a:bodyPr>
          <a:lstStyle/>
          <a:p>
            <a:pPr marL="300355" indent="-171450">
              <a:lnSpc>
                <a:spcPct val="100000"/>
              </a:lnSpc>
              <a:spcBef>
                <a:spcPts val="49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sz="900" b="1" spc="-35" dirty="0">
                <a:latin typeface="Times New Roman"/>
                <a:cs typeface="Times New Roman"/>
              </a:rPr>
              <a:t>Probe:</a:t>
            </a:r>
            <a:r>
              <a:rPr sz="900" b="1" spc="15" dirty="0">
                <a:latin typeface="Times New Roman"/>
                <a:cs typeface="Times New Roman"/>
              </a:rPr>
              <a:t> </a:t>
            </a:r>
            <a:r>
              <a:rPr lang="it-IT" sz="900" spc="15" dirty="0" err="1">
                <a:latin typeface="Times New Roman"/>
                <a:cs typeface="Times New Roman"/>
              </a:rPr>
              <a:t>collimated</a:t>
            </a:r>
            <a:r>
              <a:rPr lang="it-IT" sz="900" spc="1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Cambria"/>
                <a:cs typeface="Cambria"/>
              </a:rPr>
              <a:t>α</a:t>
            </a:r>
            <a:r>
              <a:rPr sz="900" spc="15" dirty="0">
                <a:latin typeface="Cambria"/>
                <a:cs typeface="Cambria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by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82" baseline="27777" dirty="0">
                <a:latin typeface="Times New Roman"/>
                <a:cs typeface="Times New Roman"/>
              </a:rPr>
              <a:t>241</a:t>
            </a:r>
            <a:r>
              <a:rPr sz="900" i="1" spc="-55" dirty="0">
                <a:latin typeface="Palatino Linotype"/>
                <a:cs typeface="Palatino Linotype"/>
              </a:rPr>
              <a:t>Am</a:t>
            </a:r>
            <a:r>
              <a:rPr sz="900" i="1" spc="-25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Cambria"/>
                <a:cs typeface="Cambria"/>
              </a:rPr>
              <a:t>α</a:t>
            </a:r>
            <a:r>
              <a:rPr sz="900" dirty="0">
                <a:latin typeface="Times New Roman"/>
                <a:cs typeface="Times New Roman"/>
              </a:rPr>
              <a:t>-</a:t>
            </a:r>
            <a:r>
              <a:rPr sz="900" spc="-10" dirty="0">
                <a:latin typeface="Times New Roman"/>
                <a:cs typeface="Times New Roman"/>
              </a:rPr>
              <a:t>source;</a:t>
            </a:r>
            <a:endParaRPr sz="900" dirty="0">
              <a:latin typeface="Times New Roman"/>
              <a:cs typeface="Times New Roman"/>
            </a:endParaRPr>
          </a:p>
          <a:p>
            <a:pPr marL="300355" indent="-171450">
              <a:lnSpc>
                <a:spcPct val="1000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sz="900" b="1" spc="-20" dirty="0">
                <a:latin typeface="Times New Roman"/>
                <a:cs typeface="Times New Roman"/>
              </a:rPr>
              <a:t>Working</a:t>
            </a:r>
            <a:r>
              <a:rPr sz="900" b="1" spc="-15" dirty="0">
                <a:latin typeface="Times New Roman"/>
                <a:cs typeface="Times New Roman"/>
              </a:rPr>
              <a:t> </a:t>
            </a:r>
            <a:r>
              <a:rPr sz="900" b="1" spc="-30" dirty="0">
                <a:latin typeface="Times New Roman"/>
                <a:cs typeface="Times New Roman"/>
              </a:rPr>
              <a:t>regime: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i-</a:t>
            </a:r>
            <a:r>
              <a:rPr sz="900" dirty="0">
                <a:latin typeface="Times New Roman"/>
                <a:cs typeface="Times New Roman"/>
              </a:rPr>
              <a:t>C</a:t>
            </a:r>
            <a:r>
              <a:rPr sz="900" baseline="-11904" dirty="0">
                <a:latin typeface="Times New Roman"/>
                <a:cs typeface="Times New Roman"/>
              </a:rPr>
              <a:t>4</a:t>
            </a:r>
            <a:r>
              <a:rPr sz="900" dirty="0">
                <a:latin typeface="Times New Roman"/>
                <a:cs typeface="Times New Roman"/>
              </a:rPr>
              <a:t>H</a:t>
            </a:r>
            <a:r>
              <a:rPr sz="900" baseline="-11904" dirty="0">
                <a:latin typeface="Times New Roman"/>
                <a:cs typeface="Times New Roman"/>
              </a:rPr>
              <a:t>10</a:t>
            </a:r>
            <a:r>
              <a:rPr sz="900" spc="104" baseline="-11904" dirty="0">
                <a:latin typeface="Times New Roman"/>
                <a:cs typeface="Times New Roman"/>
              </a:rPr>
              <a:t> </a:t>
            </a:r>
            <a:r>
              <a:rPr sz="900" spc="-185" dirty="0">
                <a:latin typeface="Times New Roman"/>
                <a:cs typeface="Times New Roman"/>
              </a:rPr>
              <a:t>@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[10</a:t>
            </a:r>
            <a:r>
              <a:rPr lang="it-IT" sz="900" spc="-25" dirty="0">
                <a:latin typeface="Cambria"/>
                <a:cs typeface="Times New Roman"/>
              </a:rPr>
              <a:t>-</a:t>
            </a:r>
            <a:r>
              <a:rPr sz="900" spc="-25" dirty="0">
                <a:latin typeface="Times New Roman"/>
                <a:cs typeface="Times New Roman"/>
              </a:rPr>
              <a:t>30]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mbar;</a:t>
            </a:r>
            <a:endParaRPr lang="it-IT" sz="900" spc="-10" dirty="0">
              <a:latin typeface="Times New Roman"/>
              <a:cs typeface="Times New Roman"/>
            </a:endParaRPr>
          </a:p>
          <a:p>
            <a:pPr marL="300355" indent="-171450">
              <a:lnSpc>
                <a:spcPct val="1000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221DB4EC-7E1C-70A6-C340-3697B5FC8FF0}"/>
              </a:ext>
            </a:extLst>
          </p:cNvPr>
          <p:cNvSpPr/>
          <p:nvPr/>
        </p:nvSpPr>
        <p:spPr>
          <a:xfrm>
            <a:off x="2725337" y="430545"/>
            <a:ext cx="2133600" cy="174772"/>
          </a:xfrm>
          <a:custGeom>
            <a:avLst/>
            <a:gdLst/>
            <a:ahLst/>
            <a:cxnLst/>
            <a:rect l="l" t="t" r="r" b="b"/>
            <a:pathLst>
              <a:path w="2531745" h="77470">
                <a:moveTo>
                  <a:pt x="0" y="77165"/>
                </a:moveTo>
                <a:lnTo>
                  <a:pt x="2531414" y="77165"/>
                </a:lnTo>
                <a:lnTo>
                  <a:pt x="2531414" y="0"/>
                </a:lnTo>
                <a:lnTo>
                  <a:pt x="0" y="0"/>
                </a:lnTo>
                <a:lnTo>
                  <a:pt x="0" y="77165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06136F21-047B-859E-C37E-DC37E4445C18}"/>
              </a:ext>
            </a:extLst>
          </p:cNvPr>
          <p:cNvSpPr/>
          <p:nvPr/>
        </p:nvSpPr>
        <p:spPr>
          <a:xfrm>
            <a:off x="0" y="3126564"/>
            <a:ext cx="5587365" cy="116839"/>
          </a:xfrm>
          <a:custGeom>
            <a:avLst/>
            <a:gdLst/>
            <a:ahLst/>
            <a:cxnLst/>
            <a:rect l="l" t="t" r="r" b="b"/>
            <a:pathLst>
              <a:path w="5587365" h="116839">
                <a:moveTo>
                  <a:pt x="5587111" y="0"/>
                </a:moveTo>
                <a:lnTo>
                  <a:pt x="4435132" y="0"/>
                </a:lnTo>
                <a:lnTo>
                  <a:pt x="691172" y="0"/>
                </a:lnTo>
                <a:lnTo>
                  <a:pt x="0" y="0"/>
                </a:lnTo>
                <a:lnTo>
                  <a:pt x="0" y="116408"/>
                </a:lnTo>
                <a:lnTo>
                  <a:pt x="691172" y="116408"/>
                </a:lnTo>
                <a:lnTo>
                  <a:pt x="4435132" y="116408"/>
                </a:lnTo>
                <a:lnTo>
                  <a:pt x="5587111" y="116408"/>
                </a:lnTo>
                <a:lnTo>
                  <a:pt x="5587111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4A817E64-2460-445A-03D7-189E09D5EAFB}"/>
              </a:ext>
            </a:extLst>
          </p:cNvPr>
          <p:cNvSpPr txBox="1">
            <a:spLocks/>
          </p:cNvSpPr>
          <p:nvPr/>
        </p:nvSpPr>
        <p:spPr>
          <a:xfrm>
            <a:off x="101498" y="3117286"/>
            <a:ext cx="486409" cy="109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  <a:lvl1pPr>
              <a:defRPr sz="500" b="0" i="1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it-IT" spc="-30"/>
              <a:t>Antonino</a:t>
            </a:r>
            <a:r>
              <a:rPr lang="it-IT" spc="25"/>
              <a:t> </a:t>
            </a:r>
            <a:r>
              <a:rPr lang="it-IT" spc="-10"/>
              <a:t>Pitronaci</a:t>
            </a:r>
            <a:endParaRPr lang="it-IT" spc="-10" dirty="0"/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D792369D-BE72-A611-E39C-E72485CA005F}"/>
              </a:ext>
            </a:extLst>
          </p:cNvPr>
          <p:cNvSpPr txBox="1">
            <a:spLocks/>
          </p:cNvSpPr>
          <p:nvPr/>
        </p:nvSpPr>
        <p:spPr>
          <a:xfrm>
            <a:off x="2122918" y="3117349"/>
            <a:ext cx="91238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da-DK" spc="-30" dirty="0"/>
              <a:t>DeSyT2025</a:t>
            </a:r>
            <a:r>
              <a:rPr lang="da-DK" spc="-25" dirty="0"/>
              <a:t> </a:t>
            </a:r>
            <a:r>
              <a:rPr lang="da-DK" spc="-35" dirty="0"/>
              <a:t>-</a:t>
            </a:r>
            <a:r>
              <a:rPr lang="da-DK" spc="-25" dirty="0"/>
              <a:t> F</a:t>
            </a:r>
            <a:r>
              <a:rPr lang="da-DK" dirty="0"/>
              <a:t>eb.</a:t>
            </a:r>
            <a:r>
              <a:rPr lang="da-DK" spc="-5" dirty="0"/>
              <a:t> </a:t>
            </a:r>
            <a:r>
              <a:rPr lang="da-DK" spc="-25" dirty="0"/>
              <a:t>24-26, </a:t>
            </a:r>
            <a:r>
              <a:rPr lang="da-DK" spc="-10" dirty="0"/>
              <a:t>2025</a:t>
            </a:r>
            <a:r>
              <a:rPr lang="da-DK" spc="185" dirty="0"/>
              <a:t> </a:t>
            </a:r>
            <a:r>
              <a:rPr lang="da-DK" spc="-30" dirty="0"/>
              <a:t>12/15</a:t>
            </a:r>
          </a:p>
        </p:txBody>
      </p:sp>
      <p:sp>
        <p:nvSpPr>
          <p:cNvPr id="41" name="object 23">
            <a:extLst>
              <a:ext uri="{FF2B5EF4-FFF2-40B4-BE49-F238E27FC236}">
                <a16:creationId xmlns:a16="http://schemas.microsoft.com/office/drawing/2014/main" id="{CD0799EE-AD8E-E3A5-6FD9-1109DC073293}"/>
              </a:ext>
            </a:extLst>
          </p:cNvPr>
          <p:cNvSpPr/>
          <p:nvPr/>
        </p:nvSpPr>
        <p:spPr>
          <a:xfrm>
            <a:off x="2725338" y="596805"/>
            <a:ext cx="2133600" cy="537868"/>
          </a:xfrm>
          <a:custGeom>
            <a:avLst/>
            <a:gdLst/>
            <a:ahLst/>
            <a:cxnLst/>
            <a:rect l="l" t="t" r="r" b="b"/>
            <a:pathLst>
              <a:path w="4798060" h="378460">
                <a:moveTo>
                  <a:pt x="4797996" y="0"/>
                </a:moveTo>
                <a:lnTo>
                  <a:pt x="0" y="0"/>
                </a:lnTo>
                <a:lnTo>
                  <a:pt x="0" y="377990"/>
                </a:lnTo>
                <a:lnTo>
                  <a:pt x="4797996" y="377990"/>
                </a:lnTo>
                <a:lnTo>
                  <a:pt x="4797996" y="0"/>
                </a:lnTo>
                <a:close/>
              </a:path>
            </a:pathLst>
          </a:custGeom>
          <a:solidFill>
            <a:srgbClr val="FEF2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egnaposto contenuto 4">
                <a:extLst>
                  <a:ext uri="{FF2B5EF4-FFF2-40B4-BE49-F238E27FC236}">
                    <a16:creationId xmlns:a16="http://schemas.microsoft.com/office/drawing/2014/main" id="{915AC101-CA46-EF1F-EEDF-5195F28238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2441" y="612068"/>
                <a:ext cx="1985460" cy="49028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>
                <a:lvl1pPr marL="0">
                  <a:defRPr sz="1000" b="0" i="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rgbClr val="D3A826"/>
                  </a:buClr>
                  <a:buFont typeface="Wingdings" panose="05000000000000000000" pitchFamily="2" charset="2"/>
                  <a:buChar char="Ø"/>
                </a:pP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correlation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8650" lvl="1" indent="-1714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𝑓𝑜𝑐</m:t>
                        </m:r>
                      </m:sub>
                    </m:sSub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628650" lvl="1" indent="-1714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𝑓𝑜𝑐</m:t>
                        </m:r>
                      </m:sub>
                    </m:sSub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distribution; </a:t>
                </a:r>
              </a:p>
            </p:txBody>
          </p:sp>
        </mc:Choice>
        <mc:Fallback xmlns="">
          <p:sp>
            <p:nvSpPr>
              <p:cNvPr id="42" name="Segnaposto contenuto 4">
                <a:extLst>
                  <a:ext uri="{FF2B5EF4-FFF2-40B4-BE49-F238E27FC236}">
                    <a16:creationId xmlns:a16="http://schemas.microsoft.com/office/drawing/2014/main" id="{829748E1-7B15-5DA0-A1D2-8D8224007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441" y="612068"/>
                <a:ext cx="1985460" cy="490285"/>
              </a:xfrm>
              <a:prstGeom prst="rect">
                <a:avLst/>
              </a:prstGeom>
              <a:blipFill>
                <a:blip r:embed="rId13"/>
                <a:stretch>
                  <a:fillRect l="-3385" t="-8642" r="-1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bject 23">
            <a:extLst>
              <a:ext uri="{FF2B5EF4-FFF2-40B4-BE49-F238E27FC236}">
                <a16:creationId xmlns:a16="http://schemas.microsoft.com/office/drawing/2014/main" id="{22F4F152-94E0-2CF8-078D-CC6653F2CA9C}"/>
              </a:ext>
            </a:extLst>
          </p:cNvPr>
          <p:cNvSpPr/>
          <p:nvPr/>
        </p:nvSpPr>
        <p:spPr>
          <a:xfrm>
            <a:off x="2725338" y="637565"/>
            <a:ext cx="2133600" cy="522605"/>
          </a:xfrm>
          <a:custGeom>
            <a:avLst/>
            <a:gdLst/>
            <a:ahLst/>
            <a:cxnLst/>
            <a:rect l="l" t="t" r="r" b="b"/>
            <a:pathLst>
              <a:path w="4798060" h="378460">
                <a:moveTo>
                  <a:pt x="4797996" y="0"/>
                </a:moveTo>
                <a:lnTo>
                  <a:pt x="0" y="0"/>
                </a:lnTo>
                <a:lnTo>
                  <a:pt x="0" y="377990"/>
                </a:lnTo>
                <a:lnTo>
                  <a:pt x="4797996" y="377990"/>
                </a:lnTo>
                <a:lnTo>
                  <a:pt x="4797996" y="0"/>
                </a:lnTo>
                <a:close/>
              </a:path>
            </a:pathLst>
          </a:custGeom>
          <a:solidFill>
            <a:srgbClr val="FEF2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egnaposto contenuto 4">
                <a:extLst>
                  <a:ext uri="{FF2B5EF4-FFF2-40B4-BE49-F238E27FC236}">
                    <a16:creationId xmlns:a16="http://schemas.microsoft.com/office/drawing/2014/main" id="{DFCA9C27-0427-5869-4187-7F8D61D5A1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2441" y="637565"/>
                <a:ext cx="1985460" cy="49028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>
                <a:lvl1pPr marL="0">
                  <a:defRPr sz="1000" b="0" i="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rgbClr val="D3A826"/>
                  </a:buClr>
                  <a:buFont typeface="Wingdings" panose="05000000000000000000" pitchFamily="2" charset="2"/>
                  <a:buChar char="Ø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coincidence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SiC:</a:t>
                </a:r>
              </a:p>
              <a:p>
                <a:pPr marL="628650" lvl="1" indent="-1714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Goals: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it-IT" sz="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𝜗</m:t>
                    </m:r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44" name="Segnaposto contenuto 4">
                <a:extLst>
                  <a:ext uri="{FF2B5EF4-FFF2-40B4-BE49-F238E27FC236}">
                    <a16:creationId xmlns:a16="http://schemas.microsoft.com/office/drawing/2014/main" id="{DFCA9C27-0427-5869-4187-7F8D61D5A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441" y="637565"/>
                <a:ext cx="1985460" cy="490285"/>
              </a:xfrm>
              <a:prstGeom prst="rect">
                <a:avLst/>
              </a:prstGeom>
              <a:blipFill>
                <a:blip r:embed="rId14"/>
                <a:stretch>
                  <a:fillRect l="-3385" t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AB827B01-AA8B-0B69-96A8-597A6802035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" y="1260599"/>
            <a:ext cx="2612097" cy="1770913"/>
          </a:xfrm>
          <a:prstGeom prst="rect">
            <a:avLst/>
          </a:prstGeom>
        </p:spPr>
      </p:pic>
      <p:pic>
        <p:nvPicPr>
          <p:cNvPr id="10" name="Immagine 9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E795C5DE-B49C-C695-61EE-4FF1C088C93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75" y="1055458"/>
            <a:ext cx="2417681" cy="20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64869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039E8-7DDF-2018-BB3F-7DCFF0F93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60C3162-6BB1-4E03-A397-AF8226A90D52}"/>
              </a:ext>
            </a:extLst>
          </p:cNvPr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065C92C-39E7-0A85-E4C0-8694F4BD9865}"/>
              </a:ext>
            </a:extLst>
          </p:cNvPr>
          <p:cNvSpPr txBox="1"/>
          <p:nvPr/>
        </p:nvSpPr>
        <p:spPr>
          <a:xfrm>
            <a:off x="5107343" y="442781"/>
            <a:ext cx="607060" cy="455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20979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E953781-EB7B-237E-60BF-76813C6DBDA3}"/>
              </a:ext>
            </a:extLst>
          </p:cNvPr>
          <p:cNvSpPr txBox="1"/>
          <p:nvPr/>
        </p:nvSpPr>
        <p:spPr>
          <a:xfrm>
            <a:off x="5082082" y="936282"/>
            <a:ext cx="678180" cy="1660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 marR="42545">
              <a:lnSpc>
                <a:spcPct val="100000"/>
              </a:lnSpc>
              <a:spcBef>
                <a:spcPts val="95"/>
              </a:spcBef>
            </a:pPr>
            <a:r>
              <a:rPr lang="it-IT" sz="50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coupling:</a:t>
            </a:r>
            <a:r>
              <a:rPr sz="500" spc="1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50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-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500" spc="-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6A8654B-E98A-B330-6FE4-7C252FC9ECB8}"/>
              </a:ext>
            </a:extLst>
          </p:cNvPr>
          <p:cNvSpPr txBox="1"/>
          <p:nvPr/>
        </p:nvSpPr>
        <p:spPr>
          <a:xfrm>
            <a:off x="5107343" y="1151327"/>
            <a:ext cx="58131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 err="1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3AD4F155-765E-9E6B-835D-3E5F43172BED}"/>
              </a:ext>
            </a:extLst>
          </p:cNvPr>
          <p:cNvGrpSpPr/>
          <p:nvPr/>
        </p:nvGrpSpPr>
        <p:grpSpPr>
          <a:xfrm>
            <a:off x="0" y="0"/>
            <a:ext cx="5736590" cy="3124200"/>
            <a:chOff x="0" y="0"/>
            <a:chExt cx="5736590" cy="3124200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FD5737B3-6F17-FA09-CDB0-29FC2D35342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9D2C733-98E9-2A61-6968-1D594ADB2F15}"/>
                </a:ext>
              </a:extLst>
            </p:cNvPr>
            <p:cNvSpPr/>
            <p:nvPr/>
          </p:nvSpPr>
          <p:spPr>
            <a:xfrm>
              <a:off x="0" y="0"/>
              <a:ext cx="5082540" cy="325120"/>
            </a:xfrm>
            <a:custGeom>
              <a:avLst/>
              <a:gdLst/>
              <a:ahLst/>
              <a:cxnLst/>
              <a:rect l="l" t="t" r="r" b="b"/>
              <a:pathLst>
                <a:path w="5082540" h="325120">
                  <a:moveTo>
                    <a:pt x="5082082" y="0"/>
                  </a:moveTo>
                  <a:lnTo>
                    <a:pt x="0" y="0"/>
                  </a:lnTo>
                  <a:lnTo>
                    <a:pt x="0" y="324815"/>
                  </a:lnTo>
                  <a:lnTo>
                    <a:pt x="5082082" y="324815"/>
                  </a:lnTo>
                  <a:lnTo>
                    <a:pt x="5082082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A3791705-D331-A469-43E9-4D8094122E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760" y="59877"/>
            <a:ext cx="421894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pc="-35" dirty="0"/>
              <a:t>First </a:t>
            </a:r>
            <a:r>
              <a:rPr lang="it-IT" spc="-35" dirty="0" err="1"/>
              <a:t>coupling</a:t>
            </a:r>
            <a:r>
              <a:rPr lang="it-IT" spc="-35" dirty="0"/>
              <a:t> of the gas tracker </a:t>
            </a:r>
            <a:r>
              <a:rPr lang="it-IT" spc="-35" dirty="0" err="1"/>
              <a:t>prototype</a:t>
            </a:r>
            <a:r>
              <a:rPr lang="it-IT" spc="-35" dirty="0"/>
              <a:t> and a SiC-detector</a:t>
            </a:r>
            <a:endParaRPr spc="-30" dirty="0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FBE5C2CA-E538-8D26-7FED-26C58D83B5D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D29DF08-D586-592B-93EB-E45BFE52E27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2122918" y="3114375"/>
            <a:ext cx="91238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lang="it-IT" spc="-25" dirty="0"/>
              <a:t>F</a:t>
            </a:r>
            <a:r>
              <a:rPr dirty="0" err="1"/>
              <a:t>eb</a:t>
            </a:r>
            <a:r>
              <a:rPr dirty="0"/>
              <a:t>.</a:t>
            </a:r>
            <a:r>
              <a:rPr spc="-5" dirty="0"/>
              <a:t> </a:t>
            </a:r>
            <a:r>
              <a:rPr spc="-25" dirty="0"/>
              <a:t>24-25, </a:t>
            </a:r>
            <a:r>
              <a:rPr spc="-10" dirty="0"/>
              <a:t>2025</a:t>
            </a:r>
            <a:r>
              <a:rPr spc="185" dirty="0"/>
              <a:t> </a:t>
            </a:r>
            <a:fld id="{81D60167-4931-47E6-BA6A-407CBD079E47}" type="slidenum">
              <a:rPr spc="-30" dirty="0"/>
              <a:t>15</a:t>
            </a:fld>
            <a:r>
              <a:rPr spc="-30" dirty="0"/>
              <a:t>/13</a:t>
            </a: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39421E92-DB19-F40F-271D-CF847444DDF7}"/>
              </a:ext>
            </a:extLst>
          </p:cNvPr>
          <p:cNvSpPr/>
          <p:nvPr/>
        </p:nvSpPr>
        <p:spPr>
          <a:xfrm>
            <a:off x="77137" y="428005"/>
            <a:ext cx="2272362" cy="174772"/>
          </a:xfrm>
          <a:custGeom>
            <a:avLst/>
            <a:gdLst/>
            <a:ahLst/>
            <a:cxnLst/>
            <a:rect l="l" t="t" r="r" b="b"/>
            <a:pathLst>
              <a:path w="2531745" h="77470">
                <a:moveTo>
                  <a:pt x="0" y="77165"/>
                </a:moveTo>
                <a:lnTo>
                  <a:pt x="2531414" y="77165"/>
                </a:lnTo>
                <a:lnTo>
                  <a:pt x="2531414" y="0"/>
                </a:lnTo>
                <a:lnTo>
                  <a:pt x="0" y="0"/>
                </a:lnTo>
                <a:lnTo>
                  <a:pt x="0" y="77165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setup</a:t>
            </a:r>
            <a:endParaRPr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57BCC584-336D-485F-E997-97D0CC71EB18}"/>
              </a:ext>
            </a:extLst>
          </p:cNvPr>
          <p:cNvSpPr txBox="1"/>
          <p:nvPr/>
        </p:nvSpPr>
        <p:spPr>
          <a:xfrm>
            <a:off x="77138" y="598293"/>
            <a:ext cx="2272362" cy="555921"/>
          </a:xfrm>
          <a:prstGeom prst="rect">
            <a:avLst/>
          </a:prstGeom>
          <a:solidFill>
            <a:srgbClr val="FEF2CF"/>
          </a:solidFill>
        </p:spPr>
        <p:txBody>
          <a:bodyPr vert="horz" wrap="square" lIns="0" tIns="62865" rIns="0" bIns="0" rtlCol="0">
            <a:spAutoFit/>
          </a:bodyPr>
          <a:lstStyle/>
          <a:p>
            <a:pPr marL="300355" indent="-171450">
              <a:lnSpc>
                <a:spcPct val="100000"/>
              </a:lnSpc>
              <a:spcBef>
                <a:spcPts val="49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sz="900" b="1" spc="-35" dirty="0">
                <a:latin typeface="Times New Roman"/>
                <a:cs typeface="Times New Roman"/>
              </a:rPr>
              <a:t>Probe:</a:t>
            </a:r>
            <a:r>
              <a:rPr sz="900" b="1" spc="15" dirty="0">
                <a:latin typeface="Times New Roman"/>
                <a:cs typeface="Times New Roman"/>
              </a:rPr>
              <a:t> </a:t>
            </a:r>
            <a:r>
              <a:rPr lang="it-IT" sz="900" spc="15" dirty="0" err="1">
                <a:latin typeface="Times New Roman"/>
                <a:cs typeface="Times New Roman"/>
              </a:rPr>
              <a:t>collimated</a:t>
            </a:r>
            <a:r>
              <a:rPr lang="it-IT" sz="900" spc="1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Cambria"/>
                <a:cs typeface="Cambria"/>
              </a:rPr>
              <a:t>α</a:t>
            </a:r>
            <a:r>
              <a:rPr sz="900" spc="15" dirty="0">
                <a:latin typeface="Cambria"/>
                <a:cs typeface="Cambria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by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82" baseline="27777" dirty="0">
                <a:latin typeface="Times New Roman"/>
                <a:cs typeface="Times New Roman"/>
              </a:rPr>
              <a:t>241</a:t>
            </a:r>
            <a:r>
              <a:rPr sz="900" i="1" spc="-55" dirty="0">
                <a:latin typeface="Palatino Linotype"/>
                <a:cs typeface="Palatino Linotype"/>
              </a:rPr>
              <a:t>Am</a:t>
            </a:r>
            <a:r>
              <a:rPr sz="900" i="1" spc="-25" dirty="0">
                <a:latin typeface="Palatino Linotype"/>
                <a:cs typeface="Palatino Linotype"/>
              </a:rPr>
              <a:t> </a:t>
            </a:r>
            <a:r>
              <a:rPr sz="900" dirty="0">
                <a:latin typeface="Cambria"/>
                <a:cs typeface="Cambria"/>
              </a:rPr>
              <a:t>α</a:t>
            </a:r>
            <a:r>
              <a:rPr sz="900" dirty="0">
                <a:latin typeface="Times New Roman"/>
                <a:cs typeface="Times New Roman"/>
              </a:rPr>
              <a:t>-</a:t>
            </a:r>
            <a:r>
              <a:rPr sz="900" spc="-10" dirty="0">
                <a:latin typeface="Times New Roman"/>
                <a:cs typeface="Times New Roman"/>
              </a:rPr>
              <a:t>source;</a:t>
            </a:r>
            <a:endParaRPr sz="900" dirty="0">
              <a:latin typeface="Times New Roman"/>
              <a:cs typeface="Times New Roman"/>
            </a:endParaRPr>
          </a:p>
          <a:p>
            <a:pPr marL="300355" indent="-171450">
              <a:lnSpc>
                <a:spcPct val="1000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sz="900" b="1" spc="-20" dirty="0">
                <a:latin typeface="Times New Roman"/>
                <a:cs typeface="Times New Roman"/>
              </a:rPr>
              <a:t>Working</a:t>
            </a:r>
            <a:r>
              <a:rPr sz="900" b="1" spc="-15" dirty="0">
                <a:latin typeface="Times New Roman"/>
                <a:cs typeface="Times New Roman"/>
              </a:rPr>
              <a:t> </a:t>
            </a:r>
            <a:r>
              <a:rPr sz="900" b="1" spc="-30" dirty="0">
                <a:latin typeface="Times New Roman"/>
                <a:cs typeface="Times New Roman"/>
              </a:rPr>
              <a:t>regime: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i-</a:t>
            </a:r>
            <a:r>
              <a:rPr sz="900" dirty="0">
                <a:latin typeface="Times New Roman"/>
                <a:cs typeface="Times New Roman"/>
              </a:rPr>
              <a:t>C</a:t>
            </a:r>
            <a:r>
              <a:rPr sz="900" baseline="-11904" dirty="0">
                <a:latin typeface="Times New Roman"/>
                <a:cs typeface="Times New Roman"/>
              </a:rPr>
              <a:t>4</a:t>
            </a:r>
            <a:r>
              <a:rPr sz="900" dirty="0">
                <a:latin typeface="Times New Roman"/>
                <a:cs typeface="Times New Roman"/>
              </a:rPr>
              <a:t>H</a:t>
            </a:r>
            <a:r>
              <a:rPr sz="900" baseline="-11904" dirty="0">
                <a:latin typeface="Times New Roman"/>
                <a:cs typeface="Times New Roman"/>
              </a:rPr>
              <a:t>10</a:t>
            </a:r>
            <a:r>
              <a:rPr sz="900" spc="104" baseline="-11904" dirty="0">
                <a:latin typeface="Times New Roman"/>
                <a:cs typeface="Times New Roman"/>
              </a:rPr>
              <a:t> </a:t>
            </a:r>
            <a:r>
              <a:rPr sz="900" spc="-185" dirty="0">
                <a:latin typeface="Times New Roman"/>
                <a:cs typeface="Times New Roman"/>
              </a:rPr>
              <a:t>@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[10</a:t>
            </a:r>
            <a:r>
              <a:rPr lang="it-IT" sz="900" spc="-25" dirty="0">
                <a:latin typeface="Cambria"/>
                <a:cs typeface="Times New Roman"/>
              </a:rPr>
              <a:t>-</a:t>
            </a:r>
            <a:r>
              <a:rPr sz="900" spc="-25" dirty="0">
                <a:latin typeface="Times New Roman"/>
                <a:cs typeface="Times New Roman"/>
              </a:rPr>
              <a:t>30]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mbar;</a:t>
            </a:r>
            <a:endParaRPr lang="it-IT" sz="900" spc="-10" dirty="0">
              <a:latin typeface="Times New Roman"/>
              <a:cs typeface="Times New Roman"/>
            </a:endParaRPr>
          </a:p>
          <a:p>
            <a:pPr marL="300355" indent="-171450">
              <a:lnSpc>
                <a:spcPct val="1000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4ECAF745-A8CB-0442-5472-EFD148FB3D2A}"/>
              </a:ext>
            </a:extLst>
          </p:cNvPr>
          <p:cNvSpPr/>
          <p:nvPr/>
        </p:nvSpPr>
        <p:spPr>
          <a:xfrm>
            <a:off x="2725337" y="430545"/>
            <a:ext cx="2133600" cy="174772"/>
          </a:xfrm>
          <a:custGeom>
            <a:avLst/>
            <a:gdLst/>
            <a:ahLst/>
            <a:cxnLst/>
            <a:rect l="l" t="t" r="r" b="b"/>
            <a:pathLst>
              <a:path w="2531745" h="77470">
                <a:moveTo>
                  <a:pt x="0" y="77165"/>
                </a:moveTo>
                <a:lnTo>
                  <a:pt x="2531414" y="77165"/>
                </a:lnTo>
                <a:lnTo>
                  <a:pt x="2531414" y="0"/>
                </a:lnTo>
                <a:lnTo>
                  <a:pt x="0" y="0"/>
                </a:lnTo>
                <a:lnTo>
                  <a:pt x="0" y="77165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1D954437-47B7-616E-EE48-8BC08CD82172}"/>
              </a:ext>
            </a:extLst>
          </p:cNvPr>
          <p:cNvSpPr/>
          <p:nvPr/>
        </p:nvSpPr>
        <p:spPr>
          <a:xfrm>
            <a:off x="0" y="3126564"/>
            <a:ext cx="5587365" cy="116839"/>
          </a:xfrm>
          <a:custGeom>
            <a:avLst/>
            <a:gdLst/>
            <a:ahLst/>
            <a:cxnLst/>
            <a:rect l="l" t="t" r="r" b="b"/>
            <a:pathLst>
              <a:path w="5587365" h="116839">
                <a:moveTo>
                  <a:pt x="5587111" y="0"/>
                </a:moveTo>
                <a:lnTo>
                  <a:pt x="4435132" y="0"/>
                </a:lnTo>
                <a:lnTo>
                  <a:pt x="691172" y="0"/>
                </a:lnTo>
                <a:lnTo>
                  <a:pt x="0" y="0"/>
                </a:lnTo>
                <a:lnTo>
                  <a:pt x="0" y="116408"/>
                </a:lnTo>
                <a:lnTo>
                  <a:pt x="691172" y="116408"/>
                </a:lnTo>
                <a:lnTo>
                  <a:pt x="4435132" y="116408"/>
                </a:lnTo>
                <a:lnTo>
                  <a:pt x="5587111" y="116408"/>
                </a:lnTo>
                <a:lnTo>
                  <a:pt x="5587111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DC723581-7FD9-C647-3F63-1BA78C69650C}"/>
              </a:ext>
            </a:extLst>
          </p:cNvPr>
          <p:cNvSpPr txBox="1">
            <a:spLocks/>
          </p:cNvSpPr>
          <p:nvPr/>
        </p:nvSpPr>
        <p:spPr>
          <a:xfrm>
            <a:off x="101498" y="3117286"/>
            <a:ext cx="486409" cy="109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  <a:lvl1pPr>
              <a:defRPr sz="500" b="0" i="1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it-IT" spc="-30"/>
              <a:t>Antonino</a:t>
            </a:r>
            <a:r>
              <a:rPr lang="it-IT" spc="25"/>
              <a:t> </a:t>
            </a:r>
            <a:r>
              <a:rPr lang="it-IT" spc="-10"/>
              <a:t>Pitronaci</a:t>
            </a:r>
            <a:endParaRPr lang="it-IT" spc="-10" dirty="0"/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7B144F38-12BE-7DFC-D7CD-162E51CFFB71}"/>
              </a:ext>
            </a:extLst>
          </p:cNvPr>
          <p:cNvSpPr txBox="1">
            <a:spLocks/>
          </p:cNvSpPr>
          <p:nvPr/>
        </p:nvSpPr>
        <p:spPr>
          <a:xfrm>
            <a:off x="2122918" y="3117349"/>
            <a:ext cx="91238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da-DK" spc="-30" dirty="0"/>
              <a:t>DeSyT2025</a:t>
            </a:r>
            <a:r>
              <a:rPr lang="da-DK" spc="-25" dirty="0"/>
              <a:t> </a:t>
            </a:r>
            <a:r>
              <a:rPr lang="da-DK" spc="-35" dirty="0"/>
              <a:t>-</a:t>
            </a:r>
            <a:r>
              <a:rPr lang="da-DK" spc="-25" dirty="0"/>
              <a:t> F</a:t>
            </a:r>
            <a:r>
              <a:rPr lang="da-DK" dirty="0"/>
              <a:t>eb.</a:t>
            </a:r>
            <a:r>
              <a:rPr lang="da-DK" spc="-5" dirty="0"/>
              <a:t> </a:t>
            </a:r>
            <a:r>
              <a:rPr lang="da-DK" spc="-25" dirty="0"/>
              <a:t>24-26, </a:t>
            </a:r>
            <a:r>
              <a:rPr lang="da-DK" spc="-10" dirty="0"/>
              <a:t>2025</a:t>
            </a:r>
            <a:r>
              <a:rPr lang="da-DK" spc="185" dirty="0"/>
              <a:t> </a:t>
            </a:r>
            <a:r>
              <a:rPr lang="da-DK" spc="-30" dirty="0"/>
              <a:t>13/15</a:t>
            </a:r>
          </a:p>
        </p:txBody>
      </p:sp>
      <p:sp>
        <p:nvSpPr>
          <p:cNvPr id="41" name="object 23">
            <a:extLst>
              <a:ext uri="{FF2B5EF4-FFF2-40B4-BE49-F238E27FC236}">
                <a16:creationId xmlns:a16="http://schemas.microsoft.com/office/drawing/2014/main" id="{9A882941-1C3C-8DD5-0DAC-A2BBF6C2B346}"/>
              </a:ext>
            </a:extLst>
          </p:cNvPr>
          <p:cNvSpPr/>
          <p:nvPr/>
        </p:nvSpPr>
        <p:spPr>
          <a:xfrm>
            <a:off x="2725338" y="596805"/>
            <a:ext cx="2133600" cy="537868"/>
          </a:xfrm>
          <a:custGeom>
            <a:avLst/>
            <a:gdLst/>
            <a:ahLst/>
            <a:cxnLst/>
            <a:rect l="l" t="t" r="r" b="b"/>
            <a:pathLst>
              <a:path w="4798060" h="378460">
                <a:moveTo>
                  <a:pt x="4797996" y="0"/>
                </a:moveTo>
                <a:lnTo>
                  <a:pt x="0" y="0"/>
                </a:lnTo>
                <a:lnTo>
                  <a:pt x="0" y="377990"/>
                </a:lnTo>
                <a:lnTo>
                  <a:pt x="4797996" y="377990"/>
                </a:lnTo>
                <a:lnTo>
                  <a:pt x="4797996" y="0"/>
                </a:lnTo>
                <a:close/>
              </a:path>
            </a:pathLst>
          </a:custGeom>
          <a:solidFill>
            <a:srgbClr val="FEF2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egnaposto contenuto 4">
                <a:extLst>
                  <a:ext uri="{FF2B5EF4-FFF2-40B4-BE49-F238E27FC236}">
                    <a16:creationId xmlns:a16="http://schemas.microsoft.com/office/drawing/2014/main" id="{3DB18F38-3803-4651-AFF5-51D62B1AFF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2441" y="612068"/>
                <a:ext cx="1985460" cy="49028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>
                <a:lvl1pPr marL="0">
                  <a:defRPr sz="1000" b="0" i="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rgbClr val="D3A826"/>
                  </a:buClr>
                  <a:buFont typeface="Wingdings" panose="05000000000000000000" pitchFamily="2" charset="2"/>
                  <a:buChar char="Ø"/>
                </a:pP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correlation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8650" lvl="1" indent="-1714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𝑓𝑜𝑐</m:t>
                        </m:r>
                      </m:sub>
                    </m:sSub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628650" lvl="1" indent="-1714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𝑓𝑜𝑐</m:t>
                        </m:r>
                      </m:sub>
                    </m:sSub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distribution; </a:t>
                </a:r>
              </a:p>
            </p:txBody>
          </p:sp>
        </mc:Choice>
        <mc:Fallback xmlns="">
          <p:sp>
            <p:nvSpPr>
              <p:cNvPr id="42" name="Segnaposto contenuto 4">
                <a:extLst>
                  <a:ext uri="{FF2B5EF4-FFF2-40B4-BE49-F238E27FC236}">
                    <a16:creationId xmlns:a16="http://schemas.microsoft.com/office/drawing/2014/main" id="{829748E1-7B15-5DA0-A1D2-8D8224007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441" y="612068"/>
                <a:ext cx="1985460" cy="490285"/>
              </a:xfrm>
              <a:prstGeom prst="rect">
                <a:avLst/>
              </a:prstGeom>
              <a:blipFill>
                <a:blip r:embed="rId13"/>
                <a:stretch>
                  <a:fillRect l="-3385" t="-8642" r="-1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bject 23">
            <a:extLst>
              <a:ext uri="{FF2B5EF4-FFF2-40B4-BE49-F238E27FC236}">
                <a16:creationId xmlns:a16="http://schemas.microsoft.com/office/drawing/2014/main" id="{08B9537D-4F3A-BFB0-3476-3C787DA327D0}"/>
              </a:ext>
            </a:extLst>
          </p:cNvPr>
          <p:cNvSpPr/>
          <p:nvPr/>
        </p:nvSpPr>
        <p:spPr>
          <a:xfrm>
            <a:off x="2725338" y="637565"/>
            <a:ext cx="2133600" cy="522605"/>
          </a:xfrm>
          <a:custGeom>
            <a:avLst/>
            <a:gdLst/>
            <a:ahLst/>
            <a:cxnLst/>
            <a:rect l="l" t="t" r="r" b="b"/>
            <a:pathLst>
              <a:path w="4798060" h="378460">
                <a:moveTo>
                  <a:pt x="4797996" y="0"/>
                </a:moveTo>
                <a:lnTo>
                  <a:pt x="0" y="0"/>
                </a:lnTo>
                <a:lnTo>
                  <a:pt x="0" y="377990"/>
                </a:lnTo>
                <a:lnTo>
                  <a:pt x="4797996" y="377990"/>
                </a:lnTo>
                <a:lnTo>
                  <a:pt x="4797996" y="0"/>
                </a:lnTo>
                <a:close/>
              </a:path>
            </a:pathLst>
          </a:custGeom>
          <a:solidFill>
            <a:srgbClr val="FEF2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egnaposto contenuto 4">
                <a:extLst>
                  <a:ext uri="{FF2B5EF4-FFF2-40B4-BE49-F238E27FC236}">
                    <a16:creationId xmlns:a16="http://schemas.microsoft.com/office/drawing/2014/main" id="{EB4EB6C6-FCE2-943F-1A03-8010C3B202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2441" y="637565"/>
                <a:ext cx="1985460" cy="49028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>
                <a:lvl1pPr marL="0">
                  <a:defRPr sz="1000" b="0" i="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rgbClr val="D3A826"/>
                  </a:buClr>
                  <a:buFont typeface="Wingdings" panose="05000000000000000000" pitchFamily="2" charset="2"/>
                  <a:buChar char="Ø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coincidence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SiC:</a:t>
                </a:r>
              </a:p>
              <a:p>
                <a:pPr marL="628650" lvl="1" indent="-1714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Goals: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it-IT" sz="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44" name="Segnaposto contenuto 4">
                <a:extLst>
                  <a:ext uri="{FF2B5EF4-FFF2-40B4-BE49-F238E27FC236}">
                    <a16:creationId xmlns:a16="http://schemas.microsoft.com/office/drawing/2014/main" id="{EB4EB6C6-FCE2-943F-1A03-8010C3B20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441" y="637565"/>
                <a:ext cx="1985460" cy="490285"/>
              </a:xfrm>
              <a:prstGeom prst="rect">
                <a:avLst/>
              </a:prstGeom>
              <a:blipFill>
                <a:blip r:embed="rId14"/>
                <a:stretch>
                  <a:fillRect l="-3385" t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BB022802-5AA0-F172-0AFA-A18C94D5FC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" y="1260599"/>
            <a:ext cx="2612097" cy="1770913"/>
          </a:xfrm>
          <a:prstGeom prst="rect">
            <a:avLst/>
          </a:prstGeom>
        </p:spPr>
      </p:pic>
      <p:pic>
        <p:nvPicPr>
          <p:cNvPr id="15" name="Immagine 14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0C0BA19E-4848-ECF6-A26D-07C19560F4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66" y="1062492"/>
            <a:ext cx="2345967" cy="207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17004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7343" y="442781"/>
            <a:ext cx="614680" cy="67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28600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lang="en-US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coupling:</a:t>
            </a:r>
            <a:r>
              <a:rPr lang="en-US" sz="500" spc="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lang="en-US"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lang="en-US"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en-US"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lang="en-US"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2082" y="1151381"/>
            <a:ext cx="678180" cy="8912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lang="it-IT" sz="500" spc="-10">
                <a:solidFill>
                  <a:srgbClr val="D3A826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0" y="2496415"/>
            <a:ext cx="5736590" cy="743585"/>
            <a:chOff x="0" y="2496415"/>
            <a:chExt cx="5736590" cy="743585"/>
          </a:xfrm>
        </p:grpSpPr>
        <p:pic>
          <p:nvPicPr>
            <p:cNvPr id="7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3123590"/>
              <a:ext cx="5587365" cy="116839"/>
            </a:xfrm>
            <a:custGeom>
              <a:avLst/>
              <a:gdLst/>
              <a:ahLst/>
              <a:cxnLst/>
              <a:rect l="l" t="t" r="r" b="b"/>
              <a:pathLst>
                <a:path w="5587365" h="116839">
                  <a:moveTo>
                    <a:pt x="5587111" y="0"/>
                  </a:moveTo>
                  <a:lnTo>
                    <a:pt x="4435132" y="0"/>
                  </a:lnTo>
                  <a:lnTo>
                    <a:pt x="691172" y="0"/>
                  </a:lnTo>
                  <a:lnTo>
                    <a:pt x="0" y="0"/>
                  </a:lnTo>
                  <a:lnTo>
                    <a:pt x="0" y="116408"/>
                  </a:lnTo>
                  <a:lnTo>
                    <a:pt x="691172" y="116408"/>
                  </a:lnTo>
                  <a:lnTo>
                    <a:pt x="4435132" y="116408"/>
                  </a:lnTo>
                  <a:lnTo>
                    <a:pt x="5587111" y="116408"/>
                  </a:lnTo>
                  <a:lnTo>
                    <a:pt x="5587111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2122918" y="3114375"/>
            <a:ext cx="91238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lang="it-IT" spc="-25" dirty="0"/>
              <a:t>F</a:t>
            </a:r>
            <a:r>
              <a:rPr dirty="0" err="1"/>
              <a:t>eb</a:t>
            </a:r>
            <a:r>
              <a:rPr dirty="0"/>
              <a:t>.</a:t>
            </a:r>
            <a:r>
              <a:rPr spc="-5" dirty="0"/>
              <a:t> </a:t>
            </a:r>
            <a:r>
              <a:rPr spc="-25" dirty="0"/>
              <a:t>24-2</a:t>
            </a:r>
            <a:r>
              <a:rPr lang="it-IT" spc="-25" dirty="0"/>
              <a:t>6</a:t>
            </a:r>
            <a:r>
              <a:rPr spc="-25" dirty="0"/>
              <a:t>, </a:t>
            </a:r>
            <a:r>
              <a:rPr spc="-10" dirty="0"/>
              <a:t>2025</a:t>
            </a:r>
            <a:r>
              <a:rPr spc="185" dirty="0"/>
              <a:t> </a:t>
            </a:r>
            <a:r>
              <a:rPr lang="it-IT" spc="-30" dirty="0"/>
              <a:t>14</a:t>
            </a:r>
            <a:r>
              <a:rPr spc="-30" dirty="0"/>
              <a:t>/1</a:t>
            </a:r>
            <a:r>
              <a:rPr lang="it-IT" spc="-30" dirty="0"/>
              <a:t>5</a:t>
            </a:r>
            <a:endParaRPr spc="-30" dirty="0"/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289A01D2-7D4B-BFB7-E7A7-D87DEF3B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0" y="59877"/>
            <a:ext cx="4540200" cy="184666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experiment</a:t>
            </a:r>
            <a:r>
              <a:rPr lang="it-IT" dirty="0"/>
              <a:t> IRRAD4 @IFUSP – University of </a:t>
            </a:r>
            <a:r>
              <a:rPr lang="it-IT" dirty="0" err="1"/>
              <a:t>São</a:t>
            </a:r>
            <a:r>
              <a:rPr lang="it-IT" dirty="0"/>
              <a:t> Paulo (BR)</a:t>
            </a:r>
          </a:p>
        </p:txBody>
      </p:sp>
      <p:pic>
        <p:nvPicPr>
          <p:cNvPr id="17" name="Immagine 16" descr="Immagine che contiene Carattere, Elementi grafici, testo, logo&#10;&#10;Il contenuto generato dall'IA potrebbe non essere corretto.">
            <a:extLst>
              <a:ext uri="{FF2B5EF4-FFF2-40B4-BE49-F238E27FC236}">
                <a16:creationId xmlns:a16="http://schemas.microsoft.com/office/drawing/2014/main" id="{6ED7E221-DD9C-0546-DD4B-C3D824576F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394253"/>
            <a:ext cx="1260122" cy="494696"/>
          </a:xfrm>
          <a:prstGeom prst="rect">
            <a:avLst/>
          </a:prstGeom>
        </p:spPr>
      </p:pic>
      <p:sp>
        <p:nvSpPr>
          <p:cNvPr id="18" name="object 13">
            <a:extLst>
              <a:ext uri="{FF2B5EF4-FFF2-40B4-BE49-F238E27FC236}">
                <a16:creationId xmlns:a16="http://schemas.microsoft.com/office/drawing/2014/main" id="{799CA49E-7515-5011-C0C8-AD6F70C80507}"/>
              </a:ext>
            </a:extLst>
          </p:cNvPr>
          <p:cNvSpPr/>
          <p:nvPr/>
        </p:nvSpPr>
        <p:spPr>
          <a:xfrm>
            <a:off x="215899" y="1007373"/>
            <a:ext cx="2423930" cy="174772"/>
          </a:xfrm>
          <a:custGeom>
            <a:avLst/>
            <a:gdLst/>
            <a:ahLst/>
            <a:cxnLst/>
            <a:rect l="l" t="t" r="r" b="b"/>
            <a:pathLst>
              <a:path w="2531745" h="77470">
                <a:moveTo>
                  <a:pt x="0" y="77165"/>
                </a:moveTo>
                <a:lnTo>
                  <a:pt x="2531414" y="77165"/>
                </a:lnTo>
                <a:lnTo>
                  <a:pt x="2531414" y="0"/>
                </a:lnTo>
                <a:lnTo>
                  <a:pt x="0" y="0"/>
                </a:lnTo>
                <a:lnTo>
                  <a:pt x="0" y="77165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1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</a:t>
            </a:r>
            <a:r>
              <a:rPr lang="it-IT" sz="1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tracker:</a:t>
            </a:r>
            <a:endParaRPr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23">
            <a:extLst>
              <a:ext uri="{FF2B5EF4-FFF2-40B4-BE49-F238E27FC236}">
                <a16:creationId xmlns:a16="http://schemas.microsoft.com/office/drawing/2014/main" id="{B0739ABB-9819-CBA3-B41B-A02F21664051}"/>
              </a:ext>
            </a:extLst>
          </p:cNvPr>
          <p:cNvSpPr/>
          <p:nvPr/>
        </p:nvSpPr>
        <p:spPr>
          <a:xfrm>
            <a:off x="215899" y="1182073"/>
            <a:ext cx="2423929" cy="740347"/>
          </a:xfrm>
          <a:custGeom>
            <a:avLst/>
            <a:gdLst/>
            <a:ahLst/>
            <a:cxnLst/>
            <a:rect l="l" t="t" r="r" b="b"/>
            <a:pathLst>
              <a:path w="4798060" h="378460">
                <a:moveTo>
                  <a:pt x="4797996" y="0"/>
                </a:moveTo>
                <a:lnTo>
                  <a:pt x="0" y="0"/>
                </a:lnTo>
                <a:lnTo>
                  <a:pt x="0" y="377990"/>
                </a:lnTo>
                <a:lnTo>
                  <a:pt x="4797996" y="377990"/>
                </a:lnTo>
                <a:lnTo>
                  <a:pt x="4797996" y="0"/>
                </a:lnTo>
                <a:close/>
              </a:path>
            </a:pathLst>
          </a:custGeom>
          <a:solidFill>
            <a:srgbClr val="FEF2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Segnaposto contenuto 4">
            <a:extLst>
              <a:ext uri="{FF2B5EF4-FFF2-40B4-BE49-F238E27FC236}">
                <a16:creationId xmlns:a16="http://schemas.microsoft.com/office/drawing/2014/main" id="{8FD68B66-F52F-4A35-91DB-61CCE9E1AF9C}"/>
              </a:ext>
            </a:extLst>
          </p:cNvPr>
          <p:cNvSpPr txBox="1">
            <a:spLocks/>
          </p:cNvSpPr>
          <p:nvPr/>
        </p:nvSpPr>
        <p:spPr>
          <a:xfrm>
            <a:off x="322758" y="1243784"/>
            <a:ext cx="1985460" cy="69536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10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rgbClr val="D3A826"/>
              </a:buClr>
              <a:buFont typeface="Wingdings" panose="05000000000000000000" pitchFamily="2" charset="2"/>
              <a:buChar char="Ø"/>
            </a:pP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and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angular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resolutions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Clr>
                <a:srgbClr val="D3A826"/>
              </a:buClr>
              <a:buFont typeface="Wingdings" panose="05000000000000000000" pitchFamily="2" charset="2"/>
              <a:buChar char="Ø"/>
            </a:pP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Tracker performances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angle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incident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Clr>
                <a:srgbClr val="D3A826"/>
              </a:buClr>
              <a:buFont typeface="Wingdings" panose="05000000000000000000" pitchFamily="2" charset="2"/>
              <a:buChar char="Ø"/>
            </a:pP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Tracker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rate;</a:t>
            </a:r>
          </a:p>
        </p:txBody>
      </p:sp>
      <p:pic>
        <p:nvPicPr>
          <p:cNvPr id="22" name="Immagine 21" descr="Immagine che contiene diagramma, testo, cerchio, Piano&#10;&#10;Il contenuto generato dall'IA potrebbe non essere corretto.">
            <a:extLst>
              <a:ext uri="{FF2B5EF4-FFF2-40B4-BE49-F238E27FC236}">
                <a16:creationId xmlns:a16="http://schemas.microsoft.com/office/drawing/2014/main" id="{928D8079-F5E5-54C8-93E1-6665E1B02A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93" y="535532"/>
            <a:ext cx="1909481" cy="2322644"/>
          </a:xfrm>
          <a:prstGeom prst="rect">
            <a:avLst/>
          </a:prstGeom>
        </p:spPr>
      </p:pic>
      <p:sp>
        <p:nvSpPr>
          <p:cNvPr id="26" name="object 13">
            <a:extLst>
              <a:ext uri="{FF2B5EF4-FFF2-40B4-BE49-F238E27FC236}">
                <a16:creationId xmlns:a16="http://schemas.microsoft.com/office/drawing/2014/main" id="{B046D367-437A-D7C1-EEBA-6B177754DE35}"/>
              </a:ext>
            </a:extLst>
          </p:cNvPr>
          <p:cNvSpPr/>
          <p:nvPr/>
        </p:nvSpPr>
        <p:spPr>
          <a:xfrm>
            <a:off x="200687" y="2040844"/>
            <a:ext cx="2448381" cy="174772"/>
          </a:xfrm>
          <a:custGeom>
            <a:avLst/>
            <a:gdLst/>
            <a:ahLst/>
            <a:cxnLst/>
            <a:rect l="l" t="t" r="r" b="b"/>
            <a:pathLst>
              <a:path w="2531745" h="77470">
                <a:moveTo>
                  <a:pt x="0" y="77165"/>
                </a:moveTo>
                <a:lnTo>
                  <a:pt x="2531414" y="77165"/>
                </a:lnTo>
                <a:lnTo>
                  <a:pt x="2531414" y="0"/>
                </a:lnTo>
                <a:lnTo>
                  <a:pt x="0" y="0"/>
                </a:lnTo>
                <a:lnTo>
                  <a:pt x="0" y="77165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setup:</a:t>
            </a:r>
            <a:endParaRPr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3">
            <a:extLst>
              <a:ext uri="{FF2B5EF4-FFF2-40B4-BE49-F238E27FC236}">
                <a16:creationId xmlns:a16="http://schemas.microsoft.com/office/drawing/2014/main" id="{1C5B5A4C-0101-0011-0758-7FA5347F366B}"/>
              </a:ext>
            </a:extLst>
          </p:cNvPr>
          <p:cNvSpPr/>
          <p:nvPr/>
        </p:nvSpPr>
        <p:spPr>
          <a:xfrm>
            <a:off x="200688" y="2218262"/>
            <a:ext cx="2448381" cy="850445"/>
          </a:xfrm>
          <a:custGeom>
            <a:avLst/>
            <a:gdLst/>
            <a:ahLst/>
            <a:cxnLst/>
            <a:rect l="l" t="t" r="r" b="b"/>
            <a:pathLst>
              <a:path w="4798060" h="378460">
                <a:moveTo>
                  <a:pt x="4797996" y="0"/>
                </a:moveTo>
                <a:lnTo>
                  <a:pt x="0" y="0"/>
                </a:lnTo>
                <a:lnTo>
                  <a:pt x="0" y="377990"/>
                </a:lnTo>
                <a:lnTo>
                  <a:pt x="4797996" y="377990"/>
                </a:lnTo>
                <a:lnTo>
                  <a:pt x="4797996" y="0"/>
                </a:lnTo>
                <a:close/>
              </a:path>
            </a:pathLst>
          </a:custGeom>
          <a:solidFill>
            <a:srgbClr val="FEF2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egnaposto contenuto 4">
                <a:extLst>
                  <a:ext uri="{FF2B5EF4-FFF2-40B4-BE49-F238E27FC236}">
                    <a16:creationId xmlns:a16="http://schemas.microsoft.com/office/drawing/2014/main" id="{43174791-50C2-611C-9541-BB31DCA7C6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758" y="2278442"/>
                <a:ext cx="2247878" cy="74595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>
                  <a:defRPr sz="1000" b="0" i="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rgbClr val="D3A826"/>
                  </a:buClr>
                  <a:buFont typeface="Wingdings" panose="05000000000000000000" pitchFamily="2" charset="2"/>
                  <a:buChar char="Ø"/>
                </a:pPr>
                <a:r>
                  <a:rPr lang="it-IT" sz="900" b="1" cap="smal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Pelletron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beams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8650" lvl="1" indent="-1714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it-IT" sz="900" b="1" i="1" cap="small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  <m:e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sPre>
                    <m:r>
                      <a:rPr lang="it-IT" sz="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it-IT" sz="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Pre>
                      <m:sPrePr>
                        <m:ctrlP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  <m:e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  <m:e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sPre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171450" indent="-171450">
                  <a:buClr>
                    <a:srgbClr val="D3A826"/>
                  </a:buClr>
                  <a:buFont typeface="Wingdings" panose="05000000000000000000" pitchFamily="2" charset="2"/>
                  <a:buChar char="Ø"/>
                </a:pPr>
                <a:r>
                  <a:rPr lang="it-IT" sz="900" b="1" cap="smal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Safiira</a:t>
                </a:r>
                <a:r>
                  <a:rPr lang="it-IT" sz="900" b="1" cap="smal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setup:</a:t>
                </a:r>
              </a:p>
              <a:p>
                <a:pPr marL="628650" lvl="1" indent="-1714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spot: 300 </a:t>
                </a:r>
                <a14:m>
                  <m:oMath xmlns:m="http://schemas.openxmlformats.org/officeDocument/2006/math">
                    <m:r>
                      <a:rPr lang="it-IT" sz="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m;</a:t>
                </a:r>
              </a:p>
              <a:p>
                <a:pPr marL="628650" lvl="1" indent="-1714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divergency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0.2° FWHM</a:t>
                </a:r>
              </a:p>
            </p:txBody>
          </p:sp>
        </mc:Choice>
        <mc:Fallback xmlns="">
          <p:sp>
            <p:nvSpPr>
              <p:cNvPr id="28" name="Segnaposto contenuto 4">
                <a:extLst>
                  <a:ext uri="{FF2B5EF4-FFF2-40B4-BE49-F238E27FC236}">
                    <a16:creationId xmlns:a16="http://schemas.microsoft.com/office/drawing/2014/main" id="{43174791-50C2-611C-9541-BB31DCA7C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58" y="2278442"/>
                <a:ext cx="2247878" cy="745959"/>
              </a:xfrm>
              <a:prstGeom prst="rect">
                <a:avLst/>
              </a:prstGeom>
              <a:blipFill>
                <a:blip r:embed="rId11"/>
                <a:stretch>
                  <a:fillRect l="-2981" t="-5738" b="-40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e 30">
            <a:extLst>
              <a:ext uri="{FF2B5EF4-FFF2-40B4-BE49-F238E27FC236}">
                <a16:creationId xmlns:a16="http://schemas.microsoft.com/office/drawing/2014/main" id="{80389744-C4F2-E2DB-575F-5B92DEF52924}"/>
              </a:ext>
            </a:extLst>
          </p:cNvPr>
          <p:cNvSpPr/>
          <p:nvPr/>
        </p:nvSpPr>
        <p:spPr>
          <a:xfrm>
            <a:off x="2405238" y="434356"/>
            <a:ext cx="1260122" cy="47184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4CB2027-E9A7-1FA4-C832-FD211F34E08E}"/>
              </a:ext>
            </a:extLst>
          </p:cNvPr>
          <p:cNvSpPr txBox="1"/>
          <p:nvPr/>
        </p:nvSpPr>
        <p:spPr>
          <a:xfrm>
            <a:off x="2507105" y="557846"/>
            <a:ext cx="1059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it-IT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ongoing</a:t>
            </a: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757DF960-B63B-7E63-CE66-0305D1D62EAD}"/>
                  </a:ext>
                </a:extLst>
              </p14:cNvPr>
              <p14:cNvContentPartPr/>
              <p14:nvPr/>
            </p14:nvContentPartPr>
            <p14:xfrm>
              <a:off x="2758804" y="937020"/>
              <a:ext cx="360" cy="216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757DF960-B63B-7E63-CE66-0305D1D62E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40804" y="919020"/>
                <a:ext cx="360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E096B242-F3ED-35A8-7674-9C47006530A8}"/>
                  </a:ext>
                </a:extLst>
              </p14:cNvPr>
              <p14:cNvContentPartPr/>
              <p14:nvPr/>
            </p14:nvContentPartPr>
            <p14:xfrm>
              <a:off x="2753764" y="1057260"/>
              <a:ext cx="2160" cy="2160"/>
            </p14:xfrm>
          </p:contentPart>
        </mc:Choice>
        <mc:Fallback xmlns=""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E096B242-F3ED-35A8-7674-9C47006530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35764" y="1039260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76A92DE7-BEEA-75ED-403D-91672A446188}"/>
                  </a:ext>
                </a:extLst>
              </p14:cNvPr>
              <p14:cNvContentPartPr/>
              <p14:nvPr/>
            </p14:nvContentPartPr>
            <p14:xfrm>
              <a:off x="2703364" y="1169580"/>
              <a:ext cx="360" cy="360"/>
            </p14:xfrm>
          </p:contentPart>
        </mc:Choice>
        <mc:Fallback xmlns=""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76A92DE7-BEEA-75ED-403D-91672A44618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85364" y="11515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7B54D8B1-47B4-067D-7D16-B38F4EFD9A75}"/>
                  </a:ext>
                </a:extLst>
              </p14:cNvPr>
              <p14:cNvContentPartPr/>
              <p14:nvPr/>
            </p14:nvContentPartPr>
            <p14:xfrm>
              <a:off x="2598964" y="1254180"/>
              <a:ext cx="4320" cy="1080"/>
            </p14:xfrm>
          </p:contentPart>
        </mc:Choice>
        <mc:Fallback xmlns=""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7B54D8B1-47B4-067D-7D16-B38F4EFD9A7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82349" y="1236180"/>
                <a:ext cx="37218" cy="36720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3F33CBD-D67A-F0B4-DD51-C6BCA3C67CB3}"/>
              </a:ext>
            </a:extLst>
          </p:cNvPr>
          <p:cNvSpPr txBox="1"/>
          <p:nvPr/>
        </p:nvSpPr>
        <p:spPr>
          <a:xfrm>
            <a:off x="5013357" y="1249723"/>
            <a:ext cx="731624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0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cs typeface="Times New Roman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kumimoji="0" lang="it-IT" sz="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4BBC0-CC75-A4D6-0B56-E349BEB13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4B4E1F6-D47F-BCBD-D079-598E674D506F}"/>
              </a:ext>
            </a:extLst>
          </p:cNvPr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45D37DB-962B-F883-E595-73D616A2E2DC}"/>
              </a:ext>
            </a:extLst>
          </p:cNvPr>
          <p:cNvSpPr txBox="1"/>
          <p:nvPr/>
        </p:nvSpPr>
        <p:spPr>
          <a:xfrm>
            <a:off x="5107343" y="442781"/>
            <a:ext cx="614680" cy="67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28600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lang="en-US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coupling:</a:t>
            </a:r>
            <a:r>
              <a:rPr lang="en-US" sz="500" spc="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lang="en-US"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lang="en-US"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en-US"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lang="en-US"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CB54F45-D67C-5F42-4F46-107A81A38331}"/>
              </a:ext>
            </a:extLst>
          </p:cNvPr>
          <p:cNvSpPr txBox="1"/>
          <p:nvPr/>
        </p:nvSpPr>
        <p:spPr>
          <a:xfrm>
            <a:off x="5081967" y="1148888"/>
            <a:ext cx="678180" cy="89127"/>
          </a:xfrm>
          <a:prstGeom prst="rect">
            <a:avLst/>
          </a:prstGeom>
          <a:solidFill>
            <a:srgbClr val="D3A826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</a:rPr>
              <a:t>IRRAD4 @IFUSP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662029E-8927-FE70-480E-B24376563A7A}"/>
              </a:ext>
            </a:extLst>
          </p:cNvPr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257404F9-E48F-6F3F-3613-982661A601D7}"/>
              </a:ext>
            </a:extLst>
          </p:cNvPr>
          <p:cNvGrpSpPr/>
          <p:nvPr/>
        </p:nvGrpSpPr>
        <p:grpSpPr>
          <a:xfrm>
            <a:off x="0" y="2496415"/>
            <a:ext cx="5736590" cy="743585"/>
            <a:chOff x="0" y="2496415"/>
            <a:chExt cx="5736590" cy="74358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6E63CB5E-FDCA-EDC4-809A-D1DD5BBA9DA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4D51374-A712-CC7F-5789-6418980418DF}"/>
                </a:ext>
              </a:extLst>
            </p:cNvPr>
            <p:cNvSpPr/>
            <p:nvPr/>
          </p:nvSpPr>
          <p:spPr>
            <a:xfrm>
              <a:off x="0" y="3123590"/>
              <a:ext cx="5587365" cy="116839"/>
            </a:xfrm>
            <a:custGeom>
              <a:avLst/>
              <a:gdLst/>
              <a:ahLst/>
              <a:cxnLst/>
              <a:rect l="l" t="t" r="r" b="b"/>
              <a:pathLst>
                <a:path w="5587365" h="116839">
                  <a:moveTo>
                    <a:pt x="5587111" y="0"/>
                  </a:moveTo>
                  <a:lnTo>
                    <a:pt x="4435132" y="0"/>
                  </a:lnTo>
                  <a:lnTo>
                    <a:pt x="691172" y="0"/>
                  </a:lnTo>
                  <a:lnTo>
                    <a:pt x="0" y="0"/>
                  </a:lnTo>
                  <a:lnTo>
                    <a:pt x="0" y="116408"/>
                  </a:lnTo>
                  <a:lnTo>
                    <a:pt x="691172" y="116408"/>
                  </a:lnTo>
                  <a:lnTo>
                    <a:pt x="4435132" y="116408"/>
                  </a:lnTo>
                  <a:lnTo>
                    <a:pt x="5587111" y="116408"/>
                  </a:lnTo>
                  <a:lnTo>
                    <a:pt x="5587111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DA3C8311-FEEA-CA35-06FF-131AB8E6B6D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6845CD4-92C6-0E25-EE50-FD17BEFEEF2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2122918" y="3114375"/>
            <a:ext cx="91238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lang="it-IT" spc="-25" dirty="0"/>
              <a:t>F</a:t>
            </a:r>
            <a:r>
              <a:rPr dirty="0" err="1"/>
              <a:t>eb</a:t>
            </a:r>
            <a:r>
              <a:rPr dirty="0"/>
              <a:t>.</a:t>
            </a:r>
            <a:r>
              <a:rPr spc="-5" dirty="0"/>
              <a:t> </a:t>
            </a:r>
            <a:r>
              <a:rPr spc="-25" dirty="0"/>
              <a:t>24-2</a:t>
            </a:r>
            <a:r>
              <a:rPr lang="it-IT" spc="-25" dirty="0"/>
              <a:t>6</a:t>
            </a:r>
            <a:r>
              <a:rPr spc="-25" dirty="0"/>
              <a:t>, </a:t>
            </a:r>
            <a:r>
              <a:rPr spc="-10" dirty="0"/>
              <a:t>2025</a:t>
            </a:r>
            <a:r>
              <a:rPr spc="185" dirty="0"/>
              <a:t> </a:t>
            </a:r>
            <a:r>
              <a:rPr lang="it-IT" spc="-30" dirty="0"/>
              <a:t>15/</a:t>
            </a:r>
            <a:r>
              <a:rPr spc="-30" dirty="0"/>
              <a:t>1</a:t>
            </a:r>
            <a:r>
              <a:rPr lang="it-IT" spc="-30" dirty="0"/>
              <a:t>5</a:t>
            </a:r>
            <a:endParaRPr spc="-30" dirty="0"/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5648DD7B-F349-C0C8-3580-AF2BFCB29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0" y="59877"/>
            <a:ext cx="4540200" cy="184666"/>
          </a:xfrm>
        </p:spPr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552943F2-8BC9-D32E-13BD-23EE988762AA}"/>
              </a:ext>
            </a:extLst>
          </p:cNvPr>
          <p:cNvSpPr txBox="1"/>
          <p:nvPr/>
        </p:nvSpPr>
        <p:spPr>
          <a:xfrm>
            <a:off x="5081967" y="1272927"/>
            <a:ext cx="678180" cy="108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lang="it-IT" sz="500" spc="-10" dirty="0" err="1">
                <a:solidFill>
                  <a:srgbClr val="D3A826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egnaposto contenuto 4">
                <a:extLst>
                  <a:ext uri="{FF2B5EF4-FFF2-40B4-BE49-F238E27FC236}">
                    <a16:creationId xmlns:a16="http://schemas.microsoft.com/office/drawing/2014/main" id="{50708EA3-BE1B-94AA-7691-4D84D68A69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318" y="679448"/>
                <a:ext cx="2887981" cy="2089814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>
                  <a:defRPr sz="1000" b="0" i="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rgbClr val="D3A826"/>
                  </a:buClr>
                  <a:buFont typeface="Wingdings" panose="05000000000000000000" pitchFamily="2" charset="2"/>
                  <a:buChar char="Ø"/>
                </a:pP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I-V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characterizations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it-IT" sz="9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particles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742950" lvl="1" indent="-2857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exponential trend of </a:t>
                </a:r>
                <a14:m>
                  <m:oMath xmlns:m="http://schemas.openxmlformats.org/officeDocument/2006/math">
                    <m:r>
                      <a:rPr lang="it-IT" sz="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𝑇𝐻𝐺𝐸𝑀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it-IT" sz="9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saturation of </a:t>
                </a:r>
                <a14:m>
                  <m:oMath xmlns:m="http://schemas.openxmlformats.org/officeDocument/2006/math">
                    <m:r>
                      <a:rPr lang="it-IT" sz="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it-IT" sz="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𝑑𝑟𝑖𝑓𝑡</m:t>
                        </m:r>
                      </m:sub>
                    </m:sSub>
                    <m:r>
                      <a:rPr lang="it-IT" sz="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4" name="Segnaposto contenuto 4">
                <a:extLst>
                  <a:ext uri="{FF2B5EF4-FFF2-40B4-BE49-F238E27FC236}">
                    <a16:creationId xmlns:a16="http://schemas.microsoft.com/office/drawing/2014/main" id="{50708EA3-BE1B-94AA-7691-4D84D68A6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8" y="679448"/>
                <a:ext cx="2887981" cy="2089814"/>
              </a:xfrm>
              <a:prstGeom prst="rect">
                <a:avLst/>
              </a:prstGeom>
              <a:blipFill>
                <a:blip r:embed="rId9"/>
                <a:stretch>
                  <a:fillRect l="-2321" t="-20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3CD84197-731F-66DE-10F6-01C48046BD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12" y="1663907"/>
            <a:ext cx="2129111" cy="1436692"/>
          </a:xfrm>
          <a:prstGeom prst="rect">
            <a:avLst/>
          </a:prstGeom>
        </p:spPr>
      </p:pic>
      <p:pic>
        <p:nvPicPr>
          <p:cNvPr id="16" name="Immagine 15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90B3A309-75C2-2AF5-E498-77154FF523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09" y="304420"/>
            <a:ext cx="2120761" cy="14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1724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BFD2D-6AEB-E4C2-A987-301CCCAA4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3273C22-4E6B-E427-41CD-B20DAF872B73}"/>
              </a:ext>
            </a:extLst>
          </p:cNvPr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358AF9-98FE-EF59-FB07-D27B2B68DF9F}"/>
              </a:ext>
            </a:extLst>
          </p:cNvPr>
          <p:cNvSpPr txBox="1"/>
          <p:nvPr/>
        </p:nvSpPr>
        <p:spPr>
          <a:xfrm>
            <a:off x="5107343" y="442781"/>
            <a:ext cx="614680" cy="67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28600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lang="en-US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coupling:</a:t>
            </a:r>
            <a:r>
              <a:rPr lang="en-US" sz="500" spc="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lang="en-US"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lang="en-US"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en-US"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lang="en-US"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C421244-8E24-927E-B2BD-FC9D26DD4A86}"/>
              </a:ext>
            </a:extLst>
          </p:cNvPr>
          <p:cNvSpPr txBox="1"/>
          <p:nvPr/>
        </p:nvSpPr>
        <p:spPr>
          <a:xfrm>
            <a:off x="5081967" y="1148888"/>
            <a:ext cx="678180" cy="89127"/>
          </a:xfrm>
          <a:prstGeom prst="rect">
            <a:avLst/>
          </a:prstGeom>
          <a:solidFill>
            <a:srgbClr val="D3A826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</a:rPr>
              <a:t>IRRAD4 @IFUSP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7674A2B-4FB9-63D1-D7AB-923DC036DA3D}"/>
              </a:ext>
            </a:extLst>
          </p:cNvPr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2666FBDD-51A9-238A-534E-829A2B52DAFA}"/>
              </a:ext>
            </a:extLst>
          </p:cNvPr>
          <p:cNvGrpSpPr/>
          <p:nvPr/>
        </p:nvGrpSpPr>
        <p:grpSpPr>
          <a:xfrm>
            <a:off x="0" y="2496415"/>
            <a:ext cx="5736590" cy="743585"/>
            <a:chOff x="0" y="2496415"/>
            <a:chExt cx="5736590" cy="74358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B7096A7F-DB9C-F2BF-9A79-6700374B6A0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520CEEB-C15E-327C-AC10-BF131081F250}"/>
                </a:ext>
              </a:extLst>
            </p:cNvPr>
            <p:cNvSpPr/>
            <p:nvPr/>
          </p:nvSpPr>
          <p:spPr>
            <a:xfrm>
              <a:off x="0" y="3123590"/>
              <a:ext cx="5587365" cy="116839"/>
            </a:xfrm>
            <a:custGeom>
              <a:avLst/>
              <a:gdLst/>
              <a:ahLst/>
              <a:cxnLst/>
              <a:rect l="l" t="t" r="r" b="b"/>
              <a:pathLst>
                <a:path w="5587365" h="116839">
                  <a:moveTo>
                    <a:pt x="5587111" y="0"/>
                  </a:moveTo>
                  <a:lnTo>
                    <a:pt x="4435132" y="0"/>
                  </a:lnTo>
                  <a:lnTo>
                    <a:pt x="691172" y="0"/>
                  </a:lnTo>
                  <a:lnTo>
                    <a:pt x="0" y="0"/>
                  </a:lnTo>
                  <a:lnTo>
                    <a:pt x="0" y="116408"/>
                  </a:lnTo>
                  <a:lnTo>
                    <a:pt x="691172" y="116408"/>
                  </a:lnTo>
                  <a:lnTo>
                    <a:pt x="4435132" y="116408"/>
                  </a:lnTo>
                  <a:lnTo>
                    <a:pt x="5587111" y="116408"/>
                  </a:lnTo>
                  <a:lnTo>
                    <a:pt x="5587111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5DC2DBB1-7250-5E28-5CC3-27F6767F0A4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67102EC-A88C-4F9A-A137-C126C068361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2122918" y="3114375"/>
            <a:ext cx="91238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lang="it-IT" spc="-25" dirty="0"/>
              <a:t>F</a:t>
            </a:r>
            <a:r>
              <a:rPr dirty="0" err="1"/>
              <a:t>eb</a:t>
            </a:r>
            <a:r>
              <a:rPr dirty="0"/>
              <a:t>.</a:t>
            </a:r>
            <a:r>
              <a:rPr spc="-5" dirty="0"/>
              <a:t> </a:t>
            </a:r>
            <a:r>
              <a:rPr spc="-25" dirty="0"/>
              <a:t>24-2</a:t>
            </a:r>
            <a:r>
              <a:rPr lang="it-IT" spc="-25" dirty="0"/>
              <a:t>6</a:t>
            </a:r>
            <a:r>
              <a:rPr spc="-25" dirty="0"/>
              <a:t>, </a:t>
            </a:r>
            <a:r>
              <a:rPr spc="-10" dirty="0"/>
              <a:t>2025</a:t>
            </a:r>
            <a:r>
              <a:rPr spc="185" dirty="0"/>
              <a:t> </a:t>
            </a:r>
            <a:r>
              <a:rPr lang="it-IT" spc="-30" dirty="0"/>
              <a:t>15/15</a:t>
            </a:r>
            <a:endParaRPr spc="-30" dirty="0"/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FDE5ACA7-08E9-8706-9F16-D7848FAB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0" y="59877"/>
            <a:ext cx="4540200" cy="184666"/>
          </a:xfrm>
        </p:spPr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625ED222-C480-F31C-6E97-FAD798E8DCF6}"/>
              </a:ext>
            </a:extLst>
          </p:cNvPr>
          <p:cNvSpPr txBox="1"/>
          <p:nvPr/>
        </p:nvSpPr>
        <p:spPr>
          <a:xfrm>
            <a:off x="5081967" y="1272927"/>
            <a:ext cx="678180" cy="108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lang="it-IT" sz="500" spc="-10" dirty="0" err="1">
                <a:solidFill>
                  <a:srgbClr val="D3A826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egnaposto contenuto 4">
                <a:extLst>
                  <a:ext uri="{FF2B5EF4-FFF2-40B4-BE49-F238E27FC236}">
                    <a16:creationId xmlns:a16="http://schemas.microsoft.com/office/drawing/2014/main" id="{7C114DC3-AA55-98AF-3BC3-796F8F1FDA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318" y="679448"/>
                <a:ext cx="2887981" cy="2089814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>
                  <a:defRPr sz="1000" b="0" i="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rgbClr val="D3A826"/>
                  </a:buClr>
                  <a:buFont typeface="Wingdings" panose="05000000000000000000" pitchFamily="2" charset="2"/>
                  <a:buChar char="Ø"/>
                </a:pP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I-V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characterizations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it-IT" sz="9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particles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742950" lvl="1" indent="-2857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exponential trend of </a:t>
                </a:r>
                <a14:m>
                  <m:oMath xmlns:m="http://schemas.openxmlformats.org/officeDocument/2006/math">
                    <m:r>
                      <a:rPr lang="it-IT" sz="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𝑇𝐻𝐺𝐸𝑀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it-IT" sz="9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saturation of </a:t>
                </a:r>
                <a14:m>
                  <m:oMath xmlns:m="http://schemas.openxmlformats.org/officeDocument/2006/math">
                    <m:r>
                      <a:rPr lang="it-IT" sz="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it-IT" sz="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𝑑𝑟𝑖𝑓𝑡</m:t>
                        </m:r>
                      </m:sub>
                    </m:sSub>
                    <m:r>
                      <a:rPr lang="it-IT" sz="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742950" lvl="1" indent="-2857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Gain and IBF;</a:t>
                </a:r>
              </a:p>
            </p:txBody>
          </p:sp>
        </mc:Choice>
        <mc:Fallback xmlns="">
          <p:sp>
            <p:nvSpPr>
              <p:cNvPr id="14" name="Segnaposto contenuto 4">
                <a:extLst>
                  <a:ext uri="{FF2B5EF4-FFF2-40B4-BE49-F238E27FC236}">
                    <a16:creationId xmlns:a16="http://schemas.microsoft.com/office/drawing/2014/main" id="{7C114DC3-AA55-98AF-3BC3-796F8F1FD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8" y="679448"/>
                <a:ext cx="2887981" cy="2089814"/>
              </a:xfrm>
              <a:prstGeom prst="rect">
                <a:avLst/>
              </a:prstGeom>
              <a:blipFill>
                <a:blip r:embed="rId9"/>
                <a:stretch>
                  <a:fillRect l="-2321" t="-20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C7D3DFBF-3944-7ECF-BD5E-9A1F0D3587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828057"/>
            <a:ext cx="1905000" cy="1778409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A2EF1D72-9F20-DE7E-73E4-6F2D7B2DE65E}"/>
              </a:ext>
            </a:extLst>
          </p:cNvPr>
          <p:cNvSpPr/>
          <p:nvPr/>
        </p:nvSpPr>
        <p:spPr>
          <a:xfrm>
            <a:off x="3111501" y="1100971"/>
            <a:ext cx="1447800" cy="183341"/>
          </a:xfrm>
          <a:prstGeom prst="rect">
            <a:avLst/>
          </a:prstGeom>
          <a:solidFill>
            <a:srgbClr val="FFFF00">
              <a:alpha val="9020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5749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B8669-C919-4DCD-6942-4D347AFEC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9E52ED1-6B93-BB36-7237-67CC26AC2973}"/>
              </a:ext>
            </a:extLst>
          </p:cNvPr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B781296-985F-798F-918C-64D10868D984}"/>
              </a:ext>
            </a:extLst>
          </p:cNvPr>
          <p:cNvSpPr txBox="1"/>
          <p:nvPr/>
        </p:nvSpPr>
        <p:spPr>
          <a:xfrm>
            <a:off x="5107343" y="442781"/>
            <a:ext cx="614680" cy="67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28600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lang="en-US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coupling:</a:t>
            </a:r>
            <a:r>
              <a:rPr lang="en-US" sz="500" spc="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lang="en-US"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lang="en-US"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en-US"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lang="en-US"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DD11E94-2F9D-A7EB-ACCF-16612BA867F0}"/>
              </a:ext>
            </a:extLst>
          </p:cNvPr>
          <p:cNvSpPr txBox="1"/>
          <p:nvPr/>
        </p:nvSpPr>
        <p:spPr>
          <a:xfrm>
            <a:off x="5081967" y="1148888"/>
            <a:ext cx="678180" cy="89127"/>
          </a:xfrm>
          <a:prstGeom prst="rect">
            <a:avLst/>
          </a:prstGeom>
          <a:solidFill>
            <a:srgbClr val="D3A826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</a:rPr>
              <a:t>IRRAD4 @IFUSP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F31D99A-4D34-FC53-50B2-7F0444DF4432}"/>
              </a:ext>
            </a:extLst>
          </p:cNvPr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741E8777-2459-1C74-8DAC-D58AFF8B77EE}"/>
              </a:ext>
            </a:extLst>
          </p:cNvPr>
          <p:cNvGrpSpPr/>
          <p:nvPr/>
        </p:nvGrpSpPr>
        <p:grpSpPr>
          <a:xfrm>
            <a:off x="0" y="2496415"/>
            <a:ext cx="5736590" cy="743585"/>
            <a:chOff x="0" y="2496415"/>
            <a:chExt cx="5736590" cy="74358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0D53FDB8-33D9-0EC7-4D2D-7F47F0FC9CB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B3518D8-89C6-C295-ED37-78A0E3FBDCE1}"/>
                </a:ext>
              </a:extLst>
            </p:cNvPr>
            <p:cNvSpPr/>
            <p:nvPr/>
          </p:nvSpPr>
          <p:spPr>
            <a:xfrm>
              <a:off x="0" y="3123590"/>
              <a:ext cx="5587365" cy="116839"/>
            </a:xfrm>
            <a:custGeom>
              <a:avLst/>
              <a:gdLst/>
              <a:ahLst/>
              <a:cxnLst/>
              <a:rect l="l" t="t" r="r" b="b"/>
              <a:pathLst>
                <a:path w="5587365" h="116839">
                  <a:moveTo>
                    <a:pt x="5587111" y="0"/>
                  </a:moveTo>
                  <a:lnTo>
                    <a:pt x="4435132" y="0"/>
                  </a:lnTo>
                  <a:lnTo>
                    <a:pt x="691172" y="0"/>
                  </a:lnTo>
                  <a:lnTo>
                    <a:pt x="0" y="0"/>
                  </a:lnTo>
                  <a:lnTo>
                    <a:pt x="0" y="116408"/>
                  </a:lnTo>
                  <a:lnTo>
                    <a:pt x="691172" y="116408"/>
                  </a:lnTo>
                  <a:lnTo>
                    <a:pt x="4435132" y="116408"/>
                  </a:lnTo>
                  <a:lnTo>
                    <a:pt x="5587111" y="116408"/>
                  </a:lnTo>
                  <a:lnTo>
                    <a:pt x="5587111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7F5C93DF-E5B3-6963-3A00-5777FE6782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AEA5456-7817-CA52-3C0B-6169A2227B7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2122918" y="3114375"/>
            <a:ext cx="91238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lang="it-IT" spc="-25" dirty="0"/>
              <a:t>F</a:t>
            </a:r>
            <a:r>
              <a:rPr dirty="0" err="1"/>
              <a:t>eb</a:t>
            </a:r>
            <a:r>
              <a:rPr dirty="0"/>
              <a:t>.</a:t>
            </a:r>
            <a:r>
              <a:rPr spc="-5" dirty="0"/>
              <a:t> </a:t>
            </a:r>
            <a:r>
              <a:rPr spc="-25" dirty="0"/>
              <a:t>24-2</a:t>
            </a:r>
            <a:r>
              <a:rPr lang="it-IT" spc="-25" dirty="0"/>
              <a:t>6</a:t>
            </a:r>
            <a:r>
              <a:rPr spc="-25" dirty="0"/>
              <a:t>, </a:t>
            </a:r>
            <a:r>
              <a:rPr spc="-10" dirty="0"/>
              <a:t>2025</a:t>
            </a:r>
            <a:r>
              <a:rPr spc="185" dirty="0"/>
              <a:t> </a:t>
            </a:r>
            <a:r>
              <a:rPr lang="it-IT" spc="-30" dirty="0"/>
              <a:t>15/15</a:t>
            </a:r>
            <a:endParaRPr spc="-30" dirty="0"/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644BC994-A03D-DAAD-FD92-92EDB9BA5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0" y="59877"/>
            <a:ext cx="4540200" cy="184666"/>
          </a:xfrm>
        </p:spPr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2852D2FA-ACE9-4918-1110-D81CD0C0AC28}"/>
              </a:ext>
            </a:extLst>
          </p:cNvPr>
          <p:cNvSpPr txBox="1"/>
          <p:nvPr/>
        </p:nvSpPr>
        <p:spPr>
          <a:xfrm>
            <a:off x="5081967" y="1272927"/>
            <a:ext cx="678180" cy="108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lang="it-IT" sz="500" spc="-10" dirty="0" err="1">
                <a:solidFill>
                  <a:srgbClr val="D3A826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egnaposto contenuto 4">
                <a:extLst>
                  <a:ext uri="{FF2B5EF4-FFF2-40B4-BE49-F238E27FC236}">
                    <a16:creationId xmlns:a16="http://schemas.microsoft.com/office/drawing/2014/main" id="{2E22CFDE-D54F-32E8-7914-D03C1166B1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318" y="679448"/>
                <a:ext cx="2887981" cy="2089814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>
                  <a:defRPr sz="1000" b="0" i="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rgbClr val="D3A826"/>
                  </a:buClr>
                  <a:buFont typeface="Wingdings" panose="05000000000000000000" pitchFamily="2" charset="2"/>
                  <a:buChar char="Ø"/>
                </a:pP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I-V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characterizations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it-IT" sz="9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particles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742950" lvl="1" indent="-2857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exponential trend of </a:t>
                </a:r>
                <a14:m>
                  <m:oMath xmlns:m="http://schemas.openxmlformats.org/officeDocument/2006/math">
                    <m:r>
                      <a:rPr lang="it-IT" sz="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𝑇𝐻𝐺𝐸𝑀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it-IT" sz="9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saturation of </a:t>
                </a:r>
                <a14:m>
                  <m:oMath xmlns:m="http://schemas.openxmlformats.org/officeDocument/2006/math">
                    <m:r>
                      <a:rPr lang="it-IT" sz="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it-IT" sz="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𝑑𝑟𝑖𝑓𝑡</m:t>
                        </m:r>
                      </m:sub>
                    </m:sSub>
                    <m:r>
                      <a:rPr lang="it-IT" sz="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742950" lvl="1" indent="-2857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Gain and IBF;</a:t>
                </a:r>
              </a:p>
            </p:txBody>
          </p:sp>
        </mc:Choice>
        <mc:Fallback xmlns="">
          <p:sp>
            <p:nvSpPr>
              <p:cNvPr id="14" name="Segnaposto contenuto 4">
                <a:extLst>
                  <a:ext uri="{FF2B5EF4-FFF2-40B4-BE49-F238E27FC236}">
                    <a16:creationId xmlns:a16="http://schemas.microsoft.com/office/drawing/2014/main" id="{2E22CFDE-D54F-32E8-7914-D03C1166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8" y="679448"/>
                <a:ext cx="2887981" cy="2089814"/>
              </a:xfrm>
              <a:prstGeom prst="rect">
                <a:avLst/>
              </a:prstGeom>
              <a:blipFill>
                <a:blip r:embed="rId9"/>
                <a:stretch>
                  <a:fillRect l="-2321" t="-20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FDC9C8B1-9D62-7A50-F0E0-D6DC09F588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817453"/>
            <a:ext cx="2006127" cy="1843182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F117AC84-59F4-7C78-C159-2CC677D9F861}"/>
              </a:ext>
            </a:extLst>
          </p:cNvPr>
          <p:cNvSpPr/>
          <p:nvPr/>
        </p:nvSpPr>
        <p:spPr>
          <a:xfrm rot="16200000">
            <a:off x="3713847" y="1922975"/>
            <a:ext cx="947142" cy="385093"/>
          </a:xfrm>
          <a:prstGeom prst="rect">
            <a:avLst/>
          </a:prstGeom>
          <a:solidFill>
            <a:srgbClr val="FFFF00">
              <a:alpha val="9020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64AA5D2-898F-DAE6-0DE6-13E49E436B8C}"/>
              </a:ext>
            </a:extLst>
          </p:cNvPr>
          <p:cNvSpPr/>
          <p:nvPr/>
        </p:nvSpPr>
        <p:spPr>
          <a:xfrm>
            <a:off x="3074190" y="1641951"/>
            <a:ext cx="1305775" cy="543312"/>
          </a:xfrm>
          <a:prstGeom prst="rect">
            <a:avLst/>
          </a:prstGeom>
          <a:solidFill>
            <a:srgbClr val="FFFF00">
              <a:alpha val="9020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F04550D0-0DE5-2D30-9D89-865DEAF7902D}"/>
              </a:ext>
            </a:extLst>
          </p:cNvPr>
          <p:cNvSpPr/>
          <p:nvPr/>
        </p:nvSpPr>
        <p:spPr>
          <a:xfrm rot="20039147">
            <a:off x="3448183" y="356256"/>
            <a:ext cx="1047877" cy="70841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4D7F114-16E3-A438-B5D9-C8489FAA4C9E}"/>
              </a:ext>
            </a:extLst>
          </p:cNvPr>
          <p:cNvSpPr txBox="1"/>
          <p:nvPr/>
        </p:nvSpPr>
        <p:spPr>
          <a:xfrm rot="20039147">
            <a:off x="3401867" y="482618"/>
            <a:ext cx="1142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NUMEN </a:t>
            </a:r>
            <a:r>
              <a:rPr lang="it-IT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6F20E953-29D0-9049-E59A-6ED609C2FA84}"/>
                  </a:ext>
                </a:extLst>
              </p14:cNvPr>
              <p14:cNvContentPartPr/>
              <p14:nvPr/>
            </p14:nvContentPartPr>
            <p14:xfrm>
              <a:off x="4135985" y="128788"/>
              <a:ext cx="297360" cy="27324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6F20E953-29D0-9049-E59A-6ED609C2FA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18007" y="110788"/>
                <a:ext cx="332957" cy="3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57044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2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2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2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2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2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2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2082" y="442836"/>
            <a:ext cx="678180" cy="8912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rgbClr val="D3A826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rgbClr val="D3A826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7343" y="581960"/>
            <a:ext cx="614680" cy="8200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86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coupling: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 err="1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17515" y="2496415"/>
            <a:ext cx="618560" cy="62717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NUMEN:</a:t>
            </a:r>
            <a:r>
              <a:rPr spc="-15" dirty="0"/>
              <a:t> </a:t>
            </a:r>
            <a:r>
              <a:rPr b="1" spc="-20" dirty="0">
                <a:latin typeface="Times New Roman"/>
                <a:cs typeface="Times New Roman"/>
              </a:rPr>
              <a:t>NU</a:t>
            </a:r>
            <a:r>
              <a:rPr spc="-20" dirty="0"/>
              <a:t>clear</a:t>
            </a:r>
            <a:r>
              <a:rPr spc="-10" dirty="0"/>
              <a:t> </a:t>
            </a:r>
            <a:r>
              <a:rPr b="1" spc="-40" dirty="0">
                <a:latin typeface="Times New Roman"/>
                <a:cs typeface="Times New Roman"/>
              </a:rPr>
              <a:t>M</a:t>
            </a:r>
            <a:r>
              <a:rPr spc="-40" dirty="0"/>
              <a:t>atrix</a:t>
            </a:r>
            <a:r>
              <a:rPr spc="-10" dirty="0"/>
              <a:t> </a:t>
            </a:r>
            <a:r>
              <a:rPr b="1" spc="-50" dirty="0">
                <a:latin typeface="Times New Roman"/>
                <a:cs typeface="Times New Roman"/>
              </a:rPr>
              <a:t>E</a:t>
            </a:r>
            <a:r>
              <a:rPr spc="-50" dirty="0"/>
              <a:t>lements</a:t>
            </a:r>
            <a:r>
              <a:rPr spc="-15" dirty="0"/>
              <a:t> </a:t>
            </a:r>
            <a:r>
              <a:rPr spc="-25" dirty="0"/>
              <a:t>for</a:t>
            </a:r>
            <a:r>
              <a:rPr spc="-10" dirty="0"/>
              <a:t> </a:t>
            </a:r>
            <a:r>
              <a:rPr b="1" spc="-25" dirty="0">
                <a:latin typeface="Times New Roman"/>
                <a:cs typeface="Times New Roman"/>
              </a:rPr>
              <a:t>N</a:t>
            </a:r>
            <a:r>
              <a:rPr spc="-25" dirty="0"/>
              <a:t>eutrinoless</a:t>
            </a:r>
            <a:r>
              <a:rPr spc="-10" dirty="0"/>
              <a:t> </a:t>
            </a:r>
            <a:r>
              <a:rPr spc="-25" dirty="0"/>
              <a:t>double-</a:t>
            </a:r>
            <a:r>
              <a:rPr spc="-50" dirty="0"/>
              <a:t>beta</a:t>
            </a:r>
            <a:r>
              <a:rPr spc="-15" dirty="0"/>
              <a:t> </a:t>
            </a:r>
            <a:r>
              <a:rPr spc="-25" dirty="0"/>
              <a:t>decay</a:t>
            </a:r>
          </a:p>
        </p:txBody>
      </p:sp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1591" y="697335"/>
            <a:ext cx="665568" cy="64503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910323" y="513346"/>
            <a:ext cx="4090035" cy="1413879"/>
            <a:chOff x="910323" y="513346"/>
            <a:chExt cx="4090035" cy="1214755"/>
          </a:xfrm>
        </p:grpSpPr>
        <p:sp>
          <p:nvSpPr>
            <p:cNvPr id="10" name="object 10"/>
            <p:cNvSpPr/>
            <p:nvPr/>
          </p:nvSpPr>
          <p:spPr>
            <a:xfrm>
              <a:off x="910323" y="513346"/>
              <a:ext cx="4090035" cy="77470"/>
            </a:xfrm>
            <a:custGeom>
              <a:avLst/>
              <a:gdLst/>
              <a:ahLst/>
              <a:cxnLst/>
              <a:rect l="l" t="t" r="r" b="b"/>
              <a:pathLst>
                <a:path w="4090035" h="77470">
                  <a:moveTo>
                    <a:pt x="0" y="77177"/>
                  </a:moveTo>
                  <a:lnTo>
                    <a:pt x="4089717" y="77177"/>
                  </a:lnTo>
                  <a:lnTo>
                    <a:pt x="4089717" y="0"/>
                  </a:lnTo>
                  <a:lnTo>
                    <a:pt x="0" y="0"/>
                  </a:lnTo>
                  <a:lnTo>
                    <a:pt x="0" y="77177"/>
                  </a:lnTo>
                  <a:close/>
                </a:path>
              </a:pathLst>
            </a:custGeom>
            <a:solidFill>
              <a:srgbClr val="D3A82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10323" y="590524"/>
              <a:ext cx="4090035" cy="1137285"/>
            </a:xfrm>
            <a:custGeom>
              <a:avLst/>
              <a:gdLst/>
              <a:ahLst/>
              <a:cxnLst/>
              <a:rect l="l" t="t" r="r" b="b"/>
              <a:pathLst>
                <a:path w="4090035" h="1137285">
                  <a:moveTo>
                    <a:pt x="4089717" y="0"/>
                  </a:moveTo>
                  <a:lnTo>
                    <a:pt x="0" y="0"/>
                  </a:lnTo>
                  <a:lnTo>
                    <a:pt x="0" y="1137145"/>
                  </a:lnTo>
                  <a:lnTo>
                    <a:pt x="4089717" y="1137145"/>
                  </a:lnTo>
                  <a:lnTo>
                    <a:pt x="4089717" y="0"/>
                  </a:lnTo>
                  <a:close/>
                </a:path>
              </a:pathLst>
            </a:custGeom>
            <a:solidFill>
              <a:srgbClr val="FEF2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1040522" y="642491"/>
            <a:ext cx="3829635" cy="13386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5755" marR="318770" indent="-171450">
              <a:lnSpc>
                <a:spcPct val="100000"/>
              </a:lnSpc>
              <a:spcBef>
                <a:spcPts val="9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316230" algn="l"/>
              </a:tabLst>
            </a:pPr>
            <a:r>
              <a:rPr sz="900" b="1" spc="-35" dirty="0">
                <a:latin typeface="Times New Roman"/>
                <a:cs typeface="Times New Roman"/>
              </a:rPr>
              <a:t>Objectives:</a:t>
            </a:r>
            <a:r>
              <a:rPr sz="900" b="1" spc="60" dirty="0">
                <a:latin typeface="Times New Roman"/>
                <a:cs typeface="Times New Roman"/>
              </a:rPr>
              <a:t> </a:t>
            </a:r>
            <a:r>
              <a:rPr sz="900" spc="-25" dirty="0"/>
              <a:t>getting</a:t>
            </a:r>
            <a:r>
              <a:rPr sz="900" spc="15" dirty="0"/>
              <a:t> </a:t>
            </a:r>
            <a:r>
              <a:rPr sz="900" spc="-35" dirty="0"/>
              <a:t>data-driven</a:t>
            </a:r>
            <a:r>
              <a:rPr sz="900" spc="10" dirty="0"/>
              <a:t> </a:t>
            </a:r>
            <a:r>
              <a:rPr sz="900" spc="-20" dirty="0"/>
              <a:t>information</a:t>
            </a:r>
            <a:r>
              <a:rPr sz="900" spc="15" dirty="0"/>
              <a:t> </a:t>
            </a:r>
            <a:r>
              <a:rPr sz="900" dirty="0"/>
              <a:t>on</a:t>
            </a:r>
            <a:r>
              <a:rPr sz="900" spc="15" dirty="0"/>
              <a:t> </a:t>
            </a:r>
            <a:r>
              <a:rPr sz="900" spc="-30" dirty="0"/>
              <a:t>neutrinoless</a:t>
            </a:r>
            <a:r>
              <a:rPr sz="900" spc="15" dirty="0"/>
              <a:t> </a:t>
            </a:r>
            <a:r>
              <a:rPr sz="900" spc="-20" dirty="0"/>
              <a:t>double-beta </a:t>
            </a:r>
            <a:r>
              <a:rPr sz="900" dirty="0"/>
              <a:t>(0</a:t>
            </a:r>
            <a:r>
              <a:rPr sz="900" dirty="0">
                <a:latin typeface="Cambria"/>
                <a:cs typeface="Cambria"/>
              </a:rPr>
              <a:t>νββ</a:t>
            </a:r>
            <a:r>
              <a:rPr sz="900" dirty="0"/>
              <a:t>)</a:t>
            </a:r>
            <a:r>
              <a:rPr sz="900" spc="10" dirty="0"/>
              <a:t> </a:t>
            </a:r>
            <a:r>
              <a:rPr sz="900" spc="-25" dirty="0"/>
              <a:t>Nuclear</a:t>
            </a:r>
            <a:r>
              <a:rPr sz="900" spc="15" dirty="0"/>
              <a:t> </a:t>
            </a:r>
            <a:r>
              <a:rPr sz="900" spc="-30" dirty="0"/>
              <a:t>Matrix</a:t>
            </a:r>
            <a:r>
              <a:rPr sz="900" spc="15" dirty="0"/>
              <a:t> </a:t>
            </a:r>
            <a:r>
              <a:rPr sz="900" spc="-35" dirty="0"/>
              <a:t>Elements</a:t>
            </a:r>
            <a:r>
              <a:rPr sz="900" spc="10" dirty="0"/>
              <a:t> </a:t>
            </a:r>
            <a:r>
              <a:rPr sz="900" spc="-10" dirty="0"/>
              <a:t>(NMEs);</a:t>
            </a:r>
            <a:endParaRPr sz="900" dirty="0">
              <a:latin typeface="Cambria"/>
              <a:cs typeface="Cambria"/>
            </a:endParaRPr>
          </a:p>
          <a:p>
            <a:pPr marL="325755" marR="252095" indent="-171450">
              <a:lnSpc>
                <a:spcPct val="1000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316230" algn="l"/>
              </a:tabLst>
            </a:pPr>
            <a:r>
              <a:rPr sz="900" b="1" spc="-20" dirty="0">
                <a:latin typeface="Times New Roman"/>
                <a:cs typeface="Times New Roman"/>
              </a:rPr>
              <a:t>Methods:</a:t>
            </a:r>
            <a:r>
              <a:rPr sz="900" b="1" spc="25" dirty="0">
                <a:latin typeface="Times New Roman"/>
                <a:cs typeface="Times New Roman"/>
              </a:rPr>
              <a:t> </a:t>
            </a:r>
            <a:r>
              <a:rPr sz="900" spc="-30" dirty="0"/>
              <a:t>measurements</a:t>
            </a:r>
            <a:r>
              <a:rPr sz="900" spc="-20" dirty="0"/>
              <a:t> of</a:t>
            </a:r>
            <a:r>
              <a:rPr sz="900" spc="-15" dirty="0"/>
              <a:t> </a:t>
            </a:r>
            <a:r>
              <a:rPr sz="900" spc="-30" dirty="0"/>
              <a:t>Heavy-</a:t>
            </a:r>
            <a:r>
              <a:rPr sz="900" spc="-35" dirty="0"/>
              <a:t>Ion</a:t>
            </a:r>
            <a:r>
              <a:rPr sz="900" spc="-15" dirty="0"/>
              <a:t> </a:t>
            </a:r>
            <a:r>
              <a:rPr sz="900" spc="-25" dirty="0"/>
              <a:t>induced</a:t>
            </a:r>
            <a:r>
              <a:rPr sz="900" spc="-20" dirty="0"/>
              <a:t> Double</a:t>
            </a:r>
            <a:r>
              <a:rPr sz="900" spc="-15" dirty="0"/>
              <a:t> </a:t>
            </a:r>
            <a:r>
              <a:rPr sz="900" spc="-30" dirty="0"/>
              <a:t>Charge</a:t>
            </a:r>
            <a:r>
              <a:rPr sz="900" spc="-15" dirty="0"/>
              <a:t> </a:t>
            </a:r>
            <a:r>
              <a:rPr sz="900" spc="-35" dirty="0"/>
              <a:t>Exchange </a:t>
            </a:r>
            <a:r>
              <a:rPr sz="900" spc="-25" dirty="0"/>
              <a:t>reaction</a:t>
            </a:r>
            <a:r>
              <a:rPr sz="900" spc="25" dirty="0"/>
              <a:t> </a:t>
            </a:r>
            <a:r>
              <a:rPr sz="900" spc="-60" dirty="0"/>
              <a:t>cross-</a:t>
            </a:r>
            <a:r>
              <a:rPr sz="900" spc="-10" dirty="0"/>
              <a:t>section;</a:t>
            </a:r>
            <a:endParaRPr sz="900" dirty="0">
              <a:latin typeface="Times New Roman"/>
              <a:cs typeface="Times New Roman"/>
            </a:endParaRPr>
          </a:p>
          <a:p>
            <a:pPr marL="325755" indent="-171450">
              <a:lnSpc>
                <a:spcPts val="12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314325" algn="l"/>
              </a:tabLst>
            </a:pPr>
            <a:r>
              <a:rPr sz="900" b="1" spc="-25" dirty="0">
                <a:latin typeface="Times New Roman"/>
                <a:cs typeface="Times New Roman"/>
              </a:rPr>
              <a:t>Experimental</a:t>
            </a:r>
            <a:r>
              <a:rPr sz="900" b="1" spc="20" dirty="0">
                <a:latin typeface="Times New Roman"/>
                <a:cs typeface="Times New Roman"/>
              </a:rPr>
              <a:t> </a:t>
            </a:r>
            <a:r>
              <a:rPr sz="900" b="1" spc="-30" dirty="0">
                <a:latin typeface="Times New Roman"/>
                <a:cs typeface="Times New Roman"/>
              </a:rPr>
              <a:t>setup</a:t>
            </a:r>
            <a:r>
              <a:rPr lang="it-IT" sz="900" b="1" spc="-30" dirty="0">
                <a:latin typeface="Times New Roman"/>
                <a:cs typeface="Times New Roman"/>
              </a:rPr>
              <a:t> @INFN-LNS</a:t>
            </a:r>
            <a:r>
              <a:rPr sz="900" b="1" spc="-30" dirty="0">
                <a:latin typeface="Times New Roman"/>
                <a:cs typeface="Times New Roman"/>
              </a:rPr>
              <a:t>:</a:t>
            </a:r>
            <a:endParaRPr lang="it-IT" sz="900" b="1" spc="-30" dirty="0">
              <a:latin typeface="Times New Roman"/>
              <a:cs typeface="Times New Roman"/>
            </a:endParaRPr>
          </a:p>
          <a:p>
            <a:pPr marL="782955" lvl="1" indent="-171450">
              <a:lnSpc>
                <a:spcPts val="12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v"/>
              <a:tabLst>
                <a:tab pos="314325" algn="l"/>
              </a:tabLst>
            </a:pPr>
            <a:r>
              <a:rPr lang="it-IT" sz="9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K800</a:t>
            </a:r>
            <a:r>
              <a:rPr lang="it-IT" sz="9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  <a:r>
              <a:rPr lang="it-IT" sz="9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Cyclotron</a:t>
            </a:r>
            <a:r>
              <a:rPr lang="it-IT" sz="9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(CS);</a:t>
            </a:r>
          </a:p>
          <a:p>
            <a:pPr marL="782955" lvl="1" indent="-171450">
              <a:lnSpc>
                <a:spcPts val="12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v"/>
              <a:tabLst>
                <a:tab pos="314325" algn="l"/>
              </a:tabLst>
            </a:pPr>
            <a:r>
              <a:rPr lang="it-IT" sz="9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sz="9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AGNEX</a:t>
            </a:r>
            <a:r>
              <a:rPr lang="it-IT" sz="9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it-IT" sz="9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  <a:r>
              <a:rPr lang="it-IT" sz="9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it-IT" sz="9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spectrometer</a:t>
            </a:r>
            <a:r>
              <a:rPr lang="it-IT" sz="9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900" b="1" spc="-30" dirty="0"/>
          </a:p>
          <a:p>
            <a:pPr marL="154305">
              <a:lnSpc>
                <a:spcPts val="1200"/>
              </a:lnSpc>
              <a:spcBef>
                <a:spcPts val="290"/>
              </a:spcBef>
              <a:buClr>
                <a:srgbClr val="CC9900"/>
              </a:buClr>
              <a:tabLst>
                <a:tab pos="314325" algn="l"/>
              </a:tabLst>
            </a:pPr>
            <a:endParaRPr lang="it-IT" sz="1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461" y="2241775"/>
            <a:ext cx="1669414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0" indent="-171450">
              <a:lnSpc>
                <a:spcPct val="100000"/>
              </a:lnSpc>
              <a:spcBef>
                <a:spcPts val="9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185420" algn="l"/>
              </a:tabLst>
            </a:pPr>
            <a:r>
              <a:rPr lang="it-IT" sz="900" b="1" spc="-35" dirty="0">
                <a:latin typeface="Times New Roman"/>
                <a:cs typeface="Times New Roman"/>
              </a:rPr>
              <a:t>International</a:t>
            </a:r>
            <a:r>
              <a:rPr sz="900" b="1" spc="5" dirty="0">
                <a:latin typeface="Times New Roman"/>
                <a:cs typeface="Times New Roman"/>
              </a:rPr>
              <a:t> </a:t>
            </a:r>
            <a:r>
              <a:rPr sz="900" b="1" spc="-30" dirty="0">
                <a:latin typeface="Times New Roman"/>
                <a:cs typeface="Times New Roman"/>
              </a:rPr>
              <a:t>Project</a:t>
            </a:r>
            <a:r>
              <a:rPr sz="900" b="1" spc="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Network:</a:t>
            </a:r>
            <a:endParaRPr sz="900" dirty="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50829" y="2185833"/>
            <a:ext cx="685705" cy="40690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66142" y="2224147"/>
            <a:ext cx="850010" cy="36858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85978" y="2745700"/>
            <a:ext cx="4601922" cy="302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0" indent="-171450">
              <a:spcBef>
                <a:spcPts val="9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185420" algn="l"/>
              </a:tabLst>
            </a:pPr>
            <a:r>
              <a:rPr lang="it-IT" sz="900" b="1" dirty="0">
                <a:latin typeface="Times New Roman"/>
                <a:cs typeface="Times New Roman"/>
              </a:rPr>
              <a:t>NUMEN</a:t>
            </a:r>
            <a:r>
              <a:rPr lang="it-IT" sz="900" b="1" spc="20" dirty="0">
                <a:latin typeface="Times New Roman"/>
                <a:cs typeface="Times New Roman"/>
              </a:rPr>
              <a:t> </a:t>
            </a:r>
            <a:r>
              <a:rPr lang="it-IT" sz="900" b="1" spc="-10" dirty="0">
                <a:latin typeface="Times New Roman"/>
                <a:cs typeface="Times New Roman"/>
              </a:rPr>
              <a:t>Collaboration:    </a:t>
            </a:r>
            <a:r>
              <a:rPr lang="en-US" sz="900" b="1" spc="-45" dirty="0">
                <a:latin typeface="Times New Roman"/>
                <a:cs typeface="Times New Roman"/>
              </a:rPr>
              <a:t>34</a:t>
            </a:r>
            <a:r>
              <a:rPr lang="en-US" sz="900" b="1" spc="-30" dirty="0">
                <a:latin typeface="Times New Roman"/>
                <a:cs typeface="Times New Roman"/>
              </a:rPr>
              <a:t> </a:t>
            </a:r>
            <a:r>
              <a:rPr lang="en-US" sz="900" spc="-10" dirty="0">
                <a:latin typeface="Times New Roman"/>
                <a:cs typeface="Times New Roman"/>
              </a:rPr>
              <a:t>International</a:t>
            </a:r>
            <a:r>
              <a:rPr lang="en-US" sz="900" spc="-30" dirty="0">
                <a:latin typeface="Times New Roman"/>
                <a:cs typeface="Times New Roman"/>
              </a:rPr>
              <a:t> </a:t>
            </a:r>
            <a:r>
              <a:rPr lang="en-US" sz="900" spc="-40" dirty="0">
                <a:latin typeface="Times New Roman"/>
                <a:cs typeface="Times New Roman"/>
              </a:rPr>
              <a:t>Research</a:t>
            </a:r>
            <a:r>
              <a:rPr lang="en-US" sz="900" spc="-30" dirty="0">
                <a:latin typeface="Times New Roman"/>
                <a:cs typeface="Times New Roman"/>
              </a:rPr>
              <a:t> </a:t>
            </a:r>
            <a:r>
              <a:rPr lang="en-US" sz="900" spc="-10" dirty="0">
                <a:latin typeface="Times New Roman"/>
                <a:cs typeface="Times New Roman"/>
              </a:rPr>
              <a:t>Institutes</a:t>
            </a:r>
            <a:r>
              <a:rPr lang="en-US" sz="900" spc="-30" dirty="0">
                <a:latin typeface="Times New Roman"/>
                <a:cs typeface="Times New Roman"/>
              </a:rPr>
              <a:t> - </a:t>
            </a:r>
            <a:r>
              <a:rPr lang="en-US" sz="900" b="1" spc="-25" dirty="0">
                <a:latin typeface="Times New Roman"/>
                <a:cs typeface="Times New Roman"/>
              </a:rPr>
              <a:t>105</a:t>
            </a:r>
            <a:r>
              <a:rPr lang="en-US" sz="900" b="1" dirty="0">
                <a:latin typeface="Times New Roman"/>
                <a:cs typeface="Times New Roman"/>
              </a:rPr>
              <a:t> </a:t>
            </a:r>
            <a:r>
              <a:rPr lang="en-US" sz="900" spc="-10" dirty="0">
                <a:latin typeface="Times New Roman"/>
                <a:cs typeface="Times New Roman"/>
              </a:rPr>
              <a:t>Researchers</a:t>
            </a:r>
            <a:endParaRPr lang="en-US" sz="900" dirty="0">
              <a:latin typeface="Times New Roman"/>
              <a:cs typeface="Times New Roman"/>
            </a:endParaRPr>
          </a:p>
          <a:p>
            <a:pPr marL="196850" indent="-171450">
              <a:lnSpc>
                <a:spcPct val="100000"/>
              </a:lnSpc>
              <a:spcBef>
                <a:spcPts val="9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185420" algn="l"/>
              </a:tabLst>
            </a:pPr>
            <a:endParaRPr lang="it-IT" sz="9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123590"/>
            <a:ext cx="5587365" cy="116839"/>
          </a:xfrm>
          <a:custGeom>
            <a:avLst/>
            <a:gdLst/>
            <a:ahLst/>
            <a:cxnLst/>
            <a:rect l="l" t="t" r="r" b="b"/>
            <a:pathLst>
              <a:path w="5587365" h="116839">
                <a:moveTo>
                  <a:pt x="5587111" y="0"/>
                </a:moveTo>
                <a:lnTo>
                  <a:pt x="4435132" y="0"/>
                </a:lnTo>
                <a:lnTo>
                  <a:pt x="691172" y="0"/>
                </a:lnTo>
                <a:lnTo>
                  <a:pt x="0" y="0"/>
                </a:lnTo>
                <a:lnTo>
                  <a:pt x="0" y="116408"/>
                </a:lnTo>
                <a:lnTo>
                  <a:pt x="691172" y="116408"/>
                </a:lnTo>
                <a:lnTo>
                  <a:pt x="4435132" y="116408"/>
                </a:lnTo>
                <a:lnTo>
                  <a:pt x="5587111" y="116408"/>
                </a:lnTo>
                <a:lnTo>
                  <a:pt x="5587111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34171" y="3114375"/>
            <a:ext cx="901129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DeSyT2025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500" dirty="0" err="1">
                <a:solidFill>
                  <a:srgbClr val="FFFFFF"/>
                </a:solidFill>
                <a:latin typeface="Times New Roman"/>
                <a:cs typeface="Times New Roman"/>
              </a:rPr>
              <a:t>eb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24-2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r>
              <a:rPr sz="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20" dirty="0">
                <a:solidFill>
                  <a:srgbClr val="FFFFFF"/>
                </a:solidFill>
                <a:latin typeface="Times New Roman"/>
                <a:cs typeface="Times New Roman"/>
              </a:rPr>
              <a:t>1/</a:t>
            </a:r>
            <a:r>
              <a:rPr sz="500" spc="-2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it-IT" sz="500" spc="-2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24BA6-56E1-CF93-2EFD-2624AADDB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F1BFBD9-8144-16AB-7C2D-23A45E09B00B}"/>
              </a:ext>
            </a:extLst>
          </p:cNvPr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B84AD37-D561-FB9C-BFE4-2F3099D876AA}"/>
              </a:ext>
            </a:extLst>
          </p:cNvPr>
          <p:cNvSpPr txBox="1"/>
          <p:nvPr/>
        </p:nvSpPr>
        <p:spPr>
          <a:xfrm>
            <a:off x="5107343" y="442781"/>
            <a:ext cx="614680" cy="67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28600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lang="en-US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coupling:</a:t>
            </a:r>
            <a:r>
              <a:rPr lang="en-US" sz="500" spc="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lang="en-US"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lang="en-US"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en-US"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lang="en-US"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38170FB-9D76-0AFB-ED58-0301A86121D8}"/>
              </a:ext>
            </a:extLst>
          </p:cNvPr>
          <p:cNvSpPr txBox="1"/>
          <p:nvPr/>
        </p:nvSpPr>
        <p:spPr>
          <a:xfrm>
            <a:off x="5081967" y="1148888"/>
            <a:ext cx="678180" cy="89127"/>
          </a:xfrm>
          <a:prstGeom prst="rect">
            <a:avLst/>
          </a:prstGeom>
          <a:solidFill>
            <a:srgbClr val="D3A826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</a:rPr>
              <a:t>IRRAD4 @IFUSP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A4A6137-83E1-AD56-1FD2-738814DD2C0E}"/>
              </a:ext>
            </a:extLst>
          </p:cNvPr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356A263D-3BBE-01B7-5E97-15C6EC488402}"/>
              </a:ext>
            </a:extLst>
          </p:cNvPr>
          <p:cNvGrpSpPr/>
          <p:nvPr/>
        </p:nvGrpSpPr>
        <p:grpSpPr>
          <a:xfrm>
            <a:off x="0" y="2496415"/>
            <a:ext cx="5736590" cy="743585"/>
            <a:chOff x="0" y="2496415"/>
            <a:chExt cx="5736590" cy="74358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C1FE660E-E890-8A0F-BFB6-F69C9B8525E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ADC18AD-726B-958D-E461-B8E32C6752CF}"/>
                </a:ext>
              </a:extLst>
            </p:cNvPr>
            <p:cNvSpPr/>
            <p:nvPr/>
          </p:nvSpPr>
          <p:spPr>
            <a:xfrm>
              <a:off x="0" y="3123590"/>
              <a:ext cx="5587365" cy="116839"/>
            </a:xfrm>
            <a:custGeom>
              <a:avLst/>
              <a:gdLst/>
              <a:ahLst/>
              <a:cxnLst/>
              <a:rect l="l" t="t" r="r" b="b"/>
              <a:pathLst>
                <a:path w="5587365" h="116839">
                  <a:moveTo>
                    <a:pt x="5587111" y="0"/>
                  </a:moveTo>
                  <a:lnTo>
                    <a:pt x="4435132" y="0"/>
                  </a:lnTo>
                  <a:lnTo>
                    <a:pt x="691172" y="0"/>
                  </a:lnTo>
                  <a:lnTo>
                    <a:pt x="0" y="0"/>
                  </a:lnTo>
                  <a:lnTo>
                    <a:pt x="0" y="116408"/>
                  </a:lnTo>
                  <a:lnTo>
                    <a:pt x="691172" y="116408"/>
                  </a:lnTo>
                  <a:lnTo>
                    <a:pt x="4435132" y="116408"/>
                  </a:lnTo>
                  <a:lnTo>
                    <a:pt x="5587111" y="116408"/>
                  </a:lnTo>
                  <a:lnTo>
                    <a:pt x="5587111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F9529A0C-36B1-460E-DB9F-0211CF79D87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0363BA4-0631-F3C7-ACF7-D7F971EF278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2122918" y="3114375"/>
            <a:ext cx="91238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lang="it-IT" spc="-25" dirty="0"/>
              <a:t>F</a:t>
            </a:r>
            <a:r>
              <a:rPr dirty="0" err="1"/>
              <a:t>eb</a:t>
            </a:r>
            <a:r>
              <a:rPr dirty="0"/>
              <a:t>.</a:t>
            </a:r>
            <a:r>
              <a:rPr spc="-5" dirty="0"/>
              <a:t> </a:t>
            </a:r>
            <a:r>
              <a:rPr spc="-25" dirty="0"/>
              <a:t>24-2</a:t>
            </a:r>
            <a:r>
              <a:rPr lang="it-IT" spc="-25" dirty="0"/>
              <a:t>6</a:t>
            </a:r>
            <a:r>
              <a:rPr spc="-25" dirty="0"/>
              <a:t>, </a:t>
            </a:r>
            <a:r>
              <a:rPr spc="-10" dirty="0"/>
              <a:t>2025</a:t>
            </a:r>
            <a:r>
              <a:rPr spc="185" dirty="0"/>
              <a:t> </a:t>
            </a:r>
            <a:r>
              <a:rPr lang="it-IT" spc="-30" dirty="0"/>
              <a:t>15/15</a:t>
            </a:r>
            <a:endParaRPr spc="-30" dirty="0"/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64C048D4-07EA-9DA7-88BD-F759CE0B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0" y="59877"/>
            <a:ext cx="4540200" cy="184666"/>
          </a:xfrm>
        </p:spPr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26FC0FA-75ED-86D5-26B2-270AABEE43AE}"/>
              </a:ext>
            </a:extLst>
          </p:cNvPr>
          <p:cNvSpPr txBox="1"/>
          <p:nvPr/>
        </p:nvSpPr>
        <p:spPr>
          <a:xfrm>
            <a:off x="5081967" y="1272927"/>
            <a:ext cx="678180" cy="108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lang="it-IT" sz="500" spc="-10" dirty="0" err="1">
                <a:solidFill>
                  <a:srgbClr val="D3A826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egnaposto contenuto 4">
                <a:extLst>
                  <a:ext uri="{FF2B5EF4-FFF2-40B4-BE49-F238E27FC236}">
                    <a16:creationId xmlns:a16="http://schemas.microsoft.com/office/drawing/2014/main" id="{07433CC6-6835-5DC1-7BE0-D528DEA406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318" y="679448"/>
                <a:ext cx="2887981" cy="2089814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>
                  <a:defRPr sz="1000" b="0" i="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rgbClr val="D3A826"/>
                  </a:buClr>
                  <a:buFont typeface="Wingdings" panose="05000000000000000000" pitchFamily="2" charset="2"/>
                  <a:buChar char="Ø"/>
                </a:pP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I-V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characterizations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it-IT" sz="9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particles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742950" lvl="1" indent="-2857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exponential trend of </a:t>
                </a:r>
                <a14:m>
                  <m:oMath xmlns:m="http://schemas.openxmlformats.org/officeDocument/2006/math">
                    <m:r>
                      <a:rPr lang="it-IT" sz="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𝑇𝐻𝐺𝐸𝑀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it-IT" sz="9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saturation of </a:t>
                </a:r>
                <a14:m>
                  <m:oMath xmlns:m="http://schemas.openxmlformats.org/officeDocument/2006/math">
                    <m:r>
                      <a:rPr lang="it-IT" sz="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it-IT" sz="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it-IT" sz="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𝑑𝑟𝑖𝑓𝑡</m:t>
                        </m:r>
                      </m:sub>
                    </m:sSub>
                    <m:r>
                      <a:rPr lang="it-IT" sz="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742950" lvl="1" indent="-2857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Gain and IBF;</a:t>
                </a:r>
              </a:p>
              <a:p>
                <a:pPr lvl="1">
                  <a:buClr>
                    <a:srgbClr val="D3A826"/>
                  </a:buClr>
                </a:pPr>
                <a:endParaRPr lang="it-IT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Clr>
                    <a:srgbClr val="D3A826"/>
                  </a:buClr>
                  <a:buFont typeface="Wingdings" panose="05000000000000000000" pitchFamily="2" charset="2"/>
                  <a:buChar char="Ø"/>
                </a:pP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gas tracker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prototype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SiC-detector:</a:t>
                </a:r>
              </a:p>
              <a:p>
                <a:pPr marL="800100" lvl="1" indent="-34290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Tracking performances:</a:t>
                </a:r>
              </a:p>
              <a:p>
                <a:pPr marL="1257300" lvl="2" indent="-342900">
                  <a:buClr>
                    <a:srgbClr val="D3A826"/>
                  </a:buClr>
                  <a:buFont typeface="Wingdings" panose="05000000000000000000" pitchFamily="2" charset="2"/>
                  <a:buChar char="§"/>
                </a:pP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Goals: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it-IT" sz="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𝜗</m:t>
                    </m:r>
                    <m:r>
                      <a:rPr lang="it-IT" sz="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1257300" lvl="2" indent="-342900">
                  <a:buClr>
                    <a:srgbClr val="D3A826"/>
                  </a:buClr>
                  <a:buFont typeface="Wingdings" panose="05000000000000000000" pitchFamily="2" charset="2"/>
                  <a:buChar char="§"/>
                </a:pP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Angles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compatible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setup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geometry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4" name="Segnaposto contenuto 4">
                <a:extLst>
                  <a:ext uri="{FF2B5EF4-FFF2-40B4-BE49-F238E27FC236}">
                    <a16:creationId xmlns:a16="http://schemas.microsoft.com/office/drawing/2014/main" id="{07433CC6-6835-5DC1-7BE0-D528DEA40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8" y="679448"/>
                <a:ext cx="2887981" cy="2089814"/>
              </a:xfrm>
              <a:prstGeom prst="rect">
                <a:avLst/>
              </a:prstGeom>
              <a:blipFill>
                <a:blip r:embed="rId9"/>
                <a:stretch>
                  <a:fillRect l="-2321" t="-2041" r="-6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C59828F5-1A97-98DE-53F8-C94A8E9EC2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07" y="295981"/>
            <a:ext cx="1663452" cy="1440490"/>
          </a:xfrm>
          <a:prstGeom prst="rect">
            <a:avLst/>
          </a:prstGeom>
        </p:spPr>
      </p:pic>
      <p:pic>
        <p:nvPicPr>
          <p:cNvPr id="17" name="Immagine 16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14B27759-1D2E-AC21-6A48-0728C2B73F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18" y="1693799"/>
            <a:ext cx="1608268" cy="14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7047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1EE4E-115D-C65C-7876-EFA461DA2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F9BC8FE-0206-A28A-095C-4F9874BDE8E9}"/>
              </a:ext>
            </a:extLst>
          </p:cNvPr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7F9CBE2-FCD6-ECDE-BB97-8409679B8A3A}"/>
              </a:ext>
            </a:extLst>
          </p:cNvPr>
          <p:cNvSpPr txBox="1"/>
          <p:nvPr/>
        </p:nvSpPr>
        <p:spPr>
          <a:xfrm>
            <a:off x="5107343" y="442781"/>
            <a:ext cx="614680" cy="67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28600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lang="en-US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coupling:</a:t>
            </a:r>
            <a:r>
              <a:rPr lang="en-US" sz="500" spc="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lang="en-US"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lang="en-US"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en-US"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lang="en-US"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0C1041E-DF78-25A5-FECC-FF611540F5B9}"/>
              </a:ext>
            </a:extLst>
          </p:cNvPr>
          <p:cNvSpPr txBox="1"/>
          <p:nvPr/>
        </p:nvSpPr>
        <p:spPr>
          <a:xfrm>
            <a:off x="5081967" y="1148888"/>
            <a:ext cx="678180" cy="89127"/>
          </a:xfrm>
          <a:prstGeom prst="rect">
            <a:avLst/>
          </a:prstGeom>
          <a:solidFill>
            <a:srgbClr val="D3A826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</a:rPr>
              <a:t>IRRAD4 @IFUSP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A175DFA-C4BD-FCBF-067D-2274064667A9}"/>
              </a:ext>
            </a:extLst>
          </p:cNvPr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494A2955-A4F2-0044-3028-1B086CA1EF28}"/>
              </a:ext>
            </a:extLst>
          </p:cNvPr>
          <p:cNvGrpSpPr/>
          <p:nvPr/>
        </p:nvGrpSpPr>
        <p:grpSpPr>
          <a:xfrm>
            <a:off x="0" y="2496415"/>
            <a:ext cx="5736590" cy="743585"/>
            <a:chOff x="0" y="2496415"/>
            <a:chExt cx="5736590" cy="74358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B446A7D1-FEAA-9DAC-3C66-E413A5F4C42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413E3CD-EED2-4E79-36AE-D256DE270470}"/>
                </a:ext>
              </a:extLst>
            </p:cNvPr>
            <p:cNvSpPr/>
            <p:nvPr/>
          </p:nvSpPr>
          <p:spPr>
            <a:xfrm>
              <a:off x="0" y="3123590"/>
              <a:ext cx="5587365" cy="116839"/>
            </a:xfrm>
            <a:custGeom>
              <a:avLst/>
              <a:gdLst/>
              <a:ahLst/>
              <a:cxnLst/>
              <a:rect l="l" t="t" r="r" b="b"/>
              <a:pathLst>
                <a:path w="5587365" h="116839">
                  <a:moveTo>
                    <a:pt x="5587111" y="0"/>
                  </a:moveTo>
                  <a:lnTo>
                    <a:pt x="4435132" y="0"/>
                  </a:lnTo>
                  <a:lnTo>
                    <a:pt x="691172" y="0"/>
                  </a:lnTo>
                  <a:lnTo>
                    <a:pt x="0" y="0"/>
                  </a:lnTo>
                  <a:lnTo>
                    <a:pt x="0" y="116408"/>
                  </a:lnTo>
                  <a:lnTo>
                    <a:pt x="691172" y="116408"/>
                  </a:lnTo>
                  <a:lnTo>
                    <a:pt x="4435132" y="116408"/>
                  </a:lnTo>
                  <a:lnTo>
                    <a:pt x="5587111" y="116408"/>
                  </a:lnTo>
                  <a:lnTo>
                    <a:pt x="5587111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D4DA7955-001D-3E94-0B14-882FACE0AAD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71EE2F6-3E3C-9923-6D96-F74D09D7BB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2122918" y="3114375"/>
            <a:ext cx="91238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lang="it-IT" spc="-25" dirty="0"/>
              <a:t>F</a:t>
            </a:r>
            <a:r>
              <a:rPr dirty="0" err="1"/>
              <a:t>eb</a:t>
            </a:r>
            <a:r>
              <a:rPr dirty="0"/>
              <a:t>.</a:t>
            </a:r>
            <a:r>
              <a:rPr spc="-5" dirty="0"/>
              <a:t> </a:t>
            </a:r>
            <a:r>
              <a:rPr spc="-25" dirty="0"/>
              <a:t>24-2</a:t>
            </a:r>
            <a:r>
              <a:rPr lang="it-IT" spc="-25" dirty="0"/>
              <a:t>6</a:t>
            </a:r>
            <a:r>
              <a:rPr spc="-25" dirty="0"/>
              <a:t>, </a:t>
            </a:r>
            <a:r>
              <a:rPr spc="-10" dirty="0"/>
              <a:t>2025</a:t>
            </a:r>
            <a:r>
              <a:rPr spc="185" dirty="0"/>
              <a:t> </a:t>
            </a:r>
            <a:r>
              <a:rPr lang="it-IT" spc="-30" dirty="0"/>
              <a:t>15/15</a:t>
            </a:r>
            <a:endParaRPr spc="-30" dirty="0"/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708FDC93-BB55-FBA5-FE10-15611E4B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0" y="59877"/>
            <a:ext cx="4540200" cy="184666"/>
          </a:xfrm>
        </p:spPr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5687C7DF-D963-F9E8-CD21-16F593E71BD0}"/>
              </a:ext>
            </a:extLst>
          </p:cNvPr>
          <p:cNvSpPr txBox="1"/>
          <p:nvPr/>
        </p:nvSpPr>
        <p:spPr>
          <a:xfrm>
            <a:off x="5081967" y="1272927"/>
            <a:ext cx="678180" cy="108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lang="it-IT" sz="500" spc="-10" dirty="0" err="1">
                <a:solidFill>
                  <a:srgbClr val="D3A826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egnaposto contenuto 4">
                <a:extLst>
                  <a:ext uri="{FF2B5EF4-FFF2-40B4-BE49-F238E27FC236}">
                    <a16:creationId xmlns:a16="http://schemas.microsoft.com/office/drawing/2014/main" id="{42740398-C582-D7A1-D24F-F62BDFBAA9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318" y="679448"/>
                <a:ext cx="2887981" cy="2089814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>
                  <a:defRPr sz="1000" b="0" i="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rgbClr val="D3A826"/>
                  </a:buClr>
                  <a:buFont typeface="Wingdings" panose="05000000000000000000" pitchFamily="2" charset="2"/>
                  <a:buChar char="Ø"/>
                </a:pP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I-V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characterizations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it-IT" sz="9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particles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742950" lvl="1" indent="-2857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exponential trend of </a:t>
                </a:r>
                <a14:m>
                  <m:oMath xmlns:m="http://schemas.openxmlformats.org/officeDocument/2006/math">
                    <m:r>
                      <a:rPr lang="it-IT" sz="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𝑇𝐻𝐺𝐸𝑀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it-IT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it-IT" sz="9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saturation of </a:t>
                </a:r>
                <a14:m>
                  <m:oMath xmlns:m="http://schemas.openxmlformats.org/officeDocument/2006/math">
                    <m:r>
                      <a:rPr lang="it-IT" sz="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it-IT" sz="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𝑑𝑟𝑖𝑓𝑡</m:t>
                        </m:r>
                      </m:sub>
                    </m:sSub>
                    <m:r>
                      <a:rPr lang="it-IT" sz="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742950" lvl="1" indent="-2857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Gain and IBF;</a:t>
                </a:r>
              </a:p>
              <a:p>
                <a:pPr lvl="1">
                  <a:buClr>
                    <a:srgbClr val="D3A826"/>
                  </a:buClr>
                </a:pPr>
                <a:endParaRPr lang="it-IT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Clr>
                    <a:srgbClr val="D3A826"/>
                  </a:buClr>
                  <a:buFont typeface="Wingdings" panose="05000000000000000000" pitchFamily="2" charset="2"/>
                  <a:buChar char="Ø"/>
                </a:pP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gas tracker </a:t>
                </a:r>
                <a:r>
                  <a:rPr lang="it-IT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prototype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SiC-detector:</a:t>
                </a:r>
              </a:p>
              <a:p>
                <a:pPr marL="800100" lvl="1" indent="-34290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Tracking performances:</a:t>
                </a:r>
              </a:p>
              <a:p>
                <a:pPr marL="1257300" lvl="2" indent="-342900">
                  <a:buClr>
                    <a:srgbClr val="D3A826"/>
                  </a:buClr>
                  <a:buFont typeface="Wingdings" panose="05000000000000000000" pitchFamily="2" charset="2"/>
                  <a:buChar char="§"/>
                </a:pP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Goals: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it-IT" sz="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it-IT" sz="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1257300" lvl="2" indent="-342900">
                  <a:buClr>
                    <a:srgbClr val="D3A826"/>
                  </a:buClr>
                  <a:buFont typeface="Wingdings" panose="05000000000000000000" pitchFamily="2" charset="2"/>
                  <a:buChar char="§"/>
                </a:pP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Angles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compatible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setup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geometry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1">
                  <a:buClr>
                    <a:srgbClr val="D3A826"/>
                  </a:buClr>
                </a:pPr>
                <a:endParaRPr lang="it-IT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Clr>
                    <a:srgbClr val="D3A826"/>
                  </a:buClr>
                  <a:buFont typeface="Wingdings" panose="05000000000000000000" pitchFamily="2" charset="2"/>
                  <a:buChar char="Ø"/>
                </a:pP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</a:t>
                </a:r>
                <a:r>
                  <a:rPr lang="it-IT" sz="9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in-</a:t>
                </a:r>
                <a:r>
                  <a:rPr lang="it-IT" sz="9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</a:t>
                </a:r>
                <a:r>
                  <a:rPr lang="it-IT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test: IRRAD4 @IFUSP:</a:t>
                </a:r>
              </a:p>
              <a:p>
                <a:pPr marL="628650" lvl="1" indent="-1714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 and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resolutions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628650" lvl="1" indent="-1714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Tracker performances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angle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wrt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incident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628650" lvl="1" indent="-1714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Tracker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response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</a:t>
                </a:r>
                <a:r>
                  <a:rPr lang="it-IT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</a:t>
                </a:r>
                <a:r>
                  <a:rPr lang="it-IT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rate;</a:t>
                </a:r>
                <a:endParaRPr lang="it-IT" sz="9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Clr>
                    <a:srgbClr val="D3A826"/>
                  </a:buClr>
                  <a:buFont typeface="Wingdings" panose="05000000000000000000" pitchFamily="2" charset="2"/>
                  <a:buChar char="v"/>
                </a:pPr>
                <a:endParaRPr lang="it-IT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Segnaposto contenuto 4">
                <a:extLst>
                  <a:ext uri="{FF2B5EF4-FFF2-40B4-BE49-F238E27FC236}">
                    <a16:creationId xmlns:a16="http://schemas.microsoft.com/office/drawing/2014/main" id="{42740398-C582-D7A1-D24F-F62BDFBAA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8" y="679448"/>
                <a:ext cx="2887981" cy="2089814"/>
              </a:xfrm>
              <a:prstGeom prst="rect">
                <a:avLst/>
              </a:prstGeom>
              <a:blipFill>
                <a:blip r:embed="rId9"/>
                <a:stretch>
                  <a:fillRect l="-2321" t="-2041" r="-1055" b="-87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 descr="Immagine che contiene diagramma, testo, cerchio, Piano&#10;&#10;Il contenuto generato dall'IA potrebbe non essere corretto.">
            <a:extLst>
              <a:ext uri="{FF2B5EF4-FFF2-40B4-BE49-F238E27FC236}">
                <a16:creationId xmlns:a16="http://schemas.microsoft.com/office/drawing/2014/main" id="{EB44BDC2-5591-60F5-DFF9-ADCDC8C3E5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53" y="951043"/>
            <a:ext cx="1719442" cy="2091485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BC5AAA81-A5E0-B740-66B7-543A31CE3085}"/>
              </a:ext>
            </a:extLst>
          </p:cNvPr>
          <p:cNvSpPr/>
          <p:nvPr/>
        </p:nvSpPr>
        <p:spPr>
          <a:xfrm>
            <a:off x="2811199" y="363305"/>
            <a:ext cx="1260122" cy="47184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6A4B445-79F0-81CF-AA19-3A0BB8070318}"/>
              </a:ext>
            </a:extLst>
          </p:cNvPr>
          <p:cNvSpPr txBox="1"/>
          <p:nvPr/>
        </p:nvSpPr>
        <p:spPr>
          <a:xfrm>
            <a:off x="2913066" y="486795"/>
            <a:ext cx="1059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it-IT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ongoing</a:t>
            </a:r>
            <a:r>
              <a:rPr lang="it-IT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B0A80217-E6D5-3ACA-5354-7E7AAD88449D}"/>
                  </a:ext>
                </a:extLst>
              </p14:cNvPr>
              <p14:cNvContentPartPr/>
              <p14:nvPr/>
            </p14:nvContentPartPr>
            <p14:xfrm>
              <a:off x="3164765" y="865969"/>
              <a:ext cx="360" cy="216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B0A80217-E6D5-3ACA-5354-7E7AAD88449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46765" y="847969"/>
                <a:ext cx="360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4CC307ED-D5FB-26CA-E7D0-60F571AFACC7}"/>
                  </a:ext>
                </a:extLst>
              </p14:cNvPr>
              <p14:cNvContentPartPr/>
              <p14:nvPr/>
            </p14:nvContentPartPr>
            <p14:xfrm>
              <a:off x="3159725" y="986209"/>
              <a:ext cx="2160" cy="216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4CC307ED-D5FB-26CA-E7D0-60F571AFACC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41725" y="96820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F9A2DC58-14E0-9CC7-7D50-822BD784F6ED}"/>
                  </a:ext>
                </a:extLst>
              </p14:cNvPr>
              <p14:cNvContentPartPr/>
              <p14:nvPr/>
            </p14:nvContentPartPr>
            <p14:xfrm>
              <a:off x="3109325" y="1098529"/>
              <a:ext cx="360" cy="36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F9A2DC58-14E0-9CC7-7D50-822BD784F6E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91325" y="108052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18AB317C-0677-29C7-B0D5-B20CD2236609}"/>
                  </a:ext>
                </a:extLst>
              </p14:cNvPr>
              <p14:cNvContentPartPr/>
              <p14:nvPr/>
            </p14:nvContentPartPr>
            <p14:xfrm>
              <a:off x="3004925" y="1183129"/>
              <a:ext cx="4320" cy="108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18AB317C-0677-29C7-B0D5-B20CD22366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88310" y="1165129"/>
                <a:ext cx="37218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30808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750BF-612B-7C81-A664-D6CFBFCAF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944CA0F-C4A2-C8C6-0873-EC7A4C5A3E0C}"/>
              </a:ext>
            </a:extLst>
          </p:cNvPr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78714C9-D742-0EA6-FE7B-D00A1E07A85E}"/>
              </a:ext>
            </a:extLst>
          </p:cNvPr>
          <p:cNvSpPr txBox="1"/>
          <p:nvPr/>
        </p:nvSpPr>
        <p:spPr>
          <a:xfrm>
            <a:off x="5107343" y="442781"/>
            <a:ext cx="614680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28600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lang="en-US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coupling:</a:t>
            </a:r>
            <a:r>
              <a:rPr lang="en-US" sz="500" spc="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lang="en-US"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lang="en-US"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en-US"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lang="en-US" sz="500" spc="-1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spc="-1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endParaRPr lang="en-US"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F0BF41A-AE91-2694-1D8A-2EF35C79F247}"/>
              </a:ext>
            </a:extLst>
          </p:cNvPr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E00AFFFF-3D62-9780-7F53-E27D251E58B5}"/>
              </a:ext>
            </a:extLst>
          </p:cNvPr>
          <p:cNvGrpSpPr/>
          <p:nvPr/>
        </p:nvGrpSpPr>
        <p:grpSpPr>
          <a:xfrm>
            <a:off x="0" y="2496415"/>
            <a:ext cx="5736590" cy="743585"/>
            <a:chOff x="0" y="2496415"/>
            <a:chExt cx="5736590" cy="74358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66E4B3CA-424B-E78D-4ACB-2217962680C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E1A5617-0016-D2E8-5528-B3CF65EDD5FF}"/>
                </a:ext>
              </a:extLst>
            </p:cNvPr>
            <p:cNvSpPr/>
            <p:nvPr/>
          </p:nvSpPr>
          <p:spPr>
            <a:xfrm>
              <a:off x="0" y="3123590"/>
              <a:ext cx="5587365" cy="116839"/>
            </a:xfrm>
            <a:custGeom>
              <a:avLst/>
              <a:gdLst/>
              <a:ahLst/>
              <a:cxnLst/>
              <a:rect l="l" t="t" r="r" b="b"/>
              <a:pathLst>
                <a:path w="5587365" h="116839">
                  <a:moveTo>
                    <a:pt x="5587111" y="0"/>
                  </a:moveTo>
                  <a:lnTo>
                    <a:pt x="4435132" y="0"/>
                  </a:lnTo>
                  <a:lnTo>
                    <a:pt x="691172" y="0"/>
                  </a:lnTo>
                  <a:lnTo>
                    <a:pt x="0" y="0"/>
                  </a:lnTo>
                  <a:lnTo>
                    <a:pt x="0" y="116408"/>
                  </a:lnTo>
                  <a:lnTo>
                    <a:pt x="691172" y="116408"/>
                  </a:lnTo>
                  <a:lnTo>
                    <a:pt x="4435132" y="116408"/>
                  </a:lnTo>
                  <a:lnTo>
                    <a:pt x="5587111" y="116408"/>
                  </a:lnTo>
                  <a:lnTo>
                    <a:pt x="5587111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A7F61003-7C7A-D02B-1111-B60DE7A0984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1502843-90B9-F335-8DBB-0E3095506FB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2122918" y="3114375"/>
            <a:ext cx="91238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lang="it-IT" spc="-25" dirty="0"/>
              <a:t>F</a:t>
            </a:r>
            <a:r>
              <a:rPr dirty="0"/>
              <a:t>eb.</a:t>
            </a:r>
            <a:r>
              <a:rPr spc="-5" dirty="0"/>
              <a:t> </a:t>
            </a:r>
            <a:r>
              <a:rPr spc="-25" dirty="0"/>
              <a:t>24-2</a:t>
            </a:r>
            <a:r>
              <a:rPr lang="it-IT" spc="-25" dirty="0"/>
              <a:t>6</a:t>
            </a:r>
            <a:r>
              <a:rPr spc="-25" dirty="0"/>
              <a:t>, </a:t>
            </a:r>
            <a:r>
              <a:rPr spc="-10" dirty="0"/>
              <a:t>2025</a:t>
            </a:r>
            <a:r>
              <a:rPr spc="185" dirty="0"/>
              <a:t> </a:t>
            </a:r>
            <a:endParaRPr spc="-30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380ADAC-B6D1-6EB7-5987-AED1934D7833}"/>
              </a:ext>
            </a:extLst>
          </p:cNvPr>
          <p:cNvSpPr txBox="1"/>
          <p:nvPr/>
        </p:nvSpPr>
        <p:spPr>
          <a:xfrm>
            <a:off x="2579108" y="2765794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Vivaldi" panose="03020602050506090804" pitchFamily="66" charset="0"/>
                <a:cs typeface="Times New Roman" panose="02020603050405020304" pitchFamily="18" charset="0"/>
              </a:rPr>
              <a:t>Thanks for your kind attention!</a:t>
            </a:r>
          </a:p>
        </p:txBody>
      </p:sp>
      <p:pic>
        <p:nvPicPr>
          <p:cNvPr id="17" name="Immagine 16" descr="Immagine che contiene persona, uomo, vestiti, Viso umano&#10;&#10;Il contenuto generato dall'IA potrebbe non essere corretto.">
            <a:extLst>
              <a:ext uri="{FF2B5EF4-FFF2-40B4-BE49-F238E27FC236}">
                <a16:creationId xmlns:a16="http://schemas.microsoft.com/office/drawing/2014/main" id="{BD658273-A4F1-C780-6CB5-C9CEEE1C95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6" y="506809"/>
            <a:ext cx="3966634" cy="223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64217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7938E-4C57-21FF-0509-3DBB657B5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168353A-52C2-AAD8-7930-ABAF769F708F}"/>
              </a:ext>
            </a:extLst>
          </p:cNvPr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77A6BE8-0750-F1C7-5CA0-B9EA829A4981}"/>
              </a:ext>
            </a:extLst>
          </p:cNvPr>
          <p:cNvSpPr txBox="1"/>
          <p:nvPr/>
        </p:nvSpPr>
        <p:spPr>
          <a:xfrm>
            <a:off x="5107343" y="442781"/>
            <a:ext cx="614680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28600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lang="en-US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coupling:</a:t>
            </a:r>
            <a:r>
              <a:rPr lang="en-US" sz="500" spc="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lang="en-US"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lang="en-US"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en-US"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lang="en-US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lang="en-US" sz="500" spc="-1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spc="-1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endParaRPr lang="en-US"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53F2A04-A981-A491-1B1F-01DF0F083456}"/>
              </a:ext>
            </a:extLst>
          </p:cNvPr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r>
              <a:rPr lang="it-IT" dirty="0"/>
              <a:t>  </a:t>
            </a:r>
            <a:endParaRPr dirty="0"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9D74EA4B-457A-8618-5C9E-F5DC0F1A213E}"/>
              </a:ext>
            </a:extLst>
          </p:cNvPr>
          <p:cNvGrpSpPr/>
          <p:nvPr/>
        </p:nvGrpSpPr>
        <p:grpSpPr>
          <a:xfrm>
            <a:off x="0" y="2496415"/>
            <a:ext cx="5736590" cy="743585"/>
            <a:chOff x="0" y="2496415"/>
            <a:chExt cx="5736590" cy="74358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484072D1-A899-62C8-9916-4860DEBAA04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2D03B15-8F33-C8E6-BA61-A21DCEA71296}"/>
                </a:ext>
              </a:extLst>
            </p:cNvPr>
            <p:cNvSpPr/>
            <p:nvPr/>
          </p:nvSpPr>
          <p:spPr>
            <a:xfrm>
              <a:off x="0" y="3123590"/>
              <a:ext cx="5587365" cy="116839"/>
            </a:xfrm>
            <a:custGeom>
              <a:avLst/>
              <a:gdLst/>
              <a:ahLst/>
              <a:cxnLst/>
              <a:rect l="l" t="t" r="r" b="b"/>
              <a:pathLst>
                <a:path w="5587365" h="116839">
                  <a:moveTo>
                    <a:pt x="5587111" y="0"/>
                  </a:moveTo>
                  <a:lnTo>
                    <a:pt x="4435132" y="0"/>
                  </a:lnTo>
                  <a:lnTo>
                    <a:pt x="691172" y="0"/>
                  </a:lnTo>
                  <a:lnTo>
                    <a:pt x="0" y="0"/>
                  </a:lnTo>
                  <a:lnTo>
                    <a:pt x="0" y="116408"/>
                  </a:lnTo>
                  <a:lnTo>
                    <a:pt x="691172" y="116408"/>
                  </a:lnTo>
                  <a:lnTo>
                    <a:pt x="4435132" y="116408"/>
                  </a:lnTo>
                  <a:lnTo>
                    <a:pt x="5587111" y="116408"/>
                  </a:lnTo>
                  <a:lnTo>
                    <a:pt x="5587111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1E6D458D-1B5B-28F9-80A6-363B7CC82B2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FD3116E-E3B0-4372-C572-8E1059BF22E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2122918" y="3114375"/>
            <a:ext cx="912381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lang="it-IT" spc="-25" dirty="0"/>
              <a:t>F</a:t>
            </a:r>
            <a:r>
              <a:rPr dirty="0"/>
              <a:t>eb.</a:t>
            </a:r>
            <a:r>
              <a:rPr spc="-5" dirty="0"/>
              <a:t> </a:t>
            </a:r>
            <a:r>
              <a:rPr spc="-25" dirty="0"/>
              <a:t>24-2</a:t>
            </a:r>
            <a:r>
              <a:rPr lang="it-IT" spc="-25" dirty="0"/>
              <a:t>6</a:t>
            </a:r>
            <a:r>
              <a:rPr spc="-25" dirty="0"/>
              <a:t>, </a:t>
            </a:r>
            <a:r>
              <a:rPr spc="-10" dirty="0"/>
              <a:t>2025</a:t>
            </a:r>
            <a:r>
              <a:rPr spc="185" dirty="0"/>
              <a:t> </a:t>
            </a:r>
            <a:endParaRPr spc="-30" dirty="0"/>
          </a:p>
        </p:txBody>
      </p:sp>
      <p:pic>
        <p:nvPicPr>
          <p:cNvPr id="24" name="Immagine 23" descr="Immagine che contiene testo, diagramma, Piano, schematico&#10;&#10;Il contenuto generato dall'IA potrebbe non essere corretto.">
            <a:extLst>
              <a:ext uri="{FF2B5EF4-FFF2-40B4-BE49-F238E27FC236}">
                <a16:creationId xmlns:a16="http://schemas.microsoft.com/office/drawing/2014/main" id="{76B966E0-E49C-CBAB-A015-7A575FE44F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8" y="384044"/>
            <a:ext cx="3762179" cy="272569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2E140B-5B9F-4521-0890-FF81AE430E32}"/>
              </a:ext>
            </a:extLst>
          </p:cNvPr>
          <p:cNvSpPr txBox="1"/>
          <p:nvPr/>
        </p:nvSpPr>
        <p:spPr>
          <a:xfrm>
            <a:off x="0" y="27397"/>
            <a:ext cx="451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Backup slide: scheme of connesctions for the tracker and SiC coupling</a:t>
            </a:r>
          </a:p>
        </p:txBody>
      </p:sp>
    </p:spTree>
    <p:extLst>
      <p:ext uri="{BB962C8B-B14F-4D97-AF65-F5344CB8AC3E}">
        <p14:creationId xmlns:p14="http://schemas.microsoft.com/office/powerpoint/2010/main" val="1256991139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Carminio&#10;&#10;Il contenuto generato dall'IA potrebbe non essere corretto.">
            <a:extLst>
              <a:ext uri="{FF2B5EF4-FFF2-40B4-BE49-F238E27FC236}">
                <a16:creationId xmlns:a16="http://schemas.microsoft.com/office/drawing/2014/main" id="{7A244364-686E-26F0-B5B0-9DEF97BDE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1" r="13677"/>
          <a:stretch/>
        </p:blipFill>
        <p:spPr>
          <a:xfrm>
            <a:off x="2367044" y="485540"/>
            <a:ext cx="2642222" cy="136931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2082" y="442836"/>
            <a:ext cx="678180" cy="8912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rgbClr val="D3A826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rgbClr val="D3A826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7343" y="581960"/>
            <a:ext cx="614680" cy="8200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86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coupling: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 err="1">
                <a:solidFill>
                  <a:schemeClr val="bg1"/>
                </a:solidFill>
                <a:latin typeface="Times New Roman"/>
                <a:cs typeface="Times New Roman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17515" y="2496415"/>
            <a:ext cx="618560" cy="62717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spc="-70" dirty="0"/>
              <a:t>key</a:t>
            </a:r>
            <a:r>
              <a:rPr spc="-35" dirty="0"/>
              <a:t> </a:t>
            </a:r>
            <a:r>
              <a:rPr spc="-45" dirty="0"/>
              <a:t>role</a:t>
            </a:r>
            <a:r>
              <a:rPr spc="-35" dirty="0"/>
              <a:t> </a:t>
            </a:r>
            <a:r>
              <a:rPr spc="-20" dirty="0"/>
              <a:t>of</a:t>
            </a:r>
            <a:r>
              <a:rPr spc="-40" dirty="0"/>
              <a:t> </a:t>
            </a:r>
            <a:r>
              <a:rPr spc="-35" dirty="0"/>
              <a:t>Heavy-</a:t>
            </a:r>
            <a:r>
              <a:rPr spc="-40" dirty="0"/>
              <a:t>Ion</a:t>
            </a:r>
            <a:r>
              <a:rPr spc="-35" dirty="0"/>
              <a:t> </a:t>
            </a:r>
            <a:r>
              <a:rPr spc="-30" dirty="0"/>
              <a:t>induced</a:t>
            </a:r>
            <a:r>
              <a:rPr spc="-35" dirty="0"/>
              <a:t> </a:t>
            </a:r>
            <a:r>
              <a:rPr spc="-20" dirty="0"/>
              <a:t>Double</a:t>
            </a:r>
            <a:r>
              <a:rPr spc="-35" dirty="0"/>
              <a:t> Charge</a:t>
            </a:r>
            <a:r>
              <a:rPr spc="-40" dirty="0"/>
              <a:t> </a:t>
            </a:r>
            <a:r>
              <a:rPr spc="-60" dirty="0"/>
              <a:t>Exchange</a:t>
            </a:r>
            <a:r>
              <a:rPr spc="-35" dirty="0"/>
              <a:t> </a:t>
            </a:r>
            <a:r>
              <a:rPr spc="-10" dirty="0"/>
              <a:t>reactions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1220" y="374921"/>
            <a:ext cx="165798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10" dirty="0">
                <a:latin typeface="Times New Roman"/>
                <a:cs typeface="Times New Roman"/>
              </a:rPr>
              <a:t>Neutrinoless</a:t>
            </a:r>
            <a:r>
              <a:rPr sz="900" b="1" spc="5" dirty="0">
                <a:latin typeface="Times New Roman"/>
                <a:cs typeface="Times New Roman"/>
              </a:rPr>
              <a:t> </a:t>
            </a:r>
            <a:r>
              <a:rPr sz="900" b="1" spc="-20" dirty="0">
                <a:latin typeface="Times New Roman"/>
                <a:cs typeface="Times New Roman"/>
              </a:rPr>
              <a:t>double-beta</a:t>
            </a:r>
            <a:r>
              <a:rPr sz="900" b="1" spc="5" dirty="0">
                <a:latin typeface="Times New Roman"/>
                <a:cs typeface="Times New Roman"/>
              </a:rPr>
              <a:t> </a:t>
            </a:r>
            <a:r>
              <a:rPr sz="900" b="1" spc="-30" dirty="0">
                <a:latin typeface="Times New Roman"/>
                <a:cs typeface="Times New Roman"/>
              </a:rPr>
              <a:t>decay</a:t>
            </a:r>
            <a:endParaRPr sz="9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3198" y="581960"/>
            <a:ext cx="1427762" cy="85370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876232" y="406366"/>
            <a:ext cx="181102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dirty="0">
                <a:latin typeface="Times New Roman"/>
                <a:cs typeface="Times New Roman"/>
              </a:rPr>
              <a:t>Double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30" dirty="0">
                <a:latin typeface="Times New Roman"/>
                <a:cs typeface="Times New Roman"/>
              </a:rPr>
              <a:t>Charge </a:t>
            </a:r>
            <a:r>
              <a:rPr sz="900" b="1" spc="-35" dirty="0">
                <a:latin typeface="Times New Roman"/>
                <a:cs typeface="Times New Roman"/>
              </a:rPr>
              <a:t>Exchange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reaction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42240" y="1928586"/>
            <a:ext cx="4798060" cy="77470"/>
          </a:xfrm>
          <a:custGeom>
            <a:avLst/>
            <a:gdLst/>
            <a:ahLst/>
            <a:cxnLst/>
            <a:rect l="l" t="t" r="r" b="b"/>
            <a:pathLst>
              <a:path w="4798060" h="77469">
                <a:moveTo>
                  <a:pt x="0" y="77177"/>
                </a:moveTo>
                <a:lnTo>
                  <a:pt x="4797996" y="77177"/>
                </a:lnTo>
                <a:lnTo>
                  <a:pt x="4797996" y="0"/>
                </a:lnTo>
                <a:lnTo>
                  <a:pt x="0" y="0"/>
                </a:lnTo>
                <a:lnTo>
                  <a:pt x="0" y="77177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3"/>
              <p:cNvSpPr/>
              <p:nvPr/>
            </p:nvSpPr>
            <p:spPr>
              <a:xfrm>
                <a:off x="142240" y="2005764"/>
                <a:ext cx="479806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4798060" h="963294">
                    <a:moveTo>
                      <a:pt x="4797996" y="0"/>
                    </a:moveTo>
                    <a:lnTo>
                      <a:pt x="0" y="0"/>
                    </a:lnTo>
                    <a:lnTo>
                      <a:pt x="0" y="963053"/>
                    </a:lnTo>
                    <a:lnTo>
                      <a:pt x="4797996" y="963053"/>
                    </a:lnTo>
                    <a:lnTo>
                      <a:pt x="4797996" y="0"/>
                    </a:lnTo>
                    <a:close/>
                  </a:path>
                </a:pathLst>
              </a:custGeom>
              <a:solidFill>
                <a:srgbClr val="FEF2CF"/>
              </a:solidFill>
            </p:spPr>
            <p:txBody>
              <a:bodyPr wrap="square" lIns="0" tIns="0" rIns="0" bIns="0" rtlCol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f>
                                    <m:fPr>
                                      <m:type m:val="skw"/>
                                      <m:ctrlPr>
                                        <a:rPr lang="it-IT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9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sz="9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it-IT" sz="9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9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it-IT" sz="9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9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𝑒𝑖</m:t>
                              </m:r>
                            </m:sub>
                          </m:s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it-IT" sz="900" b="0" dirty="0"/>
              </a:p>
              <a:p>
                <a:pPr algn="ctr"/>
                <a:endParaRPr lang="it-IT" sz="900" b="0" dirty="0"/>
              </a:p>
              <a:p>
                <a:pPr algn="ctr"/>
                <a:endParaRPr sz="900" dirty="0"/>
              </a:p>
            </p:txBody>
          </p:sp>
        </mc:Choice>
        <mc:Fallback xmlns="">
          <p:sp>
            <p:nvSpPr>
              <p:cNvPr id="33" name="objec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" y="2005764"/>
                <a:ext cx="479806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4798060" h="963294">
                    <a:moveTo>
                      <a:pt x="4797996" y="0"/>
                    </a:moveTo>
                    <a:lnTo>
                      <a:pt x="0" y="0"/>
                    </a:lnTo>
                    <a:lnTo>
                      <a:pt x="0" y="963053"/>
                    </a:lnTo>
                    <a:lnTo>
                      <a:pt x="4797996" y="963053"/>
                    </a:lnTo>
                    <a:lnTo>
                      <a:pt x="4797996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 t="-113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bject 42"/>
          <p:cNvSpPr txBox="1"/>
          <p:nvPr/>
        </p:nvSpPr>
        <p:spPr>
          <a:xfrm>
            <a:off x="211980" y="2257608"/>
            <a:ext cx="2427605" cy="68159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31165">
              <a:lnSpc>
                <a:spcPct val="100000"/>
              </a:lnSpc>
              <a:spcBef>
                <a:spcPts val="395"/>
              </a:spcBef>
            </a:pPr>
            <a:r>
              <a:rPr sz="900" b="1" spc="-10" dirty="0">
                <a:latin typeface="Times New Roman"/>
                <a:cs typeface="Times New Roman"/>
              </a:rPr>
              <a:t>Common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properties:</a:t>
            </a:r>
            <a:endParaRPr sz="900" dirty="0">
              <a:latin typeface="Times New Roman"/>
              <a:cs typeface="Times New Roman"/>
            </a:endParaRPr>
          </a:p>
          <a:p>
            <a:pPr marL="196850" indent="-171450">
              <a:lnSpc>
                <a:spcPct val="100000"/>
              </a:lnSpc>
              <a:spcBef>
                <a:spcPts val="29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185420" algn="l"/>
                <a:tab pos="2262505" algn="l"/>
              </a:tabLst>
            </a:pPr>
            <a:r>
              <a:rPr sz="900" spc="-50" dirty="0">
                <a:latin typeface="Times New Roman"/>
                <a:cs typeface="Times New Roman"/>
              </a:rPr>
              <a:t>same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mother/daughter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nuclei;</a:t>
            </a:r>
            <a:r>
              <a:rPr sz="900" dirty="0">
                <a:latin typeface="Times New Roman"/>
                <a:cs typeface="Times New Roman"/>
              </a:rPr>
              <a:t>	</a:t>
            </a:r>
            <a:endParaRPr sz="900" baseline="-33333" dirty="0">
              <a:latin typeface="Cambria"/>
              <a:cs typeface="Cambria"/>
            </a:endParaRPr>
          </a:p>
          <a:p>
            <a:pPr marL="196215" marR="408305" indent="-171450">
              <a:lnSpc>
                <a:spcPct val="1000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186690" algn="l"/>
              </a:tabLst>
            </a:pPr>
            <a:r>
              <a:rPr lang="it-IT" sz="900" spc="-25" dirty="0">
                <a:latin typeface="Times New Roman"/>
                <a:cs typeface="Times New Roman"/>
              </a:rPr>
              <a:t>s</a:t>
            </a:r>
            <a:r>
              <a:rPr sz="900" spc="-25" dirty="0" err="1">
                <a:latin typeface="Times New Roman"/>
                <a:cs typeface="Times New Roman"/>
              </a:rPr>
              <a:t>hort</a:t>
            </a:r>
            <a:r>
              <a:rPr sz="900" spc="-25" dirty="0">
                <a:latin typeface="Times New Roman"/>
                <a:cs typeface="Times New Roman"/>
              </a:rPr>
              <a:t>-</a:t>
            </a:r>
            <a:r>
              <a:rPr sz="900" spc="-35" dirty="0">
                <a:latin typeface="Times New Roman"/>
                <a:cs typeface="Times New Roman"/>
              </a:rPr>
              <a:t>range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lang="it-IT" sz="900" spc="-15" dirty="0">
                <a:latin typeface="Times New Roman"/>
                <a:cs typeface="Times New Roman"/>
              </a:rPr>
              <a:t>F</a:t>
            </a:r>
            <a:r>
              <a:rPr sz="900" dirty="0" err="1">
                <a:latin typeface="Times New Roman"/>
                <a:cs typeface="Times New Roman"/>
              </a:rPr>
              <a:t>ermi</a:t>
            </a:r>
            <a:r>
              <a:rPr sz="900" dirty="0">
                <a:latin typeface="Times New Roman"/>
                <a:cs typeface="Times New Roman"/>
              </a:rPr>
              <a:t>,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Gamow-Teller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and </a:t>
            </a:r>
            <a:r>
              <a:rPr sz="900" spc="-40" dirty="0">
                <a:latin typeface="Times New Roman"/>
                <a:cs typeface="Times New Roman"/>
              </a:rPr>
              <a:t>rank-2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tensor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operators;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40016" y="2257607"/>
            <a:ext cx="1926589" cy="68159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395"/>
              </a:spcBef>
            </a:pPr>
            <a:r>
              <a:rPr sz="900" b="1" spc="-30" dirty="0">
                <a:latin typeface="Times New Roman"/>
                <a:cs typeface="Times New Roman"/>
              </a:rPr>
              <a:t>DCE-</a:t>
            </a:r>
            <a:r>
              <a:rPr sz="900" b="1" spc="-20" dirty="0">
                <a:latin typeface="Times New Roman"/>
                <a:cs typeface="Times New Roman"/>
              </a:rPr>
              <a:t>reactions</a:t>
            </a:r>
            <a:r>
              <a:rPr sz="900" b="1" spc="20" dirty="0">
                <a:latin typeface="Times New Roman"/>
                <a:cs typeface="Times New Roman"/>
              </a:rPr>
              <a:t> </a:t>
            </a:r>
            <a:r>
              <a:rPr lang="it-IT" sz="900" b="1" spc="20" dirty="0" err="1">
                <a:latin typeface="Times New Roman"/>
                <a:cs typeface="Times New Roman"/>
              </a:rPr>
              <a:t>advantages</a:t>
            </a:r>
            <a:r>
              <a:rPr sz="900" b="1" spc="-10" dirty="0">
                <a:latin typeface="Times New Roman"/>
                <a:cs typeface="Times New Roman"/>
              </a:rPr>
              <a:t>:</a:t>
            </a:r>
            <a:endParaRPr sz="900" dirty="0">
              <a:latin typeface="Times New Roman"/>
              <a:cs typeface="Times New Roman"/>
            </a:endParaRPr>
          </a:p>
          <a:p>
            <a:pPr marL="196850" indent="-171450">
              <a:lnSpc>
                <a:spcPct val="100000"/>
              </a:lnSpc>
              <a:spcBef>
                <a:spcPts val="29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185420" algn="l"/>
              </a:tabLst>
            </a:pPr>
            <a:r>
              <a:rPr lang="it-IT" sz="900" spc="-55" dirty="0">
                <a:latin typeface="Times New Roman"/>
                <a:cs typeface="Times New Roman"/>
              </a:rPr>
              <a:t>No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i="1" spc="-30" dirty="0">
                <a:latin typeface="Palatino Linotype"/>
                <a:cs typeface="Palatino Linotype"/>
              </a:rPr>
              <a:t>Q</a:t>
            </a:r>
            <a:r>
              <a:rPr sz="900" i="1" spc="-44" baseline="-11904" dirty="0">
                <a:latin typeface="Palatino Linotype"/>
                <a:cs typeface="Palatino Linotype"/>
              </a:rPr>
              <a:t>value</a:t>
            </a:r>
            <a:r>
              <a:rPr sz="900" i="1" spc="112" baseline="-11904" dirty="0">
                <a:latin typeface="Palatino Linotype"/>
                <a:cs typeface="Palatino Linotype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dependence;</a:t>
            </a:r>
            <a:endParaRPr sz="900" dirty="0">
              <a:latin typeface="Times New Roman"/>
              <a:cs typeface="Times New Roman"/>
            </a:endParaRPr>
          </a:p>
          <a:p>
            <a:pPr marL="196215" marR="272415" indent="-171450">
              <a:lnSpc>
                <a:spcPct val="1000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186690" algn="l"/>
              </a:tabLst>
            </a:pPr>
            <a:r>
              <a:rPr sz="900" spc="-30" dirty="0">
                <a:latin typeface="Times New Roman"/>
                <a:cs typeface="Times New Roman"/>
              </a:rPr>
              <a:t>higher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yield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due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to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the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nuclear </a:t>
            </a:r>
            <a:r>
              <a:rPr sz="900" spc="-10" dirty="0">
                <a:latin typeface="Times New Roman"/>
                <a:cs typeface="Times New Roman"/>
              </a:rPr>
              <a:t>interaction;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59101" y="3016694"/>
            <a:ext cx="1981200" cy="89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500" b="1" spc="-35" dirty="0" err="1">
                <a:latin typeface="Times New Roman"/>
                <a:cs typeface="Times New Roman"/>
              </a:rPr>
              <a:t>Details</a:t>
            </a:r>
            <a:r>
              <a:rPr lang="it-IT" sz="500" b="1" spc="-35" dirty="0">
                <a:latin typeface="Times New Roman"/>
                <a:cs typeface="Times New Roman"/>
              </a:rPr>
              <a:t> on HI-DCE reactions:     </a:t>
            </a:r>
            <a:r>
              <a:rPr sz="500" spc="-35" dirty="0">
                <a:latin typeface="Times New Roman"/>
                <a:cs typeface="Times New Roman"/>
              </a:rPr>
              <a:t>-</a:t>
            </a:r>
            <a:r>
              <a:rPr lang="it-IT" sz="500" spc="-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lang="it-IT" sz="500" dirty="0">
                <a:latin typeface="Times New Roman"/>
                <a:cs typeface="Times New Roman"/>
              </a:rPr>
              <a:t>F.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Cappuzzello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et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al.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PPNP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40" dirty="0">
                <a:latin typeface="Times New Roman"/>
                <a:cs typeface="Times New Roman"/>
              </a:rPr>
              <a:t>128</a:t>
            </a:r>
            <a:r>
              <a:rPr lang="it-IT" sz="500" spc="-40" dirty="0">
                <a:latin typeface="Times New Roman"/>
                <a:cs typeface="Times New Roman"/>
              </a:rPr>
              <a:t> </a:t>
            </a:r>
            <a:r>
              <a:rPr sz="500" spc="-40" dirty="0">
                <a:latin typeface="Times New Roman"/>
                <a:cs typeface="Times New Roman"/>
              </a:rPr>
              <a:t>(2023),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103</a:t>
            </a:r>
            <a:r>
              <a:rPr lang="it-IT" sz="500" spc="-20" dirty="0">
                <a:latin typeface="Times New Roman"/>
                <a:cs typeface="Times New Roman"/>
              </a:rPr>
              <a:t>999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123603"/>
            <a:ext cx="5587365" cy="116839"/>
          </a:xfrm>
          <a:custGeom>
            <a:avLst/>
            <a:gdLst/>
            <a:ahLst/>
            <a:cxnLst/>
            <a:rect l="l" t="t" r="r" b="b"/>
            <a:pathLst>
              <a:path w="5587365" h="116839">
                <a:moveTo>
                  <a:pt x="5587111" y="0"/>
                </a:moveTo>
                <a:lnTo>
                  <a:pt x="4435132" y="0"/>
                </a:lnTo>
                <a:lnTo>
                  <a:pt x="691172" y="0"/>
                </a:lnTo>
                <a:lnTo>
                  <a:pt x="0" y="0"/>
                </a:lnTo>
                <a:lnTo>
                  <a:pt x="0" y="116395"/>
                </a:lnTo>
                <a:lnTo>
                  <a:pt x="691172" y="116395"/>
                </a:lnTo>
                <a:lnTo>
                  <a:pt x="4435132" y="116395"/>
                </a:lnTo>
                <a:lnTo>
                  <a:pt x="5587111" y="116395"/>
                </a:lnTo>
                <a:lnTo>
                  <a:pt x="5587111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136330" y="3114375"/>
            <a:ext cx="903686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DeSyT2025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500" dirty="0" err="1">
                <a:solidFill>
                  <a:srgbClr val="FFFFFF"/>
                </a:solidFill>
                <a:latin typeface="Times New Roman"/>
                <a:cs typeface="Times New Roman"/>
              </a:rPr>
              <a:t>eb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24-2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r>
              <a:rPr sz="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2/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5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E2A11B30-5DBD-5833-B1B1-3A82AFB4EE57}"/>
                  </a:ext>
                </a:extLst>
              </p:cNvPr>
              <p:cNvSpPr txBox="1"/>
              <p:nvPr/>
            </p:nvSpPr>
            <p:spPr>
              <a:xfrm>
                <a:off x="590769" y="1568253"/>
                <a:ext cx="1308500" cy="23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9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sPre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  <m:sup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sPre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sz="900" dirty="0"/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E2A11B30-5DBD-5833-B1B1-3A82AFB4E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69" y="1568253"/>
                <a:ext cx="1308500" cy="2342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1D970FEE-C1CE-6FDC-4B9A-548EBC2375B8}"/>
                  </a:ext>
                </a:extLst>
              </p:cNvPr>
              <p:cNvSpPr txBox="1"/>
              <p:nvPr/>
            </p:nvSpPr>
            <p:spPr>
              <a:xfrm>
                <a:off x="2710321" y="1552433"/>
                <a:ext cx="2142841" cy="271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9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sSup>
                            <m:sSup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  <m:e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sPre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it-IT" sz="9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sPre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it-IT" sz="9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sSup>
                            <m:sSup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sSup>
                            <m:sSup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  <m:e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e>
                      </m:sPre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  <m:sup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it-IT" sz="900" dirty="0"/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1D970FEE-C1CE-6FDC-4B9A-548EBC237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321" y="1552433"/>
                <a:ext cx="2142841" cy="271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2082" y="442836"/>
            <a:ext cx="678180" cy="8912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rgbClr val="D3A826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rgbClr val="D3A826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7343" y="581960"/>
            <a:ext cx="614680" cy="8200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86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coupling: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 err="1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0" y="2496415"/>
            <a:ext cx="5736590" cy="743585"/>
            <a:chOff x="0" y="2496415"/>
            <a:chExt cx="5736590" cy="743585"/>
          </a:xfrm>
        </p:grpSpPr>
        <p:pic>
          <p:nvPicPr>
            <p:cNvPr id="7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3123603"/>
              <a:ext cx="5587365" cy="116839"/>
            </a:xfrm>
            <a:custGeom>
              <a:avLst/>
              <a:gdLst/>
              <a:ahLst/>
              <a:cxnLst/>
              <a:rect l="l" t="t" r="r" b="b"/>
              <a:pathLst>
                <a:path w="5587365" h="116839">
                  <a:moveTo>
                    <a:pt x="5587111" y="0"/>
                  </a:moveTo>
                  <a:lnTo>
                    <a:pt x="4435132" y="0"/>
                  </a:lnTo>
                  <a:lnTo>
                    <a:pt x="691172" y="0"/>
                  </a:lnTo>
                  <a:lnTo>
                    <a:pt x="0" y="0"/>
                  </a:lnTo>
                  <a:lnTo>
                    <a:pt x="0" y="116395"/>
                  </a:lnTo>
                  <a:lnTo>
                    <a:pt x="691172" y="116395"/>
                  </a:lnTo>
                  <a:lnTo>
                    <a:pt x="4435132" y="116395"/>
                  </a:lnTo>
                  <a:lnTo>
                    <a:pt x="5587111" y="116395"/>
                  </a:lnTo>
                  <a:lnTo>
                    <a:pt x="5587111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MAGNEX:</a:t>
            </a:r>
            <a:r>
              <a:rPr spc="-20" dirty="0"/>
              <a:t> </a:t>
            </a:r>
            <a:r>
              <a:rPr spc="-70" dirty="0"/>
              <a:t>a</a:t>
            </a:r>
            <a:r>
              <a:rPr spc="-15" dirty="0"/>
              <a:t> </a:t>
            </a:r>
            <a:r>
              <a:rPr spc="-60" dirty="0"/>
              <a:t>large</a:t>
            </a:r>
            <a:r>
              <a:rPr spc="-20" dirty="0"/>
              <a:t> </a:t>
            </a:r>
            <a:r>
              <a:rPr spc="-50" dirty="0"/>
              <a:t>acceptance</a:t>
            </a:r>
            <a:r>
              <a:rPr spc="-15" dirty="0"/>
              <a:t> </a:t>
            </a:r>
            <a:r>
              <a:rPr spc="-40" dirty="0"/>
              <a:t>magnetic</a:t>
            </a:r>
            <a:r>
              <a:rPr spc="-20" dirty="0"/>
              <a:t> spectrometer</a:t>
            </a:r>
          </a:p>
        </p:txBody>
      </p:sp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002" y="441869"/>
            <a:ext cx="2208985" cy="1426289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436112" y="349669"/>
            <a:ext cx="2564106" cy="227965"/>
          </a:xfrm>
          <a:custGeom>
            <a:avLst/>
            <a:gdLst/>
            <a:ahLst/>
            <a:cxnLst/>
            <a:rect l="l" t="t" r="r" b="b"/>
            <a:pathLst>
              <a:path w="2437129" h="227965">
                <a:moveTo>
                  <a:pt x="0" y="227482"/>
                </a:moveTo>
                <a:lnTo>
                  <a:pt x="2436952" y="227482"/>
                </a:lnTo>
                <a:lnTo>
                  <a:pt x="2436952" y="0"/>
                </a:lnTo>
                <a:lnTo>
                  <a:pt x="0" y="0"/>
                </a:lnTo>
                <a:lnTo>
                  <a:pt x="0" y="227482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613367" y="375543"/>
            <a:ext cx="15678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Technological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challenges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6112" y="577151"/>
            <a:ext cx="2564106" cy="1461135"/>
          </a:xfrm>
          <a:custGeom>
            <a:avLst/>
            <a:gdLst/>
            <a:ahLst/>
            <a:cxnLst/>
            <a:rect l="l" t="t" r="r" b="b"/>
            <a:pathLst>
              <a:path w="2437129" h="1461135">
                <a:moveTo>
                  <a:pt x="2436952" y="0"/>
                </a:moveTo>
                <a:lnTo>
                  <a:pt x="0" y="0"/>
                </a:lnTo>
                <a:lnTo>
                  <a:pt x="0" y="1460995"/>
                </a:lnTo>
                <a:lnTo>
                  <a:pt x="2436952" y="1460995"/>
                </a:lnTo>
                <a:lnTo>
                  <a:pt x="2436952" y="0"/>
                </a:lnTo>
                <a:close/>
              </a:path>
            </a:pathLst>
          </a:custGeom>
          <a:solidFill>
            <a:srgbClr val="FEF2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4"/>
              <p:cNvSpPr txBox="1"/>
              <p:nvPr/>
            </p:nvSpPr>
            <p:spPr>
              <a:xfrm>
                <a:off x="2501900" y="627715"/>
                <a:ext cx="2493977" cy="499496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209550" indent="-171450">
                  <a:lnSpc>
                    <a:spcPts val="1200"/>
                  </a:lnSpc>
                  <a:spcBef>
                    <a:spcPts val="95"/>
                  </a:spcBef>
                  <a:buClr>
                    <a:srgbClr val="CC9900"/>
                  </a:buClr>
                  <a:buFont typeface="Wingdings" panose="05000000000000000000" pitchFamily="2" charset="2"/>
                  <a:buChar char="Ø"/>
                  <a:tabLst>
                    <a:tab pos="198120" algn="l"/>
                  </a:tabLst>
                </a:pPr>
                <a:r>
                  <a:rPr lang="it-IT" sz="900" spc="-30" dirty="0">
                    <a:latin typeface="Times New Roman"/>
                    <a:cs typeface="Times New Roman"/>
                  </a:rPr>
                  <a:t>high</a:t>
                </a:r>
                <a:r>
                  <a:rPr lang="it-IT" sz="900" spc="-20" dirty="0">
                    <a:latin typeface="Times New Roman"/>
                    <a:cs typeface="Times New Roman"/>
                  </a:rPr>
                  <a:t> </a:t>
                </a:r>
                <a:r>
                  <a:rPr lang="it-IT" sz="900" spc="-30" dirty="0">
                    <a:latin typeface="Times New Roman"/>
                    <a:cs typeface="Times New Roman"/>
                  </a:rPr>
                  <a:t>tracking</a:t>
                </a:r>
                <a:r>
                  <a:rPr lang="it-IT" sz="900" spc="-20" dirty="0">
                    <a:latin typeface="Times New Roman"/>
                    <a:cs typeface="Times New Roman"/>
                  </a:rPr>
                  <a:t> </a:t>
                </a:r>
                <a:r>
                  <a:rPr lang="it-IT" sz="900" spc="-10" dirty="0">
                    <a:latin typeface="Times New Roman"/>
                    <a:cs typeface="Times New Roman"/>
                  </a:rPr>
                  <a:t>performances:</a:t>
                </a:r>
              </a:p>
              <a:p>
                <a:pPr marL="38100">
                  <a:lnSpc>
                    <a:spcPts val="1200"/>
                  </a:lnSpc>
                  <a:spcBef>
                    <a:spcPts val="95"/>
                  </a:spcBef>
                  <a:buClr>
                    <a:srgbClr val="CC9900"/>
                  </a:buClr>
                  <a:tabLst>
                    <a:tab pos="198120" algn="l"/>
                  </a:tabLst>
                </a:pPr>
                <a:r>
                  <a:rPr lang="it-IT" sz="900" spc="-10" dirty="0">
                    <a:latin typeface="Times New Roman"/>
                    <a:cs typeface="Times New Roman"/>
                  </a:rPr>
                  <a:t>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900" b="0" i="0" spc="-1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sSub>
                      <m:sSubPr>
                        <m:ctrlP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𝑓𝑜𝑐</m:t>
                        </m:r>
                      </m:sub>
                    </m:sSub>
                    <m:r>
                      <a:rPr lang="it-IT" sz="900" b="0" i="1" spc="-1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m:rPr>
                        <m:sty m:val="p"/>
                      </m:rPr>
                      <a:rPr lang="it-IT" sz="900" b="0" i="0" spc="-1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sSub>
                      <m:sSubPr>
                        <m:ctrlP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𝑦</m:t>
                        </m:r>
                      </m:e>
                      <m:sub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𝑓𝑜𝑐</m:t>
                        </m:r>
                      </m:sub>
                    </m:sSub>
                    <m:r>
                      <a:rPr lang="it-IT" sz="900" b="0" i="1" spc="-10" smtClean="0">
                        <a:latin typeface="Cambria Math" panose="02040503050406030204" pitchFamily="18" charset="0"/>
                        <a:cs typeface="Times New Roman"/>
                      </a:rPr>
                      <m:t>≤0. 6</m:t>
                    </m:r>
                    <m:r>
                      <a:rPr lang="it-IT" sz="900" b="0" i="1" spc="-10" smtClean="0">
                        <a:latin typeface="Cambria Math" panose="02040503050406030204" pitchFamily="18" charset="0"/>
                        <a:cs typeface="Times New Roman"/>
                      </a:rPr>
                      <m:t>𝑚𝑚</m:t>
                    </m:r>
                  </m:oMath>
                </a14:m>
                <a:r>
                  <a:rPr lang="it-IT" sz="900" dirty="0">
                    <a:latin typeface="Times New Roman"/>
                    <a:cs typeface="Times New Roman"/>
                  </a:rPr>
                  <a:t> (FWHM)</a:t>
                </a:r>
              </a:p>
              <a:p>
                <a:pPr marL="38100">
                  <a:lnSpc>
                    <a:spcPts val="1200"/>
                  </a:lnSpc>
                  <a:spcBef>
                    <a:spcPts val="95"/>
                  </a:spcBef>
                  <a:buClr>
                    <a:srgbClr val="CC9900"/>
                  </a:buClr>
                  <a:tabLst>
                    <a:tab pos="198120" algn="l"/>
                  </a:tabLst>
                </a:pPr>
                <a:r>
                  <a:rPr lang="it-IT" sz="900" dirty="0">
                    <a:latin typeface="Times New Roman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900" b="0" i="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sSub>
                      <m:sSubPr>
                        <m:ctrlPr>
                          <a:rPr lang="it-IT" sz="9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𝜗</m:t>
                        </m:r>
                      </m:e>
                      <m:sub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𝑓𝑜𝑐</m:t>
                        </m:r>
                      </m:sub>
                    </m:sSub>
                    <m:r>
                      <a:rPr lang="it-IT" sz="900" b="0" i="1" smtClean="0">
                        <a:latin typeface="Cambria Math" panose="02040503050406030204" pitchFamily="18" charset="0"/>
                        <a:cs typeface="Times New Roman"/>
                      </a:rPr>
                      <m:t>≤0.3°</m:t>
                    </m:r>
                  </m:oMath>
                </a14:m>
                <a:r>
                  <a:rPr lang="it-IT" sz="900" dirty="0">
                    <a:latin typeface="Times New Roman"/>
                    <a:cs typeface="Times New Roman"/>
                  </a:rPr>
                  <a:t>(FWHM) </a:t>
                </a:r>
                <a14:m>
                  <m:oMath xmlns:m="http://schemas.openxmlformats.org/officeDocument/2006/math">
                    <m:r>
                      <a:rPr lang="it-IT" sz="900" b="0" i="1" smtClean="0">
                        <a:latin typeface="Cambria Math" panose="02040503050406030204" pitchFamily="18" charset="0"/>
                        <a:cs typeface="Times New Roman"/>
                      </a:rPr>
                      <m:t>−  </m:t>
                    </m:r>
                    <m:r>
                      <m:rPr>
                        <m:sty m:val="p"/>
                      </m:rPr>
                      <a:rPr lang="it-IT" sz="900" b="0" i="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sSub>
                      <m:sSubPr>
                        <m:ctrlPr>
                          <a:rPr lang="it-IT" sz="9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𝑓𝑜𝑐</m:t>
                        </m:r>
                      </m:sub>
                    </m:sSub>
                    <m:r>
                      <a:rPr lang="it-IT" sz="900" b="0" i="1" smtClean="0">
                        <a:latin typeface="Cambria Math" panose="02040503050406030204" pitchFamily="18" charset="0"/>
                        <a:cs typeface="Times New Roman"/>
                      </a:rPr>
                      <m:t>≤0.5°</m:t>
                    </m:r>
                  </m:oMath>
                </a14:m>
                <a:r>
                  <a:rPr lang="it-IT" sz="900" dirty="0">
                    <a:latin typeface="Times New Roman"/>
                    <a:cs typeface="Times New Roman"/>
                  </a:rPr>
                  <a:t>(FWHM)</a:t>
                </a:r>
                <a:endParaRPr sz="9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00" y="627715"/>
                <a:ext cx="2493977" cy="499496"/>
              </a:xfrm>
              <a:prstGeom prst="rect">
                <a:avLst/>
              </a:prstGeom>
              <a:blipFill>
                <a:blip r:embed="rId11"/>
                <a:stretch>
                  <a:fillRect l="-1220" t="-4878" r="-2195" b="-109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2541270" y="1126033"/>
                <a:ext cx="1514160" cy="363369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96850" indent="-171450">
                  <a:lnSpc>
                    <a:spcPct val="100000"/>
                  </a:lnSpc>
                  <a:spcBef>
                    <a:spcPts val="95"/>
                  </a:spcBef>
                  <a:buClr>
                    <a:srgbClr val="CC9900"/>
                  </a:buClr>
                  <a:buFont typeface="Wingdings" panose="05000000000000000000" pitchFamily="2" charset="2"/>
                  <a:buChar char="Ø"/>
                  <a:tabLst>
                    <a:tab pos="185420" algn="l"/>
                  </a:tabLst>
                </a:pPr>
                <a:r>
                  <a:rPr lang="it-IT" sz="900" spc="-30" dirty="0">
                    <a:latin typeface="Times New Roman"/>
                    <a:cs typeface="Times New Roman"/>
                  </a:rPr>
                  <a:t>high</a:t>
                </a:r>
                <a:r>
                  <a:rPr lang="it-IT" sz="900" spc="5" dirty="0">
                    <a:latin typeface="Times New Roman"/>
                    <a:cs typeface="Times New Roman"/>
                  </a:rPr>
                  <a:t> </a:t>
                </a:r>
                <a:r>
                  <a:rPr lang="it-IT" sz="900" spc="-25" dirty="0" err="1">
                    <a:latin typeface="Times New Roman"/>
                    <a:cs typeface="Times New Roman"/>
                  </a:rPr>
                  <a:t>identification</a:t>
                </a:r>
                <a:r>
                  <a:rPr lang="it-IT" sz="900" spc="10" dirty="0">
                    <a:latin typeface="Times New Roman"/>
                    <a:cs typeface="Times New Roman"/>
                  </a:rPr>
                  <a:t> </a:t>
                </a:r>
                <a:r>
                  <a:rPr lang="it-IT" sz="900" spc="-10" dirty="0">
                    <a:latin typeface="Times New Roman"/>
                    <a:cs typeface="Times New Roman"/>
                  </a:rPr>
                  <a:t>power:</a:t>
                </a:r>
              </a:p>
              <a:p>
                <a:pPr marL="25400">
                  <a:lnSpc>
                    <a:spcPct val="100000"/>
                  </a:lnSpc>
                  <a:spcBef>
                    <a:spcPts val="95"/>
                  </a:spcBef>
                  <a:buClr>
                    <a:srgbClr val="CC9900"/>
                  </a:buClr>
                  <a:tabLst>
                    <a:tab pos="185420" algn="l"/>
                  </a:tabLst>
                </a:pPr>
                <a:r>
                  <a:rPr lang="it-IT" sz="900" spc="-10" dirty="0">
                    <a:latin typeface="Times New Roman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900" b="0" i="0" spc="-10" smtClean="0">
                            <a:latin typeface="Cambria Math" panose="02040503050406030204" pitchFamily="18" charset="0"/>
                            <a:cs typeface="Times New Roman"/>
                          </a:rPr>
                          <m:t>Δ</m:t>
                        </m:r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𝑍</m:t>
                        </m:r>
                      </m:num>
                      <m:den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𝑍</m:t>
                        </m:r>
                      </m:den>
                    </m:f>
                    <m:r>
                      <a:rPr lang="it-IT" sz="900" b="0" i="1" spc="-1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48</m:t>
                        </m:r>
                      </m:den>
                    </m:f>
                    <m:r>
                      <a:rPr lang="it-IT" sz="900" b="0" i="1" spc="-10" smtClean="0">
                        <a:latin typeface="Cambria Math" panose="02040503050406030204" pitchFamily="18" charset="0"/>
                        <a:cs typeface="Times New Roman"/>
                      </a:rPr>
                      <m:t>  − </m:t>
                    </m:r>
                    <m:f>
                      <m:fPr>
                        <m:ctrlP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900" b="0" i="0" spc="-10" smtClean="0">
                            <a:latin typeface="Cambria Math" panose="02040503050406030204" pitchFamily="18" charset="0"/>
                            <a:cs typeface="Times New Roman"/>
                          </a:rPr>
                          <m:t>Δ</m:t>
                        </m:r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num>
                      <m:den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den>
                    </m:f>
                    <m:r>
                      <a:rPr lang="it-IT" sz="900" b="0" i="1" spc="-1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300</m:t>
                        </m:r>
                      </m:den>
                    </m:f>
                  </m:oMath>
                </a14:m>
                <a:endParaRPr sz="9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270" y="1126033"/>
                <a:ext cx="1514160" cy="363369"/>
              </a:xfrm>
              <a:prstGeom prst="rect">
                <a:avLst/>
              </a:prstGeom>
              <a:blipFill>
                <a:blip r:embed="rId12"/>
                <a:stretch>
                  <a:fillRect l="-2823" t="-10169" b="-101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19"/>
          <p:cNvSpPr txBox="1"/>
          <p:nvPr/>
        </p:nvSpPr>
        <p:spPr>
          <a:xfrm>
            <a:off x="2541270" y="1496672"/>
            <a:ext cx="2102477" cy="4661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8915" marR="30480" indent="-171450">
              <a:lnSpc>
                <a:spcPct val="100000"/>
              </a:lnSpc>
              <a:spcBef>
                <a:spcPts val="1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199390" algn="l"/>
              </a:tabLst>
            </a:pPr>
            <a:r>
              <a:rPr sz="900" spc="-45" dirty="0">
                <a:latin typeface="Times New Roman"/>
                <a:cs typeface="Times New Roman"/>
              </a:rPr>
              <a:t>Bearing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unprecedented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high-</a:t>
            </a:r>
            <a:r>
              <a:rPr sz="900" spc="-20" dirty="0">
                <a:latin typeface="Times New Roman"/>
                <a:cs typeface="Times New Roman"/>
              </a:rPr>
              <a:t>intensity </a:t>
            </a:r>
            <a:r>
              <a:rPr sz="900" spc="-40" dirty="0">
                <a:latin typeface="Times New Roman"/>
                <a:cs typeface="Times New Roman"/>
              </a:rPr>
              <a:t>beams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(10</a:t>
            </a:r>
            <a:r>
              <a:rPr sz="900" spc="-15" baseline="27777" dirty="0">
                <a:latin typeface="Times New Roman"/>
                <a:cs typeface="Times New Roman"/>
              </a:rPr>
              <a:t>13</a:t>
            </a:r>
            <a:r>
              <a:rPr lang="it-IT" sz="900" spc="-15" baseline="27777" dirty="0">
                <a:latin typeface="Times New Roman"/>
                <a:cs typeface="Times New Roman"/>
              </a:rPr>
              <a:t> </a:t>
            </a:r>
            <a:r>
              <a:rPr sz="900" spc="-10" dirty="0" err="1">
                <a:latin typeface="Times New Roman"/>
                <a:cs typeface="Times New Roman"/>
              </a:rPr>
              <a:t>pps</a:t>
            </a:r>
            <a:r>
              <a:rPr lang="it-IT" sz="900" spc="-10" dirty="0">
                <a:latin typeface="Times New Roman"/>
                <a:cs typeface="Times New Roman"/>
              </a:rPr>
              <a:t> </a:t>
            </a:r>
            <a:r>
              <a:rPr lang="it-IT" sz="900" spc="-10" dirty="0" err="1">
                <a:latin typeface="Times New Roman"/>
                <a:cs typeface="Times New Roman"/>
              </a:rPr>
              <a:t>at</a:t>
            </a:r>
            <a:r>
              <a:rPr lang="it-IT" sz="900" spc="-10" dirty="0">
                <a:latin typeface="Times New Roman"/>
                <a:cs typeface="Times New Roman"/>
              </a:rPr>
              <a:t> the target</a:t>
            </a:r>
            <a:r>
              <a:rPr sz="900" spc="-10" dirty="0">
                <a:latin typeface="Times New Roman"/>
                <a:cs typeface="Times New Roman"/>
              </a:rPr>
              <a:t>);</a:t>
            </a:r>
            <a:endParaRPr sz="900" dirty="0">
              <a:latin typeface="Times New Roman"/>
              <a:cs typeface="Times New Roman"/>
            </a:endParaRPr>
          </a:p>
          <a:p>
            <a:pPr marL="209550" indent="-171450">
              <a:lnSpc>
                <a:spcPct val="1000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198120" algn="l"/>
              </a:tabLst>
            </a:pPr>
            <a:r>
              <a:rPr sz="900" spc="-10" dirty="0">
                <a:latin typeface="Times New Roman"/>
                <a:cs typeface="Times New Roman"/>
              </a:rPr>
              <a:t>Radiation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hardness;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8599" y="2065773"/>
            <a:ext cx="4803519" cy="164725"/>
          </a:xfrm>
          <a:prstGeom prst="rect">
            <a:avLst/>
          </a:prstGeom>
          <a:solidFill>
            <a:srgbClr val="D3A826"/>
          </a:solidFill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38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handle</a:t>
            </a:r>
            <a:r>
              <a:rPr sz="1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1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aberrations?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4058" y="2231742"/>
            <a:ext cx="4798060" cy="685018"/>
          </a:xfrm>
          <a:custGeom>
            <a:avLst/>
            <a:gdLst/>
            <a:ahLst/>
            <a:cxnLst/>
            <a:rect l="l" t="t" r="r" b="b"/>
            <a:pathLst>
              <a:path w="4798060" h="494030">
                <a:moveTo>
                  <a:pt x="4797996" y="0"/>
                </a:moveTo>
                <a:lnTo>
                  <a:pt x="0" y="0"/>
                </a:lnTo>
                <a:lnTo>
                  <a:pt x="0" y="493458"/>
                </a:lnTo>
                <a:lnTo>
                  <a:pt x="4797996" y="493458"/>
                </a:lnTo>
                <a:lnTo>
                  <a:pt x="4797996" y="0"/>
                </a:lnTo>
                <a:close/>
              </a:path>
            </a:pathLst>
          </a:custGeom>
          <a:solidFill>
            <a:srgbClr val="FEF2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2122919" y="3114375"/>
            <a:ext cx="893444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lang="it-IT" spc="-25" dirty="0"/>
              <a:t>F</a:t>
            </a:r>
            <a:r>
              <a:rPr dirty="0" err="1"/>
              <a:t>eb</a:t>
            </a:r>
            <a:r>
              <a:rPr dirty="0"/>
              <a:t>.</a:t>
            </a:r>
            <a:r>
              <a:rPr spc="-5" dirty="0"/>
              <a:t> </a:t>
            </a:r>
            <a:r>
              <a:rPr spc="-25" dirty="0"/>
              <a:t>24-2</a:t>
            </a:r>
            <a:r>
              <a:rPr lang="it-IT" spc="-25" dirty="0"/>
              <a:t>6</a:t>
            </a:r>
            <a:r>
              <a:rPr spc="-25" dirty="0"/>
              <a:t>, </a:t>
            </a:r>
            <a:r>
              <a:rPr spc="-10" dirty="0"/>
              <a:t>2025</a:t>
            </a:r>
            <a:r>
              <a:rPr spc="185" dirty="0"/>
              <a:t> </a:t>
            </a:r>
            <a:r>
              <a:rPr lang="it-IT" spc="-20" dirty="0"/>
              <a:t>3</a:t>
            </a:r>
            <a:r>
              <a:rPr spc="-20" dirty="0"/>
              <a:t>/1</a:t>
            </a:r>
            <a:r>
              <a:rPr lang="it-IT" spc="-20" dirty="0"/>
              <a:t>5</a:t>
            </a:r>
            <a:endParaRPr spc="-20" dirty="0"/>
          </a:p>
        </p:txBody>
      </p:sp>
      <p:sp>
        <p:nvSpPr>
          <p:cNvPr id="31" name="object 31"/>
          <p:cNvSpPr txBox="1"/>
          <p:nvPr/>
        </p:nvSpPr>
        <p:spPr>
          <a:xfrm>
            <a:off x="1868398" y="2285351"/>
            <a:ext cx="2953277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marR="5080" indent="-171450">
              <a:lnSpc>
                <a:spcPct val="100000"/>
              </a:lnSpc>
              <a:spcBef>
                <a:spcPts val="95"/>
              </a:spcBef>
              <a:buClr>
                <a:srgbClr val="D3A826"/>
              </a:buClr>
              <a:buFont typeface="Wingdings" panose="05000000000000000000" pitchFamily="2" charset="2"/>
              <a:buChar char="v"/>
            </a:pPr>
            <a:r>
              <a:rPr lang="en-US" sz="900" b="1" spc="55" dirty="0">
                <a:latin typeface="Times New Roman"/>
                <a:cs typeface="Times New Roman"/>
              </a:rPr>
              <a:t>Magnetic field mapping: </a:t>
            </a:r>
            <a:r>
              <a:rPr lang="en-US" sz="900" spc="55" dirty="0">
                <a:latin typeface="Times New Roman"/>
                <a:cs typeface="Times New Roman"/>
              </a:rPr>
              <a:t>MAGNEX peculiarity;</a:t>
            </a:r>
          </a:p>
          <a:p>
            <a:pPr marL="171450" marR="5080" indent="-171450">
              <a:lnSpc>
                <a:spcPct val="100000"/>
              </a:lnSpc>
              <a:spcBef>
                <a:spcPts val="95"/>
              </a:spcBef>
              <a:buClr>
                <a:srgbClr val="D3A826"/>
              </a:buClr>
              <a:buFont typeface="Wingdings" panose="05000000000000000000" pitchFamily="2" charset="2"/>
              <a:buChar char="v"/>
            </a:pPr>
            <a:r>
              <a:rPr lang="en-US" sz="900" b="1" spc="55" dirty="0">
                <a:latin typeface="Calisto MT" panose="020406030505050303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COSY infinity:</a:t>
            </a:r>
            <a:r>
              <a:rPr lang="en-US" sz="900" b="1" spc="55" dirty="0">
                <a:latin typeface="Times New Roman"/>
                <a:ea typeface="ADLaM Display" panose="020F0502020204030204" pitchFamily="2" charset="0"/>
                <a:cs typeface="Times New Roman"/>
              </a:rPr>
              <a:t> </a:t>
            </a:r>
            <a:r>
              <a:rPr lang="en-US" sz="900" spc="-50" dirty="0">
                <a:latin typeface="Times New Roman"/>
                <a:cs typeface="Times New Roman"/>
              </a:rPr>
              <a:t>algebraic</a:t>
            </a:r>
            <a:r>
              <a:rPr lang="en-US" sz="900" spc="-20" dirty="0">
                <a:latin typeface="Times New Roman"/>
                <a:cs typeface="Times New Roman"/>
              </a:rPr>
              <a:t> </a:t>
            </a:r>
            <a:r>
              <a:rPr lang="en-US" sz="900" spc="-25" dirty="0">
                <a:latin typeface="Times New Roman"/>
                <a:cs typeface="Times New Roman"/>
              </a:rPr>
              <a:t>methods-</a:t>
            </a:r>
            <a:r>
              <a:rPr lang="en-US" sz="900" spc="-60" dirty="0">
                <a:latin typeface="Times New Roman"/>
                <a:cs typeface="Times New Roman"/>
              </a:rPr>
              <a:t>based</a:t>
            </a:r>
            <a:r>
              <a:rPr lang="en-US" sz="900" spc="-15" dirty="0">
                <a:latin typeface="Times New Roman"/>
                <a:cs typeface="Times New Roman"/>
              </a:rPr>
              <a:t> </a:t>
            </a:r>
            <a:r>
              <a:rPr lang="en-US" sz="900" spc="-35" dirty="0">
                <a:latin typeface="Times New Roman"/>
                <a:cs typeface="Times New Roman"/>
              </a:rPr>
              <a:t>software,</a:t>
            </a:r>
            <a:r>
              <a:rPr lang="en-US" sz="900" spc="-15" dirty="0">
                <a:latin typeface="Times New Roman"/>
                <a:cs typeface="Times New Roman"/>
              </a:rPr>
              <a:t> </a:t>
            </a:r>
            <a:r>
              <a:rPr lang="en-US" sz="900" spc="-40" dirty="0">
                <a:latin typeface="Times New Roman"/>
                <a:cs typeface="Times New Roman"/>
              </a:rPr>
              <a:t>allowing</a:t>
            </a:r>
            <a:r>
              <a:rPr lang="en-US" sz="900" spc="-20" dirty="0">
                <a:latin typeface="Times New Roman"/>
                <a:cs typeface="Times New Roman"/>
              </a:rPr>
              <a:t> </a:t>
            </a:r>
            <a:r>
              <a:rPr lang="en-US" sz="900" spc="-25" dirty="0">
                <a:latin typeface="Times New Roman"/>
                <a:cs typeface="Times New Roman"/>
              </a:rPr>
              <a:t>to solve the equation of the motion at high order to obtain the energy(</a:t>
            </a:r>
            <a:r>
              <a:rPr lang="en-US" sz="900" spc="-25" dirty="0" err="1">
                <a:latin typeface="Times New Roman"/>
                <a:cs typeface="Times New Roman"/>
              </a:rPr>
              <a:t>ies</a:t>
            </a:r>
            <a:r>
              <a:rPr lang="en-US" sz="900" spc="-25" dirty="0">
                <a:latin typeface="Times New Roman"/>
                <a:cs typeface="Times New Roman"/>
              </a:rPr>
              <a:t>) and angles at the target point</a:t>
            </a:r>
            <a:endParaRPr lang="en-US" sz="900" b="1" spc="55" dirty="0">
              <a:latin typeface="Calisto MT" panose="02040603050505030304" pitchFamily="18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30270" y="3013720"/>
            <a:ext cx="1052830" cy="89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35" dirty="0">
                <a:latin typeface="Times New Roman"/>
                <a:cs typeface="Times New Roman"/>
              </a:rPr>
              <a:t>-</a:t>
            </a:r>
            <a:r>
              <a:rPr sz="500" spc="-10" dirty="0">
                <a:latin typeface="Times New Roman"/>
                <a:cs typeface="Times New Roman"/>
              </a:rPr>
              <a:t> D. </a:t>
            </a:r>
            <a:r>
              <a:rPr sz="500" spc="-25" dirty="0">
                <a:latin typeface="Times New Roman"/>
                <a:cs typeface="Times New Roman"/>
              </a:rPr>
              <a:t>Torresi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et </a:t>
            </a:r>
            <a:r>
              <a:rPr sz="500" spc="-20" dirty="0">
                <a:latin typeface="Times New Roman"/>
                <a:cs typeface="Times New Roman"/>
              </a:rPr>
              <a:t>al.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NIMA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lang="it-IT" sz="500" spc="-30" dirty="0">
                <a:latin typeface="Times New Roman"/>
                <a:cs typeface="Times New Roman"/>
              </a:rPr>
              <a:t>989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lang="it-IT" sz="500" spc="-40" dirty="0">
                <a:latin typeface="Times New Roman"/>
                <a:cs typeface="Times New Roman"/>
              </a:rPr>
              <a:t>(164918</a:t>
            </a:r>
            <a:r>
              <a:rPr sz="500" spc="-40" dirty="0">
                <a:latin typeface="Times New Roman"/>
                <a:cs typeface="Times New Roman"/>
              </a:rPr>
              <a:t>),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2021</a:t>
            </a:r>
            <a:endParaRPr sz="5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C66B99A-7938-54CA-E35A-025653F9CD0F}"/>
                  </a:ext>
                </a:extLst>
              </p:cNvPr>
              <p:cNvSpPr txBox="1"/>
              <p:nvPr/>
            </p:nvSpPr>
            <p:spPr>
              <a:xfrm>
                <a:off x="158599" y="2251254"/>
                <a:ext cx="1709799" cy="63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it-IT" sz="9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it-IT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mr>
                        </m:m>
                      </m:e>
                    </m:d>
                    <m:r>
                      <a:rPr lang="it-IT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it-IT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it-IT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it-IT" sz="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C66B99A-7938-54CA-E35A-025653F9C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99" y="2251254"/>
                <a:ext cx="1709799" cy="6301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bject 32">
            <a:extLst>
              <a:ext uri="{FF2B5EF4-FFF2-40B4-BE49-F238E27FC236}">
                <a16:creationId xmlns:a16="http://schemas.microsoft.com/office/drawing/2014/main" id="{1051BEED-8249-7016-8F99-0FC2B8A77AF7}"/>
              </a:ext>
            </a:extLst>
          </p:cNvPr>
          <p:cNvSpPr txBox="1"/>
          <p:nvPr/>
        </p:nvSpPr>
        <p:spPr>
          <a:xfrm>
            <a:off x="2806700" y="2924586"/>
            <a:ext cx="2014975" cy="89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500" b="1" spc="-35" dirty="0" err="1">
                <a:latin typeface="Times New Roman"/>
                <a:cs typeface="Times New Roman"/>
              </a:rPr>
              <a:t>Technological</a:t>
            </a:r>
            <a:r>
              <a:rPr lang="it-IT" sz="500" b="1" spc="-35" dirty="0">
                <a:latin typeface="Times New Roman"/>
                <a:cs typeface="Times New Roman"/>
              </a:rPr>
              <a:t> challenges: </a:t>
            </a:r>
            <a:r>
              <a:rPr lang="it-IT" sz="500" spc="-35" dirty="0">
                <a:latin typeface="Times New Roman"/>
                <a:cs typeface="Times New Roman"/>
              </a:rPr>
              <a:t>  -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lang="it-IT" sz="500" spc="-10" dirty="0">
                <a:latin typeface="Times New Roman"/>
                <a:cs typeface="Times New Roman"/>
              </a:rPr>
              <a:t>F. </a:t>
            </a:r>
            <a:r>
              <a:rPr lang="it-IT" sz="500" spc="-10" dirty="0" err="1">
                <a:latin typeface="Times New Roman"/>
                <a:cs typeface="Times New Roman"/>
              </a:rPr>
              <a:t>Cappuzzello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et </a:t>
            </a:r>
            <a:r>
              <a:rPr sz="500" spc="-20" dirty="0">
                <a:latin typeface="Times New Roman"/>
                <a:cs typeface="Times New Roman"/>
              </a:rPr>
              <a:t>al.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lang="it-IT" sz="500" spc="20" dirty="0">
                <a:latin typeface="Times New Roman"/>
                <a:cs typeface="Times New Roman"/>
              </a:rPr>
              <a:t>IJMPA 36(2130018) 2021</a:t>
            </a:r>
            <a:endParaRPr sz="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1E1D7-E32F-1E3C-4308-F81629535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BB9A6C9-A2B5-EF5B-B73F-CBD377BA2F10}"/>
              </a:ext>
            </a:extLst>
          </p:cNvPr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9F4B4F2-9442-8A11-E4BC-5A0E2F31D840}"/>
              </a:ext>
            </a:extLst>
          </p:cNvPr>
          <p:cNvSpPr txBox="1"/>
          <p:nvPr/>
        </p:nvSpPr>
        <p:spPr>
          <a:xfrm>
            <a:off x="5082082" y="442836"/>
            <a:ext cx="678180" cy="8912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rgbClr val="D3A826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rgbClr val="D3A826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8846673-3901-473F-8373-A3C054BABE12}"/>
              </a:ext>
            </a:extLst>
          </p:cNvPr>
          <p:cNvSpPr txBox="1"/>
          <p:nvPr/>
        </p:nvSpPr>
        <p:spPr>
          <a:xfrm>
            <a:off x="5107343" y="581960"/>
            <a:ext cx="614680" cy="8200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86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coupling: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 err="1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43D277D-FCAB-4FCB-FBCB-6BA60E77F2DC}"/>
              </a:ext>
            </a:extLst>
          </p:cNvPr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A1A84AB6-9EB2-2334-10C6-E1CB62CF075E}"/>
              </a:ext>
            </a:extLst>
          </p:cNvPr>
          <p:cNvGrpSpPr/>
          <p:nvPr/>
        </p:nvGrpSpPr>
        <p:grpSpPr>
          <a:xfrm>
            <a:off x="0" y="2496415"/>
            <a:ext cx="5736590" cy="743585"/>
            <a:chOff x="0" y="2496415"/>
            <a:chExt cx="5736590" cy="74358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5FE2F6B9-9250-A2BA-319E-A66E2883B8C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33B19F8-B4A6-A145-BCF9-898A9C13F248}"/>
                </a:ext>
              </a:extLst>
            </p:cNvPr>
            <p:cNvSpPr/>
            <p:nvPr/>
          </p:nvSpPr>
          <p:spPr>
            <a:xfrm>
              <a:off x="0" y="3123603"/>
              <a:ext cx="5587365" cy="116839"/>
            </a:xfrm>
            <a:custGeom>
              <a:avLst/>
              <a:gdLst/>
              <a:ahLst/>
              <a:cxnLst/>
              <a:rect l="l" t="t" r="r" b="b"/>
              <a:pathLst>
                <a:path w="5587365" h="116839">
                  <a:moveTo>
                    <a:pt x="5587111" y="0"/>
                  </a:moveTo>
                  <a:lnTo>
                    <a:pt x="4435132" y="0"/>
                  </a:lnTo>
                  <a:lnTo>
                    <a:pt x="691172" y="0"/>
                  </a:lnTo>
                  <a:lnTo>
                    <a:pt x="0" y="0"/>
                  </a:lnTo>
                  <a:lnTo>
                    <a:pt x="0" y="116395"/>
                  </a:lnTo>
                  <a:lnTo>
                    <a:pt x="691172" y="116395"/>
                  </a:lnTo>
                  <a:lnTo>
                    <a:pt x="4435132" y="116395"/>
                  </a:lnTo>
                  <a:lnTo>
                    <a:pt x="5587111" y="116395"/>
                  </a:lnTo>
                  <a:lnTo>
                    <a:pt x="5587111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3F285CCF-56BA-0C1B-4332-945F373260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MAGNEX:</a:t>
            </a:r>
            <a:r>
              <a:rPr spc="-20" dirty="0"/>
              <a:t> </a:t>
            </a:r>
            <a:r>
              <a:rPr spc="-70" dirty="0"/>
              <a:t>a</a:t>
            </a:r>
            <a:r>
              <a:rPr spc="-15" dirty="0"/>
              <a:t> </a:t>
            </a:r>
            <a:r>
              <a:rPr spc="-60" dirty="0"/>
              <a:t>large</a:t>
            </a:r>
            <a:r>
              <a:rPr spc="-20" dirty="0"/>
              <a:t> </a:t>
            </a:r>
            <a:r>
              <a:rPr spc="-50" dirty="0"/>
              <a:t>acceptance</a:t>
            </a:r>
            <a:r>
              <a:rPr spc="-15" dirty="0"/>
              <a:t> </a:t>
            </a:r>
            <a:r>
              <a:rPr spc="-40" dirty="0"/>
              <a:t>magnetic</a:t>
            </a:r>
            <a:r>
              <a:rPr spc="-20" dirty="0"/>
              <a:t> spectrometer</a:t>
            </a:r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3105E84A-0E30-1289-E7CB-B2DEC2791B1B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002" y="441869"/>
            <a:ext cx="2208985" cy="1426289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5429CB16-A308-9A34-B055-1C8B5D43CB32}"/>
              </a:ext>
            </a:extLst>
          </p:cNvPr>
          <p:cNvSpPr/>
          <p:nvPr/>
        </p:nvSpPr>
        <p:spPr>
          <a:xfrm>
            <a:off x="2436112" y="349669"/>
            <a:ext cx="2564106" cy="227965"/>
          </a:xfrm>
          <a:custGeom>
            <a:avLst/>
            <a:gdLst/>
            <a:ahLst/>
            <a:cxnLst/>
            <a:rect l="l" t="t" r="r" b="b"/>
            <a:pathLst>
              <a:path w="2437129" h="227965">
                <a:moveTo>
                  <a:pt x="0" y="227482"/>
                </a:moveTo>
                <a:lnTo>
                  <a:pt x="2436952" y="227482"/>
                </a:lnTo>
                <a:lnTo>
                  <a:pt x="2436952" y="0"/>
                </a:lnTo>
                <a:lnTo>
                  <a:pt x="0" y="0"/>
                </a:lnTo>
                <a:lnTo>
                  <a:pt x="0" y="227482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054576B-EE52-6ECE-F0BD-2D482BCD6FE8}"/>
              </a:ext>
            </a:extLst>
          </p:cNvPr>
          <p:cNvSpPr txBox="1"/>
          <p:nvPr/>
        </p:nvSpPr>
        <p:spPr>
          <a:xfrm>
            <a:off x="2613367" y="375543"/>
            <a:ext cx="15678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Technological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challenges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E0C0863-E518-6096-EDAC-8D0A81EDE658}"/>
              </a:ext>
            </a:extLst>
          </p:cNvPr>
          <p:cNvSpPr/>
          <p:nvPr/>
        </p:nvSpPr>
        <p:spPr>
          <a:xfrm>
            <a:off x="2436112" y="577151"/>
            <a:ext cx="2564106" cy="1461135"/>
          </a:xfrm>
          <a:custGeom>
            <a:avLst/>
            <a:gdLst/>
            <a:ahLst/>
            <a:cxnLst/>
            <a:rect l="l" t="t" r="r" b="b"/>
            <a:pathLst>
              <a:path w="2437129" h="1461135">
                <a:moveTo>
                  <a:pt x="2436952" y="0"/>
                </a:moveTo>
                <a:lnTo>
                  <a:pt x="0" y="0"/>
                </a:lnTo>
                <a:lnTo>
                  <a:pt x="0" y="1460995"/>
                </a:lnTo>
                <a:lnTo>
                  <a:pt x="2436952" y="1460995"/>
                </a:lnTo>
                <a:lnTo>
                  <a:pt x="2436952" y="0"/>
                </a:lnTo>
                <a:close/>
              </a:path>
            </a:pathLst>
          </a:custGeom>
          <a:solidFill>
            <a:srgbClr val="FEF2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58D910BD-F51C-5564-5529-18371EA19FEC}"/>
                  </a:ext>
                </a:extLst>
              </p:cNvPr>
              <p:cNvSpPr txBox="1"/>
              <p:nvPr/>
            </p:nvSpPr>
            <p:spPr>
              <a:xfrm>
                <a:off x="2501900" y="627715"/>
                <a:ext cx="2493977" cy="499496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209550" indent="-171450">
                  <a:lnSpc>
                    <a:spcPts val="1200"/>
                  </a:lnSpc>
                  <a:spcBef>
                    <a:spcPts val="95"/>
                  </a:spcBef>
                  <a:buClr>
                    <a:srgbClr val="CC9900"/>
                  </a:buClr>
                  <a:buFont typeface="Wingdings" panose="05000000000000000000" pitchFamily="2" charset="2"/>
                  <a:buChar char="Ø"/>
                  <a:tabLst>
                    <a:tab pos="198120" algn="l"/>
                  </a:tabLst>
                </a:pPr>
                <a:r>
                  <a:rPr lang="it-IT" sz="900" spc="-30" dirty="0">
                    <a:latin typeface="Times New Roman"/>
                    <a:cs typeface="Times New Roman"/>
                  </a:rPr>
                  <a:t>high</a:t>
                </a:r>
                <a:r>
                  <a:rPr lang="it-IT" sz="900" spc="-20" dirty="0">
                    <a:latin typeface="Times New Roman"/>
                    <a:cs typeface="Times New Roman"/>
                  </a:rPr>
                  <a:t> </a:t>
                </a:r>
                <a:r>
                  <a:rPr lang="it-IT" sz="900" spc="-30" dirty="0">
                    <a:latin typeface="Times New Roman"/>
                    <a:cs typeface="Times New Roman"/>
                  </a:rPr>
                  <a:t>tracking</a:t>
                </a:r>
                <a:r>
                  <a:rPr lang="it-IT" sz="900" spc="-20" dirty="0">
                    <a:latin typeface="Times New Roman"/>
                    <a:cs typeface="Times New Roman"/>
                  </a:rPr>
                  <a:t> </a:t>
                </a:r>
                <a:r>
                  <a:rPr lang="it-IT" sz="900" spc="-10" dirty="0">
                    <a:latin typeface="Times New Roman"/>
                    <a:cs typeface="Times New Roman"/>
                  </a:rPr>
                  <a:t>performances:</a:t>
                </a:r>
              </a:p>
              <a:p>
                <a:pPr marL="38100">
                  <a:lnSpc>
                    <a:spcPts val="1200"/>
                  </a:lnSpc>
                  <a:spcBef>
                    <a:spcPts val="95"/>
                  </a:spcBef>
                  <a:buClr>
                    <a:srgbClr val="CC9900"/>
                  </a:buClr>
                  <a:tabLst>
                    <a:tab pos="198120" algn="l"/>
                  </a:tabLst>
                </a:pPr>
                <a:r>
                  <a:rPr lang="it-IT" sz="900" spc="-10" dirty="0">
                    <a:latin typeface="Times New Roman"/>
                    <a:cs typeface="Times New Roman"/>
                  </a:rPr>
                  <a:t>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900" b="0" i="0" spc="-1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sSub>
                      <m:sSubPr>
                        <m:ctrlP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𝑓𝑜𝑐</m:t>
                        </m:r>
                      </m:sub>
                    </m:sSub>
                    <m:r>
                      <a:rPr lang="it-IT" sz="900" b="0" i="1" spc="-1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m:rPr>
                        <m:sty m:val="p"/>
                      </m:rPr>
                      <a:rPr lang="it-IT" sz="900" b="0" i="0" spc="-1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sSub>
                      <m:sSubPr>
                        <m:ctrlP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𝑦</m:t>
                        </m:r>
                      </m:e>
                      <m:sub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𝑓𝑜𝑐</m:t>
                        </m:r>
                      </m:sub>
                    </m:sSub>
                    <m:r>
                      <a:rPr lang="it-IT" sz="900" b="0" i="1" spc="-10" smtClean="0">
                        <a:latin typeface="Cambria Math" panose="02040503050406030204" pitchFamily="18" charset="0"/>
                        <a:cs typeface="Times New Roman"/>
                      </a:rPr>
                      <m:t>≤0. 6</m:t>
                    </m:r>
                    <m:r>
                      <a:rPr lang="it-IT" sz="900" b="0" i="1" spc="-10" smtClean="0">
                        <a:latin typeface="Cambria Math" panose="02040503050406030204" pitchFamily="18" charset="0"/>
                        <a:cs typeface="Times New Roman"/>
                      </a:rPr>
                      <m:t>𝑚𝑚</m:t>
                    </m:r>
                  </m:oMath>
                </a14:m>
                <a:r>
                  <a:rPr lang="it-IT" sz="900" dirty="0">
                    <a:latin typeface="Times New Roman"/>
                    <a:cs typeface="Times New Roman"/>
                  </a:rPr>
                  <a:t> (FWHM)</a:t>
                </a:r>
              </a:p>
              <a:p>
                <a:pPr marL="38100">
                  <a:lnSpc>
                    <a:spcPts val="1200"/>
                  </a:lnSpc>
                  <a:spcBef>
                    <a:spcPts val="95"/>
                  </a:spcBef>
                  <a:buClr>
                    <a:srgbClr val="CC9900"/>
                  </a:buClr>
                  <a:tabLst>
                    <a:tab pos="198120" algn="l"/>
                  </a:tabLst>
                </a:pPr>
                <a:r>
                  <a:rPr lang="it-IT" sz="900" dirty="0">
                    <a:latin typeface="Times New Roman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900" b="0" i="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sSub>
                      <m:sSubPr>
                        <m:ctrlPr>
                          <a:rPr lang="it-IT" sz="9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𝜗</m:t>
                        </m:r>
                      </m:e>
                      <m:sub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𝑓𝑜𝑐</m:t>
                        </m:r>
                      </m:sub>
                    </m:sSub>
                    <m:r>
                      <a:rPr lang="it-IT" sz="900" b="0" i="1" smtClean="0">
                        <a:latin typeface="Cambria Math" panose="02040503050406030204" pitchFamily="18" charset="0"/>
                        <a:cs typeface="Times New Roman"/>
                      </a:rPr>
                      <m:t>≤0.3°</m:t>
                    </m:r>
                  </m:oMath>
                </a14:m>
                <a:r>
                  <a:rPr lang="it-IT" sz="900" dirty="0">
                    <a:latin typeface="Times New Roman"/>
                    <a:cs typeface="Times New Roman"/>
                  </a:rPr>
                  <a:t>(FWHM) </a:t>
                </a:r>
                <a14:m>
                  <m:oMath xmlns:m="http://schemas.openxmlformats.org/officeDocument/2006/math">
                    <m:r>
                      <a:rPr lang="it-IT" sz="900" b="0" i="1" smtClean="0">
                        <a:latin typeface="Cambria Math" panose="02040503050406030204" pitchFamily="18" charset="0"/>
                        <a:cs typeface="Times New Roman"/>
                      </a:rPr>
                      <m:t>−  </m:t>
                    </m:r>
                    <m:r>
                      <m:rPr>
                        <m:sty m:val="p"/>
                      </m:rPr>
                      <a:rPr lang="it-IT" sz="900" b="0" i="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sSub>
                      <m:sSubPr>
                        <m:ctrlPr>
                          <a:rPr lang="it-IT" sz="9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it-IT" sz="9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𝑓𝑜𝑐</m:t>
                        </m:r>
                      </m:sub>
                    </m:sSub>
                    <m:r>
                      <a:rPr lang="it-IT" sz="900" b="0" i="1" smtClean="0">
                        <a:latin typeface="Cambria Math" panose="02040503050406030204" pitchFamily="18" charset="0"/>
                        <a:cs typeface="Times New Roman"/>
                      </a:rPr>
                      <m:t>≤0.5°</m:t>
                    </m:r>
                  </m:oMath>
                </a14:m>
                <a:r>
                  <a:rPr lang="it-IT" sz="900" dirty="0">
                    <a:latin typeface="Times New Roman"/>
                    <a:cs typeface="Times New Roman"/>
                  </a:rPr>
                  <a:t>(FWHM)</a:t>
                </a:r>
                <a:endParaRPr sz="9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58D910BD-F51C-5564-5529-18371EA19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00" y="627715"/>
                <a:ext cx="2493977" cy="499496"/>
              </a:xfrm>
              <a:prstGeom prst="rect">
                <a:avLst/>
              </a:prstGeom>
              <a:blipFill>
                <a:blip r:embed="rId11"/>
                <a:stretch>
                  <a:fillRect l="-1220" t="-4878" r="-2195" b="-109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>
                <a:extLst>
                  <a:ext uri="{FF2B5EF4-FFF2-40B4-BE49-F238E27FC236}">
                    <a16:creationId xmlns:a16="http://schemas.microsoft.com/office/drawing/2014/main" id="{4B0009A3-81DE-6393-A5CC-C2EEB252C1F6}"/>
                  </a:ext>
                </a:extLst>
              </p:cNvPr>
              <p:cNvSpPr txBox="1"/>
              <p:nvPr/>
            </p:nvSpPr>
            <p:spPr>
              <a:xfrm>
                <a:off x="2541270" y="1126033"/>
                <a:ext cx="1514160" cy="363369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96850" indent="-171450">
                  <a:lnSpc>
                    <a:spcPct val="100000"/>
                  </a:lnSpc>
                  <a:spcBef>
                    <a:spcPts val="95"/>
                  </a:spcBef>
                  <a:buClr>
                    <a:srgbClr val="CC9900"/>
                  </a:buClr>
                  <a:buFont typeface="Wingdings" panose="05000000000000000000" pitchFamily="2" charset="2"/>
                  <a:buChar char="Ø"/>
                  <a:tabLst>
                    <a:tab pos="185420" algn="l"/>
                  </a:tabLst>
                </a:pPr>
                <a:r>
                  <a:rPr lang="it-IT" sz="900" spc="-30" dirty="0">
                    <a:latin typeface="Times New Roman"/>
                    <a:cs typeface="Times New Roman"/>
                  </a:rPr>
                  <a:t>high</a:t>
                </a:r>
                <a:r>
                  <a:rPr lang="it-IT" sz="900" spc="5" dirty="0">
                    <a:latin typeface="Times New Roman"/>
                    <a:cs typeface="Times New Roman"/>
                  </a:rPr>
                  <a:t> </a:t>
                </a:r>
                <a:r>
                  <a:rPr lang="it-IT" sz="900" spc="-25" dirty="0" err="1">
                    <a:latin typeface="Times New Roman"/>
                    <a:cs typeface="Times New Roman"/>
                  </a:rPr>
                  <a:t>identification</a:t>
                </a:r>
                <a:r>
                  <a:rPr lang="it-IT" sz="900" spc="10" dirty="0">
                    <a:latin typeface="Times New Roman"/>
                    <a:cs typeface="Times New Roman"/>
                  </a:rPr>
                  <a:t> </a:t>
                </a:r>
                <a:r>
                  <a:rPr lang="it-IT" sz="900" spc="-10" dirty="0">
                    <a:latin typeface="Times New Roman"/>
                    <a:cs typeface="Times New Roman"/>
                  </a:rPr>
                  <a:t>power:</a:t>
                </a:r>
              </a:p>
              <a:p>
                <a:pPr marL="25400">
                  <a:lnSpc>
                    <a:spcPct val="100000"/>
                  </a:lnSpc>
                  <a:spcBef>
                    <a:spcPts val="95"/>
                  </a:spcBef>
                  <a:buClr>
                    <a:srgbClr val="CC9900"/>
                  </a:buClr>
                  <a:tabLst>
                    <a:tab pos="185420" algn="l"/>
                  </a:tabLst>
                </a:pPr>
                <a:r>
                  <a:rPr lang="it-IT" sz="900" spc="-10" dirty="0">
                    <a:latin typeface="Times New Roman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900" b="0" i="0" spc="-10" smtClean="0">
                            <a:latin typeface="Cambria Math" panose="02040503050406030204" pitchFamily="18" charset="0"/>
                            <a:cs typeface="Times New Roman"/>
                          </a:rPr>
                          <m:t>Δ</m:t>
                        </m:r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𝑍</m:t>
                        </m:r>
                      </m:num>
                      <m:den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𝑍</m:t>
                        </m:r>
                      </m:den>
                    </m:f>
                    <m:r>
                      <a:rPr lang="it-IT" sz="900" b="0" i="1" spc="-1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48</m:t>
                        </m:r>
                      </m:den>
                    </m:f>
                    <m:r>
                      <a:rPr lang="it-IT" sz="900" b="0" i="1" spc="-10" smtClean="0">
                        <a:latin typeface="Cambria Math" panose="02040503050406030204" pitchFamily="18" charset="0"/>
                        <a:cs typeface="Times New Roman"/>
                      </a:rPr>
                      <m:t>  − </m:t>
                    </m:r>
                    <m:f>
                      <m:fPr>
                        <m:ctrlP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900" b="0" i="0" spc="-10" smtClean="0">
                            <a:latin typeface="Cambria Math" panose="02040503050406030204" pitchFamily="18" charset="0"/>
                            <a:cs typeface="Times New Roman"/>
                          </a:rPr>
                          <m:t>Δ</m:t>
                        </m:r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num>
                      <m:den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den>
                    </m:f>
                    <m:r>
                      <a:rPr lang="it-IT" sz="900" b="0" i="1" spc="-1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it-IT" sz="900" b="0" i="1" spc="-10" smtClean="0">
                            <a:latin typeface="Cambria Math" panose="02040503050406030204" pitchFamily="18" charset="0"/>
                            <a:cs typeface="Times New Roman"/>
                          </a:rPr>
                          <m:t>300</m:t>
                        </m:r>
                      </m:den>
                    </m:f>
                  </m:oMath>
                </a14:m>
                <a:endParaRPr sz="9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7" name="object 17">
                <a:extLst>
                  <a:ext uri="{FF2B5EF4-FFF2-40B4-BE49-F238E27FC236}">
                    <a16:creationId xmlns:a16="http://schemas.microsoft.com/office/drawing/2014/main" id="{4B0009A3-81DE-6393-A5CC-C2EEB252C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270" y="1126033"/>
                <a:ext cx="1514160" cy="363369"/>
              </a:xfrm>
              <a:prstGeom prst="rect">
                <a:avLst/>
              </a:prstGeom>
              <a:blipFill>
                <a:blip r:embed="rId12"/>
                <a:stretch>
                  <a:fillRect l="-2823" t="-10169" b="-101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19">
            <a:extLst>
              <a:ext uri="{FF2B5EF4-FFF2-40B4-BE49-F238E27FC236}">
                <a16:creationId xmlns:a16="http://schemas.microsoft.com/office/drawing/2014/main" id="{0C07A457-0423-3D4F-1D91-159B0D5B9EF7}"/>
              </a:ext>
            </a:extLst>
          </p:cNvPr>
          <p:cNvSpPr txBox="1"/>
          <p:nvPr/>
        </p:nvSpPr>
        <p:spPr>
          <a:xfrm>
            <a:off x="2541270" y="1496672"/>
            <a:ext cx="2102477" cy="4661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8915" marR="30480" indent="-171450">
              <a:lnSpc>
                <a:spcPct val="100000"/>
              </a:lnSpc>
              <a:spcBef>
                <a:spcPts val="1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199390" algn="l"/>
              </a:tabLst>
            </a:pPr>
            <a:r>
              <a:rPr sz="900" spc="-45" dirty="0">
                <a:latin typeface="Times New Roman"/>
                <a:cs typeface="Times New Roman"/>
              </a:rPr>
              <a:t>Bearing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unprecedented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high-</a:t>
            </a:r>
            <a:r>
              <a:rPr sz="900" spc="-20" dirty="0">
                <a:latin typeface="Times New Roman"/>
                <a:cs typeface="Times New Roman"/>
              </a:rPr>
              <a:t>intensity </a:t>
            </a:r>
            <a:r>
              <a:rPr sz="900" spc="-40" dirty="0">
                <a:latin typeface="Times New Roman"/>
                <a:cs typeface="Times New Roman"/>
              </a:rPr>
              <a:t>beams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(10</a:t>
            </a:r>
            <a:r>
              <a:rPr sz="900" spc="-15" baseline="27777" dirty="0">
                <a:latin typeface="Times New Roman"/>
                <a:cs typeface="Times New Roman"/>
              </a:rPr>
              <a:t>13</a:t>
            </a:r>
            <a:r>
              <a:rPr lang="it-IT" sz="900" spc="-15" baseline="27777" dirty="0">
                <a:latin typeface="Times New Roman"/>
                <a:cs typeface="Times New Roman"/>
              </a:rPr>
              <a:t> </a:t>
            </a:r>
            <a:r>
              <a:rPr sz="900" spc="-10" dirty="0" err="1">
                <a:latin typeface="Times New Roman"/>
                <a:cs typeface="Times New Roman"/>
              </a:rPr>
              <a:t>pps</a:t>
            </a:r>
            <a:r>
              <a:rPr lang="it-IT" sz="900" spc="-10" dirty="0">
                <a:latin typeface="Times New Roman"/>
                <a:cs typeface="Times New Roman"/>
              </a:rPr>
              <a:t> </a:t>
            </a:r>
            <a:r>
              <a:rPr lang="it-IT" sz="900" spc="-10" dirty="0" err="1">
                <a:latin typeface="Times New Roman"/>
                <a:cs typeface="Times New Roman"/>
              </a:rPr>
              <a:t>at</a:t>
            </a:r>
            <a:r>
              <a:rPr lang="it-IT" sz="900" spc="-10" dirty="0">
                <a:latin typeface="Times New Roman"/>
                <a:cs typeface="Times New Roman"/>
              </a:rPr>
              <a:t> the target</a:t>
            </a:r>
            <a:r>
              <a:rPr sz="900" spc="-10" dirty="0">
                <a:latin typeface="Times New Roman"/>
                <a:cs typeface="Times New Roman"/>
              </a:rPr>
              <a:t>);</a:t>
            </a:r>
            <a:endParaRPr sz="900" dirty="0">
              <a:latin typeface="Times New Roman"/>
              <a:cs typeface="Times New Roman"/>
            </a:endParaRPr>
          </a:p>
          <a:p>
            <a:pPr marL="209550" indent="-171450">
              <a:lnSpc>
                <a:spcPct val="1000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198120" algn="l"/>
              </a:tabLst>
            </a:pPr>
            <a:r>
              <a:rPr sz="900" spc="-10" dirty="0">
                <a:latin typeface="Times New Roman"/>
                <a:cs typeface="Times New Roman"/>
              </a:rPr>
              <a:t>Radiation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hardness;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7B8E183-CCCB-AFAE-F810-D1E186D6FF86}"/>
              </a:ext>
            </a:extLst>
          </p:cNvPr>
          <p:cNvSpPr txBox="1"/>
          <p:nvPr/>
        </p:nvSpPr>
        <p:spPr>
          <a:xfrm>
            <a:off x="158599" y="2065773"/>
            <a:ext cx="4803519" cy="164725"/>
          </a:xfrm>
          <a:prstGeom prst="rect">
            <a:avLst/>
          </a:prstGeom>
          <a:solidFill>
            <a:srgbClr val="D3A826"/>
          </a:solidFill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38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handle</a:t>
            </a:r>
            <a:r>
              <a:rPr sz="1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1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aberrations?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7F8824C-99DC-850F-2D29-0B3AE19D0C69}"/>
              </a:ext>
            </a:extLst>
          </p:cNvPr>
          <p:cNvSpPr/>
          <p:nvPr/>
        </p:nvSpPr>
        <p:spPr>
          <a:xfrm>
            <a:off x="164058" y="2231742"/>
            <a:ext cx="4798060" cy="685018"/>
          </a:xfrm>
          <a:custGeom>
            <a:avLst/>
            <a:gdLst/>
            <a:ahLst/>
            <a:cxnLst/>
            <a:rect l="l" t="t" r="r" b="b"/>
            <a:pathLst>
              <a:path w="4798060" h="494030">
                <a:moveTo>
                  <a:pt x="4797996" y="0"/>
                </a:moveTo>
                <a:lnTo>
                  <a:pt x="0" y="0"/>
                </a:lnTo>
                <a:lnTo>
                  <a:pt x="0" y="493458"/>
                </a:lnTo>
                <a:lnTo>
                  <a:pt x="4797996" y="493458"/>
                </a:lnTo>
                <a:lnTo>
                  <a:pt x="4797996" y="0"/>
                </a:lnTo>
                <a:close/>
              </a:path>
            </a:pathLst>
          </a:custGeom>
          <a:solidFill>
            <a:srgbClr val="FEF2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0BDE689F-824B-5555-68EA-F8B45EC801A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5AA66933-E4FA-428A-9C16-FEE8B46F252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2122919" y="3114375"/>
            <a:ext cx="893444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DeSyT2025</a:t>
            </a:r>
            <a:r>
              <a:rPr spc="-25" dirty="0"/>
              <a:t> </a:t>
            </a:r>
            <a:r>
              <a:rPr spc="-35" dirty="0"/>
              <a:t>-</a:t>
            </a:r>
            <a:r>
              <a:rPr spc="-25" dirty="0"/>
              <a:t> </a:t>
            </a:r>
            <a:r>
              <a:rPr lang="it-IT" spc="-25" dirty="0"/>
              <a:t>F</a:t>
            </a:r>
            <a:r>
              <a:rPr dirty="0" err="1"/>
              <a:t>eb</a:t>
            </a:r>
            <a:r>
              <a:rPr dirty="0"/>
              <a:t>.</a:t>
            </a:r>
            <a:r>
              <a:rPr spc="-5" dirty="0"/>
              <a:t> </a:t>
            </a:r>
            <a:r>
              <a:rPr spc="-25" dirty="0"/>
              <a:t>24-2</a:t>
            </a:r>
            <a:r>
              <a:rPr lang="it-IT" spc="-25" dirty="0"/>
              <a:t>6</a:t>
            </a:r>
            <a:r>
              <a:rPr spc="-25" dirty="0"/>
              <a:t>, </a:t>
            </a:r>
            <a:r>
              <a:rPr spc="-10" dirty="0"/>
              <a:t>2025</a:t>
            </a:r>
            <a:r>
              <a:rPr spc="185" dirty="0"/>
              <a:t> </a:t>
            </a:r>
            <a:r>
              <a:rPr lang="it-IT" spc="-20" dirty="0"/>
              <a:t>3</a:t>
            </a:r>
            <a:r>
              <a:rPr spc="-20" dirty="0"/>
              <a:t>/1</a:t>
            </a:r>
            <a:r>
              <a:rPr lang="it-IT" spc="-20" dirty="0"/>
              <a:t>5</a:t>
            </a:r>
            <a:endParaRPr spc="-20" dirty="0"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52CC7FC9-4552-476C-F73D-614A5E72F9F6}"/>
              </a:ext>
            </a:extLst>
          </p:cNvPr>
          <p:cNvSpPr txBox="1"/>
          <p:nvPr/>
        </p:nvSpPr>
        <p:spPr>
          <a:xfrm>
            <a:off x="1868398" y="2285351"/>
            <a:ext cx="2953277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marR="5080" indent="-171450">
              <a:lnSpc>
                <a:spcPct val="100000"/>
              </a:lnSpc>
              <a:spcBef>
                <a:spcPts val="95"/>
              </a:spcBef>
              <a:buClr>
                <a:srgbClr val="D3A826"/>
              </a:buClr>
              <a:buFont typeface="Wingdings" panose="05000000000000000000" pitchFamily="2" charset="2"/>
              <a:buChar char="v"/>
            </a:pPr>
            <a:r>
              <a:rPr lang="en-US" sz="900" b="1" spc="55" dirty="0">
                <a:latin typeface="Times New Roman"/>
                <a:cs typeface="Times New Roman"/>
              </a:rPr>
              <a:t>Magnetic field mapping: </a:t>
            </a:r>
            <a:r>
              <a:rPr lang="en-US" sz="900" spc="55" dirty="0">
                <a:latin typeface="Times New Roman"/>
                <a:cs typeface="Times New Roman"/>
              </a:rPr>
              <a:t>MAGNEX peculiarity;</a:t>
            </a:r>
          </a:p>
          <a:p>
            <a:pPr marL="171450" marR="5080" indent="-171450">
              <a:lnSpc>
                <a:spcPct val="100000"/>
              </a:lnSpc>
              <a:spcBef>
                <a:spcPts val="95"/>
              </a:spcBef>
              <a:buClr>
                <a:srgbClr val="D3A826"/>
              </a:buClr>
              <a:buFont typeface="Wingdings" panose="05000000000000000000" pitchFamily="2" charset="2"/>
              <a:buChar char="v"/>
            </a:pPr>
            <a:r>
              <a:rPr lang="en-US" sz="900" b="1" spc="55" dirty="0">
                <a:latin typeface="Calisto MT" panose="020406030505050303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COSY infinity:</a:t>
            </a:r>
            <a:r>
              <a:rPr lang="en-US" sz="900" b="1" spc="55" dirty="0">
                <a:latin typeface="Times New Roman"/>
                <a:ea typeface="ADLaM Display" panose="020F0502020204030204" pitchFamily="2" charset="0"/>
                <a:cs typeface="Times New Roman"/>
              </a:rPr>
              <a:t> </a:t>
            </a:r>
            <a:r>
              <a:rPr lang="en-US" sz="900" spc="-50" dirty="0">
                <a:latin typeface="Times New Roman"/>
                <a:cs typeface="Times New Roman"/>
              </a:rPr>
              <a:t>algebraic</a:t>
            </a:r>
            <a:r>
              <a:rPr lang="en-US" sz="900" spc="-20" dirty="0">
                <a:latin typeface="Times New Roman"/>
                <a:cs typeface="Times New Roman"/>
              </a:rPr>
              <a:t> </a:t>
            </a:r>
            <a:r>
              <a:rPr lang="en-US" sz="900" spc="-25" dirty="0">
                <a:latin typeface="Times New Roman"/>
                <a:cs typeface="Times New Roman"/>
              </a:rPr>
              <a:t>methods-</a:t>
            </a:r>
            <a:r>
              <a:rPr lang="en-US" sz="900" spc="-60" dirty="0">
                <a:latin typeface="Times New Roman"/>
                <a:cs typeface="Times New Roman"/>
              </a:rPr>
              <a:t>based</a:t>
            </a:r>
            <a:r>
              <a:rPr lang="en-US" sz="900" spc="-15" dirty="0">
                <a:latin typeface="Times New Roman"/>
                <a:cs typeface="Times New Roman"/>
              </a:rPr>
              <a:t> </a:t>
            </a:r>
            <a:r>
              <a:rPr lang="en-US" sz="900" spc="-35" dirty="0">
                <a:latin typeface="Times New Roman"/>
                <a:cs typeface="Times New Roman"/>
              </a:rPr>
              <a:t>software,</a:t>
            </a:r>
            <a:r>
              <a:rPr lang="en-US" sz="900" spc="-15" dirty="0">
                <a:latin typeface="Times New Roman"/>
                <a:cs typeface="Times New Roman"/>
              </a:rPr>
              <a:t> </a:t>
            </a:r>
            <a:r>
              <a:rPr lang="en-US" sz="900" spc="-40" dirty="0">
                <a:latin typeface="Times New Roman"/>
                <a:cs typeface="Times New Roman"/>
              </a:rPr>
              <a:t>allowing</a:t>
            </a:r>
            <a:r>
              <a:rPr lang="en-US" sz="900" spc="-20" dirty="0">
                <a:latin typeface="Times New Roman"/>
                <a:cs typeface="Times New Roman"/>
              </a:rPr>
              <a:t> </a:t>
            </a:r>
            <a:r>
              <a:rPr lang="en-US" sz="900" spc="-25" dirty="0">
                <a:latin typeface="Times New Roman"/>
                <a:cs typeface="Times New Roman"/>
              </a:rPr>
              <a:t>to solve the equation of the motion at high order to obtain the energy(</a:t>
            </a:r>
            <a:r>
              <a:rPr lang="en-US" sz="900" spc="-25" dirty="0" err="1">
                <a:latin typeface="Times New Roman"/>
                <a:cs typeface="Times New Roman"/>
              </a:rPr>
              <a:t>ies</a:t>
            </a:r>
            <a:r>
              <a:rPr lang="en-US" sz="900" spc="-25" dirty="0">
                <a:latin typeface="Times New Roman"/>
                <a:cs typeface="Times New Roman"/>
              </a:rPr>
              <a:t>) and angles at the target point</a:t>
            </a:r>
            <a:endParaRPr lang="en-US" sz="900" b="1" spc="55" dirty="0">
              <a:latin typeface="Calisto MT" panose="02040603050505030304" pitchFamily="18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375AE0D3-CECB-8064-616E-E13742AAC699}"/>
                  </a:ext>
                </a:extLst>
              </p:cNvPr>
              <p:cNvSpPr txBox="1"/>
              <p:nvPr/>
            </p:nvSpPr>
            <p:spPr>
              <a:xfrm>
                <a:off x="130162" y="2232025"/>
                <a:ext cx="1744980" cy="63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p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9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it-IT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mr>
                        </m:m>
                      </m:e>
                    </m:d>
                    <m:r>
                      <a:rPr lang="it-IT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it-IT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it-IT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it-IT" sz="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375AE0D3-CECB-8064-616E-E13742AAC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2" y="2232025"/>
                <a:ext cx="1744980" cy="6301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32">
            <a:extLst>
              <a:ext uri="{FF2B5EF4-FFF2-40B4-BE49-F238E27FC236}">
                <a16:creationId xmlns:a16="http://schemas.microsoft.com/office/drawing/2014/main" id="{63460AEC-A655-F96F-75A1-CDE570AAA0A8}"/>
              </a:ext>
            </a:extLst>
          </p:cNvPr>
          <p:cNvSpPr txBox="1"/>
          <p:nvPr/>
        </p:nvSpPr>
        <p:spPr>
          <a:xfrm>
            <a:off x="3430270" y="3013720"/>
            <a:ext cx="1052830" cy="89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35" dirty="0">
                <a:latin typeface="Times New Roman"/>
                <a:cs typeface="Times New Roman"/>
              </a:rPr>
              <a:t>-</a:t>
            </a:r>
            <a:r>
              <a:rPr sz="500" spc="-10" dirty="0">
                <a:latin typeface="Times New Roman"/>
                <a:cs typeface="Times New Roman"/>
              </a:rPr>
              <a:t> D. </a:t>
            </a:r>
            <a:r>
              <a:rPr sz="500" spc="-25" dirty="0">
                <a:latin typeface="Times New Roman"/>
                <a:cs typeface="Times New Roman"/>
              </a:rPr>
              <a:t>Torresi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et </a:t>
            </a:r>
            <a:r>
              <a:rPr sz="500" spc="-20" dirty="0">
                <a:latin typeface="Times New Roman"/>
                <a:cs typeface="Times New Roman"/>
              </a:rPr>
              <a:t>al.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NIMA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lang="it-IT" sz="500" spc="-30" dirty="0">
                <a:latin typeface="Times New Roman"/>
                <a:cs typeface="Times New Roman"/>
              </a:rPr>
              <a:t>989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lang="it-IT" sz="500" spc="-40" dirty="0">
                <a:latin typeface="Times New Roman"/>
                <a:cs typeface="Times New Roman"/>
              </a:rPr>
              <a:t>(164918</a:t>
            </a:r>
            <a:r>
              <a:rPr sz="500" spc="-40" dirty="0">
                <a:latin typeface="Times New Roman"/>
                <a:cs typeface="Times New Roman"/>
              </a:rPr>
              <a:t>),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2021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8" name="object 32">
            <a:extLst>
              <a:ext uri="{FF2B5EF4-FFF2-40B4-BE49-F238E27FC236}">
                <a16:creationId xmlns:a16="http://schemas.microsoft.com/office/drawing/2014/main" id="{4062B3B6-2B63-390B-38B3-C47320F2960C}"/>
              </a:ext>
            </a:extLst>
          </p:cNvPr>
          <p:cNvSpPr txBox="1"/>
          <p:nvPr/>
        </p:nvSpPr>
        <p:spPr>
          <a:xfrm>
            <a:off x="2806700" y="2924586"/>
            <a:ext cx="2014975" cy="89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500" b="1" spc="-35" dirty="0" err="1">
                <a:latin typeface="Times New Roman"/>
                <a:cs typeface="Times New Roman"/>
              </a:rPr>
              <a:t>Technological</a:t>
            </a:r>
            <a:r>
              <a:rPr lang="it-IT" sz="500" b="1" spc="-35" dirty="0">
                <a:latin typeface="Times New Roman"/>
                <a:cs typeface="Times New Roman"/>
              </a:rPr>
              <a:t> challenges: </a:t>
            </a:r>
            <a:r>
              <a:rPr lang="it-IT" sz="500" spc="-35" dirty="0">
                <a:latin typeface="Times New Roman"/>
                <a:cs typeface="Times New Roman"/>
              </a:rPr>
              <a:t>   -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lang="it-IT" sz="500" spc="-10" dirty="0">
                <a:latin typeface="Times New Roman"/>
                <a:cs typeface="Times New Roman"/>
              </a:rPr>
              <a:t>F. </a:t>
            </a:r>
            <a:r>
              <a:rPr lang="it-IT" sz="500" spc="-10" dirty="0" err="1">
                <a:latin typeface="Times New Roman"/>
                <a:cs typeface="Times New Roman"/>
              </a:rPr>
              <a:t>Cappuzzello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et </a:t>
            </a:r>
            <a:r>
              <a:rPr sz="500" spc="-20" dirty="0">
                <a:latin typeface="Times New Roman"/>
                <a:cs typeface="Times New Roman"/>
              </a:rPr>
              <a:t>al.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lang="it-IT" sz="500" spc="20" dirty="0">
                <a:latin typeface="Times New Roman"/>
                <a:cs typeface="Times New Roman"/>
              </a:rPr>
              <a:t>IJMPA 36(2130018) 2021</a:t>
            </a:r>
            <a:endParaRPr sz="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32806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2082" y="442836"/>
            <a:ext cx="678180" cy="8912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rgbClr val="D3A826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rgbClr val="D3A826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7343" y="581960"/>
            <a:ext cx="614680" cy="8072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86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coupling: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 err="1">
                <a:solidFill>
                  <a:schemeClr val="bg1"/>
                </a:solidFill>
                <a:latin typeface="Times New Roman"/>
                <a:cs typeface="Times New Roman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object 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17515" y="2496415"/>
            <a:ext cx="618560" cy="62717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0" y="3123590"/>
            <a:ext cx="5587365" cy="116839"/>
          </a:xfrm>
          <a:custGeom>
            <a:avLst/>
            <a:gdLst/>
            <a:ahLst/>
            <a:cxnLst/>
            <a:rect l="l" t="t" r="r" b="b"/>
            <a:pathLst>
              <a:path w="5587365" h="116839">
                <a:moveTo>
                  <a:pt x="5587111" y="0"/>
                </a:moveTo>
                <a:lnTo>
                  <a:pt x="4435132" y="0"/>
                </a:lnTo>
                <a:lnTo>
                  <a:pt x="691172" y="0"/>
                </a:lnTo>
                <a:lnTo>
                  <a:pt x="0" y="0"/>
                </a:lnTo>
                <a:lnTo>
                  <a:pt x="0" y="116408"/>
                </a:lnTo>
                <a:lnTo>
                  <a:pt x="691172" y="116408"/>
                </a:lnTo>
                <a:lnTo>
                  <a:pt x="4435132" y="116408"/>
                </a:lnTo>
                <a:lnTo>
                  <a:pt x="5587111" y="116408"/>
                </a:lnTo>
                <a:lnTo>
                  <a:pt x="5587111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50" dirty="0"/>
              <a:t> </a:t>
            </a:r>
            <a:r>
              <a:rPr spc="-40" dirty="0"/>
              <a:t>new</a:t>
            </a:r>
            <a:r>
              <a:rPr spc="-45" dirty="0"/>
              <a:t> </a:t>
            </a:r>
            <a:r>
              <a:rPr spc="-10" dirty="0"/>
              <a:t>focal</a:t>
            </a:r>
            <a:r>
              <a:rPr spc="-45" dirty="0"/>
              <a:t> </a:t>
            </a:r>
            <a:r>
              <a:rPr spc="-40" dirty="0"/>
              <a:t>Plane</a:t>
            </a:r>
            <a:r>
              <a:rPr spc="-45" dirty="0"/>
              <a:t> </a:t>
            </a:r>
            <a:r>
              <a:rPr spc="-10" dirty="0"/>
              <a:t>Detector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82042" y="378815"/>
            <a:ext cx="2437130" cy="1539584"/>
            <a:chOff x="82042" y="378815"/>
            <a:chExt cx="2437130" cy="1539584"/>
          </a:xfrm>
        </p:grpSpPr>
        <p:sp>
          <p:nvSpPr>
            <p:cNvPr id="12" name="object 12"/>
            <p:cNvSpPr/>
            <p:nvPr/>
          </p:nvSpPr>
          <p:spPr>
            <a:xfrm>
              <a:off x="82042" y="378815"/>
              <a:ext cx="2437130" cy="189517"/>
            </a:xfrm>
            <a:custGeom>
              <a:avLst/>
              <a:gdLst/>
              <a:ahLst/>
              <a:cxnLst/>
              <a:rect l="l" t="t" r="r" b="b"/>
              <a:pathLst>
                <a:path w="2437130" h="77470">
                  <a:moveTo>
                    <a:pt x="0" y="77177"/>
                  </a:moveTo>
                  <a:lnTo>
                    <a:pt x="2436952" y="77177"/>
                  </a:lnTo>
                  <a:lnTo>
                    <a:pt x="2436952" y="0"/>
                  </a:lnTo>
                  <a:lnTo>
                    <a:pt x="0" y="0"/>
                  </a:lnTo>
                  <a:lnTo>
                    <a:pt x="0" y="77177"/>
                  </a:lnTo>
                  <a:close/>
                </a:path>
              </a:pathLst>
            </a:custGeom>
            <a:solidFill>
              <a:srgbClr val="D3A82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2042" y="568333"/>
              <a:ext cx="2437130" cy="1350066"/>
            </a:xfrm>
            <a:custGeom>
              <a:avLst/>
              <a:gdLst/>
              <a:ahLst/>
              <a:cxnLst/>
              <a:rect l="l" t="t" r="r" b="b"/>
              <a:pathLst>
                <a:path w="2437130" h="1462405">
                  <a:moveTo>
                    <a:pt x="2436952" y="0"/>
                  </a:moveTo>
                  <a:lnTo>
                    <a:pt x="0" y="0"/>
                  </a:lnTo>
                  <a:lnTo>
                    <a:pt x="0" y="1462100"/>
                  </a:lnTo>
                  <a:lnTo>
                    <a:pt x="2436952" y="1462100"/>
                  </a:lnTo>
                  <a:lnTo>
                    <a:pt x="2436952" y="0"/>
                  </a:lnTo>
                  <a:close/>
                </a:path>
              </a:pathLst>
            </a:custGeom>
            <a:solidFill>
              <a:srgbClr val="FEF2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-19788" y="548972"/>
            <a:ext cx="2513330" cy="150515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38455" indent="-171450">
              <a:lnSpc>
                <a:spcPct val="100000"/>
              </a:lnSpc>
              <a:spcBef>
                <a:spcPts val="31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327025" algn="l"/>
              </a:tabLst>
            </a:pPr>
            <a:r>
              <a:rPr sz="900" spc="-45" dirty="0">
                <a:latin typeface="Times New Roman"/>
                <a:cs typeface="Times New Roman"/>
              </a:rPr>
              <a:t>Gas </a:t>
            </a:r>
            <a:r>
              <a:rPr sz="900" spc="-10" dirty="0">
                <a:latin typeface="Times New Roman"/>
                <a:cs typeface="Times New Roman"/>
              </a:rPr>
              <a:t>tracker:</a:t>
            </a:r>
            <a:endParaRPr sz="900" dirty="0">
              <a:latin typeface="Times New Roman"/>
              <a:cs typeface="Times New Roman"/>
            </a:endParaRPr>
          </a:p>
          <a:p>
            <a:pPr marL="601345" lvl="1" indent="-171450">
              <a:lnSpc>
                <a:spcPct val="100000"/>
              </a:lnSpc>
              <a:spcBef>
                <a:spcPts val="195"/>
              </a:spcBef>
              <a:buClr>
                <a:srgbClr val="CC9900"/>
              </a:buClr>
              <a:buFont typeface="Wingdings" panose="05000000000000000000" pitchFamily="2" charset="2"/>
              <a:buChar char="v"/>
              <a:tabLst>
                <a:tab pos="581660" algn="l"/>
              </a:tabLst>
            </a:pPr>
            <a:r>
              <a:rPr sz="900" spc="-60" dirty="0">
                <a:latin typeface="Times New Roman"/>
                <a:cs typeface="Times New Roman"/>
              </a:rPr>
              <a:t>gas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at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35" dirty="0">
                <a:latin typeface="Times New Roman"/>
                <a:cs typeface="Times New Roman"/>
              </a:rPr>
              <a:t>low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pressure: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(10</a:t>
            </a:r>
            <a:r>
              <a:rPr lang="it-IT" sz="900" i="1" spc="-45" dirty="0">
                <a:latin typeface="Verdana"/>
                <a:cs typeface="Times New Roman"/>
              </a:rPr>
              <a:t>-</a:t>
            </a:r>
            <a:r>
              <a:rPr sz="900" spc="-45" dirty="0">
                <a:latin typeface="Times New Roman"/>
                <a:cs typeface="Times New Roman"/>
              </a:rPr>
              <a:t>30)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mbar;</a:t>
            </a:r>
            <a:endParaRPr sz="900" dirty="0">
              <a:latin typeface="Times New Roman"/>
              <a:cs typeface="Times New Roman"/>
            </a:endParaRPr>
          </a:p>
          <a:p>
            <a:pPr marL="601345" lvl="1" indent="-171450">
              <a:lnSpc>
                <a:spcPct val="100000"/>
              </a:lnSpc>
              <a:spcBef>
                <a:spcPts val="15"/>
              </a:spcBef>
              <a:buClr>
                <a:srgbClr val="CC9900"/>
              </a:buClr>
              <a:buFont typeface="Wingdings" panose="05000000000000000000" pitchFamily="2" charset="2"/>
              <a:buChar char="v"/>
              <a:tabLst>
                <a:tab pos="581660" algn="l"/>
              </a:tabLst>
            </a:pPr>
            <a:r>
              <a:rPr sz="900" spc="-45" dirty="0">
                <a:latin typeface="Times New Roman"/>
                <a:cs typeface="Times New Roman"/>
              </a:rPr>
              <a:t>based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on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M-</a:t>
            </a:r>
            <a:r>
              <a:rPr sz="900" spc="-10" dirty="0">
                <a:latin typeface="Times New Roman"/>
                <a:cs typeface="Times New Roman"/>
              </a:rPr>
              <a:t>THGEM;</a:t>
            </a:r>
            <a:endParaRPr sz="900" dirty="0">
              <a:latin typeface="Times New Roman"/>
              <a:cs typeface="Times New Roman"/>
            </a:endParaRPr>
          </a:p>
          <a:p>
            <a:pPr marL="601345" lvl="1" indent="-171450">
              <a:lnSpc>
                <a:spcPct val="100000"/>
              </a:lnSpc>
              <a:spcBef>
                <a:spcPts val="20"/>
              </a:spcBef>
              <a:buClr>
                <a:srgbClr val="CC9900"/>
              </a:buClr>
              <a:buFont typeface="Wingdings" panose="05000000000000000000" pitchFamily="2" charset="2"/>
              <a:buChar char="v"/>
              <a:tabLst>
                <a:tab pos="581660" algn="l"/>
              </a:tabLst>
            </a:pPr>
            <a:r>
              <a:rPr sz="900" spc="-25" dirty="0">
                <a:latin typeface="Times New Roman"/>
                <a:cs typeface="Times New Roman"/>
              </a:rPr>
              <a:t>high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tracking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resolution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&amp;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rate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robustness;</a:t>
            </a:r>
            <a:endParaRPr sz="900" dirty="0">
              <a:latin typeface="Times New Roman"/>
              <a:cs typeface="Times New Roman"/>
            </a:endParaRPr>
          </a:p>
          <a:p>
            <a:pPr marL="338455" indent="-171450">
              <a:lnSpc>
                <a:spcPct val="100000"/>
              </a:lnSpc>
              <a:spcBef>
                <a:spcPts val="21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327025" algn="l"/>
              </a:tabLst>
            </a:pPr>
            <a:r>
              <a:rPr sz="900" spc="-35" dirty="0">
                <a:latin typeface="Times New Roman"/>
                <a:cs typeface="Times New Roman"/>
              </a:rPr>
              <a:t>PID-</a:t>
            </a:r>
            <a:r>
              <a:rPr sz="900" spc="-75" dirty="0">
                <a:latin typeface="Times New Roman"/>
                <a:cs typeface="Times New Roman"/>
              </a:rPr>
              <a:t>Wall</a:t>
            </a:r>
            <a:r>
              <a:rPr sz="900" spc="-30" dirty="0">
                <a:latin typeface="Times New Roman"/>
                <a:cs typeface="Times New Roman"/>
              </a:rPr>
              <a:t> (</a:t>
            </a:r>
            <a:r>
              <a:rPr sz="900" i="1" spc="-30" dirty="0">
                <a:latin typeface="Palatino Linotype"/>
                <a:cs typeface="Palatino Linotype"/>
              </a:rPr>
              <a:t>details:</a:t>
            </a:r>
            <a:r>
              <a:rPr sz="900" i="1" spc="15" dirty="0">
                <a:latin typeface="Palatino Linotype"/>
                <a:cs typeface="Palatino Linotype"/>
              </a:rPr>
              <a:t> </a:t>
            </a:r>
            <a:r>
              <a:rPr sz="900" i="1" spc="-30" dirty="0">
                <a:latin typeface="Palatino Linotype"/>
                <a:cs typeface="Palatino Linotype"/>
              </a:rPr>
              <a:t>Dr.</a:t>
            </a:r>
            <a:r>
              <a:rPr sz="900" i="1" spc="15" dirty="0">
                <a:latin typeface="Palatino Linotype"/>
                <a:cs typeface="Palatino Linotype"/>
              </a:rPr>
              <a:t> </a:t>
            </a:r>
            <a:r>
              <a:rPr sz="900" i="1" spc="-40" dirty="0">
                <a:latin typeface="Palatino Linotype"/>
                <a:cs typeface="Palatino Linotype"/>
              </a:rPr>
              <a:t>C.</a:t>
            </a:r>
            <a:r>
              <a:rPr sz="900" i="1" spc="-25" dirty="0">
                <a:latin typeface="Palatino Linotype"/>
                <a:cs typeface="Palatino Linotype"/>
              </a:rPr>
              <a:t> Lombardo </a:t>
            </a:r>
            <a:r>
              <a:rPr sz="900" i="1" spc="-20" dirty="0">
                <a:latin typeface="Palatino Linotype"/>
                <a:cs typeface="Palatino Linotype"/>
              </a:rPr>
              <a:t>talk</a:t>
            </a:r>
            <a:r>
              <a:rPr sz="900" spc="-20" dirty="0">
                <a:latin typeface="Times New Roman"/>
                <a:cs typeface="Times New Roman"/>
              </a:rPr>
              <a:t>)</a:t>
            </a:r>
            <a:endParaRPr sz="900" dirty="0">
              <a:latin typeface="Times New Roman"/>
              <a:cs typeface="Times New Roman"/>
            </a:endParaRPr>
          </a:p>
          <a:p>
            <a:pPr marL="601345" lvl="1" indent="-171450">
              <a:lnSpc>
                <a:spcPct val="100000"/>
              </a:lnSpc>
              <a:spcBef>
                <a:spcPts val="195"/>
              </a:spcBef>
              <a:buClr>
                <a:srgbClr val="CC9900"/>
              </a:buClr>
              <a:buFont typeface="Wingdings" panose="05000000000000000000" pitchFamily="2" charset="2"/>
              <a:buChar char="v"/>
              <a:tabLst>
                <a:tab pos="581660" algn="l"/>
              </a:tabLst>
            </a:pPr>
            <a:r>
              <a:rPr sz="900" spc="80" dirty="0">
                <a:latin typeface="Arial MT"/>
                <a:cs typeface="Arial MT"/>
              </a:rPr>
              <a:t>∆</a:t>
            </a:r>
            <a:r>
              <a:rPr sz="900" spc="80" dirty="0">
                <a:latin typeface="Times New Roman"/>
                <a:cs typeface="Times New Roman"/>
              </a:rPr>
              <a:t>E</a:t>
            </a:r>
            <a:r>
              <a:rPr lang="it-IT" sz="900" spc="-50" dirty="0">
                <a:latin typeface="Times New Roman"/>
                <a:cs typeface="Times New Roman"/>
              </a:rPr>
              <a:t>-</a:t>
            </a:r>
            <a:r>
              <a:rPr sz="900" spc="-35" dirty="0">
                <a:latin typeface="Times New Roman"/>
                <a:cs typeface="Times New Roman"/>
              </a:rPr>
              <a:t>stage: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SiC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detector;</a:t>
            </a:r>
            <a:endParaRPr sz="900" dirty="0">
              <a:latin typeface="Times New Roman"/>
              <a:cs typeface="Times New Roman"/>
            </a:endParaRPr>
          </a:p>
          <a:p>
            <a:pPr marL="601345" lvl="1" indent="-171450">
              <a:lnSpc>
                <a:spcPct val="100000"/>
              </a:lnSpc>
              <a:spcBef>
                <a:spcPts val="15"/>
              </a:spcBef>
              <a:buClr>
                <a:srgbClr val="CC9900"/>
              </a:buClr>
              <a:buFont typeface="Wingdings" panose="05000000000000000000" pitchFamily="2" charset="2"/>
              <a:buChar char="v"/>
              <a:tabLst>
                <a:tab pos="581660" algn="l"/>
              </a:tabLst>
            </a:pPr>
            <a:r>
              <a:rPr sz="900" spc="-50" dirty="0">
                <a:latin typeface="Times New Roman"/>
                <a:cs typeface="Times New Roman"/>
              </a:rPr>
              <a:t>E</a:t>
            </a:r>
            <a:r>
              <a:rPr lang="it-IT" sz="900" spc="-45" dirty="0">
                <a:latin typeface="Times New Roman"/>
                <a:cs typeface="Times New Roman"/>
              </a:rPr>
              <a:t>-</a:t>
            </a:r>
            <a:r>
              <a:rPr sz="900" spc="-35" dirty="0">
                <a:latin typeface="Times New Roman"/>
                <a:cs typeface="Times New Roman"/>
              </a:rPr>
              <a:t>stage: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CsI(Tl)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scintillator;</a:t>
            </a:r>
            <a:endParaRPr sz="900" dirty="0">
              <a:latin typeface="Times New Roman"/>
              <a:cs typeface="Times New Roman"/>
            </a:endParaRPr>
          </a:p>
          <a:p>
            <a:pPr marL="600710" marR="586105" lvl="1" indent="-171450">
              <a:lnSpc>
                <a:spcPct val="101499"/>
              </a:lnSpc>
              <a:buClr>
                <a:srgbClr val="CC9900"/>
              </a:buClr>
              <a:buFont typeface="Wingdings" panose="05000000000000000000" pitchFamily="2" charset="2"/>
              <a:buChar char="v"/>
              <a:tabLst>
                <a:tab pos="581660" algn="l"/>
              </a:tabLst>
            </a:pPr>
            <a:r>
              <a:rPr sz="900" spc="-25" dirty="0">
                <a:latin typeface="Times New Roman"/>
                <a:cs typeface="Times New Roman"/>
              </a:rPr>
              <a:t>high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radiation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hardness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to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bear</a:t>
            </a:r>
            <a:r>
              <a:rPr sz="900" spc="-10" dirty="0">
                <a:latin typeface="Times New Roman"/>
                <a:cs typeface="Times New Roman"/>
              </a:rPr>
              <a:t> 10</a:t>
            </a:r>
            <a:r>
              <a:rPr sz="900" spc="-15" baseline="37037" dirty="0">
                <a:latin typeface="Times New Roman"/>
                <a:cs typeface="Times New Roman"/>
              </a:rPr>
              <a:t>13</a:t>
            </a:r>
            <a:r>
              <a:rPr sz="900" spc="-10" dirty="0">
                <a:latin typeface="Times New Roman"/>
                <a:cs typeface="Times New Roman"/>
              </a:rPr>
              <a:t>ions/cm</a:t>
            </a:r>
            <a:r>
              <a:rPr sz="900" spc="-15" baseline="37037" dirty="0">
                <a:latin typeface="Times New Roman"/>
                <a:cs typeface="Times New Roman"/>
              </a:rPr>
              <a:t>2</a:t>
            </a:r>
            <a:endParaRPr sz="900" baseline="3703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36736" y="3114375"/>
            <a:ext cx="898564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DeSyT2025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500" dirty="0" err="1">
                <a:solidFill>
                  <a:srgbClr val="FFFFFF"/>
                </a:solidFill>
                <a:latin typeface="Times New Roman"/>
                <a:cs typeface="Times New Roman"/>
              </a:rPr>
              <a:t>eb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24-2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r>
              <a:rPr sz="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4//15</a:t>
            </a:r>
            <a:endParaRPr sz="500" dirty="0">
              <a:latin typeface="Times New Roman"/>
              <a:cs typeface="Times New Roman"/>
            </a:endParaRPr>
          </a:p>
        </p:txBody>
      </p:sp>
      <p:pic>
        <p:nvPicPr>
          <p:cNvPr id="16" name="Immagine 15" descr="Immagine che contiene testo, schermata, linea, Rettangolo&#10;&#10;Il contenuto generato dall'IA potrebbe non essere corretto.">
            <a:extLst>
              <a:ext uri="{FF2B5EF4-FFF2-40B4-BE49-F238E27FC236}">
                <a16:creationId xmlns:a16="http://schemas.microsoft.com/office/drawing/2014/main" id="{F22D8316-2826-1AA7-D182-A4361BCF0B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26" y="391213"/>
            <a:ext cx="2500401" cy="1006967"/>
          </a:xfrm>
          <a:prstGeom prst="rect">
            <a:avLst/>
          </a:prstGeom>
        </p:spPr>
      </p:pic>
      <p:pic>
        <p:nvPicPr>
          <p:cNvPr id="18" name="Immagine 17" descr="Immagine che contiene schermata, linea, Parallelo, metro&#10;&#10;Il contenuto generato dall'IA potrebbe non essere corretto.">
            <a:extLst>
              <a:ext uri="{FF2B5EF4-FFF2-40B4-BE49-F238E27FC236}">
                <a16:creationId xmlns:a16="http://schemas.microsoft.com/office/drawing/2014/main" id="{F5040842-BA07-54B9-3D83-FEAE9CC702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54" y="1329176"/>
            <a:ext cx="2634931" cy="1646832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EA52A50-2C0E-3E51-4848-6BAD44CB1994}"/>
              </a:ext>
            </a:extLst>
          </p:cNvPr>
          <p:cNvSpPr txBox="1"/>
          <p:nvPr/>
        </p:nvSpPr>
        <p:spPr>
          <a:xfrm>
            <a:off x="43777" y="334335"/>
            <a:ext cx="2882900" cy="257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465">
              <a:lnSpc>
                <a:spcPts val="1380"/>
              </a:lnSpc>
            </a:pP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Track-reconstruction &amp; PID</a:t>
            </a:r>
          </a:p>
        </p:txBody>
      </p:sp>
      <p:sp>
        <p:nvSpPr>
          <p:cNvPr id="8" name="object 32">
            <a:extLst>
              <a:ext uri="{FF2B5EF4-FFF2-40B4-BE49-F238E27FC236}">
                <a16:creationId xmlns:a16="http://schemas.microsoft.com/office/drawing/2014/main" id="{8801E1F5-FF9A-1AEE-806E-691AC4CE292A}"/>
              </a:ext>
            </a:extLst>
          </p:cNvPr>
          <p:cNvSpPr txBox="1"/>
          <p:nvPr/>
        </p:nvSpPr>
        <p:spPr>
          <a:xfrm>
            <a:off x="3187700" y="2986751"/>
            <a:ext cx="1825519" cy="89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500" b="1" spc="-35" dirty="0">
                <a:latin typeface="Times New Roman"/>
                <a:cs typeface="Times New Roman"/>
              </a:rPr>
              <a:t>New FPD </a:t>
            </a:r>
            <a:r>
              <a:rPr lang="it-IT" sz="500" b="1" spc="-35" dirty="0" err="1">
                <a:latin typeface="Times New Roman"/>
                <a:cs typeface="Times New Roman"/>
              </a:rPr>
              <a:t>details</a:t>
            </a:r>
            <a:r>
              <a:rPr lang="it-IT" sz="500" b="1" spc="-35" dirty="0">
                <a:latin typeface="Times New Roman"/>
                <a:cs typeface="Times New Roman"/>
              </a:rPr>
              <a:t>:    </a:t>
            </a:r>
            <a:r>
              <a:rPr sz="500" spc="-35" dirty="0">
                <a:latin typeface="Times New Roman"/>
                <a:cs typeface="Times New Roman"/>
              </a:rPr>
              <a:t>-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lang="it-IT" sz="500" spc="-10" dirty="0">
                <a:latin typeface="Times New Roman"/>
                <a:cs typeface="Times New Roman"/>
              </a:rPr>
              <a:t>F. </a:t>
            </a:r>
            <a:r>
              <a:rPr lang="it-IT" sz="500" spc="-10" dirty="0" err="1">
                <a:latin typeface="Times New Roman"/>
                <a:cs typeface="Times New Roman"/>
              </a:rPr>
              <a:t>Cappuzzello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et </a:t>
            </a:r>
            <a:r>
              <a:rPr sz="500" spc="-20" dirty="0">
                <a:latin typeface="Times New Roman"/>
                <a:cs typeface="Times New Roman"/>
              </a:rPr>
              <a:t>al.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lang="it-IT" sz="500" spc="20" dirty="0">
                <a:latin typeface="Times New Roman"/>
                <a:cs typeface="Times New Roman"/>
              </a:rPr>
              <a:t>IJMPA 36(2130018) 2021</a:t>
            </a:r>
            <a:endParaRPr sz="500" dirty="0">
              <a:latin typeface="Times New Roman"/>
              <a:cs typeface="Times New Roman"/>
            </a:endParaRPr>
          </a:p>
        </p:txBody>
      </p:sp>
      <p:pic>
        <p:nvPicPr>
          <p:cNvPr id="21" name="Immagine 20" descr="Immagine che contiene schermata, Rettangolo, design&#10;&#10;Il contenuto generato dall'IA potrebbe non essere corretto.">
            <a:extLst>
              <a:ext uri="{FF2B5EF4-FFF2-40B4-BE49-F238E27FC236}">
                <a16:creationId xmlns:a16="http://schemas.microsoft.com/office/drawing/2014/main" id="{36E103A2-2719-3C5F-4888-CBD016B5AB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851025"/>
            <a:ext cx="2372914" cy="133476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7343" y="442781"/>
            <a:ext cx="533400" cy="89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2082" y="582002"/>
            <a:ext cx="678180" cy="1660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 marR="266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rgbClr val="D3A826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rgbClr val="D3A826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rgbClr val="D3A826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rgbClr val="D3A826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rgbClr val="D3A826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rgbClr val="D3A826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7343" y="797048"/>
            <a:ext cx="614680" cy="589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00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coupling: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 err="1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2496415"/>
            <a:ext cx="5736590" cy="743585"/>
            <a:chOff x="0" y="2496415"/>
            <a:chExt cx="5736590" cy="743585"/>
          </a:xfrm>
        </p:grpSpPr>
        <p:pic>
          <p:nvPicPr>
            <p:cNvPr id="8" name="object 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3123590"/>
              <a:ext cx="5587365" cy="116839"/>
            </a:xfrm>
            <a:custGeom>
              <a:avLst/>
              <a:gdLst/>
              <a:ahLst/>
              <a:cxnLst/>
              <a:rect l="l" t="t" r="r" b="b"/>
              <a:pathLst>
                <a:path w="5587365" h="116839">
                  <a:moveTo>
                    <a:pt x="5587111" y="0"/>
                  </a:moveTo>
                  <a:lnTo>
                    <a:pt x="4435132" y="0"/>
                  </a:lnTo>
                  <a:lnTo>
                    <a:pt x="691172" y="0"/>
                  </a:lnTo>
                  <a:lnTo>
                    <a:pt x="0" y="0"/>
                  </a:lnTo>
                  <a:lnTo>
                    <a:pt x="0" y="116408"/>
                  </a:lnTo>
                  <a:lnTo>
                    <a:pt x="691172" y="116408"/>
                  </a:lnTo>
                  <a:lnTo>
                    <a:pt x="4435132" y="116408"/>
                  </a:lnTo>
                  <a:lnTo>
                    <a:pt x="5587111" y="116408"/>
                  </a:lnTo>
                  <a:lnTo>
                    <a:pt x="5587111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dirty="0"/>
              <a:t>The</a:t>
            </a:r>
            <a:r>
              <a:rPr lang="it-IT" spc="-45" dirty="0"/>
              <a:t> </a:t>
            </a:r>
            <a:r>
              <a:rPr lang="it-IT" spc="-80" dirty="0"/>
              <a:t>gas</a:t>
            </a:r>
            <a:r>
              <a:rPr lang="it-IT" spc="-45" dirty="0"/>
              <a:t> </a:t>
            </a:r>
            <a:r>
              <a:rPr lang="it-IT" spc="-35" dirty="0"/>
              <a:t>tracker</a:t>
            </a:r>
            <a:r>
              <a:rPr lang="it-IT" spc="-45" dirty="0"/>
              <a:t> </a:t>
            </a:r>
            <a:r>
              <a:rPr lang="it-IT" spc="-10" dirty="0" err="1"/>
              <a:t>prototype</a:t>
            </a:r>
            <a:endParaRPr lang="it-IT" spc="-10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36736" y="3114375"/>
            <a:ext cx="898564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DeSyT2025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500" dirty="0" err="1">
                <a:solidFill>
                  <a:srgbClr val="FFFFFF"/>
                </a:solidFill>
                <a:latin typeface="Times New Roman"/>
                <a:cs typeface="Times New Roman"/>
              </a:rPr>
              <a:t>eb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24-2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6,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r>
              <a:rPr sz="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5/15</a:t>
            </a:r>
            <a:endParaRPr sz="500" dirty="0">
              <a:latin typeface="Times New Roman"/>
              <a:cs typeface="Times New Roman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3A4898DC-ECD6-6F86-A3F6-2539F858D3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" y="356669"/>
            <a:ext cx="2334339" cy="1644544"/>
          </a:xfrm>
          <a:prstGeom prst="rect">
            <a:avLst/>
          </a:prstGeom>
        </p:spPr>
      </p:pic>
      <p:grpSp>
        <p:nvGrpSpPr>
          <p:cNvPr id="15" name="object 11"/>
          <p:cNvGrpSpPr/>
          <p:nvPr/>
        </p:nvGrpSpPr>
        <p:grpSpPr>
          <a:xfrm>
            <a:off x="2640782" y="573069"/>
            <a:ext cx="2334339" cy="615067"/>
            <a:chOff x="82042" y="405345"/>
            <a:chExt cx="2418902" cy="1355260"/>
          </a:xfrm>
        </p:grpSpPr>
        <p:sp>
          <p:nvSpPr>
            <p:cNvPr id="17" name="object 12"/>
            <p:cNvSpPr/>
            <p:nvPr/>
          </p:nvSpPr>
          <p:spPr>
            <a:xfrm>
              <a:off x="82042" y="405345"/>
              <a:ext cx="2418902" cy="228487"/>
            </a:xfrm>
            <a:custGeom>
              <a:avLst/>
              <a:gdLst/>
              <a:ahLst/>
              <a:cxnLst/>
              <a:rect l="l" t="t" r="r" b="b"/>
              <a:pathLst>
                <a:path w="2437130" h="77470">
                  <a:moveTo>
                    <a:pt x="0" y="77177"/>
                  </a:moveTo>
                  <a:lnTo>
                    <a:pt x="2436952" y="77177"/>
                  </a:lnTo>
                  <a:lnTo>
                    <a:pt x="2436952" y="0"/>
                  </a:lnTo>
                  <a:lnTo>
                    <a:pt x="0" y="0"/>
                  </a:lnTo>
                  <a:lnTo>
                    <a:pt x="0" y="77177"/>
                  </a:lnTo>
                  <a:close/>
                </a:path>
              </a:pathLst>
            </a:custGeom>
            <a:solidFill>
              <a:srgbClr val="D3A82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3"/>
            <p:cNvSpPr/>
            <p:nvPr/>
          </p:nvSpPr>
          <p:spPr>
            <a:xfrm>
              <a:off x="82042" y="637682"/>
              <a:ext cx="2418902" cy="1122923"/>
            </a:xfrm>
            <a:custGeom>
              <a:avLst/>
              <a:gdLst/>
              <a:ahLst/>
              <a:cxnLst/>
              <a:rect l="l" t="t" r="r" b="b"/>
              <a:pathLst>
                <a:path w="2437130" h="1208405">
                  <a:moveTo>
                    <a:pt x="2436952" y="0"/>
                  </a:moveTo>
                  <a:lnTo>
                    <a:pt x="0" y="0"/>
                  </a:lnTo>
                  <a:lnTo>
                    <a:pt x="0" y="1207935"/>
                  </a:lnTo>
                  <a:lnTo>
                    <a:pt x="2436952" y="1207935"/>
                  </a:lnTo>
                  <a:lnTo>
                    <a:pt x="2436952" y="0"/>
                  </a:lnTo>
                  <a:close/>
                </a:path>
              </a:pathLst>
            </a:custGeom>
            <a:solidFill>
              <a:srgbClr val="FEF2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4"/>
          <p:cNvSpPr txBox="1"/>
          <p:nvPr/>
        </p:nvSpPr>
        <p:spPr>
          <a:xfrm>
            <a:off x="2565345" y="658898"/>
            <a:ext cx="2513330" cy="49436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38455" marR="219710" indent="-171450">
              <a:lnSpc>
                <a:spcPct val="100000"/>
              </a:lnSpc>
              <a:spcBef>
                <a:spcPts val="31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328930" algn="l"/>
              </a:tabLst>
            </a:pPr>
            <a:r>
              <a:rPr lang="it-IT" sz="900" b="1" spc="-35" dirty="0">
                <a:latin typeface="Times New Roman"/>
                <a:cs typeface="Times New Roman"/>
              </a:rPr>
              <a:t>M-THGEM </a:t>
            </a:r>
            <a:r>
              <a:rPr lang="it-IT" sz="900" b="1" spc="-35" dirty="0" err="1">
                <a:latin typeface="Times New Roman"/>
                <a:cs typeface="Times New Roman"/>
              </a:rPr>
              <a:t>advantages</a:t>
            </a:r>
            <a:r>
              <a:rPr sz="900" b="1" spc="-35" dirty="0">
                <a:latin typeface="Times New Roman"/>
                <a:cs typeface="Times New Roman"/>
              </a:rPr>
              <a:t>:</a:t>
            </a:r>
            <a:endParaRPr lang="it-IT" sz="900" b="1" spc="-35" dirty="0">
              <a:latin typeface="Times New Roman"/>
              <a:cs typeface="Times New Roman"/>
            </a:endParaRPr>
          </a:p>
          <a:p>
            <a:pPr marL="167005" marR="219710">
              <a:lnSpc>
                <a:spcPct val="100000"/>
              </a:lnSpc>
              <a:spcBef>
                <a:spcPts val="315"/>
              </a:spcBef>
              <a:buClr>
                <a:srgbClr val="CC9900"/>
              </a:buClr>
              <a:tabLst>
                <a:tab pos="328930" algn="l"/>
              </a:tabLst>
            </a:pPr>
            <a:r>
              <a:rPr lang="it-IT" sz="900" b="1" spc="-35" dirty="0">
                <a:latin typeface="Times New Roman"/>
                <a:cs typeface="Times New Roman"/>
              </a:rPr>
              <a:t>	</a:t>
            </a:r>
            <a:r>
              <a:rPr lang="it-IT" sz="900" spc="-30" dirty="0">
                <a:latin typeface="Times New Roman"/>
                <a:cs typeface="Times New Roman"/>
              </a:rPr>
              <a:t>High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achievable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gain, </a:t>
            </a:r>
            <a:r>
              <a:rPr lang="it-IT" sz="900" spc="-30" dirty="0" err="1">
                <a:latin typeface="Times New Roman"/>
                <a:cs typeface="Times New Roman"/>
              </a:rPr>
              <a:t>stability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lang="it-IT" sz="900" spc="5" dirty="0" err="1">
                <a:latin typeface="Times New Roman"/>
                <a:cs typeface="Times New Roman"/>
              </a:rPr>
              <a:t>robustness</a:t>
            </a:r>
            <a:r>
              <a:rPr sz="900" spc="-45" dirty="0">
                <a:latin typeface="Times New Roman"/>
                <a:cs typeface="Times New Roman"/>
              </a:rPr>
              <a:t>,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lang="it-IT" sz="900" spc="5" dirty="0">
                <a:latin typeface="Times New Roman"/>
                <a:cs typeface="Times New Roman"/>
              </a:rPr>
              <a:t>	</a:t>
            </a:r>
            <a:r>
              <a:rPr sz="900" spc="-45" dirty="0">
                <a:latin typeface="Times New Roman"/>
                <a:cs typeface="Times New Roman"/>
              </a:rPr>
              <a:t>ideal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for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heavy-</a:t>
            </a:r>
            <a:r>
              <a:rPr sz="900" spc="-30" dirty="0">
                <a:latin typeface="Times New Roman"/>
                <a:cs typeface="Times New Roman"/>
              </a:rPr>
              <a:t>ions</a:t>
            </a:r>
            <a:r>
              <a:rPr lang="it-IT" sz="900" spc="-3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detection;</a:t>
            </a:r>
            <a:endParaRPr sz="900" dirty="0">
              <a:latin typeface="Times New Roman"/>
              <a:cs typeface="Times New Roman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D4F9A475-185E-91AC-6C17-4E9DF3EAAD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51" y="1250105"/>
            <a:ext cx="2511839" cy="1387771"/>
          </a:xfrm>
          <a:prstGeom prst="rect">
            <a:avLst/>
          </a:prstGeom>
        </p:spPr>
      </p:pic>
      <p:pic>
        <p:nvPicPr>
          <p:cNvPr id="24" name="Immagine 23" descr="Immagine che contiene testo, schermata, linea, Carattere&#10;&#10;Il contenuto generato dall'IA potrebbe non essere corretto.">
            <a:extLst>
              <a:ext uri="{FF2B5EF4-FFF2-40B4-BE49-F238E27FC236}">
                <a16:creationId xmlns:a16="http://schemas.microsoft.com/office/drawing/2014/main" id="{7C63B610-9A7F-3D52-B8AD-9468F45CE26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" y="1840319"/>
            <a:ext cx="1378618" cy="1116916"/>
          </a:xfrm>
          <a:prstGeom prst="rect">
            <a:avLst/>
          </a:prstGeom>
        </p:spPr>
      </p:pic>
      <p:pic>
        <p:nvPicPr>
          <p:cNvPr id="26" name="Immagine 25" descr="Immagine che contiene testo, diagramma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6EB55431-677D-3EBE-06BD-28D88E36AA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07" y="2041999"/>
            <a:ext cx="988552" cy="915236"/>
          </a:xfrm>
          <a:prstGeom prst="rect">
            <a:avLst/>
          </a:prstGeom>
        </p:spPr>
      </p:pic>
      <p:sp>
        <p:nvSpPr>
          <p:cNvPr id="11" name="object 32">
            <a:extLst>
              <a:ext uri="{FF2B5EF4-FFF2-40B4-BE49-F238E27FC236}">
                <a16:creationId xmlns:a16="http://schemas.microsoft.com/office/drawing/2014/main" id="{60D80BE7-7264-E2D9-BC64-4C130D388EE2}"/>
              </a:ext>
            </a:extLst>
          </p:cNvPr>
          <p:cNvSpPr txBox="1"/>
          <p:nvPr/>
        </p:nvSpPr>
        <p:spPr>
          <a:xfrm>
            <a:off x="3416300" y="2989879"/>
            <a:ext cx="1605590" cy="89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500" b="1" spc="-35" dirty="0">
                <a:latin typeface="Times New Roman"/>
                <a:cs typeface="Times New Roman"/>
              </a:rPr>
              <a:t>M-</a:t>
            </a:r>
            <a:r>
              <a:rPr lang="it-IT" sz="500" b="1" spc="-35" dirty="0" err="1">
                <a:latin typeface="Times New Roman"/>
                <a:cs typeface="Times New Roman"/>
              </a:rPr>
              <a:t>THGEMs</a:t>
            </a:r>
            <a:r>
              <a:rPr lang="it-IT" sz="500" b="1" spc="-35" dirty="0">
                <a:latin typeface="Times New Roman"/>
                <a:cs typeface="Times New Roman"/>
              </a:rPr>
              <a:t> </a:t>
            </a:r>
            <a:r>
              <a:rPr lang="it-IT" sz="500" b="1" spc="-35" dirty="0" err="1">
                <a:latin typeface="Times New Roman"/>
                <a:cs typeface="Times New Roman"/>
              </a:rPr>
              <a:t>details</a:t>
            </a:r>
            <a:r>
              <a:rPr lang="it-IT" sz="500" b="1" spc="-35" dirty="0">
                <a:latin typeface="Times New Roman"/>
                <a:cs typeface="Times New Roman"/>
              </a:rPr>
              <a:t>:    </a:t>
            </a:r>
            <a:r>
              <a:rPr sz="500" spc="-35" dirty="0">
                <a:latin typeface="Times New Roman"/>
                <a:cs typeface="Times New Roman"/>
              </a:rPr>
              <a:t>-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lang="it-IT" sz="500" spc="-10" dirty="0">
                <a:latin typeface="Times New Roman"/>
                <a:cs typeface="Times New Roman"/>
              </a:rPr>
              <a:t>I. Ciraldo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et </a:t>
            </a:r>
            <a:r>
              <a:rPr sz="500" spc="-20" dirty="0">
                <a:latin typeface="Times New Roman"/>
                <a:cs typeface="Times New Roman"/>
              </a:rPr>
              <a:t>al.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NIMA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lang="it-IT" sz="500" spc="-30" dirty="0">
                <a:latin typeface="Times New Roman"/>
                <a:cs typeface="Times New Roman"/>
              </a:rPr>
              <a:t>1048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lang="it-IT" sz="500" spc="-40" dirty="0">
                <a:latin typeface="Times New Roman"/>
                <a:cs typeface="Times New Roman"/>
              </a:rPr>
              <a:t>(167893</a:t>
            </a:r>
            <a:r>
              <a:rPr sz="500" spc="-40" dirty="0">
                <a:latin typeface="Times New Roman"/>
                <a:cs typeface="Times New Roman"/>
              </a:rPr>
              <a:t>),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202</a:t>
            </a:r>
            <a:r>
              <a:rPr lang="it-IT" sz="500" spc="-20" dirty="0">
                <a:latin typeface="Times New Roman"/>
                <a:cs typeface="Times New Roman"/>
              </a:rPr>
              <a:t>3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2" name="object 32">
            <a:extLst>
              <a:ext uri="{FF2B5EF4-FFF2-40B4-BE49-F238E27FC236}">
                <a16:creationId xmlns:a16="http://schemas.microsoft.com/office/drawing/2014/main" id="{37DD40DB-F41D-DBF5-7B08-D5E1D3C8C05A}"/>
              </a:ext>
            </a:extLst>
          </p:cNvPr>
          <p:cNvSpPr txBox="1"/>
          <p:nvPr/>
        </p:nvSpPr>
        <p:spPr>
          <a:xfrm>
            <a:off x="49981" y="2966450"/>
            <a:ext cx="2590801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00" i="1" spc="-35" dirty="0">
                <a:latin typeface="Times New Roman"/>
                <a:cs typeface="Times New Roman"/>
              </a:rPr>
              <a:t>Vertical </a:t>
            </a:r>
            <a:r>
              <a:rPr lang="it-IT" sz="600" i="1" spc="-35" dirty="0" err="1">
                <a:latin typeface="Times New Roman"/>
                <a:cs typeface="Times New Roman"/>
              </a:rPr>
              <a:t>section</a:t>
            </a:r>
            <a:r>
              <a:rPr lang="it-IT" sz="600" i="1" spc="-35" dirty="0">
                <a:latin typeface="Times New Roman"/>
                <a:cs typeface="Times New Roman"/>
              </a:rPr>
              <a:t> of the tracker &amp; </a:t>
            </a:r>
            <a:r>
              <a:rPr lang="it-IT" sz="600" i="1" spc="-35" dirty="0" err="1">
                <a:latin typeface="Times New Roman"/>
                <a:cs typeface="Times New Roman"/>
              </a:rPr>
              <a:t>electric</a:t>
            </a:r>
            <a:r>
              <a:rPr lang="it-IT" sz="600" i="1" spc="-35" dirty="0">
                <a:latin typeface="Times New Roman"/>
                <a:cs typeface="Times New Roman"/>
              </a:rPr>
              <a:t> field lines </a:t>
            </a:r>
            <a:r>
              <a:rPr lang="it-IT" sz="600" i="1" spc="-35" dirty="0" err="1">
                <a:latin typeface="Times New Roman"/>
                <a:cs typeface="Times New Roman"/>
              </a:rPr>
              <a:t>within</a:t>
            </a:r>
            <a:r>
              <a:rPr lang="it-IT" sz="600" i="1" spc="-35" dirty="0">
                <a:latin typeface="Times New Roman"/>
                <a:cs typeface="Times New Roman"/>
              </a:rPr>
              <a:t> a 3-THGEM </a:t>
            </a:r>
            <a:r>
              <a:rPr lang="it-IT" sz="600" i="1" spc="-35" dirty="0" err="1">
                <a:latin typeface="Times New Roman"/>
                <a:cs typeface="Times New Roman"/>
              </a:rPr>
              <a:t>obtained</a:t>
            </a:r>
            <a:r>
              <a:rPr lang="it-IT" sz="600" i="1" spc="-35" dirty="0">
                <a:latin typeface="Times New Roman"/>
                <a:cs typeface="Times New Roman"/>
              </a:rPr>
              <a:t> with COMSOL.</a:t>
            </a:r>
            <a:endParaRPr sz="6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D7FAB-E205-165E-DF42-DA34618F2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24BAF53-A007-F212-CA81-7B7DC06A0C8E}"/>
              </a:ext>
            </a:extLst>
          </p:cNvPr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47EF7E8-940A-346F-F5E8-FEFA330E96D0}"/>
              </a:ext>
            </a:extLst>
          </p:cNvPr>
          <p:cNvSpPr txBox="1"/>
          <p:nvPr/>
        </p:nvSpPr>
        <p:spPr>
          <a:xfrm>
            <a:off x="5107343" y="442781"/>
            <a:ext cx="533400" cy="31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147320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AC801DF-8B52-7D54-82C0-106634B50E9E}"/>
              </a:ext>
            </a:extLst>
          </p:cNvPr>
          <p:cNvSpPr txBox="1"/>
          <p:nvPr/>
        </p:nvSpPr>
        <p:spPr>
          <a:xfrm>
            <a:off x="5082082" y="797102"/>
            <a:ext cx="678180" cy="8912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sz="500" spc="-25" dirty="0">
                <a:solidFill>
                  <a:srgbClr val="D3A826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rgbClr val="D3A826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B42F012-3D73-C4AE-DE1A-3BA57C99E66E}"/>
              </a:ext>
            </a:extLst>
          </p:cNvPr>
          <p:cNvSpPr txBox="1"/>
          <p:nvPr/>
        </p:nvSpPr>
        <p:spPr>
          <a:xfrm>
            <a:off x="5107343" y="936227"/>
            <a:ext cx="614680" cy="44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it-IT" sz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coupling: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 err="1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B53F297-783C-AC11-4EB7-D5A38083098E}"/>
              </a:ext>
            </a:extLst>
          </p:cNvPr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B874F50-39DA-0370-B2A6-BEBF945AD1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21894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20" dirty="0"/>
              <a:t> </a:t>
            </a:r>
            <a:r>
              <a:rPr spc="-45" dirty="0"/>
              <a:t>experimental</a:t>
            </a:r>
            <a:r>
              <a:rPr lang="it-IT" spc="-15" dirty="0"/>
              <a:t> setup and </a:t>
            </a:r>
            <a:r>
              <a:rPr lang="it-IT" spc="-15" dirty="0" err="1"/>
              <a:t>methods</a:t>
            </a:r>
            <a:r>
              <a:rPr lang="it-IT" spc="-15" dirty="0"/>
              <a:t> for the </a:t>
            </a:r>
            <a:r>
              <a:rPr lang="it-IT" spc="-15" dirty="0" err="1"/>
              <a:t>electric</a:t>
            </a:r>
            <a:r>
              <a:rPr lang="it-IT" spc="-15" dirty="0"/>
              <a:t> </a:t>
            </a:r>
            <a:r>
              <a:rPr lang="it-IT" spc="-15" dirty="0" err="1"/>
              <a:t>characterization</a:t>
            </a:r>
            <a:r>
              <a:rPr lang="it-IT" spc="-15" dirty="0"/>
              <a:t> </a:t>
            </a:r>
            <a:endParaRPr spc="-10"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F384E78-2FD8-566F-521A-E863C7451422}"/>
              </a:ext>
            </a:extLst>
          </p:cNvPr>
          <p:cNvSpPr/>
          <p:nvPr/>
        </p:nvSpPr>
        <p:spPr>
          <a:xfrm>
            <a:off x="77137" y="428005"/>
            <a:ext cx="2500964" cy="174772"/>
          </a:xfrm>
          <a:custGeom>
            <a:avLst/>
            <a:gdLst/>
            <a:ahLst/>
            <a:cxnLst/>
            <a:rect l="l" t="t" r="r" b="b"/>
            <a:pathLst>
              <a:path w="2531745" h="77470">
                <a:moveTo>
                  <a:pt x="0" y="77165"/>
                </a:moveTo>
                <a:lnTo>
                  <a:pt x="2531414" y="77165"/>
                </a:lnTo>
                <a:lnTo>
                  <a:pt x="2531414" y="0"/>
                </a:lnTo>
                <a:lnTo>
                  <a:pt x="0" y="0"/>
                </a:lnTo>
                <a:lnTo>
                  <a:pt x="0" y="77165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setup</a:t>
            </a:r>
            <a:endParaRPr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FC9FCA0-2DFB-4186-CFAE-7750B14071A8}"/>
              </a:ext>
            </a:extLst>
          </p:cNvPr>
          <p:cNvSpPr txBox="1"/>
          <p:nvPr/>
        </p:nvSpPr>
        <p:spPr>
          <a:xfrm>
            <a:off x="75130" y="606709"/>
            <a:ext cx="2500964" cy="648000"/>
          </a:xfrm>
          <a:prstGeom prst="rect">
            <a:avLst/>
          </a:prstGeom>
          <a:solidFill>
            <a:srgbClr val="FEF2CF"/>
          </a:solidFill>
        </p:spPr>
        <p:txBody>
          <a:bodyPr vert="horz" wrap="square" lIns="0" tIns="62865" rIns="0" bIns="0" rtlCol="0">
            <a:spAutoFit/>
          </a:bodyPr>
          <a:lstStyle/>
          <a:p>
            <a:pPr marL="300355" indent="-171450">
              <a:lnSpc>
                <a:spcPct val="100000"/>
              </a:lnSpc>
              <a:spcBef>
                <a:spcPts val="49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sz="900" b="1" spc="-35" dirty="0">
                <a:latin typeface="Times New Roman"/>
                <a:cs typeface="Times New Roman"/>
              </a:rPr>
              <a:t>Probe:</a:t>
            </a:r>
            <a:r>
              <a:rPr sz="900" b="1" spc="1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Cambria"/>
                <a:cs typeface="Cambria"/>
              </a:rPr>
              <a:t>α</a:t>
            </a:r>
            <a:r>
              <a:rPr sz="900" spc="15" dirty="0">
                <a:latin typeface="Cambria"/>
                <a:cs typeface="Cambria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by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82" baseline="27777" dirty="0">
                <a:latin typeface="Times New Roman"/>
                <a:cs typeface="Times New Roman"/>
              </a:rPr>
              <a:t>241</a:t>
            </a:r>
            <a:r>
              <a:rPr sz="900" i="1" spc="-55" dirty="0">
                <a:latin typeface="Palatino Linotype"/>
                <a:cs typeface="Palatino Linotype"/>
              </a:rPr>
              <a:t>Am</a:t>
            </a:r>
            <a:r>
              <a:rPr lang="it-IT" sz="900" i="1" spc="-55" dirty="0">
                <a:latin typeface="Palatino Linotype"/>
                <a:cs typeface="Palatino Linotype"/>
              </a:rPr>
              <a:t> </a:t>
            </a:r>
            <a:r>
              <a:rPr sz="900" spc="-40" dirty="0">
                <a:latin typeface="Times New Roman"/>
                <a:cs typeface="Times New Roman"/>
              </a:rPr>
              <a:t>radioactive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mbria"/>
                <a:cs typeface="Cambria"/>
              </a:rPr>
              <a:t>α</a:t>
            </a:r>
            <a:r>
              <a:rPr sz="900" dirty="0">
                <a:latin typeface="Times New Roman"/>
                <a:cs typeface="Times New Roman"/>
              </a:rPr>
              <a:t>-</a:t>
            </a:r>
            <a:r>
              <a:rPr sz="900" spc="-10" dirty="0">
                <a:latin typeface="Times New Roman"/>
                <a:cs typeface="Times New Roman"/>
              </a:rPr>
              <a:t>source;</a:t>
            </a:r>
            <a:endParaRPr sz="900" dirty="0">
              <a:latin typeface="Times New Roman"/>
              <a:cs typeface="Times New Roman"/>
            </a:endParaRPr>
          </a:p>
          <a:p>
            <a:pPr marL="300355" indent="-171450">
              <a:lnSpc>
                <a:spcPct val="1000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sz="900" b="1" spc="-20" dirty="0">
                <a:latin typeface="Times New Roman"/>
                <a:cs typeface="Times New Roman"/>
              </a:rPr>
              <a:t>Working</a:t>
            </a:r>
            <a:r>
              <a:rPr sz="900" b="1" spc="-15" dirty="0">
                <a:latin typeface="Times New Roman"/>
                <a:cs typeface="Times New Roman"/>
              </a:rPr>
              <a:t> </a:t>
            </a:r>
            <a:r>
              <a:rPr sz="900" b="1" spc="-30" dirty="0">
                <a:latin typeface="Times New Roman"/>
                <a:cs typeface="Times New Roman"/>
              </a:rPr>
              <a:t>regime: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i-</a:t>
            </a:r>
            <a:r>
              <a:rPr sz="900" dirty="0">
                <a:latin typeface="Times New Roman"/>
                <a:cs typeface="Times New Roman"/>
              </a:rPr>
              <a:t>C</a:t>
            </a:r>
            <a:r>
              <a:rPr sz="900" baseline="-11904" dirty="0">
                <a:latin typeface="Times New Roman"/>
                <a:cs typeface="Times New Roman"/>
              </a:rPr>
              <a:t>4</a:t>
            </a:r>
            <a:r>
              <a:rPr sz="900" dirty="0">
                <a:latin typeface="Times New Roman"/>
                <a:cs typeface="Times New Roman"/>
              </a:rPr>
              <a:t>H</a:t>
            </a:r>
            <a:r>
              <a:rPr sz="900" baseline="-11904" dirty="0">
                <a:latin typeface="Times New Roman"/>
                <a:cs typeface="Times New Roman"/>
              </a:rPr>
              <a:t>10</a:t>
            </a:r>
            <a:r>
              <a:rPr sz="900" spc="104" baseline="-11904" dirty="0">
                <a:latin typeface="Times New Roman"/>
                <a:cs typeface="Times New Roman"/>
              </a:rPr>
              <a:t> </a:t>
            </a:r>
            <a:r>
              <a:rPr sz="900" spc="-185" dirty="0">
                <a:latin typeface="Times New Roman"/>
                <a:cs typeface="Times New Roman"/>
              </a:rPr>
              <a:t>@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[10</a:t>
            </a:r>
            <a:r>
              <a:rPr lang="it-IT" sz="900" spc="-25" dirty="0">
                <a:latin typeface="Times New Roman"/>
                <a:cs typeface="Times New Roman"/>
              </a:rPr>
              <a:t>-</a:t>
            </a:r>
            <a:r>
              <a:rPr sz="900" spc="-25" dirty="0">
                <a:latin typeface="Times New Roman"/>
                <a:cs typeface="Times New Roman"/>
              </a:rPr>
              <a:t>30]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mbar;</a:t>
            </a:r>
            <a:endParaRPr sz="900" dirty="0">
              <a:latin typeface="Times New Roman"/>
              <a:cs typeface="Times New Roman"/>
            </a:endParaRPr>
          </a:p>
          <a:p>
            <a:pPr marL="300355" indent="-171450">
              <a:lnSpc>
                <a:spcPct val="100000"/>
              </a:lnSpc>
              <a:spcBef>
                <a:spcPts val="29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sz="900" b="1" spc="-25" dirty="0">
                <a:latin typeface="Times New Roman"/>
                <a:cs typeface="Times New Roman"/>
              </a:rPr>
              <a:t>Tool:</a:t>
            </a:r>
            <a:r>
              <a:rPr sz="900" b="1" spc="10" dirty="0">
                <a:latin typeface="Times New Roman"/>
                <a:cs typeface="Times New Roman"/>
              </a:rPr>
              <a:t> </a:t>
            </a:r>
            <a:r>
              <a:rPr sz="1200" cap="small" dirty="0">
                <a:latin typeface="Times New Roman"/>
                <a:cs typeface="Times New Roman"/>
              </a:rPr>
              <a:t>pico</a:t>
            </a:r>
            <a:r>
              <a:rPr sz="900" baseline="27777" dirty="0">
                <a:latin typeface="Verdana"/>
                <a:cs typeface="Verdana"/>
              </a:rPr>
              <a:t>®</a:t>
            </a:r>
            <a:r>
              <a:rPr sz="900" spc="44" baseline="27777" dirty="0">
                <a:latin typeface="Verdana"/>
                <a:cs typeface="Verdana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by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IN</a:t>
            </a:r>
            <a:r>
              <a:rPr lang="it-IT" sz="900" spc="-10" dirty="0">
                <a:latin typeface="Times New Roman"/>
                <a:cs typeface="Times New Roman"/>
              </a:rPr>
              <a:t>F</a:t>
            </a:r>
            <a:r>
              <a:rPr sz="900" spc="-10" dirty="0">
                <a:latin typeface="Times New Roman"/>
                <a:cs typeface="Times New Roman"/>
              </a:rPr>
              <a:t>N-</a:t>
            </a:r>
            <a:r>
              <a:rPr sz="900" dirty="0">
                <a:latin typeface="Times New Roman"/>
                <a:cs typeface="Times New Roman"/>
              </a:rPr>
              <a:t>Sez.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Napoli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A30C107E-A500-8C96-D8C9-77501165632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5A993459-C869-C586-76CA-284F6DDCE66E}"/>
              </a:ext>
            </a:extLst>
          </p:cNvPr>
          <p:cNvSpPr txBox="1"/>
          <p:nvPr/>
        </p:nvSpPr>
        <p:spPr>
          <a:xfrm>
            <a:off x="2133549" y="3114375"/>
            <a:ext cx="87185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DeSyT2025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feb.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24-25, </a:t>
            </a: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r>
              <a:rPr sz="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fld id="{81D60167-4931-47E6-BA6A-407CBD079E47}" type="slidenum">
              <a:rPr sz="500" spc="-2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fld>
            <a:r>
              <a:rPr sz="500" spc="-20" dirty="0">
                <a:solidFill>
                  <a:srgbClr val="FFFFFF"/>
                </a:solidFill>
                <a:latin typeface="Times New Roman"/>
                <a:cs typeface="Times New Roman"/>
              </a:rPr>
              <a:t>/13</a:t>
            </a:r>
            <a:endParaRPr sz="500" dirty="0">
              <a:latin typeface="Times New Roman"/>
              <a:cs typeface="Times New Roman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6AA0AD0-C159-88FC-AD51-35F4C78022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7" y="1294633"/>
            <a:ext cx="1983944" cy="1824317"/>
          </a:xfrm>
          <a:prstGeom prst="rect">
            <a:avLst/>
          </a:prstGeom>
        </p:spPr>
      </p:pic>
      <p:sp>
        <p:nvSpPr>
          <p:cNvPr id="20" name="object 13">
            <a:extLst>
              <a:ext uri="{FF2B5EF4-FFF2-40B4-BE49-F238E27FC236}">
                <a16:creationId xmlns:a16="http://schemas.microsoft.com/office/drawing/2014/main" id="{7DA20CEB-E900-079E-9586-B3F0821946EE}"/>
              </a:ext>
            </a:extLst>
          </p:cNvPr>
          <p:cNvSpPr/>
          <p:nvPr/>
        </p:nvSpPr>
        <p:spPr>
          <a:xfrm>
            <a:off x="2730501" y="423521"/>
            <a:ext cx="2133600" cy="174772"/>
          </a:xfrm>
          <a:custGeom>
            <a:avLst/>
            <a:gdLst/>
            <a:ahLst/>
            <a:cxnLst/>
            <a:rect l="l" t="t" r="r" b="b"/>
            <a:pathLst>
              <a:path w="2531745" h="77470">
                <a:moveTo>
                  <a:pt x="0" y="77165"/>
                </a:moveTo>
                <a:lnTo>
                  <a:pt x="2531414" y="77165"/>
                </a:lnTo>
                <a:lnTo>
                  <a:pt x="2531414" y="0"/>
                </a:lnTo>
                <a:lnTo>
                  <a:pt x="0" y="0"/>
                </a:lnTo>
                <a:lnTo>
                  <a:pt x="0" y="77165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78DBE137-6244-29F4-857F-E65AEBDE6A25}"/>
              </a:ext>
            </a:extLst>
          </p:cNvPr>
          <p:cNvSpPr txBox="1"/>
          <p:nvPr/>
        </p:nvSpPr>
        <p:spPr>
          <a:xfrm>
            <a:off x="2730500" y="594335"/>
            <a:ext cx="2133600" cy="648000"/>
          </a:xfrm>
          <a:prstGeom prst="rect">
            <a:avLst/>
          </a:prstGeom>
          <a:solidFill>
            <a:srgbClr val="FEF2CF"/>
          </a:solidFill>
        </p:spPr>
        <p:txBody>
          <a:bodyPr vert="horz" wrap="square" lIns="0" tIns="62865" rIns="0" bIns="0" rtlCol="0">
            <a:spAutoFit/>
          </a:bodyPr>
          <a:lstStyle/>
          <a:p>
            <a:pPr marL="300355" indent="-171450">
              <a:lnSpc>
                <a:spcPct val="100000"/>
              </a:lnSpc>
              <a:spcBef>
                <a:spcPts val="29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lang="it-IT" sz="900" b="1" spc="-25" dirty="0" err="1">
                <a:latin typeface="Times New Roman"/>
                <a:cs typeface="Times New Roman"/>
              </a:rPr>
              <a:t>Measurements</a:t>
            </a:r>
            <a:r>
              <a:rPr lang="it-IT" sz="900" b="1" spc="-25" dirty="0">
                <a:latin typeface="Times New Roman"/>
                <a:cs typeface="Times New Roman"/>
              </a:rPr>
              <a:t> of </a:t>
            </a:r>
            <a:r>
              <a:rPr lang="it-IT" sz="900" b="1" spc="-25" dirty="0" err="1">
                <a:latin typeface="Times New Roman"/>
                <a:cs typeface="Times New Roman"/>
              </a:rPr>
              <a:t>currents</a:t>
            </a:r>
            <a:r>
              <a:rPr lang="it-IT" sz="900" b="1" spc="-25" dirty="0">
                <a:latin typeface="Times New Roman"/>
                <a:cs typeface="Times New Roman"/>
              </a:rPr>
              <a:t>: </a:t>
            </a:r>
          </a:p>
          <a:p>
            <a:pPr marL="128905" lvl="3" algn="just">
              <a:spcBef>
                <a:spcPts val="295"/>
              </a:spcBef>
              <a:buClr>
                <a:srgbClr val="CC9900"/>
              </a:buClr>
              <a:tabLst>
                <a:tab pos="288925" algn="l"/>
              </a:tabLst>
            </a:pPr>
            <a:r>
              <a:rPr lang="it-IT" sz="900" spc="-25" dirty="0">
                <a:latin typeface="Times New Roman"/>
                <a:cs typeface="Times New Roman"/>
              </a:rPr>
              <a:t>	 - </a:t>
            </a:r>
            <a:r>
              <a:rPr lang="it-IT" sz="900" spc="-25" dirty="0" err="1">
                <a:latin typeface="Times New Roman"/>
                <a:cs typeface="Times New Roman"/>
              </a:rPr>
              <a:t>Shutter</a:t>
            </a:r>
            <a:r>
              <a:rPr lang="it-IT" sz="900" spc="-25" dirty="0">
                <a:latin typeface="Times New Roman"/>
                <a:cs typeface="Times New Roman"/>
              </a:rPr>
              <a:t> </a:t>
            </a:r>
            <a:r>
              <a:rPr lang="it-IT" sz="900" spc="-25" dirty="0" err="1">
                <a:latin typeface="Times New Roman"/>
                <a:cs typeface="Times New Roman"/>
              </a:rPr>
              <a:t>closed</a:t>
            </a:r>
            <a:r>
              <a:rPr lang="it-IT" sz="900" spc="-25" dirty="0">
                <a:latin typeface="Times New Roman"/>
                <a:cs typeface="Times New Roman"/>
              </a:rPr>
              <a:t>: dark </a:t>
            </a:r>
            <a:r>
              <a:rPr lang="it-IT" sz="900" spc="-25" dirty="0" err="1">
                <a:latin typeface="Times New Roman"/>
                <a:cs typeface="Times New Roman"/>
              </a:rPr>
              <a:t>currents</a:t>
            </a:r>
            <a:r>
              <a:rPr lang="it-IT" sz="900" spc="-25" dirty="0">
                <a:latin typeface="Times New Roman"/>
                <a:cs typeface="Times New Roman"/>
              </a:rPr>
              <a:t>;</a:t>
            </a:r>
          </a:p>
          <a:p>
            <a:pPr marL="128905" lvl="6" algn="just">
              <a:spcBef>
                <a:spcPts val="295"/>
              </a:spcBef>
              <a:buClr>
                <a:srgbClr val="CC9900"/>
              </a:buClr>
              <a:tabLst>
                <a:tab pos="288925" algn="l"/>
              </a:tabLst>
            </a:pPr>
            <a:r>
              <a:rPr lang="it-IT" sz="900" spc="-25" dirty="0">
                <a:latin typeface="Times New Roman"/>
                <a:cs typeface="Times New Roman"/>
              </a:rPr>
              <a:t>       - </a:t>
            </a:r>
            <a:r>
              <a:rPr lang="it-IT" sz="900" spc="-25" dirty="0" err="1">
                <a:latin typeface="Times New Roman"/>
                <a:cs typeface="Times New Roman"/>
              </a:rPr>
              <a:t>Shutter</a:t>
            </a:r>
            <a:r>
              <a:rPr lang="it-IT" sz="900" spc="-25" dirty="0">
                <a:latin typeface="Times New Roman"/>
                <a:cs typeface="Times New Roman"/>
              </a:rPr>
              <a:t> open: </a:t>
            </a:r>
            <a:r>
              <a:rPr lang="it-IT" sz="900" spc="-25" dirty="0" err="1">
                <a:latin typeface="Times New Roman"/>
                <a:cs typeface="Times New Roman"/>
              </a:rPr>
              <a:t>charge</a:t>
            </a:r>
            <a:r>
              <a:rPr lang="it-IT" sz="900" spc="-25" dirty="0">
                <a:latin typeface="Times New Roman"/>
                <a:cs typeface="Times New Roman"/>
              </a:rPr>
              <a:t> carriers;</a:t>
            </a: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4A93E000-FC43-9DA4-D475-F52342A6FCDD}"/>
              </a:ext>
            </a:extLst>
          </p:cNvPr>
          <p:cNvGrpSpPr/>
          <p:nvPr/>
        </p:nvGrpSpPr>
        <p:grpSpPr>
          <a:xfrm>
            <a:off x="0" y="2496415"/>
            <a:ext cx="5736590" cy="743585"/>
            <a:chOff x="0" y="2496415"/>
            <a:chExt cx="5736590" cy="743585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44448B51-66E7-EE84-8C6B-F27B4C308C1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3F4B0E4-9A97-331E-BCDA-8CCB52B1AA4D}"/>
                </a:ext>
              </a:extLst>
            </p:cNvPr>
            <p:cNvSpPr/>
            <p:nvPr/>
          </p:nvSpPr>
          <p:spPr>
            <a:xfrm>
              <a:off x="0" y="3123590"/>
              <a:ext cx="5587365" cy="116839"/>
            </a:xfrm>
            <a:custGeom>
              <a:avLst/>
              <a:gdLst/>
              <a:ahLst/>
              <a:cxnLst/>
              <a:rect l="l" t="t" r="r" b="b"/>
              <a:pathLst>
                <a:path w="5587365" h="116839">
                  <a:moveTo>
                    <a:pt x="5587111" y="0"/>
                  </a:moveTo>
                  <a:lnTo>
                    <a:pt x="4435132" y="0"/>
                  </a:lnTo>
                  <a:lnTo>
                    <a:pt x="691172" y="0"/>
                  </a:lnTo>
                  <a:lnTo>
                    <a:pt x="0" y="0"/>
                  </a:lnTo>
                  <a:lnTo>
                    <a:pt x="0" y="116408"/>
                  </a:lnTo>
                  <a:lnTo>
                    <a:pt x="691172" y="116408"/>
                  </a:lnTo>
                  <a:lnTo>
                    <a:pt x="4435132" y="116408"/>
                  </a:lnTo>
                  <a:lnTo>
                    <a:pt x="5587111" y="116408"/>
                  </a:lnTo>
                  <a:lnTo>
                    <a:pt x="5587111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21">
            <a:extLst>
              <a:ext uri="{FF2B5EF4-FFF2-40B4-BE49-F238E27FC236}">
                <a16:creationId xmlns:a16="http://schemas.microsoft.com/office/drawing/2014/main" id="{1A5759B2-6D81-F93B-D7D9-30910A7368BB}"/>
              </a:ext>
            </a:extLst>
          </p:cNvPr>
          <p:cNvSpPr txBox="1"/>
          <p:nvPr/>
        </p:nvSpPr>
        <p:spPr>
          <a:xfrm>
            <a:off x="2136736" y="3114375"/>
            <a:ext cx="898564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DeSyT2025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500" dirty="0" err="1">
                <a:solidFill>
                  <a:srgbClr val="FFFFFF"/>
                </a:solidFill>
                <a:latin typeface="Times New Roman"/>
                <a:cs typeface="Times New Roman"/>
              </a:rPr>
              <a:t>eb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24-2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r>
              <a:rPr sz="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6/</a:t>
            </a: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it-IT"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500" dirty="0">
              <a:latin typeface="Times New Roman"/>
              <a:cs typeface="Times New Roman"/>
            </a:endParaRPr>
          </a:p>
        </p:txBody>
      </p:sp>
      <p:pic>
        <p:nvPicPr>
          <p:cNvPr id="18" name="Immagine 17" descr="Immagine che contiene schermata, linea, Rettangolo, giallo&#10;&#10;Il contenuto generato dall'IA potrebbe non essere corretto.">
            <a:extLst>
              <a:ext uri="{FF2B5EF4-FFF2-40B4-BE49-F238E27FC236}">
                <a16:creationId xmlns:a16="http://schemas.microsoft.com/office/drawing/2014/main" id="{D410E226-8E63-E0FC-99DA-7290955703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38" y="1571504"/>
            <a:ext cx="2438400" cy="1346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F4A9EB19-3E50-CD9A-DD04-D599ADC3FCCE}"/>
                  </a:ext>
                </a:extLst>
              </p:cNvPr>
              <p:cNvSpPr txBox="1"/>
              <p:nvPr/>
            </p:nvSpPr>
            <p:spPr>
              <a:xfrm>
                <a:off x="3340100" y="1585855"/>
                <a:ext cx="371897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it-IT" sz="9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9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</a:t>
                </a:r>
                <a:endParaRPr lang="it-IT" sz="9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F4A9EB19-3E50-CD9A-DD04-D599ADC3F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100" y="1585855"/>
                <a:ext cx="371897" cy="138499"/>
              </a:xfrm>
              <a:prstGeom prst="rect">
                <a:avLst/>
              </a:prstGeom>
              <a:blipFill>
                <a:blip r:embed="rId12"/>
                <a:stretch>
                  <a:fillRect l="-8197" t="-30435" r="-21311" b="-478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969850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E70F4-408E-632B-F570-AEFA9512C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7290AB3-C3F8-5E33-4FFC-E40EB652C03E}"/>
              </a:ext>
            </a:extLst>
          </p:cNvPr>
          <p:cNvSpPr txBox="1"/>
          <p:nvPr/>
        </p:nvSpPr>
        <p:spPr>
          <a:xfrm>
            <a:off x="5125465" y="62950"/>
            <a:ext cx="591185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500" spc="1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</a:t>
            </a:r>
            <a:r>
              <a:rPr sz="500" spc="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MAGNEX: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65"/>
              </a:spcBef>
            </a:pPr>
            <a:r>
              <a:rPr sz="500" i="1" spc="-30" dirty="0">
                <a:solidFill>
                  <a:schemeClr val="bg1"/>
                </a:solidFill>
                <a:latin typeface="Palatino Linotype"/>
                <a:cs typeface="Palatino Linotype"/>
              </a:rPr>
              <a:t>Antonino</a:t>
            </a:r>
            <a:r>
              <a:rPr sz="500" i="1" spc="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500" i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Pitronaci</a:t>
            </a:r>
            <a:endParaRPr sz="5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8C5A20D-62FE-1CDE-3E85-B6C85F9A124E}"/>
              </a:ext>
            </a:extLst>
          </p:cNvPr>
          <p:cNvSpPr txBox="1"/>
          <p:nvPr/>
        </p:nvSpPr>
        <p:spPr>
          <a:xfrm>
            <a:off x="5107343" y="442781"/>
            <a:ext cx="533400" cy="31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z="500" spc="7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concepts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147320">
              <a:lnSpc>
                <a:spcPct val="100000"/>
              </a:lnSpc>
              <a:spcBef>
                <a:spcPts val="500"/>
              </a:spcBef>
            </a:pPr>
            <a:r>
              <a:rPr sz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4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-15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0C1C929-CC09-94C5-4A31-7CC62D78E710}"/>
              </a:ext>
            </a:extLst>
          </p:cNvPr>
          <p:cNvSpPr txBox="1"/>
          <p:nvPr/>
        </p:nvSpPr>
        <p:spPr>
          <a:xfrm>
            <a:off x="5082082" y="797102"/>
            <a:ext cx="678180" cy="8912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sz="500" spc="-25" dirty="0">
                <a:solidFill>
                  <a:srgbClr val="D3A826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</a:t>
            </a:r>
            <a:r>
              <a:rPr sz="500" spc="45" dirty="0">
                <a:solidFill>
                  <a:srgbClr val="D3A826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rgbClr val="D3A826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characterization</a:t>
            </a:r>
            <a:endParaRPr sz="500" dirty="0">
              <a:solidFill>
                <a:srgbClr val="D3A826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48C3FC4-C010-6A01-5A32-0EA62AAFF8EE}"/>
              </a:ext>
            </a:extLst>
          </p:cNvPr>
          <p:cNvSpPr txBox="1"/>
          <p:nvPr/>
        </p:nvSpPr>
        <p:spPr>
          <a:xfrm>
            <a:off x="5107343" y="936227"/>
            <a:ext cx="614680" cy="44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it-IT" sz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coupling:</a:t>
            </a:r>
            <a:r>
              <a:rPr sz="500" spc="1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sz="500" spc="50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tracker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500" spc="-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spc="-25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SiC-</a:t>
            </a:r>
            <a:r>
              <a:rPr sz="500" spc="-10" dirty="0">
                <a:solidFill>
                  <a:schemeClr val="bg1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endParaRPr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>
                <a:solidFill>
                  <a:schemeClr val="bg1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IRRAD4 @IFUSP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it-IT" sz="500" spc="-10" dirty="0" err="1">
                <a:solidFill>
                  <a:schemeClr val="bg1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Conclusions</a:t>
            </a:r>
            <a:endParaRPr lang="it-IT" sz="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7BF524D-DC1F-4FFB-A654-2BED5453DAFC}"/>
              </a:ext>
            </a:extLst>
          </p:cNvPr>
          <p:cNvSpPr/>
          <p:nvPr/>
        </p:nvSpPr>
        <p:spPr>
          <a:xfrm>
            <a:off x="0" y="0"/>
            <a:ext cx="5082540" cy="325120"/>
          </a:xfrm>
          <a:custGeom>
            <a:avLst/>
            <a:gdLst/>
            <a:ahLst/>
            <a:cxnLst/>
            <a:rect l="l" t="t" r="r" b="b"/>
            <a:pathLst>
              <a:path w="5082540" h="325120">
                <a:moveTo>
                  <a:pt x="5082082" y="0"/>
                </a:moveTo>
                <a:lnTo>
                  <a:pt x="0" y="0"/>
                </a:lnTo>
                <a:lnTo>
                  <a:pt x="0" y="324815"/>
                </a:lnTo>
                <a:lnTo>
                  <a:pt x="5082082" y="324815"/>
                </a:lnTo>
                <a:lnTo>
                  <a:pt x="508208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8B6030E-B2A9-0458-2F5F-B7B94BD0AB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00" y="59877"/>
            <a:ext cx="421894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20" dirty="0"/>
              <a:t> </a:t>
            </a:r>
            <a:r>
              <a:rPr spc="-45" dirty="0"/>
              <a:t>experimental</a:t>
            </a:r>
            <a:r>
              <a:rPr lang="it-IT" spc="-15" dirty="0"/>
              <a:t> setup and </a:t>
            </a:r>
            <a:r>
              <a:rPr lang="it-IT" spc="-15" dirty="0" err="1"/>
              <a:t>methods</a:t>
            </a:r>
            <a:r>
              <a:rPr lang="it-IT" spc="-15" dirty="0"/>
              <a:t> for the </a:t>
            </a:r>
            <a:r>
              <a:rPr lang="it-IT" spc="-15" dirty="0" err="1"/>
              <a:t>electric</a:t>
            </a:r>
            <a:r>
              <a:rPr lang="it-IT" spc="-15" dirty="0"/>
              <a:t> </a:t>
            </a:r>
            <a:r>
              <a:rPr lang="it-IT" spc="-15" dirty="0" err="1"/>
              <a:t>characterization</a:t>
            </a:r>
            <a:r>
              <a:rPr lang="it-IT" spc="-15" dirty="0"/>
              <a:t> </a:t>
            </a:r>
            <a:endParaRPr spc="-10"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032F1CC1-A243-8171-5CD7-9A80FA28EC4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Antonino</a:t>
            </a:r>
            <a:r>
              <a:rPr spc="25" dirty="0"/>
              <a:t> </a:t>
            </a:r>
            <a:r>
              <a:rPr spc="-10" dirty="0"/>
              <a:t>Pitronaci</a:t>
            </a: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4425E4F2-F180-B98B-87B6-0F04F2222C17}"/>
              </a:ext>
            </a:extLst>
          </p:cNvPr>
          <p:cNvSpPr txBox="1"/>
          <p:nvPr/>
        </p:nvSpPr>
        <p:spPr>
          <a:xfrm>
            <a:off x="2133549" y="3114375"/>
            <a:ext cx="87185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DeSyT2025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feb.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24-25, </a:t>
            </a: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r>
              <a:rPr sz="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fld id="{81D60167-4931-47E6-BA6A-407CBD079E47}" type="slidenum">
              <a:rPr sz="500" spc="-20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fld>
            <a:r>
              <a:rPr sz="500" spc="-20" dirty="0">
                <a:solidFill>
                  <a:srgbClr val="FFFFFF"/>
                </a:solidFill>
                <a:latin typeface="Times New Roman"/>
                <a:cs typeface="Times New Roman"/>
              </a:rPr>
              <a:t>/13</a:t>
            </a:r>
            <a:endParaRPr sz="500" dirty="0">
              <a:latin typeface="Times New Roman"/>
              <a:cs typeface="Times New Roman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E310A59-6BDA-47BC-385C-370A26E6A2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6" y="1295419"/>
            <a:ext cx="1983091" cy="182353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F127A1FD-07EA-D110-6A81-8FCE3F581C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04" y="1982788"/>
            <a:ext cx="2340793" cy="785536"/>
          </a:xfrm>
          <a:prstGeom prst="rect">
            <a:avLst/>
          </a:prstGeom>
        </p:spPr>
      </p:pic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2AEEA445-325F-BBBD-4D19-545564A825CC}"/>
              </a:ext>
            </a:extLst>
          </p:cNvPr>
          <p:cNvCxnSpPr>
            <a:cxnSpLocks/>
          </p:cNvCxnSpPr>
          <p:nvPr/>
        </p:nvCxnSpPr>
        <p:spPr>
          <a:xfrm flipH="1">
            <a:off x="3340697" y="1867061"/>
            <a:ext cx="71758" cy="16677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EBB2ACD-7DAD-9855-DC88-4C93549FCEB2}"/>
              </a:ext>
            </a:extLst>
          </p:cNvPr>
          <p:cNvSpPr txBox="1"/>
          <p:nvPr/>
        </p:nvSpPr>
        <p:spPr>
          <a:xfrm>
            <a:off x="3310245" y="1587846"/>
            <a:ext cx="1236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Anodic</a:t>
            </a:r>
            <a:r>
              <a:rPr lang="it-IT" sz="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dark </a:t>
            </a:r>
            <a:r>
              <a:rPr lang="it-IT" sz="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it-IT" sz="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691CDBDE-4A0B-474B-E840-B5E3BBE380C2}"/>
              </a:ext>
            </a:extLst>
          </p:cNvPr>
          <p:cNvCxnSpPr>
            <a:cxnSpLocks/>
          </p:cNvCxnSpPr>
          <p:nvPr/>
        </p:nvCxnSpPr>
        <p:spPr>
          <a:xfrm flipV="1">
            <a:off x="3949700" y="2710271"/>
            <a:ext cx="9442" cy="19946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7EDC323-84B2-28DC-309B-CE433CCE4933}"/>
              </a:ext>
            </a:extLst>
          </p:cNvPr>
          <p:cNvSpPr txBox="1"/>
          <p:nvPr/>
        </p:nvSpPr>
        <p:spPr>
          <a:xfrm>
            <a:off x="3525673" y="2854257"/>
            <a:ext cx="9124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it-IT" sz="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endParaRPr lang="it-IT" sz="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D23F2A48-DFC7-FA6A-1EAF-BFBA084CA6E9}"/>
              </a:ext>
            </a:extLst>
          </p:cNvPr>
          <p:cNvCxnSpPr>
            <a:cxnSpLocks/>
          </p:cNvCxnSpPr>
          <p:nvPr/>
        </p:nvCxnSpPr>
        <p:spPr>
          <a:xfrm>
            <a:off x="4396645" y="1886464"/>
            <a:ext cx="149836" cy="14790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object 7">
            <a:extLst>
              <a:ext uri="{FF2B5EF4-FFF2-40B4-BE49-F238E27FC236}">
                <a16:creationId xmlns:a16="http://schemas.microsoft.com/office/drawing/2014/main" id="{959411A7-B799-5DF4-65A6-2E423CC339A2}"/>
              </a:ext>
            </a:extLst>
          </p:cNvPr>
          <p:cNvGrpSpPr/>
          <p:nvPr/>
        </p:nvGrpSpPr>
        <p:grpSpPr>
          <a:xfrm>
            <a:off x="0" y="2496415"/>
            <a:ext cx="5736590" cy="743585"/>
            <a:chOff x="0" y="2496415"/>
            <a:chExt cx="5736590" cy="743585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66B13DDB-D919-2FD0-FD56-BD23FE66DDD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17515" y="2496415"/>
              <a:ext cx="618560" cy="627175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8A1DE70-1723-A582-3255-32BA3BCACB62}"/>
                </a:ext>
              </a:extLst>
            </p:cNvPr>
            <p:cNvSpPr/>
            <p:nvPr/>
          </p:nvSpPr>
          <p:spPr>
            <a:xfrm>
              <a:off x="0" y="3123590"/>
              <a:ext cx="5587365" cy="116839"/>
            </a:xfrm>
            <a:custGeom>
              <a:avLst/>
              <a:gdLst/>
              <a:ahLst/>
              <a:cxnLst/>
              <a:rect l="l" t="t" r="r" b="b"/>
              <a:pathLst>
                <a:path w="5587365" h="116839">
                  <a:moveTo>
                    <a:pt x="5587111" y="0"/>
                  </a:moveTo>
                  <a:lnTo>
                    <a:pt x="4435132" y="0"/>
                  </a:lnTo>
                  <a:lnTo>
                    <a:pt x="691172" y="0"/>
                  </a:lnTo>
                  <a:lnTo>
                    <a:pt x="0" y="0"/>
                  </a:lnTo>
                  <a:lnTo>
                    <a:pt x="0" y="116408"/>
                  </a:lnTo>
                  <a:lnTo>
                    <a:pt x="691172" y="116408"/>
                  </a:lnTo>
                  <a:lnTo>
                    <a:pt x="4435132" y="116408"/>
                  </a:lnTo>
                  <a:lnTo>
                    <a:pt x="5587111" y="116408"/>
                  </a:lnTo>
                  <a:lnTo>
                    <a:pt x="5587111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21">
            <a:extLst>
              <a:ext uri="{FF2B5EF4-FFF2-40B4-BE49-F238E27FC236}">
                <a16:creationId xmlns:a16="http://schemas.microsoft.com/office/drawing/2014/main" id="{4C048D0C-8ED4-7C75-3C7B-6694DDC102E2}"/>
              </a:ext>
            </a:extLst>
          </p:cNvPr>
          <p:cNvSpPr txBox="1"/>
          <p:nvPr/>
        </p:nvSpPr>
        <p:spPr>
          <a:xfrm>
            <a:off x="2136736" y="3114375"/>
            <a:ext cx="898564" cy="88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DeSyT2025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500" dirty="0" err="1">
                <a:solidFill>
                  <a:srgbClr val="FFFFFF"/>
                </a:solidFill>
                <a:latin typeface="Times New Roman"/>
                <a:cs typeface="Times New Roman"/>
              </a:rPr>
              <a:t>eb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24-2</a:t>
            </a:r>
            <a:r>
              <a:rPr lang="it-IT"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500" spc="-2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500" spc="-10" dirty="0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r>
              <a:rPr sz="5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500" spc="-30" dirty="0">
                <a:solidFill>
                  <a:srgbClr val="FFFFFF"/>
                </a:solidFill>
                <a:latin typeface="Times New Roman"/>
                <a:cs typeface="Times New Roman"/>
              </a:rPr>
              <a:t>7/15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B1D1B850-FB1F-A2D7-A144-0E6F01540992}"/>
              </a:ext>
            </a:extLst>
          </p:cNvPr>
          <p:cNvSpPr/>
          <p:nvPr/>
        </p:nvSpPr>
        <p:spPr>
          <a:xfrm>
            <a:off x="77137" y="428005"/>
            <a:ext cx="2500964" cy="174772"/>
          </a:xfrm>
          <a:custGeom>
            <a:avLst/>
            <a:gdLst/>
            <a:ahLst/>
            <a:cxnLst/>
            <a:rect l="l" t="t" r="r" b="b"/>
            <a:pathLst>
              <a:path w="2531745" h="77470">
                <a:moveTo>
                  <a:pt x="0" y="77165"/>
                </a:moveTo>
                <a:lnTo>
                  <a:pt x="2531414" y="77165"/>
                </a:lnTo>
                <a:lnTo>
                  <a:pt x="2531414" y="0"/>
                </a:lnTo>
                <a:lnTo>
                  <a:pt x="0" y="0"/>
                </a:lnTo>
                <a:lnTo>
                  <a:pt x="0" y="77165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setup</a:t>
            </a:r>
            <a:endParaRPr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97D2465A-D61D-D060-61C2-FD241916DA87}"/>
              </a:ext>
            </a:extLst>
          </p:cNvPr>
          <p:cNvSpPr txBox="1"/>
          <p:nvPr/>
        </p:nvSpPr>
        <p:spPr>
          <a:xfrm>
            <a:off x="75130" y="606709"/>
            <a:ext cx="2500964" cy="648000"/>
          </a:xfrm>
          <a:prstGeom prst="rect">
            <a:avLst/>
          </a:prstGeom>
          <a:solidFill>
            <a:srgbClr val="FEF2CF"/>
          </a:solidFill>
        </p:spPr>
        <p:txBody>
          <a:bodyPr vert="horz" wrap="square" lIns="0" tIns="62865" rIns="0" bIns="0" rtlCol="0">
            <a:spAutoFit/>
          </a:bodyPr>
          <a:lstStyle/>
          <a:p>
            <a:pPr marL="300355" indent="-171450">
              <a:lnSpc>
                <a:spcPct val="100000"/>
              </a:lnSpc>
              <a:spcBef>
                <a:spcPts val="49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sz="900" b="1" spc="-35" dirty="0">
                <a:latin typeface="Times New Roman"/>
                <a:cs typeface="Times New Roman"/>
              </a:rPr>
              <a:t>Probe:</a:t>
            </a:r>
            <a:r>
              <a:rPr sz="900" b="1" spc="1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Cambria"/>
                <a:cs typeface="Cambria"/>
              </a:rPr>
              <a:t>α</a:t>
            </a:r>
            <a:r>
              <a:rPr sz="900" spc="15" dirty="0">
                <a:latin typeface="Cambria"/>
                <a:cs typeface="Cambria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by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82" baseline="27777" dirty="0">
                <a:latin typeface="Times New Roman"/>
                <a:cs typeface="Times New Roman"/>
              </a:rPr>
              <a:t>241</a:t>
            </a:r>
            <a:r>
              <a:rPr sz="900" i="1" spc="-55" dirty="0">
                <a:latin typeface="Palatino Linotype"/>
                <a:cs typeface="Palatino Linotype"/>
              </a:rPr>
              <a:t>Am</a:t>
            </a:r>
            <a:r>
              <a:rPr lang="it-IT" sz="900" i="1" spc="-55" dirty="0">
                <a:latin typeface="Palatino Linotype"/>
                <a:cs typeface="Palatino Linotype"/>
              </a:rPr>
              <a:t> </a:t>
            </a:r>
            <a:r>
              <a:rPr sz="900" spc="-40" dirty="0">
                <a:latin typeface="Times New Roman"/>
                <a:cs typeface="Times New Roman"/>
              </a:rPr>
              <a:t>radioactive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mbria"/>
                <a:cs typeface="Cambria"/>
              </a:rPr>
              <a:t>α</a:t>
            </a:r>
            <a:r>
              <a:rPr sz="900" dirty="0">
                <a:latin typeface="Times New Roman"/>
                <a:cs typeface="Times New Roman"/>
              </a:rPr>
              <a:t>-</a:t>
            </a:r>
            <a:r>
              <a:rPr sz="900" spc="-10" dirty="0">
                <a:latin typeface="Times New Roman"/>
                <a:cs typeface="Times New Roman"/>
              </a:rPr>
              <a:t>source;</a:t>
            </a:r>
            <a:endParaRPr sz="900" dirty="0">
              <a:latin typeface="Times New Roman"/>
              <a:cs typeface="Times New Roman"/>
            </a:endParaRPr>
          </a:p>
          <a:p>
            <a:pPr marL="300355" indent="-171450">
              <a:lnSpc>
                <a:spcPct val="100000"/>
              </a:lnSpc>
              <a:spcBef>
                <a:spcPts val="290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sz="900" b="1" spc="-20" dirty="0">
                <a:latin typeface="Times New Roman"/>
                <a:cs typeface="Times New Roman"/>
              </a:rPr>
              <a:t>Working</a:t>
            </a:r>
            <a:r>
              <a:rPr sz="900" b="1" spc="-15" dirty="0">
                <a:latin typeface="Times New Roman"/>
                <a:cs typeface="Times New Roman"/>
              </a:rPr>
              <a:t> </a:t>
            </a:r>
            <a:r>
              <a:rPr sz="900" b="1" spc="-30" dirty="0">
                <a:latin typeface="Times New Roman"/>
                <a:cs typeface="Times New Roman"/>
              </a:rPr>
              <a:t>regime: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i-</a:t>
            </a:r>
            <a:r>
              <a:rPr sz="900" dirty="0">
                <a:latin typeface="Times New Roman"/>
                <a:cs typeface="Times New Roman"/>
              </a:rPr>
              <a:t>C</a:t>
            </a:r>
            <a:r>
              <a:rPr sz="900" baseline="-11904" dirty="0">
                <a:latin typeface="Times New Roman"/>
                <a:cs typeface="Times New Roman"/>
              </a:rPr>
              <a:t>4</a:t>
            </a:r>
            <a:r>
              <a:rPr sz="900" dirty="0">
                <a:latin typeface="Times New Roman"/>
                <a:cs typeface="Times New Roman"/>
              </a:rPr>
              <a:t>H</a:t>
            </a:r>
            <a:r>
              <a:rPr sz="900" baseline="-11904" dirty="0">
                <a:latin typeface="Times New Roman"/>
                <a:cs typeface="Times New Roman"/>
              </a:rPr>
              <a:t>10</a:t>
            </a:r>
            <a:r>
              <a:rPr sz="900" spc="104" baseline="-11904" dirty="0">
                <a:latin typeface="Times New Roman"/>
                <a:cs typeface="Times New Roman"/>
              </a:rPr>
              <a:t> </a:t>
            </a:r>
            <a:r>
              <a:rPr sz="900" spc="-185" dirty="0">
                <a:latin typeface="Times New Roman"/>
                <a:cs typeface="Times New Roman"/>
              </a:rPr>
              <a:t>@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[10</a:t>
            </a:r>
            <a:r>
              <a:rPr lang="it-IT" sz="900" spc="-25" dirty="0">
                <a:latin typeface="Times New Roman"/>
                <a:cs typeface="Times New Roman"/>
              </a:rPr>
              <a:t>-</a:t>
            </a:r>
            <a:r>
              <a:rPr sz="900" spc="-25" dirty="0">
                <a:latin typeface="Times New Roman"/>
                <a:cs typeface="Times New Roman"/>
              </a:rPr>
              <a:t>30]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mbar;</a:t>
            </a:r>
            <a:endParaRPr sz="900" dirty="0">
              <a:latin typeface="Times New Roman"/>
              <a:cs typeface="Times New Roman"/>
            </a:endParaRPr>
          </a:p>
          <a:p>
            <a:pPr marL="300355" indent="-171450">
              <a:lnSpc>
                <a:spcPct val="100000"/>
              </a:lnSpc>
              <a:spcBef>
                <a:spcPts val="29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sz="900" b="1" spc="-25" dirty="0">
                <a:latin typeface="Times New Roman"/>
                <a:cs typeface="Times New Roman"/>
              </a:rPr>
              <a:t>Tool:</a:t>
            </a:r>
            <a:r>
              <a:rPr sz="900" b="1" spc="10" dirty="0">
                <a:latin typeface="Times New Roman"/>
                <a:cs typeface="Times New Roman"/>
              </a:rPr>
              <a:t> </a:t>
            </a:r>
            <a:r>
              <a:rPr sz="1200" cap="small" dirty="0">
                <a:latin typeface="Times New Roman"/>
                <a:cs typeface="Times New Roman"/>
              </a:rPr>
              <a:t>pico</a:t>
            </a:r>
            <a:r>
              <a:rPr sz="900" baseline="27777" dirty="0">
                <a:latin typeface="Verdana"/>
                <a:cs typeface="Verdana"/>
              </a:rPr>
              <a:t>®</a:t>
            </a:r>
            <a:r>
              <a:rPr sz="900" spc="44" baseline="27777" dirty="0">
                <a:latin typeface="Verdana"/>
                <a:cs typeface="Verdana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by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IN</a:t>
            </a:r>
            <a:r>
              <a:rPr lang="it-IT" sz="900" spc="-10" dirty="0">
                <a:latin typeface="Times New Roman"/>
                <a:cs typeface="Times New Roman"/>
              </a:rPr>
              <a:t>F</a:t>
            </a:r>
            <a:r>
              <a:rPr sz="900" spc="-10" dirty="0">
                <a:latin typeface="Times New Roman"/>
                <a:cs typeface="Times New Roman"/>
              </a:rPr>
              <a:t>N-</a:t>
            </a:r>
            <a:r>
              <a:rPr sz="900" dirty="0">
                <a:latin typeface="Times New Roman"/>
                <a:cs typeface="Times New Roman"/>
              </a:rPr>
              <a:t>Sez.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Napoli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2CD268D3-B255-272F-D5DA-FB6595BB69DD}"/>
              </a:ext>
            </a:extLst>
          </p:cNvPr>
          <p:cNvSpPr/>
          <p:nvPr/>
        </p:nvSpPr>
        <p:spPr>
          <a:xfrm>
            <a:off x="2730501" y="423521"/>
            <a:ext cx="2133600" cy="174772"/>
          </a:xfrm>
          <a:custGeom>
            <a:avLst/>
            <a:gdLst/>
            <a:ahLst/>
            <a:cxnLst/>
            <a:rect l="l" t="t" r="r" b="b"/>
            <a:pathLst>
              <a:path w="2531745" h="77470">
                <a:moveTo>
                  <a:pt x="0" y="77165"/>
                </a:moveTo>
                <a:lnTo>
                  <a:pt x="2531414" y="77165"/>
                </a:lnTo>
                <a:lnTo>
                  <a:pt x="2531414" y="0"/>
                </a:lnTo>
                <a:lnTo>
                  <a:pt x="0" y="0"/>
                </a:lnTo>
                <a:lnTo>
                  <a:pt x="0" y="77165"/>
                </a:lnTo>
                <a:close/>
              </a:path>
            </a:pathLst>
          </a:custGeom>
          <a:solidFill>
            <a:srgbClr val="D3A826"/>
          </a:solidFill>
        </p:spPr>
        <p:txBody>
          <a:bodyPr wrap="square" lIns="0" tIns="0" rIns="0" bIns="0" rtlCol="0"/>
          <a:lstStyle/>
          <a:p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F432D55C-6568-2670-4765-461194781B47}"/>
              </a:ext>
            </a:extLst>
          </p:cNvPr>
          <p:cNvSpPr txBox="1"/>
          <p:nvPr/>
        </p:nvSpPr>
        <p:spPr>
          <a:xfrm>
            <a:off x="2730500" y="594335"/>
            <a:ext cx="2133600" cy="648000"/>
          </a:xfrm>
          <a:prstGeom prst="rect">
            <a:avLst/>
          </a:prstGeom>
          <a:solidFill>
            <a:srgbClr val="FEF2CF"/>
          </a:solidFill>
        </p:spPr>
        <p:txBody>
          <a:bodyPr vert="horz" wrap="square" lIns="0" tIns="62865" rIns="0" bIns="0" rtlCol="0">
            <a:spAutoFit/>
          </a:bodyPr>
          <a:lstStyle/>
          <a:p>
            <a:pPr marL="300355" indent="-171450">
              <a:lnSpc>
                <a:spcPct val="100000"/>
              </a:lnSpc>
              <a:spcBef>
                <a:spcPts val="295"/>
              </a:spcBef>
              <a:buClr>
                <a:srgbClr val="CC9900"/>
              </a:buClr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lang="it-IT" sz="900" b="1" spc="-25" dirty="0" err="1">
                <a:latin typeface="Times New Roman"/>
                <a:cs typeface="Times New Roman"/>
              </a:rPr>
              <a:t>Measurements</a:t>
            </a:r>
            <a:r>
              <a:rPr lang="it-IT" sz="900" b="1" spc="-25" dirty="0">
                <a:latin typeface="Times New Roman"/>
                <a:cs typeface="Times New Roman"/>
              </a:rPr>
              <a:t> of </a:t>
            </a:r>
            <a:r>
              <a:rPr lang="it-IT" sz="900" b="1" spc="-25" dirty="0" err="1">
                <a:latin typeface="Times New Roman"/>
                <a:cs typeface="Times New Roman"/>
              </a:rPr>
              <a:t>currents</a:t>
            </a:r>
            <a:r>
              <a:rPr lang="it-IT" sz="900" b="1" spc="-25" dirty="0">
                <a:latin typeface="Times New Roman"/>
                <a:cs typeface="Times New Roman"/>
              </a:rPr>
              <a:t>: </a:t>
            </a:r>
          </a:p>
          <a:p>
            <a:pPr marL="128905" lvl="3" algn="just">
              <a:spcBef>
                <a:spcPts val="295"/>
              </a:spcBef>
              <a:buClr>
                <a:srgbClr val="CC9900"/>
              </a:buClr>
              <a:tabLst>
                <a:tab pos="288925" algn="l"/>
              </a:tabLst>
            </a:pPr>
            <a:r>
              <a:rPr lang="it-IT" sz="900" spc="-25" dirty="0">
                <a:latin typeface="Times New Roman"/>
                <a:cs typeface="Times New Roman"/>
              </a:rPr>
              <a:t>	 - </a:t>
            </a:r>
            <a:r>
              <a:rPr lang="it-IT" sz="900" spc="-25" dirty="0" err="1">
                <a:latin typeface="Times New Roman"/>
                <a:cs typeface="Times New Roman"/>
              </a:rPr>
              <a:t>Shutter</a:t>
            </a:r>
            <a:r>
              <a:rPr lang="it-IT" sz="900" spc="-25" dirty="0">
                <a:latin typeface="Times New Roman"/>
                <a:cs typeface="Times New Roman"/>
              </a:rPr>
              <a:t> </a:t>
            </a:r>
            <a:r>
              <a:rPr lang="it-IT" sz="900" spc="-25" dirty="0" err="1">
                <a:latin typeface="Times New Roman"/>
                <a:cs typeface="Times New Roman"/>
              </a:rPr>
              <a:t>closed</a:t>
            </a:r>
            <a:r>
              <a:rPr lang="it-IT" sz="900" spc="-25" dirty="0">
                <a:latin typeface="Times New Roman"/>
                <a:cs typeface="Times New Roman"/>
              </a:rPr>
              <a:t>: dark </a:t>
            </a:r>
            <a:r>
              <a:rPr lang="it-IT" sz="900" spc="-25" dirty="0" err="1">
                <a:latin typeface="Times New Roman"/>
                <a:cs typeface="Times New Roman"/>
              </a:rPr>
              <a:t>currents</a:t>
            </a:r>
            <a:r>
              <a:rPr lang="it-IT" sz="900" spc="-25" dirty="0">
                <a:latin typeface="Times New Roman"/>
                <a:cs typeface="Times New Roman"/>
              </a:rPr>
              <a:t>;</a:t>
            </a:r>
          </a:p>
          <a:p>
            <a:pPr marL="128905" lvl="6" algn="just">
              <a:spcBef>
                <a:spcPts val="295"/>
              </a:spcBef>
              <a:buClr>
                <a:srgbClr val="CC9900"/>
              </a:buClr>
              <a:tabLst>
                <a:tab pos="288925" algn="l"/>
              </a:tabLst>
            </a:pPr>
            <a:r>
              <a:rPr lang="it-IT" sz="900" spc="-25" dirty="0">
                <a:latin typeface="Times New Roman"/>
                <a:cs typeface="Times New Roman"/>
              </a:rPr>
              <a:t>       - </a:t>
            </a:r>
            <a:r>
              <a:rPr lang="it-IT" sz="900" spc="-25" dirty="0" err="1">
                <a:latin typeface="Times New Roman"/>
                <a:cs typeface="Times New Roman"/>
              </a:rPr>
              <a:t>Shutter</a:t>
            </a:r>
            <a:r>
              <a:rPr lang="it-IT" sz="900" spc="-25" dirty="0">
                <a:latin typeface="Times New Roman"/>
                <a:cs typeface="Times New Roman"/>
              </a:rPr>
              <a:t> open: </a:t>
            </a:r>
            <a:r>
              <a:rPr lang="it-IT" sz="900" spc="-25" dirty="0" err="1">
                <a:latin typeface="Times New Roman"/>
                <a:cs typeface="Times New Roman"/>
              </a:rPr>
              <a:t>charge</a:t>
            </a:r>
            <a:r>
              <a:rPr lang="it-IT" sz="900" spc="-25" dirty="0">
                <a:latin typeface="Times New Roman"/>
                <a:cs typeface="Times New Roman"/>
              </a:rPr>
              <a:t> carriers;</a:t>
            </a:r>
          </a:p>
        </p:txBody>
      </p:sp>
    </p:spTree>
    <p:extLst>
      <p:ext uri="{BB962C8B-B14F-4D97-AF65-F5344CB8AC3E}">
        <p14:creationId xmlns:p14="http://schemas.microsoft.com/office/powerpoint/2010/main" val="154615760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5b42720-3c6c-4837-bb21-2666e85cb7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E72117E3BED444875944D001B7ED17" ma:contentTypeVersion="16" ma:contentTypeDescription="Create a new document." ma:contentTypeScope="" ma:versionID="21ed2e0f1306710d6917d1af44ad6200">
  <xsd:schema xmlns:xsd="http://www.w3.org/2001/XMLSchema" xmlns:xs="http://www.w3.org/2001/XMLSchema" xmlns:p="http://schemas.microsoft.com/office/2006/metadata/properties" xmlns:ns3="f5b42720-3c6c-4837-bb21-2666e85cb730" xmlns:ns4="5e958fd5-bc7c-4e6b-bfe5-a469a9824cf2" targetNamespace="http://schemas.microsoft.com/office/2006/metadata/properties" ma:root="true" ma:fieldsID="a02cd5187301b89b373dd447cb026e84" ns3:_="" ns4:_="">
    <xsd:import namespace="f5b42720-3c6c-4837-bb21-2666e85cb730"/>
    <xsd:import namespace="5e958fd5-bc7c-4e6b-bfe5-a469a9824c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42720-3c6c-4837-bb21-2666e85cb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58fd5-bc7c-4e6b-bfe5-a469a9824c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4E4396-7EEB-4141-9302-F412329C1C31}">
  <ds:schemaRefs>
    <ds:schemaRef ds:uri="http://schemas.openxmlformats.org/package/2006/metadata/core-properties"/>
    <ds:schemaRef ds:uri="f5b42720-3c6c-4837-bb21-2666e85cb730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5e958fd5-bc7c-4e6b-bfe5-a469a9824cf2"/>
  </ds:schemaRefs>
</ds:datastoreItem>
</file>

<file path=customXml/itemProps2.xml><?xml version="1.0" encoding="utf-8"?>
<ds:datastoreItem xmlns:ds="http://schemas.openxmlformats.org/officeDocument/2006/customXml" ds:itemID="{93DE43C1-0E6D-4B93-B880-51A1ED5B38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b42720-3c6c-4837-bb21-2666e85cb730"/>
    <ds:schemaRef ds:uri="5e958fd5-bc7c-4e6b-bfe5-a469a9824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79573A-8F55-427F-85A4-577EAEE75B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</TotalTime>
  <Words>2472</Words>
  <Application>Microsoft Office PowerPoint</Application>
  <PresentationFormat>Personalizzato</PresentationFormat>
  <Paragraphs>452</Paragraphs>
  <Slides>23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4" baseType="lpstr">
      <vt:lpstr>Aptos</vt:lpstr>
      <vt:lpstr>Arial MT</vt:lpstr>
      <vt:lpstr>Calisto MT</vt:lpstr>
      <vt:lpstr>Cambria</vt:lpstr>
      <vt:lpstr>Cambria Math</vt:lpstr>
      <vt:lpstr>Palatino Linotype</vt:lpstr>
      <vt:lpstr>Times New Roman</vt:lpstr>
      <vt:lpstr>Verdana</vt:lpstr>
      <vt:lpstr>Vivaldi</vt:lpstr>
      <vt:lpstr>Wingdings</vt:lpstr>
      <vt:lpstr>Office Theme</vt:lpstr>
      <vt:lpstr>Presentazione standard di PowerPoint</vt:lpstr>
      <vt:lpstr>NUMEN: NUclear Matrix Elements for Neutrinoless double-beta decay</vt:lpstr>
      <vt:lpstr>The key role of Heavy-Ion induced Double Charge Exchange reactions</vt:lpstr>
      <vt:lpstr>MAGNEX: a large acceptance magnetic spectrometer</vt:lpstr>
      <vt:lpstr>MAGNEX: a large acceptance magnetic spectrometer</vt:lpstr>
      <vt:lpstr>The new focal Plane Detector</vt:lpstr>
      <vt:lpstr>The gas tracker prototype</vt:lpstr>
      <vt:lpstr>The experimental setup and methods for the electric characterization </vt:lpstr>
      <vt:lpstr>The experimental setup and methods for the electric characterization </vt:lpstr>
      <vt:lpstr>I-V characterizations</vt:lpstr>
      <vt:lpstr>On the gas tracker properties: the Gain and the Ion Backflow</vt:lpstr>
      <vt:lpstr>First coupling of the gas tracker prototype and a SiC-detector</vt:lpstr>
      <vt:lpstr>First coupling of the gas tracker prototype and a SiC-detector</vt:lpstr>
      <vt:lpstr>First coupling of the gas tracker prototype and a SiC-detector</vt:lpstr>
      <vt:lpstr>First coupling of the gas tracker prototype and a SiC-detector</vt:lpstr>
      <vt:lpstr>The experiment IRRAD4 @IFUSP – University of São Paulo (BR)</vt:lpstr>
      <vt:lpstr>Conclusions</vt:lpstr>
      <vt:lpstr>Conclusions</vt:lpstr>
      <vt:lpstr>Conclusions</vt:lpstr>
      <vt:lpstr>Conclusions</vt:lpstr>
      <vt:lpstr>Conclusions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characterization of the gas tracker of the new focal plane detector of the MAGNEX spectrometer for the NUMEN project</dc:title>
  <dc:creator>Antonino Pitronaci</dc:creator>
  <cp:lastModifiedBy>ANTONINO PITRONACI</cp:lastModifiedBy>
  <cp:revision>30</cp:revision>
  <dcterms:created xsi:type="dcterms:W3CDTF">2025-02-15T20:56:38Z</dcterms:created>
  <dcterms:modified xsi:type="dcterms:W3CDTF">2025-02-24T20:05:29Z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2025-02-13T00:00:00Z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2025-02-15T00:00:00Z</vt:filetime>
  </property>
  <property fmtid="{D5CDD505-2E9C-101B-9397-08002B2CF9AE}" pid="5" name="PTEX.Fullbanner">
    <vt:lpwstr>This is MiKTeX-pdfTeX 4.18.0 (1.40.25)</vt:lpwstr>
  </property>
  <property fmtid="{D5CDD505-2E9C-101B-9397-08002B2CF9AE}" pid="6" name="Producer">
    <vt:lpwstr>MiKTeX pdfTeX-1.40.25</vt:lpwstr>
  </property>
  <property fmtid="{D5CDD505-2E9C-101B-9397-08002B2CF9AE}" pid="7" name="ContentTypeId">
    <vt:lpwstr>0x0101004DE72117E3BED444875944D001B7ED17</vt:lpwstr>
  </property>
</Properties>
</file>