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0" r:id="rId1"/>
  </p:sldMasterIdLst>
  <p:notesMasterIdLst>
    <p:notesMasterId r:id="rId30"/>
  </p:notesMasterIdLst>
  <p:sldIdLst>
    <p:sldId id="309" r:id="rId2"/>
    <p:sldId id="266" r:id="rId3"/>
    <p:sldId id="316" r:id="rId4"/>
    <p:sldId id="313" r:id="rId5"/>
    <p:sldId id="317" r:id="rId6"/>
    <p:sldId id="315" r:id="rId7"/>
    <p:sldId id="314" r:id="rId8"/>
    <p:sldId id="321" r:id="rId9"/>
    <p:sldId id="320" r:id="rId10"/>
    <p:sldId id="278" r:id="rId11"/>
    <p:sldId id="327" r:id="rId12"/>
    <p:sldId id="276" r:id="rId13"/>
    <p:sldId id="326" r:id="rId14"/>
    <p:sldId id="323" r:id="rId15"/>
    <p:sldId id="328" r:id="rId16"/>
    <p:sldId id="324" r:id="rId17"/>
    <p:sldId id="334" r:id="rId18"/>
    <p:sldId id="331" r:id="rId19"/>
    <p:sldId id="332" r:id="rId20"/>
    <p:sldId id="337" r:id="rId21"/>
    <p:sldId id="339" r:id="rId22"/>
    <p:sldId id="338" r:id="rId23"/>
    <p:sldId id="290" r:id="rId24"/>
    <p:sldId id="342" r:id="rId25"/>
    <p:sldId id="308" r:id="rId26"/>
    <p:sldId id="340" r:id="rId27"/>
    <p:sldId id="335" r:id="rId28"/>
    <p:sldId id="34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00FF"/>
    <a:srgbClr val="0432FF"/>
    <a:srgbClr val="FF85FF"/>
    <a:srgbClr val="009193"/>
    <a:srgbClr val="FAE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213"/>
  </p:normalViewPr>
  <p:slideViewPr>
    <p:cSldViewPr snapToGrid="0" showGuides="1">
      <p:cViewPr>
        <p:scale>
          <a:sx n="99" d="100"/>
          <a:sy n="99" d="100"/>
        </p:scale>
        <p:origin x="392" y="792"/>
      </p:cViewPr>
      <p:guideLst>
        <p:guide orient="horz" pos="3952"/>
        <p:guide pos="3817"/>
      </p:guideLst>
    </p:cSldViewPr>
  </p:slideViewPr>
  <p:outlineViewPr>
    <p:cViewPr>
      <p:scale>
        <a:sx n="33" d="100"/>
        <a:sy n="33" d="100"/>
      </p:scale>
      <p:origin x="-4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72457-B8A2-FA4C-9D0F-C362B2779F62}" type="datetimeFigureOut">
              <a:rPr lang="en-US" smtClean="0"/>
              <a:t>2/23/25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91103-26AB-9743-AEE7-049410AB2F4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6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83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1AA85-4D85-7AC7-0570-D9E3DA711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0AC08B0-A23C-FD77-1546-7BC8ECA62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358CD20-C601-A2FC-BAC8-FABA00731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224B90-F993-3DF2-491B-6F5B0AD53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06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09AFA-1ADE-5B50-F0AC-3A09F2539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01C3808-6451-C7F4-9E50-1DD58E3C2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1A28845-5FEC-FC1A-47EE-C72AA7B8B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70C045-45CA-B042-26A3-6EFC71535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4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permit to identify the resonances associated to multipoles not dominant in Cross Section and bring a  </a:t>
            </a:r>
            <a:r>
              <a:rPr lang="en-GB" b="0" dirty="0">
                <a:latin typeface="Cambria Math" panose="02040503050406030204" pitchFamily="18" charset="0"/>
                <a:cs typeface="Times New Roman" pitchFamily="18" charset="0"/>
              </a:rPr>
              <a:t>valuable constraints on partial-wave analyses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97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8AF56-3E5F-37DF-8348-1034FA4BF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119F58A-461E-7953-9134-4FC0A4300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999E045-CE3C-1D7D-42EE-5B35A0490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16A67C-791C-801B-32E3-EF7EBF9CCB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9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A302A-C93F-B239-1092-FF139D102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751653C-4385-5019-4189-39EB726D8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85B63E5-28DD-7E42-0CAF-DEAD27832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9BD7FE-2601-5F91-3499-1F583388B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9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B5C5A-DA8F-0911-9D5B-37ADE3E4B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3CC232B-0F72-2C5A-9A10-6B65B05647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BD67F4-4610-9A47-F11C-3491119FF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FA74F98-7600-B068-BB66-05BDA4360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3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2DB86-1DAA-4773-03F0-A79A9F95D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D3AAC98-7C53-DF6D-846E-D0F1D06AE1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3F6595F-3237-070E-D5F0-299F04270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A6C98C-79B1-5D74-0808-6C4DE1968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66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49E19-4E89-3F89-B144-5FC30A019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09599D-B9E9-398F-6D20-59CD55200C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1E93BE0-F76E-CFCB-F6CD-7071EB847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485A9A-5DD5-60F5-A544-1A8A31965F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18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A51E8-F6CD-0518-84E0-7F8FF2AA3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C628150-D454-3AA3-D12E-8878372B2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F838D5-30DD-C716-7F50-1039F2856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0104BE-51CF-87EF-53F5-D28B1F4DC9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91103-26AB-9743-AEE7-049410AB2F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30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3680-5403-EA4F-B40A-2FF2E5C044C9}" type="datetime1">
              <a:rPr lang="it-IT" smtClean="0"/>
              <a:t>23/02/25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1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29AC-862E-3748-A562-69A404A626FC}" type="datetime1">
              <a:rPr lang="it-IT" smtClean="0"/>
              <a:t>23/02/25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2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DB7B-96E6-284E-BFF1-A91273E5D9C2}" type="datetime1">
              <a:rPr lang="it-IT" smtClean="0"/>
              <a:t>23/02/25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3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03DD-539C-6742-807E-99EBB066E343}" type="datetime1">
              <a:rPr lang="it-IT" smtClean="0"/>
              <a:t>23/02/25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4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8BFDA-279B-5C45-9B0A-1531F1FDA6CD}" type="datetime1">
              <a:rPr lang="it-IT" smtClean="0"/>
              <a:t>23/02/25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3EF81-FD07-8C4E-A0F8-0A1F17E32BC4}" type="datetime1">
              <a:rPr lang="it-IT" smtClean="0"/>
              <a:t>23/02/25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22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3508-9431-AE49-BDE4-D3785BA95694}" type="datetime1">
              <a:rPr lang="it-IT" smtClean="0"/>
              <a:t>23/02/25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30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83C5F-342E-924E-9743-28A17241E88F}" type="datetime1">
              <a:rPr lang="it-IT" smtClean="0"/>
              <a:t>23/02/25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60202-D58C-8E40-8A23-FD3752DEAE10}" type="datetime1">
              <a:rPr lang="it-IT" smtClean="0"/>
              <a:t>23/02/25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4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1C21-071B-8F45-A23B-05E301EC8537}" type="datetime1">
              <a:rPr lang="it-IT" smtClean="0"/>
              <a:t>23/02/25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4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7143-FC70-B545-B1B3-E2F77A31DF2B}" type="datetime1">
              <a:rPr lang="it-IT" smtClean="0"/>
              <a:t>23/02/25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3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5FAB-C50F-4246-BCB8-DCC7DBCC61D5}" type="datetime1">
              <a:rPr lang="it-IT" smtClean="0"/>
              <a:t>23/02/25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Fantini Alessia - June 25th –27th 2024, Bonn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2435B-11AA-1D45-91B3-24A9A816602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50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1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5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71.png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5.png"/><Relationship Id="rId18" Type="http://schemas.openxmlformats.org/officeDocument/2006/relationships/image" Target="../media/image92.png"/><Relationship Id="rId3" Type="http://schemas.openxmlformats.org/officeDocument/2006/relationships/image" Target="../media/image80.png"/><Relationship Id="rId7" Type="http://schemas.openxmlformats.org/officeDocument/2006/relationships/image" Target="../media/image77.png"/><Relationship Id="rId12" Type="http://schemas.openxmlformats.org/officeDocument/2006/relationships/image" Target="../media/image89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86.png"/><Relationship Id="rId10" Type="http://schemas.openxmlformats.org/officeDocument/2006/relationships/image" Target="../media/image84.png"/><Relationship Id="rId9" Type="http://schemas.openxmlformats.org/officeDocument/2006/relationships/image" Target="../media/image81.png"/><Relationship Id="rId1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990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" Type="http://schemas.openxmlformats.org/officeDocument/2006/relationships/image" Target="../media/image107.png"/><Relationship Id="rId21" Type="http://schemas.openxmlformats.org/officeDocument/2006/relationships/image" Target="../media/image12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7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36.png"/><Relationship Id="rId5" Type="http://schemas.openxmlformats.org/officeDocument/2006/relationships/image" Target="../media/image141.png"/><Relationship Id="rId10" Type="http://schemas.openxmlformats.org/officeDocument/2006/relationships/image" Target="../media/image134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0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538E0D18-1116-E120-11D5-257E4F0AE5A6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720172" y="2231096"/>
                <a:ext cx="10751656" cy="163452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50000">
                    <a:schemeClr val="accent2">
                      <a:lumMod val="20000"/>
                      <a:lumOff val="80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Neutral</m:t>
                      </m:r>
                      <m: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particles</m:t>
                      </m:r>
                      <m: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discrimination</m:t>
                      </m:r>
                      <m: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with</m:t>
                      </m:r>
                      <m: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BGO</m:t>
                      </m:r>
                      <m: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in</m:t>
                      </m:r>
                      <m: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the</m:t>
                      </m:r>
                      <m: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BGOOD</m:t>
                      </m:r>
                      <m: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sz="3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experiment</m:t>
                      </m:r>
                    </m:oMath>
                  </m:oMathPara>
                </a14:m>
                <a:endParaRPr lang="it-IT" sz="3600" b="1" dirty="0">
                  <a:solidFill>
                    <a:schemeClr val="bg2">
                      <a:lumMod val="10000"/>
                    </a:schemeClr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538E0D18-1116-E120-11D5-257E4F0AE5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720172" y="2231096"/>
                <a:ext cx="10751656" cy="1634528"/>
              </a:xfrm>
              <a:prstGeom prst="roundRect">
                <a:avLst/>
              </a:prstGeom>
              <a:blipFill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ottotitolo 2">
            <a:extLst>
              <a:ext uri="{FF2B5EF4-FFF2-40B4-BE49-F238E27FC236}">
                <a16:creationId xmlns:a16="http://schemas.microsoft.com/office/drawing/2014/main" id="{ED7C4A8B-A49B-36AD-A18C-CB3122C60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338" y="3865624"/>
            <a:ext cx="11824538" cy="13583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800" b="1" i="1" dirty="0">
                <a:solidFill>
                  <a:srgbClr val="C00000"/>
                </a:solidFill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Alessia Fantini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t-IT" sz="1800" b="1" i="1" dirty="0">
                <a:solidFill>
                  <a:srgbClr val="C00000"/>
                </a:solidFill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University of Rome Tor Vergata-INFN(Roma Tor Vergata)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t-IT" sz="1600" b="1" i="1" dirty="0"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In </a:t>
            </a:r>
            <a:r>
              <a:rPr lang="it-IT" sz="1600" b="1" i="1" dirty="0" err="1"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collaboration</a:t>
            </a:r>
            <a:r>
              <a:rPr lang="it-IT" sz="1600" b="1" i="1" dirty="0"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with </a:t>
            </a:r>
            <a:r>
              <a:rPr lang="it-IT" sz="1600" b="1" i="1" dirty="0" err="1"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</a:t>
            </a:r>
            <a:r>
              <a:rPr lang="it-IT" sz="1600" b="1" i="1" dirty="0"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. Di Salvo INFN &amp; P. </a:t>
            </a:r>
            <a:r>
              <a:rPr lang="it-IT" sz="1600" b="1" i="1" dirty="0" err="1"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Levisandri</a:t>
            </a:r>
            <a:r>
              <a:rPr lang="it-IT" sz="1600" b="1" i="1" dirty="0"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INFN &amp; on </a:t>
            </a:r>
            <a:r>
              <a:rPr lang="it-IT" sz="1600" b="1" i="1" dirty="0" err="1"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behalf</a:t>
            </a:r>
            <a:r>
              <a:rPr lang="it-IT" sz="1600" b="1" i="1" dirty="0"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of BGOOD </a:t>
            </a:r>
            <a:r>
              <a:rPr lang="it-IT" sz="1600" b="1" i="1" dirty="0" err="1">
                <a:latin typeface="Century Schoolbook" panose="020406040505050203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collaboration</a:t>
            </a:r>
            <a:endParaRPr lang="it-IT" sz="1600" b="1" i="1" dirty="0">
              <a:latin typeface="Century Schoolbook" panose="020406040505050203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C62C1BC-4B11-9958-C0C0-ADA0E14AE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663" y="208003"/>
            <a:ext cx="3793337" cy="163452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E006D06-037F-1B5E-A971-44785246D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38" y="235369"/>
            <a:ext cx="4122027" cy="1832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4639AB8-89D5-D373-812F-2D1C4F325BF7}"/>
                  </a:ext>
                </a:extLst>
              </p:cNvPr>
              <p:cNvSpPr txBox="1"/>
              <p:nvPr/>
            </p:nvSpPr>
            <p:spPr>
              <a:xfrm>
                <a:off x="214048" y="5663867"/>
                <a:ext cx="1197795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/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dirty="0" smtClean="0">
                            <a:ln w="0"/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 dirty="0" smtClean="0">
                            <a:ln w="0"/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it-IT" sz="1600" i="1" dirty="0" smtClean="0">
                            <a:ln w="0"/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𝑁𝐷</m:t>
                        </m:r>
                      </m:sup>
                    </m:sSup>
                    <m:r>
                      <a:rPr lang="it-IT" sz="1600" i="1" dirty="0" smtClean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International Workshop on </a:t>
                </a:r>
                <a:r>
                  <a:rPr lang="it-IT" sz="1600" dirty="0" err="1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Detection</a:t>
                </a:r>
                <a:r>
                  <a:rPr lang="it-IT" sz="1600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Systems and Techniques For </a:t>
                </a:r>
                <a:r>
                  <a:rPr lang="it-IT" sz="1600" dirty="0" err="1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Foundamental</a:t>
                </a:r>
                <a:r>
                  <a:rPr lang="it-IT" sz="1600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and Applied </a:t>
                </a:r>
                <a:r>
                  <a:rPr lang="it-IT" sz="1600" dirty="0" err="1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Physics</a:t>
                </a:r>
                <a:endParaRPr lang="it-IT" sz="160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 rtl="0"/>
                <a:r>
                  <a:rPr lang="it-IT" sz="1600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Catania (</a:t>
                </a:r>
                <a:r>
                  <a:rPr lang="it-IT" sz="1600" dirty="0" err="1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Italy</a:t>
                </a:r>
                <a:r>
                  <a:rPr lang="it-IT" sz="1600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), </a:t>
                </a:r>
                <a:r>
                  <a:rPr lang="it-IT" sz="1600" dirty="0" err="1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February</a:t>
                </a:r>
                <a:r>
                  <a:rPr lang="it-IT" sz="1600" dirty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24 -26, 2025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A4639AB8-89D5-D373-812F-2D1C4F325B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48" y="5663867"/>
                <a:ext cx="11977952" cy="584775"/>
              </a:xfrm>
              <a:prstGeom prst="rect">
                <a:avLst/>
              </a:prstGeom>
              <a:blipFill>
                <a:blip r:embed="rId6"/>
                <a:stretch>
                  <a:fillRect t="-2083" b="-14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BD93B84-B570-577E-A014-DDD0D3B8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3621" y="6481082"/>
            <a:ext cx="5072281" cy="3651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67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A8DB5C-11BF-65EC-5BBA-BB8A7A60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423190"/>
            <a:ext cx="2057400" cy="365125"/>
          </a:xfrm>
        </p:spPr>
        <p:txBody>
          <a:bodyPr/>
          <a:lstStyle/>
          <a:p>
            <a:fld id="{EFB2435B-11AA-1D45-91B3-24A9A816602A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10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2900DCF3-A2CE-B547-C11C-B8F9E1DD563F}"/>
              </a:ext>
            </a:extLst>
          </p:cNvPr>
          <p:cNvCxnSpPr>
            <a:cxnSpLocks/>
          </p:cNvCxnSpPr>
          <p:nvPr/>
        </p:nvCxnSpPr>
        <p:spPr>
          <a:xfrm>
            <a:off x="90435" y="634231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9719545-2306-E7FC-410F-2A3D6E7539B6}"/>
                  </a:ext>
                </a:extLst>
              </p:cNvPr>
              <p:cNvSpPr txBox="1"/>
              <p:nvPr/>
            </p:nvSpPr>
            <p:spPr>
              <a:xfrm>
                <a:off x="164912" y="734098"/>
                <a:ext cx="11789152" cy="5430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b="1" dirty="0">
                    <a:solidFill>
                      <a:srgbClr val="FF0000"/>
                    </a:solidFill>
                    <a:latin typeface="+mj-lt"/>
                  </a:rPr>
                  <a:t>Starting point for the data selection:  200 Runs with LD2 target</a:t>
                </a:r>
                <a:endParaRPr lang="en-GB" b="1" i="0" dirty="0">
                  <a:solidFill>
                    <a:srgbClr val="FF0000"/>
                  </a:solidFill>
                  <a:effectLst/>
                  <a:latin typeface="+mj-lt"/>
                </a:endParaRPr>
              </a:p>
              <a:p>
                <a:pPr>
                  <a:spcAft>
                    <a:spcPts val="300"/>
                  </a:spcAft>
                </a:pPr>
                <a:endParaRPr lang="en-GB" sz="1600" b="1" dirty="0">
                  <a:solidFill>
                    <a:schemeClr val="accent1"/>
                  </a:solidFill>
                  <a:latin typeface="Century Schoolbook" panose="02040604050505020304" pitchFamily="18" charset="0"/>
                </a:endParaRP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1"/>
                    </a:solidFill>
                    <a:latin typeface="Century Schoolbook" panose="02040604050505020304" pitchFamily="18" charset="0"/>
                  </a:rPr>
                  <a:t>No charged signal in the whole apparatus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</a:pPr>
                <a:r>
                  <a:rPr lang="en-GB" sz="1600" b="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 Neutral signals in BGO </a:t>
                </a:r>
                <a:endParaRPr lang="en-GB" sz="16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endParaRPr lang="en-GB" sz="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Schoolbook" panose="020406040505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lang="en-GB" b="1" dirty="0">
                    <a:solidFill>
                      <a:srgbClr val="FF0000"/>
                    </a:solidFill>
                    <a:latin typeface="Century Schoolbook" panose="02040604050505020304" pitchFamily="18" charset="0"/>
                  </a:rPr>
                  <a:t>Event Preselection:</a:t>
                </a:r>
              </a:p>
              <a:p>
                <a:r>
                  <a:rPr lang="it-IT" sz="1600" dirty="0" err="1"/>
                  <a:t>We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have</a:t>
                </a:r>
                <a:r>
                  <a:rPr lang="it-IT" sz="1600" dirty="0"/>
                  <a:t> to use a </a:t>
                </a:r>
                <a:r>
                  <a:rPr lang="it-IT" sz="1600" dirty="0" err="1"/>
                  <a:t>selection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criterion</a:t>
                </a:r>
                <a:r>
                  <a:rPr lang="it-IT" sz="1600" dirty="0"/>
                  <a:t> in </a:t>
                </a:r>
                <a:r>
                  <a:rPr lang="it-IT" sz="1600" dirty="0" err="1"/>
                  <a:t>order</a:t>
                </a:r>
                <a:r>
                  <a:rPr lang="it-IT" sz="1600" dirty="0"/>
                  <a:t> </a:t>
                </a:r>
                <a:r>
                  <a:rPr lang="it-IT" sz="1600" b="1" dirty="0"/>
                  <a:t>to </a:t>
                </a:r>
                <a:r>
                  <a:rPr lang="it-IT" sz="1600" b="1" dirty="0" err="1"/>
                  <a:t>assign</a:t>
                </a:r>
                <a:r>
                  <a:rPr lang="it-IT" sz="1600" b="1" dirty="0"/>
                  <a:t> an </a:t>
                </a:r>
                <a:r>
                  <a:rPr lang="it-IT" sz="1600" b="1" dirty="0" err="1"/>
                  <a:t>identity</a:t>
                </a:r>
                <a:r>
                  <a:rPr lang="it-IT" sz="1600" b="1" dirty="0"/>
                  <a:t> to the </a:t>
                </a:r>
              </a:p>
              <a:p>
                <a:r>
                  <a:rPr lang="it-IT" sz="1600" b="1" dirty="0" err="1"/>
                  <a:t>three</a:t>
                </a:r>
                <a:r>
                  <a:rPr lang="it-IT" sz="1600" b="1" dirty="0"/>
                  <a:t> </a:t>
                </a:r>
                <a:r>
                  <a:rPr lang="it-IT" sz="1600" b="1" dirty="0" err="1"/>
                  <a:t>neutral</a:t>
                </a:r>
                <a:r>
                  <a:rPr lang="it-IT" sz="1600" b="1" dirty="0"/>
                  <a:t> clusters</a:t>
                </a:r>
              </a:p>
              <a:p>
                <a:endParaRPr lang="en-GB" sz="1600" dirty="0">
                  <a:solidFill>
                    <a:srgbClr val="FF0000"/>
                  </a:solidFill>
                  <a:latin typeface="Century Schoolbook" panose="02040604050505020304" pitchFamily="18" charset="0"/>
                </a:endParaRPr>
              </a:p>
              <a:p>
                <a:pPr marL="342900" indent="-342900">
                  <a:buAutoNum type="arabicParenR"/>
                </a:pPr>
                <a:r>
                  <a:rPr lang="en-GB" sz="1600" b="1" dirty="0">
                    <a:solidFill>
                      <a:srgbClr val="009193"/>
                    </a:solidFill>
                    <a:latin typeface="Century Schoolbook" panose="02040604050505020304" pitchFamily="18" charset="0"/>
                  </a:rPr>
                  <a:t>Opening Angle Preselection Criterion </a:t>
                </a:r>
                <a:r>
                  <a:rPr lang="en-GB" sz="1600" dirty="0">
                    <a:solidFill>
                      <a:srgbClr val="009193"/>
                    </a:solidFill>
                    <a:latin typeface="Century Schoolbook" panose="02040604050505020304" pitchFamily="18" charset="0"/>
                  </a:rPr>
                  <a:t>=&gt;</a:t>
                </a:r>
                <a:endParaRPr lang="en-GB" sz="1600" dirty="0">
                  <a:solidFill>
                    <a:srgbClr val="FF0000"/>
                  </a:solidFill>
                  <a:latin typeface="Century Schoolbook" panose="02040604050505020304" pitchFamily="18" charset="0"/>
                </a:endParaRPr>
              </a:p>
              <a:p>
                <a:pPr marL="342900" indent="-342900">
                  <a:buAutoNum type="arabicParenR"/>
                </a:pPr>
                <a:endParaRPr lang="en-US" sz="1600" b="0" strike="noStrike" spc="-1" dirty="0">
                  <a:solidFill>
                    <a:srgbClr val="000000"/>
                  </a:solidFill>
                  <a:latin typeface="Times New Roman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600" spc="-1" dirty="0">
                    <a:solidFill>
                      <a:srgbClr val="009193"/>
                    </a:solidFill>
                    <a:latin typeface="Times New Roman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pc="-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pc="-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b="0" i="1" spc="-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1600" b="0" i="1" spc="-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𝑁𝑢𝑐𝑙𝑒𝑜𝑛</m:t>
                    </m:r>
                    <m:r>
                      <a:rPr lang="it-IT" sz="1600" b="0" i="1" spc="-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0" i="1" spc="-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𝑝h𝑜𝑡𝑜𝑝𝑟𝑜𝑑𝑢𝑐𝑡𝑖𝑜𝑛</m:t>
                    </m:r>
                    <m:r>
                      <a:rPr lang="it-IT" sz="1600" b="0" i="1" spc="-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0" i="1" spc="-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it-IT" sz="1600" b="0" i="1" spc="-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0" i="1" spc="-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𝑎𝑛𝑔𝑙𝑒</m:t>
                    </m:r>
                    <m:r>
                      <a:rPr lang="it-IT" sz="1600" b="0" i="1" spc="-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0" i="1" spc="-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𝑏𝑒𝑡𝑤𝑒𝑒𝑛</m:t>
                    </m:r>
                    <m:r>
                      <a:rPr lang="it-IT" sz="1600" b="0" i="1" spc="-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6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1600" i="1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&amp; </m:t>
                    </m:r>
                    <m:sSub>
                      <m:sSubPr>
                        <m:ctrlPr>
                          <a:rPr lang="it-IT" sz="16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it-IT" sz="1600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1600" b="0" i="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0" i="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it-IT" sz="1600" b="0" i="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0" i="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it-IT" sz="1600" b="0" i="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0" i="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𝑠𝑚𝑎𝑙𝑙𝑒𝑠𝑡</m:t>
                    </m:r>
                    <m:r>
                      <a:rPr lang="it-IT" sz="1600" b="0" i="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0" i="1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</a:rPr>
                      <m:t>𝑜𝑛𝑒</m:t>
                    </m:r>
                  </m:oMath>
                </a14:m>
                <a:endParaRPr lang="en-GB" sz="1600" dirty="0">
                  <a:solidFill>
                    <a:srgbClr val="FF0000"/>
                  </a:solidFill>
                  <a:latin typeface="Century Schoolbook" panose="02040604050505020304" pitchFamily="18" charset="0"/>
                </a:endParaRPr>
              </a:p>
              <a:p>
                <a:r>
                  <a:rPr lang="en-GB" dirty="0">
                    <a:solidFill>
                      <a:srgbClr val="FF0000"/>
                    </a:solidFill>
                    <a:latin typeface="Century Schoolbook" panose="02040604050505020304" pitchFamily="18" charset="0"/>
                  </a:rPr>
                  <a:t>neutron/photons discrimination based on a pure Kinematical assumption  </a:t>
                </a:r>
              </a:p>
              <a:p>
                <a:r>
                  <a:rPr lang="en-GB" spc="-1" dirty="0">
                    <a:solidFill>
                      <a:srgbClr val="FF0000"/>
                    </a:solidFill>
                    <a:latin typeface="Century Schoolbook" panose="02040604050505020304" pitchFamily="18" charset="0"/>
                  </a:rPr>
                  <a:t>verified by mean Simulation and</a:t>
                </a:r>
                <a:endParaRPr lang="en-US" spc="-1" dirty="0">
                  <a:solidFill>
                    <a:srgbClr val="FF0000"/>
                  </a:solidFill>
                  <a:latin typeface="Arial"/>
                </a:endParaRPr>
              </a:p>
              <a:p>
                <a:endParaRPr lang="en-US" b="0" strike="noStrike" spc="-1" dirty="0">
                  <a:solidFill>
                    <a:srgbClr val="FF0000"/>
                  </a:solidFill>
                  <a:latin typeface="Arial"/>
                </a:endParaRPr>
              </a:p>
              <a:p>
                <a:endParaRPr lang="en-US" sz="1600" b="0" strike="noStrike" spc="-1" dirty="0">
                  <a:solidFill>
                    <a:srgbClr val="FF0000"/>
                  </a:solidFill>
                  <a:latin typeface="Arial"/>
                </a:endParaRPr>
              </a:p>
              <a:p>
                <a:endParaRPr lang="en-US" sz="1600" b="0" strike="noStrike" spc="-1" dirty="0">
                  <a:solidFill>
                    <a:srgbClr val="FF0000"/>
                  </a:solidFill>
                  <a:latin typeface="Arial"/>
                </a:endParaRPr>
              </a:p>
              <a:p>
                <a:pPr algn="just"/>
                <a:r>
                  <a:rPr lang="it-IT" sz="1600" b="1" dirty="0">
                    <a:solidFill>
                      <a:srgbClr val="0432FF"/>
                    </a:solidFill>
                  </a:rPr>
                  <a:t>2)	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spc="-1" dirty="0">
                    <a:solidFill>
                      <a:srgbClr val="0432FF"/>
                    </a:solidFill>
                    <a:latin typeface="Times New Roman"/>
                    <a:ea typeface="Standard Symbols L"/>
                  </a:rPr>
                  <a:t>The Missing nucleon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1" i="1" spc="-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Standard Symbols L"/>
                          </a:rPr>
                        </m:ctrlPr>
                      </m:sSupPr>
                      <m:e>
                        <m:r>
                          <a:rPr lang="it-IT" b="1" i="1" spc="-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Standard Symbols L"/>
                          </a:rPr>
                          <m:t>𝝅</m:t>
                        </m:r>
                      </m:e>
                      <m:sup>
                        <m:r>
                          <a:rPr lang="it-IT" b="1" i="1" spc="-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Standard Symbols L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b="1" spc="-1" dirty="0">
                    <a:solidFill>
                      <a:srgbClr val="0432FF"/>
                    </a:solidFill>
                    <a:latin typeface="Times New Roman"/>
                    <a:ea typeface="Standard Symbols L"/>
                  </a:rPr>
                  <a:t> has to be inside the BGO =&gt; </a:t>
                </a:r>
                <a:endParaRPr lang="en-US" b="1" spc="-1" dirty="0">
                  <a:solidFill>
                    <a:srgbClr val="0432FF"/>
                  </a:solidFill>
                  <a:latin typeface="Arial"/>
                </a:endParaRPr>
              </a:p>
              <a:p>
                <a:pPr algn="just"/>
                <a:endParaRPr lang="en-US" sz="1600" spc="-1" dirty="0">
                  <a:solidFill>
                    <a:srgbClr val="000000"/>
                  </a:solidFill>
                  <a:latin typeface="Arial"/>
                </a:endParaRPr>
              </a:p>
              <a:p>
                <a:endParaRPr lang="en-GB" sz="1600" dirty="0">
                  <a:solidFill>
                    <a:srgbClr val="FF0000"/>
                  </a:solidFill>
                  <a:latin typeface="Century Schoolbook" panose="02040604050505020304" pitchFamily="18" charset="0"/>
                </a:endParaRP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9719545-2306-E7FC-410F-2A3D6E753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12" y="734098"/>
                <a:ext cx="11789152" cy="5430141"/>
              </a:xfrm>
              <a:prstGeom prst="rect">
                <a:avLst/>
              </a:prstGeom>
              <a:blipFill>
                <a:blip r:embed="rId2"/>
                <a:stretch>
                  <a:fillRect l="-323" t="-4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ACB3E38-A482-70DC-8284-6AF2A8BA8F90}"/>
                  </a:ext>
                </a:extLst>
              </p:cNvPr>
              <p:cNvSpPr txBox="1"/>
              <p:nvPr/>
            </p:nvSpPr>
            <p:spPr>
              <a:xfrm>
                <a:off x="0" y="48276"/>
                <a:ext cx="35433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𝐸𝑣𝑒𝑛𝑡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𝑃𝑟𝑒𝑠𝑒𝑙𝑒𝑐𝑡𝑖𝑜𝑛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8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1ACB3E38-A482-70DC-8284-6AF2A8BA8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276"/>
                <a:ext cx="3543300" cy="523220"/>
              </a:xfrm>
              <a:prstGeom prst="rect">
                <a:avLst/>
              </a:prstGeom>
              <a:blipFill>
                <a:blip r:embed="rId3"/>
                <a:stretch>
                  <a:fillRect l="-1434" r="-12186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6282D44-D5BC-ACE3-4017-BC48B1DC62DB}"/>
                  </a:ext>
                </a:extLst>
              </p:cNvPr>
              <p:cNvSpPr txBox="1"/>
              <p:nvPr/>
            </p:nvSpPr>
            <p:spPr>
              <a:xfrm>
                <a:off x="4037878" y="66185"/>
                <a:ext cx="4993829" cy="461665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→2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Schoolbook" panose="020406040505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6282D44-D5BC-ACE3-4017-BC48B1DC6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7878" y="66185"/>
                <a:ext cx="4993829" cy="461665"/>
              </a:xfrm>
              <a:prstGeom prst="rect">
                <a:avLst/>
              </a:prstGeom>
              <a:blipFill>
                <a:blip r:embed="rId4"/>
                <a:stretch>
                  <a:fillRect b="-24324"/>
                </a:stretch>
              </a:blipFill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806E361-0EDF-078D-C3B5-8DDDE49BD1BC}"/>
                  </a:ext>
                </a:extLst>
              </p:cNvPr>
              <p:cNvSpPr txBox="1"/>
              <p:nvPr/>
            </p:nvSpPr>
            <p:spPr>
              <a:xfrm>
                <a:off x="4869172" y="3074760"/>
                <a:ext cx="3076575" cy="36933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42589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b="0" i="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GB" dirty="0">
                    <a:solidFill>
                      <a:srgbClr val="009193"/>
                    </a:solidFill>
                    <a:latin typeface="Century Schoolbook" panose="02040604050505020304" pitchFamily="18" charset="0"/>
                  </a:rPr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b="0" i="1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rgbClr val="009193"/>
                    </a:solidFill>
                    <a:latin typeface="Century Schoolbook" panose="02040604050505020304" pitchFamily="18" charset="0"/>
                  </a:rPr>
                  <a:t>  &amp;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GB" dirty="0">
                    <a:solidFill>
                      <a:srgbClr val="009193"/>
                    </a:solidFill>
                    <a:latin typeface="Century Schoolbook" panose="02040604050505020304" pitchFamily="18" charset="0"/>
                  </a:rPr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i="1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endParaRPr lang="en-US" dirty="0">
                  <a:solidFill>
                    <a:srgbClr val="009193"/>
                  </a:solidFill>
                </a:endParaRPr>
              </a:p>
            </p:txBody>
          </p:sp>
        </mc:Choice>
        <mc:Fallback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806E361-0EDF-078D-C3B5-8DDDE49BD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172" y="3074760"/>
                <a:ext cx="307657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42589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uppo 40">
            <a:extLst>
              <a:ext uri="{FF2B5EF4-FFF2-40B4-BE49-F238E27FC236}">
                <a16:creationId xmlns:a16="http://schemas.microsoft.com/office/drawing/2014/main" id="{029610B7-1EB8-50D9-A159-60481E498C82}"/>
              </a:ext>
            </a:extLst>
          </p:cNvPr>
          <p:cNvGrpSpPr/>
          <p:nvPr/>
        </p:nvGrpSpPr>
        <p:grpSpPr>
          <a:xfrm>
            <a:off x="7992280" y="2389953"/>
            <a:ext cx="3901167" cy="3534646"/>
            <a:chOff x="8052897" y="734098"/>
            <a:chExt cx="3901167" cy="3534646"/>
          </a:xfrm>
        </p:grpSpPr>
        <p:pic>
          <p:nvPicPr>
            <p:cNvPr id="22" name="Immagine 21" descr="Immagine che contiene testo, schermata, diagramma, Policromia&#10;&#10;Il contenuto generato dall'IA potrebbe non essere corretto.">
              <a:extLst>
                <a:ext uri="{FF2B5EF4-FFF2-40B4-BE49-F238E27FC236}">
                  <a16:creationId xmlns:a16="http://schemas.microsoft.com/office/drawing/2014/main" id="{94FBA2B6-83B7-3F41-B015-D2DBC996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8759" y="734098"/>
              <a:ext cx="3805305" cy="3469922"/>
            </a:xfrm>
            <a:prstGeom prst="rect">
              <a:avLst/>
            </a:prstGeom>
            <a:effectLst>
              <a:outerShdw blurRad="50800" dist="112343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EFE6EBCB-28EF-5A21-C33B-B7CDE2FA79F2}"/>
                </a:ext>
              </a:extLst>
            </p:cNvPr>
            <p:cNvSpPr txBox="1"/>
            <p:nvPr/>
          </p:nvSpPr>
          <p:spPr>
            <a:xfrm>
              <a:off x="8946621" y="960049"/>
              <a:ext cx="1213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Simulation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9647E72-E2A6-A76D-013C-91D4709C4648}"/>
                    </a:ext>
                  </a:extLst>
                </p:cNvPr>
                <p:cNvSpPr txBox="1"/>
                <p:nvPr/>
              </p:nvSpPr>
              <p:spPr>
                <a:xfrm rot="16200000">
                  <a:off x="7916273" y="1648591"/>
                  <a:ext cx="58102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GB" sz="1400" dirty="0"/>
                    <a:t> 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9647E72-E2A6-A76D-013C-91D4709C46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916273" y="1648591"/>
                  <a:ext cx="581025" cy="307777"/>
                </a:xfrm>
                <a:prstGeom prst="rect">
                  <a:avLst/>
                </a:prstGeom>
                <a:blipFill>
                  <a:blip r:embed="rId7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5D27EF4D-E1DD-6F07-82E1-EBA47FD2B209}"/>
                    </a:ext>
                  </a:extLst>
                </p:cNvPr>
                <p:cNvSpPr txBox="1"/>
                <p:nvPr/>
              </p:nvSpPr>
              <p:spPr>
                <a:xfrm>
                  <a:off x="10051411" y="3941667"/>
                  <a:ext cx="800100" cy="3270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it-IT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it-IT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it-IT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b>
                            </m:sSub>
                            <m:r>
                              <a:rPr lang="it-IT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5D27EF4D-E1DD-6F07-82E1-EBA47FD2B2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1411" y="3941667"/>
                  <a:ext cx="800100" cy="327077"/>
                </a:xfrm>
                <a:prstGeom prst="rect">
                  <a:avLst/>
                </a:prstGeom>
                <a:blipFill>
                  <a:blip r:embed="rId8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Segnaposto piè di pagina 3">
            <a:extLst>
              <a:ext uri="{FF2B5EF4-FFF2-40B4-BE49-F238E27FC236}">
                <a16:creationId xmlns:a16="http://schemas.microsoft.com/office/drawing/2014/main" id="{ACCEA5B4-524F-9E5F-A425-2D3D7EE0387E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21B8DA0D-B2E1-D627-8DAE-DBB7E3F099C8}"/>
              </a:ext>
            </a:extLst>
          </p:cNvPr>
          <p:cNvGrpSpPr/>
          <p:nvPr/>
        </p:nvGrpSpPr>
        <p:grpSpPr>
          <a:xfrm>
            <a:off x="7978983" y="2311404"/>
            <a:ext cx="4023621" cy="3702224"/>
            <a:chOff x="5307746" y="2283326"/>
            <a:chExt cx="4023621" cy="3702224"/>
          </a:xfrm>
          <a:effectLst>
            <a:outerShdw blurRad="50800" dist="147452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3" name="Immagine 42" descr="Immagine che contiene testo, schermata, diagramm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AA9CE3AC-2448-9671-7769-415C36E9E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14210" y="2283326"/>
              <a:ext cx="3917157" cy="37022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CasellaDiTesto 43">
                  <a:extLst>
                    <a:ext uri="{FF2B5EF4-FFF2-40B4-BE49-F238E27FC236}">
                      <a16:creationId xmlns:a16="http://schemas.microsoft.com/office/drawing/2014/main" id="{7160F1EB-1CCF-A6BA-16E2-EC4C2CBFACFA}"/>
                    </a:ext>
                  </a:extLst>
                </p:cNvPr>
                <p:cNvSpPr txBox="1"/>
                <p:nvPr/>
              </p:nvSpPr>
              <p:spPr>
                <a:xfrm rot="16200000">
                  <a:off x="5171122" y="3381743"/>
                  <a:ext cx="58102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GB" sz="1400" dirty="0"/>
                    <a:t> </a:t>
                  </a:r>
                  <a:endParaRPr lang="en-US" sz="1400" dirty="0"/>
                </a:p>
              </p:txBody>
            </p:sp>
          </mc:Choice>
          <mc:Fallback>
            <p:sp>
              <p:nvSpPr>
                <p:cNvPr id="44" name="CasellaDiTesto 43">
                  <a:extLst>
                    <a:ext uri="{FF2B5EF4-FFF2-40B4-BE49-F238E27FC236}">
                      <a16:creationId xmlns:a16="http://schemas.microsoft.com/office/drawing/2014/main" id="{7160F1EB-1CCF-A6BA-16E2-EC4C2CBFAC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171122" y="3381743"/>
                  <a:ext cx="581025" cy="307777"/>
                </a:xfrm>
                <a:prstGeom prst="rect">
                  <a:avLst/>
                </a:prstGeom>
                <a:blipFill>
                  <a:blip r:embed="rId10"/>
                  <a:stretch>
                    <a:fillRect r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4AC189CA-2E88-4300-E12C-16CFC473095E}"/>
                    </a:ext>
                  </a:extLst>
                </p:cNvPr>
                <p:cNvSpPr txBox="1"/>
                <p:nvPr/>
              </p:nvSpPr>
              <p:spPr>
                <a:xfrm>
                  <a:off x="7459257" y="5646929"/>
                  <a:ext cx="800100" cy="3270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it-IT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it-IT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it-IT" sz="14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it-IT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b>
                            </m:sSub>
                            <m:r>
                              <a:rPr lang="it-IT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oMath>
                    </m:oMathPara>
                  </a14:m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4AC189CA-2E88-4300-E12C-16CFC47309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9257" y="5646929"/>
                  <a:ext cx="800100" cy="327077"/>
                </a:xfrm>
                <a:prstGeom prst="rect">
                  <a:avLst/>
                </a:prstGeom>
                <a:blipFill>
                  <a:blip r:embed="rId11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CasellaDiTesto 45">
                  <a:extLst>
                    <a:ext uri="{FF2B5EF4-FFF2-40B4-BE49-F238E27FC236}">
                      <a16:creationId xmlns:a16="http://schemas.microsoft.com/office/drawing/2014/main" id="{1003266B-F577-96E5-91E6-570644402F72}"/>
                    </a:ext>
                  </a:extLst>
                </p:cNvPr>
                <p:cNvSpPr txBox="1"/>
                <p:nvPr/>
              </p:nvSpPr>
              <p:spPr>
                <a:xfrm>
                  <a:off x="6447971" y="2576023"/>
                  <a:ext cx="19240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/>
                  <a14:m>
                    <m:oMath xmlns:m="http://schemas.openxmlformats.org/officeDocument/2006/math">
                      <m:r>
                        <a:rPr lang="it-IT" sz="1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GB" sz="1800" i="1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1800" i="1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sz="1800" b="0" i="1" smtClean="0">
                              <a:ln w="0"/>
                              <a:solidFill>
                                <a:srgbClr val="C00000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00" b="0" i="1" smtClean="0">
                              <a:ln w="0"/>
                              <a:solidFill>
                                <a:srgbClr val="C00000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sz="1800" b="0" i="1" smtClean="0">
                              <a:ln w="0"/>
                              <a:solidFill>
                                <a:srgbClr val="C00000"/>
                              </a:solidFill>
                              <a:effectLst>
                                <a:outerShdw blurRad="38100" dist="1905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GB" sz="1800" i="1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1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GB" sz="1800" dirty="0">
                      <a:ln w="0"/>
                      <a:solidFill>
                        <a:srgbClr val="C00000"/>
                      </a:solidFill>
                      <a:effectLst>
                        <a:outerShdw blurRad="38100" dist="1905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Century Schoolbook" panose="02040604050505020304" pitchFamily="18" charset="0"/>
                    </a:rPr>
                    <a:t> </a:t>
                  </a:r>
                </a:p>
              </p:txBody>
            </p:sp>
          </mc:Choice>
          <mc:Fallback>
            <p:sp>
              <p:nvSpPr>
                <p:cNvPr id="46" name="CasellaDiTesto 45">
                  <a:extLst>
                    <a:ext uri="{FF2B5EF4-FFF2-40B4-BE49-F238E27FC236}">
                      <a16:creationId xmlns:a16="http://schemas.microsoft.com/office/drawing/2014/main" id="{1003266B-F577-96E5-91E6-570644402F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7971" y="2576023"/>
                  <a:ext cx="1924050" cy="369332"/>
                </a:xfrm>
                <a:prstGeom prst="rect">
                  <a:avLst/>
                </a:prstGeom>
                <a:blipFill>
                  <a:blip r:embed="rId12"/>
                  <a:stretch>
                    <a:fillRect b="-1612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790CA8A5-8508-F098-388A-975E4ED69075}"/>
                  </a:ext>
                </a:extLst>
              </p:cNvPr>
              <p:cNvSpPr txBox="1"/>
              <p:nvPr/>
            </p:nvSpPr>
            <p:spPr>
              <a:xfrm>
                <a:off x="3743650" y="4266711"/>
                <a:ext cx="4481015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pc="-1" dirty="0">
                    <a:solidFill>
                      <a:srgbClr val="FF0000"/>
                    </a:solidFill>
                    <a:latin typeface="Century Schoolbook" panose="02040604050505020304" pitchFamily="18" charset="0"/>
                  </a:rPr>
                  <a:t>comparison with twin process on proton </a:t>
                </a:r>
              </a:p>
              <a:p>
                <a:r>
                  <a:rPr lang="en-GB" sz="2000" b="0" spc="-1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Schoolbook" panose="020406040505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000" i="1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000" b="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000" i="1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000" b="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000" i="1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000" b="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00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Schoolbook" panose="02040604050505020304" pitchFamily="18" charset="0"/>
                  </a:rPr>
                  <a:t> </a:t>
                </a:r>
                <a:endParaRPr lang="en-US" sz="2000" dirty="0"/>
              </a:p>
            </p:txBody>
          </p:sp>
        </mc:Choice>
        <mc:Fallback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790CA8A5-8508-F098-388A-975E4ED69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650" y="4266711"/>
                <a:ext cx="4481015" cy="677108"/>
              </a:xfrm>
              <a:prstGeom prst="rect">
                <a:avLst/>
              </a:prstGeom>
              <a:blipFill>
                <a:blip r:embed="rId13"/>
                <a:stretch>
                  <a:fillRect l="-1130" t="-5556" r="-282" b="-92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C52947C0-2DFD-8AD7-9E16-2EE9DD57AB57}"/>
                  </a:ext>
                </a:extLst>
              </p:cNvPr>
              <p:cNvSpPr txBox="1"/>
              <p:nvPr/>
            </p:nvSpPr>
            <p:spPr>
              <a:xfrm>
                <a:off x="477082" y="5834854"/>
                <a:ext cx="5359031" cy="658770"/>
              </a:xfrm>
              <a:prstGeom prst="rect">
                <a:avLst/>
              </a:prstGeom>
              <a:noFill/>
              <a:ln>
                <a:solidFill>
                  <a:srgbClr val="0432FF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  <a:latin typeface="+mj-lt"/>
                  </a:rPr>
                  <a:t>NB</a:t>
                </a:r>
                <a:r>
                  <a:rPr lang="it-IT" b="1" dirty="0">
                    <a:solidFill>
                      <a:srgbClr val="009193"/>
                    </a:solidFill>
                    <a:latin typeface="+mj-lt"/>
                  </a:rPr>
                  <a:t>: 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Highest 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it-IT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it-IT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+mj-lt"/>
                  </a:rPr>
                  <a:t>decay photon</a:t>
                </a:r>
                <a:endParaRPr lang="en-US" b="1" dirty="0">
                  <a:solidFill>
                    <a:srgbClr val="009193"/>
                  </a:solidFill>
                  <a:latin typeface="+mj-lt"/>
                </a:endParaRPr>
              </a:p>
              <a:p>
                <a:r>
                  <a:rPr lang="en-US" b="1" dirty="0">
                    <a:solidFill>
                      <a:srgbClr val="009193"/>
                    </a:solidFill>
                    <a:latin typeface="+mj-lt"/>
                  </a:rPr>
                  <a:t>     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  <m:sub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 Lowest energy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it-IT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it-IT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+mj-lt"/>
                  </a:rPr>
                  <a:t>decay photon </a:t>
                </a:r>
                <a:endParaRPr lang="en-US" b="1" dirty="0">
                  <a:solidFill>
                    <a:srgbClr val="009193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C52947C0-2DFD-8AD7-9E16-2EE9DD57A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82" y="5834854"/>
                <a:ext cx="5359031" cy="658770"/>
              </a:xfrm>
              <a:prstGeom prst="rect">
                <a:avLst/>
              </a:prstGeom>
              <a:blipFill>
                <a:blip r:embed="rId14"/>
                <a:stretch>
                  <a:fillRect l="-708" t="-1852" b="-12963"/>
                </a:stretch>
              </a:blipFill>
              <a:ln>
                <a:solidFill>
                  <a:srgbClr val="0432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DC927BC3-0811-E316-363D-C77F3DC68BAA}"/>
                  </a:ext>
                </a:extLst>
              </p:cNvPr>
              <p:cNvSpPr txBox="1"/>
              <p:nvPr/>
            </p:nvSpPr>
            <p:spPr>
              <a:xfrm>
                <a:off x="6174412" y="5262685"/>
                <a:ext cx="1695232" cy="394916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18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it-IT" sz="1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𝒎𝒊𝒔𝒔</m:t>
                        </m:r>
                        <m:r>
                          <a:rPr lang="it-IT" sz="1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it-IT" sz="1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it-IT" sz="18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𝒄𝒂𝒍𝒄</m:t>
                        </m:r>
                      </m:sup>
                    </m:sSubSup>
                    <m:r>
                      <a:rPr lang="it-IT" sz="1800" b="1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1800" b="1" spc="-1" dirty="0">
                    <a:solidFill>
                      <a:srgbClr val="0432FF"/>
                    </a:solidFill>
                    <a:latin typeface="Times New Roman"/>
                    <a:ea typeface="Standard Symbols L"/>
                  </a:rPr>
                  <a:t>20° </a:t>
                </a:r>
                <a:endParaRPr lang="en-US" dirty="0"/>
              </a:p>
            </p:txBody>
          </p:sp>
        </mc:Choice>
        <mc:Fallback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DC927BC3-0811-E316-363D-C77F3DC68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412" y="5262685"/>
                <a:ext cx="1695232" cy="39491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048440-FA0E-0D8A-5F86-E00D65354D5B}"/>
              </a:ext>
            </a:extLst>
          </p:cNvPr>
          <p:cNvSpPr txBox="1"/>
          <p:nvPr/>
        </p:nvSpPr>
        <p:spPr>
          <a:xfrm>
            <a:off x="5382873" y="1382532"/>
            <a:ext cx="6198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Schoolbook" panose="02040604050505020304" pitchFamily="18" charset="0"/>
                <a:ea typeface="+mn-ea"/>
                <a:cs typeface="+mn-cs"/>
              </a:rPr>
              <a:t>=&gt; N. of Starting events: </a:t>
            </a:r>
            <a:r>
              <a:rPr kumimoji="0" lang="it-IT" sz="2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Schoolbook" panose="02040604050505020304"/>
                <a:ea typeface="+mn-ea"/>
                <a:cs typeface="+mn-cs"/>
              </a:rPr>
              <a:t>6.1 </a:t>
            </a:r>
            <a:r>
              <a:rPr kumimoji="0" lang="it-IT" sz="2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Schoolbook" panose="02040604050505020304"/>
                <a:ea typeface="+mn-ea"/>
                <a:cs typeface="+mn-cs"/>
              </a:rPr>
              <a:t>Millions</a:t>
            </a:r>
            <a:endParaRPr kumimoji="0" lang="it-IT" sz="2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9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8" grpId="0"/>
      <p:bldP spid="51" grpId="0" animBg="1"/>
      <p:bldP spid="54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CF1B5-0392-F819-3335-21999615E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CC6D41B-1D2B-CC84-01EE-ED96358F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423190"/>
            <a:ext cx="2057400" cy="365125"/>
          </a:xfrm>
        </p:spPr>
        <p:txBody>
          <a:bodyPr/>
          <a:lstStyle/>
          <a:p>
            <a:fld id="{EFB2435B-11AA-1D45-91B3-24A9A816602A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11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9CBCB70-FE19-B156-02E4-B84FA99AA0C0}"/>
              </a:ext>
            </a:extLst>
          </p:cNvPr>
          <p:cNvCxnSpPr>
            <a:cxnSpLocks/>
          </p:cNvCxnSpPr>
          <p:nvPr/>
        </p:nvCxnSpPr>
        <p:spPr>
          <a:xfrm>
            <a:off x="90435" y="634231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C76DE64-96FD-A78E-68EA-3E2567A2D32E}"/>
                  </a:ext>
                </a:extLst>
              </p:cNvPr>
              <p:cNvSpPr txBox="1"/>
              <p:nvPr/>
            </p:nvSpPr>
            <p:spPr>
              <a:xfrm>
                <a:off x="0" y="48276"/>
                <a:ext cx="35433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𝐸𝑣𝑒𝑛𝑡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𝑆𝑒𝑙𝑒𝑐𝑡𝑖𝑜𝑛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8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C76DE64-96FD-A78E-68EA-3E2567A2D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276"/>
                <a:ext cx="3543300" cy="523220"/>
              </a:xfrm>
              <a:prstGeom prst="rect">
                <a:avLst/>
              </a:prstGeom>
              <a:blipFill>
                <a:blip r:embed="rId2"/>
                <a:stretch>
                  <a:fillRect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2905BF40-E043-5D27-B950-CC962AAE93EF}"/>
                  </a:ext>
                </a:extLst>
              </p:cNvPr>
              <p:cNvSpPr txBox="1"/>
              <p:nvPr/>
            </p:nvSpPr>
            <p:spPr>
              <a:xfrm>
                <a:off x="4148687" y="45034"/>
                <a:ext cx="3872827" cy="461665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→2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Schoolbook" panose="020406040505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2905BF40-E043-5D27-B950-CC962AAE9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87" y="45034"/>
                <a:ext cx="3872827" cy="461665"/>
              </a:xfrm>
              <a:prstGeom prst="rect">
                <a:avLst/>
              </a:prstGeom>
              <a:blipFill>
                <a:blip r:embed="rId3"/>
                <a:stretch>
                  <a:fillRect b="-24324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egnaposto piè di pagina 3">
            <a:extLst>
              <a:ext uri="{FF2B5EF4-FFF2-40B4-BE49-F238E27FC236}">
                <a16:creationId xmlns:a16="http://schemas.microsoft.com/office/drawing/2014/main" id="{EAE8945B-9650-8777-4E76-E3ED55FD8EE0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A969A8FE-FD75-2F03-87D8-2CFE3F132284}"/>
                  </a:ext>
                </a:extLst>
              </p:cNvPr>
              <p:cNvSpPr txBox="1"/>
              <p:nvPr/>
            </p:nvSpPr>
            <p:spPr>
              <a:xfrm>
                <a:off x="130356" y="1438249"/>
                <a:ext cx="5620653" cy="394916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77787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800" b="1" i="1" smtClean="0">
                              <a:solidFill>
                                <a:srgbClr val="CB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it-IT" sz="1800" b="1" i="1" smtClean="0">
                                  <a:solidFill>
                                    <a:srgbClr val="CB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800" b="1" i="1" smtClean="0">
                                  <a:solidFill>
                                    <a:srgbClr val="CB00FF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it-IT" sz="1800" b="1" i="1" smtClean="0">
                                  <a:solidFill>
                                    <a:srgbClr val="CB00FF"/>
                                  </a:solidFill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  <m:r>
                                <a:rPr lang="it-IT" sz="1800" b="1" i="1">
                                  <a:solidFill>
                                    <a:srgbClr val="CB00FF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it-IT" sz="1800" b="1" i="1">
                                  <a:solidFill>
                                    <a:srgbClr val="CB00FF"/>
                                  </a:solidFill>
                                  <a:latin typeface="Cambria Math" panose="02040503050406030204" pitchFamily="18" charset="0"/>
                                </a:rPr>
                                <m:t>𝒎𝒊𝒔𝒔</m:t>
                              </m:r>
                              <m:r>
                                <a:rPr lang="it-IT" sz="1800" b="1" i="1" smtClean="0">
                                  <a:solidFill>
                                    <a:srgbClr val="CB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800" b="1" i="1" smtClean="0">
                                  <a:solidFill>
                                    <a:srgbClr val="CB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  <m:sup>
                              <m:r>
                                <a:rPr lang="it-IT" sz="1800" b="1" i="1">
                                  <a:solidFill>
                                    <a:srgbClr val="CB00FF"/>
                                  </a:solidFill>
                                  <a:latin typeface="Cambria Math" panose="02040503050406030204" pitchFamily="18" charset="0"/>
                                </a:rPr>
                                <m:t>𝒄𝒂𝒍𝒄</m:t>
                              </m:r>
                            </m:sup>
                          </m:sSubSup>
                          <m:r>
                            <a:rPr lang="it-IT" sz="1800" b="1" i="1" smtClean="0">
                              <a:solidFill>
                                <a:srgbClr val="CB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800" b="1" i="1" smtClean="0">
                              <a:solidFill>
                                <a:srgbClr val="CB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rgbClr val="CB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  <m:sup>
                          <m:r>
                            <a:rPr lang="it-IT" sz="1800" b="1" i="1" smtClean="0">
                              <a:solidFill>
                                <a:srgbClr val="CB00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𝒎𝒆𝒂𝒔</m:t>
                          </m:r>
                        </m:sup>
                      </m:sSubSup>
                      <m:r>
                        <a:rPr lang="it-IT" sz="1800" b="1" i="1" smtClean="0">
                          <a:solidFill>
                            <a:srgbClr val="CB00FF"/>
                          </a:solidFill>
                          <a:effectLst/>
                          <a:latin typeface="Cambria Math" panose="02040503050406030204" pitchFamily="18" charset="0"/>
                        </a:rPr>
                        <m:t> % </m:t>
                      </m:r>
                      <m:r>
                        <a:rPr lang="it-IT" sz="1800" b="1" i="1" smtClean="0">
                          <a:solidFill>
                            <a:srgbClr val="CB00FF"/>
                          </a:solidFill>
                          <a:effectLst/>
                          <a:latin typeface="Cambria Math" panose="02040503050406030204" pitchFamily="18" charset="0"/>
                        </a:rPr>
                        <m:t>𝑪𝒐𝒑𝒍𝒂𝒏𝒂𝒓𝒊𝒕𝒚</m:t>
                      </m:r>
                    </m:oMath>
                  </m:oMathPara>
                </a14:m>
                <a:endParaRPr lang="en-US" sz="1800" b="0" strike="noStrike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A969A8FE-FD75-2F03-87D8-2CFE3F132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56" y="1438249"/>
                <a:ext cx="5620653" cy="3949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77787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D162090-5ED7-E14D-862A-D6FC0CC71CB5}"/>
                  </a:ext>
                </a:extLst>
              </p:cNvPr>
              <p:cNvSpPr txBox="1"/>
              <p:nvPr/>
            </p:nvSpPr>
            <p:spPr>
              <a:xfrm>
                <a:off x="6565093" y="1461130"/>
                <a:ext cx="4638102" cy="37555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62373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</a:rPr>
                  <a:t>4</a:t>
                </a:r>
                <a:r>
                  <a:rPr lang="it-IT" sz="1800" b="1" dirty="0">
                    <a:solidFill>
                      <a:srgbClr val="FF0000"/>
                    </a:solidFill>
                  </a:rPr>
                  <a:t>)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it-IT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𝑰𝒏𝒗𝑴𝒂𝒔𝒔</m:t>
                    </m:r>
                    <m:r>
                      <a:rPr lang="it-IT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%  </m:t>
                    </m:r>
                    <m:r>
                      <a:rPr lang="it-IT" sz="1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𝑴𝒊𝒔𝒔𝑴𝒂𝒔𝒔</m:t>
                    </m:r>
                    <m:r>
                      <a:rPr lang="it-IT" sz="1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𝒇𝒓𝒐𝒎</m:t>
                    </m:r>
                    <m:r>
                      <a:rPr lang="it-IT" sz="1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it-IT" sz="1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D162090-5ED7-E14D-862A-D6FC0CC71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093" y="1461130"/>
                <a:ext cx="4638102" cy="375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62373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uppo 35">
            <a:extLst>
              <a:ext uri="{FF2B5EF4-FFF2-40B4-BE49-F238E27FC236}">
                <a16:creationId xmlns:a16="http://schemas.microsoft.com/office/drawing/2014/main" id="{371828A3-0D73-216E-36AB-4B6F80374363}"/>
              </a:ext>
            </a:extLst>
          </p:cNvPr>
          <p:cNvGrpSpPr/>
          <p:nvPr/>
        </p:nvGrpSpPr>
        <p:grpSpPr>
          <a:xfrm>
            <a:off x="1010851" y="2521431"/>
            <a:ext cx="4064185" cy="3702338"/>
            <a:chOff x="7384523" y="2134493"/>
            <a:chExt cx="4525493" cy="3959072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45541AA-F0B8-295A-7D39-045318B8A0F9}"/>
                </a:ext>
              </a:extLst>
            </p:cNvPr>
            <p:cNvGrpSpPr/>
            <p:nvPr/>
          </p:nvGrpSpPr>
          <p:grpSpPr>
            <a:xfrm>
              <a:off x="7384523" y="2134493"/>
              <a:ext cx="4525493" cy="3959072"/>
              <a:chOff x="1041946" y="900003"/>
              <a:chExt cx="4503762" cy="3703173"/>
            </a:xfrm>
          </p:grpSpPr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E7293535-D4F6-9FBF-B0C4-C8805E96611D}"/>
                  </a:ext>
                </a:extLst>
              </p:cNvPr>
              <p:cNvSpPr/>
              <p:nvPr/>
            </p:nvSpPr>
            <p:spPr>
              <a:xfrm>
                <a:off x="1041946" y="900003"/>
                <a:ext cx="4503762" cy="3703173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133126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" name="Immagine 18" descr="Immagine che contiene testo, schermata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949471C0-897B-7F80-3B16-F1A787F1F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7921" y="1468054"/>
                <a:ext cx="3552069" cy="297155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CasellaDiTesto 19">
                    <a:extLst>
                      <a:ext uri="{FF2B5EF4-FFF2-40B4-BE49-F238E27FC236}">
                        <a16:creationId xmlns:a16="http://schemas.microsoft.com/office/drawing/2014/main" id="{C200358F-1CEA-81E8-DDAA-31794EB3F3C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05856" y="1788460"/>
                    <a:ext cx="1375869" cy="3181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𝑁𝑢𝑐𝑙𝑒𝑜𝑛</m:t>
                            </m:r>
                          </m:sub>
                        </m:sSub>
                      </m:oMath>
                    </a14:m>
                    <a:r>
                      <a:rPr lang="en-GB" sz="1600" dirty="0"/>
                      <a:t>  </a:t>
                    </a:r>
                  </a:p>
                </p:txBody>
              </p:sp>
            </mc:Choice>
            <mc:Fallback xmlns="">
              <p:sp>
                <p:nvSpPr>
                  <p:cNvPr id="20" name="CasellaDiTesto 19">
                    <a:extLst>
                      <a:ext uri="{FF2B5EF4-FFF2-40B4-BE49-F238E27FC236}">
                        <a16:creationId xmlns:a16="http://schemas.microsoft.com/office/drawing/2014/main" id="{C200358F-1CEA-81E8-DDAA-31794EB3F3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905856" y="1788460"/>
                    <a:ext cx="1375869" cy="31814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4167" b="-45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CasellaDiTesto 20">
                    <a:extLst>
                      <a:ext uri="{FF2B5EF4-FFF2-40B4-BE49-F238E27FC236}">
                        <a16:creationId xmlns:a16="http://schemas.microsoft.com/office/drawing/2014/main" id="{BBF6215F-3891-FB60-745C-ADA7C6A156DE}"/>
                      </a:ext>
                    </a:extLst>
                  </p:cNvPr>
                  <p:cNvSpPr txBox="1"/>
                  <p:nvPr/>
                </p:nvSpPr>
                <p:spPr>
                  <a:xfrm>
                    <a:off x="3144833" y="4276515"/>
                    <a:ext cx="1432010" cy="32666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𝐶𝑜𝑝𝑙𝑎𝑛𝑎𝑟𝑖𝑡𝑦</m:t>
                          </m:r>
                        </m:oMath>
                      </m:oMathPara>
                    </a14:m>
                    <a:endParaRPr lang="en-GB" sz="1600" dirty="0"/>
                  </a:p>
                </p:txBody>
              </p:sp>
            </mc:Choice>
            <mc:Fallback xmlns="">
              <p:sp>
                <p:nvSpPr>
                  <p:cNvPr id="21" name="CasellaDiTesto 20">
                    <a:extLst>
                      <a:ext uri="{FF2B5EF4-FFF2-40B4-BE49-F238E27FC236}">
                        <a16:creationId xmlns:a16="http://schemas.microsoft.com/office/drawing/2014/main" id="{BBF6215F-3891-FB60-745C-ADA7C6A156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44833" y="4276515"/>
                    <a:ext cx="1432010" cy="32666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EE7C68B5-282E-07B5-64DB-3DA4B52F680F}"/>
                    </a:ext>
                  </a:extLst>
                </p:cNvPr>
                <p:cNvSpPr txBox="1"/>
                <p:nvPr/>
              </p:nvSpPr>
              <p:spPr>
                <a:xfrm>
                  <a:off x="8235886" y="2382233"/>
                  <a:ext cx="2850365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it-IT" sz="2000" b="0" i="0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it-IT" sz="2000" b="0" i="1" smtClean="0">
                                <a:solidFill>
                                  <a:srgbClr val="CB00FF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 smtClean="0">
                                <a:solidFill>
                                  <a:srgbClr val="CB00FF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sz="2000" b="0" i="1" smtClean="0">
                                <a:solidFill>
                                  <a:srgbClr val="CB00FF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it-IT" sz="2000" b="0" i="1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% </m:t>
                        </m:r>
                        <m:r>
                          <a:rPr lang="it-IT" sz="2000" b="0" i="1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𝐶𝑜𝑝𝑙𝑎𝑛𝑎𝑟𝑖𝑡𝑦</m:t>
                        </m:r>
                      </m:oMath>
                    </m:oMathPara>
                  </a14:m>
                  <a:endParaRPr lang="en-US" sz="2000" dirty="0">
                    <a:solidFill>
                      <a:srgbClr val="CB00FF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EE7C68B5-282E-07B5-64DB-3DA4B52F68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5886" y="2382233"/>
                  <a:ext cx="2850365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258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4449AC10-5A68-7183-09F5-392E19F28CB9}"/>
              </a:ext>
            </a:extLst>
          </p:cNvPr>
          <p:cNvGrpSpPr/>
          <p:nvPr/>
        </p:nvGrpSpPr>
        <p:grpSpPr>
          <a:xfrm>
            <a:off x="6275382" y="2535138"/>
            <a:ext cx="5217525" cy="3351422"/>
            <a:chOff x="6275382" y="2535138"/>
            <a:chExt cx="5217525" cy="3351422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AEC6476A-9FCB-7F08-6DBB-7728FA744294}"/>
                </a:ext>
              </a:extLst>
            </p:cNvPr>
            <p:cNvGrpSpPr/>
            <p:nvPr/>
          </p:nvGrpSpPr>
          <p:grpSpPr>
            <a:xfrm>
              <a:off x="6275382" y="2535138"/>
              <a:ext cx="5217525" cy="3351422"/>
              <a:chOff x="6731087" y="1182991"/>
              <a:chExt cx="5186980" cy="3493541"/>
            </a:xfrm>
            <a:effectLst/>
          </p:grpSpPr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24504F83-CAAC-EC75-135C-7EE20BCF01BE}"/>
                  </a:ext>
                </a:extLst>
              </p:cNvPr>
              <p:cNvSpPr/>
              <p:nvPr/>
            </p:nvSpPr>
            <p:spPr>
              <a:xfrm>
                <a:off x="6731087" y="1182991"/>
                <a:ext cx="5186980" cy="3493541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133126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0" name="Immagine 29" descr="Immagine che contiene testo, schermata, diagramma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5EB12FD3-BAC1-BD1A-D65C-B3E8370EA8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63736" y="1712581"/>
                <a:ext cx="4123901" cy="2753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CasellaDiTesto 30">
                    <a:extLst>
                      <a:ext uri="{FF2B5EF4-FFF2-40B4-BE49-F238E27FC236}">
                        <a16:creationId xmlns:a16="http://schemas.microsoft.com/office/drawing/2014/main" id="{DD5DA628-A4E2-2E28-3A08-B7D95512D89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349649" y="2623480"/>
                    <a:ext cx="1897757" cy="28884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𝐼𝑛𝑣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𝑀𝑎𝑠𝑠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GB" sz="1600" dirty="0"/>
                  </a:p>
                </p:txBody>
              </p:sp>
            </mc:Choice>
            <mc:Fallback xmlns="">
              <p:sp>
                <p:nvSpPr>
                  <p:cNvPr id="31" name="CasellaDiTesto 30">
                    <a:extLst>
                      <a:ext uri="{FF2B5EF4-FFF2-40B4-BE49-F238E27FC236}">
                        <a16:creationId xmlns:a16="http://schemas.microsoft.com/office/drawing/2014/main" id="{DD5DA628-A4E2-2E28-3A08-B7D95512D8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6349649" y="2623480"/>
                    <a:ext cx="1897757" cy="28884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r="-208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2" name="CasellaDiTesto 31">
                    <a:extLst>
                      <a:ext uri="{FF2B5EF4-FFF2-40B4-BE49-F238E27FC236}">
                        <a16:creationId xmlns:a16="http://schemas.microsoft.com/office/drawing/2014/main" id="{8F414128-6995-A130-1DF1-AD520C65C0FC}"/>
                      </a:ext>
                    </a:extLst>
                  </p:cNvPr>
                  <p:cNvSpPr txBox="1"/>
                  <p:nvPr/>
                </p:nvSpPr>
                <p:spPr>
                  <a:xfrm>
                    <a:off x="8882655" y="4276838"/>
                    <a:ext cx="2411719" cy="25666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it-IT" sz="1600" b="0" dirty="0"/>
                      <a:t>Miss </a:t>
                    </a:r>
                    <a14:m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𝑀𝑎𝑠𝑠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𝑓𝑟𝑜𝑚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GB" sz="1600" dirty="0"/>
                  </a:p>
                </p:txBody>
              </p:sp>
            </mc:Choice>
            <mc:Fallback>
              <p:sp>
                <p:nvSpPr>
                  <p:cNvPr id="32" name="CasellaDiTesto 31">
                    <a:extLst>
                      <a:ext uri="{FF2B5EF4-FFF2-40B4-BE49-F238E27FC236}">
                        <a16:creationId xmlns:a16="http://schemas.microsoft.com/office/drawing/2014/main" id="{8F414128-6995-A130-1DF1-AD520C65C0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82655" y="4276838"/>
                    <a:ext cx="2411719" cy="256662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5208" t="-25000" r="-3125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576F02B7-4489-F07F-D5E1-B78864D0D705}"/>
                    </a:ext>
                  </a:extLst>
                </p:cNvPr>
                <p:cNvSpPr txBox="1"/>
                <p:nvPr/>
              </p:nvSpPr>
              <p:spPr>
                <a:xfrm>
                  <a:off x="6585980" y="2668058"/>
                  <a:ext cx="419722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𝐼𝑛𝑣</m:t>
                        </m:r>
                        <m:r>
                          <a:rPr 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𝑀𝑎𝑠𝑠</m:t>
                        </m:r>
                        <m:r>
                          <a:rPr 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%  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𝑀𝑖𝑠𝑠𝑀𝑎𝑠𝑠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𝑓𝑟𝑜𝑚</m:t>
                        </m:r>
                        <m:r>
                          <a:rPr lang="it-IT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576F02B7-4489-F07F-D5E1-B78864D0D7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5980" y="2668058"/>
                  <a:ext cx="4197229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Freccia giù 32">
            <a:extLst>
              <a:ext uri="{FF2B5EF4-FFF2-40B4-BE49-F238E27FC236}">
                <a16:creationId xmlns:a16="http://schemas.microsoft.com/office/drawing/2014/main" id="{531CA550-7581-8E51-FA27-F6503CE1BF6D}"/>
              </a:ext>
            </a:extLst>
          </p:cNvPr>
          <p:cNvSpPr/>
          <p:nvPr/>
        </p:nvSpPr>
        <p:spPr>
          <a:xfrm>
            <a:off x="2817166" y="2097567"/>
            <a:ext cx="259882" cy="2695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76000239-3C89-1EFD-D1ED-4DFA1EA90459}"/>
              </a:ext>
            </a:extLst>
          </p:cNvPr>
          <p:cNvSpPr txBox="1"/>
          <p:nvPr/>
        </p:nvSpPr>
        <p:spPr>
          <a:xfrm>
            <a:off x="180481" y="863119"/>
            <a:ext cx="11623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spc="-1" dirty="0">
                <a:solidFill>
                  <a:srgbClr val="CB00FF"/>
                </a:solidFill>
              </a:rPr>
              <a:t>Stringent kinematical standard cuts to select 2-body final state reactions:</a:t>
            </a:r>
          </a:p>
          <a:p>
            <a:endParaRPr lang="en-US" sz="1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Freccia giù 36">
            <a:extLst>
              <a:ext uri="{FF2B5EF4-FFF2-40B4-BE49-F238E27FC236}">
                <a16:creationId xmlns:a16="http://schemas.microsoft.com/office/drawing/2014/main" id="{5A0E1A3F-1A6C-3181-B2E5-8CBF3189ECAF}"/>
              </a:ext>
            </a:extLst>
          </p:cNvPr>
          <p:cNvSpPr/>
          <p:nvPr/>
        </p:nvSpPr>
        <p:spPr>
          <a:xfrm>
            <a:off x="8754203" y="2046080"/>
            <a:ext cx="259882" cy="2695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EB8CD10-1DB2-AC7E-501C-4032A9190284}"/>
              </a:ext>
            </a:extLst>
          </p:cNvPr>
          <p:cNvSpPr txBox="1"/>
          <p:nvPr/>
        </p:nvSpPr>
        <p:spPr>
          <a:xfrm>
            <a:off x="4828718" y="1912901"/>
            <a:ext cx="20174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strike="noStrike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Standard Symbols L"/>
              </a:rPr>
              <a:t>graphical 2D cuts</a:t>
            </a:r>
            <a:endParaRPr lang="en-US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18015934-B347-DCDC-21E3-CF95CD4B244A}"/>
              </a:ext>
            </a:extLst>
          </p:cNvPr>
          <p:cNvCxnSpPr>
            <a:cxnSpLocks/>
          </p:cNvCxnSpPr>
          <p:nvPr/>
        </p:nvCxnSpPr>
        <p:spPr>
          <a:xfrm flipH="1">
            <a:off x="3194546" y="2274236"/>
            <a:ext cx="1607053" cy="1522510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38EC1130-D97D-C053-29ED-70BCFE0F723A}"/>
              </a:ext>
            </a:extLst>
          </p:cNvPr>
          <p:cNvCxnSpPr>
            <a:cxnSpLocks/>
          </p:cNvCxnSpPr>
          <p:nvPr/>
        </p:nvCxnSpPr>
        <p:spPr>
          <a:xfrm>
            <a:off x="6846163" y="2323313"/>
            <a:ext cx="988797" cy="1488298"/>
          </a:xfrm>
          <a:prstGeom prst="straightConnector1">
            <a:avLst/>
          </a:prstGeom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36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5" grpId="0" animBg="1"/>
      <p:bldP spid="33" grpId="0" animBg="1"/>
      <p:bldP spid="35" grpId="0"/>
      <p:bldP spid="37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A8DB5C-11BF-65EC-5BBA-BB8A7A60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423190"/>
            <a:ext cx="2057400" cy="365125"/>
          </a:xfrm>
        </p:spPr>
        <p:txBody>
          <a:bodyPr/>
          <a:lstStyle/>
          <a:p>
            <a:fld id="{EFB2435B-11AA-1D45-91B3-24A9A816602A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12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2900DCF3-A2CE-B547-C11C-B8F9E1DD563F}"/>
              </a:ext>
            </a:extLst>
          </p:cNvPr>
          <p:cNvCxnSpPr>
            <a:cxnSpLocks/>
          </p:cNvCxnSpPr>
          <p:nvPr/>
        </p:nvCxnSpPr>
        <p:spPr>
          <a:xfrm>
            <a:off x="0" y="654328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3830E67-07AA-B18C-80A2-B4691BD1B097}"/>
                  </a:ext>
                </a:extLst>
              </p:cNvPr>
              <p:cNvSpPr txBox="1"/>
              <p:nvPr/>
            </p:nvSpPr>
            <p:spPr>
              <a:xfrm>
                <a:off x="0" y="48276"/>
                <a:ext cx="35433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𝐾𝑖𝑛𝑒𝑚𝑎𝑡𝑖𝑐𝑎𝑙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𝐶𝑢𝑡𝑠</m:t>
                      </m:r>
                      <m:r>
                        <a:rPr lang="it-IT" sz="2800" b="0" i="1" smtClean="0">
                          <a:ln w="0"/>
                          <a:solidFill>
                            <a:srgbClr val="C0000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280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3830E67-07AA-B18C-80A2-B4691BD1B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276"/>
                <a:ext cx="3543300" cy="523220"/>
              </a:xfrm>
              <a:prstGeom prst="rect">
                <a:avLst/>
              </a:prstGeom>
              <a:blipFill>
                <a:blip r:embed="rId3"/>
                <a:stretch>
                  <a:fillRect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E54424EB-2107-E3A4-39BE-0B83A35F900C}"/>
                  </a:ext>
                </a:extLst>
              </p:cNvPr>
              <p:cNvSpPr txBox="1"/>
              <p:nvPr/>
            </p:nvSpPr>
            <p:spPr>
              <a:xfrm>
                <a:off x="3439096" y="79053"/>
                <a:ext cx="3872827" cy="461665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→2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Schoolbook" panose="020406040505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E54424EB-2107-E3A4-39BE-0B83A35F9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9096" y="79053"/>
                <a:ext cx="3872827" cy="461665"/>
              </a:xfrm>
              <a:prstGeom prst="rect">
                <a:avLst/>
              </a:prstGeom>
              <a:blipFill>
                <a:blip r:embed="rId4"/>
                <a:stretch>
                  <a:fillRect b="-24324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uppo 48">
            <a:extLst>
              <a:ext uri="{FF2B5EF4-FFF2-40B4-BE49-F238E27FC236}">
                <a16:creationId xmlns:a16="http://schemas.microsoft.com/office/drawing/2014/main" id="{CFAF8448-C0EB-30A3-56E5-1FA68FE1790A}"/>
              </a:ext>
            </a:extLst>
          </p:cNvPr>
          <p:cNvGrpSpPr/>
          <p:nvPr/>
        </p:nvGrpSpPr>
        <p:grpSpPr>
          <a:xfrm>
            <a:off x="65739" y="2291968"/>
            <a:ext cx="5849885" cy="3618626"/>
            <a:chOff x="65739" y="2291968"/>
            <a:chExt cx="5849885" cy="3618626"/>
          </a:xfrm>
        </p:grpSpPr>
        <p:pic>
          <p:nvPicPr>
            <p:cNvPr id="35" name="Immagine 34" descr="Immagine che contiene diagramma, Diagramma, linea&#10;&#10;Il contenuto generato dall'IA potrebbe non essere corretto.">
              <a:extLst>
                <a:ext uri="{FF2B5EF4-FFF2-40B4-BE49-F238E27FC236}">
                  <a16:creationId xmlns:a16="http://schemas.microsoft.com/office/drawing/2014/main" id="{E2234E16-1675-6AF6-5F3B-97EA22340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39" y="2743251"/>
              <a:ext cx="5849885" cy="3167343"/>
            </a:xfrm>
            <a:prstGeom prst="rect">
              <a:avLst/>
            </a:prstGeom>
            <a:effectLst>
              <a:outerShdw blurRad="50800" dist="148272" dir="2700000" algn="t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sellaDiTesto 36">
                  <a:extLst>
                    <a:ext uri="{FF2B5EF4-FFF2-40B4-BE49-F238E27FC236}">
                      <a16:creationId xmlns:a16="http://schemas.microsoft.com/office/drawing/2014/main" id="{4E271CBE-0491-C56E-62BC-5790F7966073}"/>
                    </a:ext>
                  </a:extLst>
                </p:cNvPr>
                <p:cNvSpPr txBox="1"/>
                <p:nvPr/>
              </p:nvSpPr>
              <p:spPr>
                <a:xfrm>
                  <a:off x="862991" y="3092985"/>
                  <a:ext cx="1419226" cy="11959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GB" sz="1200" dirty="0">
                      <a:solidFill>
                        <a:srgbClr val="009193"/>
                      </a:solidFill>
                      <a:latin typeface="Century Schoolbook" panose="02040604050505020304" pitchFamily="18" charset="0"/>
                    </a:rPr>
                    <a:t>Angle </a:t>
                  </a:r>
                  <a:r>
                    <a:rPr lang="en-GB" sz="1200" dirty="0" err="1">
                      <a:solidFill>
                        <a:srgbClr val="009193"/>
                      </a:solidFill>
                      <a:latin typeface="Century Schoolbook" panose="02040604050505020304" pitchFamily="18" charset="0"/>
                    </a:rPr>
                    <a:t>Presel</a:t>
                  </a:r>
                  <a:endParaRPr lang="it-IT" sz="1200" i="1" dirty="0">
                    <a:solidFill>
                      <a:srgbClr val="0432FF"/>
                    </a:solidFill>
                    <a:latin typeface="Cambria Math" panose="02040503050406030204" pitchFamily="18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it-IT" sz="12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it-IT" sz="1200" b="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it-IT" sz="1200" b="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𝑚𝑖𝑠𝑠</m:t>
                          </m:r>
                          <m:r>
                            <a:rPr lang="it-IT" sz="1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1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it-IT" sz="1200" b="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𝑐𝑎𝑙𝑐</m:t>
                          </m:r>
                        </m:sup>
                      </m:sSubSup>
                      <m:r>
                        <a:rPr lang="it-IT" sz="1200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a14:m>
                  <a:r>
                    <a:rPr lang="en-US" sz="1200" strike="noStrike" spc="-1" dirty="0">
                      <a:solidFill>
                        <a:srgbClr val="0432FF"/>
                      </a:solidFill>
                      <a:latin typeface="Times New Roman"/>
                      <a:ea typeface="Standard Symbols L"/>
                    </a:rPr>
                    <a:t>20°   </a:t>
                  </a: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1200" b="0" i="0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sty m:val="p"/>
                          </m:rPr>
                          <a:rPr lang="it-IT" sz="1200" b="0" i="0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it-IT" sz="1200" b="0" i="1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it-IT" sz="1200" b="0" i="1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% </m:t>
                        </m:r>
                        <m:r>
                          <a:rPr lang="it-IT" sz="1200" b="0" i="1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𝐶𝑜𝑝𝑙𝑎𝑛𝑎𝑟𝑖𝑡𝑦</m:t>
                        </m:r>
                      </m:oMath>
                    </m:oMathPara>
                  </a14:m>
                  <a:endParaRPr lang="en-US" sz="1200" strike="noStrike" spc="-1" dirty="0">
                    <a:solidFill>
                      <a:srgbClr val="000000"/>
                    </a:solidFill>
                    <a:latin typeface="Arial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it-IT" sz="1200" b="0" dirty="0">
                      <a:solidFill>
                        <a:srgbClr val="FF0000"/>
                      </a:solidFill>
                    </a:rPr>
                    <a:t> +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it-IT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  </m:t>
                      </m:r>
                      <m:r>
                        <a:rPr lang="it-IT" sz="1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𝑀𝑖𝑠𝑠</m:t>
                      </m:r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7" name="CasellaDiTesto 36">
                  <a:extLst>
                    <a:ext uri="{FF2B5EF4-FFF2-40B4-BE49-F238E27FC236}">
                      <a16:creationId xmlns:a16="http://schemas.microsoft.com/office/drawing/2014/main" id="{4E271CBE-0491-C56E-62BC-5790F79660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2991" y="3092985"/>
                  <a:ext cx="1419226" cy="1195905"/>
                </a:xfrm>
                <a:prstGeom prst="rect">
                  <a:avLst/>
                </a:prstGeom>
                <a:blipFill>
                  <a:blip r:embed="rId6"/>
                  <a:stretch>
                    <a:fillRect l="-893" r="-7143" b="-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79901E32-7942-9370-C692-D07DC59437BC}"/>
                    </a:ext>
                  </a:extLst>
                </p:cNvPr>
                <p:cNvSpPr txBox="1"/>
                <p:nvPr/>
              </p:nvSpPr>
              <p:spPr>
                <a:xfrm>
                  <a:off x="1755309" y="2291968"/>
                  <a:ext cx="2470744" cy="28321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it-IT" b="1" i="0" dirty="0" err="1">
                      <a:latin typeface="+mj-lt"/>
                    </a:rPr>
                    <a:t>Invariant</a:t>
                  </a:r>
                  <a:r>
                    <a:rPr lang="it-IT" b="1" i="0" dirty="0">
                      <a:latin typeface="+mj-lt"/>
                    </a:rPr>
                    <a:t>  Mass</a:t>
                  </a:r>
                  <a:endParaRPr lang="en-GB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79901E32-7942-9370-C692-D07DC59437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5309" y="2291968"/>
                  <a:ext cx="2470744" cy="283219"/>
                </a:xfrm>
                <a:prstGeom prst="rect">
                  <a:avLst/>
                </a:prstGeom>
                <a:blipFill>
                  <a:blip r:embed="rId7"/>
                  <a:stretch>
                    <a:fillRect l="-2564" t="-26087" b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Segnaposto piè di pagina 3">
            <a:extLst>
              <a:ext uri="{FF2B5EF4-FFF2-40B4-BE49-F238E27FC236}">
                <a16:creationId xmlns:a16="http://schemas.microsoft.com/office/drawing/2014/main" id="{AADDD629-1172-3DF2-714D-1DFFF24C11D8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47C2AE6-81D5-7FDF-4B79-5BD60CDB8C83}"/>
                  </a:ext>
                </a:extLst>
              </p:cNvPr>
              <p:cNvSpPr txBox="1"/>
              <p:nvPr/>
            </p:nvSpPr>
            <p:spPr>
              <a:xfrm>
                <a:off x="38100" y="796768"/>
                <a:ext cx="12115800" cy="17356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2-body reaction completely defined by the meson reconstructed from the 2 </a:t>
                </a:r>
                <a14:m>
                  <m:oMath xmlns:m="http://schemas.openxmlformats.org/officeDocument/2006/math">
                    <m:r>
                      <a:rPr lang="en-GB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GB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’s in BGO and the neutron detected  in BGO =&gt; </a:t>
                </a:r>
                <a:r>
                  <a:rPr lang="en-GB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Clean Event Selection  by means of  2D Graphical Cuts     </a:t>
                </a:r>
                <a14:m>
                  <m:oMath xmlns:m="http://schemas.openxmlformats.org/officeDocument/2006/math">
                    <m:r>
                      <a:rPr lang="en-GB" i="1" dirty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=&gt;  2.9</m:t>
                    </m:r>
                    <m:r>
                      <a:rPr lang="it-IT" b="0" i="1" dirty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·</m:t>
                    </m:r>
                    <m:sSup>
                      <m:sSupPr>
                        <m:ctrlPr>
                          <a:rPr lang="it-IT" b="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dirty="0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GB" i="1" dirty="0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selected events</a:t>
                </a:r>
              </a:p>
              <a:p>
                <a:pPr>
                  <a:lnSpc>
                    <a:spcPct val="150000"/>
                  </a:lnSpc>
                </a:pPr>
                <a:endParaRPr lang="en-GB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endParaRPr lang="en-GB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endParaRPr>
              </a:p>
            </p:txBody>
          </p:sp>
        </mc:Choice>
        <mc:Fallback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C47C2AE6-81D5-7FDF-4B79-5BD60CDB8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796768"/>
                <a:ext cx="12115800" cy="1735668"/>
              </a:xfrm>
              <a:prstGeom prst="rect">
                <a:avLst/>
              </a:prstGeom>
              <a:blipFill>
                <a:blip r:embed="rId8"/>
                <a:stretch>
                  <a:fillRect l="-4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uppo 49">
            <a:extLst>
              <a:ext uri="{FF2B5EF4-FFF2-40B4-BE49-F238E27FC236}">
                <a16:creationId xmlns:a16="http://schemas.microsoft.com/office/drawing/2014/main" id="{E8F493AA-E04C-12D0-AEC4-AB6E55D2D303}"/>
              </a:ext>
            </a:extLst>
          </p:cNvPr>
          <p:cNvGrpSpPr/>
          <p:nvPr/>
        </p:nvGrpSpPr>
        <p:grpSpPr>
          <a:xfrm>
            <a:off x="6129215" y="2273942"/>
            <a:ext cx="5997045" cy="3636652"/>
            <a:chOff x="6129215" y="2273942"/>
            <a:chExt cx="5997045" cy="3772524"/>
          </a:xfrm>
        </p:grpSpPr>
        <p:pic>
          <p:nvPicPr>
            <p:cNvPr id="39" name="Immagine 38" descr="Immagine che contiene Diagramma, diagramma, linea, testo&#10;&#10;Il contenuto generato dall'IA potrebbe non essere corretto.">
              <a:extLst>
                <a:ext uri="{FF2B5EF4-FFF2-40B4-BE49-F238E27FC236}">
                  <a16:creationId xmlns:a16="http://schemas.microsoft.com/office/drawing/2014/main" id="{EA227600-224F-D57A-9556-38868CC90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29215" y="2745523"/>
              <a:ext cx="5997045" cy="3300943"/>
            </a:xfrm>
            <a:prstGeom prst="rect">
              <a:avLst/>
            </a:prstGeom>
            <a:effectLst>
              <a:outerShdw blurRad="50800" dist="139318" dir="2700000" algn="t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15027FA8-FCE5-F4D5-3B72-972AE6ABDAEC}"/>
                    </a:ext>
                  </a:extLst>
                </p:cNvPr>
                <p:cNvSpPr txBox="1"/>
                <p:nvPr/>
              </p:nvSpPr>
              <p:spPr>
                <a:xfrm>
                  <a:off x="6899955" y="3129672"/>
                  <a:ext cx="1419226" cy="11959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GB" sz="1200" dirty="0">
                      <a:solidFill>
                        <a:srgbClr val="009193"/>
                      </a:solidFill>
                      <a:latin typeface="Century Schoolbook" panose="02040604050505020304" pitchFamily="18" charset="0"/>
                    </a:rPr>
                    <a:t>Angle </a:t>
                  </a:r>
                  <a:r>
                    <a:rPr lang="en-GB" sz="1200" dirty="0" err="1">
                      <a:solidFill>
                        <a:srgbClr val="009193"/>
                      </a:solidFill>
                      <a:latin typeface="Century Schoolbook" panose="02040604050505020304" pitchFamily="18" charset="0"/>
                    </a:rPr>
                    <a:t>Presel</a:t>
                  </a:r>
                  <a:endParaRPr lang="it-IT" sz="1200" i="1" dirty="0">
                    <a:solidFill>
                      <a:srgbClr val="0432FF"/>
                    </a:solidFill>
                    <a:latin typeface="Cambria Math" panose="02040503050406030204" pitchFamily="18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bSup>
                        <m:sSubSupPr>
                          <m:ctrlPr>
                            <a:rPr lang="it-IT" sz="12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1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a:rPr lang="it-IT" sz="1200" b="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it-IT" sz="1200" b="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𝑚𝑖𝑠𝑠</m:t>
                          </m:r>
                          <m:r>
                            <a:rPr lang="it-IT" sz="1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it-IT" sz="12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it-IT" sz="1200" b="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𝑐𝑎𝑙𝑐</m:t>
                          </m:r>
                        </m:sup>
                      </m:sSubSup>
                      <m:r>
                        <a:rPr lang="it-IT" sz="1200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a14:m>
                  <a:r>
                    <a:rPr lang="en-US" sz="1200" strike="noStrike" spc="-1" dirty="0">
                      <a:solidFill>
                        <a:srgbClr val="0432FF"/>
                      </a:solidFill>
                      <a:latin typeface="Times New Roman"/>
                      <a:ea typeface="Standard Symbols L"/>
                    </a:rPr>
                    <a:t>20°   </a:t>
                  </a: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1200" b="0" i="0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+</m:t>
                        </m:r>
                        <m:r>
                          <m:rPr>
                            <m:sty m:val="p"/>
                          </m:rPr>
                          <a:rPr lang="it-IT" sz="1200" b="0" i="0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it-IT" sz="1200" b="0" i="1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it-IT" sz="1200" b="0" i="1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% </m:t>
                        </m:r>
                        <m:r>
                          <a:rPr lang="it-IT" sz="1200" b="0" i="1" smtClean="0">
                            <a:solidFill>
                              <a:srgbClr val="CB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𝐶𝑜𝑝𝑙𝑎𝑛𝑎𝑟𝑖𝑡𝑦</m:t>
                        </m:r>
                      </m:oMath>
                    </m:oMathPara>
                  </a14:m>
                  <a:endParaRPr lang="en-US" sz="1200" strike="noStrike" spc="-1" dirty="0">
                    <a:solidFill>
                      <a:srgbClr val="000000"/>
                    </a:solidFill>
                    <a:latin typeface="Arial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it-IT" sz="1200" b="0" dirty="0">
                      <a:solidFill>
                        <a:srgbClr val="FF0000"/>
                      </a:solidFill>
                    </a:rPr>
                    <a:t> +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it-IT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%  </m:t>
                      </m:r>
                      <m:r>
                        <a:rPr lang="it-IT" sz="1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𝑀𝑖𝑠𝑠</m:t>
                      </m:r>
                      <m:sSub>
                        <m:sSubPr>
                          <m:ctrlPr>
                            <a:rPr lang="it-IT" sz="1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200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15027FA8-FCE5-F4D5-3B72-972AE6ABDA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9955" y="3129672"/>
                  <a:ext cx="1419226" cy="1195905"/>
                </a:xfrm>
                <a:prstGeom prst="rect">
                  <a:avLst/>
                </a:prstGeom>
                <a:blipFill>
                  <a:blip r:embed="rId10"/>
                  <a:stretch>
                    <a:fillRect r="-6195" b="-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13F6766A-6281-51D5-E980-BD8B01FD421A}"/>
                    </a:ext>
                  </a:extLst>
                </p:cNvPr>
                <p:cNvSpPr txBox="1"/>
                <p:nvPr/>
              </p:nvSpPr>
              <p:spPr>
                <a:xfrm>
                  <a:off x="7360255" y="2273942"/>
                  <a:ext cx="3076435" cy="28321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1" i="1" smtClean="0">
                                <a:latin typeface="Cambria Math" panose="02040503050406030204" pitchFamily="18" charset="0"/>
                              </a:rPr>
                              <m:t>𝑴𝒊𝒔𝒔𝒊𝒏𝒈</m:t>
                            </m:r>
                            <m:r>
                              <a:rPr lang="it-IT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b="1" i="1" smtClean="0">
                                <a:latin typeface="Cambria Math" panose="02040503050406030204" pitchFamily="18" charset="0"/>
                              </a:rPr>
                              <m:t>𝒎𝒂𝒔𝒔</m:t>
                            </m:r>
                            <m:r>
                              <a:rPr lang="it-IT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b="1" i="1" smtClean="0">
                                <a:latin typeface="Cambria Math" panose="02040503050406030204" pitchFamily="18" charset="0"/>
                              </a:rPr>
                              <m:t>𝒇𝒓𝒐𝒎</m:t>
                            </m:r>
                            <m:r>
                              <a:rPr lang="it-IT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it-IT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en-GB" b="1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13F6766A-6281-51D5-E980-BD8B01FD42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0255" y="2273942"/>
                  <a:ext cx="3076435" cy="283219"/>
                </a:xfrm>
                <a:prstGeom prst="rect">
                  <a:avLst/>
                </a:prstGeom>
                <a:blipFill>
                  <a:blip r:embed="rId11"/>
                  <a:stretch>
                    <a:fillRect t="-4348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57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F314C-41AB-5A8C-D467-A3446E093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674F414-92B4-57E4-10DF-AE821288B661}"/>
                  </a:ext>
                </a:extLst>
              </p:cNvPr>
              <p:cNvSpPr txBox="1"/>
              <p:nvPr/>
            </p:nvSpPr>
            <p:spPr>
              <a:xfrm>
                <a:off x="84295" y="2716090"/>
                <a:ext cx="12115800" cy="3282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  <a:ea typeface="Arial Unicode MS"/>
                  </a:rPr>
                  <a:t>         </a:t>
                </a:r>
                <a:endParaRPr lang="en-US" b="0" strike="noStrike" spc="-1" dirty="0">
                  <a:solidFill>
                    <a:srgbClr val="000000"/>
                  </a:solidFill>
                  <a:latin typeface="Arial"/>
                </a:endParaRPr>
              </a:p>
              <a:p>
                <a:pPr marL="457200" indent="-457200" algn="just">
                  <a:lnSpc>
                    <a:spcPct val="150000"/>
                  </a:lnSpc>
                  <a:buAutoNum type="arabicParenR"/>
                </a:pPr>
                <a:r>
                  <a:rPr lang="en-US" sz="2000" spc="-1" dirty="0">
                    <a:solidFill>
                      <a:srgbClr val="FF0000"/>
                    </a:solidFill>
                    <a:latin typeface="Times New Roman"/>
                    <a:ea typeface="Standard Symbols L"/>
                  </a:rPr>
                  <a:t>Mean Energy per Crystal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b="0" i="1" spc="-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800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it-IT" sz="2800" b="0" i="1" spc="-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r>
                                  <a:rPr lang="it-IT" sz="2800" i="1" spc="-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800" b="0" i="1" spc="-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𝑡𝑜𝑡</m:t>
                                </m:r>
                              </m:sub>
                            </m:sSub>
                          </m:e>
                          <m:sub>
                            <m:r>
                              <a:rPr lang="it-IT" sz="2800" b="0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𝑛</m:t>
                            </m:r>
                            <m:r>
                              <a:rPr lang="it-IT" sz="2800" b="0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,</m:t>
                            </m:r>
                            <m:r>
                              <a:rPr lang="it-IT" sz="2800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800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2800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800" b="0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𝑛</m:t>
                            </m:r>
                            <m:r>
                              <a:rPr lang="it-IT" sz="2800" b="0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,</m:t>
                            </m:r>
                            <m:r>
                              <a:rPr lang="it-IT" sz="2800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sub>
                        </m:sSub>
                      </m:den>
                    </m:f>
                  </m:oMath>
                </a14:m>
                <a:r>
                  <a:rPr lang="ar-AE" sz="2000" dirty="0"/>
                  <a:t> </a:t>
                </a:r>
                <a:endParaRPr lang="en-US" sz="2000" spc="-1" dirty="0">
                  <a:solidFill>
                    <a:srgbClr val="FF0000"/>
                  </a:solidFill>
                  <a:latin typeface="Times New Roman"/>
                  <a:ea typeface="Standard Symbols L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0" strike="noStrike" spc="-1" dirty="0">
                    <a:solidFill>
                      <a:srgbClr val="009193"/>
                    </a:solidFill>
                    <a:latin typeface="Times New Roman"/>
                    <a:ea typeface="Standard Symbols L"/>
                  </a:rPr>
                  <a:t>2)    Energy concentration in the crystal with the highest released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pc="-1" dirty="0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000" b="0" i="1" spc="-1" dirty="0" smtClean="0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2000" i="1" spc="-1" dirty="0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000" b="0" i="1" spc="-1" dirty="0" smtClean="0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𝑀𝐴𝑋</m:t>
                            </m:r>
                          </m:sub>
                        </m:sSub>
                      </m:e>
                      <m:sub>
                        <m:r>
                          <a:rPr lang="it-IT" sz="2000" b="0" i="1" spc="-1" dirty="0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𝑛</m:t>
                        </m:r>
                        <m:r>
                          <a:rPr lang="it-IT" sz="2000" b="0" i="1" spc="-1" dirty="0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2000" i="1" spc="-1" dirty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𝛾</m:t>
                        </m:r>
                      </m:sub>
                    </m:sSub>
                    <m:r>
                      <a:rPr lang="it-IT" sz="2000" b="0" i="1" spc="-1" dirty="0" smtClean="0">
                        <a:solidFill>
                          <a:srgbClr val="009193"/>
                        </a:solidFill>
                        <a:latin typeface="Cambria Math" panose="02040503050406030204" pitchFamily="18" charset="0"/>
                        <a:ea typeface="Arial Unicode MS"/>
                      </a:rPr>
                      <m:t>/</m:t>
                    </m:r>
                    <m:sSub>
                      <m:sSubPr>
                        <m:ctrlPr>
                          <a:rPr lang="it-IT" sz="2000" b="0" i="1" spc="-1" dirty="0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2000" b="0" i="1" spc="-1" dirty="0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𝐸</m:t>
                        </m:r>
                      </m:e>
                      <m:sub>
                        <m:r>
                          <a:rPr lang="it-IT" sz="2000" b="0" i="1" spc="-1" dirty="0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𝑡𝑜</m:t>
                        </m:r>
                        <m:sSub>
                          <m:sSubPr>
                            <m:ctrlPr>
                              <a:rPr lang="it-IT" sz="2000" b="0" i="1" spc="-1" dirty="0" smtClean="0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2000" b="0" i="1" spc="-1" dirty="0" smtClean="0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𝑡</m:t>
                            </m:r>
                          </m:e>
                          <m:sub>
                            <m:r>
                              <a:rPr lang="it-IT" sz="2000" b="0" i="1" spc="-1" dirty="0" smtClean="0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𝑛</m:t>
                            </m:r>
                            <m:r>
                              <a:rPr lang="it-IT" sz="2000" b="0" i="1" spc="-1" dirty="0" smtClean="0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,</m:t>
                            </m:r>
                            <m:r>
                              <a:rPr lang="it-IT" sz="2000" b="0" i="1" spc="-1" dirty="0" smtClean="0">
                                <a:solidFill>
                                  <a:srgbClr val="009193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sub>
                        </m:sSub>
                        <m:r>
                          <a:rPr lang="it-IT" sz="2000" b="0" i="1" spc="-1" dirty="0" smtClean="0">
                            <a:solidFill>
                              <a:srgbClr val="009193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  </m:t>
                        </m:r>
                      </m:sub>
                    </m:sSub>
                  </m:oMath>
                </a14:m>
                <a:endParaRPr lang="en-US" sz="2000" b="0" strike="noStrike" spc="-1" dirty="0">
                  <a:solidFill>
                    <a:srgbClr val="000000"/>
                  </a:solidFill>
                  <a:latin typeface="Arial"/>
                </a:endParaRPr>
              </a:p>
              <a:p>
                <a:pPr algn="just"/>
                <a:endParaRPr lang="en-US" sz="2000" b="0" strike="noStrike" spc="-1" dirty="0">
                  <a:solidFill>
                    <a:srgbClr val="000000"/>
                  </a:solidFill>
                  <a:latin typeface="Arial"/>
                </a:endParaRPr>
              </a:p>
              <a:p>
                <a:pPr algn="just"/>
                <a:r>
                  <a:rPr lang="en-US" sz="2000" b="0" strike="noStrike" spc="-1" dirty="0">
                    <a:solidFill>
                      <a:srgbClr val="000000"/>
                    </a:solidFill>
                    <a:latin typeface="Times New Roman"/>
                    <a:ea typeface="Standard Symbols L"/>
                  </a:rPr>
                  <a:t>3)    Photons Time of Flight (</a:t>
                </a:r>
                <a:r>
                  <a:rPr lang="en-US" sz="2000" b="0" strike="noStrike" spc="-1" dirty="0" err="1">
                    <a:solidFill>
                      <a:srgbClr val="000000"/>
                    </a:solidFill>
                    <a:latin typeface="Times New Roman"/>
                    <a:ea typeface="Standard Symbols L"/>
                  </a:rPr>
                  <a:t>ToF</a:t>
                </a:r>
                <a:r>
                  <a:rPr lang="en-US" sz="2000" b="0" strike="noStrike" spc="-1" dirty="0">
                    <a:solidFill>
                      <a:srgbClr val="000000"/>
                    </a:solidFill>
                    <a:latin typeface="Times New Roman"/>
                    <a:ea typeface="Standard Symbols L"/>
                  </a:rPr>
                  <a:t>) vs. neutron </a:t>
                </a:r>
                <a:r>
                  <a:rPr lang="en-US" sz="2000" spc="-1" dirty="0" err="1">
                    <a:solidFill>
                      <a:srgbClr val="000000"/>
                    </a:solidFill>
                    <a:latin typeface="Times New Roman"/>
                    <a:ea typeface="Standard Symbols L"/>
                  </a:rPr>
                  <a:t>ToF</a:t>
                </a:r>
                <a:r>
                  <a:rPr lang="en-US" sz="2000" b="0" strike="noStrike" spc="-1" dirty="0">
                    <a:solidFill>
                      <a:srgbClr val="000000"/>
                    </a:solidFill>
                    <a:latin typeface="Times New Roman"/>
                    <a:ea typeface="Standard Symbols L"/>
                  </a:rPr>
                  <a:t>. </a:t>
                </a:r>
                <a:endParaRPr lang="en-US" sz="2000" b="0" strike="noStrike" spc="-1" dirty="0">
                  <a:solidFill>
                    <a:srgbClr val="000000"/>
                  </a:solidFill>
                  <a:latin typeface="Arial"/>
                </a:endParaRPr>
              </a:p>
              <a:p>
                <a:pPr algn="just"/>
                <a:r>
                  <a:rPr lang="en-US" sz="2000" spc="-1" dirty="0">
                    <a:solidFill>
                      <a:srgbClr val="FF0000"/>
                    </a:solidFill>
                    <a:latin typeface="Times New Roman"/>
                    <a:ea typeface="Standard Symbols L"/>
                  </a:rPr>
                  <a:t> </a:t>
                </a:r>
                <a:endParaRPr lang="en-US" sz="2000" b="0" strike="noStrike" spc="-1" dirty="0">
                  <a:solidFill>
                    <a:srgbClr val="FF0000"/>
                  </a:solidFill>
                  <a:latin typeface="Arial"/>
                </a:endParaRPr>
              </a:p>
              <a:p>
                <a:pPr algn="ctr">
                  <a:lnSpc>
                    <a:spcPct val="100000"/>
                  </a:lnSpc>
                </a:pPr>
                <a:endParaRPr lang="en-US" b="0" strike="noStrike" spc="-1" dirty="0">
                  <a:solidFill>
                    <a:srgbClr val="000000"/>
                  </a:solidFill>
                  <a:latin typeface="Times New Roman"/>
                  <a:ea typeface="Arial Unicode MS"/>
                </a:endParaRPr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674F414-92B4-57E4-10DF-AE821288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5" y="2716090"/>
                <a:ext cx="12115800" cy="3282950"/>
              </a:xfrm>
              <a:prstGeom prst="rect">
                <a:avLst/>
              </a:prstGeom>
              <a:blipFill>
                <a:blip r:embed="rId3"/>
                <a:stretch>
                  <a:fillRect l="-5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674EB825-A34A-5FCC-08F2-0CD2E7EA019D}"/>
              </a:ext>
            </a:extLst>
          </p:cNvPr>
          <p:cNvCxnSpPr>
            <a:cxnSpLocks/>
          </p:cNvCxnSpPr>
          <p:nvPr/>
        </p:nvCxnSpPr>
        <p:spPr>
          <a:xfrm>
            <a:off x="0" y="667569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EDF296-3C1B-97D0-2AAA-303761947A3A}"/>
              </a:ext>
            </a:extLst>
          </p:cNvPr>
          <p:cNvSpPr txBox="1"/>
          <p:nvPr/>
        </p:nvSpPr>
        <p:spPr>
          <a:xfrm>
            <a:off x="10960" y="44451"/>
            <a:ext cx="10485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Neutron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/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Photon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Discrimination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Criteria</a:t>
            </a:r>
            <a:endParaRPr lang="en-US" sz="2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1BA6DE59-DA99-FC85-F330-7CF5DF88E36A}"/>
                  </a:ext>
                </a:extLst>
              </p:cNvPr>
              <p:cNvSpPr txBox="1"/>
              <p:nvPr/>
            </p:nvSpPr>
            <p:spPr>
              <a:xfrm>
                <a:off x="84295" y="833972"/>
                <a:ext cx="11915468" cy="1022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spc="-1" dirty="0">
                    <a:latin typeface="+mj-lt"/>
                    <a:ea typeface="Arial Unicode MS"/>
                  </a:rPr>
                  <a:t> Starting from the 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Clean Data </a:t>
                </a:r>
                <a14:m>
                  <m:oMath xmlns:m="http://schemas.openxmlformats.org/officeDocument/2006/math">
                    <m:r>
                      <a:rPr lang="it-IT" sz="2000" b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𝐨𝐟</m:t>
                    </m:r>
                    <m:r>
                      <a:rPr lang="it-IT" sz="2000" b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en-GB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GB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it-IT" sz="20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GB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it-IT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r>
                      <a:rPr lang="it-IT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000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000" strike="noStrike" spc="-1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, </a:t>
                </a:r>
                <a:r>
                  <a:rPr lang="en-US" sz="2000" b="1" strike="noStrike" spc="-1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we analyzed the </a:t>
                </a:r>
                <a:r>
                  <a:rPr lang="en-US" sz="2000" b="1" spc="-1" dirty="0">
                    <a:solidFill>
                      <a:srgbClr val="000000"/>
                    </a:solidFill>
                    <a:ea typeface="Standard Symbols L"/>
                  </a:rPr>
                  <a:t>π</a:t>
                </a:r>
                <a:r>
                  <a:rPr lang="en-US" sz="2000" b="1" spc="-1" baseline="33000" dirty="0">
                    <a:solidFill>
                      <a:srgbClr val="000000"/>
                    </a:solidFill>
                    <a:ea typeface="Standard Symbols L"/>
                  </a:rPr>
                  <a:t>0</a:t>
                </a:r>
                <a:r>
                  <a:rPr lang="en-US" sz="2000" b="1" spc="-1" dirty="0">
                    <a:solidFill>
                      <a:srgbClr val="000000"/>
                    </a:solidFill>
                    <a:ea typeface="Standard Symbols L"/>
                  </a:rPr>
                  <a:t> decay photons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pc="-1" dirty="0"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2000" b="1" i="1" spc="-1" dirty="0"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e>
                      <m:sub>
                        <m:r>
                          <a:rPr lang="it-IT" sz="2000" b="1" i="1" spc="-1" dirty="0">
                            <a:latin typeface="Cambria Math" panose="02040503050406030204" pitchFamily="18" charset="0"/>
                            <a:ea typeface="Arial Unicode MS"/>
                          </a:rPr>
                          <m:t>𝟏</m:t>
                        </m:r>
                      </m:sub>
                    </m:sSub>
                    <m:r>
                      <a:rPr lang="it-IT" sz="2000" b="1" i="1" spc="-1" dirty="0">
                        <a:latin typeface="Cambria Math" panose="02040503050406030204" pitchFamily="18" charset="0"/>
                        <a:ea typeface="Arial Unicode MS"/>
                      </a:rPr>
                      <m:t> </m:t>
                    </m:r>
                  </m:oMath>
                </a14:m>
                <a:r>
                  <a:rPr lang="en-US" sz="2000" b="1" spc="-1" dirty="0">
                    <a:solidFill>
                      <a:srgbClr val="000000"/>
                    </a:solidFill>
                    <a:ea typeface="Standard Symbols L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pc="-1" dirty="0"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2000" b="1" i="1" spc="-1" dirty="0"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e>
                      <m:sub>
                        <m:r>
                          <a:rPr lang="it-IT" sz="2000" b="1" i="1" spc="-1" dirty="0">
                            <a:latin typeface="Cambria Math" panose="02040503050406030204" pitchFamily="18" charset="0"/>
                            <a:ea typeface="Arial Unicode MS"/>
                          </a:rPr>
                          <m:t>𝟐</m:t>
                        </m:r>
                      </m:sub>
                    </m:sSub>
                    <m:r>
                      <a:rPr lang="it-IT" sz="2000" b="1" i="1" spc="-1" dirty="0">
                        <a:latin typeface="Cambria Math" panose="02040503050406030204" pitchFamily="18" charset="0"/>
                        <a:ea typeface="Arial Unicode MS"/>
                      </a:rPr>
                      <m:t> </m:t>
                    </m:r>
                  </m:oMath>
                </a14:m>
                <a:r>
                  <a:rPr lang="en-US" sz="2000" b="1" spc="-1" dirty="0">
                    <a:solidFill>
                      <a:srgbClr val="000000"/>
                    </a:solidFill>
                    <a:ea typeface="Standard Symbols L"/>
                  </a:rPr>
                  <a:t>) and neutron</a:t>
                </a:r>
                <a:r>
                  <a:rPr lang="en-US" sz="2000" spc="-1" dirty="0">
                    <a:solidFill>
                      <a:srgbClr val="000000"/>
                    </a:solidFill>
                    <a:ea typeface="Standard Symbols L"/>
                  </a:rPr>
                  <a:t> </a:t>
                </a:r>
                <a:r>
                  <a:rPr lang="en-US" sz="2000" b="1" spc="-1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clusters </a:t>
                </a:r>
                <a:r>
                  <a:rPr lang="en-US" sz="2000" strike="noStrike" spc="-1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in order to find other properties which could be peculiar of these particles and which could be used as discrimination criteria from the very beginning.</a:t>
                </a:r>
                <a:endParaRPr lang="en-US" sz="2000" strike="noStrike" spc="-1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1BA6DE59-DA99-FC85-F330-7CF5DF88E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5" y="833972"/>
                <a:ext cx="11915468" cy="1022652"/>
              </a:xfrm>
              <a:prstGeom prst="rect">
                <a:avLst/>
              </a:prstGeom>
              <a:blipFill>
                <a:blip r:embed="rId4"/>
                <a:stretch>
                  <a:fillRect l="-532" t="-3659" r="-532" b="-85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58F76E64-A30C-63AA-083A-2EF8712CB8D8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51329DC-CC95-B8DC-6A81-BA9080B446C6}"/>
              </a:ext>
            </a:extLst>
          </p:cNvPr>
          <p:cNvGrpSpPr/>
          <p:nvPr/>
        </p:nvGrpSpPr>
        <p:grpSpPr>
          <a:xfrm>
            <a:off x="3418683" y="2023026"/>
            <a:ext cx="5354633" cy="965061"/>
            <a:chOff x="3390108" y="1568464"/>
            <a:chExt cx="5354633" cy="965061"/>
          </a:xfrm>
        </p:grpSpPr>
        <p:sp>
          <p:nvSpPr>
            <p:cNvPr id="20" name="Freccia giù 19">
              <a:extLst>
                <a:ext uri="{FF2B5EF4-FFF2-40B4-BE49-F238E27FC236}">
                  <a16:creationId xmlns:a16="http://schemas.microsoft.com/office/drawing/2014/main" id="{FD65E23C-5C40-EDE8-4F01-3F7403F86342}"/>
                </a:ext>
              </a:extLst>
            </p:cNvPr>
            <p:cNvSpPr/>
            <p:nvPr/>
          </p:nvSpPr>
          <p:spPr>
            <a:xfrm>
              <a:off x="5930901" y="1568464"/>
              <a:ext cx="222256" cy="24603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4A40B56-F99B-80D8-0871-BF083679F669}"/>
                </a:ext>
              </a:extLst>
            </p:cNvPr>
            <p:cNvSpPr txBox="1"/>
            <p:nvPr/>
          </p:nvSpPr>
          <p:spPr>
            <a:xfrm>
              <a:off x="3390108" y="2010305"/>
              <a:ext cx="53546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0" strike="noStrike" spc="-1" dirty="0">
                  <a:solidFill>
                    <a:srgbClr val="FF0000"/>
                  </a:solidFill>
                  <a:latin typeface="Times New Roman"/>
                  <a:ea typeface="Standard Symbols L"/>
                </a:rPr>
                <a:t>We identified three PID criteria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31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2AC1-DC29-7E98-882C-A999DDD57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B79F2C0-493E-DCDE-0678-CE872C783FA1}"/>
                  </a:ext>
                </a:extLst>
              </p:cNvPr>
              <p:cNvSpPr txBox="1"/>
              <p:nvPr/>
            </p:nvSpPr>
            <p:spPr>
              <a:xfrm>
                <a:off x="30981" y="768584"/>
                <a:ext cx="12115800" cy="40572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  <a:ea typeface="Arial Unicode MS"/>
                  </a:rPr>
                  <a:t>          </a:t>
                </a:r>
                <a:r>
                  <a:rPr lang="en-US" sz="2000" b="1" spc="-1" dirty="0">
                    <a:solidFill>
                      <a:srgbClr val="FF0000"/>
                    </a:solidFill>
                    <a:latin typeface="+mj-lt"/>
                    <a:ea typeface="Standard Symbols L"/>
                  </a:rPr>
                  <a:t>Cluster multiplicity </a:t>
                </a:r>
                <a14:m>
                  <m:oMath xmlns:m="http://schemas.openxmlformats.org/officeDocument/2006/math">
                    <m:r>
                      <a:rPr lang="en-US" sz="2000" b="1" i="1" spc="-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tandard Symbols L"/>
                      </a:rPr>
                      <m:t>𝑴</m:t>
                    </m:r>
                  </m:oMath>
                </a14:m>
                <a:r>
                  <a:rPr lang="en-US" sz="2000" b="1" spc="-1" dirty="0">
                    <a:solidFill>
                      <a:srgbClr val="FF0000"/>
                    </a:solidFill>
                    <a:latin typeface="+mj-lt"/>
                    <a:ea typeface="Standard Symbols L"/>
                  </a:rPr>
                  <a:t> </a:t>
                </a:r>
                <a:r>
                  <a:rPr lang="en-US" sz="2000" b="1" strike="noStrike" spc="-1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: </a:t>
                </a:r>
                <a:endParaRPr lang="en-US" sz="2000" b="1" strike="noStrike" spc="-1" dirty="0">
                  <a:solidFill>
                    <a:srgbClr val="000000"/>
                  </a:solidFill>
                  <a:latin typeface="+mj-lt"/>
                </a:endParaRP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2000" b="1" i="1" spc="-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𝑴</m:t>
                        </m:r>
                      </m:e>
                      <m:sub>
                        <m:r>
                          <a:rPr lang="it-IT" sz="2000" b="1" i="1" spc="-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  <m:r>
                      <a:rPr lang="it-IT" sz="2000" b="1" i="1" spc="-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/>
                      </a:rPr>
                      <m:t> </m:t>
                    </m:r>
                  </m:oMath>
                </a14:m>
                <a:r>
                  <a:rPr lang="en-US" sz="2000" b="1" strike="noStrike" spc="-1" dirty="0">
                    <a:solidFill>
                      <a:schemeClr val="tx1"/>
                    </a:solidFill>
                    <a:latin typeface="+mj-lt"/>
                    <a:ea typeface="Standard Symbols L"/>
                  </a:rPr>
                  <a:t>roughly proportional to the energy</a:t>
                </a:r>
                <a:r>
                  <a:rPr lang="it-IT" sz="2000" b="1" spc="-1" dirty="0">
                    <a:solidFill>
                      <a:schemeClr val="tx1"/>
                    </a:solidFill>
                    <a:latin typeface="+mj-lt"/>
                    <a:ea typeface="Arial Unicode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pc="-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2000" b="1" i="1" spc="-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𝑬</m:t>
                        </m:r>
                      </m:e>
                      <m:sub>
                        <m:r>
                          <a:rPr lang="it-IT" sz="2000" b="1" i="1" spc="-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en-US" sz="2000" b="1" strike="noStrike" spc="-1" dirty="0">
                    <a:solidFill>
                      <a:schemeClr val="tx1"/>
                    </a:solidFill>
                    <a:latin typeface="+mj-lt"/>
                    <a:ea typeface="Standard Symbols L"/>
                  </a:rPr>
                  <a:t> for photon clusters</a:t>
                </a:r>
                <a:r>
                  <a:rPr lang="en-US" sz="2000" b="0" strike="noStrike" spc="-1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; </a:t>
                </a:r>
                <a:endParaRPr lang="en-US" sz="2000" b="0" strike="noStrike" spc="-1" dirty="0">
                  <a:solidFill>
                    <a:srgbClr val="000000"/>
                  </a:solidFill>
                  <a:latin typeface="+mj-lt"/>
                </a:endParaRPr>
              </a:p>
              <a:p>
                <a:pPr marL="742950" lvl="1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pc="-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2000" b="1" i="1" spc="-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𝑴</m:t>
                        </m:r>
                      </m:e>
                      <m:sub>
                        <m:r>
                          <a:rPr lang="it-IT" sz="2000" b="1" i="1" spc="-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b="1" strike="noStrike" spc="-1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 small (&lt;5) and independent on the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pc="-1" dirty="0"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2000" b="1" i="1" spc="-1" dirty="0">
                            <a:latin typeface="Cambria Math" panose="02040503050406030204" pitchFamily="18" charset="0"/>
                            <a:ea typeface="Arial Unicode MS"/>
                          </a:rPr>
                          <m:t>𝑬</m:t>
                        </m:r>
                      </m:e>
                      <m:sub>
                        <m:r>
                          <a:rPr lang="it-IT" sz="2000" b="1" i="1" spc="-1" dirty="0" smtClean="0"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2000" b="1" spc="-1" dirty="0">
                    <a:latin typeface="+mj-lt"/>
                    <a:ea typeface="Standard Symbols L"/>
                  </a:rPr>
                  <a:t> </a:t>
                </a:r>
                <a:r>
                  <a:rPr lang="en-US" sz="2000" b="1" strike="noStrike" spc="-1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for neutron clusters</a:t>
                </a:r>
              </a:p>
              <a:p>
                <a:pPr algn="just"/>
                <a:endParaRPr lang="en-US" b="0" strike="noStrike" spc="-1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endParaRPr lang="en-US" spc="-1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endParaRPr lang="en-US" b="0" strike="noStrike" spc="-1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endParaRPr lang="en-US" spc="-1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endParaRPr lang="en-US" b="0" strike="noStrike" spc="-1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endParaRPr lang="en-US" spc="-1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endParaRPr lang="en-US" b="0" strike="noStrike" spc="-1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endParaRPr lang="en-US" b="0" strike="noStrike" spc="-1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r>
                  <a:rPr lang="it-IT" sz="2000" b="1" spc="-1" dirty="0">
                    <a:solidFill>
                      <a:srgbClr val="FF0000"/>
                    </a:solidFill>
                    <a:latin typeface="+mj-lt"/>
                    <a:ea typeface="Arial Unicode MS"/>
                  </a:rPr>
                  <a:t>1)</a:t>
                </a:r>
                <a:r>
                  <a:rPr lang="en-US" sz="2000" b="1" spc="-1" dirty="0">
                    <a:solidFill>
                      <a:srgbClr val="FF0000"/>
                    </a:solidFill>
                    <a:latin typeface="+mj-lt"/>
                    <a:ea typeface="Standard Symbols L"/>
                  </a:rPr>
                  <a:t> Mean Energy per Crystal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 spc="-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4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24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𝑬</m:t>
                            </m:r>
                          </m:e>
                          <m:sub>
                            <m:r>
                              <a:rPr lang="it-IT" sz="24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𝒕𝒐𝒕</m:t>
                            </m:r>
                          </m:sub>
                        </m:sSub>
                      </m:e>
                      <m:sub>
                        <m:r>
                          <a:rPr lang="it-IT" sz="24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24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24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  <m:r>
                      <a:rPr lang="it-IT" sz="2400" b="1" i="1" spc="-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/</m:t>
                    </m:r>
                    <m:sSub>
                      <m:sSubPr>
                        <m:ctrlPr>
                          <a:rPr lang="it-IT" sz="24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24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𝑴</m:t>
                        </m:r>
                      </m:e>
                      <m:sub>
                        <m:r>
                          <a:rPr lang="it-IT" sz="24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24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24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it-IT" sz="20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en-US" sz="2000" b="1" spc="-1" dirty="0">
                    <a:solidFill>
                      <a:srgbClr val="FF0000"/>
                    </a:solidFill>
                    <a:latin typeface="+mj-lt"/>
                    <a:ea typeface="Standard Symbols L"/>
                  </a:rPr>
                  <a:t>: </a:t>
                </a:r>
                <a:endParaRPr lang="en-US" sz="2000" b="1" strike="noStrike" spc="-1" dirty="0">
                  <a:solidFill>
                    <a:srgbClr val="FF0000"/>
                  </a:solidFill>
                  <a:latin typeface="+mj-lt"/>
                </a:endParaRPr>
              </a:p>
              <a:p>
                <a:pPr algn="ctr">
                  <a:lnSpc>
                    <a:spcPct val="100000"/>
                  </a:lnSpc>
                </a:pPr>
                <a:endParaRPr lang="en-US" b="0" strike="noStrike" spc="-1" dirty="0">
                  <a:solidFill>
                    <a:srgbClr val="000000"/>
                  </a:solidFill>
                  <a:latin typeface="+mj-lt"/>
                  <a:ea typeface="Arial Unicode MS"/>
                </a:endParaRPr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6B79F2C0-493E-DCDE-0678-CE872C783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1" y="768584"/>
                <a:ext cx="12115800" cy="4057201"/>
              </a:xfrm>
              <a:prstGeom prst="rect">
                <a:avLst/>
              </a:prstGeom>
              <a:blipFill>
                <a:blip r:embed="rId3"/>
                <a:stretch>
                  <a:fillRect l="-524" t="-6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7CA59726-24CE-1E8F-A304-E01AF0D145CF}"/>
              </a:ext>
            </a:extLst>
          </p:cNvPr>
          <p:cNvCxnSpPr>
            <a:cxnSpLocks/>
          </p:cNvCxnSpPr>
          <p:nvPr/>
        </p:nvCxnSpPr>
        <p:spPr>
          <a:xfrm>
            <a:off x="0" y="667569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6B56C95-C3AB-C4B7-E864-E092DCE43129}"/>
                  </a:ext>
                </a:extLst>
              </p:cNvPr>
              <p:cNvSpPr txBox="1"/>
              <p:nvPr/>
            </p:nvSpPr>
            <p:spPr>
              <a:xfrm>
                <a:off x="10960" y="44451"/>
                <a:ext cx="10485590" cy="616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8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1° PID Criterion</a:t>
                </a:r>
                <a:r>
                  <a:rPr lang="it-IT" sz="28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: Mean Energy per Crystal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1" i="1" spc="-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800" b="1" i="1" spc="-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2800" b="1" i="1" spc="-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𝑬</m:t>
                            </m:r>
                          </m:e>
                          <m:sub>
                            <m:r>
                              <a:rPr lang="it-IT" sz="2800" b="1" i="1" spc="-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𝒕𝒐𝒕</m:t>
                            </m:r>
                          </m:sub>
                        </m:sSub>
                      </m:e>
                      <m:sub>
                        <m:r>
                          <a:rPr lang="it-IT" sz="2800" b="1" i="1" spc="-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2800" b="1" i="1" spc="-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2800" b="1" i="1" spc="-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  <m:r>
                      <a:rPr lang="it-IT" sz="2800" b="1" i="1" spc="-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/</m:t>
                    </m:r>
                    <m:sSub>
                      <m:sSubPr>
                        <m:ctrlPr>
                          <a:rPr lang="it-IT" sz="2800" b="1" i="1" spc="-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2800" b="1" i="1" spc="-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𝑴</m:t>
                        </m:r>
                      </m:e>
                      <m:sub>
                        <m:r>
                          <a:rPr lang="it-IT" sz="2800" b="1" i="1" spc="-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2800" b="1" i="1" spc="-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2800" b="1" i="1" spc="-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it-IT" sz="2800" b="1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 </a:t>
                </a:r>
                <a:endParaRPr lang="en-US" sz="2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6B56C95-C3AB-C4B7-E864-E092DCE43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0" y="44451"/>
                <a:ext cx="10485590" cy="616002"/>
              </a:xfrm>
              <a:prstGeom prst="rect">
                <a:avLst/>
              </a:prstGeom>
              <a:blipFill>
                <a:blip r:embed="rId4"/>
                <a:stretch>
                  <a:fillRect l="-1330" t="-14286" b="-163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355610A7-880F-2583-2AC4-C0C255F26F91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B311DC0-7E1D-A582-3E8A-27F4752EAB23}"/>
                  </a:ext>
                </a:extLst>
              </p:cNvPr>
              <p:cNvSpPr txBox="1"/>
              <p:nvPr/>
            </p:nvSpPr>
            <p:spPr>
              <a:xfrm>
                <a:off x="45219" y="4404105"/>
                <a:ext cx="7633224" cy="20790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b="1" spc="-1" dirty="0">
                    <a:solidFill>
                      <a:schemeClr val="tx1"/>
                    </a:solidFill>
                  </a:rPr>
                  <a:t>for photons </a:t>
                </a:r>
                <a14:m>
                  <m:oMath xmlns:m="http://schemas.openxmlformats.org/officeDocument/2006/math">
                    <m:r>
                      <a:rPr lang="it-IT" b="0" i="0" spc="-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/>
                      </a:rPr>
                      <m:t>⇒</m:t>
                    </m:r>
                    <m:sSub>
                      <m:sSubPr>
                        <m:ctrlPr>
                          <a:rPr lang="it-IT" b="0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b="0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𝐸</m:t>
                        </m:r>
                      </m:e>
                      <m:sub>
                        <m:r>
                          <a:rPr lang="it-IT" b="0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𝑚𝑒𝑎𝑛</m:t>
                        </m:r>
                      </m:sub>
                    </m:sSub>
                    <m:r>
                      <a:rPr lang="it-IT" b="0" i="1" spc="-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/>
                      </a:rPr>
                      <m:t>=</m:t>
                    </m:r>
                    <m:f>
                      <m:fPr>
                        <m:ctrlPr>
                          <a:rPr lang="it-IT" b="0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it-IT" b="0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r>
                                  <a:rPr lang="it-IT" i="1" spc="-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𝑡𝑜𝑡</m:t>
                                </m:r>
                              </m:sub>
                            </m:sSub>
                          </m:e>
                          <m:sub>
                            <m:r>
                              <a:rPr lang="it-IT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𝑀</m:t>
                            </m:r>
                          </m:e>
                          <m:sub>
                            <m:r>
                              <a:rPr lang="it-IT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sub>
                        </m:sSub>
                      </m:den>
                    </m:f>
                  </m:oMath>
                </a14:m>
                <a:r>
                  <a:rPr lang="ar-AE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ar-A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</m:t>
                    </m:r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ar-A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f>
                      <m:fPr>
                        <m:ctrlPr>
                          <a:rPr lang="ar-A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r>
                          <a:rPr lang="ar-A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𝑐𝑟𝑦𝑠𝑡𝑎𝑙</m:t>
                        </m:r>
                      </m:den>
                    </m:f>
                  </m:oMath>
                </a14:m>
                <a:endParaRPr lang="en-US" b="0" strike="noStrike" spc="-1" dirty="0">
                  <a:solidFill>
                    <a:schemeClr val="tx1"/>
                  </a:solidFill>
                  <a:latin typeface="+mj-lt"/>
                </a:endParaRPr>
              </a:p>
              <a:p>
                <a:pPr algn="just"/>
                <a:endParaRPr lang="en-US" sz="800" b="0" strike="noStrike" spc="-1" dirty="0">
                  <a:solidFill>
                    <a:srgbClr val="000000"/>
                  </a:solidFill>
                  <a:latin typeface="Arial"/>
                </a:endParaRPr>
              </a:p>
              <a:p>
                <a:pPr marL="342900" indent="-342900" algn="just">
                  <a:buFont typeface="Wingdings" pitchFamily="2" charset="2"/>
                  <a:buChar char="Ø"/>
                </a:pPr>
                <a:r>
                  <a:rPr lang="en-US" b="1" strike="noStrike" spc="-1" dirty="0">
                    <a:solidFill>
                      <a:srgbClr val="0432FF"/>
                    </a:solidFill>
                    <a:latin typeface="Times New Roman"/>
                    <a:ea typeface="Standard Symbols L"/>
                  </a:rPr>
                  <a:t>for neutron</a:t>
                </a:r>
                <a:r>
                  <a:rPr lang="en-US" b="0" strike="noStrike" spc="-1" dirty="0">
                    <a:solidFill>
                      <a:srgbClr val="0432FF"/>
                    </a:solidFill>
                    <a:latin typeface="Times New Roman"/>
                    <a:ea typeface="Standard Symbols L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0" spc="-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Arial Unicode MS"/>
                      </a:rPr>
                      <m:t>⇒</m:t>
                    </m:r>
                    <m:r>
                      <a:rPr lang="it-IT" b="0" i="1" spc="-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Arial Unicode MS"/>
                      </a:rPr>
                      <m:t> </m:t>
                    </m:r>
                  </m:oMath>
                </a14:m>
                <a:r>
                  <a:rPr lang="en-US" b="0" strike="noStrike" spc="-1" dirty="0">
                    <a:solidFill>
                      <a:srgbClr val="0432FF"/>
                    </a:solidFill>
                    <a:latin typeface="Times New Roman"/>
                    <a:ea typeface="Standard Symbols L"/>
                  </a:rPr>
                  <a:t>large amounts of energy per crystal are allowed</a:t>
                </a:r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B311DC0-7E1D-A582-3E8A-27F4752EA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9" y="4404105"/>
                <a:ext cx="7633224" cy="2079000"/>
              </a:xfrm>
              <a:prstGeom prst="rect">
                <a:avLst/>
              </a:prstGeom>
              <a:blipFill>
                <a:blip r:embed="rId5"/>
                <a:stretch>
                  <a:fillRect l="-498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o 13">
            <a:extLst>
              <a:ext uri="{FF2B5EF4-FFF2-40B4-BE49-F238E27FC236}">
                <a16:creationId xmlns:a16="http://schemas.microsoft.com/office/drawing/2014/main" id="{4A81E455-1B89-7643-4BF6-0F0C8E69931F}"/>
              </a:ext>
            </a:extLst>
          </p:cNvPr>
          <p:cNvGrpSpPr/>
          <p:nvPr/>
        </p:nvGrpSpPr>
        <p:grpSpPr>
          <a:xfrm>
            <a:off x="7405915" y="4314434"/>
            <a:ext cx="4489523" cy="2029641"/>
            <a:chOff x="7480045" y="4222545"/>
            <a:chExt cx="4489523" cy="20296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Immagine 8" descr="Immagine che contiene testo, schermata,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49A0E8E7-4EA1-9DD2-DD5F-04CC0A5C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0045" y="4222545"/>
              <a:ext cx="4489523" cy="202964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0B117104-5450-F920-44C1-630135BD051F}"/>
                    </a:ext>
                  </a:extLst>
                </p:cNvPr>
                <p:cNvSpPr txBox="1"/>
                <p:nvPr/>
              </p:nvSpPr>
              <p:spPr>
                <a:xfrm>
                  <a:off x="9096094" y="4637469"/>
                  <a:ext cx="1482637" cy="10541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it-IT" sz="2400" b="0" i="1" spc="-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Arial Unicode M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 spc="-1" dirty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sz="2400" b="0" i="1" spc="-1" dirty="0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Arial Unicode MS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 spc="-1" dirty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Arial Unicode M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2400" b="0" i="1" spc="-1" dirty="0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  <a:ea typeface="Arial Unicode MS"/>
                                    </a:rPr>
                                    <m:t>𝑡𝑜𝑡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it-IT" sz="2400" b="0" i="1" spc="-1" dirty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i="1" spc="-1" dirty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</m:ctrlPr>
                            </m:sSubPr>
                            <m:e>
                              <m:r>
                                <a:rPr lang="it-IT" sz="2400" i="1" spc="-1" dirty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b="0" i="1" spc="-1" dirty="0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it-IT" sz="2400" b="0" i="1" spc="-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Arial Unicode MS"/>
                        </a:rPr>
                        <m:t>% </m:t>
                      </m:r>
                      <m:sSub>
                        <m:sSubPr>
                          <m:ctrlPr>
                            <a:rPr lang="it-IT" sz="2400" b="0" i="1" spc="-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Arial Unicode MS"/>
                            </a:rPr>
                          </m:ctrlPr>
                        </m:sSubPr>
                        <m:e>
                          <m:r>
                            <a:rPr lang="it-IT" sz="2400" b="0" i="1" spc="-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Arial Unicode MS"/>
                            </a:rPr>
                            <m:t>𝑀</m:t>
                          </m:r>
                        </m:e>
                        <m:sub>
                          <m:r>
                            <a:rPr lang="it-IT" sz="2400" b="0" i="1" spc="-1" dirty="0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Arial Unicode MS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ar-AE" sz="2400" dirty="0">
                      <a:solidFill>
                        <a:srgbClr val="0432FF"/>
                      </a:solidFill>
                    </a:rPr>
                    <a:t> </a:t>
                  </a:r>
                  <a:endParaRPr lang="en-US" sz="24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0B117104-5450-F920-44C1-630135BD0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6094" y="4637469"/>
                  <a:ext cx="1482637" cy="1054135"/>
                </a:xfrm>
                <a:prstGeom prst="rect">
                  <a:avLst/>
                </a:prstGeom>
                <a:blipFill>
                  <a:blip r:embed="rId7"/>
                  <a:stretch>
                    <a:fillRect l="-6780" b="-1190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86FCDD90-0C59-35F1-9254-71A97E2573CF}"/>
              </a:ext>
            </a:extLst>
          </p:cNvPr>
          <p:cNvGrpSpPr/>
          <p:nvPr/>
        </p:nvGrpSpPr>
        <p:grpSpPr>
          <a:xfrm>
            <a:off x="301000" y="1905055"/>
            <a:ext cx="2112991" cy="1846007"/>
            <a:chOff x="337020" y="2033320"/>
            <a:chExt cx="2112991" cy="1846007"/>
          </a:xfrm>
        </p:grpSpPr>
        <p:pic>
          <p:nvPicPr>
            <p:cNvPr id="43" name="Immagine 42" descr="Immagine che contiene testo, schermata, diagramma, Policromia&#10;&#10;Il contenuto generato dall'IA potrebbe non essere corretto.">
              <a:extLst>
                <a:ext uri="{FF2B5EF4-FFF2-40B4-BE49-F238E27FC236}">
                  <a16:creationId xmlns:a16="http://schemas.microsoft.com/office/drawing/2014/main" id="{72FF9AAF-A31D-0483-CC84-22BF4B94C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7020" y="2033320"/>
              <a:ext cx="2112991" cy="18460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CasellaDiTesto 51">
                  <a:extLst>
                    <a:ext uri="{FF2B5EF4-FFF2-40B4-BE49-F238E27FC236}">
                      <a16:creationId xmlns:a16="http://schemas.microsoft.com/office/drawing/2014/main" id="{FE613126-665A-89B3-EDEA-1A594A5A75B2}"/>
                    </a:ext>
                  </a:extLst>
                </p:cNvPr>
                <p:cNvSpPr txBox="1"/>
                <p:nvPr/>
              </p:nvSpPr>
              <p:spPr>
                <a:xfrm>
                  <a:off x="827715" y="2146118"/>
                  <a:ext cx="1103000" cy="3262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400" b="1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𝑴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14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 spc="-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lang="it-IT" sz="14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𝟏</m:t>
                                </m:r>
                              </m:sub>
                            </m:sSub>
                          </m:sub>
                        </m:sSub>
                        <m:r>
                          <a:rPr lang="it-IT" sz="1400" b="1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%</m:t>
                        </m:r>
                        <m:sSub>
                          <m:sSubPr>
                            <m:ctrlP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𝑬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14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lang="it-IT" sz="14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𝟏</m:t>
                                </m:r>
                              </m:sub>
                            </m:sSub>
                          </m:sub>
                        </m:sSub>
                        <m:r>
                          <a:rPr lang="it-IT" sz="1400" b="1" i="1" spc="-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 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2" name="CasellaDiTesto 51">
                  <a:extLst>
                    <a:ext uri="{FF2B5EF4-FFF2-40B4-BE49-F238E27FC236}">
                      <a16:creationId xmlns:a16="http://schemas.microsoft.com/office/drawing/2014/main" id="{FE613126-665A-89B3-EDEA-1A594A5A75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715" y="2146118"/>
                  <a:ext cx="1103000" cy="326243"/>
                </a:xfrm>
                <a:prstGeom prst="rect">
                  <a:avLst/>
                </a:prstGeom>
                <a:blipFill>
                  <a:blip r:embed="rId9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D5C1569E-D23A-35E6-3DFE-2EED972FABFA}"/>
              </a:ext>
            </a:extLst>
          </p:cNvPr>
          <p:cNvGrpSpPr/>
          <p:nvPr/>
        </p:nvGrpSpPr>
        <p:grpSpPr>
          <a:xfrm>
            <a:off x="2463962" y="1866992"/>
            <a:ext cx="2180183" cy="1870691"/>
            <a:chOff x="2499982" y="1939311"/>
            <a:chExt cx="2180183" cy="1870691"/>
          </a:xfrm>
        </p:grpSpPr>
        <p:pic>
          <p:nvPicPr>
            <p:cNvPr id="41" name="Immagine 40" descr="Immagine che contiene testo, schermata, diagramm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D22D755E-38CD-C424-A282-10B45F32B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99982" y="1939311"/>
              <a:ext cx="2180183" cy="187069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3" name="CasellaDiTesto 52">
                  <a:extLst>
                    <a:ext uri="{FF2B5EF4-FFF2-40B4-BE49-F238E27FC236}">
                      <a16:creationId xmlns:a16="http://schemas.microsoft.com/office/drawing/2014/main" id="{4349369F-1631-8A8D-3890-E42936D1C8B3}"/>
                    </a:ext>
                  </a:extLst>
                </p:cNvPr>
                <p:cNvSpPr txBox="1"/>
                <p:nvPr/>
              </p:nvSpPr>
              <p:spPr>
                <a:xfrm>
                  <a:off x="2940705" y="2122890"/>
                  <a:ext cx="1140189" cy="3348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400" b="1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𝑴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14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 spc="-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lang="it-IT" sz="14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𝟐</m:t>
                                </m:r>
                              </m:sub>
                            </m:sSub>
                          </m:sub>
                        </m:sSub>
                        <m:r>
                          <a:rPr lang="it-IT" sz="1400" b="1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%</m:t>
                        </m:r>
                        <m:sSub>
                          <m:sSubPr>
                            <m:ctrlP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𝑬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14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r>
                                  <a:rPr lang="it-IT" sz="14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lang="it-IT" sz="14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𝟐</m:t>
                                </m:r>
                              </m:sub>
                            </m:sSub>
                          </m:sub>
                        </m:sSub>
                        <m:r>
                          <a:rPr lang="it-IT" sz="1400" b="1" i="1" spc="-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 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>
            <p:sp>
              <p:nvSpPr>
                <p:cNvPr id="53" name="CasellaDiTesto 52">
                  <a:extLst>
                    <a:ext uri="{FF2B5EF4-FFF2-40B4-BE49-F238E27FC236}">
                      <a16:creationId xmlns:a16="http://schemas.microsoft.com/office/drawing/2014/main" id="{4349369F-1631-8A8D-3890-E42936D1C8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0705" y="2122890"/>
                  <a:ext cx="1140189" cy="334835"/>
                </a:xfrm>
                <a:prstGeom prst="rect">
                  <a:avLst/>
                </a:prstGeom>
                <a:blipFill>
                  <a:blip r:embed="rId11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E87C5C85-421B-60F2-1C38-1288448A0DCB}"/>
              </a:ext>
            </a:extLst>
          </p:cNvPr>
          <p:cNvGrpSpPr/>
          <p:nvPr/>
        </p:nvGrpSpPr>
        <p:grpSpPr>
          <a:xfrm>
            <a:off x="4809461" y="1866992"/>
            <a:ext cx="2287711" cy="1860383"/>
            <a:chOff x="4712128" y="2060077"/>
            <a:chExt cx="2287711" cy="1837263"/>
          </a:xfrm>
        </p:grpSpPr>
        <p:pic>
          <p:nvPicPr>
            <p:cNvPr id="39" name="Immagine 38" descr="Immagine che contiene testo, schermata, Diagramm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FBA9CF7D-183E-1BA2-1D87-9B095867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12128" y="2060077"/>
              <a:ext cx="2287711" cy="18372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CasellaDiTesto 53">
                  <a:extLst>
                    <a:ext uri="{FF2B5EF4-FFF2-40B4-BE49-F238E27FC236}">
                      <a16:creationId xmlns:a16="http://schemas.microsoft.com/office/drawing/2014/main" id="{55BBA387-6891-2044-95CB-E2EB4B948E66}"/>
                    </a:ext>
                  </a:extLst>
                </p:cNvPr>
                <p:cNvSpPr txBox="1"/>
                <p:nvPr/>
              </p:nvSpPr>
              <p:spPr>
                <a:xfrm>
                  <a:off x="5309361" y="2219291"/>
                  <a:ext cx="103365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400" b="1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𝑴</m:t>
                            </m:r>
                          </m:e>
                          <m:sub>
                            <m: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𝒏</m:t>
                            </m:r>
                          </m:sub>
                        </m:sSub>
                        <m:r>
                          <a:rPr lang="it-IT" sz="1400" b="1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%</m:t>
                        </m:r>
                        <m:sSub>
                          <m:sSubPr>
                            <m:ctrlP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4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𝒏</m:t>
                            </m:r>
                          </m:sub>
                        </m:sSub>
                        <m:r>
                          <a:rPr lang="it-IT" sz="1400" b="1" i="1" spc="-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 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4" name="CasellaDiTesto 53">
                  <a:extLst>
                    <a:ext uri="{FF2B5EF4-FFF2-40B4-BE49-F238E27FC236}">
                      <a16:creationId xmlns:a16="http://schemas.microsoft.com/office/drawing/2014/main" id="{55BBA387-6891-2044-95CB-E2EB4B948E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9361" y="2219291"/>
                  <a:ext cx="1033650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954E1DF-F395-505C-5AA5-F0480335DA51}"/>
              </a:ext>
            </a:extLst>
          </p:cNvPr>
          <p:cNvGrpSpPr/>
          <p:nvPr/>
        </p:nvGrpSpPr>
        <p:grpSpPr>
          <a:xfrm>
            <a:off x="7480045" y="1792033"/>
            <a:ext cx="4478939" cy="2087294"/>
            <a:chOff x="7480045" y="1792033"/>
            <a:chExt cx="4478939" cy="20872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Immagine 11" descr="Immagine che contiene testo, schermata, diagramma, linea&#10;&#10;Il contenuto generato dall'IA potrebbe non essere corretto.">
              <a:extLst>
                <a:ext uri="{FF2B5EF4-FFF2-40B4-BE49-F238E27FC236}">
                  <a16:creationId xmlns:a16="http://schemas.microsoft.com/office/drawing/2014/main" id="{38144B0B-BA2F-762A-59FD-68CA2EFCD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80045" y="1792033"/>
              <a:ext cx="4478939" cy="2087294"/>
            </a:xfrm>
            <a:prstGeom prst="rect">
              <a:avLst/>
            </a:prstGeom>
          </p:spPr>
        </p:pic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B5578F60-0BED-BE0E-CD87-D8C6EFA1DECE}"/>
                </a:ext>
              </a:extLst>
            </p:cNvPr>
            <p:cNvGrpSpPr/>
            <p:nvPr/>
          </p:nvGrpSpPr>
          <p:grpSpPr>
            <a:xfrm>
              <a:off x="8773284" y="1973974"/>
              <a:ext cx="2882791" cy="1121589"/>
              <a:chOff x="8885336" y="2024783"/>
              <a:chExt cx="2882791" cy="1121589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2FFACBCB-DF86-9707-F19C-8A6892160220}"/>
                      </a:ext>
                    </a:extLst>
                  </p:cNvPr>
                  <p:cNvSpPr txBox="1"/>
                  <p:nvPr/>
                </p:nvSpPr>
                <p:spPr>
                  <a:xfrm>
                    <a:off x="10916059" y="2519350"/>
                    <a:ext cx="852068" cy="52322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1400" b="0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</m:ctrlPr>
                            </m:sSubPr>
                            <m:e>
                              <m:r>
                                <a:rPr lang="it-IT" sz="1400" b="0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  <m:t> </m:t>
                              </m:r>
                              <m:r>
                                <a:rPr lang="it-IT" sz="1400" b="0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sz="1400" b="0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400" b="0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it-IT" sz="1400" b="0" spc="-1" dirty="0">
                      <a:solidFill>
                        <a:srgbClr val="FF0000"/>
                      </a:solidFill>
                      <a:ea typeface="Arial Unicode MS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1400" b="0" i="1" spc="-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</m:ctrlPr>
                            </m:sSubPr>
                            <m:e>
                              <m:r>
                                <a:rPr lang="it-IT" sz="1400" b="0" i="1" spc="-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  <m:t> </m:t>
                              </m:r>
                              <m:r>
                                <a:rPr lang="it-IT" sz="1400" b="0" i="1" spc="-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it-IT" sz="1400" b="0" i="1" spc="-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it-IT" sz="1400" b="0" i="1" spc="-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Arial Unicode MS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2FFACBCB-DF86-9707-F19C-8A689216022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16059" y="2519350"/>
                    <a:ext cx="852068" cy="523220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9524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CasellaDiTesto 46">
                    <a:extLst>
                      <a:ext uri="{FF2B5EF4-FFF2-40B4-BE49-F238E27FC236}">
                        <a16:creationId xmlns:a16="http://schemas.microsoft.com/office/drawing/2014/main" id="{528AF0E4-29FB-2ACA-B66A-9173AEAE1803}"/>
                      </a:ext>
                    </a:extLst>
                  </p:cNvPr>
                  <p:cNvSpPr txBox="1"/>
                  <p:nvPr/>
                </p:nvSpPr>
                <p:spPr>
                  <a:xfrm>
                    <a:off x="8885336" y="2024783"/>
                    <a:ext cx="1375949" cy="112158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it-IT" sz="24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sz="2400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it-IT" sz="2400" b="0" i="1" spc="-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rial Unicode MS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400" i="1" spc="-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rial Unicode MS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it-IT" sz="2400" b="0" i="1" spc="-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Arial Unicode MS"/>
                                      </a:rPr>
                                      <m:t>𝑡𝑜𝑡</m:t>
                                    </m:r>
                                  </m:sub>
                                </m:sSub>
                              </m:e>
                              <m:sub>
                                <m:r>
                                  <a:rPr lang="it-IT" sz="2400" b="0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𝛾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it-IT" sz="2400" i="1" spc="-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r>
                                  <a:rPr lang="it-IT" sz="2400" i="1" spc="-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it-IT" sz="2400" b="0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𝛾</m:t>
                                </m:r>
                              </m:sub>
                            </m:sSub>
                          </m:den>
                        </m:f>
                        <m:r>
                          <a:rPr lang="it-IT" sz="2400" b="0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% </m:t>
                        </m:r>
                        <m:sSub>
                          <m:sSubPr>
                            <m:ctrlPr>
                              <a:rPr lang="it-IT" sz="24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24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4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sub>
                        </m:sSub>
                      </m:oMath>
                    </a14:m>
                    <a:r>
                      <a:rPr lang="ar-AE" sz="2400" dirty="0">
                        <a:solidFill>
                          <a:schemeClr val="tx1"/>
                        </a:solidFill>
                      </a:rPr>
                      <a:t> </a:t>
                    </a:r>
                    <a:endParaRPr lang="en-US" sz="2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" name="CasellaDiTesto 46">
                    <a:extLst>
                      <a:ext uri="{FF2B5EF4-FFF2-40B4-BE49-F238E27FC236}">
                        <a16:creationId xmlns:a16="http://schemas.microsoft.com/office/drawing/2014/main" id="{528AF0E4-29FB-2ACA-B66A-9173AEAE18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85336" y="2024783"/>
                    <a:ext cx="1375949" cy="112158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6364" r="-7273" b="-1236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D7E2052C-7679-177E-3769-882090B16E3C}"/>
                  </a:ext>
                </a:extLst>
              </p:cNvPr>
              <p:cNvSpPr txBox="1"/>
              <p:nvPr/>
            </p:nvSpPr>
            <p:spPr>
              <a:xfrm>
                <a:off x="1207053" y="5644407"/>
                <a:ext cx="5780855" cy="6424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32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it-IT" sz="2000" b="0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it-IT" sz="2000" b="0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r>
                                  <a:rPr lang="it-IT" sz="2000" i="1" spc="-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000" b="0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𝑡𝑜𝑡</m:t>
                                </m:r>
                              </m:sub>
                            </m:sSub>
                          </m:e>
                          <m:sub>
                            <m:r>
                              <a:rPr lang="it-IT" sz="2000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000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2000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000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sub>
                        </m:sSub>
                      </m:den>
                    </m:f>
                  </m:oMath>
                </a14:m>
                <a:r>
                  <a:rPr lang="ar-AE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ar-AE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</m:t>
                    </m:r>
                    <m:r>
                      <a:rPr lang="it-IT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ar-AE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f>
                      <m:fPr>
                        <m:ctrlPr>
                          <a:rPr lang="ar-A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r>
                          <a:rPr lang="ar-AE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𝑐𝑟𝑦𝑠𝑡𝑎𝑙</m:t>
                        </m:r>
                      </m:den>
                    </m:f>
                    <m:r>
                      <a:rPr lang="it-IT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b="0" strike="noStrike" spc="-1" dirty="0">
                    <a:solidFill>
                      <a:schemeClr val="tx1"/>
                    </a:solidFill>
                    <a:latin typeface="+mj-lt"/>
                  </a:rPr>
                  <a:t> cut selection for photons </a:t>
                </a:r>
              </a:p>
            </p:txBody>
          </p:sp>
        </mc:Choice>
        <mc:Fallback>
          <p:sp>
            <p:nvSpPr>
              <p:cNvPr id="63" name="CasellaDiTesto 62">
                <a:extLst>
                  <a:ext uri="{FF2B5EF4-FFF2-40B4-BE49-F238E27FC236}">
                    <a16:creationId xmlns:a16="http://schemas.microsoft.com/office/drawing/2014/main" id="{D7E2052C-7679-177E-3769-882090B16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53" y="5644407"/>
                <a:ext cx="5780855" cy="6424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432F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252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/>
      <p:bldP spid="23" grpId="0" uiExpand="1" build="p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4C1F2-18A7-3B7C-D3B3-4A5517431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D914715-A3C2-FDC4-7B63-F7317682AD67}"/>
              </a:ext>
            </a:extLst>
          </p:cNvPr>
          <p:cNvCxnSpPr>
            <a:cxnSpLocks/>
          </p:cNvCxnSpPr>
          <p:nvPr/>
        </p:nvCxnSpPr>
        <p:spPr>
          <a:xfrm>
            <a:off x="0" y="667569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3776CEC-1D03-E0E2-7F33-B30F93E2087B}"/>
                  </a:ext>
                </a:extLst>
              </p:cNvPr>
              <p:cNvSpPr txBox="1"/>
              <p:nvPr/>
            </p:nvSpPr>
            <p:spPr>
              <a:xfrm>
                <a:off x="68710" y="33959"/>
                <a:ext cx="12280501" cy="616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800" b="0" i="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2°  PID Criterion: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𝑀𝑎</m:t>
                        </m:r>
                        <m:sSub>
                          <m:sSubPr>
                            <m:ctrlPr>
                              <a:rPr lang="it-IT" sz="2800" i="1" dirty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 dirty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800" i="1" dirty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it-IT" sz="2800" i="1" dirty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800" i="1" dirty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sub>
                    </m:sSub>
                    <m:r>
                      <a:rPr lang="it-IT" sz="2800" i="1" dirty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2800" b="0" i="1" dirty="0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 dirty="0" err="1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800" b="0" i="1" dirty="0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e>
                      <m:sub>
                        <m: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sSub>
                      <m:sSubPr>
                        <m:ctrlP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dirty="0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% </m:t>
                        </m:r>
                        <m:sSub>
                          <m:sSubPr>
                            <m:ctrlPr>
                              <a:rPr lang="it-IT" sz="2800" b="0" i="1" dirty="0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 dirty="0" err="1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800" b="0" i="1" dirty="0" smtClean="0">
                                <a:ln w="0"/>
                                <a:solidFill>
                                  <a:srgbClr val="C00000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e>
                      <m:sub>
                        <m: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2800" i="1" dirty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it-IT" sz="2800" b="0" i="1" dirty="0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it-IT" sz="2800" b="0" i="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  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3776CEC-1D03-E0E2-7F33-B30F93E20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0" y="33959"/>
                <a:ext cx="12280501" cy="616002"/>
              </a:xfrm>
              <a:prstGeom prst="rect">
                <a:avLst/>
              </a:prstGeom>
              <a:blipFill>
                <a:blip r:embed="rId3"/>
                <a:stretch>
                  <a:fillRect l="-1136" t="-14000"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59778079-63E9-0B33-0562-6CD031EE9314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526A2A-9290-2A0A-AE34-69A1B375C3A6}"/>
              </a:ext>
            </a:extLst>
          </p:cNvPr>
          <p:cNvSpPr txBox="1"/>
          <p:nvPr/>
        </p:nvSpPr>
        <p:spPr>
          <a:xfrm>
            <a:off x="124846" y="2285423"/>
            <a:ext cx="7251420" cy="139258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/>
            <a:r>
              <a:rPr lang="en-US" b="0" strike="noStrike" spc="-1" dirty="0">
                <a:solidFill>
                  <a:srgbClr val="000000"/>
                </a:solidFill>
                <a:latin typeface="Times New Roman"/>
                <a:ea typeface="Standard Symbols L"/>
              </a:rPr>
              <a:t>This distribution has </a:t>
            </a:r>
            <a:r>
              <a:rPr lang="en-US" b="1" strike="noStrike" spc="-1" dirty="0">
                <a:solidFill>
                  <a:srgbClr val="FF0000"/>
                </a:solidFill>
                <a:latin typeface="Times New Roman"/>
                <a:ea typeface="Standard Symbols L"/>
              </a:rPr>
              <a:t>different behavior for neutrons and photons </a:t>
            </a:r>
            <a:r>
              <a:rPr lang="en-US" b="0" strike="noStrike" spc="-1" dirty="0">
                <a:solidFill>
                  <a:srgbClr val="000000"/>
                </a:solidFill>
                <a:latin typeface="Times New Roman"/>
                <a:ea typeface="Standard Symbols L"/>
              </a:rPr>
              <a:t>for:</a:t>
            </a:r>
          </a:p>
          <a:p>
            <a:pPr algn="just"/>
            <a:r>
              <a:rPr lang="en-US" b="0" strike="noStrike" spc="-1" dirty="0">
                <a:solidFill>
                  <a:srgbClr val="000000"/>
                </a:solidFill>
                <a:latin typeface="Times New Roman"/>
                <a:ea typeface="Standard Symbols L"/>
              </a:rPr>
              <a:t>  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trike="noStrike" spc="-1" dirty="0">
                <a:solidFill>
                  <a:srgbClr val="FF0000"/>
                </a:solidFill>
                <a:latin typeface="Times New Roman"/>
                <a:ea typeface="Standard Symbols L"/>
              </a:rPr>
              <a:t>clusters with multiplicity&gt;2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  <a:p>
            <a:pPr algn="just"/>
            <a:endParaRPr lang="en-US" b="0" strike="noStrike" spc="-1" dirty="0">
              <a:solidFill>
                <a:srgbClr val="00000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970A68C3-71F8-1953-ACCF-CC898C50C129}"/>
                  </a:ext>
                </a:extLst>
              </p:cNvPr>
              <p:cNvSpPr txBox="1"/>
              <p:nvPr/>
            </p:nvSpPr>
            <p:spPr>
              <a:xfrm>
                <a:off x="68710" y="877003"/>
                <a:ext cx="7352368" cy="680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b="1" i="1" spc="-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𝟐</m:t>
                    </m:r>
                    <m:r>
                      <a:rPr lang="it-IT" sz="2000" b="1" i="1" spc="-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) </m:t>
                    </m:r>
                  </m:oMath>
                </a14:m>
                <a:r>
                  <a:rPr lang="it-IT" sz="2000" b="1" i="0" spc="-1" dirty="0">
                    <a:solidFill>
                      <a:srgbClr val="FF0000"/>
                    </a:solidFill>
                    <a:latin typeface="+mj-lt"/>
                    <a:ea typeface="Arial Unicode MS"/>
                  </a:rPr>
                  <a:t>Energy concentration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20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 </m:t>
                            </m:r>
                            <m:r>
                              <a:rPr lang="it-IT" sz="20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𝑬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2000" b="1" i="1" spc="-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r>
                                  <a:rPr lang="it-IT" sz="2000" b="1" i="1" spc="-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𝑴𝒂𝒙</m:t>
                                </m:r>
                              </m:e>
                              <m:sub>
                                <m:r>
                                  <a:rPr lang="it-IT" sz="2000" b="1" i="1" spc="-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𝒏</m:t>
                                </m:r>
                                <m:r>
                                  <a:rPr lang="it-IT" sz="2000" b="1" i="1" spc="-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,</m:t>
                                </m:r>
                                <m:r>
                                  <a:rPr lang="it-IT" sz="2000" b="1" i="1" spc="-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𝜸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0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it-IT" sz="2000" b="1" i="1" spc="-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sSubPr>
                              <m:e>
                                <m:r>
                                  <a:rPr lang="it-IT" sz="2000" b="1" i="1" spc="-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it-IT" sz="2000" b="1" i="1" spc="-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  <m:t>𝒕𝒐𝒕</m:t>
                                </m:r>
                              </m:sub>
                            </m:sSub>
                          </m:e>
                          <m:sub>
                            <m:r>
                              <a:rPr lang="it-IT" sz="20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𝒏</m:t>
                            </m:r>
                            <m:r>
                              <a:rPr lang="it-IT" sz="20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,</m:t>
                            </m:r>
                            <m:r>
                              <a:rPr lang="it-IT" sz="20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𝜸</m:t>
                            </m:r>
                          </m:sub>
                        </m:sSub>
                      </m:den>
                    </m:f>
                    <m:r>
                      <a:rPr lang="it-IT" sz="2000" b="1" i="1" spc="-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 % </m:t>
                    </m:r>
                  </m:oMath>
                </a14:m>
                <a:r>
                  <a:rPr lang="it-IT" sz="2000" b="1" i="0" spc="-1" dirty="0">
                    <a:solidFill>
                      <a:srgbClr val="FF0000"/>
                    </a:solidFill>
                    <a:latin typeface="+mj-lt"/>
                    <a:ea typeface="Arial Unicode MS"/>
                  </a:rPr>
                  <a:t>Cluster Energy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2000" b="1" i="1" spc="-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 </m:t>
                        </m:r>
                        <m:sSub>
                          <m:sSubPr>
                            <m:ctrlPr>
                              <a:rPr lang="it-IT" sz="2000" b="1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2000" b="1" i="1" spc="-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𝑬</m:t>
                            </m:r>
                          </m:e>
                          <m:sub>
                            <m:r>
                              <a:rPr lang="it-IT" sz="2000" b="1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𝒕𝒐𝒕</m:t>
                            </m:r>
                          </m:sub>
                        </m:sSub>
                      </m:e>
                      <m:sub>
                        <m:r>
                          <a:rPr lang="it-IT" sz="20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20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20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  <m:r>
                          <a:rPr lang="it-IT" sz="2000" b="1" i="1" spc="-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 </m:t>
                        </m:r>
                      </m:sub>
                    </m:sSub>
                  </m:oMath>
                </a14:m>
                <a:endParaRPr lang="it-IT" sz="2000" b="1" i="1" spc="-1" dirty="0">
                  <a:solidFill>
                    <a:srgbClr val="FF0000"/>
                  </a:solidFill>
                  <a:latin typeface="Cambria Math" panose="02040503050406030204" pitchFamily="18" charset="0"/>
                  <a:ea typeface="Arial Unicode MS"/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970A68C3-71F8-1953-ACCF-CC898C50C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0" y="877003"/>
                <a:ext cx="7352368" cy="6805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4328D063-3DC9-D04F-B78A-6F0D16388D78}"/>
                  </a:ext>
                </a:extLst>
              </p:cNvPr>
              <p:cNvSpPr txBox="1"/>
              <p:nvPr/>
            </p:nvSpPr>
            <p:spPr>
              <a:xfrm>
                <a:off x="194135" y="5146382"/>
                <a:ext cx="6786253" cy="888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it-IT" sz="1600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Data with </a:t>
                </a:r>
                <a:r>
                  <a:rPr lang="it-IT" sz="1600" spc="-1" dirty="0" err="1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Mult</a:t>
                </a:r>
                <a:r>
                  <a:rPr lang="it-IT" sz="1600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=1 </a:t>
                </a:r>
                <a:r>
                  <a:rPr lang="it-IT" sz="1600" spc="-1" dirty="0" err="1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not</a:t>
                </a:r>
                <a:r>
                  <a:rPr lang="it-IT" sz="1600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</a:t>
                </a:r>
                <a:r>
                  <a:rPr lang="it-IT" sz="1600" spc="-1" dirty="0" err="1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included</a:t>
                </a:r>
                <a:r>
                  <a:rPr lang="it-IT" sz="1600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 </a:t>
                </a:r>
                <a:r>
                  <a:rPr lang="it-IT" sz="1600" spc="-1" dirty="0" err="1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since</a:t>
                </a:r>
                <a:r>
                  <a:rPr lang="it-IT" sz="1600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in </a:t>
                </a:r>
                <a:r>
                  <a:rPr lang="it-IT" sz="1600" spc="-1" dirty="0" err="1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this</a:t>
                </a:r>
                <a:r>
                  <a:rPr lang="it-IT" sz="1600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case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pc="-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it-IT" sz="2000" i="1" spc="-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2000" b="1" i="1" spc="-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Arial Unicode MS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sz="2000" b="1" i="1" spc="-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rial Unicode MS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1" i="1" spc="-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rial Unicode MS"/>
                                      </a:rPr>
                                      <m:t> </m:t>
                                    </m:r>
                                    <m:r>
                                      <a:rPr lang="it-IT" sz="2000" b="1" i="1" spc="-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rial Unicode MS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it-IT" sz="2000" b="1" i="1" spc="-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rial Unicode MS"/>
                                      </a:rPr>
                                      <m:t>𝑴𝒂𝒙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it-IT" sz="2000" b="1" i="1" spc="-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rial Unicode MS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2000" b="1" i="1" spc="-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rial Unicode MS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it-IT" sz="2000" b="1" i="1" spc="-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Arial Unicode MS"/>
                                      </a:rPr>
                                      <m:t>𝒕𝒐𝒕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lang="it-IT" sz="2000" i="1" spc="-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𝑀</m:t>
                        </m:r>
                        <m:r>
                          <a:rPr lang="it-IT" sz="2000" i="1" spc="-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=1</m:t>
                        </m:r>
                      </m:sub>
                    </m:sSub>
                    <m:r>
                      <a:rPr lang="it-IT" sz="2000" i="1" spc="-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Arial Unicode MS"/>
                      </a:rPr>
                      <m:t>≡1</m:t>
                    </m:r>
                  </m:oMath>
                </a14:m>
                <a:endParaRPr lang="it-IT" sz="2000" i="1" spc="-1" dirty="0">
                  <a:solidFill>
                    <a:srgbClr val="000000"/>
                  </a:solidFill>
                  <a:latin typeface="Times New Roman"/>
                  <a:ea typeface="Arial Unicode MS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4328D063-3DC9-D04F-B78A-6F0D16388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35" y="5146382"/>
                <a:ext cx="6786253" cy="888705"/>
              </a:xfrm>
              <a:prstGeom prst="rect">
                <a:avLst/>
              </a:prstGeom>
              <a:blipFill>
                <a:blip r:embed="rId6"/>
                <a:stretch>
                  <a:fillRect l="-561"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607AFED-CBB1-55D4-F0D6-05BF589C62F5}"/>
                  </a:ext>
                </a:extLst>
              </p:cNvPr>
              <p:cNvSpPr txBox="1"/>
              <p:nvPr/>
            </p:nvSpPr>
            <p:spPr>
              <a:xfrm>
                <a:off x="271256" y="1622807"/>
                <a:ext cx="6947276" cy="4174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it-IT" sz="16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𝑤h𝑒𝑟𝑒</m:t>
                    </m:r>
                    <m:r>
                      <a:rPr lang="it-IT" sz="16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 </m:t>
                    </m:r>
                    <m:sSub>
                      <m:sSubPr>
                        <m:ctrlPr>
                          <a:rPr lang="it-IT" sz="16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16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𝐸</m:t>
                        </m:r>
                      </m:e>
                      <m:sub>
                        <m:r>
                          <a:rPr lang="it-IT" sz="1600" b="0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𝑀𝑎𝑥</m:t>
                        </m:r>
                      </m:sub>
                    </m:sSub>
                    <m:r>
                      <a:rPr lang="it-IT" sz="1600" b="0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=  </m:t>
                    </m:r>
                  </m:oMath>
                </a14:m>
                <a:r>
                  <a:rPr lang="it-IT" sz="1600" i="1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Max Energy </a:t>
                </a:r>
                <a:r>
                  <a:rPr lang="it-IT" sz="1600" i="1" spc="-1" dirty="0" err="1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released</a:t>
                </a:r>
                <a:r>
                  <a:rPr lang="it-IT" sz="1600" i="1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in a </a:t>
                </a:r>
                <a:r>
                  <a:rPr lang="it-IT" sz="1600" i="1" spc="-1" dirty="0" err="1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crystal</a:t>
                </a:r>
                <a:r>
                  <a:rPr lang="it-IT" sz="1600" i="1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of the cluster</a:t>
                </a: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607AFED-CBB1-55D4-F0D6-05BF589C6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56" y="1622807"/>
                <a:ext cx="6947276" cy="417422"/>
              </a:xfrm>
              <a:prstGeom prst="rect">
                <a:avLst/>
              </a:prstGeom>
              <a:blipFill>
                <a:blip r:embed="rId7"/>
                <a:stretch>
                  <a:fillRect b="-205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o 23">
            <a:extLst>
              <a:ext uri="{FF2B5EF4-FFF2-40B4-BE49-F238E27FC236}">
                <a16:creationId xmlns:a16="http://schemas.microsoft.com/office/drawing/2014/main" id="{C2B11C3D-969B-0F4D-AFC8-0E7923DB5872}"/>
              </a:ext>
            </a:extLst>
          </p:cNvPr>
          <p:cNvGrpSpPr/>
          <p:nvPr/>
        </p:nvGrpSpPr>
        <p:grpSpPr>
          <a:xfrm>
            <a:off x="7534431" y="3583752"/>
            <a:ext cx="4463433" cy="2783517"/>
            <a:chOff x="7534431" y="3580905"/>
            <a:chExt cx="4463433" cy="2783517"/>
          </a:xfrm>
        </p:grpSpPr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1D216567-3704-7B9F-DFCD-4A17BB0B0DDF}"/>
                </a:ext>
              </a:extLst>
            </p:cNvPr>
            <p:cNvSpPr/>
            <p:nvPr/>
          </p:nvSpPr>
          <p:spPr>
            <a:xfrm>
              <a:off x="7534431" y="3580905"/>
              <a:ext cx="4463433" cy="276357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Immagine 27" descr="Immagine che contiene testo, schermata, Policromi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DAE040F4-4E90-1A90-AEF0-1614ECEE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89248" y="3605450"/>
              <a:ext cx="4250451" cy="249646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95922246-0E93-B928-99E5-58D1FFF58B0D}"/>
                    </a:ext>
                  </a:extLst>
                </p:cNvPr>
                <p:cNvSpPr txBox="1"/>
                <p:nvPr/>
              </p:nvSpPr>
              <p:spPr>
                <a:xfrm rot="16200000">
                  <a:off x="6821497" y="4521738"/>
                  <a:ext cx="1944000" cy="41979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𝑀𝑎</m:t>
                            </m:r>
                            <m:sSub>
                              <m:sSubPr>
                                <m:ctrlPr>
                                  <a:rPr lang="it-IT" b="0" i="1" dirty="0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sub>
                        </m:sSub>
                        <m:r>
                          <a:rPr lang="it-IT" b="0" i="1" dirty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err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95922246-0E93-B928-99E5-58D1FFF58B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821497" y="4521738"/>
                  <a:ext cx="1944000" cy="419795"/>
                </a:xfrm>
                <a:prstGeom prst="rect">
                  <a:avLst/>
                </a:prstGeom>
                <a:blipFill>
                  <a:blip r:embed="rId9"/>
                  <a:stretch>
                    <a:fillRect r="-882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E25DCC49-A3BE-EB76-D0C7-A4BD41C7B5AA}"/>
                    </a:ext>
                  </a:extLst>
                </p:cNvPr>
                <p:cNvSpPr txBox="1"/>
                <p:nvPr/>
              </p:nvSpPr>
              <p:spPr>
                <a:xfrm>
                  <a:off x="9448947" y="5972712"/>
                  <a:ext cx="1752000" cy="3917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it-IT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 dirty="0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it-IT" sz="1600" i="1" dirty="0">
                                    <a:latin typeface="Cambria Math" panose="02040503050406030204" pitchFamily="18" charset="0"/>
                                  </a:rPr>
                                  <m:t>𝒕𝒐𝒕</m:t>
                                </m:r>
                              </m:sub>
                            </m:sSub>
                          </m:e>
                          <m:sub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𝜸</m:t>
                            </m:r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𝑀𝑒𝑉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E25DCC49-A3BE-EB76-D0C7-A4BD41C7B5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8947" y="5972712"/>
                  <a:ext cx="1752000" cy="391710"/>
                </a:xfrm>
                <a:prstGeom prst="rect">
                  <a:avLst/>
                </a:prstGeom>
                <a:blipFill>
                  <a:blip r:embed="rId10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CasellaDiTesto 43">
                  <a:extLst>
                    <a:ext uri="{FF2B5EF4-FFF2-40B4-BE49-F238E27FC236}">
                      <a16:creationId xmlns:a16="http://schemas.microsoft.com/office/drawing/2014/main" id="{0362693B-93DD-C35B-801A-6B3EA9564243}"/>
                    </a:ext>
                  </a:extLst>
                </p:cNvPr>
                <p:cNvSpPr txBox="1"/>
                <p:nvPr/>
              </p:nvSpPr>
              <p:spPr>
                <a:xfrm>
                  <a:off x="9376738" y="4546969"/>
                  <a:ext cx="143897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8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 </m:t>
                            </m:r>
                            <m:r>
                              <a:rPr lang="it-IT" sz="18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e>
                          <m:sub>
                            <m:r>
                              <a:rPr lang="it-IT" sz="18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1</m:t>
                            </m:r>
                          </m:sub>
                        </m:sSub>
                        <m:r>
                          <a:rPr lang="it-IT" sz="1800" b="0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+</m:t>
                        </m:r>
                        <m:sSub>
                          <m:sSubPr>
                            <m:ctrlPr>
                              <a:rPr lang="it-IT" sz="18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8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e>
                          <m:sub>
                            <m:r>
                              <a:rPr lang="it-IT" sz="18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CasellaDiTesto 43">
                  <a:extLst>
                    <a:ext uri="{FF2B5EF4-FFF2-40B4-BE49-F238E27FC236}">
                      <a16:creationId xmlns:a16="http://schemas.microsoft.com/office/drawing/2014/main" id="{0362693B-93DD-C35B-801A-6B3EA95642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6738" y="4546969"/>
                  <a:ext cx="1438976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D35AF547-CD53-2F24-5B3C-F1EDD72C63AA}"/>
                    </a:ext>
                  </a:extLst>
                </p:cNvPr>
                <p:cNvSpPr txBox="1"/>
                <p:nvPr/>
              </p:nvSpPr>
              <p:spPr>
                <a:xfrm>
                  <a:off x="9604489" y="5275066"/>
                  <a:ext cx="975460" cy="3915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&gt;2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D35AF547-CD53-2F24-5B3C-F1EDD72C6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4489" y="5275066"/>
                  <a:ext cx="975460" cy="391517"/>
                </a:xfrm>
                <a:prstGeom prst="rect">
                  <a:avLst/>
                </a:prstGeom>
                <a:blipFill>
                  <a:blip r:embed="rId12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C44EF608-A5BA-6E55-FA1A-523BF0DBC616}"/>
              </a:ext>
            </a:extLst>
          </p:cNvPr>
          <p:cNvGrpSpPr/>
          <p:nvPr/>
        </p:nvGrpSpPr>
        <p:grpSpPr>
          <a:xfrm>
            <a:off x="7534432" y="817219"/>
            <a:ext cx="4386312" cy="2655298"/>
            <a:chOff x="7534432" y="773702"/>
            <a:chExt cx="4386312" cy="2655298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6DDDBD7-0D14-6373-53F5-762D647C5E94}"/>
                </a:ext>
              </a:extLst>
            </p:cNvPr>
            <p:cNvGrpSpPr/>
            <p:nvPr/>
          </p:nvGrpSpPr>
          <p:grpSpPr>
            <a:xfrm>
              <a:off x="7534432" y="773702"/>
              <a:ext cx="4386312" cy="2655298"/>
              <a:chOff x="7534432" y="773702"/>
              <a:chExt cx="4386312" cy="2655298"/>
            </a:xfrm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65903E78-529E-F5C3-D596-89329A5F85E6}"/>
                  </a:ext>
                </a:extLst>
              </p:cNvPr>
              <p:cNvSpPr/>
              <p:nvPr/>
            </p:nvSpPr>
            <p:spPr>
              <a:xfrm>
                <a:off x="7534432" y="773702"/>
                <a:ext cx="4386312" cy="26552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" name="Immagine 7" descr="Immagine che contiene testo, schermata, diagramma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42587018-B676-926A-76B2-41DF1ADF5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19841" y="776370"/>
                <a:ext cx="3892158" cy="237688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CasellaDiTesto 44">
                    <a:extLst>
                      <a:ext uri="{FF2B5EF4-FFF2-40B4-BE49-F238E27FC236}">
                        <a16:creationId xmlns:a16="http://schemas.microsoft.com/office/drawing/2014/main" id="{DCDAA405-D4D2-EFA4-1F83-2E20FE9A4D08}"/>
                      </a:ext>
                    </a:extLst>
                  </p:cNvPr>
                  <p:cNvSpPr txBox="1"/>
                  <p:nvPr/>
                </p:nvSpPr>
                <p:spPr>
                  <a:xfrm>
                    <a:off x="9227972" y="1438172"/>
                    <a:ext cx="143897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800" b="0" i="1" spc="-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Arial Unicode MS"/>
                            </a:rPr>
                            <m:t>𝑁𝑒𝑢𝑡𝑟𝑜𝑛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45" name="CasellaDiTesto 44">
                    <a:extLst>
                      <a:ext uri="{FF2B5EF4-FFF2-40B4-BE49-F238E27FC236}">
                        <a16:creationId xmlns:a16="http://schemas.microsoft.com/office/drawing/2014/main" id="{DCDAA405-D4D2-EFA4-1F83-2E20FE9A4D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7972" y="1438172"/>
                    <a:ext cx="1438976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0" name="CasellaDiTesto 9">
                    <a:extLst>
                      <a:ext uri="{FF2B5EF4-FFF2-40B4-BE49-F238E27FC236}">
                        <a16:creationId xmlns:a16="http://schemas.microsoft.com/office/drawing/2014/main" id="{24DCA3EF-436E-FA91-B42E-555A6963383E}"/>
                      </a:ext>
                    </a:extLst>
                  </p:cNvPr>
                  <p:cNvSpPr txBox="1"/>
                  <p:nvPr/>
                </p:nvSpPr>
                <p:spPr>
                  <a:xfrm>
                    <a:off x="9665920" y="2189539"/>
                    <a:ext cx="98347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&gt;2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>
              <p:sp>
                <p:nvSpPr>
                  <p:cNvPr id="10" name="CasellaDiTesto 9">
                    <a:extLst>
                      <a:ext uri="{FF2B5EF4-FFF2-40B4-BE49-F238E27FC236}">
                        <a16:creationId xmlns:a16="http://schemas.microsoft.com/office/drawing/2014/main" id="{24DCA3EF-436E-FA91-B42E-555A6963383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65920" y="2189539"/>
                    <a:ext cx="983474" cy="36933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E4A4CB7F-E445-6A3D-1F5C-C7DC4084A365}"/>
                    </a:ext>
                  </a:extLst>
                </p:cNvPr>
                <p:cNvSpPr txBox="1"/>
                <p:nvPr/>
              </p:nvSpPr>
              <p:spPr>
                <a:xfrm rot="16200000">
                  <a:off x="6803604" y="1649129"/>
                  <a:ext cx="1944000" cy="3945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𝑀𝑎</m:t>
                            </m:r>
                            <m:sSub>
                              <m:sSubPr>
                                <m:ctrlPr>
                                  <a:rPr lang="it-IT" b="0" i="1" dirty="0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dirty="0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b="0" i="1" dirty="0" smtClean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b>
                        </m:sSub>
                        <m:r>
                          <a:rPr lang="it-IT" b="0" i="1" dirty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dirty="0" err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b="0" i="1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E4A4CB7F-E445-6A3D-1F5C-C7DC4084A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803604" y="1649129"/>
                  <a:ext cx="1944000" cy="394532"/>
                </a:xfrm>
                <a:prstGeom prst="rect">
                  <a:avLst/>
                </a:prstGeom>
                <a:blipFill>
                  <a:blip r:embed="rId16"/>
                  <a:stretch>
                    <a:fillRect r="-1562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23909EA9-D042-370C-7373-73447F79543C}"/>
                    </a:ext>
                  </a:extLst>
                </p:cNvPr>
                <p:cNvSpPr txBox="1"/>
                <p:nvPr/>
              </p:nvSpPr>
              <p:spPr>
                <a:xfrm>
                  <a:off x="9973353" y="3038670"/>
                  <a:ext cx="1752000" cy="36356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it-IT" sz="16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 dirty="0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it-IT" sz="1600" i="1" dirty="0">
                                    <a:latin typeface="Cambria Math" panose="02040503050406030204" pitchFamily="18" charset="0"/>
                                  </a:rPr>
                                  <m:t>𝒕𝒐𝒕</m:t>
                                </m:r>
                              </m:sub>
                            </m:sSub>
                          </m:e>
                          <m:sub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it-IT" sz="1600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𝑀𝑒𝑉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23909EA9-D042-370C-7373-73447F7954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3353" y="3038670"/>
                  <a:ext cx="1752000" cy="363561"/>
                </a:xfrm>
                <a:prstGeom prst="rect">
                  <a:avLst/>
                </a:prstGeom>
                <a:blipFill>
                  <a:blip r:embed="rId1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23E008DB-73F5-D659-DD03-5C8986AFFA91}"/>
              </a:ext>
            </a:extLst>
          </p:cNvPr>
          <p:cNvGrpSpPr/>
          <p:nvPr/>
        </p:nvGrpSpPr>
        <p:grpSpPr>
          <a:xfrm>
            <a:off x="650507" y="1666355"/>
            <a:ext cx="7702246" cy="2997814"/>
            <a:chOff x="718740" y="1948634"/>
            <a:chExt cx="7702246" cy="2997814"/>
          </a:xfrm>
        </p:grpSpPr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738D3A4B-B676-65FA-1A25-21FAE592DC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47133" y="1948634"/>
              <a:ext cx="3873853" cy="229085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D20C5647-88DE-671F-62FA-3561617446B2}"/>
                    </a:ext>
                  </a:extLst>
                </p:cNvPr>
                <p:cNvSpPr txBox="1"/>
                <p:nvPr/>
              </p:nvSpPr>
              <p:spPr>
                <a:xfrm>
                  <a:off x="718740" y="4381742"/>
                  <a:ext cx="6270612" cy="564706"/>
                </a:xfrm>
                <a:prstGeom prst="rect">
                  <a:avLst/>
                </a:prstGeom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b="0" strike="noStrike" spc="-1" dirty="0">
                      <a:solidFill>
                        <a:srgbClr val="000000"/>
                      </a:solidFill>
                      <a:latin typeface="Times New Roman"/>
                      <a:ea typeface="Standard Symbols L"/>
                    </a:rPr>
                    <a:t>2D Graphical Cut on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it-IT" i="1" dirty="0">
                              <a:ln w="0"/>
                              <a:solidFill>
                                <a:srgbClr val="C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dirty="0">
                                  <a:ln w="0"/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dirty="0">
                                  <a:ln w="0"/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it-IT" i="1" dirty="0">
                                  <a:ln w="0"/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 dirty="0">
                                  <a:ln w="0"/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𝑀𝑎</m:t>
                              </m:r>
                              <m:sSub>
                                <m:sSubPr>
                                  <m:ctrlPr>
                                    <a:rPr lang="it-IT" i="1" dirty="0">
                                      <a:ln w="0"/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 dirty="0">
                                      <a:ln w="0"/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it-IT" i="1" dirty="0">
                                      <a:ln w="0"/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 dirty="0">
                                  <a:ln w="0"/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i="1" dirty="0">
                                      <a:ln w="0"/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 dirty="0" err="1">
                                      <a:ln w="0"/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 dirty="0">
                                      <a:ln w="0"/>
                                      <a:solidFill>
                                        <a:srgbClr val="C0000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it-IT" i="1" dirty="0">
                                  <a:ln w="0"/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it-IT" i="1" dirty="0">
                              <a:ln w="0"/>
                              <a:solidFill>
                                <a:srgbClr val="C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 dirty="0">
                              <a:ln w="0"/>
                              <a:solidFill>
                                <a:srgbClr val="C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% </m:t>
                          </m:r>
                          <m:sSub>
                            <m:sSubPr>
                              <m:ctrlPr>
                                <a:rPr lang="it-IT" i="1" dirty="0">
                                  <a:ln w="0"/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 dirty="0" err="1">
                                  <a:ln w="0"/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 dirty="0">
                                  <a:ln w="0"/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e>
                        <m:sub>
                          <m:r>
                            <a:rPr lang="it-IT" i="1" dirty="0">
                              <a:ln w="0"/>
                              <a:solidFill>
                                <a:srgbClr val="C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i="1" dirty="0">
                              <a:ln w="0"/>
                              <a:solidFill>
                                <a:srgbClr val="C00000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a14:m>
                  <a:r>
                    <a:rPr lang="en-US" b="0" strike="noStrike" spc="-1" dirty="0">
                      <a:solidFill>
                        <a:srgbClr val="000000"/>
                      </a:solidFill>
                      <a:latin typeface="Times New Roman"/>
                      <a:ea typeface="Standard Symbols L"/>
                    </a:rPr>
                    <a:t>=&gt; To select neutron signals</a:t>
                  </a:r>
                </a:p>
              </p:txBody>
            </p:sp>
          </mc:Choice>
          <mc:Fallback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D20C5647-88DE-671F-62FA-356161744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40" y="4381742"/>
                  <a:ext cx="6270612" cy="564706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5108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0" grpId="0"/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DD6D4-AF68-8A5C-9B84-1BB4B8DE5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50C3F77-D30D-8FF0-D345-BF6B4B46D26A}"/>
              </a:ext>
            </a:extLst>
          </p:cNvPr>
          <p:cNvCxnSpPr>
            <a:cxnSpLocks/>
          </p:cNvCxnSpPr>
          <p:nvPr/>
        </p:nvCxnSpPr>
        <p:spPr>
          <a:xfrm>
            <a:off x="0" y="667569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AA4D49-D429-763B-2DF5-12F685A36662}"/>
              </a:ext>
            </a:extLst>
          </p:cNvPr>
          <p:cNvSpPr txBox="1"/>
          <p:nvPr/>
        </p:nvSpPr>
        <p:spPr>
          <a:xfrm>
            <a:off x="68710" y="33959"/>
            <a:ext cx="12280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3</a:t>
            </a:r>
            <a:r>
              <a:rPr lang="it-IT" sz="280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°  PID Criterion: 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Particles </a:t>
            </a:r>
            <a:r>
              <a:rPr lang="en-US" sz="2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ToF</a:t>
            </a:r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</a:p>
          <a:p>
            <a:endParaRPr lang="it-IT" sz="2800" b="0" i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1FCDD41B-F993-E956-C5CB-E91809DD07F8}"/>
              </a:ext>
            </a:extLst>
          </p:cNvPr>
          <p:cNvSpPr txBox="1">
            <a:spLocks/>
          </p:cNvSpPr>
          <p:nvPr/>
        </p:nvSpPr>
        <p:spPr>
          <a:xfrm>
            <a:off x="3523347" y="6536439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B7F31F9-C58B-5323-AAD5-2CDDBFE342B9}"/>
                  </a:ext>
                </a:extLst>
              </p:cNvPr>
              <p:cNvSpPr txBox="1"/>
              <p:nvPr/>
            </p:nvSpPr>
            <p:spPr>
              <a:xfrm>
                <a:off x="-33781" y="1170838"/>
                <a:ext cx="8409379" cy="2248955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pPr algn="just"/>
                <a:r>
                  <a:rPr lang="en-US" sz="1600" spc="-1" dirty="0">
                    <a:solidFill>
                      <a:srgbClr val="000000"/>
                    </a:solidFill>
                    <a:latin typeface="Times New Roman"/>
                  </a:rPr>
                  <a:t>The </a:t>
                </a:r>
                <a:r>
                  <a:rPr lang="en-US" sz="1600" spc="-1" dirty="0" err="1">
                    <a:solidFill>
                      <a:srgbClr val="000000"/>
                    </a:solidFill>
                    <a:latin typeface="Times New Roman"/>
                  </a:rPr>
                  <a:t>ToF</a:t>
                </a:r>
                <a:r>
                  <a:rPr lang="en-US" sz="1600" spc="-1" dirty="0">
                    <a:solidFill>
                      <a:srgbClr val="000000"/>
                    </a:solidFill>
                    <a:latin typeface="Times New Roman"/>
                  </a:rPr>
                  <a:t> measured in BGO is in average higher for neutrons </a:t>
                </a:r>
                <a14:m>
                  <m:oMath xmlns:m="http://schemas.openxmlformats.org/officeDocument/2006/math">
                    <m:r>
                      <a:rPr lang="en-US" sz="160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tandard Symbols L"/>
                      </a:rPr>
                      <m:t>~</m:t>
                    </m:r>
                    <m:r>
                      <a:rPr lang="en-US" sz="160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1600" b="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en-US" sz="160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sz="160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latin typeface="Times New Roman"/>
                  </a:rPr>
                  <a:t>than for photons </a:t>
                </a:r>
                <a14:m>
                  <m:oMath xmlns:m="http://schemas.openxmlformats.org/officeDocument/2006/math">
                    <m:r>
                      <a:rPr lang="en-US" sz="160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tandard Symbols L"/>
                      </a:rPr>
                      <m:t>~</m:t>
                    </m:r>
                    <m:r>
                      <a:rPr lang="it-IT" sz="1600" b="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tandard Symbols L"/>
                      </a:rPr>
                      <m:t>0</m:t>
                    </m:r>
                    <m:r>
                      <a:rPr lang="en-US" sz="16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sz="16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). </m:t>
                    </m:r>
                  </m:oMath>
                </a14:m>
                <a:endParaRPr lang="en-US" sz="1600" spc="-1" dirty="0">
                  <a:solidFill>
                    <a:srgbClr val="000000"/>
                  </a:solidFill>
                  <a:latin typeface="Times New Roman"/>
                </a:endParaRPr>
              </a:p>
              <a:p>
                <a:pPr algn="just"/>
                <a:endParaRPr lang="en-US" sz="800" spc="-1" dirty="0">
                  <a:solidFill>
                    <a:srgbClr val="000000"/>
                  </a:solidFill>
                  <a:latin typeface="Times New Roman"/>
                </a:endParaRPr>
              </a:p>
              <a:p>
                <a:pPr algn="just"/>
                <a:r>
                  <a:rPr lang="en-US" sz="1600" spc="-1" dirty="0">
                    <a:solidFill>
                      <a:srgbClr val="000000"/>
                    </a:solidFill>
                    <a:latin typeface="Times New Roman"/>
                  </a:rPr>
                  <a:t>This time difference is inside the time resolution of the  detector </a:t>
                </a:r>
                <a14:m>
                  <m:oMath xmlns:m="http://schemas.openxmlformats.org/officeDocument/2006/math">
                    <m:r>
                      <a:rPr lang="en-US" sz="160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tandard Symbols L"/>
                      </a:rPr>
                      <m:t>~</m:t>
                    </m:r>
                    <m:r>
                      <a:rPr lang="it-IT" sz="1600" b="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tandard Symbols L"/>
                      </a:rPr>
                      <m:t>2</m:t>
                    </m:r>
                    <m:r>
                      <a:rPr lang="it-IT" sz="1600" b="0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÷3</m:t>
                    </m:r>
                    <m:r>
                      <a:rPr lang="en-US" sz="16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sz="1600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latin typeface="Times New Roman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600" spc="-1" dirty="0">
                    <a:solidFill>
                      <a:srgbClr val="000000"/>
                    </a:solidFill>
                    <a:latin typeface="Times New Roman"/>
                  </a:rPr>
                  <a:t> =&gt; </a:t>
                </a:r>
                <a:r>
                  <a:rPr lang="en-US" sz="1600" b="1" spc="-1" dirty="0" err="1">
                    <a:solidFill>
                      <a:srgbClr val="0432FF"/>
                    </a:solidFill>
                    <a:latin typeface="Times New Roman"/>
                  </a:rPr>
                  <a:t>ToF</a:t>
                </a:r>
                <a:r>
                  <a:rPr lang="en-US" sz="1600" b="1" spc="-1" dirty="0">
                    <a:solidFill>
                      <a:srgbClr val="0432FF"/>
                    </a:solidFill>
                    <a:latin typeface="Times New Roman"/>
                  </a:rPr>
                  <a:t> cannot be used to univocally discriminate neutron by photon</a:t>
                </a:r>
              </a:p>
              <a:p>
                <a:pPr algn="just"/>
                <a:endParaRPr lang="en-US" sz="800" spc="-1" dirty="0">
                  <a:solidFill>
                    <a:srgbClr val="000000"/>
                  </a:solidFill>
                  <a:latin typeface="Times New Roman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1600" spc="-1" dirty="0">
                    <a:solidFill>
                      <a:srgbClr val="000000"/>
                    </a:solidFill>
                    <a:latin typeface="Times New Roman"/>
                  </a:rPr>
                  <a:t>But….</a:t>
                </a:r>
              </a:p>
              <a:p>
                <a:pPr algn="just"/>
                <a:r>
                  <a:rPr lang="en-US" sz="1600" spc="-1" dirty="0">
                    <a:solidFill>
                      <a:srgbClr val="000000"/>
                    </a:solidFill>
                    <a:latin typeface="Times New Roman"/>
                  </a:rPr>
                  <a:t>If both particles (photons and neutrons) are required in a specific analysis,  it is possible to apply an ellipsoidal graphical cut on the 2D-plot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𝑻𝒐𝑭</m:t>
                        </m:r>
                      </m:e>
                      <m:sub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it-IT" sz="1600" b="1" i="0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it-IT" sz="1600" b="1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𝑻𝒐</m:t>
                    </m:r>
                    <m:sSub>
                      <m:sSubPr>
                        <m:ctrlP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1600" spc="-1" dirty="0">
                    <a:solidFill>
                      <a:srgbClr val="000000"/>
                    </a:solidFill>
                    <a:latin typeface="Times New Roman"/>
                  </a:rPr>
                  <a:t> for the suppression of the background  due to low-energy photons and out-of-time events.</a:t>
                </a:r>
                <a:endParaRPr lang="en-US" sz="1600" spc="-1" dirty="0">
                  <a:solidFill>
                    <a:srgbClr val="000000"/>
                  </a:solidFill>
                  <a:latin typeface="Arial"/>
                </a:endParaRPr>
              </a:p>
              <a:p>
                <a:pPr algn="just"/>
                <a:endParaRPr lang="en-US" sz="1600" b="0" strike="noStrike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3B7F31F9-C58B-5323-AAD5-2CDDBFE34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781" y="1170838"/>
                <a:ext cx="8409379" cy="2248955"/>
              </a:xfrm>
              <a:prstGeom prst="rect">
                <a:avLst/>
              </a:prstGeom>
              <a:blipFill>
                <a:blip r:embed="rId3"/>
                <a:stretch>
                  <a:fillRect l="-452" t="-1124" r="-302" b="-618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4FD4B597-2676-2B70-C4A4-5A43211C39B3}"/>
                  </a:ext>
                </a:extLst>
              </p:cNvPr>
              <p:cNvSpPr txBox="1"/>
              <p:nvPr/>
            </p:nvSpPr>
            <p:spPr>
              <a:xfrm>
                <a:off x="0" y="667004"/>
                <a:ext cx="2366146" cy="549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2000" b="1" spc="-1" dirty="0">
                    <a:solidFill>
                      <a:srgbClr val="FF0000"/>
                    </a:solidFill>
                    <a:ea typeface="Arial Unicode MS"/>
                  </a:rPr>
                  <a:t>3</a:t>
                </a:r>
                <a14:m>
                  <m:oMath xmlns:m="http://schemas.openxmlformats.org/officeDocument/2006/math">
                    <m:r>
                      <a:rPr lang="it-IT" sz="2000" b="1" i="1" spc="-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)</m:t>
                    </m:r>
                    <m:r>
                      <a:rPr lang="it-IT" sz="2000" b="1" i="1" spc="-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 </m:t>
                    </m:r>
                    <m:r>
                      <a:rPr lang="it-IT" sz="2000" b="1" i="1" spc="-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𝑻𝒐</m:t>
                    </m:r>
                    <m:sSub>
                      <m:sSubPr>
                        <m:ctrlPr>
                          <a:rPr lang="it-IT" sz="2000" b="1" i="0" spc="-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pc="-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it-IT" sz="2000" b="1" i="1" spc="-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it-IT" sz="2000" b="1" spc="-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r>
                      <a:rPr lang="it-IT" sz="2000" b="1" i="1" spc="-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it-IT" sz="2000" b="1" i="1" spc="-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𝒐</m:t>
                    </m:r>
                    <m:sSub>
                      <m:sSubPr>
                        <m:ctrlPr>
                          <a:rPr lang="it-IT" sz="2000" b="1" i="1" spc="-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1" i="1" spc="-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it-IT" sz="2000" b="1" i="1" spc="-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it-IT" sz="2000" b="1" i="1" spc="-1" dirty="0">
                  <a:solidFill>
                    <a:srgbClr val="FF0000"/>
                  </a:solidFill>
                  <a:latin typeface="Cambria Math" panose="02040503050406030204" pitchFamily="18" charset="0"/>
                  <a:ea typeface="Arial Unicode MS"/>
                </a:endParaRPr>
              </a:p>
            </p:txBody>
          </p:sp>
        </mc:Choice>
        <mc:Fallback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4FD4B597-2676-2B70-C4A4-5A43211C3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67004"/>
                <a:ext cx="2366146" cy="549766"/>
              </a:xfrm>
              <a:prstGeom prst="rect">
                <a:avLst/>
              </a:prstGeom>
              <a:blipFill>
                <a:blip r:embed="rId4"/>
                <a:stretch>
                  <a:fillRect l="-2674" b="-136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3CFDB23-EE70-8875-4A3E-D25EE0D42E1B}"/>
                  </a:ext>
                </a:extLst>
              </p:cNvPr>
              <p:cNvSpPr txBox="1"/>
              <p:nvPr/>
            </p:nvSpPr>
            <p:spPr>
              <a:xfrm>
                <a:off x="7995022" y="4570442"/>
                <a:ext cx="4196978" cy="945836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b="0" strike="noStrike" spc="-1" dirty="0">
                    <a:solidFill>
                      <a:srgbClr val="000000"/>
                    </a:solidFill>
                    <a:latin typeface="Times New Roman"/>
                    <a:ea typeface="Standard Symbols L"/>
                  </a:rPr>
                  <a:t>2D Graphical Cut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𝑻𝒐𝑭</m:t>
                        </m:r>
                      </m:e>
                      <m:sub>
                        <m:r>
                          <a:rPr lang="it-IT" sz="18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it-IT" sz="1800" b="1" i="0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%</m:t>
                    </m:r>
                    <m:sSub>
                      <m:sSubPr>
                        <m:ctrlPr>
                          <a:rPr lang="it-IT" sz="18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𝑻𝒐𝑭</m:t>
                        </m:r>
                      </m:e>
                      <m:sub>
                        <m:r>
                          <a:rPr lang="it-IT" sz="18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it-IT" sz="1800" b="1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800" b="1" spc="-1" dirty="0">
                  <a:solidFill>
                    <a:srgbClr val="000000"/>
                  </a:solidFill>
                  <a:latin typeface="Times New Roman"/>
                </a:endParaRPr>
              </a:p>
              <a:p>
                <a:pPr algn="just"/>
                <a:r>
                  <a:rPr lang="en-US" b="0" strike="noStrike" spc="-1" dirty="0">
                    <a:solidFill>
                      <a:srgbClr val="000000"/>
                    </a:solidFill>
                    <a:latin typeface="Times New Roman"/>
                    <a:ea typeface="Standard Symbols L"/>
                  </a:rPr>
                  <a:t> </a:t>
                </a:r>
              </a:p>
              <a:p>
                <a:pPr algn="just"/>
                <a:r>
                  <a:rPr lang="en-US" b="0" strike="noStrike" spc="-1" dirty="0">
                    <a:solidFill>
                      <a:srgbClr val="000000"/>
                    </a:solidFill>
                    <a:latin typeface="Times New Roman"/>
                    <a:ea typeface="Standard Symbols L"/>
                  </a:rPr>
                  <a:t>       For Background Suppression</a:t>
                </a: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23CFDB23-EE70-8875-4A3E-D25EE0D42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022" y="4570442"/>
                <a:ext cx="4196978" cy="9458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po 28">
            <a:extLst>
              <a:ext uri="{FF2B5EF4-FFF2-40B4-BE49-F238E27FC236}">
                <a16:creationId xmlns:a16="http://schemas.microsoft.com/office/drawing/2014/main" id="{DDE6AB4F-ED7D-BEDC-8833-69121431A427}"/>
              </a:ext>
            </a:extLst>
          </p:cNvPr>
          <p:cNvGrpSpPr/>
          <p:nvPr/>
        </p:nvGrpSpPr>
        <p:grpSpPr>
          <a:xfrm>
            <a:off x="145331" y="3446843"/>
            <a:ext cx="7680508" cy="3168730"/>
            <a:chOff x="145331" y="3399343"/>
            <a:chExt cx="7680508" cy="3168730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11234113-22C8-1421-B741-D411FC4FD25A}"/>
                </a:ext>
              </a:extLst>
            </p:cNvPr>
            <p:cNvGrpSpPr/>
            <p:nvPr/>
          </p:nvGrpSpPr>
          <p:grpSpPr>
            <a:xfrm>
              <a:off x="145331" y="3399343"/>
              <a:ext cx="7680508" cy="3168730"/>
              <a:chOff x="326930" y="3698430"/>
              <a:chExt cx="6915495" cy="262153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5" name="CasellaDiTesto 54">
                    <a:extLst>
                      <a:ext uri="{FF2B5EF4-FFF2-40B4-BE49-F238E27FC236}">
                        <a16:creationId xmlns:a16="http://schemas.microsoft.com/office/drawing/2014/main" id="{11B0005D-22B5-DE1F-5C25-2E94F0AB9F16}"/>
                      </a:ext>
                    </a:extLst>
                  </p:cNvPr>
                  <p:cNvSpPr txBox="1"/>
                  <p:nvPr/>
                </p:nvSpPr>
                <p:spPr>
                  <a:xfrm>
                    <a:off x="4685224" y="3717349"/>
                    <a:ext cx="2074243" cy="40421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1800" b="1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1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𝑻𝒐𝑭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1800" b="1" i="1" spc="-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b="1" i="1" spc="-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lang="it-IT" sz="1800" b="1" i="1" spc="-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sub>
                          </m:sSub>
                          <m:r>
                            <a:rPr lang="it-IT" sz="1800" b="1" spc="-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  <m:sSub>
                            <m:sSubPr>
                              <m:ctrlPr>
                                <a:rPr lang="it-IT" sz="1800" b="1" i="1" spc="-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1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𝑻𝒐𝑭</m:t>
                              </m:r>
                            </m:e>
                            <m:sub>
                              <m:r>
                                <a:rPr lang="it-IT" sz="1800" b="1" i="1" spc="-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5" name="CasellaDiTesto 54">
                    <a:extLst>
                      <a:ext uri="{FF2B5EF4-FFF2-40B4-BE49-F238E27FC236}">
                        <a16:creationId xmlns:a16="http://schemas.microsoft.com/office/drawing/2014/main" id="{11B0005D-22B5-DE1F-5C25-2E94F0AB9F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85224" y="3717349"/>
                    <a:ext cx="2074243" cy="40421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54" name="CasellaDiTesto 53">
                    <a:extLst>
                      <a:ext uri="{FF2B5EF4-FFF2-40B4-BE49-F238E27FC236}">
                        <a16:creationId xmlns:a16="http://schemas.microsoft.com/office/drawing/2014/main" id="{41375673-6083-F04F-EA0C-37BA575CB327}"/>
                      </a:ext>
                    </a:extLst>
                  </p:cNvPr>
                  <p:cNvSpPr txBox="1"/>
                  <p:nvPr/>
                </p:nvSpPr>
                <p:spPr>
                  <a:xfrm>
                    <a:off x="913757" y="3698430"/>
                    <a:ext cx="2074243" cy="32417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sz="1800" b="1" i="1" spc="-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it-IT" sz="1800" b="1" i="1" spc="-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  <m:sSub>
                            <m:sSubPr>
                              <m:ctrlPr>
                                <a:rPr lang="it-IT" sz="1800" b="1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1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1800" b="1" i="1" spc="-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b="1" i="1" spc="-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lang="it-IT" sz="1800" b="1" i="1" spc="-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sub>
                          </m:sSub>
                          <m:r>
                            <a:rPr lang="it-IT" sz="1800" b="1" spc="-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  <m:sSub>
                            <m:sSubPr>
                              <m:ctrlPr>
                                <a:rPr lang="it-IT" sz="1800" b="1" i="1" spc="-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1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𝑻𝒐𝑭</m:t>
                              </m:r>
                            </m:e>
                            <m:sub>
                              <m:r>
                                <a:rPr lang="it-IT" sz="1800" b="1" i="1" spc="-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54" name="CasellaDiTesto 53">
                    <a:extLst>
                      <a:ext uri="{FF2B5EF4-FFF2-40B4-BE49-F238E27FC236}">
                        <a16:creationId xmlns:a16="http://schemas.microsoft.com/office/drawing/2014/main" id="{41375673-6083-F04F-EA0C-37BA575CB3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3757" y="3698430"/>
                    <a:ext cx="2074243" cy="32417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312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F10AD9F3-73C5-963A-F9FF-4AEF1629854E}"/>
                  </a:ext>
                </a:extLst>
              </p:cNvPr>
              <p:cNvGrpSpPr/>
              <p:nvPr/>
            </p:nvGrpSpPr>
            <p:grpSpPr>
              <a:xfrm>
                <a:off x="326930" y="4009686"/>
                <a:ext cx="6915495" cy="2310276"/>
                <a:chOff x="0" y="3815138"/>
                <a:chExt cx="6915495" cy="2310276"/>
              </a:xfrm>
            </p:grpSpPr>
            <p:grpSp>
              <p:nvGrpSpPr>
                <p:cNvPr id="63" name="Gruppo 62">
                  <a:extLst>
                    <a:ext uri="{FF2B5EF4-FFF2-40B4-BE49-F238E27FC236}">
                      <a16:creationId xmlns:a16="http://schemas.microsoft.com/office/drawing/2014/main" id="{0C352B94-2E8E-4FE4-920B-A8A7A3ABF8A0}"/>
                    </a:ext>
                  </a:extLst>
                </p:cNvPr>
                <p:cNvGrpSpPr/>
                <p:nvPr/>
              </p:nvGrpSpPr>
              <p:grpSpPr>
                <a:xfrm>
                  <a:off x="3477345" y="3832124"/>
                  <a:ext cx="3438150" cy="2293290"/>
                  <a:chOff x="4375722" y="3595018"/>
                  <a:chExt cx="4036738" cy="2818053"/>
                </a:xfrm>
              </p:grpSpPr>
              <p:sp>
                <p:nvSpPr>
                  <p:cNvPr id="39" name="Rettangolo 38">
                    <a:extLst>
                      <a:ext uri="{FF2B5EF4-FFF2-40B4-BE49-F238E27FC236}">
                        <a16:creationId xmlns:a16="http://schemas.microsoft.com/office/drawing/2014/main" id="{1E741A75-7EF9-5EBD-9572-871781021AE4}"/>
                      </a:ext>
                    </a:extLst>
                  </p:cNvPr>
                  <p:cNvSpPr/>
                  <p:nvPr/>
                </p:nvSpPr>
                <p:spPr>
                  <a:xfrm>
                    <a:off x="4375722" y="3595018"/>
                    <a:ext cx="4036738" cy="2818053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49" name="Immagine 48" descr="Immagine che contiene schermata, testo, Policromia&#10;&#10;Il contenuto generato dall'IA potrebbe non essere corretto.">
                    <a:extLst>
                      <a:ext uri="{FF2B5EF4-FFF2-40B4-BE49-F238E27FC236}">
                        <a16:creationId xmlns:a16="http://schemas.microsoft.com/office/drawing/2014/main" id="{E58BF93B-B3CA-581F-EA61-9F0F56B15E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571076" y="3619428"/>
                    <a:ext cx="3764024" cy="2520232"/>
                  </a:xfrm>
                  <a:prstGeom prst="rect">
                    <a:avLst/>
                  </a:prstGeom>
                </p:spPr>
              </p:pic>
              <p:cxnSp>
                <p:nvCxnSpPr>
                  <p:cNvPr id="60" name="Connettore 1 59">
                    <a:extLst>
                      <a:ext uri="{FF2B5EF4-FFF2-40B4-BE49-F238E27FC236}">
                        <a16:creationId xmlns:a16="http://schemas.microsoft.com/office/drawing/2014/main" id="{4E17CD21-5B9C-A902-80E1-145BDFC3627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928766" y="3774094"/>
                    <a:ext cx="0" cy="2271562"/>
                  </a:xfrm>
                  <a:prstGeom prst="line">
                    <a:avLst/>
                  </a:prstGeom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nettore 1 60">
                    <a:extLst>
                      <a:ext uri="{FF2B5EF4-FFF2-40B4-BE49-F238E27FC236}">
                        <a16:creationId xmlns:a16="http://schemas.microsoft.com/office/drawing/2014/main" id="{26755EDA-E481-2596-02E0-80F65E4BBA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878816" y="4802856"/>
                    <a:ext cx="3223051" cy="0"/>
                  </a:xfrm>
                  <a:prstGeom prst="line">
                    <a:avLst/>
                  </a:prstGeom>
                </p:spPr>
                <p:style>
                  <a:lnRef idx="1">
                    <a:schemeClr val="accent2"/>
                  </a:lnRef>
                  <a:fillRef idx="0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" name="Gruppo 15">
                  <a:extLst>
                    <a:ext uri="{FF2B5EF4-FFF2-40B4-BE49-F238E27FC236}">
                      <a16:creationId xmlns:a16="http://schemas.microsoft.com/office/drawing/2014/main" id="{1D06D929-9D1A-5888-23CB-FC0F2CB9350F}"/>
                    </a:ext>
                  </a:extLst>
                </p:cNvPr>
                <p:cNvGrpSpPr/>
                <p:nvPr/>
              </p:nvGrpSpPr>
              <p:grpSpPr>
                <a:xfrm>
                  <a:off x="0" y="3815138"/>
                  <a:ext cx="3235409" cy="2310276"/>
                  <a:chOff x="0" y="3815138"/>
                  <a:chExt cx="3235409" cy="2310276"/>
                </a:xfrm>
              </p:grpSpPr>
              <p:grpSp>
                <p:nvGrpSpPr>
                  <p:cNvPr id="62" name="Gruppo 61">
                    <a:extLst>
                      <a:ext uri="{FF2B5EF4-FFF2-40B4-BE49-F238E27FC236}">
                        <a16:creationId xmlns:a16="http://schemas.microsoft.com/office/drawing/2014/main" id="{56727533-E5C5-198F-8756-26EB0C755618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3815138"/>
                    <a:ext cx="3235409" cy="2310276"/>
                    <a:chOff x="326325" y="3556022"/>
                    <a:chExt cx="4290593" cy="3083524"/>
                  </a:xfrm>
                </p:grpSpPr>
                <p:sp>
                  <p:nvSpPr>
                    <p:cNvPr id="52" name="Rettangolo 51">
                      <a:extLst>
                        <a:ext uri="{FF2B5EF4-FFF2-40B4-BE49-F238E27FC236}">
                          <a16:creationId xmlns:a16="http://schemas.microsoft.com/office/drawing/2014/main" id="{AA505032-0E94-6057-AFA6-C4F9B009AC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325" y="3556022"/>
                      <a:ext cx="4290593" cy="308352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pic>
                  <p:nvPicPr>
                    <p:cNvPr id="51" name="Immagine 50" descr="Immagine che contiene testo, schermata, Policromia, diagramma&#10;&#10;Il contenuto generato dall'IA potrebbe non essere corretto.">
                      <a:extLst>
                        <a:ext uri="{FF2B5EF4-FFF2-40B4-BE49-F238E27FC236}">
                          <a16:creationId xmlns:a16="http://schemas.microsoft.com/office/drawing/2014/main" id="{F91EB2EA-699C-9642-A821-339C51FBD5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22435" y="3640262"/>
                      <a:ext cx="3714933" cy="2631337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57" name="Connettore 1 56">
                      <a:extLst>
                        <a:ext uri="{FF2B5EF4-FFF2-40B4-BE49-F238E27FC236}">
                          <a16:creationId xmlns:a16="http://schemas.microsoft.com/office/drawing/2014/main" id="{04C091FF-2536-5200-E5A0-9B42FC998883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461996" y="3774094"/>
                      <a:ext cx="0" cy="2271562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Connettore 1 57">
                      <a:extLst>
                        <a:ext uri="{FF2B5EF4-FFF2-40B4-BE49-F238E27FC236}">
                          <a16:creationId xmlns:a16="http://schemas.microsoft.com/office/drawing/2014/main" id="{6A7E8AC7-07B8-27E7-D0F0-2E69FCD101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43276" y="4772357"/>
                      <a:ext cx="322305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" name="Connettore 1 5">
                    <a:extLst>
                      <a:ext uri="{FF2B5EF4-FFF2-40B4-BE49-F238E27FC236}">
                        <a16:creationId xmlns:a16="http://schemas.microsoft.com/office/drawing/2014/main" id="{685EE542-0399-7472-15FA-7F3086A00F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5224" y="3977854"/>
                    <a:ext cx="2294018" cy="1476462"/>
                  </a:xfrm>
                  <a:prstGeom prst="line">
                    <a:avLst/>
                  </a:prstGeom>
                </p:spPr>
                <p:style>
                  <a:lnRef idx="3">
                    <a:schemeClr val="accent4"/>
                  </a:lnRef>
                  <a:fillRef idx="0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Connettore 1 11">
                  <a:extLst>
                    <a:ext uri="{FF2B5EF4-FFF2-40B4-BE49-F238E27FC236}">
                      <a16:creationId xmlns:a16="http://schemas.microsoft.com/office/drawing/2014/main" id="{0A9692B9-AC70-A1F8-7F9E-DD83965DE8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904464" y="4022538"/>
                  <a:ext cx="2435538" cy="1682911"/>
                </a:xfrm>
                <a:prstGeom prst="line">
                  <a:avLst/>
                </a:prstGeom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2113161C-8B81-3826-9914-027D6D2EE609}"/>
                    </a:ext>
                  </a:extLst>
                </p:cNvPr>
                <p:cNvSpPr txBox="1"/>
                <p:nvPr/>
              </p:nvSpPr>
              <p:spPr>
                <a:xfrm>
                  <a:off x="2273569" y="6091276"/>
                  <a:ext cx="124977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sSub>
                        <m:sSubPr>
                          <m:ctrlPr>
                            <a:rPr lang="it-IT" sz="1800" b="1" i="1" spc="-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pc="-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𝑻𝒐𝑭</m:t>
                          </m:r>
                        </m:e>
                        <m:sub>
                          <m:r>
                            <a:rPr lang="it-IT" sz="1800" b="1" i="1" spc="-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a14:m>
                  <a:r>
                    <a:rPr lang="it-IT" dirty="0"/>
                    <a:t>(ns)</a:t>
                  </a:r>
                </a:p>
              </p:txBody>
            </p:sp>
          </mc:Choice>
          <mc:Fallback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2113161C-8B81-3826-9914-027D6D2EE6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3569" y="6091276"/>
                  <a:ext cx="1249778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64430717-467D-C2E4-7B5C-8A04097C4091}"/>
                    </a:ext>
                  </a:extLst>
                </p:cNvPr>
                <p:cNvSpPr txBox="1"/>
                <p:nvPr/>
              </p:nvSpPr>
              <p:spPr>
                <a:xfrm>
                  <a:off x="6558373" y="6138478"/>
                  <a:ext cx="105096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𝑻𝒐𝑭</m:t>
                            </m:r>
                          </m:e>
                          <m:sub>
                            <m:r>
                              <a:rPr lang="it-IT" sz="1800" b="1" i="1" spc="-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  <m:r>
                          <a:rPr lang="it-IT" sz="1800" b="0" i="0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it-IT" sz="1800" b="0" i="0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  <m:r>
                          <a:rPr lang="it-IT" sz="1800" b="0" i="0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64430717-467D-C2E4-7B5C-8A04097C40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373" y="6138478"/>
                  <a:ext cx="1050966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9524" b="-2069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6572D873-1C5B-3CFF-F3CE-304A2D2C09D5}"/>
                    </a:ext>
                  </a:extLst>
                </p:cNvPr>
                <p:cNvSpPr txBox="1"/>
                <p:nvPr/>
              </p:nvSpPr>
              <p:spPr>
                <a:xfrm rot="16200000">
                  <a:off x="-248670" y="4367127"/>
                  <a:ext cx="1338736" cy="3931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800" b="1" i="1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𝑻𝒐</m:t>
                        </m:r>
                        <m:sSub>
                          <m:sSubPr>
                            <m:ctrlPr>
                              <a:rPr lang="it-IT" sz="18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1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18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lang="it-IT" sz="1800" b="1" i="1" spc="-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sub>
                        </m:sSub>
                        <m:r>
                          <a:rPr lang="it-IT" sz="1800" b="0" i="0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it-IT" sz="1800" b="0" i="0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  <m:r>
                          <a:rPr lang="it-IT" sz="1800" b="0" i="0" spc="-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6572D873-1C5B-3CFF-F3CE-304A2D2C09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48670" y="4367127"/>
                  <a:ext cx="1338736" cy="393121"/>
                </a:xfrm>
                <a:prstGeom prst="rect">
                  <a:avLst/>
                </a:prstGeom>
                <a:blipFill>
                  <a:blip r:embed="rId12"/>
                  <a:stretch>
                    <a:fillRect r="-625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7F8C66C1-C3BC-6DAE-E561-4BBBB7418BAA}"/>
                    </a:ext>
                  </a:extLst>
                </p:cNvPr>
                <p:cNvSpPr txBox="1"/>
                <p:nvPr/>
              </p:nvSpPr>
              <p:spPr>
                <a:xfrm rot="16200000">
                  <a:off x="3578471" y="4294895"/>
                  <a:ext cx="1284305" cy="3931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r>
                        <a:rPr lang="it-IT" sz="1800" b="1" i="1" spc="-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𝑻𝒐</m:t>
                      </m:r>
                      <m:sSub>
                        <m:sSubPr>
                          <m:ctrlPr>
                            <a:rPr lang="it-IT" sz="1800" b="1" i="1" spc="-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pc="-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sSub>
                            <m:sSubPr>
                              <m:ctrlPr>
                                <a:rPr lang="it-IT" sz="1800" b="1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b="1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b>
                              <m:r>
                                <a:rPr lang="it-IT" sz="1800" b="1" i="1" spc="-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sub>
                      </m:sSub>
                    </m:oMath>
                  </a14:m>
                  <a:r>
                    <a:rPr lang="it-IT" dirty="0"/>
                    <a:t>(ns)</a:t>
                  </a:r>
                </a:p>
              </p:txBody>
            </p:sp>
          </mc:Choice>
          <mc:Fallback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7F8C66C1-C3BC-6DAE-E561-4BBBB7418B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578471" y="4294895"/>
                  <a:ext cx="1284305" cy="393121"/>
                </a:xfrm>
                <a:prstGeom prst="rect">
                  <a:avLst/>
                </a:prstGeom>
                <a:blipFill>
                  <a:blip r:embed="rId13"/>
                  <a:stretch>
                    <a:fillRect l="-9375" r="-1562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C46F3A7-7163-0C49-4AE5-9ED57FD96646}"/>
              </a:ext>
            </a:extLst>
          </p:cNvPr>
          <p:cNvGrpSpPr/>
          <p:nvPr/>
        </p:nvGrpSpPr>
        <p:grpSpPr>
          <a:xfrm>
            <a:off x="8376089" y="873372"/>
            <a:ext cx="3605659" cy="2655298"/>
            <a:chOff x="8376089" y="873372"/>
            <a:chExt cx="3605659" cy="2655298"/>
          </a:xfrm>
        </p:grpSpPr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id="{D31B57D1-0052-D459-3EF7-649554D58698}"/>
                </a:ext>
              </a:extLst>
            </p:cNvPr>
            <p:cNvGrpSpPr/>
            <p:nvPr/>
          </p:nvGrpSpPr>
          <p:grpSpPr>
            <a:xfrm>
              <a:off x="8376089" y="873372"/>
              <a:ext cx="3605659" cy="2655298"/>
              <a:chOff x="7889358" y="810175"/>
              <a:chExt cx="3988217" cy="265529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A02BE6F4-313D-AD01-E5DE-659F21FF9C3D}"/>
                  </a:ext>
                </a:extLst>
              </p:cNvPr>
              <p:cNvSpPr/>
              <p:nvPr/>
            </p:nvSpPr>
            <p:spPr>
              <a:xfrm>
                <a:off x="7889358" y="810175"/>
                <a:ext cx="3988217" cy="265529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7" name="Immagine 46" descr="Immagine che contiene testo, diagramma, schermata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69257892-1CF5-140E-45E1-F93B2863E0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21515" y="878690"/>
                <a:ext cx="3727258" cy="251826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189DF2C8-EF61-7BD8-6156-C7A871F3B14C}"/>
                      </a:ext>
                    </a:extLst>
                  </p:cNvPr>
                  <p:cNvSpPr txBox="1"/>
                  <p:nvPr/>
                </p:nvSpPr>
                <p:spPr>
                  <a:xfrm>
                    <a:off x="10458454" y="1558479"/>
                    <a:ext cx="1079612" cy="70788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14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4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 −</m:t>
                            </m:r>
                            <m:r>
                              <a:rPr lang="it-IT" sz="14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e>
                          <m:sub>
                            <m:r>
                              <a:rPr lang="it-IT" sz="1400" b="0" i="1" spc="-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1</m:t>
                            </m:r>
                          </m:sub>
                        </m:sSub>
                      </m:oMath>
                    </a14:m>
                    <a:r>
                      <a:rPr lang="it-IT" sz="1400" b="0" i="1" spc="-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/>
                      </a:rPr>
                      <a:t> 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it-IT" sz="1400" b="0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400" b="0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−</m:t>
                            </m:r>
                            <m:r>
                              <a:rPr lang="it-IT" sz="1400" b="0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𝛾</m:t>
                            </m:r>
                          </m:e>
                          <m:sub>
                            <m:r>
                              <a:rPr lang="it-IT" sz="1400" b="0" i="1" spc="-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2</m:t>
                            </m:r>
                          </m:sub>
                        </m:sSub>
                      </m:oMath>
                    </a14:m>
                    <a:r>
                      <a:rPr lang="it-IT" sz="1400" b="0" spc="-1" dirty="0">
                        <a:solidFill>
                          <a:srgbClr val="FF0000"/>
                        </a:solidFill>
                        <a:ea typeface="Arial Unicode MS"/>
                      </a:rPr>
                      <a:t>   </a:t>
                    </a:r>
                    <a:r>
                      <a:rPr lang="en-US" sz="14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rPr>
                      <a:t>   </a:t>
                    </a:r>
                    <a:r>
                      <a:rPr lang="en-US" sz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rPr>
                      <a:t>Neutron</a:t>
                    </a:r>
                  </a:p>
                </p:txBody>
              </p:sp>
            </mc:Choice>
            <mc:Fallback xmlns="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189DF2C8-EF61-7BD8-6156-C7A871F3B1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58454" y="1558479"/>
                    <a:ext cx="1079612" cy="707886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526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184668C3-ADF5-77CF-A9A2-826FF9842C54}"/>
                    </a:ext>
                  </a:extLst>
                </p:cNvPr>
                <p:cNvSpPr txBox="1"/>
                <p:nvPr/>
              </p:nvSpPr>
              <p:spPr>
                <a:xfrm>
                  <a:off x="10834153" y="3206283"/>
                  <a:ext cx="84065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r>
                        <a:rPr lang="it-IT" sz="1400" b="0" i="1" spc="-1" dirty="0">
                          <a:latin typeface="+mj-lt"/>
                        </a:rPr>
                        <m:t>𝑇𝑜𝐹</m:t>
                      </m:r>
                    </m:oMath>
                  </a14:m>
                  <a:r>
                    <a:rPr lang="it-IT" sz="1400" dirty="0">
                      <a:latin typeface="+mj-lt"/>
                    </a:rPr>
                    <a:t>(ns)</a:t>
                  </a:r>
                </a:p>
              </p:txBody>
            </p:sp>
          </mc:Choice>
          <mc:Fallback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184668C3-ADF5-77CF-A9A2-826FF9842C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4153" y="3206283"/>
                  <a:ext cx="840652" cy="307777"/>
                </a:xfrm>
                <a:prstGeom prst="rect">
                  <a:avLst/>
                </a:prstGeom>
                <a:blipFill>
                  <a:blip r:embed="rId16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19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0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uppo 129">
            <a:extLst>
              <a:ext uri="{FF2B5EF4-FFF2-40B4-BE49-F238E27FC236}">
                <a16:creationId xmlns:a16="http://schemas.microsoft.com/office/drawing/2014/main" id="{A80B2B20-D8D4-E3EB-517B-2EC2806258B9}"/>
              </a:ext>
            </a:extLst>
          </p:cNvPr>
          <p:cNvGrpSpPr/>
          <p:nvPr/>
        </p:nvGrpSpPr>
        <p:grpSpPr>
          <a:xfrm>
            <a:off x="194441" y="783323"/>
            <a:ext cx="6991428" cy="2887350"/>
            <a:chOff x="104185" y="769114"/>
            <a:chExt cx="6991428" cy="2887350"/>
          </a:xfrm>
        </p:grpSpPr>
        <p:grpSp>
          <p:nvGrpSpPr>
            <p:cNvPr id="129" name="Gruppo 128">
              <a:extLst>
                <a:ext uri="{FF2B5EF4-FFF2-40B4-BE49-F238E27FC236}">
                  <a16:creationId xmlns:a16="http://schemas.microsoft.com/office/drawing/2014/main" id="{D399E58B-D8BC-0CF0-B76B-93C8ACE0DC12}"/>
                </a:ext>
              </a:extLst>
            </p:cNvPr>
            <p:cNvGrpSpPr/>
            <p:nvPr/>
          </p:nvGrpSpPr>
          <p:grpSpPr>
            <a:xfrm>
              <a:off x="104185" y="769114"/>
              <a:ext cx="6991428" cy="2887350"/>
              <a:chOff x="104185" y="769114"/>
              <a:chExt cx="6991428" cy="2887350"/>
            </a:xfrm>
          </p:grpSpPr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9EB198F2-0DD1-A2CA-B61E-DABA54F0C450}"/>
                  </a:ext>
                </a:extLst>
              </p:cNvPr>
              <p:cNvSpPr/>
              <p:nvPr/>
            </p:nvSpPr>
            <p:spPr>
              <a:xfrm>
                <a:off x="104185" y="821757"/>
                <a:ext cx="6626023" cy="283470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113" name="Immagine 112" descr="Immagine che contiene diagramma, testo, Diagramma, linea&#10;&#10;Il contenuto generato dall'IA potrebbe non essere corretto.">
                <a:extLst>
                  <a:ext uri="{FF2B5EF4-FFF2-40B4-BE49-F238E27FC236}">
                    <a16:creationId xmlns:a16="http://schemas.microsoft.com/office/drawing/2014/main" id="{B5F2D59B-EC53-89B8-83A2-874F17B4C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5408" y="1097528"/>
                <a:ext cx="3047732" cy="2509011"/>
              </a:xfrm>
              <a:prstGeom prst="rect">
                <a:avLst/>
              </a:prstGeom>
            </p:spPr>
          </p:pic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4A80FBF3-1EB1-5CF3-A4E6-A81D44E3E7D8}"/>
                  </a:ext>
                </a:extLst>
              </p:cNvPr>
              <p:cNvGrpSpPr/>
              <p:nvPr/>
            </p:nvGrpSpPr>
            <p:grpSpPr>
              <a:xfrm>
                <a:off x="3395347" y="1136804"/>
                <a:ext cx="3700266" cy="2452084"/>
                <a:chOff x="4086026" y="3440091"/>
                <a:chExt cx="3975712" cy="2796396"/>
              </a:xfrm>
            </p:grpSpPr>
            <p:pic>
              <p:nvPicPr>
                <p:cNvPr id="23" name="Immagine 22" descr="Immagine che contiene testo, diagramma, Diagramma, linea&#10;&#10;Il contenuto generato dall'IA potrebbe non essere corretto.">
                  <a:extLst>
                    <a:ext uri="{FF2B5EF4-FFF2-40B4-BE49-F238E27FC236}">
                      <a16:creationId xmlns:a16="http://schemas.microsoft.com/office/drawing/2014/main" id="{938245EB-87AC-8BAE-D79C-FCAB2D4FFB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86026" y="3440091"/>
                  <a:ext cx="3555810" cy="2796396"/>
                </a:xfrm>
                <a:prstGeom prst="rect">
                  <a:avLst/>
                </a:prstGeom>
              </p:spPr>
            </p:pic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574C145A-BC3A-4E4D-8A9C-16C613ADE038}"/>
                    </a:ext>
                  </a:extLst>
                </p:cNvPr>
                <p:cNvSpPr txBox="1"/>
                <p:nvPr/>
              </p:nvSpPr>
              <p:spPr>
                <a:xfrm>
                  <a:off x="6018465" y="5207680"/>
                  <a:ext cx="1119940" cy="3200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FF0000"/>
                      </a:solidFill>
                    </a:rPr>
                    <a:t>PID SEL</a:t>
                  </a:r>
                </a:p>
              </p:txBody>
            </p:sp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C018CA7A-3B77-1039-7AA6-F95C255985C3}"/>
                    </a:ext>
                  </a:extLst>
                </p:cNvPr>
                <p:cNvSpPr txBox="1"/>
                <p:nvPr/>
              </p:nvSpPr>
              <p:spPr>
                <a:xfrm>
                  <a:off x="6518633" y="4337651"/>
                  <a:ext cx="1543105" cy="3200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/>
                    <a:t>NO SEL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6" name="CasellaDiTesto 25">
                      <a:extLst>
                        <a:ext uri="{FF2B5EF4-FFF2-40B4-BE49-F238E27FC236}">
                          <a16:creationId xmlns:a16="http://schemas.microsoft.com/office/drawing/2014/main" id="{899A43DB-334D-B999-7F86-7EEEAD1698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79709" y="3668989"/>
                      <a:ext cx="1038756" cy="455493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1800" i="1" smtClean="0">
                                    <a:ln w="0"/>
                                    <a:solidFill>
                                      <a:srgbClr val="0432FF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1800" i="0" smtClean="0">
                                    <a:ln w="0"/>
                                    <a:solidFill>
                                      <a:srgbClr val="0432FF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MissM</m:t>
                                </m:r>
                              </m:e>
                              <m:sub>
                                <m:r>
                                  <a:rPr lang="it-IT" sz="1800" i="1" smtClean="0">
                                    <a:ln w="0"/>
                                    <a:solidFill>
                                      <a:srgbClr val="0432FF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1800" i="1" smtClean="0">
                                    <a:ln w="0"/>
                                    <a:solidFill>
                                      <a:srgbClr val="0432FF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oMath>
                        </m:oMathPara>
                      </a14:m>
                      <a:endParaRPr lang="it-IT" dirty="0">
                        <a:ln w="0"/>
                        <a:solidFill>
                          <a:srgbClr val="0432FF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p:txBody>
                </p:sp>
              </mc:Choice>
              <mc:Fallback>
                <p:sp>
                  <p:nvSpPr>
                    <p:cNvPr id="26" name="CasellaDiTesto 25">
                      <a:extLst>
                        <a:ext uri="{FF2B5EF4-FFF2-40B4-BE49-F238E27FC236}">
                          <a16:creationId xmlns:a16="http://schemas.microsoft.com/office/drawing/2014/main" id="{899A43DB-334D-B999-7F86-7EEEAD16981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79709" y="3668989"/>
                      <a:ext cx="1038756" cy="455493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5128" b="-12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7B296CB3-9B2D-E1B2-0D53-17B159F728A3}"/>
                  </a:ext>
                </a:extLst>
              </p:cNvPr>
              <p:cNvSpPr txBox="1"/>
              <p:nvPr/>
            </p:nvSpPr>
            <p:spPr>
              <a:xfrm>
                <a:off x="327752" y="769114"/>
                <a:ext cx="62754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original</a:t>
                </a:r>
                <a:r>
                  <a:rPr lang="it-IT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 set of data (NO </a:t>
                </a:r>
                <a:r>
                  <a:rPr lang="it-IT" sz="20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preselection</a:t>
                </a:r>
                <a:r>
                  <a:rPr lang="it-IT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 - NO </a:t>
                </a:r>
                <a:r>
                  <a:rPr lang="it-IT" sz="20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kinematical</a:t>
                </a:r>
                <a:r>
                  <a:rPr lang="it-IT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 </a:t>
                </a:r>
                <a:r>
                  <a:rPr lang="it-IT" sz="20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cut</a:t>
                </a:r>
                <a:r>
                  <a:rPr lang="it-IT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) </a:t>
                </a:r>
              </a:p>
            </p:txBody>
          </p:sp>
          <p:grpSp>
            <p:nvGrpSpPr>
              <p:cNvPr id="128" name="Gruppo 127">
                <a:extLst>
                  <a:ext uri="{FF2B5EF4-FFF2-40B4-BE49-F238E27FC236}">
                    <a16:creationId xmlns:a16="http://schemas.microsoft.com/office/drawing/2014/main" id="{2C57E095-39A5-C06C-2016-D664988F9888}"/>
                  </a:ext>
                </a:extLst>
              </p:cNvPr>
              <p:cNvGrpSpPr/>
              <p:nvPr/>
            </p:nvGrpSpPr>
            <p:grpSpPr>
              <a:xfrm>
                <a:off x="532381" y="1220546"/>
                <a:ext cx="1963169" cy="2041061"/>
                <a:chOff x="450900" y="1053528"/>
                <a:chExt cx="1963169" cy="2041061"/>
              </a:xfrm>
            </p:grpSpPr>
            <p:grpSp>
              <p:nvGrpSpPr>
                <p:cNvPr id="17" name="Gruppo 16">
                  <a:extLst>
                    <a:ext uri="{FF2B5EF4-FFF2-40B4-BE49-F238E27FC236}">
                      <a16:creationId xmlns:a16="http://schemas.microsoft.com/office/drawing/2014/main" id="{9EF2CEE6-93FC-569D-1417-8CE890514BC3}"/>
                    </a:ext>
                  </a:extLst>
                </p:cNvPr>
                <p:cNvGrpSpPr/>
                <p:nvPr/>
              </p:nvGrpSpPr>
              <p:grpSpPr>
                <a:xfrm rot="5400000">
                  <a:off x="411954" y="1092474"/>
                  <a:ext cx="2041061" cy="1963169"/>
                  <a:chOff x="533647" y="777217"/>
                  <a:chExt cx="2798637" cy="2252504"/>
                </a:xfrm>
              </p:grpSpPr>
              <p:sp>
                <p:nvSpPr>
                  <p:cNvPr id="19" name="CasellaDiTesto 18">
                    <a:extLst>
                      <a:ext uri="{FF2B5EF4-FFF2-40B4-BE49-F238E27FC236}">
                        <a16:creationId xmlns:a16="http://schemas.microsoft.com/office/drawing/2014/main" id="{5756DA84-088C-03A1-419D-05BA67A800B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581825" y="2279262"/>
                    <a:ext cx="1121106" cy="3798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b="1" dirty="0">
                        <a:solidFill>
                          <a:srgbClr val="FF0000"/>
                        </a:solidFill>
                      </a:rPr>
                      <a:t>PID SEL</a:t>
                    </a:r>
                  </a:p>
                </p:txBody>
              </p:sp>
              <p:sp>
                <p:nvSpPr>
                  <p:cNvPr id="20" name="CasellaDiTesto 19">
                    <a:extLst>
                      <a:ext uri="{FF2B5EF4-FFF2-40B4-BE49-F238E27FC236}">
                        <a16:creationId xmlns:a16="http://schemas.microsoft.com/office/drawing/2014/main" id="{D0B28BC8-76F0-CC32-2339-A2FAB8A4628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398065" y="1942714"/>
                    <a:ext cx="1121107" cy="3798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1200" b="1" dirty="0"/>
                      <a:t>NO SEL</a:t>
                    </a:r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21" name="CasellaDiTesto 20">
                        <a:extLst>
                          <a:ext uri="{FF2B5EF4-FFF2-40B4-BE49-F238E27FC236}">
                            <a16:creationId xmlns:a16="http://schemas.microsoft.com/office/drawing/2014/main" id="{4EF4B880-0F84-BC67-D68F-52ADEBC4AA50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40954" y="1269910"/>
                        <a:ext cx="1525913" cy="54052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𝐼𝑛𝑣</m:t>
                                  </m:r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𝑎𝑠𝑠</m:t>
                                  </m:r>
                                </m:e>
                                <m:sub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it-IT" dirty="0">
                          <a:ln w="0"/>
                          <a:solidFill>
                            <a:srgbClr val="00B05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endParaRPr>
                      </a:p>
                    </p:txBody>
                  </p:sp>
                </mc:Choice>
                <mc:Fallback>
                  <p:sp>
                    <p:nvSpPr>
                      <p:cNvPr id="21" name="CasellaDiTesto 20">
                        <a:extLst>
                          <a:ext uri="{FF2B5EF4-FFF2-40B4-BE49-F238E27FC236}">
                            <a16:creationId xmlns:a16="http://schemas.microsoft.com/office/drawing/2014/main" id="{4EF4B880-0F84-BC67-D68F-52ADEBC4AA5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6200000">
                        <a:off x="40954" y="1269910"/>
                        <a:ext cx="1525913" cy="540528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b="-9375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86" name="CasellaDiTesto 85">
                      <a:extLst>
                        <a:ext uri="{FF2B5EF4-FFF2-40B4-BE49-F238E27FC236}">
                          <a16:creationId xmlns:a16="http://schemas.microsoft.com/office/drawing/2014/main" id="{52EBE774-E838-0EFD-2BFA-E67E20498D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56913" y="2360002"/>
                      <a:ext cx="89345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𝑚𝑎𝑠𝑠</m:t>
                            </m:r>
                          </m:oMath>
                        </m:oMathPara>
                      </a14:m>
                      <a:endParaRPr lang="it-IT" sz="1400" dirty="0"/>
                    </a:p>
                  </p:txBody>
                </p:sp>
              </mc:Choice>
              <mc:Fallback>
                <p:sp>
                  <p:nvSpPr>
                    <p:cNvPr id="86" name="CasellaDiTesto 85">
                      <a:extLst>
                        <a:ext uri="{FF2B5EF4-FFF2-40B4-BE49-F238E27FC236}">
                          <a16:creationId xmlns:a16="http://schemas.microsoft.com/office/drawing/2014/main" id="{52EBE774-E838-0EFD-2BFA-E67E20498DE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256913" y="2360002"/>
                      <a:ext cx="893450" cy="30777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6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8" name="Connettore 2 97">
                  <a:extLst>
                    <a:ext uri="{FF2B5EF4-FFF2-40B4-BE49-F238E27FC236}">
                      <a16:creationId xmlns:a16="http://schemas.microsoft.com/office/drawing/2014/main" id="{1634E5E5-2DF8-2C18-8663-0A376569CC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89212" y="2531550"/>
                  <a:ext cx="342580" cy="25426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0" name="Connettore 2 99">
              <a:extLst>
                <a:ext uri="{FF2B5EF4-FFF2-40B4-BE49-F238E27FC236}">
                  <a16:creationId xmlns:a16="http://schemas.microsoft.com/office/drawing/2014/main" id="{C71E55A3-B6C9-5202-08DC-A4BEC2CA5361}"/>
                </a:ext>
              </a:extLst>
            </p:cNvPr>
            <p:cNvCxnSpPr>
              <a:cxnSpLocks/>
            </p:cNvCxnSpPr>
            <p:nvPr/>
          </p:nvCxnSpPr>
          <p:spPr>
            <a:xfrm>
              <a:off x="4675787" y="2698568"/>
              <a:ext cx="305583" cy="194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9" name="CasellaDiTesto 88">
                  <a:extLst>
                    <a:ext uri="{FF2B5EF4-FFF2-40B4-BE49-F238E27FC236}">
                      <a16:creationId xmlns:a16="http://schemas.microsoft.com/office/drawing/2014/main" id="{B36D8E6B-5770-2B9C-8678-4119216D1BAA}"/>
                    </a:ext>
                  </a:extLst>
                </p:cNvPr>
                <p:cNvSpPr txBox="1"/>
                <p:nvPr/>
              </p:nvSpPr>
              <p:spPr>
                <a:xfrm>
                  <a:off x="3866570" y="2411433"/>
                  <a:ext cx="9880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89" name="CasellaDiTesto 88">
                  <a:extLst>
                    <a:ext uri="{FF2B5EF4-FFF2-40B4-BE49-F238E27FC236}">
                      <a16:creationId xmlns:a16="http://schemas.microsoft.com/office/drawing/2014/main" id="{B36D8E6B-5770-2B9C-8678-4119216D1B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6570" y="2411433"/>
                  <a:ext cx="988016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D2F03E-BD95-B31E-C6DE-1201E2B4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17</a:t>
            </a:fld>
            <a:endParaRPr lang="en-US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5F3B22F-8408-FE21-D9C8-950ABF82FAA7}"/>
              </a:ext>
            </a:extLst>
          </p:cNvPr>
          <p:cNvCxnSpPr>
            <a:cxnSpLocks/>
          </p:cNvCxnSpPr>
          <p:nvPr/>
        </p:nvCxnSpPr>
        <p:spPr>
          <a:xfrm>
            <a:off x="0" y="667569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E90C53-3D26-65F5-B779-CA05CE5EB9E3}"/>
              </a:ext>
            </a:extLst>
          </p:cNvPr>
          <p:cNvSpPr txBox="1"/>
          <p:nvPr/>
        </p:nvSpPr>
        <p:spPr>
          <a:xfrm>
            <a:off x="68710" y="33959"/>
            <a:ext cx="12280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Test of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Criteria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 Application of PID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Criteria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on: </a:t>
            </a:r>
          </a:p>
        </p:txBody>
      </p:sp>
      <p:sp>
        <p:nvSpPr>
          <p:cNvPr id="82" name="Segnaposto piè di pagina 3">
            <a:extLst>
              <a:ext uri="{FF2B5EF4-FFF2-40B4-BE49-F238E27FC236}">
                <a16:creationId xmlns:a16="http://schemas.microsoft.com/office/drawing/2014/main" id="{D457D5F0-C059-8982-BCFB-090F4B57ED70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p:grpSp>
        <p:nvGrpSpPr>
          <p:cNvPr id="110" name="Gruppo 109">
            <a:extLst>
              <a:ext uri="{FF2B5EF4-FFF2-40B4-BE49-F238E27FC236}">
                <a16:creationId xmlns:a16="http://schemas.microsoft.com/office/drawing/2014/main" id="{67383065-3D9A-6A4B-AE81-CC8A2A4A2B76}"/>
              </a:ext>
            </a:extLst>
          </p:cNvPr>
          <p:cNvGrpSpPr/>
          <p:nvPr/>
        </p:nvGrpSpPr>
        <p:grpSpPr>
          <a:xfrm>
            <a:off x="7349632" y="769588"/>
            <a:ext cx="4311902" cy="5729331"/>
            <a:chOff x="7349632" y="769588"/>
            <a:chExt cx="4311902" cy="5729331"/>
          </a:xfrm>
        </p:grpSpPr>
        <p:grpSp>
          <p:nvGrpSpPr>
            <p:cNvPr id="94" name="Gruppo 93">
              <a:extLst>
                <a:ext uri="{FF2B5EF4-FFF2-40B4-BE49-F238E27FC236}">
                  <a16:creationId xmlns:a16="http://schemas.microsoft.com/office/drawing/2014/main" id="{1D06D71B-BC87-48CF-8E57-02E37D44D963}"/>
                </a:ext>
              </a:extLst>
            </p:cNvPr>
            <p:cNvGrpSpPr/>
            <p:nvPr/>
          </p:nvGrpSpPr>
          <p:grpSpPr>
            <a:xfrm>
              <a:off x="7349632" y="769588"/>
              <a:ext cx="4311902" cy="5729331"/>
              <a:chOff x="7436653" y="692135"/>
              <a:chExt cx="4311902" cy="5729331"/>
            </a:xfrm>
          </p:grpSpPr>
          <p:grpSp>
            <p:nvGrpSpPr>
              <p:cNvPr id="81" name="Gruppo 80">
                <a:extLst>
                  <a:ext uri="{FF2B5EF4-FFF2-40B4-BE49-F238E27FC236}">
                    <a16:creationId xmlns:a16="http://schemas.microsoft.com/office/drawing/2014/main" id="{FE6DD1B0-ADBE-7991-EA39-541550E061F1}"/>
                  </a:ext>
                </a:extLst>
              </p:cNvPr>
              <p:cNvGrpSpPr/>
              <p:nvPr/>
            </p:nvGrpSpPr>
            <p:grpSpPr>
              <a:xfrm>
                <a:off x="7436653" y="692135"/>
                <a:ext cx="4311902" cy="5729331"/>
                <a:chOff x="7436653" y="692135"/>
                <a:chExt cx="4311902" cy="5729331"/>
              </a:xfrm>
            </p:grpSpPr>
            <p:grpSp>
              <p:nvGrpSpPr>
                <p:cNvPr id="80" name="Gruppo 79">
                  <a:extLst>
                    <a:ext uri="{FF2B5EF4-FFF2-40B4-BE49-F238E27FC236}">
                      <a16:creationId xmlns:a16="http://schemas.microsoft.com/office/drawing/2014/main" id="{C974ED04-41A5-B04A-FC63-10666554533B}"/>
                    </a:ext>
                  </a:extLst>
                </p:cNvPr>
                <p:cNvGrpSpPr/>
                <p:nvPr/>
              </p:nvGrpSpPr>
              <p:grpSpPr>
                <a:xfrm>
                  <a:off x="7436653" y="692135"/>
                  <a:ext cx="4311902" cy="5729331"/>
                  <a:chOff x="7436653" y="692135"/>
                  <a:chExt cx="4311902" cy="5729331"/>
                </a:xfrm>
              </p:grpSpPr>
              <p:sp>
                <p:nvSpPr>
                  <p:cNvPr id="66" name="Rettangolo 65">
                    <a:extLst>
                      <a:ext uri="{FF2B5EF4-FFF2-40B4-BE49-F238E27FC236}">
                        <a16:creationId xmlns:a16="http://schemas.microsoft.com/office/drawing/2014/main" id="{55968093-0F2C-EF21-2DF8-EC6B281BBB68}"/>
                      </a:ext>
                    </a:extLst>
                  </p:cNvPr>
                  <p:cNvSpPr/>
                  <p:nvPr/>
                </p:nvSpPr>
                <p:spPr>
                  <a:xfrm>
                    <a:off x="7436653" y="700507"/>
                    <a:ext cx="4311902" cy="5720959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grpSp>
                <p:nvGrpSpPr>
                  <p:cNvPr id="73" name="Gruppo 72">
                    <a:extLst>
                      <a:ext uri="{FF2B5EF4-FFF2-40B4-BE49-F238E27FC236}">
                        <a16:creationId xmlns:a16="http://schemas.microsoft.com/office/drawing/2014/main" id="{45FDD99D-7B2E-838C-7F22-803B693573BF}"/>
                      </a:ext>
                    </a:extLst>
                  </p:cNvPr>
                  <p:cNvGrpSpPr/>
                  <p:nvPr/>
                </p:nvGrpSpPr>
                <p:grpSpPr>
                  <a:xfrm>
                    <a:off x="7737422" y="1376915"/>
                    <a:ext cx="3569577" cy="2363853"/>
                    <a:chOff x="7880971" y="1364844"/>
                    <a:chExt cx="3569577" cy="2363853"/>
                  </a:xfrm>
                </p:grpSpPr>
                <p:pic>
                  <p:nvPicPr>
                    <p:cNvPr id="34" name="Immagine 33" descr="Immagine che contiene testo, diagramma, schermata, linea&#10;&#10;Il contenuto generato dall'IA potrebbe non essere corretto.">
                      <a:extLst>
                        <a:ext uri="{FF2B5EF4-FFF2-40B4-BE49-F238E27FC236}">
                          <a16:creationId xmlns:a16="http://schemas.microsoft.com/office/drawing/2014/main" id="{1F2BD9BC-84AC-122A-92F0-857856EE2E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7880971" y="1364844"/>
                      <a:ext cx="3569577" cy="2363853"/>
                    </a:xfrm>
                    <a:prstGeom prst="rect">
                      <a:avLst/>
                    </a:prstGeom>
                  </p:spPr>
                </p:pic>
                <mc:AlternateContent xmlns:mc="http://schemas.openxmlformats.org/markup-compatibility/2006">
                  <mc:Choice xmlns:a14="http://schemas.microsoft.com/office/drawing/2010/main" Requires="a14">
                    <p:sp>
                      <p:nvSpPr>
                        <p:cNvPr id="50" name="CasellaDiTesto 49">
                          <a:extLst>
                            <a:ext uri="{FF2B5EF4-FFF2-40B4-BE49-F238E27FC236}">
                              <a16:creationId xmlns:a16="http://schemas.microsoft.com/office/drawing/2014/main" id="{879EE8AF-9674-D456-1CD3-FEA122C1213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9000804" y="1430936"/>
                          <a:ext cx="1329909" cy="3942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800" i="1" smtClean="0">
                                        <a:ln w="0"/>
                                        <a:solidFill>
                                          <a:srgbClr val="00B050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800" i="1" smtClean="0">
                                        <a:ln w="0"/>
                                        <a:solidFill>
                                          <a:srgbClr val="00B050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𝐼𝑛𝑣</m:t>
                                    </m:r>
                                    <m:r>
                                      <a:rPr lang="it-IT" sz="1800" i="1" smtClean="0">
                                        <a:ln w="0"/>
                                        <a:solidFill>
                                          <a:srgbClr val="00B050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  <m:r>
                                      <a:rPr lang="it-IT" sz="1800" i="1" smtClean="0">
                                        <a:ln w="0"/>
                                        <a:solidFill>
                                          <a:srgbClr val="00B050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𝑎𝑠𝑠</m:t>
                                    </m:r>
                                  </m:e>
                                  <m:sub>
                                    <m:r>
                                      <a:rPr lang="it-IT" sz="1800" i="1" smtClean="0">
                                        <a:ln w="0"/>
                                        <a:solidFill>
                                          <a:srgbClr val="00B050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it-IT" sz="1800" i="1" smtClean="0">
                                        <a:ln w="0"/>
                                        <a:solidFill>
                                          <a:srgbClr val="00B050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dirty="0">
                            <a:ln w="0"/>
                            <a:solidFill>
                              <a:srgbClr val="00B05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</a:endParaRPr>
                        </a:p>
                      </p:txBody>
                    </p:sp>
                  </mc:Choice>
                  <mc:Fallback>
                    <p:sp>
                      <p:nvSpPr>
                        <p:cNvPr id="50" name="CasellaDiTesto 49">
                          <a:extLst>
                            <a:ext uri="{FF2B5EF4-FFF2-40B4-BE49-F238E27FC236}">
                              <a16:creationId xmlns:a16="http://schemas.microsoft.com/office/drawing/2014/main" id="{879EE8AF-9674-D456-1CD3-FEA122C1213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000804" y="1430936"/>
                          <a:ext cx="1329909" cy="394210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b="-125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it-IT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54" name="CasellaDiTesto 53">
                      <a:extLst>
                        <a:ext uri="{FF2B5EF4-FFF2-40B4-BE49-F238E27FC236}">
                          <a16:creationId xmlns:a16="http://schemas.microsoft.com/office/drawing/2014/main" id="{306AAFCD-C14C-C71C-B7C1-1798F0D8F9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96560" y="3096462"/>
                      <a:ext cx="162132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it-IT" sz="1200" dirty="0" err="1">
                          <a:solidFill>
                            <a:srgbClr val="FF0000"/>
                          </a:solidFill>
                        </a:rPr>
                        <a:t>Reject</a:t>
                      </a:r>
                      <a:r>
                        <a:rPr lang="it-IT" sz="1200" dirty="0">
                          <a:solidFill>
                            <a:srgbClr val="FF0000"/>
                          </a:solidFill>
                        </a:rPr>
                        <a:t>.+PID SEL</a:t>
                      </a:r>
                    </a:p>
                  </p:txBody>
                </p:sp>
                <p:sp>
                  <p:nvSpPr>
                    <p:cNvPr id="55" name="CasellaDiTesto 54">
                      <a:extLst>
                        <a:ext uri="{FF2B5EF4-FFF2-40B4-BE49-F238E27FC236}">
                          <a16:creationId xmlns:a16="http://schemas.microsoft.com/office/drawing/2014/main" id="{25EFF178-683C-1898-A4AF-4D418143765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07958" y="2220767"/>
                      <a:ext cx="899639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it-IT" sz="1400" dirty="0" err="1"/>
                        <a:t>Reject</a:t>
                      </a:r>
                      <a:r>
                        <a:rPr lang="it-IT" sz="1400" dirty="0"/>
                        <a:t>.</a:t>
                      </a:r>
                    </a:p>
                  </p:txBody>
                </p:sp>
              </p:grpSp>
              <p:sp>
                <p:nvSpPr>
                  <p:cNvPr id="30" name="CasellaDiTesto 29">
                    <a:extLst>
                      <a:ext uri="{FF2B5EF4-FFF2-40B4-BE49-F238E27FC236}">
                        <a16:creationId xmlns:a16="http://schemas.microsoft.com/office/drawing/2014/main" id="{E968254D-23E6-7E63-7783-C33E08E8A727}"/>
                      </a:ext>
                    </a:extLst>
                  </p:cNvPr>
                  <p:cNvSpPr txBox="1"/>
                  <p:nvPr/>
                </p:nvSpPr>
                <p:spPr>
                  <a:xfrm>
                    <a:off x="7458813" y="692135"/>
                    <a:ext cx="4126794" cy="70788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R="0" lvl="0" algn="ctr" defTabSz="457200" rtl="0" eaLnBrk="1" fontAlgn="auto" latinLnBrk="0" hangingPunct="1"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tabLst/>
                      <a:defRPr/>
                    </a:pPr>
                    <a:r>
                      <a:rPr kumimoji="0" lang="it-IT" sz="2000" i="0" u="none" strike="noStrike" kern="1200" normalizeH="0" baseline="0" noProof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  <a:latin typeface="Times New Roman"/>
                        <a:ea typeface="+mn-ea"/>
                        <a:cs typeface="+mn-cs"/>
                      </a:rPr>
                      <a:t>Data </a:t>
                    </a:r>
                    <a:r>
                      <a:rPr kumimoji="0" lang="it-IT" sz="2000" i="0" u="none" strike="noStrike" kern="1200" normalizeH="0" baseline="0" noProof="0" dirty="0" err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  <a:latin typeface="Times New Roman"/>
                        <a:ea typeface="+mn-ea"/>
                        <a:cs typeface="+mn-cs"/>
                      </a:rPr>
                      <a:t>Rejected</a:t>
                    </a:r>
                    <a:r>
                      <a:rPr kumimoji="0" lang="it-IT" sz="2000" i="0" u="none" strike="noStrike" kern="1200" normalizeH="0" baseline="0" noProof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  <a:latin typeface="Times New Roman"/>
                        <a:ea typeface="+mn-ea"/>
                        <a:cs typeface="+mn-cs"/>
                      </a:rPr>
                      <a:t> by </a:t>
                    </a:r>
                    <a:r>
                      <a:rPr kumimoji="0" lang="it-IT" sz="2000" i="0" u="none" strike="noStrike" kern="1200" normalizeH="0" baseline="0" noProof="0" dirty="0" err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  <a:latin typeface="Times New Roman"/>
                        <a:ea typeface="+mn-ea"/>
                        <a:cs typeface="+mn-cs"/>
                      </a:rPr>
                      <a:t>AnglePreselection</a:t>
                    </a:r>
                    <a:r>
                      <a:rPr kumimoji="0" lang="it-IT" sz="2000" i="0" u="none" strike="noStrike" kern="1200" normalizeH="0" baseline="0" noProof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  <a:latin typeface="Times New Roman"/>
                        <a:ea typeface="+mn-ea"/>
                        <a:cs typeface="+mn-cs"/>
                      </a:rPr>
                      <a:t> (No </a:t>
                    </a:r>
                    <a:r>
                      <a:rPr kumimoji="0" lang="it-IT" sz="2000" i="0" u="none" strike="noStrike" kern="1200" normalizeH="0" baseline="0" noProof="0" dirty="0" err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  <a:latin typeface="Times New Roman"/>
                        <a:ea typeface="+mn-ea"/>
                        <a:cs typeface="+mn-cs"/>
                      </a:rPr>
                      <a:t>Kinematical</a:t>
                    </a:r>
                    <a:r>
                      <a:rPr kumimoji="0" lang="it-IT" sz="2000" i="0" u="none" strike="noStrike" kern="1200" normalizeH="0" baseline="0" noProof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  <a:latin typeface="Times New Roman"/>
                        <a:ea typeface="+mn-ea"/>
                        <a:cs typeface="+mn-cs"/>
                      </a:rPr>
                      <a:t> </a:t>
                    </a:r>
                    <a:r>
                      <a:rPr kumimoji="0" lang="it-IT" sz="2000" i="0" u="none" strike="noStrike" kern="1200" normalizeH="0" baseline="0" noProof="0" dirty="0" err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  <a:latin typeface="Times New Roman"/>
                        <a:ea typeface="+mn-ea"/>
                        <a:cs typeface="+mn-cs"/>
                      </a:rPr>
                      <a:t>Cut</a:t>
                    </a:r>
                    <a:r>
                      <a:rPr kumimoji="0" lang="it-IT" sz="2000" i="0" u="none" strike="noStrike" kern="1200" normalizeH="0" baseline="0" noProof="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  <a:latin typeface="Times New Roman"/>
                        <a:ea typeface="+mn-ea"/>
                        <a:cs typeface="+mn-cs"/>
                      </a:rPr>
                      <a:t> </a:t>
                    </a:r>
                    <a:r>
                      <a:rPr lang="it-IT" sz="2000" dirty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/>
                      </a:rPr>
                      <a:t>)</a:t>
                    </a:r>
                    <a:endParaRPr kumimoji="0" lang="it-IT" sz="2000" i="0" u="none" strike="noStrike" kern="1200" normalizeH="0" baseline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Times New Roman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uppo 73">
                  <a:extLst>
                    <a:ext uri="{FF2B5EF4-FFF2-40B4-BE49-F238E27FC236}">
                      <a16:creationId xmlns:a16="http://schemas.microsoft.com/office/drawing/2014/main" id="{FF01D309-D5FF-74DE-5C15-334A1A937AD3}"/>
                    </a:ext>
                  </a:extLst>
                </p:cNvPr>
                <p:cNvGrpSpPr/>
                <p:nvPr/>
              </p:nvGrpSpPr>
              <p:grpSpPr>
                <a:xfrm>
                  <a:off x="7715207" y="3960454"/>
                  <a:ext cx="3614007" cy="2393276"/>
                  <a:chOff x="7928612" y="3887449"/>
                  <a:chExt cx="3614007" cy="2393276"/>
                </a:xfrm>
              </p:grpSpPr>
              <p:pic>
                <p:nvPicPr>
                  <p:cNvPr id="44" name="Immagine 43" descr="Immagine che contiene testo, diagramma, Diagramma, linea&#10;&#10;Il contenuto generato dall'IA potrebbe non essere corretto.">
                    <a:extLst>
                      <a:ext uri="{FF2B5EF4-FFF2-40B4-BE49-F238E27FC236}">
                        <a16:creationId xmlns:a16="http://schemas.microsoft.com/office/drawing/2014/main" id="{1B62A1C2-D6A9-C432-F3C7-6151F91295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28612" y="3887449"/>
                    <a:ext cx="3614007" cy="2393276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52" name="CasellaDiTesto 51">
                        <a:extLst>
                          <a:ext uri="{FF2B5EF4-FFF2-40B4-BE49-F238E27FC236}">
                            <a16:creationId xmlns:a16="http://schemas.microsoft.com/office/drawing/2014/main" id="{03A171C3-0AE5-0686-52E6-38BC9C514BF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365088" y="4299649"/>
                        <a:ext cx="885599" cy="3942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800" i="1" smtClean="0">
                                      <a:ln w="0"/>
                                      <a:solidFill>
                                        <a:srgbClr val="0432FF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800" i="0" smtClean="0">
                                      <a:ln w="0"/>
                                      <a:solidFill>
                                        <a:srgbClr val="0432FF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MissM</m:t>
                                  </m:r>
                                </m:e>
                                <m:sub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432FF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432FF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it-IT" dirty="0">
                          <a:ln w="0"/>
                          <a:solidFill>
                            <a:srgbClr val="0432FF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endParaRPr>
                      </a:p>
                    </p:txBody>
                  </p:sp>
                </mc:Choice>
                <mc:Fallback>
                  <p:sp>
                    <p:nvSpPr>
                      <p:cNvPr id="52" name="CasellaDiTesto 51">
                        <a:extLst>
                          <a:ext uri="{FF2B5EF4-FFF2-40B4-BE49-F238E27FC236}">
                            <a16:creationId xmlns:a16="http://schemas.microsoft.com/office/drawing/2014/main" id="{03A171C3-0AE5-0686-52E6-38BC9C514BF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65088" y="4299649"/>
                        <a:ext cx="885599" cy="394210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r="-15714" b="-125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56" name="CasellaDiTesto 55">
                    <a:extLst>
                      <a:ext uri="{FF2B5EF4-FFF2-40B4-BE49-F238E27FC236}">
                        <a16:creationId xmlns:a16="http://schemas.microsoft.com/office/drawing/2014/main" id="{DFD147E6-A116-968B-0CD1-BE90D077EBA4}"/>
                      </a:ext>
                    </a:extLst>
                  </p:cNvPr>
                  <p:cNvSpPr txBox="1"/>
                  <p:nvPr/>
                </p:nvSpPr>
                <p:spPr>
                  <a:xfrm>
                    <a:off x="9728780" y="5289396"/>
                    <a:ext cx="176257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400" dirty="0" err="1">
                        <a:solidFill>
                          <a:srgbClr val="FF0000"/>
                        </a:solidFill>
                      </a:rPr>
                      <a:t>Rejected</a:t>
                    </a:r>
                    <a:r>
                      <a:rPr lang="it-IT" sz="1200" dirty="0" err="1">
                        <a:solidFill>
                          <a:srgbClr val="FF0000"/>
                        </a:solidFill>
                      </a:rPr>
                      <a:t>+PID</a:t>
                    </a:r>
                    <a:r>
                      <a:rPr lang="it-IT" sz="1200" dirty="0">
                        <a:solidFill>
                          <a:srgbClr val="FF0000"/>
                        </a:solidFill>
                      </a:rPr>
                      <a:t> SEL</a:t>
                    </a:r>
                  </a:p>
                </p:txBody>
              </p:sp>
              <p:sp>
                <p:nvSpPr>
                  <p:cNvPr id="62" name="CasellaDiTesto 61">
                    <a:extLst>
                      <a:ext uri="{FF2B5EF4-FFF2-40B4-BE49-F238E27FC236}">
                        <a16:creationId xmlns:a16="http://schemas.microsoft.com/office/drawing/2014/main" id="{0E9D4493-3026-A7B6-9E6D-2F8A9E8DA07D}"/>
                      </a:ext>
                    </a:extLst>
                  </p:cNvPr>
                  <p:cNvSpPr txBox="1"/>
                  <p:nvPr/>
                </p:nvSpPr>
                <p:spPr>
                  <a:xfrm>
                    <a:off x="10265252" y="4519691"/>
                    <a:ext cx="788077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1400" dirty="0" err="1"/>
                      <a:t>Reject</a:t>
                    </a:r>
                    <a:r>
                      <a:rPr lang="it-IT" sz="1400" dirty="0"/>
                      <a:t>.</a:t>
                    </a:r>
                  </a:p>
                </p:txBody>
              </p:sp>
            </p:grp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1" name="CasellaDiTesto 90">
                    <a:extLst>
                      <a:ext uri="{FF2B5EF4-FFF2-40B4-BE49-F238E27FC236}">
                        <a16:creationId xmlns:a16="http://schemas.microsoft.com/office/drawing/2014/main" id="{C976ED47-9D73-8E8E-C994-4508F4BED841}"/>
                      </a:ext>
                    </a:extLst>
                  </p:cNvPr>
                  <p:cNvSpPr txBox="1"/>
                  <p:nvPr/>
                </p:nvSpPr>
                <p:spPr>
                  <a:xfrm>
                    <a:off x="8523191" y="2698770"/>
                    <a:ext cx="89345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𝑚𝑎𝑠𝑠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>
              <p:sp>
                <p:nvSpPr>
                  <p:cNvPr id="91" name="CasellaDiTesto 90">
                    <a:extLst>
                      <a:ext uri="{FF2B5EF4-FFF2-40B4-BE49-F238E27FC236}">
                        <a16:creationId xmlns:a16="http://schemas.microsoft.com/office/drawing/2014/main" id="{C976ED47-9D73-8E8E-C994-4508F4BED8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23191" y="2698770"/>
                    <a:ext cx="893450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6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3" name="Connettore 2 92">
                <a:extLst>
                  <a:ext uri="{FF2B5EF4-FFF2-40B4-BE49-F238E27FC236}">
                    <a16:creationId xmlns:a16="http://schemas.microsoft.com/office/drawing/2014/main" id="{2196E99C-7B71-EB10-0F62-D2BFC52340D6}"/>
                  </a:ext>
                </a:extLst>
              </p:cNvPr>
              <p:cNvCxnSpPr/>
              <p:nvPr/>
            </p:nvCxnSpPr>
            <p:spPr>
              <a:xfrm flipH="1">
                <a:off x="8303864" y="2933015"/>
                <a:ext cx="306736" cy="2343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4" name="CasellaDiTesto 103">
                  <a:extLst>
                    <a:ext uri="{FF2B5EF4-FFF2-40B4-BE49-F238E27FC236}">
                      <a16:creationId xmlns:a16="http://schemas.microsoft.com/office/drawing/2014/main" id="{9978E094-6776-14E8-2326-CAFB13034199}"/>
                    </a:ext>
                  </a:extLst>
                </p:cNvPr>
                <p:cNvSpPr txBox="1"/>
                <p:nvPr/>
              </p:nvSpPr>
              <p:spPr>
                <a:xfrm>
                  <a:off x="8188638" y="5632812"/>
                  <a:ext cx="9880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104" name="CasellaDiTesto 103">
                  <a:extLst>
                    <a:ext uri="{FF2B5EF4-FFF2-40B4-BE49-F238E27FC236}">
                      <a16:creationId xmlns:a16="http://schemas.microsoft.com/office/drawing/2014/main" id="{9978E094-6776-14E8-2326-CAFB130341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8638" y="5632812"/>
                  <a:ext cx="988016" cy="307777"/>
                </a:xfrm>
                <a:prstGeom prst="rect">
                  <a:avLst/>
                </a:prstGeom>
                <a:blipFill>
                  <a:blip r:embed="rId13"/>
                  <a:stretch>
                    <a:fillRect b="-1153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Connettore 2 105">
              <a:extLst>
                <a:ext uri="{FF2B5EF4-FFF2-40B4-BE49-F238E27FC236}">
                  <a16:creationId xmlns:a16="http://schemas.microsoft.com/office/drawing/2014/main" id="{B93E9DB1-4EC5-48A6-C7F1-B6BBD408D6E2}"/>
                </a:ext>
              </a:extLst>
            </p:cNvPr>
            <p:cNvCxnSpPr/>
            <p:nvPr/>
          </p:nvCxnSpPr>
          <p:spPr>
            <a:xfrm>
              <a:off x="8950261" y="5800292"/>
              <a:ext cx="379359" cy="2067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uppo 108">
            <a:extLst>
              <a:ext uri="{FF2B5EF4-FFF2-40B4-BE49-F238E27FC236}">
                <a16:creationId xmlns:a16="http://schemas.microsoft.com/office/drawing/2014/main" id="{22C4E5E8-3A39-5447-DCD0-F2737BDA9119}"/>
              </a:ext>
            </a:extLst>
          </p:cNvPr>
          <p:cNvGrpSpPr/>
          <p:nvPr/>
        </p:nvGrpSpPr>
        <p:grpSpPr>
          <a:xfrm>
            <a:off x="45110" y="3741673"/>
            <a:ext cx="6944254" cy="2834707"/>
            <a:chOff x="-23888" y="3724337"/>
            <a:chExt cx="6944254" cy="2834707"/>
          </a:xfrm>
        </p:grpSpPr>
        <p:grpSp>
          <p:nvGrpSpPr>
            <p:cNvPr id="78" name="Gruppo 77">
              <a:extLst>
                <a:ext uri="{FF2B5EF4-FFF2-40B4-BE49-F238E27FC236}">
                  <a16:creationId xmlns:a16="http://schemas.microsoft.com/office/drawing/2014/main" id="{CC1BC8CC-A23D-7E97-8AA0-CFA5D1A576D0}"/>
                </a:ext>
              </a:extLst>
            </p:cNvPr>
            <p:cNvGrpSpPr/>
            <p:nvPr/>
          </p:nvGrpSpPr>
          <p:grpSpPr>
            <a:xfrm>
              <a:off x="-23888" y="3724337"/>
              <a:ext cx="6944254" cy="2834707"/>
              <a:chOff x="-23888" y="3724337"/>
              <a:chExt cx="6944254" cy="2834707"/>
            </a:xfrm>
          </p:grpSpPr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C34B21D1-8021-1C16-364D-839BB045BF25}"/>
                  </a:ext>
                </a:extLst>
              </p:cNvPr>
              <p:cNvSpPr/>
              <p:nvPr/>
            </p:nvSpPr>
            <p:spPr>
              <a:xfrm>
                <a:off x="95411" y="3724337"/>
                <a:ext cx="6626023" cy="283470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2" name="Immagine 41" descr="Immagine che contiene testo, Diagramma, diagramma, linea&#10;&#10;Il contenuto generato dall'IA potrebbe non essere corretto.">
                <a:extLst>
                  <a:ext uri="{FF2B5EF4-FFF2-40B4-BE49-F238E27FC236}">
                    <a16:creationId xmlns:a16="http://schemas.microsoft.com/office/drawing/2014/main" id="{1BD7F5D3-2CCE-C2DD-9461-D3A945AC1C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7391" y="4204296"/>
                <a:ext cx="2992188" cy="2117986"/>
              </a:xfrm>
              <a:prstGeom prst="rect">
                <a:avLst/>
              </a:prstGeom>
            </p:spPr>
          </p:pic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7D5A04E7-6E3A-F1BC-BDB1-22C6EE0C8FE5}"/>
                  </a:ext>
                </a:extLst>
              </p:cNvPr>
              <p:cNvSpPr txBox="1"/>
              <p:nvPr/>
            </p:nvSpPr>
            <p:spPr>
              <a:xfrm>
                <a:off x="-23888" y="3793315"/>
                <a:ext cx="694425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 opening angle </a:t>
                </a:r>
                <a:r>
                  <a:rPr lang="it-IT" sz="20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preselected</a:t>
                </a:r>
                <a:r>
                  <a:rPr lang="it-IT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 data (NO </a:t>
                </a:r>
                <a:r>
                  <a:rPr lang="it-IT" sz="20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kinematical</a:t>
                </a:r>
                <a:r>
                  <a:rPr lang="it-IT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 </a:t>
                </a:r>
                <a:r>
                  <a:rPr lang="it-IT" sz="20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cut</a:t>
                </a:r>
                <a:r>
                  <a:rPr lang="it-IT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 </a:t>
                </a:r>
                <a:r>
                  <a:rPr lang="it-IT" sz="2000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selection</a:t>
                </a:r>
                <a:r>
                  <a:rPr lang="it-IT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/>
                  </a:rPr>
                  <a:t>) </a:t>
                </a:r>
              </a:p>
            </p:txBody>
          </p:sp>
          <p:grpSp>
            <p:nvGrpSpPr>
              <p:cNvPr id="76" name="Gruppo 75">
                <a:extLst>
                  <a:ext uri="{FF2B5EF4-FFF2-40B4-BE49-F238E27FC236}">
                    <a16:creationId xmlns:a16="http://schemas.microsoft.com/office/drawing/2014/main" id="{CDCCC743-DD2C-F31D-DF85-9EC5156649E5}"/>
                  </a:ext>
                </a:extLst>
              </p:cNvPr>
              <p:cNvGrpSpPr/>
              <p:nvPr/>
            </p:nvGrpSpPr>
            <p:grpSpPr>
              <a:xfrm>
                <a:off x="157190" y="4211273"/>
                <a:ext cx="6417679" cy="2117986"/>
                <a:chOff x="157190" y="4211273"/>
                <a:chExt cx="6417679" cy="2117986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51" name="CasellaDiTesto 50">
                      <a:extLst>
                        <a:ext uri="{FF2B5EF4-FFF2-40B4-BE49-F238E27FC236}">
                          <a16:creationId xmlns:a16="http://schemas.microsoft.com/office/drawing/2014/main" id="{480EF4D2-DA3C-8BE7-ABAF-CAD5A21507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31974" y="4428988"/>
                      <a:ext cx="885599" cy="3942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1800" i="1" smtClean="0">
                                    <a:ln w="0"/>
                                    <a:solidFill>
                                      <a:srgbClr val="0432FF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it-IT" sz="1800" i="0" smtClean="0">
                                    <a:ln w="0"/>
                                    <a:solidFill>
                                      <a:srgbClr val="0432FF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MissM</m:t>
                                </m:r>
                              </m:e>
                              <m:sub>
                                <m:r>
                                  <a:rPr lang="it-IT" sz="1800" i="1" smtClean="0">
                                    <a:ln w="0"/>
                                    <a:solidFill>
                                      <a:srgbClr val="0432FF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1800" i="1" smtClean="0">
                                    <a:ln w="0"/>
                                    <a:solidFill>
                                      <a:srgbClr val="0432FF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oMath>
                        </m:oMathPara>
                      </a14:m>
                      <a:endParaRPr lang="it-IT" dirty="0">
                        <a:ln w="0"/>
                        <a:solidFill>
                          <a:srgbClr val="0432FF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p:txBody>
                </p:sp>
              </mc:Choice>
              <mc:Fallback>
                <p:sp>
                  <p:nvSpPr>
                    <p:cNvPr id="51" name="CasellaDiTesto 50">
                      <a:extLst>
                        <a:ext uri="{FF2B5EF4-FFF2-40B4-BE49-F238E27FC236}">
                          <a16:creationId xmlns:a16="http://schemas.microsoft.com/office/drawing/2014/main" id="{480EF4D2-DA3C-8BE7-ABAF-CAD5A215074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31974" y="4428988"/>
                      <a:ext cx="885599" cy="394210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r="-14085" b="-909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75" name="Gruppo 74">
                  <a:extLst>
                    <a:ext uri="{FF2B5EF4-FFF2-40B4-BE49-F238E27FC236}">
                      <a16:creationId xmlns:a16="http://schemas.microsoft.com/office/drawing/2014/main" id="{02EB588A-3502-1754-6503-35317B4AFD30}"/>
                    </a:ext>
                  </a:extLst>
                </p:cNvPr>
                <p:cNvGrpSpPr/>
                <p:nvPr/>
              </p:nvGrpSpPr>
              <p:grpSpPr>
                <a:xfrm>
                  <a:off x="157190" y="4211273"/>
                  <a:ext cx="2992188" cy="2117986"/>
                  <a:chOff x="157190" y="4211273"/>
                  <a:chExt cx="2992188" cy="2117986"/>
                </a:xfrm>
              </p:grpSpPr>
              <p:pic>
                <p:nvPicPr>
                  <p:cNvPr id="32" name="Immagine 31" descr="Immagine che contiene testo, diagramma, Diagramma, linea&#10;&#10;Il contenuto generato dall'IA potrebbe non essere corretto.">
                    <a:extLst>
                      <a:ext uri="{FF2B5EF4-FFF2-40B4-BE49-F238E27FC236}">
                        <a16:creationId xmlns:a16="http://schemas.microsoft.com/office/drawing/2014/main" id="{208BD301-7F46-91C8-B618-6B08A53D1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57190" y="4211273"/>
                    <a:ext cx="2992188" cy="2117986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49" name="CasellaDiTesto 48">
                        <a:extLst>
                          <a:ext uri="{FF2B5EF4-FFF2-40B4-BE49-F238E27FC236}">
                            <a16:creationId xmlns:a16="http://schemas.microsoft.com/office/drawing/2014/main" id="{28D452E1-BBCC-9B4C-0CF1-79C31E96057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43205" y="4263980"/>
                        <a:ext cx="1329909" cy="3942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𝐼𝑛𝑣</m:t>
                                  </m:r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𝑎𝑠𝑠</m:t>
                                  </m:r>
                                </m:e>
                                <m:sub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it-IT" sz="1800" i="1" smtClean="0">
                                      <a:ln w="0"/>
                                      <a:solidFill>
                                        <a:srgbClr val="00B050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it-IT" dirty="0">
                          <a:ln w="0"/>
                          <a:solidFill>
                            <a:srgbClr val="00B050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endParaRPr>
                      </a:p>
                    </p:txBody>
                  </p:sp>
                </mc:Choice>
                <mc:Fallback>
                  <p:sp>
                    <p:nvSpPr>
                      <p:cNvPr id="49" name="CasellaDiTesto 48">
                        <a:extLst>
                          <a:ext uri="{FF2B5EF4-FFF2-40B4-BE49-F238E27FC236}">
                            <a16:creationId xmlns:a16="http://schemas.microsoft.com/office/drawing/2014/main" id="{28D452E1-BBCC-9B4C-0CF1-79C31E96057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43205" y="4263980"/>
                        <a:ext cx="1329909" cy="394210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b="-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it-IT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57" name="CasellaDiTesto 56">
                    <a:extLst>
                      <a:ext uri="{FF2B5EF4-FFF2-40B4-BE49-F238E27FC236}">
                        <a16:creationId xmlns:a16="http://schemas.microsoft.com/office/drawing/2014/main" id="{A8AF51FC-BA6D-A276-662E-DB564D31A079}"/>
                      </a:ext>
                    </a:extLst>
                  </p:cNvPr>
                  <p:cNvSpPr txBox="1"/>
                  <p:nvPr/>
                </p:nvSpPr>
                <p:spPr>
                  <a:xfrm>
                    <a:off x="1096642" y="5135330"/>
                    <a:ext cx="1052792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1400" b="1" dirty="0" err="1"/>
                      <a:t>PreSel</a:t>
                    </a:r>
                    <a:endParaRPr lang="it-IT" sz="1400" b="1" dirty="0"/>
                  </a:p>
                </p:txBody>
              </p:sp>
              <p:sp>
                <p:nvSpPr>
                  <p:cNvPr id="59" name="CasellaDiTesto 58">
                    <a:extLst>
                      <a:ext uri="{FF2B5EF4-FFF2-40B4-BE49-F238E27FC236}">
                        <a16:creationId xmlns:a16="http://schemas.microsoft.com/office/drawing/2014/main" id="{1BD80DAC-0274-0281-3133-47BD3FD936F8}"/>
                      </a:ext>
                    </a:extLst>
                  </p:cNvPr>
                  <p:cNvSpPr txBox="1"/>
                  <p:nvPr/>
                </p:nvSpPr>
                <p:spPr>
                  <a:xfrm>
                    <a:off x="1066203" y="5702667"/>
                    <a:ext cx="176012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200" b="1" dirty="0" err="1">
                        <a:solidFill>
                          <a:srgbClr val="FF0000"/>
                        </a:solidFill>
                      </a:rPr>
                      <a:t>PreSel+PID</a:t>
                    </a:r>
                    <a:r>
                      <a:rPr lang="it-IT" sz="1200" b="1" dirty="0">
                        <a:solidFill>
                          <a:srgbClr val="FF0000"/>
                        </a:solidFill>
                      </a:rPr>
                      <a:t> SEL</a:t>
                    </a:r>
                  </a:p>
                </p:txBody>
              </p:sp>
            </p:grpSp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66975F5B-FF4D-A6E3-157D-72415FDB52CF}"/>
                    </a:ext>
                  </a:extLst>
                </p:cNvPr>
                <p:cNvSpPr txBox="1"/>
                <p:nvPr/>
              </p:nvSpPr>
              <p:spPr>
                <a:xfrm>
                  <a:off x="4839820" y="5401763"/>
                  <a:ext cx="173504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b="1" dirty="0" err="1">
                      <a:solidFill>
                        <a:srgbClr val="FF0000"/>
                      </a:solidFill>
                    </a:rPr>
                    <a:t>PreSel+PID</a:t>
                  </a:r>
                  <a:r>
                    <a:rPr lang="it-IT" sz="1200" b="1" dirty="0">
                      <a:solidFill>
                        <a:srgbClr val="FF0000"/>
                      </a:solidFill>
                    </a:rPr>
                    <a:t> SEL</a:t>
                  </a:r>
                </a:p>
              </p:txBody>
            </p:sp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FE8CA141-7C7D-A08A-0F5F-28247076F593}"/>
                    </a:ext>
                  </a:extLst>
                </p:cNvPr>
                <p:cNvSpPr txBox="1"/>
                <p:nvPr/>
              </p:nvSpPr>
              <p:spPr>
                <a:xfrm>
                  <a:off x="4733812" y="4452661"/>
                  <a:ext cx="96992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400" b="1" dirty="0" err="1"/>
                    <a:t>PreSel</a:t>
                  </a:r>
                  <a:endParaRPr lang="it-IT" sz="1400" b="1" dirty="0"/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7" name="CasellaDiTesto 86">
                  <a:extLst>
                    <a:ext uri="{FF2B5EF4-FFF2-40B4-BE49-F238E27FC236}">
                      <a16:creationId xmlns:a16="http://schemas.microsoft.com/office/drawing/2014/main" id="{C25B33A4-ECC2-88BB-6850-E7D1AB686729}"/>
                    </a:ext>
                  </a:extLst>
                </p:cNvPr>
                <p:cNvSpPr txBox="1"/>
                <p:nvPr/>
              </p:nvSpPr>
              <p:spPr>
                <a:xfrm>
                  <a:off x="1122582" y="4746584"/>
                  <a:ext cx="89345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87" name="CasellaDiTesto 86">
                  <a:extLst>
                    <a:ext uri="{FF2B5EF4-FFF2-40B4-BE49-F238E27FC236}">
                      <a16:creationId xmlns:a16="http://schemas.microsoft.com/office/drawing/2014/main" id="{C25B33A4-ECC2-88BB-6850-E7D1AB6867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2582" y="4746584"/>
                  <a:ext cx="893450" cy="307777"/>
                </a:xfrm>
                <a:prstGeom prst="rect">
                  <a:avLst/>
                </a:prstGeom>
                <a:blipFill>
                  <a:blip r:embed="rId18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8" name="CasellaDiTesto 87">
                  <a:extLst>
                    <a:ext uri="{FF2B5EF4-FFF2-40B4-BE49-F238E27FC236}">
                      <a16:creationId xmlns:a16="http://schemas.microsoft.com/office/drawing/2014/main" id="{01737A0C-AE5B-F997-6125-92A5DA75F062}"/>
                    </a:ext>
                  </a:extLst>
                </p:cNvPr>
                <p:cNvSpPr txBox="1"/>
                <p:nvPr/>
              </p:nvSpPr>
              <p:spPr>
                <a:xfrm>
                  <a:off x="3497923" y="5166208"/>
                  <a:ext cx="9880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88" name="CasellaDiTesto 87">
                  <a:extLst>
                    <a:ext uri="{FF2B5EF4-FFF2-40B4-BE49-F238E27FC236}">
                      <a16:creationId xmlns:a16="http://schemas.microsoft.com/office/drawing/2014/main" id="{01737A0C-AE5B-F997-6125-92A5DA75F0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7923" y="5166208"/>
                  <a:ext cx="988016" cy="369332"/>
                </a:xfrm>
                <a:prstGeom prst="rect">
                  <a:avLst/>
                </a:prstGeom>
                <a:blipFill>
                  <a:blip r:embed="rId19"/>
                  <a:stretch>
                    <a:fillRect b="-2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Connettore 2 102">
              <a:extLst>
                <a:ext uri="{FF2B5EF4-FFF2-40B4-BE49-F238E27FC236}">
                  <a16:creationId xmlns:a16="http://schemas.microsoft.com/office/drawing/2014/main" id="{8B0A4161-B76A-59EC-5908-DB59F3443E65}"/>
                </a:ext>
              </a:extLst>
            </p:cNvPr>
            <p:cNvCxnSpPr/>
            <p:nvPr/>
          </p:nvCxnSpPr>
          <p:spPr>
            <a:xfrm flipH="1">
              <a:off x="1066203" y="5026540"/>
              <a:ext cx="316994" cy="2626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2 106">
              <a:extLst>
                <a:ext uri="{FF2B5EF4-FFF2-40B4-BE49-F238E27FC236}">
                  <a16:creationId xmlns:a16="http://schemas.microsoft.com/office/drawing/2014/main" id="{52C96448-8D4C-EA5A-42BB-128D1E1CB3AD}"/>
                </a:ext>
              </a:extLst>
            </p:cNvPr>
            <p:cNvCxnSpPr>
              <a:cxnSpLocks/>
            </p:cNvCxnSpPr>
            <p:nvPr/>
          </p:nvCxnSpPr>
          <p:spPr>
            <a:xfrm>
              <a:off x="4196654" y="5459913"/>
              <a:ext cx="305583" cy="194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uppo 110">
            <a:extLst>
              <a:ext uri="{FF2B5EF4-FFF2-40B4-BE49-F238E27FC236}">
                <a16:creationId xmlns:a16="http://schemas.microsoft.com/office/drawing/2014/main" id="{4F6FCD97-262E-DE5D-683C-01DCE13F08BA}"/>
              </a:ext>
            </a:extLst>
          </p:cNvPr>
          <p:cNvGrpSpPr/>
          <p:nvPr/>
        </p:nvGrpSpPr>
        <p:grpSpPr>
          <a:xfrm>
            <a:off x="7628186" y="1450439"/>
            <a:ext cx="3664857" cy="2426950"/>
            <a:chOff x="7595925" y="1463764"/>
            <a:chExt cx="3664857" cy="2426950"/>
          </a:xfrm>
        </p:grpSpPr>
        <p:grpSp>
          <p:nvGrpSpPr>
            <p:cNvPr id="96" name="Gruppo 95">
              <a:extLst>
                <a:ext uri="{FF2B5EF4-FFF2-40B4-BE49-F238E27FC236}">
                  <a16:creationId xmlns:a16="http://schemas.microsoft.com/office/drawing/2014/main" id="{82CA42A0-6E43-3950-2ACF-AFECFDFF5CFA}"/>
                </a:ext>
              </a:extLst>
            </p:cNvPr>
            <p:cNvGrpSpPr/>
            <p:nvPr/>
          </p:nvGrpSpPr>
          <p:grpSpPr>
            <a:xfrm>
              <a:off x="7595925" y="1463764"/>
              <a:ext cx="3664857" cy="2426950"/>
              <a:chOff x="7728827" y="1262241"/>
              <a:chExt cx="3664857" cy="2426950"/>
            </a:xfrm>
          </p:grpSpPr>
          <p:grpSp>
            <p:nvGrpSpPr>
              <p:cNvPr id="72" name="Gruppo 71">
                <a:extLst>
                  <a:ext uri="{FF2B5EF4-FFF2-40B4-BE49-F238E27FC236}">
                    <a16:creationId xmlns:a16="http://schemas.microsoft.com/office/drawing/2014/main" id="{8684608C-E45A-5222-984E-04A358B447DB}"/>
                  </a:ext>
                </a:extLst>
              </p:cNvPr>
              <p:cNvGrpSpPr/>
              <p:nvPr/>
            </p:nvGrpSpPr>
            <p:grpSpPr>
              <a:xfrm>
                <a:off x="7728827" y="1262241"/>
                <a:ext cx="3664857" cy="2426950"/>
                <a:chOff x="4345665" y="1990453"/>
                <a:chExt cx="3664857" cy="2426950"/>
              </a:xfrm>
            </p:grpSpPr>
            <p:pic>
              <p:nvPicPr>
                <p:cNvPr id="68" name="Immagine 67" descr="Immagine che contiene testo, Diagramma, diagramma, linea&#10;&#10;Il contenuto generato dall'IA potrebbe non essere corretto.">
                  <a:extLst>
                    <a:ext uri="{FF2B5EF4-FFF2-40B4-BE49-F238E27FC236}">
                      <a16:creationId xmlns:a16="http://schemas.microsoft.com/office/drawing/2014/main" id="{3683F84B-D31B-0B96-0953-8030294035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345665" y="1990453"/>
                  <a:ext cx="3664857" cy="2426950"/>
                </a:xfrm>
                <a:prstGeom prst="rect">
                  <a:avLst/>
                </a:prstGeom>
              </p:spPr>
            </p:pic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69" name="CasellaDiTesto 68">
                      <a:extLst>
                        <a:ext uri="{FF2B5EF4-FFF2-40B4-BE49-F238E27FC236}">
                          <a16:creationId xmlns:a16="http://schemas.microsoft.com/office/drawing/2014/main" id="{43095F3D-5869-0B38-0C68-B066CD51FEA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57988" y="2007109"/>
                      <a:ext cx="1329909" cy="3942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𝐼𝑛𝑣</m:t>
                                </m:r>
                                <m: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𝑎𝑠𝑠</m:t>
                                </m:r>
                              </m:e>
                              <m:sub>
                                <m: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oMath>
                        </m:oMathPara>
                      </a14:m>
                      <a:endParaRPr lang="it-IT" dirty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p:txBody>
                </p:sp>
              </mc:Choice>
              <mc:Fallback>
                <p:sp>
                  <p:nvSpPr>
                    <p:cNvPr id="69" name="CasellaDiTesto 68">
                      <a:extLst>
                        <a:ext uri="{FF2B5EF4-FFF2-40B4-BE49-F238E27FC236}">
                          <a16:creationId xmlns:a16="http://schemas.microsoft.com/office/drawing/2014/main" id="{43095F3D-5869-0B38-0C68-B066CD51FEA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57988" y="2007109"/>
                      <a:ext cx="1329909" cy="394210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 b="-12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0" name="CasellaDiTesto 69">
                  <a:extLst>
                    <a:ext uri="{FF2B5EF4-FFF2-40B4-BE49-F238E27FC236}">
                      <a16:creationId xmlns:a16="http://schemas.microsoft.com/office/drawing/2014/main" id="{93307D5F-0911-B848-DD2F-A2636B7F4CA7}"/>
                    </a:ext>
                  </a:extLst>
                </p:cNvPr>
                <p:cNvSpPr txBox="1"/>
                <p:nvPr/>
              </p:nvSpPr>
              <p:spPr>
                <a:xfrm>
                  <a:off x="5166569" y="3232380"/>
                  <a:ext cx="162132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 err="1">
                      <a:solidFill>
                        <a:srgbClr val="FF0000"/>
                      </a:solidFill>
                    </a:rPr>
                    <a:t>Reject</a:t>
                  </a:r>
                  <a:r>
                    <a:rPr lang="it-IT" sz="1200" dirty="0">
                      <a:solidFill>
                        <a:srgbClr val="FF0000"/>
                      </a:solidFill>
                    </a:rPr>
                    <a:t>.+PID SEL</a:t>
                  </a:r>
                </a:p>
              </p:txBody>
            </p:sp>
            <p:sp>
              <p:nvSpPr>
                <p:cNvPr id="71" name="CasellaDiTesto 70">
                  <a:extLst>
                    <a:ext uri="{FF2B5EF4-FFF2-40B4-BE49-F238E27FC236}">
                      <a16:creationId xmlns:a16="http://schemas.microsoft.com/office/drawing/2014/main" id="{73428A77-8362-DAD3-FE62-DA2CB6F9683A}"/>
                    </a:ext>
                  </a:extLst>
                </p:cNvPr>
                <p:cNvSpPr txBox="1"/>
                <p:nvPr/>
              </p:nvSpPr>
              <p:spPr>
                <a:xfrm>
                  <a:off x="6787897" y="2920184"/>
                  <a:ext cx="899639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400" dirty="0" err="1"/>
                    <a:t>Reject</a:t>
                  </a:r>
                  <a:r>
                    <a:rPr lang="it-IT" sz="1400" dirty="0"/>
                    <a:t>.</a:t>
                  </a:r>
                </a:p>
              </p:txBody>
            </p: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5" name="CasellaDiTesto 84">
                    <a:extLst>
                      <a:ext uri="{FF2B5EF4-FFF2-40B4-BE49-F238E27FC236}">
                        <a16:creationId xmlns:a16="http://schemas.microsoft.com/office/drawing/2014/main" id="{03A8E03C-EF4E-2A15-0257-65E8407A6CA4}"/>
                      </a:ext>
                    </a:extLst>
                  </p:cNvPr>
                  <p:cNvSpPr txBox="1"/>
                  <p:nvPr/>
                </p:nvSpPr>
                <p:spPr>
                  <a:xfrm>
                    <a:off x="9188298" y="1689449"/>
                    <a:ext cx="97039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it-IT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i="1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𝑚𝑎𝑠𝑠</m:t>
                          </m:r>
                        </m:oMath>
                      </m:oMathPara>
                    </a14:m>
                    <a:endParaRPr lang="it-IT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</mc:Choice>
            <mc:Fallback>
              <p:sp>
                <p:nvSpPr>
                  <p:cNvPr id="85" name="CasellaDiTesto 84">
                    <a:extLst>
                      <a:ext uri="{FF2B5EF4-FFF2-40B4-BE49-F238E27FC236}">
                        <a16:creationId xmlns:a16="http://schemas.microsoft.com/office/drawing/2014/main" id="{03A8E03C-EF4E-2A15-0257-65E8407A6C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8298" y="1689449"/>
                    <a:ext cx="970394" cy="36933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b="-22581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4" name="Connettore 2 83">
              <a:extLst>
                <a:ext uri="{FF2B5EF4-FFF2-40B4-BE49-F238E27FC236}">
                  <a16:creationId xmlns:a16="http://schemas.microsoft.com/office/drawing/2014/main" id="{2E6EE3F4-2520-CC16-2B8E-6817CC1AF69E}"/>
                </a:ext>
              </a:extLst>
            </p:cNvPr>
            <p:cNvCxnSpPr>
              <a:cxnSpLocks/>
            </p:cNvCxnSpPr>
            <p:nvPr/>
          </p:nvCxnSpPr>
          <p:spPr>
            <a:xfrm>
              <a:off x="9416612" y="2204252"/>
              <a:ext cx="88971" cy="3355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7" name="Gruppo 126">
            <a:extLst>
              <a:ext uri="{FF2B5EF4-FFF2-40B4-BE49-F238E27FC236}">
                <a16:creationId xmlns:a16="http://schemas.microsoft.com/office/drawing/2014/main" id="{DB46FCDF-9AD9-5A69-44E4-3BF1F1AB0464}"/>
              </a:ext>
            </a:extLst>
          </p:cNvPr>
          <p:cNvGrpSpPr/>
          <p:nvPr/>
        </p:nvGrpSpPr>
        <p:grpSpPr>
          <a:xfrm>
            <a:off x="340987" y="1151221"/>
            <a:ext cx="3017634" cy="2436057"/>
            <a:chOff x="327752" y="1207868"/>
            <a:chExt cx="3017634" cy="2436057"/>
          </a:xfrm>
        </p:grpSpPr>
        <p:grpSp>
          <p:nvGrpSpPr>
            <p:cNvPr id="122" name="Gruppo 121">
              <a:extLst>
                <a:ext uri="{FF2B5EF4-FFF2-40B4-BE49-F238E27FC236}">
                  <a16:creationId xmlns:a16="http://schemas.microsoft.com/office/drawing/2014/main" id="{39FAD623-2AA8-456D-63D8-B6B8114C5E0C}"/>
                </a:ext>
              </a:extLst>
            </p:cNvPr>
            <p:cNvGrpSpPr/>
            <p:nvPr/>
          </p:nvGrpSpPr>
          <p:grpSpPr>
            <a:xfrm>
              <a:off x="327752" y="1207868"/>
              <a:ext cx="3017634" cy="2436057"/>
              <a:chOff x="271990" y="1234616"/>
              <a:chExt cx="3017634" cy="2436057"/>
            </a:xfrm>
          </p:grpSpPr>
          <p:pic>
            <p:nvPicPr>
              <p:cNvPr id="115" name="Immagine 114" descr="Immagine che contiene testo, diagramma, Diagramma, linea&#10;&#10;Il contenuto generato dall'IA potrebbe non essere corretto.">
                <a:extLst>
                  <a:ext uri="{FF2B5EF4-FFF2-40B4-BE49-F238E27FC236}">
                    <a16:creationId xmlns:a16="http://schemas.microsoft.com/office/drawing/2014/main" id="{28ABEB86-4C22-FAE1-85BD-ACBBD735E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1990" y="1234616"/>
                <a:ext cx="3017634" cy="2436057"/>
              </a:xfrm>
              <a:prstGeom prst="rect">
                <a:avLst/>
              </a:prstGeom>
            </p:spPr>
          </p:pic>
          <p:grpSp>
            <p:nvGrpSpPr>
              <p:cNvPr id="116" name="Gruppo 115">
                <a:extLst>
                  <a:ext uri="{FF2B5EF4-FFF2-40B4-BE49-F238E27FC236}">
                    <a16:creationId xmlns:a16="http://schemas.microsoft.com/office/drawing/2014/main" id="{49EA8F2E-1429-367B-EF27-F99C7E5FFC12}"/>
                  </a:ext>
                </a:extLst>
              </p:cNvPr>
              <p:cNvGrpSpPr/>
              <p:nvPr/>
            </p:nvGrpSpPr>
            <p:grpSpPr>
              <a:xfrm rot="5400000">
                <a:off x="1655625" y="1598162"/>
                <a:ext cx="954012" cy="2094451"/>
                <a:chOff x="1768713" y="290038"/>
                <a:chExt cx="1308111" cy="2403135"/>
              </a:xfrm>
            </p:grpSpPr>
            <p:sp>
              <p:nvSpPr>
                <p:cNvPr id="117" name="CasellaDiTesto 116">
                  <a:extLst>
                    <a:ext uri="{FF2B5EF4-FFF2-40B4-BE49-F238E27FC236}">
                      <a16:creationId xmlns:a16="http://schemas.microsoft.com/office/drawing/2014/main" id="{B54CE3E5-29B0-8419-2958-C570B3378255}"/>
                    </a:ext>
                  </a:extLst>
                </p:cNvPr>
                <p:cNvSpPr txBox="1"/>
                <p:nvPr/>
              </p:nvSpPr>
              <p:spPr>
                <a:xfrm rot="16200000">
                  <a:off x="1899572" y="660685"/>
                  <a:ext cx="1121106" cy="3798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b="1" dirty="0">
                      <a:solidFill>
                        <a:srgbClr val="FF0000"/>
                      </a:solidFill>
                    </a:rPr>
                    <a:t>PID SEL</a:t>
                  </a:r>
                </a:p>
              </p:txBody>
            </p:sp>
            <p:sp>
              <p:nvSpPr>
                <p:cNvPr id="118" name="CasellaDiTesto 117">
                  <a:extLst>
                    <a:ext uri="{FF2B5EF4-FFF2-40B4-BE49-F238E27FC236}">
                      <a16:creationId xmlns:a16="http://schemas.microsoft.com/office/drawing/2014/main" id="{BACA2322-191E-EE22-60F6-4CF839B2FD99}"/>
                    </a:ext>
                  </a:extLst>
                </p:cNvPr>
                <p:cNvSpPr txBox="1"/>
                <p:nvPr/>
              </p:nvSpPr>
              <p:spPr>
                <a:xfrm rot="16200000">
                  <a:off x="1398065" y="1942714"/>
                  <a:ext cx="1121107" cy="3798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dirty="0"/>
                    <a:t>NO SEL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19" name="CasellaDiTesto 118">
                      <a:extLst>
                        <a:ext uri="{FF2B5EF4-FFF2-40B4-BE49-F238E27FC236}">
                          <a16:creationId xmlns:a16="http://schemas.microsoft.com/office/drawing/2014/main" id="{999DBC32-8EB7-3674-242B-71FF5AEC8B1E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2043603" y="1550576"/>
                      <a:ext cx="1525913" cy="5405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𝐼𝑛𝑣</m:t>
                                </m:r>
                                <m: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𝑎𝑠𝑠</m:t>
                                </m:r>
                              </m:e>
                              <m:sub>
                                <m: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sz="1800" i="1" smtClean="0">
                                    <a:ln w="0"/>
                                    <a:solidFill>
                                      <a:srgbClr val="00B050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oMath>
                        </m:oMathPara>
                      </a14:m>
                      <a:endParaRPr lang="it-IT" dirty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p:txBody>
                </p:sp>
              </mc:Choice>
              <mc:Fallback>
                <p:sp>
                  <p:nvSpPr>
                    <p:cNvPr id="119" name="CasellaDiTesto 118">
                      <a:extLst>
                        <a:ext uri="{FF2B5EF4-FFF2-40B4-BE49-F238E27FC236}">
                          <a16:creationId xmlns:a16="http://schemas.microsoft.com/office/drawing/2014/main" id="{999DBC32-8EB7-3674-242B-71FF5AEC8B1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2043603" y="1550576"/>
                      <a:ext cx="1525913" cy="540528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 b="-12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0" name="CasellaDiTesto 119">
                    <a:extLst>
                      <a:ext uri="{FF2B5EF4-FFF2-40B4-BE49-F238E27FC236}">
                        <a16:creationId xmlns:a16="http://schemas.microsoft.com/office/drawing/2014/main" id="{6C1AF27C-8DC3-A5E9-E081-C4922F81525B}"/>
                      </a:ext>
                    </a:extLst>
                  </p:cNvPr>
                  <p:cNvSpPr txBox="1"/>
                  <p:nvPr/>
                </p:nvSpPr>
                <p:spPr>
                  <a:xfrm>
                    <a:off x="1085405" y="1336064"/>
                    <a:ext cx="893450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𝑚𝑎𝑠𝑠</m:t>
                          </m:r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>
              <p:sp>
                <p:nvSpPr>
                  <p:cNvPr id="120" name="CasellaDiTesto 119">
                    <a:extLst>
                      <a:ext uri="{FF2B5EF4-FFF2-40B4-BE49-F238E27FC236}">
                        <a16:creationId xmlns:a16="http://schemas.microsoft.com/office/drawing/2014/main" id="{6C1AF27C-8DC3-A5E9-E081-C4922F8152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5405" y="1336064"/>
                    <a:ext cx="893450" cy="307777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b="-1600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1" name="Connettore 2 120">
                <a:extLst>
                  <a:ext uri="{FF2B5EF4-FFF2-40B4-BE49-F238E27FC236}">
                    <a16:creationId xmlns:a16="http://schemas.microsoft.com/office/drawing/2014/main" id="{C1AB85AA-B74D-03CC-1D3C-5FE076AF64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5132" y="1563581"/>
                <a:ext cx="224807" cy="2459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3" name="CasellaDiTesto 122">
                  <a:extLst>
                    <a:ext uri="{FF2B5EF4-FFF2-40B4-BE49-F238E27FC236}">
                      <a16:creationId xmlns:a16="http://schemas.microsoft.com/office/drawing/2014/main" id="{E5FC5895-163A-DB34-40A9-9BFDBF25F06B}"/>
                    </a:ext>
                  </a:extLst>
                </p:cNvPr>
                <p:cNvSpPr txBox="1"/>
                <p:nvPr/>
              </p:nvSpPr>
              <p:spPr>
                <a:xfrm>
                  <a:off x="2448488" y="1733939"/>
                  <a:ext cx="79470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𝑚𝑎𝑠𝑠</m:t>
                        </m:r>
                      </m:oMath>
                    </m:oMathPara>
                  </a14:m>
                  <a:endParaRPr lang="it-IT" sz="1400" dirty="0"/>
                </a:p>
              </p:txBody>
            </p:sp>
          </mc:Choice>
          <mc:Fallback>
            <p:sp>
              <p:nvSpPr>
                <p:cNvPr id="123" name="CasellaDiTesto 122">
                  <a:extLst>
                    <a:ext uri="{FF2B5EF4-FFF2-40B4-BE49-F238E27FC236}">
                      <a16:creationId xmlns:a16="http://schemas.microsoft.com/office/drawing/2014/main" id="{E5FC5895-163A-DB34-40A9-9BFDBF25F0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488" y="1733939"/>
                  <a:ext cx="794705" cy="307777"/>
                </a:xfrm>
                <a:prstGeom prst="rect">
                  <a:avLst/>
                </a:prstGeom>
                <a:blipFill>
                  <a:blip r:embed="rId26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4" name="Connettore 2 123">
              <a:extLst>
                <a:ext uri="{FF2B5EF4-FFF2-40B4-BE49-F238E27FC236}">
                  <a16:creationId xmlns:a16="http://schemas.microsoft.com/office/drawing/2014/main" id="{76BDCD6E-A354-F404-AF19-75A6C8B91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7345" y="1977100"/>
              <a:ext cx="342580" cy="2542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254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4B829-49FC-496A-55B1-4E8CEE783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294FF78-AC56-14BD-0694-D77377822D84}"/>
              </a:ext>
            </a:extLst>
          </p:cNvPr>
          <p:cNvCxnSpPr>
            <a:cxnSpLocks/>
          </p:cNvCxnSpPr>
          <p:nvPr/>
        </p:nvCxnSpPr>
        <p:spPr>
          <a:xfrm>
            <a:off x="0" y="528421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69ADB3CD-FC21-6ED1-AA09-73A6FE54416E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5F268E9A-86A2-AAF6-DB50-7301024539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5725511"/>
                  </p:ext>
                </p:extLst>
              </p:nvPr>
            </p:nvGraphicFramePr>
            <p:xfrm>
              <a:off x="294334" y="704453"/>
              <a:ext cx="8823910" cy="3209172"/>
            </p:xfrm>
            <a:graphic>
              <a:graphicData uri="http://schemas.openxmlformats.org/drawingml/2006/table">
                <a:tbl>
                  <a:tblPr>
                    <a:solidFill>
                      <a:srgbClr val="F7CBE9"/>
                    </a:solidFill>
                    <a:tableStyleId>{5C22544A-7EE6-4342-B048-85BDC9FD1C3A}</a:tableStyleId>
                  </a:tblPr>
                  <a:tblGrid>
                    <a:gridCol w="2684034">
                      <a:extLst>
                        <a:ext uri="{9D8B030D-6E8A-4147-A177-3AD203B41FA5}">
                          <a16:colId xmlns:a16="http://schemas.microsoft.com/office/drawing/2014/main" val="2184606309"/>
                        </a:ext>
                      </a:extLst>
                    </a:gridCol>
                    <a:gridCol w="1467580">
                      <a:extLst>
                        <a:ext uri="{9D8B030D-6E8A-4147-A177-3AD203B41FA5}">
                          <a16:colId xmlns:a16="http://schemas.microsoft.com/office/drawing/2014/main" val="4293236159"/>
                        </a:ext>
                      </a:extLst>
                    </a:gridCol>
                    <a:gridCol w="1392703">
                      <a:extLst>
                        <a:ext uri="{9D8B030D-6E8A-4147-A177-3AD203B41FA5}">
                          <a16:colId xmlns:a16="http://schemas.microsoft.com/office/drawing/2014/main" val="595156436"/>
                        </a:ext>
                      </a:extLst>
                    </a:gridCol>
                    <a:gridCol w="214420">
                      <a:extLst>
                        <a:ext uri="{9D8B030D-6E8A-4147-A177-3AD203B41FA5}">
                          <a16:colId xmlns:a16="http://schemas.microsoft.com/office/drawing/2014/main" val="4020977502"/>
                        </a:ext>
                      </a:extLst>
                    </a:gridCol>
                    <a:gridCol w="1625805">
                      <a:extLst>
                        <a:ext uri="{9D8B030D-6E8A-4147-A177-3AD203B41FA5}">
                          <a16:colId xmlns:a16="http://schemas.microsoft.com/office/drawing/2014/main" val="2485381079"/>
                        </a:ext>
                      </a:extLst>
                    </a:gridCol>
                    <a:gridCol w="1439368">
                      <a:extLst>
                        <a:ext uri="{9D8B030D-6E8A-4147-A177-3AD203B41FA5}">
                          <a16:colId xmlns:a16="http://schemas.microsoft.com/office/drawing/2014/main" val="1106923343"/>
                        </a:ext>
                      </a:extLst>
                    </a:gridCol>
                  </a:tblGrid>
                  <a:tr h="855422"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KINE SELECTED</a:t>
                          </a:r>
                        </a:p>
                        <a:p>
                          <a:pPr algn="ctr" fontAlgn="b"/>
                          <a:r>
                            <a:rPr lang="it-IT" sz="12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# EVENTS</a:t>
                          </a:r>
                          <a:endParaRPr lang="it-IT" sz="12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 KINE SELECTED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 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PID-KINE SELECTED</a:t>
                          </a:r>
                        </a:p>
                        <a:p>
                          <a:pPr algn="ctr" fontAlgn="b"/>
                          <a:r>
                            <a:rPr lang="it-IT" sz="12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#EVENTS</a:t>
                          </a:r>
                          <a:endParaRPr lang="it-IT" sz="12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 PID-KINE SELECTED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 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5467377"/>
                      </a:ext>
                    </a:extLst>
                  </a:tr>
                  <a:tr h="44853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1" i="1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r>
                                  <a:rPr lang="it-IT" sz="1800" b="1" i="1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it-IT" sz="1800" b="1" i="1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it-IT" sz="1800" b="1" i="1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  <m:r>
                                  <a:rPr lang="it-IT" sz="1800" b="1" i="1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it-IT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it-IT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800" b="1" i="1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  <m:r>
                                  <a:rPr lang="it-IT" sz="1800" b="1" i="1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it-IT" sz="1800" b="1" i="1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it-IT" sz="1800" b="1" i="1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  <m:r>
                                  <a:rPr lang="it-IT" sz="1800" b="1" i="1" u="none" strike="noStrike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it-IT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it-IT" sz="1800" b="1" i="1" u="none" strike="noStrike" dirty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3224426"/>
                      </a:ext>
                    </a:extLst>
                  </a:tr>
                  <a:tr h="6392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>
                              <a:solidFill>
                                <a:srgbClr val="00B050"/>
                              </a:solidFill>
                              <a:effectLst/>
                            </a:rPr>
                            <a:t>ANGLE SEL</a:t>
                          </a:r>
                          <a:endParaRPr lang="it-IT" sz="1400" b="1" i="0" u="none" strike="noStrike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1" i="1" u="none" strike="noStrike" dirty="0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  <m:sSup>
                                  <m:sSupPr>
                                    <m:ctrlPr>
                                      <a:rPr lang="it-IT" sz="1600" b="1" i="1" u="none" strike="noStrike" dirty="0" smtClean="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1" i="1" u="none" strike="noStrike" dirty="0" smtClean="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it-IT" sz="1600" b="1" i="1" u="none" strike="noStrike" dirty="0" smtClean="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33.3                                                </a:t>
                          </a:r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highlight>
                              <a:srgbClr val="FFFF00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1" i="1" u="none" strike="noStrike" dirty="0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00B05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  <m:sSup>
                                  <m:sSupPr>
                                    <m:ctrlPr>
                                      <a:rPr lang="it-IT" sz="1600" b="1" i="1" u="none" strike="noStrike" dirty="0" smtClean="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1" i="1" u="none" strike="noStrike" dirty="0" smtClean="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it-IT" sz="1600" b="1" i="1" u="none" strike="noStrike" dirty="0" smtClean="0">
                                        <a:solidFill>
                                          <a:srgbClr val="00B05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it-IT" sz="1600" b="1" i="0" u="none" strike="noStrike" dirty="0" smtClean="0">
                                    <a:solidFill>
                                      <a:srgbClr val="00B050"/>
                                    </a:solidFill>
                                    <a:effectLst/>
                                    <a:highlight>
                                      <a:srgbClr val="FFFF00"/>
                                    </a:highlight>
                                  </a:rPr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1" u="none" strike="noStrike" dirty="0" smtClean="0">
                                    <a:solidFill>
                                      <a:srgbClr val="00B050"/>
                                    </a:solidFill>
                                    <a:effectLst/>
                                    <a:highlight>
                                      <a:srgbClr val="FFFF00"/>
                                    </a:highlight>
                                  </a:rPr>
                                  <m:t>3.3</m:t>
                                </m:r>
                              </m:oMath>
                            </m:oMathPara>
                          </a14:m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2520741"/>
                      </a:ext>
                    </a:extLst>
                  </a:tr>
                  <a:tr h="62089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i="0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+mj-lt"/>
                            </a:rPr>
                            <a:t>PID SEL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it-IT" sz="1600" b="1" i="1" u="none" strike="noStrike" dirty="0" smtClean="0">
                                  <a:solidFill>
                                    <a:srgbClr val="0432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it-IT" sz="1600" b="1" i="1" u="none" strike="noStrike" dirty="0" smtClean="0">
                                  <a:solidFill>
                                    <a:srgbClr val="0432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1600" b="1" i="1" u="none" strike="noStrike" dirty="0" smtClean="0">
                                  <a:solidFill>
                                    <a:srgbClr val="0432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it-IT" sz="1600" b="1" i="1" u="none" strike="noStrike" dirty="0" smtClean="0">
                                  <a:solidFill>
                                    <a:srgbClr val="0432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sSup>
                                <m:sSupPr>
                                  <m:ctrlPr>
                                    <a:rPr lang="it-IT" sz="1600" b="1" i="1" u="none" strike="noStrike" dirty="0" smtClean="0">
                                      <a:solidFill>
                                        <a:srgbClr val="0432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b="1" i="1" u="none" strike="noStrike" dirty="0" smtClean="0">
                                      <a:solidFill>
                                        <a:srgbClr val="0432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it-IT" sz="1600" b="1" i="1" u="none" strike="noStrike" dirty="0" smtClean="0">
                                      <a:solidFill>
                                        <a:srgbClr val="0432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14.0</a:t>
                          </a: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      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794025"/>
                      </a:ext>
                    </a:extLst>
                  </a:tr>
                  <a:tr h="645034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u="none" strike="noStrike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𝑲𝑰𝑵𝑬𝑴𝑨𝑻𝑰𝑪𝑨𝑳</m:t>
                                </m:r>
                                <m:r>
                                  <a:rPr lang="it-IT" sz="1400" b="1" i="1" u="none" strike="noStrike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sz="1400" b="1" i="1" u="none" strike="noStrike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𝑺𝑬𝑳</m:t>
                                </m:r>
                              </m:oMath>
                            </m:oMathPara>
                          </a14:m>
                          <a:endParaRPr lang="it-IT" sz="14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1" i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  <m:sSup>
                                  <m:sSupPr>
                                    <m:ctrlPr>
                                      <a:rPr lang="it-IT" sz="1600" b="1" i="1" u="none" strike="noStrike" dirty="0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1" i="1" u="none" strike="noStrike" dirty="0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it-IT" sz="1600" b="1" i="1" u="none" strike="noStrike" dirty="0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  <a:highlight>
                                <a:srgbClr val="00FFFF"/>
                              </a:highlight>
                            </a:rPr>
                            <a:t>4.7</a:t>
                          </a:r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        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1" i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·</m:t>
                                </m:r>
                                <m:r>
                                  <a:rPr lang="it-IT" sz="1600" b="1" i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it-IT" sz="1600" b="1" i="1" u="none" strike="noStrike" dirty="0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600" b="1" i="1" u="none" strike="noStrike" dirty="0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it-IT" sz="1600" b="1" i="1" u="none" strike="noStrike" dirty="0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it-IT" sz="1600" b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highlight>
                                      <a:srgbClr val="00FFFF"/>
                                    </a:highlight>
                                  </a:rPr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1" i="0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highlight>
                                      <a:srgbClr val="00FFFF"/>
                                    </a:highlight>
                                  </a:rPr>
                                  <m:t>.</m:t>
                                </m:r>
                                <m:r>
                                  <m:rPr>
                                    <m:nor/>
                                  </m:rPr>
                                  <a:rPr lang="it-IT" sz="1600" b="1" u="none" strike="noStrike" dirty="0" smtClean="0">
                                    <a:solidFill>
                                      <a:srgbClr val="CB00FF"/>
                                    </a:solidFill>
                                    <a:effectLst/>
                                    <a:highlight>
                                      <a:srgbClr val="00FFFF"/>
                                    </a:highlight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highlight>
                              <a:srgbClr val="00FFFF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801579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5F268E9A-86A2-AAF6-DB50-7301024539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5725511"/>
                  </p:ext>
                </p:extLst>
              </p:nvPr>
            </p:nvGraphicFramePr>
            <p:xfrm>
              <a:off x="294334" y="704453"/>
              <a:ext cx="8823910" cy="3209172"/>
            </p:xfrm>
            <a:graphic>
              <a:graphicData uri="http://schemas.openxmlformats.org/drawingml/2006/table">
                <a:tbl>
                  <a:tblPr>
                    <a:solidFill>
                      <a:srgbClr val="F7CBE9"/>
                    </a:solidFill>
                    <a:tableStyleId>{5C22544A-7EE6-4342-B048-85BDC9FD1C3A}</a:tableStyleId>
                  </a:tblPr>
                  <a:tblGrid>
                    <a:gridCol w="2684034">
                      <a:extLst>
                        <a:ext uri="{9D8B030D-6E8A-4147-A177-3AD203B41FA5}">
                          <a16:colId xmlns:a16="http://schemas.microsoft.com/office/drawing/2014/main" val="2184606309"/>
                        </a:ext>
                      </a:extLst>
                    </a:gridCol>
                    <a:gridCol w="1467580">
                      <a:extLst>
                        <a:ext uri="{9D8B030D-6E8A-4147-A177-3AD203B41FA5}">
                          <a16:colId xmlns:a16="http://schemas.microsoft.com/office/drawing/2014/main" val="4293236159"/>
                        </a:ext>
                      </a:extLst>
                    </a:gridCol>
                    <a:gridCol w="1392703">
                      <a:extLst>
                        <a:ext uri="{9D8B030D-6E8A-4147-A177-3AD203B41FA5}">
                          <a16:colId xmlns:a16="http://schemas.microsoft.com/office/drawing/2014/main" val="595156436"/>
                        </a:ext>
                      </a:extLst>
                    </a:gridCol>
                    <a:gridCol w="214420">
                      <a:extLst>
                        <a:ext uri="{9D8B030D-6E8A-4147-A177-3AD203B41FA5}">
                          <a16:colId xmlns:a16="http://schemas.microsoft.com/office/drawing/2014/main" val="4020977502"/>
                        </a:ext>
                      </a:extLst>
                    </a:gridCol>
                    <a:gridCol w="1625805">
                      <a:extLst>
                        <a:ext uri="{9D8B030D-6E8A-4147-A177-3AD203B41FA5}">
                          <a16:colId xmlns:a16="http://schemas.microsoft.com/office/drawing/2014/main" val="2485381079"/>
                        </a:ext>
                      </a:extLst>
                    </a:gridCol>
                    <a:gridCol w="1439368">
                      <a:extLst>
                        <a:ext uri="{9D8B030D-6E8A-4147-A177-3AD203B41FA5}">
                          <a16:colId xmlns:a16="http://schemas.microsoft.com/office/drawing/2014/main" val="1106923343"/>
                        </a:ext>
                      </a:extLst>
                    </a:gridCol>
                  </a:tblGrid>
                  <a:tr h="855422"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KINE SELECTED</a:t>
                          </a:r>
                        </a:p>
                        <a:p>
                          <a:pPr algn="ctr" fontAlgn="b"/>
                          <a:r>
                            <a:rPr lang="it-IT" sz="12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# EVENTS</a:t>
                          </a:r>
                          <a:endParaRPr lang="it-IT" sz="12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 KINE SELECTED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 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PID-KINE SELECTED</a:t>
                          </a:r>
                        </a:p>
                        <a:p>
                          <a:pPr algn="ctr" fontAlgn="b"/>
                          <a:r>
                            <a:rPr lang="it-IT" sz="12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#EVENTS</a:t>
                          </a:r>
                          <a:endParaRPr lang="it-IT" sz="12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 PID-KINE SELECTED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 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5467377"/>
                      </a:ext>
                    </a:extLst>
                  </a:tr>
                  <a:tr h="44853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182759" t="-197143" r="-318966" b="-43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355469" t="-197143" r="-89844" b="-43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3224426"/>
                      </a:ext>
                    </a:extLst>
                  </a:tr>
                  <a:tr h="63928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>
                              <a:solidFill>
                                <a:srgbClr val="00B050"/>
                              </a:solidFill>
                              <a:effectLst/>
                            </a:rPr>
                            <a:t>ANGLE SEL</a:t>
                          </a:r>
                          <a:endParaRPr lang="it-IT" sz="1400" b="1" i="0" u="none" strike="noStrike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182759" t="-203922" r="-318966" b="-198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33.3                                                </a:t>
                          </a:r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highlight>
                              <a:srgbClr val="FFFF00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355469" t="-203922" r="-89844" b="-1980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515929" t="-203922" r="-1770" b="-1980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2520741"/>
                      </a:ext>
                    </a:extLst>
                  </a:tr>
                  <a:tr h="620897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i="0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+mj-lt"/>
                            </a:rPr>
                            <a:t>PID SEL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355469" t="-316327" r="-89844" b="-1061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14.0</a:t>
                          </a: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      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794025"/>
                      </a:ext>
                    </a:extLst>
                  </a:tr>
                  <a:tr h="645034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474" t="-400000" r="-230332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182759" t="-400000" r="-318966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  <a:highlight>
                                <a:srgbClr val="00FFFF"/>
                              </a:highlight>
                            </a:rPr>
                            <a:t>4.7</a:t>
                          </a:r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        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355469" t="-400000" r="-89844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515929" t="-400000" r="-1770" b="-19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80157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B16B05-084A-56E4-D772-817AED1344AA}"/>
              </a:ext>
            </a:extLst>
          </p:cNvPr>
          <p:cNvSpPr txBox="1"/>
          <p:nvPr/>
        </p:nvSpPr>
        <p:spPr>
          <a:xfrm>
            <a:off x="34372" y="2570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Test of </a:t>
            </a:r>
            <a:r>
              <a:rPr lang="it-IT" sz="24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Criteria</a:t>
            </a:r>
            <a:r>
              <a:rPr lang="it-IT" sz="24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70E655-5A9D-5215-8F9F-1C387AF70E9E}"/>
              </a:ext>
            </a:extLst>
          </p:cNvPr>
          <p:cNvSpPr txBox="1"/>
          <p:nvPr/>
        </p:nvSpPr>
        <p:spPr>
          <a:xfrm>
            <a:off x="473552" y="4854958"/>
            <a:ext cx="77946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-1" noProof="0" dirty="0">
                <a:solidFill>
                  <a:srgbClr val="000000"/>
                </a:solidFill>
                <a:latin typeface="+mj-lt"/>
              </a:rPr>
              <a:t>Applying the PID Criteria before the Kinematical Selection </a:t>
            </a:r>
            <a:r>
              <a:rPr lang="en-US" sz="2000" spc="-1" dirty="0">
                <a:solidFill>
                  <a:srgbClr val="000000"/>
                </a:solidFill>
                <a:latin typeface="+mj-lt"/>
              </a:rPr>
              <a:t>to </a:t>
            </a:r>
            <a:r>
              <a:rPr lang="en-US" sz="2000" strike="noStrike" spc="-1" noProof="0" dirty="0">
                <a:latin typeface="+mj-lt"/>
                <a:ea typeface="Standard Symbols L"/>
              </a:rPr>
              <a:t>the sample of preselected events </a:t>
            </a:r>
            <a:r>
              <a:rPr lang="en-US" sz="2000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spc="-1" noProof="0" dirty="0">
                <a:solidFill>
                  <a:srgbClr val="FF0000"/>
                </a:solidFill>
                <a:latin typeface="+mj-lt"/>
              </a:rPr>
              <a:t>we found a clear particle identification </a:t>
            </a:r>
            <a:r>
              <a:rPr lang="en-US" sz="2000" spc="-1" noProof="0" dirty="0">
                <a:solidFill>
                  <a:srgbClr val="000000"/>
                </a:solidFill>
                <a:latin typeface="+mj-lt"/>
              </a:rPr>
              <a:t>and </a:t>
            </a:r>
            <a:r>
              <a:rPr lang="en-US" sz="2000" b="1" spc="-1" noProof="0" dirty="0">
                <a:solidFill>
                  <a:srgbClr val="FF0000"/>
                </a:solidFill>
                <a:latin typeface="+mj-lt"/>
              </a:rPr>
              <a:t>a background reduction</a:t>
            </a:r>
            <a:r>
              <a:rPr lang="en-US" sz="2000" b="1" strike="noStrike" spc="-1" noProof="0" dirty="0">
                <a:solidFill>
                  <a:srgbClr val="FF0000"/>
                </a:solidFill>
                <a:latin typeface="+mj-lt"/>
                <a:ea typeface="Standard Symbols L"/>
              </a:rPr>
              <a:t>, </a:t>
            </a:r>
            <a:r>
              <a:rPr lang="en-US" sz="2000" noProof="0" dirty="0">
                <a:latin typeface="+mj-lt"/>
              </a:rPr>
              <a:t>due to incorrect assignment of particle identities</a:t>
            </a:r>
            <a:r>
              <a:rPr lang="en-US" sz="2000" strike="noStrike" spc="-1" noProof="0" dirty="0">
                <a:latin typeface="+mj-lt"/>
                <a:ea typeface="Standard Symbols L"/>
              </a:rPr>
              <a:t>,</a:t>
            </a:r>
            <a:r>
              <a:rPr lang="en-US" sz="2000" b="1" strike="noStrike" spc="-1" noProof="0" dirty="0">
                <a:latin typeface="+mj-lt"/>
                <a:ea typeface="Standard Symbols L"/>
              </a:rPr>
              <a:t> </a:t>
            </a:r>
            <a:r>
              <a:rPr lang="en-US" sz="2000" b="1" strike="noStrike" spc="-1" noProof="0" dirty="0">
                <a:solidFill>
                  <a:srgbClr val="FF0000"/>
                </a:solidFill>
                <a:latin typeface="+mj-lt"/>
                <a:ea typeface="Standard Symbols L"/>
              </a:rPr>
              <a:t>of about 50%</a:t>
            </a:r>
            <a:endParaRPr lang="en-US" sz="2000" b="1" strike="noStrike" spc="-1" noProof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Immagine 9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0C121B8B-33AF-CEF4-C2D7-B007585B9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938" y="4001574"/>
            <a:ext cx="3785062" cy="26792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CC32553-6575-EAEB-9F56-12AAB0419A0F}"/>
                  </a:ext>
                </a:extLst>
              </p:cNvPr>
              <p:cNvSpPr txBox="1"/>
              <p:nvPr/>
            </p:nvSpPr>
            <p:spPr>
              <a:xfrm>
                <a:off x="9022978" y="4771475"/>
                <a:ext cx="885599" cy="394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ln w="0"/>
                              <a:solidFill>
                                <a:srgbClr val="0432FF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800" i="0" smtClean="0">
                              <a:ln w="0"/>
                              <a:solidFill>
                                <a:srgbClr val="0432FF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MissM</m:t>
                          </m:r>
                        </m:e>
                        <m:sub>
                          <m:r>
                            <a:rPr lang="it-IT" sz="1800" i="1" smtClean="0">
                              <a:ln w="0"/>
                              <a:solidFill>
                                <a:srgbClr val="0432FF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it-IT" sz="1800" i="1" smtClean="0">
                              <a:ln w="0"/>
                              <a:solidFill>
                                <a:srgbClr val="0432FF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it-IT" dirty="0">
                  <a:ln w="0"/>
                  <a:solidFill>
                    <a:srgbClr val="0432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CC32553-6575-EAEB-9F56-12AAB0419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2978" y="4771475"/>
                <a:ext cx="885599" cy="394210"/>
              </a:xfrm>
              <a:prstGeom prst="rect">
                <a:avLst/>
              </a:prstGeom>
              <a:blipFill>
                <a:blip r:embed="rId5"/>
                <a:stretch>
                  <a:fillRect r="-15714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884D3EC-E4DF-BB66-9691-67BC6DF56565}"/>
              </a:ext>
            </a:extLst>
          </p:cNvPr>
          <p:cNvCxnSpPr/>
          <p:nvPr/>
        </p:nvCxnSpPr>
        <p:spPr>
          <a:xfrm flipH="1">
            <a:off x="10895742" y="4854958"/>
            <a:ext cx="309093" cy="350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2CC596E-F393-9647-3063-18362F07107E}"/>
              </a:ext>
            </a:extLst>
          </p:cNvPr>
          <p:cNvSpPr txBox="1"/>
          <p:nvPr/>
        </p:nvSpPr>
        <p:spPr>
          <a:xfrm>
            <a:off x="10623831" y="5708342"/>
            <a:ext cx="1568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rgbClr val="FF0000"/>
                </a:solidFill>
              </a:rPr>
              <a:t>PreSel+PID</a:t>
            </a:r>
            <a:r>
              <a:rPr lang="it-IT" sz="1200" b="1" dirty="0">
                <a:solidFill>
                  <a:srgbClr val="FF0000"/>
                </a:solidFill>
              </a:rPr>
              <a:t> SEL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FD450BD-935F-963A-BD6E-43685FCDA8B1}"/>
              </a:ext>
            </a:extLst>
          </p:cNvPr>
          <p:cNvSpPr txBox="1"/>
          <p:nvPr/>
        </p:nvSpPr>
        <p:spPr>
          <a:xfrm>
            <a:off x="10947042" y="4547181"/>
            <a:ext cx="9699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/>
              <a:t>PreSel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1039253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F1968E-48DA-CD84-D83F-578E820B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88925"/>
            <a:ext cx="2743200" cy="365125"/>
          </a:xfrm>
        </p:spPr>
        <p:txBody>
          <a:bodyPr/>
          <a:lstStyle/>
          <a:p>
            <a:fld id="{EFB2435B-11AA-1D45-91B3-24A9A816602A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B06B790-87E6-074B-D2DE-B4C4EB8363EE}"/>
                  </a:ext>
                </a:extLst>
              </p:cNvPr>
              <p:cNvSpPr txBox="1"/>
              <p:nvPr/>
            </p:nvSpPr>
            <p:spPr>
              <a:xfrm>
                <a:off x="156203" y="756728"/>
                <a:ext cx="11785587" cy="5344543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pPr algn="just"/>
                <a:r>
                  <a:rPr lang="en-US" spc="-1" noProof="0" dirty="0">
                    <a:solidFill>
                      <a:srgbClr val="000000"/>
                    </a:solidFill>
                    <a:latin typeface="+mj-lt"/>
                  </a:rPr>
                  <a:t>Starting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+mj-lt"/>
                          </a:rPr>
                          <m:t>𝟏𝟎</m:t>
                        </m:r>
                      </m:e>
                      <m:sup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+mj-lt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b="1" spc="-1" noProof="0" dirty="0">
                    <a:solidFill>
                      <a:srgbClr val="000000"/>
                    </a:solidFill>
                    <a:latin typeface="+mj-lt"/>
                  </a:rPr>
                  <a:t> events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+mj-lt"/>
                            <a:ea typeface="Standard Symbols L"/>
                          </a:rPr>
                        </m:ctrlPr>
                      </m:sSupPr>
                      <m:e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+mj-lt"/>
                            <a:ea typeface="Standard Symbols L"/>
                          </a:rPr>
                          <m:t>𝝅</m:t>
                        </m:r>
                      </m:e>
                      <m:sup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+mj-lt"/>
                            <a:ea typeface="Standard Symbols L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b="1" spc="-1" baseline="33000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 </a:t>
                </a:r>
                <a:r>
                  <a:rPr lang="en-US" b="1" spc="-1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photoproduction on the neutron</a:t>
                </a:r>
                <a:r>
                  <a:rPr lang="en-US" spc="-1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 we applied the opening angle pre-selection criteria and the same analysis with kinematical cuts as in data, in order to select π</a:t>
                </a:r>
                <a:r>
                  <a:rPr lang="en-US" spc="-1" baseline="33000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0 </a:t>
                </a:r>
                <a:r>
                  <a:rPr lang="en-US" spc="-1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photoproduction events</a:t>
                </a:r>
                <a:r>
                  <a:rPr lang="en-US" spc="-1" dirty="0">
                    <a:solidFill>
                      <a:srgbClr val="000000"/>
                    </a:solidFill>
                    <a:latin typeface="+mj-lt"/>
                  </a:rPr>
                  <a:t>   =&gt;   </a:t>
                </a:r>
                <a:r>
                  <a:rPr lang="en-US" spc="-1" noProof="0" dirty="0">
                    <a:solidFill>
                      <a:srgbClr val="000000"/>
                    </a:solidFill>
                    <a:latin typeface="+mj-lt"/>
                  </a:rPr>
                  <a:t>We obtained a </a:t>
                </a:r>
                <a:r>
                  <a:rPr lang="en-US" sz="2000" b="1" spc="-1" noProof="0" dirty="0">
                    <a:solidFill>
                      <a:srgbClr val="FF0000"/>
                    </a:solidFill>
                    <a:latin typeface="+mj-lt"/>
                  </a:rPr>
                  <a:t>set of   </a:t>
                </a:r>
                <a14:m>
                  <m:oMath xmlns:m="http://schemas.openxmlformats.org/officeDocument/2006/math">
                    <m:r>
                      <a:rPr lang="en-US" sz="2000" b="1" i="1" spc="-1" noProof="0">
                        <a:solidFill>
                          <a:srgbClr val="FF0000"/>
                        </a:solidFill>
                        <a:latin typeface="+mj-lt"/>
                      </a:rPr>
                      <m:t>𝟐</m:t>
                    </m:r>
                    <m:r>
                      <a:rPr lang="en-US" sz="2000" b="1" i="1" spc="-1" noProof="0">
                        <a:solidFill>
                          <a:srgbClr val="FF0000"/>
                        </a:solidFill>
                        <a:latin typeface="+mj-lt"/>
                      </a:rPr>
                      <m:t>.</m:t>
                    </m:r>
                    <m:sSup>
                      <m:sSupPr>
                        <m:ctrlPr>
                          <a:rPr lang="en-US" sz="2000" b="1" i="1" spc="-1" noProof="0" smtClean="0">
                            <a:solidFill>
                              <a:srgbClr val="FF0000"/>
                            </a:solidFill>
                            <a:latin typeface="+mj-lt"/>
                          </a:rPr>
                        </m:ctrlPr>
                      </m:sSupPr>
                      <m:e>
                        <m:r>
                          <a:rPr lang="en-US" sz="2000" b="1" i="1" spc="-1" noProof="0">
                            <a:solidFill>
                              <a:srgbClr val="FF0000"/>
                            </a:solidFill>
                            <a:latin typeface="+mj-lt"/>
                          </a:rPr>
                          <m:t>𝟓</m:t>
                        </m:r>
                        <m:r>
                          <a:rPr lang="en-US" sz="2000" b="1" i="1" spc="-1" noProof="0" smtClean="0">
                            <a:solidFill>
                              <a:srgbClr val="FF0000"/>
                            </a:solidFill>
                            <a:latin typeface="+mj-lt"/>
                          </a:rPr>
                          <m:t>·</m:t>
                        </m:r>
                        <m:r>
                          <a:rPr lang="en-US" sz="2000" b="1" i="1" spc="-1" noProof="0" smtClean="0">
                            <a:solidFill>
                              <a:srgbClr val="FF0000"/>
                            </a:solidFill>
                            <a:latin typeface="+mj-lt"/>
                          </a:rPr>
                          <m:t>𝟏𝟎</m:t>
                        </m:r>
                      </m:e>
                      <m:sup>
                        <m:r>
                          <a:rPr lang="en-US" sz="2000" b="1" i="1" spc="-1" noProof="0" smtClean="0">
                            <a:solidFill>
                              <a:srgbClr val="FF0000"/>
                            </a:solidFill>
                            <a:latin typeface="+mj-lt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2000" b="1" spc="-1" noProof="0" dirty="0">
                    <a:solidFill>
                      <a:srgbClr val="FF0000"/>
                    </a:solidFill>
                    <a:latin typeface="+mj-lt"/>
                  </a:rPr>
                  <a:t> selected events </a:t>
                </a:r>
              </a:p>
              <a:p>
                <a:pPr algn="just"/>
                <a:endParaRPr lang="en-US" sz="800" spc="-1" noProof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r>
                  <a:rPr lang="en-US" spc="-1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Analyzing the cluster features of the selected </a:t>
                </a:r>
                <a:r>
                  <a:rPr lang="en-US" b="1" spc="-1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events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+mj-lt"/>
                            <a:ea typeface="Standard Symbols L"/>
                          </a:rPr>
                        </m:ctrlPr>
                      </m:sSupPr>
                      <m:e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+mj-lt"/>
                            <a:ea typeface="Standard Symbols L"/>
                          </a:rPr>
                          <m:t>𝝅</m:t>
                        </m:r>
                      </m:e>
                      <m:sup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+mj-lt"/>
                            <a:ea typeface="Standard Symbols L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b="1" spc="-1" baseline="33000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 </a:t>
                </a:r>
                <a:r>
                  <a:rPr lang="en-US" b="1" spc="-1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photoproduction on the neutron</a:t>
                </a:r>
                <a:r>
                  <a:rPr lang="en-US" spc="-1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, we found some </a:t>
                </a:r>
                <a:r>
                  <a:rPr lang="en-US" b="1" spc="-1" noProof="0" dirty="0">
                    <a:solidFill>
                      <a:srgbClr val="FF0000"/>
                    </a:solidFill>
                    <a:latin typeface="+mj-lt"/>
                    <a:ea typeface="Standard Symbols L"/>
                  </a:rPr>
                  <a:t>crucial differences for the neutron </a:t>
                </a:r>
                <a:r>
                  <a:rPr lang="en-US" spc="-1" noProof="0" dirty="0">
                    <a:solidFill>
                      <a:srgbClr val="000000"/>
                    </a:solidFill>
                    <a:latin typeface="+mj-lt"/>
                    <a:ea typeface="Standard Symbols L"/>
                  </a:rPr>
                  <a:t>respect to  what found for data:</a:t>
                </a:r>
                <a:endParaRPr lang="en-US" spc="-1" noProof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/>
                <a:endParaRPr lang="en-US" sz="800" spc="-1" noProof="0" dirty="0">
                  <a:solidFill>
                    <a:srgbClr val="000000"/>
                  </a:solidFill>
                  <a:latin typeface="+mj-lt"/>
                </a:endParaRPr>
              </a:p>
              <a:p>
                <a:pPr marL="457200" indent="-457200" algn="just">
                  <a:buAutoNum type="arabicParenR"/>
                </a:pPr>
                <a:r>
                  <a:rPr lang="en-US" b="1" spc="-1" dirty="0">
                    <a:solidFill>
                      <a:srgbClr val="FF0000"/>
                    </a:solidFill>
                    <a:ea typeface="Standard Symbols L"/>
                  </a:rPr>
                  <a:t>Neutron multiplicity in BGO</a:t>
                </a:r>
                <a:r>
                  <a:rPr lang="en-US" spc="-1" dirty="0">
                    <a:solidFill>
                      <a:srgbClr val="FF0000"/>
                    </a:solidFill>
                    <a:ea typeface="Standard Symbols L"/>
                  </a:rPr>
                  <a:t> </a:t>
                </a:r>
                <a:r>
                  <a:rPr lang="en-US" spc="-1" dirty="0">
                    <a:solidFill>
                      <a:srgbClr val="000000"/>
                    </a:solidFill>
                    <a:ea typeface="Standard Symbols L"/>
                  </a:rPr>
                  <a:t>=&gt; </a:t>
                </a:r>
                <a:r>
                  <a:rPr lang="en-US" b="1" spc="-1" dirty="0">
                    <a:solidFill>
                      <a:srgbClr val="000000"/>
                    </a:solidFill>
                    <a:ea typeface="Standard Symbols L"/>
                  </a:rPr>
                  <a:t>In Simul Neutron multiplicity is not well reproduced: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pc="-1" dirty="0">
                    <a:solidFill>
                      <a:srgbClr val="000000"/>
                    </a:solidFill>
                    <a:ea typeface="Standard Symbols L"/>
                  </a:rPr>
                  <a:t> 	</a:t>
                </a:r>
                <a:r>
                  <a:rPr lang="en-US" b="1" spc="-1" dirty="0">
                    <a:solidFill>
                      <a:srgbClr val="000000"/>
                    </a:solidFill>
                    <a:ea typeface="Standard Symbols L"/>
                  </a:rPr>
                  <a:t>DATA: 		Most probable multiplicity = 1 		&amp; 	No Multiplicity	 &gt; 5; 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spc="-1" dirty="0">
                    <a:solidFill>
                      <a:srgbClr val="000000"/>
                    </a:solidFill>
                    <a:ea typeface="Standard Symbols L"/>
                  </a:rPr>
                  <a:t> 	SIMUL: 	Most probable multiplicity = 2  	&amp; 	YES Multiplicity &gt; 5; </a:t>
                </a:r>
                <a:endParaRPr lang="en-US" b="1" spc="-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4B06B790-87E6-074B-D2DE-B4C4EB836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03" y="756728"/>
                <a:ext cx="11785587" cy="5344543"/>
              </a:xfrm>
              <a:prstGeom prst="rect">
                <a:avLst/>
              </a:prstGeom>
              <a:blipFill>
                <a:blip r:embed="rId2"/>
                <a:stretch>
                  <a:fillRect l="-431" t="-474" r="-431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C3A0742-8E12-74CF-9D0D-12380BBF6838}"/>
              </a:ext>
            </a:extLst>
          </p:cNvPr>
          <p:cNvCxnSpPr>
            <a:cxnSpLocks/>
          </p:cNvCxnSpPr>
          <p:nvPr/>
        </p:nvCxnSpPr>
        <p:spPr>
          <a:xfrm>
            <a:off x="0" y="528421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8A357C-38EA-03B9-5CD5-47C7DC680F27}"/>
              </a:ext>
            </a:extLst>
          </p:cNvPr>
          <p:cNvSpPr txBox="1"/>
          <p:nvPr/>
        </p:nvSpPr>
        <p:spPr>
          <a:xfrm>
            <a:off x="-1773" y="0"/>
            <a:ext cx="9988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Comparison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with Geant4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Simulation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(</a:t>
            </a:r>
            <a:r>
              <a:rPr lang="it-IT" sz="20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QSGP-BIC-HP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)</a:t>
            </a:r>
            <a:r>
              <a:rPr lang="it-IT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</a:t>
            </a:r>
            <a:endParaRPr lang="it-IT" sz="2800" b="0" i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B21EF442-F052-AF99-A086-353420E9FB5A}"/>
              </a:ext>
            </a:extLst>
          </p:cNvPr>
          <p:cNvSpPr txBox="1">
            <a:spLocks/>
          </p:cNvSpPr>
          <p:nvPr/>
        </p:nvSpPr>
        <p:spPr>
          <a:xfrm>
            <a:off x="3523347" y="6480113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2888BCEB-4AEA-9538-98C3-B5E3BFE78A95}"/>
              </a:ext>
            </a:extLst>
          </p:cNvPr>
          <p:cNvGrpSpPr/>
          <p:nvPr/>
        </p:nvGrpSpPr>
        <p:grpSpPr>
          <a:xfrm>
            <a:off x="1597615" y="3894294"/>
            <a:ext cx="4037095" cy="2381645"/>
            <a:chOff x="1597615" y="4061721"/>
            <a:chExt cx="4037095" cy="2381645"/>
          </a:xfrm>
        </p:grpSpPr>
        <p:pic>
          <p:nvPicPr>
            <p:cNvPr id="8" name="Immagine 7" descr="Immagine che contiene testo, diagramma, schermata, linea&#10;&#10;Il contenuto generato dall'IA potrebbe non essere corretto.">
              <a:extLst>
                <a:ext uri="{FF2B5EF4-FFF2-40B4-BE49-F238E27FC236}">
                  <a16:creationId xmlns:a16="http://schemas.microsoft.com/office/drawing/2014/main" id="{4398AAC3-E225-A1B2-1B62-490F18BFA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7615" y="4061721"/>
              <a:ext cx="4037095" cy="238164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3861E229-F102-62EE-1510-109412F3518D}"/>
                    </a:ext>
                  </a:extLst>
                </p:cNvPr>
                <p:cNvSpPr txBox="1"/>
                <p:nvPr/>
              </p:nvSpPr>
              <p:spPr>
                <a:xfrm>
                  <a:off x="3331770" y="4440563"/>
                  <a:ext cx="1258678" cy="10464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it-IT" sz="24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it-IT" sz="2400" b="1" i="0" dirty="0">
                    <a:solidFill>
                      <a:srgbClr val="0432FF"/>
                    </a:solidFill>
                    <a:latin typeface="Cambria Math" panose="02040503050406030204" pitchFamily="18" charset="0"/>
                  </a:endParaRP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sz="2000" b="1" dirty="0">
                            <a:solidFill>
                              <a:srgbClr val="0432FF"/>
                            </a:solidFill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it-IT" sz="2000" b="1" dirty="0">
                            <a:solidFill>
                              <a:srgbClr val="0432FF"/>
                            </a:solidFill>
                          </a:rPr>
                          <m:t>Data</m:t>
                        </m:r>
                        <m:r>
                          <m:rPr>
                            <m:nor/>
                          </m:rPr>
                          <a:rPr lang="it-IT" sz="2000" b="1" dirty="0">
                            <a:solidFill>
                              <a:srgbClr val="0432FF"/>
                            </a:solidFill>
                          </a:rPr>
                          <m:t>)</m:t>
                        </m:r>
                      </m:oMath>
                    </m:oMathPara>
                  </a14:m>
                  <a:endParaRPr lang="it-IT" sz="2000" b="1" dirty="0">
                    <a:solidFill>
                      <a:srgbClr val="0432FF"/>
                    </a:solidFill>
                  </a:endParaRPr>
                </a:p>
                <a:p>
                  <a:endParaRPr lang="it-IT" b="0" dirty="0">
                    <a:solidFill>
                      <a:srgbClr val="0432FF"/>
                    </a:solidFill>
                  </a:endParaRPr>
                </a:p>
              </p:txBody>
            </p:sp>
          </mc:Choice>
          <mc:Fallback>
            <p:sp>
              <p:nvSpPr>
                <p:cNvPr id="12" name="CasellaDiTesto 11">
                  <a:extLst>
                    <a:ext uri="{FF2B5EF4-FFF2-40B4-BE49-F238E27FC236}">
                      <a16:creationId xmlns:a16="http://schemas.microsoft.com/office/drawing/2014/main" id="{3861E229-F102-62EE-1510-109412F351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1770" y="4440563"/>
                  <a:ext cx="1258678" cy="104644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Freccia giù 16">
              <a:extLst>
                <a:ext uri="{FF2B5EF4-FFF2-40B4-BE49-F238E27FC236}">
                  <a16:creationId xmlns:a16="http://schemas.microsoft.com/office/drawing/2014/main" id="{631FD503-9F57-AA5E-DC65-2D3713396C51}"/>
                </a:ext>
              </a:extLst>
            </p:cNvPr>
            <p:cNvSpPr/>
            <p:nvPr/>
          </p:nvSpPr>
          <p:spPr>
            <a:xfrm>
              <a:off x="2704858" y="4402765"/>
              <a:ext cx="170274" cy="417572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1586D37E-4808-A3E9-F1D5-829D2376200E}"/>
              </a:ext>
            </a:extLst>
          </p:cNvPr>
          <p:cNvGrpSpPr/>
          <p:nvPr/>
        </p:nvGrpSpPr>
        <p:grpSpPr>
          <a:xfrm>
            <a:off x="6194749" y="3633798"/>
            <a:ext cx="4048814" cy="2681880"/>
            <a:chOff x="6194749" y="3801225"/>
            <a:chExt cx="4048814" cy="2681880"/>
          </a:xfrm>
        </p:grpSpPr>
        <p:pic>
          <p:nvPicPr>
            <p:cNvPr id="10" name="Immagine 9" descr="Immagine che contiene testo, diagramma,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44DCF64D-94BC-9AC3-DD39-140629149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4749" y="4101460"/>
              <a:ext cx="4048814" cy="238164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0A0EA7C-D60A-0902-FD08-CEBD20D1F360}"/>
                    </a:ext>
                  </a:extLst>
                </p:cNvPr>
                <p:cNvSpPr txBox="1"/>
                <p:nvPr/>
              </p:nvSpPr>
              <p:spPr>
                <a:xfrm>
                  <a:off x="8219156" y="4548284"/>
                  <a:ext cx="1040670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it-IT" sz="24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it-IT" sz="2400" b="1" dirty="0">
                    <a:solidFill>
                      <a:srgbClr val="0432FF"/>
                    </a:solidFill>
                  </a:endParaRPr>
                </a:p>
                <a:p>
                  <a:pPr algn="ctr"/>
                  <a:r>
                    <a:rPr lang="it-IT" sz="2400" b="1" dirty="0">
                      <a:solidFill>
                        <a:srgbClr val="0432FF"/>
                      </a:solidFill>
                    </a:rPr>
                    <a:t>(Sim)</a:t>
                  </a:r>
                </a:p>
              </p:txBody>
            </p:sp>
          </mc:Choice>
          <mc:Fallback>
            <p:sp>
              <p:nvSpPr>
                <p:cNvPr id="11" name="CasellaDiTesto 10">
                  <a:extLst>
                    <a:ext uri="{FF2B5EF4-FFF2-40B4-BE49-F238E27FC236}">
                      <a16:creationId xmlns:a16="http://schemas.microsoft.com/office/drawing/2014/main" id="{F0A0EA7C-D60A-0902-FD08-CEBD20D1F3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9156" y="4548284"/>
                  <a:ext cx="1040670" cy="830997"/>
                </a:xfrm>
                <a:prstGeom prst="rect">
                  <a:avLst/>
                </a:prstGeom>
                <a:blipFill>
                  <a:blip r:embed="rId6"/>
                  <a:stretch>
                    <a:fillRect l="-9639" r="-8434" b="-1515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Freccia giù 17">
              <a:extLst>
                <a:ext uri="{FF2B5EF4-FFF2-40B4-BE49-F238E27FC236}">
                  <a16:creationId xmlns:a16="http://schemas.microsoft.com/office/drawing/2014/main" id="{F62A003C-B900-9280-DD96-55FE02C7E5D4}"/>
                </a:ext>
              </a:extLst>
            </p:cNvPr>
            <p:cNvSpPr/>
            <p:nvPr/>
          </p:nvSpPr>
          <p:spPr>
            <a:xfrm>
              <a:off x="7314826" y="3801225"/>
              <a:ext cx="203156" cy="472741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72450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72" end="5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A8DB5C-11BF-65EC-5BBA-BB8A7A60E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8750" y="6423190"/>
            <a:ext cx="2057400" cy="365125"/>
          </a:xfrm>
        </p:spPr>
        <p:txBody>
          <a:bodyPr/>
          <a:lstStyle/>
          <a:p>
            <a:fld id="{EFB2435B-11AA-1D45-91B3-24A9A816602A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2</a:t>
            </a:fld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2900DCF3-A2CE-B547-C11C-B8F9E1DD563F}"/>
              </a:ext>
            </a:extLst>
          </p:cNvPr>
          <p:cNvCxnSpPr>
            <a:cxnSpLocks/>
          </p:cNvCxnSpPr>
          <p:nvPr/>
        </p:nvCxnSpPr>
        <p:spPr>
          <a:xfrm>
            <a:off x="0" y="596568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9719545-2306-E7FC-410F-2A3D6E7539B6}"/>
              </a:ext>
            </a:extLst>
          </p:cNvPr>
          <p:cNvSpPr txBox="1"/>
          <p:nvPr/>
        </p:nvSpPr>
        <p:spPr>
          <a:xfrm>
            <a:off x="174666" y="-41661"/>
            <a:ext cx="8420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Meson</a:t>
            </a:r>
            <a:r>
              <a:rPr lang="it-IT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photoproduction</a:t>
            </a:r>
            <a:r>
              <a:rPr lang="it-IT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off  </a:t>
            </a:r>
            <a:r>
              <a:rPr lang="it-IT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Nucleons</a:t>
            </a:r>
            <a:r>
              <a:rPr lang="it-IT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353E1B1-88BC-23CE-F3A4-E841BECC0CAE}"/>
              </a:ext>
            </a:extLst>
          </p:cNvPr>
          <p:cNvSpPr/>
          <p:nvPr/>
        </p:nvSpPr>
        <p:spPr>
          <a:xfrm>
            <a:off x="-92243" y="775517"/>
            <a:ext cx="121494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The understanding of the dynamics underlying the bound state of the nucleon and its excited spectrum still remain a crucial task since in this  energy range QCD cannot be treated in perturbative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600" dirty="0">
                <a:latin typeface="+mj-lt"/>
              </a:rPr>
              <a:t>Many models, based on different  </a:t>
            </a:r>
            <a:r>
              <a:rPr lang="en-US" altLang="it-IT" sz="1600" i="1" dirty="0">
                <a:latin typeface="+mj-lt"/>
              </a:rPr>
              <a:t>degrees of freedom </a:t>
            </a:r>
            <a:r>
              <a:rPr lang="en-US" altLang="it-IT" sz="1600" dirty="0">
                <a:latin typeface="+mj-lt"/>
              </a:rPr>
              <a:t>descriptions, have been developed in order to describe the spectrum of excitation states and their features</a:t>
            </a:r>
            <a:endParaRPr lang="en-GB" sz="1600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kern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Times New Roman" panose="02020603050405020304" pitchFamily="18" charset="0"/>
              </a:rPr>
              <a:t>Meson photoproduction studies represent a strong tool for probing nucleon resonances:</a:t>
            </a:r>
            <a:endParaRPr lang="en-GB" sz="16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 Math" panose="02040503050406030204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en-GB" sz="1600" dirty="0">
              <a:latin typeface="+mj-lt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9A0CF30-E35E-BAA8-FC24-7BF8DBCCB311}"/>
                  </a:ext>
                </a:extLst>
              </p:cNvPr>
              <p:cNvSpPr txBox="1"/>
              <p:nvPr/>
            </p:nvSpPr>
            <p:spPr>
              <a:xfrm>
                <a:off x="17562" y="2210396"/>
                <a:ext cx="1183483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ü"/>
                </a:pPr>
                <a:r>
                  <a:rPr lang="en-US" sz="16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Access to resonance states coupled to photons which</a:t>
                </a:r>
                <a:r>
                  <a:rPr lang="en-GB" sz="16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 only weakly coupling to the </a:t>
                </a:r>
                <a14:m>
                  <m:oMath xmlns:m="http://schemas.openxmlformats.org/officeDocument/2006/math">
                    <m:r>
                      <a:rPr lang="en-GB" sz="1600" i="1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1600" i="1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𝑁</m:t>
                    </m:r>
                    <m:r>
                      <a:rPr lang="it-IT" sz="1600" i="1" smtClean="0">
                        <a:ln w="0"/>
                        <a:solidFill>
                          <a:srgbClr val="00B05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processes (Missing Resonances problem)</a:t>
                </a:r>
              </a:p>
              <a:p>
                <a:pPr marL="285750" indent="-285750">
                  <a:buFont typeface="Wingdings" pitchFamily="2" charset="2"/>
                  <a:buChar char="ü"/>
                </a:pPr>
                <a:r>
                  <a:rPr lang="en-US" sz="1600" dirty="0">
                    <a:ln w="0"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Access to Polarization Observables =&gt; Separation of overlapping resonances and characterization in terms of Spin and Parity, Constrains for unambiguous PWA</a:t>
                </a:r>
              </a:p>
              <a:p>
                <a:pPr marL="285750" indent="-285750">
                  <a:buFont typeface="Wingdings" pitchFamily="2" charset="2"/>
                  <a:buChar char="ü"/>
                </a:pPr>
                <a:endParaRPr lang="en-US" sz="16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89A0CF30-E35E-BAA8-FC24-7BF8DBCCB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2" y="2210396"/>
                <a:ext cx="11834835" cy="1569660"/>
              </a:xfrm>
              <a:prstGeom prst="rect">
                <a:avLst/>
              </a:prstGeom>
              <a:blipFill>
                <a:blip r:embed="rId3"/>
                <a:stretch>
                  <a:fillRect l="-3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AA35A744-7767-F403-DE41-230F34ABB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147" y="3284235"/>
            <a:ext cx="7703109" cy="3428306"/>
          </a:xfrm>
          <a:prstGeom prst="rect">
            <a:avLst/>
          </a:prstGeom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4A0F3E4-CEA8-3BDB-F123-82809616C927}"/>
                  </a:ext>
                </a:extLst>
              </p:cNvPr>
              <p:cNvSpPr txBox="1"/>
              <p:nvPr/>
            </p:nvSpPr>
            <p:spPr>
              <a:xfrm>
                <a:off x="583759" y="4110561"/>
                <a:ext cx="3235191" cy="146067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BGOOD EXPERIMENT</a:t>
                </a:r>
              </a:p>
              <a:p>
                <a:pPr algn="ctr"/>
                <a:endParaRPr lang="en-US" sz="1200" b="1" dirty="0"/>
              </a:p>
              <a:p>
                <a:pPr algn="ctr"/>
                <a:r>
                  <a:rPr lang="en-US" sz="1200" b="1" dirty="0"/>
                  <a:t>ELSA</a:t>
                </a:r>
              </a:p>
              <a:p>
                <a:pPr algn="ctr"/>
                <a:r>
                  <a:rPr lang="en-US" sz="1200" b="1" dirty="0"/>
                  <a:t>Accelerator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sSubSup>
                            <m:sSubSupPr>
                              <m:ctrlPr>
                                <a:rPr lang="it-IT" sz="1200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1200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it-IT" sz="1200" b="1" i="1">
                                  <a:latin typeface="Cambria Math" panose="02040503050406030204" pitchFamily="18" charset="0"/>
                                </a:rPr>
                                <m:t>𝑴𝑨𝑿</m:t>
                              </m:r>
                            </m:sub>
                            <m:sup>
                              <m:r>
                                <a:rPr lang="it-IT" sz="12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sub>
                      </m:sSub>
                      <m:r>
                        <a:rPr lang="it-IT" sz="1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200" b="1" i="1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it-IT" sz="12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2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12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200" b="1" i="1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sz="1200" b="1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4A0F3E4-CEA8-3BDB-F123-82809616C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59" y="4110561"/>
                <a:ext cx="3235191" cy="1460674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3570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11867-B418-844A-D1DB-338F947E9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D7F9393-C47F-6DD6-815C-33002F33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20</a:t>
            </a:fld>
            <a:endParaRPr lang="en-US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C42E0F99-742E-26CC-1308-EB4D05484E26}"/>
              </a:ext>
            </a:extLst>
          </p:cNvPr>
          <p:cNvCxnSpPr>
            <a:cxnSpLocks/>
          </p:cNvCxnSpPr>
          <p:nvPr/>
        </p:nvCxnSpPr>
        <p:spPr>
          <a:xfrm>
            <a:off x="0" y="528421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6F9DEE-92C0-44F2-99DC-1DDD52450A2F}"/>
              </a:ext>
            </a:extLst>
          </p:cNvPr>
          <p:cNvSpPr txBox="1"/>
          <p:nvPr/>
        </p:nvSpPr>
        <p:spPr>
          <a:xfrm>
            <a:off x="-1773" y="-24625"/>
            <a:ext cx="95477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Comparison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with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Simulation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 Cluster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multiplicity</a:t>
            </a:r>
            <a:endParaRPr lang="it-IT" sz="2800" b="0" i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endParaRPr lang="it-IT" sz="2800" b="0" i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48C1FCFF-C4E8-C3FC-3DC5-4876FDAF4F56}"/>
              </a:ext>
            </a:extLst>
          </p:cNvPr>
          <p:cNvGrpSpPr/>
          <p:nvPr/>
        </p:nvGrpSpPr>
        <p:grpSpPr>
          <a:xfrm>
            <a:off x="115284" y="620138"/>
            <a:ext cx="3912684" cy="5830041"/>
            <a:chOff x="115284" y="620138"/>
            <a:chExt cx="3912684" cy="5830041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9E1E2274-5198-3FD5-3E87-0E199B01B663}"/>
                </a:ext>
              </a:extLst>
            </p:cNvPr>
            <p:cNvGrpSpPr/>
            <p:nvPr/>
          </p:nvGrpSpPr>
          <p:grpSpPr>
            <a:xfrm>
              <a:off x="163593" y="3930179"/>
              <a:ext cx="3864375" cy="2520000"/>
              <a:chOff x="247368" y="4106128"/>
              <a:chExt cx="3864375" cy="2520000"/>
            </a:xfrm>
          </p:grpSpPr>
          <p:pic>
            <p:nvPicPr>
              <p:cNvPr id="16" name="Immagine 15" descr="Immagine che contiene testo, diagramma, linea, schermata&#10;&#10;Il contenuto generato dall'IA potrebbe non essere corretto.">
                <a:extLst>
                  <a:ext uri="{FF2B5EF4-FFF2-40B4-BE49-F238E27FC236}">
                    <a16:creationId xmlns:a16="http://schemas.microsoft.com/office/drawing/2014/main" id="{4AF33053-A792-317F-DD88-DF93AF49F7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7368" y="4106128"/>
                <a:ext cx="3864375" cy="2520000"/>
              </a:xfrm>
              <a:prstGeom prst="rect">
                <a:avLst/>
              </a:prstGeom>
            </p:spPr>
          </p:pic>
          <p:sp>
            <p:nvSpPr>
              <p:cNvPr id="36" name="Rettangolo 35">
                <a:extLst>
                  <a:ext uri="{FF2B5EF4-FFF2-40B4-BE49-F238E27FC236}">
                    <a16:creationId xmlns:a16="http://schemas.microsoft.com/office/drawing/2014/main" id="{C062A58E-9B9C-327D-2792-248A85652AD6}"/>
                  </a:ext>
                </a:extLst>
              </p:cNvPr>
              <p:cNvSpPr/>
              <p:nvPr/>
            </p:nvSpPr>
            <p:spPr>
              <a:xfrm>
                <a:off x="2376003" y="5200728"/>
                <a:ext cx="1326097" cy="4537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BF997CC2-95D1-0A39-9E02-0E993C0BA131}"/>
                </a:ext>
              </a:extLst>
            </p:cNvPr>
            <p:cNvSpPr txBox="1"/>
            <p:nvPr/>
          </p:nvSpPr>
          <p:spPr>
            <a:xfrm>
              <a:off x="1584874" y="620138"/>
              <a:ext cx="9476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/>
                <a:t>Data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A42F42FB-0E19-789B-5AEB-4CC3B1697306}"/>
                </a:ext>
              </a:extLst>
            </p:cNvPr>
            <p:cNvSpPr txBox="1"/>
            <p:nvPr/>
          </p:nvSpPr>
          <p:spPr>
            <a:xfrm>
              <a:off x="1082332" y="3488657"/>
              <a:ext cx="1952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/>
                <a:t>Simulation</a:t>
              </a:r>
              <a:endParaRPr lang="it-IT" sz="2400" b="1" dirty="0"/>
            </a:p>
          </p:txBody>
        </p: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9AE5B987-1F0D-7EB8-03AA-8DA3EBA06D1F}"/>
                </a:ext>
              </a:extLst>
            </p:cNvPr>
            <p:cNvGrpSpPr/>
            <p:nvPr/>
          </p:nvGrpSpPr>
          <p:grpSpPr>
            <a:xfrm>
              <a:off x="115284" y="1007685"/>
              <a:ext cx="3886875" cy="2520000"/>
              <a:chOff x="78842" y="1007685"/>
              <a:chExt cx="3886875" cy="2520000"/>
            </a:xfrm>
          </p:grpSpPr>
          <p:pic>
            <p:nvPicPr>
              <p:cNvPr id="20" name="Immagine 19" descr="Immagine che contiene testo, diagramma, schermata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0770531C-F204-6D97-F3E4-443CBBEE3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842" y="1007685"/>
                <a:ext cx="3886875" cy="2520000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5" name="CasellaDiTesto 24">
                    <a:extLst>
                      <a:ext uri="{FF2B5EF4-FFF2-40B4-BE49-F238E27FC236}">
                        <a16:creationId xmlns:a16="http://schemas.microsoft.com/office/drawing/2014/main" id="{0A36D242-2941-3EC6-F878-7B224BD60A63}"/>
                      </a:ext>
                    </a:extLst>
                  </p:cNvPr>
                  <p:cNvSpPr txBox="1"/>
                  <p:nvPr/>
                </p:nvSpPr>
                <p:spPr>
                  <a:xfrm>
                    <a:off x="2059339" y="1679278"/>
                    <a:ext cx="1046697" cy="9911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it-IT" sz="2800" b="0" dirty="0">
                      <a:solidFill>
                        <a:srgbClr val="FF0000"/>
                      </a:solidFill>
                    </a:endParaRPr>
                  </a:p>
                  <a:p>
                    <a:r>
                      <a:rPr lang="it-IT" sz="2800" b="1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it-IT" b="1" dirty="0">
                        <a:solidFill>
                          <a:srgbClr val="FF0000"/>
                        </a:solidFill>
                      </a:rPr>
                      <a:t>(Data)</a:t>
                    </a:r>
                  </a:p>
                </p:txBody>
              </p:sp>
            </mc:Choice>
            <mc:Fallback>
              <p:sp>
                <p:nvSpPr>
                  <p:cNvPr id="25" name="CasellaDiTesto 24">
                    <a:extLst>
                      <a:ext uri="{FF2B5EF4-FFF2-40B4-BE49-F238E27FC236}">
                        <a16:creationId xmlns:a16="http://schemas.microsoft.com/office/drawing/2014/main" id="{0A36D242-2941-3EC6-F878-7B224BD60A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59339" y="1679278"/>
                    <a:ext cx="1046697" cy="99110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3614" b="-6329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2ABCE796-394E-59BA-54B4-F2CAA6DFDF79}"/>
                    </a:ext>
                  </a:extLst>
                </p:cNvPr>
                <p:cNvSpPr txBox="1"/>
                <p:nvPr/>
              </p:nvSpPr>
              <p:spPr>
                <a:xfrm>
                  <a:off x="1576859" y="4319384"/>
                  <a:ext cx="963725" cy="14219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sSub>
                              <m:sSubPr>
                                <m:ctrlPr>
                                  <a:rPr lang="it-IT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it-IT" sz="28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it-IT" sz="2800" dirty="0">
                    <a:solidFill>
                      <a:srgbClr val="FF0000"/>
                    </a:solidFill>
                  </a:endParaRPr>
                </a:p>
                <a:p>
                  <a:pPr lvl="0"/>
                  <a:r>
                    <a:rPr lang="it-IT" sz="2800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it-IT" b="1" dirty="0">
                      <a:solidFill>
                        <a:srgbClr val="FF0000"/>
                      </a:solidFill>
                    </a:rPr>
                    <a:t>(Sim)</a:t>
                  </a:r>
                </a:p>
                <a:p>
                  <a:endParaRPr lang="it-IT" sz="2800" b="0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2ABCE796-394E-59BA-54B4-F2CAA6DFDF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6859" y="4319384"/>
                  <a:ext cx="963725" cy="142199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DD676F48-8121-1C36-76E6-663365145316}"/>
              </a:ext>
            </a:extLst>
          </p:cNvPr>
          <p:cNvGrpSpPr/>
          <p:nvPr/>
        </p:nvGrpSpPr>
        <p:grpSpPr>
          <a:xfrm>
            <a:off x="4059362" y="610478"/>
            <a:ext cx="3919687" cy="5756358"/>
            <a:chOff x="4154394" y="528421"/>
            <a:chExt cx="3919687" cy="5756358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26E98FBE-57A8-DA90-D999-BCB5C3FA8F2C}"/>
                </a:ext>
              </a:extLst>
            </p:cNvPr>
            <p:cNvGrpSpPr/>
            <p:nvPr/>
          </p:nvGrpSpPr>
          <p:grpSpPr>
            <a:xfrm>
              <a:off x="4154394" y="1007685"/>
              <a:ext cx="3886876" cy="2520000"/>
              <a:chOff x="4154394" y="1007685"/>
              <a:chExt cx="3886876" cy="2520000"/>
            </a:xfrm>
          </p:grpSpPr>
          <p:pic>
            <p:nvPicPr>
              <p:cNvPr id="3" name="Immagine 2" descr="Immagine che contiene diagramma, testo, linea, Disegno tecnico&#10;&#10;Il contenuto generato dall'IA potrebbe non essere corretto.">
                <a:extLst>
                  <a:ext uri="{FF2B5EF4-FFF2-40B4-BE49-F238E27FC236}">
                    <a16:creationId xmlns:a16="http://schemas.microsoft.com/office/drawing/2014/main" id="{3567AFBD-FB75-9E46-BB78-4D5493ABC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54394" y="1007685"/>
                <a:ext cx="3886876" cy="2520000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CDB7E425-B620-CE37-8FDA-5A60A27B5481}"/>
                      </a:ext>
                    </a:extLst>
                  </p:cNvPr>
                  <p:cNvSpPr txBox="1"/>
                  <p:nvPr/>
                </p:nvSpPr>
                <p:spPr>
                  <a:xfrm>
                    <a:off x="6193102" y="1679278"/>
                    <a:ext cx="1184107" cy="12681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it-IT" sz="2800" dirty="0">
                      <a:solidFill>
                        <a:schemeClr val="tx1"/>
                      </a:solidFill>
                    </a:endParaRPr>
                  </a:p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dirty="0">
                              <a:solidFill>
                                <a:schemeClr val="tx1"/>
                              </a:solidFill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it-IT" dirty="0">
                              <a:solidFill>
                                <a:schemeClr val="tx1"/>
                              </a:solidFill>
                            </a:rPr>
                            <m:t>Data</m:t>
                          </m:r>
                          <m:r>
                            <m:rPr>
                              <m:nor/>
                            </m:rPr>
                            <a:rPr lang="it-IT" dirty="0">
                              <a:solidFill>
                                <a:schemeClr val="tx1"/>
                              </a:solidFill>
                            </a:rPr>
                            <m:t>)</m:t>
                          </m:r>
                        </m:oMath>
                      </m:oMathPara>
                    </a14:m>
                    <a:endParaRPr lang="it-IT" dirty="0">
                      <a:solidFill>
                        <a:schemeClr val="tx1"/>
                      </a:solidFill>
                    </a:endParaRPr>
                  </a:p>
                  <a:p>
                    <a:endParaRPr lang="it-IT" sz="2800" b="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CDB7E425-B620-CE37-8FDA-5A60A27B548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3102" y="1679278"/>
                    <a:ext cx="1184107" cy="12681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20509EDB-96D3-7E85-9E8A-AB1C8C8048BC}"/>
                </a:ext>
              </a:extLst>
            </p:cNvPr>
            <p:cNvGrpSpPr/>
            <p:nvPr/>
          </p:nvGrpSpPr>
          <p:grpSpPr>
            <a:xfrm>
              <a:off x="4209705" y="3764779"/>
              <a:ext cx="3864376" cy="2520000"/>
              <a:chOff x="4209705" y="3764779"/>
              <a:chExt cx="3864376" cy="2520000"/>
            </a:xfrm>
          </p:grpSpPr>
          <p:pic>
            <p:nvPicPr>
              <p:cNvPr id="14" name="Immagine 13" descr="Immagine che contiene diagramma, testo, Disegno tecnico, Piano&#10;&#10;Il contenuto generato dall'IA potrebbe non essere corretto.">
                <a:extLst>
                  <a:ext uri="{FF2B5EF4-FFF2-40B4-BE49-F238E27FC236}">
                    <a16:creationId xmlns:a16="http://schemas.microsoft.com/office/drawing/2014/main" id="{8A2ED943-B5F5-389B-0C22-37134286F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09705" y="3764779"/>
                <a:ext cx="3864376" cy="2520000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3" name="CasellaDiTesto 32">
                    <a:extLst>
                      <a:ext uri="{FF2B5EF4-FFF2-40B4-BE49-F238E27FC236}">
                        <a16:creationId xmlns:a16="http://schemas.microsoft.com/office/drawing/2014/main" id="{D45B493A-7C0A-AC43-2397-A94E655E796C}"/>
                      </a:ext>
                    </a:extLst>
                  </p:cNvPr>
                  <p:cNvSpPr txBox="1"/>
                  <p:nvPr/>
                </p:nvSpPr>
                <p:spPr>
                  <a:xfrm>
                    <a:off x="6214638" y="4478521"/>
                    <a:ext cx="1021049" cy="12681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it-IT" sz="2800" dirty="0">
                      <a:solidFill>
                        <a:schemeClr val="tx1"/>
                      </a:solidFill>
                    </a:endParaRPr>
                  </a:p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it-IT" dirty="0">
                              <a:solidFill>
                                <a:schemeClr val="tx1"/>
                              </a:solidFill>
                            </a:rPr>
                            <m:t> (</m:t>
                          </m:r>
                          <m:r>
                            <m:rPr>
                              <m:nor/>
                            </m:rPr>
                            <a:rPr lang="it-IT" b="0" i="0" dirty="0" smtClean="0">
                              <a:solidFill>
                                <a:schemeClr val="tx1"/>
                              </a:solidFill>
                            </a:rPr>
                            <m:t>Sim</m:t>
                          </m:r>
                          <m:r>
                            <m:rPr>
                              <m:nor/>
                            </m:rPr>
                            <a:rPr lang="it-IT" dirty="0">
                              <a:solidFill>
                                <a:schemeClr val="tx1"/>
                              </a:solidFill>
                            </a:rPr>
                            <m:t>)</m:t>
                          </m:r>
                        </m:oMath>
                      </m:oMathPara>
                    </a14:m>
                    <a:endParaRPr lang="it-IT" dirty="0">
                      <a:solidFill>
                        <a:schemeClr val="tx1"/>
                      </a:solidFill>
                    </a:endParaRPr>
                  </a:p>
                  <a:p>
                    <a:endParaRPr lang="it-IT" sz="2800" b="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3" name="CasellaDiTesto 32">
                    <a:extLst>
                      <a:ext uri="{FF2B5EF4-FFF2-40B4-BE49-F238E27FC236}">
                        <a16:creationId xmlns:a16="http://schemas.microsoft.com/office/drawing/2014/main" id="{D45B493A-7C0A-AC43-2397-A94E655E796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14638" y="4478521"/>
                    <a:ext cx="1021049" cy="126810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68870B8F-2EDF-F335-E568-D39308874C1C}"/>
                </a:ext>
              </a:extLst>
            </p:cNvPr>
            <p:cNvSpPr txBox="1"/>
            <p:nvPr/>
          </p:nvSpPr>
          <p:spPr>
            <a:xfrm>
              <a:off x="5539077" y="528421"/>
              <a:ext cx="9476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/>
                <a:t>Data</a:t>
              </a: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B3EE3AAB-2BF6-1BF0-1557-FCC17FA4B9ED}"/>
                </a:ext>
              </a:extLst>
            </p:cNvPr>
            <p:cNvSpPr txBox="1"/>
            <p:nvPr/>
          </p:nvSpPr>
          <p:spPr>
            <a:xfrm>
              <a:off x="5036535" y="3396940"/>
              <a:ext cx="1952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/>
                <a:t>Simulation</a:t>
              </a:r>
              <a:endParaRPr lang="it-IT" sz="2400" b="1" dirty="0"/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D7494BBC-97E6-A91E-FD82-4E3616778B2A}"/>
              </a:ext>
            </a:extLst>
          </p:cNvPr>
          <p:cNvGrpSpPr/>
          <p:nvPr/>
        </p:nvGrpSpPr>
        <p:grpSpPr>
          <a:xfrm>
            <a:off x="8010443" y="599995"/>
            <a:ext cx="3886876" cy="5678154"/>
            <a:chOff x="8213768" y="570189"/>
            <a:chExt cx="3886876" cy="5678154"/>
          </a:xfrm>
        </p:grpSpPr>
        <p:pic>
          <p:nvPicPr>
            <p:cNvPr id="18" name="Immagine 17" descr="Immagine che contiene testo, diagramma, schermata, linea&#10;&#10;Il contenuto generato dall'IA potrebbe non essere corretto.">
              <a:extLst>
                <a:ext uri="{FF2B5EF4-FFF2-40B4-BE49-F238E27FC236}">
                  <a16:creationId xmlns:a16="http://schemas.microsoft.com/office/drawing/2014/main" id="{D44FC88E-4191-F151-E4A5-A031B52F2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13768" y="1007685"/>
              <a:ext cx="3875626" cy="2520000"/>
            </a:xfrm>
            <a:prstGeom prst="rect">
              <a:avLst/>
            </a:prstGeom>
          </p:spPr>
        </p:pic>
        <p:pic>
          <p:nvPicPr>
            <p:cNvPr id="22" name="Immagine 21" descr="Immagine che contiene testo, diagramma,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16AC38F5-2D6C-AEC6-E51D-BB93F0669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13768" y="3728343"/>
              <a:ext cx="3886876" cy="25200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8BCFC9C2-4E48-E21F-A922-F5951A3051BD}"/>
                    </a:ext>
                  </a:extLst>
                </p:cNvPr>
                <p:cNvSpPr txBox="1"/>
                <p:nvPr/>
              </p:nvSpPr>
              <p:spPr>
                <a:xfrm>
                  <a:off x="10339809" y="4649789"/>
                  <a:ext cx="957313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it-IT" sz="20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it-IT" sz="2000" b="1" dirty="0">
                    <a:solidFill>
                      <a:srgbClr val="0432FF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b="1" dirty="0">
                            <a:solidFill>
                              <a:srgbClr val="0432FF"/>
                            </a:solidFill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it-IT" b="1" i="0" dirty="0" smtClean="0">
                            <a:solidFill>
                              <a:srgbClr val="0432FF"/>
                            </a:solidFill>
                          </a:rPr>
                          <m:t>Sim</m:t>
                        </m:r>
                        <m:r>
                          <m:rPr>
                            <m:nor/>
                          </m:rPr>
                          <a:rPr lang="it-IT" b="1" dirty="0">
                            <a:solidFill>
                              <a:srgbClr val="0432FF"/>
                            </a:solidFill>
                          </a:rPr>
                          <m:t>)</m:t>
                        </m:r>
                      </m:oMath>
                    </m:oMathPara>
                  </a14:m>
                  <a:endParaRPr lang="it-IT" b="1" dirty="0">
                    <a:solidFill>
                      <a:srgbClr val="0432FF"/>
                    </a:solidFill>
                  </a:endParaRPr>
                </a:p>
              </p:txBody>
            </p:sp>
          </mc:Choice>
          <mc:Fallback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8BCFC9C2-4E48-E21F-A922-F5951A3051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39809" y="4649789"/>
                  <a:ext cx="957313" cy="677108"/>
                </a:xfrm>
                <a:prstGeom prst="rect">
                  <a:avLst/>
                </a:prstGeom>
                <a:blipFill>
                  <a:blip r:embed="rId12"/>
                  <a:stretch>
                    <a:fillRect b="-1111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521E7EB9-6F8D-8545-1C42-E7548A9D2D8C}"/>
                    </a:ext>
                  </a:extLst>
                </p:cNvPr>
                <p:cNvSpPr txBox="1"/>
                <p:nvPr/>
              </p:nvSpPr>
              <p:spPr>
                <a:xfrm>
                  <a:off x="10240713" y="1650092"/>
                  <a:ext cx="1244251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it-IT" sz="2000" b="1" i="1" dirty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it-IT" sz="2000" b="1" dirty="0">
                    <a:solidFill>
                      <a:srgbClr val="0432FF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b="1" dirty="0">
                            <a:solidFill>
                              <a:srgbClr val="0432FF"/>
                            </a:solidFill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it-IT" b="1" dirty="0">
                            <a:solidFill>
                              <a:srgbClr val="0432FF"/>
                            </a:solidFill>
                          </a:rPr>
                          <m:t>Data</m:t>
                        </m:r>
                        <m:r>
                          <m:rPr>
                            <m:nor/>
                          </m:rPr>
                          <a:rPr lang="it-IT" b="1" dirty="0">
                            <a:solidFill>
                              <a:srgbClr val="0432FF"/>
                            </a:solidFill>
                          </a:rPr>
                          <m:t>)</m:t>
                        </m:r>
                      </m:oMath>
                    </m:oMathPara>
                  </a14:m>
                  <a:endParaRPr lang="it-IT" b="1" dirty="0">
                    <a:solidFill>
                      <a:srgbClr val="0432FF"/>
                    </a:solidFill>
                  </a:endParaRPr>
                </a:p>
                <a:p>
                  <a:endParaRPr lang="it-IT" b="0" dirty="0">
                    <a:solidFill>
                      <a:srgbClr val="0432FF"/>
                    </a:solidFill>
                  </a:endParaRPr>
                </a:p>
              </p:txBody>
            </p:sp>
          </mc:Choice>
          <mc:Fallback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521E7EB9-6F8D-8545-1C42-E7548A9D2D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0713" y="1650092"/>
                  <a:ext cx="1244251" cy="95410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6A975D0B-1621-B3A3-5683-5274B5A7E6C3}"/>
                </a:ext>
              </a:extLst>
            </p:cNvPr>
            <p:cNvSpPr txBox="1"/>
            <p:nvPr/>
          </p:nvSpPr>
          <p:spPr>
            <a:xfrm>
              <a:off x="10497333" y="570189"/>
              <a:ext cx="9476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/>
                <a:t>Data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5EB71F1C-4635-68D5-CCAE-D6779493200F}"/>
                </a:ext>
              </a:extLst>
            </p:cNvPr>
            <p:cNvSpPr txBox="1"/>
            <p:nvPr/>
          </p:nvSpPr>
          <p:spPr>
            <a:xfrm>
              <a:off x="9994791" y="3438708"/>
              <a:ext cx="1952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err="1"/>
                <a:t>Simulation</a:t>
              </a:r>
              <a:endParaRPr lang="it-IT" sz="2400" b="1" dirty="0"/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D37E4637-7005-D9F9-3775-B1F690B5C54C}"/>
              </a:ext>
            </a:extLst>
          </p:cNvPr>
          <p:cNvGrpSpPr/>
          <p:nvPr/>
        </p:nvGrpSpPr>
        <p:grpSpPr>
          <a:xfrm>
            <a:off x="9112396" y="585616"/>
            <a:ext cx="308568" cy="3379196"/>
            <a:chOff x="9314272" y="585616"/>
            <a:chExt cx="308568" cy="3379196"/>
          </a:xfrm>
        </p:grpSpPr>
        <p:sp>
          <p:nvSpPr>
            <p:cNvPr id="34" name="Freccia giù 33">
              <a:extLst>
                <a:ext uri="{FF2B5EF4-FFF2-40B4-BE49-F238E27FC236}">
                  <a16:creationId xmlns:a16="http://schemas.microsoft.com/office/drawing/2014/main" id="{13153AE8-909D-0661-5E6E-AB7AC167A917}"/>
                </a:ext>
              </a:extLst>
            </p:cNvPr>
            <p:cNvSpPr/>
            <p:nvPr/>
          </p:nvSpPr>
          <p:spPr>
            <a:xfrm>
              <a:off x="9314272" y="585616"/>
              <a:ext cx="308568" cy="772228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Freccia giù 34">
              <a:extLst>
                <a:ext uri="{FF2B5EF4-FFF2-40B4-BE49-F238E27FC236}">
                  <a16:creationId xmlns:a16="http://schemas.microsoft.com/office/drawing/2014/main" id="{6AB7A4C5-1ED1-6C78-8EC5-A77A14151845}"/>
                </a:ext>
              </a:extLst>
            </p:cNvPr>
            <p:cNvSpPr/>
            <p:nvPr/>
          </p:nvSpPr>
          <p:spPr>
            <a:xfrm>
              <a:off x="9314272" y="3090558"/>
              <a:ext cx="308568" cy="874254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0" name="Segnaposto piè di pagina 3">
            <a:extLst>
              <a:ext uri="{FF2B5EF4-FFF2-40B4-BE49-F238E27FC236}">
                <a16:creationId xmlns:a16="http://schemas.microsoft.com/office/drawing/2014/main" id="{F79B7ABD-8639-DA0C-0A6F-69A922A367B4}"/>
              </a:ext>
            </a:extLst>
          </p:cNvPr>
          <p:cNvSpPr txBox="1">
            <a:spLocks/>
          </p:cNvSpPr>
          <p:nvPr/>
        </p:nvSpPr>
        <p:spPr>
          <a:xfrm>
            <a:off x="3723455" y="6475046"/>
            <a:ext cx="4646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</p:spTree>
    <p:extLst>
      <p:ext uri="{BB962C8B-B14F-4D97-AF65-F5344CB8AC3E}">
        <p14:creationId xmlns:p14="http://schemas.microsoft.com/office/powerpoint/2010/main" val="3507153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1FF11-D1FE-DC35-0861-D8CC82D6A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82112C6-1E0D-A91B-22DA-63A73AFE6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1F1D89C-B4A6-F2B4-ED84-4C0D1FABBAED}"/>
                  </a:ext>
                </a:extLst>
              </p:cNvPr>
              <p:cNvSpPr txBox="1"/>
              <p:nvPr/>
            </p:nvSpPr>
            <p:spPr>
              <a:xfrm>
                <a:off x="156203" y="756728"/>
                <a:ext cx="12035797" cy="5344543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pPr algn="just"/>
                <a:r>
                  <a:rPr lang="en-US" spc="-1" noProof="0" dirty="0">
                    <a:solidFill>
                      <a:srgbClr val="000000"/>
                    </a:solidFill>
                  </a:rPr>
                  <a:t>Starting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b="1" spc="-1" noProof="0" dirty="0">
                    <a:solidFill>
                      <a:srgbClr val="000000"/>
                    </a:solidFill>
                  </a:rPr>
                  <a:t> </a:t>
                </a:r>
                <a:r>
                  <a:rPr lang="en-US" b="1" spc="-1" dirty="0">
                    <a:solidFill>
                      <a:srgbClr val="000000"/>
                    </a:solidFill>
                  </a:rPr>
                  <a:t>events</a:t>
                </a:r>
                <a:r>
                  <a:rPr lang="en-US" b="1" spc="-1" noProof="0" dirty="0">
                    <a:solidFill>
                      <a:srgbClr val="000000"/>
                    </a:solidFill>
                  </a:rPr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tandard Symbols L"/>
                          </a:rPr>
                        </m:ctrlPr>
                      </m:sSupPr>
                      <m:e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tandard Symbols L"/>
                          </a:rPr>
                          <m:t>𝝅</m:t>
                        </m:r>
                      </m:e>
                      <m:sup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tandard Symbols L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b="1" spc="-1" baseline="33000" noProof="0" dirty="0">
                    <a:solidFill>
                      <a:srgbClr val="000000"/>
                    </a:solidFill>
                    <a:ea typeface="Standard Symbols L"/>
                  </a:rPr>
                  <a:t> </a:t>
                </a:r>
                <a:r>
                  <a:rPr lang="en-US" b="1" spc="-1" noProof="0" dirty="0">
                    <a:solidFill>
                      <a:srgbClr val="000000"/>
                    </a:solidFill>
                    <a:ea typeface="Standard Symbols L"/>
                  </a:rPr>
                  <a:t>photoproduction on the neutron</a:t>
                </a:r>
                <a:r>
                  <a:rPr lang="en-US" spc="-1" noProof="0" dirty="0">
                    <a:solidFill>
                      <a:srgbClr val="000000"/>
                    </a:solidFill>
                    <a:ea typeface="Standard Symbols L"/>
                  </a:rPr>
                  <a:t> we applied the opening angle pre-selection criteria and the same analysis with kinematical cuts as in data, in order to select π</a:t>
                </a:r>
                <a:r>
                  <a:rPr lang="en-US" spc="-1" baseline="33000" noProof="0" dirty="0">
                    <a:solidFill>
                      <a:srgbClr val="000000"/>
                    </a:solidFill>
                    <a:ea typeface="Standard Symbols L"/>
                  </a:rPr>
                  <a:t>0 </a:t>
                </a:r>
                <a:r>
                  <a:rPr lang="en-US" spc="-1" noProof="0" dirty="0">
                    <a:solidFill>
                      <a:srgbClr val="000000"/>
                    </a:solidFill>
                    <a:ea typeface="Standard Symbols L"/>
                  </a:rPr>
                  <a:t>photoproduction events =&gt; </a:t>
                </a:r>
                <a:r>
                  <a:rPr lang="en-US" spc="-1" noProof="0" dirty="0">
                    <a:solidFill>
                      <a:srgbClr val="000000"/>
                    </a:solidFill>
                  </a:rPr>
                  <a:t>We obtained a </a:t>
                </a:r>
                <a:r>
                  <a:rPr lang="en-US" sz="2000" b="1" spc="-1" noProof="0" dirty="0">
                    <a:solidFill>
                      <a:srgbClr val="FF0000"/>
                    </a:solidFill>
                  </a:rPr>
                  <a:t>set of   </a:t>
                </a:r>
                <a14:m>
                  <m:oMath xmlns:m="http://schemas.openxmlformats.org/officeDocument/2006/math">
                    <m:r>
                      <a:rPr lang="en-US" sz="2000" b="1" i="1" spc="-1" noProof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pc="-1" noProof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000" b="1" i="1" spc="-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pc="-1" noProof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2000" b="1" i="1" spc="-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en-US" sz="2000" b="1" i="1" spc="-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spc="-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2000" b="1" spc="-1" noProof="0" dirty="0">
                    <a:solidFill>
                      <a:srgbClr val="FF0000"/>
                    </a:solidFill>
                  </a:rPr>
                  <a:t> selected events </a:t>
                </a:r>
              </a:p>
              <a:p>
                <a:pPr algn="just"/>
                <a:endParaRPr lang="en-US" sz="800" spc="-1" noProof="0" dirty="0">
                  <a:solidFill>
                    <a:srgbClr val="000000"/>
                  </a:solidFill>
                </a:endParaRPr>
              </a:p>
              <a:p>
                <a:pPr algn="just"/>
                <a:r>
                  <a:rPr lang="en-US" spc="-1" noProof="0" dirty="0">
                    <a:solidFill>
                      <a:srgbClr val="000000"/>
                    </a:solidFill>
                    <a:ea typeface="Standard Symbols L"/>
                  </a:rPr>
                  <a:t>Analyzing the cluster features of the selected </a:t>
                </a:r>
                <a:r>
                  <a:rPr lang="en-US" b="1" spc="-1" noProof="0" dirty="0">
                    <a:solidFill>
                      <a:srgbClr val="000000"/>
                    </a:solidFill>
                    <a:ea typeface="Standard Symbols L"/>
                  </a:rPr>
                  <a:t>events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tandard Symbols L"/>
                          </a:rPr>
                        </m:ctrlPr>
                      </m:sSupPr>
                      <m:e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tandard Symbols L"/>
                          </a:rPr>
                          <m:t>𝝅</m:t>
                        </m:r>
                      </m:e>
                      <m:sup>
                        <m:r>
                          <a:rPr lang="en-US" b="1" i="1" spc="-1" noProof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tandard Symbols L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b="1" spc="-1" baseline="33000" noProof="0" dirty="0">
                    <a:solidFill>
                      <a:srgbClr val="000000"/>
                    </a:solidFill>
                    <a:ea typeface="Standard Symbols L"/>
                  </a:rPr>
                  <a:t> </a:t>
                </a:r>
                <a:r>
                  <a:rPr lang="en-US" b="1" spc="-1" noProof="0" dirty="0">
                    <a:solidFill>
                      <a:srgbClr val="000000"/>
                    </a:solidFill>
                    <a:ea typeface="Standard Symbols L"/>
                  </a:rPr>
                  <a:t>photoproduction on the neutron</a:t>
                </a:r>
                <a:r>
                  <a:rPr lang="en-US" spc="-1" noProof="0" dirty="0">
                    <a:solidFill>
                      <a:srgbClr val="000000"/>
                    </a:solidFill>
                    <a:ea typeface="Standard Symbols L"/>
                  </a:rPr>
                  <a:t>, we found some </a:t>
                </a:r>
                <a:r>
                  <a:rPr lang="en-US" b="1" spc="-1" noProof="0" dirty="0">
                    <a:solidFill>
                      <a:srgbClr val="FF0000"/>
                    </a:solidFill>
                    <a:ea typeface="Standard Symbols L"/>
                  </a:rPr>
                  <a:t>crucial differences for the neutron </a:t>
                </a:r>
                <a:r>
                  <a:rPr lang="en-US" spc="-1" noProof="0" dirty="0">
                    <a:solidFill>
                      <a:srgbClr val="000000"/>
                    </a:solidFill>
                    <a:ea typeface="Standard Symbols L"/>
                  </a:rPr>
                  <a:t>respect to what found for data:</a:t>
                </a:r>
                <a:endParaRPr lang="en-US" spc="-1" noProof="0" dirty="0">
                  <a:solidFill>
                    <a:srgbClr val="000000"/>
                  </a:solidFill>
                </a:endParaRPr>
              </a:p>
              <a:p>
                <a:pPr algn="just"/>
                <a:endParaRPr lang="en-US" sz="800" spc="-1" noProof="0" dirty="0">
                  <a:solidFill>
                    <a:srgbClr val="000000"/>
                  </a:solidFill>
                </a:endParaRPr>
              </a:p>
              <a:p>
                <a:pPr marL="457200" indent="-457200" algn="just">
                  <a:buAutoNum type="arabicParenR"/>
                </a:pPr>
                <a:r>
                  <a:rPr lang="en-US" b="1" spc="-1" noProof="0" dirty="0">
                    <a:solidFill>
                      <a:srgbClr val="FF0000"/>
                    </a:solidFill>
                    <a:ea typeface="Standard Symbols L"/>
                  </a:rPr>
                  <a:t>Neutron multiplicity in BGO</a:t>
                </a:r>
                <a:r>
                  <a:rPr lang="en-US" spc="-1" noProof="0" dirty="0">
                    <a:solidFill>
                      <a:srgbClr val="FF0000"/>
                    </a:solidFill>
                    <a:ea typeface="Standard Symbols L"/>
                  </a:rPr>
                  <a:t> </a:t>
                </a:r>
                <a:r>
                  <a:rPr lang="en-US" spc="-1" noProof="0" dirty="0">
                    <a:solidFill>
                      <a:srgbClr val="000000"/>
                    </a:solidFill>
                    <a:ea typeface="Standard Symbols L"/>
                  </a:rPr>
                  <a:t>=&gt; </a:t>
                </a:r>
                <a:r>
                  <a:rPr lang="en-US" b="1" spc="-1" noProof="0" dirty="0">
                    <a:solidFill>
                      <a:srgbClr val="000000"/>
                    </a:solidFill>
                    <a:ea typeface="Standard Symbols L"/>
                  </a:rPr>
                  <a:t>In Simul Neutron multiplicity is not well reproduced: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pc="-1" noProof="0" dirty="0">
                    <a:solidFill>
                      <a:srgbClr val="000000"/>
                    </a:solidFill>
                    <a:ea typeface="Standard Symbols L"/>
                  </a:rPr>
                  <a:t> 	</a:t>
                </a:r>
                <a:r>
                  <a:rPr lang="en-US" b="1" spc="-1" noProof="0" dirty="0">
                    <a:solidFill>
                      <a:srgbClr val="000000"/>
                    </a:solidFill>
                    <a:ea typeface="Standard Symbols L"/>
                  </a:rPr>
                  <a:t>DATA: 		Most probable multiplicity = 1 		&amp; 	No Multiplicity	 &gt; 5; </a:t>
                </a:r>
              </a:p>
              <a:p>
                <a:pPr marL="285750" indent="-28575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b="1" spc="-1" noProof="0" dirty="0">
                    <a:solidFill>
                      <a:srgbClr val="000000"/>
                    </a:solidFill>
                    <a:ea typeface="Standard Symbols L"/>
                  </a:rPr>
                  <a:t> 	SIMUL: 	Most probable multiplicity = 2  	&amp; 	YES Multiplicity &gt; 5; </a:t>
                </a:r>
                <a:endParaRPr lang="en-US" b="1" spc="-1" noProof="0" dirty="0">
                  <a:solidFill>
                    <a:srgbClr val="000000"/>
                  </a:solidFill>
                </a:endParaRPr>
              </a:p>
              <a:p>
                <a:pPr algn="just"/>
                <a:endParaRPr lang="en-US" b="0" strike="noStrike" spc="-1" noProof="0" dirty="0">
                  <a:solidFill>
                    <a:srgbClr val="000000"/>
                  </a:solidFill>
                  <a:latin typeface="Arial"/>
                </a:endParaRPr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1F1D89C-B4A6-F2B4-ED84-4C0D1FABB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03" y="756728"/>
                <a:ext cx="12035797" cy="5344543"/>
              </a:xfrm>
              <a:prstGeom prst="rect">
                <a:avLst/>
              </a:prstGeom>
              <a:blipFill>
                <a:blip r:embed="rId2"/>
                <a:stretch>
                  <a:fillRect l="-421" t="-474" r="-421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042EB3B-77C8-A6EA-DF38-1370ADDEFC88}"/>
              </a:ext>
            </a:extLst>
          </p:cNvPr>
          <p:cNvCxnSpPr>
            <a:cxnSpLocks/>
          </p:cNvCxnSpPr>
          <p:nvPr/>
        </p:nvCxnSpPr>
        <p:spPr>
          <a:xfrm>
            <a:off x="0" y="528421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0CB69B-C61C-3C1B-14A5-4DBBDAA9A221}"/>
              </a:ext>
            </a:extLst>
          </p:cNvPr>
          <p:cNvSpPr txBox="1"/>
          <p:nvPr/>
        </p:nvSpPr>
        <p:spPr>
          <a:xfrm>
            <a:off x="-1773" y="-24625"/>
            <a:ext cx="11140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i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Comparison</a:t>
            </a:r>
            <a:r>
              <a:rPr lang="it-IT" sz="2800" i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with </a:t>
            </a:r>
            <a:r>
              <a:rPr lang="it-IT" sz="2800" i="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Simulation</a:t>
            </a:r>
            <a:r>
              <a:rPr lang="it-IT" sz="2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 (</a:t>
            </a:r>
            <a:r>
              <a:rPr lang="en-US" sz="2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Standard Symbols L"/>
              </a:rPr>
              <a:t>Neutron Energy Released  in BGO) </a:t>
            </a:r>
            <a:endParaRPr lang="it-IT" sz="2800" i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36A76E-9E9C-8BC5-1ABA-416CDB21F6FB}"/>
              </a:ext>
            </a:extLst>
          </p:cNvPr>
          <p:cNvSpPr txBox="1"/>
          <p:nvPr/>
        </p:nvSpPr>
        <p:spPr>
          <a:xfrm>
            <a:off x="156202" y="4258777"/>
            <a:ext cx="117855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2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Standard Symbols L"/>
              </a:rPr>
              <a:t>Neutron Energy Released  in BGO 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Standard Symbols L"/>
              </a:rPr>
              <a:t>=&gt; </a:t>
            </a:r>
            <a:r>
              <a:rPr lang="en-US" b="1" spc="-1" dirty="0">
                <a:solidFill>
                  <a:srgbClr val="000000"/>
                </a:solidFill>
                <a:latin typeface="+mj-lt"/>
                <a:ea typeface="Standard Symbols L"/>
              </a:rPr>
              <a:t>In Simul </a:t>
            </a: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Standard Symbols L"/>
              </a:rPr>
              <a:t>Neutrons release a greater fraction of energy than what observed in the data. </a:t>
            </a:r>
            <a:endParaRPr kumimoji="0" lang="en-US" sz="20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Segnaposto piè di pagina 3">
            <a:extLst>
              <a:ext uri="{FF2B5EF4-FFF2-40B4-BE49-F238E27FC236}">
                <a16:creationId xmlns:a16="http://schemas.microsoft.com/office/drawing/2014/main" id="{ADD6188F-40D3-A8A2-9DB9-9BB24DC51B4F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</p:spTree>
    <p:extLst>
      <p:ext uri="{BB962C8B-B14F-4D97-AF65-F5344CB8AC3E}">
        <p14:creationId xmlns:p14="http://schemas.microsoft.com/office/powerpoint/2010/main" val="424632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09658-A518-12C7-5D9F-C615EECB8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>
            <a:extLst>
              <a:ext uri="{FF2B5EF4-FFF2-40B4-BE49-F238E27FC236}">
                <a16:creationId xmlns:a16="http://schemas.microsoft.com/office/drawing/2014/main" id="{FEF682D9-DD41-D7D2-7232-EF77C36719FE}"/>
              </a:ext>
            </a:extLst>
          </p:cNvPr>
          <p:cNvSpPr/>
          <p:nvPr/>
        </p:nvSpPr>
        <p:spPr>
          <a:xfrm>
            <a:off x="6257596" y="1218106"/>
            <a:ext cx="5596141" cy="39870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2" name="Immagine 41" descr="Immagine che contiene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29A7B8BB-A165-9A4C-C28F-7443023F9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050" y="1231624"/>
            <a:ext cx="4736125" cy="3960000"/>
          </a:xfrm>
          <a:prstGeom prst="rect">
            <a:avLst/>
          </a:prstGeom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8029BFF2-A1B2-FDF3-28E2-7F2DC4C2CBE7}"/>
              </a:ext>
            </a:extLst>
          </p:cNvPr>
          <p:cNvSpPr/>
          <p:nvPr/>
        </p:nvSpPr>
        <p:spPr>
          <a:xfrm>
            <a:off x="147601" y="1223637"/>
            <a:ext cx="5757737" cy="399191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39" descr="Immagine che contiene testo, schermata, Policromia, linea&#10;&#10;Il contenuto generato dall'IA potrebbe non essere corretto.">
            <a:extLst>
              <a:ext uri="{FF2B5EF4-FFF2-40B4-BE49-F238E27FC236}">
                <a16:creationId xmlns:a16="http://schemas.microsoft.com/office/drawing/2014/main" id="{314EB582-D36D-DCBA-362F-95FCE98BE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67" y="1231624"/>
            <a:ext cx="4557811" cy="396000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C23363E-518C-BB89-38FB-A4F02007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22</a:t>
            </a:fld>
            <a:endParaRPr lang="en-US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3BFB0903-8B86-3138-0B63-3724206A370A}"/>
              </a:ext>
            </a:extLst>
          </p:cNvPr>
          <p:cNvCxnSpPr>
            <a:cxnSpLocks/>
          </p:cNvCxnSpPr>
          <p:nvPr/>
        </p:nvCxnSpPr>
        <p:spPr>
          <a:xfrm>
            <a:off x="0" y="528421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CA8AE7-6284-FC1E-D600-8D1267A2612C}"/>
              </a:ext>
            </a:extLst>
          </p:cNvPr>
          <p:cNvSpPr txBox="1"/>
          <p:nvPr/>
        </p:nvSpPr>
        <p:spPr>
          <a:xfrm>
            <a:off x="-1773" y="-24625"/>
            <a:ext cx="11355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Comparison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with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Simulation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it-IT" sz="2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(</a:t>
            </a:r>
            <a:r>
              <a:rPr lang="en-US" sz="28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Standard Symbols L"/>
              </a:rPr>
              <a:t>Neutron Energy Released  in BGO) </a:t>
            </a:r>
            <a:endParaRPr lang="it-IT" sz="2800" b="0" i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endParaRPr lang="it-IT" sz="2800" b="0" i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2FEBC3A-2547-1B26-7A54-5724B2AE734B}"/>
              </a:ext>
            </a:extLst>
          </p:cNvPr>
          <p:cNvSpPr txBox="1"/>
          <p:nvPr/>
        </p:nvSpPr>
        <p:spPr>
          <a:xfrm>
            <a:off x="78842" y="620139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Data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4CC0BD2-7CA6-C92F-1BAC-DBCFE59A9001}"/>
              </a:ext>
            </a:extLst>
          </p:cNvPr>
          <p:cNvSpPr txBox="1"/>
          <p:nvPr/>
        </p:nvSpPr>
        <p:spPr>
          <a:xfrm>
            <a:off x="6308072" y="663697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Simulation</a:t>
            </a:r>
            <a:endParaRPr lang="it-IT" sz="2400" b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7685E3E-CFEC-8778-1E4A-70CDE112D726}"/>
              </a:ext>
            </a:extLst>
          </p:cNvPr>
          <p:cNvSpPr txBox="1"/>
          <p:nvPr/>
        </p:nvSpPr>
        <p:spPr>
          <a:xfrm rot="16200000">
            <a:off x="-293520" y="2767441"/>
            <a:ext cx="31534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Calc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Neutron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Kinetic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Energy (MeV)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36E1B69-A97E-29DE-435C-525015DD23F0}"/>
              </a:ext>
            </a:extLst>
          </p:cNvPr>
          <p:cNvSpPr txBox="1"/>
          <p:nvPr/>
        </p:nvSpPr>
        <p:spPr>
          <a:xfrm rot="16200000">
            <a:off x="5832782" y="2557888"/>
            <a:ext cx="25955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Calc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Neutron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Kinetic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Energy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4855E9B-2639-DDE0-9C2B-0FDB34E42639}"/>
              </a:ext>
            </a:extLst>
          </p:cNvPr>
          <p:cNvSpPr txBox="1"/>
          <p:nvPr/>
        </p:nvSpPr>
        <p:spPr>
          <a:xfrm>
            <a:off x="2926529" y="4831640"/>
            <a:ext cx="28777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Neutron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Released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Energy (MeV)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A8695A5-CCD0-5905-7880-A51731C7C1FF}"/>
              </a:ext>
            </a:extLst>
          </p:cNvPr>
          <p:cNvSpPr txBox="1"/>
          <p:nvPr/>
        </p:nvSpPr>
        <p:spPr>
          <a:xfrm>
            <a:off x="8779094" y="4831640"/>
            <a:ext cx="28777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Neutron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Released</a:t>
            </a:r>
            <a:r>
              <a:rPr lang="it-IT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Energy (MeV)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FB55B13-1594-B42C-352B-76FB7D3F1DD0}"/>
              </a:ext>
            </a:extLst>
          </p:cNvPr>
          <p:cNvSpPr txBox="1"/>
          <p:nvPr/>
        </p:nvSpPr>
        <p:spPr>
          <a:xfrm>
            <a:off x="5569527" y="2921330"/>
            <a:ext cx="6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3" name="Segnaposto piè di pagina 3">
            <a:extLst>
              <a:ext uri="{FF2B5EF4-FFF2-40B4-BE49-F238E27FC236}">
                <a16:creationId xmlns:a16="http://schemas.microsoft.com/office/drawing/2014/main" id="{7D63B898-4402-90BE-7086-E0303835DEDA}"/>
              </a:ext>
            </a:extLst>
          </p:cNvPr>
          <p:cNvSpPr txBox="1">
            <a:spLocks/>
          </p:cNvSpPr>
          <p:nvPr/>
        </p:nvSpPr>
        <p:spPr>
          <a:xfrm>
            <a:off x="3832103" y="6483105"/>
            <a:ext cx="443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</p:spTree>
    <p:extLst>
      <p:ext uri="{BB962C8B-B14F-4D97-AF65-F5344CB8AC3E}">
        <p14:creationId xmlns:p14="http://schemas.microsoft.com/office/powerpoint/2010/main" val="3553411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AA08A9-6D77-413D-D407-7D03A97A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60534" y="6484999"/>
            <a:ext cx="2743200" cy="365125"/>
          </a:xfrm>
        </p:spPr>
        <p:txBody>
          <a:bodyPr/>
          <a:lstStyle/>
          <a:p>
            <a:fld id="{EFB2435B-11AA-1D45-91B3-24A9A816602A}" type="slidenum">
              <a:rPr lang="en-US" smtClean="0"/>
              <a:t>23</a:t>
            </a:fld>
            <a:endParaRPr lang="en-US" dirty="0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187BC8A7-660B-BBA5-11E3-F6D186D8FDDF}"/>
              </a:ext>
            </a:extLst>
          </p:cNvPr>
          <p:cNvCxnSpPr>
            <a:cxnSpLocks/>
          </p:cNvCxnSpPr>
          <p:nvPr/>
        </p:nvCxnSpPr>
        <p:spPr>
          <a:xfrm>
            <a:off x="0" y="473458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A45F73-608B-0172-9DFF-4767DF892F2D}"/>
              </a:ext>
            </a:extLst>
          </p:cNvPr>
          <p:cNvSpPr txBox="1"/>
          <p:nvPr/>
        </p:nvSpPr>
        <p:spPr>
          <a:xfrm>
            <a:off x="0" y="-94310"/>
            <a:ext cx="12267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</a:t>
            </a:r>
            <a:r>
              <a:rPr lang="it-IT" sz="2800" b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&amp; </a:t>
            </a:r>
            <a:r>
              <a:rPr lang="it-IT" sz="2800" b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Conclusions</a:t>
            </a:r>
            <a:r>
              <a:rPr lang="it-IT" sz="2800" b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576A867-DAF0-48FD-E8BA-80698AA0E383}"/>
                  </a:ext>
                </a:extLst>
              </p:cNvPr>
              <p:cNvSpPr txBox="1"/>
              <p:nvPr/>
            </p:nvSpPr>
            <p:spPr>
              <a:xfrm>
                <a:off x="0" y="960562"/>
                <a:ext cx="11919857" cy="5829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noProof="0">
                    <a:latin typeface="+mj-lt"/>
                  </a:rPr>
                  <a:t>Starting from a clean set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noProof="0" smtClean="0">
                            <a:latin typeface="+mj-lt"/>
                          </a:rPr>
                        </m:ctrlPr>
                      </m:sSupPr>
                      <m:e>
                        <m:r>
                          <a:rPr lang="en-US" sz="2400" b="1" i="1" noProof="0" smtClean="0">
                            <a:latin typeface="+mj-lt"/>
                          </a:rPr>
                          <m:t>𝝅</m:t>
                        </m:r>
                      </m:e>
                      <m:sup>
                        <m:r>
                          <a:rPr lang="en-US" sz="2400" b="1" i="1" noProof="0" smtClean="0">
                            <a:latin typeface="+mj-lt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2400" noProof="0" dirty="0">
                    <a:latin typeface="+mj-lt"/>
                  </a:rPr>
                  <a:t> photoproduction on the neutron events, </a:t>
                </a:r>
                <a:r>
                  <a:rPr lang="en-US" sz="2400" noProof="0" dirty="0">
                    <a:solidFill>
                      <a:srgbClr val="FF0000"/>
                    </a:solidFill>
                    <a:latin typeface="+mj-lt"/>
                  </a:rPr>
                  <a:t>we have studied the features of clusters produced by Neutrons and Photons </a:t>
                </a:r>
                <a:r>
                  <a:rPr lang="en-US" sz="2400" noProof="0" dirty="0">
                    <a:latin typeface="+mj-lt"/>
                  </a:rPr>
                  <a:t>and</a:t>
                </a:r>
                <a:r>
                  <a:rPr lang="en-US" sz="2400" noProof="0" dirty="0">
                    <a:solidFill>
                      <a:srgbClr val="FF0000"/>
                    </a:solidFill>
                    <a:latin typeface="+mj-lt"/>
                  </a:rPr>
                  <a:t> established three selection criteria </a:t>
                </a:r>
                <a:r>
                  <a:rPr lang="en-US" sz="2400" noProof="0" dirty="0">
                    <a:latin typeface="+mj-lt"/>
                  </a:rPr>
                  <a:t>based on the differences of these features for the two particles.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800" noProof="0" dirty="0">
                  <a:latin typeface="+mj-lt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noProof="0" dirty="0">
                    <a:latin typeface="+mj-lt"/>
                  </a:rPr>
                  <a:t>The Criteria allows to </a:t>
                </a:r>
                <a:r>
                  <a:rPr lang="en-US" sz="2400" noProof="0" dirty="0">
                    <a:solidFill>
                      <a:srgbClr val="FF0000"/>
                    </a:solidFill>
                    <a:latin typeface="+mj-lt"/>
                  </a:rPr>
                  <a:t>preselect neutron and photons </a:t>
                </a:r>
                <a:r>
                  <a:rPr lang="en-US" sz="2400" noProof="0" dirty="0">
                    <a:latin typeface="+mj-lt"/>
                  </a:rPr>
                  <a:t>with a relevant </a:t>
                </a:r>
                <a:r>
                  <a:rPr lang="en-US" sz="2400" noProof="0" dirty="0">
                    <a:solidFill>
                      <a:srgbClr val="FF0000"/>
                    </a:solidFill>
                    <a:latin typeface="+mj-lt"/>
                  </a:rPr>
                  <a:t>background reduction </a:t>
                </a:r>
                <a:r>
                  <a:rPr lang="en-US" sz="2400" noProof="0" dirty="0">
                    <a:latin typeface="+mj-lt"/>
                  </a:rPr>
                  <a:t>due to incorrect assignment of particle identities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800" noProof="0" dirty="0">
                  <a:latin typeface="+mj-lt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noProof="0" dirty="0">
                    <a:latin typeface="+mj-lt"/>
                  </a:rPr>
                  <a:t>These study has also put in evidence a </a:t>
                </a:r>
                <a:r>
                  <a:rPr lang="en-US" sz="2400" noProof="0" dirty="0">
                    <a:solidFill>
                      <a:srgbClr val="FF0000"/>
                    </a:solidFill>
                    <a:latin typeface="+mj-lt"/>
                  </a:rPr>
                  <a:t>criticism in the  GEANT4 simulation </a:t>
                </a:r>
                <a:r>
                  <a:rPr lang="en-US" sz="2400" noProof="0" dirty="0">
                    <a:latin typeface="+mj-lt"/>
                  </a:rPr>
                  <a:t>that can’t well reproduce the neutron cluster features in term of released energy in the BGO and energy distribution in clusters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400" noProof="0" dirty="0">
                  <a:latin typeface="+mj-lt"/>
                </a:endParaRP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576A867-DAF0-48FD-E8BA-80698AA0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60562"/>
                <a:ext cx="11919857" cy="5829481"/>
              </a:xfrm>
              <a:prstGeom prst="rect">
                <a:avLst/>
              </a:prstGeom>
              <a:blipFill>
                <a:blip r:embed="rId2"/>
                <a:stretch>
                  <a:fillRect l="-745" r="-8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B2613F8-0C61-BA08-2659-45DF74A0BB2E}"/>
              </a:ext>
            </a:extLst>
          </p:cNvPr>
          <p:cNvSpPr txBox="1">
            <a:spLocks/>
          </p:cNvSpPr>
          <p:nvPr/>
        </p:nvSpPr>
        <p:spPr>
          <a:xfrm>
            <a:off x="3723455" y="6475046"/>
            <a:ext cx="4646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</p:spTree>
    <p:extLst>
      <p:ext uri="{BB962C8B-B14F-4D97-AF65-F5344CB8AC3E}">
        <p14:creationId xmlns:p14="http://schemas.microsoft.com/office/powerpoint/2010/main" val="3990639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F371E-F72D-4B1B-52E9-3472A23F0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91C9E2D-E010-58B9-DBA3-3C25190D9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60534" y="6484999"/>
            <a:ext cx="2743200" cy="365125"/>
          </a:xfrm>
        </p:spPr>
        <p:txBody>
          <a:bodyPr/>
          <a:lstStyle/>
          <a:p>
            <a:fld id="{EFB2435B-11AA-1D45-91B3-24A9A816602A}" type="slidenum">
              <a:rPr lang="en-US" smtClean="0"/>
              <a:t>24</a:t>
            </a:fld>
            <a:endParaRPr lang="en-US" dirty="0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A3932F7F-E2CA-AFD6-AF84-62BF387F9DE6}"/>
              </a:ext>
            </a:extLst>
          </p:cNvPr>
          <p:cNvCxnSpPr>
            <a:cxnSpLocks/>
          </p:cNvCxnSpPr>
          <p:nvPr/>
        </p:nvCxnSpPr>
        <p:spPr>
          <a:xfrm>
            <a:off x="0" y="473458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C8582E9-557E-67E5-5054-DF01017311FB}"/>
              </a:ext>
            </a:extLst>
          </p:cNvPr>
          <p:cNvSpPr txBox="1">
            <a:spLocks/>
          </p:cNvSpPr>
          <p:nvPr/>
        </p:nvSpPr>
        <p:spPr>
          <a:xfrm>
            <a:off x="3723455" y="6475046"/>
            <a:ext cx="4646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C1AD358-7394-A63F-B047-42A315310B41}"/>
              </a:ext>
            </a:extLst>
          </p:cNvPr>
          <p:cNvSpPr txBox="1"/>
          <p:nvPr/>
        </p:nvSpPr>
        <p:spPr>
          <a:xfrm>
            <a:off x="3779795" y="2598003"/>
            <a:ext cx="4584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</a:t>
            </a:r>
            <a:r>
              <a:rPr lang="it-IT" sz="4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</a:t>
            </a:r>
            <a:r>
              <a:rPr lang="it-IT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!!!!</a:t>
            </a:r>
          </a:p>
        </p:txBody>
      </p:sp>
    </p:spTree>
    <p:extLst>
      <p:ext uri="{BB962C8B-B14F-4D97-AF65-F5344CB8AC3E}">
        <p14:creationId xmlns:p14="http://schemas.microsoft.com/office/powerpoint/2010/main" val="2648949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7544CA-A190-C1DC-C131-4BA7ADAD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5E9DFE-99FD-DB74-41DA-8CB007D62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Backup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CA8BF2-EE09-FB24-F27A-A286CB865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6B4DF5B-C59F-0120-E0A0-9CB4DE925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48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testo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582F7ED6-446D-96DD-92FC-5E4AFBEEE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51660"/>
            <a:ext cx="3861440" cy="3100332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FE8C001-E06E-FE25-6EE4-E5D8E6F2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Fantini Alessia - June 25th –27th 2024, Bonn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F4B374-3931-B80B-B804-6722C5B2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26</a:t>
            </a:fld>
            <a:endParaRPr lang="en-US"/>
          </a:p>
        </p:txBody>
      </p:sp>
      <p:pic>
        <p:nvPicPr>
          <p:cNvPr id="8" name="Immagine 7" descr="Immagine che contiene testo, schermat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E8AE8E17-C8E7-E4AE-0F66-C0177CEC5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745" y="251660"/>
            <a:ext cx="3861440" cy="316033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A1813A7-95E1-E26F-DDC7-B2EA8C8D26EB}"/>
              </a:ext>
            </a:extLst>
          </p:cNvPr>
          <p:cNvSpPr txBox="1"/>
          <p:nvPr/>
        </p:nvSpPr>
        <p:spPr>
          <a:xfrm>
            <a:off x="5518314" y="203249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NO SEL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D0660A9-9D33-6A00-910E-8F39E1E41EE7}"/>
              </a:ext>
            </a:extLst>
          </p:cNvPr>
          <p:cNvSpPr txBox="1"/>
          <p:nvPr/>
        </p:nvSpPr>
        <p:spPr>
          <a:xfrm>
            <a:off x="9734029" y="2073768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PID  SEL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3B6FC40-1B4F-7952-A31C-755F02172945}"/>
                  </a:ext>
                </a:extLst>
              </p:cNvPr>
              <p:cNvSpPr txBox="1"/>
              <p:nvPr/>
            </p:nvSpPr>
            <p:spPr>
              <a:xfrm>
                <a:off x="4821317" y="412985"/>
                <a:ext cx="1925527" cy="404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it-IT" sz="2000" b="0" i="0" smtClean="0">
                          <a:latin typeface="Cambria Math" panose="02040503050406030204" pitchFamily="18" charset="0"/>
                        </a:rPr>
                        <m:t>%</m:t>
                      </m:r>
                      <m:sSub>
                        <m:sSubPr>
                          <m:ctrlPr>
                            <a:rPr lang="it-IT" sz="2000" b="0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MissM</m:t>
                          </m:r>
                        </m:e>
                        <m:sub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3B6FC40-1B4F-7952-A31C-755F021729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317" y="412985"/>
                <a:ext cx="1925527" cy="404021"/>
              </a:xfrm>
              <a:prstGeom prst="rect">
                <a:avLst/>
              </a:prstGeom>
              <a:blipFill>
                <a:blip r:embed="rId4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3AB1356E-DCDC-CFC2-5DAE-2F2498BD1A55}"/>
                  </a:ext>
                </a:extLst>
              </p:cNvPr>
              <p:cNvSpPr txBox="1"/>
              <p:nvPr/>
            </p:nvSpPr>
            <p:spPr>
              <a:xfrm>
                <a:off x="9015884" y="446089"/>
                <a:ext cx="1925527" cy="404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it-IT" sz="2000" b="0" i="0" smtClean="0">
                          <a:latin typeface="Cambria Math" panose="02040503050406030204" pitchFamily="18" charset="0"/>
                        </a:rPr>
                        <m:t>%</m:t>
                      </m:r>
                      <m:sSub>
                        <m:sSubPr>
                          <m:ctrlPr>
                            <a:rPr lang="it-IT" sz="2000" b="0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MissM</m:t>
                          </m:r>
                        </m:e>
                        <m:sub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3AB1356E-DCDC-CFC2-5DAE-2F2498BD1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5884" y="446089"/>
                <a:ext cx="1925527" cy="404021"/>
              </a:xfrm>
              <a:prstGeom prst="rect">
                <a:avLst/>
              </a:prstGeom>
              <a:blipFill>
                <a:blip r:embed="rId5"/>
                <a:stretch>
                  <a:fillRect b="-218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B06453BD-629E-68C2-32B1-38EABC28FDE1}"/>
              </a:ext>
            </a:extLst>
          </p:cNvPr>
          <p:cNvGrpSpPr/>
          <p:nvPr/>
        </p:nvGrpSpPr>
        <p:grpSpPr>
          <a:xfrm>
            <a:off x="780291" y="200720"/>
            <a:ext cx="3103239" cy="3367669"/>
            <a:chOff x="780291" y="200720"/>
            <a:chExt cx="3103239" cy="3367669"/>
          </a:xfrm>
        </p:grpSpPr>
        <p:pic>
          <p:nvPicPr>
            <p:cNvPr id="26" name="Immagine 25" descr="Immagine che contiene testo, schermata, diagramma, linea&#10;&#10;Il contenuto generato dall'IA potrebbe non essere corretto.">
              <a:extLst>
                <a:ext uri="{FF2B5EF4-FFF2-40B4-BE49-F238E27FC236}">
                  <a16:creationId xmlns:a16="http://schemas.microsoft.com/office/drawing/2014/main" id="{980C9CCD-DA18-7813-F4DD-60FA4638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648076" y="332935"/>
              <a:ext cx="3367669" cy="3103239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FB5805B-7EED-574C-CC54-11E026E42188}"/>
                </a:ext>
              </a:extLst>
            </p:cNvPr>
            <p:cNvSpPr txBox="1"/>
            <p:nvPr/>
          </p:nvSpPr>
          <p:spPr>
            <a:xfrm rot="16200000">
              <a:off x="2865972" y="2304600"/>
              <a:ext cx="876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PID SEL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1117E49-27EC-FD7E-EA83-51B21EE29BAF}"/>
                </a:ext>
              </a:extLst>
            </p:cNvPr>
            <p:cNvSpPr txBox="1"/>
            <p:nvPr/>
          </p:nvSpPr>
          <p:spPr>
            <a:xfrm rot="16200000">
              <a:off x="1631604" y="2455361"/>
              <a:ext cx="821218" cy="279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NO SEL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E2C2E99F-5910-B4CF-98DF-2BD70A6958B5}"/>
                    </a:ext>
                  </a:extLst>
                </p:cNvPr>
                <p:cNvSpPr txBox="1"/>
                <p:nvPr/>
              </p:nvSpPr>
              <p:spPr>
                <a:xfrm rot="16200000">
                  <a:off x="741461" y="1439335"/>
                  <a:ext cx="667987" cy="3727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sSup>
                              <m:sSup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E2C2E99F-5910-B4CF-98DF-2BD70A695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41461" y="1439335"/>
                  <a:ext cx="667987" cy="372731"/>
                </a:xfrm>
                <a:prstGeom prst="rect">
                  <a:avLst/>
                </a:prstGeom>
                <a:blipFill>
                  <a:blip r:embed="rId7"/>
                  <a:stretch>
                    <a:fillRect r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BB84574C-8B4E-442E-C9F7-E568AA0F2C54}"/>
              </a:ext>
            </a:extLst>
          </p:cNvPr>
          <p:cNvGrpSpPr/>
          <p:nvPr/>
        </p:nvGrpSpPr>
        <p:grpSpPr>
          <a:xfrm>
            <a:off x="4087745" y="3576654"/>
            <a:ext cx="3555810" cy="2615041"/>
            <a:chOff x="4087745" y="3576654"/>
            <a:chExt cx="3555810" cy="2615041"/>
          </a:xfrm>
        </p:grpSpPr>
        <p:pic>
          <p:nvPicPr>
            <p:cNvPr id="11" name="Immagine 10" descr="Immagine che contiene testo, diagramma, Diagramma, linea&#10;&#10;Il contenuto generato dall'IA potrebbe non essere corretto.">
              <a:extLst>
                <a:ext uri="{FF2B5EF4-FFF2-40B4-BE49-F238E27FC236}">
                  <a16:creationId xmlns:a16="http://schemas.microsoft.com/office/drawing/2014/main" id="{6BA6AE02-1FE4-48BF-2A32-004D72CE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87745" y="3576654"/>
              <a:ext cx="3555810" cy="2615041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C72C8489-0941-CC56-DB75-C1F5AF48FF83}"/>
                </a:ext>
              </a:extLst>
            </p:cNvPr>
            <p:cNvSpPr txBox="1"/>
            <p:nvPr/>
          </p:nvSpPr>
          <p:spPr>
            <a:xfrm>
              <a:off x="6018465" y="5207679"/>
              <a:ext cx="8763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PID SEL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DEC56056-C5BA-97F3-0EEA-08E3E2976581}"/>
                </a:ext>
              </a:extLst>
            </p:cNvPr>
            <p:cNvSpPr txBox="1"/>
            <p:nvPr/>
          </p:nvSpPr>
          <p:spPr>
            <a:xfrm>
              <a:off x="6774399" y="4280192"/>
              <a:ext cx="821218" cy="279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dirty="0"/>
                <a:t>NO SEL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5127DD72-F32B-6334-F98E-247C2156ABCA}"/>
                    </a:ext>
                  </a:extLst>
                </p:cNvPr>
                <p:cNvSpPr txBox="1"/>
                <p:nvPr/>
              </p:nvSpPr>
              <p:spPr>
                <a:xfrm>
                  <a:off x="4569032" y="3844488"/>
                  <a:ext cx="1038755" cy="3727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1800" b="0" i="0" smtClean="0">
                                <a:latin typeface="Cambria Math" panose="02040503050406030204" pitchFamily="18" charset="0"/>
                              </a:rPr>
                              <m:t>MissM</m:t>
                            </m:r>
                          </m:e>
                          <m:sub>
                            <m:sSup>
                              <m:sSupPr>
                                <m:ctrlP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5127DD72-F32B-6334-F98E-247C2156AB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032" y="3844488"/>
                  <a:ext cx="1038755" cy="3727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43572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E03EA-E1D4-6BDA-E170-1067F55A4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0D9E5E-0C35-1B26-3FE6-3924E64D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35B-11AA-1D45-91B3-24A9A816602A}" type="slidenum">
              <a:rPr lang="en-US" smtClean="0"/>
              <a:t>27</a:t>
            </a:fld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9697B8-817F-96C5-F6AC-6709AC52FE44}"/>
              </a:ext>
            </a:extLst>
          </p:cNvPr>
          <p:cNvSpPr txBox="1"/>
          <p:nvPr/>
        </p:nvSpPr>
        <p:spPr>
          <a:xfrm>
            <a:off x="49177" y="701640"/>
            <a:ext cx="12020621" cy="583727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it-IT" sz="2400" spc="-1" dirty="0">
                <a:solidFill>
                  <a:srgbClr val="000000"/>
                </a:solidFill>
                <a:latin typeface="+mj-lt"/>
              </a:rPr>
              <a:t>the 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original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 set of data (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without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any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preselection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 or 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kinematical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cut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) </a:t>
            </a:r>
          </a:p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it-IT" sz="2400" spc="-1" dirty="0">
                <a:solidFill>
                  <a:srgbClr val="000000"/>
                </a:solidFill>
                <a:latin typeface="+mj-lt"/>
              </a:rPr>
              <a:t>the opening angle 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preselected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 data (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before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kinematical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cut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selection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) </a:t>
            </a:r>
          </a:p>
          <a:p>
            <a:pPr marL="342900" indent="-342900" algn="just">
              <a:lnSpc>
                <a:spcPct val="150000"/>
              </a:lnSpc>
              <a:buAutoNum type="arabicParenR"/>
            </a:pPr>
            <a:r>
              <a:rPr lang="it-IT" sz="2400" spc="-1" dirty="0">
                <a:solidFill>
                  <a:srgbClr val="000000"/>
                </a:solidFill>
                <a:latin typeface="+mj-lt"/>
              </a:rPr>
              <a:t>the opening angle </a:t>
            </a:r>
            <a:r>
              <a:rPr lang="it-IT" sz="2400" spc="-1" dirty="0" err="1">
                <a:solidFill>
                  <a:srgbClr val="000000"/>
                </a:solidFill>
                <a:latin typeface="+mj-lt"/>
              </a:rPr>
              <a:t>rejected</a:t>
            </a:r>
            <a:r>
              <a:rPr lang="it-IT" sz="2400" spc="-1" dirty="0">
                <a:solidFill>
                  <a:srgbClr val="000000"/>
                </a:solidFill>
                <a:latin typeface="+mj-lt"/>
              </a:rPr>
              <a:t>  data</a:t>
            </a:r>
          </a:p>
          <a:p>
            <a:pPr algn="just"/>
            <a:endParaRPr lang="it-IT" sz="2400" spc="-1" dirty="0">
              <a:solidFill>
                <a:srgbClr val="000000"/>
              </a:solidFill>
              <a:latin typeface="+mj-lt"/>
            </a:endParaRPr>
          </a:p>
          <a:p>
            <a:pPr algn="just"/>
            <a:r>
              <a:rPr lang="it-IT" sz="2400" spc="-1" dirty="0" err="1">
                <a:solidFill>
                  <a:srgbClr val="000000"/>
                </a:solidFill>
              </a:rPr>
              <a:t>compared</a:t>
            </a:r>
            <a:r>
              <a:rPr lang="it-IT" sz="2400" spc="-1" dirty="0">
                <a:solidFill>
                  <a:srgbClr val="000000"/>
                </a:solidFill>
              </a:rPr>
              <a:t> the </a:t>
            </a:r>
            <a:r>
              <a:rPr lang="it-IT" sz="2400" spc="-1" dirty="0" err="1">
                <a:solidFill>
                  <a:srgbClr val="000000"/>
                </a:solidFill>
              </a:rPr>
              <a:t>results</a:t>
            </a:r>
            <a:r>
              <a:rPr lang="it-IT" sz="2400" spc="-1" dirty="0">
                <a:solidFill>
                  <a:srgbClr val="000000"/>
                </a:solidFill>
              </a:rPr>
              <a:t> in </a:t>
            </a:r>
            <a:r>
              <a:rPr lang="it-IT" sz="2400" spc="-1" dirty="0" err="1">
                <a:solidFill>
                  <a:srgbClr val="000000"/>
                </a:solidFill>
              </a:rPr>
              <a:t>terms</a:t>
            </a:r>
            <a:r>
              <a:rPr lang="it-IT" sz="2400" spc="-1" dirty="0">
                <a:solidFill>
                  <a:srgbClr val="000000"/>
                </a:solidFill>
              </a:rPr>
              <a:t> of </a:t>
            </a:r>
            <a:r>
              <a:rPr lang="it-IT" sz="2400" spc="-1" dirty="0" err="1">
                <a:solidFill>
                  <a:srgbClr val="000000"/>
                </a:solidFill>
              </a:rPr>
              <a:t>number</a:t>
            </a:r>
            <a:r>
              <a:rPr lang="it-IT" sz="2400" spc="-1" dirty="0">
                <a:solidFill>
                  <a:srgbClr val="000000"/>
                </a:solidFill>
              </a:rPr>
              <a:t> of events </a:t>
            </a:r>
            <a:r>
              <a:rPr lang="it-IT" sz="2400" spc="-1" dirty="0" err="1">
                <a:solidFill>
                  <a:srgbClr val="000000"/>
                </a:solidFill>
              </a:rPr>
              <a:t>before</a:t>
            </a:r>
            <a:r>
              <a:rPr lang="it-IT" sz="2400" spc="-1" dirty="0">
                <a:solidFill>
                  <a:srgbClr val="000000"/>
                </a:solidFill>
              </a:rPr>
              <a:t> and after </a:t>
            </a:r>
            <a:r>
              <a:rPr lang="it-IT" sz="2400" spc="-1" dirty="0" err="1">
                <a:solidFill>
                  <a:srgbClr val="000000"/>
                </a:solidFill>
              </a:rPr>
              <a:t>Kinematical</a:t>
            </a:r>
            <a:r>
              <a:rPr lang="it-IT" sz="2400" spc="-1" dirty="0">
                <a:solidFill>
                  <a:srgbClr val="000000"/>
                </a:solidFill>
              </a:rPr>
              <a:t> </a:t>
            </a:r>
            <a:r>
              <a:rPr lang="it-IT" sz="2400" spc="-1" dirty="0" err="1">
                <a:solidFill>
                  <a:srgbClr val="000000"/>
                </a:solidFill>
              </a:rPr>
              <a:t>Selection</a:t>
            </a:r>
            <a:r>
              <a:rPr lang="it-IT" sz="2400" spc="-1" dirty="0">
                <a:solidFill>
                  <a:srgbClr val="000000"/>
                </a:solidFill>
              </a:rPr>
              <a:t> </a:t>
            </a:r>
            <a:r>
              <a:rPr lang="it-IT" sz="2400" b="1" spc="-1" dirty="0" err="1">
                <a:solidFill>
                  <a:srgbClr val="FF0000"/>
                </a:solidFill>
              </a:rPr>
              <a:t>we</a:t>
            </a:r>
            <a:r>
              <a:rPr lang="it-IT" sz="2400" b="1" spc="-1" dirty="0">
                <a:solidFill>
                  <a:srgbClr val="FF0000"/>
                </a:solidFill>
              </a:rPr>
              <a:t> </a:t>
            </a:r>
            <a:r>
              <a:rPr lang="it-IT" sz="2400" b="1" spc="-1" dirty="0" err="1">
                <a:solidFill>
                  <a:srgbClr val="FF0000"/>
                </a:solidFill>
              </a:rPr>
              <a:t>found</a:t>
            </a:r>
            <a:r>
              <a:rPr lang="it-IT" sz="2400" b="1" spc="-1" dirty="0">
                <a:solidFill>
                  <a:srgbClr val="FF0000"/>
                </a:solidFill>
              </a:rPr>
              <a:t> a clear </a:t>
            </a:r>
            <a:r>
              <a:rPr lang="it-IT" sz="2400" b="1" spc="-1" dirty="0" err="1">
                <a:solidFill>
                  <a:srgbClr val="FF0000"/>
                </a:solidFill>
              </a:rPr>
              <a:t>particle</a:t>
            </a:r>
            <a:r>
              <a:rPr lang="it-IT" sz="2400" b="1" spc="-1" dirty="0">
                <a:solidFill>
                  <a:srgbClr val="FF0000"/>
                </a:solidFill>
              </a:rPr>
              <a:t> </a:t>
            </a:r>
            <a:r>
              <a:rPr lang="it-IT" sz="2400" b="1" spc="-1" dirty="0" err="1">
                <a:solidFill>
                  <a:srgbClr val="FF0000"/>
                </a:solidFill>
              </a:rPr>
              <a:t>identification</a:t>
            </a:r>
            <a:r>
              <a:rPr lang="it-IT" sz="2400" b="1" spc="-1" dirty="0">
                <a:solidFill>
                  <a:srgbClr val="FF0000"/>
                </a:solidFill>
              </a:rPr>
              <a:t> </a:t>
            </a:r>
            <a:r>
              <a:rPr lang="it-IT" sz="2400" spc="-1" dirty="0">
                <a:solidFill>
                  <a:srgbClr val="000000"/>
                </a:solidFill>
              </a:rPr>
              <a:t>and </a:t>
            </a:r>
            <a:r>
              <a:rPr lang="it-IT" sz="2400" b="1" spc="-1" dirty="0">
                <a:solidFill>
                  <a:srgbClr val="FF0000"/>
                </a:solidFill>
              </a:rPr>
              <a:t>a background </a:t>
            </a:r>
            <a:r>
              <a:rPr lang="it-IT" sz="2400" b="1" spc="-1" dirty="0" err="1">
                <a:solidFill>
                  <a:srgbClr val="FF0000"/>
                </a:solidFill>
              </a:rPr>
              <a:t>reduction</a:t>
            </a:r>
            <a:r>
              <a:rPr lang="en-US" sz="2400" b="1" spc="-1" dirty="0">
                <a:solidFill>
                  <a:srgbClr val="FF0000"/>
                </a:solidFill>
                <a:ea typeface="Standard Symbols L"/>
              </a:rPr>
              <a:t>, </a:t>
            </a:r>
            <a:r>
              <a:rPr lang="en-US" sz="2400" dirty="0"/>
              <a:t>due to </a:t>
            </a:r>
            <a:r>
              <a:rPr lang="it-IT" sz="2400" dirty="0" err="1"/>
              <a:t>incorrect</a:t>
            </a:r>
            <a:r>
              <a:rPr lang="it-IT" sz="2400" dirty="0"/>
              <a:t> </a:t>
            </a:r>
            <a:r>
              <a:rPr lang="it-IT" sz="2400" dirty="0" err="1"/>
              <a:t>assignment</a:t>
            </a:r>
            <a:r>
              <a:rPr lang="it-IT" sz="2400" dirty="0"/>
              <a:t> of </a:t>
            </a:r>
            <a:r>
              <a:rPr lang="it-IT" sz="2400" dirty="0" err="1"/>
              <a:t>particle</a:t>
            </a:r>
            <a:r>
              <a:rPr lang="it-IT" sz="2400" dirty="0"/>
              <a:t> </a:t>
            </a:r>
            <a:r>
              <a:rPr lang="it-IT" sz="2400" dirty="0" err="1"/>
              <a:t>identities</a:t>
            </a:r>
            <a:r>
              <a:rPr lang="it-IT" sz="2400" dirty="0"/>
              <a:t> </a:t>
            </a:r>
            <a:r>
              <a:rPr lang="en-US" sz="2400" spc="-1" dirty="0">
                <a:ea typeface="Standard Symbols L"/>
              </a:rPr>
              <a:t>in the sample of preselected events,</a:t>
            </a:r>
            <a:r>
              <a:rPr lang="en-US" sz="2400" b="1" spc="-1" dirty="0">
                <a:ea typeface="Standard Symbols L"/>
              </a:rPr>
              <a:t> </a:t>
            </a:r>
            <a:r>
              <a:rPr lang="en-US" sz="2400" b="1" spc="-1" dirty="0">
                <a:solidFill>
                  <a:srgbClr val="FF0000"/>
                </a:solidFill>
                <a:ea typeface="Standard Symbols L"/>
              </a:rPr>
              <a:t>of about 50%</a:t>
            </a:r>
            <a:endParaRPr lang="en-US" sz="2400" b="1" spc="-1" dirty="0">
              <a:solidFill>
                <a:srgbClr val="FF0000"/>
              </a:solidFill>
            </a:endParaRPr>
          </a:p>
          <a:p>
            <a:pPr algn="just"/>
            <a:endParaRPr lang="en-US" sz="2400" spc="-1" dirty="0">
              <a:solidFill>
                <a:srgbClr val="000000"/>
              </a:solidFill>
            </a:endParaRPr>
          </a:p>
          <a:p>
            <a:pPr algn="just"/>
            <a:endParaRPr lang="en-US" sz="2400" b="0" strike="noStrike" spc="-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67C31C12-E68F-F06F-543A-D628F1E32369}"/>
              </a:ext>
            </a:extLst>
          </p:cNvPr>
          <p:cNvCxnSpPr>
            <a:cxnSpLocks/>
          </p:cNvCxnSpPr>
          <p:nvPr/>
        </p:nvCxnSpPr>
        <p:spPr>
          <a:xfrm>
            <a:off x="0" y="667569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678A25-86EE-5511-8F0C-26E10AB90141}"/>
              </a:ext>
            </a:extLst>
          </p:cNvPr>
          <p:cNvSpPr txBox="1"/>
          <p:nvPr/>
        </p:nvSpPr>
        <p:spPr>
          <a:xfrm>
            <a:off x="68710" y="33959"/>
            <a:ext cx="12280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Test of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Criteria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92DDDE05-0437-EDC2-9DB3-696241AC29C9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</p:spTree>
    <p:extLst>
      <p:ext uri="{BB962C8B-B14F-4D97-AF65-F5344CB8AC3E}">
        <p14:creationId xmlns:p14="http://schemas.microsoft.com/office/powerpoint/2010/main" val="2072739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EDBB5-A0A2-4DA5-C9B5-428D1CE3A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66A8611-B4AD-0BD7-50B6-03C90D48EC68}"/>
              </a:ext>
            </a:extLst>
          </p:cNvPr>
          <p:cNvCxnSpPr>
            <a:cxnSpLocks/>
          </p:cNvCxnSpPr>
          <p:nvPr/>
        </p:nvCxnSpPr>
        <p:spPr>
          <a:xfrm>
            <a:off x="0" y="528421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77FB814C-5F8E-8EA5-7107-7B2A90942123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(Italy),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C1A4007D-CF45-5D75-E867-F7338195D9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7296604"/>
                  </p:ext>
                </p:extLst>
              </p:nvPr>
            </p:nvGraphicFramePr>
            <p:xfrm>
              <a:off x="106878" y="726829"/>
              <a:ext cx="12050380" cy="5504909"/>
            </p:xfrm>
            <a:graphic>
              <a:graphicData uri="http://schemas.openxmlformats.org/drawingml/2006/table">
                <a:tbl>
                  <a:tblPr>
                    <a:solidFill>
                      <a:srgbClr val="F7CBE9"/>
                    </a:solidFill>
                    <a:tableStyleId>{5C22544A-7EE6-4342-B048-85BDC9FD1C3A}</a:tableStyleId>
                  </a:tblPr>
                  <a:tblGrid>
                    <a:gridCol w="2214709">
                      <a:extLst>
                        <a:ext uri="{9D8B030D-6E8A-4147-A177-3AD203B41FA5}">
                          <a16:colId xmlns:a16="http://schemas.microsoft.com/office/drawing/2014/main" val="2184606309"/>
                        </a:ext>
                      </a:extLst>
                    </a:gridCol>
                    <a:gridCol w="1210962">
                      <a:extLst>
                        <a:ext uri="{9D8B030D-6E8A-4147-A177-3AD203B41FA5}">
                          <a16:colId xmlns:a16="http://schemas.microsoft.com/office/drawing/2014/main" val="4293236159"/>
                        </a:ext>
                      </a:extLst>
                    </a:gridCol>
                    <a:gridCol w="1149178">
                      <a:extLst>
                        <a:ext uri="{9D8B030D-6E8A-4147-A177-3AD203B41FA5}">
                          <a16:colId xmlns:a16="http://schemas.microsoft.com/office/drawing/2014/main" val="595156436"/>
                        </a:ext>
                      </a:extLst>
                    </a:gridCol>
                    <a:gridCol w="259492">
                      <a:extLst>
                        <a:ext uri="{9D8B030D-6E8A-4147-A177-3AD203B41FA5}">
                          <a16:colId xmlns:a16="http://schemas.microsoft.com/office/drawing/2014/main" val="4020977502"/>
                        </a:ext>
                      </a:extLst>
                    </a:gridCol>
                    <a:gridCol w="1260389">
                      <a:extLst>
                        <a:ext uri="{9D8B030D-6E8A-4147-A177-3AD203B41FA5}">
                          <a16:colId xmlns:a16="http://schemas.microsoft.com/office/drawing/2014/main" val="2485381079"/>
                        </a:ext>
                      </a:extLst>
                    </a:gridCol>
                    <a:gridCol w="1186249">
                      <a:extLst>
                        <a:ext uri="{9D8B030D-6E8A-4147-A177-3AD203B41FA5}">
                          <a16:colId xmlns:a16="http://schemas.microsoft.com/office/drawing/2014/main" val="1106923343"/>
                        </a:ext>
                      </a:extLst>
                    </a:gridCol>
                    <a:gridCol w="259492">
                      <a:extLst>
                        <a:ext uri="{9D8B030D-6E8A-4147-A177-3AD203B41FA5}">
                          <a16:colId xmlns:a16="http://schemas.microsoft.com/office/drawing/2014/main" val="451576587"/>
                        </a:ext>
                      </a:extLst>
                    </a:gridCol>
                    <a:gridCol w="1198605">
                      <a:extLst>
                        <a:ext uri="{9D8B030D-6E8A-4147-A177-3AD203B41FA5}">
                          <a16:colId xmlns:a16="http://schemas.microsoft.com/office/drawing/2014/main" val="2603231476"/>
                        </a:ext>
                      </a:extLst>
                    </a:gridCol>
                    <a:gridCol w="840260">
                      <a:extLst>
                        <a:ext uri="{9D8B030D-6E8A-4147-A177-3AD203B41FA5}">
                          <a16:colId xmlns:a16="http://schemas.microsoft.com/office/drawing/2014/main" val="177585573"/>
                        </a:ext>
                      </a:extLst>
                    </a:gridCol>
                    <a:gridCol w="137408">
                      <a:extLst>
                        <a:ext uri="{9D8B030D-6E8A-4147-A177-3AD203B41FA5}">
                          <a16:colId xmlns:a16="http://schemas.microsoft.com/office/drawing/2014/main" val="3338623666"/>
                        </a:ext>
                      </a:extLst>
                    </a:gridCol>
                    <a:gridCol w="1170897">
                      <a:extLst>
                        <a:ext uri="{9D8B030D-6E8A-4147-A177-3AD203B41FA5}">
                          <a16:colId xmlns:a16="http://schemas.microsoft.com/office/drawing/2014/main" val="162393182"/>
                        </a:ext>
                      </a:extLst>
                    </a:gridCol>
                    <a:gridCol w="1162739">
                      <a:extLst>
                        <a:ext uri="{9D8B030D-6E8A-4147-A177-3AD203B41FA5}">
                          <a16:colId xmlns:a16="http://schemas.microsoft.com/office/drawing/2014/main" val="2219274841"/>
                        </a:ext>
                      </a:extLst>
                    </a:gridCol>
                  </a:tblGrid>
                  <a:tr h="653446"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KINE SELECTED</a:t>
                          </a:r>
                        </a:p>
                        <a:p>
                          <a:pPr algn="ctr" fontAlgn="b"/>
                          <a:r>
                            <a:rPr lang="it-IT" sz="12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# EVENTS</a:t>
                          </a:r>
                          <a:endParaRPr lang="it-IT" sz="12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 KINE SELECTED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 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PID-KINE SELECTED</a:t>
                          </a:r>
                        </a:p>
                        <a:p>
                          <a:pPr algn="ctr" fontAlgn="b"/>
                          <a:r>
                            <a:rPr lang="it-IT" sz="12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#EVENTS</a:t>
                          </a:r>
                          <a:endParaRPr lang="it-IT" sz="12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 PID-KINE SELECTED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 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NO 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PRESEL</a:t>
                          </a: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#EVENTS</a:t>
                          </a:r>
                          <a:endParaRPr lang="it-IT" sz="12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 NO 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PRESEL 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REJECTED</a:t>
                          </a: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#EVENTS</a:t>
                          </a:r>
                          <a:endParaRPr lang="it-IT" sz="12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REJECTED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5467377"/>
                      </a:ext>
                    </a:extLst>
                  </a:tr>
                  <a:tr h="34856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effectLst/>
                            </a:rPr>
                            <a:t>6097128</a:t>
                          </a:r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effectLst/>
                            </a:rPr>
                            <a:t>6097128</a:t>
                          </a:r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effectLst/>
                            </a:rPr>
                            <a:t>6097128</a:t>
                          </a:r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effectLst/>
                            </a:rPr>
                            <a:t> </a:t>
                          </a:r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effectLst/>
                            </a:rPr>
                            <a:t>6097128</a:t>
                          </a:r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3224426"/>
                      </a:ext>
                    </a:extLst>
                  </a:tr>
                  <a:tr h="4968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>
                              <a:solidFill>
                                <a:srgbClr val="00B050"/>
                              </a:solidFill>
                              <a:effectLst/>
                            </a:rPr>
                            <a:t>ANGLE SEL</a:t>
                          </a:r>
                          <a:endParaRPr lang="it-IT" sz="1400" b="1" i="0" u="none" strike="noStrike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2032376</a:t>
                          </a:r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33,3</a:t>
                          </a:r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 </a:t>
                          </a:r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                                               </a:t>
                          </a:r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highlight>
                              <a:srgbClr val="FFFF00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2032376</a:t>
                          </a:r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0B050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33,33</a:t>
                          </a:r>
                          <a:r>
                            <a:rPr lang="it-IT" sz="1600" b="1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                                        </a:t>
                          </a:r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6097128</a:t>
                          </a:r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4064752</a:t>
                          </a:r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0B050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66,7</a:t>
                          </a:r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highlight>
                              <a:srgbClr val="FFFF00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2520741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400" b="1" i="1" dirty="0" smtClean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sz="1400" b="1" i="1" dirty="0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1" i="1" dirty="0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  </m:t>
                                        </m:r>
                                        <m:r>
                                          <a:rPr lang="it-IT" sz="1400" b="1" i="1" dirty="0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lang="it-IT" sz="1400" b="1" i="1" dirty="0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𝑴𝒂</m:t>
                                        </m:r>
                                        <m:sSub>
                                          <m:sSubPr>
                                            <m:ctrlPr>
                                              <a:rPr lang="it-IT" sz="1400" b="1" i="1" dirty="0">
                                                <a:solidFill>
                                                  <a:srgbClr val="0432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400" b="1" i="1" dirty="0">
                                                <a:solidFill>
                                                  <a:srgbClr val="0432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𝒙</m:t>
                                            </m:r>
                                          </m:e>
                                          <m:sub>
                                            <m:r>
                                              <a:rPr lang="it-IT" sz="1400" b="1" i="1" dirty="0">
                                                <a:solidFill>
                                                  <a:srgbClr val="0432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𝒏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it-IT" sz="1400" b="1" i="1" dirty="0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lang="it-IT" sz="1400" b="1" i="1" dirty="0">
                                                <a:solidFill>
                                                  <a:srgbClr val="0432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sz="1400" b="1" i="1" dirty="0" err="1">
                                                <a:solidFill>
                                                  <a:srgbClr val="0432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𝑬</m:t>
                                            </m:r>
                                          </m:e>
                                          <m:sub>
                                            <m:r>
                                              <a:rPr lang="it-IT" sz="1400" b="1" i="1" dirty="0">
                                                <a:solidFill>
                                                  <a:srgbClr val="0432FF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𝒕𝒐𝒕</m:t>
                                            </m:r>
                                          </m:sub>
                                        </m:sSub>
                                      </m:e>
                                      <m:sub>
                                        <m:r>
                                          <a:rPr lang="it-IT" sz="1400" b="1" i="1" dirty="0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den>
                                </m:f>
                                <m:sSub>
                                  <m:sSubPr>
                                    <m:ctrlPr>
                                      <a:rPr lang="it-IT" sz="1400" b="1" i="1" dirty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dirty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% </m:t>
                                    </m:r>
                                    <m:sSub>
                                      <m:sSubPr>
                                        <m:ctrlPr>
                                          <a:rPr lang="it-IT" sz="1400" b="1" i="1" dirty="0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1" i="1" dirty="0" err="1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lang="it-IT" sz="1400" b="1" i="1" dirty="0">
                                            <a:solidFill>
                                              <a:srgbClr val="0432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𝒕𝒐𝒕</m:t>
                                        </m:r>
                                      </m:sub>
                                    </m:sSub>
                                  </m:e>
                                  <m:sub>
                                    <m:r>
                                      <a:rPr lang="it-IT" sz="1400" b="1" i="1" dirty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it-IT" sz="1400" b="1" i="1" dirty="0">
                                        <a:solidFill>
                                          <a:srgbClr val="0432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1266512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20,77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2878272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47,2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0432FF"/>
                              </a:solidFill>
                              <a:effectLst/>
                            </a:rPr>
                            <a:t>1609760</a:t>
                          </a:r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26,4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2078161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u="none" strike="noStrike" smtClean="0">
                                    <a:solidFill>
                                      <a:srgbClr val="0432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𝒕𝒐</m:t>
                                </m:r>
                                <m:sSub>
                                  <m:sSubPr>
                                    <m:ctrlPr>
                                      <a:rPr lang="it-IT" sz="1400" b="1" i="1" u="none" strike="noStrike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u="none" strike="noStrike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it-IT" sz="1400" b="1" i="1" u="none" strike="noStrike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1" i="1" u="none" strike="noStrike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𝜸</m:t>
                                        </m:r>
                                      </m:e>
                                      <m:sub>
                                        <m:r>
                                          <a:rPr lang="it-IT" sz="1400" b="1" i="1" u="none" strike="noStrike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it-IT" sz="1400" b="1" i="1" u="none" strike="noStrike" smtClean="0">
                                    <a:solidFill>
                                      <a:srgbClr val="0432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  <m:r>
                                  <a:rPr lang="it-IT" sz="1400" b="1" i="1" u="none" strike="noStrike" smtClean="0">
                                    <a:solidFill>
                                      <a:srgbClr val="0432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𝒕𝒐</m:t>
                                </m:r>
                                <m:sSub>
                                  <m:sSubPr>
                                    <m:ctrlPr>
                                      <a:rPr lang="it-IT" sz="1400" b="1" i="1" u="none" strike="noStrike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u="none" strike="noStrike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it-IT" sz="1400" b="1" i="1" u="none" strike="noStrike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1002477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16,44 </a:t>
                          </a:r>
                          <a:endParaRPr lang="it-IT" sz="1600" b="1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2123435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34,8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1120958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18,4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3755917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u="none" strike="noStrike" smtClean="0">
                                    <a:solidFill>
                                      <a:srgbClr val="0432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𝒕𝒐</m:t>
                                </m:r>
                                <m:sSub>
                                  <m:sSubPr>
                                    <m:ctrlPr>
                                      <a:rPr lang="it-IT" sz="1400" b="1" i="1" u="none" strike="noStrike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u="none" strike="noStrike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it-IT" sz="1400" b="1" i="1" u="none" strike="noStrike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1" i="1" u="none" strike="noStrike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𝜸</m:t>
                                        </m:r>
                                      </m:e>
                                      <m:sub>
                                        <m:r>
                                          <a:rPr lang="it-IT" sz="1400" b="1" i="1" u="none" strike="noStrike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it-IT" sz="1400" b="1" i="1" u="none" strike="noStrike" smtClean="0">
                                    <a:solidFill>
                                      <a:srgbClr val="0432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  <m:r>
                                  <a:rPr lang="it-IT" sz="1400" b="1" i="1" u="none" strike="noStrike" smtClean="0">
                                    <a:solidFill>
                                      <a:srgbClr val="0432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𝒕𝒐</m:t>
                                </m:r>
                                <m:sSub>
                                  <m:sSubPr>
                                    <m:ctrlPr>
                                      <a:rPr lang="it-IT" sz="1400" b="1" i="1" u="none" strike="noStrike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u="none" strike="noStrike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  <m:sub>
                                    <m:r>
                                      <a:rPr lang="it-IT" sz="1400" b="1" i="1" u="none" strike="noStrike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0432FF"/>
                              </a:solidFill>
                              <a:effectLst/>
                            </a:rPr>
                            <a:t>886212</a:t>
                          </a:r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14,53 </a:t>
                          </a:r>
                          <a:endParaRPr lang="it-IT" sz="1600" b="1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1718461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28,2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0432FF"/>
                              </a:solidFill>
                              <a:effectLst/>
                            </a:rPr>
                            <a:t>832249</a:t>
                          </a:r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13,65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2185831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400" b="1" i="1" u="none" strike="noStrike" dirty="0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it-IT" sz="1400" b="1" i="1" u="none" strike="noStrike" dirty="0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1" i="1" u="none" strike="noStrike" dirty="0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lang="it-IT" sz="1400" b="1" i="1" u="none" strike="noStrike" dirty="0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𝒎𝒆𝒂𝒏</m:t>
                                        </m:r>
                                      </m:sub>
                                    </m:sSub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it-IT" sz="1400" b="1" i="1" u="none" strike="noStrike" dirty="0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1" i="1" u="none" strike="noStrike" dirty="0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𝜸</m:t>
                                        </m:r>
                                      </m:e>
                                      <m:sub>
                                        <m:r>
                                          <a:rPr lang="it-IT" sz="1400" b="1" i="1" u="none" strike="noStrike" dirty="0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  <m:r>
                                      <a:rPr lang="it-IT" sz="1400" b="1" i="1" u="none" strike="noStrike" dirty="0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it-IT" sz="1400" b="1" i="1" u="none" strike="noStrike" dirty="0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1" i="1" u="none" strike="noStrike" dirty="0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𝜸</m:t>
                                        </m:r>
                                      </m:e>
                                      <m:sub>
                                        <m:r>
                                          <a:rPr lang="it-IT" sz="1400" b="1" i="1" u="none" strike="noStrike" dirty="0" smtClean="0">
                                            <a:solidFill>
                                              <a:srgbClr val="0432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it-IT" sz="1400" b="1" i="1" u="none" strike="noStrike" dirty="0" smtClean="0">
                                    <a:solidFill>
                                      <a:srgbClr val="0432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it-IT" sz="1400" b="1" i="1" u="none" strike="noStrike" dirty="0" smtClean="0">
                                    <a:solidFill>
                                      <a:srgbClr val="0432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𝟏𝟓𝟎</m:t>
                                </m:r>
                                <m:f>
                                  <m:fPr>
                                    <m:ctrlPr>
                                      <a:rPr lang="it-IT" sz="1400" b="1" i="1" u="none" strike="noStrike" dirty="0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400" b="1" i="1" u="none" strike="noStrike" dirty="0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𝑴𝒆𝑽</m:t>
                                    </m:r>
                                  </m:num>
                                  <m:den>
                                    <m:r>
                                      <a:rPr lang="it-IT" sz="1400" b="1" i="1" u="none" strike="noStrike" dirty="0" smtClean="0">
                                        <a:solidFill>
                                          <a:srgbClr val="0432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𝑪𝒓𝒚𝒔𝒕𝒂𝒍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4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854921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14,02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1633206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26,8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778285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12,8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5460889"/>
                      </a:ext>
                    </a:extLst>
                  </a:tr>
                  <a:tr h="283861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i="0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+mj-lt"/>
                            </a:rPr>
                            <a:t>PID SEL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854921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14,02</a:t>
                          </a: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      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1633206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26,8</a:t>
                          </a: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778285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12,8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highlight>
                              <a:srgbClr val="FFFF00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794025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it-IT" sz="1400" b="1" i="1" smtClean="0">
                                      <a:solidFill>
                                        <a:srgbClr val="CB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400" b="1" i="1">
                                      <a:solidFill>
                                        <a:srgbClr val="CB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it-IT" sz="1400" b="1" i="1">
                                      <a:solidFill>
                                        <a:srgbClr val="CB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𝒎𝒊𝒔𝒔</m:t>
                                  </m:r>
                                  <m:r>
                                    <a:rPr lang="it-IT" sz="1400" b="1" i="1">
                                      <a:solidFill>
                                        <a:srgbClr val="CB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it-IT" sz="1400" b="1" i="1">
                                      <a:solidFill>
                                        <a:srgbClr val="CB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  <m:r>
                                    <a:rPr lang="it-IT" sz="1400" b="1" i="1">
                                      <a:solidFill>
                                        <a:srgbClr val="CB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it-IT" sz="1400" b="1" i="1">
                                      <a:solidFill>
                                        <a:srgbClr val="CB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𝒄𝒂𝒍𝒄</m:t>
                                  </m:r>
                                </m:sup>
                              </m:sSubSup>
                              <m:r>
                                <a:rPr lang="it-IT" sz="1400" b="1" i="0" smtClean="0">
                                  <a:solidFill>
                                    <a:srgbClr val="CB00FF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it-IT" sz="1400" b="1" i="0" smtClean="0">
                                  <a:solidFill>
                                    <a:srgbClr val="CB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p>
                                <m:sSupPr>
                                  <m:ctrlPr>
                                    <a:rPr lang="it-IT" sz="1400" b="1" i="0" smtClean="0">
                                      <a:solidFill>
                                        <a:srgbClr val="CB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400" b="1" i="0" smtClean="0">
                                      <a:solidFill>
                                        <a:srgbClr val="CB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it-IT" sz="1400" b="1" i="0" smtClean="0">
                                      <a:solidFill>
                                        <a:srgbClr val="CB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b="1" spc="-1" dirty="0">
                              <a:solidFill>
                                <a:srgbClr val="CB00FF"/>
                              </a:solidFill>
                              <a:latin typeface="Times New Roman"/>
                              <a:ea typeface="Standard Symbols L"/>
                            </a:rPr>
                            <a:t> </a:t>
                          </a:r>
                          <a:endParaRPr lang="it-IT" sz="14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866167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     14,21 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CB00FF"/>
                              </a:solidFill>
                              <a:effectLst/>
                            </a:rPr>
                            <a:t>535418</a:t>
                          </a:r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8,78 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748052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12,3 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CB00FF"/>
                              </a:solidFill>
                              <a:effectLst/>
                            </a:rPr>
                            <a:t>212634</a:t>
                          </a:r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3,5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7824122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0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𝚫</m:t>
                                </m:r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sub>
                                </m:sSub>
                                <m:r>
                                  <a:rPr lang="it-IT" sz="1400" b="1" i="1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 </m:t>
                                </m:r>
                                <m:r>
                                  <a:rPr lang="it-IT" sz="1400" b="1" i="1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𝑪𝒐𝒑𝒍𝒂𝒏</m:t>
                                </m:r>
                              </m:oMath>
                            </m:oMathPara>
                          </a14:m>
                          <a:endParaRPr lang="en-US" sz="1400" b="1" dirty="0">
                            <a:solidFill>
                              <a:srgbClr val="CB00FF"/>
                            </a:solidFill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CB00FF"/>
                              </a:solidFill>
                              <a:effectLst/>
                            </a:rPr>
                            <a:t>506116</a:t>
                          </a:r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        8,3 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CB00FF"/>
                              </a:solidFill>
                              <a:effectLst/>
                            </a:rPr>
                            <a:t>370951</a:t>
                          </a:r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6,08 </a:t>
                          </a:r>
                          <a:endParaRPr lang="it-IT" sz="1600" b="1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399626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6,55 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28675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0,5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4168341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400" b="1" i="1" u="none" strike="noStrike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u="none" strike="noStrike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it-IT" sz="1400" b="1" i="1" u="none" strike="noStrike" smtClean="0">
                                            <a:solidFill>
                                              <a:srgbClr val="CB00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sz="1400" b="1" i="1" u="none" strike="noStrike" smtClean="0">
                                            <a:solidFill>
                                              <a:srgbClr val="CB00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𝝅</m:t>
                                        </m:r>
                                      </m:e>
                                      <m:sup>
                                        <m:r>
                                          <a:rPr lang="it-IT" sz="1400" b="1" i="1" u="none" strike="noStrike" smtClean="0">
                                            <a:solidFill>
                                              <a:srgbClr val="CB00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p>
                                    </m:sSup>
                                  </m:sub>
                                </m:sSub>
                                <m:r>
                                  <a:rPr lang="it-IT" sz="1400" b="1" i="1" u="none" strike="noStrike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%</m:t>
                                </m:r>
                                <m:r>
                                  <a:rPr lang="it-IT" sz="1400" b="1" i="1" u="none" strike="noStrike" smtClean="0">
                                    <a:solidFill>
                                      <a:srgbClr val="CB00FF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𝑴𝒊𝒔𝒔</m:t>
                                </m:r>
                                <m:sSub>
                                  <m:sSubPr>
                                    <m:ctrlPr>
                                      <a:rPr lang="it-IT" sz="1400" b="1" i="1" u="none" strike="noStrike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u="none" strike="noStrike" smtClean="0">
                                        <a:solidFill>
                                          <a:srgbClr val="CB00FF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sSup>
                                      <m:sSupPr>
                                        <m:ctrlPr>
                                          <a:rPr lang="it-IT" sz="1400" b="1" i="1" u="none" strike="noStrike" smtClean="0">
                                            <a:solidFill>
                                              <a:srgbClr val="CB00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sz="1400" b="1" i="1" u="none" strike="noStrike" smtClean="0">
                                            <a:solidFill>
                                              <a:srgbClr val="CB00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𝝅</m:t>
                                        </m:r>
                                      </m:e>
                                      <m:sup>
                                        <m:r>
                                          <a:rPr lang="it-IT" sz="1400" b="1" i="1" u="none" strike="noStrike" smtClean="0">
                                            <a:solidFill>
                                              <a:srgbClr val="CB00FF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𝟎</m:t>
                                        </m:r>
                                      </m:sup>
                                    </m:sSup>
                                  </m:sub>
                                </m:sSub>
                              </m:oMath>
                            </m:oMathPara>
                          </a14:m>
                          <a:endParaRPr lang="it-IT" sz="14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286673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        </a:t>
                          </a:r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  <a:highlight>
                                <a:srgbClr val="00FFFF"/>
                              </a:highlight>
                            </a:rPr>
                            <a:t>4,7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224293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</a:t>
                          </a:r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  <a:highlight>
                                <a:srgbClr val="00FFFF"/>
                              </a:highlight>
                            </a:rPr>
                            <a:t>3,7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highlight>
                              <a:srgbClr val="00FFFF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233182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</a:t>
                          </a:r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  <a:highlight>
                                <a:srgbClr val="00FFFF"/>
                              </a:highlight>
                            </a:rPr>
                            <a:t>3,8 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highlight>
                              <a:srgbClr val="00FFFF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8889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  <a:highlight>
                                <a:srgbClr val="00FFFF"/>
                              </a:highlight>
                            </a:rPr>
                            <a:t>0,15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highlight>
                              <a:srgbClr val="00FFFF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801579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ella 1">
                <a:extLst>
                  <a:ext uri="{FF2B5EF4-FFF2-40B4-BE49-F238E27FC236}">
                    <a16:creationId xmlns:a16="http://schemas.microsoft.com/office/drawing/2014/main" id="{C1A4007D-CF45-5D75-E867-F7338195D9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7296604"/>
                  </p:ext>
                </p:extLst>
              </p:nvPr>
            </p:nvGraphicFramePr>
            <p:xfrm>
              <a:off x="106878" y="726829"/>
              <a:ext cx="12050380" cy="5504909"/>
            </p:xfrm>
            <a:graphic>
              <a:graphicData uri="http://schemas.openxmlformats.org/drawingml/2006/table">
                <a:tbl>
                  <a:tblPr>
                    <a:solidFill>
                      <a:srgbClr val="F7CBE9"/>
                    </a:solidFill>
                    <a:tableStyleId>{5C22544A-7EE6-4342-B048-85BDC9FD1C3A}</a:tableStyleId>
                  </a:tblPr>
                  <a:tblGrid>
                    <a:gridCol w="2214709">
                      <a:extLst>
                        <a:ext uri="{9D8B030D-6E8A-4147-A177-3AD203B41FA5}">
                          <a16:colId xmlns:a16="http://schemas.microsoft.com/office/drawing/2014/main" val="2184606309"/>
                        </a:ext>
                      </a:extLst>
                    </a:gridCol>
                    <a:gridCol w="1210962">
                      <a:extLst>
                        <a:ext uri="{9D8B030D-6E8A-4147-A177-3AD203B41FA5}">
                          <a16:colId xmlns:a16="http://schemas.microsoft.com/office/drawing/2014/main" val="4293236159"/>
                        </a:ext>
                      </a:extLst>
                    </a:gridCol>
                    <a:gridCol w="1149178">
                      <a:extLst>
                        <a:ext uri="{9D8B030D-6E8A-4147-A177-3AD203B41FA5}">
                          <a16:colId xmlns:a16="http://schemas.microsoft.com/office/drawing/2014/main" val="595156436"/>
                        </a:ext>
                      </a:extLst>
                    </a:gridCol>
                    <a:gridCol w="259492">
                      <a:extLst>
                        <a:ext uri="{9D8B030D-6E8A-4147-A177-3AD203B41FA5}">
                          <a16:colId xmlns:a16="http://schemas.microsoft.com/office/drawing/2014/main" val="4020977502"/>
                        </a:ext>
                      </a:extLst>
                    </a:gridCol>
                    <a:gridCol w="1260389">
                      <a:extLst>
                        <a:ext uri="{9D8B030D-6E8A-4147-A177-3AD203B41FA5}">
                          <a16:colId xmlns:a16="http://schemas.microsoft.com/office/drawing/2014/main" val="2485381079"/>
                        </a:ext>
                      </a:extLst>
                    </a:gridCol>
                    <a:gridCol w="1186249">
                      <a:extLst>
                        <a:ext uri="{9D8B030D-6E8A-4147-A177-3AD203B41FA5}">
                          <a16:colId xmlns:a16="http://schemas.microsoft.com/office/drawing/2014/main" val="1106923343"/>
                        </a:ext>
                      </a:extLst>
                    </a:gridCol>
                    <a:gridCol w="259492">
                      <a:extLst>
                        <a:ext uri="{9D8B030D-6E8A-4147-A177-3AD203B41FA5}">
                          <a16:colId xmlns:a16="http://schemas.microsoft.com/office/drawing/2014/main" val="451576587"/>
                        </a:ext>
                      </a:extLst>
                    </a:gridCol>
                    <a:gridCol w="1198605">
                      <a:extLst>
                        <a:ext uri="{9D8B030D-6E8A-4147-A177-3AD203B41FA5}">
                          <a16:colId xmlns:a16="http://schemas.microsoft.com/office/drawing/2014/main" val="2603231476"/>
                        </a:ext>
                      </a:extLst>
                    </a:gridCol>
                    <a:gridCol w="840260">
                      <a:extLst>
                        <a:ext uri="{9D8B030D-6E8A-4147-A177-3AD203B41FA5}">
                          <a16:colId xmlns:a16="http://schemas.microsoft.com/office/drawing/2014/main" val="177585573"/>
                        </a:ext>
                      </a:extLst>
                    </a:gridCol>
                    <a:gridCol w="137408">
                      <a:extLst>
                        <a:ext uri="{9D8B030D-6E8A-4147-A177-3AD203B41FA5}">
                          <a16:colId xmlns:a16="http://schemas.microsoft.com/office/drawing/2014/main" val="3338623666"/>
                        </a:ext>
                      </a:extLst>
                    </a:gridCol>
                    <a:gridCol w="1170897">
                      <a:extLst>
                        <a:ext uri="{9D8B030D-6E8A-4147-A177-3AD203B41FA5}">
                          <a16:colId xmlns:a16="http://schemas.microsoft.com/office/drawing/2014/main" val="162393182"/>
                        </a:ext>
                      </a:extLst>
                    </a:gridCol>
                    <a:gridCol w="1162739">
                      <a:extLst>
                        <a:ext uri="{9D8B030D-6E8A-4147-A177-3AD203B41FA5}">
                          <a16:colId xmlns:a16="http://schemas.microsoft.com/office/drawing/2014/main" val="2219274841"/>
                        </a:ext>
                      </a:extLst>
                    </a:gridCol>
                  </a:tblGrid>
                  <a:tr h="653446"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KINE SELECTED</a:t>
                          </a:r>
                        </a:p>
                        <a:p>
                          <a:pPr algn="ctr" fontAlgn="b"/>
                          <a:r>
                            <a:rPr lang="it-IT" sz="12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# EVENTS</a:t>
                          </a:r>
                          <a:endParaRPr lang="it-IT" sz="12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 KINE SELECTED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 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PID-KINE SELECTED</a:t>
                          </a:r>
                        </a:p>
                        <a:p>
                          <a:pPr algn="ctr" fontAlgn="b"/>
                          <a:r>
                            <a:rPr lang="it-IT" sz="12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#EVENTS</a:t>
                          </a:r>
                          <a:endParaRPr lang="it-IT" sz="12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 PID-KINE SELECTED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 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NO 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PRESEL</a:t>
                          </a: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#EVENTS</a:t>
                          </a:r>
                          <a:endParaRPr lang="it-IT" sz="12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 NO 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PRESEL 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REJECTED</a:t>
                          </a: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u="none" strike="noStrike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#EVENTS</a:t>
                          </a:r>
                          <a:endParaRPr lang="it-IT" sz="1200" b="1" i="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REJECTED</a:t>
                          </a:r>
                        </a:p>
                        <a:p>
                          <a:pPr algn="ctr" fontAlgn="b"/>
                          <a:r>
                            <a:rPr lang="it-IT" sz="1400" b="1" u="none" strike="noStrike" dirty="0">
                              <a:solidFill>
                                <a:srgbClr val="FF0000"/>
                              </a:solidFill>
                              <a:effectLst/>
                              <a:latin typeface="+mj-lt"/>
                            </a:rPr>
                            <a:t>(%)</a:t>
                          </a:r>
                          <a:endParaRPr lang="it-IT" sz="14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5467377"/>
                      </a:ext>
                    </a:extLst>
                  </a:tr>
                  <a:tr h="348568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TOTAL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effectLst/>
                            </a:rPr>
                            <a:t>6097128</a:t>
                          </a:r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effectLst/>
                            </a:rPr>
                            <a:t>6097128</a:t>
                          </a:r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effectLst/>
                            </a:rPr>
                            <a:t>6097128</a:t>
                          </a:r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effectLst/>
                            </a:rPr>
                            <a:t> </a:t>
                          </a:r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u="none" strike="noStrike" dirty="0">
                              <a:effectLst/>
                            </a:rPr>
                            <a:t>6097128</a:t>
                          </a:r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3224426"/>
                      </a:ext>
                    </a:extLst>
                  </a:tr>
                  <a:tr h="4968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400" b="1" u="none" strike="noStrike">
                              <a:solidFill>
                                <a:srgbClr val="00B050"/>
                              </a:solidFill>
                              <a:effectLst/>
                            </a:rPr>
                            <a:t>ANGLE SEL</a:t>
                          </a:r>
                          <a:endParaRPr lang="it-IT" sz="1400" b="1" i="0" u="none" strike="noStrike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2032376</a:t>
                          </a:r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33,3</a:t>
                          </a:r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 </a:t>
                          </a:r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                                               </a:t>
                          </a:r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highlight>
                              <a:srgbClr val="FFFF00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2032376</a:t>
                          </a:r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0B050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33,33</a:t>
                          </a:r>
                          <a:r>
                            <a:rPr lang="it-IT" sz="1600" b="1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                                        </a:t>
                          </a:r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6097128</a:t>
                          </a:r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4064752</a:t>
                          </a:r>
                          <a:endParaRPr lang="it-IT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0B050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66,7</a:t>
                          </a:r>
                          <a:endParaRPr lang="it-IT" sz="1600" b="1" i="0" u="none" strike="noStrike" dirty="0">
                            <a:solidFill>
                              <a:srgbClr val="00B050"/>
                            </a:solidFill>
                            <a:effectLst/>
                            <a:highlight>
                              <a:srgbClr val="FFFF00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2520741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b">
                        <a:blipFill>
                          <a:blip r:embed="rId3"/>
                          <a:stretch>
                            <a:fillRect l="-571" t="-305000" r="-443429" b="-71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1266512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20,77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2878272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47,2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0432FF"/>
                              </a:solidFill>
                              <a:effectLst/>
                            </a:rPr>
                            <a:t>1609760</a:t>
                          </a:r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26,4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2078161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571" t="-415385" r="-443429" b="-6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1002477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16,44 </a:t>
                          </a:r>
                          <a:endParaRPr lang="it-IT" sz="1600" b="1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2123435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34,8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1120958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18,4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03755917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571" t="-502500" r="-443429" b="-51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0432FF"/>
                              </a:solidFill>
                              <a:effectLst/>
                            </a:rPr>
                            <a:t>886212</a:t>
                          </a:r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14,53 </a:t>
                          </a:r>
                          <a:endParaRPr lang="it-IT" sz="1600" b="1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1718461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28,2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0432FF"/>
                              </a:solidFill>
                              <a:effectLst/>
                            </a:rPr>
                            <a:t>832249</a:t>
                          </a:r>
                          <a:endParaRPr lang="it-IT" sz="1600" b="0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13,65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2185831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ctr">
                        <a:blipFill>
                          <a:blip r:embed="rId3"/>
                          <a:stretch>
                            <a:fillRect l="-571" t="-617949" r="-443429" b="-43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854921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14,02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1633206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26,8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778285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12,8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5460889"/>
                      </a:ext>
                    </a:extLst>
                  </a:tr>
                  <a:tr h="49720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800" b="1" i="0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+mj-lt"/>
                            </a:rPr>
                            <a:t>PID SEL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854921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</a:t>
                          </a: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14,02</a:t>
                          </a: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                 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1633206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26,8</a:t>
                          </a: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                            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u="none" strike="noStrike" dirty="0">
                              <a:solidFill>
                                <a:srgbClr val="0432FF"/>
                              </a:solidFill>
                              <a:effectLst/>
                            </a:rPr>
                            <a:t>778285</a:t>
                          </a:r>
                          <a:endParaRPr lang="it-IT" sz="1600" b="0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  <a:p>
                          <a:pPr algn="ctr" fontAlgn="b"/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u="none" strike="noStrike" dirty="0">
                              <a:solidFill>
                                <a:srgbClr val="0432FF"/>
                              </a:solidFill>
                              <a:effectLst/>
                              <a:highlight>
                                <a:srgbClr val="FFFF00"/>
                              </a:highlight>
                            </a:rPr>
                            <a:t>12,8</a:t>
                          </a:r>
                          <a:endParaRPr lang="it-IT" sz="1600" b="1" i="0" u="none" strike="noStrike" dirty="0">
                            <a:solidFill>
                              <a:srgbClr val="0432FF"/>
                            </a:solidFill>
                            <a:effectLst/>
                            <a:highlight>
                              <a:srgbClr val="FFFF00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794025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b">
                        <a:blipFill>
                          <a:blip r:embed="rId3"/>
                          <a:stretch>
                            <a:fillRect l="-571" t="-797500" r="-443429" b="-22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866167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     14,21 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CB00FF"/>
                              </a:solidFill>
                              <a:effectLst/>
                            </a:rPr>
                            <a:t>535418</a:t>
                          </a:r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8,78 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748052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12,3 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CB00FF"/>
                              </a:solidFill>
                              <a:effectLst/>
                            </a:rPr>
                            <a:t>212634</a:t>
                          </a:r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3,5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7824122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b">
                        <a:blipFill>
                          <a:blip r:embed="rId3"/>
                          <a:stretch>
                            <a:fillRect l="-571" t="-920513" r="-443429" b="-1282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CB00FF"/>
                              </a:solidFill>
                              <a:effectLst/>
                            </a:rPr>
                            <a:t>506116</a:t>
                          </a:r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        8,3 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solidFill>
                                <a:srgbClr val="CB00FF"/>
                              </a:solidFill>
                              <a:effectLst/>
                            </a:rPr>
                            <a:t>370951</a:t>
                          </a:r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6,08 </a:t>
                          </a:r>
                          <a:endParaRPr lang="it-IT" sz="1600" b="1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399626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6,55 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28675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0,5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4168341"/>
                      </a:ext>
                    </a:extLst>
                  </a:tr>
                  <a:tr h="50127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9525" marR="9525" marT="9525" marB="0" anchor="b">
                        <a:blipFill>
                          <a:blip r:embed="rId3"/>
                          <a:stretch>
                            <a:fillRect l="-571" t="-995000" r="-443429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286673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        </a:t>
                          </a:r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  <a:highlight>
                                <a:srgbClr val="00FFFF"/>
                              </a:highlight>
                            </a:rPr>
                            <a:t>4,7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224293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                        </a:t>
                          </a:r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  <a:highlight>
                                <a:srgbClr val="00FFFF"/>
                              </a:highlight>
                            </a:rPr>
                            <a:t>3,7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highlight>
                              <a:srgbClr val="00FFFF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233182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                  </a:t>
                          </a:r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  <a:highlight>
                                <a:srgbClr val="00FFFF"/>
                              </a:highlight>
                            </a:rPr>
                            <a:t>3,8 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highlight>
                              <a:srgbClr val="00FFFF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 dirty="0">
                              <a:solidFill>
                                <a:srgbClr val="CB00FF"/>
                              </a:solidFill>
                              <a:effectLst/>
                            </a:rPr>
                            <a:t>8889</a:t>
                          </a:r>
                          <a:endParaRPr lang="it-IT" sz="1600" b="0" i="0" u="none" strike="noStrike" dirty="0">
                            <a:solidFill>
                              <a:srgbClr val="CB00FF"/>
                            </a:solidFill>
                            <a:effectLst/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b="1" u="none" strike="noStrike" dirty="0">
                              <a:solidFill>
                                <a:srgbClr val="CB00FF"/>
                              </a:solidFill>
                              <a:effectLst/>
                              <a:highlight>
                                <a:srgbClr val="00FFFF"/>
                              </a:highlight>
                            </a:rPr>
                            <a:t>0,15</a:t>
                          </a:r>
                          <a:endParaRPr lang="it-IT" sz="1600" b="1" i="0" u="none" strike="noStrike" dirty="0">
                            <a:solidFill>
                              <a:srgbClr val="CB00FF"/>
                            </a:solidFill>
                            <a:effectLst/>
                            <a:highlight>
                              <a:srgbClr val="00FFFF"/>
                            </a:highlight>
                            <a:latin typeface="Aptos Narrow" panose="020B0004020202020204" pitchFamily="34" charset="0"/>
                          </a:endParaRPr>
                        </a:p>
                      </a:txBody>
                      <a:tcPr marL="9525" marR="9525" marT="9525" marB="0" anchor="b">
                        <a:solidFill>
                          <a:srgbClr val="FF85FF">
                            <a:alpha val="5019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980157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CC0DEC-E1FE-E2C9-B310-ECEADD573C22}"/>
              </a:ext>
            </a:extLst>
          </p:cNvPr>
          <p:cNvSpPr txBox="1"/>
          <p:nvPr/>
        </p:nvSpPr>
        <p:spPr>
          <a:xfrm>
            <a:off x="34372" y="2570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Test of </a:t>
            </a:r>
            <a:r>
              <a:rPr lang="it-IT" sz="24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Criteria</a:t>
            </a:r>
            <a:r>
              <a:rPr lang="it-IT" sz="24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1806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15FBF-4182-B7F3-7538-6D92B46CE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81B966-E47B-BBF2-1E87-28389592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36054" y="6458212"/>
            <a:ext cx="2057400" cy="365125"/>
          </a:xfrm>
        </p:spPr>
        <p:txBody>
          <a:bodyPr/>
          <a:lstStyle/>
          <a:p>
            <a:fld id="{EFB2435B-11AA-1D45-91B3-24A9A816602A}" type="slidenum">
              <a:rPr lang="en-GB" smtClean="0">
                <a:solidFill>
                  <a:schemeClr val="accent2">
                    <a:lumMod val="50000"/>
                  </a:schemeClr>
                </a:solidFill>
              </a:rPr>
              <a:t>3</a:t>
            </a:fld>
            <a:endParaRPr lang="en-GB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F53956D-A9A5-BDA3-70C6-30A51AB8D868}"/>
              </a:ext>
            </a:extLst>
          </p:cNvPr>
          <p:cNvSpPr txBox="1"/>
          <p:nvPr/>
        </p:nvSpPr>
        <p:spPr>
          <a:xfrm>
            <a:off x="6532849" y="140071"/>
            <a:ext cx="4606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BGOOD Central Region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FA75050-4EFE-E763-A7B5-D3D95992D02B}"/>
              </a:ext>
            </a:extLst>
          </p:cNvPr>
          <p:cNvGrpSpPr/>
          <p:nvPr/>
        </p:nvGrpSpPr>
        <p:grpSpPr>
          <a:xfrm>
            <a:off x="6059488" y="530118"/>
            <a:ext cx="6286930" cy="5653684"/>
            <a:chOff x="235226" y="812944"/>
            <a:chExt cx="6286930" cy="5653684"/>
          </a:xfrm>
        </p:grpSpPr>
        <p:pic>
          <p:nvPicPr>
            <p:cNvPr id="3" name="Immagine 2" descr="Immagine che contiene schermata, testo, diagramma, design&#10;&#10;Descrizione generata automaticamente">
              <a:extLst>
                <a:ext uri="{FF2B5EF4-FFF2-40B4-BE49-F238E27FC236}">
                  <a16:creationId xmlns:a16="http://schemas.microsoft.com/office/drawing/2014/main" id="{9EF847C4-3082-61D3-4CA3-0654BB285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232" y="3250023"/>
              <a:ext cx="5729768" cy="3216605"/>
            </a:xfrm>
            <a:prstGeom prst="rect">
              <a:avLst/>
            </a:prstGeom>
            <a:effectLst>
              <a:outerShdw blurRad="50800" dist="20822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B20BB4A7-553A-4AD2-0CD7-43709BBA5DC2}"/>
                </a:ext>
              </a:extLst>
            </p:cNvPr>
            <p:cNvSpPr txBox="1"/>
            <p:nvPr/>
          </p:nvSpPr>
          <p:spPr>
            <a:xfrm>
              <a:off x="4572001" y="2905831"/>
              <a:ext cx="1950155" cy="58477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123701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FF0000"/>
                  </a:solidFill>
                  <a:latin typeface="Century Schoolbook" panose="02040604050505020304" pitchFamily="18" charset="0"/>
                </a:rPr>
                <a:t>Target system</a:t>
              </a:r>
            </a:p>
            <a:p>
              <a:pPr algn="ctr"/>
              <a:r>
                <a:rPr lang="en-GB" sz="1600" b="1" dirty="0">
                  <a:solidFill>
                    <a:srgbClr val="FF0000"/>
                  </a:solidFill>
                  <a:latin typeface="Century Schoolbook" panose="02040604050505020304" pitchFamily="18" charset="0"/>
                </a:rPr>
                <a:t>LH</a:t>
              </a:r>
              <a:r>
                <a:rPr lang="en-GB" sz="1600" b="1" baseline="-25000" dirty="0">
                  <a:solidFill>
                    <a:srgbClr val="FF0000"/>
                  </a:solidFill>
                  <a:latin typeface="Century Schoolbook" panose="02040604050505020304" pitchFamily="18" charset="0"/>
                </a:rPr>
                <a:t>2</a:t>
              </a:r>
              <a:r>
                <a:rPr lang="en-GB" sz="1600" b="1" dirty="0">
                  <a:solidFill>
                    <a:srgbClr val="FF0000"/>
                  </a:solidFill>
                  <a:latin typeface="Century Schoolbook" panose="02040604050505020304" pitchFamily="18" charset="0"/>
                </a:rPr>
                <a:t> LD</a:t>
              </a:r>
              <a:r>
                <a:rPr lang="en-GB" sz="1600" b="1" baseline="-25000" dirty="0">
                  <a:solidFill>
                    <a:srgbClr val="FF0000"/>
                  </a:solidFill>
                  <a:latin typeface="Century Schoolbook" panose="02040604050505020304" pitchFamily="18" charset="0"/>
                </a:rPr>
                <a:t>2</a:t>
              </a:r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24AFAABB-7E36-ECF5-234C-3545392712E9}"/>
                </a:ext>
              </a:extLst>
            </p:cNvPr>
            <p:cNvCxnSpPr>
              <a:cxnSpLocks/>
              <a:stCxn id="25" idx="1"/>
            </p:cNvCxnSpPr>
            <p:nvPr/>
          </p:nvCxnSpPr>
          <p:spPr>
            <a:xfrm flipH="1">
              <a:off x="3133619" y="3198219"/>
              <a:ext cx="1438382" cy="15905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03A0B3F-8BC0-F332-7E9A-B82836FAEFB1}"/>
                </a:ext>
              </a:extLst>
            </p:cNvPr>
            <p:cNvSpPr txBox="1"/>
            <p:nvPr/>
          </p:nvSpPr>
          <p:spPr>
            <a:xfrm>
              <a:off x="235226" y="812944"/>
              <a:ext cx="6168886" cy="2340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000" dirty="0">
                  <a:latin typeface="+mj-lt"/>
                </a:rPr>
                <a:t>large solid angle calorimeter:</a:t>
              </a: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GB" sz="2000" dirty="0">
                  <a:latin typeface="+mj-lt"/>
                </a:rPr>
                <a:t>excellent energy resolution for photons </a:t>
              </a: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GB" sz="2000" dirty="0">
                  <a:latin typeface="+mj-lt"/>
                </a:rPr>
                <a:t>good detection efficiency for neutrons</a:t>
              </a: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GB" sz="2000" dirty="0">
                  <a:latin typeface="+mj-lt"/>
                </a:rPr>
                <a:t> charged particle tracking and identification</a:t>
              </a: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en-GB" sz="2000" dirty="0">
                  <a:highlight>
                    <a:srgbClr val="FFFF00"/>
                  </a:highlight>
                  <a:latin typeface="+mj-lt"/>
                </a:rPr>
                <a:t>neutron/photon discrimination</a:t>
              </a:r>
            </a:p>
          </p:txBody>
        </p:sp>
      </p:grp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E160CB06-746C-7347-DDE9-FB2289B8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3621" y="6481082"/>
            <a:ext cx="5072281" cy="3651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42E2C4-4178-63C6-861F-DD948DC7C564}"/>
              </a:ext>
            </a:extLst>
          </p:cNvPr>
          <p:cNvSpPr txBox="1"/>
          <p:nvPr/>
        </p:nvSpPr>
        <p:spPr>
          <a:xfrm>
            <a:off x="-141725" y="3771837"/>
            <a:ext cx="6019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β vs Momentum in </a:t>
            </a:r>
            <a:r>
              <a:rPr lang="en-GB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Forw</a:t>
            </a:r>
            <a:r>
              <a:rPr lang="en-GB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Spectrometer</a:t>
            </a:r>
          </a:p>
        </p:txBody>
      </p:sp>
      <p:pic>
        <p:nvPicPr>
          <p:cNvPr id="14" name="Immagine 13" descr="Immagine che contiene testo, arcobaleno, Policromia, schermata&#10;&#10;Descrizione generata automaticamente">
            <a:extLst>
              <a:ext uri="{FF2B5EF4-FFF2-40B4-BE49-F238E27FC236}">
                <a16:creationId xmlns:a16="http://schemas.microsoft.com/office/drawing/2014/main" id="{A08DDDA5-0F73-83B2-A5DA-78AC302A6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88" y="4108741"/>
            <a:ext cx="4023000" cy="2309210"/>
          </a:xfrm>
          <a:prstGeom prst="rect">
            <a:avLst/>
          </a:prstGeom>
          <a:effectLst>
            <a:outerShdw blurRad="50800" dist="189851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983739C-2C83-ED33-182E-3D66AE80D286}"/>
              </a:ext>
            </a:extLst>
          </p:cNvPr>
          <p:cNvSpPr txBox="1"/>
          <p:nvPr/>
        </p:nvSpPr>
        <p:spPr>
          <a:xfrm>
            <a:off x="401617" y="140071"/>
            <a:ext cx="4606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BGOOD Forward Region</a:t>
            </a:r>
          </a:p>
        </p:txBody>
      </p:sp>
      <p:pic>
        <p:nvPicPr>
          <p:cNvPr id="23" name="Immagine 22" descr="Immagine che contiene diagramma, linea, Diagramma, schermata&#10;&#10;Descrizione generata automaticamente">
            <a:extLst>
              <a:ext uri="{FF2B5EF4-FFF2-40B4-BE49-F238E27FC236}">
                <a16:creationId xmlns:a16="http://schemas.microsoft.com/office/drawing/2014/main" id="{39B28D78-C754-1E1F-8A0A-8DFFC1754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23" y="495089"/>
            <a:ext cx="4323488" cy="2771932"/>
          </a:xfrm>
          <a:prstGeom prst="rect">
            <a:avLst/>
          </a:prstGeom>
          <a:effectLst>
            <a:outerShdw blurRad="50800" dist="172326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1D6F419-BDA4-0747-EFF9-08B65619FC8E}"/>
              </a:ext>
            </a:extLst>
          </p:cNvPr>
          <p:cNvSpPr txBox="1"/>
          <p:nvPr/>
        </p:nvSpPr>
        <p:spPr>
          <a:xfrm>
            <a:off x="-313596" y="3379635"/>
            <a:ext cx="61241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High momentum resolution forward tracking </a:t>
            </a:r>
          </a:p>
        </p:txBody>
      </p:sp>
    </p:spTree>
    <p:extLst>
      <p:ext uri="{BB962C8B-B14F-4D97-AF65-F5344CB8AC3E}">
        <p14:creationId xmlns:p14="http://schemas.microsoft.com/office/powerpoint/2010/main" val="2616578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D11A8-FCE3-5CEF-BCB7-B264C8F50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F43C34-DE87-8658-7005-DFB5B828A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423190"/>
            <a:ext cx="2057400" cy="365125"/>
          </a:xfrm>
        </p:spPr>
        <p:txBody>
          <a:bodyPr/>
          <a:lstStyle/>
          <a:p>
            <a:fld id="{EFB2435B-11AA-1D45-91B3-24A9A816602A}" type="slidenum">
              <a:rPr lang="en-GB" smtClean="0">
                <a:solidFill>
                  <a:schemeClr val="accent2">
                    <a:lumMod val="50000"/>
                  </a:schemeClr>
                </a:solidFill>
              </a:rPr>
              <a:t>4</a:t>
            </a:fld>
            <a:endParaRPr lang="en-GB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2F2DA6AB-88FF-DB7A-513E-805069E5D582}"/>
              </a:ext>
            </a:extLst>
          </p:cNvPr>
          <p:cNvCxnSpPr>
            <a:cxnSpLocks/>
          </p:cNvCxnSpPr>
          <p:nvPr/>
        </p:nvCxnSpPr>
        <p:spPr>
          <a:xfrm>
            <a:off x="0" y="534418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54AB6B-5A17-BBD3-10F5-FDAA87EBED4A}"/>
              </a:ext>
            </a:extLst>
          </p:cNvPr>
          <p:cNvSpPr txBox="1"/>
          <p:nvPr/>
        </p:nvSpPr>
        <p:spPr>
          <a:xfrm>
            <a:off x="0" y="-984"/>
            <a:ext cx="5992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BGO Rugby Ball E.M. Calorimeter:</a:t>
            </a:r>
          </a:p>
        </p:txBody>
      </p:sp>
      <p:sp>
        <p:nvSpPr>
          <p:cNvPr id="35" name="Segnaposto piè di pagina 3">
            <a:extLst>
              <a:ext uri="{FF2B5EF4-FFF2-40B4-BE49-F238E27FC236}">
                <a16:creationId xmlns:a16="http://schemas.microsoft.com/office/drawing/2014/main" id="{1BC02C1E-DB77-BE88-5E37-C9188DDC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3621" y="6481082"/>
            <a:ext cx="5072281" cy="3651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37D39E6-A09B-A3D7-C233-AD84C9E219C3}"/>
                  </a:ext>
                </a:extLst>
              </p:cNvPr>
              <p:cNvSpPr txBox="1"/>
              <p:nvPr/>
            </p:nvSpPr>
            <p:spPr>
              <a:xfrm>
                <a:off x="90120" y="584599"/>
                <a:ext cx="9839432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480 BGO crystals</a:t>
                </a:r>
                <a:r>
                  <a:rPr lang="en-GB" sz="16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of 24 cm depth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 </a:t>
                </a:r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21 radiation lengths thicknes</a:t>
                </a:r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s </a:t>
                </a:r>
              </a:p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  <a:p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15 x 32 sectors (polar and azimuthal angles) =&gt;  15 Crowns</a:t>
                </a:r>
              </a:p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  <a:p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Each crown covers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+mj-lt"/>
                  </a:rPr>
                  <a:t>= 6 ° (FWHM) 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in polar angle</a:t>
                </a:r>
              </a:p>
              <a:p>
                <a:endParaRPr lang="en-GB" sz="1600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Polar angular range  </a:t>
                </a:r>
                <a:r>
                  <a:rPr lang="en-GB" sz="1600" dirty="0" err="1">
                    <a:solidFill>
                      <a:srgbClr val="FF0000"/>
                    </a:solidFill>
                    <a:effectLst/>
                    <a:latin typeface="+mj-lt"/>
                  </a:rPr>
                  <a:t>θ</a:t>
                </a:r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 = (25°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 155°)</a:t>
                </a:r>
              </a:p>
              <a:p>
                <a:endParaRPr lang="en-GB" sz="1600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r>
                  <a:rPr lang="en-GB" sz="1600" dirty="0">
                    <a:solidFill>
                      <a:srgbClr val="FF0000"/>
                    </a:solidFill>
                    <a:latin typeface="+mj-lt"/>
                  </a:rPr>
                  <a:t>Full Azimuthal range</a:t>
                </a:r>
              </a:p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C37D39E6-A09B-A3D7-C233-AD84C9E21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0" y="584599"/>
                <a:ext cx="9839432" cy="2554545"/>
              </a:xfrm>
              <a:prstGeom prst="rect">
                <a:avLst/>
              </a:prstGeom>
              <a:blipFill>
                <a:blip r:embed="rId2"/>
                <a:stretch>
                  <a:fillRect l="-387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 descr="Immagine che contiene Turchese, aqua, design, Blu elettrico&#10;&#10;Il contenuto generato dall'IA potrebbe non essere corretto.">
            <a:extLst>
              <a:ext uri="{FF2B5EF4-FFF2-40B4-BE49-F238E27FC236}">
                <a16:creationId xmlns:a16="http://schemas.microsoft.com/office/drawing/2014/main" id="{95948718-53FE-9481-CF4A-16BDEAB54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349" y="922672"/>
            <a:ext cx="5072281" cy="54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6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8E4C5-9A5C-AC99-34A9-AADD87922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930878D-E86E-3981-DACB-0272DD562B9D}"/>
                  </a:ext>
                </a:extLst>
              </p:cNvPr>
              <p:cNvSpPr txBox="1"/>
              <p:nvPr/>
            </p:nvSpPr>
            <p:spPr>
              <a:xfrm>
                <a:off x="90120" y="584599"/>
                <a:ext cx="9839432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480 BGO crystals</a:t>
                </a:r>
                <a:r>
                  <a:rPr lang="en-GB" sz="16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of 24 cm depth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 </a:t>
                </a:r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21 radiation lengths thicknes</a:t>
                </a:r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s </a:t>
                </a:r>
              </a:p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  <a:p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15 x 32 sectors (polar and azimuthal angles) =&gt;  15 Crowns</a:t>
                </a:r>
              </a:p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  <a:p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Each crown covers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+mj-lt"/>
                  </a:rPr>
                  <a:t>= 6 ° (FWHM) 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in polar angle</a:t>
                </a:r>
              </a:p>
              <a:p>
                <a:endParaRPr lang="en-GB" sz="1600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Polar angular range  </a:t>
                </a:r>
                <a:r>
                  <a:rPr lang="en-GB" sz="1600" dirty="0" err="1">
                    <a:solidFill>
                      <a:srgbClr val="FF0000"/>
                    </a:solidFill>
                    <a:effectLst/>
                    <a:latin typeface="+mj-lt"/>
                  </a:rPr>
                  <a:t>θ</a:t>
                </a:r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 = (25°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 155°)</a:t>
                </a:r>
              </a:p>
              <a:p>
                <a:endParaRPr lang="en-GB" sz="1600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r>
                  <a:rPr lang="en-GB" sz="1600" dirty="0">
                    <a:solidFill>
                      <a:srgbClr val="FF0000"/>
                    </a:solidFill>
                    <a:latin typeface="+mj-lt"/>
                  </a:rPr>
                  <a:t>Full Azimuthal range</a:t>
                </a:r>
              </a:p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930878D-E86E-3981-DACB-0272DD562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0" y="584599"/>
                <a:ext cx="9839432" cy="2554545"/>
              </a:xfrm>
              <a:prstGeom prst="rect">
                <a:avLst/>
              </a:prstGeom>
              <a:blipFill>
                <a:blip r:embed="rId2"/>
                <a:stretch>
                  <a:fillRect l="-387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82C158-B283-7B53-4EB2-52330EDB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423190"/>
            <a:ext cx="2057400" cy="365125"/>
          </a:xfrm>
        </p:spPr>
        <p:txBody>
          <a:bodyPr/>
          <a:lstStyle/>
          <a:p>
            <a:fld id="{EFB2435B-11AA-1D45-91B3-24A9A816602A}" type="slidenum">
              <a:rPr lang="en-GB" smtClean="0">
                <a:solidFill>
                  <a:schemeClr val="accent2">
                    <a:lumMod val="50000"/>
                  </a:schemeClr>
                </a:solidFill>
              </a:rPr>
              <a:t>5</a:t>
            </a:fld>
            <a:endParaRPr lang="en-GB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1BE3A7B1-0EFD-0961-8184-C55405C60BDE}"/>
              </a:ext>
            </a:extLst>
          </p:cNvPr>
          <p:cNvCxnSpPr>
            <a:cxnSpLocks/>
          </p:cNvCxnSpPr>
          <p:nvPr/>
        </p:nvCxnSpPr>
        <p:spPr>
          <a:xfrm>
            <a:off x="0" y="534418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A8E52D-9798-934D-3EF3-DA6CF27CB6A6}"/>
              </a:ext>
            </a:extLst>
          </p:cNvPr>
          <p:cNvSpPr txBox="1"/>
          <p:nvPr/>
        </p:nvSpPr>
        <p:spPr>
          <a:xfrm>
            <a:off x="0" y="-984"/>
            <a:ext cx="5992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BGO Rugby Ball E.M. Calorimeter: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2394119-7D01-FFA1-4ED5-B05CECD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808" y="584599"/>
            <a:ext cx="4452321" cy="3129271"/>
          </a:xfrm>
          <a:prstGeom prst="rect">
            <a:avLst/>
          </a:prstGeom>
          <a:noFill/>
          <a:effectLst>
            <a:outerShdw blurRad="50800" dist="14557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FFF61E36-851B-2C48-6E4F-4A6B9F9F34B3}"/>
              </a:ext>
            </a:extLst>
          </p:cNvPr>
          <p:cNvGrpSpPr/>
          <p:nvPr/>
        </p:nvGrpSpPr>
        <p:grpSpPr>
          <a:xfrm>
            <a:off x="7562606" y="3735745"/>
            <a:ext cx="4060727" cy="1034414"/>
            <a:chOff x="7562606" y="3735745"/>
            <a:chExt cx="4060727" cy="1034414"/>
          </a:xfrm>
        </p:grpSpPr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DD635FD-B020-7E31-205B-FE8CE7ED8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6706" y="4062273"/>
              <a:ext cx="267252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Symbol" pitchFamily="2" charset="2"/>
                <a:buNone/>
              </a:pPr>
              <a:r>
                <a:rPr lang="en-US" altLang="it-IT" sz="2000" dirty="0">
                  <a:solidFill>
                    <a:srgbClr val="0432FF"/>
                  </a:solidFill>
                  <a:latin typeface="Symbol" pitchFamily="2" charset="2"/>
                </a:rPr>
                <a:t>D </a:t>
              </a:r>
              <a:r>
                <a:rPr lang="en-US" altLang="it-IT" dirty="0">
                  <a:solidFill>
                    <a:srgbClr val="0432FF"/>
                  </a:solidFill>
                  <a:latin typeface="Symbol" pitchFamily="2" charset="2"/>
                </a:rPr>
                <a:t>q</a:t>
              </a:r>
              <a:r>
                <a:rPr lang="en-US" altLang="it-IT" sz="20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 </a:t>
              </a:r>
              <a:r>
                <a:rPr lang="en-US" altLang="it-IT" sz="2000" dirty="0">
                  <a:solidFill>
                    <a:srgbClr val="0432FF"/>
                  </a:solidFill>
                </a:rPr>
                <a:t>= 6 ° (FWHM)</a:t>
              </a:r>
              <a:r>
                <a:rPr lang="en-US" altLang="it-IT" sz="20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  </a:t>
              </a:r>
            </a:p>
            <a:p>
              <a:pPr>
                <a:buFont typeface="Symbol" pitchFamily="2" charset="2"/>
                <a:buNone/>
              </a:pPr>
              <a:r>
                <a:rPr lang="en-US" altLang="it-IT" sz="2000" dirty="0">
                  <a:solidFill>
                    <a:srgbClr val="0432FF"/>
                  </a:solidFill>
                  <a:latin typeface="Symbol" pitchFamily="2" charset="2"/>
                </a:rPr>
                <a:t>D </a:t>
              </a:r>
              <a:r>
                <a:rPr lang="en-US" altLang="it-IT" dirty="0">
                  <a:solidFill>
                    <a:srgbClr val="0432FF"/>
                  </a:solidFill>
                  <a:latin typeface="Symbol" pitchFamily="2" charset="2"/>
                </a:rPr>
                <a:t>f </a:t>
              </a:r>
              <a:r>
                <a:rPr lang="en-US" altLang="it-IT" sz="2000" dirty="0">
                  <a:solidFill>
                    <a:srgbClr val="0432FF"/>
                  </a:solidFill>
                </a:rPr>
                <a:t>= 11.25° (FWHM)</a:t>
              </a: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B29D5DA5-E836-E540-6F73-C0B80A6DC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2606" y="3735745"/>
              <a:ext cx="406072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it-IT" sz="1600" b="1" dirty="0">
                  <a:solidFill>
                    <a:srgbClr val="0432FF"/>
                  </a:solidFill>
                </a:rPr>
                <a:t>Angular resolution for single crystal</a:t>
              </a:r>
            </a:p>
          </p:txBody>
        </p:sp>
      </p:grpSp>
      <p:sp>
        <p:nvSpPr>
          <p:cNvPr id="35" name="Segnaposto piè di pagina 3">
            <a:extLst>
              <a:ext uri="{FF2B5EF4-FFF2-40B4-BE49-F238E27FC236}">
                <a16:creationId xmlns:a16="http://schemas.microsoft.com/office/drawing/2014/main" id="{4B0FDF84-D3B3-97C3-3EAC-41944448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3621" y="6481082"/>
            <a:ext cx="5072281" cy="3651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Immagine 5" descr="Immagine che contiene strumento, coltello, arma, Lama&#10;&#10;Il contenuto generato dall'IA potrebbe non essere corretto.">
            <a:extLst>
              <a:ext uri="{FF2B5EF4-FFF2-40B4-BE49-F238E27FC236}">
                <a16:creationId xmlns:a16="http://schemas.microsoft.com/office/drawing/2014/main" id="{B046995D-EFED-8DDC-67AD-03BDFCC0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51700" y="4883447"/>
            <a:ext cx="2482538" cy="13899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5AA78BC-4F3D-AB47-BB84-C87E5AFBF3CE}"/>
                  </a:ext>
                </a:extLst>
              </p:cNvPr>
              <p:cNvSpPr txBox="1"/>
              <p:nvPr/>
            </p:nvSpPr>
            <p:spPr>
              <a:xfrm>
                <a:off x="58195" y="2826485"/>
                <a:ext cx="9839432" cy="2671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  <a:p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C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rystals shaped as </a:t>
                </a:r>
                <a:r>
                  <a:rPr lang="en-GB" sz="1600" b="1" dirty="0">
                    <a:solidFill>
                      <a:srgbClr val="00B050"/>
                    </a:solidFill>
                    <a:effectLst/>
                    <a:latin typeface="+mj-lt"/>
                  </a:rPr>
                  <a:t>pyramidal sectors with trapezoidal basis</a:t>
                </a:r>
              </a:p>
              <a:p>
                <a:endParaRPr lang="en-GB" sz="1600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8 different </a:t>
                </a: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dimensions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C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oupling </a:t>
                </a: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with 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a HamamatsuR580 or R329-2 PMT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rgbClr val="FF0000"/>
                    </a:solidFill>
                    <a:latin typeface="+mj-lt"/>
                  </a:rPr>
                  <a:t>Signals read by </a:t>
                </a:r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WIENER AVM16 sampling ADCs </a:t>
                </a:r>
              </a:p>
              <a:p>
                <a:pPr marL="742950" lvl="1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GB" sz="1600" b="1" dirty="0">
                    <a:solidFill>
                      <a:srgbClr val="00B050"/>
                    </a:solidFill>
                    <a:latin typeface="+mj-lt"/>
                  </a:rPr>
                  <a:t>Energy</a:t>
                </a:r>
                <a:r>
                  <a:rPr lang="en-GB" sz="16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(Signal Integral) </a:t>
                </a:r>
                <a:r>
                  <a:rPr lang="en-GB" sz="1600" dirty="0">
                    <a:solidFill>
                      <a:srgbClr val="00B050"/>
                    </a:solidFill>
                    <a:latin typeface="+mj-lt"/>
                  </a:rPr>
                  <a:t>and </a:t>
                </a:r>
                <a:r>
                  <a:rPr lang="en-GB" sz="1600" b="1" dirty="0">
                    <a:solidFill>
                      <a:srgbClr val="00B050"/>
                    </a:solidFill>
                    <a:latin typeface="+mj-lt"/>
                  </a:rPr>
                  <a:t>Time </a:t>
                </a: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(Signal Start Time</a:t>
                </a:r>
                <a:r>
                  <a:rPr lang="en-GB" sz="1600" dirty="0">
                    <a:solidFill>
                      <a:srgbClr val="00B050"/>
                    </a:solidFill>
                    <a:latin typeface="+mj-lt"/>
                  </a:rPr>
                  <a:t>) Information</a:t>
                </a:r>
              </a:p>
              <a:p>
                <a:pPr marL="742950" lvl="1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Rate160MHz</a:t>
                </a:r>
                <a:r>
                  <a:rPr lang="en-GB" sz="1600" dirty="0">
                    <a:solidFill>
                      <a:srgbClr val="131413"/>
                    </a:solidFill>
                  </a:rPr>
                  <a:t> (t sample 6,25 ns)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rgbClr val="131413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GB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𝐓𝐢𝐦𝐞</m:t>
                    </m:r>
                    <m:r>
                      <a:rPr lang="en-GB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𝐑𝐞𝐬𝐨𝐥𝐮𝐭𝐢𝐨𝐧</m:t>
                    </m:r>
                    <m:r>
                      <a:rPr lang="en-GB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𝛅</m:t>
                    </m:r>
                    <m:r>
                      <a:rPr lang="en-GB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  <m:r>
                      <a:rPr lang="en-GB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it-IT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it-IT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it-IT" b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m:rPr>
                        <m:nor/>
                      </m:rPr>
                      <a:rPr lang="en-GB" b="1" dirty="0">
                        <a:solidFill>
                          <a:srgbClr val="0432FF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GB" b="1" dirty="0">
                        <a:solidFill>
                          <a:srgbClr val="0432FF"/>
                        </a:solidFill>
                      </a:rPr>
                      <m:t>ns</m:t>
                    </m:r>
                  </m:oMath>
                </a14:m>
                <a:endParaRPr lang="en-GB" b="1" dirty="0">
                  <a:solidFill>
                    <a:srgbClr val="131413"/>
                  </a:solidFill>
                  <a:effectLst/>
                  <a:latin typeface="+mj-lt"/>
                </a:endParaRP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5AA78BC-4F3D-AB47-BB84-C87E5AFBF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5" y="2826485"/>
                <a:ext cx="9839432" cy="2671116"/>
              </a:xfrm>
              <a:prstGeom prst="rect">
                <a:avLst/>
              </a:prstGeom>
              <a:blipFill>
                <a:blip r:embed="rId6"/>
                <a:stretch>
                  <a:fillRect l="-387" b="-23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7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35109-48F9-33E0-538F-D052C0B7A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F7E20A1-71A6-65A1-5BCE-BB393861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423190"/>
            <a:ext cx="2057400" cy="365125"/>
          </a:xfrm>
        </p:spPr>
        <p:txBody>
          <a:bodyPr/>
          <a:lstStyle/>
          <a:p>
            <a:fld id="{EFB2435B-11AA-1D45-91B3-24A9A816602A}" type="slidenum">
              <a:rPr lang="en-GB" smtClean="0">
                <a:solidFill>
                  <a:schemeClr val="accent2">
                    <a:lumMod val="50000"/>
                  </a:schemeClr>
                </a:solidFill>
              </a:rPr>
              <a:t>6</a:t>
            </a:fld>
            <a:endParaRPr lang="en-GB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C0CBA24F-121A-EEBF-1DC5-974125F7E76F}"/>
              </a:ext>
            </a:extLst>
          </p:cNvPr>
          <p:cNvCxnSpPr>
            <a:cxnSpLocks/>
          </p:cNvCxnSpPr>
          <p:nvPr/>
        </p:nvCxnSpPr>
        <p:spPr>
          <a:xfrm>
            <a:off x="0" y="534418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73A6C6E-AFC5-B280-9627-DD285BD45109}"/>
              </a:ext>
            </a:extLst>
          </p:cNvPr>
          <p:cNvSpPr txBox="1"/>
          <p:nvPr/>
        </p:nvSpPr>
        <p:spPr>
          <a:xfrm>
            <a:off x="0" y="-984"/>
            <a:ext cx="5992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BGO Rugby Ball E.M. Calorimeter: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2FE4F1AE-D674-648E-1CBD-72D1D3B27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9217" y="4376623"/>
            <a:ext cx="4395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b="1" dirty="0">
                <a:solidFill>
                  <a:srgbClr val="0432FF"/>
                </a:solidFill>
              </a:rPr>
              <a:t>Energy Resolution  (1GeV photons)</a:t>
            </a:r>
          </a:p>
        </p:txBody>
      </p:sp>
      <p:sp>
        <p:nvSpPr>
          <p:cNvPr id="35" name="Segnaposto piè di pagina 3">
            <a:extLst>
              <a:ext uri="{FF2B5EF4-FFF2-40B4-BE49-F238E27FC236}">
                <a16:creationId xmlns:a16="http://schemas.microsoft.com/office/drawing/2014/main" id="{3C79F097-1D48-78FB-1470-68DC18D7B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3621" y="6481082"/>
            <a:ext cx="5072281" cy="3651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1AE189B2-B6BA-7D1B-9DE0-243657A51CC9}"/>
                  </a:ext>
                </a:extLst>
              </p:cNvPr>
              <p:cNvSpPr txBox="1"/>
              <p:nvPr/>
            </p:nvSpPr>
            <p:spPr>
              <a:xfrm>
                <a:off x="7587963" y="4722901"/>
                <a:ext cx="450347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𝐹𝑊𝐻𝑀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b="0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i="1" smtClean="0">
                                      <a:solidFill>
                                        <a:srgbClr val="0432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b="0" i="1" smtClean="0">
                                          <a:solidFill>
                                            <a:srgbClr val="0432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it-IT" i="1" smtClean="0">
                                                  <a:solidFill>
                                                    <a:srgbClr val="0432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it-IT" b="0" i="1" smtClean="0">
                                                  <a:solidFill>
                                                    <a:srgbClr val="0432FF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</m:rad>
                                        </m:e>
                                        <m:sub>
                                          <m:r>
                                            <a:rPr lang="it-IT" b="0" i="1" smtClean="0">
                                              <a:solidFill>
                                                <a:srgbClr val="0432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it-IT" b="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≈3%</m:t>
                      </m:r>
                    </m:oMath>
                  </m:oMathPara>
                </a14:m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1AE189B2-B6BA-7D1B-9DE0-243657A51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963" y="4722901"/>
                <a:ext cx="4503476" cy="818366"/>
              </a:xfrm>
              <a:prstGeom prst="rect">
                <a:avLst/>
              </a:prstGeom>
              <a:blipFill>
                <a:blip r:embed="rId2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F68D5126-3731-EF20-BEC2-9C5019218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216" y="1597996"/>
            <a:ext cx="3261681" cy="2329773"/>
          </a:xfrm>
          <a:prstGeom prst="rect">
            <a:avLst/>
          </a:prstGeom>
          <a:effectLst>
            <a:outerShdw blurRad="50800" dist="20822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0683BA-7E11-554D-D468-007D1B83229A}"/>
              </a:ext>
            </a:extLst>
          </p:cNvPr>
          <p:cNvSpPr txBox="1"/>
          <p:nvPr/>
        </p:nvSpPr>
        <p:spPr>
          <a:xfrm>
            <a:off x="8229215" y="1190458"/>
            <a:ext cx="3261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Photons in BGO Ball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1D93E8-53B1-21EE-05A6-7FE0D068B6C2}"/>
                  </a:ext>
                </a:extLst>
              </p:cNvPr>
              <p:cNvSpPr txBox="1"/>
              <p:nvPr/>
            </p:nvSpPr>
            <p:spPr>
              <a:xfrm>
                <a:off x="90120" y="584599"/>
                <a:ext cx="9839432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480 BGO crystals</a:t>
                </a:r>
                <a:r>
                  <a:rPr lang="en-GB" sz="1600" b="1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of 24 cm depth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 </a:t>
                </a:r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21 radiation lengths thicknes</a:t>
                </a:r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s </a:t>
                </a:r>
              </a:p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  <a:p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15 x 32 sectors (polar and azimuthal angles) =&gt;  15 Crowns</a:t>
                </a:r>
              </a:p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  <a:p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Each crown covers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1600" dirty="0">
                    <a:solidFill>
                      <a:schemeClr val="tx1"/>
                    </a:solidFill>
                    <a:latin typeface="+mj-lt"/>
                  </a:rPr>
                  <a:t>= 6 ° (FWHM) 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in polar angle</a:t>
                </a:r>
              </a:p>
              <a:p>
                <a:endParaRPr lang="en-GB" sz="1600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Polar angular range  </a:t>
                </a:r>
                <a:r>
                  <a:rPr lang="en-GB" sz="1600" dirty="0" err="1">
                    <a:solidFill>
                      <a:srgbClr val="FF0000"/>
                    </a:solidFill>
                    <a:effectLst/>
                    <a:latin typeface="+mj-lt"/>
                  </a:rPr>
                  <a:t>θ</a:t>
                </a:r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 = (25°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  <a:effectLst/>
                    <a:latin typeface="+mj-lt"/>
                  </a:rPr>
                  <a:t> 155°)</a:t>
                </a:r>
              </a:p>
              <a:p>
                <a:endParaRPr lang="en-GB" sz="1600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r>
                  <a:rPr lang="en-GB" sz="1600" dirty="0">
                    <a:solidFill>
                      <a:srgbClr val="FF0000"/>
                    </a:solidFill>
                    <a:latin typeface="+mj-lt"/>
                  </a:rPr>
                  <a:t>Full Azimuthal range</a:t>
                </a:r>
              </a:p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AA1D93E8-53B1-21EE-05A6-7FE0D068B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0" y="584599"/>
                <a:ext cx="9839432" cy="2554545"/>
              </a:xfrm>
              <a:prstGeom prst="rect">
                <a:avLst/>
              </a:prstGeom>
              <a:blipFill>
                <a:blip r:embed="rId4"/>
                <a:stretch>
                  <a:fillRect l="-387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DEC5538-DEC3-D1B4-E555-F15D93788236}"/>
                  </a:ext>
                </a:extLst>
              </p:cNvPr>
              <p:cNvSpPr txBox="1"/>
              <p:nvPr/>
            </p:nvSpPr>
            <p:spPr>
              <a:xfrm>
                <a:off x="58195" y="2826485"/>
                <a:ext cx="9839432" cy="3040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GB" sz="1600" dirty="0">
                  <a:solidFill>
                    <a:srgbClr val="131413"/>
                  </a:solidFill>
                  <a:latin typeface="+mj-lt"/>
                </a:endParaRPr>
              </a:p>
              <a:p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C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rystals shaped as </a:t>
                </a:r>
                <a:r>
                  <a:rPr lang="en-GB" sz="1600" b="1" dirty="0">
                    <a:solidFill>
                      <a:srgbClr val="00B050"/>
                    </a:solidFill>
                    <a:effectLst/>
                    <a:latin typeface="+mj-lt"/>
                  </a:rPr>
                  <a:t>pyramidal sectors with trapezoidal basis</a:t>
                </a:r>
              </a:p>
              <a:p>
                <a:endParaRPr lang="en-GB" sz="1600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8 different </a:t>
                </a: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dimensions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Each crystal wrapped in a </a:t>
                </a:r>
                <a:r>
                  <a:rPr lang="en-GB" sz="1600" i="1" dirty="0">
                    <a:solidFill>
                      <a:srgbClr val="131413"/>
                    </a:solidFill>
                    <a:effectLst/>
                    <a:latin typeface="+mj-lt"/>
                  </a:rPr>
                  <a:t>30μm 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aluminised Mylar foil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C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oupling </a:t>
                </a: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with 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a HamamatsuR580 or R329-2 PMT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rgbClr val="FF0000"/>
                    </a:solidFill>
                    <a:latin typeface="+mj-lt"/>
                  </a:rPr>
                  <a:t>Signals read by </a:t>
                </a:r>
                <a:r>
                  <a:rPr lang="en-GB" sz="1600" b="1" dirty="0">
                    <a:solidFill>
                      <a:srgbClr val="FF0000"/>
                    </a:solidFill>
                    <a:effectLst/>
                    <a:latin typeface="+mj-lt"/>
                  </a:rPr>
                  <a:t>W-IE-NE-R AVM16 sampling ADCs </a:t>
                </a:r>
              </a:p>
              <a:p>
                <a:pPr marL="742950" lvl="1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GB" sz="1600" b="1" dirty="0">
                    <a:solidFill>
                      <a:srgbClr val="00B050"/>
                    </a:solidFill>
                    <a:latin typeface="+mj-lt"/>
                  </a:rPr>
                  <a:t>Energy</a:t>
                </a:r>
                <a:r>
                  <a:rPr lang="en-GB" sz="1600" dirty="0">
                    <a:solidFill>
                      <a:srgbClr val="00B050"/>
                    </a:solidFill>
                    <a:latin typeface="+mj-lt"/>
                  </a:rPr>
                  <a:t> </a:t>
                </a: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(Signal Integral) </a:t>
                </a:r>
                <a:r>
                  <a:rPr lang="en-GB" sz="1600" dirty="0">
                    <a:solidFill>
                      <a:srgbClr val="00B050"/>
                    </a:solidFill>
                    <a:latin typeface="+mj-lt"/>
                  </a:rPr>
                  <a:t>and </a:t>
                </a:r>
                <a:r>
                  <a:rPr lang="en-GB" sz="1600" b="1" dirty="0">
                    <a:solidFill>
                      <a:srgbClr val="00B050"/>
                    </a:solidFill>
                    <a:latin typeface="+mj-lt"/>
                  </a:rPr>
                  <a:t>Time </a:t>
                </a: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(Signal Start Time</a:t>
                </a:r>
                <a:r>
                  <a:rPr lang="en-GB" sz="1600" dirty="0">
                    <a:solidFill>
                      <a:srgbClr val="00B050"/>
                    </a:solidFill>
                    <a:latin typeface="+mj-lt"/>
                  </a:rPr>
                  <a:t>) Information</a:t>
                </a:r>
              </a:p>
              <a:p>
                <a:pPr marL="742950" lvl="1" indent="-28575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Rate160MHz</a:t>
                </a:r>
                <a:r>
                  <a:rPr lang="en-GB" sz="1600" dirty="0">
                    <a:solidFill>
                      <a:srgbClr val="131413"/>
                    </a:solidFill>
                  </a:rPr>
                  <a:t> (t sample 6,25 ns)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0" smtClean="0">
                        <a:solidFill>
                          <a:srgbClr val="131413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GB" b="1" i="0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𝐓𝐢𝐦𝐞</m:t>
                    </m:r>
                    <m:r>
                      <a:rPr lang="en-GB" b="1" i="0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1" i="0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𝐑𝐞𝐬𝐨𝐥𝐮𝐭𝐢𝐨𝐧</m:t>
                    </m:r>
                    <m:r>
                      <a:rPr lang="en-GB" b="1" i="0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b="1" i="0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𝛅</m:t>
                    </m:r>
                    <m:r>
                      <a:rPr lang="en-GB" b="1" i="0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𝐭</m:t>
                    </m:r>
                    <m:r>
                      <a:rPr lang="en-GB" b="1" i="0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it-IT" b="1" i="0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it-IT" b="1" i="1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it-IT" b="1" i="0" smtClean="0">
                        <a:solidFill>
                          <a:srgbClr val="0432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b="1" dirty="0">
                    <a:solidFill>
                      <a:srgbClr val="0432FF"/>
                    </a:solidFill>
                    <a:effectLst/>
                    <a:latin typeface="+mj-lt"/>
                  </a:rPr>
                  <a:t> ns </a:t>
                </a:r>
                <a:endParaRPr lang="en-GB" b="1" dirty="0">
                  <a:solidFill>
                    <a:srgbClr val="131413"/>
                  </a:solidFill>
                  <a:effectLst/>
                  <a:latin typeface="+mj-lt"/>
                </a:endParaRP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DEC5538-DEC3-D1B4-E555-F15D93788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5" y="2826485"/>
                <a:ext cx="9839432" cy="3040448"/>
              </a:xfrm>
              <a:prstGeom prst="rect">
                <a:avLst/>
              </a:prstGeom>
              <a:blipFill>
                <a:blip r:embed="rId5"/>
                <a:stretch>
                  <a:fillRect l="-387" b="-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680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D2428-7526-E15D-DF40-3FEAED55F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0F2A3D-973B-2110-EC7F-EF7BDA77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423190"/>
            <a:ext cx="2057400" cy="365125"/>
          </a:xfrm>
        </p:spPr>
        <p:txBody>
          <a:bodyPr/>
          <a:lstStyle/>
          <a:p>
            <a:fld id="{EFB2435B-11AA-1D45-91B3-24A9A816602A}" type="slidenum">
              <a:rPr lang="en-GB" smtClean="0">
                <a:solidFill>
                  <a:schemeClr val="accent2">
                    <a:lumMod val="50000"/>
                  </a:schemeClr>
                </a:solidFill>
              </a:rPr>
              <a:t>7</a:t>
            </a:fld>
            <a:endParaRPr lang="en-GB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CAFA9D30-53B4-0052-955C-25D61694A6F2}"/>
              </a:ext>
            </a:extLst>
          </p:cNvPr>
          <p:cNvCxnSpPr>
            <a:cxnSpLocks/>
          </p:cNvCxnSpPr>
          <p:nvPr/>
        </p:nvCxnSpPr>
        <p:spPr>
          <a:xfrm>
            <a:off x="0" y="534418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79353B-602C-75AC-C10D-B7803FC3D087}"/>
              </a:ext>
            </a:extLst>
          </p:cNvPr>
          <p:cNvSpPr txBox="1"/>
          <p:nvPr/>
        </p:nvSpPr>
        <p:spPr>
          <a:xfrm>
            <a:off x="0" y="-984"/>
            <a:ext cx="5992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BGO Rugby Ball E.M. Calorimeter: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CCDC95C-02E2-537C-F33D-AB197D26133C}"/>
                  </a:ext>
                </a:extLst>
              </p:cNvPr>
              <p:cNvSpPr txBox="1"/>
              <p:nvPr/>
            </p:nvSpPr>
            <p:spPr>
              <a:xfrm>
                <a:off x="129317" y="824059"/>
                <a:ext cx="11746008" cy="54643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000" b="1" dirty="0">
                    <a:solidFill>
                      <a:srgbClr val="FF0000"/>
                    </a:solidFill>
                    <a:effectLst/>
                    <a:latin typeface="+mj-lt"/>
                  </a:rPr>
                  <a:t>Charged Particles</a:t>
                </a:r>
                <a:r>
                  <a:rPr lang="en-GB" sz="1600" dirty="0">
                    <a:solidFill>
                      <a:srgbClr val="131413"/>
                    </a:solidFill>
                    <a:effectLst/>
                    <a:latin typeface="+mj-lt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GB" sz="2000" i="1" dirty="0">
                    <a:solidFill>
                      <a:srgbClr val="131413"/>
                    </a:solidFill>
                    <a:latin typeface="+mj-lt"/>
                  </a:rPr>
                  <a:t>S</a:t>
                </a:r>
                <a:r>
                  <a:rPr lang="en-GB" sz="2000" i="1" dirty="0">
                    <a:solidFill>
                      <a:srgbClr val="131413"/>
                    </a:solidFill>
                    <a:effectLst/>
                    <a:latin typeface="+mj-lt"/>
                  </a:rPr>
                  <a:t>ignals in geometrical coincidence BGO-Barrel-MWPCs.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GB" sz="2000" i="1" dirty="0">
                    <a:solidFill>
                      <a:srgbClr val="131413"/>
                    </a:solidFill>
                    <a:effectLst/>
                    <a:latin typeface="+mj-lt"/>
                  </a:rPr>
                  <a:t>Charged particle </a:t>
                </a:r>
                <a:r>
                  <a:rPr lang="en-GB" sz="2000" i="1" dirty="0">
                    <a:solidFill>
                      <a:srgbClr val="131413"/>
                    </a:solidFill>
                    <a:latin typeface="+mj-lt"/>
                  </a:rPr>
                  <a:t>Identification ( p,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000" b="0" i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000" b="0" i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GB" sz="2000" i="1" dirty="0">
                    <a:solidFill>
                      <a:srgbClr val="131413"/>
                    </a:solidFill>
                    <a:effectLst/>
                    <a:latin typeface="+mj-lt"/>
                  </a:rPr>
                  <a:t>) by mean 2-dim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dirty="0" smtClean="0">
                            <a:solidFill>
                              <a:srgbClr val="131413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 dirty="0" smtClean="0">
                            <a:solidFill>
                              <a:srgbClr val="131413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GB" sz="2000" i="1" dirty="0" smtClean="0">
                            <a:solidFill>
                              <a:srgbClr val="131413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GB" sz="2000" i="1" dirty="0" smtClean="0">
                        <a:solidFill>
                          <a:srgbClr val="131413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  <m:r>
                      <a:rPr lang="en-GB" sz="2000" i="1" dirty="0" err="1" smtClean="0">
                        <a:solidFill>
                          <a:srgbClr val="131413"/>
                        </a:solidFill>
                        <a:effectLst/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2000" b="0" i="1" dirty="0" smtClean="0">
                        <a:solidFill>
                          <a:srgbClr val="131413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i="1" dirty="0">
                    <a:solidFill>
                      <a:srgbClr val="131413"/>
                    </a:solidFill>
                    <a:effectLst/>
                    <a:latin typeface="+mj-lt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endParaRPr lang="en-GB" i="1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GB" sz="2000" b="1" dirty="0">
                    <a:solidFill>
                      <a:srgbClr val="0432FF"/>
                    </a:solidFill>
                    <a:effectLst/>
                    <a:latin typeface="+mj-lt"/>
                  </a:rPr>
                  <a:t>Neutral Particles (Photons/Neutrons):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GB" sz="2000" i="1" dirty="0">
                    <a:solidFill>
                      <a:srgbClr val="131413"/>
                    </a:solidFill>
                    <a:effectLst/>
                    <a:latin typeface="+mj-lt"/>
                  </a:rPr>
                  <a:t>Signals in the BGO not associated with hits in any other detector</a:t>
                </a:r>
              </a:p>
              <a:p>
                <a:pPr algn="just">
                  <a:lnSpc>
                    <a:spcPct val="150000"/>
                  </a:lnSpc>
                </a:pPr>
                <a:endParaRPr lang="en-GB" i="1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GB" b="1" i="1" dirty="0">
                    <a:solidFill>
                      <a:srgbClr val="FF0000"/>
                    </a:solidFill>
                    <a:effectLst/>
                    <a:latin typeface="+mj-lt"/>
                  </a:rPr>
                  <a:t>We define: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GB" sz="2000" b="1" dirty="0">
                    <a:solidFill>
                      <a:srgbClr val="00B050"/>
                    </a:solidFill>
                    <a:latin typeface="+mj-lt"/>
                  </a:rPr>
                  <a:t>BGO Cluster</a:t>
                </a:r>
                <a:r>
                  <a:rPr lang="en-GB" sz="2000" dirty="0">
                    <a:solidFill>
                      <a:srgbClr val="00B050"/>
                    </a:solidFill>
                    <a:latin typeface="+mj-lt"/>
                  </a:rPr>
                  <a:t>:</a:t>
                </a: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 </a:t>
                </a:r>
                <a:r>
                  <a:rPr lang="en-GB" sz="1600" i="1" dirty="0">
                    <a:solidFill>
                      <a:srgbClr val="131413"/>
                    </a:solidFill>
                    <a:latin typeface="+mj-lt"/>
                  </a:rPr>
                  <a:t>G</a:t>
                </a:r>
                <a:r>
                  <a:rPr lang="en-GB" i="1" dirty="0">
                    <a:solidFill>
                      <a:srgbClr val="131413"/>
                    </a:solidFill>
                    <a:effectLst/>
                    <a:latin typeface="+mj-lt"/>
                  </a:rPr>
                  <a:t>roup of contiguous crystals associated with the interaction of the same particle within the detector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GB" sz="2000" b="1" dirty="0">
                    <a:solidFill>
                      <a:srgbClr val="00B050"/>
                    </a:solidFill>
                    <a:latin typeface="+mj-lt"/>
                  </a:rPr>
                  <a:t>Cluster </a:t>
                </a:r>
                <a:r>
                  <a:rPr lang="en-GB" sz="2000" b="1" dirty="0">
                    <a:solidFill>
                      <a:srgbClr val="00B050"/>
                    </a:solidFill>
                    <a:effectLst/>
                    <a:latin typeface="+mj-lt"/>
                  </a:rPr>
                  <a:t>multiplicity</a:t>
                </a:r>
                <a:r>
                  <a:rPr lang="en-GB" sz="1600" dirty="0">
                    <a:solidFill>
                      <a:srgbClr val="131413"/>
                    </a:solidFill>
                    <a:latin typeface="+mj-lt"/>
                  </a:rPr>
                  <a:t>: </a:t>
                </a:r>
                <a:r>
                  <a:rPr lang="en-GB" i="1" dirty="0">
                    <a:solidFill>
                      <a:srgbClr val="131413"/>
                    </a:solidFill>
                    <a:effectLst/>
                    <a:latin typeface="+mj-lt"/>
                  </a:rPr>
                  <a:t>Number of crystals composing the cluster.</a:t>
                </a:r>
              </a:p>
              <a:p>
                <a:pPr algn="just">
                  <a:lnSpc>
                    <a:spcPct val="150000"/>
                  </a:lnSpc>
                </a:pPr>
                <a:endParaRPr lang="en-GB" sz="1600" dirty="0">
                  <a:solidFill>
                    <a:srgbClr val="131413"/>
                  </a:solidFill>
                  <a:effectLst/>
                  <a:latin typeface="+mj-lt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CCDC95C-02E2-537C-F33D-AB197D26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17" y="824059"/>
                <a:ext cx="11746008" cy="5464316"/>
              </a:xfrm>
              <a:prstGeom prst="rect">
                <a:avLst/>
              </a:prstGeom>
              <a:blipFill>
                <a:blip r:embed="rId2"/>
                <a:stretch>
                  <a:fillRect l="-540" r="-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0CADC60B-519B-D2C8-A27E-BC2F29F18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3621" y="6481082"/>
            <a:ext cx="5072281" cy="3651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F698BA1-D553-BEF0-F8D7-283366E19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0" y="668510"/>
            <a:ext cx="3590924" cy="2383719"/>
          </a:xfrm>
          <a:prstGeom prst="rect">
            <a:avLst/>
          </a:prstGeom>
          <a:effectLst>
            <a:outerShdw blurRad="50800" dist="120496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60FCAD-F86D-C777-04EF-136541F941BE}"/>
              </a:ext>
            </a:extLst>
          </p:cNvPr>
          <p:cNvSpPr txBox="1"/>
          <p:nvPr/>
        </p:nvSpPr>
        <p:spPr>
          <a:xfrm>
            <a:off x="9550042" y="132304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Proton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23731B86-6D6A-10AE-4583-62BA4559D809}"/>
              </a:ext>
            </a:extLst>
          </p:cNvPr>
          <p:cNvCxnSpPr>
            <a:cxnSpLocks/>
          </p:cNvCxnSpPr>
          <p:nvPr/>
        </p:nvCxnSpPr>
        <p:spPr>
          <a:xfrm flipH="1">
            <a:off x="9550042" y="1655323"/>
            <a:ext cx="259988" cy="2353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60B5460-C1F1-59FE-C870-DEC44F72D372}"/>
                  </a:ext>
                </a:extLst>
              </p:cNvPr>
              <p:cNvSpPr txBox="1"/>
              <p:nvPr/>
            </p:nvSpPr>
            <p:spPr>
              <a:xfrm>
                <a:off x="10286863" y="1740303"/>
                <a:ext cx="534056" cy="372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D60B5460-C1F1-59FE-C870-DEC44F72D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863" y="1740303"/>
                <a:ext cx="534056" cy="3727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0C22831-39BE-479B-C8D2-44347E5AAF80}"/>
              </a:ext>
            </a:extLst>
          </p:cNvPr>
          <p:cNvCxnSpPr>
            <a:cxnSpLocks/>
          </p:cNvCxnSpPr>
          <p:nvPr/>
        </p:nvCxnSpPr>
        <p:spPr>
          <a:xfrm flipH="1">
            <a:off x="9702442" y="2016745"/>
            <a:ext cx="720256" cy="3006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63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DEB9C-3FBF-A45B-0E02-0D842E877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7FB98A-8597-3B70-821E-65C8E8007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423190"/>
            <a:ext cx="2057400" cy="365125"/>
          </a:xfrm>
        </p:spPr>
        <p:txBody>
          <a:bodyPr/>
          <a:lstStyle/>
          <a:p>
            <a:fld id="{EFB2435B-11AA-1D45-91B3-24A9A816602A}" type="slidenum">
              <a:rPr lang="en-US" smtClean="0">
                <a:solidFill>
                  <a:schemeClr val="accent2">
                    <a:lumMod val="50000"/>
                  </a:schemeClr>
                </a:solidFill>
              </a:rPr>
              <a:t>8</a:t>
            </a:fld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F3E36833-7679-5FA6-06A3-024734CC3464}"/>
              </a:ext>
            </a:extLst>
          </p:cNvPr>
          <p:cNvCxnSpPr>
            <a:cxnSpLocks/>
          </p:cNvCxnSpPr>
          <p:nvPr/>
        </p:nvCxnSpPr>
        <p:spPr>
          <a:xfrm>
            <a:off x="0" y="658044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160C41-8EEF-EE1A-DAA3-0581D9E263EF}"/>
              </a:ext>
            </a:extLst>
          </p:cNvPr>
          <p:cNvSpPr txBox="1"/>
          <p:nvPr/>
        </p:nvSpPr>
        <p:spPr>
          <a:xfrm>
            <a:off x="10960" y="44451"/>
            <a:ext cx="10485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Neutron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/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Photon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Discrimination</a:t>
            </a:r>
            <a:r>
              <a:rPr lang="it-IT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Method</a:t>
            </a:r>
            <a:endParaRPr lang="en-US" sz="2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Segnaposto piè di pagina 3">
            <a:extLst>
              <a:ext uri="{FF2B5EF4-FFF2-40B4-BE49-F238E27FC236}">
                <a16:creationId xmlns:a16="http://schemas.microsoft.com/office/drawing/2014/main" id="{9186D8C6-46DD-E994-F60C-2DB57696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33621" y="6481082"/>
            <a:ext cx="5072281" cy="365125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1F9F3DE-3E05-2971-6ED5-9EFFF97E0FF4}"/>
              </a:ext>
            </a:extLst>
          </p:cNvPr>
          <p:cNvSpPr txBox="1"/>
          <p:nvPr/>
        </p:nvSpPr>
        <p:spPr>
          <a:xfrm>
            <a:off x="188207" y="5089511"/>
            <a:ext cx="11728311" cy="1417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Study the features of clusters produced by Neutrons and Photons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Find  differences (due to different physics processes underlying their detection).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Find  selection criteria based on these differences </a:t>
            </a:r>
            <a:endParaRPr lang="en-GB" sz="2000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ABA4CE-465F-9827-35E3-C18453C49CE5}"/>
              </a:ext>
            </a:extLst>
          </p:cNvPr>
          <p:cNvSpPr txBox="1"/>
          <p:nvPr/>
        </p:nvSpPr>
        <p:spPr>
          <a:xfrm>
            <a:off x="70190" y="856868"/>
            <a:ext cx="120456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noProof="0" dirty="0">
                <a:solidFill>
                  <a:srgbClr val="00B050"/>
                </a:solidFill>
                <a:effectLst/>
                <a:ea typeface="Century Schoolbook" panose="02040604050505020304" pitchFamily="18" charset="0"/>
                <a:cs typeface="Helvetica" pitchFamily="2" charset="0"/>
              </a:rPr>
              <a:t>PROBLEM </a:t>
            </a:r>
            <a:r>
              <a:rPr lang="en-US" sz="2000" dirty="0">
                <a:solidFill>
                  <a:srgbClr val="000000"/>
                </a:solidFill>
                <a:ea typeface="Century Schoolbook" panose="02040604050505020304" pitchFamily="18" charset="0"/>
                <a:cs typeface="Helvetica" pitchFamily="2" charset="0"/>
              </a:rPr>
              <a:t>=&gt;</a:t>
            </a:r>
            <a:r>
              <a:rPr lang="en-US" sz="2000" noProof="0" dirty="0">
                <a:solidFill>
                  <a:srgbClr val="000000"/>
                </a:solidFill>
                <a:effectLst/>
                <a:ea typeface="Century Schoolbook" panose="02040604050505020304" pitchFamily="18" charset="0"/>
                <a:cs typeface="Helvetica" pitchFamily="2" charset="0"/>
              </a:rPr>
              <a:t> </a:t>
            </a:r>
            <a:r>
              <a:rPr lang="en-US" sz="2000" noProof="0" dirty="0"/>
              <a:t>Impossible to unambiguously distinguish neutron/photon signals in BGO Calorimeter</a:t>
            </a:r>
          </a:p>
          <a:p>
            <a:endParaRPr lang="en-US" sz="2000" noProof="0" dirty="0"/>
          </a:p>
          <a:p>
            <a:r>
              <a:rPr lang="en-US" sz="2000" u="sng" dirty="0">
                <a:solidFill>
                  <a:srgbClr val="00B050"/>
                </a:solidFill>
              </a:rPr>
              <a:t>BUT</a:t>
            </a:r>
            <a:r>
              <a:rPr lang="en-US" sz="2000" dirty="0"/>
              <a:t> =&gt; We know that neutrons and photons interact with BGO  by mean different physics processes </a:t>
            </a:r>
            <a:endParaRPr lang="en-US" sz="2000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694EA83-277F-797A-F54E-B5F26CDD278A}"/>
                  </a:ext>
                </a:extLst>
              </p:cNvPr>
              <p:cNvSpPr txBox="1"/>
              <p:nvPr/>
            </p:nvSpPr>
            <p:spPr>
              <a:xfrm>
                <a:off x="188207" y="2182945"/>
                <a:ext cx="5691743" cy="286232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143662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Century Schoolbook" panose="02040604050505020304"/>
                  </a:rPr>
                  <a:t>Neutrons</a:t>
                </a:r>
              </a:p>
              <a:p>
                <a:pPr marR="0" lvl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Schoolbook" panose="02040604050505020304"/>
                  </a:rPr>
                  <a:t>(Energy Range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10</m:t>
                    </m:r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300 </m:t>
                    </m:r>
                    <m:r>
                      <a: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Schoolbook" panose="02040604050505020304"/>
                  </a:rPr>
                  <a:t>)</a:t>
                </a:r>
                <a:endParaRPr lang="en-US" sz="1600" dirty="0">
                  <a:solidFill>
                    <a:srgbClr val="131413"/>
                  </a:solidFill>
                  <a:effectLst/>
                  <a:latin typeface="+mj-lt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432FF"/>
                    </a:solidFill>
                    <a:effectLst/>
                    <a:latin typeface="+mj-lt"/>
                  </a:rPr>
                  <a:t>elastic scattering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432FF"/>
                    </a:solidFill>
                    <a:effectLst/>
                    <a:latin typeface="+mj-lt"/>
                  </a:rPr>
                  <a:t>inelastic scattering </a:t>
                </a:r>
                <a:endParaRPr lang="en-US" sz="1600" dirty="0">
                  <a:solidFill>
                    <a:srgbClr val="0432FF"/>
                  </a:solidFill>
                  <a:latin typeface="+mj-lt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432FF"/>
                    </a:solidFill>
                    <a:effectLst/>
                    <a:latin typeface="+mj-lt"/>
                  </a:rPr>
                  <a:t>induced fission, capture</a:t>
                </a:r>
                <a:r>
                  <a:rPr lang="en-US" sz="1600" dirty="0">
                    <a:solidFill>
                      <a:srgbClr val="0432FF"/>
                    </a:solidFill>
                    <a:latin typeface="+mj-lt"/>
                  </a:rPr>
                  <a:t> ..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>
                    <a:solidFill>
                      <a:srgbClr val="0432FF"/>
                    </a:solidFill>
                    <a:effectLst/>
                    <a:latin typeface="+mj-lt"/>
                  </a:rPr>
                  <a:t>on BGO components</a:t>
                </a:r>
                <a:r>
                  <a:rPr lang="en-US" sz="1600" dirty="0">
                    <a:solidFill>
                      <a:srgbClr val="0432FF"/>
                    </a:solidFill>
                    <a:latin typeface="+mj-lt"/>
                  </a:rPr>
                  <a:t> </a:t>
                </a:r>
                <a:r>
                  <a:rPr lang="en-US" sz="1600" dirty="0">
                    <a:solidFill>
                      <a:srgbClr val="0432FF"/>
                    </a:solidFill>
                    <a:effectLst/>
                    <a:latin typeface="+mj-lt"/>
                  </a:rPr>
                  <a:t>(</a:t>
                </a:r>
                <a:r>
                  <a:rPr lang="en-US" sz="1600" dirty="0">
                    <a:solidFill>
                      <a:srgbClr val="0432FF"/>
                    </a:solidFill>
                    <a:latin typeface="+mj-lt"/>
                  </a:rPr>
                  <a:t>O</a:t>
                </a:r>
                <a:r>
                  <a:rPr lang="en-US" sz="1600" dirty="0">
                    <a:solidFill>
                      <a:srgbClr val="0432FF"/>
                    </a:solidFill>
                    <a:effectLst/>
                    <a:latin typeface="+mj-lt"/>
                  </a:rPr>
                  <a:t>xygen, </a:t>
                </a:r>
                <a:r>
                  <a:rPr lang="en-US" sz="1600" dirty="0" err="1">
                    <a:solidFill>
                      <a:srgbClr val="0432FF"/>
                    </a:solidFill>
                    <a:latin typeface="+mj-lt"/>
                  </a:rPr>
                  <a:t>G</a:t>
                </a:r>
                <a:r>
                  <a:rPr lang="en-US" sz="1600" dirty="0" err="1">
                    <a:solidFill>
                      <a:srgbClr val="0432FF"/>
                    </a:solidFill>
                    <a:effectLst/>
                    <a:latin typeface="+mj-lt"/>
                  </a:rPr>
                  <a:t>ermanium,</a:t>
                </a:r>
                <a:r>
                  <a:rPr lang="en-US" sz="1600" dirty="0" err="1">
                    <a:solidFill>
                      <a:srgbClr val="0432FF"/>
                    </a:solidFill>
                    <a:latin typeface="+mj-lt"/>
                  </a:rPr>
                  <a:t>B</a:t>
                </a:r>
                <a:r>
                  <a:rPr lang="en-US" sz="1600" dirty="0" err="1">
                    <a:solidFill>
                      <a:srgbClr val="0432FF"/>
                    </a:solidFill>
                    <a:effectLst/>
                    <a:latin typeface="+mj-lt"/>
                  </a:rPr>
                  <a:t>ismuth</a:t>
                </a:r>
                <a:r>
                  <a:rPr lang="en-US" sz="1600" dirty="0">
                    <a:solidFill>
                      <a:srgbClr val="0432FF"/>
                    </a:solidFill>
                    <a:effectLst/>
                    <a:latin typeface="+mj-lt"/>
                  </a:rPr>
                  <a:t>).</a:t>
                </a:r>
              </a:p>
              <a:p>
                <a:pPr lvl="1"/>
                <a:endParaRPr lang="en-US" sz="1600" dirty="0">
                  <a:solidFill>
                    <a:srgbClr val="0432FF"/>
                  </a:solidFill>
                  <a:latin typeface="+mj-lt"/>
                </a:endParaRPr>
              </a:p>
              <a:p>
                <a:pPr lvl="1"/>
                <a:endParaRPr lang="en-US" sz="800" dirty="0">
                  <a:solidFill>
                    <a:srgbClr val="0432FF"/>
                  </a:solidFill>
                  <a:latin typeface="+mj-lt"/>
                </a:endParaRPr>
              </a:p>
              <a:p>
                <a:pPr algn="ctr"/>
                <a:r>
                  <a:rPr lang="en-US" dirty="0">
                    <a:solidFill>
                      <a:srgbClr val="0432FF"/>
                    </a:solidFill>
                    <a:latin typeface="+mj-lt"/>
                  </a:rPr>
                  <a:t>A fraction of the neutron energy</a:t>
                </a:r>
              </a:p>
              <a:p>
                <a:pPr algn="ctr"/>
                <a:r>
                  <a:rPr lang="en-US" dirty="0">
                    <a:solidFill>
                      <a:srgbClr val="0432FF"/>
                    </a:solidFill>
                    <a:latin typeface="+mj-lt"/>
                  </a:rPr>
                  <a:t> is released in the detector</a:t>
                </a:r>
                <a:endParaRPr lang="en-US" sz="1600" dirty="0">
                  <a:solidFill>
                    <a:srgbClr val="0432FF"/>
                  </a:solidFill>
                  <a:latin typeface="+mj-lt"/>
                </a:endParaRPr>
              </a:p>
              <a:p>
                <a:pPr algn="ctr"/>
                <a:endParaRPr lang="en-US" sz="800" dirty="0">
                  <a:solidFill>
                    <a:srgbClr val="0432FF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694EA83-277F-797A-F54E-B5F26CDD2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07" y="2182945"/>
                <a:ext cx="5691743" cy="2862322"/>
              </a:xfrm>
              <a:prstGeom prst="rect">
                <a:avLst/>
              </a:prstGeom>
              <a:blipFill>
                <a:blip r:embed="rId3"/>
                <a:stretch>
                  <a:fillRect l="-433" t="-418"/>
                </a:stretch>
              </a:blipFill>
              <a:effectLst>
                <a:outerShdw blurRad="50800" dist="143662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9C9408DF-75DA-FC8F-BCF9-640E3B14728A}"/>
                  </a:ext>
                </a:extLst>
              </p:cNvPr>
              <p:cNvSpPr txBox="1"/>
              <p:nvPr/>
            </p:nvSpPr>
            <p:spPr>
              <a:xfrm>
                <a:off x="6096000" y="2182947"/>
                <a:ext cx="5691743" cy="2831544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16087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CB00FF"/>
                    </a:solidFill>
                  </a:rPr>
                  <a:t>Photons</a:t>
                </a:r>
              </a:p>
              <a:p>
                <a:pPr algn="ctr"/>
                <a:r>
                  <a:rPr lang="en-US" sz="1600" dirty="0"/>
                  <a:t>(Energy Range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it-IT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00 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sz="1600" dirty="0"/>
                  <a:t>)</a:t>
                </a:r>
              </a:p>
              <a:p>
                <a:pPr algn="ctr"/>
                <a:endParaRPr lang="en-US" sz="800" dirty="0"/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B00FF"/>
                    </a:solidFill>
                    <a:effectLst/>
                    <a:uLnTx/>
                    <a:uFillTx/>
                    <a:latin typeface="Century Schoolbook" panose="02040604050505020304"/>
                  </a:rPr>
                  <a:t>Electromagnetic</a:t>
                </a:r>
                <a:r>
                  <a:rPr kumimoji="0" lang="it-IT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B00FF"/>
                    </a:solidFill>
                    <a:effectLst/>
                    <a:uLnTx/>
                    <a:uFillTx/>
                    <a:latin typeface="Century Schoolbook" panose="02040604050505020304"/>
                  </a:rPr>
                  <a:t> </a:t>
                </a:r>
                <a:r>
                  <a:rPr kumimoji="0" lang="it-IT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B00FF"/>
                    </a:solidFill>
                    <a:effectLst/>
                    <a:uLnTx/>
                    <a:uFillTx/>
                    <a:latin typeface="Century Schoolbook" panose="02040604050505020304"/>
                  </a:rPr>
                  <a:t>shower</a:t>
                </a:r>
                <a:endParaRPr kumimoji="0" lang="it-IT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B00FF"/>
                  </a:solidFill>
                  <a:effectLst/>
                  <a:uLnTx/>
                  <a:uFillTx/>
                  <a:latin typeface="Century Schoolbook" panose="02040604050505020304"/>
                </a:endParaRPr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/>
                <a:endParaRPr lang="en-US" sz="1600" dirty="0"/>
              </a:p>
              <a:p>
                <a:pPr algn="ctr">
                  <a:lnSpc>
                    <a:spcPct val="150000"/>
                  </a:lnSpc>
                </a:pPr>
                <a:endParaRPr lang="en-US" sz="1600" dirty="0"/>
              </a:p>
              <a:p>
                <a:pPr algn="ctr">
                  <a:lnSpc>
                    <a:spcPct val="150000"/>
                  </a:lnSpc>
                </a:pPr>
                <a:endParaRPr lang="en-US" sz="1600" dirty="0"/>
              </a:p>
              <a:p>
                <a:pPr algn="ctr"/>
                <a:r>
                  <a:rPr lang="en-US" dirty="0">
                    <a:solidFill>
                      <a:srgbClr val="CB00FF"/>
                    </a:solidFill>
                  </a:rPr>
                  <a:t>The photon energy is totally released in the BGO</a:t>
                </a:r>
              </a:p>
              <a:p>
                <a:pPr algn="ctr"/>
                <a:endParaRPr lang="en-US" sz="800" dirty="0"/>
              </a:p>
            </p:txBody>
          </p:sp>
        </mc:Choice>
        <mc:Fallback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9C9408DF-75DA-FC8F-BCF9-640E3B147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82947"/>
                <a:ext cx="5691743" cy="2831544"/>
              </a:xfrm>
              <a:prstGeom prst="rect">
                <a:avLst/>
              </a:prstGeom>
              <a:blipFill>
                <a:blip r:embed="rId4"/>
                <a:stretch>
                  <a:fillRect t="-420"/>
                </a:stretch>
              </a:blipFill>
              <a:effectLst>
                <a:outerShdw blurRad="50800" dist="16087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Detectors for Particle Physics">
            <a:extLst>
              <a:ext uri="{FF2B5EF4-FFF2-40B4-BE49-F238E27FC236}">
                <a16:creationId xmlns:a16="http://schemas.microsoft.com/office/drawing/2014/main" id="{1ACFCA55-1DCC-ED77-C519-54FC44893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829" y="3201199"/>
            <a:ext cx="1869127" cy="119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56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build="p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3438B-993E-7010-171F-B5A6164A1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FCEF8732-9F78-7E0C-1D9B-A0103324204A}"/>
              </a:ext>
            </a:extLst>
          </p:cNvPr>
          <p:cNvCxnSpPr>
            <a:cxnSpLocks/>
          </p:cNvCxnSpPr>
          <p:nvPr/>
        </p:nvCxnSpPr>
        <p:spPr>
          <a:xfrm>
            <a:off x="0" y="667569"/>
            <a:ext cx="11491356" cy="0"/>
          </a:xfrm>
          <a:prstGeom prst="line">
            <a:avLst/>
          </a:prstGeom>
          <a:ln w="127000" cmpd="thickThin"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96000">
                  <a:schemeClr val="accent5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66FF4A-ECAF-C906-7AE7-5A68A7F5C0C5}"/>
              </a:ext>
            </a:extLst>
          </p:cNvPr>
          <p:cNvSpPr txBox="1"/>
          <p:nvPr/>
        </p:nvSpPr>
        <p:spPr>
          <a:xfrm>
            <a:off x="10960" y="44451"/>
            <a:ext cx="10485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Neutron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/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Photon</a:t>
            </a:r>
            <a:r>
              <a:rPr lang="it-IT" sz="2800" b="0" i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 </a:t>
            </a:r>
            <a:r>
              <a:rPr lang="it-IT" sz="2800" b="0" i="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Discrimination</a:t>
            </a:r>
            <a:r>
              <a:rPr lang="it-IT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Method (Continue)</a:t>
            </a:r>
            <a:endParaRPr lang="en-US" sz="28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D97628-0CA9-5DBA-652E-B388FA822FA8}"/>
              </a:ext>
            </a:extLst>
          </p:cNvPr>
          <p:cNvSpPr txBox="1"/>
          <p:nvPr/>
        </p:nvSpPr>
        <p:spPr>
          <a:xfrm>
            <a:off x="101749" y="927654"/>
            <a:ext cx="11915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spc="-1" dirty="0">
                <a:latin typeface="Times New Roman"/>
                <a:ea typeface="Arial Unicode MS"/>
              </a:rPr>
              <a:t> </a:t>
            </a:r>
            <a:r>
              <a:rPr lang="en-US" sz="2000" spc="-1" dirty="0">
                <a:solidFill>
                  <a:srgbClr val="00B050"/>
                </a:solidFill>
                <a:latin typeface="Times New Roman"/>
                <a:ea typeface="Arial Unicode MS"/>
              </a:rPr>
              <a:t>”Clean” Selection </a:t>
            </a:r>
            <a:r>
              <a:rPr lang="en-US" sz="2000" spc="-1" dirty="0">
                <a:solidFill>
                  <a:srgbClr val="000000"/>
                </a:solidFill>
                <a:latin typeface="Times New Roman"/>
                <a:ea typeface="Arial Unicode MS"/>
              </a:rPr>
              <a:t>(very low residual background) 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Arial Unicode MS"/>
              </a:rPr>
              <a:t> </a:t>
            </a:r>
            <a:r>
              <a:rPr lang="en-US" sz="2000" b="0" strike="noStrike" spc="-1" dirty="0">
                <a:solidFill>
                  <a:srgbClr val="00B050"/>
                </a:solidFill>
                <a:latin typeface="Times New Roman"/>
                <a:ea typeface="Arial Unicode MS"/>
              </a:rPr>
              <a:t>of  a reactio</a:t>
            </a:r>
            <a:r>
              <a:rPr lang="en-US" sz="2000" spc="-1" dirty="0">
                <a:solidFill>
                  <a:srgbClr val="00B050"/>
                </a:solidFill>
                <a:latin typeface="Times New Roman"/>
                <a:ea typeface="Arial Unicode MS"/>
              </a:rPr>
              <a:t>n with neutron and photons in the Final State  </a:t>
            </a:r>
          </a:p>
        </p:txBody>
      </p:sp>
      <p:sp>
        <p:nvSpPr>
          <p:cNvPr id="4" name="Freccia giù 3">
            <a:extLst>
              <a:ext uri="{FF2B5EF4-FFF2-40B4-BE49-F238E27FC236}">
                <a16:creationId xmlns:a16="http://schemas.microsoft.com/office/drawing/2014/main" id="{0619C631-086E-5B78-1845-9C82F87A73EF}"/>
              </a:ext>
            </a:extLst>
          </p:cNvPr>
          <p:cNvSpPr/>
          <p:nvPr/>
        </p:nvSpPr>
        <p:spPr>
          <a:xfrm>
            <a:off x="5930901" y="2709408"/>
            <a:ext cx="222256" cy="2460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1B7D3C4-C82E-ED23-B262-6DF068483149}"/>
                  </a:ext>
                </a:extLst>
              </p:cNvPr>
              <p:cNvSpPr txBox="1"/>
              <p:nvPr/>
            </p:nvSpPr>
            <p:spPr>
              <a:xfrm>
                <a:off x="3585267" y="1585679"/>
                <a:ext cx="4948441" cy="461665"/>
              </a:xfrm>
              <a:prstGeom prst="rect">
                <a:avLst/>
              </a:prstGeom>
              <a:solidFill>
                <a:srgbClr val="FAEBC5"/>
              </a:solidFill>
              <a:effectLst>
                <a:outerShdw blurRad="50800" dist="68957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 xmlns:m="http://schemas.openxmlformats.org/officeDocument/2006/math"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2400" b="0" i="1" smtClean="0">
                            <a:ln w="0"/>
                            <a:solidFill>
                              <a:srgbClr val="C00000"/>
                            </a:solidFill>
                            <a:effectLst>
                              <a:outerShdw blurRad="38100" dist="1905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Schoolbook" panose="020406040505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400" b="0" i="1" smtClean="0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GB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i="1">
                        <a:ln w="0"/>
                        <a:solidFill>
                          <a:srgbClr val="C00000"/>
                        </a:solidFill>
                        <a:effectLst>
                          <a:outerShdw blurRad="38100" dist="1905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>
                    <a:ln w="0"/>
                    <a:solidFill>
                      <a:srgbClr val="C0000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entury Schoolbook" panose="02040604050505020304" pitchFamily="18" charset="0"/>
                  </a:rPr>
                  <a:t>    </a:t>
                </a:r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91B7D3C4-C82E-ED23-B262-6DF068483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267" y="1585679"/>
                <a:ext cx="494844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68957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ccia giù 7">
            <a:extLst>
              <a:ext uri="{FF2B5EF4-FFF2-40B4-BE49-F238E27FC236}">
                <a16:creationId xmlns:a16="http://schemas.microsoft.com/office/drawing/2014/main" id="{4F18BE94-D4DD-A7F6-6DBA-B2B5303A39D6}"/>
              </a:ext>
            </a:extLst>
          </p:cNvPr>
          <p:cNvSpPr/>
          <p:nvPr/>
        </p:nvSpPr>
        <p:spPr>
          <a:xfrm>
            <a:off x="5930901" y="5661156"/>
            <a:ext cx="222256" cy="2460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6BA454D-4782-A80A-B770-9FC849B73FB4}"/>
              </a:ext>
            </a:extLst>
          </p:cNvPr>
          <p:cNvSpPr txBox="1"/>
          <p:nvPr/>
        </p:nvSpPr>
        <p:spPr>
          <a:xfrm>
            <a:off x="8952214" y="1571350"/>
            <a:ext cx="3174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Proton in the Deuteron 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acting as spectator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Segnaposto piè di pagina 3">
            <a:extLst>
              <a:ext uri="{FF2B5EF4-FFF2-40B4-BE49-F238E27FC236}">
                <a16:creationId xmlns:a16="http://schemas.microsoft.com/office/drawing/2014/main" id="{CD145C9A-ED39-3CCF-E3ED-B558417990F2}"/>
              </a:ext>
            </a:extLst>
          </p:cNvPr>
          <p:cNvSpPr txBox="1">
            <a:spLocks/>
          </p:cNvSpPr>
          <p:nvPr/>
        </p:nvSpPr>
        <p:spPr>
          <a:xfrm>
            <a:off x="3523347" y="6483105"/>
            <a:ext cx="507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Fantini Alessia - February 24-26, 2025, Catania (Italy) </a:t>
            </a:r>
          </a:p>
        </p:txBody>
      </p:sp>
      <p:sp>
        <p:nvSpPr>
          <p:cNvPr id="20" name="Freccia giù 19">
            <a:extLst>
              <a:ext uri="{FF2B5EF4-FFF2-40B4-BE49-F238E27FC236}">
                <a16:creationId xmlns:a16="http://schemas.microsoft.com/office/drawing/2014/main" id="{0F10E815-2C86-4BDF-DDAE-8E94B7E00123}"/>
              </a:ext>
            </a:extLst>
          </p:cNvPr>
          <p:cNvSpPr/>
          <p:nvPr/>
        </p:nvSpPr>
        <p:spPr>
          <a:xfrm>
            <a:off x="5948355" y="1312313"/>
            <a:ext cx="222256" cy="2460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758AF23-D2CE-53D2-043C-E60E73BC0DB7}"/>
              </a:ext>
            </a:extLst>
          </p:cNvPr>
          <p:cNvSpPr txBox="1"/>
          <p:nvPr/>
        </p:nvSpPr>
        <p:spPr>
          <a:xfrm>
            <a:off x="101749" y="2877393"/>
            <a:ext cx="78325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Arial Unicode MS"/>
              </a:rPr>
              <a:t> Analysis of the </a:t>
            </a:r>
            <a:r>
              <a:rPr lang="en-US" sz="2000" b="1" dirty="0">
                <a:solidFill>
                  <a:srgbClr val="00B050"/>
                </a:solidFill>
              </a:rPr>
              <a:t>features 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Arial Unicode MS"/>
              </a:rPr>
              <a:t>of the selected </a:t>
            </a:r>
            <a:r>
              <a:rPr lang="en-US" sz="2000" b="1" dirty="0">
                <a:solidFill>
                  <a:srgbClr val="00B050"/>
                </a:solidFill>
              </a:rPr>
              <a:t>clusters</a:t>
            </a:r>
            <a:r>
              <a:rPr lang="en-US" sz="2000" b="0" strike="noStrike" spc="-1" dirty="0">
                <a:solidFill>
                  <a:srgbClr val="000000"/>
                </a:solidFill>
                <a:latin typeface="Times New Roman"/>
                <a:ea typeface="Arial Unicode MS"/>
              </a:rPr>
              <a:t> in terms of:</a:t>
            </a:r>
            <a:endParaRPr lang="it-IT" sz="2000" b="0" strike="noStrike" spc="-1" dirty="0">
              <a:solidFill>
                <a:srgbClr val="000000"/>
              </a:solidFill>
              <a:latin typeface="Times New Roman"/>
              <a:ea typeface="Arial Unicode M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7D43809-DE4B-01A1-45D7-9580543A55A1}"/>
              </a:ext>
            </a:extLst>
          </p:cNvPr>
          <p:cNvSpPr txBox="1"/>
          <p:nvPr/>
        </p:nvSpPr>
        <p:spPr>
          <a:xfrm>
            <a:off x="250176" y="1656427"/>
            <a:ext cx="3000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Arial Unicode MS"/>
              </a:rPr>
              <a:t>q-free photoproduction</a:t>
            </a:r>
            <a:endParaRPr lang="it-IT" sz="20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AF3FC795-7DBE-D275-DA75-C646036255EB}"/>
                  </a:ext>
                </a:extLst>
              </p:cNvPr>
              <p:cNvSpPr txBox="1"/>
              <p:nvPr/>
            </p:nvSpPr>
            <p:spPr>
              <a:xfrm>
                <a:off x="3219334" y="3308785"/>
                <a:ext cx="5718893" cy="2629118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138562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𝑴</m:t>
                        </m:r>
                      </m:e>
                      <m:sub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  <m:r>
                      <a:rPr lang="it-IT" sz="1600" b="1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=</m:t>
                    </m:r>
                  </m:oMath>
                </a14:m>
                <a:r>
                  <a:rPr lang="en-US" sz="1600" b="1" strike="noStrike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Cluster Multiplicity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600" b="1" i="1" spc="-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𝒕𝒐𝒕</m:t>
                            </m:r>
                          </m:sub>
                        </m:sSub>
                      </m:e>
                      <m:sub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  <m:r>
                      <a:rPr lang="it-IT" sz="1600" b="1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= </m:t>
                    </m:r>
                  </m:oMath>
                </a14:m>
                <a:r>
                  <a:rPr lang="en-US" sz="1600" b="1" strike="noStrike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Total Energy </a:t>
                </a:r>
                <a:r>
                  <a:rPr lang="it-IT" sz="1600" b="1" strike="noStrike" spc="-1" dirty="0" err="1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released</a:t>
                </a:r>
                <a:r>
                  <a:rPr lang="it-IT" sz="1600" b="1" strike="noStrike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in the cluster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𝑬</m:t>
                        </m:r>
                      </m:e>
                      <m:sub>
                        <m:sSub>
                          <m:sSubPr>
                            <m:ctrlP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𝑴𝒂𝒙</m:t>
                            </m:r>
                          </m:e>
                          <m:sub>
                            <m: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𝒏</m:t>
                            </m:r>
                            <m: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,</m:t>
                            </m:r>
                            <m: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𝜸</m:t>
                            </m:r>
                          </m:sub>
                        </m:sSub>
                      </m:sub>
                    </m:sSub>
                    <m:r>
                      <a:rPr lang="it-IT" sz="1600" b="1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= </m:t>
                    </m:r>
                  </m:oMath>
                </a14:m>
                <a:r>
                  <a:rPr lang="it-IT" sz="1600" b="1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Max Energy </a:t>
                </a:r>
                <a:r>
                  <a:rPr lang="it-IT" sz="1600" b="1" spc="-1" dirty="0" err="1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released</a:t>
                </a:r>
                <a:r>
                  <a:rPr lang="it-IT" sz="1600" b="1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in a Crystal (of the cluster)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𝑬</m:t>
                        </m:r>
                      </m:e>
                      <m:sub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𝒎𝒆𝒂𝒏</m:t>
                        </m:r>
                      </m:sub>
                    </m:sSub>
                    <m:r>
                      <a:rPr lang="it-IT" sz="1600" b="1" i="1" spc="-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 </m:t>
                    </m:r>
                  </m:oMath>
                </a14:m>
                <a:r>
                  <a:rPr lang="it-IT" sz="1600" b="1" strike="noStrike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=</a:t>
                </a:r>
                <a:r>
                  <a:rPr lang="it-IT" sz="1600" b="1" spc="-1" dirty="0">
                    <a:solidFill>
                      <a:srgbClr val="000000"/>
                    </a:solidFill>
                    <a:ea typeface="Arial Unicode M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600" b="1" i="1" spc="-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𝒕𝒐𝒕</m:t>
                            </m:r>
                          </m:sub>
                        </m:sSub>
                      </m:e>
                      <m:sub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  <m:r>
                      <a:rPr lang="it-IT" sz="1600" b="1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/</m:t>
                    </m:r>
                    <m:sSub>
                      <m:sSubPr>
                        <m:ctrlP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𝑴</m:t>
                        </m:r>
                      </m:e>
                      <m:sub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it-IT" sz="1600" b="1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600" b="1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𝑹</m:t>
                    </m:r>
                    <m:r>
                      <a:rPr lang="it-IT" sz="1600" b="1" i="1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= </m:t>
                    </m:r>
                    <m:sSub>
                      <m:sSubPr>
                        <m:ctrlP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𝑬</m:t>
                        </m:r>
                      </m:e>
                      <m:sub>
                        <m:sSub>
                          <m:sSubPr>
                            <m:ctrlP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𝑴𝒂𝒙</m:t>
                            </m:r>
                          </m:e>
                          <m:sub>
                            <m:r>
                              <a:rPr lang="it-IT" sz="1600" b="1" i="1" spc="-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𝒏</m:t>
                            </m:r>
                            <m:r>
                              <a:rPr lang="it-IT" sz="1600" b="1" i="1" spc="-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,</m:t>
                            </m:r>
                            <m:r>
                              <a:rPr lang="it-IT" sz="1600" b="1" i="1" spc="-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𝜸</m:t>
                            </m:r>
                          </m:sub>
                        </m:sSub>
                      </m:sub>
                    </m:sSub>
                    <m:r>
                      <a:rPr lang="it-IT" sz="1600" b="1" i="0" spc="-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/</m:t>
                    </m:r>
                    <m:sSub>
                      <m:sSubPr>
                        <m:ctrlP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</m:ctrlPr>
                          </m:sSubPr>
                          <m:e>
                            <m:r>
                              <a:rPr lang="it-IT" sz="1600" b="1" i="1" spc="-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𝑬</m:t>
                            </m:r>
                          </m:e>
                          <m:sub>
                            <m:r>
                              <a:rPr lang="it-IT" sz="1600" b="1" i="1" spc="-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 Unicode MS"/>
                              </a:rPr>
                              <m:t>𝒕𝒐𝒕</m:t>
                            </m:r>
                          </m:sub>
                        </m:sSub>
                      </m:e>
                      <m:sub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</m:oMath>
                </a14:m>
                <a:endParaRPr lang="it-IT" sz="1600" b="1" spc="-1" dirty="0">
                  <a:solidFill>
                    <a:srgbClr val="000000"/>
                  </a:solidFill>
                  <a:latin typeface="Times New Roman"/>
                  <a:ea typeface="Arial Unicode MS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</m:ctrlPr>
                      </m:sSubPr>
                      <m:e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𝒕</m:t>
                        </m:r>
                      </m:e>
                      <m:sub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𝒏</m:t>
                        </m:r>
                        <m:r>
                          <a:rPr lang="it-IT" sz="1600" b="1" i="1" spc="-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,</m:t>
                        </m:r>
                        <m:r>
                          <a:rPr lang="it-IT" sz="1600" b="1" i="1" spc="-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 Unicode MS"/>
                          </a:rPr>
                          <m:t>𝜸</m:t>
                        </m:r>
                      </m:sub>
                    </m:sSub>
                  </m:oMath>
                </a14:m>
                <a:r>
                  <a:rPr lang="it-IT" sz="1600" b="1" strike="noStrike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   = Cluster start time </a:t>
                </a:r>
                <a:r>
                  <a:rPr lang="it-IT" sz="1600" strike="noStrike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(</a:t>
                </a:r>
                <a:r>
                  <a:rPr lang="it-IT" sz="1600" strike="noStrike" spc="-1" dirty="0" err="1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ToF</a:t>
                </a:r>
                <a:r>
                  <a:rPr lang="it-IT" sz="1600" strike="noStrike" spc="-1" dirty="0">
                    <a:solidFill>
                      <a:srgbClr val="000000"/>
                    </a:solidFill>
                    <a:latin typeface="Times New Roman"/>
                    <a:ea typeface="Arial Unicode MS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𝑜𝑓</m:t>
                    </m:r>
                    <m:r>
                      <a:rPr lang="it-IT" sz="1600" b="0" i="1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 </m:t>
                    </m:r>
                    <m:r>
                      <a:rPr lang="it-IT" sz="1600" b="0" i="1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𝑡h𝑒</m:t>
                    </m:r>
                    <m:r>
                      <a:rPr lang="it-IT" sz="1600" b="0" i="1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 </m:t>
                    </m:r>
                    <m:r>
                      <a:rPr lang="it-IT" sz="1600" b="0" i="1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𝑝𝑎𝑟𝑡𝑖𝑐𝑙𝑒</m:t>
                    </m:r>
                    <m:r>
                      <a:rPr lang="it-IT" sz="1600" b="0" i="1" strike="noStrike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 Unicode MS"/>
                      </a:rPr>
                      <m:t>)</m:t>
                    </m:r>
                  </m:oMath>
                </a14:m>
                <a:endParaRPr lang="it-IT" sz="1600" strike="noStrike" spc="-1" dirty="0">
                  <a:solidFill>
                    <a:srgbClr val="000000"/>
                  </a:solidFill>
                  <a:latin typeface="Times New Roman"/>
                  <a:ea typeface="Arial Unicode MS"/>
                </a:endParaRPr>
              </a:p>
            </p:txBody>
          </p:sp>
        </mc:Choice>
        <mc:Fallback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AF3FC795-7DBE-D275-DA75-C64603625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334" y="3308785"/>
                <a:ext cx="5718893" cy="2629118"/>
              </a:xfrm>
              <a:prstGeom prst="rect">
                <a:avLst/>
              </a:prstGeom>
              <a:blipFill>
                <a:blip r:embed="rId4"/>
                <a:stretch>
                  <a:fillRect l="-432"/>
                </a:stretch>
              </a:blipFill>
              <a:effectLst>
                <a:outerShdw blurRad="50800" dist="138562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B7A4153-9DF3-3FD3-B312-F7AFD64C60E7}"/>
              </a:ext>
            </a:extLst>
          </p:cNvPr>
          <p:cNvSpPr txBox="1"/>
          <p:nvPr/>
        </p:nvSpPr>
        <p:spPr>
          <a:xfrm>
            <a:off x="101749" y="6089362"/>
            <a:ext cx="10437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buFont typeface="Wingdings" pitchFamily="2" charset="2"/>
              <a:buChar char="Ø"/>
            </a:pPr>
            <a:r>
              <a:rPr lang="en-US" i="1" spc="-1" dirty="0">
                <a:solidFill>
                  <a:srgbClr val="000000"/>
                </a:solidFill>
                <a:latin typeface="Times New Roman"/>
                <a:ea typeface="Arial Unicode MS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Times New Roman"/>
                <a:ea typeface="Arial Unicode MS"/>
              </a:rPr>
              <a:t>Definition of </a:t>
            </a:r>
            <a:r>
              <a:rPr lang="en-US" b="1" i="1" strike="noStrike" spc="-1" dirty="0">
                <a:solidFill>
                  <a:srgbClr val="00B050"/>
                </a:solidFill>
                <a:latin typeface="Times New Roman"/>
                <a:ea typeface="Arial Unicode MS"/>
              </a:rPr>
              <a:t>a posteriori </a:t>
            </a:r>
            <a:r>
              <a:rPr lang="en-US" b="1" strike="noStrike" spc="-1" dirty="0">
                <a:solidFill>
                  <a:srgbClr val="00B050"/>
                </a:solidFill>
                <a:latin typeface="Times New Roman"/>
                <a:ea typeface="Arial Unicode MS"/>
              </a:rPr>
              <a:t>cuts </a:t>
            </a:r>
            <a:r>
              <a:rPr lang="en-US" b="0" strike="noStrike" spc="-1" dirty="0">
                <a:solidFill>
                  <a:srgbClr val="000000"/>
                </a:solidFill>
                <a:latin typeface="Times New Roman"/>
                <a:ea typeface="Arial Unicode MS"/>
              </a:rPr>
              <a:t>to be used in the selection from the beginning</a:t>
            </a:r>
            <a:endParaRPr lang="en-US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9902908-100E-AC5D-97C0-8DD0E4590FEA}"/>
              </a:ext>
            </a:extLst>
          </p:cNvPr>
          <p:cNvSpPr txBox="1"/>
          <p:nvPr/>
        </p:nvSpPr>
        <p:spPr>
          <a:xfrm>
            <a:off x="2867813" y="2193236"/>
            <a:ext cx="6383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u="sng" strike="noStrik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Arial Unicode MS"/>
              </a:rPr>
              <a:t>Selected with pure </a:t>
            </a:r>
            <a:r>
              <a:rPr lang="en-US" sz="20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Arial Unicode MS"/>
              </a:rPr>
              <a:t>Two Body Process kinematical </a:t>
            </a:r>
            <a:r>
              <a:rPr lang="en-US" sz="2000" u="sng" strike="noStrike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Arial Unicode MS"/>
              </a:rPr>
              <a:t>criteria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E564AFB-4E41-2949-A3BF-40C11FF6CE21}"/>
              </a:ext>
            </a:extLst>
          </p:cNvPr>
          <p:cNvSpPr txBox="1"/>
          <p:nvPr/>
        </p:nvSpPr>
        <p:spPr>
          <a:xfrm>
            <a:off x="9601024" y="2321740"/>
            <a:ext cx="21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Negligible </a:t>
            </a:r>
          </a:p>
          <a:p>
            <a:pPr algn="ctr"/>
            <a:r>
              <a:rPr lang="en-US" dirty="0"/>
              <a:t>Fermi Momentum</a:t>
            </a:r>
          </a:p>
        </p:txBody>
      </p:sp>
    </p:spTree>
    <p:extLst>
      <p:ext uri="{BB962C8B-B14F-4D97-AF65-F5344CB8AC3E}">
        <p14:creationId xmlns:p14="http://schemas.microsoft.com/office/powerpoint/2010/main" val="168402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2" grpId="0"/>
      <p:bldP spid="20" grpId="0" animBg="1"/>
      <p:bldP spid="22" grpId="0"/>
      <p:bldP spid="24" grpId="0"/>
      <p:bldP spid="28" grpId="0" build="p" animBg="1"/>
      <p:bldP spid="30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2013 - Tema 2022">
  <a:themeElements>
    <a:clrScheme name="Office 2013 - Tema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2013 - Tema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3B39308C-F18E-FF40-94E9-75478FC86A5F}" vid="{1FE3210B-40A7-1845-9450-E2C91DCFBE7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Tema 2022</Template>
  <TotalTime>34202</TotalTime>
  <Words>3054</Words>
  <Application>Microsoft Macintosh PowerPoint</Application>
  <PresentationFormat>Widescreen</PresentationFormat>
  <Paragraphs>557</Paragraphs>
  <Slides>28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1" baseType="lpstr">
      <vt:lpstr>Arial Unicode MS</vt:lpstr>
      <vt:lpstr>Aptos</vt:lpstr>
      <vt:lpstr>Aptos Narrow</vt:lpstr>
      <vt:lpstr>Arial</vt:lpstr>
      <vt:lpstr>Cambria Math</vt:lpstr>
      <vt:lpstr>Century Schoolbook</vt:lpstr>
      <vt:lpstr>Comic Sans MS</vt:lpstr>
      <vt:lpstr>Courier New</vt:lpstr>
      <vt:lpstr>Standard Symbols L</vt:lpstr>
      <vt:lpstr>Symbol</vt:lpstr>
      <vt:lpstr>Times New Roman</vt:lpstr>
      <vt:lpstr>Wingdings</vt:lpstr>
      <vt:lpstr>Office 2013 - Tema 2022</vt:lpstr>
      <vt:lpstr> Neutral particles discrimination with BGO  in the BGOOD experiment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Alessia Fantini</dc:creator>
  <cp:lastModifiedBy>alessia fantini</cp:lastModifiedBy>
  <cp:revision>50</cp:revision>
  <dcterms:created xsi:type="dcterms:W3CDTF">2024-05-30T11:42:08Z</dcterms:created>
  <dcterms:modified xsi:type="dcterms:W3CDTF">2025-02-25T11:56:57Z</dcterms:modified>
</cp:coreProperties>
</file>