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73" r:id="rId3"/>
    <p:sldId id="275" r:id="rId4"/>
    <p:sldId id="257" r:id="rId5"/>
    <p:sldId id="260" r:id="rId6"/>
    <p:sldId id="261" r:id="rId7"/>
    <p:sldId id="276" r:id="rId8"/>
    <p:sldId id="264" r:id="rId9"/>
    <p:sldId id="266" r:id="rId10"/>
    <p:sldId id="267" r:id="rId11"/>
    <p:sldId id="268" r:id="rId12"/>
    <p:sldId id="280" r:id="rId13"/>
    <p:sldId id="262" r:id="rId14"/>
    <p:sldId id="279" r:id="rId15"/>
    <p:sldId id="263" r:id="rId16"/>
    <p:sldId id="265" r:id="rId17"/>
    <p:sldId id="277" r:id="rId18"/>
    <p:sldId id="278" r:id="rId19"/>
    <p:sldId id="269"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3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3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3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3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3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3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4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4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4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4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4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4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52"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5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5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5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6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6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6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1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6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6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6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7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7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7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7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7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7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7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8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8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8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8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8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8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1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1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2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2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2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2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2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2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2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3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Google Shape;9;p9"/>
          <p:cNvPicPr/>
          <p:nvPr/>
        </p:nvPicPr>
        <p:blipFill>
          <a:blip r:embed="rId14">
            <a:alphaModFix amt="15000"/>
          </a:blip>
          <a:stretch/>
        </p:blipFill>
        <p:spPr>
          <a:xfrm>
            <a:off x="47520" y="531360"/>
            <a:ext cx="11962080" cy="802800"/>
          </a:xfrm>
          <a:prstGeom prst="rect">
            <a:avLst/>
          </a:prstGeom>
          <a:ln>
            <a:noFill/>
          </a:ln>
        </p:spPr>
      </p:pic>
      <p:pic>
        <p:nvPicPr>
          <p:cNvPr id="11" name="Google Shape;10;p9"/>
          <p:cNvPicPr/>
          <p:nvPr/>
        </p:nvPicPr>
        <p:blipFill>
          <a:blip r:embed="rId15">
            <a:alphaModFix amt="15000"/>
          </a:blip>
          <a:stretch/>
        </p:blipFill>
        <p:spPr>
          <a:xfrm>
            <a:off x="0" y="2112120"/>
            <a:ext cx="12096720" cy="4431960"/>
          </a:xfrm>
          <a:prstGeom prst="rect">
            <a:avLst/>
          </a:prstGeom>
          <a:ln>
            <a:noFill/>
          </a:ln>
        </p:spPr>
      </p:pic>
      <p:pic>
        <p:nvPicPr>
          <p:cNvPr id="2" name="Google Shape;11;p9"/>
          <p:cNvPicPr/>
          <p:nvPr/>
        </p:nvPicPr>
        <p:blipFill>
          <a:blip r:embed="rId16"/>
          <a:stretch/>
        </p:blipFill>
        <p:spPr>
          <a:xfrm>
            <a:off x="288000" y="5637960"/>
            <a:ext cx="11566800" cy="984600"/>
          </a:xfrm>
          <a:prstGeom prst="rect">
            <a:avLst/>
          </a:prstGeom>
          <a:ln>
            <a:noFill/>
          </a:ln>
        </p:spPr>
      </p:pic>
      <p:sp>
        <p:nvSpPr>
          <p:cNvPr id="3" name="CustomShape 1"/>
          <p:cNvSpPr/>
          <p:nvPr/>
        </p:nvSpPr>
        <p:spPr>
          <a:xfrm>
            <a:off x="8043840" y="541080"/>
            <a:ext cx="3251880" cy="515520"/>
          </a:xfrm>
          <a:prstGeom prst="rect">
            <a:avLst/>
          </a:prstGeom>
          <a:solidFill>
            <a:srgbClr val="002060">
              <a:alpha val="86000"/>
            </a:srgbClr>
          </a:solidFill>
          <a:ln>
            <a:noFill/>
          </a:ln>
        </p:spPr>
        <p:style>
          <a:lnRef idx="0">
            <a:scrgbClr r="0" g="0" b="0"/>
          </a:lnRef>
          <a:fillRef idx="0">
            <a:scrgbClr r="0" g="0" b="0"/>
          </a:fillRef>
          <a:effectRef idx="0">
            <a:scrgbClr r="0" g="0" b="0"/>
          </a:effectRef>
          <a:fontRef idx="minor"/>
        </p:style>
        <p:txBody>
          <a:bodyPr lIns="105120" tIns="105120" rIns="105120" bIns="105120">
            <a:noAutofit/>
          </a:bodyPr>
          <a:lstStyle/>
          <a:p>
            <a:pPr algn="ctr">
              <a:lnSpc>
                <a:spcPct val="100000"/>
              </a:lnSpc>
              <a:tabLst>
                <a:tab pos="0" algn="l"/>
              </a:tabLst>
            </a:pPr>
            <a:r>
              <a:rPr lang="it-IT" sz="2180" b="1" strike="noStrike" spc="-1" dirty="0">
                <a:solidFill>
                  <a:srgbClr val="4472C4"/>
                </a:solidFill>
                <a:latin typeface="Garamond"/>
                <a:ea typeface="Garamond"/>
              </a:rPr>
              <a:t>www.samothrace.eu</a:t>
            </a:r>
            <a:endParaRPr lang="en-US" sz="2180" b="0" strike="noStrike" spc="-1" dirty="0">
              <a:latin typeface="Arial"/>
            </a:endParaRPr>
          </a:p>
        </p:txBody>
      </p:sp>
      <p:sp>
        <p:nvSpPr>
          <p:cNvPr id="4" name="CustomShape 2"/>
          <p:cNvSpPr/>
          <p:nvPr/>
        </p:nvSpPr>
        <p:spPr>
          <a:xfrm>
            <a:off x="413640" y="5559480"/>
            <a:ext cx="11441520" cy="360"/>
          </a:xfrm>
          <a:custGeom>
            <a:avLst/>
            <a:gdLst/>
            <a:ahLst/>
            <a:cxnLst/>
            <a:rect l="l" t="t" r="r" b="b"/>
            <a:pathLst>
              <a:path w="21600" h="21600">
                <a:moveTo>
                  <a:pt x="0" y="0"/>
                </a:moveTo>
                <a:lnTo>
                  <a:pt x="21600" y="21600"/>
                </a:lnTo>
              </a:path>
            </a:pathLst>
          </a:custGeom>
          <a:noFill/>
          <a:ln w="25560">
            <a:solidFill>
              <a:srgbClr val="002060"/>
            </a:solidFill>
            <a:round/>
          </a:ln>
        </p:spPr>
        <p:style>
          <a:lnRef idx="0">
            <a:scrgbClr r="0" g="0" b="0"/>
          </a:lnRef>
          <a:fillRef idx="0">
            <a:scrgbClr r="0" g="0" b="0"/>
          </a:fillRef>
          <a:effectRef idx="0">
            <a:scrgbClr r="0" g="0" b="0"/>
          </a:effectRef>
          <a:fontRef idx="minor"/>
        </p:style>
      </p:sp>
      <p:sp>
        <p:nvSpPr>
          <p:cNvPr id="5" name="CustomShape 3"/>
          <p:cNvSpPr/>
          <p:nvPr/>
        </p:nvSpPr>
        <p:spPr>
          <a:xfrm>
            <a:off x="413640" y="235080"/>
            <a:ext cx="11441160" cy="360"/>
          </a:xfrm>
          <a:custGeom>
            <a:avLst/>
            <a:gdLst/>
            <a:ahLst/>
            <a:cxnLst/>
            <a:rect l="l" t="t" r="r" b="b"/>
            <a:pathLst>
              <a:path w="21600" h="21600">
                <a:moveTo>
                  <a:pt x="0" y="0"/>
                </a:moveTo>
                <a:lnTo>
                  <a:pt x="21600" y="21600"/>
                </a:lnTo>
              </a:path>
            </a:pathLst>
          </a:custGeom>
          <a:noFill/>
          <a:ln w="25560">
            <a:solidFill>
              <a:srgbClr val="002060"/>
            </a:solidFill>
            <a:round/>
          </a:ln>
        </p:spPr>
        <p:style>
          <a:lnRef idx="0">
            <a:scrgbClr r="0" g="0" b="0"/>
          </a:lnRef>
          <a:fillRef idx="0">
            <a:scrgbClr r="0" g="0" b="0"/>
          </a:fillRef>
          <a:effectRef idx="0">
            <a:scrgbClr r="0" g="0" b="0"/>
          </a:effectRef>
          <a:fontRef idx="minor"/>
        </p:style>
      </p:sp>
      <p:sp>
        <p:nvSpPr>
          <p:cNvPr id="6" name="CustomShape 4"/>
          <p:cNvSpPr/>
          <p:nvPr/>
        </p:nvSpPr>
        <p:spPr>
          <a:xfrm>
            <a:off x="430560" y="1354320"/>
            <a:ext cx="11441520" cy="360"/>
          </a:xfrm>
          <a:custGeom>
            <a:avLst/>
            <a:gdLst/>
            <a:ahLst/>
            <a:cxnLst/>
            <a:rect l="l" t="t" r="r" b="b"/>
            <a:pathLst>
              <a:path w="21600" h="21600">
                <a:moveTo>
                  <a:pt x="0" y="0"/>
                </a:moveTo>
                <a:lnTo>
                  <a:pt x="21600" y="21600"/>
                </a:lnTo>
              </a:path>
            </a:pathLst>
          </a:custGeom>
          <a:noFill/>
          <a:ln w="25560">
            <a:solidFill>
              <a:srgbClr val="002060"/>
            </a:solidFill>
            <a:round/>
          </a:ln>
        </p:spPr>
        <p:style>
          <a:lnRef idx="0">
            <a:scrgbClr r="0" g="0" b="0"/>
          </a:lnRef>
          <a:fillRef idx="0">
            <a:scrgbClr r="0" g="0" b="0"/>
          </a:fillRef>
          <a:effectRef idx="0">
            <a:scrgbClr r="0" g="0" b="0"/>
          </a:effectRef>
          <a:fontRef idx="minor"/>
        </p:style>
      </p:sp>
      <p:pic>
        <p:nvPicPr>
          <p:cNvPr id="7" name="Google Shape;100;p2"/>
          <p:cNvPicPr/>
          <p:nvPr/>
        </p:nvPicPr>
        <p:blipFill>
          <a:blip r:embed="rId17"/>
          <a:stretch/>
        </p:blipFill>
        <p:spPr>
          <a:xfrm>
            <a:off x="430560" y="283680"/>
            <a:ext cx="1889280" cy="1050480"/>
          </a:xfrm>
          <a:prstGeom prst="rect">
            <a:avLst/>
          </a:prstGeom>
          <a:ln>
            <a:noFill/>
          </a:ln>
        </p:spPr>
      </p:pic>
      <p:sp>
        <p:nvSpPr>
          <p:cNvPr id="8" name="PlaceHolder 5"/>
          <p:cNvSpPr>
            <a:spLocks noGrp="1"/>
          </p:cNvSpPr>
          <p:nvPr>
            <p:ph type="title"/>
          </p:nvPr>
        </p:nvSpPr>
        <p:spPr>
          <a:xfrm>
            <a:off x="609480" y="273600"/>
            <a:ext cx="10972440" cy="1144800"/>
          </a:xfrm>
          <a:prstGeom prst="rect">
            <a:avLst/>
          </a:prstGeom>
        </p:spPr>
        <p:txBody>
          <a:bodyPr lIns="0" tIns="0" rIns="0" bIns="0" anchor="ctr">
            <a:noAutofit/>
          </a:bodyPr>
          <a:lstStyle/>
          <a:p>
            <a:r>
              <a:rPr lang="it-IT" sz="1800" b="0" strike="noStrike" spc="-1">
                <a:solidFill>
                  <a:srgbClr val="000000"/>
                </a:solidFill>
                <a:latin typeface="Calibri"/>
              </a:rPr>
              <a:t>Click to edit the title text format</a:t>
            </a:r>
          </a:p>
        </p:txBody>
      </p:sp>
      <p:sp>
        <p:nvSpPr>
          <p:cNvPr id="9" name="PlaceHolder 6"/>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it-IT"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1523880" y="1122480"/>
            <a:ext cx="9143640" cy="2387160"/>
          </a:xfrm>
          <a:prstGeom prst="rect">
            <a:avLst/>
          </a:prstGeom>
        </p:spPr>
        <p:txBody>
          <a:bodyPr anchor="b">
            <a:noAutofit/>
          </a:bodyPr>
          <a:lstStyle/>
          <a:p>
            <a:pPr algn="ctr">
              <a:lnSpc>
                <a:spcPct val="90000"/>
              </a:lnSpc>
            </a:pPr>
            <a:r>
              <a:rPr lang="it-IT" sz="6000" b="0" strike="noStrike" spc="-1">
                <a:solidFill>
                  <a:srgbClr val="000000"/>
                </a:solidFill>
                <a:latin typeface="Calibri Light"/>
              </a:rPr>
              <a:t>Fare clic per modificare lo stile del titolo dello schema</a:t>
            </a:r>
            <a:endParaRPr lang="it-IT" sz="6000" b="0" strike="noStrike" spc="-1">
              <a:solidFill>
                <a:srgbClr val="000000"/>
              </a:solidFill>
              <a:latin typeface="Calibri"/>
            </a:endParaRPr>
          </a:p>
        </p:txBody>
      </p:sp>
      <p:sp>
        <p:nvSpPr>
          <p:cNvPr id="47" name="PlaceHolder 2"/>
          <p:cNvSpPr>
            <a:spLocks noGrp="1"/>
          </p:cNvSpPr>
          <p:nvPr>
            <p:ph type="dt"/>
          </p:nvPr>
        </p:nvSpPr>
        <p:spPr>
          <a:xfrm>
            <a:off x="838080" y="6356520"/>
            <a:ext cx="2742840" cy="364680"/>
          </a:xfrm>
          <a:prstGeom prst="rect">
            <a:avLst/>
          </a:prstGeom>
        </p:spPr>
        <p:txBody>
          <a:bodyPr anchor="ctr">
            <a:noAutofit/>
          </a:bodyPr>
          <a:lstStyle/>
          <a:p>
            <a:pPr>
              <a:lnSpc>
                <a:spcPct val="100000"/>
              </a:lnSpc>
            </a:pPr>
            <a:fld id="{B2A65AC1-154D-4783-A0E3-2F3402BA53C5}" type="datetime">
              <a:rPr lang="it-IT" sz="1200" b="0" strike="noStrike" spc="-1">
                <a:solidFill>
                  <a:srgbClr val="8B8B8B"/>
                </a:solidFill>
                <a:latin typeface="Calibri"/>
              </a:rPr>
              <a:t>24/02/2025</a:t>
            </a:fld>
            <a:endParaRPr lang="en-US" sz="1200" b="0" strike="noStrike" spc="-1" dirty="0">
              <a:latin typeface="Times New Roman"/>
            </a:endParaRPr>
          </a:p>
        </p:txBody>
      </p:sp>
      <p:sp>
        <p:nvSpPr>
          <p:cNvPr id="48" name="PlaceHolder 3"/>
          <p:cNvSpPr>
            <a:spLocks noGrp="1"/>
          </p:cNvSpPr>
          <p:nvPr>
            <p:ph type="ftr"/>
          </p:nvPr>
        </p:nvSpPr>
        <p:spPr>
          <a:xfrm>
            <a:off x="4038480" y="6356520"/>
            <a:ext cx="4114440" cy="364680"/>
          </a:xfrm>
          <a:prstGeom prst="rect">
            <a:avLst/>
          </a:prstGeom>
        </p:spPr>
        <p:txBody>
          <a:bodyPr anchor="ctr">
            <a:noAutofit/>
          </a:bodyPr>
          <a:lstStyle/>
          <a:p>
            <a:endParaRPr lang="en-US" sz="2400" b="0" strike="noStrike" spc="-1" dirty="0">
              <a:latin typeface="Times New Roman"/>
            </a:endParaRPr>
          </a:p>
        </p:txBody>
      </p:sp>
      <p:sp>
        <p:nvSpPr>
          <p:cNvPr id="49" name="PlaceHolder 4"/>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81714437-B589-4AC2-B5BF-BA1286F51B1B}" type="slidenum">
              <a:rPr lang="it-IT" sz="1200" b="0" strike="noStrike" spc="-1">
                <a:solidFill>
                  <a:srgbClr val="8B8B8B"/>
                </a:solidFill>
                <a:latin typeface="Calibri"/>
              </a:rPr>
              <a:t>‹N›</a:t>
            </a:fld>
            <a:endParaRPr lang="en-US" sz="1200" b="0" strike="noStrike" spc="-1" dirty="0">
              <a:latin typeface="Times New Roman"/>
            </a:endParaRPr>
          </a:p>
        </p:txBody>
      </p:sp>
      <p:sp>
        <p:nvSpPr>
          <p:cNvPr id="50"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it-IT"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15CE5-3217-2C22-E401-0961B7E9EBCA}"/>
            </a:ext>
          </a:extLst>
        </p:cNvPr>
        <p:cNvGrpSpPr/>
        <p:nvPr/>
      </p:nvGrpSpPr>
      <p:grpSpPr>
        <a:xfrm>
          <a:off x="0" y="0"/>
          <a:ext cx="0" cy="0"/>
          <a:chOff x="0" y="0"/>
          <a:chExt cx="0" cy="0"/>
        </a:xfrm>
      </p:grpSpPr>
      <p:sp>
        <p:nvSpPr>
          <p:cNvPr id="87" name="CustomShape 1">
            <a:extLst>
              <a:ext uri="{FF2B5EF4-FFF2-40B4-BE49-F238E27FC236}">
                <a16:creationId xmlns:a16="http://schemas.microsoft.com/office/drawing/2014/main" id="{0C29B0AE-9371-18C4-DC8A-3899613CF797}"/>
              </a:ext>
            </a:extLst>
          </p:cNvPr>
          <p:cNvSpPr/>
          <p:nvPr/>
        </p:nvSpPr>
        <p:spPr>
          <a:xfrm>
            <a:off x="1771920" y="1087920"/>
            <a:ext cx="8654040" cy="130068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spAutoFit/>
          </a:bodyPr>
          <a:lstStyle/>
          <a:p>
            <a:pPr algn="ctr">
              <a:lnSpc>
                <a:spcPct val="100000"/>
              </a:lnSpc>
            </a:pPr>
            <a:endParaRPr lang="en-GB" sz="1800" b="0" strike="noStrike" spc="-1" noProof="0" dirty="0">
              <a:latin typeface="Arial"/>
            </a:endParaRPr>
          </a:p>
          <a:p>
            <a:pPr algn="ctr">
              <a:lnSpc>
                <a:spcPct val="100000"/>
              </a:lnSpc>
            </a:pPr>
            <a:endParaRPr lang="en-GB" sz="1800" b="0" strike="noStrike" spc="-1" noProof="0" dirty="0">
              <a:latin typeface="Arial"/>
            </a:endParaRPr>
          </a:p>
        </p:txBody>
      </p:sp>
      <p:sp>
        <p:nvSpPr>
          <p:cNvPr id="88" name="CustomShape 2">
            <a:extLst>
              <a:ext uri="{FF2B5EF4-FFF2-40B4-BE49-F238E27FC236}">
                <a16:creationId xmlns:a16="http://schemas.microsoft.com/office/drawing/2014/main" id="{2B94652E-3413-59F1-3EFB-3C2409B4A2E0}"/>
              </a:ext>
            </a:extLst>
          </p:cNvPr>
          <p:cNvSpPr/>
          <p:nvPr/>
        </p:nvSpPr>
        <p:spPr>
          <a:xfrm>
            <a:off x="2812680" y="509040"/>
            <a:ext cx="2706840" cy="639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89" name="CustomShape 3">
            <a:extLst>
              <a:ext uri="{FF2B5EF4-FFF2-40B4-BE49-F238E27FC236}">
                <a16:creationId xmlns:a16="http://schemas.microsoft.com/office/drawing/2014/main" id="{5EC972EC-46EF-C0A7-31BD-FFC06DE83CE7}"/>
              </a:ext>
            </a:extLst>
          </p:cNvPr>
          <p:cNvSpPr/>
          <p:nvPr/>
        </p:nvSpPr>
        <p:spPr>
          <a:xfrm>
            <a:off x="6293520" y="975960"/>
            <a:ext cx="34560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0" name="CustomShape 4">
            <a:extLst>
              <a:ext uri="{FF2B5EF4-FFF2-40B4-BE49-F238E27FC236}">
                <a16:creationId xmlns:a16="http://schemas.microsoft.com/office/drawing/2014/main" id="{C519D7DA-1514-33EC-69D3-F8766E906800}"/>
              </a:ext>
            </a:extLst>
          </p:cNvPr>
          <p:cNvSpPr/>
          <p:nvPr/>
        </p:nvSpPr>
        <p:spPr>
          <a:xfrm>
            <a:off x="3039480" y="4937760"/>
            <a:ext cx="685404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1" name="CustomShape 5">
            <a:extLst>
              <a:ext uri="{FF2B5EF4-FFF2-40B4-BE49-F238E27FC236}">
                <a16:creationId xmlns:a16="http://schemas.microsoft.com/office/drawing/2014/main" id="{306EFB18-AC43-5C64-90A6-FACA421800E9}"/>
              </a:ext>
            </a:extLst>
          </p:cNvPr>
          <p:cNvSpPr/>
          <p:nvPr/>
        </p:nvSpPr>
        <p:spPr>
          <a:xfrm>
            <a:off x="3048120" y="4339080"/>
            <a:ext cx="6095520" cy="3952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3" name="CasellaDiTesto 2">
            <a:extLst>
              <a:ext uri="{FF2B5EF4-FFF2-40B4-BE49-F238E27FC236}">
                <a16:creationId xmlns:a16="http://schemas.microsoft.com/office/drawing/2014/main" id="{D2DCA835-F79C-9276-AF07-D4BE31E40522}"/>
              </a:ext>
            </a:extLst>
          </p:cNvPr>
          <p:cNvSpPr txBox="1"/>
          <p:nvPr/>
        </p:nvSpPr>
        <p:spPr>
          <a:xfrm>
            <a:off x="352806" y="2043141"/>
            <a:ext cx="11486147" cy="1846659"/>
          </a:xfrm>
          <a:prstGeom prst="rect">
            <a:avLst/>
          </a:prstGeom>
          <a:noFill/>
        </p:spPr>
        <p:txBody>
          <a:bodyPr wrap="square">
            <a:spAutoFit/>
          </a:bodyPr>
          <a:lstStyle/>
          <a:p>
            <a:pPr algn="ctr"/>
            <a:r>
              <a:rPr lang="en-GB" sz="3200" b="1" i="0" noProof="0" dirty="0">
                <a:solidFill>
                  <a:srgbClr val="000000"/>
                </a:solidFill>
                <a:effectLst/>
                <a:latin typeface="+mj-lt"/>
              </a:rPr>
              <a:t>Advancements in Silicon Carbide-Based Detectors for High-Performance Radiation Dosimetry and Beam Monitoring: from simulations to test phase</a:t>
            </a:r>
            <a:r>
              <a:rPr lang="en-GB" sz="3200" noProof="0" dirty="0">
                <a:latin typeface="+mj-lt"/>
              </a:rPr>
              <a:t> </a:t>
            </a:r>
            <a:br>
              <a:rPr lang="en-GB" noProof="0" dirty="0"/>
            </a:br>
            <a:endParaRPr lang="en-GB" noProof="0" dirty="0"/>
          </a:p>
        </p:txBody>
      </p:sp>
      <p:sp>
        <p:nvSpPr>
          <p:cNvPr id="2" name="CasellaDiTesto 1">
            <a:extLst>
              <a:ext uri="{FF2B5EF4-FFF2-40B4-BE49-F238E27FC236}">
                <a16:creationId xmlns:a16="http://schemas.microsoft.com/office/drawing/2014/main" id="{F40C4E82-C3D7-D0C8-19F4-989E72D403D0}"/>
              </a:ext>
            </a:extLst>
          </p:cNvPr>
          <p:cNvSpPr txBox="1"/>
          <p:nvPr/>
        </p:nvSpPr>
        <p:spPr>
          <a:xfrm>
            <a:off x="2668859" y="3866564"/>
            <a:ext cx="6854040" cy="646331"/>
          </a:xfrm>
          <a:prstGeom prst="rect">
            <a:avLst/>
          </a:prstGeom>
          <a:noFill/>
        </p:spPr>
        <p:txBody>
          <a:bodyPr wrap="square" rtlCol="0">
            <a:spAutoFit/>
          </a:bodyPr>
          <a:lstStyle/>
          <a:p>
            <a:pPr algn="ctr"/>
            <a:r>
              <a:rPr lang="en-GB" noProof="0" dirty="0"/>
              <a:t>Giuseppe Ferdinando D’Agata</a:t>
            </a:r>
          </a:p>
          <a:p>
            <a:pPr algn="ctr"/>
            <a:r>
              <a:rPr lang="en-GB" i="1" noProof="0" dirty="0"/>
              <a:t>Università degli </a:t>
            </a:r>
            <a:r>
              <a:rPr lang="en-GB" i="1" dirty="0"/>
              <a:t>S</a:t>
            </a:r>
            <a:r>
              <a:rPr lang="en-GB" i="1" noProof="0" dirty="0" err="1"/>
              <a:t>tudi</a:t>
            </a:r>
            <a:r>
              <a:rPr lang="en-GB" i="1" noProof="0" dirty="0"/>
              <a:t> di Catania &amp; INFN – Sezione di Catania</a:t>
            </a:r>
          </a:p>
        </p:txBody>
      </p:sp>
      <p:sp>
        <p:nvSpPr>
          <p:cNvPr id="5" name="CasellaDiTesto 4">
            <a:extLst>
              <a:ext uri="{FF2B5EF4-FFF2-40B4-BE49-F238E27FC236}">
                <a16:creationId xmlns:a16="http://schemas.microsoft.com/office/drawing/2014/main" id="{B7D5CED3-2F9D-FE01-6590-827A6E7C5DF0}"/>
              </a:ext>
            </a:extLst>
          </p:cNvPr>
          <p:cNvSpPr txBox="1"/>
          <p:nvPr/>
        </p:nvSpPr>
        <p:spPr>
          <a:xfrm>
            <a:off x="4681192" y="5206478"/>
            <a:ext cx="2829374" cy="307777"/>
          </a:xfrm>
          <a:prstGeom prst="rect">
            <a:avLst/>
          </a:prstGeom>
          <a:noFill/>
        </p:spPr>
        <p:txBody>
          <a:bodyPr wrap="square">
            <a:spAutoFit/>
          </a:bodyPr>
          <a:lstStyle/>
          <a:p>
            <a:r>
              <a:rPr lang="en-GB" sz="1400" i="1" noProof="0" dirty="0"/>
              <a:t>DesyT-2025, February 24th, 2025</a:t>
            </a:r>
          </a:p>
        </p:txBody>
      </p:sp>
    </p:spTree>
    <p:extLst>
      <p:ext uri="{BB962C8B-B14F-4D97-AF65-F5344CB8AC3E}">
        <p14:creationId xmlns:p14="http://schemas.microsoft.com/office/powerpoint/2010/main" val="2054993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CC01B-1EC8-F262-C4CE-E613F666DFDD}"/>
            </a:ext>
          </a:extLst>
        </p:cNvPr>
        <p:cNvGrpSpPr/>
        <p:nvPr/>
      </p:nvGrpSpPr>
      <p:grpSpPr>
        <a:xfrm>
          <a:off x="0" y="0"/>
          <a:ext cx="0" cy="0"/>
          <a:chOff x="0" y="0"/>
          <a:chExt cx="0" cy="0"/>
        </a:xfrm>
      </p:grpSpPr>
      <p:sp>
        <p:nvSpPr>
          <p:cNvPr id="87" name="CustomShape 1">
            <a:extLst>
              <a:ext uri="{FF2B5EF4-FFF2-40B4-BE49-F238E27FC236}">
                <a16:creationId xmlns:a16="http://schemas.microsoft.com/office/drawing/2014/main" id="{F2BECACE-85BF-CAF4-83DC-12120DA8B0C4}"/>
              </a:ext>
            </a:extLst>
          </p:cNvPr>
          <p:cNvSpPr/>
          <p:nvPr/>
        </p:nvSpPr>
        <p:spPr>
          <a:xfrm>
            <a:off x="1771920" y="1087920"/>
            <a:ext cx="8654040" cy="130068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spAutoFit/>
          </a:bodyPr>
          <a:lstStyle/>
          <a:p>
            <a:pPr algn="ctr">
              <a:lnSpc>
                <a:spcPct val="100000"/>
              </a:lnSpc>
            </a:pPr>
            <a:endParaRPr lang="en-GB" sz="1800" b="0" strike="noStrike" spc="-1" noProof="0" dirty="0">
              <a:latin typeface="Arial"/>
            </a:endParaRPr>
          </a:p>
          <a:p>
            <a:pPr algn="ctr">
              <a:lnSpc>
                <a:spcPct val="100000"/>
              </a:lnSpc>
            </a:pPr>
            <a:endParaRPr lang="en-GB" sz="1800" b="0" strike="noStrike" spc="-1" noProof="0" dirty="0">
              <a:latin typeface="Arial"/>
            </a:endParaRPr>
          </a:p>
        </p:txBody>
      </p:sp>
      <p:sp>
        <p:nvSpPr>
          <p:cNvPr id="88" name="CustomShape 2">
            <a:extLst>
              <a:ext uri="{FF2B5EF4-FFF2-40B4-BE49-F238E27FC236}">
                <a16:creationId xmlns:a16="http://schemas.microsoft.com/office/drawing/2014/main" id="{002108E1-183F-3A84-DE9D-C6453623B3CB}"/>
              </a:ext>
            </a:extLst>
          </p:cNvPr>
          <p:cNvSpPr/>
          <p:nvPr/>
        </p:nvSpPr>
        <p:spPr>
          <a:xfrm>
            <a:off x="2812680" y="509040"/>
            <a:ext cx="2706840" cy="639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89" name="CustomShape 3">
            <a:extLst>
              <a:ext uri="{FF2B5EF4-FFF2-40B4-BE49-F238E27FC236}">
                <a16:creationId xmlns:a16="http://schemas.microsoft.com/office/drawing/2014/main" id="{2BCC925A-6773-14D2-9659-0FA1741F7F21}"/>
              </a:ext>
            </a:extLst>
          </p:cNvPr>
          <p:cNvSpPr/>
          <p:nvPr/>
        </p:nvSpPr>
        <p:spPr>
          <a:xfrm>
            <a:off x="6293520" y="975960"/>
            <a:ext cx="34560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0" name="CustomShape 4">
            <a:extLst>
              <a:ext uri="{FF2B5EF4-FFF2-40B4-BE49-F238E27FC236}">
                <a16:creationId xmlns:a16="http://schemas.microsoft.com/office/drawing/2014/main" id="{2398CE09-EBF4-87D3-59D3-38524AA09FEB}"/>
              </a:ext>
            </a:extLst>
          </p:cNvPr>
          <p:cNvSpPr/>
          <p:nvPr/>
        </p:nvSpPr>
        <p:spPr>
          <a:xfrm>
            <a:off x="3039480" y="4937760"/>
            <a:ext cx="685404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1" name="CustomShape 5">
            <a:extLst>
              <a:ext uri="{FF2B5EF4-FFF2-40B4-BE49-F238E27FC236}">
                <a16:creationId xmlns:a16="http://schemas.microsoft.com/office/drawing/2014/main" id="{F38065B1-8B82-BFC4-C9A7-4B554D07AEC4}"/>
              </a:ext>
            </a:extLst>
          </p:cNvPr>
          <p:cNvSpPr/>
          <p:nvPr/>
        </p:nvSpPr>
        <p:spPr>
          <a:xfrm>
            <a:off x="3048120" y="4339080"/>
            <a:ext cx="6095520" cy="3952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2" name="CasellaDiTesto 1">
            <a:extLst>
              <a:ext uri="{FF2B5EF4-FFF2-40B4-BE49-F238E27FC236}">
                <a16:creationId xmlns:a16="http://schemas.microsoft.com/office/drawing/2014/main" id="{43051BA8-7BA2-ABF2-6CA9-4D50345DD774}"/>
              </a:ext>
            </a:extLst>
          </p:cNvPr>
          <p:cNvSpPr txBox="1"/>
          <p:nvPr/>
        </p:nvSpPr>
        <p:spPr>
          <a:xfrm>
            <a:off x="374073" y="1455626"/>
            <a:ext cx="4419600" cy="3816429"/>
          </a:xfrm>
          <a:prstGeom prst="rect">
            <a:avLst/>
          </a:prstGeom>
          <a:noFill/>
        </p:spPr>
        <p:txBody>
          <a:bodyPr wrap="square">
            <a:spAutoFit/>
          </a:bodyPr>
          <a:lstStyle/>
          <a:p>
            <a:r>
              <a:rPr lang="en-GB" sz="2200" noProof="0" dirty="0"/>
              <a:t>The first idea to thoroughly investigate the effect, can be to strongly collimate the source of one of the four pads.</a:t>
            </a:r>
          </a:p>
          <a:p>
            <a:endParaRPr lang="en-GB" sz="2200" noProof="0" dirty="0"/>
          </a:p>
          <a:p>
            <a:r>
              <a:rPr lang="en-GB" sz="2200" noProof="0" dirty="0"/>
              <a:t>As it is clear, the effect is due to the construction of the detector, given that the «edge» events are taken out if the source is collimated directly on the center of the detector.</a:t>
            </a:r>
          </a:p>
        </p:txBody>
      </p:sp>
      <p:pic>
        <p:nvPicPr>
          <p:cNvPr id="4" name="Immagine 3" descr="Immagine che contiene testo, diagramma, linea, Diagramma&#10;&#10;Il contenuto generato dall'IA potrebbe non essere corretto.">
            <a:extLst>
              <a:ext uri="{FF2B5EF4-FFF2-40B4-BE49-F238E27FC236}">
                <a16:creationId xmlns:a16="http://schemas.microsoft.com/office/drawing/2014/main" id="{A3F01EA7-DEA5-B047-B4B5-8AE93DA2C26A}"/>
              </a:ext>
            </a:extLst>
          </p:cNvPr>
          <p:cNvPicPr>
            <a:picLocks noChangeAspect="1"/>
          </p:cNvPicPr>
          <p:nvPr/>
        </p:nvPicPr>
        <p:blipFill>
          <a:blip r:embed="rId2">
            <a:extLst>
              <a:ext uri="{28A0092B-C50C-407E-A947-70E740481C1C}">
                <a14:useLocalDpi xmlns:a14="http://schemas.microsoft.com/office/drawing/2010/main" val="0"/>
              </a:ext>
            </a:extLst>
          </a:blip>
          <a:srcRect l="3213" r="2005"/>
          <a:stretch/>
        </p:blipFill>
        <p:spPr>
          <a:xfrm>
            <a:off x="4793673" y="1647825"/>
            <a:ext cx="7204364" cy="3562350"/>
          </a:xfrm>
          <a:prstGeom prst="rect">
            <a:avLst/>
          </a:prstGeom>
        </p:spPr>
      </p:pic>
    </p:spTree>
    <p:extLst>
      <p:ext uri="{BB962C8B-B14F-4D97-AF65-F5344CB8AC3E}">
        <p14:creationId xmlns:p14="http://schemas.microsoft.com/office/powerpoint/2010/main" val="573248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87998-3363-3CA8-186B-E721B2F5D4ED}"/>
            </a:ext>
          </a:extLst>
        </p:cNvPr>
        <p:cNvGrpSpPr/>
        <p:nvPr/>
      </p:nvGrpSpPr>
      <p:grpSpPr>
        <a:xfrm>
          <a:off x="0" y="0"/>
          <a:ext cx="0" cy="0"/>
          <a:chOff x="0" y="0"/>
          <a:chExt cx="0" cy="0"/>
        </a:xfrm>
      </p:grpSpPr>
      <p:sp>
        <p:nvSpPr>
          <p:cNvPr id="87" name="CustomShape 1">
            <a:extLst>
              <a:ext uri="{FF2B5EF4-FFF2-40B4-BE49-F238E27FC236}">
                <a16:creationId xmlns:a16="http://schemas.microsoft.com/office/drawing/2014/main" id="{658B4022-F716-E681-371D-552EA4A8F436}"/>
              </a:ext>
            </a:extLst>
          </p:cNvPr>
          <p:cNvSpPr/>
          <p:nvPr/>
        </p:nvSpPr>
        <p:spPr>
          <a:xfrm>
            <a:off x="1771920" y="1087920"/>
            <a:ext cx="8654040" cy="130068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spAutoFit/>
          </a:bodyPr>
          <a:lstStyle/>
          <a:p>
            <a:pPr algn="ctr">
              <a:lnSpc>
                <a:spcPct val="100000"/>
              </a:lnSpc>
            </a:pPr>
            <a:endParaRPr lang="en-GB" sz="1800" b="0" strike="noStrike" spc="-1" noProof="0" dirty="0">
              <a:latin typeface="Arial"/>
            </a:endParaRPr>
          </a:p>
          <a:p>
            <a:pPr algn="ctr">
              <a:lnSpc>
                <a:spcPct val="100000"/>
              </a:lnSpc>
            </a:pPr>
            <a:endParaRPr lang="en-GB" sz="1800" b="0" strike="noStrike" spc="-1" noProof="0" dirty="0">
              <a:latin typeface="Arial"/>
            </a:endParaRPr>
          </a:p>
        </p:txBody>
      </p:sp>
      <p:sp>
        <p:nvSpPr>
          <p:cNvPr id="88" name="CustomShape 2">
            <a:extLst>
              <a:ext uri="{FF2B5EF4-FFF2-40B4-BE49-F238E27FC236}">
                <a16:creationId xmlns:a16="http://schemas.microsoft.com/office/drawing/2014/main" id="{4B578B41-F6B6-453F-88D1-05F0669C5877}"/>
              </a:ext>
            </a:extLst>
          </p:cNvPr>
          <p:cNvSpPr/>
          <p:nvPr/>
        </p:nvSpPr>
        <p:spPr>
          <a:xfrm>
            <a:off x="2812680" y="509040"/>
            <a:ext cx="2706840" cy="639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89" name="CustomShape 3">
            <a:extLst>
              <a:ext uri="{FF2B5EF4-FFF2-40B4-BE49-F238E27FC236}">
                <a16:creationId xmlns:a16="http://schemas.microsoft.com/office/drawing/2014/main" id="{3C4FF05A-8D69-A26F-5D40-DF18552ACA02}"/>
              </a:ext>
            </a:extLst>
          </p:cNvPr>
          <p:cNvSpPr/>
          <p:nvPr/>
        </p:nvSpPr>
        <p:spPr>
          <a:xfrm>
            <a:off x="6293520" y="975960"/>
            <a:ext cx="34560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0" name="CustomShape 4">
            <a:extLst>
              <a:ext uri="{FF2B5EF4-FFF2-40B4-BE49-F238E27FC236}">
                <a16:creationId xmlns:a16="http://schemas.microsoft.com/office/drawing/2014/main" id="{0775897B-F30C-2945-8380-039563B070F5}"/>
              </a:ext>
            </a:extLst>
          </p:cNvPr>
          <p:cNvSpPr/>
          <p:nvPr/>
        </p:nvSpPr>
        <p:spPr>
          <a:xfrm>
            <a:off x="3039480" y="4937760"/>
            <a:ext cx="685404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1" name="CustomShape 5">
            <a:extLst>
              <a:ext uri="{FF2B5EF4-FFF2-40B4-BE49-F238E27FC236}">
                <a16:creationId xmlns:a16="http://schemas.microsoft.com/office/drawing/2014/main" id="{AF1886B3-47EE-6C05-468F-E2DB89E4CD0E}"/>
              </a:ext>
            </a:extLst>
          </p:cNvPr>
          <p:cNvSpPr/>
          <p:nvPr/>
        </p:nvSpPr>
        <p:spPr>
          <a:xfrm>
            <a:off x="838200" y="4287309"/>
            <a:ext cx="6095520" cy="3952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mc:AlternateContent xmlns:mc="http://schemas.openxmlformats.org/markup-compatibility/2006" xmlns:a14="http://schemas.microsoft.com/office/drawing/2010/main">
        <mc:Choice Requires="a14">
          <p:sp>
            <p:nvSpPr>
              <p:cNvPr id="2" name="Segnaposto contenuto 2">
                <a:extLst>
                  <a:ext uri="{FF2B5EF4-FFF2-40B4-BE49-F238E27FC236}">
                    <a16:creationId xmlns:a16="http://schemas.microsoft.com/office/drawing/2014/main" id="{C261DD28-FF01-5F37-5BCC-E62615390523}"/>
                  </a:ext>
                </a:extLst>
              </p:cNvPr>
              <p:cNvSpPr txBox="1">
                <a:spLocks/>
              </p:cNvSpPr>
              <p:nvPr/>
            </p:nvSpPr>
            <p:spPr>
              <a:xfrm>
                <a:off x="281517" y="1555560"/>
                <a:ext cx="11628965" cy="3930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dirty="0">
                    <a:latin typeface="+mj-lt"/>
                    <a:cs typeface="Times New Roman" panose="02020603050405020304" pitchFamily="18" charset="0"/>
                  </a:rPr>
                  <a:t>We know that those are not-correctly reconstructed events, and that this effect comes from the sides of the detectors</a:t>
                </a:r>
              </a:p>
              <a:p>
                <a:pPr marL="0" indent="0">
                  <a:buNone/>
                </a:pPr>
                <a:endParaRPr lang="en-GB" sz="2200" dirty="0">
                  <a:latin typeface="+mj-lt"/>
                  <a:cs typeface="Times New Roman" panose="02020603050405020304" pitchFamily="18" charset="0"/>
                </a:endParaRPr>
              </a:p>
              <a:p>
                <a:pPr marL="0" indent="0">
                  <a:buNone/>
                </a:pPr>
                <a:r>
                  <a:rPr lang="en-GB" sz="2200" i="0" noProof="0" dirty="0">
                    <a:effectLst/>
                    <a:latin typeface="+mj-lt"/>
                    <a:cs typeface="Times New Roman" panose="02020603050405020304" pitchFamily="18" charset="0"/>
                  </a:rPr>
                  <a:t>What we still do not know is how many particle</a:t>
                </a:r>
                <a:r>
                  <a:rPr lang="en-GB" sz="2200" dirty="0">
                    <a:latin typeface="+mj-lt"/>
                    <a:cs typeface="Times New Roman" panose="02020603050405020304" pitchFamily="18" charset="0"/>
                  </a:rPr>
                  <a:t>s are slipping to the inter-pad regions without being detected</a:t>
                </a:r>
              </a:p>
              <a:p>
                <a:pPr marL="0" indent="0">
                  <a:buNone/>
                </a:pPr>
                <a:endParaRPr lang="en-GB" sz="2200" dirty="0">
                  <a:latin typeface="+mj-lt"/>
                  <a:cs typeface="Times New Roman" panose="02020603050405020304" pitchFamily="18" charset="0"/>
                </a:endParaRPr>
              </a:p>
              <a:p>
                <a:pPr marL="0" indent="0">
                  <a:buNone/>
                </a:pPr>
                <a:r>
                  <a:rPr lang="en-GB" sz="2200" dirty="0">
                    <a:latin typeface="+mj-lt"/>
                    <a:cs typeface="Times New Roman" panose="02020603050405020304" pitchFamily="18" charset="0"/>
                  </a:rPr>
                  <a:t>To do so we can compare two simulation, one considering the </a:t>
                </a:r>
                <a14:m>
                  <m:oMath xmlns:m="http://schemas.openxmlformats.org/officeDocument/2006/math">
                    <m:r>
                      <a:rPr lang="it-IT" sz="2200" b="0" i="1" smtClean="0">
                        <a:latin typeface="Cambria Math" panose="02040503050406030204" pitchFamily="18" charset="0"/>
                        <a:cs typeface="Times New Roman" panose="02020603050405020304" pitchFamily="18" charset="0"/>
                      </a:rPr>
                      <m:t>2×2</m:t>
                    </m:r>
                  </m:oMath>
                </a14:m>
                <a:r>
                  <a:rPr lang="en-GB" sz="2200" i="0" noProof="0" dirty="0">
                    <a:effectLst/>
                    <a:latin typeface="+mj-lt"/>
                    <a:cs typeface="Times New Roman" panose="02020603050405020304" pitchFamily="18" charset="0"/>
                  </a:rPr>
                  <a:t> padded detector with another one that has the same area but is not segmented.</a:t>
                </a:r>
              </a:p>
              <a:p>
                <a:pPr marL="0" indent="0">
                  <a:buNone/>
                </a:pPr>
                <a:endParaRPr lang="en-GB" sz="2200" dirty="0">
                  <a:latin typeface="+mj-lt"/>
                  <a:cs typeface="Times New Roman" panose="02020603050405020304" pitchFamily="18" charset="0"/>
                </a:endParaRPr>
              </a:p>
              <a:p>
                <a:pPr marL="0" indent="0">
                  <a:buNone/>
                </a:pPr>
                <a:r>
                  <a:rPr lang="en-GB" sz="2200" i="0" noProof="0" dirty="0">
                    <a:effectLst/>
                    <a:latin typeface="+mj-lt"/>
                    <a:cs typeface="Times New Roman" panose="02020603050405020304" pitchFamily="18" charset="0"/>
                  </a:rPr>
                  <a:t>Also, this simulation must be compared with the experimental data</a:t>
                </a:r>
              </a:p>
              <a:p>
                <a:pPr marL="0" indent="0">
                  <a:buNone/>
                </a:pPr>
                <a:endParaRPr lang="en-GB" sz="2200" dirty="0">
                  <a:latin typeface="+mj-lt"/>
                  <a:cs typeface="Times New Roman" panose="02020603050405020304" pitchFamily="18" charset="0"/>
                </a:endParaRPr>
              </a:p>
              <a:p>
                <a:pPr marL="0" indent="0">
                  <a:buNone/>
                </a:pPr>
                <a:endParaRPr lang="en-GB" sz="2200" i="0" noProof="0" dirty="0">
                  <a:effectLst/>
                  <a:latin typeface="+mj-lt"/>
                  <a:cs typeface="Times New Roman" panose="02020603050405020304" pitchFamily="18" charset="0"/>
                </a:endParaRPr>
              </a:p>
              <a:p>
                <a:pPr marL="0" indent="0">
                  <a:buNone/>
                </a:pPr>
                <a:endParaRPr lang="en-GB" sz="2200" i="0" noProof="0" dirty="0">
                  <a:effectLst/>
                  <a:latin typeface="+mj-lt"/>
                  <a:cs typeface="Times New Roman" panose="02020603050405020304" pitchFamily="18" charset="0"/>
                </a:endParaRPr>
              </a:p>
              <a:p>
                <a:endParaRPr lang="en-GB" sz="2200" i="0" noProof="0" dirty="0">
                  <a:effectLst/>
                  <a:latin typeface="+mj-lt"/>
                  <a:cs typeface="Times New Roman" panose="02020603050405020304" pitchFamily="18" charset="0"/>
                </a:endParaRPr>
              </a:p>
              <a:p>
                <a:pPr marL="0" indent="0">
                  <a:buFont typeface="Arial" panose="020B0604020202020204" pitchFamily="34" charset="0"/>
                  <a:buNone/>
                </a:pPr>
                <a:endParaRPr lang="en-GB" sz="2200" noProof="0" dirty="0">
                  <a:latin typeface="+mj-lt"/>
                </a:endParaRPr>
              </a:p>
            </p:txBody>
          </p:sp>
        </mc:Choice>
        <mc:Fallback xmlns="">
          <p:sp>
            <p:nvSpPr>
              <p:cNvPr id="2" name="Segnaposto contenuto 2">
                <a:extLst>
                  <a:ext uri="{FF2B5EF4-FFF2-40B4-BE49-F238E27FC236}">
                    <a16:creationId xmlns:a16="http://schemas.microsoft.com/office/drawing/2014/main" id="{C261DD28-FF01-5F37-5BCC-E62615390523}"/>
                  </a:ext>
                </a:extLst>
              </p:cNvPr>
              <p:cNvSpPr txBox="1">
                <a:spLocks noRot="1" noChangeAspect="1" noMove="1" noResize="1" noEditPoints="1" noAdjustHandles="1" noChangeArrowheads="1" noChangeShapeType="1" noTextEdit="1"/>
              </p:cNvSpPr>
              <p:nvPr/>
            </p:nvSpPr>
            <p:spPr>
              <a:xfrm>
                <a:off x="281517" y="1555560"/>
                <a:ext cx="11628965" cy="3930840"/>
              </a:xfrm>
              <a:prstGeom prst="rect">
                <a:avLst/>
              </a:prstGeom>
              <a:blipFill>
                <a:blip r:embed="rId2"/>
                <a:stretch>
                  <a:fillRect l="-681" t="-1860" b="-1860"/>
                </a:stretch>
              </a:blipFill>
            </p:spPr>
            <p:txBody>
              <a:bodyPr/>
              <a:lstStyle/>
              <a:p>
                <a:r>
                  <a:rPr lang="it-IT">
                    <a:noFill/>
                  </a:rPr>
                  <a:t> </a:t>
                </a:r>
              </a:p>
            </p:txBody>
          </p:sp>
        </mc:Fallback>
      </mc:AlternateContent>
    </p:spTree>
    <p:extLst>
      <p:ext uri="{BB962C8B-B14F-4D97-AF65-F5344CB8AC3E}">
        <p14:creationId xmlns:p14="http://schemas.microsoft.com/office/powerpoint/2010/main" val="1005199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28061-834D-F7B8-F384-27AF1972A2D9}"/>
            </a:ext>
          </a:extLst>
        </p:cNvPr>
        <p:cNvGrpSpPr/>
        <p:nvPr/>
      </p:nvGrpSpPr>
      <p:grpSpPr>
        <a:xfrm>
          <a:off x="0" y="0"/>
          <a:ext cx="0" cy="0"/>
          <a:chOff x="0" y="0"/>
          <a:chExt cx="0" cy="0"/>
        </a:xfrm>
      </p:grpSpPr>
      <p:sp>
        <p:nvSpPr>
          <p:cNvPr id="87" name="CustomShape 1">
            <a:extLst>
              <a:ext uri="{FF2B5EF4-FFF2-40B4-BE49-F238E27FC236}">
                <a16:creationId xmlns:a16="http://schemas.microsoft.com/office/drawing/2014/main" id="{2FCFEEC6-5777-6FD6-EE93-21CA5B4676EB}"/>
              </a:ext>
            </a:extLst>
          </p:cNvPr>
          <p:cNvSpPr/>
          <p:nvPr/>
        </p:nvSpPr>
        <p:spPr>
          <a:xfrm>
            <a:off x="1771920" y="1087920"/>
            <a:ext cx="8654040" cy="130068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spAutoFit/>
          </a:bodyPr>
          <a:lstStyle/>
          <a:p>
            <a:pPr algn="ctr">
              <a:lnSpc>
                <a:spcPct val="100000"/>
              </a:lnSpc>
            </a:pPr>
            <a:endParaRPr lang="en-GB" sz="1800" b="0" strike="noStrike" spc="-1" noProof="0" dirty="0">
              <a:latin typeface="Arial"/>
            </a:endParaRPr>
          </a:p>
          <a:p>
            <a:pPr algn="ctr">
              <a:lnSpc>
                <a:spcPct val="100000"/>
              </a:lnSpc>
            </a:pPr>
            <a:endParaRPr lang="en-GB" sz="1800" b="0" strike="noStrike" spc="-1" noProof="0" dirty="0">
              <a:latin typeface="Arial"/>
            </a:endParaRPr>
          </a:p>
        </p:txBody>
      </p:sp>
      <p:sp>
        <p:nvSpPr>
          <p:cNvPr id="88" name="CustomShape 2">
            <a:extLst>
              <a:ext uri="{FF2B5EF4-FFF2-40B4-BE49-F238E27FC236}">
                <a16:creationId xmlns:a16="http://schemas.microsoft.com/office/drawing/2014/main" id="{88FDF7A0-1268-080C-6388-A1DA578DAB3B}"/>
              </a:ext>
            </a:extLst>
          </p:cNvPr>
          <p:cNvSpPr/>
          <p:nvPr/>
        </p:nvSpPr>
        <p:spPr>
          <a:xfrm>
            <a:off x="2812680" y="509040"/>
            <a:ext cx="2706840" cy="639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89" name="CustomShape 3">
            <a:extLst>
              <a:ext uri="{FF2B5EF4-FFF2-40B4-BE49-F238E27FC236}">
                <a16:creationId xmlns:a16="http://schemas.microsoft.com/office/drawing/2014/main" id="{EA590546-226C-F2B2-904A-43152CB1F702}"/>
              </a:ext>
            </a:extLst>
          </p:cNvPr>
          <p:cNvSpPr/>
          <p:nvPr/>
        </p:nvSpPr>
        <p:spPr>
          <a:xfrm>
            <a:off x="6293520" y="975960"/>
            <a:ext cx="34560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0" name="CustomShape 4">
            <a:extLst>
              <a:ext uri="{FF2B5EF4-FFF2-40B4-BE49-F238E27FC236}">
                <a16:creationId xmlns:a16="http://schemas.microsoft.com/office/drawing/2014/main" id="{A0B4CEAB-B4E6-F4C1-8462-378EFE973CA9}"/>
              </a:ext>
            </a:extLst>
          </p:cNvPr>
          <p:cNvSpPr/>
          <p:nvPr/>
        </p:nvSpPr>
        <p:spPr>
          <a:xfrm>
            <a:off x="3039480" y="4937760"/>
            <a:ext cx="685404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1" name="CustomShape 5">
            <a:extLst>
              <a:ext uri="{FF2B5EF4-FFF2-40B4-BE49-F238E27FC236}">
                <a16:creationId xmlns:a16="http://schemas.microsoft.com/office/drawing/2014/main" id="{B0A52FF2-CC46-1853-2BB2-C0182DD5D5A0}"/>
              </a:ext>
            </a:extLst>
          </p:cNvPr>
          <p:cNvSpPr/>
          <p:nvPr/>
        </p:nvSpPr>
        <p:spPr>
          <a:xfrm>
            <a:off x="3048120" y="4339080"/>
            <a:ext cx="6095520" cy="3952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mc:AlternateContent xmlns:mc="http://schemas.openxmlformats.org/markup-compatibility/2006" xmlns:a14="http://schemas.microsoft.com/office/drawing/2010/main">
        <mc:Choice Requires="a14">
          <p:sp>
            <p:nvSpPr>
              <p:cNvPr id="7" name="Titolo 1">
                <a:extLst>
                  <a:ext uri="{FF2B5EF4-FFF2-40B4-BE49-F238E27FC236}">
                    <a16:creationId xmlns:a16="http://schemas.microsoft.com/office/drawing/2014/main" id="{9C68A5F2-A446-6562-5E0B-DBC73C6D6F89}"/>
                  </a:ext>
                </a:extLst>
              </p:cNvPr>
              <p:cNvSpPr txBox="1">
                <a:spLocks/>
              </p:cNvSpPr>
              <p:nvPr/>
            </p:nvSpPr>
            <p:spPr>
              <a:xfrm>
                <a:off x="415635" y="1492255"/>
                <a:ext cx="8203431" cy="3977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noProof="0" dirty="0">
                    <a:latin typeface="Arial (corpo)"/>
                  </a:rPr>
                  <a:t>Experimental data has been coupled with simulations</a:t>
                </a:r>
              </a:p>
              <a:p>
                <a:endParaRPr lang="en-GB" sz="2400" noProof="0" dirty="0">
                  <a:latin typeface="Arial (corpo)"/>
                </a:endParaRPr>
              </a:p>
              <a:p>
                <a:pPr marL="342900" indent="-342900">
                  <a:buFont typeface="Arial" panose="020B0604020202020204" pitchFamily="34" charset="0"/>
                  <a:buChar char="•"/>
                </a:pPr>
                <a14:m>
                  <m:oMath xmlns:m="http://schemas.openxmlformats.org/officeDocument/2006/math">
                    <m:sPre>
                      <m:sPrePr>
                        <m:ctrlPr>
                          <a:rPr lang="en-GB" sz="2400" i="1" noProof="0" smtClean="0">
                            <a:latin typeface="Cambria Math" panose="02040503050406030204" pitchFamily="18" charset="0"/>
                          </a:rPr>
                        </m:ctrlPr>
                      </m:sPrePr>
                      <m:sub/>
                      <m:sup>
                        <m:r>
                          <a:rPr lang="en-GB" sz="2400" b="0" i="1" noProof="0" smtClean="0">
                            <a:latin typeface="Cambria Math" panose="02040503050406030204" pitchFamily="18" charset="0"/>
                          </a:rPr>
                          <m:t>158</m:t>
                        </m:r>
                      </m:sup>
                      <m:e>
                        <m:r>
                          <a:rPr lang="en-GB" sz="2400" b="0" i="1" noProof="0" smtClean="0">
                            <a:latin typeface="Cambria Math" panose="02040503050406030204" pitchFamily="18" charset="0"/>
                          </a:rPr>
                          <m:t>𝐺𝑑</m:t>
                        </m:r>
                      </m:e>
                    </m:sPre>
                  </m:oMath>
                </a14:m>
                <a:r>
                  <a:rPr lang="en-GB" sz="2400" noProof="0" dirty="0">
                    <a:latin typeface="Arial (corpo)"/>
                  </a:rPr>
                  <a:t> source (for the </a:t>
                </a:r>
                <a14:m>
                  <m:oMath xmlns:m="http://schemas.openxmlformats.org/officeDocument/2006/math">
                    <m:r>
                      <a:rPr lang="en-GB" sz="2400" i="1" noProof="0" smtClean="0">
                        <a:latin typeface="Cambria Math" panose="02040503050406030204" pitchFamily="18" charset="0"/>
                      </a:rPr>
                      <m:t>10 </m:t>
                    </m:r>
                    <m:r>
                      <a:rPr lang="en-GB" sz="2400" i="1" noProof="0" smtClean="0">
                        <a:latin typeface="Cambria Math" panose="02040503050406030204" pitchFamily="18" charset="0"/>
                      </a:rPr>
                      <m:t>𝜇</m:t>
                    </m:r>
                    <m:r>
                      <a:rPr lang="en-GB" sz="2400" i="1" noProof="0" smtClean="0">
                        <a:latin typeface="Cambria Math" panose="02040503050406030204" pitchFamily="18" charset="0"/>
                      </a:rPr>
                      <m:t>𝑚</m:t>
                    </m:r>
                  </m:oMath>
                </a14:m>
                <a:r>
                  <a:rPr lang="en-GB" sz="2400" noProof="0" dirty="0">
                    <a:latin typeface="Arial (corpo)"/>
                  </a:rPr>
                  <a:t>)</a:t>
                </a:r>
              </a:p>
              <a:p>
                <a:pPr marL="342900" indent="-342900">
                  <a:buFont typeface="Arial" panose="020B0604020202020204" pitchFamily="34" charset="0"/>
                  <a:buChar char="•"/>
                </a:pPr>
                <a:endParaRPr lang="en-GB" sz="800" noProof="0" dirty="0">
                  <a:latin typeface="Arial (corpo)"/>
                </a:endParaRPr>
              </a:p>
              <a:p>
                <a:pPr marL="342900" indent="-342900">
                  <a:buFont typeface="Arial" panose="020B0604020202020204" pitchFamily="34" charset="0"/>
                  <a:buChar char="•"/>
                </a:pPr>
                <a:r>
                  <a:rPr lang="en-GB" sz="2400" noProof="0" dirty="0">
                    <a:latin typeface="Arial (corpo)"/>
                  </a:rPr>
                  <a:t>We know the activity of the source, and can compare the number of event expected with the simulation (solid angle must be considered)</a:t>
                </a:r>
              </a:p>
              <a:p>
                <a:pPr marL="342900" indent="-342900">
                  <a:buFont typeface="Arial" panose="020B0604020202020204" pitchFamily="34" charset="0"/>
                  <a:buChar char="•"/>
                </a:pPr>
                <a:endParaRPr lang="en-GB" sz="800" noProof="0" dirty="0">
                  <a:latin typeface="Arial (corpo)"/>
                </a:endParaRPr>
              </a:p>
              <a:p>
                <a:pPr marL="342900" indent="-342900">
                  <a:buFont typeface="Arial" panose="020B0604020202020204" pitchFamily="34" charset="0"/>
                  <a:buChar char="•"/>
                </a:pPr>
                <a:r>
                  <a:rPr lang="en-GB" sz="2400" noProof="0" dirty="0"/>
                  <a:t>Less then 1% of events are lost in the cracks of the detector</a:t>
                </a:r>
              </a:p>
              <a:p>
                <a:pPr marL="342900" indent="-342900">
                  <a:buFont typeface="Arial" panose="020B0604020202020204" pitchFamily="34" charset="0"/>
                  <a:buChar char="•"/>
                </a:pPr>
                <a:endParaRPr lang="en-GB" sz="800" noProof="0" dirty="0"/>
              </a:p>
              <a:p>
                <a:pPr marL="342900" indent="-342900">
                  <a:buFont typeface="Arial" panose="020B0604020202020204" pitchFamily="34" charset="0"/>
                  <a:buChar char="•"/>
                </a:pPr>
                <a:r>
                  <a:rPr lang="en-GB" sz="2400" noProof="0" dirty="0"/>
                  <a:t>Presence of a small satellite peak at lower channels in the experimental data</a:t>
                </a:r>
              </a:p>
              <a:p>
                <a:pPr marL="342900" indent="-342900">
                  <a:buFont typeface="Arial" panose="020B0604020202020204" pitchFamily="34" charset="0"/>
                  <a:buChar char="•"/>
                </a:pPr>
                <a:endParaRPr lang="en-GB" sz="2400" noProof="0" dirty="0">
                  <a:latin typeface="Arial (corpo)"/>
                </a:endParaRPr>
              </a:p>
              <a:p>
                <a:pPr marL="342900" indent="-342900">
                  <a:buFont typeface="Arial" panose="020B0604020202020204" pitchFamily="34" charset="0"/>
                  <a:buChar char="•"/>
                </a:pPr>
                <a:endParaRPr lang="en-GB" sz="2400" noProof="0" dirty="0">
                  <a:latin typeface="Arial (corpo)"/>
                </a:endParaRPr>
              </a:p>
            </p:txBody>
          </p:sp>
        </mc:Choice>
        <mc:Fallback xmlns="">
          <p:sp>
            <p:nvSpPr>
              <p:cNvPr id="7" name="Titolo 1">
                <a:extLst>
                  <a:ext uri="{FF2B5EF4-FFF2-40B4-BE49-F238E27FC236}">
                    <a16:creationId xmlns:a16="http://schemas.microsoft.com/office/drawing/2014/main" id="{9C68A5F2-A446-6562-5E0B-DBC73C6D6F89}"/>
                  </a:ext>
                </a:extLst>
              </p:cNvPr>
              <p:cNvSpPr txBox="1">
                <a:spLocks noRot="1" noChangeAspect="1" noMove="1" noResize="1" noEditPoints="1" noAdjustHandles="1" noChangeArrowheads="1" noChangeShapeType="1" noTextEdit="1"/>
              </p:cNvSpPr>
              <p:nvPr/>
            </p:nvSpPr>
            <p:spPr>
              <a:xfrm>
                <a:off x="415635" y="1492255"/>
                <a:ext cx="8203431" cy="3977212"/>
              </a:xfrm>
              <a:prstGeom prst="rect">
                <a:avLst/>
              </a:prstGeom>
              <a:blipFill>
                <a:blip r:embed="rId2"/>
                <a:stretch>
                  <a:fillRect l="-1114" t="-1994" r="-1857"/>
                </a:stretch>
              </a:blipFill>
            </p:spPr>
            <p:txBody>
              <a:bodyPr/>
              <a:lstStyle/>
              <a:p>
                <a:r>
                  <a:rPr lang="it-IT">
                    <a:noFill/>
                  </a:rPr>
                  <a:t> </a:t>
                </a:r>
              </a:p>
            </p:txBody>
          </p:sp>
        </mc:Fallback>
      </mc:AlternateContent>
      <p:pic>
        <p:nvPicPr>
          <p:cNvPr id="11" name="Immagine 10" descr="Immagine che contiene testo, diagramma, linea, Diagramma&#10;&#10;Descrizione generata automaticamente">
            <a:extLst>
              <a:ext uri="{FF2B5EF4-FFF2-40B4-BE49-F238E27FC236}">
                <a16:creationId xmlns:a16="http://schemas.microsoft.com/office/drawing/2014/main" id="{83A6BAB0-D60A-BBFB-EE7B-392ADF28775A}"/>
              </a:ext>
            </a:extLst>
          </p:cNvPr>
          <p:cNvPicPr>
            <a:picLocks noChangeAspect="1"/>
          </p:cNvPicPr>
          <p:nvPr/>
        </p:nvPicPr>
        <p:blipFill>
          <a:blip r:embed="rId3"/>
          <a:srcRect r="6544"/>
          <a:stretch/>
        </p:blipFill>
        <p:spPr>
          <a:xfrm>
            <a:off x="8628364" y="3364433"/>
            <a:ext cx="2999671" cy="2188862"/>
          </a:xfrm>
          <a:prstGeom prst="rect">
            <a:avLst/>
          </a:prstGeom>
        </p:spPr>
      </p:pic>
      <p:pic>
        <p:nvPicPr>
          <p:cNvPr id="10" name="Immagine 9" descr="Immagine che contiene testo, diagramma, linea, Diagramma&#10;&#10;Descrizione generata automaticamente">
            <a:extLst>
              <a:ext uri="{FF2B5EF4-FFF2-40B4-BE49-F238E27FC236}">
                <a16:creationId xmlns:a16="http://schemas.microsoft.com/office/drawing/2014/main" id="{F8A39B33-911B-8DD3-AD16-730063CC0D59}"/>
              </a:ext>
            </a:extLst>
          </p:cNvPr>
          <p:cNvPicPr>
            <a:picLocks noChangeAspect="1"/>
          </p:cNvPicPr>
          <p:nvPr/>
        </p:nvPicPr>
        <p:blipFill rotWithShape="1">
          <a:blip r:embed="rId4"/>
          <a:srcRect l="2070" r="6068"/>
          <a:stretch/>
        </p:blipFill>
        <p:spPr>
          <a:xfrm>
            <a:off x="8695268" y="1427386"/>
            <a:ext cx="2932768" cy="2129474"/>
          </a:xfrm>
          <a:prstGeom prst="rect">
            <a:avLst/>
          </a:prstGeom>
        </p:spPr>
      </p:pic>
    </p:spTree>
    <p:extLst>
      <p:ext uri="{BB962C8B-B14F-4D97-AF65-F5344CB8AC3E}">
        <p14:creationId xmlns:p14="http://schemas.microsoft.com/office/powerpoint/2010/main" val="2499501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A07B0-9072-CE1A-F5E5-71954FA02AFF}"/>
            </a:ext>
          </a:extLst>
        </p:cNvPr>
        <p:cNvGrpSpPr/>
        <p:nvPr/>
      </p:nvGrpSpPr>
      <p:grpSpPr>
        <a:xfrm>
          <a:off x="0" y="0"/>
          <a:ext cx="0" cy="0"/>
          <a:chOff x="0" y="0"/>
          <a:chExt cx="0" cy="0"/>
        </a:xfrm>
      </p:grpSpPr>
      <p:sp>
        <p:nvSpPr>
          <p:cNvPr id="87" name="CustomShape 1">
            <a:extLst>
              <a:ext uri="{FF2B5EF4-FFF2-40B4-BE49-F238E27FC236}">
                <a16:creationId xmlns:a16="http://schemas.microsoft.com/office/drawing/2014/main" id="{7EF64E4C-1540-E99A-FB83-33E7461B134F}"/>
              </a:ext>
            </a:extLst>
          </p:cNvPr>
          <p:cNvSpPr/>
          <p:nvPr/>
        </p:nvSpPr>
        <p:spPr>
          <a:xfrm>
            <a:off x="1771920" y="1087920"/>
            <a:ext cx="8654040" cy="130068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spAutoFit/>
          </a:bodyPr>
          <a:lstStyle/>
          <a:p>
            <a:pPr algn="ctr">
              <a:lnSpc>
                <a:spcPct val="100000"/>
              </a:lnSpc>
            </a:pPr>
            <a:endParaRPr lang="en-GB" sz="1800" b="0" strike="noStrike" spc="-1" noProof="0" dirty="0">
              <a:latin typeface="Arial"/>
            </a:endParaRPr>
          </a:p>
          <a:p>
            <a:pPr algn="ctr">
              <a:lnSpc>
                <a:spcPct val="100000"/>
              </a:lnSpc>
            </a:pPr>
            <a:endParaRPr lang="en-GB" sz="1800" b="0" strike="noStrike" spc="-1" noProof="0" dirty="0">
              <a:latin typeface="Arial"/>
            </a:endParaRPr>
          </a:p>
        </p:txBody>
      </p:sp>
      <p:sp>
        <p:nvSpPr>
          <p:cNvPr id="88" name="CustomShape 2">
            <a:extLst>
              <a:ext uri="{FF2B5EF4-FFF2-40B4-BE49-F238E27FC236}">
                <a16:creationId xmlns:a16="http://schemas.microsoft.com/office/drawing/2014/main" id="{13D10E67-5556-45F7-8552-3E5FD734EE11}"/>
              </a:ext>
            </a:extLst>
          </p:cNvPr>
          <p:cNvSpPr/>
          <p:nvPr/>
        </p:nvSpPr>
        <p:spPr>
          <a:xfrm>
            <a:off x="2812680" y="509040"/>
            <a:ext cx="2706840" cy="639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89" name="CustomShape 3">
            <a:extLst>
              <a:ext uri="{FF2B5EF4-FFF2-40B4-BE49-F238E27FC236}">
                <a16:creationId xmlns:a16="http://schemas.microsoft.com/office/drawing/2014/main" id="{4DF8E3DF-3C19-F0A7-AD86-7AA5B3ABCEE7}"/>
              </a:ext>
            </a:extLst>
          </p:cNvPr>
          <p:cNvSpPr/>
          <p:nvPr/>
        </p:nvSpPr>
        <p:spPr>
          <a:xfrm>
            <a:off x="6293520" y="975960"/>
            <a:ext cx="34560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0" name="CustomShape 4">
            <a:extLst>
              <a:ext uri="{FF2B5EF4-FFF2-40B4-BE49-F238E27FC236}">
                <a16:creationId xmlns:a16="http://schemas.microsoft.com/office/drawing/2014/main" id="{46BAF470-2B69-FF43-F27C-902EBCD3F94F}"/>
              </a:ext>
            </a:extLst>
          </p:cNvPr>
          <p:cNvSpPr/>
          <p:nvPr/>
        </p:nvSpPr>
        <p:spPr>
          <a:xfrm>
            <a:off x="3039480" y="4937760"/>
            <a:ext cx="685404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1" name="CustomShape 5">
            <a:extLst>
              <a:ext uri="{FF2B5EF4-FFF2-40B4-BE49-F238E27FC236}">
                <a16:creationId xmlns:a16="http://schemas.microsoft.com/office/drawing/2014/main" id="{67EBB031-4E64-4B76-78A6-7754ED0EC712}"/>
              </a:ext>
            </a:extLst>
          </p:cNvPr>
          <p:cNvSpPr/>
          <p:nvPr/>
        </p:nvSpPr>
        <p:spPr>
          <a:xfrm>
            <a:off x="3048120" y="4339080"/>
            <a:ext cx="6095520" cy="3952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mc:AlternateContent xmlns:mc="http://schemas.openxmlformats.org/markup-compatibility/2006" xmlns:a14="http://schemas.microsoft.com/office/drawing/2010/main">
        <mc:Choice Requires="a14">
          <p:sp>
            <p:nvSpPr>
              <p:cNvPr id="7" name="Titolo 1">
                <a:extLst>
                  <a:ext uri="{FF2B5EF4-FFF2-40B4-BE49-F238E27FC236}">
                    <a16:creationId xmlns:a16="http://schemas.microsoft.com/office/drawing/2014/main" id="{A3AF3569-98FD-4739-9BB4-5BA15B3BEEC0}"/>
                  </a:ext>
                </a:extLst>
              </p:cNvPr>
              <p:cNvSpPr txBox="1">
                <a:spLocks/>
              </p:cNvSpPr>
              <p:nvPr/>
            </p:nvSpPr>
            <p:spPr>
              <a:xfrm>
                <a:off x="498240" y="1876920"/>
                <a:ext cx="8165281" cy="31041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GB" sz="2400" noProof="0" dirty="0">
                    <a:latin typeface="+mn-lt"/>
                  </a:rPr>
                  <a:t>Standard </a:t>
                </a:r>
                <a14:m>
                  <m:oMath xmlns:m="http://schemas.openxmlformats.org/officeDocument/2006/math">
                    <m:r>
                      <m:rPr>
                        <m:sty m:val="p"/>
                      </m:rPr>
                      <a:rPr lang="en-GB" sz="2400" noProof="0">
                        <a:latin typeface="Cambria Math" panose="02040503050406030204" pitchFamily="18" charset="0"/>
                        <a:cs typeface="Arial" panose="020B0604020202020204" pitchFamily="34" charset="0"/>
                      </a:rPr>
                      <m:t>α</m:t>
                    </m:r>
                    <m:r>
                      <a:rPr lang="en-GB" sz="2400" b="0" i="0" noProof="0" smtClean="0">
                        <a:latin typeface="Cambria Math" panose="02040503050406030204" pitchFamily="18" charset="0"/>
                      </a:rPr>
                      <m:t>− </m:t>
                    </m:r>
                  </m:oMath>
                </a14:m>
                <a:r>
                  <a:rPr lang="en-GB" sz="2400" noProof="0" dirty="0">
                    <a:latin typeface="+mn-lt"/>
                  </a:rPr>
                  <a:t>mixed source (for the </a:t>
                </a:r>
                <a14:m>
                  <m:oMath xmlns:m="http://schemas.openxmlformats.org/officeDocument/2006/math">
                    <m:r>
                      <a:rPr lang="en-GB" sz="2400" b="0" i="1" noProof="0" smtClean="0">
                        <a:latin typeface="Cambria Math" panose="02040503050406030204" pitchFamily="18" charset="0"/>
                      </a:rPr>
                      <m:t>100 </m:t>
                    </m:r>
                    <m:r>
                      <a:rPr lang="en-GB" sz="2400" b="0" i="1" noProof="0" smtClean="0">
                        <a:latin typeface="Cambria Math" panose="02040503050406030204" pitchFamily="18" charset="0"/>
                      </a:rPr>
                      <m:t>𝜇</m:t>
                    </m:r>
                    <m:r>
                      <a:rPr lang="en-GB" sz="2400" b="0" i="1" noProof="0" smtClean="0">
                        <a:latin typeface="Cambria Math" panose="02040503050406030204" pitchFamily="18" charset="0"/>
                      </a:rPr>
                      <m:t>𝑚</m:t>
                    </m:r>
                  </m:oMath>
                </a14:m>
                <a:r>
                  <a:rPr lang="en-GB" sz="2400" noProof="0" dirty="0">
                    <a:latin typeface="+mn-lt"/>
                  </a:rPr>
                  <a:t>)</a:t>
                </a:r>
              </a:p>
              <a:p>
                <a:pPr marL="342900" indent="-342900">
                  <a:buFont typeface="Arial" panose="020B0604020202020204" pitchFamily="34" charset="0"/>
                  <a:buChar char="•"/>
                </a:pPr>
                <a:endParaRPr lang="en-GB" sz="800" noProof="0" dirty="0">
                  <a:latin typeface="+mn-lt"/>
                </a:endParaRPr>
              </a:p>
              <a:p>
                <a:pPr marL="342900" indent="-342900">
                  <a:buFont typeface="Arial" panose="020B0604020202020204" pitchFamily="34" charset="0"/>
                  <a:buChar char="•"/>
                </a:pPr>
                <a:r>
                  <a:rPr lang="en-GB" sz="2400" noProof="0" dirty="0">
                    <a:latin typeface="+mn-lt"/>
                  </a:rPr>
                  <a:t>We know the activity of the source, and can compare the number of event expected with the simulation (solid angle must be considered)</a:t>
                </a:r>
              </a:p>
              <a:p>
                <a:pPr marL="342900" indent="-342900">
                  <a:buFont typeface="Arial" panose="020B0604020202020204" pitchFamily="34" charset="0"/>
                  <a:buChar char="•"/>
                </a:pPr>
                <a:endParaRPr lang="en-GB" sz="800" noProof="0" dirty="0">
                  <a:latin typeface="+mn-lt"/>
                </a:endParaRPr>
              </a:p>
              <a:p>
                <a:pPr marL="342900" indent="-342900">
                  <a:buFont typeface="Arial" panose="020B0604020202020204" pitchFamily="34" charset="0"/>
                  <a:buChar char="•"/>
                </a:pPr>
                <a:r>
                  <a:rPr lang="en-GB" sz="2400" noProof="0" dirty="0"/>
                  <a:t>Less then 1% of events are lost in the cracks of the detector</a:t>
                </a:r>
              </a:p>
              <a:p>
                <a:pPr marL="342900" indent="-342900">
                  <a:buFont typeface="Arial" panose="020B0604020202020204" pitchFamily="34" charset="0"/>
                  <a:buChar char="•"/>
                </a:pPr>
                <a:endParaRPr lang="en-GB" sz="800" noProof="0" dirty="0"/>
              </a:p>
              <a:p>
                <a:pPr marL="342900" indent="-342900">
                  <a:buFont typeface="Arial" panose="020B0604020202020204" pitchFamily="34" charset="0"/>
                  <a:buChar char="•"/>
                </a:pPr>
                <a:r>
                  <a:rPr lang="en-GB" sz="2400" noProof="0" dirty="0"/>
                  <a:t>Probably due to the higher (and different) energies involved, low energy peaks are broader and less visible</a:t>
                </a:r>
              </a:p>
              <a:p>
                <a:endParaRPr lang="en-GB" sz="2400" noProof="0" dirty="0">
                  <a:latin typeface="+mn-lt"/>
                </a:endParaRPr>
              </a:p>
              <a:p>
                <a:pPr marL="342900" indent="-342900">
                  <a:buFont typeface="Arial" panose="020B0604020202020204" pitchFamily="34" charset="0"/>
                  <a:buChar char="•"/>
                </a:pPr>
                <a:endParaRPr lang="en-GB" sz="2400" noProof="0" dirty="0">
                  <a:latin typeface="+mn-lt"/>
                </a:endParaRPr>
              </a:p>
            </p:txBody>
          </p:sp>
        </mc:Choice>
        <mc:Fallback xmlns="">
          <p:sp>
            <p:nvSpPr>
              <p:cNvPr id="7" name="Titolo 1">
                <a:extLst>
                  <a:ext uri="{FF2B5EF4-FFF2-40B4-BE49-F238E27FC236}">
                    <a16:creationId xmlns:a16="http://schemas.microsoft.com/office/drawing/2014/main" id="{A3AF3569-98FD-4739-9BB4-5BA15B3BEEC0}"/>
                  </a:ext>
                </a:extLst>
              </p:cNvPr>
              <p:cNvSpPr txBox="1">
                <a:spLocks noRot="1" noChangeAspect="1" noMove="1" noResize="1" noEditPoints="1" noAdjustHandles="1" noChangeArrowheads="1" noChangeShapeType="1" noTextEdit="1"/>
              </p:cNvSpPr>
              <p:nvPr/>
            </p:nvSpPr>
            <p:spPr>
              <a:xfrm>
                <a:off x="498240" y="1876920"/>
                <a:ext cx="8165281" cy="3104160"/>
              </a:xfrm>
              <a:prstGeom prst="rect">
                <a:avLst/>
              </a:prstGeom>
              <a:blipFill>
                <a:blip r:embed="rId2"/>
                <a:stretch>
                  <a:fillRect l="-1046" t="-2554" b="-3143"/>
                </a:stretch>
              </a:blipFill>
            </p:spPr>
            <p:txBody>
              <a:bodyPr/>
              <a:lstStyle/>
              <a:p>
                <a:r>
                  <a:rPr lang="it-IT">
                    <a:noFill/>
                  </a:rPr>
                  <a:t> </a:t>
                </a:r>
              </a:p>
            </p:txBody>
          </p:sp>
        </mc:Fallback>
      </mc:AlternateContent>
      <p:pic>
        <p:nvPicPr>
          <p:cNvPr id="5" name="Immagine 4">
            <a:extLst>
              <a:ext uri="{FF2B5EF4-FFF2-40B4-BE49-F238E27FC236}">
                <a16:creationId xmlns:a16="http://schemas.microsoft.com/office/drawing/2014/main" id="{15460A94-05A1-AD84-F886-C87B09D4BBB5}"/>
              </a:ext>
            </a:extLst>
          </p:cNvPr>
          <p:cNvPicPr>
            <a:picLocks noChangeAspect="1"/>
          </p:cNvPicPr>
          <p:nvPr/>
        </p:nvPicPr>
        <p:blipFill>
          <a:blip r:embed="rId3"/>
          <a:srcRect b="1135"/>
          <a:stretch/>
        </p:blipFill>
        <p:spPr>
          <a:xfrm>
            <a:off x="8727010" y="3517702"/>
            <a:ext cx="2966510" cy="2034923"/>
          </a:xfrm>
          <a:prstGeom prst="rect">
            <a:avLst/>
          </a:prstGeom>
        </p:spPr>
      </p:pic>
      <p:pic>
        <p:nvPicPr>
          <p:cNvPr id="10" name="Immagine 9" descr="Immagine che contiene testo, diagramma, linea, Diagramma&#10;&#10;Descrizione generata automaticamente">
            <a:extLst>
              <a:ext uri="{FF2B5EF4-FFF2-40B4-BE49-F238E27FC236}">
                <a16:creationId xmlns:a16="http://schemas.microsoft.com/office/drawing/2014/main" id="{00C02E79-AD71-0C12-02C5-35C96A176498}"/>
              </a:ext>
            </a:extLst>
          </p:cNvPr>
          <p:cNvPicPr>
            <a:picLocks noChangeAspect="1"/>
          </p:cNvPicPr>
          <p:nvPr/>
        </p:nvPicPr>
        <p:blipFill>
          <a:blip r:embed="rId4"/>
          <a:stretch>
            <a:fillRect/>
          </a:stretch>
        </p:blipFill>
        <p:spPr>
          <a:xfrm>
            <a:off x="8663522" y="1390804"/>
            <a:ext cx="3201454" cy="2202353"/>
          </a:xfrm>
          <a:prstGeom prst="rect">
            <a:avLst/>
          </a:prstGeom>
        </p:spPr>
      </p:pic>
    </p:spTree>
    <p:extLst>
      <p:ext uri="{BB962C8B-B14F-4D97-AF65-F5344CB8AC3E}">
        <p14:creationId xmlns:p14="http://schemas.microsoft.com/office/powerpoint/2010/main" val="2468401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3D040-1ECD-F028-7CCD-2FB0A0DEBDCF}"/>
            </a:ext>
          </a:extLst>
        </p:cNvPr>
        <p:cNvGrpSpPr/>
        <p:nvPr/>
      </p:nvGrpSpPr>
      <p:grpSpPr>
        <a:xfrm>
          <a:off x="0" y="0"/>
          <a:ext cx="0" cy="0"/>
          <a:chOff x="0" y="0"/>
          <a:chExt cx="0" cy="0"/>
        </a:xfrm>
      </p:grpSpPr>
      <p:sp>
        <p:nvSpPr>
          <p:cNvPr id="87" name="CustomShape 1">
            <a:extLst>
              <a:ext uri="{FF2B5EF4-FFF2-40B4-BE49-F238E27FC236}">
                <a16:creationId xmlns:a16="http://schemas.microsoft.com/office/drawing/2014/main" id="{1AC53B79-4D67-5EF8-E07C-9F830B927ED2}"/>
              </a:ext>
            </a:extLst>
          </p:cNvPr>
          <p:cNvSpPr/>
          <p:nvPr/>
        </p:nvSpPr>
        <p:spPr>
          <a:xfrm>
            <a:off x="1771920" y="1087920"/>
            <a:ext cx="8654040" cy="130068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spAutoFit/>
          </a:bodyPr>
          <a:lstStyle/>
          <a:p>
            <a:pPr algn="ctr">
              <a:lnSpc>
                <a:spcPct val="100000"/>
              </a:lnSpc>
            </a:pPr>
            <a:endParaRPr lang="en-GB" sz="1800" b="0" strike="noStrike" spc="-1" noProof="0" dirty="0">
              <a:latin typeface="Arial"/>
            </a:endParaRPr>
          </a:p>
          <a:p>
            <a:pPr algn="ctr">
              <a:lnSpc>
                <a:spcPct val="100000"/>
              </a:lnSpc>
            </a:pPr>
            <a:endParaRPr lang="en-GB" sz="1800" b="0" strike="noStrike" spc="-1" noProof="0" dirty="0">
              <a:latin typeface="Arial"/>
            </a:endParaRPr>
          </a:p>
        </p:txBody>
      </p:sp>
      <p:sp>
        <p:nvSpPr>
          <p:cNvPr id="88" name="CustomShape 2">
            <a:extLst>
              <a:ext uri="{FF2B5EF4-FFF2-40B4-BE49-F238E27FC236}">
                <a16:creationId xmlns:a16="http://schemas.microsoft.com/office/drawing/2014/main" id="{3768D5EC-2E11-C330-FD5A-5F54E94E853D}"/>
              </a:ext>
            </a:extLst>
          </p:cNvPr>
          <p:cNvSpPr/>
          <p:nvPr/>
        </p:nvSpPr>
        <p:spPr>
          <a:xfrm>
            <a:off x="2812680" y="509040"/>
            <a:ext cx="2706840" cy="639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89" name="CustomShape 3">
            <a:extLst>
              <a:ext uri="{FF2B5EF4-FFF2-40B4-BE49-F238E27FC236}">
                <a16:creationId xmlns:a16="http://schemas.microsoft.com/office/drawing/2014/main" id="{C274CE24-BF6B-1E51-3AEB-1DB9C4145F49}"/>
              </a:ext>
            </a:extLst>
          </p:cNvPr>
          <p:cNvSpPr/>
          <p:nvPr/>
        </p:nvSpPr>
        <p:spPr>
          <a:xfrm>
            <a:off x="6293520" y="975960"/>
            <a:ext cx="34560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0" name="CustomShape 4">
            <a:extLst>
              <a:ext uri="{FF2B5EF4-FFF2-40B4-BE49-F238E27FC236}">
                <a16:creationId xmlns:a16="http://schemas.microsoft.com/office/drawing/2014/main" id="{65F9B4C1-F375-96A1-B54E-E37D9ADFD7B9}"/>
              </a:ext>
            </a:extLst>
          </p:cNvPr>
          <p:cNvSpPr/>
          <p:nvPr/>
        </p:nvSpPr>
        <p:spPr>
          <a:xfrm>
            <a:off x="3039480" y="4937760"/>
            <a:ext cx="685404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1" name="CustomShape 5">
            <a:extLst>
              <a:ext uri="{FF2B5EF4-FFF2-40B4-BE49-F238E27FC236}">
                <a16:creationId xmlns:a16="http://schemas.microsoft.com/office/drawing/2014/main" id="{42A835EF-B884-A9E1-9856-D91197C47193}"/>
              </a:ext>
            </a:extLst>
          </p:cNvPr>
          <p:cNvSpPr/>
          <p:nvPr/>
        </p:nvSpPr>
        <p:spPr>
          <a:xfrm>
            <a:off x="3048120" y="4339080"/>
            <a:ext cx="6095520" cy="3952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2" name="Segnaposto contenuto 2">
            <a:extLst>
              <a:ext uri="{FF2B5EF4-FFF2-40B4-BE49-F238E27FC236}">
                <a16:creationId xmlns:a16="http://schemas.microsoft.com/office/drawing/2014/main" id="{15B0D728-2E86-C1FE-1C52-CE1526F725D9}"/>
              </a:ext>
            </a:extLst>
          </p:cNvPr>
          <p:cNvSpPr txBox="1">
            <a:spLocks/>
          </p:cNvSpPr>
          <p:nvPr/>
        </p:nvSpPr>
        <p:spPr>
          <a:xfrm>
            <a:off x="429491" y="1555560"/>
            <a:ext cx="11443854" cy="39147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noProof="0" dirty="0"/>
              <a:t>From the inter-pad zone most the events are not lost, but poorly reconstructed. This could be mainly due to electric field effects in the detector. </a:t>
            </a:r>
          </a:p>
          <a:p>
            <a:pPr marL="0" indent="0">
              <a:buNone/>
            </a:pPr>
            <a:endParaRPr lang="en-GB" sz="2200" noProof="0" dirty="0"/>
          </a:p>
          <a:p>
            <a:pPr marL="0" indent="0">
              <a:buNone/>
            </a:pPr>
            <a:r>
              <a:rPr lang="en-GB" sz="2200" i="0" noProof="0" dirty="0">
                <a:effectLst/>
                <a:latin typeface="+mj-lt"/>
                <a:cs typeface="Times New Roman" panose="02020603050405020304" pitchFamily="18" charset="0"/>
              </a:rPr>
              <a:t>Thoroughly simulate this occurrence can be very tricky, due to the difficulties to properly mimic the electric field produced by the different regions of the detectors, </a:t>
            </a:r>
          </a:p>
          <a:p>
            <a:pPr marL="0" indent="0">
              <a:buNone/>
            </a:pPr>
            <a:endParaRPr lang="en-GB" sz="2200" noProof="0" dirty="0">
              <a:latin typeface="+mj-lt"/>
              <a:cs typeface="Times New Roman" panose="02020603050405020304" pitchFamily="18" charset="0"/>
            </a:endParaRPr>
          </a:p>
          <a:p>
            <a:pPr marL="0" indent="0">
              <a:buNone/>
            </a:pPr>
            <a:r>
              <a:rPr lang="en-GB" sz="2200" i="0" noProof="0" dirty="0">
                <a:effectLst/>
                <a:latin typeface="+mj-lt"/>
                <a:cs typeface="Times New Roman" panose="02020603050405020304" pitchFamily="18" charset="0"/>
              </a:rPr>
              <a:t>In first approximation we assume that the charge collection in the two adjacent pads generated by an impinging particle is directly proportional to the distance from the hit point and the centre of the pad. In this way we can obtain a first (rough) approximation of the number and energy of the charged particles detected in the inter-pad.</a:t>
            </a:r>
            <a:r>
              <a:rPr lang="en-GB" sz="2200" noProof="0" dirty="0">
                <a:latin typeface="+mj-lt"/>
                <a:cs typeface="Times New Roman" panose="02020603050405020304" pitchFamily="18" charset="0"/>
              </a:rPr>
              <a:t> </a:t>
            </a:r>
          </a:p>
          <a:p>
            <a:pPr marL="0" indent="0">
              <a:buNone/>
            </a:pPr>
            <a:endParaRPr lang="en-GB" sz="2200" noProof="0" dirty="0">
              <a:latin typeface="+mj-lt"/>
            </a:endParaRPr>
          </a:p>
          <a:p>
            <a:pPr marL="0" indent="0">
              <a:buNone/>
            </a:pPr>
            <a:endParaRPr lang="en-GB" sz="2200" noProof="0" dirty="0"/>
          </a:p>
          <a:p>
            <a:pPr marL="0" indent="0">
              <a:buNone/>
            </a:pPr>
            <a:endParaRPr lang="en-GB" sz="2200" noProof="0" dirty="0"/>
          </a:p>
          <a:p>
            <a:pPr marL="0" indent="0">
              <a:buNone/>
            </a:pPr>
            <a:endParaRPr lang="en-GB" sz="2200" noProof="0" dirty="0"/>
          </a:p>
        </p:txBody>
      </p:sp>
    </p:spTree>
    <p:extLst>
      <p:ext uri="{BB962C8B-B14F-4D97-AF65-F5344CB8AC3E}">
        <p14:creationId xmlns:p14="http://schemas.microsoft.com/office/powerpoint/2010/main" val="275641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3F06B-C334-A025-0D0A-4613E4BE8055}"/>
            </a:ext>
          </a:extLst>
        </p:cNvPr>
        <p:cNvGrpSpPr/>
        <p:nvPr/>
      </p:nvGrpSpPr>
      <p:grpSpPr>
        <a:xfrm>
          <a:off x="0" y="0"/>
          <a:ext cx="0" cy="0"/>
          <a:chOff x="0" y="0"/>
          <a:chExt cx="0" cy="0"/>
        </a:xfrm>
      </p:grpSpPr>
      <p:pic>
        <p:nvPicPr>
          <p:cNvPr id="5" name="Immagine 4" descr="Immagine che contiene testo, schermata&#10;&#10;Descrizione generata automaticamente">
            <a:extLst>
              <a:ext uri="{FF2B5EF4-FFF2-40B4-BE49-F238E27FC236}">
                <a16:creationId xmlns:a16="http://schemas.microsoft.com/office/drawing/2014/main" id="{1BF6ACAA-97A8-C3A7-6907-8592AFB22BD2}"/>
              </a:ext>
            </a:extLst>
          </p:cNvPr>
          <p:cNvPicPr>
            <a:picLocks noChangeAspect="1"/>
          </p:cNvPicPr>
          <p:nvPr/>
        </p:nvPicPr>
        <p:blipFill>
          <a:blip r:embed="rId2"/>
          <a:srcRect l="869" t="7363" r="8252"/>
          <a:stretch/>
        </p:blipFill>
        <p:spPr>
          <a:xfrm>
            <a:off x="7798674" y="3564846"/>
            <a:ext cx="3906085" cy="1983869"/>
          </a:xfrm>
          <a:prstGeom prst="rect">
            <a:avLst/>
          </a:prstGeom>
        </p:spPr>
      </p:pic>
      <p:sp>
        <p:nvSpPr>
          <p:cNvPr id="87" name="CustomShape 1">
            <a:extLst>
              <a:ext uri="{FF2B5EF4-FFF2-40B4-BE49-F238E27FC236}">
                <a16:creationId xmlns:a16="http://schemas.microsoft.com/office/drawing/2014/main" id="{2BBED149-170C-1353-B8DA-3EE334D5D4DF}"/>
              </a:ext>
            </a:extLst>
          </p:cNvPr>
          <p:cNvSpPr/>
          <p:nvPr/>
        </p:nvSpPr>
        <p:spPr>
          <a:xfrm>
            <a:off x="1771920" y="1087920"/>
            <a:ext cx="8654040" cy="130068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spAutoFit/>
          </a:bodyPr>
          <a:lstStyle/>
          <a:p>
            <a:pPr algn="ctr">
              <a:lnSpc>
                <a:spcPct val="100000"/>
              </a:lnSpc>
            </a:pPr>
            <a:endParaRPr lang="en-GB" sz="1800" b="0" strike="noStrike" spc="-1" noProof="0" dirty="0">
              <a:latin typeface="Arial"/>
            </a:endParaRPr>
          </a:p>
          <a:p>
            <a:pPr algn="ctr">
              <a:lnSpc>
                <a:spcPct val="100000"/>
              </a:lnSpc>
            </a:pPr>
            <a:endParaRPr lang="en-GB" sz="1800" b="0" strike="noStrike" spc="-1" noProof="0" dirty="0">
              <a:latin typeface="Arial"/>
            </a:endParaRPr>
          </a:p>
        </p:txBody>
      </p:sp>
      <p:sp>
        <p:nvSpPr>
          <p:cNvPr id="88" name="CustomShape 2">
            <a:extLst>
              <a:ext uri="{FF2B5EF4-FFF2-40B4-BE49-F238E27FC236}">
                <a16:creationId xmlns:a16="http://schemas.microsoft.com/office/drawing/2014/main" id="{A74BFA5A-FECF-2D35-8378-2A9FF821DAE2}"/>
              </a:ext>
            </a:extLst>
          </p:cNvPr>
          <p:cNvSpPr/>
          <p:nvPr/>
        </p:nvSpPr>
        <p:spPr>
          <a:xfrm>
            <a:off x="2812680" y="509040"/>
            <a:ext cx="2706840" cy="639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89" name="CustomShape 3">
            <a:extLst>
              <a:ext uri="{FF2B5EF4-FFF2-40B4-BE49-F238E27FC236}">
                <a16:creationId xmlns:a16="http://schemas.microsoft.com/office/drawing/2014/main" id="{BE7B4D3D-8D96-F5CB-6FC4-22A8F73694FF}"/>
              </a:ext>
            </a:extLst>
          </p:cNvPr>
          <p:cNvSpPr/>
          <p:nvPr/>
        </p:nvSpPr>
        <p:spPr>
          <a:xfrm>
            <a:off x="6293520" y="975960"/>
            <a:ext cx="34560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0" name="CustomShape 4">
            <a:extLst>
              <a:ext uri="{FF2B5EF4-FFF2-40B4-BE49-F238E27FC236}">
                <a16:creationId xmlns:a16="http://schemas.microsoft.com/office/drawing/2014/main" id="{C928EC40-8732-A822-84FE-B12547D8C5B7}"/>
              </a:ext>
            </a:extLst>
          </p:cNvPr>
          <p:cNvSpPr/>
          <p:nvPr/>
        </p:nvSpPr>
        <p:spPr>
          <a:xfrm>
            <a:off x="3039480" y="4937760"/>
            <a:ext cx="685404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1" name="CustomShape 5">
            <a:extLst>
              <a:ext uri="{FF2B5EF4-FFF2-40B4-BE49-F238E27FC236}">
                <a16:creationId xmlns:a16="http://schemas.microsoft.com/office/drawing/2014/main" id="{224C80F3-C2B7-2893-14B2-0E03D6A601C4}"/>
              </a:ext>
            </a:extLst>
          </p:cNvPr>
          <p:cNvSpPr/>
          <p:nvPr/>
        </p:nvSpPr>
        <p:spPr>
          <a:xfrm>
            <a:off x="3048120" y="4339080"/>
            <a:ext cx="6095520" cy="3952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B8376918-B333-ADE8-D10B-CF94A14400BC}"/>
                  </a:ext>
                </a:extLst>
              </p:cNvPr>
              <p:cNvSpPr txBox="1"/>
              <p:nvPr/>
            </p:nvSpPr>
            <p:spPr>
              <a:xfrm>
                <a:off x="493056" y="1527642"/>
                <a:ext cx="7305620" cy="3831113"/>
              </a:xfrm>
              <a:prstGeom prst="rect">
                <a:avLst/>
              </a:prstGeom>
              <a:noFill/>
            </p:spPr>
            <p:txBody>
              <a:bodyPr wrap="square">
                <a:spAutoFit/>
              </a:bodyPr>
              <a:lstStyle/>
              <a:p>
                <a:r>
                  <a:rPr lang="en-GB" sz="2400" noProof="0" dirty="0"/>
                  <a:t>Simulations and experimental data are reasonably in agreement (here </a:t>
                </a:r>
                <a14:m>
                  <m:oMath xmlns:m="http://schemas.openxmlformats.org/officeDocument/2006/math">
                    <m:sPre>
                      <m:sPrePr>
                        <m:ctrlPr>
                          <a:rPr lang="en-GB" sz="2400" i="1" noProof="0" smtClean="0">
                            <a:latin typeface="Cambria Math" panose="02040503050406030204" pitchFamily="18" charset="0"/>
                          </a:rPr>
                        </m:ctrlPr>
                      </m:sPrePr>
                      <m:sub/>
                      <m:sup>
                        <m:r>
                          <a:rPr lang="en-GB" sz="2400" b="0" i="1" noProof="0" smtClean="0">
                            <a:latin typeface="Cambria Math" panose="02040503050406030204" pitchFamily="18" charset="0"/>
                          </a:rPr>
                          <m:t>158</m:t>
                        </m:r>
                      </m:sup>
                      <m:e>
                        <m:r>
                          <a:rPr lang="en-GB" sz="2400" b="0" i="1" noProof="0" smtClean="0">
                            <a:latin typeface="Cambria Math" panose="02040503050406030204" pitchFamily="18" charset="0"/>
                          </a:rPr>
                          <m:t>𝐺𝑑</m:t>
                        </m:r>
                      </m:e>
                    </m:sPre>
                  </m:oMath>
                </a14:m>
                <a:r>
                  <a:rPr lang="en-GB" sz="2400" noProof="0" dirty="0">
                    <a:latin typeface="Arial (corpo)"/>
                  </a:rPr>
                  <a:t> source for reference)</a:t>
                </a:r>
              </a:p>
              <a:p>
                <a:endParaRPr lang="en-GB" sz="2400" noProof="0" dirty="0"/>
              </a:p>
              <a:p>
                <a:r>
                  <a:rPr lang="en-GB" sz="2400" noProof="0" dirty="0"/>
                  <a:t>There is a low energy region (in the simulation) that is hard to understand, but could be due to the dead layer thickness or to the glue position considered in the simulation</a:t>
                </a:r>
              </a:p>
              <a:p>
                <a:endParaRPr lang="en-GB" sz="2400" noProof="0" dirty="0"/>
              </a:p>
              <a:p>
                <a:r>
                  <a:rPr lang="en-GB" sz="2400" noProof="0" dirty="0"/>
                  <a:t>The low energy region is probably cut due to the dynamic range of the preamplifier </a:t>
                </a:r>
              </a:p>
            </p:txBody>
          </p:sp>
        </mc:Choice>
        <mc:Fallback xmlns="">
          <p:sp>
            <p:nvSpPr>
              <p:cNvPr id="3" name="CasellaDiTesto 2">
                <a:extLst>
                  <a:ext uri="{FF2B5EF4-FFF2-40B4-BE49-F238E27FC236}">
                    <a16:creationId xmlns:a16="http://schemas.microsoft.com/office/drawing/2014/main" id="{B8376918-B333-ADE8-D10B-CF94A14400BC}"/>
                  </a:ext>
                </a:extLst>
              </p:cNvPr>
              <p:cNvSpPr txBox="1">
                <a:spLocks noRot="1" noChangeAspect="1" noMove="1" noResize="1" noEditPoints="1" noAdjustHandles="1" noChangeArrowheads="1" noChangeShapeType="1" noTextEdit="1"/>
              </p:cNvSpPr>
              <p:nvPr/>
            </p:nvSpPr>
            <p:spPr>
              <a:xfrm>
                <a:off x="493056" y="1527642"/>
                <a:ext cx="7305620" cy="3831113"/>
              </a:xfrm>
              <a:prstGeom prst="rect">
                <a:avLst/>
              </a:prstGeom>
              <a:blipFill>
                <a:blip r:embed="rId3"/>
                <a:stretch>
                  <a:fillRect l="-1336" t="-1115" r="-2254" b="-2866"/>
                </a:stretch>
              </a:blipFill>
            </p:spPr>
            <p:txBody>
              <a:bodyPr/>
              <a:lstStyle/>
              <a:p>
                <a:r>
                  <a:rPr lang="it-IT">
                    <a:noFill/>
                  </a:rPr>
                  <a:t> </a:t>
                </a:r>
              </a:p>
            </p:txBody>
          </p:sp>
        </mc:Fallback>
      </mc:AlternateContent>
      <p:pic>
        <p:nvPicPr>
          <p:cNvPr id="4" name="Immagine 3" descr="Immagine che contiene testo, diagramma, linea, Diagramma&#10;&#10;Descrizione generata automaticamente">
            <a:extLst>
              <a:ext uri="{FF2B5EF4-FFF2-40B4-BE49-F238E27FC236}">
                <a16:creationId xmlns:a16="http://schemas.microsoft.com/office/drawing/2014/main" id="{269E9A8D-5BA9-0615-D910-7AAE3DDF5027}"/>
              </a:ext>
            </a:extLst>
          </p:cNvPr>
          <p:cNvPicPr>
            <a:picLocks noChangeAspect="1"/>
          </p:cNvPicPr>
          <p:nvPr/>
        </p:nvPicPr>
        <p:blipFill>
          <a:blip r:embed="rId4"/>
          <a:srcRect l="3072" r="8098"/>
          <a:stretch/>
        </p:blipFill>
        <p:spPr>
          <a:xfrm>
            <a:off x="7798676" y="1429786"/>
            <a:ext cx="3900268" cy="2141547"/>
          </a:xfrm>
          <a:prstGeom prst="rect">
            <a:avLst/>
          </a:prstGeom>
        </p:spPr>
      </p:pic>
    </p:spTree>
    <p:extLst>
      <p:ext uri="{BB962C8B-B14F-4D97-AF65-F5344CB8AC3E}">
        <p14:creationId xmlns:p14="http://schemas.microsoft.com/office/powerpoint/2010/main" val="1863675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 schermata, diagramma, Diagramma&#10;&#10;Il contenuto generato dall'IA potrebbe non essere corretto.">
            <a:extLst>
              <a:ext uri="{FF2B5EF4-FFF2-40B4-BE49-F238E27FC236}">
                <a16:creationId xmlns:a16="http://schemas.microsoft.com/office/drawing/2014/main" id="{A9A58A21-A60D-6FE4-97EB-7F9FAB0B1C9F}"/>
              </a:ext>
            </a:extLst>
          </p:cNvPr>
          <p:cNvPicPr>
            <a:picLocks noChangeAspect="1"/>
          </p:cNvPicPr>
          <p:nvPr/>
        </p:nvPicPr>
        <p:blipFill>
          <a:blip r:embed="rId2">
            <a:extLst>
              <a:ext uri="{28A0092B-C50C-407E-A947-70E740481C1C}">
                <a14:useLocalDpi xmlns:a14="http://schemas.microsoft.com/office/drawing/2010/main" val="0"/>
              </a:ext>
            </a:extLst>
          </a:blip>
          <a:srcRect r="49743"/>
          <a:stretch/>
        </p:blipFill>
        <p:spPr>
          <a:xfrm>
            <a:off x="7543801" y="1493959"/>
            <a:ext cx="4352294" cy="4058761"/>
          </a:xfrm>
          <a:prstGeom prst="rect">
            <a:avLst/>
          </a:prstGeom>
        </p:spPr>
      </p:pic>
      <p:sp>
        <p:nvSpPr>
          <p:cNvPr id="6" name="CasellaDiTesto 5">
            <a:extLst>
              <a:ext uri="{FF2B5EF4-FFF2-40B4-BE49-F238E27FC236}">
                <a16:creationId xmlns:a16="http://schemas.microsoft.com/office/drawing/2014/main" id="{5ADDF0E8-27A1-C8CF-9ECF-B913381E9D98}"/>
              </a:ext>
            </a:extLst>
          </p:cNvPr>
          <p:cNvSpPr txBox="1"/>
          <p:nvPr/>
        </p:nvSpPr>
        <p:spPr>
          <a:xfrm>
            <a:off x="448733" y="1520785"/>
            <a:ext cx="7095068" cy="3477875"/>
          </a:xfrm>
          <a:prstGeom prst="rect">
            <a:avLst/>
          </a:prstGeom>
          <a:noFill/>
        </p:spPr>
        <p:txBody>
          <a:bodyPr wrap="square">
            <a:spAutoFit/>
          </a:bodyPr>
          <a:lstStyle/>
          <a:p>
            <a:r>
              <a:rPr lang="en-GB" sz="2200" noProof="0" dirty="0"/>
              <a:t>Given the sturdiness of the detector, we decided to increase the recommended voltage</a:t>
            </a:r>
          </a:p>
          <a:p>
            <a:endParaRPr lang="en-GB" sz="2200" noProof="0" dirty="0"/>
          </a:p>
          <a:p>
            <a:r>
              <a:rPr lang="en-GB" sz="2200" noProof="0" dirty="0"/>
              <a:t>The result is that the main peak does not move much in both position and charge collected, while the «parasite» one (that now we know comes form the sides of the detector)</a:t>
            </a:r>
          </a:p>
          <a:p>
            <a:endParaRPr lang="en-GB" sz="2200" noProof="0" dirty="0"/>
          </a:p>
          <a:p>
            <a:r>
              <a:rPr lang="en-GB" sz="2200" noProof="0" dirty="0"/>
              <a:t>What moves, on the other hand, is the unwanted contribution from the sides of the detectors</a:t>
            </a:r>
          </a:p>
        </p:txBody>
      </p:sp>
    </p:spTree>
    <p:extLst>
      <p:ext uri="{BB962C8B-B14F-4D97-AF65-F5344CB8AC3E}">
        <p14:creationId xmlns:p14="http://schemas.microsoft.com/office/powerpoint/2010/main" val="1690255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testo, schermata, diagramma, Diagramma&#10;&#10;Il contenuto generato dall'IA potrebbe non essere corretto.">
            <a:extLst>
              <a:ext uri="{FF2B5EF4-FFF2-40B4-BE49-F238E27FC236}">
                <a16:creationId xmlns:a16="http://schemas.microsoft.com/office/drawing/2014/main" id="{9CF58954-E75E-CC42-68E5-DA9F639BBD3B}"/>
              </a:ext>
            </a:extLst>
          </p:cNvPr>
          <p:cNvPicPr>
            <a:picLocks noChangeAspect="1"/>
          </p:cNvPicPr>
          <p:nvPr/>
        </p:nvPicPr>
        <p:blipFill>
          <a:blip r:embed="rId2">
            <a:extLst>
              <a:ext uri="{28A0092B-C50C-407E-A947-70E740481C1C}">
                <a14:useLocalDpi xmlns:a14="http://schemas.microsoft.com/office/drawing/2010/main" val="0"/>
              </a:ext>
            </a:extLst>
          </a:blip>
          <a:srcRect l="49423"/>
          <a:stretch/>
        </p:blipFill>
        <p:spPr>
          <a:xfrm>
            <a:off x="7391401" y="1467789"/>
            <a:ext cx="4378570" cy="4057381"/>
          </a:xfrm>
          <a:prstGeom prst="rect">
            <a:avLst/>
          </a:prstGeom>
        </p:spPr>
      </p:pic>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EA5990D9-BED3-9EA2-66CA-A754EAA297CF}"/>
                  </a:ext>
                </a:extLst>
              </p:cNvPr>
              <p:cNvSpPr txBox="1"/>
              <p:nvPr/>
            </p:nvSpPr>
            <p:spPr>
              <a:xfrm>
                <a:off x="422029" y="1467789"/>
                <a:ext cx="6969371" cy="3139321"/>
              </a:xfrm>
              <a:prstGeom prst="rect">
                <a:avLst/>
              </a:prstGeom>
              <a:noFill/>
            </p:spPr>
            <p:txBody>
              <a:bodyPr wrap="square">
                <a:spAutoFit/>
              </a:bodyPr>
              <a:lstStyle/>
              <a:p>
                <a:r>
                  <a:rPr lang="en-GB" sz="2200" noProof="0" dirty="0"/>
                  <a:t>As it can be seen, while increasing the bias, the satellite peak moves to lower channels, disappearing at one point (between </a:t>
                </a:r>
                <a14:m>
                  <m:oMath xmlns:m="http://schemas.openxmlformats.org/officeDocument/2006/math">
                    <m:r>
                      <a:rPr lang="en-GB" sz="2200" b="0" i="1" noProof="0" smtClean="0">
                        <a:latin typeface="Cambria Math" panose="02040503050406030204" pitchFamily="18" charset="0"/>
                      </a:rPr>
                      <m:t>−120 </m:t>
                    </m:r>
                    <m:r>
                      <a:rPr lang="en-GB" sz="2200" b="0" i="1" noProof="0" smtClean="0">
                        <a:latin typeface="Cambria Math" panose="02040503050406030204" pitchFamily="18" charset="0"/>
                      </a:rPr>
                      <m:t>𝑉</m:t>
                    </m:r>
                  </m:oMath>
                </a14:m>
                <a:r>
                  <a:rPr lang="en-GB" sz="2200" noProof="0" dirty="0"/>
                  <a:t> and </a:t>
                </a:r>
                <a14:m>
                  <m:oMath xmlns:m="http://schemas.openxmlformats.org/officeDocument/2006/math">
                    <m:r>
                      <a:rPr lang="en-GB" sz="2200" i="1" noProof="0" smtClean="0">
                        <a:latin typeface="Cambria Math" panose="02040503050406030204" pitchFamily="18" charset="0"/>
                      </a:rPr>
                      <m:t>−1</m:t>
                    </m:r>
                    <m:r>
                      <a:rPr lang="en-GB" sz="2200" b="0" i="1" noProof="0" smtClean="0">
                        <a:latin typeface="Cambria Math" panose="02040503050406030204" pitchFamily="18" charset="0"/>
                      </a:rPr>
                      <m:t>6</m:t>
                    </m:r>
                    <m:r>
                      <a:rPr lang="en-GB" sz="2200" i="1" noProof="0" smtClean="0">
                        <a:latin typeface="Cambria Math" panose="02040503050406030204" pitchFamily="18" charset="0"/>
                      </a:rPr>
                      <m:t>0 </m:t>
                    </m:r>
                    <m:r>
                      <a:rPr lang="en-GB" sz="2200" i="1" noProof="0" smtClean="0">
                        <a:latin typeface="Cambria Math" panose="02040503050406030204" pitchFamily="18" charset="0"/>
                      </a:rPr>
                      <m:t>𝑉</m:t>
                    </m:r>
                  </m:oMath>
                </a14:m>
                <a:r>
                  <a:rPr lang="en-GB" sz="2200" noProof="0" dirty="0"/>
                  <a:t>).</a:t>
                </a:r>
              </a:p>
              <a:p>
                <a:endParaRPr lang="en-GB" sz="2200" noProof="0" dirty="0"/>
              </a:p>
              <a:p>
                <a:r>
                  <a:rPr lang="en-GB" sz="2200" noProof="0" dirty="0"/>
                  <a:t>This leads to the conclusion that this effect is probably due to field effects in the inter-pad region</a:t>
                </a:r>
              </a:p>
              <a:p>
                <a:endParaRPr lang="en-GB" sz="2200" dirty="0"/>
              </a:p>
              <a:p>
                <a:r>
                  <a:rPr lang="en-GB" sz="2200" noProof="0" dirty="0"/>
                  <a:t>Understanding the effects of the electric field in the inter-pad regions is not an easy task.</a:t>
                </a:r>
              </a:p>
            </p:txBody>
          </p:sp>
        </mc:Choice>
        <mc:Fallback xmlns="">
          <p:sp>
            <p:nvSpPr>
              <p:cNvPr id="5" name="CasellaDiTesto 4">
                <a:extLst>
                  <a:ext uri="{FF2B5EF4-FFF2-40B4-BE49-F238E27FC236}">
                    <a16:creationId xmlns:a16="http://schemas.microsoft.com/office/drawing/2014/main" id="{EA5990D9-BED3-9EA2-66CA-A754EAA297CF}"/>
                  </a:ext>
                </a:extLst>
              </p:cNvPr>
              <p:cNvSpPr txBox="1">
                <a:spLocks noRot="1" noChangeAspect="1" noMove="1" noResize="1" noEditPoints="1" noAdjustHandles="1" noChangeArrowheads="1" noChangeShapeType="1" noTextEdit="1"/>
              </p:cNvSpPr>
              <p:nvPr/>
            </p:nvSpPr>
            <p:spPr>
              <a:xfrm>
                <a:off x="422029" y="1467789"/>
                <a:ext cx="6969371" cy="3139321"/>
              </a:xfrm>
              <a:prstGeom prst="rect">
                <a:avLst/>
              </a:prstGeom>
              <a:blipFill>
                <a:blip r:embed="rId3"/>
                <a:stretch>
                  <a:fillRect l="-1136" t="-1165" r="-874" b="-3107"/>
                </a:stretch>
              </a:blipFill>
            </p:spPr>
            <p:txBody>
              <a:bodyPr/>
              <a:lstStyle/>
              <a:p>
                <a:r>
                  <a:rPr lang="it-IT">
                    <a:noFill/>
                  </a:rPr>
                  <a:t> </a:t>
                </a:r>
              </a:p>
            </p:txBody>
          </p:sp>
        </mc:Fallback>
      </mc:AlternateContent>
    </p:spTree>
    <p:extLst>
      <p:ext uri="{BB962C8B-B14F-4D97-AF65-F5344CB8AC3E}">
        <p14:creationId xmlns:p14="http://schemas.microsoft.com/office/powerpoint/2010/main" val="256683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E8D51-32F2-A74A-6499-F102AE62CF68}"/>
            </a:ext>
          </a:extLst>
        </p:cNvPr>
        <p:cNvGrpSpPr/>
        <p:nvPr/>
      </p:nvGrpSpPr>
      <p:grpSpPr>
        <a:xfrm>
          <a:off x="0" y="0"/>
          <a:ext cx="0" cy="0"/>
          <a:chOff x="0" y="0"/>
          <a:chExt cx="0" cy="0"/>
        </a:xfrm>
      </p:grpSpPr>
      <p:sp>
        <p:nvSpPr>
          <p:cNvPr id="87" name="CustomShape 1">
            <a:extLst>
              <a:ext uri="{FF2B5EF4-FFF2-40B4-BE49-F238E27FC236}">
                <a16:creationId xmlns:a16="http://schemas.microsoft.com/office/drawing/2014/main" id="{89BC2FA7-7432-91B7-3E3D-DD5758CBCC7D}"/>
              </a:ext>
            </a:extLst>
          </p:cNvPr>
          <p:cNvSpPr/>
          <p:nvPr/>
        </p:nvSpPr>
        <p:spPr>
          <a:xfrm>
            <a:off x="1771920" y="1087920"/>
            <a:ext cx="8654040" cy="130068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spAutoFit/>
          </a:bodyPr>
          <a:lstStyle/>
          <a:p>
            <a:pPr algn="ctr">
              <a:lnSpc>
                <a:spcPct val="100000"/>
              </a:lnSpc>
            </a:pPr>
            <a:endParaRPr lang="en-GB" sz="1800" b="0" strike="noStrike" spc="-1" noProof="0" dirty="0">
              <a:latin typeface="Arial"/>
            </a:endParaRPr>
          </a:p>
          <a:p>
            <a:pPr algn="ctr">
              <a:lnSpc>
                <a:spcPct val="100000"/>
              </a:lnSpc>
            </a:pPr>
            <a:endParaRPr lang="en-GB" sz="1800" b="0" strike="noStrike" spc="-1" noProof="0" dirty="0">
              <a:latin typeface="Arial"/>
            </a:endParaRPr>
          </a:p>
        </p:txBody>
      </p:sp>
      <p:sp>
        <p:nvSpPr>
          <p:cNvPr id="88" name="CustomShape 2">
            <a:extLst>
              <a:ext uri="{FF2B5EF4-FFF2-40B4-BE49-F238E27FC236}">
                <a16:creationId xmlns:a16="http://schemas.microsoft.com/office/drawing/2014/main" id="{445DE159-5135-0D67-B95F-69727012F686}"/>
              </a:ext>
            </a:extLst>
          </p:cNvPr>
          <p:cNvSpPr/>
          <p:nvPr/>
        </p:nvSpPr>
        <p:spPr>
          <a:xfrm>
            <a:off x="2812680" y="509040"/>
            <a:ext cx="2706840" cy="639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89" name="CustomShape 3">
            <a:extLst>
              <a:ext uri="{FF2B5EF4-FFF2-40B4-BE49-F238E27FC236}">
                <a16:creationId xmlns:a16="http://schemas.microsoft.com/office/drawing/2014/main" id="{9D6B80D7-0006-A295-9D72-FE6E6C94CB0A}"/>
              </a:ext>
            </a:extLst>
          </p:cNvPr>
          <p:cNvSpPr/>
          <p:nvPr/>
        </p:nvSpPr>
        <p:spPr>
          <a:xfrm>
            <a:off x="6293520" y="975960"/>
            <a:ext cx="34560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0" name="CustomShape 4">
            <a:extLst>
              <a:ext uri="{FF2B5EF4-FFF2-40B4-BE49-F238E27FC236}">
                <a16:creationId xmlns:a16="http://schemas.microsoft.com/office/drawing/2014/main" id="{45E66F5F-2E90-8334-B140-B4D968FE35F2}"/>
              </a:ext>
            </a:extLst>
          </p:cNvPr>
          <p:cNvSpPr/>
          <p:nvPr/>
        </p:nvSpPr>
        <p:spPr>
          <a:xfrm>
            <a:off x="3039480" y="4937760"/>
            <a:ext cx="685404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1" name="CustomShape 5">
            <a:extLst>
              <a:ext uri="{FF2B5EF4-FFF2-40B4-BE49-F238E27FC236}">
                <a16:creationId xmlns:a16="http://schemas.microsoft.com/office/drawing/2014/main" id="{A0744170-3097-C3BF-F543-E9D8D1BCCC6C}"/>
              </a:ext>
            </a:extLst>
          </p:cNvPr>
          <p:cNvSpPr/>
          <p:nvPr/>
        </p:nvSpPr>
        <p:spPr>
          <a:xfrm>
            <a:off x="3048120" y="4339080"/>
            <a:ext cx="6095520" cy="3952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2" name="CasellaDiTesto 1">
            <a:extLst>
              <a:ext uri="{FF2B5EF4-FFF2-40B4-BE49-F238E27FC236}">
                <a16:creationId xmlns:a16="http://schemas.microsoft.com/office/drawing/2014/main" id="{51FD4DC8-DEE8-3904-12FE-2EBAF3B3BC4B}"/>
              </a:ext>
            </a:extLst>
          </p:cNvPr>
          <p:cNvSpPr txBox="1"/>
          <p:nvPr/>
        </p:nvSpPr>
        <p:spPr>
          <a:xfrm>
            <a:off x="302941" y="1363733"/>
            <a:ext cx="11585878" cy="3985706"/>
          </a:xfrm>
          <a:prstGeom prst="rect">
            <a:avLst/>
          </a:prstGeom>
          <a:noFill/>
        </p:spPr>
        <p:txBody>
          <a:bodyPr wrap="square">
            <a:spAutoFit/>
          </a:bodyPr>
          <a:lstStyle/>
          <a:p>
            <a:r>
              <a:rPr lang="en-GB" sz="2300" noProof="0" dirty="0"/>
              <a:t>CONCLUSIONS:</a:t>
            </a:r>
          </a:p>
          <a:p>
            <a:endParaRPr lang="en-GB" sz="2300" noProof="0" dirty="0"/>
          </a:p>
          <a:p>
            <a:pPr marL="457200" indent="-457200">
              <a:buFont typeface="Arial" panose="020B0604020202020204" pitchFamily="34" charset="0"/>
              <a:buChar char="•"/>
            </a:pPr>
            <a:r>
              <a:rPr lang="en-GB" sz="2300" noProof="0" dirty="0"/>
              <a:t>Inter- pad effects have been studied from simulations</a:t>
            </a:r>
          </a:p>
          <a:p>
            <a:endParaRPr lang="en-GB" sz="2300" noProof="0" dirty="0"/>
          </a:p>
          <a:p>
            <a:pPr marL="457200" indent="-457200">
              <a:buFont typeface="Arial" panose="020B0604020202020204" pitchFamily="34" charset="0"/>
              <a:buChar char="•"/>
            </a:pPr>
            <a:r>
              <a:rPr lang="en-GB" sz="2300" noProof="0" dirty="0"/>
              <a:t>The events from the inter-pad have been simulated, and experimental data are </a:t>
            </a:r>
            <a:r>
              <a:rPr lang="en-GB" sz="2300" i="1" noProof="0" dirty="0"/>
              <a:t>almost</a:t>
            </a:r>
            <a:r>
              <a:rPr lang="en-GB" sz="2300" noProof="0" dirty="0"/>
              <a:t> in agreement with simulations</a:t>
            </a:r>
          </a:p>
          <a:p>
            <a:endParaRPr lang="en-GB" sz="2300" noProof="0" dirty="0"/>
          </a:p>
          <a:p>
            <a:pPr marL="457200" indent="-457200">
              <a:buFont typeface="Arial" panose="020B0604020202020204" pitchFamily="34" charset="0"/>
              <a:buChar char="•"/>
            </a:pPr>
            <a:r>
              <a:rPr lang="en-GB" sz="2300" noProof="0" dirty="0"/>
              <a:t>Uncertainties rose up from the edge effects</a:t>
            </a:r>
          </a:p>
          <a:p>
            <a:pPr marL="457200" indent="-457200">
              <a:buFont typeface="Arial" panose="020B0604020202020204" pitchFamily="34" charset="0"/>
              <a:buChar char="•"/>
            </a:pPr>
            <a:endParaRPr lang="en-GB" sz="2300" noProof="0" dirty="0"/>
          </a:p>
          <a:p>
            <a:pPr marL="457200" indent="-457200">
              <a:buFont typeface="Arial" panose="020B0604020202020204" pitchFamily="34" charset="0"/>
              <a:buChar char="•"/>
            </a:pPr>
            <a:r>
              <a:rPr lang="en-GB" sz="2300" noProof="0" dirty="0"/>
              <a:t>Probably this last point can not be treated via GEANT4 simulations and, different simulation codes must be used (Synopsys,…)</a:t>
            </a:r>
          </a:p>
        </p:txBody>
      </p:sp>
    </p:spTree>
    <p:extLst>
      <p:ext uri="{BB962C8B-B14F-4D97-AF65-F5344CB8AC3E}">
        <p14:creationId xmlns:p14="http://schemas.microsoft.com/office/powerpoint/2010/main" val="392392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6F8E2-932D-7CE3-4932-C6275716689B}"/>
            </a:ext>
          </a:extLst>
        </p:cNvPr>
        <p:cNvGrpSpPr/>
        <p:nvPr/>
      </p:nvGrpSpPr>
      <p:grpSpPr>
        <a:xfrm>
          <a:off x="0" y="0"/>
          <a:ext cx="0" cy="0"/>
          <a:chOff x="0" y="0"/>
          <a:chExt cx="0" cy="0"/>
        </a:xfrm>
      </p:grpSpPr>
      <p:sp>
        <p:nvSpPr>
          <p:cNvPr id="87" name="CustomShape 1">
            <a:extLst>
              <a:ext uri="{FF2B5EF4-FFF2-40B4-BE49-F238E27FC236}">
                <a16:creationId xmlns:a16="http://schemas.microsoft.com/office/drawing/2014/main" id="{40B329B2-1C0E-9DD6-8460-1DA0AF9E1578}"/>
              </a:ext>
            </a:extLst>
          </p:cNvPr>
          <p:cNvSpPr/>
          <p:nvPr/>
        </p:nvSpPr>
        <p:spPr>
          <a:xfrm>
            <a:off x="1771920" y="1087920"/>
            <a:ext cx="8654040" cy="130068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spAutoFit/>
          </a:bodyPr>
          <a:lstStyle/>
          <a:p>
            <a:pPr algn="ctr">
              <a:lnSpc>
                <a:spcPct val="100000"/>
              </a:lnSpc>
            </a:pPr>
            <a:endParaRPr lang="en-GB" sz="1800" b="0" strike="noStrike" spc="-1" noProof="0" dirty="0">
              <a:latin typeface="Arial"/>
            </a:endParaRPr>
          </a:p>
          <a:p>
            <a:pPr algn="ctr">
              <a:lnSpc>
                <a:spcPct val="100000"/>
              </a:lnSpc>
            </a:pPr>
            <a:endParaRPr lang="en-GB" sz="1800" b="0" strike="noStrike" spc="-1" noProof="0" dirty="0">
              <a:latin typeface="Arial"/>
            </a:endParaRPr>
          </a:p>
        </p:txBody>
      </p:sp>
      <p:sp>
        <p:nvSpPr>
          <p:cNvPr id="88" name="CustomShape 2">
            <a:extLst>
              <a:ext uri="{FF2B5EF4-FFF2-40B4-BE49-F238E27FC236}">
                <a16:creationId xmlns:a16="http://schemas.microsoft.com/office/drawing/2014/main" id="{63A68CFA-8F3B-46C8-AAEF-3B862220E2FD}"/>
              </a:ext>
            </a:extLst>
          </p:cNvPr>
          <p:cNvSpPr/>
          <p:nvPr/>
        </p:nvSpPr>
        <p:spPr>
          <a:xfrm>
            <a:off x="2812680" y="509040"/>
            <a:ext cx="2706840" cy="639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89" name="CustomShape 3">
            <a:extLst>
              <a:ext uri="{FF2B5EF4-FFF2-40B4-BE49-F238E27FC236}">
                <a16:creationId xmlns:a16="http://schemas.microsoft.com/office/drawing/2014/main" id="{4E851C0D-2928-3383-0CBF-DD1B158B3DF8}"/>
              </a:ext>
            </a:extLst>
          </p:cNvPr>
          <p:cNvSpPr/>
          <p:nvPr/>
        </p:nvSpPr>
        <p:spPr>
          <a:xfrm>
            <a:off x="6293520" y="975960"/>
            <a:ext cx="34560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0" name="CustomShape 4">
            <a:extLst>
              <a:ext uri="{FF2B5EF4-FFF2-40B4-BE49-F238E27FC236}">
                <a16:creationId xmlns:a16="http://schemas.microsoft.com/office/drawing/2014/main" id="{4CCD5F60-5F9F-5A67-5004-B10A3F357832}"/>
              </a:ext>
            </a:extLst>
          </p:cNvPr>
          <p:cNvSpPr/>
          <p:nvPr/>
        </p:nvSpPr>
        <p:spPr>
          <a:xfrm>
            <a:off x="3039480" y="4937760"/>
            <a:ext cx="685404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1" name="CustomShape 5">
            <a:extLst>
              <a:ext uri="{FF2B5EF4-FFF2-40B4-BE49-F238E27FC236}">
                <a16:creationId xmlns:a16="http://schemas.microsoft.com/office/drawing/2014/main" id="{E39C191B-A2C5-94D2-B652-308B810002BD}"/>
              </a:ext>
            </a:extLst>
          </p:cNvPr>
          <p:cNvSpPr/>
          <p:nvPr/>
        </p:nvSpPr>
        <p:spPr>
          <a:xfrm>
            <a:off x="3048120" y="4339080"/>
            <a:ext cx="6095520" cy="3952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2" name="Segnaposto contenuto 2">
            <a:extLst>
              <a:ext uri="{FF2B5EF4-FFF2-40B4-BE49-F238E27FC236}">
                <a16:creationId xmlns:a16="http://schemas.microsoft.com/office/drawing/2014/main" id="{9BFAB117-D23A-DF0E-9F92-D3723682DEE0}"/>
              </a:ext>
            </a:extLst>
          </p:cNvPr>
          <p:cNvSpPr txBox="1">
            <a:spLocks/>
          </p:cNvSpPr>
          <p:nvPr/>
        </p:nvSpPr>
        <p:spPr>
          <a:xfrm>
            <a:off x="433137" y="1452601"/>
            <a:ext cx="11432029" cy="41140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i="0" noProof="0" dirty="0">
                <a:effectLst/>
                <a:latin typeface="+mj-lt"/>
                <a:cs typeface="Times New Roman" panose="02020603050405020304" pitchFamily="18" charset="0"/>
              </a:rPr>
              <a:t>The SAMOTHRACE ecosystem aims to realize the vision of a global collaboration environment among major actors in microelectronics, microsystems, materials and micro technologies that have been operating with base in Sicily but with a global perspective. </a:t>
            </a:r>
          </a:p>
          <a:p>
            <a:pPr marL="0" indent="0">
              <a:buNone/>
            </a:pPr>
            <a:endParaRPr lang="en-GB" sz="800" i="0" noProof="0" dirty="0">
              <a:effectLst/>
              <a:latin typeface="+mj-lt"/>
              <a:cs typeface="Times New Roman" panose="02020603050405020304" pitchFamily="18" charset="0"/>
            </a:endParaRPr>
          </a:p>
          <a:p>
            <a:pPr marL="0" indent="0">
              <a:buNone/>
            </a:pPr>
            <a:r>
              <a:rPr lang="en-GB" sz="2400" i="0" noProof="0" dirty="0">
                <a:effectLst/>
                <a:latin typeface="+mj-lt"/>
                <a:cs typeface="Times New Roman" panose="02020603050405020304" pitchFamily="18" charset="0"/>
              </a:rPr>
              <a:t>SAMOTHRACE focuses on the European Commission global challenge “Digital, Industry &amp; Space”, but it also addresses other challenges as “</a:t>
            </a:r>
            <a:r>
              <a:rPr lang="en-GB" sz="2400" i="1" noProof="0" dirty="0">
                <a:effectLst/>
                <a:latin typeface="+mj-lt"/>
                <a:cs typeface="Times New Roman" panose="02020603050405020304" pitchFamily="18" charset="0"/>
              </a:rPr>
              <a:t>Health</a:t>
            </a:r>
            <a:r>
              <a:rPr lang="en-GB" sz="2400" i="0" noProof="0" dirty="0">
                <a:effectLst/>
                <a:latin typeface="+mj-lt"/>
                <a:cs typeface="Times New Roman" panose="02020603050405020304" pitchFamily="18" charset="0"/>
              </a:rPr>
              <a:t>”, “</a:t>
            </a:r>
            <a:r>
              <a:rPr lang="en-GB" sz="2400" i="1" noProof="0" dirty="0">
                <a:effectLst/>
                <a:latin typeface="+mj-lt"/>
                <a:cs typeface="Times New Roman" panose="02020603050405020304" pitchFamily="18" charset="0"/>
              </a:rPr>
              <a:t>Energy &amp; Mobility</a:t>
            </a:r>
            <a:r>
              <a:rPr lang="en-GB" sz="2400" i="0" noProof="0" dirty="0">
                <a:effectLst/>
                <a:latin typeface="+mj-lt"/>
                <a:cs typeface="Times New Roman" panose="02020603050405020304" pitchFamily="18" charset="0"/>
              </a:rPr>
              <a:t>”, “</a:t>
            </a:r>
            <a:r>
              <a:rPr lang="en-GB" sz="2400" i="1" noProof="0" dirty="0">
                <a:effectLst/>
                <a:latin typeface="+mj-lt"/>
                <a:cs typeface="Times New Roman" panose="02020603050405020304" pitchFamily="18" charset="0"/>
              </a:rPr>
              <a:t>Agriculture &amp; Environment</a:t>
            </a:r>
            <a:r>
              <a:rPr lang="en-GB" sz="2400" i="0" noProof="0" dirty="0">
                <a:effectLst/>
                <a:latin typeface="+mj-lt"/>
                <a:cs typeface="Times New Roman" panose="02020603050405020304" pitchFamily="18" charset="0"/>
              </a:rPr>
              <a:t>”.</a:t>
            </a:r>
          </a:p>
          <a:p>
            <a:pPr marL="0" indent="0">
              <a:buNone/>
            </a:pPr>
            <a:endParaRPr lang="en-GB" sz="800" noProof="0" dirty="0">
              <a:latin typeface="+mj-lt"/>
              <a:cs typeface="Times New Roman" panose="02020603050405020304" pitchFamily="18" charset="0"/>
            </a:endParaRPr>
          </a:p>
          <a:p>
            <a:pPr marL="0" indent="0">
              <a:buNone/>
            </a:pPr>
            <a:r>
              <a:rPr lang="en-GB" sz="2400" noProof="0" dirty="0">
                <a:latin typeface="+mj-lt"/>
                <a:cs typeface="Times New Roman" panose="02020603050405020304" pitchFamily="18" charset="0"/>
              </a:rPr>
              <a:t>A collaboration between UniCT, INFN – LNS and INFN – Sez. Catania has recently started with the aim to develop and characterize new innovative SiC detector. </a:t>
            </a:r>
            <a:endParaRPr lang="en-GB" sz="2400" noProof="0" dirty="0">
              <a:latin typeface="+mj-lt"/>
            </a:endParaRPr>
          </a:p>
        </p:txBody>
      </p:sp>
    </p:spTree>
    <p:extLst>
      <p:ext uri="{BB962C8B-B14F-4D97-AF65-F5344CB8AC3E}">
        <p14:creationId xmlns:p14="http://schemas.microsoft.com/office/powerpoint/2010/main" val="180017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0283B-079A-EB7A-ED35-99E7D7C493DF}"/>
            </a:ext>
          </a:extLst>
        </p:cNvPr>
        <p:cNvGrpSpPr/>
        <p:nvPr/>
      </p:nvGrpSpPr>
      <p:grpSpPr>
        <a:xfrm>
          <a:off x="0" y="0"/>
          <a:ext cx="0" cy="0"/>
          <a:chOff x="0" y="0"/>
          <a:chExt cx="0" cy="0"/>
        </a:xfrm>
      </p:grpSpPr>
      <p:sp>
        <p:nvSpPr>
          <p:cNvPr id="87" name="CustomShape 1">
            <a:extLst>
              <a:ext uri="{FF2B5EF4-FFF2-40B4-BE49-F238E27FC236}">
                <a16:creationId xmlns:a16="http://schemas.microsoft.com/office/drawing/2014/main" id="{B40FC3FC-DEEC-58C8-3CA3-C0350AB3112E}"/>
              </a:ext>
            </a:extLst>
          </p:cNvPr>
          <p:cNvSpPr/>
          <p:nvPr/>
        </p:nvSpPr>
        <p:spPr>
          <a:xfrm>
            <a:off x="1771920" y="1087920"/>
            <a:ext cx="8654040" cy="130068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spAutoFit/>
          </a:bodyPr>
          <a:lstStyle/>
          <a:p>
            <a:pPr algn="ctr">
              <a:lnSpc>
                <a:spcPct val="100000"/>
              </a:lnSpc>
            </a:pPr>
            <a:endParaRPr lang="en-GB" sz="1800" b="0" strike="noStrike" spc="-1" noProof="0" dirty="0">
              <a:latin typeface="Arial"/>
            </a:endParaRPr>
          </a:p>
          <a:p>
            <a:pPr algn="ctr">
              <a:lnSpc>
                <a:spcPct val="100000"/>
              </a:lnSpc>
            </a:pPr>
            <a:endParaRPr lang="en-GB" sz="1800" b="0" strike="noStrike" spc="-1" noProof="0" dirty="0">
              <a:latin typeface="Arial"/>
            </a:endParaRPr>
          </a:p>
        </p:txBody>
      </p:sp>
      <p:sp>
        <p:nvSpPr>
          <p:cNvPr id="88" name="CustomShape 2">
            <a:extLst>
              <a:ext uri="{FF2B5EF4-FFF2-40B4-BE49-F238E27FC236}">
                <a16:creationId xmlns:a16="http://schemas.microsoft.com/office/drawing/2014/main" id="{6939788D-D9C1-9C26-0F16-E52A4035B715}"/>
              </a:ext>
            </a:extLst>
          </p:cNvPr>
          <p:cNvSpPr/>
          <p:nvPr/>
        </p:nvSpPr>
        <p:spPr>
          <a:xfrm>
            <a:off x="2812680" y="509040"/>
            <a:ext cx="2706840" cy="639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89" name="CustomShape 3">
            <a:extLst>
              <a:ext uri="{FF2B5EF4-FFF2-40B4-BE49-F238E27FC236}">
                <a16:creationId xmlns:a16="http://schemas.microsoft.com/office/drawing/2014/main" id="{684B243D-B50B-1771-2EFB-BF66F754C3F0}"/>
              </a:ext>
            </a:extLst>
          </p:cNvPr>
          <p:cNvSpPr/>
          <p:nvPr/>
        </p:nvSpPr>
        <p:spPr>
          <a:xfrm>
            <a:off x="6293520" y="975960"/>
            <a:ext cx="34560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0" name="CustomShape 4">
            <a:extLst>
              <a:ext uri="{FF2B5EF4-FFF2-40B4-BE49-F238E27FC236}">
                <a16:creationId xmlns:a16="http://schemas.microsoft.com/office/drawing/2014/main" id="{BA4E67AF-76A1-4A6C-E3E2-DEB47AE8D0EA}"/>
              </a:ext>
            </a:extLst>
          </p:cNvPr>
          <p:cNvSpPr/>
          <p:nvPr/>
        </p:nvSpPr>
        <p:spPr>
          <a:xfrm>
            <a:off x="3039480" y="4937760"/>
            <a:ext cx="685404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1" name="CustomShape 5">
            <a:extLst>
              <a:ext uri="{FF2B5EF4-FFF2-40B4-BE49-F238E27FC236}">
                <a16:creationId xmlns:a16="http://schemas.microsoft.com/office/drawing/2014/main" id="{F44F0A56-B853-B3DB-8DAB-CCC0F67855E9}"/>
              </a:ext>
            </a:extLst>
          </p:cNvPr>
          <p:cNvSpPr/>
          <p:nvPr/>
        </p:nvSpPr>
        <p:spPr>
          <a:xfrm>
            <a:off x="3048120" y="4339080"/>
            <a:ext cx="6095520" cy="3952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2" name="Segnaposto contenuto 2">
            <a:extLst>
              <a:ext uri="{FF2B5EF4-FFF2-40B4-BE49-F238E27FC236}">
                <a16:creationId xmlns:a16="http://schemas.microsoft.com/office/drawing/2014/main" id="{FF5E1CDD-6192-AA00-34C3-43029C7EE4FD}"/>
              </a:ext>
            </a:extLst>
          </p:cNvPr>
          <p:cNvSpPr txBox="1">
            <a:spLocks/>
          </p:cNvSpPr>
          <p:nvPr/>
        </p:nvSpPr>
        <p:spPr>
          <a:xfrm>
            <a:off x="433137" y="1452601"/>
            <a:ext cx="11566353" cy="9359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400" i="0" noProof="0" dirty="0">
                <a:effectLst/>
                <a:latin typeface="+mj-lt"/>
                <a:cs typeface="Times New Roman" panose="02020603050405020304" pitchFamily="18" charset="0"/>
              </a:rPr>
              <a:t>To develop such </a:t>
            </a:r>
            <a:r>
              <a:rPr lang="en-GB" sz="2400" noProof="0" dirty="0">
                <a:latin typeface="+mj-lt"/>
                <a:cs typeface="Times New Roman" panose="02020603050405020304" pitchFamily="18" charset="0"/>
              </a:rPr>
              <a:t>a device,</a:t>
            </a:r>
            <a:r>
              <a:rPr lang="en-GB" sz="2400" i="0" noProof="0" dirty="0">
                <a:effectLst/>
                <a:latin typeface="+mj-lt"/>
                <a:cs typeface="Times New Roman" panose="02020603050405020304" pitchFamily="18" charset="0"/>
              </a:rPr>
              <a:t> the first step is to simulate the detector (GEANT4) keeping in mind:</a:t>
            </a:r>
            <a:endParaRPr lang="en-GB" sz="2400" noProof="0" dirty="0">
              <a:latin typeface="+mj-lt"/>
              <a:cs typeface="Times New Roman" panose="02020603050405020304" pitchFamily="18" charset="0"/>
            </a:endParaRPr>
          </a:p>
          <a:p>
            <a:pPr marL="457200" lvl="1" indent="0" algn="just">
              <a:buNone/>
            </a:pPr>
            <a:endParaRPr lang="en-GB" noProof="0" dirty="0">
              <a:latin typeface="+mj-lt"/>
            </a:endParaRPr>
          </a:p>
        </p:txBody>
      </p:sp>
      <p:sp>
        <p:nvSpPr>
          <p:cNvPr id="4" name="CasellaDiTesto 3">
            <a:extLst>
              <a:ext uri="{FF2B5EF4-FFF2-40B4-BE49-F238E27FC236}">
                <a16:creationId xmlns:a16="http://schemas.microsoft.com/office/drawing/2014/main" id="{480C2A5B-3735-8C8C-27F9-1AE7F0352F74}"/>
              </a:ext>
            </a:extLst>
          </p:cNvPr>
          <p:cNvSpPr txBox="1"/>
          <p:nvPr/>
        </p:nvSpPr>
        <p:spPr>
          <a:xfrm>
            <a:off x="433137" y="2370518"/>
            <a:ext cx="4555958" cy="2308324"/>
          </a:xfrm>
          <a:prstGeom prst="rect">
            <a:avLst/>
          </a:prstGeom>
          <a:noFill/>
        </p:spPr>
        <p:txBody>
          <a:bodyPr wrap="square">
            <a:spAutoFit/>
          </a:bodyPr>
          <a:lstStyle/>
          <a:p>
            <a:pPr marL="342900" indent="-342900">
              <a:buFont typeface="Arial" panose="020B0604020202020204" pitchFamily="34" charset="0"/>
              <a:buChar char="•"/>
            </a:pPr>
            <a:r>
              <a:rPr lang="en-GB" sz="2400" noProof="0" dirty="0">
                <a:latin typeface="+mj-lt"/>
                <a:cs typeface="Times New Roman" panose="02020603050405020304" pitchFamily="18" charset="0"/>
              </a:rPr>
              <a:t>The detector response </a:t>
            </a:r>
          </a:p>
          <a:p>
            <a:pPr marL="800100" lvl="1" indent="-342900">
              <a:buFont typeface="Wingdings" panose="05000000000000000000" pitchFamily="2" charset="2"/>
              <a:buChar char="ü"/>
            </a:pPr>
            <a:r>
              <a:rPr lang="en-GB" sz="2400" noProof="0" dirty="0">
                <a:latin typeface="+mj-lt"/>
                <a:cs typeface="Times New Roman" panose="02020603050405020304" pitchFamily="18" charset="0"/>
              </a:rPr>
              <a:t>Expected energies detected</a:t>
            </a:r>
          </a:p>
          <a:p>
            <a:pPr marL="800100" lvl="1" indent="-342900">
              <a:buFont typeface="Wingdings" panose="05000000000000000000" pitchFamily="2" charset="2"/>
              <a:buChar char="ü"/>
            </a:pPr>
            <a:r>
              <a:rPr lang="en-GB" sz="2400" noProof="0" dirty="0">
                <a:latin typeface="+mj-lt"/>
                <a:cs typeface="Times New Roman" panose="02020603050405020304" pitchFamily="18" charset="0"/>
              </a:rPr>
              <a:t>Necessary thickness for the various purposes</a:t>
            </a:r>
          </a:p>
          <a:p>
            <a:pPr marL="800100" lvl="1" indent="-342900">
              <a:buFont typeface="Wingdings" panose="05000000000000000000" pitchFamily="2" charset="2"/>
              <a:buChar char="ü"/>
            </a:pPr>
            <a:r>
              <a:rPr lang="en-GB" sz="2400" noProof="0" dirty="0">
                <a:latin typeface="+mj-lt"/>
                <a:cs typeface="Times New Roman" panose="02020603050405020304" pitchFamily="18" charset="0"/>
              </a:rPr>
              <a:t>Solid angle covered</a:t>
            </a:r>
          </a:p>
        </p:txBody>
      </p:sp>
      <p:sp>
        <p:nvSpPr>
          <p:cNvPr id="6" name="CasellaDiTesto 5">
            <a:extLst>
              <a:ext uri="{FF2B5EF4-FFF2-40B4-BE49-F238E27FC236}">
                <a16:creationId xmlns:a16="http://schemas.microsoft.com/office/drawing/2014/main" id="{8FE77AF7-4CED-8870-F46D-6753AD8835FB}"/>
              </a:ext>
            </a:extLst>
          </p:cNvPr>
          <p:cNvSpPr txBox="1"/>
          <p:nvPr/>
        </p:nvSpPr>
        <p:spPr>
          <a:xfrm>
            <a:off x="5855364" y="2358411"/>
            <a:ext cx="6144126" cy="2308324"/>
          </a:xfrm>
          <a:prstGeom prst="rect">
            <a:avLst/>
          </a:prstGeom>
          <a:noFill/>
        </p:spPr>
        <p:txBody>
          <a:bodyPr wrap="square">
            <a:spAutoFit/>
          </a:bodyPr>
          <a:lstStyle/>
          <a:p>
            <a:pPr marL="342900" indent="-342900">
              <a:buFont typeface="Arial" panose="020B0604020202020204" pitchFamily="34" charset="0"/>
              <a:buChar char="•"/>
            </a:pPr>
            <a:r>
              <a:rPr lang="en-GB" sz="2400" noProof="0" dirty="0">
                <a:latin typeface="Arial (Titoli)"/>
                <a:cs typeface="Times New Roman" panose="02020603050405020304" pitchFamily="18" charset="0"/>
              </a:rPr>
              <a:t>The effects coming from the interaction between the different parts of the detector </a:t>
            </a:r>
          </a:p>
          <a:p>
            <a:pPr marL="800100" lvl="1" indent="-342900">
              <a:buFont typeface="Wingdings" panose="05000000000000000000" pitchFamily="2" charset="2"/>
              <a:buChar char="ü"/>
            </a:pPr>
            <a:r>
              <a:rPr lang="en-GB" sz="2400" noProof="0" dirty="0">
                <a:latin typeface="Arial (Titoli)"/>
                <a:cs typeface="Times New Roman" panose="02020603050405020304" pitchFamily="18" charset="0"/>
              </a:rPr>
              <a:t>Cross-talk</a:t>
            </a:r>
          </a:p>
          <a:p>
            <a:pPr marL="800100" lvl="1" indent="-342900">
              <a:buFont typeface="Wingdings" panose="05000000000000000000" pitchFamily="2" charset="2"/>
              <a:buChar char="ü"/>
            </a:pPr>
            <a:r>
              <a:rPr lang="en-GB" sz="2400" noProof="0" dirty="0">
                <a:latin typeface="Arial (Titoli)"/>
                <a:cs typeface="Times New Roman" panose="02020603050405020304" pitchFamily="18" charset="0"/>
              </a:rPr>
              <a:t>Interaction between electric fields</a:t>
            </a:r>
          </a:p>
          <a:p>
            <a:pPr marL="800100" lvl="1" indent="-342900">
              <a:buFont typeface="Wingdings" panose="05000000000000000000" pitchFamily="2" charset="2"/>
              <a:buChar char="ü"/>
            </a:pPr>
            <a:r>
              <a:rPr lang="en-GB" sz="2400" noProof="0" dirty="0">
                <a:latin typeface="Arial (Titoli)"/>
                <a:cs typeface="Times New Roman" panose="02020603050405020304" pitchFamily="18" charset="0"/>
              </a:rPr>
              <a:t>edge effects</a:t>
            </a:r>
          </a:p>
        </p:txBody>
      </p:sp>
    </p:spTree>
    <p:extLst>
      <p:ext uri="{BB962C8B-B14F-4D97-AF65-F5344CB8AC3E}">
        <p14:creationId xmlns:p14="http://schemas.microsoft.com/office/powerpoint/2010/main" val="281829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E49CF-7BFA-B69A-10A3-F620D0F85A3F}"/>
            </a:ext>
          </a:extLst>
        </p:cNvPr>
        <p:cNvGrpSpPr/>
        <p:nvPr/>
      </p:nvGrpSpPr>
      <p:grpSpPr>
        <a:xfrm>
          <a:off x="0" y="0"/>
          <a:ext cx="0" cy="0"/>
          <a:chOff x="0" y="0"/>
          <a:chExt cx="0" cy="0"/>
        </a:xfrm>
      </p:grpSpPr>
      <p:sp>
        <p:nvSpPr>
          <p:cNvPr id="87" name="CustomShape 1">
            <a:extLst>
              <a:ext uri="{FF2B5EF4-FFF2-40B4-BE49-F238E27FC236}">
                <a16:creationId xmlns:a16="http://schemas.microsoft.com/office/drawing/2014/main" id="{B5F1A36D-9490-2CCA-4634-C5D8D57F4571}"/>
              </a:ext>
            </a:extLst>
          </p:cNvPr>
          <p:cNvSpPr/>
          <p:nvPr/>
        </p:nvSpPr>
        <p:spPr>
          <a:xfrm>
            <a:off x="1771920" y="1087920"/>
            <a:ext cx="8654040" cy="130068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spAutoFit/>
          </a:bodyPr>
          <a:lstStyle/>
          <a:p>
            <a:pPr algn="ctr">
              <a:lnSpc>
                <a:spcPct val="100000"/>
              </a:lnSpc>
            </a:pPr>
            <a:endParaRPr lang="en-GB" sz="1800" b="0" strike="noStrike" spc="-1" noProof="0" dirty="0">
              <a:latin typeface="Arial"/>
            </a:endParaRPr>
          </a:p>
          <a:p>
            <a:pPr algn="ctr">
              <a:lnSpc>
                <a:spcPct val="100000"/>
              </a:lnSpc>
            </a:pPr>
            <a:endParaRPr lang="en-GB" sz="1800" b="0" strike="noStrike" spc="-1" noProof="0" dirty="0">
              <a:latin typeface="Arial"/>
            </a:endParaRPr>
          </a:p>
        </p:txBody>
      </p:sp>
      <p:sp>
        <p:nvSpPr>
          <p:cNvPr id="88" name="CustomShape 2">
            <a:extLst>
              <a:ext uri="{FF2B5EF4-FFF2-40B4-BE49-F238E27FC236}">
                <a16:creationId xmlns:a16="http://schemas.microsoft.com/office/drawing/2014/main" id="{81DBB959-44C6-5504-D601-2AD65C7BB5D2}"/>
              </a:ext>
            </a:extLst>
          </p:cNvPr>
          <p:cNvSpPr/>
          <p:nvPr/>
        </p:nvSpPr>
        <p:spPr>
          <a:xfrm>
            <a:off x="2812680" y="509040"/>
            <a:ext cx="2706840" cy="639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89" name="CustomShape 3">
            <a:extLst>
              <a:ext uri="{FF2B5EF4-FFF2-40B4-BE49-F238E27FC236}">
                <a16:creationId xmlns:a16="http://schemas.microsoft.com/office/drawing/2014/main" id="{34C54AD8-4610-740C-C2CD-076EF5AA4BBE}"/>
              </a:ext>
            </a:extLst>
          </p:cNvPr>
          <p:cNvSpPr/>
          <p:nvPr/>
        </p:nvSpPr>
        <p:spPr>
          <a:xfrm>
            <a:off x="6293520" y="975960"/>
            <a:ext cx="34560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0" name="CustomShape 4">
            <a:extLst>
              <a:ext uri="{FF2B5EF4-FFF2-40B4-BE49-F238E27FC236}">
                <a16:creationId xmlns:a16="http://schemas.microsoft.com/office/drawing/2014/main" id="{83A6025B-FC01-70F9-F8BD-74CEC64D08D3}"/>
              </a:ext>
            </a:extLst>
          </p:cNvPr>
          <p:cNvSpPr/>
          <p:nvPr/>
        </p:nvSpPr>
        <p:spPr>
          <a:xfrm>
            <a:off x="3039480" y="4937760"/>
            <a:ext cx="685404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1" name="CustomShape 5">
            <a:extLst>
              <a:ext uri="{FF2B5EF4-FFF2-40B4-BE49-F238E27FC236}">
                <a16:creationId xmlns:a16="http://schemas.microsoft.com/office/drawing/2014/main" id="{72635A2F-9216-CBDB-38F7-7E58B6D43ADC}"/>
              </a:ext>
            </a:extLst>
          </p:cNvPr>
          <p:cNvSpPr/>
          <p:nvPr/>
        </p:nvSpPr>
        <p:spPr>
          <a:xfrm>
            <a:off x="3048120" y="4339080"/>
            <a:ext cx="6095520" cy="3952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mc:AlternateContent xmlns:mc="http://schemas.openxmlformats.org/markup-compatibility/2006" xmlns:a14="http://schemas.microsoft.com/office/drawing/2010/main">
        <mc:Choice Requires="a14">
          <p:sp>
            <p:nvSpPr>
              <p:cNvPr id="2" name="Titolo 1">
                <a:extLst>
                  <a:ext uri="{FF2B5EF4-FFF2-40B4-BE49-F238E27FC236}">
                    <a16:creationId xmlns:a16="http://schemas.microsoft.com/office/drawing/2014/main" id="{83DE1C57-CBBE-4A81-9A71-29CD03F378CB}"/>
                  </a:ext>
                </a:extLst>
              </p:cNvPr>
              <p:cNvSpPr txBox="1">
                <a:spLocks/>
              </p:cNvSpPr>
              <p:nvPr/>
            </p:nvSpPr>
            <p:spPr>
              <a:xfrm>
                <a:off x="448732" y="1641917"/>
                <a:ext cx="11374299" cy="32958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noProof="0" dirty="0">
                    <a:latin typeface="+mj-lt"/>
                  </a:rPr>
                  <a:t>The chosen geometry in this phase has been a padded </a:t>
                </a:r>
                <a14:m>
                  <m:oMath xmlns:m="http://schemas.openxmlformats.org/officeDocument/2006/math">
                    <m:r>
                      <a:rPr lang="en-GB" sz="2400" i="0" noProof="0" smtClean="0">
                        <a:latin typeface="Cambria Math" panose="02040503050406030204" pitchFamily="18" charset="0"/>
                      </a:rPr>
                      <m:t>2</m:t>
                    </m:r>
                    <m:r>
                      <a:rPr lang="en-GB" sz="2400" b="0" i="0" noProof="0" smtClean="0">
                        <a:latin typeface="Cambria Math" panose="02040503050406030204" pitchFamily="18" charset="0"/>
                      </a:rPr>
                      <m:t>×</m:t>
                    </m:r>
                    <m:r>
                      <a:rPr lang="en-GB" sz="2400" i="0" noProof="0" smtClean="0">
                        <a:latin typeface="Cambria Math" panose="02040503050406030204" pitchFamily="18" charset="0"/>
                      </a:rPr>
                      <m:t>2</m:t>
                    </m:r>
                  </m:oMath>
                </a14:m>
                <a:r>
                  <a:rPr lang="en-GB" sz="2400" noProof="0" dirty="0">
                    <a:latin typeface="+mj-lt"/>
                  </a:rPr>
                  <a:t> one (10 or 100</a:t>
                </a:r>
                <a14:m>
                  <m:oMath xmlns:m="http://schemas.openxmlformats.org/officeDocument/2006/math">
                    <m:r>
                      <a:rPr lang="en-GB" sz="2400" b="0" i="1" noProof="0" smtClean="0">
                        <a:latin typeface="Cambria Math" panose="02040503050406030204" pitchFamily="18" charset="0"/>
                      </a:rPr>
                      <m:t>𝜇</m:t>
                    </m:r>
                    <m:r>
                      <a:rPr lang="en-GB" sz="2400" b="0" i="1" noProof="0" smtClean="0">
                        <a:latin typeface="Cambria Math" panose="02040503050406030204" pitchFamily="18" charset="0"/>
                      </a:rPr>
                      <m:t>𝑚</m:t>
                    </m:r>
                  </m:oMath>
                </a14:m>
                <a:r>
                  <a:rPr lang="en-GB" sz="2400" noProof="0" dirty="0">
                    <a:latin typeface="+mj-lt"/>
                  </a:rPr>
                  <a:t> thickness) suitable for different purposes (medical and nuclear applications)</a:t>
                </a:r>
              </a:p>
              <a:p>
                <a:endParaRPr lang="en-GB" sz="2400" noProof="0" dirty="0"/>
              </a:p>
              <a:p>
                <a:endParaRPr lang="en-GB" sz="2400" noProof="0" dirty="0"/>
              </a:p>
              <a:p>
                <a:r>
                  <a:rPr lang="en-GB" sz="2400" noProof="0" dirty="0"/>
                  <a:t>What we need now is a suitable simulation, able to reproduce the features of the environment, of the «beam» (source for now), and the detector geometry.</a:t>
                </a:r>
              </a:p>
              <a:p>
                <a:endParaRPr lang="en-GB" sz="2400" noProof="0" dirty="0"/>
              </a:p>
              <a:p>
                <a:endParaRPr lang="en-GB" sz="2400" noProof="0" dirty="0"/>
              </a:p>
              <a:p>
                <a:r>
                  <a:rPr lang="en-GB" sz="2400" noProof="0" dirty="0"/>
                  <a:t>The simulation must also be able to easily reproduce the detector resolution.</a:t>
                </a:r>
              </a:p>
            </p:txBody>
          </p:sp>
        </mc:Choice>
        <mc:Fallback xmlns="">
          <p:sp>
            <p:nvSpPr>
              <p:cNvPr id="2" name="Titolo 1">
                <a:extLst>
                  <a:ext uri="{FF2B5EF4-FFF2-40B4-BE49-F238E27FC236}">
                    <a16:creationId xmlns:a16="http://schemas.microsoft.com/office/drawing/2014/main" id="{83DE1C57-CBBE-4A81-9A71-29CD03F378CB}"/>
                  </a:ext>
                </a:extLst>
              </p:cNvPr>
              <p:cNvSpPr txBox="1">
                <a:spLocks noRot="1" noChangeAspect="1" noMove="1" noResize="1" noEditPoints="1" noAdjustHandles="1" noChangeArrowheads="1" noChangeShapeType="1" noTextEdit="1"/>
              </p:cNvSpPr>
              <p:nvPr/>
            </p:nvSpPr>
            <p:spPr>
              <a:xfrm>
                <a:off x="448732" y="1641917"/>
                <a:ext cx="11374299" cy="3295843"/>
              </a:xfrm>
              <a:prstGeom prst="rect">
                <a:avLst/>
              </a:prstGeom>
              <a:blipFill>
                <a:blip r:embed="rId2"/>
                <a:stretch>
                  <a:fillRect l="-858" t="-2403"/>
                </a:stretch>
              </a:blipFill>
            </p:spPr>
            <p:txBody>
              <a:bodyPr/>
              <a:lstStyle/>
              <a:p>
                <a:r>
                  <a:rPr lang="it-IT">
                    <a:noFill/>
                  </a:rPr>
                  <a:t> </a:t>
                </a:r>
              </a:p>
            </p:txBody>
          </p:sp>
        </mc:Fallback>
      </mc:AlternateContent>
    </p:spTree>
    <p:extLst>
      <p:ext uri="{BB962C8B-B14F-4D97-AF65-F5344CB8AC3E}">
        <p14:creationId xmlns:p14="http://schemas.microsoft.com/office/powerpoint/2010/main" val="471780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2B21F-03D8-7E87-D526-9406DA489996}"/>
            </a:ext>
          </a:extLst>
        </p:cNvPr>
        <p:cNvGrpSpPr/>
        <p:nvPr/>
      </p:nvGrpSpPr>
      <p:grpSpPr>
        <a:xfrm>
          <a:off x="0" y="0"/>
          <a:ext cx="0" cy="0"/>
          <a:chOff x="0" y="0"/>
          <a:chExt cx="0" cy="0"/>
        </a:xfrm>
      </p:grpSpPr>
      <p:sp>
        <p:nvSpPr>
          <p:cNvPr id="87" name="CustomShape 1">
            <a:extLst>
              <a:ext uri="{FF2B5EF4-FFF2-40B4-BE49-F238E27FC236}">
                <a16:creationId xmlns:a16="http://schemas.microsoft.com/office/drawing/2014/main" id="{68E6B976-1456-97B0-1229-9545EFB716D7}"/>
              </a:ext>
            </a:extLst>
          </p:cNvPr>
          <p:cNvSpPr/>
          <p:nvPr/>
        </p:nvSpPr>
        <p:spPr>
          <a:xfrm>
            <a:off x="1771920" y="1087920"/>
            <a:ext cx="8654040" cy="130068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spAutoFit/>
          </a:bodyPr>
          <a:lstStyle/>
          <a:p>
            <a:pPr algn="ctr">
              <a:lnSpc>
                <a:spcPct val="100000"/>
              </a:lnSpc>
            </a:pPr>
            <a:endParaRPr lang="en-GB" sz="1800" b="0" strike="noStrike" spc="-1" noProof="0" dirty="0">
              <a:latin typeface="Arial"/>
            </a:endParaRPr>
          </a:p>
          <a:p>
            <a:pPr algn="ctr">
              <a:lnSpc>
                <a:spcPct val="100000"/>
              </a:lnSpc>
            </a:pPr>
            <a:endParaRPr lang="en-GB" sz="1800" b="0" strike="noStrike" spc="-1" noProof="0" dirty="0">
              <a:latin typeface="Arial"/>
            </a:endParaRPr>
          </a:p>
        </p:txBody>
      </p:sp>
      <p:sp>
        <p:nvSpPr>
          <p:cNvPr id="88" name="CustomShape 2">
            <a:extLst>
              <a:ext uri="{FF2B5EF4-FFF2-40B4-BE49-F238E27FC236}">
                <a16:creationId xmlns:a16="http://schemas.microsoft.com/office/drawing/2014/main" id="{06FB34BC-439D-AD1B-0EDA-A906004081F9}"/>
              </a:ext>
            </a:extLst>
          </p:cNvPr>
          <p:cNvSpPr/>
          <p:nvPr/>
        </p:nvSpPr>
        <p:spPr>
          <a:xfrm>
            <a:off x="2812680" y="509040"/>
            <a:ext cx="2706840" cy="639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89" name="CustomShape 3">
            <a:extLst>
              <a:ext uri="{FF2B5EF4-FFF2-40B4-BE49-F238E27FC236}">
                <a16:creationId xmlns:a16="http://schemas.microsoft.com/office/drawing/2014/main" id="{9C3280A5-EA7B-6352-C16B-098D1479B8B4}"/>
              </a:ext>
            </a:extLst>
          </p:cNvPr>
          <p:cNvSpPr/>
          <p:nvPr/>
        </p:nvSpPr>
        <p:spPr>
          <a:xfrm>
            <a:off x="6293520" y="975960"/>
            <a:ext cx="34560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0" name="CustomShape 4">
            <a:extLst>
              <a:ext uri="{FF2B5EF4-FFF2-40B4-BE49-F238E27FC236}">
                <a16:creationId xmlns:a16="http://schemas.microsoft.com/office/drawing/2014/main" id="{FEFC351E-9C1E-6F3C-64C7-E1556CFD1E3C}"/>
              </a:ext>
            </a:extLst>
          </p:cNvPr>
          <p:cNvSpPr/>
          <p:nvPr/>
        </p:nvSpPr>
        <p:spPr>
          <a:xfrm>
            <a:off x="3039480" y="4937760"/>
            <a:ext cx="685404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1" name="CustomShape 5">
            <a:extLst>
              <a:ext uri="{FF2B5EF4-FFF2-40B4-BE49-F238E27FC236}">
                <a16:creationId xmlns:a16="http://schemas.microsoft.com/office/drawing/2014/main" id="{96A2F6AB-1B20-03D8-3D1D-59FC0156A683}"/>
              </a:ext>
            </a:extLst>
          </p:cNvPr>
          <p:cNvSpPr/>
          <p:nvPr/>
        </p:nvSpPr>
        <p:spPr>
          <a:xfrm>
            <a:off x="3048120" y="4339080"/>
            <a:ext cx="6095520" cy="3952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grpSp>
        <p:nvGrpSpPr>
          <p:cNvPr id="2" name="Gruppo 1">
            <a:extLst>
              <a:ext uri="{FF2B5EF4-FFF2-40B4-BE49-F238E27FC236}">
                <a16:creationId xmlns:a16="http://schemas.microsoft.com/office/drawing/2014/main" id="{361688C0-9A7A-74EB-B532-582A72D9D4E7}"/>
              </a:ext>
            </a:extLst>
          </p:cNvPr>
          <p:cNvGrpSpPr>
            <a:grpSpLocks noChangeAspect="1"/>
          </p:cNvGrpSpPr>
          <p:nvPr/>
        </p:nvGrpSpPr>
        <p:grpSpPr>
          <a:xfrm>
            <a:off x="7584380" y="1555560"/>
            <a:ext cx="4155092" cy="2748412"/>
            <a:chOff x="10535746" y="11977137"/>
            <a:chExt cx="5957871" cy="3940871"/>
          </a:xfrm>
        </p:grpSpPr>
        <p:pic>
          <p:nvPicPr>
            <p:cNvPr id="3" name="Immagine 2" descr="Immagine che contiene schermata, Elementi grafici, Policromia, linea&#10;&#10;Descrizione generata automaticamente">
              <a:extLst>
                <a:ext uri="{FF2B5EF4-FFF2-40B4-BE49-F238E27FC236}">
                  <a16:creationId xmlns:a16="http://schemas.microsoft.com/office/drawing/2014/main" id="{F257B8B8-C822-6324-150B-6748F0E2ABB9}"/>
                </a:ext>
              </a:extLst>
            </p:cNvPr>
            <p:cNvPicPr>
              <a:picLocks noChangeAspect="1"/>
            </p:cNvPicPr>
            <p:nvPr/>
          </p:nvPicPr>
          <p:blipFill rotWithShape="1">
            <a:blip r:embed="rId2"/>
            <a:srcRect l="34986" r="979"/>
            <a:stretch/>
          </p:blipFill>
          <p:spPr>
            <a:xfrm>
              <a:off x="13345549" y="13587488"/>
              <a:ext cx="3148068" cy="2330520"/>
            </a:xfrm>
            <a:prstGeom prst="rect">
              <a:avLst/>
            </a:prstGeom>
          </p:spPr>
        </p:pic>
        <p:pic>
          <p:nvPicPr>
            <p:cNvPr id="4" name="Immagine 3" descr="Immagine che contiene schermata, Elementi grafici, grafica, Policromia&#10;&#10;Descrizione generata automaticamente">
              <a:extLst>
                <a:ext uri="{FF2B5EF4-FFF2-40B4-BE49-F238E27FC236}">
                  <a16:creationId xmlns:a16="http://schemas.microsoft.com/office/drawing/2014/main" id="{DA327D78-34E1-E7DE-4763-F26CC875F3DA}"/>
                </a:ext>
              </a:extLst>
            </p:cNvPr>
            <p:cNvPicPr>
              <a:picLocks noChangeAspect="1"/>
            </p:cNvPicPr>
            <p:nvPr/>
          </p:nvPicPr>
          <p:blipFill rotWithShape="1">
            <a:blip r:embed="rId3"/>
            <a:srcRect r="43856" b="29424"/>
            <a:stretch/>
          </p:blipFill>
          <p:spPr>
            <a:xfrm>
              <a:off x="10535746" y="11977137"/>
              <a:ext cx="3116092" cy="2330521"/>
            </a:xfrm>
            <a:prstGeom prst="rect">
              <a:avLst/>
            </a:prstGeom>
          </p:spPr>
        </p:pic>
      </p:grpSp>
      <p:grpSp>
        <p:nvGrpSpPr>
          <p:cNvPr id="5" name="Gruppo 4">
            <a:extLst>
              <a:ext uri="{FF2B5EF4-FFF2-40B4-BE49-F238E27FC236}">
                <a16:creationId xmlns:a16="http://schemas.microsoft.com/office/drawing/2014/main" id="{753626DA-6CF0-DCB1-F48C-B3FF9C2D100D}"/>
              </a:ext>
            </a:extLst>
          </p:cNvPr>
          <p:cNvGrpSpPr>
            <a:grpSpLocks noChangeAspect="1"/>
          </p:cNvGrpSpPr>
          <p:nvPr/>
        </p:nvGrpSpPr>
        <p:grpSpPr>
          <a:xfrm>
            <a:off x="7413120" y="3389172"/>
            <a:ext cx="1899599" cy="1913268"/>
            <a:chOff x="16507031" y="20862890"/>
            <a:chExt cx="1586083" cy="1597496"/>
          </a:xfrm>
        </p:grpSpPr>
        <p:sp>
          <p:nvSpPr>
            <p:cNvPr id="6" name="Rettangolo 5">
              <a:extLst>
                <a:ext uri="{FF2B5EF4-FFF2-40B4-BE49-F238E27FC236}">
                  <a16:creationId xmlns:a16="http://schemas.microsoft.com/office/drawing/2014/main" id="{268009CD-5660-BF69-9091-A4650E45F962}"/>
                </a:ext>
              </a:extLst>
            </p:cNvPr>
            <p:cNvSpPr/>
            <p:nvPr/>
          </p:nvSpPr>
          <p:spPr>
            <a:xfrm>
              <a:off x="16511753" y="20871371"/>
              <a:ext cx="693602" cy="69871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2400" noProof="0" dirty="0"/>
                <a:t>1</a:t>
              </a:r>
            </a:p>
          </p:txBody>
        </p:sp>
        <p:sp>
          <p:nvSpPr>
            <p:cNvPr id="7" name="Rettangolo 6">
              <a:extLst>
                <a:ext uri="{FF2B5EF4-FFF2-40B4-BE49-F238E27FC236}">
                  <a16:creationId xmlns:a16="http://schemas.microsoft.com/office/drawing/2014/main" id="{4BDDDEB0-2564-1231-3793-859850267639}"/>
                </a:ext>
              </a:extLst>
            </p:cNvPr>
            <p:cNvSpPr/>
            <p:nvPr/>
          </p:nvSpPr>
          <p:spPr>
            <a:xfrm>
              <a:off x="16507031" y="21760620"/>
              <a:ext cx="693602" cy="69871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2400" noProof="0" dirty="0"/>
                <a:t>2</a:t>
              </a:r>
            </a:p>
          </p:txBody>
        </p:sp>
        <p:sp>
          <p:nvSpPr>
            <p:cNvPr id="8" name="Rettangolo 7">
              <a:extLst>
                <a:ext uri="{FF2B5EF4-FFF2-40B4-BE49-F238E27FC236}">
                  <a16:creationId xmlns:a16="http://schemas.microsoft.com/office/drawing/2014/main" id="{30CB3D0D-983D-2A38-DB97-50F5F6422856}"/>
                </a:ext>
              </a:extLst>
            </p:cNvPr>
            <p:cNvSpPr/>
            <p:nvPr/>
          </p:nvSpPr>
          <p:spPr>
            <a:xfrm>
              <a:off x="17399512" y="21761669"/>
              <a:ext cx="693602" cy="69871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2400" noProof="0" dirty="0"/>
                <a:t>4</a:t>
              </a:r>
            </a:p>
          </p:txBody>
        </p:sp>
        <p:sp>
          <p:nvSpPr>
            <p:cNvPr id="9" name="Rettangolo 8">
              <a:extLst>
                <a:ext uri="{FF2B5EF4-FFF2-40B4-BE49-F238E27FC236}">
                  <a16:creationId xmlns:a16="http://schemas.microsoft.com/office/drawing/2014/main" id="{D8B1E2D8-E51B-B6F5-A26E-057A81CA9666}"/>
                </a:ext>
              </a:extLst>
            </p:cNvPr>
            <p:cNvSpPr/>
            <p:nvPr/>
          </p:nvSpPr>
          <p:spPr>
            <a:xfrm>
              <a:off x="17399512" y="20871371"/>
              <a:ext cx="693602" cy="69871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2400" noProof="0" dirty="0"/>
                <a:t>3</a:t>
              </a:r>
            </a:p>
          </p:txBody>
        </p:sp>
        <p:sp>
          <p:nvSpPr>
            <p:cNvPr id="10" name="Rettangolo 9">
              <a:extLst>
                <a:ext uri="{FF2B5EF4-FFF2-40B4-BE49-F238E27FC236}">
                  <a16:creationId xmlns:a16="http://schemas.microsoft.com/office/drawing/2014/main" id="{04C7469D-59C7-D226-EA67-D34FF3367090}"/>
                </a:ext>
              </a:extLst>
            </p:cNvPr>
            <p:cNvSpPr/>
            <p:nvPr/>
          </p:nvSpPr>
          <p:spPr>
            <a:xfrm rot="5400000">
              <a:off x="16772608" y="21311722"/>
              <a:ext cx="167246" cy="698400"/>
            </a:xfrm>
            <a:prstGeom prst="rect">
              <a:avLst/>
            </a:prstGeom>
            <a:solidFill>
              <a:srgbClr val="FF0000"/>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2400" noProof="0" dirty="0"/>
            </a:p>
          </p:txBody>
        </p:sp>
        <p:sp>
          <p:nvSpPr>
            <p:cNvPr id="11" name="Rettangolo 10">
              <a:extLst>
                <a:ext uri="{FF2B5EF4-FFF2-40B4-BE49-F238E27FC236}">
                  <a16:creationId xmlns:a16="http://schemas.microsoft.com/office/drawing/2014/main" id="{4CF26635-C760-40F7-58F2-5235F93F6440}"/>
                </a:ext>
              </a:extLst>
            </p:cNvPr>
            <p:cNvSpPr/>
            <p:nvPr/>
          </p:nvSpPr>
          <p:spPr>
            <a:xfrm rot="5400000">
              <a:off x="17667686" y="21323591"/>
              <a:ext cx="174093" cy="667319"/>
            </a:xfrm>
            <a:prstGeom prst="rect">
              <a:avLst/>
            </a:prstGeom>
            <a:solidFill>
              <a:srgbClr val="FF0000"/>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2400" noProof="0" dirty="0"/>
            </a:p>
          </p:txBody>
        </p:sp>
        <p:sp>
          <p:nvSpPr>
            <p:cNvPr id="12" name="Rettangolo 11">
              <a:extLst>
                <a:ext uri="{FF2B5EF4-FFF2-40B4-BE49-F238E27FC236}">
                  <a16:creationId xmlns:a16="http://schemas.microsoft.com/office/drawing/2014/main" id="{522FA18D-6622-954D-B830-9B0B6AFB3CA1}"/>
                </a:ext>
              </a:extLst>
            </p:cNvPr>
            <p:cNvSpPr/>
            <p:nvPr/>
          </p:nvSpPr>
          <p:spPr>
            <a:xfrm>
              <a:off x="17205353" y="20862890"/>
              <a:ext cx="215721" cy="1596447"/>
            </a:xfrm>
            <a:prstGeom prst="rect">
              <a:avLst/>
            </a:prstGeom>
            <a:solidFill>
              <a:srgbClr val="FF0000"/>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2400" noProof="0" dirty="0"/>
            </a:p>
          </p:txBody>
        </p:sp>
      </p:grpSp>
      <p:sp>
        <p:nvSpPr>
          <p:cNvPr id="13" name="Titolo 1">
            <a:extLst>
              <a:ext uri="{FF2B5EF4-FFF2-40B4-BE49-F238E27FC236}">
                <a16:creationId xmlns:a16="http://schemas.microsoft.com/office/drawing/2014/main" id="{B900EDE7-641D-7796-6AB1-460A2DA7D13B}"/>
              </a:ext>
            </a:extLst>
          </p:cNvPr>
          <p:cNvSpPr txBox="1">
            <a:spLocks/>
          </p:cNvSpPr>
          <p:nvPr/>
        </p:nvSpPr>
        <p:spPr>
          <a:xfrm>
            <a:off x="452528" y="1500220"/>
            <a:ext cx="6854040" cy="39821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noProof="0" dirty="0"/>
              <a:t>Given the various purposes and geometries of the padded detector, the simulation must be versatile enough to easily modify</a:t>
            </a:r>
          </a:p>
          <a:p>
            <a:endParaRPr lang="en-GB" sz="800" noProof="0" dirty="0"/>
          </a:p>
          <a:p>
            <a:pPr marL="342900" indent="-342900">
              <a:buFont typeface="Arial" panose="020B0604020202020204" pitchFamily="34" charset="0"/>
              <a:buChar char="•"/>
            </a:pPr>
            <a:r>
              <a:rPr lang="en-GB" sz="2000" noProof="0" dirty="0"/>
              <a:t> The matrix structure of the detector (how many pads and in which configuration).</a:t>
            </a:r>
          </a:p>
          <a:p>
            <a:pPr marL="342900" indent="-342900">
              <a:buFont typeface="Arial" panose="020B0604020202020204" pitchFamily="34" charset="0"/>
              <a:buChar char="•"/>
            </a:pPr>
            <a:endParaRPr lang="en-GB" sz="800" noProof="0" dirty="0"/>
          </a:p>
          <a:p>
            <a:pPr marL="342900" indent="-342900">
              <a:buFont typeface="Arial" panose="020B0604020202020204" pitchFamily="34" charset="0"/>
              <a:buChar char="•"/>
            </a:pPr>
            <a:r>
              <a:rPr lang="en-GB" sz="2000" noProof="0" dirty="0"/>
              <a:t>The relative position between the beam and the detector.</a:t>
            </a:r>
          </a:p>
          <a:p>
            <a:pPr marL="342900" indent="-342900">
              <a:buFont typeface="Arial" panose="020B0604020202020204" pitchFamily="34" charset="0"/>
              <a:buChar char="•"/>
            </a:pPr>
            <a:endParaRPr lang="en-GB" sz="800" noProof="0" dirty="0"/>
          </a:p>
          <a:p>
            <a:pPr marL="342900" indent="-342900">
              <a:buFont typeface="Arial" panose="020B0604020202020204" pitchFamily="34" charset="0"/>
              <a:buChar char="•"/>
            </a:pPr>
            <a:r>
              <a:rPr lang="en-GB" sz="2000" noProof="0" dirty="0"/>
              <a:t>The characteristics of the beam itself (rate, spatial/energetic distribution)</a:t>
            </a:r>
          </a:p>
          <a:p>
            <a:endParaRPr lang="en-GB" sz="2000" noProof="0" dirty="0"/>
          </a:p>
          <a:p>
            <a:r>
              <a:rPr lang="en-GB" sz="2000" noProof="0" dirty="0"/>
              <a:t>It is also necessary to implement some feature able to provide information on lost events (</a:t>
            </a:r>
            <a:r>
              <a:rPr lang="en-GB" sz="2000" i="1" noProof="0" dirty="0"/>
              <a:t>almost</a:t>
            </a:r>
            <a:r>
              <a:rPr lang="en-GB" sz="2000" noProof="0" dirty="0"/>
              <a:t> simple), edge events (harder) and electric field effects (very hard).</a:t>
            </a:r>
          </a:p>
          <a:p>
            <a:endParaRPr lang="en-GB" sz="2000" noProof="0" dirty="0"/>
          </a:p>
        </p:txBody>
      </p:sp>
    </p:spTree>
    <p:extLst>
      <p:ext uri="{BB962C8B-B14F-4D97-AF65-F5344CB8AC3E}">
        <p14:creationId xmlns:p14="http://schemas.microsoft.com/office/powerpoint/2010/main" val="3159999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Ingegneria elettronica, Componente di circuito, Componente elettrico, Componente di circuito passivo&#10;&#10;Descrizione generata automaticamente">
            <a:extLst>
              <a:ext uri="{FF2B5EF4-FFF2-40B4-BE49-F238E27FC236}">
                <a16:creationId xmlns:a16="http://schemas.microsoft.com/office/drawing/2014/main" id="{5A7293CF-6FB2-C75B-F83F-2735409C99A0}"/>
              </a:ext>
            </a:extLst>
          </p:cNvPr>
          <p:cNvPicPr>
            <a:picLocks noChangeAspect="1"/>
          </p:cNvPicPr>
          <p:nvPr/>
        </p:nvPicPr>
        <p:blipFill rotWithShape="1">
          <a:blip r:embed="rId2"/>
          <a:srcRect l="27703" t="19138" r="24828" b="40280"/>
          <a:stretch/>
        </p:blipFill>
        <p:spPr>
          <a:xfrm>
            <a:off x="7476570" y="3397143"/>
            <a:ext cx="1358613" cy="1303050"/>
          </a:xfrm>
          <a:prstGeom prst="rect">
            <a:avLst/>
          </a:prstGeom>
        </p:spPr>
      </p:pic>
      <p:grpSp>
        <p:nvGrpSpPr>
          <p:cNvPr id="9" name="Gruppo 8">
            <a:extLst>
              <a:ext uri="{FF2B5EF4-FFF2-40B4-BE49-F238E27FC236}">
                <a16:creationId xmlns:a16="http://schemas.microsoft.com/office/drawing/2014/main" id="{2BCD86AB-AE4D-DD0C-C30E-769D5E4D3133}"/>
              </a:ext>
            </a:extLst>
          </p:cNvPr>
          <p:cNvGrpSpPr>
            <a:grpSpLocks noChangeAspect="1"/>
          </p:cNvGrpSpPr>
          <p:nvPr/>
        </p:nvGrpSpPr>
        <p:grpSpPr>
          <a:xfrm>
            <a:off x="8815636" y="3418550"/>
            <a:ext cx="2782098" cy="2102928"/>
            <a:chOff x="-3149558" y="12886312"/>
            <a:chExt cx="29866844" cy="19575449"/>
          </a:xfrm>
        </p:grpSpPr>
        <p:pic>
          <p:nvPicPr>
            <p:cNvPr id="11" name="Immagine 10" descr="Immagine che contiene testo, elettronica, Personal Computer, Hardware del computer&#10;&#10;Descrizione generata automaticamente">
              <a:extLst>
                <a:ext uri="{FF2B5EF4-FFF2-40B4-BE49-F238E27FC236}">
                  <a16:creationId xmlns:a16="http://schemas.microsoft.com/office/drawing/2014/main" id="{8BC1C2FA-856A-BEB3-0084-D76D976BE1B8}"/>
                </a:ext>
              </a:extLst>
            </p:cNvPr>
            <p:cNvPicPr>
              <a:picLocks noChangeAspect="1"/>
            </p:cNvPicPr>
            <p:nvPr/>
          </p:nvPicPr>
          <p:blipFill>
            <a:blip r:embed="rId3"/>
            <a:stretch>
              <a:fillRect/>
            </a:stretch>
          </p:blipFill>
          <p:spPr>
            <a:xfrm>
              <a:off x="11406002" y="21033294"/>
              <a:ext cx="15237957" cy="11428467"/>
            </a:xfrm>
            <a:prstGeom prst="rect">
              <a:avLst/>
            </a:prstGeom>
          </p:spPr>
        </p:pic>
        <p:pic>
          <p:nvPicPr>
            <p:cNvPr id="12" name="Immagine 11" descr="Immagine che contiene cavo, elettronica, Impianto elettrico, Ingegneria elettronica&#10;&#10;Descrizione generata automaticamente">
              <a:extLst>
                <a:ext uri="{FF2B5EF4-FFF2-40B4-BE49-F238E27FC236}">
                  <a16:creationId xmlns:a16="http://schemas.microsoft.com/office/drawing/2014/main" id="{472085F3-AB10-872A-C214-13C026A8E138}"/>
                </a:ext>
              </a:extLst>
            </p:cNvPr>
            <p:cNvPicPr>
              <a:picLocks noChangeAspect="1"/>
            </p:cNvPicPr>
            <p:nvPr/>
          </p:nvPicPr>
          <p:blipFill rotWithShape="1">
            <a:blip r:embed="rId4"/>
            <a:srcRect t="6132" b="51754"/>
            <a:stretch/>
          </p:blipFill>
          <p:spPr>
            <a:xfrm>
              <a:off x="11438725" y="12886312"/>
              <a:ext cx="15278561" cy="8579345"/>
            </a:xfrm>
            <a:prstGeom prst="rect">
              <a:avLst/>
            </a:prstGeom>
          </p:spPr>
        </p:pic>
        <p:pic>
          <p:nvPicPr>
            <p:cNvPr id="13" name="Immagine 12" descr="Immagine che contiene elettronica, macchina, computer, Impianto elettrico&#10;&#10;Descrizione generata automaticamente">
              <a:extLst>
                <a:ext uri="{FF2B5EF4-FFF2-40B4-BE49-F238E27FC236}">
                  <a16:creationId xmlns:a16="http://schemas.microsoft.com/office/drawing/2014/main" id="{569E6198-0405-27D2-1E0F-603DFBC84D80}"/>
                </a:ext>
              </a:extLst>
            </p:cNvPr>
            <p:cNvPicPr>
              <a:picLocks noChangeAspect="1"/>
            </p:cNvPicPr>
            <p:nvPr/>
          </p:nvPicPr>
          <p:blipFill>
            <a:blip r:embed="rId5"/>
            <a:stretch>
              <a:fillRect/>
            </a:stretch>
          </p:blipFill>
          <p:spPr>
            <a:xfrm>
              <a:off x="-3149558" y="12916737"/>
              <a:ext cx="14630400" cy="19507200"/>
            </a:xfrm>
            <a:prstGeom prst="rect">
              <a:avLst/>
            </a:prstGeom>
          </p:spPr>
        </p:pic>
      </p:grpSp>
      <p:pic>
        <p:nvPicPr>
          <p:cNvPr id="10" name="Immagine 9" descr="Immagine che contiene interno, macchina, Strumento scientifico, muro&#10;&#10;Descrizione generata automaticamente">
            <a:extLst>
              <a:ext uri="{FF2B5EF4-FFF2-40B4-BE49-F238E27FC236}">
                <a16:creationId xmlns:a16="http://schemas.microsoft.com/office/drawing/2014/main" id="{E1E6A19C-1393-D644-438D-CADE9465BBE7}"/>
              </a:ext>
            </a:extLst>
          </p:cNvPr>
          <p:cNvPicPr>
            <a:picLocks noChangeAspect="1"/>
          </p:cNvPicPr>
          <p:nvPr/>
        </p:nvPicPr>
        <p:blipFill>
          <a:blip r:embed="rId6"/>
          <a:stretch>
            <a:fillRect/>
          </a:stretch>
        </p:blipFill>
        <p:spPr>
          <a:xfrm>
            <a:off x="8924834" y="1408943"/>
            <a:ext cx="2666069" cy="1999551"/>
          </a:xfrm>
          <a:prstGeom prst="rect">
            <a:avLst/>
          </a:prstGeom>
        </p:spPr>
      </p:pic>
      <p:pic>
        <p:nvPicPr>
          <p:cNvPr id="7" name="Immagine 6" descr="Immagine che contiene Ingegneria elettronica, elettronica, Impianto elettrico, macchina&#10;&#10;Descrizione generata automaticamente">
            <a:extLst>
              <a:ext uri="{FF2B5EF4-FFF2-40B4-BE49-F238E27FC236}">
                <a16:creationId xmlns:a16="http://schemas.microsoft.com/office/drawing/2014/main" id="{D175EB40-BC4B-1B84-D078-1B92E1B93C3E}"/>
              </a:ext>
            </a:extLst>
          </p:cNvPr>
          <p:cNvPicPr>
            <a:picLocks noChangeAspect="1"/>
          </p:cNvPicPr>
          <p:nvPr/>
        </p:nvPicPr>
        <p:blipFill rotWithShape="1">
          <a:blip r:embed="rId7"/>
          <a:srcRect l="6263" t="30118" r="37039" b="29603"/>
          <a:stretch/>
        </p:blipFill>
        <p:spPr>
          <a:xfrm>
            <a:off x="7476571" y="1986253"/>
            <a:ext cx="1499486" cy="1420341"/>
          </a:xfrm>
          <a:prstGeom prst="rect">
            <a:avLst/>
          </a:prstGeom>
        </p:spPr>
      </p:pic>
      <mc:AlternateContent xmlns:mc="http://schemas.openxmlformats.org/markup-compatibility/2006" xmlns:a14="http://schemas.microsoft.com/office/drawing/2010/main">
        <mc:Choice Requires="a14">
          <p:sp>
            <p:nvSpPr>
              <p:cNvPr id="18" name="Titolo 1">
                <a:extLst>
                  <a:ext uri="{FF2B5EF4-FFF2-40B4-BE49-F238E27FC236}">
                    <a16:creationId xmlns:a16="http://schemas.microsoft.com/office/drawing/2014/main" id="{B276437E-6958-C54C-0E3D-D1596F9E565E}"/>
                  </a:ext>
                </a:extLst>
              </p:cNvPr>
              <p:cNvSpPr txBox="1">
                <a:spLocks/>
              </p:cNvSpPr>
              <p:nvPr/>
            </p:nvSpPr>
            <p:spPr>
              <a:xfrm>
                <a:off x="448733" y="1666740"/>
                <a:ext cx="7027837" cy="36249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800" noProof="0" dirty="0"/>
              </a:p>
              <a:p>
                <a:r>
                  <a:rPr lang="en-GB" sz="2200" noProof="0" dirty="0"/>
                  <a:t>Different α sources (</a:t>
                </a:r>
                <a14:m>
                  <m:oMath xmlns:m="http://schemas.openxmlformats.org/officeDocument/2006/math">
                    <m:sPre>
                      <m:sPrePr>
                        <m:ctrlPr>
                          <a:rPr lang="en-GB" sz="2200" i="1" noProof="0" smtClean="0">
                            <a:latin typeface="Cambria Math" panose="02040503050406030204" pitchFamily="18" charset="0"/>
                          </a:rPr>
                        </m:ctrlPr>
                      </m:sPrePr>
                      <m:sub/>
                      <m:sup>
                        <m:r>
                          <a:rPr lang="en-GB" sz="2200" b="0" i="1" noProof="0" smtClean="0">
                            <a:latin typeface="Cambria Math" panose="02040503050406030204" pitchFamily="18" charset="0"/>
                          </a:rPr>
                          <m:t>148</m:t>
                        </m:r>
                      </m:sup>
                      <m:e>
                        <m:r>
                          <a:rPr lang="en-GB" sz="2200" b="0" i="1" noProof="0" smtClean="0">
                            <a:latin typeface="Cambria Math" panose="02040503050406030204" pitchFamily="18" charset="0"/>
                          </a:rPr>
                          <m:t>𝐺𝑑</m:t>
                        </m:r>
                      </m:e>
                    </m:sPre>
                    <m:r>
                      <a:rPr lang="en-GB" sz="2200" b="0" i="1" noProof="0" smtClean="0">
                        <a:latin typeface="Cambria Math" panose="02040503050406030204" pitchFamily="18" charset="0"/>
                      </a:rPr>
                      <m:t> </m:t>
                    </m:r>
                  </m:oMath>
                </a14:m>
                <a:r>
                  <a:rPr lang="en-GB" sz="2200" noProof="0" dirty="0"/>
                  <a:t>and standard 3-peak)</a:t>
                </a:r>
              </a:p>
              <a:p>
                <a:endParaRPr lang="en-GB" sz="2200" noProof="0" dirty="0"/>
              </a:p>
              <a:p>
                <a:r>
                  <a:rPr lang="en-GB" sz="2200" noProof="0" dirty="0"/>
                  <a:t>Different electronics used</a:t>
                </a:r>
              </a:p>
              <a:p>
                <a:endParaRPr lang="en-GB" sz="2200" noProof="0" dirty="0"/>
              </a:p>
              <a:p>
                <a:pPr marL="342900" indent="-342900">
                  <a:buFont typeface="Arial" panose="020B0604020202020204" pitchFamily="34" charset="0"/>
                  <a:buChar char="•"/>
                </a:pPr>
                <a:r>
                  <a:rPr lang="en-GB" sz="2200" noProof="0" dirty="0">
                    <a:cs typeface="Times New Roman" panose="02020603050405020304" pitchFamily="18" charset="0"/>
                  </a:rPr>
                  <a:t>AMETEK ORTEK 570 preamplifier - </a:t>
                </a:r>
                <a:r>
                  <a:rPr lang="en-GB" sz="2200" i="0" noProof="0" dirty="0">
                    <a:effectLst/>
                    <a:cs typeface="Times New Roman" panose="02020603050405020304" pitchFamily="18" charset="0"/>
                  </a:rPr>
                  <a:t>MAESTRO Multichannel Analyzer Emulation Software</a:t>
                </a:r>
              </a:p>
              <a:p>
                <a:endParaRPr lang="en-GB" sz="2200" i="0" noProof="0" dirty="0">
                  <a:effectLst/>
                  <a:cs typeface="Times New Roman" panose="02020603050405020304" pitchFamily="18" charset="0"/>
                </a:endParaRPr>
              </a:p>
              <a:p>
                <a:pPr marL="342900" indent="-342900">
                  <a:buFont typeface="Arial" panose="020B0604020202020204" pitchFamily="34" charset="0"/>
                  <a:buChar char="•"/>
                </a:pPr>
                <a:r>
                  <a:rPr lang="en-GB" sz="2200" noProof="0" dirty="0">
                    <a:cs typeface="Times New Roman" panose="02020603050405020304" pitchFamily="18" charset="0"/>
                  </a:rPr>
                  <a:t>Mesytec 16 channel fast preamplifier (MPR-16),                incoming signals are processed by means of a </a:t>
                </a:r>
              </a:p>
              <a:p>
                <a:r>
                  <a:rPr lang="en-GB" sz="2200" noProof="0" dirty="0">
                    <a:cs typeface="Times New Roman" panose="02020603050405020304" pitchFamily="18" charset="0"/>
                  </a:rPr>
                  <a:t>    CAEN 571 8 channel digitizer.</a:t>
                </a:r>
              </a:p>
              <a:p>
                <a:pPr marL="342900" indent="-342900">
                  <a:buFont typeface="Arial" panose="020B0604020202020204" pitchFamily="34" charset="0"/>
                  <a:buChar char="•"/>
                </a:pPr>
                <a:endParaRPr lang="en-GB" sz="2200" noProof="0" dirty="0"/>
              </a:p>
              <a:p>
                <a:endParaRPr lang="en-GB" sz="2200" noProof="0" dirty="0"/>
              </a:p>
            </p:txBody>
          </p:sp>
        </mc:Choice>
        <mc:Fallback xmlns="">
          <p:sp>
            <p:nvSpPr>
              <p:cNvPr id="18" name="Titolo 1">
                <a:extLst>
                  <a:ext uri="{FF2B5EF4-FFF2-40B4-BE49-F238E27FC236}">
                    <a16:creationId xmlns:a16="http://schemas.microsoft.com/office/drawing/2014/main" id="{B276437E-6958-C54C-0E3D-D1596F9E565E}"/>
                  </a:ext>
                </a:extLst>
              </p:cNvPr>
              <p:cNvSpPr txBox="1">
                <a:spLocks noRot="1" noChangeAspect="1" noMove="1" noResize="1" noEditPoints="1" noAdjustHandles="1" noChangeArrowheads="1" noChangeShapeType="1" noTextEdit="1"/>
              </p:cNvSpPr>
              <p:nvPr/>
            </p:nvSpPr>
            <p:spPr>
              <a:xfrm>
                <a:off x="448733" y="1666740"/>
                <a:ext cx="7027837" cy="3624927"/>
              </a:xfrm>
              <a:prstGeom prst="rect">
                <a:avLst/>
              </a:prstGeom>
              <a:blipFill>
                <a:blip r:embed="rId8"/>
                <a:stretch>
                  <a:fillRect l="-1128" r="-10677"/>
                </a:stretch>
              </a:blipFill>
            </p:spPr>
            <p:txBody>
              <a:bodyPr/>
              <a:lstStyle/>
              <a:p>
                <a:r>
                  <a:rPr lang="it-IT">
                    <a:noFill/>
                  </a:rPr>
                  <a:t> </a:t>
                </a:r>
              </a:p>
            </p:txBody>
          </p:sp>
        </mc:Fallback>
      </mc:AlternateContent>
    </p:spTree>
    <p:extLst>
      <p:ext uri="{BB962C8B-B14F-4D97-AF65-F5344CB8AC3E}">
        <p14:creationId xmlns:p14="http://schemas.microsoft.com/office/powerpoint/2010/main" val="2778919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D0A22-9008-670D-EED5-409298BFED78}"/>
            </a:ext>
          </a:extLst>
        </p:cNvPr>
        <p:cNvGrpSpPr/>
        <p:nvPr/>
      </p:nvGrpSpPr>
      <p:grpSpPr>
        <a:xfrm>
          <a:off x="0" y="0"/>
          <a:ext cx="0" cy="0"/>
          <a:chOff x="0" y="0"/>
          <a:chExt cx="0" cy="0"/>
        </a:xfrm>
      </p:grpSpPr>
      <p:sp>
        <p:nvSpPr>
          <p:cNvPr id="87" name="CustomShape 1">
            <a:extLst>
              <a:ext uri="{FF2B5EF4-FFF2-40B4-BE49-F238E27FC236}">
                <a16:creationId xmlns:a16="http://schemas.microsoft.com/office/drawing/2014/main" id="{F442E9F1-897D-948C-0A59-914EA1978860}"/>
              </a:ext>
            </a:extLst>
          </p:cNvPr>
          <p:cNvSpPr/>
          <p:nvPr/>
        </p:nvSpPr>
        <p:spPr>
          <a:xfrm>
            <a:off x="1771920" y="1087920"/>
            <a:ext cx="8654040" cy="130068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spAutoFit/>
          </a:bodyPr>
          <a:lstStyle/>
          <a:p>
            <a:pPr algn="ctr">
              <a:lnSpc>
                <a:spcPct val="100000"/>
              </a:lnSpc>
            </a:pPr>
            <a:endParaRPr lang="en-GB" sz="1800" b="0" strike="noStrike" spc="-1" noProof="0" dirty="0">
              <a:latin typeface="Arial"/>
            </a:endParaRPr>
          </a:p>
          <a:p>
            <a:pPr algn="ctr">
              <a:lnSpc>
                <a:spcPct val="100000"/>
              </a:lnSpc>
            </a:pPr>
            <a:endParaRPr lang="en-GB" sz="1800" b="0" strike="noStrike" spc="-1" noProof="0" dirty="0">
              <a:latin typeface="Arial"/>
            </a:endParaRPr>
          </a:p>
        </p:txBody>
      </p:sp>
      <p:sp>
        <p:nvSpPr>
          <p:cNvPr id="88" name="CustomShape 2">
            <a:extLst>
              <a:ext uri="{FF2B5EF4-FFF2-40B4-BE49-F238E27FC236}">
                <a16:creationId xmlns:a16="http://schemas.microsoft.com/office/drawing/2014/main" id="{90497F78-E86A-A183-FF63-92ADAE69D21C}"/>
              </a:ext>
            </a:extLst>
          </p:cNvPr>
          <p:cNvSpPr/>
          <p:nvPr/>
        </p:nvSpPr>
        <p:spPr>
          <a:xfrm>
            <a:off x="2812680" y="509040"/>
            <a:ext cx="2706840" cy="639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89" name="CustomShape 3">
            <a:extLst>
              <a:ext uri="{FF2B5EF4-FFF2-40B4-BE49-F238E27FC236}">
                <a16:creationId xmlns:a16="http://schemas.microsoft.com/office/drawing/2014/main" id="{EC278491-8937-D227-4669-A893EE45CFBB}"/>
              </a:ext>
            </a:extLst>
          </p:cNvPr>
          <p:cNvSpPr/>
          <p:nvPr/>
        </p:nvSpPr>
        <p:spPr>
          <a:xfrm>
            <a:off x="6293520" y="975960"/>
            <a:ext cx="34560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0" name="CustomShape 4">
            <a:extLst>
              <a:ext uri="{FF2B5EF4-FFF2-40B4-BE49-F238E27FC236}">
                <a16:creationId xmlns:a16="http://schemas.microsoft.com/office/drawing/2014/main" id="{2DA143C5-4AC4-0B0F-063A-9EAE5F2CBF39}"/>
              </a:ext>
            </a:extLst>
          </p:cNvPr>
          <p:cNvSpPr/>
          <p:nvPr/>
        </p:nvSpPr>
        <p:spPr>
          <a:xfrm>
            <a:off x="3039480" y="4937760"/>
            <a:ext cx="685404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1" name="CustomShape 5">
            <a:extLst>
              <a:ext uri="{FF2B5EF4-FFF2-40B4-BE49-F238E27FC236}">
                <a16:creationId xmlns:a16="http://schemas.microsoft.com/office/drawing/2014/main" id="{52E265CE-1A55-C2E8-FFD2-E31336519C95}"/>
              </a:ext>
            </a:extLst>
          </p:cNvPr>
          <p:cNvSpPr/>
          <p:nvPr/>
        </p:nvSpPr>
        <p:spPr>
          <a:xfrm>
            <a:off x="838200" y="4287309"/>
            <a:ext cx="6095520" cy="3952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2" name="Segnaposto contenuto 2">
            <a:extLst>
              <a:ext uri="{FF2B5EF4-FFF2-40B4-BE49-F238E27FC236}">
                <a16:creationId xmlns:a16="http://schemas.microsoft.com/office/drawing/2014/main" id="{12D305E6-7E4D-232D-D64B-00D48606E4E4}"/>
              </a:ext>
            </a:extLst>
          </p:cNvPr>
          <p:cNvSpPr txBox="1">
            <a:spLocks/>
          </p:cNvSpPr>
          <p:nvPr/>
        </p:nvSpPr>
        <p:spPr>
          <a:xfrm>
            <a:off x="431800" y="1452599"/>
            <a:ext cx="11478682" cy="4169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i="0" noProof="0" dirty="0">
                <a:effectLst/>
                <a:latin typeface="+mj-lt"/>
                <a:cs typeface="Times New Roman" panose="02020603050405020304" pitchFamily="18" charset="0"/>
              </a:rPr>
              <a:t>Given the structure and purpose of the detectors, it is crucial to understand how and why impinging particles can also lead to improper, incomplete or totally missing signal reconstruction.</a:t>
            </a:r>
          </a:p>
          <a:p>
            <a:pPr marL="0" indent="0">
              <a:buNone/>
            </a:pPr>
            <a:endParaRPr lang="en-GB" sz="1500" i="0" noProof="0" dirty="0">
              <a:effectLst/>
              <a:latin typeface="+mj-lt"/>
              <a:cs typeface="Times New Roman" panose="02020603050405020304" pitchFamily="18" charset="0"/>
            </a:endParaRPr>
          </a:p>
          <a:p>
            <a:pPr marL="0" indent="0">
              <a:buNone/>
            </a:pPr>
            <a:r>
              <a:rPr lang="en-GB" sz="2200" i="0" noProof="0" dirty="0">
                <a:effectLst/>
                <a:latin typeface="+mj-lt"/>
                <a:cs typeface="Times New Roman" panose="02020603050405020304" pitchFamily="18" charset="0"/>
              </a:rPr>
              <a:t>For example, if a particle does not end up in the active zone of the SiC detector, hitting the detector in the inter-pad sections</a:t>
            </a:r>
          </a:p>
          <a:p>
            <a:pPr marL="0" indent="0">
              <a:buNone/>
            </a:pPr>
            <a:endParaRPr lang="en-GB" sz="1500" noProof="0" dirty="0">
              <a:latin typeface="+mj-lt"/>
              <a:cs typeface="Times New Roman" panose="02020603050405020304" pitchFamily="18" charset="0"/>
            </a:endParaRPr>
          </a:p>
          <a:p>
            <a:pPr marL="0" indent="0">
              <a:buNone/>
            </a:pPr>
            <a:r>
              <a:rPr lang="en-GB" sz="2200" i="0" noProof="0" dirty="0">
                <a:effectLst/>
                <a:latin typeface="+mj-lt"/>
                <a:cs typeface="Times New Roman" panose="02020603050405020304" pitchFamily="18" charset="0"/>
              </a:rPr>
              <a:t>In such cases either the particle is lost, or the incoming can be detected at the same time. The signal will then be recorded by both pads.</a:t>
            </a:r>
          </a:p>
          <a:p>
            <a:pPr marL="0" indent="0">
              <a:buNone/>
            </a:pPr>
            <a:endParaRPr lang="en-GB" sz="1500" noProof="0" dirty="0">
              <a:latin typeface="+mj-lt"/>
              <a:cs typeface="Times New Roman" panose="02020603050405020304" pitchFamily="18" charset="0"/>
            </a:endParaRPr>
          </a:p>
          <a:p>
            <a:pPr marL="0" indent="0">
              <a:buNone/>
            </a:pPr>
            <a:r>
              <a:rPr lang="en-GB" sz="2200" i="0" noProof="0" dirty="0">
                <a:effectLst/>
                <a:latin typeface="+mj-lt"/>
                <a:cs typeface="Times New Roman" panose="02020603050405020304" pitchFamily="18" charset="0"/>
              </a:rPr>
              <a:t>The possibility of missing particles cannot be ruled out </a:t>
            </a:r>
            <a:r>
              <a:rPr lang="en-GB" sz="2200" i="1" noProof="0" dirty="0">
                <a:effectLst/>
                <a:latin typeface="+mj-lt"/>
                <a:cs typeface="Times New Roman" panose="02020603050405020304" pitchFamily="18" charset="0"/>
              </a:rPr>
              <a:t>a priori</a:t>
            </a:r>
          </a:p>
          <a:p>
            <a:pPr marL="0" indent="0">
              <a:buNone/>
            </a:pPr>
            <a:endParaRPr lang="en-GB" sz="2200" noProof="0" dirty="0">
              <a:latin typeface="+mj-lt"/>
              <a:cs typeface="Times New Roman" panose="02020603050405020304" pitchFamily="18" charset="0"/>
            </a:endParaRPr>
          </a:p>
          <a:p>
            <a:pPr marL="0" indent="0">
              <a:buNone/>
            </a:pPr>
            <a:endParaRPr lang="en-GB" sz="2200" i="0" noProof="0" dirty="0">
              <a:effectLst/>
              <a:latin typeface="+mj-lt"/>
              <a:cs typeface="Times New Roman" panose="02020603050405020304" pitchFamily="18" charset="0"/>
            </a:endParaRPr>
          </a:p>
          <a:p>
            <a:pPr marL="0" indent="0">
              <a:buNone/>
            </a:pPr>
            <a:endParaRPr lang="en-GB" sz="2200" i="0" noProof="0" dirty="0">
              <a:effectLst/>
              <a:latin typeface="+mj-lt"/>
              <a:cs typeface="Times New Roman" panose="02020603050405020304" pitchFamily="18" charset="0"/>
            </a:endParaRPr>
          </a:p>
          <a:p>
            <a:endParaRPr lang="en-GB" sz="2200" i="0" noProof="0" dirty="0">
              <a:effectLst/>
              <a:latin typeface="+mj-lt"/>
              <a:cs typeface="Times New Roman" panose="02020603050405020304" pitchFamily="18" charset="0"/>
            </a:endParaRPr>
          </a:p>
          <a:p>
            <a:pPr marL="0" indent="0">
              <a:buFont typeface="Arial" panose="020B0604020202020204" pitchFamily="34" charset="0"/>
              <a:buNone/>
            </a:pPr>
            <a:endParaRPr lang="en-GB" sz="2200" noProof="0" dirty="0">
              <a:latin typeface="+mj-lt"/>
            </a:endParaRPr>
          </a:p>
        </p:txBody>
      </p:sp>
    </p:spTree>
    <p:extLst>
      <p:ext uri="{BB962C8B-B14F-4D97-AF65-F5344CB8AC3E}">
        <p14:creationId xmlns:p14="http://schemas.microsoft.com/office/powerpoint/2010/main" val="2546982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3CD12-ABEC-D60B-D1B8-6CDE29DEEABE}"/>
            </a:ext>
          </a:extLst>
        </p:cNvPr>
        <p:cNvGrpSpPr/>
        <p:nvPr/>
      </p:nvGrpSpPr>
      <p:grpSpPr>
        <a:xfrm>
          <a:off x="0" y="0"/>
          <a:ext cx="0" cy="0"/>
          <a:chOff x="0" y="0"/>
          <a:chExt cx="0" cy="0"/>
        </a:xfrm>
      </p:grpSpPr>
      <p:sp>
        <p:nvSpPr>
          <p:cNvPr id="87" name="CustomShape 1">
            <a:extLst>
              <a:ext uri="{FF2B5EF4-FFF2-40B4-BE49-F238E27FC236}">
                <a16:creationId xmlns:a16="http://schemas.microsoft.com/office/drawing/2014/main" id="{C4447718-E2ED-1AB2-A29C-6A987F28F98A}"/>
              </a:ext>
            </a:extLst>
          </p:cNvPr>
          <p:cNvSpPr/>
          <p:nvPr/>
        </p:nvSpPr>
        <p:spPr>
          <a:xfrm>
            <a:off x="1771920" y="1087920"/>
            <a:ext cx="8654040" cy="130068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spAutoFit/>
          </a:bodyPr>
          <a:lstStyle/>
          <a:p>
            <a:pPr algn="ctr">
              <a:lnSpc>
                <a:spcPct val="100000"/>
              </a:lnSpc>
            </a:pPr>
            <a:endParaRPr lang="en-GB" sz="1800" b="0" strike="noStrike" spc="-1" noProof="0" dirty="0">
              <a:latin typeface="Arial"/>
            </a:endParaRPr>
          </a:p>
          <a:p>
            <a:pPr algn="ctr">
              <a:lnSpc>
                <a:spcPct val="100000"/>
              </a:lnSpc>
            </a:pPr>
            <a:endParaRPr lang="en-GB" sz="1800" b="0" strike="noStrike" spc="-1" noProof="0" dirty="0">
              <a:latin typeface="Arial"/>
            </a:endParaRPr>
          </a:p>
        </p:txBody>
      </p:sp>
      <p:sp>
        <p:nvSpPr>
          <p:cNvPr id="88" name="CustomShape 2">
            <a:extLst>
              <a:ext uri="{FF2B5EF4-FFF2-40B4-BE49-F238E27FC236}">
                <a16:creationId xmlns:a16="http://schemas.microsoft.com/office/drawing/2014/main" id="{9F992086-B2C7-A2A1-72BC-BD28C365DEE2}"/>
              </a:ext>
            </a:extLst>
          </p:cNvPr>
          <p:cNvSpPr/>
          <p:nvPr/>
        </p:nvSpPr>
        <p:spPr>
          <a:xfrm>
            <a:off x="2812680" y="509040"/>
            <a:ext cx="2706840" cy="639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89" name="CustomShape 3">
            <a:extLst>
              <a:ext uri="{FF2B5EF4-FFF2-40B4-BE49-F238E27FC236}">
                <a16:creationId xmlns:a16="http://schemas.microsoft.com/office/drawing/2014/main" id="{FC6D24A8-DE5B-15CC-6D41-25CD7A429B87}"/>
              </a:ext>
            </a:extLst>
          </p:cNvPr>
          <p:cNvSpPr/>
          <p:nvPr/>
        </p:nvSpPr>
        <p:spPr>
          <a:xfrm>
            <a:off x="6293520" y="975960"/>
            <a:ext cx="34560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1" name="CustomShape 5">
            <a:extLst>
              <a:ext uri="{FF2B5EF4-FFF2-40B4-BE49-F238E27FC236}">
                <a16:creationId xmlns:a16="http://schemas.microsoft.com/office/drawing/2014/main" id="{316A2465-86C4-B3C0-B993-B7192EC77061}"/>
              </a:ext>
            </a:extLst>
          </p:cNvPr>
          <p:cNvSpPr/>
          <p:nvPr/>
        </p:nvSpPr>
        <p:spPr>
          <a:xfrm>
            <a:off x="3048120" y="4339080"/>
            <a:ext cx="6095520" cy="3952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mc:AlternateContent xmlns:mc="http://schemas.openxmlformats.org/markup-compatibility/2006" xmlns:a14="http://schemas.microsoft.com/office/drawing/2010/main">
        <mc:Choice Requires="a14">
          <p:sp>
            <p:nvSpPr>
              <p:cNvPr id="4" name="CasellaDiTesto 3">
                <a:extLst>
                  <a:ext uri="{FF2B5EF4-FFF2-40B4-BE49-F238E27FC236}">
                    <a16:creationId xmlns:a16="http://schemas.microsoft.com/office/drawing/2014/main" id="{2729CB1F-2F79-5EB1-AB87-9D2E85A992CB}"/>
                  </a:ext>
                </a:extLst>
              </p:cNvPr>
              <p:cNvSpPr txBox="1"/>
              <p:nvPr/>
            </p:nvSpPr>
            <p:spPr>
              <a:xfrm>
                <a:off x="399078" y="1859339"/>
                <a:ext cx="4320283" cy="3139321"/>
              </a:xfrm>
              <a:prstGeom prst="rect">
                <a:avLst/>
              </a:prstGeom>
              <a:noFill/>
            </p:spPr>
            <p:txBody>
              <a:bodyPr wrap="square">
                <a:spAutoFit/>
              </a:bodyPr>
              <a:lstStyle/>
              <a:p>
                <a:r>
                  <a:rPr lang="en-GB" sz="2200" noProof="0" dirty="0"/>
                  <a:t>Edge effect proves to be a non- negligible hindrance to the correct reconstruction of the events. Such events, although in the energy tail of good one, on the other hand show a risetime with a broad distribution. Such an effect is quite spread in the </a:t>
                </a:r>
                <a14:m>
                  <m:oMath xmlns:m="http://schemas.openxmlformats.org/officeDocument/2006/math">
                    <m:r>
                      <a:rPr lang="en-GB" sz="2200" b="0" i="1" noProof="0" smtClean="0">
                        <a:latin typeface="Cambria Math" panose="02040503050406030204" pitchFamily="18" charset="0"/>
                      </a:rPr>
                      <m:t>100 </m:t>
                    </m:r>
                    <m:r>
                      <a:rPr lang="en-GB" sz="2200" b="0" i="1" noProof="0" smtClean="0">
                        <a:latin typeface="Cambria Math" panose="02040503050406030204" pitchFamily="18" charset="0"/>
                      </a:rPr>
                      <m:t>𝜇</m:t>
                    </m:r>
                    <m:r>
                      <a:rPr lang="en-GB" sz="2200" b="0" i="1" noProof="0" smtClean="0">
                        <a:latin typeface="Cambria Math" panose="02040503050406030204" pitchFamily="18" charset="0"/>
                      </a:rPr>
                      <m:t>𝑚</m:t>
                    </m:r>
                  </m:oMath>
                </a14:m>
                <a:r>
                  <a:rPr lang="en-GB" sz="2200" noProof="0" dirty="0"/>
                  <a:t> detectors</a:t>
                </a:r>
              </a:p>
            </p:txBody>
          </p:sp>
        </mc:Choice>
        <mc:Fallback xmlns="">
          <p:sp>
            <p:nvSpPr>
              <p:cNvPr id="4" name="CasellaDiTesto 3">
                <a:extLst>
                  <a:ext uri="{FF2B5EF4-FFF2-40B4-BE49-F238E27FC236}">
                    <a16:creationId xmlns:a16="http://schemas.microsoft.com/office/drawing/2014/main" id="{2729CB1F-2F79-5EB1-AB87-9D2E85A992CB}"/>
                  </a:ext>
                </a:extLst>
              </p:cNvPr>
              <p:cNvSpPr txBox="1">
                <a:spLocks noRot="1" noChangeAspect="1" noMove="1" noResize="1" noEditPoints="1" noAdjustHandles="1" noChangeArrowheads="1" noChangeShapeType="1" noTextEdit="1"/>
              </p:cNvSpPr>
              <p:nvPr/>
            </p:nvSpPr>
            <p:spPr>
              <a:xfrm>
                <a:off x="399078" y="1859339"/>
                <a:ext cx="4320283" cy="3139321"/>
              </a:xfrm>
              <a:prstGeom prst="rect">
                <a:avLst/>
              </a:prstGeom>
              <a:blipFill>
                <a:blip r:embed="rId2"/>
                <a:stretch>
                  <a:fillRect l="-1834" t="-1165" r="-3526" b="-3301"/>
                </a:stretch>
              </a:blipFill>
            </p:spPr>
            <p:txBody>
              <a:bodyPr/>
              <a:lstStyle/>
              <a:p>
                <a:r>
                  <a:rPr lang="it-IT">
                    <a:noFill/>
                  </a:rPr>
                  <a:t> </a:t>
                </a:r>
              </a:p>
            </p:txBody>
          </p:sp>
        </mc:Fallback>
      </mc:AlternateContent>
      <p:pic>
        <p:nvPicPr>
          <p:cNvPr id="5" name="Immagine 4" descr="Immagine che contiene testo, schermata, Carattere, diagramma&#10;&#10;Il contenuto generato dall'IA potrebbe non essere corretto.">
            <a:extLst>
              <a:ext uri="{FF2B5EF4-FFF2-40B4-BE49-F238E27FC236}">
                <a16:creationId xmlns:a16="http://schemas.microsoft.com/office/drawing/2014/main" id="{61455B83-5D8B-D79F-F7B5-2EDC774942AA}"/>
              </a:ext>
            </a:extLst>
          </p:cNvPr>
          <p:cNvPicPr>
            <a:picLocks noChangeAspect="1"/>
          </p:cNvPicPr>
          <p:nvPr/>
        </p:nvPicPr>
        <p:blipFill>
          <a:blip r:embed="rId3">
            <a:extLst>
              <a:ext uri="{28A0092B-C50C-407E-A947-70E740481C1C}">
                <a14:useLocalDpi xmlns:a14="http://schemas.microsoft.com/office/drawing/2010/main" val="0"/>
              </a:ext>
            </a:extLst>
          </a:blip>
          <a:srcRect l="1" r="1686"/>
          <a:stretch/>
        </p:blipFill>
        <p:spPr>
          <a:xfrm>
            <a:off x="4719361" y="1738260"/>
            <a:ext cx="7472639" cy="3562350"/>
          </a:xfrm>
          <a:prstGeom prst="rect">
            <a:avLst/>
          </a:prstGeom>
        </p:spPr>
      </p:pic>
    </p:spTree>
    <p:extLst>
      <p:ext uri="{BB962C8B-B14F-4D97-AF65-F5344CB8AC3E}">
        <p14:creationId xmlns:p14="http://schemas.microsoft.com/office/powerpoint/2010/main" val="3150645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9B717-D6A0-95BC-338B-AA01137E8626}"/>
            </a:ext>
          </a:extLst>
        </p:cNvPr>
        <p:cNvGrpSpPr/>
        <p:nvPr/>
      </p:nvGrpSpPr>
      <p:grpSpPr>
        <a:xfrm>
          <a:off x="0" y="0"/>
          <a:ext cx="0" cy="0"/>
          <a:chOff x="0" y="0"/>
          <a:chExt cx="0" cy="0"/>
        </a:xfrm>
      </p:grpSpPr>
      <p:sp>
        <p:nvSpPr>
          <p:cNvPr id="87" name="CustomShape 1">
            <a:extLst>
              <a:ext uri="{FF2B5EF4-FFF2-40B4-BE49-F238E27FC236}">
                <a16:creationId xmlns:a16="http://schemas.microsoft.com/office/drawing/2014/main" id="{616F698A-039F-C9D8-D547-930E789C6855}"/>
              </a:ext>
            </a:extLst>
          </p:cNvPr>
          <p:cNvSpPr/>
          <p:nvPr/>
        </p:nvSpPr>
        <p:spPr>
          <a:xfrm>
            <a:off x="1771920" y="1087920"/>
            <a:ext cx="8654040" cy="130068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spAutoFit/>
          </a:bodyPr>
          <a:lstStyle/>
          <a:p>
            <a:pPr algn="ctr">
              <a:lnSpc>
                <a:spcPct val="100000"/>
              </a:lnSpc>
            </a:pPr>
            <a:endParaRPr lang="en-GB" sz="1800" b="0" strike="noStrike" spc="-1" noProof="0" dirty="0">
              <a:latin typeface="Arial"/>
            </a:endParaRPr>
          </a:p>
          <a:p>
            <a:pPr algn="ctr">
              <a:lnSpc>
                <a:spcPct val="100000"/>
              </a:lnSpc>
            </a:pPr>
            <a:endParaRPr lang="en-GB" sz="1800" b="0" strike="noStrike" spc="-1" noProof="0" dirty="0">
              <a:latin typeface="Arial"/>
            </a:endParaRPr>
          </a:p>
        </p:txBody>
      </p:sp>
      <p:sp>
        <p:nvSpPr>
          <p:cNvPr id="88" name="CustomShape 2">
            <a:extLst>
              <a:ext uri="{FF2B5EF4-FFF2-40B4-BE49-F238E27FC236}">
                <a16:creationId xmlns:a16="http://schemas.microsoft.com/office/drawing/2014/main" id="{081C6C47-EDC1-9F56-B81B-D1BBC8D2F559}"/>
              </a:ext>
            </a:extLst>
          </p:cNvPr>
          <p:cNvSpPr/>
          <p:nvPr/>
        </p:nvSpPr>
        <p:spPr>
          <a:xfrm>
            <a:off x="2812680" y="509040"/>
            <a:ext cx="2706840" cy="639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89" name="CustomShape 3">
            <a:extLst>
              <a:ext uri="{FF2B5EF4-FFF2-40B4-BE49-F238E27FC236}">
                <a16:creationId xmlns:a16="http://schemas.microsoft.com/office/drawing/2014/main" id="{D6A819D0-43A3-A27E-4DB0-0365C6B62484}"/>
              </a:ext>
            </a:extLst>
          </p:cNvPr>
          <p:cNvSpPr/>
          <p:nvPr/>
        </p:nvSpPr>
        <p:spPr>
          <a:xfrm>
            <a:off x="6293520" y="975960"/>
            <a:ext cx="34560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0" name="CustomShape 4">
            <a:extLst>
              <a:ext uri="{FF2B5EF4-FFF2-40B4-BE49-F238E27FC236}">
                <a16:creationId xmlns:a16="http://schemas.microsoft.com/office/drawing/2014/main" id="{76618BDA-15C6-4D48-DCCA-DBB36D084DB7}"/>
              </a:ext>
            </a:extLst>
          </p:cNvPr>
          <p:cNvSpPr/>
          <p:nvPr/>
        </p:nvSpPr>
        <p:spPr>
          <a:xfrm>
            <a:off x="3039480" y="4937760"/>
            <a:ext cx="685404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1" name="CustomShape 5">
            <a:extLst>
              <a:ext uri="{FF2B5EF4-FFF2-40B4-BE49-F238E27FC236}">
                <a16:creationId xmlns:a16="http://schemas.microsoft.com/office/drawing/2014/main" id="{38C4FEB1-82AD-D4B3-902A-9A93E6B3D0C3}"/>
              </a:ext>
            </a:extLst>
          </p:cNvPr>
          <p:cNvSpPr/>
          <p:nvPr/>
        </p:nvSpPr>
        <p:spPr>
          <a:xfrm>
            <a:off x="3048120" y="4339080"/>
            <a:ext cx="6095520" cy="3952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378F811E-73EA-E2DC-CD83-329993D8F673}"/>
                  </a:ext>
                </a:extLst>
              </p:cNvPr>
              <p:cNvSpPr txBox="1"/>
              <p:nvPr/>
            </p:nvSpPr>
            <p:spPr>
              <a:xfrm>
                <a:off x="251209" y="1671627"/>
                <a:ext cx="4339841" cy="3514745"/>
              </a:xfrm>
              <a:prstGeom prst="rect">
                <a:avLst/>
              </a:prstGeom>
              <a:noFill/>
            </p:spPr>
            <p:txBody>
              <a:bodyPr wrap="square">
                <a:spAutoFit/>
              </a:bodyPr>
              <a:lstStyle/>
              <a:p>
                <a:r>
                  <a:rPr lang="en-GB" sz="2200" noProof="0" dirty="0"/>
                  <a:t>The same effect can be detected in the </a:t>
                </a:r>
                <a14:m>
                  <m:oMath xmlns:m="http://schemas.openxmlformats.org/officeDocument/2006/math">
                    <m:r>
                      <a:rPr lang="en-GB" sz="2200" b="0" i="1" noProof="0" smtClean="0">
                        <a:latin typeface="Cambria Math" panose="02040503050406030204" pitchFamily="18" charset="0"/>
                      </a:rPr>
                      <m:t>10 </m:t>
                    </m:r>
                    <m:r>
                      <a:rPr lang="en-GB" sz="2200" b="0" i="1" noProof="0" smtClean="0">
                        <a:latin typeface="Cambria Math" panose="02040503050406030204" pitchFamily="18" charset="0"/>
                      </a:rPr>
                      <m:t>𝜇</m:t>
                    </m:r>
                    <m:r>
                      <a:rPr lang="en-GB" sz="2200" b="0" i="1" noProof="0" smtClean="0">
                        <a:latin typeface="Cambria Math" panose="02040503050406030204" pitchFamily="18" charset="0"/>
                      </a:rPr>
                      <m:t>𝑚</m:t>
                    </m:r>
                  </m:oMath>
                </a14:m>
                <a:r>
                  <a:rPr lang="en-GB" sz="2200" noProof="0" dirty="0"/>
                  <a:t> case, with a different, less energetic source (</a:t>
                </a:r>
                <a14:m>
                  <m:oMath xmlns:m="http://schemas.openxmlformats.org/officeDocument/2006/math">
                    <m:sPre>
                      <m:sPrePr>
                        <m:ctrlPr>
                          <a:rPr lang="en-GB" sz="2200" i="1" noProof="0" smtClean="0">
                            <a:latin typeface="Cambria Math" panose="02040503050406030204" pitchFamily="18" charset="0"/>
                          </a:rPr>
                        </m:ctrlPr>
                      </m:sPrePr>
                      <m:sub/>
                      <m:sup>
                        <m:r>
                          <a:rPr lang="en-GB" sz="2200" b="0" i="1" noProof="0" smtClean="0">
                            <a:latin typeface="Cambria Math" panose="02040503050406030204" pitchFamily="18" charset="0"/>
                          </a:rPr>
                          <m:t>148</m:t>
                        </m:r>
                      </m:sup>
                      <m:e>
                        <m:r>
                          <a:rPr lang="en-GB" sz="2200" b="0" i="1" noProof="0" smtClean="0">
                            <a:latin typeface="Cambria Math" panose="02040503050406030204" pitchFamily="18" charset="0"/>
                          </a:rPr>
                          <m:t>𝐺𝑑</m:t>
                        </m:r>
                      </m:e>
                    </m:sPre>
                  </m:oMath>
                </a14:m>
                <a:r>
                  <a:rPr lang="en-GB" sz="2200" noProof="0" dirty="0"/>
                  <a:t>). In this case the effect is even more problematic to treat, given that it all goes in to a «parasite» structure sitting on the low-energy tail of the energy distribution and evenly spread on a long rise time tail.</a:t>
                </a:r>
              </a:p>
            </p:txBody>
          </p:sp>
        </mc:Choice>
        <mc:Fallback xmlns="">
          <p:sp>
            <p:nvSpPr>
              <p:cNvPr id="2" name="CasellaDiTesto 1">
                <a:extLst>
                  <a:ext uri="{FF2B5EF4-FFF2-40B4-BE49-F238E27FC236}">
                    <a16:creationId xmlns:a16="http://schemas.microsoft.com/office/drawing/2014/main" id="{378F811E-73EA-E2DC-CD83-329993D8F673}"/>
                  </a:ext>
                </a:extLst>
              </p:cNvPr>
              <p:cNvSpPr txBox="1">
                <a:spLocks noRot="1" noChangeAspect="1" noMove="1" noResize="1" noEditPoints="1" noAdjustHandles="1" noChangeArrowheads="1" noChangeShapeType="1" noTextEdit="1"/>
              </p:cNvSpPr>
              <p:nvPr/>
            </p:nvSpPr>
            <p:spPr>
              <a:xfrm>
                <a:off x="251209" y="1671627"/>
                <a:ext cx="4339841" cy="3514745"/>
              </a:xfrm>
              <a:prstGeom prst="rect">
                <a:avLst/>
              </a:prstGeom>
              <a:blipFill>
                <a:blip r:embed="rId2"/>
                <a:stretch>
                  <a:fillRect l="-1826" t="-1040" r="-3090" b="-2773"/>
                </a:stretch>
              </a:blipFill>
            </p:spPr>
            <p:txBody>
              <a:bodyPr/>
              <a:lstStyle/>
              <a:p>
                <a:r>
                  <a:rPr lang="it-IT">
                    <a:noFill/>
                  </a:rPr>
                  <a:t> </a:t>
                </a:r>
              </a:p>
            </p:txBody>
          </p:sp>
        </mc:Fallback>
      </mc:AlternateContent>
      <p:pic>
        <p:nvPicPr>
          <p:cNvPr id="4" name="Immagine 3" descr="Immagine che contiene testo, diagramma, schermata, linea&#10;&#10;Il contenuto generato dall'IA potrebbe non essere corretto.">
            <a:extLst>
              <a:ext uri="{FF2B5EF4-FFF2-40B4-BE49-F238E27FC236}">
                <a16:creationId xmlns:a16="http://schemas.microsoft.com/office/drawing/2014/main" id="{A2727B95-E81B-4A1C-02D5-29B1458AB1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1050" y="1799382"/>
            <a:ext cx="7600950" cy="3562350"/>
          </a:xfrm>
          <a:prstGeom prst="rect">
            <a:avLst/>
          </a:prstGeom>
        </p:spPr>
      </p:pic>
    </p:spTree>
    <p:extLst>
      <p:ext uri="{BB962C8B-B14F-4D97-AF65-F5344CB8AC3E}">
        <p14:creationId xmlns:p14="http://schemas.microsoft.com/office/powerpoint/2010/main" val="602328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1286</Words>
  <Application>Microsoft Office PowerPoint</Application>
  <PresentationFormat>Widescreen</PresentationFormat>
  <Paragraphs>119</Paragraphs>
  <Slides>18</Slides>
  <Notes>0</Notes>
  <HiddenSlides>0</HiddenSlides>
  <MMClips>0</MMClips>
  <ScaleCrop>false</ScaleCrop>
  <HeadingPairs>
    <vt:vector size="6" baseType="variant">
      <vt:variant>
        <vt:lpstr>Caratteri utilizzati</vt:lpstr>
      </vt:variant>
      <vt:variant>
        <vt:i4>10</vt:i4>
      </vt:variant>
      <vt:variant>
        <vt:lpstr>Tema</vt:lpstr>
      </vt:variant>
      <vt:variant>
        <vt:i4>2</vt:i4>
      </vt:variant>
      <vt:variant>
        <vt:lpstr>Titoli diapositive</vt:lpstr>
      </vt:variant>
      <vt:variant>
        <vt:i4>18</vt:i4>
      </vt:variant>
    </vt:vector>
  </HeadingPairs>
  <TitlesOfParts>
    <vt:vector size="30" baseType="lpstr">
      <vt:lpstr>Arial</vt:lpstr>
      <vt:lpstr>Arial (corpo)</vt:lpstr>
      <vt:lpstr>Arial (Titoli)</vt:lpstr>
      <vt:lpstr>Calibri</vt:lpstr>
      <vt:lpstr>Calibri Light</vt:lpstr>
      <vt:lpstr>Cambria Math</vt:lpstr>
      <vt:lpstr>Garamond</vt:lpstr>
      <vt:lpstr>Symbol</vt:lpstr>
      <vt:lpstr>Times New Roman</vt:lpstr>
      <vt:lpstr>Wingdings</vt:lpstr>
      <vt:lpstr>Office Theme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Salvatore Tudisco</dc:creator>
  <dc:description/>
  <cp:lastModifiedBy>Giuseppe Ferdinando D'agata</cp:lastModifiedBy>
  <cp:revision>37</cp:revision>
  <dcterms:created xsi:type="dcterms:W3CDTF">2023-05-31T10:36:42Z</dcterms:created>
  <dcterms:modified xsi:type="dcterms:W3CDTF">2025-02-24T08:47:43Z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4</vt:i4>
  </property>
</Properties>
</file>