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18"/>
  </p:notesMasterIdLst>
  <p:sldIdLst>
    <p:sldId id="257" r:id="rId2"/>
    <p:sldId id="267" r:id="rId3"/>
    <p:sldId id="258" r:id="rId4"/>
    <p:sldId id="673" r:id="rId5"/>
    <p:sldId id="261" r:id="rId6"/>
    <p:sldId id="674" r:id="rId7"/>
    <p:sldId id="260" r:id="rId8"/>
    <p:sldId id="675" r:id="rId9"/>
    <p:sldId id="672" r:id="rId10"/>
    <p:sldId id="679" r:id="rId11"/>
    <p:sldId id="676" r:id="rId12"/>
    <p:sldId id="278" r:id="rId13"/>
    <p:sldId id="677" r:id="rId14"/>
    <p:sldId id="265" r:id="rId15"/>
    <p:sldId id="268" r:id="rId16"/>
    <p:sldId id="269" r:id="rId17"/>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1" d="100"/>
          <a:sy n="91" d="100"/>
        </p:scale>
        <p:origin x="-288"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ru-RU"/>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FAF99F20-E45E-4C1F-B537-009EB88570EB}" type="datetimeFigureOut">
              <a:rPr lang="ru-RU" smtClean="0"/>
              <a:pPr/>
              <a:t>26.02.2025</a:t>
            </a:fld>
            <a:endParaRPr lang="ru-RU"/>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ru-RU"/>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ru-RU"/>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C77BF739-7957-419D-9BA4-BC106BC872D2}" type="slidenum">
              <a:rPr lang="ru-RU" smtClean="0"/>
              <a:pPr/>
              <a:t>‹#›</a:t>
            </a:fld>
            <a:endParaRPr lang="ru-RU"/>
          </a:p>
        </p:txBody>
      </p:sp>
    </p:spTree>
    <p:extLst>
      <p:ext uri="{BB962C8B-B14F-4D97-AF65-F5344CB8AC3E}">
        <p14:creationId xmlns:p14="http://schemas.microsoft.com/office/powerpoint/2010/main" val="229053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7504A8-E464-472F-B1A1-113A26FC29E2}" type="datetime1">
              <a:rPr lang="en-US" smtClean="0"/>
              <a:t>2/26/2025</a:t>
            </a:fld>
            <a:endParaRPr lang="en-US"/>
          </a:p>
        </p:txBody>
      </p:sp>
      <p:sp>
        <p:nvSpPr>
          <p:cNvPr id="5" name="Footer Placeholder 4"/>
          <p:cNvSpPr>
            <a:spLocks noGrp="1"/>
          </p:cNvSpPr>
          <p:nvPr>
            <p:ph type="ftr" sz="quarter" idx="11"/>
          </p:nvPr>
        </p:nvSpPr>
        <p:spPr/>
        <p:txBody>
          <a:bodyPr/>
          <a:lstStyle/>
          <a:p>
            <a:r>
              <a:rPr lang="en-US" smtClean="0"/>
              <a:t>DeSyT-2025, Catania</a:t>
            </a:r>
            <a:endParaRPr lang="en-US"/>
          </a:p>
        </p:txBody>
      </p:sp>
      <p:sp>
        <p:nvSpPr>
          <p:cNvPr id="6" name="Slide Number Placeholder 5"/>
          <p:cNvSpPr>
            <a:spLocks noGrp="1"/>
          </p:cNvSpPr>
          <p:nvPr>
            <p:ph type="sldNum" sz="quarter" idx="12"/>
          </p:nvPr>
        </p:nvSpPr>
        <p:spPr/>
        <p:txBody>
          <a:bodyPr/>
          <a:lstStyle/>
          <a:p>
            <a:fld id="{079BECA0-F4D6-44B2-AB77-94B282D64ACF}" type="slidenum">
              <a:rPr lang="en-US" smtClean="0"/>
              <a:pPr/>
              <a:t>‹#›</a:t>
            </a:fld>
            <a:endParaRPr lang="en-US"/>
          </a:p>
        </p:txBody>
      </p:sp>
    </p:spTree>
    <p:extLst>
      <p:ext uri="{BB962C8B-B14F-4D97-AF65-F5344CB8AC3E}">
        <p14:creationId xmlns:p14="http://schemas.microsoft.com/office/powerpoint/2010/main" val="2086425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A92F14-B03D-4F7D-B406-BA28BFB64F01}" type="datetime1">
              <a:rPr lang="en-US" smtClean="0"/>
              <a:t>2/26/2025</a:t>
            </a:fld>
            <a:endParaRPr lang="en-US"/>
          </a:p>
        </p:txBody>
      </p:sp>
      <p:sp>
        <p:nvSpPr>
          <p:cNvPr id="5" name="Footer Placeholder 4"/>
          <p:cNvSpPr>
            <a:spLocks noGrp="1"/>
          </p:cNvSpPr>
          <p:nvPr>
            <p:ph type="ftr" sz="quarter" idx="11"/>
          </p:nvPr>
        </p:nvSpPr>
        <p:spPr/>
        <p:txBody>
          <a:bodyPr/>
          <a:lstStyle/>
          <a:p>
            <a:r>
              <a:rPr lang="en-US" smtClean="0"/>
              <a:t>DeSyT-2025, Catania</a:t>
            </a:r>
            <a:endParaRPr lang="en-US"/>
          </a:p>
        </p:txBody>
      </p:sp>
      <p:sp>
        <p:nvSpPr>
          <p:cNvPr id="6" name="Slide Number Placeholder 5"/>
          <p:cNvSpPr>
            <a:spLocks noGrp="1"/>
          </p:cNvSpPr>
          <p:nvPr>
            <p:ph type="sldNum" sz="quarter" idx="12"/>
          </p:nvPr>
        </p:nvSpPr>
        <p:spPr/>
        <p:txBody>
          <a:bodyPr/>
          <a:lstStyle/>
          <a:p>
            <a:fld id="{079BECA0-F4D6-44B2-AB77-94B282D64ACF}" type="slidenum">
              <a:rPr lang="en-US" smtClean="0"/>
              <a:pPr/>
              <a:t>‹#›</a:t>
            </a:fld>
            <a:endParaRPr lang="en-US"/>
          </a:p>
        </p:txBody>
      </p:sp>
    </p:spTree>
    <p:extLst>
      <p:ext uri="{BB962C8B-B14F-4D97-AF65-F5344CB8AC3E}">
        <p14:creationId xmlns:p14="http://schemas.microsoft.com/office/powerpoint/2010/main" val="3994743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79A1C2-AE70-400E-8E39-979FCA64DEB0}" type="datetime1">
              <a:rPr lang="en-US" smtClean="0"/>
              <a:t>2/26/2025</a:t>
            </a:fld>
            <a:endParaRPr lang="en-US"/>
          </a:p>
        </p:txBody>
      </p:sp>
      <p:sp>
        <p:nvSpPr>
          <p:cNvPr id="5" name="Footer Placeholder 4"/>
          <p:cNvSpPr>
            <a:spLocks noGrp="1"/>
          </p:cNvSpPr>
          <p:nvPr>
            <p:ph type="ftr" sz="quarter" idx="11"/>
          </p:nvPr>
        </p:nvSpPr>
        <p:spPr/>
        <p:txBody>
          <a:bodyPr/>
          <a:lstStyle/>
          <a:p>
            <a:r>
              <a:rPr lang="en-US" smtClean="0"/>
              <a:t>DeSyT-2025, Catania</a:t>
            </a:r>
            <a:endParaRPr lang="en-US"/>
          </a:p>
        </p:txBody>
      </p:sp>
      <p:sp>
        <p:nvSpPr>
          <p:cNvPr id="6" name="Slide Number Placeholder 5"/>
          <p:cNvSpPr>
            <a:spLocks noGrp="1"/>
          </p:cNvSpPr>
          <p:nvPr>
            <p:ph type="sldNum" sz="quarter" idx="12"/>
          </p:nvPr>
        </p:nvSpPr>
        <p:spPr/>
        <p:txBody>
          <a:bodyPr/>
          <a:lstStyle/>
          <a:p>
            <a:fld id="{079BECA0-F4D6-44B2-AB77-94B282D64ACF}" type="slidenum">
              <a:rPr lang="en-US" smtClean="0"/>
              <a:pPr/>
              <a:t>‹#›</a:t>
            </a:fld>
            <a:endParaRPr lang="en-US"/>
          </a:p>
        </p:txBody>
      </p:sp>
    </p:spTree>
    <p:extLst>
      <p:ext uri="{BB962C8B-B14F-4D97-AF65-F5344CB8AC3E}">
        <p14:creationId xmlns:p14="http://schemas.microsoft.com/office/powerpoint/2010/main" val="2043372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689711-5F6D-4703-BBB7-58D76AA4EAB9}" type="datetime1">
              <a:rPr lang="en-US" smtClean="0"/>
              <a:t>2/26/2025</a:t>
            </a:fld>
            <a:endParaRPr lang="en-US"/>
          </a:p>
        </p:txBody>
      </p:sp>
      <p:sp>
        <p:nvSpPr>
          <p:cNvPr id="5" name="Footer Placeholder 4"/>
          <p:cNvSpPr>
            <a:spLocks noGrp="1"/>
          </p:cNvSpPr>
          <p:nvPr>
            <p:ph type="ftr" sz="quarter" idx="11"/>
          </p:nvPr>
        </p:nvSpPr>
        <p:spPr/>
        <p:txBody>
          <a:bodyPr/>
          <a:lstStyle/>
          <a:p>
            <a:r>
              <a:rPr lang="en-US" smtClean="0"/>
              <a:t>DeSyT-2025, Catania</a:t>
            </a:r>
            <a:endParaRPr lang="en-US"/>
          </a:p>
        </p:txBody>
      </p:sp>
      <p:sp>
        <p:nvSpPr>
          <p:cNvPr id="6" name="Slide Number Placeholder 5"/>
          <p:cNvSpPr>
            <a:spLocks noGrp="1"/>
          </p:cNvSpPr>
          <p:nvPr>
            <p:ph type="sldNum" sz="quarter" idx="12"/>
          </p:nvPr>
        </p:nvSpPr>
        <p:spPr/>
        <p:txBody>
          <a:bodyPr/>
          <a:lstStyle/>
          <a:p>
            <a:fld id="{079BECA0-F4D6-44B2-AB77-94B282D64ACF}" type="slidenum">
              <a:rPr lang="en-US" smtClean="0"/>
              <a:pPr/>
              <a:t>‹#›</a:t>
            </a:fld>
            <a:endParaRPr lang="en-US"/>
          </a:p>
        </p:txBody>
      </p:sp>
    </p:spTree>
    <p:extLst>
      <p:ext uri="{BB962C8B-B14F-4D97-AF65-F5344CB8AC3E}">
        <p14:creationId xmlns:p14="http://schemas.microsoft.com/office/powerpoint/2010/main" val="980397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65CFC0-9B63-47A3-A1AA-AD0337554D09}" type="datetime1">
              <a:rPr lang="en-US" smtClean="0"/>
              <a:t>2/26/2025</a:t>
            </a:fld>
            <a:endParaRPr lang="en-US"/>
          </a:p>
        </p:txBody>
      </p:sp>
      <p:sp>
        <p:nvSpPr>
          <p:cNvPr id="5" name="Footer Placeholder 4"/>
          <p:cNvSpPr>
            <a:spLocks noGrp="1"/>
          </p:cNvSpPr>
          <p:nvPr>
            <p:ph type="ftr" sz="quarter" idx="11"/>
          </p:nvPr>
        </p:nvSpPr>
        <p:spPr/>
        <p:txBody>
          <a:bodyPr/>
          <a:lstStyle/>
          <a:p>
            <a:r>
              <a:rPr lang="en-US" smtClean="0"/>
              <a:t>DeSyT-2025, Catania</a:t>
            </a:r>
            <a:endParaRPr lang="en-US"/>
          </a:p>
        </p:txBody>
      </p:sp>
      <p:sp>
        <p:nvSpPr>
          <p:cNvPr id="6" name="Slide Number Placeholder 5"/>
          <p:cNvSpPr>
            <a:spLocks noGrp="1"/>
          </p:cNvSpPr>
          <p:nvPr>
            <p:ph type="sldNum" sz="quarter" idx="12"/>
          </p:nvPr>
        </p:nvSpPr>
        <p:spPr/>
        <p:txBody>
          <a:bodyPr/>
          <a:lstStyle/>
          <a:p>
            <a:fld id="{079BECA0-F4D6-44B2-AB77-94B282D64ACF}" type="slidenum">
              <a:rPr lang="en-US" smtClean="0"/>
              <a:pPr/>
              <a:t>‹#›</a:t>
            </a:fld>
            <a:endParaRPr lang="en-US"/>
          </a:p>
        </p:txBody>
      </p:sp>
    </p:spTree>
    <p:extLst>
      <p:ext uri="{BB962C8B-B14F-4D97-AF65-F5344CB8AC3E}">
        <p14:creationId xmlns:p14="http://schemas.microsoft.com/office/powerpoint/2010/main" val="1770350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68D7EE-01E2-4967-A90E-B75E841DDA75}" type="datetime1">
              <a:rPr lang="en-US" smtClean="0"/>
              <a:t>2/26/2025</a:t>
            </a:fld>
            <a:endParaRPr lang="en-US"/>
          </a:p>
        </p:txBody>
      </p:sp>
      <p:sp>
        <p:nvSpPr>
          <p:cNvPr id="6" name="Footer Placeholder 5"/>
          <p:cNvSpPr>
            <a:spLocks noGrp="1"/>
          </p:cNvSpPr>
          <p:nvPr>
            <p:ph type="ftr" sz="quarter" idx="11"/>
          </p:nvPr>
        </p:nvSpPr>
        <p:spPr/>
        <p:txBody>
          <a:bodyPr/>
          <a:lstStyle/>
          <a:p>
            <a:r>
              <a:rPr lang="en-US" smtClean="0"/>
              <a:t>DeSyT-2025, Catania</a:t>
            </a:r>
            <a:endParaRPr lang="en-US"/>
          </a:p>
        </p:txBody>
      </p:sp>
      <p:sp>
        <p:nvSpPr>
          <p:cNvPr id="7" name="Slide Number Placeholder 6"/>
          <p:cNvSpPr>
            <a:spLocks noGrp="1"/>
          </p:cNvSpPr>
          <p:nvPr>
            <p:ph type="sldNum" sz="quarter" idx="12"/>
          </p:nvPr>
        </p:nvSpPr>
        <p:spPr/>
        <p:txBody>
          <a:bodyPr/>
          <a:lstStyle/>
          <a:p>
            <a:fld id="{079BECA0-F4D6-44B2-AB77-94B282D64ACF}" type="slidenum">
              <a:rPr lang="en-US" smtClean="0"/>
              <a:pPr/>
              <a:t>‹#›</a:t>
            </a:fld>
            <a:endParaRPr lang="en-US"/>
          </a:p>
        </p:txBody>
      </p:sp>
    </p:spTree>
    <p:extLst>
      <p:ext uri="{BB962C8B-B14F-4D97-AF65-F5344CB8AC3E}">
        <p14:creationId xmlns:p14="http://schemas.microsoft.com/office/powerpoint/2010/main" val="104876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83B788-42A1-42C4-B879-696524FDC221}" type="datetime1">
              <a:rPr lang="en-US" smtClean="0"/>
              <a:t>2/26/2025</a:t>
            </a:fld>
            <a:endParaRPr lang="en-US"/>
          </a:p>
        </p:txBody>
      </p:sp>
      <p:sp>
        <p:nvSpPr>
          <p:cNvPr id="8" name="Footer Placeholder 7"/>
          <p:cNvSpPr>
            <a:spLocks noGrp="1"/>
          </p:cNvSpPr>
          <p:nvPr>
            <p:ph type="ftr" sz="quarter" idx="11"/>
          </p:nvPr>
        </p:nvSpPr>
        <p:spPr/>
        <p:txBody>
          <a:bodyPr/>
          <a:lstStyle/>
          <a:p>
            <a:r>
              <a:rPr lang="en-US" smtClean="0"/>
              <a:t>DeSyT-2025, Catania</a:t>
            </a:r>
            <a:endParaRPr lang="en-US"/>
          </a:p>
        </p:txBody>
      </p:sp>
      <p:sp>
        <p:nvSpPr>
          <p:cNvPr id="9" name="Slide Number Placeholder 8"/>
          <p:cNvSpPr>
            <a:spLocks noGrp="1"/>
          </p:cNvSpPr>
          <p:nvPr>
            <p:ph type="sldNum" sz="quarter" idx="12"/>
          </p:nvPr>
        </p:nvSpPr>
        <p:spPr/>
        <p:txBody>
          <a:bodyPr/>
          <a:lstStyle/>
          <a:p>
            <a:fld id="{079BECA0-F4D6-44B2-AB77-94B282D64ACF}" type="slidenum">
              <a:rPr lang="en-US" smtClean="0"/>
              <a:pPr/>
              <a:t>‹#›</a:t>
            </a:fld>
            <a:endParaRPr lang="en-US"/>
          </a:p>
        </p:txBody>
      </p:sp>
    </p:spTree>
    <p:extLst>
      <p:ext uri="{BB962C8B-B14F-4D97-AF65-F5344CB8AC3E}">
        <p14:creationId xmlns:p14="http://schemas.microsoft.com/office/powerpoint/2010/main" val="212891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E71B40-2506-401C-A641-76C1982011BF}" type="datetime1">
              <a:rPr lang="en-US" smtClean="0"/>
              <a:t>2/26/2025</a:t>
            </a:fld>
            <a:endParaRPr lang="en-US"/>
          </a:p>
        </p:txBody>
      </p:sp>
      <p:sp>
        <p:nvSpPr>
          <p:cNvPr id="4" name="Footer Placeholder 3"/>
          <p:cNvSpPr>
            <a:spLocks noGrp="1"/>
          </p:cNvSpPr>
          <p:nvPr>
            <p:ph type="ftr" sz="quarter" idx="11"/>
          </p:nvPr>
        </p:nvSpPr>
        <p:spPr/>
        <p:txBody>
          <a:bodyPr/>
          <a:lstStyle/>
          <a:p>
            <a:r>
              <a:rPr lang="en-US" smtClean="0"/>
              <a:t>DeSyT-2025, Catania</a:t>
            </a:r>
            <a:endParaRPr lang="en-US"/>
          </a:p>
        </p:txBody>
      </p:sp>
      <p:sp>
        <p:nvSpPr>
          <p:cNvPr id="5" name="Slide Number Placeholder 4"/>
          <p:cNvSpPr>
            <a:spLocks noGrp="1"/>
          </p:cNvSpPr>
          <p:nvPr>
            <p:ph type="sldNum" sz="quarter" idx="12"/>
          </p:nvPr>
        </p:nvSpPr>
        <p:spPr/>
        <p:txBody>
          <a:bodyPr/>
          <a:lstStyle/>
          <a:p>
            <a:fld id="{079BECA0-F4D6-44B2-AB77-94B282D64ACF}" type="slidenum">
              <a:rPr lang="en-US" smtClean="0"/>
              <a:pPr/>
              <a:t>‹#›</a:t>
            </a:fld>
            <a:endParaRPr lang="en-US"/>
          </a:p>
        </p:txBody>
      </p:sp>
    </p:spTree>
    <p:extLst>
      <p:ext uri="{BB962C8B-B14F-4D97-AF65-F5344CB8AC3E}">
        <p14:creationId xmlns:p14="http://schemas.microsoft.com/office/powerpoint/2010/main" val="3572757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D44A7-390E-4623-81CA-CCDBF895AC84}" type="datetime1">
              <a:rPr lang="en-US" smtClean="0"/>
              <a:t>2/26/2025</a:t>
            </a:fld>
            <a:endParaRPr lang="en-US"/>
          </a:p>
        </p:txBody>
      </p:sp>
      <p:sp>
        <p:nvSpPr>
          <p:cNvPr id="3" name="Footer Placeholder 2"/>
          <p:cNvSpPr>
            <a:spLocks noGrp="1"/>
          </p:cNvSpPr>
          <p:nvPr>
            <p:ph type="ftr" sz="quarter" idx="11"/>
          </p:nvPr>
        </p:nvSpPr>
        <p:spPr/>
        <p:txBody>
          <a:bodyPr/>
          <a:lstStyle/>
          <a:p>
            <a:r>
              <a:rPr lang="en-US" smtClean="0"/>
              <a:t>DeSyT-2025, Catania</a:t>
            </a:r>
            <a:endParaRPr lang="en-US"/>
          </a:p>
        </p:txBody>
      </p:sp>
      <p:sp>
        <p:nvSpPr>
          <p:cNvPr id="4" name="Slide Number Placeholder 3"/>
          <p:cNvSpPr>
            <a:spLocks noGrp="1"/>
          </p:cNvSpPr>
          <p:nvPr>
            <p:ph type="sldNum" sz="quarter" idx="12"/>
          </p:nvPr>
        </p:nvSpPr>
        <p:spPr/>
        <p:txBody>
          <a:bodyPr/>
          <a:lstStyle/>
          <a:p>
            <a:fld id="{079BECA0-F4D6-44B2-AB77-94B282D64ACF}" type="slidenum">
              <a:rPr lang="en-US" smtClean="0"/>
              <a:pPr/>
              <a:t>‹#›</a:t>
            </a:fld>
            <a:endParaRPr lang="en-US"/>
          </a:p>
        </p:txBody>
      </p:sp>
    </p:spTree>
    <p:extLst>
      <p:ext uri="{BB962C8B-B14F-4D97-AF65-F5344CB8AC3E}">
        <p14:creationId xmlns:p14="http://schemas.microsoft.com/office/powerpoint/2010/main" val="4092379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BE800E-D221-4EF8-95E4-9382BCA00474}" type="datetime1">
              <a:rPr lang="en-US" smtClean="0"/>
              <a:t>2/26/2025</a:t>
            </a:fld>
            <a:endParaRPr lang="en-US"/>
          </a:p>
        </p:txBody>
      </p:sp>
      <p:sp>
        <p:nvSpPr>
          <p:cNvPr id="6" name="Footer Placeholder 5"/>
          <p:cNvSpPr>
            <a:spLocks noGrp="1"/>
          </p:cNvSpPr>
          <p:nvPr>
            <p:ph type="ftr" sz="quarter" idx="11"/>
          </p:nvPr>
        </p:nvSpPr>
        <p:spPr/>
        <p:txBody>
          <a:bodyPr/>
          <a:lstStyle/>
          <a:p>
            <a:r>
              <a:rPr lang="en-US" smtClean="0"/>
              <a:t>DeSyT-2025, Catania</a:t>
            </a:r>
            <a:endParaRPr lang="en-US"/>
          </a:p>
        </p:txBody>
      </p:sp>
      <p:sp>
        <p:nvSpPr>
          <p:cNvPr id="7" name="Slide Number Placeholder 6"/>
          <p:cNvSpPr>
            <a:spLocks noGrp="1"/>
          </p:cNvSpPr>
          <p:nvPr>
            <p:ph type="sldNum" sz="quarter" idx="12"/>
          </p:nvPr>
        </p:nvSpPr>
        <p:spPr/>
        <p:txBody>
          <a:bodyPr/>
          <a:lstStyle/>
          <a:p>
            <a:fld id="{079BECA0-F4D6-44B2-AB77-94B282D64ACF}" type="slidenum">
              <a:rPr lang="en-US" smtClean="0"/>
              <a:pPr/>
              <a:t>‹#›</a:t>
            </a:fld>
            <a:endParaRPr lang="en-US"/>
          </a:p>
        </p:txBody>
      </p:sp>
    </p:spTree>
    <p:extLst>
      <p:ext uri="{BB962C8B-B14F-4D97-AF65-F5344CB8AC3E}">
        <p14:creationId xmlns:p14="http://schemas.microsoft.com/office/powerpoint/2010/main" val="676572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DEBCAA-9996-413B-AF7F-22F1AF959A47}" type="datetime1">
              <a:rPr lang="en-US" smtClean="0"/>
              <a:t>2/26/2025</a:t>
            </a:fld>
            <a:endParaRPr lang="en-US"/>
          </a:p>
        </p:txBody>
      </p:sp>
      <p:sp>
        <p:nvSpPr>
          <p:cNvPr id="6" name="Footer Placeholder 5"/>
          <p:cNvSpPr>
            <a:spLocks noGrp="1"/>
          </p:cNvSpPr>
          <p:nvPr>
            <p:ph type="ftr" sz="quarter" idx="11"/>
          </p:nvPr>
        </p:nvSpPr>
        <p:spPr/>
        <p:txBody>
          <a:bodyPr/>
          <a:lstStyle/>
          <a:p>
            <a:r>
              <a:rPr lang="en-US" smtClean="0"/>
              <a:t>DeSyT-2025, Catania</a:t>
            </a:r>
            <a:endParaRPr lang="en-US"/>
          </a:p>
        </p:txBody>
      </p:sp>
      <p:sp>
        <p:nvSpPr>
          <p:cNvPr id="7" name="Slide Number Placeholder 6"/>
          <p:cNvSpPr>
            <a:spLocks noGrp="1"/>
          </p:cNvSpPr>
          <p:nvPr>
            <p:ph type="sldNum" sz="quarter" idx="12"/>
          </p:nvPr>
        </p:nvSpPr>
        <p:spPr/>
        <p:txBody>
          <a:bodyPr/>
          <a:lstStyle/>
          <a:p>
            <a:fld id="{079BECA0-F4D6-44B2-AB77-94B282D64ACF}" type="slidenum">
              <a:rPr lang="en-US" smtClean="0"/>
              <a:pPr/>
              <a:t>‹#›</a:t>
            </a:fld>
            <a:endParaRPr lang="en-US"/>
          </a:p>
        </p:txBody>
      </p:sp>
    </p:spTree>
    <p:extLst>
      <p:ext uri="{BB962C8B-B14F-4D97-AF65-F5344CB8AC3E}">
        <p14:creationId xmlns:p14="http://schemas.microsoft.com/office/powerpoint/2010/main" val="1827187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F7D2D5-D496-47DC-9582-38B20E41AF04}" type="datetime1">
              <a:rPr lang="en-US" smtClean="0"/>
              <a:t>2/26/2025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DeSyT-2025, Catania</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BECA0-F4D6-44B2-AB77-94B282D64ACF}" type="slidenum">
              <a:rPr lang="en-US" smtClean="0"/>
              <a:pPr/>
              <a:t>‹#›</a:t>
            </a:fld>
            <a:endParaRPr lang="en-US"/>
          </a:p>
        </p:txBody>
      </p:sp>
    </p:spTree>
    <p:extLst>
      <p:ext uri="{BB962C8B-B14F-4D97-AF65-F5344CB8AC3E}">
        <p14:creationId xmlns:p14="http://schemas.microsoft.com/office/powerpoint/2010/main" val="384811784"/>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jpe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76108"/>
            <a:ext cx="10210800" cy="1540330"/>
          </a:xfrm>
        </p:spPr>
        <p:txBody>
          <a:bodyPr>
            <a:normAutofit/>
          </a:bodyPr>
          <a:lstStyle/>
          <a:p>
            <a:r>
              <a:rPr lang="en-US" sz="4000" b="1" dirty="0">
                <a:solidFill>
                  <a:srgbClr val="1F1D04"/>
                </a:solidFill>
                <a:latin typeface="Liberation Sans"/>
              </a:rPr>
              <a:t>Picosecond resolution time resolved photoelectron emission detection system</a:t>
            </a:r>
            <a:endParaRPr lang="en-US" sz="4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7200" y="2525281"/>
            <a:ext cx="10406742" cy="1488079"/>
          </a:xfrm>
        </p:spPr>
        <p:txBody>
          <a:bodyPr/>
          <a:lstStyle/>
          <a:p>
            <a:pPr algn="ctr"/>
            <a:r>
              <a:rPr lang="en-US" dirty="0">
                <a:latin typeface="Times New Roman" panose="02020603050405020304" pitchFamily="18" charset="0"/>
                <a:cs typeface="Times New Roman" panose="02020603050405020304" pitchFamily="18" charset="0"/>
              </a:rPr>
              <a:t>S. </a:t>
            </a:r>
            <a:r>
              <a:rPr lang="en-US" dirty="0" err="1" smtClean="0">
                <a:latin typeface="Times New Roman" panose="02020603050405020304" pitchFamily="18" charset="0"/>
                <a:cs typeface="Times New Roman" panose="02020603050405020304" pitchFamily="18" charset="0"/>
              </a:rPr>
              <a:t>Zhamkochyan</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010497" y="5000189"/>
            <a:ext cx="9657503"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Yerevan Physics Institute)</a:t>
            </a:r>
          </a:p>
        </p:txBody>
      </p:sp>
      <p:pic>
        <p:nvPicPr>
          <p:cNvPr id="7" name="Picture 16" descr="A. I. Alikhanyan national science laboratory (Yerevan ...">
            <a:extLst>
              <a:ext uri="{FF2B5EF4-FFF2-40B4-BE49-F238E27FC236}">
                <a16:creationId xmlns:a16="http://schemas.microsoft.com/office/drawing/2014/main" xmlns="" id="{13E80164-3DBE-4AE1-B732-AE2E143717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7087" y="3609976"/>
            <a:ext cx="3138113" cy="129279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079BECA0-F4D6-44B2-AB77-94B282D64ACF}" type="slidenum">
              <a:rPr lang="en-US" smtClean="0"/>
              <a:pPr/>
              <a:t>1</a:t>
            </a:fld>
            <a:endParaRPr lang="en-US"/>
          </a:p>
        </p:txBody>
      </p:sp>
      <p:sp>
        <p:nvSpPr>
          <p:cNvPr id="8" name="Footer Placeholder 7"/>
          <p:cNvSpPr>
            <a:spLocks noGrp="1"/>
          </p:cNvSpPr>
          <p:nvPr>
            <p:ph type="ftr" sz="quarter" idx="11"/>
          </p:nvPr>
        </p:nvSpPr>
        <p:spPr/>
        <p:txBody>
          <a:bodyPr/>
          <a:lstStyle/>
          <a:p>
            <a:r>
              <a:rPr lang="en-US" smtClean="0"/>
              <a:t>DeSyT-2025, Catania</a:t>
            </a:r>
            <a:endParaRPr lang="en-US" dirty="0"/>
          </a:p>
        </p:txBody>
      </p:sp>
    </p:spTree>
    <p:extLst>
      <p:ext uri="{BB962C8B-B14F-4D97-AF65-F5344CB8AC3E}">
        <p14:creationId xmlns:p14="http://schemas.microsoft.com/office/powerpoint/2010/main" val="23383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DeSyT-2025, Catania</a:t>
            </a:r>
            <a:endParaRPr lang="en-US"/>
          </a:p>
        </p:txBody>
      </p:sp>
      <p:sp>
        <p:nvSpPr>
          <p:cNvPr id="3" name="Slide Number Placeholder 2"/>
          <p:cNvSpPr>
            <a:spLocks noGrp="1"/>
          </p:cNvSpPr>
          <p:nvPr>
            <p:ph type="sldNum" sz="quarter" idx="12"/>
          </p:nvPr>
        </p:nvSpPr>
        <p:spPr/>
        <p:txBody>
          <a:bodyPr/>
          <a:lstStyle/>
          <a:p>
            <a:fld id="{079BECA0-F4D6-44B2-AB77-94B282D64ACF}" type="slidenum">
              <a:rPr lang="en-US" smtClean="0"/>
              <a:pPr/>
              <a:t>10</a:t>
            </a:fld>
            <a:endParaRPr lang="en-US"/>
          </a:p>
        </p:txBody>
      </p:sp>
      <p:pic>
        <p:nvPicPr>
          <p:cNvPr id="4" name="Picture 5"/>
          <p:cNvPicPr>
            <a:picLocks noChangeAspect="1" noChangeArrowheads="1"/>
          </p:cNvPicPr>
          <p:nvPr/>
        </p:nvPicPr>
        <p:blipFill>
          <a:blip r:embed="rId2"/>
          <a:srcRect/>
          <a:stretch>
            <a:fillRect/>
          </a:stretch>
        </p:blipFill>
        <p:spPr bwMode="auto">
          <a:xfrm>
            <a:off x="2036636" y="1309433"/>
            <a:ext cx="3388804" cy="3331475"/>
          </a:xfrm>
          <a:prstGeom prst="rect">
            <a:avLst/>
          </a:prstGeom>
          <a:noFill/>
          <a:ln w="9525">
            <a:noFill/>
            <a:miter lim="800000"/>
            <a:headEnd/>
            <a:tailEnd/>
          </a:ln>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536" y="1210244"/>
            <a:ext cx="3670664" cy="3493764"/>
          </a:xfrm>
          <a:prstGeom prst="rect">
            <a:avLst/>
          </a:prstGeom>
        </p:spPr>
      </p:pic>
      <p:sp>
        <p:nvSpPr>
          <p:cNvPr id="9" name="TextBox 8"/>
          <p:cNvSpPr txBox="1"/>
          <p:nvPr/>
        </p:nvSpPr>
        <p:spPr>
          <a:xfrm>
            <a:off x="2865120" y="340300"/>
            <a:ext cx="8072846"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Photoemission time measurements</a:t>
            </a:r>
            <a:endParaRPr lang="en-US" sz="32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869099" y="988175"/>
            <a:ext cx="5164183"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0.6 </a:t>
            </a:r>
            <a:r>
              <a:rPr lang="el-GR" sz="2000" dirty="0" smtClean="0">
                <a:latin typeface="Times New Roman" panose="02020603050405020304" pitchFamily="18" charset="0"/>
                <a:cs typeface="Times New Roman" panose="02020603050405020304" pitchFamily="18" charset="0"/>
              </a:rPr>
              <a:t>μ</a:t>
            </a:r>
            <a:r>
              <a:rPr lang="en-US" sz="2000" dirty="0" smtClean="0">
                <a:latin typeface="Times New Roman" panose="02020603050405020304" pitchFamily="18" charset="0"/>
                <a:cs typeface="Times New Roman" panose="02020603050405020304" pitchFamily="18" charset="0"/>
              </a:rPr>
              <a:t>m gold layer</a:t>
            </a:r>
            <a:endParaRPr lang="en-US" sz="20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493519" y="5031000"/>
            <a:ext cx="9204961" cy="707886"/>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For gold, tantalum and other non- 2D materials the measured photoemission time is on par with the system’s time resolution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1586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523"/>
            <a:ext cx="11250565" cy="1077218"/>
          </a:xfrm>
          <a:prstGeom prst="rect">
            <a:avLst/>
          </a:prstGeom>
          <a:no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Nanostructures’ photoemission time </a:t>
            </a:r>
          </a:p>
          <a:p>
            <a:pPr algn="ctr"/>
            <a:r>
              <a:rPr lang="en-US" sz="3200" dirty="0" smtClean="0">
                <a:latin typeface="Times New Roman" panose="02020603050405020304" pitchFamily="18" charset="0"/>
                <a:cs typeface="Times New Roman" panose="02020603050405020304" pitchFamily="18" charset="0"/>
              </a:rPr>
              <a:t>Preliminary results </a:t>
            </a:r>
            <a:endParaRPr lang="en-US" sz="3200" dirty="0">
              <a:latin typeface="Times New Roman" panose="02020603050405020304" pitchFamily="18"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079BECA0-F4D6-44B2-AB77-94B282D64ACF}" type="slidenum">
              <a:rPr lang="en-US" smtClean="0"/>
              <a:pPr/>
              <a:t>11</a:t>
            </a:fld>
            <a:endParaRPr lang="en-US" dirty="0"/>
          </a:p>
        </p:txBody>
      </p:sp>
      <p:pic>
        <p:nvPicPr>
          <p:cNvPr id="13" name="Picture 12"/>
          <p:cNvPicPr>
            <a:picLocks noChangeAspect="1"/>
          </p:cNvPicPr>
          <p:nvPr/>
        </p:nvPicPr>
        <p:blipFill>
          <a:blip r:embed="rId2"/>
          <a:stretch>
            <a:fillRect/>
          </a:stretch>
        </p:blipFill>
        <p:spPr>
          <a:xfrm>
            <a:off x="8890001" y="1178653"/>
            <a:ext cx="2879478" cy="2632665"/>
          </a:xfrm>
          <a:prstGeom prst="rect">
            <a:avLst/>
          </a:prstGeom>
        </p:spPr>
      </p:pic>
      <p:sp>
        <p:nvSpPr>
          <p:cNvPr id="14" name="TextBox 13"/>
          <p:cNvSpPr txBox="1"/>
          <p:nvPr/>
        </p:nvSpPr>
        <p:spPr>
          <a:xfrm>
            <a:off x="10171112" y="3367973"/>
            <a:ext cx="876300" cy="369332"/>
          </a:xfrm>
          <a:prstGeom prst="rect">
            <a:avLst/>
          </a:prstGeom>
          <a:noFill/>
        </p:spPr>
        <p:txBody>
          <a:bodyPr wrap="square" rtlCol="0">
            <a:spAutoFit/>
          </a:bodyPr>
          <a:lstStyle/>
          <a:p>
            <a:r>
              <a:rPr lang="en-US" dirty="0" smtClean="0"/>
              <a:t>Gold</a:t>
            </a:r>
            <a:endParaRPr lang="en-US" dirty="0"/>
          </a:p>
        </p:txBody>
      </p:sp>
      <p:sp>
        <p:nvSpPr>
          <p:cNvPr id="15" name="TextBox 14"/>
          <p:cNvSpPr txBox="1"/>
          <p:nvPr/>
        </p:nvSpPr>
        <p:spPr>
          <a:xfrm>
            <a:off x="9041487" y="1218574"/>
            <a:ext cx="1276350" cy="369332"/>
          </a:xfrm>
          <a:prstGeom prst="rect">
            <a:avLst/>
          </a:prstGeom>
          <a:noFill/>
        </p:spPr>
        <p:txBody>
          <a:bodyPr wrap="square" rtlCol="0">
            <a:spAutoFit/>
          </a:bodyPr>
          <a:lstStyle/>
          <a:p>
            <a:r>
              <a:rPr lang="en-US" dirty="0" smtClean="0"/>
              <a:t>Graphene</a:t>
            </a:r>
            <a:endParaRPr lang="en-US" dirty="0"/>
          </a:p>
        </p:txBody>
      </p:sp>
      <p:sp>
        <p:nvSpPr>
          <p:cNvPr id="17" name="TextBox 16"/>
          <p:cNvSpPr txBox="1"/>
          <p:nvPr/>
        </p:nvSpPr>
        <p:spPr>
          <a:xfrm>
            <a:off x="10494385" y="1231759"/>
            <a:ext cx="1026150" cy="369332"/>
          </a:xfrm>
          <a:prstGeom prst="rect">
            <a:avLst/>
          </a:prstGeom>
          <a:noFill/>
        </p:spPr>
        <p:txBody>
          <a:bodyPr wrap="square" rtlCol="0">
            <a:spAutoFit/>
          </a:bodyPr>
          <a:lstStyle/>
          <a:p>
            <a:r>
              <a:rPr lang="en-US" dirty="0" smtClean="0"/>
              <a:t>MoS2</a:t>
            </a:r>
            <a:endParaRPr lang="en-US" dirty="0"/>
          </a:p>
        </p:txBody>
      </p:sp>
      <p:sp>
        <p:nvSpPr>
          <p:cNvPr id="22" name="TextBox 21"/>
          <p:cNvSpPr txBox="1"/>
          <p:nvPr/>
        </p:nvSpPr>
        <p:spPr>
          <a:xfrm>
            <a:off x="4152401" y="6106016"/>
            <a:ext cx="927599"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MoS2</a:t>
            </a:r>
            <a:endParaRPr lang="en-US" sz="20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648788" y="6167027"/>
            <a:ext cx="2932612"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     gold (for comparison)</a:t>
            </a:r>
            <a:endParaRPr lang="en-US" dirty="0"/>
          </a:p>
        </p:txBody>
      </p:sp>
      <p:sp>
        <p:nvSpPr>
          <p:cNvPr id="25" name="TextBox 24"/>
          <p:cNvSpPr txBox="1"/>
          <p:nvPr/>
        </p:nvSpPr>
        <p:spPr>
          <a:xfrm>
            <a:off x="8903205" y="4131920"/>
            <a:ext cx="3288795" cy="1754326"/>
          </a:xfrm>
          <a:prstGeom prst="rect">
            <a:avLst/>
          </a:prstGeom>
          <a:noFill/>
        </p:spPr>
        <p:txBody>
          <a:bodyPr wrap="square" rtlCol="0">
            <a:spAutoFit/>
          </a:bodyPr>
          <a:lstStyle/>
          <a:p>
            <a:r>
              <a:rPr lang="en-US" dirty="0" smtClean="0"/>
              <a:t>Differences in photoemission timing properties for different materials are clearly seen. In particular, nanosecond scale emission time is observed for graphene</a:t>
            </a:r>
            <a:endParaRPr lang="en-US" dirty="0"/>
          </a:p>
        </p:txBody>
      </p:sp>
      <p:pic>
        <p:nvPicPr>
          <p:cNvPr id="1029" name="Picture 5"/>
          <p:cNvPicPr>
            <a:picLocks noChangeAspect="1" noChangeArrowheads="1"/>
          </p:cNvPicPr>
          <p:nvPr/>
        </p:nvPicPr>
        <p:blipFill>
          <a:blip r:embed="rId3"/>
          <a:srcRect/>
          <a:stretch>
            <a:fillRect/>
          </a:stretch>
        </p:blipFill>
        <p:spPr bwMode="auto">
          <a:xfrm>
            <a:off x="596900" y="1103314"/>
            <a:ext cx="2585323" cy="2541586"/>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a:srcRect/>
          <a:stretch>
            <a:fillRect/>
          </a:stretch>
        </p:blipFill>
        <p:spPr bwMode="auto">
          <a:xfrm>
            <a:off x="3279690" y="1111251"/>
            <a:ext cx="2562309" cy="2579739"/>
          </a:xfrm>
          <a:prstGeom prst="rect">
            <a:avLst/>
          </a:prstGeom>
          <a:noFill/>
          <a:ln w="9525">
            <a:noFill/>
            <a:miter lim="800000"/>
            <a:headEnd/>
            <a:tailEnd/>
          </a:ln>
          <a:effectLst/>
        </p:spPr>
      </p:pic>
      <p:pic>
        <p:nvPicPr>
          <p:cNvPr id="1032" name="Picture 8"/>
          <p:cNvPicPr>
            <a:picLocks noChangeAspect="1" noChangeArrowheads="1"/>
          </p:cNvPicPr>
          <p:nvPr/>
        </p:nvPicPr>
        <p:blipFill>
          <a:blip r:embed="rId5"/>
          <a:srcRect/>
          <a:stretch>
            <a:fillRect/>
          </a:stretch>
        </p:blipFill>
        <p:spPr bwMode="auto">
          <a:xfrm>
            <a:off x="3279569" y="3659534"/>
            <a:ext cx="2524331" cy="2547228"/>
          </a:xfrm>
          <a:prstGeom prst="rect">
            <a:avLst/>
          </a:prstGeom>
          <a:noFill/>
          <a:ln w="9525">
            <a:noFill/>
            <a:miter lim="800000"/>
            <a:headEnd/>
            <a:tailEnd/>
          </a:ln>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662" y="3631876"/>
            <a:ext cx="2749007" cy="2616524"/>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9466" y="3644900"/>
            <a:ext cx="2793315" cy="2658698"/>
          </a:xfrm>
          <a:prstGeom prst="rect">
            <a:avLst/>
          </a:prstGeom>
        </p:spPr>
      </p:pic>
      <p:sp>
        <p:nvSpPr>
          <p:cNvPr id="26" name="TextBox 25"/>
          <p:cNvSpPr txBox="1"/>
          <p:nvPr/>
        </p:nvSpPr>
        <p:spPr>
          <a:xfrm>
            <a:off x="6663366" y="6106016"/>
            <a:ext cx="1727200" cy="400110"/>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Graphene</a:t>
            </a:r>
            <a:endParaRPr lang="en-US" sz="20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2729" y="1073199"/>
            <a:ext cx="2814978" cy="2679316"/>
          </a:xfrm>
          <a:prstGeom prst="rect">
            <a:avLst/>
          </a:prstGeom>
        </p:spPr>
      </p:pic>
    </p:spTree>
    <p:extLst>
      <p:ext uri="{BB962C8B-B14F-4D97-AF65-F5344CB8AC3E}">
        <p14:creationId xmlns:p14="http://schemas.microsoft.com/office/powerpoint/2010/main" val="4076256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76325" y="50801"/>
            <a:ext cx="9025617" cy="699406"/>
          </a:xfrm>
        </p:spPr>
        <p:txBody>
          <a:bodyPr>
            <a:normAutofit/>
          </a:bodyPr>
          <a:lstStyle/>
          <a:p>
            <a:r>
              <a:rPr lang="en-US" sz="3200" b="1" dirty="0">
                <a:latin typeface="Sylfaen" pitchFamily="18" charset="0"/>
              </a:rPr>
              <a:t>Monte-Carlo Simulations</a:t>
            </a:r>
            <a:endParaRPr lang="ru-RU" sz="3200" b="1" dirty="0">
              <a:latin typeface="Sylfaen" pitchFamily="18" charset="0"/>
            </a:endParaRPr>
          </a:p>
        </p:txBody>
      </p:sp>
      <p:sp>
        <p:nvSpPr>
          <p:cNvPr id="5" name="TextBox 4"/>
          <p:cNvSpPr txBox="1"/>
          <p:nvPr/>
        </p:nvSpPr>
        <p:spPr>
          <a:xfrm>
            <a:off x="676275" y="778948"/>
            <a:ext cx="11365471" cy="5770811"/>
          </a:xfrm>
          <a:prstGeom prst="rect">
            <a:avLst/>
          </a:prstGeom>
          <a:noFill/>
        </p:spPr>
        <p:txBody>
          <a:bodyPr wrap="square" rtlCol="0">
            <a:spAutoFit/>
          </a:bodyPr>
          <a:lstStyle/>
          <a:p>
            <a:pPr marL="342900" indent="-342900">
              <a:lnSpc>
                <a:spcPct val="150000"/>
              </a:lnSpc>
              <a:buFont typeface="Arial" pitchFamily="34" charset="0"/>
              <a:buChar char="•"/>
            </a:pPr>
            <a:r>
              <a:rPr lang="en-US" sz="2600" dirty="0">
                <a:latin typeface="Times New Roman" pitchFamily="18" charset="0"/>
                <a:cs typeface="Times New Roman" pitchFamily="18" charset="0"/>
              </a:rPr>
              <a:t>The SIMION 8 based model was developed to replicate the experiment.</a:t>
            </a:r>
          </a:p>
          <a:p>
            <a:pPr marL="342900" indent="-342900">
              <a:lnSpc>
                <a:spcPct val="150000"/>
              </a:lnSpc>
              <a:buFont typeface="Arial" pitchFamily="34" charset="0"/>
              <a:buChar char="•"/>
            </a:pPr>
            <a:r>
              <a:rPr lang="en-US" sz="2600" dirty="0">
                <a:latin typeface="Times New Roman" pitchFamily="18" charset="0"/>
                <a:cs typeface="Times New Roman" pitchFamily="18" charset="0"/>
              </a:rPr>
              <a:t>The simulations take into account the detector’s precise  geometry, applied voltages, electrons’ initial direction and energy </a:t>
            </a:r>
            <a:r>
              <a:rPr lang="en-US" sz="2600" dirty="0" smtClean="0">
                <a:latin typeface="Times New Roman" pitchFamily="18" charset="0"/>
                <a:cs typeface="Times New Roman" pitchFamily="18" charset="0"/>
              </a:rPr>
              <a:t>spreads.  </a:t>
            </a:r>
            <a:endParaRPr lang="en-US" sz="2600" dirty="0">
              <a:latin typeface="Times New Roman" pitchFamily="18" charset="0"/>
              <a:cs typeface="Times New Roman" pitchFamily="18" charset="0"/>
            </a:endParaRPr>
          </a:p>
          <a:p>
            <a:pPr marL="285750" indent="-285750">
              <a:lnSpc>
                <a:spcPct val="150000"/>
              </a:lnSpc>
              <a:buFont typeface="Arial" pitchFamily="34" charset="0"/>
              <a:buChar char="•"/>
            </a:pPr>
            <a:r>
              <a:rPr lang="en-US" sz="2600" dirty="0">
                <a:latin typeface="Times New Roman" pitchFamily="18" charset="0"/>
                <a:cs typeface="Times New Roman" pitchFamily="18" charset="0"/>
              </a:rPr>
              <a:t>Predicted transit time spread: ~8ps</a:t>
            </a:r>
          </a:p>
          <a:p>
            <a:pPr marL="285750" indent="-285750">
              <a:lnSpc>
                <a:spcPct val="150000"/>
              </a:lnSpc>
              <a:buFont typeface="Arial" pitchFamily="34" charset="0"/>
              <a:buChar char="•"/>
            </a:pPr>
            <a:r>
              <a:rPr lang="en-US" sz="2600" dirty="0" smtClean="0">
                <a:latin typeface="Times New Roman" pitchFamily="18" charset="0"/>
                <a:cs typeface="Times New Roman" pitchFamily="18" charset="0"/>
              </a:rPr>
              <a:t>Predicted spot </a:t>
            </a:r>
            <a:r>
              <a:rPr lang="en-US" sz="2600" dirty="0">
                <a:latin typeface="Times New Roman" pitchFamily="18" charset="0"/>
                <a:cs typeface="Times New Roman" pitchFamily="18" charset="0"/>
              </a:rPr>
              <a:t>size: ~0.2mm, which corresponds to ~6.5ps technical resolution.</a:t>
            </a:r>
          </a:p>
          <a:p>
            <a:pPr marL="285750" indent="-285750">
              <a:lnSpc>
                <a:spcPct val="150000"/>
              </a:lnSpc>
              <a:buFont typeface="Arial" pitchFamily="34" charset="0"/>
              <a:buChar char="•"/>
            </a:pPr>
            <a:r>
              <a:rPr lang="en-US" sz="2600" dirty="0">
                <a:latin typeface="Times New Roman" pitchFamily="18" charset="0"/>
                <a:cs typeface="Times New Roman" pitchFamily="18" charset="0"/>
              </a:rPr>
              <a:t>In quadrature they amount to 10.3 </a:t>
            </a:r>
            <a:r>
              <a:rPr lang="en-US" sz="2600" dirty="0" err="1">
                <a:latin typeface="Times New Roman" pitchFamily="18" charset="0"/>
                <a:cs typeface="Times New Roman" pitchFamily="18" charset="0"/>
              </a:rPr>
              <a:t>ps</a:t>
            </a:r>
            <a:r>
              <a:rPr lang="en-US" sz="2600" dirty="0">
                <a:latin typeface="Times New Roman" pitchFamily="18" charset="0"/>
                <a:cs typeface="Times New Roman" pitchFamily="18" charset="0"/>
              </a:rPr>
              <a:t> total detector time resolution, whish is in good agreement with the experimental </a:t>
            </a:r>
            <a:r>
              <a:rPr lang="en-US" sz="2600" dirty="0" smtClean="0">
                <a:latin typeface="Times New Roman" pitchFamily="18" charset="0"/>
                <a:cs typeface="Times New Roman" pitchFamily="18" charset="0"/>
              </a:rPr>
              <a:t>results</a:t>
            </a:r>
          </a:p>
          <a:p>
            <a:pPr marL="285750" indent="-285750">
              <a:lnSpc>
                <a:spcPct val="150000"/>
              </a:lnSpc>
              <a:buFont typeface="Arial" pitchFamily="34" charset="0"/>
              <a:buChar char="•"/>
            </a:pPr>
            <a:r>
              <a:rPr lang="en-US" sz="2600" dirty="0" smtClean="0">
                <a:latin typeface="Times New Roman" pitchFamily="18" charset="0"/>
                <a:cs typeface="Times New Roman" pitchFamily="18" charset="0"/>
              </a:rPr>
              <a:t>The simulations are used to design the optimized detector components. It is shown that the time resolution can be improved </a:t>
            </a:r>
            <a:r>
              <a:rPr lang="en-US" sz="2600" dirty="0" smtClean="0">
                <a:latin typeface="Times New Roman" pitchFamily="18" charset="0"/>
                <a:cs typeface="Times New Roman" pitchFamily="18" charset="0"/>
              </a:rPr>
              <a:t>further</a:t>
            </a:r>
            <a:r>
              <a:rPr lang="en-US" sz="2600" dirty="0" smtClean="0">
                <a:latin typeface="Times New Roman" pitchFamily="18" charset="0"/>
                <a:cs typeface="Times New Roman" pitchFamily="18" charset="0"/>
              </a:rPr>
              <a:t>, to ~1 </a:t>
            </a:r>
            <a:r>
              <a:rPr lang="en-US" sz="2600" dirty="0" err="1" smtClean="0">
                <a:latin typeface="Times New Roman" pitchFamily="18" charset="0"/>
                <a:cs typeface="Times New Roman" pitchFamily="18" charset="0"/>
              </a:rPr>
              <a:t>ps</a:t>
            </a:r>
            <a:r>
              <a:rPr lang="en-US" sz="2600" dirty="0" smtClean="0">
                <a:latin typeface="Times New Roman" pitchFamily="18" charset="0"/>
                <a:cs typeface="Times New Roman" pitchFamily="18" charset="0"/>
              </a:rPr>
              <a:t> range </a:t>
            </a:r>
          </a:p>
          <a:p>
            <a:pPr marL="342900" indent="-342900">
              <a:buFont typeface="Arial" pitchFamily="34" charset="0"/>
              <a:buChar char="•"/>
            </a:pPr>
            <a:endParaRPr lang="en-US" dirty="0">
              <a:solidFill>
                <a:schemeClr val="accent1">
                  <a:lumMod val="50000"/>
                </a:schemeClr>
              </a:solidFill>
              <a:latin typeface="Times New Roman" pitchFamily="18" charset="0"/>
              <a:cs typeface="Times New Roman" pitchFamily="18" charset="0"/>
            </a:endParaRPr>
          </a:p>
        </p:txBody>
      </p:sp>
      <p:sp>
        <p:nvSpPr>
          <p:cNvPr id="3" name="Slide Number Placeholder 2">
            <a:extLst>
              <a:ext uri="{FF2B5EF4-FFF2-40B4-BE49-F238E27FC236}">
                <a16:creationId xmlns:a16="http://schemas.microsoft.com/office/drawing/2014/main" xmlns="" id="{6274A371-74DB-4A9B-8EB0-2C3890AD0D8B}"/>
              </a:ext>
            </a:extLst>
          </p:cNvPr>
          <p:cNvSpPr>
            <a:spLocks noGrp="1"/>
          </p:cNvSpPr>
          <p:nvPr>
            <p:ph type="sldNum" sz="quarter" idx="12"/>
          </p:nvPr>
        </p:nvSpPr>
        <p:spPr/>
        <p:txBody>
          <a:bodyPr/>
          <a:lstStyle/>
          <a:p>
            <a:fld id="{079BECA0-F4D6-44B2-AB77-94B282D64ACF}" type="slidenum">
              <a:rPr lang="en-US" smtClean="0"/>
              <a:pPr/>
              <a:t>12</a:t>
            </a:fld>
            <a:endParaRPr lang="en-US"/>
          </a:p>
        </p:txBody>
      </p:sp>
      <p:sp>
        <p:nvSpPr>
          <p:cNvPr id="4" name="Footer Placeholder 3"/>
          <p:cNvSpPr>
            <a:spLocks noGrp="1"/>
          </p:cNvSpPr>
          <p:nvPr>
            <p:ph type="ftr" sz="quarter" idx="11"/>
          </p:nvPr>
        </p:nvSpPr>
        <p:spPr/>
        <p:txBody>
          <a:bodyPr/>
          <a:lstStyle/>
          <a:p>
            <a:r>
              <a:rPr lang="en-US" smtClean="0"/>
              <a:t>DeSyT-2025, Catania</a:t>
            </a:r>
            <a:endParaRPr lang="en-US"/>
          </a:p>
        </p:txBody>
      </p:sp>
    </p:spTree>
    <p:extLst>
      <p:ext uri="{BB962C8B-B14F-4D97-AF65-F5344CB8AC3E}">
        <p14:creationId xmlns:p14="http://schemas.microsoft.com/office/powerpoint/2010/main" val="93543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1158232" y="185328"/>
            <a:ext cx="9166885" cy="586926"/>
          </a:xfrm>
          <a:prstGeom prst="rect">
            <a:avLst/>
          </a:prstGeom>
          <a:noFill/>
          <a:ln w="9525">
            <a:noFill/>
            <a:round/>
            <a:headEnd/>
            <a:tailEnd/>
          </a:ln>
        </p:spPr>
        <p:txBody>
          <a:bodyPr wrap="square" lIns="89973" tIns="46785" rIns="89973" bIns="46785" rtlCol="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smtClean="0">
                <a:latin typeface="Times New Roman" panose="02020603050405020304" pitchFamily="18" charset="0"/>
                <a:cs typeface="Times New Roman" panose="02020603050405020304" pitchFamily="18" charset="0"/>
              </a:rPr>
              <a:t>Other applications of the RF Timer</a:t>
            </a:r>
            <a:endParaRPr lang="ru-RU" sz="3200" b="1" dirty="0">
              <a:latin typeface="Times New Roman" panose="02020603050405020304" pitchFamily="18" charset="0"/>
              <a:cs typeface="Times New Roman" panose="02020603050405020304" pitchFamily="18" charset="0"/>
            </a:endParaRPr>
          </a:p>
        </p:txBody>
      </p:sp>
      <p:pic>
        <p:nvPicPr>
          <p:cNvPr id="6" name="Picture 3"/>
          <p:cNvPicPr>
            <a:picLocks noChangeAspect="1" noChangeArrowheads="1"/>
          </p:cNvPicPr>
          <p:nvPr/>
        </p:nvPicPr>
        <p:blipFill>
          <a:blip r:embed="rId2" cstate="print"/>
          <a:srcRect/>
          <a:stretch>
            <a:fillRect/>
          </a:stretch>
        </p:blipFill>
        <p:spPr bwMode="auto">
          <a:xfrm>
            <a:off x="7170440" y="3723029"/>
            <a:ext cx="2880320" cy="2304405"/>
          </a:xfrm>
          <a:prstGeom prst="rect">
            <a:avLst/>
          </a:prstGeom>
          <a:noFill/>
          <a:ln w="9525">
            <a:noFill/>
            <a:miter lim="800000"/>
            <a:headEnd/>
            <a:tailEnd/>
          </a:ln>
        </p:spPr>
      </p:pic>
      <p:sp>
        <p:nvSpPr>
          <p:cNvPr id="8" name="TextBox 7">
            <a:extLst>
              <a:ext uri="{FF2B5EF4-FFF2-40B4-BE49-F238E27FC236}">
                <a16:creationId xmlns:a16="http://schemas.microsoft.com/office/drawing/2014/main" xmlns="" id="{9EB5CEBF-E553-4F81-9749-43746794548B}"/>
              </a:ext>
            </a:extLst>
          </p:cNvPr>
          <p:cNvSpPr txBox="1"/>
          <p:nvPr/>
        </p:nvSpPr>
        <p:spPr>
          <a:xfrm>
            <a:off x="6716852" y="3334516"/>
            <a:ext cx="3897121" cy="400110"/>
          </a:xfrm>
          <a:prstGeom prst="rect">
            <a:avLst/>
          </a:prstGeom>
          <a:noFill/>
        </p:spPr>
        <p:txBody>
          <a:bodyPr wrap="square">
            <a:spAutoFit/>
          </a:bodyPr>
          <a:lstStyle/>
          <a:p>
            <a:r>
              <a:rPr lang="en-US" altLang="en-US" sz="2000" b="1" dirty="0">
                <a:solidFill>
                  <a:schemeClr val="tx2"/>
                </a:solidFill>
                <a:cs typeface="Times New Roman" panose="02020603050405020304" pitchFamily="18" charset="0"/>
              </a:rPr>
              <a:t> </a:t>
            </a:r>
            <a:r>
              <a:rPr lang="en-US" altLang="en-US" sz="2000" b="1" dirty="0">
                <a:solidFill>
                  <a:schemeClr val="tx2">
                    <a:lumMod val="50000"/>
                  </a:schemeClr>
                </a:solidFill>
                <a:cs typeface="Times New Roman" panose="02020603050405020304" pitchFamily="18" charset="0"/>
              </a:rPr>
              <a:t>Diffuse Optical Tomography (DOT)</a:t>
            </a:r>
            <a:endParaRPr lang="ru-RU" sz="2000" dirty="0">
              <a:solidFill>
                <a:schemeClr val="tx2">
                  <a:lumMod val="50000"/>
                </a:schemeClr>
              </a:solidFill>
            </a:endParaRPr>
          </a:p>
        </p:txBody>
      </p:sp>
      <p:grpSp>
        <p:nvGrpSpPr>
          <p:cNvPr id="14" name="Group 13">
            <a:extLst>
              <a:ext uri="{FF2B5EF4-FFF2-40B4-BE49-F238E27FC236}">
                <a16:creationId xmlns:a16="http://schemas.microsoft.com/office/drawing/2014/main" xmlns="" id="{F4C35C3E-EA37-42E1-8A8C-D2B0BB3D8F57}"/>
              </a:ext>
            </a:extLst>
          </p:cNvPr>
          <p:cNvGrpSpPr/>
          <p:nvPr/>
        </p:nvGrpSpPr>
        <p:grpSpPr>
          <a:xfrm>
            <a:off x="6716852" y="785637"/>
            <a:ext cx="4054107" cy="2265655"/>
            <a:chOff x="6135631" y="591406"/>
            <a:chExt cx="4054107" cy="2265656"/>
          </a:xfrm>
        </p:grpSpPr>
        <p:pic>
          <p:nvPicPr>
            <p:cNvPr id="3" name="Picture 2">
              <a:extLst>
                <a:ext uri="{FF2B5EF4-FFF2-40B4-BE49-F238E27FC236}">
                  <a16:creationId xmlns:a16="http://schemas.microsoft.com/office/drawing/2014/main" xmlns="" id="{699A42D3-6F9D-4D46-8F60-7690006C567E}"/>
                </a:ext>
              </a:extLst>
            </p:cNvPr>
            <p:cNvPicPr>
              <a:picLocks noChangeAspect="1"/>
            </p:cNvPicPr>
            <p:nvPr/>
          </p:nvPicPr>
          <p:blipFill>
            <a:blip r:embed="rId3"/>
            <a:stretch>
              <a:fillRect/>
            </a:stretch>
          </p:blipFill>
          <p:spPr>
            <a:xfrm>
              <a:off x="6135631" y="1003565"/>
              <a:ext cx="3608265" cy="1853497"/>
            </a:xfrm>
            <a:prstGeom prst="rect">
              <a:avLst/>
            </a:prstGeom>
          </p:spPr>
        </p:pic>
        <p:sp>
          <p:nvSpPr>
            <p:cNvPr id="13" name="TextBox 12">
              <a:extLst>
                <a:ext uri="{FF2B5EF4-FFF2-40B4-BE49-F238E27FC236}">
                  <a16:creationId xmlns:a16="http://schemas.microsoft.com/office/drawing/2014/main" xmlns="" id="{4C0FF73B-6568-4BD4-8A6C-AE463859B5C4}"/>
                </a:ext>
              </a:extLst>
            </p:cNvPr>
            <p:cNvSpPr txBox="1"/>
            <p:nvPr/>
          </p:nvSpPr>
          <p:spPr>
            <a:xfrm>
              <a:off x="6135631" y="591406"/>
              <a:ext cx="4054107" cy="400110"/>
            </a:xfrm>
            <a:prstGeom prst="rect">
              <a:avLst/>
            </a:prstGeom>
            <a:noFill/>
          </p:spPr>
          <p:txBody>
            <a:bodyPr wrap="square">
              <a:spAutoFit/>
            </a:bodyPr>
            <a:lstStyle/>
            <a:p>
              <a:r>
                <a:rPr lang="en-US" altLang="en-US" sz="2000" b="1" dirty="0">
                  <a:solidFill>
                    <a:schemeClr val="tx2">
                      <a:lumMod val="50000"/>
                    </a:schemeClr>
                  </a:solidFill>
                  <a:cs typeface="Times New Roman" panose="02020603050405020304" pitchFamily="18" charset="0"/>
                </a:rPr>
                <a:t>Positron Emission Tomography (PET)</a:t>
              </a:r>
              <a:endParaRPr lang="ru-RU" sz="2000" dirty="0">
                <a:solidFill>
                  <a:schemeClr val="tx2">
                    <a:lumMod val="50000"/>
                  </a:schemeClr>
                </a:solidFill>
              </a:endParaRPr>
            </a:p>
          </p:txBody>
        </p:sp>
      </p:grpSp>
      <p:pic>
        <p:nvPicPr>
          <p:cNvPr id="17" name="Picture 16">
            <a:extLst>
              <a:ext uri="{FF2B5EF4-FFF2-40B4-BE49-F238E27FC236}">
                <a16:creationId xmlns:a16="http://schemas.microsoft.com/office/drawing/2014/main" xmlns="" id="{D60FC52B-D92E-4F1D-B91C-AAA80A4D97D5}"/>
              </a:ext>
            </a:extLst>
          </p:cNvPr>
          <p:cNvPicPr>
            <a:picLocks noChangeAspect="1"/>
          </p:cNvPicPr>
          <p:nvPr/>
        </p:nvPicPr>
        <p:blipFill>
          <a:blip r:embed="rId4"/>
          <a:stretch>
            <a:fillRect/>
          </a:stretch>
        </p:blipFill>
        <p:spPr>
          <a:xfrm>
            <a:off x="521323" y="3645104"/>
            <a:ext cx="4945465" cy="2240287"/>
          </a:xfrm>
          <a:prstGeom prst="rect">
            <a:avLst/>
          </a:prstGeom>
        </p:spPr>
      </p:pic>
      <p:sp>
        <p:nvSpPr>
          <p:cNvPr id="18" name="TextBox 17">
            <a:extLst>
              <a:ext uri="{FF2B5EF4-FFF2-40B4-BE49-F238E27FC236}">
                <a16:creationId xmlns:a16="http://schemas.microsoft.com/office/drawing/2014/main" xmlns="" id="{57CE251C-0F28-4C1A-A705-B350F3A7B33B}"/>
              </a:ext>
            </a:extLst>
          </p:cNvPr>
          <p:cNvSpPr txBox="1"/>
          <p:nvPr/>
        </p:nvSpPr>
        <p:spPr>
          <a:xfrm>
            <a:off x="329203" y="3322919"/>
            <a:ext cx="5795982" cy="400110"/>
          </a:xfrm>
          <a:prstGeom prst="rect">
            <a:avLst/>
          </a:prstGeom>
          <a:noFill/>
        </p:spPr>
        <p:txBody>
          <a:bodyPr wrap="square">
            <a:spAutoFit/>
          </a:bodyPr>
          <a:lstStyle/>
          <a:p>
            <a:pPr algn="ctr"/>
            <a:r>
              <a:rPr lang="en-US" altLang="en-US" sz="2000" b="1" dirty="0">
                <a:solidFill>
                  <a:schemeClr val="tx2">
                    <a:lumMod val="50000"/>
                  </a:schemeClr>
                </a:solidFill>
                <a:cs typeface="Times New Roman" panose="02020603050405020304" pitchFamily="18" charset="0"/>
              </a:rPr>
              <a:t>Time-Correlated Single Photon Counting (TCSPC)</a:t>
            </a:r>
            <a:endParaRPr lang="ru-RU" sz="2000" dirty="0">
              <a:solidFill>
                <a:schemeClr val="tx2">
                  <a:lumMod val="50000"/>
                </a:schemeClr>
              </a:solidFill>
            </a:endParaRPr>
          </a:p>
        </p:txBody>
      </p:sp>
      <p:sp>
        <p:nvSpPr>
          <p:cNvPr id="19" name="Slide Number Placeholder 18">
            <a:extLst>
              <a:ext uri="{FF2B5EF4-FFF2-40B4-BE49-F238E27FC236}">
                <a16:creationId xmlns:a16="http://schemas.microsoft.com/office/drawing/2014/main" xmlns="" id="{40A8C1FC-06D6-4C74-8586-C006C60EDE0C}"/>
              </a:ext>
            </a:extLst>
          </p:cNvPr>
          <p:cNvSpPr>
            <a:spLocks noGrp="1"/>
          </p:cNvSpPr>
          <p:nvPr>
            <p:ph type="sldNum" sz="quarter" idx="12"/>
          </p:nvPr>
        </p:nvSpPr>
        <p:spPr/>
        <p:txBody>
          <a:bodyPr/>
          <a:lstStyle/>
          <a:p>
            <a:fld id="{95E2BF06-261B-475B-969C-00E0CC6029E3}" type="slidenum">
              <a:rPr lang="en-US" smtClean="0"/>
              <a:t>13</a:t>
            </a:fld>
            <a:endParaRPr lang="en-US"/>
          </a:p>
        </p:txBody>
      </p:sp>
      <p:sp>
        <p:nvSpPr>
          <p:cNvPr id="2" name="TextBox 1"/>
          <p:cNvSpPr txBox="1"/>
          <p:nvPr/>
        </p:nvSpPr>
        <p:spPr>
          <a:xfrm>
            <a:off x="1918637" y="797686"/>
            <a:ext cx="4015760" cy="400110"/>
          </a:xfrm>
          <a:prstGeom prst="rect">
            <a:avLst/>
          </a:prstGeom>
          <a:noFill/>
        </p:spPr>
        <p:txBody>
          <a:bodyPr wrap="square" rtlCol="0">
            <a:spAutoFit/>
          </a:bodyPr>
          <a:lstStyle/>
          <a:p>
            <a:r>
              <a:rPr lang="en-US" sz="2000" b="1" dirty="0" smtClean="0">
                <a:solidFill>
                  <a:schemeClr val="tx2">
                    <a:lumMod val="50000"/>
                  </a:schemeClr>
                </a:solidFill>
              </a:rPr>
              <a:t>Heavy Ion Detector</a:t>
            </a:r>
            <a:endParaRPr lang="en-US" sz="2000" b="1" dirty="0">
              <a:solidFill>
                <a:schemeClr val="tx2">
                  <a:lumMod val="50000"/>
                </a:schemeClr>
              </a:solidFill>
            </a:endParaRPr>
          </a:p>
        </p:txBody>
      </p:sp>
      <p:pic>
        <p:nvPicPr>
          <p:cNvPr id="15" name="Picture 14" descr="C:\Users\User\Downloads\2 RF PMT sxema.jpg">
            <a:extLst>
              <a:ext uri="{FF2B5EF4-FFF2-40B4-BE49-F238E27FC236}">
                <a16:creationId xmlns:a16="http://schemas.microsoft.com/office/drawing/2014/main" xmlns="" id="{CE8CAA28-8400-43EE-9F5B-EA57FD729A9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789" y="1248660"/>
            <a:ext cx="2733651" cy="205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ooter Placeholder 2"/>
          <p:cNvSpPr>
            <a:spLocks noGrp="1"/>
          </p:cNvSpPr>
          <p:nvPr>
            <p:ph type="ftr" sz="quarter" idx="11"/>
          </p:nvPr>
        </p:nvSpPr>
        <p:spPr>
          <a:xfrm>
            <a:off x="4038600" y="6356350"/>
            <a:ext cx="4114800" cy="365125"/>
          </a:xfrm>
        </p:spPr>
        <p:txBody>
          <a:bodyPr/>
          <a:lstStyle/>
          <a:p>
            <a:r>
              <a:rPr lang="en-US" dirty="0" smtClean="0"/>
              <a:t>DeSyT-2025, Catania</a:t>
            </a:r>
            <a:endParaRPr lang="en-US" dirty="0"/>
          </a:p>
        </p:txBody>
      </p:sp>
    </p:spTree>
    <p:extLst>
      <p:ext uri="{BB962C8B-B14F-4D97-AF65-F5344CB8AC3E}">
        <p14:creationId xmlns:p14="http://schemas.microsoft.com/office/powerpoint/2010/main" val="879540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30058"/>
        <p:cNvGrpSpPr/>
        <p:nvPr/>
      </p:nvGrpSpPr>
      <p:grpSpPr>
        <a:xfrm>
          <a:off x="0" y="0"/>
          <a:ext cx="0" cy="0"/>
          <a:chOff x="0" y="0"/>
          <a:chExt cx="0" cy="0"/>
        </a:xfrm>
      </p:grpSpPr>
      <p:sp>
        <p:nvSpPr>
          <p:cNvPr id="130059" name="Google Shape;130059;p2"/>
          <p:cNvSpPr txBox="1"/>
          <p:nvPr/>
        </p:nvSpPr>
        <p:spPr>
          <a:xfrm>
            <a:off x="2569967" y="85722"/>
            <a:ext cx="7416900" cy="586906"/>
          </a:xfrm>
          <a:prstGeom prst="rect">
            <a:avLst/>
          </a:prstGeom>
          <a:noFill/>
          <a:ln>
            <a:noFill/>
          </a:ln>
        </p:spPr>
        <p:txBody>
          <a:bodyPr spcFirstLastPara="1" wrap="square" lIns="89950" tIns="46775" rIns="89950" bIns="46775" anchor="t" anchorCtr="0">
            <a:spAutoFit/>
          </a:bodyPr>
          <a:lstStyle/>
          <a:p>
            <a:pPr algn="ctr"/>
            <a:r>
              <a:rPr lang="en-US" sz="3200" b="1" dirty="0">
                <a:latin typeface="Times New Roman" panose="02020603050405020304" pitchFamily="18" charset="0"/>
                <a:cs typeface="Times New Roman" panose="02020603050405020304" pitchFamily="18" charset="0"/>
              </a:rPr>
              <a:t>Summary</a:t>
            </a:r>
          </a:p>
        </p:txBody>
      </p:sp>
      <p:sp>
        <p:nvSpPr>
          <p:cNvPr id="130060" name="Google Shape;130060;p2"/>
          <p:cNvSpPr txBox="1"/>
          <p:nvPr/>
        </p:nvSpPr>
        <p:spPr>
          <a:xfrm>
            <a:off x="1" y="836455"/>
            <a:ext cx="12192000" cy="4280225"/>
          </a:xfrm>
          <a:prstGeom prst="rect">
            <a:avLst/>
          </a:prstGeom>
          <a:noFill/>
          <a:ln>
            <a:noFill/>
          </a:ln>
        </p:spPr>
        <p:txBody>
          <a:bodyPr spcFirstLastPara="1" wrap="square" lIns="89950" tIns="46775" rIns="89950" bIns="46775" anchor="t" anchorCtr="0">
            <a:spAutoFit/>
          </a:bodyPr>
          <a:lstStyle/>
          <a:p>
            <a:pPr marL="0" lvl="1" algn="just"/>
            <a:r>
              <a:rPr lang="en-US" sz="2400" dirty="0">
                <a:solidFill>
                  <a:schemeClr val="tx2"/>
                </a:solidFill>
              </a:rPr>
              <a:t>    </a:t>
            </a:r>
            <a:r>
              <a:rPr lang="en-US" sz="2400" dirty="0" smtClean="0">
                <a:solidFill>
                  <a:schemeClr val="tx2"/>
                </a:solidFill>
              </a:rPr>
              <a:t>    </a:t>
            </a:r>
            <a:r>
              <a:rPr lang="en-US" sz="2400" dirty="0" smtClean="0">
                <a:solidFill>
                  <a:schemeClr val="tx2"/>
                </a:solidFill>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New </a:t>
            </a:r>
            <a:r>
              <a:rPr lang="en-US" sz="2200" dirty="0">
                <a:latin typeface="Times New Roman" panose="02020603050405020304" pitchFamily="18" charset="0"/>
                <a:cs typeface="Times New Roman" panose="02020603050405020304" pitchFamily="18" charset="0"/>
              </a:rPr>
              <a:t>ultra-high precision timer, based on RF circular scanning (</a:t>
            </a:r>
            <a:r>
              <a:rPr lang="en-US" sz="2200" b="1" dirty="0">
                <a:latin typeface="Times New Roman" panose="02020603050405020304" pitchFamily="18" charset="0"/>
                <a:cs typeface="Times New Roman" panose="02020603050405020304" pitchFamily="18" charset="0"/>
              </a:rPr>
              <a:t>RF Timer</a:t>
            </a:r>
            <a:r>
              <a:rPr lang="en-US" sz="2200" dirty="0">
                <a:latin typeface="Times New Roman" panose="02020603050405020304" pitchFamily="18" charset="0"/>
                <a:cs typeface="Times New Roman" panose="02020603050405020304" pitchFamily="18" charset="0"/>
              </a:rPr>
              <a:t>), is developed and  tested. </a:t>
            </a:r>
          </a:p>
          <a:p>
            <a:pPr marL="0" lvl="1" algn="just"/>
            <a:endParaRPr lang="en-US" sz="2400" dirty="0">
              <a:solidFill>
                <a:schemeClr val="tx2"/>
              </a:solidFill>
              <a:latin typeface="Times New Roman" panose="02020603050405020304" pitchFamily="18" charset="0"/>
              <a:cs typeface="Times New Roman" panose="02020603050405020304" pitchFamily="18" charset="0"/>
            </a:endParaRPr>
          </a:p>
          <a:p>
            <a:pPr marL="0" lvl="1"/>
            <a:r>
              <a:rPr lang="en-US" sz="2200" b="1" dirty="0" smtClean="0">
                <a:solidFill>
                  <a:schemeClr val="tx2"/>
                </a:solidFill>
                <a:latin typeface="Times New Roman" panose="02020603050405020304" pitchFamily="18" charset="0"/>
                <a:cs typeface="Times New Roman" panose="02020603050405020304" pitchFamily="18" charset="0"/>
              </a:rPr>
              <a:t>	The </a:t>
            </a:r>
            <a:r>
              <a:rPr lang="en-US" sz="2200" b="1" dirty="0">
                <a:solidFill>
                  <a:schemeClr val="tx2"/>
                </a:solidFill>
                <a:latin typeface="Times New Roman" panose="02020603050405020304" pitchFamily="18" charset="0"/>
                <a:cs typeface="Times New Roman" panose="02020603050405020304" pitchFamily="18" charset="0"/>
              </a:rPr>
              <a:t>RF Timer provides:</a:t>
            </a:r>
          </a:p>
          <a:p>
            <a:pPr marL="727361" lvl="1" indent="-342900">
              <a:lnSpc>
                <a:spcPct val="150000"/>
              </a:lnSpc>
              <a:buFont typeface="Wingdings" panose="05000000000000000000" pitchFamily="2" charset="2"/>
              <a:buChar char="Ø"/>
            </a:pPr>
            <a:r>
              <a:rPr lang="en-US" sz="2200" b="1" dirty="0">
                <a:solidFill>
                  <a:srgbClr val="C00000"/>
                </a:solidFill>
                <a:latin typeface="Times New Roman" panose="02020603050405020304" pitchFamily="18" charset="0"/>
                <a:cs typeface="Times New Roman" panose="02020603050405020304" pitchFamily="18" charset="0"/>
              </a:rPr>
              <a:t>≤ 10 </a:t>
            </a:r>
            <a:r>
              <a:rPr lang="en-US" sz="2200" b="1" dirty="0" err="1">
                <a:solidFill>
                  <a:srgbClr val="C00000"/>
                </a:solidFill>
                <a:latin typeface="Times New Roman" panose="02020603050405020304" pitchFamily="18" charset="0"/>
                <a:cs typeface="Times New Roman" panose="02020603050405020304" pitchFamily="18" charset="0"/>
              </a:rPr>
              <a:t>ps</a:t>
            </a:r>
            <a:r>
              <a:rPr lang="en-US" sz="2200" b="1" dirty="0">
                <a:solidFill>
                  <a:srgbClr val="C00000"/>
                </a:solidFill>
                <a:latin typeface="Times New Roman" panose="02020603050405020304" pitchFamily="18" charset="0"/>
                <a:cs typeface="Times New Roman" panose="02020603050405020304" pitchFamily="18" charset="0"/>
              </a:rPr>
              <a:t> </a:t>
            </a:r>
            <a:r>
              <a:rPr lang="en-US" sz="2200" dirty="0">
                <a:solidFill>
                  <a:schemeClr val="tx2"/>
                </a:solidFill>
                <a:latin typeface="Times New Roman" panose="02020603050405020304" pitchFamily="18" charset="0"/>
                <a:cs typeface="Times New Roman" panose="02020603050405020304" pitchFamily="18" charset="0"/>
              </a:rPr>
              <a:t>time resolution</a:t>
            </a:r>
          </a:p>
          <a:p>
            <a:pPr marL="727361" lvl="1" indent="-342900">
              <a:lnSpc>
                <a:spcPct val="150000"/>
              </a:lnSpc>
              <a:buFont typeface="Wingdings" panose="05000000000000000000" pitchFamily="2" charset="2"/>
              <a:buChar char="Ø"/>
            </a:pPr>
            <a:r>
              <a:rPr lang="en-US" sz="2200" b="1" dirty="0">
                <a:solidFill>
                  <a:srgbClr val="C00000"/>
                </a:solidFill>
                <a:latin typeface="Times New Roman" panose="02020603050405020304" pitchFamily="18" charset="0"/>
                <a:cs typeface="Times New Roman" panose="02020603050405020304" pitchFamily="18" charset="0"/>
              </a:rPr>
              <a:t>MHz </a:t>
            </a:r>
            <a:r>
              <a:rPr lang="en-US" sz="2200" dirty="0">
                <a:solidFill>
                  <a:schemeClr val="tx2"/>
                </a:solidFill>
                <a:latin typeface="Times New Roman" panose="02020603050405020304" pitchFamily="18" charset="0"/>
                <a:cs typeface="Times New Roman" panose="02020603050405020304" pitchFamily="18" charset="0"/>
              </a:rPr>
              <a:t>counting rate </a:t>
            </a:r>
          </a:p>
          <a:p>
            <a:pPr marL="727361" lvl="1" indent="-342900">
              <a:lnSpc>
                <a:spcPct val="150000"/>
              </a:lnSpc>
              <a:buFont typeface="Wingdings" panose="05000000000000000000" pitchFamily="2" charset="2"/>
              <a:buChar char="Ø"/>
            </a:pPr>
            <a:r>
              <a:rPr lang="en-US" sz="2200" b="1" dirty="0">
                <a:solidFill>
                  <a:srgbClr val="C00000"/>
                </a:solidFill>
                <a:latin typeface="Times New Roman" panose="02020603050405020304" pitchFamily="18" charset="0"/>
                <a:cs typeface="Times New Roman" panose="02020603050405020304" pitchFamily="18" charset="0"/>
              </a:rPr>
              <a:t>≤ 0.5 </a:t>
            </a:r>
            <a:r>
              <a:rPr lang="en-US" sz="2200" b="1" dirty="0" err="1">
                <a:solidFill>
                  <a:srgbClr val="C00000"/>
                </a:solidFill>
                <a:latin typeface="Times New Roman" panose="02020603050405020304" pitchFamily="18" charset="0"/>
                <a:cs typeface="Times New Roman" panose="02020603050405020304" pitchFamily="18" charset="0"/>
              </a:rPr>
              <a:t>ps</a:t>
            </a:r>
            <a:r>
              <a:rPr lang="en-US" sz="2200" b="1" dirty="0">
                <a:solidFill>
                  <a:srgbClr val="C00000"/>
                </a:solidFill>
                <a:latin typeface="Times New Roman" panose="02020603050405020304" pitchFamily="18" charset="0"/>
                <a:cs typeface="Times New Roman" panose="02020603050405020304" pitchFamily="18" charset="0"/>
              </a:rPr>
              <a:t>/h </a:t>
            </a:r>
            <a:r>
              <a:rPr lang="en-US" sz="2200" dirty="0">
                <a:solidFill>
                  <a:schemeClr val="tx2"/>
                </a:solidFill>
                <a:latin typeface="Times New Roman" panose="02020603050405020304" pitchFamily="18" charset="0"/>
                <a:cs typeface="Times New Roman" panose="02020603050405020304" pitchFamily="18" charset="0"/>
              </a:rPr>
              <a:t>(FWHM)</a:t>
            </a:r>
            <a:r>
              <a:rPr lang="en-US" sz="2200" b="1" dirty="0">
                <a:solidFill>
                  <a:schemeClr val="tx2"/>
                </a:solidFill>
                <a:latin typeface="Times New Roman" panose="02020603050405020304" pitchFamily="18" charset="0"/>
                <a:cs typeface="Times New Roman" panose="02020603050405020304" pitchFamily="18" charset="0"/>
              </a:rPr>
              <a:t> </a:t>
            </a:r>
            <a:r>
              <a:rPr lang="en-US" sz="2200" dirty="0">
                <a:solidFill>
                  <a:schemeClr val="tx2"/>
                </a:solidFill>
                <a:latin typeface="Times New Roman" panose="02020603050405020304" pitchFamily="18" charset="0"/>
                <a:cs typeface="Times New Roman" panose="02020603050405020304" pitchFamily="18" charset="0"/>
              </a:rPr>
              <a:t>stability</a:t>
            </a:r>
            <a:endParaRPr lang="en-US" sz="2200" b="1" dirty="0">
              <a:solidFill>
                <a:srgbClr val="C00000"/>
              </a:solidFill>
              <a:latin typeface="Times New Roman" panose="02020603050405020304" pitchFamily="18" charset="0"/>
              <a:cs typeface="Times New Roman" panose="02020603050405020304" pitchFamily="18" charset="0"/>
            </a:endParaRPr>
          </a:p>
          <a:p>
            <a:pPr marL="727361" lvl="1" indent="-342900">
              <a:lnSpc>
                <a:spcPct val="150000"/>
              </a:lnSpc>
              <a:buFont typeface="Wingdings" panose="05000000000000000000" pitchFamily="2" charset="2"/>
              <a:buChar char="Ø"/>
            </a:pPr>
            <a:endParaRPr lang="en-US" sz="2200" b="1" dirty="0">
              <a:solidFill>
                <a:srgbClr val="C00000"/>
              </a:solidFill>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	After </a:t>
            </a:r>
            <a:r>
              <a:rPr lang="en-US" sz="2200" dirty="0">
                <a:latin typeface="Times New Roman" panose="02020603050405020304" pitchFamily="18" charset="0"/>
                <a:cs typeface="Times New Roman" panose="02020603050405020304" pitchFamily="18" charset="0"/>
              </a:rPr>
              <a:t>optimization we expect to achieve ~</a:t>
            </a:r>
            <a:r>
              <a:rPr lang="en-US" sz="2200" b="1" dirty="0">
                <a:latin typeface="Times New Roman" panose="02020603050405020304" pitchFamily="18" charset="0"/>
                <a:cs typeface="Times New Roman" panose="02020603050405020304" pitchFamily="18" charset="0"/>
              </a:rPr>
              <a:t>1 </a:t>
            </a:r>
            <a:r>
              <a:rPr lang="en-US" sz="2200" b="1" dirty="0" err="1">
                <a:latin typeface="Times New Roman" panose="02020603050405020304" pitchFamily="18" charset="0"/>
                <a:cs typeface="Times New Roman" panose="02020603050405020304" pitchFamily="18" charset="0"/>
              </a:rPr>
              <a:t>ps</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time resolution.  </a:t>
            </a:r>
            <a:endParaRPr lang="ru-RU" sz="2200" dirty="0">
              <a:latin typeface="Times New Roman" panose="02020603050405020304" pitchFamily="18" charset="0"/>
              <a:cs typeface="Times New Roman" panose="02020603050405020304" pitchFamily="18" charset="0"/>
            </a:endParaRPr>
          </a:p>
          <a:p>
            <a:pPr marL="0" lvl="1" algn="just"/>
            <a:r>
              <a:rPr lang="en-US" sz="2400" dirty="0">
                <a:solidFill>
                  <a:schemeClr val="tx2"/>
                </a:solidFill>
              </a:rPr>
              <a:t>	</a:t>
            </a:r>
          </a:p>
          <a:p>
            <a:pPr marL="0" lvl="1"/>
            <a:r>
              <a:rPr lang="en-US" sz="2200" dirty="0">
                <a:solidFill>
                  <a:schemeClr val="tx2"/>
                </a:solidFill>
              </a:rPr>
              <a:t>	</a:t>
            </a:r>
            <a:endParaRPr lang="en-US" sz="2400" dirty="0" smtClean="0">
              <a:solidFill>
                <a:schemeClr val="tx2"/>
              </a:solidFill>
            </a:endParaRPr>
          </a:p>
        </p:txBody>
      </p:sp>
      <p:sp>
        <p:nvSpPr>
          <p:cNvPr id="3" name="Footer Placeholder 2"/>
          <p:cNvSpPr>
            <a:spLocks noGrp="1"/>
          </p:cNvSpPr>
          <p:nvPr>
            <p:ph type="ftr" sz="quarter" idx="11"/>
          </p:nvPr>
        </p:nvSpPr>
        <p:spPr/>
        <p:txBody>
          <a:bodyPr/>
          <a:lstStyle/>
          <a:p>
            <a:r>
              <a:rPr lang="en-US" dirty="0" smtClean="0"/>
              <a:t>DeSyT-2025, Catania</a:t>
            </a:r>
            <a:endParaRPr lang="en-US" dirty="0"/>
          </a:p>
        </p:txBody>
      </p:sp>
      <p:sp>
        <p:nvSpPr>
          <p:cNvPr id="4" name="TextBox 3"/>
          <p:cNvSpPr txBox="1"/>
          <p:nvPr/>
        </p:nvSpPr>
        <p:spPr>
          <a:xfrm>
            <a:off x="466725" y="4600575"/>
            <a:ext cx="10963275" cy="1723549"/>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The time-resolved photo-electron emission </a:t>
            </a:r>
            <a:r>
              <a:rPr lang="en-US" sz="2200" dirty="0" smtClean="0">
                <a:latin typeface="Times New Roman" panose="02020603050405020304" pitchFamily="18" charset="0"/>
                <a:cs typeface="Times New Roman" panose="02020603050405020304" pitchFamily="18" charset="0"/>
              </a:rPr>
              <a:t>detection system </a:t>
            </a:r>
            <a:r>
              <a:rPr lang="en-US" sz="2200" dirty="0">
                <a:latin typeface="Times New Roman" panose="02020603050405020304" pitchFamily="18" charset="0"/>
                <a:cs typeface="Times New Roman" panose="02020603050405020304" pitchFamily="18" charset="0"/>
              </a:rPr>
              <a:t>is built in our lab, studies of the         lifetimes of quantum states are in </a:t>
            </a:r>
            <a:r>
              <a:rPr lang="en-US" sz="2200" dirty="0" smtClean="0">
                <a:latin typeface="Times New Roman" panose="02020603050405020304" pitchFamily="18" charset="0"/>
                <a:cs typeface="Times New Roman" panose="02020603050405020304" pitchFamily="18" charset="0"/>
              </a:rPr>
              <a:t>progress.</a:t>
            </a:r>
          </a:p>
          <a:p>
            <a:endParaRPr lang="en-US" sz="2200" dirty="0">
              <a:solidFill>
                <a:schemeClr val="tx2"/>
              </a:solidFill>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Long lifetimes of hot carriers in graphene were observed (preliminary results)</a:t>
            </a:r>
            <a:r>
              <a:rPr lang="en-US" dirty="0">
                <a:solidFill>
                  <a:schemeClr val="tx2"/>
                </a:solidFill>
              </a:rPr>
              <a:t/>
            </a:r>
            <a:br>
              <a:rPr lang="en-US" dirty="0">
                <a:solidFill>
                  <a:schemeClr val="tx2"/>
                </a:solidFill>
              </a:rPr>
            </a:br>
            <a:endParaRPr lang="en-US" dirty="0"/>
          </a:p>
        </p:txBody>
      </p:sp>
    </p:spTree>
    <p:extLst>
      <p:ext uri="{BB962C8B-B14F-4D97-AF65-F5344CB8AC3E}">
        <p14:creationId xmlns:p14="http://schemas.microsoft.com/office/powerpoint/2010/main" val="871144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30059;p2"/>
          <p:cNvSpPr txBox="1"/>
          <p:nvPr/>
        </p:nvSpPr>
        <p:spPr>
          <a:xfrm>
            <a:off x="2569967" y="85722"/>
            <a:ext cx="7416900" cy="1571791"/>
          </a:xfrm>
          <a:prstGeom prst="rect">
            <a:avLst/>
          </a:prstGeom>
          <a:noFill/>
          <a:ln>
            <a:noFill/>
          </a:ln>
        </p:spPr>
        <p:txBody>
          <a:bodyPr spcFirstLastPara="1" wrap="square" lIns="89950" tIns="46775" rIns="89950" bIns="46775" anchor="t" anchorCtr="0">
            <a:spAutoFit/>
          </a:bodyPr>
          <a:lstStyle/>
          <a:p>
            <a:pPr algn="ctr"/>
            <a:r>
              <a:rPr lang="en-US" sz="3200" b="1" dirty="0" smtClean="0">
                <a:latin typeface="Times New Roman" panose="02020603050405020304" pitchFamily="18" charset="0"/>
                <a:cs typeface="Times New Roman" panose="02020603050405020304" pitchFamily="18" charset="0"/>
              </a:rPr>
              <a:t>RF Timer </a:t>
            </a:r>
            <a:r>
              <a:rPr lang="en-US" sz="3200" b="1" dirty="0">
                <a:latin typeface="Times New Roman" panose="02020603050405020304" pitchFamily="18" charset="0"/>
                <a:cs typeface="Times New Roman" panose="02020603050405020304" pitchFamily="18" charset="0"/>
              </a:rPr>
              <a:t>Collaboration</a:t>
            </a:r>
          </a:p>
          <a:p>
            <a:pPr algn="ct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a:p>
            <a:pPr algn="ct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89525" y="655783"/>
            <a:ext cx="9702222" cy="6124754"/>
          </a:xfrm>
          <a:prstGeom prst="rect">
            <a:avLst/>
          </a:prstGeom>
          <a:noFill/>
        </p:spPr>
        <p:txBody>
          <a:bodyPr wrap="square" rtlCol="0">
            <a:spAutoFit/>
          </a:bodyPr>
          <a:lstStyle/>
          <a:p>
            <a:pPr marL="285750" indent="-285750">
              <a:buFont typeface="Arial" panose="020B0604020202020204" pitchFamily="34" charset="0"/>
              <a:buChar char="•"/>
            </a:pPr>
            <a:r>
              <a:rPr lang="en-US" sz="2000" i="1" dirty="0"/>
              <a:t>A.I. </a:t>
            </a:r>
            <a:r>
              <a:rPr lang="en-US" sz="2000" i="1" dirty="0" err="1"/>
              <a:t>Alikhanyan</a:t>
            </a:r>
            <a:r>
              <a:rPr lang="en-US" sz="2000" i="1" dirty="0"/>
              <a:t> National Science Laboratory (Yerevan Physics Institute), Yerevan, Armenia</a:t>
            </a:r>
          </a:p>
          <a:p>
            <a:r>
              <a:rPr lang="en-US" sz="1600" dirty="0">
                <a:solidFill>
                  <a:srgbClr val="002060"/>
                </a:solidFill>
              </a:rPr>
              <a:t> </a:t>
            </a:r>
            <a:r>
              <a:rPr lang="en-US" sz="1600" dirty="0" smtClean="0">
                <a:solidFill>
                  <a:srgbClr val="002060"/>
                </a:solidFill>
              </a:rPr>
              <a:t>      </a:t>
            </a:r>
            <a:r>
              <a:rPr lang="en-US" sz="1600" dirty="0" smtClean="0">
                <a:solidFill>
                  <a:srgbClr val="002060"/>
                </a:solidFill>
              </a:rPr>
              <a:t>S</a:t>
            </a:r>
            <a:r>
              <a:rPr lang="en-US" sz="1600" dirty="0">
                <a:solidFill>
                  <a:srgbClr val="002060"/>
                </a:solidFill>
              </a:rPr>
              <a:t>. </a:t>
            </a:r>
            <a:r>
              <a:rPr lang="en-US" sz="1600" dirty="0" err="1">
                <a:solidFill>
                  <a:srgbClr val="002060"/>
                </a:solidFill>
              </a:rPr>
              <a:t>Zhamkochyan</a:t>
            </a:r>
            <a:r>
              <a:rPr lang="en-US" sz="1600" dirty="0">
                <a:solidFill>
                  <a:srgbClr val="002060"/>
                </a:solidFill>
              </a:rPr>
              <a:t>, </a:t>
            </a:r>
            <a:r>
              <a:rPr lang="en-US" sz="1600" dirty="0">
                <a:solidFill>
                  <a:srgbClr val="002060"/>
                </a:solidFill>
              </a:rPr>
              <a:t>V. </a:t>
            </a:r>
            <a:r>
              <a:rPr lang="en-US" sz="1600" dirty="0" err="1">
                <a:solidFill>
                  <a:srgbClr val="002060"/>
                </a:solidFill>
              </a:rPr>
              <a:t>Kakoyan</a:t>
            </a:r>
            <a:r>
              <a:rPr lang="en-US" sz="1600" dirty="0">
                <a:solidFill>
                  <a:srgbClr val="002060"/>
                </a:solidFill>
              </a:rPr>
              <a:t>, S</a:t>
            </a:r>
            <a:r>
              <a:rPr lang="en-US" sz="1600" dirty="0">
                <a:solidFill>
                  <a:srgbClr val="002060"/>
                </a:solidFill>
              </a:rPr>
              <a:t>. </a:t>
            </a:r>
            <a:r>
              <a:rPr lang="en-US" sz="1600" dirty="0" err="1" smtClean="0">
                <a:solidFill>
                  <a:srgbClr val="002060"/>
                </a:solidFill>
              </a:rPr>
              <a:t>Abrahamyan</a:t>
            </a:r>
            <a:r>
              <a:rPr lang="en-US" sz="1600" dirty="0" smtClean="0">
                <a:solidFill>
                  <a:srgbClr val="002060"/>
                </a:solidFill>
              </a:rPr>
              <a:t>, H. </a:t>
            </a:r>
            <a:r>
              <a:rPr lang="en-US" sz="1600" dirty="0" err="1" smtClean="0">
                <a:solidFill>
                  <a:srgbClr val="002060"/>
                </a:solidFill>
              </a:rPr>
              <a:t>Elbakyan</a:t>
            </a:r>
            <a:r>
              <a:rPr lang="en-US" sz="1600" dirty="0" smtClean="0">
                <a:solidFill>
                  <a:srgbClr val="002060"/>
                </a:solidFill>
              </a:rPr>
              <a:t>, H. </a:t>
            </a:r>
            <a:r>
              <a:rPr lang="en-US" sz="1600" dirty="0" err="1" smtClean="0">
                <a:solidFill>
                  <a:srgbClr val="002060"/>
                </a:solidFill>
              </a:rPr>
              <a:t>Rostomyan</a:t>
            </a:r>
            <a:r>
              <a:rPr lang="en-US" sz="1600" dirty="0" smtClean="0">
                <a:solidFill>
                  <a:srgbClr val="002060"/>
                </a:solidFill>
              </a:rPr>
              <a:t>, A. </a:t>
            </a:r>
            <a:r>
              <a:rPr lang="en-US" sz="1600" dirty="0" err="1" smtClean="0">
                <a:solidFill>
                  <a:srgbClr val="002060"/>
                </a:solidFill>
              </a:rPr>
              <a:t>Ghalumyan</a:t>
            </a:r>
            <a:r>
              <a:rPr lang="en-US" sz="1600" dirty="0" smtClean="0">
                <a:solidFill>
                  <a:srgbClr val="002060"/>
                </a:solidFill>
              </a:rPr>
              <a:t>, A. </a:t>
            </a:r>
            <a:r>
              <a:rPr lang="en-US" sz="1600" dirty="0" err="1" smtClean="0">
                <a:solidFill>
                  <a:srgbClr val="002060"/>
                </a:solidFill>
              </a:rPr>
              <a:t>Margaryan</a:t>
            </a:r>
            <a:r>
              <a:rPr lang="en-US" sz="1600" dirty="0" smtClean="0">
                <a:solidFill>
                  <a:srgbClr val="002060"/>
                </a:solidFill>
              </a:rPr>
              <a:t> et el. </a:t>
            </a:r>
          </a:p>
          <a:p>
            <a:pPr marL="342900" indent="-342900">
              <a:lnSpc>
                <a:spcPct val="150000"/>
              </a:lnSpc>
              <a:buFont typeface="Arial" pitchFamily="34" charset="0"/>
              <a:buChar char="•"/>
            </a:pPr>
            <a:r>
              <a:rPr lang="en-US" sz="2000" i="1" dirty="0" smtClean="0"/>
              <a:t>School of Physics &amp; Astronomy, University of Glasgow, Scotland, UK</a:t>
            </a:r>
          </a:p>
          <a:p>
            <a:r>
              <a:rPr lang="en-US" sz="1600" dirty="0" smtClean="0">
                <a:solidFill>
                  <a:srgbClr val="002060"/>
                </a:solidFill>
              </a:rPr>
              <a:t>      </a:t>
            </a:r>
            <a:r>
              <a:rPr lang="en-US" sz="1600" dirty="0">
                <a:solidFill>
                  <a:srgbClr val="002060"/>
                </a:solidFill>
              </a:rPr>
              <a:t>J. Annand, K. Livingston, R. </a:t>
            </a:r>
            <a:r>
              <a:rPr lang="en-US" sz="1600" dirty="0" smtClean="0">
                <a:solidFill>
                  <a:srgbClr val="002060"/>
                </a:solidFill>
              </a:rPr>
              <a:t>Montgomery</a:t>
            </a:r>
            <a:endParaRPr lang="en-US" sz="1600" i="1" dirty="0"/>
          </a:p>
          <a:p>
            <a:pPr marL="342900" indent="-342900">
              <a:lnSpc>
                <a:spcPct val="150000"/>
              </a:lnSpc>
              <a:buFont typeface="Arial" pitchFamily="34" charset="0"/>
              <a:buChar char="•"/>
            </a:pPr>
            <a:r>
              <a:rPr lang="en-US" sz="2000" i="1" dirty="0"/>
              <a:t>Jefferson Laboratory, Newport News, </a:t>
            </a:r>
            <a:r>
              <a:rPr lang="en-US" sz="2000" i="1" dirty="0" smtClean="0"/>
              <a:t>USA </a:t>
            </a:r>
            <a:br>
              <a:rPr lang="en-US" sz="2000" i="1" dirty="0" smtClean="0"/>
            </a:br>
            <a:r>
              <a:rPr lang="en-US" sz="1600" dirty="0" smtClean="0">
                <a:solidFill>
                  <a:srgbClr val="002060"/>
                </a:solidFill>
              </a:rPr>
              <a:t>P. Achenbach</a:t>
            </a:r>
          </a:p>
          <a:p>
            <a:pPr marL="342900" indent="-342900">
              <a:lnSpc>
                <a:spcPct val="150000"/>
              </a:lnSpc>
              <a:buFont typeface="Arial" pitchFamily="34" charset="0"/>
              <a:buChar char="•"/>
            </a:pPr>
            <a:r>
              <a:rPr lang="de-DE" sz="2000" i="1" dirty="0" smtClean="0"/>
              <a:t>Institut </a:t>
            </a:r>
            <a:r>
              <a:rPr lang="de-DE" sz="2000" i="1" dirty="0"/>
              <a:t>für Kernphysik, Johannes Gutenberg-Universität Mainz, G</a:t>
            </a:r>
            <a:r>
              <a:rPr lang="en-US" sz="2000" i="1" dirty="0" err="1" smtClean="0"/>
              <a:t>ermany</a:t>
            </a:r>
            <a:r>
              <a:rPr lang="en-US" sz="2000" i="1" dirty="0" smtClean="0"/>
              <a:t> </a:t>
            </a:r>
          </a:p>
          <a:p>
            <a:r>
              <a:rPr lang="en-US" sz="1600" dirty="0" smtClean="0">
                <a:solidFill>
                  <a:srgbClr val="002060"/>
                </a:solidFill>
              </a:rPr>
              <a:t>        J. </a:t>
            </a:r>
            <a:r>
              <a:rPr lang="en-US" sz="1600" dirty="0" err="1" smtClean="0">
                <a:solidFill>
                  <a:srgbClr val="002060"/>
                </a:solidFill>
              </a:rPr>
              <a:t>Pochodzalla</a:t>
            </a:r>
            <a:r>
              <a:rPr lang="en-US" sz="1600" dirty="0">
                <a:solidFill>
                  <a:srgbClr val="002060"/>
                </a:solidFill>
              </a:rPr>
              <a:t> </a:t>
            </a:r>
          </a:p>
          <a:p>
            <a:pPr marL="342900" indent="-342900">
              <a:lnSpc>
                <a:spcPct val="150000"/>
              </a:lnSpc>
              <a:buFont typeface="Arial" pitchFamily="34" charset="0"/>
              <a:buChar char="•"/>
            </a:pPr>
            <a:r>
              <a:rPr lang="en-US" sz="2000" i="1" dirty="0" smtClean="0"/>
              <a:t>Extreme </a:t>
            </a:r>
            <a:r>
              <a:rPr lang="en-US" sz="2000" i="1" dirty="0"/>
              <a:t>Light Infrastructure- Nuclear Physics (ELI-NP), Bucharest-</a:t>
            </a:r>
            <a:r>
              <a:rPr lang="en-US" sz="2000" i="1" dirty="0" err="1"/>
              <a:t>Magurele</a:t>
            </a:r>
            <a:r>
              <a:rPr lang="en-US" sz="2000" i="1" dirty="0"/>
              <a:t>, </a:t>
            </a:r>
            <a:r>
              <a:rPr lang="en-US" sz="2000" i="1" dirty="0" smtClean="0"/>
              <a:t>Romania</a:t>
            </a:r>
            <a:r>
              <a:rPr lang="en-US" sz="2400" dirty="0" smtClean="0">
                <a:solidFill>
                  <a:srgbClr val="002060"/>
                </a:solidFill>
              </a:rPr>
              <a:t>    </a:t>
            </a:r>
            <a:r>
              <a:rPr lang="en-US" sz="1600" dirty="0" smtClean="0">
                <a:solidFill>
                  <a:srgbClr val="002060"/>
                </a:solidFill>
              </a:rPr>
              <a:t>D. L. </a:t>
            </a:r>
            <a:r>
              <a:rPr lang="en-US" sz="1600" dirty="0" err="1" smtClean="0">
                <a:solidFill>
                  <a:srgbClr val="002060"/>
                </a:solidFill>
              </a:rPr>
              <a:t>Balabanski</a:t>
            </a:r>
            <a:endParaRPr lang="en-US" sz="1600" i="1" dirty="0" smtClean="0"/>
          </a:p>
          <a:p>
            <a:pPr marL="285750" indent="-285750">
              <a:lnSpc>
                <a:spcPct val="150000"/>
              </a:lnSpc>
              <a:buFont typeface="Arial" panose="020B0604020202020204" pitchFamily="34" charset="0"/>
              <a:buChar char="•"/>
            </a:pPr>
            <a:r>
              <a:rPr lang="en-US" sz="2000" i="1" dirty="0" smtClean="0"/>
              <a:t>Department </a:t>
            </a:r>
            <a:r>
              <a:rPr lang="en-US" sz="2000" i="1" dirty="0"/>
              <a:t>of Physics, Graduate School of Science, the University of Tokyo, Japan</a:t>
            </a:r>
          </a:p>
          <a:p>
            <a:r>
              <a:rPr lang="en-US" sz="1600" dirty="0">
                <a:solidFill>
                  <a:srgbClr val="002060"/>
                </a:solidFill>
              </a:rPr>
              <a:t>      S. N. </a:t>
            </a:r>
            <a:r>
              <a:rPr lang="en-US" sz="1600" dirty="0" smtClean="0">
                <a:solidFill>
                  <a:srgbClr val="002060"/>
                </a:solidFill>
              </a:rPr>
              <a:t>Nakamura</a:t>
            </a:r>
            <a:endParaRPr lang="en-US" sz="1600" i="1" dirty="0"/>
          </a:p>
          <a:p>
            <a:pPr marL="285750" indent="-285750">
              <a:lnSpc>
                <a:spcPct val="150000"/>
              </a:lnSpc>
              <a:buFont typeface="Arial" panose="020B0604020202020204" pitchFamily="34" charset="0"/>
              <a:buChar char="•"/>
            </a:pPr>
            <a:r>
              <a:rPr lang="en-US" sz="2000" i="1" dirty="0"/>
              <a:t>Department of Physics and Astronomy, University of Notre Dame, </a:t>
            </a:r>
            <a:r>
              <a:rPr lang="en-US" sz="2000" i="1" dirty="0" smtClean="0"/>
              <a:t>USA</a:t>
            </a:r>
          </a:p>
          <a:p>
            <a:r>
              <a:rPr lang="en-US" sz="2000" i="1" dirty="0">
                <a:solidFill>
                  <a:srgbClr val="002060"/>
                </a:solidFill>
              </a:rPr>
              <a:t> </a:t>
            </a:r>
            <a:r>
              <a:rPr lang="en-US" sz="2000" i="1" dirty="0" smtClean="0">
                <a:solidFill>
                  <a:srgbClr val="002060"/>
                </a:solidFill>
              </a:rPr>
              <a:t>   </a:t>
            </a:r>
            <a:r>
              <a:rPr lang="en-US" sz="1600" dirty="0" smtClean="0">
                <a:solidFill>
                  <a:srgbClr val="002060"/>
                </a:solidFill>
              </a:rPr>
              <a:t> </a:t>
            </a:r>
            <a:r>
              <a:rPr lang="en-US" sz="1600" dirty="0">
                <a:solidFill>
                  <a:srgbClr val="002060"/>
                </a:solidFill>
              </a:rPr>
              <a:t>A. </a:t>
            </a:r>
            <a:r>
              <a:rPr lang="en-US" sz="1600" dirty="0" err="1">
                <a:solidFill>
                  <a:srgbClr val="002060"/>
                </a:solidFill>
              </a:rPr>
              <a:t>Aprahamian</a:t>
            </a:r>
            <a:r>
              <a:rPr lang="en-US" sz="1600" dirty="0">
                <a:solidFill>
                  <a:srgbClr val="002060"/>
                </a:solidFill>
              </a:rPr>
              <a:t>, M. Brodeur, </a:t>
            </a:r>
            <a:r>
              <a:rPr lang="en-US" sz="1600" dirty="0" err="1">
                <a:solidFill>
                  <a:srgbClr val="002060"/>
                </a:solidFill>
              </a:rPr>
              <a:t>Kh</a:t>
            </a:r>
            <a:r>
              <a:rPr lang="en-US" sz="1600" dirty="0">
                <a:solidFill>
                  <a:srgbClr val="002060"/>
                </a:solidFill>
              </a:rPr>
              <a:t>. </a:t>
            </a:r>
            <a:r>
              <a:rPr lang="en-US" sz="1600" dirty="0" err="1" smtClean="0">
                <a:solidFill>
                  <a:srgbClr val="002060"/>
                </a:solidFill>
              </a:rPr>
              <a:t>Manukyan</a:t>
            </a:r>
            <a:endParaRPr lang="en-US" sz="1600" i="1" dirty="0"/>
          </a:p>
          <a:p>
            <a:pPr marL="285750" indent="-285750">
              <a:lnSpc>
                <a:spcPct val="150000"/>
              </a:lnSpc>
              <a:buFont typeface="Arial" panose="020B0604020202020204" pitchFamily="34" charset="0"/>
              <a:buChar char="•"/>
            </a:pPr>
            <a:r>
              <a:rPr lang="fr-FR" sz="2000" i="1" dirty="0" smtClean="0"/>
              <a:t>Département de Physique des Particules Centre de Saclay, France </a:t>
            </a:r>
            <a:br>
              <a:rPr lang="fr-FR" sz="2000" i="1" dirty="0" smtClean="0"/>
            </a:br>
            <a:r>
              <a:rPr lang="en-US" sz="1600" dirty="0" smtClean="0">
                <a:solidFill>
                  <a:srgbClr val="002060"/>
                </a:solidFill>
              </a:rPr>
              <a:t>D. </a:t>
            </a:r>
            <a:r>
              <a:rPr lang="en-US" sz="1600" dirty="0" err="1" smtClean="0">
                <a:solidFill>
                  <a:srgbClr val="002060"/>
                </a:solidFill>
              </a:rPr>
              <a:t>Yvon</a:t>
            </a:r>
            <a:r>
              <a:rPr lang="en-US" sz="1600" dirty="0" smtClean="0">
                <a:solidFill>
                  <a:srgbClr val="002060"/>
                </a:solidFill>
              </a:rPr>
              <a:t>, V. </a:t>
            </a:r>
            <a:r>
              <a:rPr lang="en-US" sz="1600" dirty="0" err="1" smtClean="0">
                <a:solidFill>
                  <a:srgbClr val="002060"/>
                </a:solidFill>
              </a:rPr>
              <a:t>Sharyy</a:t>
            </a:r>
            <a:endParaRPr lang="fr-FR" sz="1600" i="1" dirty="0"/>
          </a:p>
        </p:txBody>
      </p:sp>
      <p:pic>
        <p:nvPicPr>
          <p:cNvPr id="4" name="Picture 16" descr="A. I. Alikhanyan national science laboratory (Yerevan ...">
            <a:extLst>
              <a:ext uri="{FF2B5EF4-FFF2-40B4-BE49-F238E27FC236}">
                <a16:creationId xmlns:a16="http://schemas.microsoft.com/office/drawing/2014/main" xmlns="" id="{DF1008C7-5999-48F5-9359-17FEA84E18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9107" y="505634"/>
            <a:ext cx="1677270" cy="690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xmlns="" id="{43D4FD25-B2AD-41E6-A544-95EFA72B89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2275" y="1365692"/>
            <a:ext cx="1364103" cy="6125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xmlns="" id="{3A35A3CA-BAA3-4DA4-B17E-7C27932A3D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06049" y="2090995"/>
            <a:ext cx="1640327" cy="512602"/>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xmlns="" id="{ACCC4037-293F-470F-B2AB-0BDAD6CB23A4}"/>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9073" t="25936" r="19280" b="18548"/>
          <a:stretch/>
        </p:blipFill>
        <p:spPr>
          <a:xfrm>
            <a:off x="10306048" y="2606301"/>
            <a:ext cx="1640328" cy="914799"/>
          </a:xfrm>
          <a:prstGeom prst="rect">
            <a:avLst/>
          </a:prstGeom>
        </p:spPr>
      </p:pic>
      <p:pic>
        <p:nvPicPr>
          <p:cNvPr id="8" name="Picture 8" descr="Joint ELI Users Meeting (3 November 2022): Welcome · ELI ERIC Indico Page">
            <a:extLst>
              <a:ext uri="{FF2B5EF4-FFF2-40B4-BE49-F238E27FC236}">
                <a16:creationId xmlns:a16="http://schemas.microsoft.com/office/drawing/2014/main" xmlns="" id="{82ACE0CE-F41E-49D9-A5B0-458C37C9D65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38599" y="3550494"/>
            <a:ext cx="1173548" cy="5695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Changes in the logo">
            <a:extLst>
              <a:ext uri="{FF2B5EF4-FFF2-40B4-BE49-F238E27FC236}">
                <a16:creationId xmlns:a16="http://schemas.microsoft.com/office/drawing/2014/main" xmlns="" id="{5C488BEB-4892-4E8C-B61B-43EF66AD817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98" t="44587" r="3175" b="-1126"/>
          <a:stretch/>
        </p:blipFill>
        <p:spPr bwMode="auto">
          <a:xfrm>
            <a:off x="10380506" y="4215796"/>
            <a:ext cx="1767640" cy="4347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University of Notre Dame Logo PNG Vector">
            <a:extLst>
              <a:ext uri="{FF2B5EF4-FFF2-40B4-BE49-F238E27FC236}">
                <a16:creationId xmlns:a16="http://schemas.microsoft.com/office/drawing/2014/main" xmlns="" id="{9EB5DE39-B0A2-4094-9792-1DB2062744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80506" y="4920516"/>
            <a:ext cx="1624894" cy="3791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Paris-Saclay University">
            <a:extLst>
              <a:ext uri="{FF2B5EF4-FFF2-40B4-BE49-F238E27FC236}">
                <a16:creationId xmlns:a16="http://schemas.microsoft.com/office/drawing/2014/main" xmlns="" id="{E82ABE69-D25B-474D-AE48-4EE87CE90B9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25149" y="5473233"/>
            <a:ext cx="1016503" cy="897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002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65018" y="720436"/>
            <a:ext cx="10612582" cy="1015663"/>
          </a:xfrm>
          <a:prstGeom prst="rect">
            <a:avLst/>
          </a:prstGeom>
          <a:noFill/>
        </p:spPr>
        <p:txBody>
          <a:bodyPr wrap="square" rtlCol="0">
            <a:spAutoFit/>
          </a:bodyPr>
          <a:lstStyle/>
          <a:p>
            <a:pPr algn="ctr"/>
            <a:r>
              <a:rPr lang="en-US" sz="6000" dirty="0"/>
              <a:t>Thank you for your attention!</a:t>
            </a:r>
          </a:p>
        </p:txBody>
      </p:sp>
    </p:spTree>
    <p:extLst>
      <p:ext uri="{BB962C8B-B14F-4D97-AF65-F5344CB8AC3E}">
        <p14:creationId xmlns:p14="http://schemas.microsoft.com/office/powerpoint/2010/main" val="284230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OUTLINE</a:t>
            </a:r>
          </a:p>
        </p:txBody>
      </p:sp>
      <p:sp>
        <p:nvSpPr>
          <p:cNvPr id="3" name="Content Placeholder 2"/>
          <p:cNvSpPr>
            <a:spLocks noGrp="1"/>
          </p:cNvSpPr>
          <p:nvPr>
            <p:ph idx="1"/>
          </p:nvPr>
        </p:nvSpPr>
        <p:spPr>
          <a:xfrm>
            <a:off x="838200" y="1541417"/>
            <a:ext cx="11205754" cy="4937759"/>
          </a:xfrm>
        </p:spPr>
        <p:txBody>
          <a:bodyPr>
            <a:normAutofit fontScale="85000" lnSpcReduction="10000"/>
          </a:bodyPr>
          <a:lstStyle/>
          <a:p>
            <a:pPr>
              <a:lnSpc>
                <a:spcPct val="200000"/>
              </a:lnSpc>
            </a:pPr>
            <a:r>
              <a:rPr lang="en-US" dirty="0" smtClean="0">
                <a:latin typeface="Times New Roman" panose="02020603050405020304" pitchFamily="18" charset="0"/>
                <a:cs typeface="Times New Roman" panose="02020603050405020304" pitchFamily="18" charset="0"/>
              </a:rPr>
              <a:t>Precise </a:t>
            </a:r>
            <a:r>
              <a:rPr lang="en-US" dirty="0">
                <a:latin typeface="Times New Roman" panose="02020603050405020304" pitchFamily="18" charset="0"/>
                <a:cs typeface="Times New Roman" panose="02020603050405020304" pitchFamily="18" charset="0"/>
              </a:rPr>
              <a:t>Timing Instrumentation: state of the art</a:t>
            </a:r>
          </a:p>
          <a:p>
            <a:pPr>
              <a:lnSpc>
                <a:spcPct val="200000"/>
              </a:lnSpc>
            </a:pPr>
            <a:r>
              <a:rPr lang="en-US" dirty="0" smtClean="0">
                <a:latin typeface="Times New Roman" panose="02020603050405020304" pitchFamily="18" charset="0"/>
                <a:cs typeface="Times New Roman" panose="02020603050405020304" pitchFamily="18" charset="0"/>
              </a:rPr>
              <a:t>Radio-Frequency Timer</a:t>
            </a:r>
            <a:endParaRPr lang="en-US" dirty="0">
              <a:latin typeface="Times New Roman" panose="02020603050405020304" pitchFamily="18" charset="0"/>
              <a:cs typeface="Times New Roman" panose="02020603050405020304" pitchFamily="18" charset="0"/>
            </a:endParaRPr>
          </a:p>
          <a:p>
            <a:pPr>
              <a:lnSpc>
                <a:spcPct val="200000"/>
              </a:lnSpc>
            </a:pPr>
            <a:r>
              <a:rPr lang="en-US" dirty="0">
                <a:latin typeface="Times New Roman" panose="02020603050405020304" pitchFamily="18" charset="0"/>
                <a:cs typeface="Times New Roman" panose="02020603050405020304" pitchFamily="18" charset="0"/>
              </a:rPr>
              <a:t>RF Timer based </a:t>
            </a:r>
            <a:r>
              <a:rPr lang="en-US" dirty="0" smtClean="0">
                <a:latin typeface="Times New Roman" panose="02020603050405020304" pitchFamily="18" charset="0"/>
                <a:cs typeface="Times New Roman" panose="02020603050405020304" pitchFamily="18" charset="0"/>
              </a:rPr>
              <a:t>photo-electron </a:t>
            </a:r>
            <a:r>
              <a:rPr lang="en-US" dirty="0" smtClean="0">
                <a:latin typeface="Times New Roman" panose="02020603050405020304" pitchFamily="18" charset="0"/>
                <a:cs typeface="Times New Roman" panose="02020603050405020304" pitchFamily="18" charset="0"/>
              </a:rPr>
              <a:t>emission detection system</a:t>
            </a:r>
            <a:endParaRPr lang="en-US" dirty="0" smtClean="0">
              <a:solidFill>
                <a:srgbClr val="1F1D04"/>
              </a:solidFill>
              <a:latin typeface="Liberation Sans"/>
            </a:endParaRPr>
          </a:p>
          <a:p>
            <a:pPr>
              <a:lnSpc>
                <a:spcPct val="200000"/>
              </a:lnSpc>
            </a:pPr>
            <a:r>
              <a:rPr lang="en-US" dirty="0" smtClean="0">
                <a:latin typeface="Times New Roman" panose="02020603050405020304" pitchFamily="18" charset="0"/>
                <a:cs typeface="Times New Roman" panose="02020603050405020304" pitchFamily="18" charset="0"/>
              </a:rPr>
              <a:t>Preliminary experimental results with nanostructures </a:t>
            </a:r>
          </a:p>
          <a:p>
            <a:pPr>
              <a:lnSpc>
                <a:spcPct val="200000"/>
              </a:lnSpc>
            </a:pPr>
            <a:r>
              <a:rPr lang="en-US" dirty="0" smtClean="0">
                <a:latin typeface="Times New Roman" panose="02020603050405020304" pitchFamily="18" charset="0"/>
                <a:cs typeface="Times New Roman" panose="02020603050405020304" pitchFamily="18" charset="0"/>
              </a:rPr>
              <a:t>Monte-Carlo Simulations</a:t>
            </a:r>
          </a:p>
          <a:p>
            <a:pPr>
              <a:lnSpc>
                <a:spcPct val="200000"/>
              </a:lnSpc>
            </a:pPr>
            <a:r>
              <a:rPr lang="en-US" dirty="0" smtClean="0">
                <a:latin typeface="Times New Roman" panose="02020603050405020304" pitchFamily="18" charset="0"/>
                <a:cs typeface="Times New Roman" panose="02020603050405020304" pitchFamily="18" charset="0"/>
              </a:rPr>
              <a:t>RF Timer applications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079BECA0-F4D6-44B2-AB77-94B282D64ACF}"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DeSyT-2025, Catania</a:t>
            </a:r>
            <a:endParaRPr lang="en-US"/>
          </a:p>
        </p:txBody>
      </p:sp>
    </p:spTree>
    <p:extLst>
      <p:ext uri="{BB962C8B-B14F-4D97-AF65-F5344CB8AC3E}">
        <p14:creationId xmlns:p14="http://schemas.microsoft.com/office/powerpoint/2010/main" val="688803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30058"/>
        <p:cNvGrpSpPr/>
        <p:nvPr/>
      </p:nvGrpSpPr>
      <p:grpSpPr>
        <a:xfrm>
          <a:off x="0" y="0"/>
          <a:ext cx="0" cy="0"/>
          <a:chOff x="0" y="0"/>
          <a:chExt cx="0" cy="0"/>
        </a:xfrm>
      </p:grpSpPr>
      <p:sp>
        <p:nvSpPr>
          <p:cNvPr id="130059" name="Google Shape;130059;p2"/>
          <p:cNvSpPr txBox="1"/>
          <p:nvPr/>
        </p:nvSpPr>
        <p:spPr>
          <a:xfrm>
            <a:off x="2569967" y="34910"/>
            <a:ext cx="7416900" cy="586906"/>
          </a:xfrm>
          <a:prstGeom prst="rect">
            <a:avLst/>
          </a:prstGeom>
          <a:noFill/>
          <a:ln>
            <a:noFill/>
          </a:ln>
        </p:spPr>
        <p:txBody>
          <a:bodyPr spcFirstLastPara="1" wrap="square" lIns="89950" tIns="46775" rIns="89950" bIns="46775" anchor="t" anchorCtr="0">
            <a:spAutoFit/>
          </a:bodyPr>
          <a:lstStyle/>
          <a:p>
            <a:pPr algn="ctr"/>
            <a:r>
              <a:rPr lang="en-US" sz="3200" b="1" dirty="0">
                <a:latin typeface="Times New Roman" panose="02020603050405020304" pitchFamily="18" charset="0"/>
                <a:ea typeface="Calibri"/>
                <a:cs typeface="Times New Roman" panose="02020603050405020304" pitchFamily="18" charset="0"/>
                <a:sym typeface="Calibri"/>
              </a:rPr>
              <a:t>Precise time measurements</a:t>
            </a:r>
            <a:endParaRPr sz="3200" b="1" dirty="0">
              <a:latin typeface="Times New Roman" panose="02020603050405020304" pitchFamily="18" charset="0"/>
              <a:ea typeface="Calibri"/>
              <a:cs typeface="Times New Roman" panose="02020603050405020304" pitchFamily="18" charset="0"/>
              <a:sym typeface="Calibri"/>
            </a:endParaRPr>
          </a:p>
        </p:txBody>
      </p:sp>
      <p:graphicFrame>
        <p:nvGraphicFramePr>
          <p:cNvPr id="130061" name="Google Shape;130061;p2"/>
          <p:cNvGraphicFramePr/>
          <p:nvPr>
            <p:extLst>
              <p:ext uri="{D42A27DB-BD31-4B8C-83A1-F6EECF244321}">
                <p14:modId xmlns:p14="http://schemas.microsoft.com/office/powerpoint/2010/main" val="474996824"/>
              </p:ext>
            </p:extLst>
          </p:nvPr>
        </p:nvGraphicFramePr>
        <p:xfrm>
          <a:off x="474727" y="705130"/>
          <a:ext cx="11031473" cy="2286050"/>
        </p:xfrm>
        <a:graphic>
          <a:graphicData uri="http://schemas.openxmlformats.org/drawingml/2006/table">
            <a:tbl>
              <a:tblPr>
                <a:noFill/>
              </a:tblPr>
              <a:tblGrid>
                <a:gridCol w="3268583">
                  <a:extLst>
                    <a:ext uri="{9D8B030D-6E8A-4147-A177-3AD203B41FA5}">
                      <a16:colId xmlns:a16="http://schemas.microsoft.com/office/drawing/2014/main" xmlns="" val="20000"/>
                    </a:ext>
                  </a:extLst>
                </a:gridCol>
                <a:gridCol w="2247152">
                  <a:extLst>
                    <a:ext uri="{9D8B030D-6E8A-4147-A177-3AD203B41FA5}">
                      <a16:colId xmlns:a16="http://schemas.microsoft.com/office/drawing/2014/main" xmlns="" val="20001"/>
                    </a:ext>
                  </a:extLst>
                </a:gridCol>
                <a:gridCol w="2757869">
                  <a:extLst>
                    <a:ext uri="{9D8B030D-6E8A-4147-A177-3AD203B41FA5}">
                      <a16:colId xmlns:a16="http://schemas.microsoft.com/office/drawing/2014/main" xmlns="" val="20002"/>
                    </a:ext>
                  </a:extLst>
                </a:gridCol>
                <a:gridCol w="2757869">
                  <a:extLst>
                    <a:ext uri="{9D8B030D-6E8A-4147-A177-3AD203B41FA5}">
                      <a16:colId xmlns:a16="http://schemas.microsoft.com/office/drawing/2014/main" xmlns="" val="20003"/>
                    </a:ext>
                  </a:extLst>
                </a:gridCol>
              </a:tblGrid>
              <a:tr h="633813">
                <a:tc>
                  <a:txBody>
                    <a:bodyPr/>
                    <a:lstStyle/>
                    <a:p>
                      <a: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endParaRPr sz="2000" dirty="0">
                        <a:latin typeface="Times New Roman"/>
                        <a:ea typeface="Times New Roman"/>
                        <a:cs typeface="Times New Roman"/>
                        <a:sym typeface="Times New Roman"/>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AE5F1"/>
                    </a:solidFill>
                  </a:tcPr>
                </a:tc>
                <a:tc>
                  <a:txBody>
                    <a:bodyPr/>
                    <a:lstStyle/>
                    <a:p>
                      <a:pPr marL="0" marR="0" lvl="0" indent="0" algn="ctr" rtl="0">
                        <a:lnSpc>
                          <a:spcPct val="100000"/>
                        </a:lnSpc>
                        <a:spcBef>
                          <a:spcPts val="0"/>
                        </a:spcBef>
                        <a:spcAft>
                          <a:spcPts val="0"/>
                        </a:spcAft>
                        <a:buClr>
                          <a:schemeClr val="dk1"/>
                        </a:buClr>
                        <a:buSzPts val="2000"/>
                        <a:buFont typeface="Times New Roman"/>
                        <a:buNone/>
                        <a:defRPr sz="1400" b="0" i="0" u="none" strike="noStrike" cap="none">
                          <a:solidFill>
                            <a:srgbClr val="000000"/>
                          </a:solidFill>
                          <a:latin typeface="Arial"/>
                          <a:ea typeface="Arial"/>
                          <a:cs typeface="Arial"/>
                          <a:sym typeface="Arial"/>
                        </a:defRPr>
                      </a:pPr>
                      <a:r>
                        <a:rPr lang="en-US" sz="2000" b="1" dirty="0">
                          <a:latin typeface="Times New Roman"/>
                          <a:ea typeface="Times New Roman"/>
                          <a:cs typeface="Times New Roman"/>
                          <a:sym typeface="Times New Roman"/>
                        </a:rPr>
                        <a:t>Time Resolution</a:t>
                      </a:r>
                      <a:endParaRPr sz="2000" b="1"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endParaRPr sz="2000" b="1" dirty="0">
                        <a:latin typeface="Times New Roman"/>
                        <a:ea typeface="Times New Roman"/>
                        <a:cs typeface="Times New Roman"/>
                        <a:sym typeface="Times New Roman"/>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F81BD"/>
                    </a:solidFill>
                  </a:tcPr>
                </a:tc>
                <a:tc>
                  <a:txBody>
                    <a:bodyPr/>
                    <a:lstStyle/>
                    <a:p>
                      <a:pPr marL="0" marR="0" lvl="0"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n-US" sz="2000" b="1">
                          <a:latin typeface="Times New Roman"/>
                          <a:ea typeface="Times New Roman"/>
                          <a:cs typeface="Times New Roman"/>
                          <a:sym typeface="Times New Roman"/>
                        </a:rPr>
                        <a:t>Counting Rate</a:t>
                      </a:r>
                      <a:endParaRPr sz="2000" b="1">
                        <a:latin typeface="Times New Roman"/>
                        <a:ea typeface="Times New Roman"/>
                        <a:cs typeface="Times New Roman"/>
                        <a:sym typeface="Times New Roman"/>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F81BD"/>
                    </a:solidFill>
                  </a:tcPr>
                </a:tc>
                <a:tc>
                  <a:txBody>
                    <a:bodyPr/>
                    <a:lstStyle/>
                    <a:p>
                      <a:pPr marL="0" marR="0" lvl="0"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n-US" sz="2000" b="1">
                          <a:latin typeface="Times New Roman"/>
                          <a:ea typeface="Times New Roman"/>
                          <a:cs typeface="Times New Roman"/>
                          <a:sym typeface="Times New Roman"/>
                        </a:rPr>
                        <a:t>Readout</a:t>
                      </a:r>
                      <a:endParaRPr sz="2000" b="1">
                        <a:latin typeface="Times New Roman"/>
                        <a:ea typeface="Times New Roman"/>
                        <a:cs typeface="Times New Roman"/>
                        <a:sym typeface="Times New Roman"/>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F81BD"/>
                    </a:solidFill>
                  </a:tcPr>
                </a:tc>
                <a:extLst>
                  <a:ext uri="{0D108BD9-81ED-4DB2-BD59-A6C34878D82A}">
                    <a16:rowId xmlns:a16="http://schemas.microsoft.com/office/drawing/2014/main" xmlns="" val="10000"/>
                  </a:ext>
                </a:extLst>
              </a:tr>
              <a:tr h="357235">
                <a:tc>
                  <a:txBody>
                    <a:bodyPr/>
                    <a:lstStyle/>
                    <a:p>
                      <a:pPr marL="0" marR="0" lvl="0"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n-US" sz="2000" b="1" dirty="0">
                          <a:latin typeface="Times New Roman"/>
                          <a:ea typeface="Times New Roman"/>
                          <a:cs typeface="Times New Roman"/>
                          <a:sym typeface="Times New Roman"/>
                        </a:rPr>
                        <a:t>PMT, APD, HPD</a:t>
                      </a:r>
                      <a:endParaRPr sz="2000" b="1" dirty="0">
                        <a:latin typeface="Times New Roman"/>
                        <a:ea typeface="Times New Roman"/>
                        <a:cs typeface="Times New Roman"/>
                        <a:sym typeface="Times New Roman"/>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93B3D7"/>
                    </a:solidFill>
                  </a:tcPr>
                </a:tc>
                <a:tc>
                  <a:txBody>
                    <a:bodyPr/>
                    <a:lstStyle/>
                    <a:p>
                      <a:pPr marL="0" marR="0" lvl="0"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n-US" sz="2000" dirty="0">
                          <a:latin typeface="Times New Roman"/>
                          <a:ea typeface="Times New Roman"/>
                          <a:cs typeface="Times New Roman"/>
                          <a:sym typeface="Times New Roman"/>
                        </a:rPr>
                        <a:t>&gt;25 </a:t>
                      </a:r>
                      <a:r>
                        <a:rPr lang="en-US" sz="2000" dirty="0" err="1">
                          <a:latin typeface="Times New Roman"/>
                          <a:ea typeface="Times New Roman"/>
                          <a:cs typeface="Times New Roman"/>
                          <a:sym typeface="Times New Roman"/>
                        </a:rPr>
                        <a:t>ps</a:t>
                      </a:r>
                      <a:endParaRPr sz="2000" dirty="0">
                        <a:latin typeface="Times New Roman"/>
                        <a:ea typeface="Times New Roman"/>
                        <a:cs typeface="Times New Roman"/>
                        <a:sym typeface="Times New Roman"/>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n-US" sz="2000" dirty="0">
                          <a:solidFill>
                            <a:srgbClr val="C00000"/>
                          </a:solidFill>
                          <a:latin typeface="Times New Roman"/>
                          <a:ea typeface="Times New Roman"/>
                          <a:cs typeface="Times New Roman"/>
                          <a:sym typeface="Times New Roman"/>
                        </a:rPr>
                        <a:t>Few MHz</a:t>
                      </a:r>
                      <a:endParaRPr sz="2000" dirty="0">
                        <a:solidFill>
                          <a:srgbClr val="C00000"/>
                        </a:solidFill>
                        <a:latin typeface="Times New Roman"/>
                        <a:ea typeface="Times New Roman"/>
                        <a:cs typeface="Times New Roman"/>
                        <a:sym typeface="Times New Roman"/>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n-US" sz="2000" dirty="0">
                          <a:solidFill>
                            <a:srgbClr val="C00000"/>
                          </a:solidFill>
                          <a:latin typeface="Times New Roman"/>
                          <a:ea typeface="Times New Roman"/>
                          <a:cs typeface="Times New Roman"/>
                          <a:sym typeface="Times New Roman"/>
                        </a:rPr>
                        <a:t>Fast</a:t>
                      </a:r>
                      <a:endParaRPr sz="2000" dirty="0">
                        <a:solidFill>
                          <a:srgbClr val="C00000"/>
                        </a:solidFill>
                        <a:latin typeface="Times New Roman"/>
                        <a:ea typeface="Times New Roman"/>
                        <a:cs typeface="Times New Roman"/>
                        <a:sym typeface="Times New Roman"/>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xmlns="" val="10001"/>
                  </a:ext>
                </a:extLst>
              </a:tr>
              <a:tr h="357235">
                <a:tc>
                  <a:txBody>
                    <a:bodyPr/>
                    <a:lstStyle/>
                    <a:p>
                      <a:pPr marL="0" marR="0" lvl="0"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n-US" sz="2000" b="1" dirty="0">
                          <a:latin typeface="Times New Roman"/>
                          <a:ea typeface="Times New Roman"/>
                          <a:cs typeface="Times New Roman"/>
                          <a:sym typeface="Times New Roman"/>
                        </a:rPr>
                        <a:t>SNPD</a:t>
                      </a:r>
                      <a:endParaRPr sz="2000" b="1" dirty="0">
                        <a:latin typeface="Times New Roman"/>
                        <a:ea typeface="Times New Roman"/>
                        <a:cs typeface="Times New Roman"/>
                        <a:sym typeface="Times New Roman"/>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93B3D7"/>
                    </a:solidFill>
                  </a:tcPr>
                </a:tc>
                <a:tc>
                  <a:txBody>
                    <a:bodyPr/>
                    <a:lstStyle/>
                    <a:p>
                      <a:pPr marL="0" marR="0" lvl="0"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n-US" sz="2000" dirty="0">
                          <a:solidFill>
                            <a:schemeClr val="accent4"/>
                          </a:solidFill>
                          <a:latin typeface="Times New Roman"/>
                          <a:ea typeface="Times New Roman"/>
                          <a:cs typeface="Times New Roman"/>
                          <a:sym typeface="Times New Roman"/>
                        </a:rPr>
                        <a:t>10 </a:t>
                      </a:r>
                      <a:r>
                        <a:rPr lang="en-US" sz="2000" dirty="0" err="1">
                          <a:solidFill>
                            <a:schemeClr val="accent4"/>
                          </a:solidFill>
                          <a:latin typeface="Times New Roman"/>
                          <a:ea typeface="Times New Roman"/>
                          <a:cs typeface="Times New Roman"/>
                          <a:sym typeface="Times New Roman"/>
                        </a:rPr>
                        <a:t>ps</a:t>
                      </a:r>
                      <a:endParaRPr sz="2000" dirty="0">
                        <a:solidFill>
                          <a:schemeClr val="accent4"/>
                        </a:solidFill>
                        <a:latin typeface="Times New Roman"/>
                        <a:ea typeface="Times New Roman"/>
                        <a:cs typeface="Times New Roman"/>
                        <a:sym typeface="Times New Roman"/>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ECF4"/>
                    </a:solidFill>
                  </a:tcPr>
                </a:tc>
                <a:tc>
                  <a:txBody>
                    <a:bodyPr/>
                    <a:lstStyle/>
                    <a:p>
                      <a:pPr marL="0" marR="0" lvl="0"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n-US" sz="2000" dirty="0">
                          <a:solidFill>
                            <a:srgbClr val="C00000"/>
                          </a:solidFill>
                          <a:latin typeface="Times New Roman"/>
                          <a:ea typeface="Times New Roman"/>
                          <a:cs typeface="Times New Roman"/>
                          <a:sym typeface="Times New Roman"/>
                        </a:rPr>
                        <a:t>Few MHz </a:t>
                      </a: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ECF4"/>
                    </a:solidFill>
                  </a:tcPr>
                </a:tc>
                <a:tc>
                  <a:txBody>
                    <a:bodyPr/>
                    <a:lstStyle/>
                    <a:p>
                      <a:pPr marL="0" marR="0" lvl="0"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n-US" sz="2000" dirty="0">
                          <a:solidFill>
                            <a:srgbClr val="FF0000"/>
                          </a:solidFill>
                          <a:latin typeface="Times New Roman"/>
                          <a:ea typeface="Times New Roman"/>
                          <a:cs typeface="Times New Roman"/>
                          <a:sym typeface="Times New Roman"/>
                        </a:rPr>
                        <a:t>Fast</a:t>
                      </a:r>
                      <a:endParaRPr sz="2000" dirty="0">
                        <a:solidFill>
                          <a:srgbClr val="FF0000"/>
                        </a:solidFill>
                        <a:latin typeface="Times New Roman"/>
                        <a:ea typeface="Times New Roman"/>
                        <a:cs typeface="Times New Roman"/>
                        <a:sym typeface="Times New Roman"/>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ECF4"/>
                    </a:solidFill>
                  </a:tcPr>
                </a:tc>
                <a:extLst>
                  <a:ext uri="{0D108BD9-81ED-4DB2-BD59-A6C34878D82A}">
                    <a16:rowId xmlns:a16="http://schemas.microsoft.com/office/drawing/2014/main" xmlns="" val="10002"/>
                  </a:ext>
                </a:extLst>
              </a:tr>
              <a:tr h="357235">
                <a:tc>
                  <a:txBody>
                    <a:bodyPr/>
                    <a:lstStyle/>
                    <a:p>
                      <a:pPr marL="0" marR="0" lvl="0"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n-US" sz="2000" b="1" dirty="0">
                          <a:latin typeface="Times New Roman"/>
                          <a:ea typeface="Times New Roman"/>
                          <a:cs typeface="Times New Roman"/>
                          <a:sym typeface="Times New Roman"/>
                        </a:rPr>
                        <a:t>Streak Camera</a:t>
                      </a:r>
                      <a:endParaRPr sz="2000" b="1" dirty="0">
                        <a:latin typeface="Times New Roman"/>
                        <a:ea typeface="Times New Roman"/>
                        <a:cs typeface="Times New Roman"/>
                        <a:sym typeface="Times New Roman"/>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93B3D7"/>
                    </a:solidFill>
                  </a:tcPr>
                </a:tc>
                <a:tc>
                  <a:txBody>
                    <a:bodyPr/>
                    <a:lstStyle/>
                    <a:p>
                      <a:pPr marL="0" marR="0" lvl="0"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n-US" sz="2000" dirty="0">
                          <a:solidFill>
                            <a:srgbClr val="C00000"/>
                          </a:solidFill>
                          <a:latin typeface="Times New Roman"/>
                          <a:ea typeface="Times New Roman"/>
                          <a:cs typeface="Times New Roman"/>
                          <a:sym typeface="Times New Roman"/>
                        </a:rPr>
                        <a:t>1 </a:t>
                      </a:r>
                      <a:r>
                        <a:rPr lang="en-US" sz="2000" dirty="0" err="1">
                          <a:solidFill>
                            <a:srgbClr val="C00000"/>
                          </a:solidFill>
                          <a:latin typeface="Times New Roman"/>
                          <a:ea typeface="Times New Roman"/>
                          <a:cs typeface="Times New Roman"/>
                          <a:sym typeface="Times New Roman"/>
                        </a:rPr>
                        <a:t>ps</a:t>
                      </a:r>
                      <a:endParaRPr sz="2000" dirty="0">
                        <a:solidFill>
                          <a:srgbClr val="C00000"/>
                        </a:solidFill>
                        <a:latin typeface="Times New Roman"/>
                        <a:ea typeface="Times New Roman"/>
                        <a:cs typeface="Times New Roman"/>
                        <a:sym typeface="Times New Roman"/>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CFD7E7"/>
                    </a:solidFill>
                  </a:tcPr>
                </a:tc>
                <a:tc>
                  <a:txBody>
                    <a:bodyPr/>
                    <a:lstStyle/>
                    <a:p>
                      <a:pPr marL="0" marR="0" lvl="0"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n-US" sz="2000" dirty="0">
                          <a:latin typeface="Times New Roman"/>
                          <a:ea typeface="Times New Roman"/>
                          <a:cs typeface="Times New Roman"/>
                          <a:sym typeface="Times New Roman"/>
                        </a:rPr>
                        <a:t>Few 10 </a:t>
                      </a:r>
                      <a:r>
                        <a:rPr lang="en-US" sz="2000" dirty="0" err="1">
                          <a:latin typeface="Times New Roman"/>
                          <a:ea typeface="Times New Roman"/>
                          <a:cs typeface="Times New Roman"/>
                          <a:sym typeface="Times New Roman"/>
                        </a:rPr>
                        <a:t>KHz</a:t>
                      </a:r>
                      <a:endParaRPr sz="2000" dirty="0">
                        <a:latin typeface="Times New Roman"/>
                        <a:ea typeface="Times New Roman"/>
                        <a:cs typeface="Times New Roman"/>
                        <a:sym typeface="Times New Roman"/>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CFD7E7"/>
                    </a:solidFill>
                  </a:tcPr>
                </a:tc>
                <a:tc>
                  <a:txBody>
                    <a:bodyPr/>
                    <a:lstStyle/>
                    <a:p>
                      <a:pPr marL="0" marR="0" lvl="0"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n-US" sz="2000" dirty="0">
                          <a:latin typeface="Times New Roman"/>
                          <a:ea typeface="Times New Roman"/>
                          <a:cs typeface="Times New Roman"/>
                          <a:sym typeface="Times New Roman"/>
                        </a:rPr>
                        <a:t>Slow</a:t>
                      </a:r>
                      <a:endParaRPr sz="2000" dirty="0">
                        <a:latin typeface="Times New Roman"/>
                        <a:ea typeface="Times New Roman"/>
                        <a:cs typeface="Times New Roman"/>
                        <a:sym typeface="Times New Roman"/>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xmlns="" val="10003"/>
                  </a:ext>
                </a:extLst>
              </a:tr>
              <a:tr h="357235">
                <a:tc>
                  <a:txBody>
                    <a:bodyPr/>
                    <a:lstStyle/>
                    <a:p>
                      <a:pPr marL="0" marR="0" lvl="0"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n-US" sz="2000" b="1" dirty="0">
                          <a:solidFill>
                            <a:schemeClr val="dk1"/>
                          </a:solidFill>
                          <a:latin typeface="Times New Roman"/>
                          <a:ea typeface="Times New Roman"/>
                          <a:cs typeface="Times New Roman"/>
                          <a:sym typeface="Times New Roman"/>
                        </a:rPr>
                        <a:t>RF Timer </a:t>
                      </a:r>
                      <a:endParaRPr sz="2000" b="1" dirty="0">
                        <a:solidFill>
                          <a:schemeClr val="dk1"/>
                        </a:solidFill>
                        <a:latin typeface="Times New Roman"/>
                        <a:ea typeface="Times New Roman"/>
                        <a:cs typeface="Times New Roman"/>
                        <a:sym typeface="Times New Roman"/>
                      </a:endParaRPr>
                    </a:p>
                  </a:txBody>
                  <a:tcPr marL="91450" marR="91450" marT="45725" marB="45725">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93B3D7"/>
                    </a:solidFill>
                  </a:tcPr>
                </a:tc>
                <a:tc>
                  <a:txBody>
                    <a:bodyPr/>
                    <a:lstStyle/>
                    <a:p>
                      <a:pPr marL="0" marR="0" lvl="0"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n-US" sz="2000" dirty="0">
                          <a:solidFill>
                            <a:srgbClr val="C00000"/>
                          </a:solidFill>
                          <a:latin typeface="Times New Roman"/>
                          <a:ea typeface="Times New Roman"/>
                          <a:cs typeface="Times New Roman"/>
                          <a:sym typeface="Times New Roman"/>
                        </a:rPr>
                        <a:t>1 </a:t>
                      </a:r>
                      <a:r>
                        <a:rPr lang="en-US" sz="2000" dirty="0" err="1">
                          <a:solidFill>
                            <a:srgbClr val="C00000"/>
                          </a:solidFill>
                          <a:latin typeface="Times New Roman"/>
                          <a:ea typeface="Times New Roman"/>
                          <a:cs typeface="Times New Roman"/>
                          <a:sym typeface="Times New Roman"/>
                        </a:rPr>
                        <a:t>ps</a:t>
                      </a:r>
                      <a:endParaRPr sz="2000" dirty="0">
                        <a:solidFill>
                          <a:srgbClr val="C00000"/>
                        </a:solidFill>
                        <a:latin typeface="Times New Roman"/>
                        <a:ea typeface="Times New Roman"/>
                        <a:cs typeface="Times New Roman"/>
                        <a:sym typeface="Times New Roman"/>
                      </a:endParaRPr>
                    </a:p>
                  </a:txBody>
                  <a:tcPr marL="91450" marR="91450" marT="45725" marB="45725">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n-US" sz="2000" dirty="0">
                          <a:solidFill>
                            <a:srgbClr val="C00000"/>
                          </a:solidFill>
                          <a:latin typeface="Times New Roman"/>
                          <a:ea typeface="Times New Roman"/>
                          <a:cs typeface="Times New Roman"/>
                          <a:sym typeface="Times New Roman"/>
                        </a:rPr>
                        <a:t>Few MHz </a:t>
                      </a:r>
                      <a:endParaRPr sz="2000" dirty="0">
                        <a:solidFill>
                          <a:srgbClr val="C00000"/>
                        </a:solidFill>
                        <a:latin typeface="Times New Roman"/>
                        <a:ea typeface="Times New Roman"/>
                        <a:cs typeface="Times New Roman"/>
                        <a:sym typeface="Times New Roman"/>
                      </a:endParaRPr>
                    </a:p>
                  </a:txBody>
                  <a:tcPr marL="91450" marR="91450" marT="45725" marB="45725">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n-US" sz="2000" dirty="0">
                          <a:solidFill>
                            <a:srgbClr val="C00000"/>
                          </a:solidFill>
                          <a:latin typeface="Times New Roman"/>
                          <a:ea typeface="Times New Roman"/>
                          <a:cs typeface="Times New Roman"/>
                          <a:sym typeface="Times New Roman"/>
                        </a:rPr>
                        <a:t>Fast</a:t>
                      </a:r>
                      <a:endParaRPr sz="2000" dirty="0">
                        <a:solidFill>
                          <a:srgbClr val="C00000"/>
                        </a:solidFill>
                        <a:latin typeface="Times New Roman"/>
                        <a:ea typeface="Times New Roman"/>
                        <a:cs typeface="Times New Roman"/>
                        <a:sym typeface="Times New Roman"/>
                      </a:endParaRPr>
                    </a:p>
                  </a:txBody>
                  <a:tcPr marL="91450" marR="91450" marT="45725" marB="45725">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xmlns="" val="2898919420"/>
                  </a:ext>
                </a:extLst>
              </a:tr>
            </a:tbl>
          </a:graphicData>
        </a:graphic>
      </p:graphicFrame>
      <p:sp>
        <p:nvSpPr>
          <p:cNvPr id="130062" name="Google Shape;130062;p2"/>
          <p:cNvSpPr/>
          <p:nvPr/>
        </p:nvSpPr>
        <p:spPr>
          <a:xfrm>
            <a:off x="474727" y="5681166"/>
            <a:ext cx="11031473" cy="557035"/>
          </a:xfrm>
          <a:prstGeom prst="rect">
            <a:avLst/>
          </a:prstGeom>
          <a:noFill/>
          <a:ln>
            <a:noFill/>
          </a:ln>
        </p:spPr>
        <p:txBody>
          <a:bodyPr spcFirstLastPara="1" wrap="square" lIns="91425" tIns="45700" rIns="91425" bIns="45700" anchor="t" anchorCtr="0">
            <a:noAutofit/>
          </a:bodyPr>
          <a:lstStyle/>
          <a:p>
            <a:pPr algn="ctr"/>
            <a:r>
              <a:rPr lang="en-US" sz="1700" b="1" dirty="0">
                <a:solidFill>
                  <a:srgbClr val="C00000"/>
                </a:solidFill>
                <a:ea typeface="Gill Sans"/>
                <a:cs typeface="Times New Roman" panose="02020603050405020304" pitchFamily="18" charset="0"/>
                <a:sym typeface="Gill Sans"/>
              </a:rPr>
              <a:t>The new RF Timer combines the advantages of regular and the RF timing techniques,  resulting in high resolution, high rate and high stability for single particle detection.</a:t>
            </a:r>
            <a:endParaRPr sz="1700" b="1" dirty="0">
              <a:solidFill>
                <a:srgbClr val="002060"/>
              </a:solidFill>
              <a:ea typeface="Times New Roman"/>
              <a:cs typeface="Times New Roman" panose="02020603050405020304" pitchFamily="18" charset="0"/>
              <a:sym typeface="Times New Roman"/>
            </a:endParaRPr>
          </a:p>
        </p:txBody>
      </p:sp>
      <p:sp>
        <p:nvSpPr>
          <p:cNvPr id="2" name="Slide Number Placeholder 1">
            <a:extLst>
              <a:ext uri="{FF2B5EF4-FFF2-40B4-BE49-F238E27FC236}">
                <a16:creationId xmlns:a16="http://schemas.microsoft.com/office/drawing/2014/main" xmlns="" id="{0ECDB216-7723-4A7B-ADEF-CF5A9A1F8BA6}"/>
              </a:ext>
            </a:extLst>
          </p:cNvPr>
          <p:cNvSpPr>
            <a:spLocks noGrp="1"/>
          </p:cNvSpPr>
          <p:nvPr>
            <p:ph type="sldNum" sz="quarter" idx="12"/>
          </p:nvPr>
        </p:nvSpPr>
        <p:spPr>
          <a:xfrm>
            <a:off x="8615267" y="6356349"/>
            <a:ext cx="2743200" cy="365125"/>
          </a:xfrm>
        </p:spPr>
        <p:txBody>
          <a:bodyPr/>
          <a:lstStyle/>
          <a:p>
            <a:fld id="{95E2BF06-261B-475B-969C-00E0CC6029E3}" type="slidenum">
              <a:rPr lang="en-US" smtClean="0"/>
              <a:pPr/>
              <a:t>3</a:t>
            </a:fld>
            <a:endParaRPr lang="en-US" dirty="0"/>
          </a:p>
        </p:txBody>
      </p:sp>
      <p:sp>
        <p:nvSpPr>
          <p:cNvPr id="3" name="TextBox 2"/>
          <p:cNvSpPr txBox="1"/>
          <p:nvPr/>
        </p:nvSpPr>
        <p:spPr>
          <a:xfrm>
            <a:off x="474727" y="3335383"/>
            <a:ext cx="11031473" cy="2492990"/>
          </a:xfrm>
          <a:prstGeom prst="rect">
            <a:avLst/>
          </a:prstGeom>
          <a:noFill/>
        </p:spPr>
        <p:txBody>
          <a:bodyPr wrap="square" rtlCol="0">
            <a:spAutoFit/>
          </a:bodyPr>
          <a:lstStyle/>
          <a:p>
            <a:pPr marL="285750" indent="-285750" algn="just">
              <a:buSzPts val="1400"/>
              <a:buFont typeface="Wingdings" panose="05000000000000000000" pitchFamily="2" charset="2"/>
              <a:buChar char="Ø"/>
            </a:pPr>
            <a:r>
              <a:rPr lang="en-US" b="1" dirty="0" smtClean="0">
                <a:ea typeface="Calibri"/>
                <a:cs typeface="Calibri"/>
                <a:sym typeface="Calibri"/>
              </a:rPr>
              <a:t>The RF Timer </a:t>
            </a:r>
            <a:r>
              <a:rPr lang="en-US" dirty="0" smtClean="0">
                <a:ea typeface="Calibri"/>
                <a:cs typeface="Calibri"/>
                <a:sym typeface="Calibri"/>
              </a:rPr>
              <a:t>is a s</a:t>
            </a:r>
            <a:r>
              <a:rPr lang="en-US" dirty="0" smtClean="0"/>
              <a:t>ensitive </a:t>
            </a:r>
            <a:r>
              <a:rPr lang="en-US" dirty="0"/>
              <a:t>photo-detector, capable of registering single photons: optical photons produce electrons on a photo cathode, which are accelerated to </a:t>
            </a:r>
            <a:r>
              <a:rPr lang="en-US" dirty="0" err="1"/>
              <a:t>keV</a:t>
            </a:r>
            <a:r>
              <a:rPr lang="en-US" dirty="0"/>
              <a:t> energies, multiplied and detected. </a:t>
            </a:r>
            <a:endParaRPr lang="en-US" dirty="0" smtClean="0">
              <a:ea typeface="Calibri"/>
              <a:cs typeface="Calibri"/>
              <a:sym typeface="Calibri"/>
            </a:endParaRPr>
          </a:p>
          <a:p>
            <a:pPr marL="171450" indent="-171450">
              <a:buFont typeface="Wingdings" panose="05000000000000000000" pitchFamily="2" charset="2"/>
              <a:buChar char="Ø"/>
            </a:pPr>
            <a:endParaRPr lang="en-US" sz="1000" dirty="0">
              <a:ea typeface="Calibri"/>
              <a:cs typeface="Calibri"/>
              <a:sym typeface="Calibri"/>
            </a:endParaRPr>
          </a:p>
          <a:p>
            <a:pPr marL="285750" indent="-285750">
              <a:buSzPts val="1400"/>
              <a:buFont typeface="Wingdings" panose="05000000000000000000" pitchFamily="2" charset="2"/>
              <a:buChar char="Ø"/>
            </a:pPr>
            <a:r>
              <a:rPr lang="en-US" b="1" dirty="0">
                <a:ea typeface="Calibri"/>
                <a:cs typeface="Calibri"/>
                <a:sym typeface="Calibri"/>
              </a:rPr>
              <a:t>The time information is converted into a spatial domain: </a:t>
            </a:r>
            <a:r>
              <a:rPr lang="en-US" dirty="0">
                <a:ea typeface="Calibri"/>
                <a:cs typeface="Calibri"/>
                <a:sym typeface="Calibri"/>
              </a:rPr>
              <a:t>the keV electrons are scanned by means of helical RF </a:t>
            </a:r>
            <a:r>
              <a:rPr lang="en-US" dirty="0" smtClean="0">
                <a:ea typeface="Calibri"/>
                <a:cs typeface="Calibri"/>
                <a:sym typeface="Calibri"/>
              </a:rPr>
              <a:t>deflector. </a:t>
            </a:r>
            <a:endParaRPr lang="en-US" dirty="0">
              <a:ea typeface="Calibri"/>
              <a:cs typeface="Calibri"/>
              <a:sym typeface="Calibri"/>
            </a:endParaRPr>
          </a:p>
          <a:p>
            <a:pPr marL="171450" indent="-171450">
              <a:buFont typeface="Wingdings" panose="05000000000000000000" pitchFamily="2" charset="2"/>
              <a:buChar char="Ø"/>
            </a:pPr>
            <a:endParaRPr lang="en-US" sz="1000" dirty="0">
              <a:ea typeface="Calibri"/>
              <a:cs typeface="Calibri"/>
              <a:sym typeface="Calibri"/>
            </a:endParaRPr>
          </a:p>
          <a:p>
            <a:pPr marL="285750" indent="-285750">
              <a:buSzPts val="1400"/>
              <a:buFont typeface="Wingdings" panose="05000000000000000000" pitchFamily="2" charset="2"/>
              <a:buChar char="Ø"/>
            </a:pPr>
            <a:r>
              <a:rPr lang="en-US" b="1" dirty="0">
                <a:ea typeface="Calibri"/>
                <a:cs typeface="Calibri"/>
                <a:sym typeface="Calibri"/>
              </a:rPr>
              <a:t>The RF Timer provides fast signal output </a:t>
            </a:r>
            <a:r>
              <a:rPr lang="en-US" dirty="0">
                <a:ea typeface="Calibri"/>
                <a:cs typeface="Calibri"/>
                <a:sym typeface="Calibri"/>
              </a:rPr>
              <a:t>as with regular PMTs</a:t>
            </a:r>
            <a:endParaRPr lang="en-US" dirty="0"/>
          </a:p>
          <a:p>
            <a:pPr marL="171450" indent="-171450">
              <a:buFont typeface="Wingdings" panose="05000000000000000000" pitchFamily="2" charset="2"/>
              <a:buChar char="Ø"/>
            </a:pPr>
            <a:endParaRPr lang="en-US" sz="1000" dirty="0">
              <a:ea typeface="Calibri"/>
              <a:cs typeface="Calibri"/>
              <a:sym typeface="Calibri"/>
            </a:endParaRPr>
          </a:p>
          <a:p>
            <a:pPr marL="285750" indent="-285750">
              <a:buSzPts val="1400"/>
              <a:buFont typeface="Wingdings" panose="05000000000000000000" pitchFamily="2" charset="2"/>
              <a:buChar char="Ø"/>
            </a:pPr>
            <a:r>
              <a:rPr lang="en-US" dirty="0">
                <a:ea typeface="Calibri"/>
                <a:cs typeface="Calibri"/>
                <a:sym typeface="Calibri"/>
              </a:rPr>
              <a:t>and</a:t>
            </a:r>
            <a:r>
              <a:rPr lang="en-US" b="1" dirty="0">
                <a:ea typeface="Calibri"/>
                <a:cs typeface="Calibri"/>
                <a:sym typeface="Calibri"/>
              </a:rPr>
              <a:t> Picosecond level timing resolution </a:t>
            </a:r>
            <a:r>
              <a:rPr lang="en-US" dirty="0">
                <a:ea typeface="Calibri"/>
                <a:cs typeface="Calibri"/>
                <a:sym typeface="Calibri"/>
              </a:rPr>
              <a:t>as with streak cameras</a:t>
            </a:r>
            <a:endParaRPr lang="en-US" dirty="0"/>
          </a:p>
          <a:p>
            <a:endParaRPr lang="en-US" dirty="0"/>
          </a:p>
        </p:txBody>
      </p:sp>
      <p:sp>
        <p:nvSpPr>
          <p:cNvPr id="4" name="Footer Placeholder 3"/>
          <p:cNvSpPr>
            <a:spLocks noGrp="1"/>
          </p:cNvSpPr>
          <p:nvPr>
            <p:ph type="ftr" sz="quarter" idx="11"/>
          </p:nvPr>
        </p:nvSpPr>
        <p:spPr/>
        <p:txBody>
          <a:bodyPr/>
          <a:lstStyle/>
          <a:p>
            <a:r>
              <a:rPr lang="en-US" smtClean="0"/>
              <a:t>DeSyT-2025, Catania</a:t>
            </a:r>
            <a:endParaRPr lang="en-US"/>
          </a:p>
        </p:txBody>
      </p:sp>
    </p:spTree>
    <p:extLst>
      <p:ext uri="{BB962C8B-B14F-4D97-AF65-F5344CB8AC3E}">
        <p14:creationId xmlns:p14="http://schemas.microsoft.com/office/powerpoint/2010/main" val="2198655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938" y="1"/>
            <a:ext cx="7886700" cy="1123406"/>
          </a:xfrm>
        </p:spPr>
        <p:txBody>
          <a:bodyPr>
            <a:normAutofit/>
          </a:bodyPr>
          <a:lstStyle/>
          <a:p>
            <a:pPr algn="ctr"/>
            <a:r>
              <a:rPr lang="en-US" sz="3600" b="1" dirty="0" smtClean="0">
                <a:latin typeface="Times New Roman" panose="02020603050405020304" pitchFamily="18" charset="0"/>
                <a:cs typeface="Times New Roman" panose="02020603050405020304" pitchFamily="18" charset="0"/>
              </a:rPr>
              <a:t>The RF Timer</a:t>
            </a:r>
            <a:endParaRPr lang="en-US" sz="36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04850" y="4415138"/>
            <a:ext cx="5814504" cy="1477328"/>
          </a:xfrm>
          <a:prstGeom prst="rect">
            <a:avLst/>
          </a:prstGeom>
          <a:noFill/>
        </p:spPr>
        <p:txBody>
          <a:bodyPr wrap="square" rtlCol="0">
            <a:spAutoFit/>
          </a:bodyPr>
          <a:lstStyle/>
          <a:p>
            <a:pPr algn="just"/>
            <a:r>
              <a:rPr lang="en-US" dirty="0" smtClean="0">
                <a:latin typeface="Times New Roman" panose="02020603050405020304" pitchFamily="18" charset="0"/>
                <a:cs typeface="Times New Roman" panose="02020603050405020304" pitchFamily="18" charset="0"/>
              </a:rPr>
              <a:t>Schematic of the RF Timer: (1</a:t>
            </a:r>
            <a:r>
              <a:rPr lang="en-US" dirty="0">
                <a:latin typeface="Times New Roman" panose="02020603050405020304" pitchFamily="18" charset="0"/>
                <a:cs typeface="Times New Roman" panose="02020603050405020304" pitchFamily="18" charset="0"/>
              </a:rPr>
              <a:t>) mirror, (2) quartz-glass window, (3) incident photons, (4)  permanent magnet, (5) collimator, (6)   photoelectron, (7)  electron transparent electrode, (8)  photocathode, (9)  electrostatic lens, (10)  RF deflector, (11)  MCP detector, (12) position sensitive anode.</a:t>
            </a:r>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4403" y="1123407"/>
            <a:ext cx="4888568" cy="3909912"/>
          </a:xfrm>
          <a:prstGeom prst="rect">
            <a:avLst/>
          </a:prstGeom>
          <a:noFill/>
        </p:spPr>
      </p:pic>
      <p:pic>
        <p:nvPicPr>
          <p:cNvPr id="7" name="Content Placeholder 5"/>
          <p:cNvPicPr>
            <a:picLocks noGrp="1" noChangeAspect="1"/>
          </p:cNvPicPr>
          <p:nvPr>
            <p:ph idx="1"/>
          </p:nvPr>
        </p:nvPicPr>
        <p:blipFill>
          <a:blip r:embed="rId3"/>
          <a:stretch>
            <a:fillRect/>
          </a:stretch>
        </p:blipFill>
        <p:spPr>
          <a:xfrm>
            <a:off x="580511" y="1123407"/>
            <a:ext cx="5706700" cy="3308378"/>
          </a:xfrm>
          <a:prstGeom prst="rect">
            <a:avLst/>
          </a:prstGeom>
        </p:spPr>
      </p:pic>
      <p:sp>
        <p:nvSpPr>
          <p:cNvPr id="3" name="TextBox 2"/>
          <p:cNvSpPr txBox="1"/>
          <p:nvPr/>
        </p:nvSpPr>
        <p:spPr>
          <a:xfrm>
            <a:off x="6643693" y="5154912"/>
            <a:ext cx="5292224"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RF Timer at CANDLE facility in Yerevan: first test studies with femtosecond synchronized laser</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79BECA0-F4D6-44B2-AB77-94B282D64ACF}"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DeSyT-2025, Catania</a:t>
            </a:r>
            <a:endParaRPr lang="en-US"/>
          </a:p>
        </p:txBody>
      </p:sp>
    </p:spTree>
    <p:extLst>
      <p:ext uri="{BB962C8B-B14F-4D97-AF65-F5344CB8AC3E}">
        <p14:creationId xmlns:p14="http://schemas.microsoft.com/office/powerpoint/2010/main" val="747354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30063"/>
        <p:cNvGrpSpPr/>
        <p:nvPr/>
      </p:nvGrpSpPr>
      <p:grpSpPr>
        <a:xfrm>
          <a:off x="0" y="0"/>
          <a:ext cx="0" cy="0"/>
          <a:chOff x="0" y="0"/>
          <a:chExt cx="0" cy="0"/>
        </a:xfrm>
      </p:grpSpPr>
      <p:pic>
        <p:nvPicPr>
          <p:cNvPr id="130064" name="Google Shape;130064;p3" descr="fig7"/>
          <p:cNvPicPr preferRelativeResize="0"/>
          <p:nvPr/>
        </p:nvPicPr>
        <p:blipFill rotWithShape="1">
          <a:blip r:embed="rId2">
            <a:alphaModFix/>
          </a:blip>
          <a:srcRect/>
          <a:stretch/>
        </p:blipFill>
        <p:spPr>
          <a:xfrm>
            <a:off x="7482877" y="817202"/>
            <a:ext cx="4404323" cy="2939339"/>
          </a:xfrm>
          <a:prstGeom prst="rect">
            <a:avLst/>
          </a:prstGeom>
          <a:noFill/>
          <a:ln>
            <a:noFill/>
          </a:ln>
        </p:spPr>
      </p:pic>
      <p:sp>
        <p:nvSpPr>
          <p:cNvPr id="130065" name="Google Shape;130065;p3"/>
          <p:cNvSpPr txBox="1"/>
          <p:nvPr/>
        </p:nvSpPr>
        <p:spPr>
          <a:xfrm>
            <a:off x="240632" y="3976776"/>
            <a:ext cx="11810197" cy="1661953"/>
          </a:xfrm>
          <a:prstGeom prst="rect">
            <a:avLst/>
          </a:prstGeom>
          <a:noFill/>
          <a:ln>
            <a:noFill/>
          </a:ln>
        </p:spPr>
        <p:txBody>
          <a:bodyPr spcFirstLastPara="1" wrap="square" lIns="91425" tIns="45700" rIns="91425" bIns="45700" anchor="t" anchorCtr="0">
            <a:spAutoFit/>
          </a:bodyPr>
          <a:lstStyle/>
          <a:p>
            <a:pPr algn="just"/>
            <a:r>
              <a:rPr lang="en-US" sz="1700" b="1" i="1" dirty="0">
                <a:solidFill>
                  <a:schemeClr val="dk2"/>
                </a:solidFill>
                <a:ea typeface="Gill Sans"/>
                <a:cs typeface="Gill Sans"/>
                <a:sym typeface="Gill Sans"/>
              </a:rPr>
              <a:t>Left: </a:t>
            </a:r>
            <a:r>
              <a:rPr lang="en-US" sz="1700" i="1" dirty="0">
                <a:solidFill>
                  <a:schemeClr val="dk2"/>
                </a:solidFill>
                <a:ea typeface="Gill Sans"/>
                <a:cs typeface="Gill Sans"/>
                <a:sym typeface="Gill Sans"/>
              </a:rPr>
              <a:t>2D image of anode hit positions. The point in the center of the circle is the image of electrons with RF turned OFF. The circle is an image of the scanned electrons when the 500 MHz RF is ON, but </a:t>
            </a:r>
            <a:r>
              <a:rPr lang="en-US" sz="1700" b="1" i="1" dirty="0">
                <a:solidFill>
                  <a:schemeClr val="dk2"/>
                </a:solidFill>
                <a:ea typeface="Gill Sans"/>
                <a:cs typeface="Gill Sans"/>
                <a:sym typeface="Gill Sans"/>
              </a:rPr>
              <a:t>not synchronized</a:t>
            </a:r>
            <a:r>
              <a:rPr lang="en-US" sz="1700" i="1" dirty="0">
                <a:solidFill>
                  <a:schemeClr val="dk2"/>
                </a:solidFill>
                <a:ea typeface="Gill Sans"/>
                <a:cs typeface="Gill Sans"/>
                <a:sym typeface="Gill Sans"/>
              </a:rPr>
              <a:t> with the laser. The color spots on the circle correspond to phase distributions of the scanned, </a:t>
            </a:r>
            <a:r>
              <a:rPr lang="en-US" sz="1700" b="1" i="1" dirty="0">
                <a:solidFill>
                  <a:schemeClr val="dk2"/>
                </a:solidFill>
                <a:ea typeface="Gill Sans"/>
                <a:cs typeface="Gill Sans"/>
                <a:sym typeface="Gill Sans"/>
              </a:rPr>
              <a:t>RF-synchronized</a:t>
            </a:r>
            <a:r>
              <a:rPr lang="en-US" sz="1700" i="1" dirty="0">
                <a:solidFill>
                  <a:schemeClr val="dk2"/>
                </a:solidFill>
                <a:ea typeface="Gill Sans"/>
                <a:cs typeface="Gill Sans"/>
                <a:sym typeface="Gill Sans"/>
              </a:rPr>
              <a:t> photo-electrons for four different fixed phases.</a:t>
            </a:r>
            <a:endParaRPr sz="1700" dirty="0"/>
          </a:p>
          <a:p>
            <a:pPr algn="just">
              <a:lnSpc>
                <a:spcPct val="150000"/>
              </a:lnSpc>
            </a:pPr>
            <a:r>
              <a:rPr lang="en-US" sz="1700" b="1" i="1" dirty="0">
                <a:solidFill>
                  <a:schemeClr val="tx2"/>
                </a:solidFill>
                <a:ea typeface="Gill Sans"/>
                <a:cs typeface="Gill Sans"/>
                <a:sym typeface="Gill Sans"/>
              </a:rPr>
              <a:t>Middle:</a:t>
            </a:r>
            <a:r>
              <a:rPr lang="en-US" sz="1700" i="1" dirty="0">
                <a:solidFill>
                  <a:schemeClr val="tx2"/>
                </a:solidFill>
                <a:ea typeface="Gill Sans"/>
                <a:cs typeface="Gill Sans"/>
                <a:sym typeface="Gill Sans"/>
              </a:rPr>
              <a:t> Distribution of phases (φ), converted into ns, of the scanned electrons in the case of RF synchronized laser.</a:t>
            </a:r>
            <a:endParaRPr sz="1700" i="1" dirty="0">
              <a:solidFill>
                <a:schemeClr val="dk2"/>
              </a:solidFill>
              <a:ea typeface="Gill Sans"/>
              <a:cs typeface="Gill Sans"/>
              <a:sym typeface="Gill Sans"/>
            </a:endParaRPr>
          </a:p>
          <a:p>
            <a:pPr algn="just">
              <a:lnSpc>
                <a:spcPct val="150000"/>
              </a:lnSpc>
            </a:pPr>
            <a:r>
              <a:rPr lang="en-US" sz="1700" b="1" i="1" dirty="0">
                <a:solidFill>
                  <a:schemeClr val="dk2"/>
                </a:solidFill>
                <a:ea typeface="Gill Sans"/>
                <a:cs typeface="Gill Sans"/>
                <a:sym typeface="Gill Sans"/>
              </a:rPr>
              <a:t>Right: </a:t>
            </a:r>
            <a:r>
              <a:rPr lang="en-US" sz="1700" i="1" dirty="0">
                <a:solidFill>
                  <a:schemeClr val="dk2"/>
                </a:solidFill>
                <a:ea typeface="Gill Sans"/>
                <a:cs typeface="Gill Sans"/>
                <a:sym typeface="Gill Sans"/>
              </a:rPr>
              <a:t>The mean values of sequentially measured time distributions in a one hour period.</a:t>
            </a:r>
            <a:endParaRPr sz="1700" b="1" dirty="0">
              <a:solidFill>
                <a:srgbClr val="C00000"/>
              </a:solidFill>
              <a:latin typeface="Calibri"/>
              <a:ea typeface="Calibri"/>
              <a:cs typeface="Calibri"/>
              <a:sym typeface="Calibri"/>
            </a:endParaRPr>
          </a:p>
        </p:txBody>
      </p:sp>
      <p:sp>
        <p:nvSpPr>
          <p:cNvPr id="130066" name="Google Shape;130066;p3"/>
          <p:cNvSpPr/>
          <p:nvPr/>
        </p:nvSpPr>
        <p:spPr>
          <a:xfrm>
            <a:off x="486770" y="132996"/>
            <a:ext cx="11400430" cy="393477"/>
          </a:xfrm>
          <a:prstGeom prst="rect">
            <a:avLst/>
          </a:prstGeom>
          <a:noFill/>
          <a:ln>
            <a:noFill/>
          </a:ln>
        </p:spPr>
        <p:txBody>
          <a:bodyPr spcFirstLastPara="1" wrap="square" lIns="91425" tIns="45700" rIns="91425" bIns="45700" anchor="ctr" anchorCtr="0">
            <a:noAutofit/>
          </a:bodyPr>
          <a:lstStyle/>
          <a:p>
            <a:pPr indent="342900" algn="ctr">
              <a:buClr>
                <a:srgbClr val="974806"/>
              </a:buClr>
              <a:buSzPts val="2400"/>
            </a:pPr>
            <a:r>
              <a:rPr lang="en-US" sz="2800" b="1" dirty="0">
                <a:latin typeface="Times New Roman" panose="02020603050405020304" pitchFamily="18" charset="0"/>
                <a:ea typeface="Arial Black"/>
                <a:cs typeface="Times New Roman" panose="02020603050405020304" pitchFamily="18" charset="0"/>
                <a:sym typeface="Arial Black"/>
              </a:rPr>
              <a:t>Studies with synchronized femtosecond pulsed </a:t>
            </a:r>
            <a:r>
              <a:rPr lang="en-US" sz="2800" b="1" dirty="0" smtClean="0">
                <a:latin typeface="Times New Roman" panose="02020603050405020304" pitchFamily="18" charset="0"/>
                <a:ea typeface="Arial Black"/>
                <a:cs typeface="Times New Roman" panose="02020603050405020304" pitchFamily="18" charset="0"/>
                <a:sym typeface="Arial Black"/>
              </a:rPr>
              <a:t>laser at CANDLE</a:t>
            </a:r>
            <a:endParaRPr sz="2800" dirty="0">
              <a:latin typeface="Arial"/>
              <a:ea typeface="Arial"/>
              <a:cs typeface="Arial"/>
              <a:sym typeface="Arial"/>
            </a:endParaRPr>
          </a:p>
        </p:txBody>
      </p:sp>
      <p:pic>
        <p:nvPicPr>
          <p:cNvPr id="130067" name="Google Shape;130067;p3"/>
          <p:cNvPicPr preferRelativeResize="0"/>
          <p:nvPr/>
        </p:nvPicPr>
        <p:blipFill rotWithShape="1">
          <a:blip r:embed="rId3">
            <a:alphaModFix/>
          </a:blip>
          <a:srcRect/>
          <a:stretch/>
        </p:blipFill>
        <p:spPr>
          <a:xfrm>
            <a:off x="486770" y="817203"/>
            <a:ext cx="3354856" cy="2992525"/>
          </a:xfrm>
          <a:prstGeom prst="rect">
            <a:avLst/>
          </a:prstGeom>
          <a:noFill/>
          <a:ln>
            <a:noFill/>
          </a:ln>
        </p:spPr>
      </p:pic>
      <p:pic>
        <p:nvPicPr>
          <p:cNvPr id="130068" name="Google Shape;130068;p3"/>
          <p:cNvPicPr preferRelativeResize="0"/>
          <p:nvPr/>
        </p:nvPicPr>
        <p:blipFill rotWithShape="1">
          <a:blip r:embed="rId4">
            <a:alphaModFix/>
          </a:blip>
          <a:srcRect/>
          <a:stretch/>
        </p:blipFill>
        <p:spPr>
          <a:xfrm>
            <a:off x="4087763" y="790610"/>
            <a:ext cx="3148977" cy="2992525"/>
          </a:xfrm>
          <a:prstGeom prst="rect">
            <a:avLst/>
          </a:prstGeom>
          <a:noFill/>
          <a:ln>
            <a:noFill/>
          </a:ln>
        </p:spPr>
      </p:pic>
      <p:sp>
        <p:nvSpPr>
          <p:cNvPr id="2" name="Slide Number Placeholder 1">
            <a:extLst>
              <a:ext uri="{FF2B5EF4-FFF2-40B4-BE49-F238E27FC236}">
                <a16:creationId xmlns:a16="http://schemas.microsoft.com/office/drawing/2014/main" xmlns="" id="{3BC2432C-9BE1-4943-9D52-4ACD4FC5A8FA}"/>
              </a:ext>
            </a:extLst>
          </p:cNvPr>
          <p:cNvSpPr>
            <a:spLocks noGrp="1"/>
          </p:cNvSpPr>
          <p:nvPr>
            <p:ph type="sldNum" sz="quarter" idx="12"/>
          </p:nvPr>
        </p:nvSpPr>
        <p:spPr/>
        <p:txBody>
          <a:bodyPr/>
          <a:lstStyle/>
          <a:p>
            <a:fld id="{95E2BF06-261B-475B-969C-00E0CC6029E3}" type="slidenum">
              <a:rPr lang="en-US" smtClean="0"/>
              <a:pPr/>
              <a:t>5</a:t>
            </a:fld>
            <a:endParaRPr lang="en-US" dirty="0"/>
          </a:p>
        </p:txBody>
      </p:sp>
      <p:sp>
        <p:nvSpPr>
          <p:cNvPr id="3" name="TextBox 2"/>
          <p:cNvSpPr txBox="1"/>
          <p:nvPr/>
        </p:nvSpPr>
        <p:spPr>
          <a:xfrm>
            <a:off x="240632" y="5679597"/>
            <a:ext cx="11086394" cy="646331"/>
          </a:xfrm>
          <a:prstGeom prst="rect">
            <a:avLst/>
          </a:prstGeom>
          <a:noFill/>
        </p:spPr>
        <p:txBody>
          <a:bodyPr wrap="square" rtlCol="0">
            <a:spAutoFit/>
          </a:bodyPr>
          <a:lstStyle/>
          <a:p>
            <a:r>
              <a:rPr lang="en-US" b="1" i="1" dirty="0">
                <a:latin typeface="Times New Roman" panose="02020603050405020304" pitchFamily="18" charset="0"/>
                <a:cs typeface="Times New Roman" panose="02020603050405020304" pitchFamily="18" charset="0"/>
              </a:rPr>
              <a:t>A. </a:t>
            </a:r>
            <a:r>
              <a:rPr lang="en-US" b="1" i="1" dirty="0" err="1">
                <a:latin typeface="Times New Roman" panose="02020603050405020304" pitchFamily="18" charset="0"/>
                <a:cs typeface="Times New Roman" panose="02020603050405020304" pitchFamily="18" charset="0"/>
              </a:rPr>
              <a:t>Margaryan</a:t>
            </a:r>
            <a:r>
              <a:rPr lang="en-US" b="1" i="1" dirty="0">
                <a:latin typeface="Times New Roman" panose="02020603050405020304" pitchFamily="18" charset="0"/>
                <a:cs typeface="Times New Roman" panose="02020603050405020304" pitchFamily="18" charset="0"/>
              </a:rPr>
              <a:t> et al., </a:t>
            </a:r>
            <a:r>
              <a:rPr lang="en-US" b="1" i="1" dirty="0" err="1">
                <a:latin typeface="Times New Roman" panose="02020603050405020304" pitchFamily="18" charset="0"/>
                <a:cs typeface="Times New Roman" panose="02020603050405020304" pitchFamily="18" charset="0"/>
              </a:rPr>
              <a:t>Nucl</a:t>
            </a:r>
            <a:r>
              <a:rPr lang="en-US" b="1" i="1" dirty="0">
                <a:latin typeface="Times New Roman" panose="02020603050405020304" pitchFamily="18" charset="0"/>
                <a:cs typeface="Times New Roman" panose="02020603050405020304" pitchFamily="18" charset="0"/>
              </a:rPr>
              <a:t>. Instr. &amp; Meth. A 1038, 166926 (2022) </a:t>
            </a:r>
          </a:p>
          <a:p>
            <a:r>
              <a:rPr lang="en-US" b="1" i="1" dirty="0">
                <a:latin typeface="Times New Roman" panose="02020603050405020304" pitchFamily="18" charset="0"/>
                <a:cs typeface="Times New Roman" panose="02020603050405020304" pitchFamily="18" charset="0"/>
              </a:rPr>
              <a:t>S. </a:t>
            </a:r>
            <a:r>
              <a:rPr lang="en-US" b="1" i="1" dirty="0" err="1">
                <a:latin typeface="Times New Roman" panose="02020603050405020304" pitchFamily="18" charset="0"/>
                <a:cs typeface="Times New Roman" panose="02020603050405020304" pitchFamily="18" charset="0"/>
              </a:rPr>
              <a:t>Zhamkochyan</a:t>
            </a:r>
            <a:r>
              <a:rPr lang="en-US" b="1" i="1" dirty="0">
                <a:latin typeface="Times New Roman" panose="02020603050405020304" pitchFamily="18" charset="0"/>
                <a:cs typeface="Times New Roman" panose="02020603050405020304" pitchFamily="18" charset="0"/>
              </a:rPr>
              <a:t> et al., JINST 19 C02014 (2024) </a:t>
            </a:r>
          </a:p>
        </p:txBody>
      </p:sp>
      <p:sp>
        <p:nvSpPr>
          <p:cNvPr id="4" name="Footer Placeholder 3"/>
          <p:cNvSpPr>
            <a:spLocks noGrp="1"/>
          </p:cNvSpPr>
          <p:nvPr>
            <p:ph type="ftr" sz="quarter" idx="11"/>
          </p:nvPr>
        </p:nvSpPr>
        <p:spPr/>
        <p:txBody>
          <a:bodyPr/>
          <a:lstStyle/>
          <a:p>
            <a:r>
              <a:rPr lang="en-US" smtClean="0"/>
              <a:t>DeSyT-2025, Catania</a:t>
            </a:r>
            <a:endParaRPr lang="en-US"/>
          </a:p>
        </p:txBody>
      </p:sp>
    </p:spTree>
    <p:extLst>
      <p:ext uri="{BB962C8B-B14F-4D97-AF65-F5344CB8AC3E}">
        <p14:creationId xmlns:p14="http://schemas.microsoft.com/office/powerpoint/2010/main" val="138154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1981200" y="331435"/>
            <a:ext cx="8229600" cy="480131"/>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Spiral scanning studies</a:t>
            </a:r>
            <a:endParaRPr lang="ru-RU" sz="2800" b="1" dirty="0">
              <a:latin typeface="Times New Roman" panose="02020603050405020304" pitchFamily="18" charset="0"/>
              <a:cs typeface="Times New Roman" panose="02020603050405020304" pitchFamily="18" charset="0"/>
            </a:endParaRPr>
          </a:p>
        </p:txBody>
      </p:sp>
      <p:sp>
        <p:nvSpPr>
          <p:cNvPr id="5" name="Content Placeholder 4"/>
          <p:cNvSpPr txBox="1">
            <a:spLocks noGrp="1"/>
          </p:cNvSpPr>
          <p:nvPr>
            <p:ph idx="1"/>
          </p:nvPr>
        </p:nvSpPr>
        <p:spPr>
          <a:xfrm>
            <a:off x="593124" y="1004501"/>
            <a:ext cx="9682991" cy="646331"/>
          </a:xfrm>
          <a:prstGeom prst="rect">
            <a:avLst/>
          </a:prstGeom>
          <a:noFill/>
        </p:spPr>
        <p:txBody>
          <a:bodyPr wrap="square" rtlCol="0">
            <a:spAutoFit/>
          </a:bodyPr>
          <a:lstStyle/>
          <a:p>
            <a:pPr marL="0" indent="0" algn="just">
              <a:buNone/>
            </a:pPr>
            <a:r>
              <a:rPr lang="en-US" sz="2000" dirty="0">
                <a:latin typeface="Times New Roman" panose="02020603050405020304" pitchFamily="18" charset="0"/>
                <a:cs typeface="Times New Roman" panose="02020603050405020304" pitchFamily="18" charset="0"/>
              </a:rPr>
              <a:t>Using two circular scanning RF deflectors with slightly different frequencies results in spiral scanning due to “amplitude beating” effect.  </a:t>
            </a:r>
            <a:endParaRPr lang="ru-RU"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343531" y="2245451"/>
            <a:ext cx="5408551" cy="400110"/>
          </a:xfrm>
          <a:prstGeom prst="rect">
            <a:avLst/>
          </a:prstGeom>
          <a:noFill/>
        </p:spPr>
        <p:txBody>
          <a:bodyPr wrap="square" rtlCol="0">
            <a:spAutoFit/>
          </a:bodyPr>
          <a:lstStyle/>
          <a:p>
            <a:pPr algn="ctr"/>
            <a:r>
              <a:rPr lang="en-US" sz="2000" i="1" dirty="0" err="1">
                <a:latin typeface="Times New Roman" panose="02020603050405020304" pitchFamily="18" charset="0"/>
                <a:cs typeface="Times New Roman" panose="02020603050405020304" pitchFamily="18" charset="0"/>
              </a:rPr>
              <a:t>Acos</a:t>
            </a:r>
            <a:r>
              <a:rPr lang="el-GR" sz="2000" i="1" dirty="0">
                <a:latin typeface="Times New Roman" panose="02020603050405020304" pitchFamily="18" charset="0"/>
                <a:cs typeface="Times New Roman" panose="02020603050405020304" pitchFamily="18" charset="0"/>
              </a:rPr>
              <a:t>ω</a:t>
            </a:r>
            <a:r>
              <a:rPr lang="en-US" sz="2000" i="1" dirty="0">
                <a:latin typeface="Times New Roman" panose="02020603050405020304" pitchFamily="18" charset="0"/>
                <a:cs typeface="Times New Roman" panose="02020603050405020304" pitchFamily="18" charset="0"/>
              </a:rPr>
              <a:t>t + </a:t>
            </a:r>
            <a:r>
              <a:rPr lang="en-US" sz="2000" i="1" dirty="0" err="1">
                <a:latin typeface="Times New Roman" panose="02020603050405020304" pitchFamily="18" charset="0"/>
                <a:cs typeface="Times New Roman" panose="02020603050405020304" pitchFamily="18" charset="0"/>
              </a:rPr>
              <a:t>Acos</a:t>
            </a:r>
            <a:r>
              <a:rPr lang="en-US" sz="2000" i="1" dirty="0">
                <a:latin typeface="Times New Roman" panose="02020603050405020304" pitchFamily="18" charset="0"/>
                <a:cs typeface="Times New Roman" panose="02020603050405020304" pitchFamily="18" charset="0"/>
              </a:rPr>
              <a:t>(</a:t>
            </a:r>
            <a:r>
              <a:rPr lang="el-GR" sz="2000" i="1" dirty="0">
                <a:latin typeface="Times New Roman" panose="02020603050405020304" pitchFamily="18" charset="0"/>
                <a:cs typeface="Times New Roman" panose="02020603050405020304" pitchFamily="18" charset="0"/>
              </a:rPr>
              <a:t>ω+ Δω)</a:t>
            </a:r>
            <a:r>
              <a:rPr lang="en-US" sz="2000" i="1" dirty="0">
                <a:latin typeface="Times New Roman" panose="02020603050405020304" pitchFamily="18" charset="0"/>
                <a:cs typeface="Times New Roman" panose="02020603050405020304" pitchFamily="18" charset="0"/>
              </a:rPr>
              <a:t>t = (2Acos(</a:t>
            </a:r>
            <a:r>
              <a:rPr lang="el-GR" sz="2000" i="1" dirty="0">
                <a:latin typeface="Times New Roman" panose="02020603050405020304" pitchFamily="18" charset="0"/>
                <a:cs typeface="Times New Roman" panose="02020603050405020304" pitchFamily="18" charset="0"/>
              </a:rPr>
              <a:t>Δω</a:t>
            </a:r>
            <a:r>
              <a:rPr lang="ru-RU" sz="2000" dirty="0">
                <a:latin typeface="Times New Roman" panose="02020603050405020304" pitchFamily="18" charset="0"/>
                <a:cs typeface="Times New Roman" panose="02020603050405020304" pitchFamily="18" charset="0"/>
              </a:rPr>
              <a:t>𝑡</a:t>
            </a:r>
            <a:r>
              <a:rPr lang="en-US" sz="2000" dirty="0">
                <a:latin typeface="Times New Roman" panose="02020603050405020304" pitchFamily="18" charset="0"/>
                <a:cs typeface="Times New Roman" panose="02020603050405020304" pitchFamily="18" charset="0"/>
              </a:rPr>
              <a:t>/2)</a:t>
            </a:r>
            <a:r>
              <a:rPr lang="ru-RU" sz="2000"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cos</a:t>
            </a:r>
            <a:r>
              <a:rPr lang="el-GR" sz="2000" i="1" dirty="0">
                <a:latin typeface="Times New Roman" panose="02020603050405020304" pitchFamily="18" charset="0"/>
                <a:cs typeface="Times New Roman" panose="02020603050405020304" pitchFamily="18" charset="0"/>
              </a:rPr>
              <a:t>ω</a:t>
            </a:r>
            <a:r>
              <a:rPr lang="en-US" sz="2000" i="1" dirty="0">
                <a:latin typeface="Times New Roman" panose="02020603050405020304" pitchFamily="18" charset="0"/>
                <a:cs typeface="Times New Roman" panose="02020603050405020304" pitchFamily="18" charset="0"/>
              </a:rPr>
              <a:t>t </a:t>
            </a:r>
            <a:endParaRPr lang="ru-RU" sz="2000" dirty="0">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068" y="1795051"/>
            <a:ext cx="4737464" cy="2037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64844" y="5188601"/>
            <a:ext cx="5711271"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Preliminary studies were done using thermo-electrons </a:t>
            </a:r>
            <a:endParaRPr lang="ru-RU" sz="20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1100335" y="3706064"/>
            <a:ext cx="3303533" cy="2731353"/>
          </a:xfrm>
          <a:prstGeom prst="rect">
            <a:avLst/>
          </a:prstGeom>
        </p:spPr>
      </p:pic>
      <p:sp>
        <p:nvSpPr>
          <p:cNvPr id="10" name="TextBox 9"/>
          <p:cNvSpPr txBox="1"/>
          <p:nvPr/>
        </p:nvSpPr>
        <p:spPr>
          <a:xfrm>
            <a:off x="4562349" y="4119248"/>
            <a:ext cx="6886833"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Spiral scanning allows increasing the dynamic range of the </a:t>
            </a:r>
            <a:r>
              <a:rPr lang="en-US" sz="2000" dirty="0" smtClean="0">
                <a:latin typeface="Times New Roman" panose="02020603050405020304" pitchFamily="18" charset="0"/>
                <a:cs typeface="Times New Roman" panose="02020603050405020304" pitchFamily="18" charset="0"/>
              </a:rPr>
              <a:t>RF Timer </a:t>
            </a:r>
            <a:r>
              <a:rPr lang="en-US" sz="2000" dirty="0">
                <a:latin typeface="Times New Roman" panose="02020603050405020304" pitchFamily="18" charset="0"/>
                <a:cs typeface="Times New Roman" panose="02020603050405020304" pitchFamily="18" charset="0"/>
              </a:rPr>
              <a:t>by an order of magnitude</a:t>
            </a:r>
          </a:p>
          <a:p>
            <a:endParaRPr lang="ru-RU" sz="2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079BECA0-F4D6-44B2-AB77-94B282D64ACF}" type="slidenum">
              <a:rPr lang="en-US" smtClean="0"/>
              <a:pPr/>
              <a:t>6</a:t>
            </a:fld>
            <a:endParaRPr lang="en-US"/>
          </a:p>
        </p:txBody>
      </p:sp>
      <p:sp>
        <p:nvSpPr>
          <p:cNvPr id="3" name="Footer Placeholder 2"/>
          <p:cNvSpPr>
            <a:spLocks noGrp="1"/>
          </p:cNvSpPr>
          <p:nvPr>
            <p:ph type="ftr" sz="quarter" idx="11"/>
          </p:nvPr>
        </p:nvSpPr>
        <p:spPr/>
        <p:txBody>
          <a:bodyPr/>
          <a:lstStyle/>
          <a:p>
            <a:r>
              <a:rPr lang="en-US" smtClean="0"/>
              <a:t>DeSyT-2025, Catania</a:t>
            </a:r>
            <a:endParaRPr lang="en-US"/>
          </a:p>
        </p:txBody>
      </p:sp>
    </p:spTree>
    <p:extLst>
      <p:ext uri="{BB962C8B-B14F-4D97-AF65-F5344CB8AC3E}">
        <p14:creationId xmlns:p14="http://schemas.microsoft.com/office/powerpoint/2010/main" val="1212711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30058"/>
        <p:cNvGrpSpPr/>
        <p:nvPr/>
      </p:nvGrpSpPr>
      <p:grpSpPr>
        <a:xfrm>
          <a:off x="0" y="0"/>
          <a:ext cx="0" cy="0"/>
          <a:chOff x="0" y="0"/>
          <a:chExt cx="0" cy="0"/>
        </a:xfrm>
      </p:grpSpPr>
      <p:sp>
        <p:nvSpPr>
          <p:cNvPr id="130059" name="Google Shape;130059;p2"/>
          <p:cNvSpPr txBox="1"/>
          <p:nvPr/>
        </p:nvSpPr>
        <p:spPr>
          <a:xfrm>
            <a:off x="1556176" y="417956"/>
            <a:ext cx="7416900" cy="586906"/>
          </a:xfrm>
          <a:prstGeom prst="rect">
            <a:avLst/>
          </a:prstGeom>
          <a:noFill/>
          <a:ln>
            <a:noFill/>
          </a:ln>
        </p:spPr>
        <p:txBody>
          <a:bodyPr spcFirstLastPara="1" wrap="square" lIns="89950" tIns="46775" rIns="89950" bIns="46775" anchor="t" anchorCtr="0">
            <a:spAutoFit/>
          </a:bodyPr>
          <a:lstStyle/>
          <a:p>
            <a:pPr algn="ctr"/>
            <a:r>
              <a:rPr lang="en-US" sz="3200" b="1" dirty="0">
                <a:latin typeface="Times New Roman" panose="02020603050405020304" pitchFamily="18" charset="0"/>
                <a:cs typeface="Times New Roman" panose="02020603050405020304" pitchFamily="18" charset="0"/>
              </a:rPr>
              <a:t>Time resolution of the RF Timer</a:t>
            </a:r>
          </a:p>
        </p:txBody>
      </p:sp>
      <p:sp>
        <p:nvSpPr>
          <p:cNvPr id="130060" name="Google Shape;130060;p2"/>
          <p:cNvSpPr txBox="1"/>
          <p:nvPr/>
        </p:nvSpPr>
        <p:spPr>
          <a:xfrm>
            <a:off x="542223" y="1532799"/>
            <a:ext cx="11107554" cy="4295614"/>
          </a:xfrm>
          <a:prstGeom prst="rect">
            <a:avLst/>
          </a:prstGeom>
          <a:noFill/>
          <a:ln>
            <a:noFill/>
          </a:ln>
        </p:spPr>
        <p:txBody>
          <a:bodyPr spcFirstLastPara="1" wrap="square" lIns="89950" tIns="46775" rIns="89950" bIns="46775" anchor="t" anchorCtr="0">
            <a:spAutoFit/>
          </a:bodyPr>
          <a:lstStyle/>
          <a:p>
            <a:pPr marL="342900" indent="-342900">
              <a:buFont typeface="Wingdings" panose="05000000000000000000" pitchFamily="2" charset="2"/>
              <a:buChar char="Ø"/>
            </a:pPr>
            <a:r>
              <a:rPr lang="en-US" sz="2400" b="1" dirty="0">
                <a:solidFill>
                  <a:schemeClr val="tx2"/>
                </a:solidFill>
                <a:latin typeface="Times New Roman" panose="02020603050405020304" pitchFamily="18" charset="0"/>
                <a:cs typeface="Times New Roman" panose="02020603050405020304" pitchFamily="18" charset="0"/>
              </a:rPr>
              <a:t>Physical time resolution of the photocathode</a:t>
            </a:r>
            <a:r>
              <a:rPr lang="en-US" sz="2400" dirty="0">
                <a:solidFill>
                  <a:schemeClr val="tx2"/>
                </a:solidFill>
                <a:latin typeface="Times New Roman" panose="02020603050405020304" pitchFamily="18" charset="0"/>
                <a:cs typeface="Times New Roman" panose="02020603050405020304" pitchFamily="18" charset="0"/>
              </a:rPr>
              <a:t> or secondary electron source</a:t>
            </a:r>
          </a:p>
          <a:p>
            <a:r>
              <a:rPr lang="en-US" sz="2200" dirty="0">
                <a:latin typeface="Times New Roman" panose="02020603050405020304" pitchFamily="18" charset="0"/>
                <a:cs typeface="Times New Roman" panose="02020603050405020304" pitchFamily="18" charset="0"/>
              </a:rPr>
              <a:t>The time spread of the photoelectrons at the surface of the photocathode or SE source. </a:t>
            </a:r>
            <a:endParaRPr lang="en-US" sz="2200" b="1" dirty="0">
              <a:latin typeface="Times New Roman" panose="02020603050405020304" pitchFamily="18" charset="0"/>
              <a:cs typeface="Times New Roman" panose="02020603050405020304" pitchFamily="18" charset="0"/>
            </a:endParaRPr>
          </a:p>
          <a:p>
            <a:r>
              <a:rPr lang="en-US" sz="2000" dirty="0">
                <a:solidFill>
                  <a:schemeClr val="dk1"/>
                </a:solidFill>
                <a:latin typeface="Times New Roman" panose="02020603050405020304" pitchFamily="18" charset="0"/>
                <a:ea typeface="Calibri"/>
                <a:cs typeface="Times New Roman" panose="02020603050405020304" pitchFamily="18" charset="0"/>
                <a:sym typeface="Calibri"/>
              </a:rPr>
              <a:t/>
            </a:r>
            <a:br>
              <a:rPr lang="en-US" sz="2000" dirty="0">
                <a:solidFill>
                  <a:schemeClr val="dk1"/>
                </a:solidFill>
                <a:latin typeface="Times New Roman" panose="02020603050405020304" pitchFamily="18" charset="0"/>
                <a:ea typeface="Calibri"/>
                <a:cs typeface="Times New Roman" panose="02020603050405020304" pitchFamily="18" charset="0"/>
                <a:sym typeface="Calibri"/>
              </a:rPr>
            </a:br>
            <a:endParaRPr sz="2000" dirty="0">
              <a:solidFill>
                <a:schemeClr val="dk1"/>
              </a:solidFill>
              <a:latin typeface="Times New Roman" panose="02020603050405020304" pitchFamily="18" charset="0"/>
              <a:ea typeface="Calibri"/>
              <a:cs typeface="Times New Roman" panose="02020603050405020304" pitchFamily="18" charset="0"/>
              <a:sym typeface="Calibri"/>
            </a:endParaRPr>
          </a:p>
          <a:p>
            <a:pPr marL="342900" indent="-342900">
              <a:buFont typeface="Wingdings" panose="05000000000000000000" pitchFamily="2" charset="2"/>
              <a:buChar char="Ø"/>
            </a:pPr>
            <a:r>
              <a:rPr lang="en-US" sz="2400" b="1" dirty="0">
                <a:solidFill>
                  <a:schemeClr val="tx2"/>
                </a:solidFill>
                <a:latin typeface="Times New Roman" panose="02020603050405020304" pitchFamily="18" charset="0"/>
                <a:cs typeface="Times New Roman" panose="02020603050405020304" pitchFamily="18" charset="0"/>
              </a:rPr>
              <a:t>Physical and technical time resolution of the electron tube</a:t>
            </a:r>
          </a:p>
          <a:p>
            <a:r>
              <a:rPr lang="en-US" sz="2200" dirty="0">
                <a:latin typeface="Times New Roman" panose="02020603050405020304" pitchFamily="18" charset="0"/>
                <a:cs typeface="Times New Roman" panose="02020603050405020304" pitchFamily="18" charset="0"/>
              </a:rPr>
              <a:t>Transit time spread and of the photoelectrons and electron beam spot size at the PSD.        </a:t>
            </a:r>
            <a:endParaRPr lang="en-US" sz="22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endParaRPr lang="en-US" sz="20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b="1" dirty="0">
                <a:solidFill>
                  <a:schemeClr val="tx2"/>
                </a:solidFill>
                <a:latin typeface="Times New Roman" panose="02020603050405020304" pitchFamily="18" charset="0"/>
                <a:cs typeface="Times New Roman" panose="02020603050405020304" pitchFamily="18" charset="0"/>
              </a:rPr>
              <a:t>Technical time resolution of the RF deflector            </a:t>
            </a:r>
          </a:p>
          <a:p>
            <a:pPr>
              <a:lnSpc>
                <a:spcPct val="150000"/>
              </a:lnSpc>
            </a:pPr>
            <a:r>
              <a:rPr lang="en-US" sz="2200" b="1" dirty="0">
                <a:latin typeface="Times New Roman" panose="02020603050405020304" pitchFamily="18" charset="0"/>
                <a:cs typeface="Times New Roman" panose="02020603050405020304" pitchFamily="18" charset="0"/>
              </a:rPr>
              <a:t>         </a:t>
            </a:r>
            <a:r>
              <a:rPr lang="el-GR" sz="2200" b="1" i="1" dirty="0">
                <a:latin typeface="Times New Roman" panose="02020603050405020304" pitchFamily="18" charset="0"/>
                <a:cs typeface="Times New Roman" panose="02020603050405020304" pitchFamily="18" charset="0"/>
              </a:rPr>
              <a:t>Δτ</a:t>
            </a:r>
            <a:r>
              <a:rPr lang="en-US" sz="2200" b="1" i="1" baseline="-25000" dirty="0">
                <a:latin typeface="Times New Roman" panose="02020603050405020304" pitchFamily="18" charset="0"/>
                <a:cs typeface="Times New Roman" panose="02020603050405020304" pitchFamily="18" charset="0"/>
              </a:rPr>
              <a:t>d </a:t>
            </a:r>
            <a:r>
              <a:rPr lang="en-US" sz="2200" b="1" i="1" dirty="0">
                <a:latin typeface="Times New Roman" panose="02020603050405020304" pitchFamily="18" charset="0"/>
                <a:cs typeface="Times New Roman" panose="02020603050405020304" pitchFamily="18" charset="0"/>
              </a:rPr>
              <a:t>= d/v </a:t>
            </a:r>
          </a:p>
          <a:p>
            <a:r>
              <a:rPr lang="en-US" sz="2200" i="1" dirty="0">
                <a:latin typeface="Times New Roman" panose="02020603050405020304" pitchFamily="18" charset="0"/>
                <a:cs typeface="Times New Roman" panose="02020603050405020304" pitchFamily="18" charset="0"/>
              </a:rPr>
              <a:t> d</a:t>
            </a:r>
            <a:r>
              <a:rPr lang="en-US" sz="2200" dirty="0">
                <a:latin typeface="Times New Roman" panose="02020603050405020304" pitchFamily="18" charset="0"/>
                <a:cs typeface="Times New Roman" panose="02020603050405020304" pitchFamily="18" charset="0"/>
              </a:rPr>
              <a:t>  - convolution of the size of the electron beam spot and the position resolution of the electron detector, </a:t>
            </a:r>
            <a:r>
              <a:rPr lang="en-US" sz="2200" i="1" dirty="0">
                <a:latin typeface="Times New Roman" panose="02020603050405020304" pitchFamily="18" charset="0"/>
                <a:cs typeface="Times New Roman" panose="02020603050405020304" pitchFamily="18" charset="0"/>
              </a:rPr>
              <a:t>v = 2</a:t>
            </a:r>
            <a:r>
              <a:rPr lang="el-GR" sz="2200" i="1" dirty="0">
                <a:latin typeface="Times New Roman" panose="02020603050405020304" pitchFamily="18" charset="0"/>
                <a:cs typeface="Times New Roman" panose="02020603050405020304" pitchFamily="18" charset="0"/>
              </a:rPr>
              <a:t>π</a:t>
            </a:r>
            <a:r>
              <a:rPr lang="en-US" sz="2200" i="1" dirty="0">
                <a:latin typeface="Times New Roman" panose="02020603050405020304" pitchFamily="18" charset="0"/>
                <a:cs typeface="Times New Roman" panose="02020603050405020304" pitchFamily="18" charset="0"/>
              </a:rPr>
              <a:t>R/T.</a:t>
            </a:r>
          </a:p>
        </p:txBody>
      </p:sp>
      <p:sp>
        <p:nvSpPr>
          <p:cNvPr id="2" name="Slide Number Placeholder 1">
            <a:extLst>
              <a:ext uri="{FF2B5EF4-FFF2-40B4-BE49-F238E27FC236}">
                <a16:creationId xmlns:a16="http://schemas.microsoft.com/office/drawing/2014/main" xmlns="" id="{99F353AC-F8F9-46A0-9AD6-C85CFA3E4BC3}"/>
              </a:ext>
            </a:extLst>
          </p:cNvPr>
          <p:cNvSpPr>
            <a:spLocks noGrp="1"/>
          </p:cNvSpPr>
          <p:nvPr>
            <p:ph type="sldNum" sz="quarter" idx="12"/>
          </p:nvPr>
        </p:nvSpPr>
        <p:spPr/>
        <p:txBody>
          <a:bodyPr/>
          <a:lstStyle/>
          <a:p>
            <a:fld id="{95E2BF06-261B-475B-969C-00E0CC6029E3}" type="slidenum">
              <a:rPr lang="en-US" smtClean="0"/>
              <a:pPr/>
              <a:t>7</a:t>
            </a:fld>
            <a:endParaRPr lang="en-US" dirty="0"/>
          </a:p>
        </p:txBody>
      </p:sp>
      <p:sp>
        <p:nvSpPr>
          <p:cNvPr id="3" name="Footer Placeholder 2"/>
          <p:cNvSpPr>
            <a:spLocks noGrp="1"/>
          </p:cNvSpPr>
          <p:nvPr>
            <p:ph type="ftr" sz="quarter" idx="11"/>
          </p:nvPr>
        </p:nvSpPr>
        <p:spPr/>
        <p:txBody>
          <a:bodyPr/>
          <a:lstStyle/>
          <a:p>
            <a:r>
              <a:rPr lang="en-US" smtClean="0"/>
              <a:t>DeSyT-2025, Catania</a:t>
            </a:r>
            <a:endParaRPr lang="en-US"/>
          </a:p>
        </p:txBody>
      </p:sp>
    </p:spTree>
    <p:extLst>
      <p:ext uri="{BB962C8B-B14F-4D97-AF65-F5344CB8AC3E}">
        <p14:creationId xmlns:p14="http://schemas.microsoft.com/office/powerpoint/2010/main" val="3761590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927100" y="0"/>
            <a:ext cx="105791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Lifetime </a:t>
            </a:r>
            <a:r>
              <a:rPr lang="en-US" sz="3200" dirty="0">
                <a:latin typeface="Times New Roman" panose="02020603050405020304" pitchFamily="18" charset="0"/>
                <a:cs typeface="Times New Roman" panose="02020603050405020304" pitchFamily="18" charset="0"/>
              </a:rPr>
              <a:t>of hot carriers</a:t>
            </a:r>
          </a:p>
        </p:txBody>
      </p:sp>
      <p:sp>
        <p:nvSpPr>
          <p:cNvPr id="34" name="TextBox 33"/>
          <p:cNvSpPr txBox="1"/>
          <p:nvPr/>
        </p:nvSpPr>
        <p:spPr>
          <a:xfrm>
            <a:off x="472440" y="689054"/>
            <a:ext cx="10698480" cy="6340197"/>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lifetime of hot carriers is a critical parameter in various materials, </a:t>
            </a:r>
            <a:r>
              <a:rPr lang="en-US" sz="2000" dirty="0" smtClean="0">
                <a:latin typeface="Times New Roman" panose="02020603050405020304" pitchFamily="18" charset="0"/>
                <a:cs typeface="Times New Roman" panose="02020603050405020304" pitchFamily="18" charset="0"/>
              </a:rPr>
              <a:t>such as graphene</a:t>
            </a:r>
            <a:r>
              <a:rPr lang="en-US" sz="2000" dirty="0">
                <a:latin typeface="Times New Roman" panose="02020603050405020304" pitchFamily="18" charset="0"/>
                <a:cs typeface="Times New Roman" panose="02020603050405020304" pitchFamily="18" charset="0"/>
              </a:rPr>
              <a:t>. The ability to harness hot carriers efficiently for technological applications, such as in photodetectors, solar cells, and ultrafast electronics, depends largely on their lifetime.</a:t>
            </a:r>
            <a:endParaRPr lang="en-US" sz="20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Theoretically</a:t>
            </a:r>
            <a:r>
              <a:rPr lang="en-US" sz="2000" dirty="0">
                <a:latin typeface="Times New Roman" panose="02020603050405020304" pitchFamily="18" charset="0"/>
                <a:cs typeface="Times New Roman" panose="02020603050405020304" pitchFamily="18" charset="0"/>
              </a:rPr>
              <a:t>, the lifetime of hot carriers in graphene should be quite long </a:t>
            </a:r>
            <a:r>
              <a:rPr lang="en-US" sz="2000" dirty="0" smtClean="0">
                <a:latin typeface="Times New Roman" panose="02020603050405020304" pitchFamily="18" charset="0"/>
                <a:cs typeface="Times New Roman" panose="02020603050405020304" pitchFamily="18" charset="0"/>
              </a:rPr>
              <a:t>(hundreds </a:t>
            </a:r>
            <a:r>
              <a:rPr lang="en-US" sz="2000" dirty="0">
                <a:latin typeface="Times New Roman" panose="02020603050405020304" pitchFamily="18" charset="0"/>
                <a:cs typeface="Times New Roman" panose="02020603050405020304" pitchFamily="18" charset="0"/>
              </a:rPr>
              <a:t>of picoseconds to a few nanoseconds</a:t>
            </a:r>
            <a:r>
              <a:rPr lang="en-US" sz="2000" dirty="0" smtClean="0">
                <a:latin typeface="Times New Roman" panose="02020603050405020304" pitchFamily="18" charset="0"/>
                <a:cs typeface="Times New Roman" panose="02020603050405020304" pitchFamily="18" charset="0"/>
              </a:rPr>
              <a:t>)</a:t>
            </a:r>
          </a:p>
          <a:p>
            <a:r>
              <a:rPr lang="en-US" sz="1400" dirty="0" smtClean="0">
                <a:latin typeface="Times New Roman" panose="02020603050405020304" pitchFamily="18" charset="0"/>
                <a:cs typeface="Times New Roman" panose="02020603050405020304" pitchFamily="18" charset="0"/>
              </a:rPr>
              <a:t>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Bistritzer</a:t>
            </a:r>
            <a:r>
              <a:rPr lang="en-US" sz="1400" dirty="0">
                <a:latin typeface="Times New Roman" panose="02020603050405020304" pitchFamily="18" charset="0"/>
                <a:cs typeface="Times New Roman" panose="02020603050405020304" pitchFamily="18" charset="0"/>
              </a:rPr>
              <a:t>, A. H.  </a:t>
            </a:r>
            <a:r>
              <a:rPr lang="en-US" sz="1400" dirty="0" smtClean="0">
                <a:latin typeface="Times New Roman" panose="02020603050405020304" pitchFamily="18" charset="0"/>
                <a:cs typeface="Times New Roman" panose="02020603050405020304" pitchFamily="18" charset="0"/>
              </a:rPr>
              <a:t>MacDonald</a:t>
            </a:r>
            <a:r>
              <a:rPr lang="en-US" sz="1400" dirty="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Phys. </a:t>
            </a:r>
            <a:r>
              <a:rPr lang="ru-RU" sz="1400" dirty="0" err="1">
                <a:latin typeface="Times New Roman" panose="02020603050405020304" pitchFamily="18" charset="0"/>
                <a:cs typeface="Times New Roman" panose="02020603050405020304" pitchFamily="18" charset="0"/>
              </a:rPr>
              <a:t>Rev</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Lett</a:t>
            </a:r>
            <a:r>
              <a:rPr lang="ru-RU" sz="1400" dirty="0">
                <a:latin typeface="Times New Roman" panose="02020603050405020304" pitchFamily="18" charset="0"/>
                <a:cs typeface="Times New Roman" panose="02020603050405020304" pitchFamily="18" charset="0"/>
              </a:rPr>
              <a:t>. 2009,</a:t>
            </a:r>
            <a:r>
              <a:rPr lang="ru-RU" sz="1400" b="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102, 206410</a:t>
            </a:r>
            <a:r>
              <a:rPr lang="ru-RU" sz="1400" dirty="0" smtClean="0">
                <a:latin typeface="Times New Roman" panose="02020603050405020304" pitchFamily="18" charset="0"/>
                <a:cs typeface="Times New Roman" panose="02020603050405020304" pitchFamily="18" charset="0"/>
              </a:rPr>
              <a:t>.</a:t>
            </a:r>
            <a:endParaRPr lang="en-US" sz="14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However, numerous experimental measurements in the past decade employing various pump-probe methods </a:t>
            </a:r>
            <a:r>
              <a:rPr lang="en-US" sz="2000" dirty="0" smtClean="0">
                <a:latin typeface="Times New Roman" panose="02020603050405020304" pitchFamily="18" charset="0"/>
                <a:cs typeface="Times New Roman" panose="02020603050405020304" pitchFamily="18" charset="0"/>
              </a:rPr>
              <a:t>have </a:t>
            </a:r>
            <a:r>
              <a:rPr lang="en-US" sz="2000" dirty="0">
                <a:latin typeface="Times New Roman" panose="02020603050405020304" pitchFamily="18" charset="0"/>
                <a:cs typeface="Times New Roman" panose="02020603050405020304" pitchFamily="18" charset="0"/>
              </a:rPr>
              <a:t>always measured a few </a:t>
            </a:r>
            <a:r>
              <a:rPr lang="en-US" sz="2000" dirty="0" err="1">
                <a:latin typeface="Times New Roman" panose="02020603050405020304" pitchFamily="18" charset="0"/>
                <a:cs typeface="Times New Roman" panose="02020603050405020304" pitchFamily="18" charset="0"/>
              </a:rPr>
              <a:t>ps</a:t>
            </a:r>
            <a:r>
              <a:rPr lang="en-US" sz="2000" dirty="0">
                <a:latin typeface="Times New Roman" panose="02020603050405020304" pitchFamily="18" charset="0"/>
                <a:cs typeface="Times New Roman" panose="02020603050405020304" pitchFamily="18" charset="0"/>
              </a:rPr>
              <a:t> decay time. </a:t>
            </a:r>
            <a:r>
              <a:rPr lang="en-US" sz="2000" dirty="0" smtClean="0">
                <a:latin typeface="Times New Roman" panose="02020603050405020304" pitchFamily="18" charset="0"/>
                <a:cs typeface="Times New Roman" panose="02020603050405020304" pitchFamily="18" charset="0"/>
              </a:rPr>
              <a:t>This is probably caused by high exciting light intensities used in such measurements</a:t>
            </a:r>
          </a:p>
          <a:p>
            <a:pPr lvl="0"/>
            <a:r>
              <a:rPr lang="en-US" sz="1400" dirty="0" smtClean="0">
                <a:latin typeface="Times New Roman" panose="02020603050405020304" pitchFamily="18" charset="0"/>
                <a:cs typeface="Times New Roman" panose="02020603050405020304" pitchFamily="18" charset="0"/>
              </a:rPr>
              <a:t>M. </a:t>
            </a:r>
            <a:r>
              <a:rPr lang="en-US" sz="1400" dirty="0" err="1" smtClean="0">
                <a:latin typeface="Times New Roman" panose="02020603050405020304" pitchFamily="18" charset="0"/>
                <a:cs typeface="Times New Roman" panose="02020603050405020304" pitchFamily="18" charset="0"/>
              </a:rPr>
              <a:t>Breusing</a:t>
            </a:r>
            <a:r>
              <a:rPr lang="en-US" sz="1400" dirty="0" smtClean="0">
                <a:latin typeface="Times New Roman" panose="02020603050405020304" pitchFamily="18" charset="0"/>
                <a:cs typeface="Times New Roman" panose="02020603050405020304" pitchFamily="18" charset="0"/>
              </a:rPr>
              <a:t>, et al., </a:t>
            </a:r>
            <a:r>
              <a:rPr lang="ru-RU" sz="1400" dirty="0" err="1" smtClean="0">
                <a:latin typeface="Times New Roman" panose="02020603050405020304" pitchFamily="18" charset="0"/>
                <a:cs typeface="Times New Roman" panose="02020603050405020304" pitchFamily="18" charset="0"/>
              </a:rPr>
              <a:t>Phys</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Rev</a:t>
            </a:r>
            <a:r>
              <a:rPr lang="ru-RU" sz="1400" dirty="0" smtClean="0">
                <a:latin typeface="Times New Roman" panose="02020603050405020304" pitchFamily="18" charset="0"/>
                <a:cs typeface="Times New Roman" panose="02020603050405020304" pitchFamily="18" charset="0"/>
              </a:rPr>
              <a:t>. B 2011, 83, 153410</a:t>
            </a:r>
            <a:r>
              <a:rPr lang="en-US" sz="1400" dirty="0" smtClean="0">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X.-Q. Yan, et al., </a:t>
            </a:r>
            <a:r>
              <a:rPr lang="ru-RU" sz="1400" dirty="0" err="1" smtClean="0">
                <a:latin typeface="Times New Roman" panose="02020603050405020304" pitchFamily="18" charset="0"/>
                <a:cs typeface="Times New Roman" panose="02020603050405020304" pitchFamily="18" charset="0"/>
              </a:rPr>
              <a:t>Phys</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Rev</a:t>
            </a:r>
            <a:r>
              <a:rPr lang="ru-RU" sz="1400" dirty="0" smtClean="0">
                <a:latin typeface="Times New Roman" panose="02020603050405020304" pitchFamily="18" charset="0"/>
                <a:cs typeface="Times New Roman" panose="02020603050405020304" pitchFamily="18" charset="0"/>
              </a:rPr>
              <a:t>. B 2014,</a:t>
            </a:r>
            <a:r>
              <a:rPr lang="ru-RU" sz="1400" b="1"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90, 134308</a:t>
            </a:r>
            <a:r>
              <a:rPr lang="en-US" sz="1400" dirty="0" smtClean="0">
                <a:latin typeface="Times New Roman" panose="02020603050405020304" pitchFamily="18" charset="0"/>
                <a:cs typeface="Times New Roman" panose="02020603050405020304" pitchFamily="18" charset="0"/>
              </a:rPr>
              <a:t>;  I. </a:t>
            </a:r>
            <a:r>
              <a:rPr lang="en-US" sz="1400" dirty="0" err="1" smtClean="0">
                <a:latin typeface="Times New Roman" panose="02020603050405020304" pitchFamily="18" charset="0"/>
                <a:cs typeface="Times New Roman" panose="02020603050405020304" pitchFamily="18" charset="0"/>
              </a:rPr>
              <a:t>Gierz</a:t>
            </a:r>
            <a:r>
              <a:rPr lang="en-US" sz="1400" dirty="0" smtClean="0">
                <a:latin typeface="Times New Roman" panose="02020603050405020304" pitchFamily="18" charset="0"/>
                <a:cs typeface="Times New Roman" panose="02020603050405020304" pitchFamily="18" charset="0"/>
              </a:rPr>
              <a:t>, et al., </a:t>
            </a:r>
            <a:r>
              <a:rPr lang="ru-RU" sz="1400" dirty="0" err="1" smtClean="0">
                <a:latin typeface="Times New Roman" panose="02020603050405020304" pitchFamily="18" charset="0"/>
                <a:cs typeface="Times New Roman" panose="02020603050405020304" pitchFamily="18" charset="0"/>
              </a:rPr>
              <a:t>Nat</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Mater</a:t>
            </a:r>
            <a:r>
              <a:rPr lang="ru-RU" sz="1400" dirty="0" smtClean="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2013, </a:t>
            </a:r>
            <a:r>
              <a:rPr lang="ru-RU" sz="1400" dirty="0" smtClean="0">
                <a:latin typeface="Times New Roman" panose="02020603050405020304" pitchFamily="18" charset="0"/>
                <a:cs typeface="Times New Roman" panose="02020603050405020304" pitchFamily="18" charset="0"/>
              </a:rPr>
              <a:t>12, </a:t>
            </a:r>
            <a:r>
              <a:rPr lang="en-US"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1119-1124</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U</a:t>
            </a:r>
            <a:r>
              <a:rPr lang="en-US" sz="1400" dirty="0">
                <a:latin typeface="Times New Roman" panose="02020603050405020304" pitchFamily="18" charset="0"/>
                <a:cs typeface="Times New Roman" panose="02020603050405020304" pitchFamily="18" charset="0"/>
              </a:rPr>
              <a:t>. Soren, et al., </a:t>
            </a:r>
            <a:r>
              <a:rPr lang="en-US" sz="1400" dirty="0" smtClean="0">
                <a:latin typeface="Times New Roman" panose="02020603050405020304" pitchFamily="18" charset="0"/>
                <a:cs typeface="Times New Roman" panose="02020603050405020304" pitchFamily="18" charset="0"/>
              </a:rPr>
              <a:t>J</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Condens</a:t>
            </a:r>
            <a:r>
              <a:rPr lang="en-US" sz="1400" dirty="0">
                <a:latin typeface="Times New Roman" panose="02020603050405020304" pitchFamily="18" charset="0"/>
                <a:cs typeface="Times New Roman" panose="02020603050405020304" pitchFamily="18" charset="0"/>
              </a:rPr>
              <a:t>. Matter 2015, 27, </a:t>
            </a:r>
            <a:r>
              <a:rPr lang="en-US" sz="1400" dirty="0" smtClean="0">
                <a:latin typeface="Times New Roman" panose="02020603050405020304" pitchFamily="18" charset="0"/>
                <a:cs typeface="Times New Roman" panose="02020603050405020304" pitchFamily="18" charset="0"/>
              </a:rPr>
              <a:t>164206; </a:t>
            </a:r>
            <a:r>
              <a:rPr lang="en-US" sz="1400" dirty="0">
                <a:latin typeface="Times New Roman" panose="02020603050405020304" pitchFamily="18" charset="0"/>
                <a:cs typeface="Times New Roman" panose="02020603050405020304" pitchFamily="18" charset="0"/>
              </a:rPr>
              <a:t>and many others</a:t>
            </a:r>
            <a:r>
              <a:rPr lang="en-US" sz="1400" dirty="0" smtClean="0">
                <a:latin typeface="Times New Roman" panose="02020603050405020304" pitchFamily="18" charset="0"/>
                <a:cs typeface="Times New Roman" panose="02020603050405020304" pitchFamily="18" charset="0"/>
              </a:rPr>
              <a:t>…</a:t>
            </a:r>
          </a:p>
          <a:p>
            <a:pPr lvl="0"/>
            <a:endParaRPr lang="en-US" sz="1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Longer </a:t>
            </a:r>
            <a:r>
              <a:rPr lang="en-US" sz="2000" dirty="0">
                <a:latin typeface="Times New Roman" panose="02020603050405020304" pitchFamily="18" charset="0"/>
                <a:cs typeface="Times New Roman" panose="02020603050405020304" pitchFamily="18" charset="0"/>
              </a:rPr>
              <a:t>lifetime of hot </a:t>
            </a:r>
            <a:r>
              <a:rPr lang="en-US" sz="2000" dirty="0" smtClean="0">
                <a:latin typeface="Times New Roman" panose="02020603050405020304" pitchFamily="18" charset="0"/>
                <a:cs typeface="Times New Roman" panose="02020603050405020304" pitchFamily="18" charset="0"/>
              </a:rPr>
              <a:t>carriers was observed for the first time implementing time resolved AR</a:t>
            </a:r>
            <a:r>
              <a:rPr lang="en-US" sz="2000" dirty="0">
                <a:latin typeface="Times New Roman" panose="02020603050405020304" pitchFamily="18" charset="0"/>
                <a:cs typeface="Times New Roman" panose="02020603050405020304" pitchFamily="18" charset="0"/>
              </a:rPr>
              <a:t>P</a:t>
            </a:r>
            <a:r>
              <a:rPr lang="en-US" sz="2000" dirty="0" smtClean="0">
                <a:latin typeface="Times New Roman" panose="02020603050405020304" pitchFamily="18" charset="0"/>
                <a:cs typeface="Times New Roman" panose="02020603050405020304" pitchFamily="18" charset="0"/>
              </a:rPr>
              <a:t>ES method with low intensity light source. The measurement precision was &gt; 64ps</a:t>
            </a:r>
          </a:p>
          <a:p>
            <a:r>
              <a:rPr lang="en-US" sz="1400" dirty="0" smtClean="0">
                <a:latin typeface="Times New Roman" panose="02020603050405020304" pitchFamily="18" charset="0"/>
                <a:cs typeface="Times New Roman" panose="02020603050405020304" pitchFamily="18" charset="0"/>
              </a:rPr>
              <a:t>Lin Fan et al., </a:t>
            </a:r>
            <a:r>
              <a:rPr lang="en-US" sz="1400" dirty="0" err="1" smtClean="0">
                <a:latin typeface="Times New Roman" panose="02020603050405020304" pitchFamily="18" charset="0"/>
                <a:cs typeface="Times New Roman" panose="02020603050405020304" pitchFamily="18" charset="0"/>
              </a:rPr>
              <a:t>Phys</a:t>
            </a:r>
            <a:r>
              <a:rPr lang="en-US" sz="1400" dirty="0" smtClean="0">
                <a:latin typeface="Times New Roman" panose="02020603050405020304" pitchFamily="18" charset="0"/>
                <a:cs typeface="Times New Roman" panose="02020603050405020304" pitchFamily="18" charset="0"/>
              </a:rPr>
              <a:t> Chem. Lett., 9(7), 2018</a:t>
            </a:r>
          </a:p>
          <a:p>
            <a:pPr lvl="0"/>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RF Timer based system allows photoemission time measurements under low light intensities with the precision better than 10 </a:t>
            </a:r>
            <a:r>
              <a:rPr lang="en-US" sz="2000" dirty="0" err="1" smtClean="0">
                <a:latin typeface="Times New Roman" panose="02020603050405020304" pitchFamily="18" charset="0"/>
                <a:cs typeface="Times New Roman" panose="02020603050405020304" pitchFamily="18" charset="0"/>
              </a:rPr>
              <a:t>ps</a:t>
            </a:r>
            <a:r>
              <a:rPr lang="en-US" sz="2000" dirty="0" smtClean="0">
                <a:latin typeface="Times New Roman" panose="02020603050405020304" pitchFamily="18" charset="0"/>
                <a:cs typeface="Times New Roman" panose="02020603050405020304" pitchFamily="18" charset="0"/>
              </a:rPr>
              <a:t> </a:t>
            </a:r>
          </a:p>
          <a:p>
            <a:endParaRPr lang="en-US" sz="1200" dirty="0"/>
          </a:p>
          <a:p>
            <a:endParaRPr lang="en-US" sz="1200" dirty="0" smtClean="0"/>
          </a:p>
          <a:p>
            <a:pPr marL="285750" indent="-285750">
              <a:buFont typeface="Arial" panose="020B0604020202020204" pitchFamily="34" charset="0"/>
              <a:buChar char="•"/>
            </a:pPr>
            <a:endParaRPr lang="en-US" dirty="0"/>
          </a:p>
        </p:txBody>
      </p:sp>
      <p:sp>
        <p:nvSpPr>
          <p:cNvPr id="35" name="Slide Number Placeholder 34"/>
          <p:cNvSpPr>
            <a:spLocks noGrp="1"/>
          </p:cNvSpPr>
          <p:nvPr>
            <p:ph type="sldNum" sz="quarter" idx="12"/>
          </p:nvPr>
        </p:nvSpPr>
        <p:spPr/>
        <p:txBody>
          <a:bodyPr/>
          <a:lstStyle/>
          <a:p>
            <a:fld id="{079BECA0-F4D6-44B2-AB77-94B282D64ACF}" type="slidenum">
              <a:rPr lang="en-US" smtClean="0"/>
              <a:pPr/>
              <a:t>8</a:t>
            </a:fld>
            <a:endParaRPr lang="en-US"/>
          </a:p>
        </p:txBody>
      </p:sp>
      <p:sp>
        <p:nvSpPr>
          <p:cNvPr id="36" name="Footer Placeholder 35"/>
          <p:cNvSpPr>
            <a:spLocks noGrp="1"/>
          </p:cNvSpPr>
          <p:nvPr>
            <p:ph type="ftr" sz="quarter" idx="11"/>
          </p:nvPr>
        </p:nvSpPr>
        <p:spPr/>
        <p:txBody>
          <a:bodyPr/>
          <a:lstStyle/>
          <a:p>
            <a:r>
              <a:rPr lang="en-US" dirty="0" smtClean="0"/>
              <a:t>DeSyT-2025, Catania</a:t>
            </a:r>
            <a:endParaRPr lang="en-US" dirty="0"/>
          </a:p>
        </p:txBody>
      </p:sp>
    </p:spTree>
    <p:extLst>
      <p:ext uri="{BB962C8B-B14F-4D97-AF65-F5344CB8AC3E}">
        <p14:creationId xmlns:p14="http://schemas.microsoft.com/office/powerpoint/2010/main" val="294339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947B4C89-05BB-4AD2-DCBE-B7DFEDC794E3}"/>
              </a:ext>
            </a:extLst>
          </p:cNvPr>
          <p:cNvSpPr>
            <a:spLocks noGrp="1"/>
          </p:cNvSpPr>
          <p:nvPr>
            <p:ph type="sldNum" idx="12"/>
          </p:nvPr>
        </p:nvSpPr>
        <p:spPr/>
        <p:txBody>
          <a:bodyPr/>
          <a:lstStyle/>
          <a:p>
            <a:pPr>
              <a:defRPr/>
            </a:pPr>
            <a:fld id="{FDD1EFE0-6D2A-4E45-A247-7349BDF47896}" type="slidenum">
              <a:rPr lang="en-GB" altLang="en-US" smtClean="0"/>
              <a:pPr>
                <a:defRPr/>
              </a:pPr>
              <a:t>9</a:t>
            </a:fld>
            <a:endParaRPr lang="en-GB" altLang="en-US"/>
          </a:p>
        </p:txBody>
      </p:sp>
      <p:pic>
        <p:nvPicPr>
          <p:cNvPr id="14" name="Picture 13">
            <a:extLst>
              <a:ext uri="{FF2B5EF4-FFF2-40B4-BE49-F238E27FC236}">
                <a16:creationId xmlns:a16="http://schemas.microsoft.com/office/drawing/2014/main" xmlns="" id="{6DE1FAB3-9E70-4BC1-AFDE-CB769B3154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263" t="17084" r="1175" b="-197"/>
          <a:stretch/>
        </p:blipFill>
        <p:spPr>
          <a:xfrm>
            <a:off x="2068038" y="1112108"/>
            <a:ext cx="7935498" cy="4849611"/>
          </a:xfrm>
          <a:prstGeom prst="rect">
            <a:avLst/>
          </a:prstGeom>
        </p:spPr>
      </p:pic>
      <p:sp>
        <p:nvSpPr>
          <p:cNvPr id="15" name="TextBox 14">
            <a:extLst>
              <a:ext uri="{FF2B5EF4-FFF2-40B4-BE49-F238E27FC236}">
                <a16:creationId xmlns:a16="http://schemas.microsoft.com/office/drawing/2014/main" xmlns="" id="{C1798406-5CD0-4DA4-AFBA-5A29A278AEB1}"/>
              </a:ext>
            </a:extLst>
          </p:cNvPr>
          <p:cNvSpPr txBox="1"/>
          <p:nvPr/>
        </p:nvSpPr>
        <p:spPr bwMode="auto">
          <a:xfrm>
            <a:off x="6292222" y="2759523"/>
            <a:ext cx="1233273" cy="463816"/>
          </a:xfrm>
          <a:prstGeom prst="rect">
            <a:avLst/>
          </a:prstGeom>
          <a:noFill/>
          <a:ln w="9525">
            <a:noFill/>
            <a:round/>
            <a:headEnd/>
            <a:tailEnd/>
          </a:ln>
        </p:spPr>
        <p:txBody>
          <a:bodyPr wrap="none" lIns="89973" tIns="46785" rIns="89973" bIns="46785" rtlCol="0" anchor="ctr">
            <a:spAutoFit/>
          </a:bodyPr>
          <a:lstStyle/>
          <a:p>
            <a:pPr eaLnBrk="0" hangingPunct="0">
              <a:buFont typeface="StarSymbol"/>
              <a:buNone/>
            </a:pPr>
            <a:r>
              <a:rPr lang="en-US" sz="2400" b="1" kern="0" dirty="0">
                <a:solidFill>
                  <a:srgbClr val="002060"/>
                </a:solidFill>
                <a:latin typeface="Times New Roman" panose="02020603050405020304" pitchFamily="18" charset="0"/>
                <a:cs typeface="Times New Roman" panose="02020603050405020304" pitchFamily="18" charset="0"/>
              </a:rPr>
              <a:t>fs Laser</a:t>
            </a:r>
            <a:endParaRPr lang="ru-RU" sz="2400" b="1" kern="0" dirty="0">
              <a:solidFill>
                <a:srgbClr val="00206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2ED87EB6-8FE7-46F9-92DE-E2078D7C2BDA}"/>
              </a:ext>
            </a:extLst>
          </p:cNvPr>
          <p:cNvSpPr txBox="1"/>
          <p:nvPr/>
        </p:nvSpPr>
        <p:spPr bwMode="auto">
          <a:xfrm>
            <a:off x="8174989" y="2593343"/>
            <a:ext cx="2097293" cy="463816"/>
          </a:xfrm>
          <a:prstGeom prst="rect">
            <a:avLst/>
          </a:prstGeom>
          <a:noFill/>
          <a:ln w="9525">
            <a:noFill/>
            <a:round/>
            <a:headEnd/>
            <a:tailEnd/>
          </a:ln>
        </p:spPr>
        <p:txBody>
          <a:bodyPr wrap="square" lIns="89973" tIns="46785" rIns="89973" bIns="46785" rtlCol="0" anchor="ctr">
            <a:spAutoFit/>
          </a:bodyPr>
          <a:lstStyle/>
          <a:p>
            <a:pPr eaLnBrk="0" hangingPunct="0">
              <a:buFont typeface="StarSymbol"/>
              <a:buNone/>
            </a:pPr>
            <a:r>
              <a:rPr lang="en-US" sz="2400" b="1" kern="0" dirty="0">
                <a:solidFill>
                  <a:srgbClr val="002060"/>
                </a:solidFill>
                <a:latin typeface="Times New Roman" panose="02020603050405020304" pitchFamily="18" charset="0"/>
                <a:cs typeface="Times New Roman" panose="02020603050405020304" pitchFamily="18" charset="0"/>
              </a:rPr>
              <a:t>RF generator</a:t>
            </a:r>
            <a:endParaRPr lang="ru-RU" sz="2400" b="1" kern="0" dirty="0">
              <a:solidFill>
                <a:srgbClr val="00206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8B1D24FB-E4EF-4964-9371-044E65EE7828}"/>
              </a:ext>
            </a:extLst>
          </p:cNvPr>
          <p:cNvSpPr txBox="1"/>
          <p:nvPr/>
        </p:nvSpPr>
        <p:spPr bwMode="auto">
          <a:xfrm>
            <a:off x="6952694" y="2047445"/>
            <a:ext cx="1880886" cy="463816"/>
          </a:xfrm>
          <a:prstGeom prst="rect">
            <a:avLst/>
          </a:prstGeom>
          <a:noFill/>
          <a:ln w="9525">
            <a:noFill/>
            <a:round/>
            <a:headEnd/>
            <a:tailEnd/>
          </a:ln>
        </p:spPr>
        <p:txBody>
          <a:bodyPr wrap="none" lIns="89973" tIns="46785" rIns="89973" bIns="46785" rtlCol="0" anchor="ctr">
            <a:spAutoFit/>
          </a:bodyPr>
          <a:lstStyle/>
          <a:p>
            <a:pPr eaLnBrk="0" hangingPunct="0">
              <a:buFont typeface="StarSymbol"/>
              <a:buNone/>
            </a:pPr>
            <a:r>
              <a:rPr lang="en-US" sz="2400" b="1" kern="0" dirty="0">
                <a:solidFill>
                  <a:srgbClr val="002060"/>
                </a:solidFill>
                <a:latin typeface="Times New Roman" panose="02020603050405020304" pitchFamily="18" charset="0"/>
                <a:cs typeface="Times New Roman" panose="02020603050405020304" pitchFamily="18" charset="0"/>
              </a:rPr>
              <a:t>RF amplifier</a:t>
            </a:r>
            <a:endParaRPr lang="ru-RU" sz="2400" b="1" kern="0" dirty="0">
              <a:solidFill>
                <a:srgbClr val="00206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2DDA6510-6EBC-41B0-B82D-754EB3424DB0}"/>
              </a:ext>
            </a:extLst>
          </p:cNvPr>
          <p:cNvSpPr txBox="1"/>
          <p:nvPr/>
        </p:nvSpPr>
        <p:spPr bwMode="auto">
          <a:xfrm>
            <a:off x="5131069" y="1486491"/>
            <a:ext cx="3194727" cy="463816"/>
          </a:xfrm>
          <a:prstGeom prst="rect">
            <a:avLst/>
          </a:prstGeom>
          <a:noFill/>
          <a:ln w="9525">
            <a:noFill/>
            <a:round/>
            <a:headEnd/>
            <a:tailEnd/>
          </a:ln>
        </p:spPr>
        <p:txBody>
          <a:bodyPr wrap="square" lIns="89973" tIns="46785" rIns="89973" bIns="46785" rtlCol="0" anchor="ctr">
            <a:spAutoFit/>
          </a:bodyPr>
          <a:lstStyle/>
          <a:p>
            <a:pPr eaLnBrk="0" hangingPunct="0">
              <a:buFont typeface="StarSymbol"/>
              <a:buNone/>
            </a:pPr>
            <a:r>
              <a:rPr lang="en-US" altLang="en-US" sz="2400" b="1" dirty="0">
                <a:solidFill>
                  <a:srgbClr val="191966"/>
                </a:solidFill>
                <a:latin typeface="Times New Roman" panose="02020603050405020304" pitchFamily="18" charset="0"/>
                <a:cs typeface="Times New Roman" panose="02020603050405020304" pitchFamily="18" charset="0"/>
              </a:rPr>
              <a:t>RF Timer</a:t>
            </a:r>
            <a:endParaRPr lang="en-US" sz="2400" b="1" kern="0" dirty="0">
              <a:solidFill>
                <a:schemeClr val="accent6">
                  <a:lumMod val="50000"/>
                </a:schemeClr>
              </a:solidFill>
              <a:latin typeface="Arial"/>
              <a:cs typeface="Arial"/>
            </a:endParaRPr>
          </a:p>
        </p:txBody>
      </p:sp>
      <p:cxnSp>
        <p:nvCxnSpPr>
          <p:cNvPr id="21" name="Straight Arrow Connector 20">
            <a:extLst>
              <a:ext uri="{FF2B5EF4-FFF2-40B4-BE49-F238E27FC236}">
                <a16:creationId xmlns:a16="http://schemas.microsoft.com/office/drawing/2014/main" xmlns="" id="{0ACD6C75-30EE-4691-A87B-FB4D36E3D228}"/>
              </a:ext>
            </a:extLst>
          </p:cNvPr>
          <p:cNvCxnSpPr>
            <a:cxnSpLocks/>
            <a:stCxn id="16" idx="2"/>
          </p:cNvCxnSpPr>
          <p:nvPr/>
        </p:nvCxnSpPr>
        <p:spPr bwMode="auto">
          <a:xfrm flipH="1">
            <a:off x="8897325" y="3057160"/>
            <a:ext cx="326310" cy="1996325"/>
          </a:xfrm>
          <a:prstGeom prst="straightConnector1">
            <a:avLst/>
          </a:prstGeom>
          <a:ln w="38100">
            <a:headEnd type="none" w="med" len="med"/>
            <a:tailEnd type="triangle"/>
          </a:ln>
        </p:spPr>
        <p:style>
          <a:lnRef idx="1">
            <a:schemeClr val="accent5"/>
          </a:lnRef>
          <a:fillRef idx="0">
            <a:schemeClr val="accent5"/>
          </a:fillRef>
          <a:effectRef idx="0">
            <a:schemeClr val="accent5"/>
          </a:effectRef>
          <a:fontRef idx="minor">
            <a:schemeClr val="tx1"/>
          </a:fontRef>
        </p:style>
      </p:cxnSp>
      <p:cxnSp>
        <p:nvCxnSpPr>
          <p:cNvPr id="23" name="Straight Arrow Connector 22">
            <a:extLst>
              <a:ext uri="{FF2B5EF4-FFF2-40B4-BE49-F238E27FC236}">
                <a16:creationId xmlns:a16="http://schemas.microsoft.com/office/drawing/2014/main" xmlns="" id="{005C3E92-8575-44F4-8730-B3D801A7075C}"/>
              </a:ext>
            </a:extLst>
          </p:cNvPr>
          <p:cNvCxnSpPr>
            <a:cxnSpLocks/>
          </p:cNvCxnSpPr>
          <p:nvPr/>
        </p:nvCxnSpPr>
        <p:spPr bwMode="auto">
          <a:xfrm>
            <a:off x="7919011" y="2453294"/>
            <a:ext cx="460521" cy="1746033"/>
          </a:xfrm>
          <a:prstGeom prst="straightConnector1">
            <a:avLst/>
          </a:prstGeom>
          <a:ln w="38100">
            <a:headEnd type="none" w="med" len="med"/>
            <a:tailEnd type="triangle"/>
          </a:ln>
        </p:spPr>
        <p:style>
          <a:lnRef idx="1">
            <a:schemeClr val="accent5"/>
          </a:lnRef>
          <a:fillRef idx="0">
            <a:schemeClr val="accent5"/>
          </a:fillRef>
          <a:effectRef idx="0">
            <a:schemeClr val="accent5"/>
          </a:effectRef>
          <a:fontRef idx="minor">
            <a:schemeClr val="tx1"/>
          </a:fontRef>
        </p:style>
      </p:cxnSp>
      <p:cxnSp>
        <p:nvCxnSpPr>
          <p:cNvPr id="25" name="Straight Arrow Connector 24">
            <a:extLst>
              <a:ext uri="{FF2B5EF4-FFF2-40B4-BE49-F238E27FC236}">
                <a16:creationId xmlns:a16="http://schemas.microsoft.com/office/drawing/2014/main" xmlns="" id="{741BA273-1B3C-4340-A1FC-C34AEF7B11B6}"/>
              </a:ext>
            </a:extLst>
          </p:cNvPr>
          <p:cNvCxnSpPr>
            <a:cxnSpLocks/>
          </p:cNvCxnSpPr>
          <p:nvPr/>
        </p:nvCxnSpPr>
        <p:spPr bwMode="auto">
          <a:xfrm>
            <a:off x="6859225" y="3212436"/>
            <a:ext cx="114555" cy="648613"/>
          </a:xfrm>
          <a:prstGeom prst="straightConnector1">
            <a:avLst/>
          </a:prstGeom>
          <a:ln w="38100">
            <a:headEnd type="none" w="med" len="med"/>
            <a:tailEnd type="triangle"/>
          </a:ln>
        </p:spPr>
        <p:style>
          <a:lnRef idx="1">
            <a:schemeClr val="accent5"/>
          </a:lnRef>
          <a:fillRef idx="0">
            <a:schemeClr val="accent5"/>
          </a:fillRef>
          <a:effectRef idx="0">
            <a:schemeClr val="accent5"/>
          </a:effectRef>
          <a:fontRef idx="minor">
            <a:schemeClr val="tx1"/>
          </a:fontRef>
        </p:style>
      </p:cxnSp>
      <p:cxnSp>
        <p:nvCxnSpPr>
          <p:cNvPr id="27" name="Straight Arrow Connector 26">
            <a:extLst>
              <a:ext uri="{FF2B5EF4-FFF2-40B4-BE49-F238E27FC236}">
                <a16:creationId xmlns:a16="http://schemas.microsoft.com/office/drawing/2014/main" xmlns="" id="{5EA9A306-4B4D-4711-90D7-10BBF26FC115}"/>
              </a:ext>
            </a:extLst>
          </p:cNvPr>
          <p:cNvCxnSpPr>
            <a:cxnSpLocks/>
          </p:cNvCxnSpPr>
          <p:nvPr/>
        </p:nvCxnSpPr>
        <p:spPr bwMode="auto">
          <a:xfrm flipH="1">
            <a:off x="4437101" y="2015178"/>
            <a:ext cx="1382505" cy="876232"/>
          </a:xfrm>
          <a:prstGeom prst="straightConnector1">
            <a:avLst/>
          </a:prstGeom>
          <a:ln w="38100">
            <a:headEnd type="none" w="med" len="med"/>
            <a:tailEnd type="triangle"/>
          </a:ln>
        </p:spPr>
        <p:style>
          <a:lnRef idx="1">
            <a:schemeClr val="accent5"/>
          </a:lnRef>
          <a:fillRef idx="0">
            <a:schemeClr val="accent5"/>
          </a:fillRef>
          <a:effectRef idx="0">
            <a:schemeClr val="accent5"/>
          </a:effectRef>
          <a:fontRef idx="minor">
            <a:schemeClr val="tx1"/>
          </a:fontRef>
        </p:style>
      </p:cxnSp>
      <p:sp>
        <p:nvSpPr>
          <p:cNvPr id="6" name="TextBox 5">
            <a:extLst>
              <a:ext uri="{FF2B5EF4-FFF2-40B4-BE49-F238E27FC236}">
                <a16:creationId xmlns:a16="http://schemas.microsoft.com/office/drawing/2014/main" xmlns="" id="{97C23B5A-7CE6-4A72-89EA-ECC4CC498837}"/>
              </a:ext>
            </a:extLst>
          </p:cNvPr>
          <p:cNvSpPr txBox="1"/>
          <p:nvPr/>
        </p:nvSpPr>
        <p:spPr>
          <a:xfrm>
            <a:off x="0" y="247650"/>
            <a:ext cx="11994292" cy="1012008"/>
          </a:xfrm>
          <a:prstGeom prst="rect">
            <a:avLst/>
          </a:prstGeom>
          <a:noFill/>
        </p:spPr>
        <p:txBody>
          <a:bodyPr wrap="square" rtlCol="0">
            <a:spAutoFit/>
          </a:bodyPr>
          <a:lstStyle/>
          <a:p>
            <a:pPr algn="ctr">
              <a:lnSpc>
                <a:spcPct val="58000"/>
              </a:lnSpc>
              <a:buClr>
                <a:srgbClr val="000000"/>
              </a:buClr>
              <a:buSzPct val="100000"/>
              <a:buFont typeface="Arial" panose="020B0604020202020204" pitchFamily="34" charset="0"/>
              <a:buNone/>
            </a:pPr>
            <a:r>
              <a:rPr lang="en-US" altLang="en-US" sz="2400" b="1" dirty="0">
                <a:solidFill>
                  <a:srgbClr val="191966"/>
                </a:solidFill>
                <a:latin typeface="Times New Roman" panose="02020603050405020304" pitchFamily="18" charset="0"/>
                <a:cs typeface="Times New Roman" panose="02020603050405020304" pitchFamily="18" charset="0"/>
              </a:rPr>
              <a:t>Test Setup at </a:t>
            </a:r>
            <a:r>
              <a:rPr lang="en-US" altLang="en-US" sz="2400" b="1" dirty="0" smtClean="0">
                <a:solidFill>
                  <a:srgbClr val="191966"/>
                </a:solidFill>
                <a:latin typeface="Times New Roman" panose="02020603050405020304" pitchFamily="18" charset="0"/>
                <a:cs typeface="Times New Roman" panose="02020603050405020304" pitchFamily="18" charset="0"/>
              </a:rPr>
              <a:t>Yerevan Physics Institute: </a:t>
            </a:r>
            <a:r>
              <a:rPr lang="en-US" altLang="en-US" sz="2400" b="1" dirty="0">
                <a:solidFill>
                  <a:srgbClr val="191966"/>
                </a:solidFill>
                <a:latin typeface="Times New Roman" panose="02020603050405020304" pitchFamily="18" charset="0"/>
                <a:cs typeface="Times New Roman" panose="02020603050405020304" pitchFamily="18" charset="0"/>
              </a:rPr>
              <a:t>Time Resolved Photo-Electron </a:t>
            </a:r>
            <a:r>
              <a:rPr lang="en-US" altLang="en-US" sz="2400" b="1" dirty="0" smtClean="0">
                <a:solidFill>
                  <a:srgbClr val="191966"/>
                </a:solidFill>
                <a:latin typeface="Times New Roman" panose="02020603050405020304" pitchFamily="18" charset="0"/>
                <a:cs typeface="Times New Roman" panose="02020603050405020304" pitchFamily="18" charset="0"/>
              </a:rPr>
              <a:t>Detection System</a:t>
            </a:r>
            <a:endParaRPr lang="en-US" altLang="en-US" sz="2400" b="1" dirty="0">
              <a:solidFill>
                <a:srgbClr val="191966"/>
              </a:solidFill>
              <a:latin typeface="Times New Roman" panose="02020603050405020304" pitchFamily="18" charset="0"/>
              <a:cs typeface="Times New Roman" panose="02020603050405020304" pitchFamily="18" charset="0"/>
            </a:endParaRPr>
          </a:p>
          <a:p>
            <a:pPr algn="ctr">
              <a:lnSpc>
                <a:spcPct val="58000"/>
              </a:lnSpc>
              <a:buClr>
                <a:srgbClr val="000000"/>
              </a:buClr>
              <a:buSzPct val="100000"/>
              <a:buFont typeface="Arial" panose="020B0604020202020204" pitchFamily="34" charset="0"/>
              <a:buNone/>
            </a:pPr>
            <a:endParaRPr lang="en-US" altLang="en-US" sz="2400" b="1" dirty="0">
              <a:solidFill>
                <a:srgbClr val="191966"/>
              </a:solidFill>
              <a:latin typeface="Times New Roman" panose="02020603050405020304" pitchFamily="18" charset="0"/>
              <a:cs typeface="Times New Roman" panose="02020603050405020304" pitchFamily="18" charset="0"/>
            </a:endParaRPr>
          </a:p>
          <a:p>
            <a:pPr algn="ctr">
              <a:lnSpc>
                <a:spcPct val="58000"/>
              </a:lnSpc>
              <a:buClr>
                <a:srgbClr val="000000"/>
              </a:buClr>
              <a:buSzPct val="100000"/>
              <a:buFont typeface="Arial" panose="020B0604020202020204" pitchFamily="34" charset="0"/>
              <a:buNone/>
            </a:pPr>
            <a:r>
              <a:rPr lang="en-US" altLang="en-US" sz="2400" b="1" dirty="0">
                <a:solidFill>
                  <a:srgbClr val="191966"/>
                </a:solidFill>
                <a:latin typeface="Times New Roman" panose="02020603050405020304" pitchFamily="18" charset="0"/>
                <a:cs typeface="Times New Roman" panose="02020603050405020304" pitchFamily="18" charset="0"/>
              </a:rPr>
              <a:t>General View</a:t>
            </a:r>
          </a:p>
          <a:p>
            <a:endParaRPr lang="ru-RU" dirty="0"/>
          </a:p>
        </p:txBody>
      </p:sp>
      <p:sp>
        <p:nvSpPr>
          <p:cNvPr id="2" name="Footer Placeholder 1"/>
          <p:cNvSpPr>
            <a:spLocks noGrp="1"/>
          </p:cNvSpPr>
          <p:nvPr>
            <p:ph type="ftr" sz="quarter" idx="11"/>
          </p:nvPr>
        </p:nvSpPr>
        <p:spPr/>
        <p:txBody>
          <a:bodyPr/>
          <a:lstStyle/>
          <a:p>
            <a:r>
              <a:rPr lang="en-US" smtClean="0"/>
              <a:t>DeSyT-2025, Catania</a:t>
            </a:r>
            <a:endParaRPr lang="en-US"/>
          </a:p>
        </p:txBody>
      </p:sp>
    </p:spTree>
    <p:extLst>
      <p:ext uri="{BB962C8B-B14F-4D97-AF65-F5344CB8AC3E}">
        <p14:creationId xmlns:p14="http://schemas.microsoft.com/office/powerpoint/2010/main" val="37214308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5733</TotalTime>
  <Words>1142</Words>
  <Application>Microsoft Office PowerPoint</Application>
  <PresentationFormat>Custom</PresentationFormat>
  <Paragraphs>163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Picosecond resolution time resolved photoelectron emission detection system</vt:lpstr>
      <vt:lpstr>OUTLINE</vt:lpstr>
      <vt:lpstr>PowerPoint Presentation</vt:lpstr>
      <vt:lpstr>The RF Timer</vt:lpstr>
      <vt:lpstr>PowerPoint Presentation</vt:lpstr>
      <vt:lpstr>Spiral scanning studies</vt:lpstr>
      <vt:lpstr>PowerPoint Presentation</vt:lpstr>
      <vt:lpstr>PowerPoint Presentation</vt:lpstr>
      <vt:lpstr>PowerPoint Presentation</vt:lpstr>
      <vt:lpstr>PowerPoint Presentation</vt:lpstr>
      <vt:lpstr>PowerPoint Presentation</vt:lpstr>
      <vt:lpstr>Monte-Carlo Simulations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 Timer Based Picosecond Precision Heavy Ion Detector</dc:title>
  <dc:creator>Simon</dc:creator>
  <cp:lastModifiedBy>Simon Zhamkochyan</cp:lastModifiedBy>
  <cp:revision>117</cp:revision>
  <dcterms:created xsi:type="dcterms:W3CDTF">2024-08-15T05:11:46Z</dcterms:created>
  <dcterms:modified xsi:type="dcterms:W3CDTF">2025-02-26T07:29:15Z</dcterms:modified>
</cp:coreProperties>
</file>