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1" r:id="rId5"/>
    <p:sldId id="262" r:id="rId6"/>
    <p:sldId id="259" r:id="rId7"/>
    <p:sldId id="260" r:id="rId8"/>
    <p:sldId id="258" r:id="rId9"/>
    <p:sldId id="263" r:id="rId10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35"/>
    <p:restoredTop sz="96327"/>
  </p:normalViewPr>
  <p:slideViewPr>
    <p:cSldViewPr snapToGrid="0">
      <p:cViewPr varScale="1">
        <p:scale>
          <a:sx n="176" d="100"/>
          <a:sy n="176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8615-CF5D-3EA0-8031-E11451CFF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AAFA6-744C-9B24-F2DE-0FB358829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6B251-AA18-1697-C4A5-42D5211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6134-1432-DB4E-8297-7C8FB3B8D66E}" type="datetimeFigureOut">
              <a:rPr lang="it-IT" smtClean="0"/>
              <a:t>23/10/24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234BB-0965-580C-E0EB-18999999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1548C-46AF-B8E3-C643-9818FAB4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7D8B-CDB5-8C4E-BAB1-826C521AB3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85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9CF3-8593-1CB8-140E-A246AE80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746A2-A2C6-074D-2CA3-F51597A7B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C8F52-4461-3A01-4FAF-E7FE57E4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6134-1432-DB4E-8297-7C8FB3B8D66E}" type="datetimeFigureOut">
              <a:rPr lang="it-IT" smtClean="0"/>
              <a:t>23/10/24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9BE67-39C1-647D-6019-C21E514C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DD08-70F9-8E38-9B59-9A29A2E0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7D8B-CDB5-8C4E-BAB1-826C521AB3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10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AC4AB3-C329-2AB4-0890-6A832CAD7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2E1B7-3A27-C224-C686-B6C717E90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3D651-9115-65A7-FB5A-95A084AD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6134-1432-DB4E-8297-7C8FB3B8D66E}" type="datetimeFigureOut">
              <a:rPr lang="it-IT" smtClean="0"/>
              <a:t>23/10/24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53FC9-3169-A266-0CDC-CFBBE667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9AFE5-86DA-FE3D-13CC-3ABE4198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7D8B-CDB5-8C4E-BAB1-826C521AB3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74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063B-F553-4DEC-D45E-85DAD6CC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FC0C1-49A1-5387-9E58-0EF008FA9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F4AEC-04B1-143E-D6FE-FAC95A3E4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6134-1432-DB4E-8297-7C8FB3B8D66E}" type="datetimeFigureOut">
              <a:rPr lang="it-IT" smtClean="0"/>
              <a:t>23/10/24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5C3C8-14C5-0714-ABC5-59B381D4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7A97A-8491-48D3-1FCD-53961C6E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7D8B-CDB5-8C4E-BAB1-826C521AB3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8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3E0B3-5835-A6C4-8B90-3F8971D7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F2FCB-9148-2299-BE79-90691542F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2C15-3D31-D12F-1352-58046D30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6134-1432-DB4E-8297-7C8FB3B8D66E}" type="datetimeFigureOut">
              <a:rPr lang="it-IT" smtClean="0"/>
              <a:t>23/10/24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75755-A0EB-98AF-D5E6-9AAA44BD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90DD3-0C88-DA07-9E51-79809BAD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7D8B-CDB5-8C4E-BAB1-826C521AB3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50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A310-3B48-1AAE-5D28-419C763CA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8AA2F-BF9F-1357-8189-FC26501AA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588D7-5746-C93A-1788-1F3BD2223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FB34D-073A-6E26-9CA6-D7D94B2A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6134-1432-DB4E-8297-7C8FB3B8D66E}" type="datetimeFigureOut">
              <a:rPr lang="it-IT" smtClean="0"/>
              <a:t>23/10/24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6262E-A95F-FF9B-68A1-810FA24A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3B95D-1142-6188-668B-0EBE8451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7D8B-CDB5-8C4E-BAB1-826C521AB3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03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753B-D5AE-A435-348A-0EE8CCED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523EE-CC2F-1399-A8E2-EAF3E4A85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A4727-0EFB-7905-BB1A-72289E904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E335B-900F-347A-F61F-C4980ED44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D05D9-741F-EED1-E990-97C2017DD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F6EEE-F57A-1644-1FD8-1F446016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6134-1432-DB4E-8297-7C8FB3B8D66E}" type="datetimeFigureOut">
              <a:rPr lang="it-IT" smtClean="0"/>
              <a:t>23/10/24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E11C53-B409-EEEE-9C8E-00F0657E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E961F-1572-0101-0646-6444EB5A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7D8B-CDB5-8C4E-BAB1-826C521AB3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83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6292-CF25-0CDA-8F3F-66EF2306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90E7F-0CE4-6D27-C4A1-CAAD8BF4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6134-1432-DB4E-8297-7C8FB3B8D66E}" type="datetimeFigureOut">
              <a:rPr lang="it-IT" smtClean="0"/>
              <a:t>23/10/24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6D7FC-4496-F6D0-9EFD-0D93893E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4B3F9-D4BF-316C-23ED-1B28D637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7D8B-CDB5-8C4E-BAB1-826C521AB3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26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290239-CEF1-74F4-DB99-63433C12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6134-1432-DB4E-8297-7C8FB3B8D66E}" type="datetimeFigureOut">
              <a:rPr lang="it-IT" smtClean="0"/>
              <a:t>23/10/24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048DC-C678-1647-721C-75B2C7FD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9FF2D-EA32-3C17-00AC-B73BBA3B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7D8B-CDB5-8C4E-BAB1-826C521AB3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37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F36E-ACFA-7D19-D462-29F1B183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8D580-CD03-43C3-32D2-EB005671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4B964-35C6-AB9A-3781-D95D1F2B3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4ED1A-3C0F-D8F5-5E11-F1E1D31F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6134-1432-DB4E-8297-7C8FB3B8D66E}" type="datetimeFigureOut">
              <a:rPr lang="it-IT" smtClean="0"/>
              <a:t>23/10/24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CA719-2F66-8BEF-E1E4-42D7167A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17DA5-0513-E57E-424E-A00FA34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7D8B-CDB5-8C4E-BAB1-826C521AB3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6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A71B-75C2-63A0-9EC0-90C2826B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90C1E-D51E-0882-DD00-3CFDA7E1C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004C8-AFD7-B8FE-F913-166924155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38204-3D6C-3E13-4682-7DCF1318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6134-1432-DB4E-8297-7C8FB3B8D66E}" type="datetimeFigureOut">
              <a:rPr lang="it-IT" smtClean="0"/>
              <a:t>23/10/24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6CDD0-5394-284B-77D7-6A15A3BD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064C9-59AC-547D-2640-C20DAD0A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7D8B-CDB5-8C4E-BAB1-826C521AB3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60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D74F6-A72B-B178-6B2B-D0FE948A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01C17-20E0-5EC9-8D4E-7613A2471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B75E0-0666-B2BF-6B92-6479AE4D9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76134-1432-DB4E-8297-7C8FB3B8D66E}" type="datetimeFigureOut">
              <a:rPr lang="it-IT" smtClean="0"/>
              <a:t>23/10/24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91BBF-5EB2-E0E7-5105-2A91BF7DF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A4CF0-6473-E761-0689-7408856E8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7D8B-CDB5-8C4E-BAB1-826C521AB3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67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D653-3DC2-02A9-DA14-71C3DEECB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preparation</a:t>
            </a:r>
            <a:r>
              <a:rPr lang="it-IT" dirty="0"/>
              <a:t> for the </a:t>
            </a:r>
            <a:br>
              <a:rPr lang="it-IT" dirty="0"/>
            </a:br>
            <a:r>
              <a:rPr lang="it-IT" dirty="0"/>
              <a:t>Cluster </a:t>
            </a:r>
            <a:r>
              <a:rPr lang="it-IT" dirty="0" err="1"/>
              <a:t>Counting</a:t>
            </a:r>
            <a:r>
              <a:rPr lang="it-IT" dirty="0"/>
              <a:t> </a:t>
            </a:r>
            <a:r>
              <a:rPr lang="it-IT" dirty="0" err="1"/>
              <a:t>Article</a:t>
            </a:r>
            <a:r>
              <a:rPr lang="it-IT" dirty="0"/>
              <a:t>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4393F-E7ED-D124-9C17-AD936F2CD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it-IT" dirty="0" err="1"/>
              <a:t>F</a:t>
            </a:r>
            <a:r>
              <a:rPr lang="it-IT" dirty="0"/>
              <a:t>: </a:t>
            </a:r>
            <a:r>
              <a:rPr lang="it-IT" dirty="0" err="1"/>
              <a:t>Grancagnolo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1800" i="1" dirty="0"/>
              <a:t>*In </a:t>
            </a:r>
            <a:r>
              <a:rPr lang="it-IT" sz="1800" i="1" dirty="0" err="1"/>
              <a:t>addition</a:t>
            </a:r>
            <a:r>
              <a:rPr lang="it-IT" sz="1800" i="1" dirty="0"/>
              <a:t> to </a:t>
            </a:r>
            <a:r>
              <a:rPr lang="it-IT" sz="1800" i="1" dirty="0" err="1"/>
              <a:t>comments</a:t>
            </a:r>
            <a:r>
              <a:rPr lang="it-IT" sz="1800" i="1" dirty="0"/>
              <a:t> to </a:t>
            </a:r>
            <a:r>
              <a:rPr lang="it-IT" sz="1800" i="1" dirty="0" err="1"/>
              <a:t>Walaa</a:t>
            </a:r>
            <a:r>
              <a:rPr lang="it-IT" sz="1800" i="1" dirty="0"/>
              <a:t> ICHEP </a:t>
            </a:r>
            <a:r>
              <a:rPr lang="it-IT" sz="1800" i="1" dirty="0" err="1"/>
              <a:t>Proceeding</a:t>
            </a:r>
            <a:r>
              <a:rPr lang="it-IT" sz="1800" i="1" dirty="0"/>
              <a:t> </a:t>
            </a:r>
            <a:r>
              <a:rPr lang="it-IT" sz="1800" i="1" dirty="0" err="1"/>
              <a:t>contribution</a:t>
            </a: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140272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9B2CC-7DAF-2890-8CBB-9F4AEE57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issues</a:t>
            </a:r>
            <a:r>
              <a:rPr lang="it-IT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9B441-B3DC-DC30-8D8B-486D10B6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1395"/>
          </a:xfrm>
        </p:spPr>
        <p:txBody>
          <a:bodyPr>
            <a:normAutofit/>
          </a:bodyPr>
          <a:lstStyle/>
          <a:p>
            <a:r>
              <a:rPr lang="it-IT" sz="2000" b="1" dirty="0" err="1">
                <a:solidFill>
                  <a:srgbClr val="FF0000"/>
                </a:solidFill>
              </a:rPr>
              <a:t>Schematics</a:t>
            </a:r>
            <a:r>
              <a:rPr lang="it-IT" sz="2000" b="1" dirty="0">
                <a:solidFill>
                  <a:srgbClr val="FF0000"/>
                </a:solidFill>
              </a:rPr>
              <a:t> of test set up </a:t>
            </a:r>
            <a:r>
              <a:rPr lang="it-IT" sz="2000" dirty="0"/>
              <a:t>with </a:t>
            </a:r>
            <a:r>
              <a:rPr lang="it-IT" sz="2000" dirty="0" err="1"/>
              <a:t>indication</a:t>
            </a:r>
            <a:r>
              <a:rPr lang="it-IT" sz="2000" dirty="0"/>
              <a:t> of trigger </a:t>
            </a:r>
            <a:r>
              <a:rPr lang="it-IT" sz="2000" dirty="0" err="1"/>
              <a:t>scintillators</a:t>
            </a:r>
            <a:r>
              <a:rPr lang="it-IT" sz="2000" dirty="0"/>
              <a:t> and </a:t>
            </a:r>
            <a:r>
              <a:rPr lang="it-IT" sz="2000" dirty="0" err="1"/>
              <a:t>beam</a:t>
            </a:r>
            <a:r>
              <a:rPr lang="it-IT" sz="2000" dirty="0"/>
              <a:t> angle relative to tube </a:t>
            </a:r>
            <a:r>
              <a:rPr lang="it-IT" sz="2000" dirty="0" err="1"/>
              <a:t>direction</a:t>
            </a:r>
            <a:r>
              <a:rPr lang="it-IT" sz="2000" dirty="0"/>
              <a:t>.</a:t>
            </a:r>
          </a:p>
          <a:p>
            <a:r>
              <a:rPr lang="it-IT" sz="2000" b="1" dirty="0" err="1">
                <a:solidFill>
                  <a:srgbClr val="FF0000"/>
                </a:solidFill>
              </a:rPr>
              <a:t>Schematics</a:t>
            </a:r>
            <a:r>
              <a:rPr lang="it-IT" sz="2000" b="1" dirty="0">
                <a:solidFill>
                  <a:srgbClr val="FF0000"/>
                </a:solidFill>
              </a:rPr>
              <a:t> of data </a:t>
            </a:r>
            <a:r>
              <a:rPr lang="it-IT" sz="2000" b="1" dirty="0" err="1">
                <a:solidFill>
                  <a:srgbClr val="FF0000"/>
                </a:solidFill>
              </a:rPr>
              <a:t>acquisition</a:t>
            </a:r>
            <a:r>
              <a:rPr lang="it-IT" sz="2000" b="1" dirty="0">
                <a:solidFill>
                  <a:srgbClr val="FF0000"/>
                </a:solidFill>
              </a:rPr>
              <a:t> set up </a:t>
            </a:r>
            <a:r>
              <a:rPr lang="it-IT" sz="2000" dirty="0"/>
              <a:t>with a list of </a:t>
            </a:r>
            <a:r>
              <a:rPr lang="it-IT" sz="2000" dirty="0" err="1"/>
              <a:t>main</a:t>
            </a:r>
            <a:r>
              <a:rPr lang="it-IT" sz="2000" dirty="0"/>
              <a:t> features of the DRS (and of the </a:t>
            </a:r>
            <a:r>
              <a:rPr lang="it-IT" sz="2000" dirty="0" err="1"/>
              <a:t>oscilloscope</a:t>
            </a:r>
            <a:r>
              <a:rPr lang="it-IT" sz="2000" dirty="0"/>
              <a:t>): </a:t>
            </a:r>
            <a:r>
              <a:rPr lang="it-IT" sz="2000" dirty="0" err="1"/>
              <a:t>bandwidth</a:t>
            </a:r>
            <a:r>
              <a:rPr lang="it-IT" sz="2000" dirty="0"/>
              <a:t>, gain, timing, … </a:t>
            </a:r>
          </a:p>
          <a:p>
            <a:r>
              <a:rPr lang="it-IT" sz="2000" dirty="0"/>
              <a:t>Integrate Figure 3 on gas gain with </a:t>
            </a:r>
            <a:r>
              <a:rPr lang="it-IT" sz="2000" dirty="0" err="1"/>
              <a:t>something</a:t>
            </a:r>
            <a:r>
              <a:rPr lang="it-IT" sz="2000" dirty="0"/>
              <a:t> like</a:t>
            </a:r>
          </a:p>
          <a:p>
            <a:r>
              <a:rPr lang="it-IT" sz="2000" dirty="0" err="1"/>
              <a:t>Change</a:t>
            </a:r>
            <a:r>
              <a:rPr lang="it-IT" sz="2000" dirty="0"/>
              <a:t> </a:t>
            </a:r>
            <a:r>
              <a:rPr lang="it-IT" sz="2000" dirty="0" err="1"/>
              <a:t>paragraph</a:t>
            </a:r>
            <a:r>
              <a:rPr lang="it-IT" sz="2000" dirty="0"/>
              <a:t> 3.2 to </a:t>
            </a:r>
            <a:r>
              <a:rPr lang="it-IT" sz="2000" b="1" dirty="0">
                <a:solidFill>
                  <a:srgbClr val="FF0000"/>
                </a:solidFill>
              </a:rPr>
              <a:t>«Analysis strategy» </a:t>
            </a:r>
            <a:r>
              <a:rPr lang="it-IT" sz="2000" dirty="0"/>
              <a:t>.</a:t>
            </a:r>
          </a:p>
          <a:p>
            <a:r>
              <a:rPr lang="it-IT" sz="2000" dirty="0"/>
              <a:t>List </a:t>
            </a:r>
            <a:r>
              <a:rPr lang="it-IT" sz="2000" dirty="0" err="1"/>
              <a:t>both</a:t>
            </a:r>
            <a:r>
              <a:rPr lang="it-IT" sz="2000" dirty="0"/>
              <a:t> DERIV and RTA </a:t>
            </a:r>
            <a:r>
              <a:rPr lang="it-IT" sz="2000" dirty="0" err="1"/>
              <a:t>algorithms</a:t>
            </a:r>
            <a:r>
              <a:rPr lang="it-IT" sz="2000" dirty="0"/>
              <a:t>, </a:t>
            </a:r>
            <a:r>
              <a:rPr lang="it-IT" sz="2000" dirty="0" err="1"/>
              <a:t>but</a:t>
            </a:r>
            <a:r>
              <a:rPr lang="it-IT" sz="2000" dirty="0"/>
              <a:t> </a:t>
            </a:r>
            <a:r>
              <a:rPr lang="it-IT" sz="2000" dirty="0" err="1"/>
              <a:t>perform</a:t>
            </a:r>
            <a:r>
              <a:rPr lang="it-IT" sz="2000" dirty="0"/>
              <a:t> the </a:t>
            </a:r>
            <a:r>
              <a:rPr lang="it-IT" sz="2000" dirty="0" err="1"/>
              <a:t>whole</a:t>
            </a:r>
            <a:r>
              <a:rPr lang="it-IT" sz="2000" dirty="0"/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analysis</a:t>
            </a:r>
            <a:r>
              <a:rPr lang="it-IT" sz="2000" b="1" dirty="0">
                <a:solidFill>
                  <a:srgbClr val="FF0000"/>
                </a:solidFill>
              </a:rPr>
              <a:t> with RTA </a:t>
            </a:r>
            <a:r>
              <a:rPr lang="it-IT" sz="2000" b="1" dirty="0" err="1">
                <a:solidFill>
                  <a:srgbClr val="FF0000"/>
                </a:solidFill>
              </a:rPr>
              <a:t>only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(</a:t>
            </a:r>
            <a:r>
              <a:rPr lang="it-IT" sz="2000" dirty="0" err="1"/>
              <a:t>details</a:t>
            </a:r>
            <a:r>
              <a:rPr lang="it-IT" sz="2000" dirty="0"/>
              <a:t> of RTA) for </a:t>
            </a:r>
            <a:r>
              <a:rPr lang="it-IT" sz="2000" dirty="0" err="1"/>
              <a:t>consistency</a:t>
            </a:r>
            <a:r>
              <a:rPr lang="it-IT" sz="2000" dirty="0"/>
              <a:t>, </a:t>
            </a:r>
            <a:r>
              <a:rPr lang="it-IT" sz="2000" dirty="0" err="1"/>
              <a:t>except</a:t>
            </a:r>
            <a:r>
              <a:rPr lang="it-IT" sz="2000" dirty="0"/>
              <a:t> </a:t>
            </a:r>
            <a:r>
              <a:rPr lang="it-IT" sz="2000" dirty="0" err="1"/>
              <a:t>where</a:t>
            </a:r>
            <a:r>
              <a:rPr lang="it-IT" sz="2000" dirty="0"/>
              <a:t> </a:t>
            </a:r>
            <a:r>
              <a:rPr lang="it-IT" sz="2000" dirty="0" err="1"/>
              <a:t>differently</a:t>
            </a:r>
            <a:r>
              <a:rPr lang="it-IT" sz="2000" dirty="0"/>
              <a:t> </a:t>
            </a:r>
            <a:r>
              <a:rPr lang="it-IT" sz="2000" dirty="0" err="1"/>
              <a:t>indicated</a:t>
            </a:r>
            <a:r>
              <a:rPr lang="it-IT" sz="2000" dirty="0"/>
              <a:t> </a:t>
            </a:r>
            <a:r>
              <a:rPr lang="it-IT" sz="2000" dirty="0" err="1"/>
              <a:t>explicitly</a:t>
            </a:r>
            <a:r>
              <a:rPr lang="it-IT" sz="2000" dirty="0"/>
              <a:t>.</a:t>
            </a:r>
          </a:p>
          <a:p>
            <a:r>
              <a:rPr lang="it-IT" sz="2000" dirty="0"/>
              <a:t>Show </a:t>
            </a:r>
            <a:r>
              <a:rPr lang="it-IT" sz="2000" dirty="0" err="1"/>
              <a:t>pulse</a:t>
            </a:r>
            <a:r>
              <a:rPr lang="it-IT" sz="2000" dirty="0"/>
              <a:t> template and </a:t>
            </a:r>
            <a:r>
              <a:rPr lang="it-IT" sz="2000" dirty="0" err="1"/>
              <a:t>comparison</a:t>
            </a:r>
            <a:r>
              <a:rPr lang="it-IT" sz="2000" dirty="0"/>
              <a:t> of </a:t>
            </a:r>
            <a:r>
              <a:rPr lang="it-IT" sz="2000" dirty="0" err="1"/>
              <a:t>different</a:t>
            </a:r>
            <a:r>
              <a:rPr lang="it-IT" sz="2000" dirty="0"/>
              <a:t> </a:t>
            </a:r>
            <a:r>
              <a:rPr lang="it-IT" sz="2000" dirty="0" err="1"/>
              <a:t>choice</a:t>
            </a:r>
            <a:r>
              <a:rPr lang="it-IT" sz="2000" dirty="0"/>
              <a:t> of </a:t>
            </a:r>
            <a:r>
              <a:rPr lang="it-IT" sz="2000" dirty="0" err="1"/>
              <a:t>parameters</a:t>
            </a:r>
            <a:r>
              <a:rPr lang="it-IT" sz="2000" dirty="0"/>
              <a:t>. </a:t>
            </a:r>
            <a:r>
              <a:rPr lang="it-IT" sz="2000" dirty="0" err="1"/>
              <a:t>Add</a:t>
            </a:r>
            <a:r>
              <a:rPr lang="it-IT" sz="2000" dirty="0"/>
              <a:t> </a:t>
            </a:r>
            <a:r>
              <a:rPr lang="it-IT" sz="2000" dirty="0" err="1"/>
              <a:t>consistency</a:t>
            </a:r>
            <a:r>
              <a:rPr lang="it-IT" sz="2000" dirty="0"/>
              <a:t> of RTA and DERIV to Figure 4.</a:t>
            </a:r>
          </a:p>
          <a:p>
            <a:r>
              <a:rPr lang="it-IT" sz="2000" dirty="0" err="1"/>
              <a:t>Pointing</a:t>
            </a:r>
            <a:r>
              <a:rPr lang="it-IT" sz="2000" dirty="0"/>
              <a:t> to Figure 4, </a:t>
            </a:r>
            <a:r>
              <a:rPr lang="it-IT" sz="2000" dirty="0" err="1"/>
              <a:t>expected</a:t>
            </a:r>
            <a:r>
              <a:rPr lang="it-IT" sz="2000" dirty="0"/>
              <a:t> </a:t>
            </a:r>
            <a:r>
              <a:rPr lang="it-IT" sz="2000" dirty="0" err="1"/>
              <a:t>electrons</a:t>
            </a:r>
            <a:r>
              <a:rPr lang="it-IT" sz="2000" dirty="0"/>
              <a:t> and </a:t>
            </a:r>
            <a:r>
              <a:rPr lang="it-IT" sz="2000" dirty="0" err="1"/>
              <a:t>expected</a:t>
            </a:r>
            <a:r>
              <a:rPr lang="it-IT" sz="2000" dirty="0"/>
              <a:t> cluster </a:t>
            </a:r>
            <a:r>
              <a:rPr lang="it-IT" sz="2000" dirty="0" err="1"/>
              <a:t>should</a:t>
            </a:r>
            <a:r>
              <a:rPr lang="it-IT" sz="2000" dirty="0"/>
              <a:t> be </a:t>
            </a:r>
            <a:r>
              <a:rPr lang="it-IT" sz="2000" dirty="0" err="1"/>
              <a:t>defined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045E3-10A6-6B78-A4AF-6676E7965A0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r="48480"/>
          <a:stretch/>
        </p:blipFill>
        <p:spPr bwMode="auto">
          <a:xfrm>
            <a:off x="7321942" y="2955309"/>
            <a:ext cx="934461" cy="947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421320-6542-8027-B317-4A82FB46316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8" r="-665"/>
          <a:stretch/>
        </p:blipFill>
        <p:spPr bwMode="auto">
          <a:xfrm>
            <a:off x="8485960" y="2955308"/>
            <a:ext cx="1121789" cy="947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0B48D5-08A5-D0F6-0AAC-260B659300D1}"/>
              </a:ext>
            </a:extLst>
          </p:cNvPr>
          <p:cNvCxnSpPr>
            <a:cxnSpLocks/>
          </p:cNvCxnSpPr>
          <p:nvPr/>
        </p:nvCxnSpPr>
        <p:spPr>
          <a:xfrm>
            <a:off x="6339203" y="3382302"/>
            <a:ext cx="7628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96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9B2CC-7DAF-2890-8CBB-9F4AEE57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issues</a:t>
            </a:r>
            <a:r>
              <a:rPr lang="it-IT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9B441-B3DC-DC30-8D8B-486D10B6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1395"/>
          </a:xfrm>
        </p:spPr>
        <p:txBody>
          <a:bodyPr>
            <a:normAutofit/>
          </a:bodyPr>
          <a:lstStyle/>
          <a:p>
            <a:r>
              <a:rPr lang="it-IT" sz="2000" dirty="0"/>
              <a:t>More work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needed</a:t>
            </a:r>
            <a:r>
              <a:rPr lang="it-IT" sz="2000" dirty="0"/>
              <a:t> on the </a:t>
            </a:r>
            <a:r>
              <a:rPr lang="it-IT" sz="2000" dirty="0" err="1"/>
              <a:t>clusterization</a:t>
            </a:r>
            <a:r>
              <a:rPr lang="it-IT" sz="2000" dirty="0"/>
              <a:t> </a:t>
            </a:r>
            <a:r>
              <a:rPr lang="it-IT" sz="2000" dirty="0" err="1"/>
              <a:t>algorithm</a:t>
            </a:r>
            <a:r>
              <a:rPr lang="it-IT" sz="2000" dirty="0"/>
              <a:t> </a:t>
            </a:r>
            <a:r>
              <a:rPr lang="it-IT" sz="2000" dirty="0" err="1"/>
              <a:t>since</a:t>
            </a:r>
            <a:r>
              <a:rPr lang="it-IT" sz="2000" dirty="0"/>
              <a:t> the </a:t>
            </a:r>
            <a:r>
              <a:rPr lang="it-IT" sz="2000" dirty="0" err="1"/>
              <a:t>Number</a:t>
            </a:r>
            <a:r>
              <a:rPr lang="it-IT" sz="2000" dirty="0"/>
              <a:t> of </a:t>
            </a:r>
            <a:r>
              <a:rPr lang="it-IT" sz="2000" dirty="0" err="1"/>
              <a:t>electrons</a:t>
            </a:r>
            <a:r>
              <a:rPr lang="it-IT" sz="2000" dirty="0"/>
              <a:t> per cluster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wrong</a:t>
            </a:r>
            <a:r>
              <a:rPr lang="it-IT" sz="2000" dirty="0"/>
              <a:t>!</a:t>
            </a:r>
          </a:p>
          <a:p>
            <a:r>
              <a:rPr lang="it-IT" sz="2000" dirty="0"/>
              <a:t>Spread due to </a:t>
            </a:r>
            <a:r>
              <a:rPr lang="it-IT" sz="2000" dirty="0" err="1"/>
              <a:t>diffusion</a:t>
            </a:r>
            <a:r>
              <a:rPr lang="it-IT" sz="2000" dirty="0"/>
              <a:t> </a:t>
            </a:r>
            <a:r>
              <a:rPr lang="it-IT" sz="2000" dirty="0" err="1"/>
              <a:t>should</a:t>
            </a:r>
            <a:r>
              <a:rPr lang="it-IT" sz="2000" dirty="0"/>
              <a:t> be </a:t>
            </a:r>
            <a:r>
              <a:rPr lang="it-IT" sz="2000" dirty="0" err="1"/>
              <a:t>quantified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dirty="0" err="1"/>
              <a:t>function</a:t>
            </a:r>
            <a:r>
              <a:rPr lang="it-IT" sz="2000" dirty="0"/>
              <a:t> of </a:t>
            </a:r>
            <a:r>
              <a:rPr lang="it-IT" sz="2000" dirty="0" err="1"/>
              <a:t>sqrt</a:t>
            </a:r>
            <a:r>
              <a:rPr lang="it-IT" sz="2000" dirty="0"/>
              <a:t>(</a:t>
            </a:r>
            <a:r>
              <a:rPr lang="it-IT" sz="2000" dirty="0" err="1"/>
              <a:t>drift</a:t>
            </a:r>
            <a:r>
              <a:rPr lang="it-IT" sz="2000" dirty="0"/>
              <a:t> time).</a:t>
            </a:r>
          </a:p>
          <a:p>
            <a:r>
              <a:rPr lang="it-IT" sz="2000" dirty="0"/>
              <a:t>Figure 5 </a:t>
            </a:r>
            <a:r>
              <a:rPr lang="it-IT" sz="2000" dirty="0" err="1"/>
              <a:t>should</a:t>
            </a:r>
            <a:r>
              <a:rPr lang="it-IT" sz="2000" dirty="0"/>
              <a:t> be in linear scale, </a:t>
            </a:r>
            <a:r>
              <a:rPr lang="it-IT" sz="2000" dirty="0" err="1"/>
              <a:t>not</a:t>
            </a:r>
            <a:r>
              <a:rPr lang="it-IT" sz="2000" dirty="0"/>
              <a:t> in </a:t>
            </a:r>
            <a:r>
              <a:rPr lang="it-IT" sz="2000" dirty="0" err="1"/>
              <a:t>logarithmic</a:t>
            </a:r>
            <a:r>
              <a:rPr lang="it-IT" sz="2000" dirty="0"/>
              <a:t> scale (</a:t>
            </a:r>
            <a:r>
              <a:rPr lang="it-IT" sz="2000" dirty="0" err="1"/>
              <a:t>too</a:t>
            </a:r>
            <a:r>
              <a:rPr lang="it-IT" sz="2000" dirty="0"/>
              <a:t> </a:t>
            </a:r>
            <a:r>
              <a:rPr lang="it-IT" sz="2000" dirty="0" err="1"/>
              <a:t>much</a:t>
            </a:r>
            <a:r>
              <a:rPr lang="it-IT" sz="2000" dirty="0"/>
              <a:t> </a:t>
            </a:r>
            <a:r>
              <a:rPr lang="it-IT" sz="2000" dirty="0" err="1"/>
              <a:t>emphasis</a:t>
            </a:r>
            <a:r>
              <a:rPr lang="it-IT" sz="2000" dirty="0"/>
              <a:t> on </a:t>
            </a:r>
            <a:r>
              <a:rPr lang="it-IT" sz="2000" dirty="0" err="1"/>
              <a:t>tails</a:t>
            </a:r>
            <a:r>
              <a:rPr lang="it-IT" sz="2000" dirty="0"/>
              <a:t> of </a:t>
            </a:r>
            <a:r>
              <a:rPr lang="it-IT" sz="2000" dirty="0" err="1"/>
              <a:t>distribution</a:t>
            </a:r>
            <a:r>
              <a:rPr lang="it-IT" sz="2000" dirty="0"/>
              <a:t>).</a:t>
            </a:r>
          </a:p>
          <a:p>
            <a:r>
              <a:rPr lang="it-IT" sz="2000" dirty="0" err="1"/>
              <a:t>Clusterization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a key concept: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needs</a:t>
            </a:r>
            <a:r>
              <a:rPr lang="it-IT" sz="2000" dirty="0"/>
              <a:t> more </a:t>
            </a:r>
            <a:r>
              <a:rPr lang="it-IT" sz="2000" dirty="0" err="1"/>
              <a:t>details</a:t>
            </a:r>
            <a:r>
              <a:rPr lang="it-IT" sz="2000" dirty="0"/>
              <a:t>.</a:t>
            </a:r>
          </a:p>
          <a:p>
            <a:r>
              <a:rPr lang="it-IT" sz="2000" dirty="0"/>
              <a:t>The clear </a:t>
            </a:r>
            <a:r>
              <a:rPr lang="it-IT" sz="2000" dirty="0" err="1"/>
              <a:t>evidence</a:t>
            </a:r>
            <a:r>
              <a:rPr lang="it-IT" sz="2000" dirty="0"/>
              <a:t> of </a:t>
            </a:r>
            <a:r>
              <a:rPr lang="it-IT" sz="2000" dirty="0" err="1"/>
              <a:t>recombination</a:t>
            </a:r>
            <a:r>
              <a:rPr lang="it-IT" sz="2000" dirty="0"/>
              <a:t> and attachment </a:t>
            </a:r>
            <a:r>
              <a:rPr lang="it-IT" sz="2000" dirty="0" err="1"/>
              <a:t>effect</a:t>
            </a:r>
            <a:r>
              <a:rPr lang="it-IT" sz="2000" dirty="0"/>
              <a:t> must be </a:t>
            </a:r>
            <a:r>
              <a:rPr lang="it-IT" sz="2000" dirty="0" err="1"/>
              <a:t>shown</a:t>
            </a:r>
            <a:r>
              <a:rPr lang="it-IT" sz="2000" dirty="0"/>
              <a:t> </a:t>
            </a:r>
            <a:r>
              <a:rPr lang="it-IT" sz="2000" dirty="0" err="1"/>
              <a:t>here</a:t>
            </a:r>
            <a:r>
              <a:rPr lang="it-IT" sz="2000" dirty="0"/>
              <a:t>. </a:t>
            </a:r>
            <a:r>
              <a:rPr lang="it-IT" sz="2000" dirty="0" err="1"/>
              <a:t>Since</a:t>
            </a:r>
            <a:r>
              <a:rPr lang="it-IT" sz="2000" dirty="0"/>
              <a:t> </a:t>
            </a:r>
            <a:r>
              <a:rPr lang="it-IT" sz="2000" dirty="0" err="1"/>
              <a:t>we</a:t>
            </a:r>
            <a:r>
              <a:rPr lang="it-IT" sz="2000" dirty="0"/>
              <a:t> are </a:t>
            </a:r>
            <a:r>
              <a:rPr lang="it-IT" sz="2000" dirty="0" err="1"/>
              <a:t>loosing</a:t>
            </a:r>
            <a:r>
              <a:rPr lang="it-IT" sz="2000" dirty="0"/>
              <a:t> </a:t>
            </a:r>
            <a:r>
              <a:rPr lang="it-IT" sz="2000" dirty="0" err="1"/>
              <a:t>electrons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larger</a:t>
            </a:r>
            <a:r>
              <a:rPr lang="it-IT" sz="2000" dirty="0"/>
              <a:t> </a:t>
            </a:r>
            <a:r>
              <a:rPr lang="it-IT" sz="2000" dirty="0" err="1"/>
              <a:t>drift</a:t>
            </a:r>
            <a:r>
              <a:rPr lang="it-IT" sz="2000" dirty="0"/>
              <a:t> times, </a:t>
            </a:r>
            <a:r>
              <a:rPr lang="it-IT" sz="2000" dirty="0" err="1"/>
              <a:t>because</a:t>
            </a:r>
            <a:r>
              <a:rPr lang="it-IT" sz="2000" dirty="0"/>
              <a:t> of </a:t>
            </a: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effects</a:t>
            </a:r>
            <a:r>
              <a:rPr lang="it-IT" sz="2000" dirty="0"/>
              <a:t>, </a:t>
            </a:r>
            <a:r>
              <a:rPr lang="it-IT" sz="2000" dirty="0" err="1"/>
              <a:t>when</a:t>
            </a:r>
            <a:r>
              <a:rPr lang="it-IT" sz="2000" dirty="0"/>
              <a:t>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find</a:t>
            </a:r>
            <a:r>
              <a:rPr lang="it-IT" sz="2000" dirty="0"/>
              <a:t> 100% cluster </a:t>
            </a:r>
            <a:r>
              <a:rPr lang="it-IT" sz="2000" dirty="0" err="1"/>
              <a:t>finding</a:t>
            </a:r>
            <a:r>
              <a:rPr lang="it-IT" sz="2000" dirty="0"/>
              <a:t> </a:t>
            </a:r>
            <a:r>
              <a:rPr lang="it-IT" sz="2000" dirty="0" err="1"/>
              <a:t>efficiency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means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we</a:t>
            </a:r>
            <a:r>
              <a:rPr lang="it-IT" sz="2000" dirty="0"/>
              <a:t> are </a:t>
            </a:r>
            <a:r>
              <a:rPr lang="it-IT" sz="2000" dirty="0" err="1"/>
              <a:t>overcounting</a:t>
            </a:r>
            <a:r>
              <a:rPr lang="it-IT" sz="2000" dirty="0"/>
              <a:t> the </a:t>
            </a:r>
            <a:r>
              <a:rPr lang="it-IT" sz="2000" dirty="0" err="1"/>
              <a:t>number</a:t>
            </a:r>
            <a:r>
              <a:rPr lang="it-IT" sz="2000" dirty="0"/>
              <a:t> of </a:t>
            </a:r>
            <a:r>
              <a:rPr lang="it-IT" sz="2000" dirty="0" err="1"/>
              <a:t>electrons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short </a:t>
            </a:r>
            <a:r>
              <a:rPr lang="it-IT" sz="2000" dirty="0" err="1"/>
              <a:t>drift</a:t>
            </a:r>
            <a:r>
              <a:rPr lang="it-IT" sz="2000" dirty="0"/>
              <a:t> times.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may</a:t>
            </a:r>
            <a:r>
              <a:rPr lang="it-IT" sz="2000" dirty="0"/>
              <a:t> be </a:t>
            </a:r>
            <a:r>
              <a:rPr lang="it-IT" sz="2000" dirty="0" err="1"/>
              <a:t>responsible</a:t>
            </a:r>
            <a:r>
              <a:rPr lang="it-IT" sz="2000" dirty="0"/>
              <a:t> of the </a:t>
            </a:r>
            <a:r>
              <a:rPr lang="it-IT" sz="2000" dirty="0" err="1"/>
              <a:t>fact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the </a:t>
            </a:r>
            <a:r>
              <a:rPr lang="it-IT" sz="2000" dirty="0" err="1"/>
              <a:t>distribution</a:t>
            </a:r>
            <a:r>
              <a:rPr lang="it-IT" sz="2000" dirty="0"/>
              <a:t> of the </a:t>
            </a:r>
            <a:r>
              <a:rPr lang="it-IT" sz="2000" dirty="0" err="1"/>
              <a:t>number</a:t>
            </a:r>
            <a:r>
              <a:rPr lang="it-IT" sz="2000" dirty="0"/>
              <a:t> of </a:t>
            </a:r>
            <a:r>
              <a:rPr lang="it-IT" sz="2000" dirty="0" err="1"/>
              <a:t>electrons</a:t>
            </a:r>
            <a:r>
              <a:rPr lang="it-IT" sz="2000" dirty="0"/>
              <a:t> per cluster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wrong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8D7A18-0DB3-51B3-B4C6-5B671B69B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1" y="5512486"/>
            <a:ext cx="3886200" cy="1195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B35EBD-CD45-E4FA-B674-FE2A1417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58" y="5439858"/>
            <a:ext cx="5330372" cy="12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9B2CC-7DAF-2890-8CBB-9F4AEE57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issues</a:t>
            </a:r>
            <a:r>
              <a:rPr lang="it-IT" dirty="0"/>
              <a:t>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9B441-B3DC-DC30-8D8B-486D10B6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0147"/>
          </a:xfrm>
        </p:spPr>
        <p:txBody>
          <a:bodyPr>
            <a:normAutofit/>
          </a:bodyPr>
          <a:lstStyle/>
          <a:p>
            <a:r>
              <a:rPr lang="it-IT" sz="2000" dirty="0"/>
              <a:t>Divide </a:t>
            </a:r>
            <a:r>
              <a:rPr lang="it-IT" sz="2000" dirty="0" err="1"/>
              <a:t>paragraph</a:t>
            </a:r>
            <a:r>
              <a:rPr lang="it-IT" sz="2000" dirty="0"/>
              <a:t> «3.4 Performance </a:t>
            </a:r>
            <a:r>
              <a:rPr lang="it-IT" sz="2000" dirty="0" err="1"/>
              <a:t>scans</a:t>
            </a:r>
            <a:r>
              <a:rPr lang="it-IT" sz="2000" dirty="0"/>
              <a:t>» </a:t>
            </a:r>
            <a:r>
              <a:rPr lang="it-IT" sz="2000" dirty="0">
                <a:sym typeface="Wingdings" pitchFamily="2" charset="2"/>
              </a:rPr>
              <a:t> «3.4 Cluster </a:t>
            </a:r>
            <a:r>
              <a:rPr lang="it-IT" sz="2000" dirty="0" err="1">
                <a:sym typeface="Wingdings" pitchFamily="2" charset="2"/>
              </a:rPr>
              <a:t>Counting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Consistency</a:t>
            </a:r>
            <a:r>
              <a:rPr lang="it-IT" sz="2000" dirty="0">
                <a:sym typeface="Wingdings" pitchFamily="2" charset="2"/>
              </a:rPr>
              <a:t> checks»</a:t>
            </a:r>
            <a:r>
              <a:rPr lang="it-IT" sz="2000" dirty="0"/>
              <a:t> in </a:t>
            </a:r>
            <a:r>
              <a:rPr lang="it-IT" sz="2000" dirty="0" err="1"/>
              <a:t>different</a:t>
            </a:r>
            <a:r>
              <a:rPr lang="it-IT" sz="2000" dirty="0"/>
              <a:t> </a:t>
            </a:r>
            <a:r>
              <a:rPr lang="it-IT" sz="2000" dirty="0" err="1"/>
              <a:t>subparagraphs</a:t>
            </a:r>
            <a:r>
              <a:rPr lang="it-IT" sz="2000" dirty="0"/>
              <a:t> with clear </a:t>
            </a:r>
            <a:r>
              <a:rPr lang="it-IT" sz="2000" dirty="0" err="1"/>
              <a:t>indications</a:t>
            </a:r>
            <a:r>
              <a:rPr lang="it-IT" sz="2000" dirty="0"/>
              <a:t> of </a:t>
            </a:r>
            <a:r>
              <a:rPr lang="it-IT" sz="2000" dirty="0" err="1"/>
              <a:t>content</a:t>
            </a:r>
            <a:r>
              <a:rPr lang="it-IT" sz="2000" dirty="0"/>
              <a:t>:</a:t>
            </a:r>
          </a:p>
          <a:p>
            <a:pPr lvl="1"/>
            <a:r>
              <a:rPr lang="it-IT" sz="1600" b="1" dirty="0"/>
              <a:t>3.4.1 Cluster </a:t>
            </a:r>
            <a:r>
              <a:rPr lang="it-IT" sz="1600" b="1" dirty="0" err="1"/>
              <a:t>counting</a:t>
            </a:r>
            <a:r>
              <a:rPr lang="it-IT" sz="1600" b="1" dirty="0"/>
              <a:t> versus gas gain </a:t>
            </a:r>
            <a:r>
              <a:rPr lang="it-IT" sz="1600" dirty="0"/>
              <a:t>(</a:t>
            </a:r>
            <a:r>
              <a:rPr lang="it-IT" sz="1600" dirty="0" err="1"/>
              <a:t>right</a:t>
            </a:r>
            <a:r>
              <a:rPr lang="it-IT" sz="1600" dirty="0"/>
              <a:t> plot of figure 6) – point out </a:t>
            </a:r>
            <a:r>
              <a:rPr lang="it-IT" sz="1600" dirty="0" err="1"/>
              <a:t>that</a:t>
            </a:r>
            <a:r>
              <a:rPr lang="it-IT" sz="1600" dirty="0"/>
              <a:t> the </a:t>
            </a:r>
            <a:r>
              <a:rPr lang="it-IT" sz="1600" dirty="0" err="1"/>
              <a:t>slight</a:t>
            </a:r>
            <a:r>
              <a:rPr lang="it-IT" sz="1600" dirty="0"/>
              <a:t> </a:t>
            </a:r>
            <a:r>
              <a:rPr lang="it-IT" sz="1600" dirty="0" err="1"/>
              <a:t>increase</a:t>
            </a:r>
            <a:r>
              <a:rPr lang="it-IT" sz="1600" dirty="0"/>
              <a:t> of the </a:t>
            </a:r>
            <a:r>
              <a:rPr lang="it-IT" sz="1600" dirty="0" err="1"/>
              <a:t>counting</a:t>
            </a:r>
            <a:r>
              <a:rPr lang="it-IT" sz="1600" dirty="0"/>
              <a:t> rate with the gas gain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reflecting</a:t>
            </a:r>
            <a:r>
              <a:rPr lang="it-IT" sz="1600" dirty="0"/>
              <a:t> the </a:t>
            </a:r>
            <a:r>
              <a:rPr lang="it-IT" sz="1600" dirty="0" err="1"/>
              <a:t>fact</a:t>
            </a:r>
            <a:r>
              <a:rPr lang="it-IT" sz="1600" dirty="0"/>
              <a:t> </a:t>
            </a:r>
            <a:r>
              <a:rPr lang="it-IT" sz="1600" dirty="0" err="1"/>
              <a:t>that</a:t>
            </a:r>
            <a:r>
              <a:rPr lang="it-IT" sz="1600" dirty="0"/>
              <a:t> the RTA </a:t>
            </a:r>
            <a:r>
              <a:rPr lang="it-IT" sz="1600" dirty="0" err="1"/>
              <a:t>algorithms</a:t>
            </a:r>
            <a:r>
              <a:rPr lang="it-IT" sz="1600" dirty="0"/>
              <a:t> </a:t>
            </a:r>
            <a:r>
              <a:rPr lang="it-IT" sz="1600" dirty="0" err="1"/>
              <a:t>used</a:t>
            </a:r>
            <a:r>
              <a:rPr lang="it-IT" sz="1600" dirty="0"/>
              <a:t>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optimized</a:t>
            </a:r>
            <a:r>
              <a:rPr lang="it-IT" sz="1600" dirty="0"/>
              <a:t> for the </a:t>
            </a:r>
            <a:r>
              <a:rPr lang="it-IT" sz="1600" dirty="0" err="1"/>
              <a:t>nominal</a:t>
            </a:r>
            <a:r>
              <a:rPr lang="it-IT" sz="1600" dirty="0"/>
              <a:t> gas gain for </a:t>
            </a:r>
            <a:r>
              <a:rPr lang="it-IT" sz="1600" dirty="0" err="1"/>
              <a:t>both</a:t>
            </a:r>
            <a:r>
              <a:rPr lang="it-IT" sz="1600" dirty="0"/>
              <a:t> gas </a:t>
            </a:r>
            <a:r>
              <a:rPr lang="it-IT" sz="1600" dirty="0" err="1"/>
              <a:t>mixtures</a:t>
            </a:r>
            <a:r>
              <a:rPr lang="it-IT" sz="1600" dirty="0"/>
              <a:t>. A </a:t>
            </a:r>
            <a:r>
              <a:rPr lang="it-IT" sz="1600" dirty="0" err="1"/>
              <a:t>proper</a:t>
            </a:r>
            <a:r>
              <a:rPr lang="it-IT" sz="1600" dirty="0"/>
              <a:t> </a:t>
            </a:r>
            <a:r>
              <a:rPr lang="it-IT" sz="1600" dirty="0" err="1"/>
              <a:t>correction</a:t>
            </a:r>
            <a:r>
              <a:rPr lang="it-IT" sz="1600" dirty="0"/>
              <a:t> of the </a:t>
            </a:r>
            <a:r>
              <a:rPr lang="it-IT" sz="1600" dirty="0" err="1"/>
              <a:t>algorith</a:t>
            </a:r>
            <a:r>
              <a:rPr lang="it-IT" sz="1600" dirty="0"/>
              <a:t> </a:t>
            </a:r>
            <a:r>
              <a:rPr lang="it-IT" sz="1600" dirty="0" err="1"/>
              <a:t>parameters</a:t>
            </a:r>
            <a:r>
              <a:rPr lang="it-IT" sz="1600" dirty="0"/>
              <a:t> </a:t>
            </a:r>
            <a:r>
              <a:rPr lang="it-IT" sz="1600" dirty="0" err="1"/>
              <a:t>will</a:t>
            </a:r>
            <a:r>
              <a:rPr lang="it-IT" sz="1600" dirty="0"/>
              <a:t> fix the trend.</a:t>
            </a:r>
          </a:p>
          <a:p>
            <a:pPr lvl="1"/>
            <a:r>
              <a:rPr lang="it-IT" sz="1600" b="1" dirty="0"/>
              <a:t>3.4.2 Cluster </a:t>
            </a:r>
            <a:r>
              <a:rPr lang="it-IT" sz="1600" b="1" dirty="0" err="1"/>
              <a:t>counting</a:t>
            </a:r>
            <a:r>
              <a:rPr lang="it-IT" sz="1600" b="1" dirty="0"/>
              <a:t> versus </a:t>
            </a:r>
            <a:r>
              <a:rPr lang="it-IT" sz="1600" b="1" dirty="0" err="1"/>
              <a:t>ionization</a:t>
            </a:r>
            <a:r>
              <a:rPr lang="it-IT" sz="1600" b="1" dirty="0"/>
              <a:t> </a:t>
            </a:r>
            <a:r>
              <a:rPr lang="it-IT" sz="1600" b="1" dirty="0" err="1"/>
              <a:t>density</a:t>
            </a:r>
            <a:r>
              <a:rPr lang="it-IT" sz="1600" b="1" dirty="0"/>
              <a:t> </a:t>
            </a:r>
            <a:r>
              <a:rPr lang="it-IT" sz="1600" dirty="0"/>
              <a:t>(</a:t>
            </a:r>
            <a:r>
              <a:rPr lang="it-IT" sz="1600" dirty="0" err="1"/>
              <a:t>left</a:t>
            </a:r>
            <a:r>
              <a:rPr lang="it-IT" sz="1600" dirty="0"/>
              <a:t> plot of figure 6) – the </a:t>
            </a:r>
            <a:r>
              <a:rPr lang="it-IT" sz="1600" dirty="0" err="1"/>
              <a:t>three</a:t>
            </a:r>
            <a:r>
              <a:rPr lang="it-IT" sz="1600" dirty="0"/>
              <a:t> gas </a:t>
            </a:r>
            <a:r>
              <a:rPr lang="it-IT" sz="1600" dirty="0" err="1"/>
              <a:t>mixtures</a:t>
            </a:r>
            <a:r>
              <a:rPr lang="it-IT" sz="1600" dirty="0"/>
              <a:t> </a:t>
            </a:r>
            <a:r>
              <a:rPr lang="it-IT" sz="1600" dirty="0" err="1"/>
              <a:t>shown</a:t>
            </a:r>
            <a:r>
              <a:rPr lang="it-IT" sz="1600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</a:t>
            </a:r>
            <a:r>
              <a:rPr lang="it-IT" sz="1600" dirty="0" err="1"/>
              <a:t>been</a:t>
            </a:r>
            <a:r>
              <a:rPr lang="it-IT" sz="1600" dirty="0"/>
              <a:t> </a:t>
            </a:r>
            <a:r>
              <a:rPr lang="it-IT" sz="1600" dirty="0" err="1"/>
              <a:t>operated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the </a:t>
            </a:r>
            <a:r>
              <a:rPr lang="it-IT" sz="1600" dirty="0" err="1"/>
              <a:t>same</a:t>
            </a:r>
            <a:r>
              <a:rPr lang="it-IT" sz="1600" dirty="0"/>
              <a:t> gas gain (</a:t>
            </a:r>
            <a:r>
              <a:rPr lang="it-IT" sz="1600" dirty="0" err="1"/>
              <a:t>which</a:t>
            </a:r>
            <a:r>
              <a:rPr lang="it-IT" sz="1600" dirty="0"/>
              <a:t> one?)</a:t>
            </a:r>
          </a:p>
          <a:p>
            <a:pPr lvl="1"/>
            <a:r>
              <a:rPr lang="it-IT" sz="1600" b="1" dirty="0"/>
              <a:t>3.4.3 Cluster </a:t>
            </a:r>
            <a:r>
              <a:rPr lang="it-IT" sz="1600" b="1" dirty="0" err="1"/>
              <a:t>counting</a:t>
            </a:r>
            <a:r>
              <a:rPr lang="it-IT" sz="1600" b="1" dirty="0"/>
              <a:t> versus </a:t>
            </a:r>
            <a:r>
              <a:rPr lang="it-IT" sz="1600" b="1" dirty="0" err="1"/>
              <a:t>ionization</a:t>
            </a:r>
            <a:r>
              <a:rPr lang="it-IT" sz="1600" b="1" dirty="0"/>
              <a:t> </a:t>
            </a:r>
            <a:r>
              <a:rPr lang="it-IT" sz="1600" b="1" dirty="0" err="1"/>
              <a:t>length</a:t>
            </a:r>
            <a:r>
              <a:rPr lang="it-IT" sz="1600" b="1" dirty="0"/>
              <a:t> </a:t>
            </a:r>
            <a:r>
              <a:rPr lang="it-IT" sz="1600" dirty="0"/>
              <a:t>(center plot of figure 6) – the </a:t>
            </a:r>
            <a:r>
              <a:rPr lang="it-IT" sz="1600" dirty="0" err="1"/>
              <a:t>different</a:t>
            </a:r>
            <a:r>
              <a:rPr lang="it-IT" sz="1600" dirty="0"/>
              <a:t> </a:t>
            </a:r>
            <a:r>
              <a:rPr lang="it-IT" sz="1600" dirty="0" err="1"/>
              <a:t>ionization</a:t>
            </a:r>
            <a:r>
              <a:rPr lang="it-IT" sz="1600" dirty="0"/>
              <a:t> </a:t>
            </a:r>
            <a:r>
              <a:rPr lang="it-IT" sz="1600" dirty="0" err="1"/>
              <a:t>length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obtained</a:t>
            </a:r>
            <a:r>
              <a:rPr lang="it-IT" sz="1600" dirty="0"/>
              <a:t> by </a:t>
            </a:r>
            <a:r>
              <a:rPr lang="it-IT" sz="1600" dirty="0" err="1"/>
              <a:t>orienting</a:t>
            </a:r>
            <a:r>
              <a:rPr lang="it-IT" sz="1600" dirty="0"/>
              <a:t> the </a:t>
            </a:r>
            <a:r>
              <a:rPr lang="it-IT" sz="1600" dirty="0" err="1"/>
              <a:t>drift</a:t>
            </a:r>
            <a:r>
              <a:rPr lang="it-IT" sz="1600" dirty="0"/>
              <a:t> </a:t>
            </a:r>
            <a:r>
              <a:rPr lang="it-IT" sz="1600" dirty="0" err="1"/>
              <a:t>tubes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an angle with </a:t>
            </a:r>
            <a:r>
              <a:rPr lang="it-IT" sz="1600" dirty="0" err="1"/>
              <a:t>respect</a:t>
            </a:r>
            <a:r>
              <a:rPr lang="it-IT" sz="1600" dirty="0"/>
              <a:t> to the </a:t>
            </a:r>
            <a:r>
              <a:rPr lang="it-IT" sz="1600" dirty="0" err="1"/>
              <a:t>beam</a:t>
            </a:r>
            <a:r>
              <a:rPr lang="it-IT" sz="1600" dirty="0"/>
              <a:t> </a:t>
            </a:r>
            <a:r>
              <a:rPr lang="it-IT" sz="1600" dirty="0" err="1"/>
              <a:t>direction</a:t>
            </a:r>
            <a:r>
              <a:rPr lang="it-IT" sz="1600" dirty="0"/>
              <a:t>. </a:t>
            </a:r>
            <a:r>
              <a:rPr lang="it-IT" sz="1600" dirty="0" err="1"/>
              <a:t>as</a:t>
            </a:r>
            <a:r>
              <a:rPr lang="it-IT" sz="1600" dirty="0"/>
              <a:t> a </a:t>
            </a:r>
            <a:r>
              <a:rPr lang="it-IT" sz="1600" dirty="0" err="1"/>
              <a:t>function</a:t>
            </a:r>
            <a:r>
              <a:rPr lang="it-IT" sz="1600" dirty="0"/>
              <a:t> of </a:t>
            </a:r>
            <a:r>
              <a:rPr lang="it-IT" sz="1600" dirty="0" err="1"/>
              <a:t>beam</a:t>
            </a:r>
            <a:r>
              <a:rPr lang="it-IT" sz="1600" dirty="0"/>
              <a:t> angle. The </a:t>
            </a:r>
            <a:r>
              <a:rPr lang="it-IT" sz="1600" dirty="0" err="1"/>
              <a:t>observed</a:t>
            </a:r>
            <a:r>
              <a:rPr lang="it-IT" sz="1600" dirty="0"/>
              <a:t> cluster deficit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normal</a:t>
            </a:r>
            <a:r>
              <a:rPr lang="it-IT" sz="1600" dirty="0"/>
              <a:t> </a:t>
            </a:r>
            <a:r>
              <a:rPr lang="it-IT" sz="1600" dirty="0" err="1"/>
              <a:t>incidence</a:t>
            </a:r>
            <a:r>
              <a:rPr lang="it-IT" sz="1600" dirty="0"/>
              <a:t> for the 80/20 gas </a:t>
            </a:r>
            <a:r>
              <a:rPr lang="it-IT" sz="1600" dirty="0" err="1"/>
              <a:t>mixture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likely</a:t>
            </a:r>
            <a:r>
              <a:rPr lang="it-IT" sz="1600" dirty="0"/>
              <a:t> due to </a:t>
            </a:r>
            <a:r>
              <a:rPr lang="it-IT" sz="1600" dirty="0" err="1"/>
              <a:t>space</a:t>
            </a:r>
            <a:r>
              <a:rPr lang="it-IT" sz="1600" dirty="0"/>
              <a:t> </a:t>
            </a:r>
            <a:r>
              <a:rPr lang="it-IT" sz="1600" dirty="0" err="1"/>
              <a:t>charge</a:t>
            </a:r>
            <a:r>
              <a:rPr lang="it-IT" sz="1600" dirty="0"/>
              <a:t> </a:t>
            </a:r>
            <a:r>
              <a:rPr lang="it-IT" sz="1600" dirty="0" err="1"/>
              <a:t>effects</a:t>
            </a:r>
            <a:r>
              <a:rPr lang="it-IT" sz="1600" dirty="0"/>
              <a:t>, </a:t>
            </a:r>
            <a:r>
              <a:rPr lang="it-IT" sz="1600" dirty="0" err="1"/>
              <a:t>while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60°, the </a:t>
            </a:r>
            <a:r>
              <a:rPr lang="it-IT" sz="1600" dirty="0" err="1"/>
              <a:t>much</a:t>
            </a:r>
            <a:r>
              <a:rPr lang="it-IT" sz="1600" dirty="0"/>
              <a:t> </a:t>
            </a:r>
            <a:r>
              <a:rPr lang="it-IT" sz="1600" dirty="0" err="1"/>
              <a:t>higher</a:t>
            </a:r>
            <a:r>
              <a:rPr lang="it-IT" sz="1600" dirty="0"/>
              <a:t> </a:t>
            </a:r>
            <a:r>
              <a:rPr lang="it-IT" sz="1600" dirty="0" err="1"/>
              <a:t>ionization</a:t>
            </a:r>
            <a:r>
              <a:rPr lang="it-IT" sz="1600" dirty="0"/>
              <a:t> electron </a:t>
            </a:r>
            <a:r>
              <a:rPr lang="it-IT" sz="1600" dirty="0" err="1"/>
              <a:t>density</a:t>
            </a:r>
            <a:r>
              <a:rPr lang="it-IT" sz="1600" dirty="0"/>
              <a:t> </a:t>
            </a:r>
            <a:r>
              <a:rPr lang="it-IT" sz="1600" dirty="0" err="1"/>
              <a:t>affects</a:t>
            </a:r>
            <a:r>
              <a:rPr lang="it-IT" sz="1600" dirty="0"/>
              <a:t> the cluster </a:t>
            </a:r>
            <a:r>
              <a:rPr lang="it-IT" sz="1600" dirty="0" err="1"/>
              <a:t>counting</a:t>
            </a:r>
            <a:r>
              <a:rPr lang="it-IT" sz="1600" dirty="0"/>
              <a:t> </a:t>
            </a:r>
            <a:r>
              <a:rPr lang="it-IT" sz="1600" dirty="0" err="1"/>
              <a:t>efficiency</a:t>
            </a:r>
            <a:r>
              <a:rPr lang="it-IT" sz="1600" dirty="0"/>
              <a:t>. Here, 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should</a:t>
            </a:r>
            <a:r>
              <a:rPr lang="it-IT" sz="1600" dirty="0"/>
              <a:t> include </a:t>
            </a:r>
            <a:r>
              <a:rPr lang="it-IT" sz="1600" dirty="0" err="1"/>
              <a:t>also</a:t>
            </a:r>
            <a:r>
              <a:rPr lang="it-IT" sz="1600" dirty="0"/>
              <a:t> </a:t>
            </a:r>
            <a:r>
              <a:rPr lang="it-IT" sz="1600" dirty="0" err="1"/>
              <a:t>results</a:t>
            </a:r>
            <a:r>
              <a:rPr lang="it-IT" sz="1600" dirty="0"/>
              <a:t> from 1.5 cm </a:t>
            </a:r>
            <a:r>
              <a:rPr lang="it-IT" sz="1600" dirty="0" err="1"/>
              <a:t>tubes</a:t>
            </a:r>
            <a:r>
              <a:rPr lang="it-IT" sz="1600" dirty="0"/>
              <a:t>.</a:t>
            </a:r>
            <a:endParaRPr lang="it-IT" sz="2000" dirty="0"/>
          </a:p>
          <a:p>
            <a:r>
              <a:rPr lang="it-IT" sz="2000" dirty="0" err="1"/>
              <a:t>Paragraph</a:t>
            </a:r>
            <a:r>
              <a:rPr lang="it-IT" sz="2000" dirty="0"/>
              <a:t> «3.5 </a:t>
            </a:r>
            <a:r>
              <a:rPr lang="it-IT" sz="2000" dirty="0" err="1"/>
              <a:t>Resolution</a:t>
            </a:r>
            <a:r>
              <a:rPr lang="it-IT" sz="2000" dirty="0"/>
              <a:t> studies» </a:t>
            </a:r>
            <a:r>
              <a:rPr lang="it-IT" sz="2000" dirty="0">
                <a:sym typeface="Wingdings" pitchFamily="2" charset="2"/>
              </a:rPr>
              <a:t> «3.5 </a:t>
            </a:r>
            <a:r>
              <a:rPr lang="it-IT" sz="2000" dirty="0" err="1">
                <a:sym typeface="Wingdings" pitchFamily="2" charset="2"/>
              </a:rPr>
              <a:t>dE</a:t>
            </a:r>
            <a:r>
              <a:rPr lang="it-IT" sz="2000" dirty="0">
                <a:sym typeface="Wingdings" pitchFamily="2" charset="2"/>
              </a:rPr>
              <a:t>/dx and </a:t>
            </a:r>
            <a:r>
              <a:rPr lang="it-IT" sz="2000" dirty="0" err="1">
                <a:sym typeface="Wingdings" pitchFamily="2" charset="2"/>
              </a:rPr>
              <a:t>dN</a:t>
            </a:r>
            <a:r>
              <a:rPr lang="it-IT" sz="2000" dirty="0">
                <a:sym typeface="Wingdings" pitchFamily="2" charset="2"/>
              </a:rPr>
              <a:t>/dx </a:t>
            </a:r>
            <a:r>
              <a:rPr lang="it-IT" sz="2000" dirty="0" err="1">
                <a:sym typeface="Wingdings" pitchFamily="2" charset="2"/>
              </a:rPr>
              <a:t>Resolutions</a:t>
            </a:r>
            <a:r>
              <a:rPr lang="it-IT" sz="2000" dirty="0">
                <a:sym typeface="Wingdings" pitchFamily="2" charset="2"/>
              </a:rPr>
              <a:t>» - </a:t>
            </a:r>
            <a:r>
              <a:rPr lang="it-IT" sz="2000" dirty="0" err="1">
                <a:sym typeface="Wingdings" pitchFamily="2" charset="2"/>
              </a:rPr>
              <a:t>specify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what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we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mean</a:t>
            </a:r>
            <a:r>
              <a:rPr lang="it-IT" sz="2000" dirty="0">
                <a:sym typeface="Wingdings" pitchFamily="2" charset="2"/>
              </a:rPr>
              <a:t> by a track: a track </a:t>
            </a:r>
            <a:r>
              <a:rPr lang="it-IT" sz="2000" dirty="0" err="1">
                <a:sym typeface="Wingdings" pitchFamily="2" charset="2"/>
              </a:rPr>
              <a:t>is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constructed</a:t>
            </a:r>
            <a:r>
              <a:rPr lang="it-IT" sz="2000" dirty="0">
                <a:sym typeface="Wingdings" pitchFamily="2" charset="2"/>
              </a:rPr>
              <a:t> by </a:t>
            </a:r>
            <a:r>
              <a:rPr lang="it-IT" sz="2000" dirty="0" err="1">
                <a:sym typeface="Wingdings" pitchFamily="2" charset="2"/>
              </a:rPr>
              <a:t>grouping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together</a:t>
            </a:r>
            <a:r>
              <a:rPr lang="it-IT" sz="2000" dirty="0">
                <a:sym typeface="Wingdings" pitchFamily="2" charset="2"/>
              </a:rPr>
              <a:t> a </a:t>
            </a:r>
            <a:r>
              <a:rPr lang="it-IT" sz="2000" dirty="0" err="1">
                <a:sym typeface="Wingdings" pitchFamily="2" charset="2"/>
              </a:rPr>
              <a:t>sequence</a:t>
            </a:r>
            <a:r>
              <a:rPr lang="it-IT" sz="2000" dirty="0">
                <a:sym typeface="Wingdings" pitchFamily="2" charset="2"/>
              </a:rPr>
              <a:t> of hit </a:t>
            </a:r>
            <a:r>
              <a:rPr lang="it-IT" sz="2000" dirty="0" err="1">
                <a:sym typeface="Wingdings" pitchFamily="2" charset="2"/>
              </a:rPr>
              <a:t>tubes</a:t>
            </a:r>
            <a:r>
              <a:rPr lang="it-IT" sz="2000" dirty="0">
                <a:sym typeface="Wingdings" pitchFamily="2" charset="2"/>
              </a:rPr>
              <a:t> with a </a:t>
            </a:r>
            <a:r>
              <a:rPr lang="it-IT" sz="2000" dirty="0" err="1">
                <a:sym typeface="Wingdings" pitchFamily="2" charset="2"/>
              </a:rPr>
              <a:t>given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ionization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length</a:t>
            </a:r>
            <a:r>
              <a:rPr lang="it-IT" sz="2000" dirty="0">
                <a:sym typeface="Wingdings" pitchFamily="2" charset="2"/>
              </a:rPr>
              <a:t>. With </a:t>
            </a:r>
            <a:r>
              <a:rPr lang="it-IT" sz="2000" dirty="0" err="1">
                <a:sym typeface="Wingdings" pitchFamily="2" charset="2"/>
              </a:rPr>
              <a:t>this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artifice</a:t>
            </a:r>
            <a:r>
              <a:rPr lang="it-IT" sz="2000" dirty="0">
                <a:sym typeface="Wingdings" pitchFamily="2" charset="2"/>
              </a:rPr>
              <a:t> one can </a:t>
            </a:r>
            <a:r>
              <a:rPr lang="it-IT" sz="2000" dirty="0" err="1">
                <a:sym typeface="Wingdings" pitchFamily="2" charset="2"/>
              </a:rPr>
              <a:t>construct</a:t>
            </a:r>
            <a:r>
              <a:rPr lang="it-IT" sz="2000" dirty="0">
                <a:sym typeface="Wingdings" pitchFamily="2" charset="2"/>
              </a:rPr>
              <a:t> tracks of </a:t>
            </a:r>
            <a:r>
              <a:rPr lang="it-IT" sz="2000" dirty="0" err="1">
                <a:sym typeface="Wingdings" pitchFamily="2" charset="2"/>
              </a:rPr>
              <a:t>different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lengths</a:t>
            </a:r>
            <a:r>
              <a:rPr lang="it-IT" sz="2000" dirty="0">
                <a:sym typeface="Wingdings" pitchFamily="2" charset="2"/>
              </a:rPr>
              <a:t> and with </a:t>
            </a:r>
            <a:r>
              <a:rPr lang="it-IT" sz="2000" dirty="0" err="1">
                <a:sym typeface="Wingdings" pitchFamily="2" charset="2"/>
              </a:rPr>
              <a:t>different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number</a:t>
            </a:r>
            <a:r>
              <a:rPr lang="it-IT" sz="2000" dirty="0">
                <a:sym typeface="Wingdings" pitchFamily="2" charset="2"/>
              </a:rPr>
              <a:t> of hits. </a:t>
            </a:r>
            <a:r>
              <a:rPr lang="it-IT" sz="2000" dirty="0" err="1">
                <a:sym typeface="Wingdings" pitchFamily="2" charset="2"/>
              </a:rPr>
              <a:t>Identical</a:t>
            </a:r>
            <a:r>
              <a:rPr lang="it-IT" sz="2000" dirty="0">
                <a:sym typeface="Wingdings" pitchFamily="2" charset="2"/>
              </a:rPr>
              <a:t> tracks are </a:t>
            </a:r>
            <a:r>
              <a:rPr lang="it-IT" sz="2000" dirty="0" err="1">
                <a:sym typeface="Wingdings" pitchFamily="2" charset="2"/>
              </a:rPr>
              <a:t>then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analyzed</a:t>
            </a:r>
            <a:r>
              <a:rPr lang="it-IT" sz="2000" dirty="0">
                <a:sym typeface="Wingdings" pitchFamily="2" charset="2"/>
              </a:rPr>
              <a:t> with </a:t>
            </a:r>
            <a:r>
              <a:rPr lang="it-IT" sz="2000" dirty="0" err="1">
                <a:sym typeface="Wingdings" pitchFamily="2" charset="2"/>
              </a:rPr>
              <a:t>dE</a:t>
            </a:r>
            <a:r>
              <a:rPr lang="it-IT" sz="2000" dirty="0">
                <a:sym typeface="Wingdings" pitchFamily="2" charset="2"/>
              </a:rPr>
              <a:t>/dx and </a:t>
            </a:r>
            <a:r>
              <a:rPr lang="it-IT" sz="2000" dirty="0" err="1">
                <a:sym typeface="Wingdings" pitchFamily="2" charset="2"/>
              </a:rPr>
              <a:t>dN</a:t>
            </a:r>
            <a:r>
              <a:rPr lang="it-IT" sz="2000" dirty="0">
                <a:sym typeface="Wingdings" pitchFamily="2" charset="2"/>
              </a:rPr>
              <a:t>/dx </a:t>
            </a:r>
            <a:r>
              <a:rPr lang="it-IT" sz="2000" dirty="0" err="1">
                <a:sym typeface="Wingdings" pitchFamily="2" charset="2"/>
              </a:rPr>
              <a:t>algorithms</a:t>
            </a:r>
            <a:r>
              <a:rPr lang="it-IT" sz="2000" dirty="0">
                <a:sym typeface="Wingdings" pitchFamily="2" charset="2"/>
              </a:rPr>
              <a:t> and </a:t>
            </a:r>
            <a:r>
              <a:rPr lang="it-IT" sz="2000" dirty="0" err="1">
                <a:sym typeface="Wingdings" pitchFamily="2" charset="2"/>
              </a:rPr>
              <a:t>results</a:t>
            </a:r>
            <a:r>
              <a:rPr lang="it-IT" sz="2000" dirty="0">
                <a:sym typeface="Wingdings" pitchFamily="2" charset="2"/>
              </a:rPr>
              <a:t> are </a:t>
            </a:r>
            <a:r>
              <a:rPr lang="it-IT" sz="2000" dirty="0" err="1">
                <a:sym typeface="Wingdings" pitchFamily="2" charset="2"/>
              </a:rPr>
              <a:t>compared</a:t>
            </a:r>
            <a:r>
              <a:rPr lang="it-IT" sz="2000" dirty="0">
                <a:sym typeface="Wingdings" pitchFamily="2" charset="2"/>
              </a:rPr>
              <a:t>. </a:t>
            </a:r>
            <a:r>
              <a:rPr lang="it-IT" sz="2000" b="1" dirty="0" err="1">
                <a:solidFill>
                  <a:srgbClr val="FF0000"/>
                </a:solidFill>
                <a:sym typeface="Wingdings" pitchFamily="2" charset="2"/>
              </a:rPr>
              <a:t>However</a:t>
            </a:r>
            <a:r>
              <a:rPr lang="it-IT" sz="2000" b="1" dirty="0">
                <a:solidFill>
                  <a:srgbClr val="FF0000"/>
                </a:solidFill>
                <a:sym typeface="Wingdings" pitchFamily="2" charset="2"/>
              </a:rPr>
              <a:t>, the </a:t>
            </a:r>
            <a:r>
              <a:rPr lang="it-IT" sz="2000" b="1" dirty="0" err="1">
                <a:solidFill>
                  <a:srgbClr val="FF0000"/>
                </a:solidFill>
                <a:sym typeface="Wingdings" pitchFamily="2" charset="2"/>
              </a:rPr>
              <a:t>dE</a:t>
            </a:r>
            <a:r>
              <a:rPr lang="it-IT" sz="2000" b="1" dirty="0">
                <a:solidFill>
                  <a:srgbClr val="FF0000"/>
                </a:solidFill>
                <a:sym typeface="Wingdings" pitchFamily="2" charset="2"/>
              </a:rPr>
              <a:t>/dx </a:t>
            </a:r>
            <a:r>
              <a:rPr lang="it-IT" sz="2000" b="1" dirty="0" err="1">
                <a:solidFill>
                  <a:srgbClr val="FF0000"/>
                </a:solidFill>
                <a:sym typeface="Wingdings" pitchFamily="2" charset="2"/>
              </a:rPr>
              <a:t>analysis</a:t>
            </a:r>
            <a:r>
              <a:rPr lang="it-IT" sz="20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it-IT" sz="20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sym typeface="Wingdings" pitchFamily="2" charset="2"/>
              </a:rPr>
              <a:t>incorrect</a:t>
            </a:r>
            <a:r>
              <a:rPr lang="it-IT" sz="2000" b="1" dirty="0">
                <a:solidFill>
                  <a:srgbClr val="FF0000"/>
                </a:solidFill>
                <a:sym typeface="Wingdings" pitchFamily="2" charset="2"/>
              </a:rPr>
              <a:t>!        </a:t>
            </a:r>
          </a:p>
        </p:txBody>
      </p:sp>
    </p:spTree>
    <p:extLst>
      <p:ext uri="{BB962C8B-B14F-4D97-AF65-F5344CB8AC3E}">
        <p14:creationId xmlns:p14="http://schemas.microsoft.com/office/powerpoint/2010/main" val="162925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0358-A780-BA80-6FBA-148B698B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reference</a:t>
            </a:r>
            <a:r>
              <a:rPr lang="it-IT" dirty="0"/>
              <a:t> on </a:t>
            </a:r>
            <a:r>
              <a:rPr lang="it-IT" dirty="0" err="1"/>
              <a:t>relativistic</a:t>
            </a:r>
            <a:r>
              <a:rPr lang="it-IT" dirty="0"/>
              <a:t> rise in He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677A8-8D15-1C35-CB9F-7F43B23BF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902" y="1460853"/>
            <a:ext cx="3254068" cy="39362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2AE01D-C63D-7984-9BA9-5BFDAFAD4553}"/>
              </a:ext>
            </a:extLst>
          </p:cNvPr>
          <p:cNvSpPr/>
          <p:nvPr/>
        </p:nvSpPr>
        <p:spPr>
          <a:xfrm>
            <a:off x="1447104" y="5665029"/>
            <a:ext cx="4330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R. G. KEPLER, C. A. D'ANDLAU, W. B. FRETTER and L. F. HANSEN</a:t>
            </a:r>
          </a:p>
          <a:p>
            <a:r>
              <a:rPr lang="en-GB" sz="1200" i="1" dirty="0"/>
              <a:t>Relativistic Increase of Energy Loss by Ionization in Gases </a:t>
            </a:r>
          </a:p>
          <a:p>
            <a:r>
              <a:rPr lang="en-GB" sz="1200" dirty="0"/>
              <a:t>IL NUOVO CIMENT0 VOL. VII, N. 1  - 1 Gennaio 1958</a:t>
            </a:r>
            <a:endParaRPr lang="en-IT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31462-302F-A23F-C14B-8EFFDBBA59C4}"/>
              </a:ext>
            </a:extLst>
          </p:cNvPr>
          <p:cNvSpPr txBox="1"/>
          <p:nvPr/>
        </p:nvSpPr>
        <p:spPr>
          <a:xfrm>
            <a:off x="6313715" y="1460853"/>
            <a:ext cx="48840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On the Fermi plateau (β</a:t>
            </a:r>
            <a:r>
              <a:rPr lang="it-IT" sz="2400" dirty="0" err="1"/>
              <a:t>γ</a:t>
            </a:r>
            <a:r>
              <a:rPr lang="it-IT" sz="2400" dirty="0"/>
              <a:t> &gt; 200), the </a:t>
            </a:r>
            <a:r>
              <a:rPr lang="it-IT" sz="2400" dirty="0" err="1"/>
              <a:t>shown</a:t>
            </a:r>
            <a:r>
              <a:rPr lang="it-IT" sz="2400" dirty="0"/>
              <a:t> </a:t>
            </a:r>
            <a:r>
              <a:rPr lang="it-IT" sz="2400" dirty="0" err="1"/>
              <a:t>experimental</a:t>
            </a:r>
            <a:r>
              <a:rPr lang="it-IT" sz="2400" dirty="0"/>
              <a:t> </a:t>
            </a:r>
            <a:r>
              <a:rPr lang="it-IT" sz="2400" dirty="0" err="1"/>
              <a:t>value</a:t>
            </a:r>
            <a:r>
              <a:rPr lang="it-IT" sz="2400" dirty="0"/>
              <a:t> of the energy </a:t>
            </a:r>
            <a:r>
              <a:rPr lang="it-IT" sz="2400" dirty="0" err="1"/>
              <a:t>loss</a:t>
            </a:r>
            <a:r>
              <a:rPr lang="it-IT" sz="2400" dirty="0"/>
              <a:t> in </a:t>
            </a:r>
            <a:r>
              <a:rPr lang="it-IT" sz="2400" dirty="0" err="1"/>
              <a:t>Helium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1.4 times the </a:t>
            </a:r>
            <a:r>
              <a:rPr lang="it-IT" sz="2400" dirty="0" err="1"/>
              <a:t>value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the </a:t>
            </a:r>
            <a:r>
              <a:rPr lang="it-IT" sz="2400" dirty="0" err="1"/>
              <a:t>ionization</a:t>
            </a:r>
            <a:r>
              <a:rPr lang="it-IT" sz="2400" dirty="0"/>
              <a:t> minimum (β</a:t>
            </a:r>
            <a:r>
              <a:rPr lang="it-IT" sz="2400" dirty="0" err="1"/>
              <a:t>γ</a:t>
            </a:r>
            <a:r>
              <a:rPr lang="it-IT" sz="2400" dirty="0"/>
              <a:t> = 4).</a:t>
            </a:r>
          </a:p>
          <a:p>
            <a:endParaRPr lang="it-IT" sz="2400" dirty="0"/>
          </a:p>
          <a:p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conservatively</a:t>
            </a:r>
            <a:r>
              <a:rPr lang="it-IT" sz="2400" dirty="0"/>
              <a:t> </a:t>
            </a:r>
            <a:r>
              <a:rPr lang="it-IT" sz="2400" dirty="0" err="1"/>
              <a:t>used</a:t>
            </a:r>
            <a:r>
              <a:rPr lang="it-IT" sz="2400" dirty="0"/>
              <a:t> the </a:t>
            </a:r>
            <a:r>
              <a:rPr lang="it-IT" sz="2400" dirty="0" err="1"/>
              <a:t>value</a:t>
            </a:r>
            <a:r>
              <a:rPr lang="it-IT" sz="2400" dirty="0"/>
              <a:t> of 1.3, </a:t>
            </a:r>
            <a:r>
              <a:rPr lang="it-IT" sz="2400" dirty="0" err="1"/>
              <a:t>since</a:t>
            </a:r>
            <a:r>
              <a:rPr lang="it-IT" sz="2400" dirty="0"/>
              <a:t>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parameterizations</a:t>
            </a:r>
            <a:r>
              <a:rPr lang="it-IT" sz="2400" dirty="0"/>
              <a:t> of the Bethe-Block </a:t>
            </a:r>
            <a:r>
              <a:rPr lang="it-IT" sz="2400" dirty="0" err="1"/>
              <a:t>function</a:t>
            </a:r>
            <a:r>
              <a:rPr lang="it-IT" sz="2400" dirty="0"/>
              <a:t> </a:t>
            </a:r>
            <a:r>
              <a:rPr lang="it-IT" sz="2400" dirty="0" err="1"/>
              <a:t>predict</a:t>
            </a:r>
            <a:r>
              <a:rPr lang="it-IT" sz="2400" dirty="0"/>
              <a:t>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values</a:t>
            </a:r>
            <a:r>
              <a:rPr lang="it-IT" sz="2400" dirty="0"/>
              <a:t> in the range 1.25 – 1.45.</a:t>
            </a:r>
          </a:p>
        </p:txBody>
      </p:sp>
    </p:spTree>
    <p:extLst>
      <p:ext uri="{BB962C8B-B14F-4D97-AF65-F5344CB8AC3E}">
        <p14:creationId xmlns:p14="http://schemas.microsoft.com/office/powerpoint/2010/main" val="272523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0358-A780-BA80-6FBA-148B698B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RTA </a:t>
            </a:r>
            <a:r>
              <a:rPr lang="it-IT" dirty="0" err="1"/>
              <a:t>algorithm</a:t>
            </a:r>
            <a:endParaRPr lang="it-IT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EE860D-CBC3-D92B-E660-3CBE89D1821F}"/>
              </a:ext>
            </a:extLst>
          </p:cNvPr>
          <p:cNvGrpSpPr/>
          <p:nvPr/>
        </p:nvGrpSpPr>
        <p:grpSpPr>
          <a:xfrm>
            <a:off x="1133216" y="1579443"/>
            <a:ext cx="4788976" cy="4629768"/>
            <a:chOff x="400244" y="1557672"/>
            <a:chExt cx="4788976" cy="46297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D3BF7E-3A63-FC6B-BE38-5CB54C408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244" y="1557672"/>
              <a:ext cx="4788976" cy="462976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659357-9E00-2301-5540-CABCB66BA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540" y="3915861"/>
              <a:ext cx="2336980" cy="158258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E3A330B-4982-1798-916E-64B366AE4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999" y="1622748"/>
            <a:ext cx="4782189" cy="46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7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0358-A780-BA80-6FBA-148B698B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reference</a:t>
            </a:r>
            <a:r>
              <a:rPr lang="it-IT" dirty="0"/>
              <a:t> on cluster size </a:t>
            </a:r>
            <a:r>
              <a:rPr lang="it-IT" dirty="0" err="1"/>
              <a:t>distribution</a:t>
            </a:r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A7D63-40C5-D242-EB0F-5E6B08A69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18" y="2071642"/>
            <a:ext cx="3009820" cy="3844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49305D-2150-064D-B256-4DAC4A2F6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571" y="2126976"/>
            <a:ext cx="2949934" cy="37676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397A20-2506-7165-9405-CE538C09E9DB}"/>
              </a:ext>
            </a:extLst>
          </p:cNvPr>
          <p:cNvSpPr/>
          <p:nvPr/>
        </p:nvSpPr>
        <p:spPr>
          <a:xfrm>
            <a:off x="6771502" y="5478714"/>
            <a:ext cx="5328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H. Fischle , J. Heintze and B. Schmidt </a:t>
            </a:r>
          </a:p>
          <a:p>
            <a:r>
              <a:rPr lang="en-GB" sz="1200" i="1" dirty="0"/>
              <a:t>Experimental determination of ionization cluster size distributions in counting gases</a:t>
            </a:r>
          </a:p>
          <a:p>
            <a:r>
              <a:rPr lang="en-GB" sz="1200" dirty="0"/>
              <a:t>Nuclear Instruments and Methods in Physics Research A301 (1991) 202-214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F5812F-529C-EEC2-E003-BEB88E7C5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502" y="2071642"/>
            <a:ext cx="5101281" cy="29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0358-A780-BA80-6FBA-148B698B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Clusterization</a:t>
            </a:r>
            <a:r>
              <a:rPr lang="it-IT" dirty="0"/>
              <a:t> </a:t>
            </a:r>
            <a:r>
              <a:rPr lang="it-IT" dirty="0" err="1"/>
              <a:t>details</a:t>
            </a:r>
            <a:endParaRPr lang="it-I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D7E1A1-5FBA-7330-A6F9-154B8AE97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544" y="4332874"/>
            <a:ext cx="3185086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1836A3-96D3-EA88-021F-39893616A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2" y="1709916"/>
            <a:ext cx="6742034" cy="234035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C2E55412-6D7E-27FA-57AF-3D5CF3507462}"/>
              </a:ext>
            </a:extLst>
          </p:cNvPr>
          <p:cNvGrpSpPr/>
          <p:nvPr/>
        </p:nvGrpSpPr>
        <p:grpSpPr>
          <a:xfrm>
            <a:off x="195592" y="4332874"/>
            <a:ext cx="3185085" cy="2160000"/>
            <a:chOff x="195592" y="4332874"/>
            <a:chExt cx="3185085" cy="2160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65C121-0B2C-BADD-0BA1-DFD9AB631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592" y="4332874"/>
              <a:ext cx="3185085" cy="2160000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EDEF20C-AC76-D50A-6AA8-D1E3142628FE}"/>
                </a:ext>
              </a:extLst>
            </p:cNvPr>
            <p:cNvCxnSpPr>
              <a:cxnSpLocks/>
            </p:cNvCxnSpPr>
            <p:nvPr/>
          </p:nvCxnSpPr>
          <p:spPr>
            <a:xfrm>
              <a:off x="1801783" y="4550356"/>
              <a:ext cx="0" cy="173931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DD30C0A-6EB8-641E-A375-267FB67A9906}"/>
                </a:ext>
              </a:extLst>
            </p:cNvPr>
            <p:cNvCxnSpPr>
              <a:cxnSpLocks/>
            </p:cNvCxnSpPr>
            <p:nvPr/>
          </p:nvCxnSpPr>
          <p:spPr>
            <a:xfrm>
              <a:off x="1926692" y="4550356"/>
              <a:ext cx="0" cy="173931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F7E1452-8661-9D29-F869-EBFF492C7B7E}"/>
              </a:ext>
            </a:extLst>
          </p:cNvPr>
          <p:cNvGrpSpPr/>
          <p:nvPr/>
        </p:nvGrpSpPr>
        <p:grpSpPr>
          <a:xfrm>
            <a:off x="6713804" y="2196611"/>
            <a:ext cx="5487660" cy="3943301"/>
            <a:chOff x="6713804" y="2196611"/>
            <a:chExt cx="5487660" cy="394330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DA46C33-1097-72A8-12F4-71C1CC116B90}"/>
                </a:ext>
              </a:extLst>
            </p:cNvPr>
            <p:cNvGrpSpPr/>
            <p:nvPr/>
          </p:nvGrpSpPr>
          <p:grpSpPr>
            <a:xfrm>
              <a:off x="6713804" y="2196611"/>
              <a:ext cx="5487660" cy="3943301"/>
              <a:chOff x="3769112" y="2821258"/>
              <a:chExt cx="5487660" cy="3943301"/>
            </a:xfrm>
          </p:grpSpPr>
          <p:pic>
            <p:nvPicPr>
              <p:cNvPr id="34" name="Picture 1">
                <a:extLst>
                  <a:ext uri="{FF2B5EF4-FFF2-40B4-BE49-F238E27FC236}">
                    <a16:creationId xmlns:a16="http://schemas.microsoft.com/office/drawing/2014/main" id="{83C0D05C-A5CB-CE63-7053-C1C6885E4F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23"/>
              <a:stretch/>
            </p:blipFill>
            <p:spPr bwMode="auto">
              <a:xfrm>
                <a:off x="3769112" y="2821258"/>
                <a:ext cx="5487660" cy="3943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Text Box 2">
                <a:extLst>
                  <a:ext uri="{FF2B5EF4-FFF2-40B4-BE49-F238E27FC236}">
                    <a16:creationId xmlns:a16="http://schemas.microsoft.com/office/drawing/2014/main" id="{6BE4192B-0083-DBC5-3236-10FCD8E402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53927" y="3486785"/>
                <a:ext cx="1124596" cy="550095"/>
              </a:xfrm>
              <a:prstGeom prst="rect">
                <a:avLst/>
              </a:prstGeom>
              <a:noFill/>
              <a:ln w="10080" cap="flat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868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200" dirty="0"/>
                  <a:t>e- belonging to 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altLang="en-US" sz="1200" b="1" dirty="0"/>
                  <a:t>different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altLang="en-US" sz="1200" dirty="0"/>
                  <a:t>clusters</a:t>
                </a:r>
              </a:p>
            </p:txBody>
          </p:sp>
          <p:sp>
            <p:nvSpPr>
              <p:cNvPr id="36" name="Line 3">
                <a:extLst>
                  <a:ext uri="{FF2B5EF4-FFF2-40B4-BE49-F238E27FC236}">
                    <a16:creationId xmlns:a16="http://schemas.microsoft.com/office/drawing/2014/main" id="{3BFAE72E-37C6-8FFA-7B2F-76F92AB97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56034" y="4085809"/>
                <a:ext cx="89301" cy="466257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7" name="Text Box 4">
                <a:extLst>
                  <a:ext uri="{FF2B5EF4-FFF2-40B4-BE49-F238E27FC236}">
                    <a16:creationId xmlns:a16="http://schemas.microsoft.com/office/drawing/2014/main" id="{171D5597-5DD5-6681-F7CF-A7703B8278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9612" y="5550948"/>
                <a:ext cx="1588631" cy="466257"/>
              </a:xfrm>
              <a:prstGeom prst="rect">
                <a:avLst/>
              </a:prstGeom>
              <a:noFill/>
              <a:ln w="10080" cap="flat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868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200" dirty="0"/>
                  <a:t>e- belonging to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altLang="en-US" sz="1200" b="1" dirty="0"/>
                  <a:t>same</a:t>
                </a:r>
                <a:r>
                  <a:rPr lang="en-US" altLang="en-US" sz="1200" dirty="0"/>
                  <a:t> cluster</a:t>
                </a:r>
              </a:p>
            </p:txBody>
          </p:sp>
          <p:sp>
            <p:nvSpPr>
              <p:cNvPr id="38" name="Line 5">
                <a:extLst>
                  <a:ext uri="{FF2B5EF4-FFF2-40B4-BE49-F238E27FC236}">
                    <a16:creationId xmlns:a16="http://schemas.microsoft.com/office/drawing/2014/main" id="{48EA5A9E-5269-2101-8896-7026F1978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5336" y="5834368"/>
                <a:ext cx="1296190" cy="278142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9" name="Text Box 6">
                <a:extLst>
                  <a:ext uri="{FF2B5EF4-FFF2-40B4-BE49-F238E27FC236}">
                    <a16:creationId xmlns:a16="http://schemas.microsoft.com/office/drawing/2014/main" id="{1B8BCD62-7371-C673-F687-D8F3AA71E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9970" y="4964731"/>
                <a:ext cx="2024048" cy="466257"/>
              </a:xfrm>
              <a:prstGeom prst="rect">
                <a:avLst/>
              </a:prstGeom>
              <a:noFill/>
              <a:ln w="10080" cap="flat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868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200" dirty="0"/>
                  <a:t>time cut corresponding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altLang="en-US" sz="1200" dirty="0"/>
                  <a:t>to </a:t>
                </a:r>
                <a:r>
                  <a:rPr lang="en-US" altLang="en-US" sz="1200" dirty="0" err="1"/>
                  <a:t>Cls</a:t>
                </a:r>
                <a:r>
                  <a:rPr lang="en-US" altLang="en-US" sz="1200" baseline="-33000" dirty="0" err="1"/>
                  <a:t>MC</a:t>
                </a:r>
                <a:r>
                  <a:rPr lang="en-US" altLang="en-US" sz="1200" dirty="0"/>
                  <a:t> = </a:t>
                </a:r>
                <a:r>
                  <a:rPr lang="en-US" altLang="en-US" sz="1200" dirty="0" err="1"/>
                  <a:t>Cls</a:t>
                </a:r>
                <a:r>
                  <a:rPr lang="en-US" altLang="en-US" sz="1200" baseline="-33000" dirty="0" err="1"/>
                  <a:t>reco</a:t>
                </a:r>
                <a:r>
                  <a:rPr lang="en-US" altLang="en-US" sz="1200" dirty="0"/>
                  <a:t> </a:t>
                </a:r>
              </a:p>
            </p:txBody>
          </p:sp>
          <p:sp>
            <p:nvSpPr>
              <p:cNvPr id="40" name="Line 7">
                <a:extLst>
                  <a:ext uri="{FF2B5EF4-FFF2-40B4-BE49-F238E27FC236}">
                    <a16:creationId xmlns:a16="http://schemas.microsoft.com/office/drawing/2014/main" id="{FC0D7776-EA60-0E51-725B-40FC07E05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64979" y="5319181"/>
                <a:ext cx="976547" cy="639697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1" name="Text Box 8">
                <a:extLst>
                  <a:ext uri="{FF2B5EF4-FFF2-40B4-BE49-F238E27FC236}">
                    <a16:creationId xmlns:a16="http://schemas.microsoft.com/office/drawing/2014/main" id="{E91A6E8B-6EA2-62D1-B55A-03166B7F37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063" y="3657588"/>
                <a:ext cx="1596276" cy="758585"/>
              </a:xfrm>
              <a:prstGeom prst="rect">
                <a:avLst/>
              </a:prstGeom>
              <a:noFill/>
              <a:ln w="10080" cap="flat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868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200" dirty="0"/>
                  <a:t>Longitudinal Diffusion 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altLang="en-US" sz="1200" dirty="0"/>
                  <a:t>values used for   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altLang="en-US" sz="1200" dirty="0"/>
                  <a:t>MC smearing</a:t>
                </a:r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42354220-0190-8D51-3E1F-B7531CAFC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5809" y="4319418"/>
                <a:ext cx="592611" cy="1433977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574E6107-C4E7-E5C2-6BFC-AF2967D62939}"/>
                </a:ext>
              </a:extLst>
            </p:cNvPr>
            <p:cNvSpPr/>
            <p:nvPr/>
          </p:nvSpPr>
          <p:spPr>
            <a:xfrm>
              <a:off x="8579673" y="2955243"/>
              <a:ext cx="118946" cy="10254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88099168-0796-35C3-3EC9-92EF305C11B5}"/>
                </a:ext>
              </a:extLst>
            </p:cNvPr>
            <p:cNvSpPr/>
            <p:nvPr/>
          </p:nvSpPr>
          <p:spPr>
            <a:xfrm flipV="1">
              <a:off x="8021040" y="5026208"/>
              <a:ext cx="118946" cy="102540"/>
            </a:xfrm>
            <a:prstGeom prst="triangle">
              <a:avLst/>
            </a:prstGeom>
            <a:solidFill>
              <a:srgbClr val="FF40FF"/>
            </a:solidFill>
            <a:ln>
              <a:solidFill>
                <a:srgbClr val="FF4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Octagon 52">
              <a:extLst>
                <a:ext uri="{FF2B5EF4-FFF2-40B4-BE49-F238E27FC236}">
                  <a16:creationId xmlns:a16="http://schemas.microsoft.com/office/drawing/2014/main" id="{0CC9655C-ACB3-4187-9AA5-86F8254D3A24}"/>
                </a:ext>
              </a:extLst>
            </p:cNvPr>
            <p:cNvSpPr/>
            <p:nvPr/>
          </p:nvSpPr>
          <p:spPr>
            <a:xfrm>
              <a:off x="7989615" y="4454525"/>
              <a:ext cx="95250" cy="95250"/>
            </a:xfrm>
            <a:prstGeom prst="octagon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38894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0358-A780-BA80-6FBA-148B698B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dE</a:t>
            </a:r>
            <a:r>
              <a:rPr lang="it-IT" dirty="0"/>
              <a:t>/dx studies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1A5C3F-62B5-D46D-D611-C5960C28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42" y="1514136"/>
            <a:ext cx="7772400" cy="43382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2B694D-656B-7D3E-E08B-8E9DC9717CF7}"/>
              </a:ext>
            </a:extLst>
          </p:cNvPr>
          <p:cNvSpPr txBox="1"/>
          <p:nvPr/>
        </p:nvSpPr>
        <p:spPr>
          <a:xfrm>
            <a:off x="8309430" y="1417025"/>
            <a:ext cx="37156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clear </a:t>
            </a:r>
            <a:r>
              <a:rPr lang="it-IT" sz="2000" dirty="0" err="1"/>
              <a:t>that</a:t>
            </a:r>
            <a:r>
              <a:rPr lang="it-IT" sz="2000" dirty="0"/>
              <a:t> study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made by </a:t>
            </a:r>
            <a:r>
              <a:rPr lang="it-IT" sz="2000" dirty="0" err="1"/>
              <a:t>removing</a:t>
            </a:r>
            <a:r>
              <a:rPr lang="it-IT" sz="2000" dirty="0"/>
              <a:t> the tracks </a:t>
            </a:r>
            <a:r>
              <a:rPr lang="it-IT" sz="2000" dirty="0" err="1"/>
              <a:t>exceding</a:t>
            </a:r>
            <a:r>
              <a:rPr lang="it-IT" sz="2000" dirty="0"/>
              <a:t> the </a:t>
            </a:r>
            <a:r>
              <a:rPr lang="it-IT" sz="2000" dirty="0" err="1"/>
              <a:t>cut</a:t>
            </a:r>
            <a:r>
              <a:rPr lang="it-IT" sz="2000" dirty="0"/>
              <a:t> and </a:t>
            </a:r>
            <a:r>
              <a:rPr lang="it-IT" sz="2000" dirty="0" err="1"/>
              <a:t>not</a:t>
            </a:r>
            <a:r>
              <a:rPr lang="it-IT" sz="2000" dirty="0"/>
              <a:t> by </a:t>
            </a:r>
            <a:r>
              <a:rPr lang="it-IT" sz="2000" dirty="0" err="1"/>
              <a:t>removing</a:t>
            </a:r>
            <a:r>
              <a:rPr lang="it-IT" sz="2000" dirty="0"/>
              <a:t>, </a:t>
            </a:r>
            <a:r>
              <a:rPr lang="it-IT" sz="2000" dirty="0" err="1"/>
              <a:t>within</a:t>
            </a:r>
            <a:r>
              <a:rPr lang="it-IT" sz="2000" dirty="0"/>
              <a:t> </a:t>
            </a:r>
            <a:r>
              <a:rPr lang="it-IT" sz="2000" dirty="0" err="1"/>
              <a:t>each</a:t>
            </a:r>
            <a:r>
              <a:rPr lang="it-IT" sz="2000" dirty="0"/>
              <a:t> track, the hits with </a:t>
            </a:r>
            <a:r>
              <a:rPr lang="it-IT" sz="2000" dirty="0" err="1"/>
              <a:t>charge</a:t>
            </a:r>
            <a:r>
              <a:rPr lang="it-IT" sz="2000" dirty="0"/>
              <a:t> </a:t>
            </a:r>
            <a:r>
              <a:rPr lang="it-IT" sz="2000" dirty="0" err="1"/>
              <a:t>exceding</a:t>
            </a:r>
            <a:r>
              <a:rPr lang="it-IT" sz="2000" dirty="0"/>
              <a:t> the </a:t>
            </a:r>
            <a:r>
              <a:rPr lang="it-IT" sz="2000" dirty="0" err="1"/>
              <a:t>cut</a:t>
            </a:r>
            <a:r>
              <a:rPr lang="it-IT" sz="2000" dirty="0"/>
              <a:t>. </a:t>
            </a:r>
          </a:p>
          <a:p>
            <a:endParaRPr lang="it-IT" sz="2000" dirty="0"/>
          </a:p>
          <a:p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testified</a:t>
            </a:r>
            <a:r>
              <a:rPr lang="it-IT" sz="2000" dirty="0"/>
              <a:t> by the </a:t>
            </a:r>
            <a:r>
              <a:rPr lang="it-IT" sz="2000" dirty="0" err="1"/>
              <a:t>fact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the </a:t>
            </a:r>
            <a:r>
              <a:rPr lang="it-IT" sz="2000" dirty="0" err="1"/>
              <a:t>number</a:t>
            </a:r>
            <a:r>
              <a:rPr lang="it-IT" sz="2000" dirty="0"/>
              <a:t> of tracks </a:t>
            </a:r>
            <a:r>
              <a:rPr lang="it-IT" sz="2000" dirty="0" err="1"/>
              <a:t>left</a:t>
            </a:r>
            <a:r>
              <a:rPr lang="it-IT" sz="2000" dirty="0"/>
              <a:t> </a:t>
            </a:r>
            <a:r>
              <a:rPr lang="it-IT" sz="2000" dirty="0" err="1"/>
              <a:t>corresponds</a:t>
            </a:r>
            <a:r>
              <a:rPr lang="it-IT" sz="2000" dirty="0"/>
              <a:t> to the </a:t>
            </a:r>
            <a:r>
              <a:rPr lang="it-IT" sz="2000" dirty="0" err="1"/>
              <a:t>fraction</a:t>
            </a:r>
            <a:r>
              <a:rPr lang="it-IT" sz="2000" dirty="0"/>
              <a:t> </a:t>
            </a:r>
            <a:r>
              <a:rPr lang="it-IT" sz="2000" dirty="0" err="1"/>
              <a:t>determined</a:t>
            </a:r>
            <a:r>
              <a:rPr lang="it-IT" sz="2000" dirty="0"/>
              <a:t> by the </a:t>
            </a:r>
            <a:r>
              <a:rPr lang="it-IT" sz="2000" dirty="0" err="1"/>
              <a:t>cut</a:t>
            </a:r>
            <a:r>
              <a:rPr lang="it-IT" sz="2000" dirty="0"/>
              <a:t>, </a:t>
            </a:r>
            <a:r>
              <a:rPr lang="it-IT" sz="2000" dirty="0" err="1"/>
              <a:t>while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should</a:t>
            </a:r>
            <a:r>
              <a:rPr lang="it-IT" sz="2000" dirty="0"/>
              <a:t> </a:t>
            </a:r>
            <a:r>
              <a:rPr lang="it-IT" sz="2000" dirty="0" err="1"/>
              <a:t>remain</a:t>
            </a:r>
            <a:r>
              <a:rPr lang="it-IT" sz="2000" dirty="0"/>
              <a:t> </a:t>
            </a:r>
            <a:r>
              <a:rPr lang="it-IT" sz="2000" dirty="0" err="1"/>
              <a:t>constant</a:t>
            </a:r>
            <a:r>
              <a:rPr lang="it-IT" sz="2000" dirty="0"/>
              <a:t> (178).</a:t>
            </a:r>
          </a:p>
          <a:p>
            <a:endParaRPr lang="it-IT" sz="2000" dirty="0"/>
          </a:p>
          <a:p>
            <a:r>
              <a:rPr lang="it-IT" sz="2000" dirty="0" err="1"/>
              <a:t>Besides</a:t>
            </a:r>
            <a:r>
              <a:rPr lang="it-IT" sz="2000" dirty="0"/>
              <a:t> the study of </a:t>
            </a:r>
            <a:r>
              <a:rPr lang="it-IT" sz="2000" dirty="0" err="1"/>
              <a:t>dE</a:t>
            </a:r>
            <a:r>
              <a:rPr lang="it-IT" sz="2000" dirty="0"/>
              <a:t>/dx versus track </a:t>
            </a:r>
            <a:r>
              <a:rPr lang="it-IT" sz="2000" dirty="0" err="1"/>
              <a:t>length</a:t>
            </a:r>
            <a:r>
              <a:rPr lang="it-IT" sz="2000" dirty="0"/>
              <a:t> one </a:t>
            </a:r>
            <a:r>
              <a:rPr lang="it-IT" sz="2000" dirty="0" err="1"/>
              <a:t>should</a:t>
            </a:r>
            <a:r>
              <a:rPr lang="it-IT" sz="2000" dirty="0"/>
              <a:t> do </a:t>
            </a:r>
            <a:r>
              <a:rPr lang="it-IT" sz="2000" dirty="0" err="1"/>
              <a:t>also</a:t>
            </a:r>
            <a:r>
              <a:rPr lang="it-IT" sz="2000" dirty="0"/>
              <a:t> the study versus the </a:t>
            </a:r>
            <a:r>
              <a:rPr lang="it-IT" sz="2000" dirty="0" err="1"/>
              <a:t>number</a:t>
            </a:r>
            <a:r>
              <a:rPr lang="it-IT" sz="2000" dirty="0"/>
              <a:t> of hits on a track.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47C47-088E-32A5-624C-B11B3645D141}"/>
              </a:ext>
            </a:extLst>
          </p:cNvPr>
          <p:cNvSpPr txBox="1"/>
          <p:nvPr/>
        </p:nvSpPr>
        <p:spPr>
          <a:xfrm>
            <a:off x="1807028" y="5978400"/>
            <a:ext cx="469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By the way, use linear scale and a </a:t>
            </a:r>
            <a:r>
              <a:rPr lang="it-IT" dirty="0" err="1">
                <a:solidFill>
                  <a:srgbClr val="FF0000"/>
                </a:solidFill>
              </a:rPr>
              <a:t>larger</a:t>
            </a:r>
            <a:r>
              <a:rPr lang="it-IT" dirty="0">
                <a:solidFill>
                  <a:srgbClr val="FF0000"/>
                </a:solidFill>
              </a:rPr>
              <a:t> bin size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F2FAF7-CF35-DDD9-A36B-31FE78805A99}"/>
              </a:ext>
            </a:extLst>
          </p:cNvPr>
          <p:cNvSpPr txBox="1"/>
          <p:nvPr/>
        </p:nvSpPr>
        <p:spPr>
          <a:xfrm>
            <a:off x="1219200" y="452845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160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C46B0-6F77-D808-ADD0-44D187F27AD2}"/>
              </a:ext>
            </a:extLst>
          </p:cNvPr>
          <p:cNvSpPr txBox="1"/>
          <p:nvPr/>
        </p:nvSpPr>
        <p:spPr>
          <a:xfrm>
            <a:off x="2423886" y="452845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142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7E05EC-6EFD-52B6-5476-CE6C82BC2759}"/>
              </a:ext>
            </a:extLst>
          </p:cNvPr>
          <p:cNvSpPr txBox="1"/>
          <p:nvPr/>
        </p:nvSpPr>
        <p:spPr>
          <a:xfrm>
            <a:off x="3701142" y="452310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125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1CA156-C162-DCAE-9A59-35B9207FAF89}"/>
              </a:ext>
            </a:extLst>
          </p:cNvPr>
          <p:cNvSpPr txBox="1"/>
          <p:nvPr/>
        </p:nvSpPr>
        <p:spPr>
          <a:xfrm>
            <a:off x="5021943" y="452310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107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D30109-D1FB-9902-78EF-17748B27CFEB}"/>
              </a:ext>
            </a:extLst>
          </p:cNvPr>
          <p:cNvSpPr txBox="1"/>
          <p:nvPr/>
        </p:nvSpPr>
        <p:spPr>
          <a:xfrm>
            <a:off x="6821714" y="45196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205058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881</Words>
  <Application>Microsoft Macintosh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 preparation for the  Cluster Counting Article*</vt:lpstr>
      <vt:lpstr>Main issues 1</vt:lpstr>
      <vt:lpstr>Main issues 2</vt:lpstr>
      <vt:lpstr>Main issues 3</vt:lpstr>
      <vt:lpstr>Add reference on relativistic rise in He</vt:lpstr>
      <vt:lpstr>RTA algorithm</vt:lpstr>
      <vt:lpstr>Add reference on cluster size distribution</vt:lpstr>
      <vt:lpstr>Clusterization details</vt:lpstr>
      <vt:lpstr>dE/dx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preparation for the  Cluster Counting Article</dc:title>
  <dc:creator>Francesco Grancagnolo</dc:creator>
  <cp:lastModifiedBy>Francesco Grancagnolo</cp:lastModifiedBy>
  <cp:revision>12</cp:revision>
  <dcterms:created xsi:type="dcterms:W3CDTF">2024-10-21T13:16:19Z</dcterms:created>
  <dcterms:modified xsi:type="dcterms:W3CDTF">2024-10-23T12:37:02Z</dcterms:modified>
</cp:coreProperties>
</file>