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d554578a8_0_3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g30d554578a8_0_3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Google Shape;76;g30d554578a8_0_3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d554578a8_0_3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90" name="Google Shape;90;g30d554578a8_0_3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d554578a8_0_3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0d554578a8_0_325:notes"/>
          <p:cNvSpPr txBox="1"/>
          <p:nvPr>
            <p:ph idx="3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d554578a8_0_3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00" name="Google Shape;100;g30d554578a8_0_3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d554578a8_0_3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0d554578a8_0_337:notes"/>
          <p:cNvSpPr txBox="1"/>
          <p:nvPr>
            <p:ph idx="3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d554578a8_0_37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12" name="Google Shape;112;g30d554578a8_0_3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d554578a8_0_3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0d554578a8_0_373:notes"/>
          <p:cNvSpPr txBox="1"/>
          <p:nvPr>
            <p:ph idx="3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d554578a8_0_2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19" name="Google Shape;119;g30d554578a8_0_2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d554578a8_0_2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0d554578a8_0_254:notes"/>
          <p:cNvSpPr txBox="1"/>
          <p:nvPr>
            <p:ph idx="3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d554578a8_0_19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34" name="Google Shape;134;g30d554578a8_0_1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d554578a8_0_1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0d554578a8_0_195:notes"/>
          <p:cNvSpPr txBox="1"/>
          <p:nvPr>
            <p:ph idx="3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4aa05328a_0_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42" name="Google Shape;142;g2d4aa05328a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d4aa05328a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d4aa05328a_0_13:notes"/>
          <p:cNvSpPr txBox="1"/>
          <p:nvPr>
            <p:ph idx="3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116012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buNone/>
              <a:defRPr sz="2400">
                <a:solidFill>
                  <a:schemeClr val="dk1"/>
                </a:solidFill>
              </a:defRPr>
            </a:lvl1pPr>
            <a:lvl2pPr indent="0" lvl="1" marL="0" algn="l">
              <a:buNone/>
              <a:defRPr sz="2400">
                <a:solidFill>
                  <a:schemeClr val="dk1"/>
                </a:solidFill>
              </a:defRPr>
            </a:lvl2pPr>
            <a:lvl3pPr indent="0" lvl="2" marL="0" algn="l">
              <a:buNone/>
              <a:defRPr sz="2400">
                <a:solidFill>
                  <a:schemeClr val="dk1"/>
                </a:solidFill>
              </a:defRPr>
            </a:lvl3pPr>
            <a:lvl4pPr indent="0" lvl="3" marL="0" algn="l">
              <a:buNone/>
              <a:defRPr sz="2400">
                <a:solidFill>
                  <a:schemeClr val="dk1"/>
                </a:solidFill>
              </a:defRPr>
            </a:lvl4pPr>
            <a:lvl5pPr indent="0" lvl="4" marL="0" algn="l">
              <a:buNone/>
              <a:defRPr sz="2400">
                <a:solidFill>
                  <a:schemeClr val="dk1"/>
                </a:solidFill>
              </a:defRPr>
            </a:lvl5pPr>
            <a:lvl6pPr indent="0" lvl="5" marL="0" algn="l">
              <a:buNone/>
              <a:defRPr sz="2400">
                <a:solidFill>
                  <a:schemeClr val="dk1"/>
                </a:solidFill>
              </a:defRPr>
            </a:lvl6pPr>
            <a:lvl7pPr indent="0" lvl="6" marL="0" algn="l">
              <a:buNone/>
              <a:defRPr sz="2400">
                <a:solidFill>
                  <a:schemeClr val="dk1"/>
                </a:solidFill>
              </a:defRPr>
            </a:lvl7pPr>
            <a:lvl8pPr indent="0" lvl="7" marL="0" algn="l">
              <a:buNone/>
              <a:defRPr sz="2400">
                <a:solidFill>
                  <a:schemeClr val="dk1"/>
                </a:solidFill>
              </a:defRPr>
            </a:lvl8pPr>
            <a:lvl9pPr indent="0" lvl="8" marL="0" algn="l">
              <a:buNone/>
              <a:defRPr sz="2400">
                <a:solidFill>
                  <a:schemeClr val="dk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/>
        </p:nvSpPr>
        <p:spPr>
          <a:xfrm flipH="1" rot="10800000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"/>
          <p:cNvGrpSpPr/>
          <p:nvPr/>
        </p:nvGrpSpPr>
        <p:grpSpPr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2" name="Google Shape;12;p1"/>
            <p:cNvSpPr/>
            <p:nvPr/>
          </p:nvSpPr>
          <p:spPr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"/>
          <p:cNvSpPr txBox="1"/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116012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6681750" y="6227100"/>
            <a:ext cx="4081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Luana Testa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testa.1913445@studenti.uniroma1.it</a:t>
            </a:r>
            <a:endParaRPr sz="1100">
              <a:solidFill>
                <a:schemeClr val="lt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09/24/2023</a:t>
            </a:r>
            <a:endParaRPr/>
          </a:p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>
            <p:ph idx="1" type="subTitle"/>
          </p:nvPr>
        </p:nvSpPr>
        <p:spPr>
          <a:xfrm>
            <a:off x="2226474" y="878687"/>
            <a:ext cx="6138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23-10-2024</a:t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>
            <p:ph type="ctrTitle"/>
          </p:nvPr>
        </p:nvSpPr>
        <p:spPr>
          <a:xfrm>
            <a:off x="2176425" y="297575"/>
            <a:ext cx="6096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Vertex updates</a:t>
            </a:r>
            <a:endParaRPr b="1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7"/>
          <p:cNvGrpSpPr/>
          <p:nvPr/>
        </p:nvGrpSpPr>
        <p:grpSpPr>
          <a:xfrm>
            <a:off x="0" y="2759075"/>
            <a:ext cx="9145587" cy="4098925"/>
            <a:chOff x="0" y="1738"/>
            <a:chExt cx="5761" cy="2582"/>
          </a:xfrm>
        </p:grpSpPr>
        <p:pic>
          <p:nvPicPr>
            <p:cNvPr id="56" name="Google Shape;5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7"/>
          <p:cNvSpPr txBox="1"/>
          <p:nvPr/>
        </p:nvSpPr>
        <p:spPr>
          <a:xfrm>
            <a:off x="5622125" y="5648325"/>
            <a:ext cx="32028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rgbClr val="F8F9FA"/>
                </a:solidFill>
              </a:rPr>
              <a:t>Luana Testa</a:t>
            </a:r>
            <a:r>
              <a:rPr lang="en-US" sz="1700">
                <a:solidFill>
                  <a:srgbClr val="F8F9FA"/>
                </a:solidFill>
              </a:rPr>
              <a:t>, Marco Toppi, </a:t>
            </a:r>
            <a:r>
              <a:rPr lang="en-US" sz="1700">
                <a:solidFill>
                  <a:schemeClr val="lt1"/>
                </a:solidFill>
              </a:rPr>
              <a:t>Christian Finck, Giuseppe Battistoni e Silvia Muraro</a:t>
            </a:r>
            <a:endParaRPr sz="1700">
              <a:solidFill>
                <a:srgbClr val="F8F9F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09/24/2023</a:t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1954212" y="630237"/>
            <a:ext cx="184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 txBox="1"/>
          <p:nvPr>
            <p:ph idx="4294967295" type="title"/>
          </p:nvPr>
        </p:nvSpPr>
        <p:spPr>
          <a:xfrm>
            <a:off x="257935" y="72250"/>
            <a:ext cx="3101100" cy="13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geometry</a:t>
            </a:r>
            <a:endParaRPr/>
          </a:p>
        </p:txBody>
      </p:sp>
      <p:sp>
        <p:nvSpPr>
          <p:cNvPr id="68" name="Google Shape;68;p8"/>
          <p:cNvSpPr txBox="1"/>
          <p:nvPr>
            <p:ph idx="4294967295" type="body"/>
          </p:nvPr>
        </p:nvSpPr>
        <p:spPr>
          <a:xfrm>
            <a:off x="33225" y="630225"/>
            <a:ext cx="40815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According to the new measurements, the relative positions of the layers have been adjusted: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TAVTdetector.geo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Plane1 : PosZ: -0.92-&gt;-1.0625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Plane2 : PosZ: -0.6 -&gt; -0.5975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Plane3 : PosZ: 0.6 -&gt; 0.5975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>
                <a:solidFill>
                  <a:srgbClr val="000000"/>
                </a:solidFill>
              </a:rPr>
              <a:t>Plane4 : PosZ: 0.92 </a:t>
            </a:r>
            <a:r>
              <a:rPr lang="en-US" sz="1700"/>
              <a:t>-&gt;1.0625</a:t>
            </a:r>
            <a:endParaRPr sz="1700"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624" y="203200"/>
            <a:ext cx="4340650" cy="585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/>
          <p:nvPr/>
        </p:nvSpPr>
        <p:spPr>
          <a:xfrm>
            <a:off x="4272450" y="0"/>
            <a:ext cx="4921500" cy="6219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3250"/>
            <a:ext cx="4244400" cy="57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/>
        </p:nvSpPr>
        <p:spPr>
          <a:xfrm>
            <a:off x="3229000" y="1731150"/>
            <a:ext cx="821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[cm]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09/24/2023</a:t>
            </a:r>
            <a:endParaRPr/>
          </a:p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Presentazione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55350" y="0"/>
            <a:ext cx="514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Position of the vtx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0" y="345275"/>
            <a:ext cx="87891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In agreement with the measurements, the Z position of the vertex in the global reference system (where the origin corresponds to the center of the target), will be: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CNAO2022 and GSI2021:  </a:t>
            </a:r>
            <a:r>
              <a:rPr lang="en-US" sz="17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VertexPosZ: 2.09  cm</a:t>
            </a:r>
            <a:endParaRPr sz="17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CNAO2023: </a:t>
            </a:r>
            <a:r>
              <a:rPr lang="en-US" sz="17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VertexPosZ: 2.61  cm</a:t>
            </a:r>
            <a:endParaRPr sz="17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■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Shift 〜 1.2 mm in the z of the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                     reconstructed vertexes wrt the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                      target position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75" y="1531167"/>
            <a:ext cx="4119526" cy="213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025" y="1573262"/>
            <a:ext cx="3957366" cy="205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25" y="3668363"/>
            <a:ext cx="3891366" cy="2018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3283800" y="2981325"/>
            <a:ext cx="105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GSI2021</a:t>
            </a:r>
            <a:endParaRPr sz="800"/>
          </a:p>
        </p:txBody>
      </p:sp>
      <p:sp>
        <p:nvSpPr>
          <p:cNvPr id="86" name="Google Shape;86;p9"/>
          <p:cNvSpPr txBox="1"/>
          <p:nvPr/>
        </p:nvSpPr>
        <p:spPr>
          <a:xfrm>
            <a:off x="7141475" y="2895600"/>
            <a:ext cx="105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CNAO2022</a:t>
            </a:r>
            <a:endParaRPr sz="800"/>
          </a:p>
        </p:txBody>
      </p:sp>
      <p:sp>
        <p:nvSpPr>
          <p:cNvPr id="87" name="Google Shape;87;p9"/>
          <p:cNvSpPr txBox="1"/>
          <p:nvPr/>
        </p:nvSpPr>
        <p:spPr>
          <a:xfrm>
            <a:off x="55350" y="5326850"/>
            <a:ext cx="4040700" cy="729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Modified all the FOOT.geo files accordingly in data and MC.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12" y="0"/>
            <a:ext cx="7559700" cy="5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MC (CNAO23_PS)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204775" y="516725"/>
            <a:ext cx="79533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 new MC production with updates on: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vtx geometry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beam</a:t>
            </a:r>
            <a:endParaRPr sz="2100"/>
          </a:p>
        </p:txBody>
      </p:sp>
      <p:pic>
        <p:nvPicPr>
          <p:cNvPr id="96" name="Google Shape;9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50" y="1695263"/>
            <a:ext cx="6541301" cy="34674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 txBox="1"/>
          <p:nvPr/>
        </p:nvSpPr>
        <p:spPr>
          <a:xfrm>
            <a:off x="252400" y="5243500"/>
            <a:ext cx="87153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No shift in reconstructed z of the vertexes! To be further investigated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/>
        </p:nvSpPr>
        <p:spPr>
          <a:xfrm>
            <a:off x="97625" y="76200"/>
            <a:ext cx="82869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A new </a:t>
            </a:r>
            <a:r>
              <a:rPr b="1" lang="en-US" sz="2400">
                <a:solidFill>
                  <a:schemeClr val="dk1"/>
                </a:solidFill>
              </a:rPr>
              <a:t>alignment</a:t>
            </a:r>
            <a:r>
              <a:rPr b="1" lang="en-US" sz="2400">
                <a:solidFill>
                  <a:schemeClr val="dk1"/>
                </a:solidFill>
              </a:rPr>
              <a:t> is needed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105" name="Google Shape;10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6300"/>
            <a:ext cx="4100500" cy="217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972" y="996300"/>
            <a:ext cx="4213698" cy="22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82325"/>
            <a:ext cx="4213679" cy="22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4" y="3352325"/>
            <a:ext cx="4473119" cy="237115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/>
        </p:nvSpPr>
        <p:spPr>
          <a:xfrm>
            <a:off x="143400" y="5553075"/>
            <a:ext cx="8857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Chris will take care to realign VTX in all the campaigns. Then a global aligment by Yun will be needed again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145250" y="135725"/>
            <a:ext cx="8435100" cy="55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/>
              <a:t>W</a:t>
            </a:r>
            <a:r>
              <a:rPr lang="en-US"/>
              <a:t>ith the new geometry we have recovered ~25% of vertexes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/>
              <a:t>The result is achieved using for track a search hit distance of 0.06 cm, whereas in the previous geometry it was necessary to use a value of 0.1cm: also the tracks quality is improved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/>
              <a:t>A further improvement </a:t>
            </a:r>
            <a:r>
              <a:rPr lang="en-US"/>
              <a:t>is expected </a:t>
            </a:r>
            <a:r>
              <a:rPr lang="en-US"/>
              <a:t>after the alignment of the VTX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/>
              <a:t> It will be necessary to re-optimize the parameters (shd, </a:t>
            </a:r>
            <a:r>
              <a:rPr lang="en-US"/>
              <a:t>algorithm</a:t>
            </a:r>
            <a:r>
              <a:rPr lang="en-US"/>
              <a:t>,..) for each campaign, considering the differing conditions of the VTX in each instance ( number of layers, thresholds, pile-up, and the VTX orientation)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>
            <p:ph type="title"/>
          </p:nvPr>
        </p:nvSpPr>
        <p:spPr>
          <a:xfrm>
            <a:off x="56337" y="52375"/>
            <a:ext cx="7559700" cy="5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Beam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109550" y="3019475"/>
            <a:ext cx="8596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Correlation</a:t>
            </a:r>
            <a:r>
              <a:rPr lang="en-US" sz="2100"/>
              <a:t> VTX_BM ➡ Anticorrelation in the position of the wires</a:t>
            </a:r>
            <a:endParaRPr sz="2100"/>
          </a:p>
        </p:txBody>
      </p:sp>
      <p:sp>
        <p:nvSpPr>
          <p:cNvPr id="125" name="Google Shape;125;p13"/>
          <p:cNvSpPr txBox="1"/>
          <p:nvPr/>
        </p:nvSpPr>
        <p:spPr>
          <a:xfrm>
            <a:off x="109550" y="3662375"/>
            <a:ext cx="1785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Data: 6136</a:t>
            </a:r>
            <a:endParaRPr sz="1500"/>
          </a:p>
        </p:txBody>
      </p:sp>
      <p:pic>
        <p:nvPicPr>
          <p:cNvPr id="126" name="Google Shape;12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0" y="4009775"/>
            <a:ext cx="3899697" cy="20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275" y="4069575"/>
            <a:ext cx="3786901" cy="200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2450" y="628712"/>
            <a:ext cx="4273294" cy="22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4800625" y="209875"/>
            <a:ext cx="1785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Data: 6136</a:t>
            </a:r>
            <a:endParaRPr sz="1500"/>
          </a:p>
        </p:txBody>
      </p:sp>
      <p:sp>
        <p:nvSpPr>
          <p:cNvPr id="130" name="Google Shape;130;p13"/>
          <p:cNvSpPr txBox="1"/>
          <p:nvPr/>
        </p:nvSpPr>
        <p:spPr>
          <a:xfrm>
            <a:off x="109550" y="492900"/>
            <a:ext cx="42030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Is important to have a well collimated and centered beam making attention on the BM-wires.</a:t>
            </a:r>
            <a:endParaRPr sz="2400"/>
          </a:p>
        </p:txBody>
      </p:sp>
      <p:sp>
        <p:nvSpPr>
          <p:cNvPr id="131" name="Google Shape;131;p13"/>
          <p:cNvSpPr txBox="1"/>
          <p:nvPr/>
        </p:nvSpPr>
        <p:spPr>
          <a:xfrm>
            <a:off x="175100" y="1445425"/>
            <a:ext cx="43278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The beam in CNAO2024 need to be centered within the (small) surface of the Vertex detector.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The BM wires could be moved off the beam: why not to move the BM of ~3mm along (positive) y and ~1-2 mm along (positive) x 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-283375" y="-54775"/>
            <a:ext cx="9644100" cy="64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9" name="Google Shape;139;p14"/>
          <p:cNvSpPr txBox="1"/>
          <p:nvPr/>
        </p:nvSpPr>
        <p:spPr>
          <a:xfrm>
            <a:off x="1609700" y="1552575"/>
            <a:ext cx="6203100" cy="10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</a:rPr>
              <a:t>Thank you for your attention!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56337" y="52375"/>
            <a:ext cx="7559700" cy="5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Correlation VTX-BM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169050" y="433375"/>
            <a:ext cx="7500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Anticorrelation in the position of the wires</a:t>
            </a:r>
            <a:endParaRPr sz="2100"/>
          </a:p>
        </p:txBody>
      </p:sp>
      <p:sp>
        <p:nvSpPr>
          <p:cNvPr id="148" name="Google Shape;148;p15"/>
          <p:cNvSpPr txBox="1"/>
          <p:nvPr/>
        </p:nvSpPr>
        <p:spPr>
          <a:xfrm>
            <a:off x="297675" y="1076275"/>
            <a:ext cx="1785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MC</a:t>
            </a:r>
            <a:endParaRPr sz="1500"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750" y="1797750"/>
            <a:ext cx="6185899" cy="32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 sapienza">
  <a:themeElements>
    <a:clrScheme name="la sapienza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BBE0E3"/>
      </a:accent4>
      <a:accent5>
        <a:srgbClr val="FFFF00"/>
      </a:accent5>
      <a:accent6>
        <a:srgbClr val="FFFFFF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