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1" r:id="rId3"/>
    <p:sldId id="272" r:id="rId4"/>
    <p:sldId id="257" r:id="rId5"/>
    <p:sldId id="264" r:id="rId6"/>
    <p:sldId id="268" r:id="rId7"/>
    <p:sldId id="269" r:id="rId8"/>
    <p:sldId id="265" r:id="rId9"/>
    <p:sldId id="270" r:id="rId10"/>
    <p:sldId id="259" r:id="rId11"/>
    <p:sldId id="258" r:id="rId12"/>
    <p:sldId id="267" r:id="rId13"/>
    <p:sldId id="260" r:id="rId14"/>
    <p:sldId id="26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0" autoAdjust="0"/>
    <p:restoredTop sz="94099" autoAdjust="0"/>
  </p:normalViewPr>
  <p:slideViewPr>
    <p:cSldViewPr snapToGrid="0">
      <p:cViewPr varScale="1">
        <p:scale>
          <a:sx n="77" d="100"/>
          <a:sy n="77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D40A0-967F-4A36-983A-D8325D1B3A2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0C007-7328-4D53-87C5-3FBC99BBD70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0C007-7328-4D53-87C5-3FBC99BBD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0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91C92-45DC-F56A-81B6-F16F19708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D89134-260A-68C6-4223-3FBED4699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BFB8DE-190A-9641-6B14-D85C9A93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EDFB6F-4272-5FFD-3D1A-D5CE108EF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C53F47-CD7D-305F-CD26-E76AE213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2A49B-A3E4-A0EB-0448-1F946E90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3E507F-FB44-3B57-D3BC-F9280439A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BEE719-F24B-0C2F-8BF6-AE1A568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6133EB-8CAF-7526-1B5F-03C467CC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9643E1-1CA6-85AE-2661-BD4CEE28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9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77C97EB-52D0-2960-9DE9-62DF5F970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47BEE5-8717-4557-33AE-89751FD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B90DB7-2D4F-C6E4-0E05-F16802FC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D381F3-198B-3CB1-388A-7A49B65A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929474-E84E-48BF-FAE4-B5E9D749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766DE-93C6-E91C-CA5B-1C7243086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EF6656-2574-5859-43DF-F34981F95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ED7875-2230-0CD8-3610-4EC313CA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C0198F-A07E-FE50-14A8-9303AE5D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BD2A72-0699-8B69-C1C7-09755E38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C9856-7472-BA7E-9DD2-AB13189A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7F6E8-BC67-1FF6-9F57-F645C242B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242FC-CAD1-160F-46B8-8338F58A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D1032-E6AB-E2D9-98C3-CC1EF526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E24627-A221-3290-CD77-9CC1F352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C5A66-346F-9580-B4B8-8F13F952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F801E0-D5BC-CB72-277B-871D6685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D86D70-B606-ADEB-1018-375F14D4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2378D1-3298-5844-030B-18E43E3A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EEE490-5303-1686-84B7-B9554474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40D20-E2CE-FF6E-681A-28C4A5B3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F6F4FB-F7EF-E9CD-F7EA-78766401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84A424-8E07-08CD-4E6D-588C91B2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8D0C76-670C-DF20-835A-FC32815B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1A9F17-921E-AF46-25BD-ED445F6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4F4CF9-FFC7-D14D-26E1-0D1F3C6B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5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BB590E-B75E-D71D-4731-C2654F8C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B43110-BB7C-0A65-C83A-89ED251D0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1EE49F-A7A5-F6A0-EC8F-677A6BBBE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1E72B0-590F-6257-B78A-1898A6D01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09A410-1142-253B-14FB-1BEB2B5A8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A9FBC5-FDBE-A035-A89C-9C147E8A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ECD6FF-D4EC-757D-5C53-D969829B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6856B8-C0C5-B187-76CB-1E07286E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F7864-89BE-6A79-BD9E-A8C7306B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09518E-40B3-1A3F-D05A-6290785E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B5390F-CF49-88F3-6A50-23BD8018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79C799-49F2-8F1F-8832-E82F0818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394115-BE6B-203A-5D45-30A75701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BE8A46-B947-1134-4162-395EDC69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271E9D-8E74-987C-E93F-044D4C9E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9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4CB7D-9348-E524-21C0-DC7C2226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EF575C-C66A-78DF-A1FC-E679CCAE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4980DB-34D4-AB72-DD98-82D509D1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C6E908-984F-3354-19B8-220B2F03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57DA44-4226-3009-4160-1B3AE4CD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C1D37F-070F-1BE3-0CCF-B4CDFE80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CE860-3119-D6D1-0776-03663E1A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5C2F2C-0BA8-11AC-B174-B6F01C319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B99197-5077-C4FB-824A-FD3BC883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0C42-1F74-9205-4164-9C676DB8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F31CF5-0FE6-650E-3CD3-DD1B0652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5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DA699-F95B-9B47-7B16-A8A5538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360B9E-AED6-9D48-2D4B-E85A1A03B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8CE8E5-55F4-10C3-17F4-30F13F5C5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C458F9-2EB3-AF14-AACD-A6735FA7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DAC94F-B688-76DD-19DA-86850526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2512E9-E010-CDDF-1D54-D9532A00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4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23666-A5E4-CA74-2F9B-FCCFDF17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9BEC41-5C5A-5EF1-C11E-6FA2406CD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09BFE1-17AA-A883-3642-260BB29F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055C70-8AD3-E1E6-B10A-5F1E6C7F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8BA9C5-E8CC-51FC-B148-2CF016BC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F0D48A1-A5C1-4D6E-E0EF-A102B13DE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444476-476C-7D5D-7ED0-6EC9BD5EE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F06E47-3DC7-734F-D36F-6CA4EBA2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F3D7EA-20C9-192E-3B48-041B11E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E5FC13-6FEA-62A5-206A-E49D500B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B74DB9-F982-B30F-6144-DC0B1208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2B8233-C3A7-D991-115B-CA3577B43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2900EB-3E82-BFE6-6F08-05AAFF0E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76064C-DCC7-E360-2200-87FE126D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07A30-4077-F9DC-87EB-14318BE1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26434-4944-1826-81EF-EB595C7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860D04-A68C-8300-A673-2CEC00519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6CB208-F1EB-10A4-BF51-E7F8BC29A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44E04D-1626-3C56-CEAE-805FBF1F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A9E4ED-864C-4D82-2E1F-1D1A2289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C3FF24-A595-9C18-1621-98A5998A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5920C-327C-C11C-A7C8-B7D875D6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A81702-B245-B4D4-23E0-51A33FA9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0AD2FF-ADED-9168-85D9-F216CB4A2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D3383A-8805-B3B9-3B01-A7D4510D3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FC5346-88D1-7FBF-D59A-19E9C0DD4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E0CA071-2F58-50D3-C497-0B2E6ED1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70D306-6E33-9DB0-96F1-50E49727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DC8697F-2686-3AA3-F97C-81C4E9F5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B7899-E2DB-404A-A765-0B8736FA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3A5685-8DA4-8126-58E5-5B99B4D3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9E18D1-0B89-F328-492C-23C55CA9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803053-B175-ED86-91DD-52239A36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07D2A0-E33F-B253-9CD9-9B40D611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AFEEA0-066C-7A30-C804-4B34A231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878FF-4778-5AF1-3323-F8218E9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4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A5BBC8-287D-BC2E-05CF-80ECFC7A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E2291-F3E0-8BA1-9F1E-50DDD121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1A411E-A6CC-274B-1EFE-A74752C17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D3B844-6152-556B-8ABD-01DA7023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D836D8-0E97-CD08-6D1E-5E85081F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6E8FA6-482A-C296-13B8-3DE37179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0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C657A-64BD-470F-A6A8-5B2B9F9A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3C0D6AC-44B8-A264-6DCD-30135189E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13D74F-C51C-60DE-DE6A-3A88CA8EC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48558C-BD35-12F1-686E-6193A3C7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869CFB-BD4E-74AD-27C6-486D95D6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5874DC-05EA-BB23-26D4-D29383ED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AF5FF7-DE86-9909-74F5-B6A3A8ED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12A552-DD16-5801-952F-438BBA455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DCE6D8-57CF-FAC1-DF72-03C7D7EA0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7195E-C9F8-4FB2-9449-59D20C87334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1CF10D-510B-E925-B2F6-C84498502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FA180A-A0AE-7F21-408D-E51236405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7412A2-29CD-4832-8C52-9D57669CCE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B0F3CA-631E-332F-2BD0-99DAFF69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54B130-A07F-C826-0B88-00774EEA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1D16D5-13E4-33B7-C5FD-421509331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227F-50FB-467D-861F-41BB045657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9FFA7F-8224-B333-DCE4-0D2B7117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9FCF69-6581-E668-4256-92C41E66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9F16-219D-4F20-AFA4-3200A49F11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BA8262-D716-1A51-A4E7-15359C98AD47}"/>
              </a:ext>
            </a:extLst>
          </p:cNvPr>
          <p:cNvSpPr txBox="1"/>
          <p:nvPr/>
        </p:nvSpPr>
        <p:spPr>
          <a:xfrm>
            <a:off x="0" y="1665962"/>
            <a:ext cx="121878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SSRIP</a:t>
            </a:r>
          </a:p>
          <a:p>
            <a:pPr algn="ctr"/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calable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 for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adio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sotopes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roduction</a:t>
            </a:r>
            <a:r>
              <a:rPr lang="en-US" sz="4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Alesini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69ECFA-3147-DCF7-078D-7161CBE7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54" y="5474833"/>
            <a:ext cx="5525271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6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AA908-94A8-C78F-6EF9-3491153A1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35ADA3-852D-3292-035A-6FDBA2266132}"/>
              </a:ext>
            </a:extLst>
          </p:cNvPr>
          <p:cNvSpPr txBox="1"/>
          <p:nvPr/>
        </p:nvSpPr>
        <p:spPr>
          <a:xfrm>
            <a:off x="225468" y="671691"/>
            <a:ext cx="986995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SPECIFICATIONS OF SYSTEMS AND COMPONENTS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(DELIVERABLE 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 power, cooling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of reference points for laser tracker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network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>
              <a:buAutoNum type="arabicParenR" startAt="2"/>
            </a:pP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OF EXISTING EQUIPMENTS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(STAGE I)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Modulators and klystron: 1 klystron damaged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 power supplies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system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Waveguide components  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 startAt="3"/>
            </a:pP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ACQUISITION (ORDERS) OF NEW COMPONENTS</a:t>
            </a:r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Waveguides (jolly)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system components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diagnostics (camera support)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AMPLITUDE laser installation</a:t>
            </a:r>
          </a:p>
          <a:p>
            <a:pPr lvl="2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8775" lvl="2" indent="-358775">
              <a:buAutoNum type="arabicParenR" startAt="4"/>
            </a:pP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 ON SITE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modules (connection/alignment/vacuum)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Waveguides connections up to the roof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Modulator and klystrons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45ADDB-35E3-CA8E-EEB8-799FA65BAABA}"/>
              </a:ext>
            </a:extLst>
          </p:cNvPr>
          <p:cNvSpPr txBox="1"/>
          <p:nvPr/>
        </p:nvSpPr>
        <p:spPr>
          <a:xfrm>
            <a:off x="2187146" y="0"/>
            <a:ext cx="8081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PERFOMED ACTIVITIES (2023-2024) </a:t>
            </a:r>
          </a:p>
        </p:txBody>
      </p:sp>
      <p:pic>
        <p:nvPicPr>
          <p:cNvPr id="3" name="Immagine 2" descr="Immagine che contiene testo, schermata, Software multimediale&#10;&#10;Descrizione generata automaticamente">
            <a:extLst>
              <a:ext uri="{FF2B5EF4-FFF2-40B4-BE49-F238E27FC236}">
                <a16:creationId xmlns:a16="http://schemas.microsoft.com/office/drawing/2014/main" id="{845A9896-9C09-9836-B4F4-E4C3099D5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12" y="744582"/>
            <a:ext cx="2622581" cy="1530179"/>
          </a:xfrm>
          <a:prstGeom prst="rect">
            <a:avLst/>
          </a:prstGeom>
        </p:spPr>
      </p:pic>
      <p:pic>
        <p:nvPicPr>
          <p:cNvPr id="7" name="Immagine 6" descr="Immagine che contiene macchina, ingegneria, Laboratorio, Locale degli attrezzi&#10;&#10;Descrizione generata automaticamente">
            <a:extLst>
              <a:ext uri="{FF2B5EF4-FFF2-40B4-BE49-F238E27FC236}">
                <a16:creationId xmlns:a16="http://schemas.microsoft.com/office/drawing/2014/main" id="{670420AA-D58F-F5D6-D942-F7EC4A2A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6095" r="5217"/>
          <a:stretch/>
        </p:blipFill>
        <p:spPr>
          <a:xfrm>
            <a:off x="6934051" y="1063184"/>
            <a:ext cx="1920240" cy="2895041"/>
          </a:xfrm>
          <a:prstGeom prst="rect">
            <a:avLst/>
          </a:prstGeom>
        </p:spPr>
      </p:pic>
      <p:pic>
        <p:nvPicPr>
          <p:cNvPr id="9" name="Immagine 8" descr="Immagine che contiene macchina, ingegneria, industria, interno&#10;&#10;Descrizione generata automaticamente">
            <a:extLst>
              <a:ext uri="{FF2B5EF4-FFF2-40B4-BE49-F238E27FC236}">
                <a16:creationId xmlns:a16="http://schemas.microsoft.com/office/drawing/2014/main" id="{4DC951A3-DC69-016E-5BD8-8F27FCE2B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32" y="4137787"/>
            <a:ext cx="3730929" cy="210106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FB289E-BA43-CE13-663E-85C44B0F7DC4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388168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071C54-F609-40B1-5EB2-A64B842E4F02}"/>
              </a:ext>
            </a:extLst>
          </p:cNvPr>
          <p:cNvSpPr txBox="1"/>
          <p:nvPr/>
        </p:nvSpPr>
        <p:spPr>
          <a:xfrm>
            <a:off x="2977433" y="0"/>
            <a:ext cx="7119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SSRIP: INSTALLATION STATUS</a:t>
            </a:r>
          </a:p>
        </p:txBody>
      </p:sp>
      <p:pic>
        <p:nvPicPr>
          <p:cNvPr id="9" name="Immagine 8" descr="Immagine che contiene macchina, ingegneria, industria, interno&#10;&#10;Descrizione generata automaticamente">
            <a:extLst>
              <a:ext uri="{FF2B5EF4-FFF2-40B4-BE49-F238E27FC236}">
                <a16:creationId xmlns:a16="http://schemas.microsoft.com/office/drawing/2014/main" id="{7D98A9A8-E936-9820-FD19-4EE3E5C94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7" y="2821882"/>
            <a:ext cx="6224307" cy="3505211"/>
          </a:xfrm>
          <a:prstGeom prst="rect">
            <a:avLst/>
          </a:prstGeom>
        </p:spPr>
      </p:pic>
      <p:pic>
        <p:nvPicPr>
          <p:cNvPr id="15" name="Immagine 14" descr="Immagine che contiene edificio, interno, Alluminio, acciaio&#10;&#10;Descrizione generata automaticamente">
            <a:extLst>
              <a:ext uri="{FF2B5EF4-FFF2-40B4-BE49-F238E27FC236}">
                <a16:creationId xmlns:a16="http://schemas.microsoft.com/office/drawing/2014/main" id="{83076A36-3C17-D45E-74F5-BD59D343F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80" y="3510346"/>
            <a:ext cx="4965881" cy="2796530"/>
          </a:xfrm>
          <a:prstGeom prst="rect">
            <a:avLst/>
          </a:prstGeom>
        </p:spPr>
      </p:pic>
      <p:pic>
        <p:nvPicPr>
          <p:cNvPr id="17" name="Immagine 16" descr="Immagine che contiene edificio, acciaio, industria, fabbrica&#10;&#10;Descrizione generata automaticamente">
            <a:extLst>
              <a:ext uri="{FF2B5EF4-FFF2-40B4-BE49-F238E27FC236}">
                <a16:creationId xmlns:a16="http://schemas.microsoft.com/office/drawing/2014/main" id="{E2439125-575E-CB0B-1D79-77AFFDC06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3"/>
          <a:stretch/>
        </p:blipFill>
        <p:spPr>
          <a:xfrm>
            <a:off x="7568378" y="680079"/>
            <a:ext cx="4496070" cy="27270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3F83DC-0BE5-07DD-AC93-EC096637EB0A}"/>
              </a:ext>
            </a:extLst>
          </p:cNvPr>
          <p:cNvSpPr txBox="1"/>
          <p:nvPr/>
        </p:nvSpPr>
        <p:spPr>
          <a:xfrm>
            <a:off x="0" y="775016"/>
            <a:ext cx="70897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7525" lvl="2" indent="-342900" algn="just">
              <a:buFont typeface="+mj-lt"/>
              <a:buAutoNum type="arabicPeriod"/>
            </a:pPr>
            <a:r>
              <a:rPr lang="en-US" sz="1800" b="1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sz="1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modules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installed in AB1, aligned, connected and under vacuum (ion pumps, Deliverable 2)</a:t>
            </a:r>
          </a:p>
          <a:p>
            <a:pPr marL="517525" lvl="2" indent="-342900" algn="just">
              <a:buFont typeface="+mj-lt"/>
              <a:buAutoNum type="arabicPeriod"/>
            </a:pPr>
            <a:r>
              <a:rPr lang="en-US" sz="1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Waveguides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 over 4 lines connected up to the roof of AB1 (5 m height)</a:t>
            </a:r>
          </a:p>
          <a:p>
            <a:pPr marL="517525" lvl="2" indent="-342900" algn="just">
              <a:buFont typeface="+mj-lt"/>
              <a:buAutoNum type="arabicPeriod"/>
            </a:pPr>
            <a:r>
              <a:rPr lang="en-US" sz="1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Modulator and klystrons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place, tested at very low power, 1 klystron under substitution (re ordered by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Scandinova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7525" lvl="2" indent="-342900" algn="just">
              <a:buFont typeface="+mj-lt"/>
              <a:buAutoNum type="arabicPeriod"/>
            </a:pPr>
            <a:r>
              <a:rPr lang="en-US" sz="1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installed in corridor and roof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957461-8F37-2115-BD87-8962153BE6DB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119943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551EE-D05D-310E-2E35-E2121D335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6896DA-14EC-2149-DFBA-5C21458CB0C4}"/>
              </a:ext>
            </a:extLst>
          </p:cNvPr>
          <p:cNvSpPr txBox="1"/>
          <p:nvPr/>
        </p:nvSpPr>
        <p:spPr>
          <a:xfrm>
            <a:off x="495300" y="0"/>
            <a:ext cx="11417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WORKPLAN FOR END 2024 AND FIRST HALF OF 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4C3E68-89DB-A670-76C0-004460887FE2}"/>
              </a:ext>
            </a:extLst>
          </p:cNvPr>
          <p:cNvSpPr txBox="1"/>
          <p:nvPr/>
        </p:nvSpPr>
        <p:spPr>
          <a:xfrm>
            <a:off x="0" y="112763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8163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Nov-Dec 24: 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Precise position meas.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modulators on the roof to prepare the waveguides installation (LAYOUT &amp; ALIGNMENT (3))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 power supplies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 on racks (MAGNETS &amp; POWER SUPPLIES (3))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system and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network test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(CONTROLS (2), SYSTEM AND NETW. (1)) </a:t>
            </a:r>
          </a:p>
          <a:p>
            <a:pPr defTabSz="538163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25: 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Waveguides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 on the roof (LAYOUT &amp; ALIGNMENT (2), EXT. COMPANY (2))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Diagnostics controllers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 on racks and local test (DIAGNOSTICS &amp; TIMING (3))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 on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synchronization system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devices installation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racks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(RF &amp; SYNCRO (3)) </a:t>
            </a:r>
          </a:p>
          <a:p>
            <a:pPr defTabSz="538163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 25: 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Waveguides gun line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 up to the roof (VACUUM (2))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Waveguide installation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roof (VACUUM (2))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system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pre-test (CONTROLS (2), SYSTEM AND NETW. (1)) 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 on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LLRF systems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devices installation in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(RF &amp; SYNCRO (3)) </a:t>
            </a:r>
          </a:p>
          <a:p>
            <a:pPr defTabSz="538163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 25: 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diagnostics and timing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(DIAGNOSTICS &amp; TIMING (3))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Diagnostics stations tests (DIAGNOSTICS &amp; TIMING (3))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to SCANDINOVA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(PMO)</a:t>
            </a:r>
          </a:p>
          <a:p>
            <a:pPr defTabSz="538163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25: 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system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(CONTROLS (2), SYSTEM AND NETW. (1)) </a:t>
            </a:r>
          </a:p>
          <a:p>
            <a:pPr marL="1200150" lvl="2" indent="-285750" defTabSz="538163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klystron installation and test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(VACUUM (2), RF SOURCES &amp;RF DISTRIBUTION (1))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Deliverable 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A057D2-0AC7-E242-7A16-7E03AF2762BC}"/>
              </a:ext>
            </a:extLst>
          </p:cNvPr>
          <p:cNvSpPr txBox="1"/>
          <p:nvPr/>
        </p:nvSpPr>
        <p:spPr>
          <a:xfrm>
            <a:off x="0" y="638827"/>
            <a:ext cx="716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week activities on site, in parenthesis the involved WP and the FTE.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708EAF-38B7-3B32-C1F3-F3D2594067A7}"/>
              </a:ext>
            </a:extLst>
          </p:cNvPr>
          <p:cNvSpPr txBox="1"/>
          <p:nvPr/>
        </p:nvSpPr>
        <p:spPr>
          <a:xfrm>
            <a:off x="7465513" y="3181611"/>
            <a:ext cx="4484318" cy="2308324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NB: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delays from IFIN-HH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order for cables supply and pulling, power and cooling systems and clean room. This delay is at least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months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renegotiation of the next deliverables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final deadline (February 2026) will be done at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 of 2025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32AD70-E19F-1B31-25CC-46792A430E92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739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C2FCF-7A03-8D3C-9F2A-2FD6AC30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7A6E32-8EAC-3F40-1CE0-32A5E436CCA3}"/>
              </a:ext>
            </a:extLst>
          </p:cNvPr>
          <p:cNvSpPr txBox="1"/>
          <p:nvPr/>
        </p:nvSpPr>
        <p:spPr>
          <a:xfrm>
            <a:off x="4359058" y="139946"/>
            <a:ext cx="3319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pic>
        <p:nvPicPr>
          <p:cNvPr id="7" name="Immagine 6" descr="Immagine che contiene interno, ingegneria, macchina, industria&#10;&#10;Descrizione generata automaticamente">
            <a:extLst>
              <a:ext uri="{FF2B5EF4-FFF2-40B4-BE49-F238E27FC236}">
                <a16:creationId xmlns:a16="http://schemas.microsoft.com/office/drawing/2014/main" id="{1FAC0B19-5A6B-6047-57EB-F1A4F1C95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7"/>
          <a:stretch/>
        </p:blipFill>
        <p:spPr>
          <a:xfrm>
            <a:off x="5624187" y="869664"/>
            <a:ext cx="6371989" cy="44299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64BA81-3D97-EB7A-514F-C1EF1F438C3A}"/>
              </a:ext>
            </a:extLst>
          </p:cNvPr>
          <p:cNvSpPr txBox="1"/>
          <p:nvPr/>
        </p:nvSpPr>
        <p:spPr>
          <a:xfrm>
            <a:off x="0" y="764088"/>
            <a:ext cx="548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project, in charge of INFN-LNF, related to a new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Contract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signed between INFN and IFIN-HH (Romania) on March 2024 (3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MEuro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radioisotope source facility based on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MeV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photoinjetor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LINAC,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uses all the components delivered and paid by  IFIN-HH 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ELI-NP gamma beam system contract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deliverable (end of the project)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 2026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renegotiated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some delays in the  Milestones in charge of IFIN-HH (renegotiation expected beginning of 2025)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activities on going: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Deliverable concluded, 2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 report writing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55D514-9E48-A380-7007-74EB5EE8C670}"/>
              </a:ext>
            </a:extLst>
          </p:cNvPr>
          <p:cNvSpPr txBox="1"/>
          <p:nvPr/>
        </p:nvSpPr>
        <p:spPr>
          <a:xfrm>
            <a:off x="302144" y="5439004"/>
            <a:ext cx="1176219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YOUR ATTENTION </a:t>
            </a:r>
          </a:p>
          <a:p>
            <a:pPr algn="ctr"/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would like to acknowledge all WP leaders, colleagues and technicians that are contributing to this “complicated” enterprise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A2CD4C-0163-7F41-1617-4A011E64AC7C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6219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589953-6EEE-5EB9-CA38-C770F17C4463}"/>
              </a:ext>
            </a:extLst>
          </p:cNvPr>
          <p:cNvSpPr txBox="1"/>
          <p:nvPr/>
        </p:nvSpPr>
        <p:spPr>
          <a:xfrm>
            <a:off x="190976" y="914181"/>
            <a:ext cx="118465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ELI-NP gamma beam system: Brief History</a:t>
            </a:r>
          </a:p>
          <a:p>
            <a:pPr marL="342900" indent="-342900">
              <a:buAutoNum type="arabi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ELI-NP gamma beam system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SSRIP radioactive beam facility</a:t>
            </a:r>
          </a:p>
          <a:p>
            <a:pPr marL="342900" indent="-342900">
              <a:buAutoNum type="arabi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the new contract between INFN and IFIN-HH</a:t>
            </a:r>
          </a:p>
          <a:p>
            <a:pPr marL="342900" indent="-342900">
              <a:buAutoNum type="arabi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SSRIP: 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 chart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Parameters and layout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Workplan and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Timeschedule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(2023-2024) &amp; First half of 2025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 Status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Workplan for end 2024 &amp; First half of 2025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A53F13-91E3-6EC5-1725-6E74A034D2EF}"/>
              </a:ext>
            </a:extLst>
          </p:cNvPr>
          <p:cNvSpPr txBox="1"/>
          <p:nvPr/>
        </p:nvSpPr>
        <p:spPr>
          <a:xfrm>
            <a:off x="5086465" y="0"/>
            <a:ext cx="212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1A1C64-1144-5E14-53D9-BB9A3C402D24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15653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C444FC-5E71-7A8E-0641-E9F79BD37976}"/>
              </a:ext>
            </a:extLst>
          </p:cNvPr>
          <p:cNvSpPr txBox="1"/>
          <p:nvPr/>
        </p:nvSpPr>
        <p:spPr>
          <a:xfrm>
            <a:off x="1265129" y="-37578"/>
            <a:ext cx="1024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ELI-NP GAMMA BEAM SYSTEM: BRIEF HISTORY</a:t>
            </a:r>
          </a:p>
        </p:txBody>
      </p:sp>
      <p:pic>
        <p:nvPicPr>
          <p:cNvPr id="4" name="Immagine 3" descr="Immagine che contiene cielo, aria aperta, edificio, architettura&#10;&#10;Descrizione generata automaticamente">
            <a:extLst>
              <a:ext uri="{FF2B5EF4-FFF2-40B4-BE49-F238E27FC236}">
                <a16:creationId xmlns:a16="http://schemas.microsoft.com/office/drawing/2014/main" id="{192DBE4D-491B-72C9-F5BD-ECEE42A6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51" y="909626"/>
            <a:ext cx="2742549" cy="18283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148AEF-3E39-89FA-BAD3-D9E7E9EE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4" y="3540637"/>
            <a:ext cx="8663008" cy="289147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2D3AE5D-8EAD-A704-B139-11EA52296D88}"/>
              </a:ext>
            </a:extLst>
          </p:cNvPr>
          <p:cNvSpPr/>
          <p:nvPr/>
        </p:nvSpPr>
        <p:spPr>
          <a:xfrm>
            <a:off x="0" y="720268"/>
            <a:ext cx="6067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Original contract signed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EuroGammaS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Association and IFIN-HH,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implementation of an advanced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of Gamma-ray photons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Magurele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(Bucharest,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Romania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in the context of the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ELI-NP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Research Infrastructure:</a:t>
            </a:r>
          </a:p>
        </p:txBody>
      </p:sp>
      <p:pic>
        <p:nvPicPr>
          <p:cNvPr id="20" name="Immagine 19" descr="Immagine che contiene Carattere, logo, Elementi grafici, bianco&#10;&#10;Descrizione generata automaticamente">
            <a:extLst>
              <a:ext uri="{FF2B5EF4-FFF2-40B4-BE49-F238E27FC236}">
                <a16:creationId xmlns:a16="http://schemas.microsoft.com/office/drawing/2014/main" id="{1466B1D6-F911-B88D-51A4-636CF1D4D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4" b="22147"/>
          <a:stretch/>
        </p:blipFill>
        <p:spPr>
          <a:xfrm>
            <a:off x="6180137" y="669669"/>
            <a:ext cx="1160463" cy="660174"/>
          </a:xfrm>
          <a:prstGeom prst="rect">
            <a:avLst/>
          </a:prstGeom>
        </p:spPr>
      </p:pic>
      <p:pic>
        <p:nvPicPr>
          <p:cNvPr id="35" name="Immagine 34" descr="Immagine che contiene testo, logo, Carattere, Elementi grafici&#10;&#10;Descrizione generata automaticamente">
            <a:extLst>
              <a:ext uri="{FF2B5EF4-FFF2-40B4-BE49-F238E27FC236}">
                <a16:creationId xmlns:a16="http://schemas.microsoft.com/office/drawing/2014/main" id="{2BA4E12B-891D-1D0F-E6B5-2B1CACD3E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1" r="2137" b="27536"/>
          <a:stretch/>
        </p:blipFill>
        <p:spPr>
          <a:xfrm>
            <a:off x="6217550" y="1391853"/>
            <a:ext cx="1460109" cy="444500"/>
          </a:xfrm>
          <a:prstGeom prst="rect">
            <a:avLst/>
          </a:prstGeom>
        </p:spPr>
      </p:pic>
      <p:pic>
        <p:nvPicPr>
          <p:cNvPr id="54" name="Immagine 53" descr="Immagine che contiene logo, Elementi grafici, Carattere, cerchio&#10;&#10;Descrizione generata automaticamente">
            <a:extLst>
              <a:ext uri="{FF2B5EF4-FFF2-40B4-BE49-F238E27FC236}">
                <a16:creationId xmlns:a16="http://schemas.microsoft.com/office/drawing/2014/main" id="{9CD4B88B-16FA-4C75-3DAB-F4EEB0631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1" y="1357514"/>
            <a:ext cx="449263" cy="449263"/>
          </a:xfrm>
          <a:prstGeom prst="rect">
            <a:avLst/>
          </a:prstGeom>
        </p:spPr>
      </p:pic>
      <p:pic>
        <p:nvPicPr>
          <p:cNvPr id="66" name="Immagine 65" descr="Immagine che contiene Carattere, triangolo, design&#10;&#10;Descrizione generata automaticamente">
            <a:extLst>
              <a:ext uri="{FF2B5EF4-FFF2-40B4-BE49-F238E27FC236}">
                <a16:creationId xmlns:a16="http://schemas.microsoft.com/office/drawing/2014/main" id="{E34773AD-3686-EEBD-DF86-EAF84F2F8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3" y="2390347"/>
            <a:ext cx="459714" cy="543926"/>
          </a:xfrm>
          <a:prstGeom prst="rect">
            <a:avLst/>
          </a:prstGeom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AABE957C-BCFD-F2B0-B6E5-BEC0BBFAFBEB}"/>
              </a:ext>
            </a:extLst>
          </p:cNvPr>
          <p:cNvSpPr txBox="1"/>
          <p:nvPr/>
        </p:nvSpPr>
        <p:spPr>
          <a:xfrm>
            <a:off x="6908971" y="1970559"/>
            <a:ext cx="1481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Alsyom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S.A.S.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3" name="Immagine 72" descr="Immagine che contiene Elementi grafici, logo, grafica, clipart&#10;&#10;Descrizione generata automaticamente">
            <a:extLst>
              <a:ext uri="{FF2B5EF4-FFF2-40B4-BE49-F238E27FC236}">
                <a16:creationId xmlns:a16="http://schemas.microsoft.com/office/drawing/2014/main" id="{5D9283FD-5180-A616-2D56-D42990005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23586" r="13602" b="26929"/>
          <a:stretch/>
        </p:blipFill>
        <p:spPr>
          <a:xfrm>
            <a:off x="6190735" y="2458996"/>
            <a:ext cx="877329" cy="438665"/>
          </a:xfrm>
          <a:prstGeom prst="rect">
            <a:avLst/>
          </a:prstGeom>
        </p:spPr>
      </p:pic>
      <p:pic>
        <p:nvPicPr>
          <p:cNvPr id="75" name="Immagine 74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CCBD16F3-2518-C983-812F-729D57A24B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7" r="3490" b="39286"/>
          <a:stretch/>
        </p:blipFill>
        <p:spPr>
          <a:xfrm>
            <a:off x="7668783" y="2471352"/>
            <a:ext cx="1475216" cy="334906"/>
          </a:xfrm>
          <a:prstGeom prst="rect">
            <a:avLst/>
          </a:prstGeom>
        </p:spPr>
      </p:pic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5730BACC-3630-9372-797A-F47228D804D0}"/>
              </a:ext>
            </a:extLst>
          </p:cNvPr>
          <p:cNvSpPr txBox="1"/>
          <p:nvPr/>
        </p:nvSpPr>
        <p:spPr>
          <a:xfrm>
            <a:off x="7329460" y="821395"/>
            <a:ext cx="2196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"Association leader"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Freccia in giù 80">
            <a:extLst>
              <a:ext uri="{FF2B5EF4-FFF2-40B4-BE49-F238E27FC236}">
                <a16:creationId xmlns:a16="http://schemas.microsoft.com/office/drawing/2014/main" id="{459FFA08-1CF1-C8F7-D920-C9B75CDD7563}"/>
              </a:ext>
            </a:extLst>
          </p:cNvPr>
          <p:cNvSpPr/>
          <p:nvPr/>
        </p:nvSpPr>
        <p:spPr>
          <a:xfrm>
            <a:off x="2099632" y="1872475"/>
            <a:ext cx="1013254" cy="284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965CEB57-1EB4-A975-32FE-41E86181FFD6}"/>
              </a:ext>
            </a:extLst>
          </p:cNvPr>
          <p:cNvSpPr txBox="1"/>
          <p:nvPr/>
        </p:nvSpPr>
        <p:spPr>
          <a:xfrm>
            <a:off x="0" y="2239831"/>
            <a:ext cx="43248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I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delivered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payed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4" name="Freccia in giù 83">
            <a:extLst>
              <a:ext uri="{FF2B5EF4-FFF2-40B4-BE49-F238E27FC236}">
                <a16:creationId xmlns:a16="http://schemas.microsoft.com/office/drawing/2014/main" id="{58D8AF09-364A-8010-E1C9-6EACCF0E5CFD}"/>
              </a:ext>
            </a:extLst>
          </p:cNvPr>
          <p:cNvSpPr/>
          <p:nvPr/>
        </p:nvSpPr>
        <p:spPr>
          <a:xfrm>
            <a:off x="2086229" y="2706130"/>
            <a:ext cx="1052386" cy="3459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4A5B1758-B6AD-A002-7E7F-3B71DA893DE9}"/>
              </a:ext>
            </a:extLst>
          </p:cNvPr>
          <p:cNvSpPr txBox="1"/>
          <p:nvPr/>
        </p:nvSpPr>
        <p:spPr>
          <a:xfrm>
            <a:off x="0" y="3046123"/>
            <a:ext cx="8317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Unilateral termination of the contract and START of the 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Dispute</a:t>
            </a:r>
            <a:endParaRPr lang="en-GB" sz="20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ttangolo con angoli arrotondati 87">
            <a:extLst>
              <a:ext uri="{FF2B5EF4-FFF2-40B4-BE49-F238E27FC236}">
                <a16:creationId xmlns:a16="http://schemas.microsoft.com/office/drawing/2014/main" id="{F24A1FD9-BF62-7C6E-C9B7-BB54742FBC29}"/>
              </a:ext>
            </a:extLst>
          </p:cNvPr>
          <p:cNvSpPr/>
          <p:nvPr/>
        </p:nvSpPr>
        <p:spPr>
          <a:xfrm>
            <a:off x="234779" y="3528277"/>
            <a:ext cx="1804086" cy="22612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" name="Immagine 88">
            <a:extLst>
              <a:ext uri="{FF2B5EF4-FFF2-40B4-BE49-F238E27FC236}">
                <a16:creationId xmlns:a16="http://schemas.microsoft.com/office/drawing/2014/main" id="{87A2B0F4-6695-E59F-F232-4CD3C99F6A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-1730" r="5039" b="14028"/>
          <a:stretch/>
        </p:blipFill>
        <p:spPr>
          <a:xfrm>
            <a:off x="9022723" y="4794765"/>
            <a:ext cx="3033184" cy="1718769"/>
          </a:xfrm>
          <a:prstGeom prst="rect">
            <a:avLst/>
          </a:prstGeom>
        </p:spPr>
      </p:pic>
      <p:pic>
        <p:nvPicPr>
          <p:cNvPr id="90" name="Picture 2" descr="C:\Users\David\Desktop\ELI\GUN\IPAC_17\Foto\20170123_122125_red.jpg">
            <a:extLst>
              <a:ext uri="{FF2B5EF4-FFF2-40B4-BE49-F238E27FC236}">
                <a16:creationId xmlns:a16="http://schemas.microsoft.com/office/drawing/2014/main" id="{B9A4DC14-3A7E-CAB6-7EB6-EF23C8702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r="24413" b="15548"/>
          <a:stretch/>
        </p:blipFill>
        <p:spPr bwMode="auto">
          <a:xfrm>
            <a:off x="10121031" y="2959884"/>
            <a:ext cx="1935028" cy="17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FE7003-2286-6C92-5F9C-D230D81CDE2B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14827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4" grpId="0" animBg="1"/>
      <p:bldP spid="85" grpId="0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D238D5-3723-F70E-2DAC-7E8E07BBBFA3}"/>
              </a:ext>
            </a:extLst>
          </p:cNvPr>
          <p:cNvSpPr txBox="1"/>
          <p:nvPr/>
        </p:nvSpPr>
        <p:spPr>
          <a:xfrm>
            <a:off x="-1" y="746848"/>
            <a:ext cx="71147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2023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dispute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been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an agreement approved by the Romanian Court: the agreement concluded the previous contract with the refunding of all the penalties and stamp tax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10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MEuro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to the EUROGAMMAS Association.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new “Research Contract”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Public Institutions INFN and IFIN-HH only has been signed for the implementation of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radioactive beam facility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(project SSRIP-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Scalable System for Radio Isotopes Production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that will integrate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component already delivered for ELI-NP stage I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some modifications (waveguide configuration, laser clean room, control system,…):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new machine has to be installed in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original ELI-NP building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in a different position also for the technical rooms;</a:t>
            </a:r>
          </a:p>
          <a:p>
            <a:pPr marL="714375" lvl="2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machine is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(single bunch instead of multi bunch, 10 Hz instead of 100 Hz,…) and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beam commissioning with a proof of principle experiment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to be concluded by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 2026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0447D0-8FEB-2E23-4F24-CB0998ACBB3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ELI-NP GAMMA SOURCE </a:t>
            </a:r>
            <a:r>
              <a:rPr lang="en-US" sz="3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sz="36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SSRIP radioactive beam facility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359110-27F3-0ED1-615E-D5C751C6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05"/>
          <a:stretch/>
        </p:blipFill>
        <p:spPr>
          <a:xfrm>
            <a:off x="7137052" y="1656369"/>
            <a:ext cx="5054948" cy="11932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2F5CB4E-5148-D54A-51AE-C1AD0B19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54" y="2855934"/>
            <a:ext cx="4474053" cy="29623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8B12A3-B2C3-B890-DD38-1AB28437DDBD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198266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FECDBD-12FF-B8C2-517C-53CE33DE0CE3}"/>
              </a:ext>
            </a:extLst>
          </p:cNvPr>
          <p:cNvSpPr txBox="1"/>
          <p:nvPr/>
        </p:nvSpPr>
        <p:spPr>
          <a:xfrm>
            <a:off x="0" y="655067"/>
            <a:ext cx="118782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INFN-LNF is responsible for the implementation of this machine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research contract is only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Public Institutions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INFN will coordinate the work of the two industrial partners, Amplitude and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Scandinova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IFIN-HH pay INFN-LNF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cover the costs of personnel, equipment, missions, implementations of modulator, klystrons and laser systems;</a:t>
            </a: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value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600" b="1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MEuro</a:t>
            </a:r>
            <a:r>
              <a:rPr lang="en-US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according to 4 deliverables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2538" lvl="5" indent="-263525" algn="just" defTabSz="627063">
              <a:buFont typeface="+mj-lt"/>
              <a:buAutoNum type="arabicPeriod"/>
            </a:pPr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 of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auxiliary systems, building interfaces, data network, laser clean room and cables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2538" lvl="5" indent="-263525" algn="just" defTabSz="627063">
              <a:buFont typeface="+mj-lt"/>
              <a:buAutoNum type="arabicPeriod"/>
            </a:pPr>
            <a:r>
              <a:rPr lang="en-US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module installation and vacuum tests</a:t>
            </a:r>
          </a:p>
          <a:p>
            <a:pPr marL="1252538" lvl="5" indent="-263525" algn="just" defTabSz="627063">
              <a:buFont typeface="+mj-lt"/>
              <a:buAutoNum type="arabicPeriod"/>
            </a:pPr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power sources tests and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 station design</a:t>
            </a:r>
            <a:endParaRPr lang="it-IT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2538" lvl="5" indent="-263525" algn="just" defTabSz="627063">
              <a:buFont typeface="+mj-lt"/>
              <a:buAutoNum type="arabicPeriod"/>
            </a:pP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commissioning and electron bunch measurements and first experiment with scalable system for radioisotopes production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2538" lvl="2" indent="-263525" algn="just" defTabSz="627063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of the project February 2026</a:t>
            </a: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activities under IFIN-HH Responsibilities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(strongly correlated with INFN activities): auxiliary systems such as electrical power and cooling plants, cables (Contract with external Company), laser transport line implementation (IFIN-HH-CNRS contract), safety.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53CED1-395F-FF7E-E89D-F07684DBC17F}"/>
              </a:ext>
            </a:extLst>
          </p:cNvPr>
          <p:cNvSpPr txBox="1"/>
          <p:nvPr/>
        </p:nvSpPr>
        <p:spPr>
          <a:xfrm>
            <a:off x="2381808" y="0"/>
            <a:ext cx="715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THE NEW CONTRACT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21AEEA2-1D42-F14A-AE86-C9803FD12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35219"/>
              </p:ext>
            </p:extLst>
          </p:nvPr>
        </p:nvGraphicFramePr>
        <p:xfrm>
          <a:off x="1913752" y="4047666"/>
          <a:ext cx="9183418" cy="901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205">
                  <a:extLst>
                    <a:ext uri="{9D8B030D-6E8A-4147-A177-3AD203B41FA5}">
                      <a16:colId xmlns:a16="http://schemas.microsoft.com/office/drawing/2014/main" val="2162934933"/>
                    </a:ext>
                  </a:extLst>
                </a:gridCol>
                <a:gridCol w="1459478">
                  <a:extLst>
                    <a:ext uri="{9D8B030D-6E8A-4147-A177-3AD203B41FA5}">
                      <a16:colId xmlns:a16="http://schemas.microsoft.com/office/drawing/2014/main" val="2923068032"/>
                    </a:ext>
                  </a:extLst>
                </a:gridCol>
                <a:gridCol w="1926803">
                  <a:extLst>
                    <a:ext uri="{9D8B030D-6E8A-4147-A177-3AD203B41FA5}">
                      <a16:colId xmlns:a16="http://schemas.microsoft.com/office/drawing/2014/main" val="4049611323"/>
                    </a:ext>
                  </a:extLst>
                </a:gridCol>
                <a:gridCol w="1334021">
                  <a:extLst>
                    <a:ext uri="{9D8B030D-6E8A-4147-A177-3AD203B41FA5}">
                      <a16:colId xmlns:a16="http://schemas.microsoft.com/office/drawing/2014/main" val="921371035"/>
                    </a:ext>
                  </a:extLst>
                </a:gridCol>
                <a:gridCol w="1772075">
                  <a:extLst>
                    <a:ext uri="{9D8B030D-6E8A-4147-A177-3AD203B41FA5}">
                      <a16:colId xmlns:a16="http://schemas.microsoft.com/office/drawing/2014/main" val="414575029"/>
                    </a:ext>
                  </a:extLst>
                </a:gridCol>
                <a:gridCol w="1191836">
                  <a:extLst>
                    <a:ext uri="{9D8B030D-6E8A-4147-A177-3AD203B41FA5}">
                      <a16:colId xmlns:a16="http://schemas.microsoft.com/office/drawing/2014/main" val="1142494251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Deliverable 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Deliverable 2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Deliverable 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Deliverable 4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041455191"/>
                  </a:ext>
                </a:extLst>
              </a:tr>
              <a:tr h="106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Due Date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30 June 2024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31 December 2024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30 June 2025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28 February 2026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06994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Value (Euro)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206000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1020000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1285000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475000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2986000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668661938"/>
                  </a:ext>
                </a:extLst>
              </a:tr>
            </a:tbl>
          </a:graphicData>
        </a:graphic>
      </p:graphicFrame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5893543C-CA1E-ADDF-D8B3-26497901D661}"/>
              </a:ext>
            </a:extLst>
          </p:cNvPr>
          <p:cNvSpPr/>
          <p:nvPr/>
        </p:nvSpPr>
        <p:spPr>
          <a:xfrm>
            <a:off x="3781167" y="5014647"/>
            <a:ext cx="679622" cy="34598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D23B176-784F-AD15-700E-E2CD25BF0086}"/>
              </a:ext>
            </a:extLst>
          </p:cNvPr>
          <p:cNvSpPr txBox="1"/>
          <p:nvPr/>
        </p:nvSpPr>
        <p:spPr>
          <a:xfrm>
            <a:off x="3880867" y="529732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AEE60DD1-2090-6265-60A6-EB83DD04018A}"/>
              </a:ext>
            </a:extLst>
          </p:cNvPr>
          <p:cNvSpPr/>
          <p:nvPr/>
        </p:nvSpPr>
        <p:spPr>
          <a:xfrm>
            <a:off x="5601729" y="5031122"/>
            <a:ext cx="679622" cy="34598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A500147-CF07-B70D-7BAA-53AB67586036}"/>
              </a:ext>
            </a:extLst>
          </p:cNvPr>
          <p:cNvSpPr txBox="1"/>
          <p:nvPr/>
        </p:nvSpPr>
        <p:spPr>
          <a:xfrm>
            <a:off x="5082914" y="530110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OK: Report writing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795CFA-2B9F-C203-6C5D-9580A71B9FD3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34026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2E11350-4348-AAB9-E270-E141A1EC9C0A}"/>
              </a:ext>
            </a:extLst>
          </p:cNvPr>
          <p:cNvSpPr/>
          <p:nvPr/>
        </p:nvSpPr>
        <p:spPr>
          <a:xfrm>
            <a:off x="242047" y="1757082"/>
            <a:ext cx="2133600" cy="2779059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BD9E7057-7AC3-4399-3A1D-7C98A5D4442D}"/>
              </a:ext>
            </a:extLst>
          </p:cNvPr>
          <p:cNvSpPr/>
          <p:nvPr/>
        </p:nvSpPr>
        <p:spPr>
          <a:xfrm>
            <a:off x="2680447" y="1746738"/>
            <a:ext cx="9337382" cy="3668410"/>
          </a:xfrm>
          <a:prstGeom prst="rect">
            <a:avLst/>
          </a:prstGeom>
          <a:solidFill>
            <a:srgbClr val="FFCC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447331-6AC7-C9FA-CD8C-44E2F860478E}"/>
              </a:ext>
            </a:extLst>
          </p:cNvPr>
          <p:cNvSpPr txBox="1"/>
          <p:nvPr/>
        </p:nvSpPr>
        <p:spPr>
          <a:xfrm>
            <a:off x="2725654" y="0"/>
            <a:ext cx="651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SSRIP: ORGANIZATION CHART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F0BEED-19A3-F716-21B0-EB29B8ADA7DE}"/>
              </a:ext>
            </a:extLst>
          </p:cNvPr>
          <p:cNvSpPr txBox="1"/>
          <p:nvPr/>
        </p:nvSpPr>
        <p:spPr>
          <a:xfrm>
            <a:off x="4487421" y="715236"/>
            <a:ext cx="2672862" cy="8617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Alesini (LNF)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Franzini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71B078-5043-5AC5-32FC-050C8E60AD0A}"/>
              </a:ext>
            </a:extLst>
          </p:cNvPr>
          <p:cNvSpPr txBox="1"/>
          <p:nvPr/>
        </p:nvSpPr>
        <p:spPr>
          <a:xfrm>
            <a:off x="627315" y="1854915"/>
            <a:ext cx="133643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F.Falcoz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(AMPLITUDE)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C8AAD4-BF6B-5F16-601F-AEC43AC8FF9E}"/>
              </a:ext>
            </a:extLst>
          </p:cNvPr>
          <p:cNvSpPr txBox="1"/>
          <p:nvPr/>
        </p:nvSpPr>
        <p:spPr>
          <a:xfrm>
            <a:off x="4408216" y="4337219"/>
            <a:ext cx="2183423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ELECTRICAL PLANTS AND PLC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Catuscelli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R.Ricci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7EB165-7C64-1881-D0DA-24A4665265E6}"/>
              </a:ext>
            </a:extLst>
          </p:cNvPr>
          <p:cNvSpPr txBox="1"/>
          <p:nvPr/>
        </p:nvSpPr>
        <p:spPr>
          <a:xfrm>
            <a:off x="6680819" y="4444097"/>
            <a:ext cx="2957146" cy="76944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COOLING AND VENTILATION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 Tuscano, U. Rotundo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2849A84-B05A-4CF8-8BF0-D622B9177D66}"/>
              </a:ext>
            </a:extLst>
          </p:cNvPr>
          <p:cNvSpPr txBox="1"/>
          <p:nvPr/>
        </p:nvSpPr>
        <p:spPr>
          <a:xfrm>
            <a:off x="2752164" y="3097168"/>
            <a:ext cx="1617955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 &amp; ALIGNMENT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E.Di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Pasquale </a:t>
            </a:r>
            <a:b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51D8A67-5C13-74D5-973C-E489242F40C4}"/>
              </a:ext>
            </a:extLst>
          </p:cNvPr>
          <p:cNvSpPr txBox="1"/>
          <p:nvPr/>
        </p:nvSpPr>
        <p:spPr>
          <a:xfrm>
            <a:off x="441782" y="2760350"/>
            <a:ext cx="1770186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OPTICAL LINES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F.Zomer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K.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Dupraz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(CNRS)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0C2B10A-CFF1-F859-4705-E263862C82AA}"/>
              </a:ext>
            </a:extLst>
          </p:cNvPr>
          <p:cNvSpPr txBox="1"/>
          <p:nvPr/>
        </p:nvSpPr>
        <p:spPr>
          <a:xfrm>
            <a:off x="506360" y="3620962"/>
            <a:ext cx="1559169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 SOURCES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M.Lindholm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(SCANDINOVA)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A485F88-8B45-BA20-B4D0-6D20E04A2828}"/>
              </a:ext>
            </a:extLst>
          </p:cNvPr>
          <p:cNvSpPr txBox="1"/>
          <p:nvPr/>
        </p:nvSpPr>
        <p:spPr>
          <a:xfrm>
            <a:off x="4480606" y="1930008"/>
            <a:ext cx="1658937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 SOURCES &amp;RF DISTRIBUTION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F.Cardelli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58ABFA9-B8CA-17DF-3A44-3D9F40E37E3D}"/>
              </a:ext>
            </a:extLst>
          </p:cNvPr>
          <p:cNvSpPr txBox="1"/>
          <p:nvPr/>
        </p:nvSpPr>
        <p:spPr>
          <a:xfrm>
            <a:off x="6219624" y="1930008"/>
            <a:ext cx="1349829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DIAGNOSTICS &amp; TIMING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Franzini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DFA6A67-D827-91FF-9EDF-4F8220BC5B1B}"/>
              </a:ext>
            </a:extLst>
          </p:cNvPr>
          <p:cNvSpPr txBox="1"/>
          <p:nvPr/>
        </p:nvSpPr>
        <p:spPr>
          <a:xfrm>
            <a:off x="7631380" y="1930008"/>
            <a:ext cx="1393867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Michelotti</a:t>
            </a:r>
            <a:b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D509005-D62F-A160-8137-6F3A6F8E0B2B}"/>
              </a:ext>
            </a:extLst>
          </p:cNvPr>
          <p:cNvSpPr txBox="1"/>
          <p:nvPr/>
        </p:nvSpPr>
        <p:spPr>
          <a:xfrm>
            <a:off x="10779073" y="1941883"/>
            <a:ext cx="1125414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VACUUM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Liedl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C0AFCB-00FA-F417-1C57-F3EB26F0E899}"/>
              </a:ext>
            </a:extLst>
          </p:cNvPr>
          <p:cNvSpPr txBox="1"/>
          <p:nvPr/>
        </p:nvSpPr>
        <p:spPr>
          <a:xfrm>
            <a:off x="2742201" y="1930008"/>
            <a:ext cx="1651669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MAGNETS &amp; POWER SUPPLIES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A.Vannozzi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03F6567-61FE-7CE8-B2CD-30A8970D38F8}"/>
              </a:ext>
            </a:extLst>
          </p:cNvPr>
          <p:cNvSpPr txBox="1"/>
          <p:nvPr/>
        </p:nvSpPr>
        <p:spPr>
          <a:xfrm>
            <a:off x="9108374" y="1930008"/>
            <a:ext cx="1591294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 &amp; SYNCRO 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L.Piersanti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338FC4C-CFEB-F0BE-59E6-45E0F0B4FA82}"/>
              </a:ext>
            </a:extLst>
          </p:cNvPr>
          <p:cNvSpPr txBox="1"/>
          <p:nvPr/>
        </p:nvSpPr>
        <p:spPr>
          <a:xfrm>
            <a:off x="4486894" y="3097168"/>
            <a:ext cx="1640774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DYNAMICS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Faillace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C00376F-DD9F-69F0-09D8-D138A7D3F292}"/>
              </a:ext>
            </a:extLst>
          </p:cNvPr>
          <p:cNvSpPr txBox="1"/>
          <p:nvPr/>
        </p:nvSpPr>
        <p:spPr>
          <a:xfrm>
            <a:off x="6238766" y="3097168"/>
            <a:ext cx="1325816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Vescovi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DEB5B3-6B6B-3455-A544-588F10F2FEA5}"/>
              </a:ext>
            </a:extLst>
          </p:cNvPr>
          <p:cNvSpPr txBox="1"/>
          <p:nvPr/>
        </p:nvSpPr>
        <p:spPr>
          <a:xfrm>
            <a:off x="7635834" y="3097168"/>
            <a:ext cx="1413163" cy="12618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 PROTECTION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S.Pioli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85B64E-A9F8-D295-AAB7-FFB0733185E9}"/>
              </a:ext>
            </a:extLst>
          </p:cNvPr>
          <p:cNvSpPr txBox="1"/>
          <p:nvPr/>
        </p:nvSpPr>
        <p:spPr>
          <a:xfrm>
            <a:off x="9120716" y="3097168"/>
            <a:ext cx="1578952" cy="12618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AND NETWORK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Gargana</a:t>
            </a:r>
            <a:b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(LNF)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F7D769-84DB-2182-24F1-61D7227FCC44}"/>
              </a:ext>
            </a:extLst>
          </p:cNvPr>
          <p:cNvSpPr txBox="1"/>
          <p:nvPr/>
        </p:nvSpPr>
        <p:spPr>
          <a:xfrm>
            <a:off x="10799578" y="3097168"/>
            <a:ext cx="1123248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 Grimaldi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(INFN-MI)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B37060-5068-082D-9561-1E766EDB3E2B}"/>
              </a:ext>
            </a:extLst>
          </p:cNvPr>
          <p:cNvSpPr txBox="1"/>
          <p:nvPr/>
        </p:nvSpPr>
        <p:spPr>
          <a:xfrm>
            <a:off x="2694480" y="5529282"/>
            <a:ext cx="3042932" cy="8925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IN SUPPORT OF THE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Stecchi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A. D’Uffizi, S.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Cantarella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94B4C4-567E-69CD-BC1A-B7C0D83E4B0F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229101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35F12F-3CD0-E58C-AC37-10371E672C3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SSRIP FACILITY: PARAMETERS AND SCHEMATIC LAYOUT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DF808CD8-327B-8474-FF0C-FCC2C721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91" y="3980630"/>
            <a:ext cx="4256109" cy="2877370"/>
          </a:xfrm>
          <a:prstGeom prst="rect">
            <a:avLst/>
          </a:prstGeom>
        </p:spPr>
      </p:pic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1491AC9C-8A26-27E0-9A56-A7391759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93630"/>
              </p:ext>
            </p:extLst>
          </p:nvPr>
        </p:nvGraphicFramePr>
        <p:xfrm>
          <a:off x="8020833" y="747330"/>
          <a:ext cx="4083485" cy="2994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2784">
                  <a:extLst>
                    <a:ext uri="{9D8B030D-6E8A-4147-A177-3AD203B41FA5}">
                      <a16:colId xmlns:a16="http://schemas.microsoft.com/office/drawing/2014/main" val="515125692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1658295021"/>
                    </a:ext>
                  </a:extLst>
                </a:gridCol>
              </a:tblGrid>
              <a:tr h="1816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Accelerator </a:t>
                      </a:r>
                      <a:r>
                        <a:rPr lang="it-IT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parameters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9199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76668913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 band/C band RF frequency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2.856 / 5.712 GHz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64331339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 band accelerating gradient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MV/m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80069635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Band accelerating gradient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MV/m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96339587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Gun Gradient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&gt;=80MV/m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5691348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Bunch/pulse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780414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Repetition frequency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Hz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656758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Charge per bunch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pC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80331498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 beam energy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MeV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213245288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cielo, aria aperta, edificio, architettura&#10;&#10;Descrizione generata automaticamente">
            <a:extLst>
              <a:ext uri="{FF2B5EF4-FFF2-40B4-BE49-F238E27FC236}">
                <a16:creationId xmlns:a16="http://schemas.microsoft.com/office/drawing/2014/main" id="{16BCB920-7110-1B45-C9B1-A40F8FF7D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" y="2675795"/>
            <a:ext cx="2742549" cy="1828366"/>
          </a:xfrm>
          <a:prstGeom prst="rect">
            <a:avLst/>
          </a:prstGeom>
        </p:spPr>
      </p:pic>
      <p:pic>
        <p:nvPicPr>
          <p:cNvPr id="8" name="Immagine 7" descr="Immagine che contiene Modello in scala, casa&#10;&#10;Descrizione generata automaticamente">
            <a:extLst>
              <a:ext uri="{FF2B5EF4-FFF2-40B4-BE49-F238E27FC236}">
                <a16:creationId xmlns:a16="http://schemas.microsoft.com/office/drawing/2014/main" id="{D1B51A9D-93EB-303D-7726-26CB2FAE6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3" r="11260"/>
          <a:stretch/>
        </p:blipFill>
        <p:spPr>
          <a:xfrm>
            <a:off x="2885082" y="1929357"/>
            <a:ext cx="5043893" cy="4650518"/>
          </a:xfrm>
          <a:prstGeom prst="rect">
            <a:avLst/>
          </a:prstGeom>
        </p:spPr>
      </p:pic>
      <p:grpSp>
        <p:nvGrpSpPr>
          <p:cNvPr id="56" name="Gruppo 55">
            <a:extLst>
              <a:ext uri="{FF2B5EF4-FFF2-40B4-BE49-F238E27FC236}">
                <a16:creationId xmlns:a16="http://schemas.microsoft.com/office/drawing/2014/main" id="{25C72DDC-F65F-A9B3-B63C-324C51D2C6D0}"/>
              </a:ext>
            </a:extLst>
          </p:cNvPr>
          <p:cNvGrpSpPr/>
          <p:nvPr/>
        </p:nvGrpSpPr>
        <p:grpSpPr>
          <a:xfrm>
            <a:off x="1453019" y="4504161"/>
            <a:ext cx="1352811" cy="330886"/>
            <a:chOff x="1453019" y="4504161"/>
            <a:chExt cx="1352811" cy="330886"/>
          </a:xfrm>
        </p:grpSpPr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7EDA218E-8294-0097-FB2A-4A7C54D48504}"/>
                </a:ext>
              </a:extLst>
            </p:cNvPr>
            <p:cNvCxnSpPr>
              <a:cxnSpLocks/>
            </p:cNvCxnSpPr>
            <p:nvPr/>
          </p:nvCxnSpPr>
          <p:spPr>
            <a:xfrm>
              <a:off x="1453019" y="4822521"/>
              <a:ext cx="1352811" cy="0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AC116D1F-F567-000C-CF4F-CE365AE5936A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1455107" y="4504161"/>
              <a:ext cx="8675" cy="330886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4077C1F-6F74-E641-5BAC-97908D265F17}"/>
              </a:ext>
            </a:extLst>
          </p:cNvPr>
          <p:cNvSpPr txBox="1"/>
          <p:nvPr/>
        </p:nvSpPr>
        <p:spPr>
          <a:xfrm>
            <a:off x="0" y="701458"/>
            <a:ext cx="76141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new facility will be implemented in 4 areas inside the main ELI-NP building:</a:t>
            </a: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experimental hall: LINAC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modulators, klystrons and RF racks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laser and control room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Corridor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racks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C238D452-F666-0A82-4121-4638ED6B887C}"/>
              </a:ext>
            </a:extLst>
          </p:cNvPr>
          <p:cNvGrpSpPr/>
          <p:nvPr/>
        </p:nvGrpSpPr>
        <p:grpSpPr>
          <a:xfrm>
            <a:off x="3670126" y="1440493"/>
            <a:ext cx="2192055" cy="2079321"/>
            <a:chOff x="3670126" y="1440493"/>
            <a:chExt cx="2192055" cy="2079321"/>
          </a:xfrm>
        </p:grpSpPr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990ED598-EDEF-9AA0-8504-A45652581989}"/>
                </a:ext>
              </a:extLst>
            </p:cNvPr>
            <p:cNvCxnSpPr>
              <a:cxnSpLocks/>
            </p:cNvCxnSpPr>
            <p:nvPr/>
          </p:nvCxnSpPr>
          <p:spPr>
            <a:xfrm>
              <a:off x="5862181" y="1440493"/>
              <a:ext cx="0" cy="20793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BFE9B0EC-C8EF-3557-755C-FD686EDDBC9B}"/>
                </a:ext>
              </a:extLst>
            </p:cNvPr>
            <p:cNvCxnSpPr>
              <a:cxnSpLocks/>
            </p:cNvCxnSpPr>
            <p:nvPr/>
          </p:nvCxnSpPr>
          <p:spPr>
            <a:xfrm>
              <a:off x="3670126" y="1465545"/>
              <a:ext cx="2192055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270455E0-AF9F-8655-46F2-A05FF503CDA0}"/>
              </a:ext>
            </a:extLst>
          </p:cNvPr>
          <p:cNvGrpSpPr/>
          <p:nvPr/>
        </p:nvGrpSpPr>
        <p:grpSpPr>
          <a:xfrm>
            <a:off x="4962395" y="1703540"/>
            <a:ext cx="413358" cy="1803748"/>
            <a:chOff x="4962395" y="1703540"/>
            <a:chExt cx="413358" cy="1803748"/>
          </a:xfrm>
        </p:grpSpPr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51742A08-65D0-0F5E-594E-0598FE5C0571}"/>
                </a:ext>
              </a:extLst>
            </p:cNvPr>
            <p:cNvCxnSpPr>
              <a:cxnSpLocks/>
            </p:cNvCxnSpPr>
            <p:nvPr/>
          </p:nvCxnSpPr>
          <p:spPr>
            <a:xfrm>
              <a:off x="5375753" y="1703540"/>
              <a:ext cx="0" cy="1803748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32BF5492-1D2F-DE04-5955-A55C73232166}"/>
                </a:ext>
              </a:extLst>
            </p:cNvPr>
            <p:cNvCxnSpPr>
              <a:cxnSpLocks/>
            </p:cNvCxnSpPr>
            <p:nvPr/>
          </p:nvCxnSpPr>
          <p:spPr>
            <a:xfrm>
              <a:off x="4962395" y="1730679"/>
              <a:ext cx="411271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9214F49B-C59A-37AB-C451-993C72B2A1BA}"/>
              </a:ext>
            </a:extLst>
          </p:cNvPr>
          <p:cNvGrpSpPr/>
          <p:nvPr/>
        </p:nvGrpSpPr>
        <p:grpSpPr>
          <a:xfrm>
            <a:off x="3774510" y="1966586"/>
            <a:ext cx="1448843" cy="2931091"/>
            <a:chOff x="3774510" y="1966586"/>
            <a:chExt cx="1448843" cy="3123157"/>
          </a:xfrm>
        </p:grpSpPr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2E683077-3745-25DB-93CF-519255B26BF3}"/>
                </a:ext>
              </a:extLst>
            </p:cNvPr>
            <p:cNvCxnSpPr>
              <a:cxnSpLocks/>
            </p:cNvCxnSpPr>
            <p:nvPr/>
          </p:nvCxnSpPr>
          <p:spPr>
            <a:xfrm>
              <a:off x="5217090" y="1966586"/>
              <a:ext cx="0" cy="3123157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54CF0EC9-8B63-4F56-FA49-274F0ED0614D}"/>
                </a:ext>
              </a:extLst>
            </p:cNvPr>
            <p:cNvCxnSpPr>
              <a:cxnSpLocks/>
            </p:cNvCxnSpPr>
            <p:nvPr/>
          </p:nvCxnSpPr>
          <p:spPr>
            <a:xfrm>
              <a:off x="3774510" y="2008339"/>
              <a:ext cx="1448843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E2A4C25F-0186-2996-3AB1-A7873F3D5BBB}"/>
              </a:ext>
            </a:extLst>
          </p:cNvPr>
          <p:cNvGrpSpPr/>
          <p:nvPr/>
        </p:nvGrpSpPr>
        <p:grpSpPr>
          <a:xfrm>
            <a:off x="2248422" y="2298525"/>
            <a:ext cx="2812093" cy="2148215"/>
            <a:chOff x="2248422" y="2298525"/>
            <a:chExt cx="2812093" cy="2288089"/>
          </a:xfrm>
        </p:grpSpPr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BC85E676-0DB6-D803-2726-58AF273CADA0}"/>
                </a:ext>
              </a:extLst>
            </p:cNvPr>
            <p:cNvCxnSpPr>
              <a:cxnSpLocks/>
            </p:cNvCxnSpPr>
            <p:nvPr/>
          </p:nvCxnSpPr>
          <p:spPr>
            <a:xfrm>
              <a:off x="5039638" y="2304789"/>
              <a:ext cx="0" cy="2281825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49">
              <a:extLst>
                <a:ext uri="{FF2B5EF4-FFF2-40B4-BE49-F238E27FC236}">
                  <a16:creationId xmlns:a16="http://schemas.microsoft.com/office/drawing/2014/main" id="{D88EC85E-AACE-CD9E-CB73-4473B10216B1}"/>
                </a:ext>
              </a:extLst>
            </p:cNvPr>
            <p:cNvCxnSpPr>
              <a:cxnSpLocks/>
            </p:cNvCxnSpPr>
            <p:nvPr/>
          </p:nvCxnSpPr>
          <p:spPr>
            <a:xfrm>
              <a:off x="2248422" y="2298525"/>
              <a:ext cx="2812093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4F672D-6827-2F1B-0881-EA4E4AAC4860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25410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67EBCA-1F91-1D75-AE9A-18B5C80CD07F}"/>
              </a:ext>
            </a:extLst>
          </p:cNvPr>
          <p:cNvSpPr txBox="1"/>
          <p:nvPr/>
        </p:nvSpPr>
        <p:spPr>
          <a:xfrm>
            <a:off x="3433940" y="0"/>
            <a:ext cx="5434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SSRIP FACILITY: LAYOUT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098F62-D6E0-F089-9BAB-86C8C248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r="23501"/>
          <a:stretch/>
        </p:blipFill>
        <p:spPr>
          <a:xfrm>
            <a:off x="7152362" y="529013"/>
            <a:ext cx="4772416" cy="6003311"/>
          </a:xfrm>
          <a:prstGeom prst="rect">
            <a:avLst/>
          </a:prstGeom>
        </p:spPr>
      </p:pic>
      <p:pic>
        <p:nvPicPr>
          <p:cNvPr id="3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A372A037-8755-B6A6-2CB6-B68BEEA8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6" y="1873228"/>
            <a:ext cx="5611358" cy="41643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099A7B-B5F7-AAFC-6993-A3AE1624E27D}"/>
              </a:ext>
            </a:extLst>
          </p:cNvPr>
          <p:cNvSpPr txBox="1"/>
          <p:nvPr/>
        </p:nvSpPr>
        <p:spPr>
          <a:xfrm>
            <a:off x="6214071" y="3738366"/>
            <a:ext cx="8380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12D26EC-018E-D151-23F9-A6EAAC27A9B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960307" y="4076920"/>
            <a:ext cx="1672805" cy="14220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667CF76-A38C-913E-EE40-1BBAD6B582C9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209334" y="5022938"/>
            <a:ext cx="1759334" cy="11708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21DB78-2B2A-0013-6415-D47F07ECA887}"/>
              </a:ext>
            </a:extLst>
          </p:cNvPr>
          <p:cNvSpPr txBox="1"/>
          <p:nvPr/>
        </p:nvSpPr>
        <p:spPr>
          <a:xfrm>
            <a:off x="5965258" y="1498282"/>
            <a:ext cx="773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03CC5B4-5257-6B32-5F25-AEC08DD264EA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352131" y="1836836"/>
            <a:ext cx="1702105" cy="12696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65DCCD-7045-8208-47F8-2601E7E3B8AD}"/>
              </a:ext>
            </a:extLst>
          </p:cNvPr>
          <p:cNvSpPr txBox="1"/>
          <p:nvPr/>
        </p:nvSpPr>
        <p:spPr>
          <a:xfrm>
            <a:off x="5887207" y="2642066"/>
            <a:ext cx="1691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 TRANSPORT LINE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AA1438E-9311-49E4-4B26-63A3200DCC22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219189" y="3226841"/>
            <a:ext cx="3513538" cy="175851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005DBD-B8B0-04BB-C983-282EFBEBF43C}"/>
              </a:ext>
            </a:extLst>
          </p:cNvPr>
          <p:cNvSpPr txBox="1"/>
          <p:nvPr/>
        </p:nvSpPr>
        <p:spPr>
          <a:xfrm>
            <a:off x="1538376" y="782875"/>
            <a:ext cx="181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MODULATORS AND KLYSTRONS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BE10B41-82FB-47A2-9158-E527C3E7F7E4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565753" y="1367650"/>
            <a:ext cx="881923" cy="15759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9ED3BB-FB10-5170-168B-67A794E3CBA4}"/>
              </a:ext>
            </a:extLst>
          </p:cNvPr>
          <p:cNvSpPr txBox="1"/>
          <p:nvPr/>
        </p:nvSpPr>
        <p:spPr>
          <a:xfrm>
            <a:off x="790284" y="6193770"/>
            <a:ext cx="838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RACKS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B1658CE-A06B-ED79-9979-37AA381EDA4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209334" y="3294346"/>
            <a:ext cx="1245767" cy="28994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F8EBEB9B-B6FC-B244-17B8-AA2E15396514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732727" y="3226841"/>
            <a:ext cx="2574111" cy="103200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B7EEEC88-03FC-B7DE-771F-67A6A9A019E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33112" y="4076920"/>
            <a:ext cx="3563074" cy="13343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9115971-FED3-2948-7375-AEDC60B6A249}"/>
              </a:ext>
            </a:extLst>
          </p:cNvPr>
          <p:cNvSpPr txBox="1"/>
          <p:nvPr/>
        </p:nvSpPr>
        <p:spPr>
          <a:xfrm>
            <a:off x="6541835" y="4654853"/>
            <a:ext cx="1462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ROOM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0BDC7CA9-EE60-AC47-95BE-118A1BE043D1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448822" y="4993407"/>
            <a:ext cx="1824162" cy="6808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92DFFF96-2B64-DC3B-235C-F7853B6D3E51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7272984" y="4993407"/>
            <a:ext cx="2159115" cy="69341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04663B04-1F42-E159-3CAA-BE637DE2A266}"/>
              </a:ext>
            </a:extLst>
          </p:cNvPr>
          <p:cNvSpPr txBox="1"/>
          <p:nvPr/>
        </p:nvSpPr>
        <p:spPr>
          <a:xfrm>
            <a:off x="6493818" y="5947549"/>
            <a:ext cx="12096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ROOM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11DA2615-F32F-8475-6111-857BA474E5F1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4947781" y="5874708"/>
            <a:ext cx="1546037" cy="36522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D6A41C0E-15E4-B5D7-F0F9-B64110D26EF9}"/>
              </a:ext>
            </a:extLst>
          </p:cNvPr>
          <p:cNvCxnSpPr>
            <a:cxnSpLocks/>
            <a:stCxn id="14" idx="2"/>
          </p:cNvCxnSpPr>
          <p:nvPr/>
        </p:nvCxnSpPr>
        <p:spPr>
          <a:xfrm flipV="1">
            <a:off x="2447676" y="1114817"/>
            <a:ext cx="5418669" cy="2528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BB162D7-3E8A-1BC2-19CD-5C811454D6E1}"/>
              </a:ext>
            </a:extLst>
          </p:cNvPr>
          <p:cNvSpPr txBox="1"/>
          <p:nvPr/>
        </p:nvSpPr>
        <p:spPr>
          <a:xfrm>
            <a:off x="10525094" y="896433"/>
            <a:ext cx="14372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WAVEGUIDES</a:t>
            </a: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F7385791-C6F8-5317-0352-25B6BFE2EA29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9444625" y="1234987"/>
            <a:ext cx="1799100" cy="8944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A8BFD3F8-369A-A5B7-1C2D-EBF1CA1FE3CE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254685" y="1836836"/>
            <a:ext cx="4097446" cy="22591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2BB81E-B092-5507-08FC-C5CC34748698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26303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  <p:bldP spid="16" grpId="0"/>
      <p:bldP spid="45" grpId="0"/>
      <p:bldP spid="5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A921E-0BA4-A9E7-F9AF-A7C603DD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534C47-6D91-BDD0-ED3C-E35C86A91E64}"/>
              </a:ext>
            </a:extLst>
          </p:cNvPr>
          <p:cNvSpPr txBox="1"/>
          <p:nvPr/>
        </p:nvSpPr>
        <p:spPr>
          <a:xfrm>
            <a:off x="2680571" y="0"/>
            <a:ext cx="7164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WORKPLAN AND TIMESCHEDULE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B4B25D-2A15-5139-3F77-EBC2B138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168"/>
            <a:ext cx="12192000" cy="45379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2522E2-66E3-8D22-4CAE-62215388304F}"/>
              </a:ext>
            </a:extLst>
          </p:cNvPr>
          <p:cNvSpPr txBox="1"/>
          <p:nvPr/>
        </p:nvSpPr>
        <p:spPr>
          <a:xfrm>
            <a:off x="0" y="7138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 activities are strongly intercorrelated with the IFIN-HH activities (milestones)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 constant monitoring of the workplan and planning is necessary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C45C22-8BBC-5B9A-0711-CAB26EC90C2E}"/>
              </a:ext>
            </a:extLst>
          </p:cNvPr>
          <p:cNvSpPr txBox="1"/>
          <p:nvPr/>
        </p:nvSpPr>
        <p:spPr>
          <a:xfrm>
            <a:off x="3670127" y="6519446"/>
            <a:ext cx="438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Alesini, SSRIP, 68 Sci. Com., Frascati, 20-11-2024</a:t>
            </a:r>
          </a:p>
        </p:txBody>
      </p:sp>
    </p:spTree>
    <p:extLst>
      <p:ext uri="{BB962C8B-B14F-4D97-AF65-F5344CB8AC3E}">
        <p14:creationId xmlns:p14="http://schemas.microsoft.com/office/powerpoint/2010/main" val="4029869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1649</Words>
  <Application>Microsoft Office PowerPoint</Application>
  <PresentationFormat>Widescreen</PresentationFormat>
  <Paragraphs>239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Symbol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Alesini</dc:creator>
  <cp:lastModifiedBy>David Alesini</cp:lastModifiedBy>
  <cp:revision>33</cp:revision>
  <dcterms:created xsi:type="dcterms:W3CDTF">2024-11-18T08:34:21Z</dcterms:created>
  <dcterms:modified xsi:type="dcterms:W3CDTF">2024-11-20T13:51:51Z</dcterms:modified>
</cp:coreProperties>
</file>