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6" r:id="rId1"/>
  </p:sldMasterIdLst>
  <p:notesMasterIdLst>
    <p:notesMasterId r:id="rId25"/>
  </p:notesMasterIdLst>
  <p:sldIdLst>
    <p:sldId id="256" r:id="rId2"/>
    <p:sldId id="279" r:id="rId3"/>
    <p:sldId id="264" r:id="rId4"/>
    <p:sldId id="260" r:id="rId5"/>
    <p:sldId id="280" r:id="rId6"/>
    <p:sldId id="257" r:id="rId7"/>
    <p:sldId id="263" r:id="rId8"/>
    <p:sldId id="265" r:id="rId9"/>
    <p:sldId id="259" r:id="rId10"/>
    <p:sldId id="271" r:id="rId11"/>
    <p:sldId id="273" r:id="rId12"/>
    <p:sldId id="266" r:id="rId13"/>
    <p:sldId id="281" r:id="rId14"/>
    <p:sldId id="267" r:id="rId15"/>
    <p:sldId id="268" r:id="rId16"/>
    <p:sldId id="269" r:id="rId17"/>
    <p:sldId id="282" r:id="rId18"/>
    <p:sldId id="270" r:id="rId19"/>
    <p:sldId id="278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BB4"/>
    <a:srgbClr val="BEC9D4"/>
    <a:srgbClr val="747B82"/>
    <a:srgbClr val="030C59"/>
    <a:srgbClr val="D7FAFF"/>
    <a:srgbClr val="C4E1F9"/>
    <a:srgbClr val="7B91AA"/>
    <a:srgbClr val="4F609C"/>
    <a:srgbClr val="A7C0E9"/>
    <a:srgbClr val="557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/>
    <p:restoredTop sz="94737"/>
  </p:normalViewPr>
  <p:slideViewPr>
    <p:cSldViewPr snapToGrid="0">
      <p:cViewPr>
        <p:scale>
          <a:sx n="90" d="100"/>
          <a:sy n="90" d="100"/>
        </p:scale>
        <p:origin x="13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797AB-B843-424D-8381-1C8B8E927C7C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F122D-11E1-8247-8085-FA2AB3D2F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5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6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1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800E-4F21-4744-8F53-1BBFF536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7" y="66646"/>
            <a:ext cx="10124398" cy="71146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74ADD-7CB0-46C3-A68E-7B679CF45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Preliminary axion analysis (jack.halliday@physics.ox.ac.uk)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01FC5-64BB-47C3-9DAC-5219FD301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42ECDE-0EED-4F40-BAE4-4F5CEDAF9C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4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3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9DA7-ACD0-BB49-A869-84A47792CA98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F02F9-D1CD-BC4B-8772-2201B165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07DD-89DC-5980-9648-8055A0899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519" y="2704331"/>
            <a:ext cx="10872962" cy="1105453"/>
          </a:xfrm>
        </p:spPr>
        <p:txBody>
          <a:bodyPr>
            <a:normAutofit/>
          </a:bodyPr>
          <a:lstStyle/>
          <a:p>
            <a:r>
              <a:rPr lang="en-US" sz="6600" dirty="0"/>
              <a:t>Fireball at LNF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94084-1A33-6FDE-4BE2-D644ABF88104}"/>
              </a:ext>
            </a:extLst>
          </p:cNvPr>
          <p:cNvSpPr txBox="1"/>
          <p:nvPr/>
        </p:nvSpPr>
        <p:spPr>
          <a:xfrm>
            <a:off x="659519" y="4061977"/>
            <a:ext cx="1087296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75"/>
            <a:r>
              <a:rPr lang="en-GB" sz="3200" dirty="0"/>
              <a:t>Presentation to the scientific board of LNF – 20/11/24</a:t>
            </a:r>
            <a:endParaRPr lang="en-US" sz="3200" dirty="0"/>
          </a:p>
          <a:p>
            <a:pPr algn="ctr" defTabSz="457075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7A706-7092-EA45-D799-E7AA35C3244F}"/>
              </a:ext>
            </a:extLst>
          </p:cNvPr>
          <p:cNvSpPr txBox="1"/>
          <p:nvPr/>
        </p:nvSpPr>
        <p:spPr>
          <a:xfrm>
            <a:off x="659519" y="4805972"/>
            <a:ext cx="1087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75"/>
            <a:r>
              <a:rPr lang="en-GB" sz="2800" b="1" dirty="0"/>
              <a:t>Principle Investigators</a:t>
            </a:r>
            <a:r>
              <a:rPr lang="en-GB" sz="2800" dirty="0"/>
              <a:t>: E. E. Los, R. Bingham, G. Gregori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92641-7FFD-BEC2-02C7-4FBB87D6892F}"/>
              </a:ext>
            </a:extLst>
          </p:cNvPr>
          <p:cNvSpPr txBox="1"/>
          <p:nvPr/>
        </p:nvSpPr>
        <p:spPr>
          <a:xfrm>
            <a:off x="200025" y="6111204"/>
            <a:ext cx="116871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This work is supported in parts by UKRI under grants no. EP/Y035038/1 (converted from ERC Advanced Grant), ST/W000903/1 and MR/W006723/1."</a:t>
            </a:r>
            <a:endParaRPr lang="en-GB" sz="2000" i="1" dirty="0"/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E9E5BF73-B6D3-2649-6154-84488AAE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" y="34527"/>
            <a:ext cx="1975558" cy="19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98AA1-C9B4-FE54-E6E5-7E7B423692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30" b="8670"/>
          <a:stretch/>
        </p:blipFill>
        <p:spPr bwMode="auto">
          <a:xfrm>
            <a:off x="8144437" y="-13673"/>
            <a:ext cx="4047563" cy="1975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674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8B65-2DC1-F811-8139-4FFFBDDE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1"/>
            <a:ext cx="10515600" cy="97536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E1: Pair beam generation: FLUKA simulations</a:t>
            </a:r>
          </a:p>
        </p:txBody>
      </p:sp>
      <p:pic>
        <p:nvPicPr>
          <p:cNvPr id="4" name="Google Shape;89;p16">
            <a:extLst>
              <a:ext uri="{FF2B5EF4-FFF2-40B4-BE49-F238E27FC236}">
                <a16:creationId xmlns:a16="http://schemas.microsoft.com/office/drawing/2014/main" id="{E25860A5-A186-BE7B-F4F7-51EAEB1F3254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76300" y="1603631"/>
            <a:ext cx="5951542" cy="457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1;p16">
            <a:extLst>
              <a:ext uri="{FF2B5EF4-FFF2-40B4-BE49-F238E27FC236}">
                <a16:creationId xmlns:a16="http://schemas.microsoft.com/office/drawing/2014/main" id="{3B633E8A-7E69-5987-7648-7701B770B4CD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648450" y="1603631"/>
            <a:ext cx="4865356" cy="4574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2BEAB3-4FB8-2DBA-B13D-F37F11220315}"/>
              </a:ext>
            </a:extLst>
          </p:cNvPr>
          <p:cNvSpPr txBox="1"/>
          <p:nvPr/>
        </p:nvSpPr>
        <p:spPr>
          <a:xfrm>
            <a:off x="678194" y="6300301"/>
            <a:ext cx="10835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800" b="1" dirty="0">
                <a:latin typeface="Libre Franklin"/>
                <a:ea typeface="Libre Franklin"/>
                <a:cs typeface="Libre Franklin"/>
              </a:rPr>
              <a:t>Approximate beam densities = 10</a:t>
            </a:r>
            <a:r>
              <a:rPr lang="en-GB" sz="1800" b="1" baseline="30000" dirty="0">
                <a:latin typeface="Libre Franklin"/>
                <a:ea typeface="Libre Franklin"/>
                <a:cs typeface="Libre Franklin"/>
              </a:rPr>
              <a:t>8</a:t>
            </a:r>
            <a:r>
              <a:rPr lang="en-GB" sz="1800" b="1" dirty="0">
                <a:latin typeface="Libre Franklin"/>
                <a:ea typeface="Libre Franklin"/>
                <a:cs typeface="Libre Franklin"/>
              </a:rPr>
              <a:t>−10</a:t>
            </a:r>
            <a:r>
              <a:rPr lang="en-GB" sz="1800" b="1" baseline="30000" dirty="0">
                <a:latin typeface="Libre Franklin"/>
                <a:ea typeface="Libre Franklin"/>
                <a:cs typeface="Libre Franklin"/>
              </a:rPr>
              <a:t>9</a:t>
            </a:r>
            <a:r>
              <a:rPr lang="en-GB" sz="1800" b="1" dirty="0">
                <a:latin typeface="Libre Franklin"/>
                <a:ea typeface="Libre Franklin"/>
                <a:cs typeface="Libre Franklin"/>
              </a:rPr>
              <a:t> cm</a:t>
            </a:r>
            <a:r>
              <a:rPr lang="en-GB" sz="1800" b="1" baseline="30000" dirty="0">
                <a:latin typeface="Libre Franklin"/>
                <a:ea typeface="Libre Franklin"/>
                <a:cs typeface="Libre Franklin"/>
              </a:rPr>
              <a:t>−3</a:t>
            </a:r>
            <a:r>
              <a:rPr lang="en-GB" sz="1800" dirty="0"/>
              <a:t> (assuming 1 cm</a:t>
            </a:r>
            <a:r>
              <a:rPr lang="en-GB" sz="1800" baseline="30000" dirty="0"/>
              <a:t>2</a:t>
            </a:r>
            <a:r>
              <a:rPr lang="en-GB" sz="1800" dirty="0"/>
              <a:t> beam size and 1.5 ns pulse).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1A72A5-807F-DD4E-1D45-14FF98E59926}"/>
                  </a:ext>
                </a:extLst>
              </p:cNvPr>
              <p:cNvSpPr txBox="1"/>
              <p:nvPr/>
            </p:nvSpPr>
            <p:spPr>
              <a:xfrm>
                <a:off x="678194" y="997394"/>
                <a:ext cx="10835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Simulated incident electron beam: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/>
                  <a:t> particles, 0.1-0.6GeV energy, 1.5ns duration.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1A72A5-807F-DD4E-1D45-14FF98E59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94" y="997394"/>
                <a:ext cx="10835612" cy="461665"/>
              </a:xfrm>
              <a:prstGeom prst="rect">
                <a:avLst/>
              </a:prstGeom>
              <a:blipFill>
                <a:blip r:embed="rId4"/>
                <a:stretch>
                  <a:fillRect l="-82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1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09A4-FCBF-82F4-761C-2DF79909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3" y="80414"/>
            <a:ext cx="11700868" cy="8114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E1: OSIRIS Simulations (density modulations &amp; B-field)</a:t>
            </a:r>
          </a:p>
        </p:txBody>
      </p:sp>
      <p:pic>
        <p:nvPicPr>
          <p:cNvPr id="9" name="Picture 8" descr="A diagram of energy and a graph of a wave&#10;&#10;Description automatically generated with medium confidence">
            <a:extLst>
              <a:ext uri="{FF2B5EF4-FFF2-40B4-BE49-F238E27FC236}">
                <a16:creationId xmlns:a16="http://schemas.microsoft.com/office/drawing/2014/main" id="{7238AA9F-7834-EB58-9F42-4361861F89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850"/>
          <a:stretch/>
        </p:blipFill>
        <p:spPr>
          <a:xfrm>
            <a:off x="218440" y="815693"/>
            <a:ext cx="3930770" cy="2980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7D36F5-AF22-215C-5DB3-D92599740DD0}"/>
                  </a:ext>
                </a:extLst>
              </p:cNvPr>
              <p:cNvSpPr txBox="1"/>
              <p:nvPr/>
            </p:nvSpPr>
            <p:spPr>
              <a:xfrm>
                <a:off x="96887" y="3731212"/>
                <a:ext cx="669137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3m plasma cell, uniform plasma, density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400" dirty="0"/>
                  <a:t>cm</a:t>
                </a:r>
                <a:r>
                  <a:rPr lang="en-US" sz="2400" baseline="30000" dirty="0"/>
                  <a:t>-3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Pair beam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8×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400" dirty="0"/>
                  <a:t>cm</a:t>
                </a:r>
                <a:r>
                  <a:rPr lang="en-US" sz="2400" baseline="30000" dirty="0"/>
                  <a:t>-3 </a:t>
                </a:r>
                <a:r>
                  <a:rPr lang="en-US" sz="2400" dirty="0"/>
                  <a:t>density, 2% divergence, 275ps duration.</a:t>
                </a:r>
                <a:endParaRPr lang="en-US" sz="2400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10mT self-generated magnetic fields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Primarily linear growth regime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Plasma density modulations ~skin depth (10ps)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7D36F5-AF22-215C-5DB3-D92599740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7" y="3731212"/>
                <a:ext cx="6691371" cy="2677656"/>
              </a:xfrm>
              <a:prstGeom prst="rect">
                <a:avLst/>
              </a:prstGeom>
              <a:blipFill>
                <a:blip r:embed="rId3"/>
                <a:stretch>
                  <a:fillRect l="-1326" t="-1887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B6489F7-79F8-9920-3BD5-A5816D2028A2}"/>
              </a:ext>
            </a:extLst>
          </p:cNvPr>
          <p:cNvSpPr txBox="1"/>
          <p:nvPr/>
        </p:nvSpPr>
        <p:spPr>
          <a:xfrm>
            <a:off x="8311143" y="1843658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Magnetic field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BB62B1-49BE-E62C-C883-9AA3A538E102}"/>
              </a:ext>
            </a:extLst>
          </p:cNvPr>
          <p:cNvSpPr/>
          <p:nvPr/>
        </p:nvSpPr>
        <p:spPr>
          <a:xfrm>
            <a:off x="96887" y="779875"/>
            <a:ext cx="8241202" cy="297303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4D478F-E0C9-8B56-D64A-530AF424DAA3}"/>
              </a:ext>
            </a:extLst>
          </p:cNvPr>
          <p:cNvSpPr txBox="1"/>
          <p:nvPr/>
        </p:nvSpPr>
        <p:spPr>
          <a:xfrm>
            <a:off x="8459642" y="3222740"/>
            <a:ext cx="335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Beam density profile</a:t>
            </a:r>
          </a:p>
        </p:txBody>
      </p:sp>
      <p:pic>
        <p:nvPicPr>
          <p:cNvPr id="20" name="Picture 19" descr="A close-up of a graph&#10;&#10;Description automatically generated">
            <a:extLst>
              <a:ext uri="{FF2B5EF4-FFF2-40B4-BE49-F238E27FC236}">
                <a16:creationId xmlns:a16="http://schemas.microsoft.com/office/drawing/2014/main" id="{AF24504E-3CBE-A224-C5C4-0B42F0CBDB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37" t="3030" r="5782" b="6591"/>
          <a:stretch/>
        </p:blipFill>
        <p:spPr>
          <a:xfrm>
            <a:off x="4149920" y="819670"/>
            <a:ext cx="4064183" cy="28948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F22B2FC-F7E9-6DF6-86EE-3A5E499D0E66}"/>
              </a:ext>
            </a:extLst>
          </p:cNvPr>
          <p:cNvSpPr/>
          <p:nvPr/>
        </p:nvSpPr>
        <p:spPr>
          <a:xfrm>
            <a:off x="6788258" y="3765104"/>
            <a:ext cx="5405712" cy="3090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diagram of a graph showing a blue and red graph&#10;&#10;Description automatically generated with medium confidence">
            <a:extLst>
              <a:ext uri="{FF2B5EF4-FFF2-40B4-BE49-F238E27FC236}">
                <a16:creationId xmlns:a16="http://schemas.microsoft.com/office/drawing/2014/main" id="{D6A70926-7053-08EF-A272-4F5FD88C6C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944" t="4854" r="5364" b="5233"/>
          <a:stretch/>
        </p:blipFill>
        <p:spPr>
          <a:xfrm>
            <a:off x="6870432" y="3833368"/>
            <a:ext cx="5295254" cy="30162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8D8DEB-4E15-E3E8-6D45-F49412BE0914}"/>
              </a:ext>
            </a:extLst>
          </p:cNvPr>
          <p:cNvSpPr txBox="1"/>
          <p:nvPr/>
        </p:nvSpPr>
        <p:spPr>
          <a:xfrm>
            <a:off x="218440" y="6447407"/>
            <a:ext cx="4789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R. A. Fonseca et al., LNCS 2331, 342-351 (2002)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7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8DEB-2AF3-3FE7-10B4-4F01974E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" y="100699"/>
            <a:ext cx="10515600" cy="86028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E1: predictions: synchrotron emission &amp; 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6E94-015D-963A-BFFD-80845F2D2080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936973" y="2093644"/>
            <a:ext cx="6096000" cy="42971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36DF0-4E1F-4A14-7FC7-887ADF61EC22}"/>
                  </a:ext>
                </a:extLst>
              </p:cNvPr>
              <p:cNvSpPr txBox="1"/>
              <p:nvPr/>
            </p:nvSpPr>
            <p:spPr>
              <a:xfrm>
                <a:off x="591097" y="2652785"/>
                <a:ext cx="5169624" cy="2052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Expect scattered photons to have 50keV energies + high harmonics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36DF0-4E1F-4A14-7FC7-887ADF61E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7" y="2652785"/>
                <a:ext cx="5169624" cy="2052998"/>
              </a:xfrm>
              <a:prstGeom prst="rect">
                <a:avLst/>
              </a:prstGeom>
              <a:blipFill>
                <a:blip r:embed="rId3"/>
                <a:stretch>
                  <a:fillRect l="-2206" t="-3067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BD4129B-E1A5-C7FD-9A1C-103BDD913CD6}"/>
              </a:ext>
            </a:extLst>
          </p:cNvPr>
          <p:cNvSpPr txBox="1"/>
          <p:nvPr/>
        </p:nvSpPr>
        <p:spPr>
          <a:xfrm>
            <a:off x="7423688" y="1472339"/>
            <a:ext cx="3559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Synchrotron emission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3266A-5688-584A-EE61-EE0BC02FE84B}"/>
              </a:ext>
            </a:extLst>
          </p:cNvPr>
          <p:cNvSpPr txBox="1"/>
          <p:nvPr/>
        </p:nvSpPr>
        <p:spPr>
          <a:xfrm>
            <a:off x="591097" y="1472339"/>
            <a:ext cx="445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Inverse Compton scattering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C2E64-27EC-EB73-CD15-14E2DA8178AA}"/>
              </a:ext>
            </a:extLst>
          </p:cNvPr>
          <p:cNvSpPr txBox="1"/>
          <p:nvPr/>
        </p:nvSpPr>
        <p:spPr>
          <a:xfrm>
            <a:off x="6096000" y="6390784"/>
            <a:ext cx="4789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R. A. Fonseca et al., LNCS 2331, 342-351 (2002)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5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EA402-BE78-0FA3-E4A1-C111C16C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474F-8724-D36A-AA89-8AD3A033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0" y="-12740"/>
            <a:ext cx="10515600" cy="89614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Overview of planned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F4FE-A30F-1421-B561-AC211EDF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E1</a:t>
            </a:r>
          </a:p>
          <a:p>
            <a:pPr marL="0" indent="0">
              <a:buNone/>
            </a:pPr>
            <a:r>
              <a:rPr lang="en-US" dirty="0"/>
              <a:t>Investigate different models of GRBs pair beam instabilities and inverse Compton scattering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E2</a:t>
            </a:r>
          </a:p>
          <a:p>
            <a:pPr marL="0" indent="0">
              <a:buNone/>
            </a:pPr>
            <a:r>
              <a:rPr lang="en-US" dirty="0"/>
              <a:t>Maser emission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E3</a:t>
            </a:r>
          </a:p>
          <a:p>
            <a:pPr marL="0" indent="0">
              <a:buNone/>
            </a:pPr>
            <a:r>
              <a:rPr lang="en-US" dirty="0"/>
              <a:t>Particle acceleration by relativistic </a:t>
            </a:r>
            <a:r>
              <a:rPr lang="en-US" dirty="0" err="1"/>
              <a:t>collisionless</a:t>
            </a:r>
            <a:r>
              <a:rPr lang="en-US" dirty="0"/>
              <a:t> shocks</a:t>
            </a:r>
          </a:p>
        </p:txBody>
      </p:sp>
    </p:spTree>
    <p:extLst>
      <p:ext uri="{BB962C8B-B14F-4D97-AF65-F5344CB8AC3E}">
        <p14:creationId xmlns:p14="http://schemas.microsoft.com/office/powerpoint/2010/main" val="14291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7681-B9E8-2383-954C-4D537C26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96056"/>
            <a:ext cx="10515600" cy="80905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E2: Maser emission</a:t>
            </a:r>
          </a:p>
        </p:txBody>
      </p:sp>
      <p:pic>
        <p:nvPicPr>
          <p:cNvPr id="3074" name="Picture 2" descr="Fig. 2.7">
            <a:extLst>
              <a:ext uri="{FF2B5EF4-FFF2-40B4-BE49-F238E27FC236}">
                <a16:creationId xmlns:a16="http://schemas.microsoft.com/office/drawing/2014/main" id="{AB35B276-755D-A61D-0C22-016969781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42" y="119272"/>
            <a:ext cx="6743167" cy="22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D8183E-87DD-BFD7-41F5-B5543C937ACD}"/>
                  </a:ext>
                </a:extLst>
              </p:cNvPr>
              <p:cNvSpPr txBox="1"/>
              <p:nvPr/>
            </p:nvSpPr>
            <p:spPr>
              <a:xfrm>
                <a:off x="223521" y="2802171"/>
                <a:ext cx="5730238" cy="3877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Electron moves into a magnetic mirror,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population inverse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800" dirty="0"/>
                  <a:t>; “horseshoe distribution”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Coherent maser radiation due to stimulated synchrotron emission.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Observed only for </a:t>
                </a:r>
                <a:r>
                  <a:rPr lang="en-US" sz="2800" b="1" dirty="0"/>
                  <a:t>non-relativistic</a:t>
                </a:r>
                <a:r>
                  <a:rPr lang="en-US" sz="2800" dirty="0"/>
                  <a:t> electrons (S L McConville 2008, K. Ronald 2008)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D8183E-87DD-BFD7-41F5-B5543C937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1" y="2802171"/>
                <a:ext cx="5730238" cy="3877985"/>
              </a:xfrm>
              <a:prstGeom prst="rect">
                <a:avLst/>
              </a:prstGeom>
              <a:blipFill>
                <a:blip r:embed="rId3"/>
                <a:stretch>
                  <a:fillRect l="-3540" t="-2932" b="-4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C1F60-2DFF-4643-863E-6CE86727BFAE}"/>
                  </a:ext>
                </a:extLst>
              </p:cNvPr>
              <p:cNvSpPr txBox="1"/>
              <p:nvPr/>
            </p:nvSpPr>
            <p:spPr>
              <a:xfrm>
                <a:off x="142506" y="975918"/>
                <a:ext cx="5208104" cy="1773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 , 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0" i="0" dirty="0">
                  <a:latin typeface="Cambria Math" panose="02040503050406030204" pitchFamily="18" charset="0"/>
                </a:endParaRPr>
              </a:p>
              <a:p>
                <a:pPr algn="ctr"/>
                <a:endParaRPr lang="en-GB" sz="2800" b="0" i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28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C1F60-2DFF-4643-863E-6CE86727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6" y="975918"/>
                <a:ext cx="5208104" cy="1773371"/>
              </a:xfrm>
              <a:prstGeom prst="rect">
                <a:avLst/>
              </a:prstGeom>
              <a:blipFill>
                <a:blip r:embed="rId4"/>
                <a:stretch>
                  <a:fillRect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9B07FB9-72F5-35D4-986E-AC73225438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55"/>
          <a:stretch/>
        </p:blipFill>
        <p:spPr>
          <a:xfrm>
            <a:off x="5768080" y="2546272"/>
            <a:ext cx="5913119" cy="43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8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EA8E-1AF5-41F5-795A-B9B0C2EB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75565"/>
            <a:ext cx="10515600" cy="106743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E2: Experimental setup</a:t>
            </a:r>
          </a:p>
        </p:txBody>
      </p:sp>
      <p:pic>
        <p:nvPicPr>
          <p:cNvPr id="5" name="Content Placeholder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B2E1A13-1BB3-7E43-BE89-496A56D01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" y="1039176"/>
            <a:ext cx="9372600" cy="39549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ACC2EC-A3FB-5FF2-96C0-3749E4C18936}"/>
              </a:ext>
            </a:extLst>
          </p:cNvPr>
          <p:cNvSpPr txBox="1"/>
          <p:nvPr/>
        </p:nvSpPr>
        <p:spPr>
          <a:xfrm>
            <a:off x="93344" y="4822340"/>
            <a:ext cx="79219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Maser emission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Heterodyne detector: spectrum, power and polarisation of radiation, </a:t>
            </a:r>
            <a:r>
              <a:rPr lang="en-GB" sz="2400" dirty="0">
                <a:effectLst/>
              </a:rPr>
              <a:t>OR THz  antenna</a:t>
            </a:r>
          </a:p>
          <a:p>
            <a:r>
              <a:rPr lang="en-GB" sz="2400" dirty="0">
                <a:latin typeface="Calibri"/>
              </a:rPr>
              <a:t>LNF, Oxford &amp; STFC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latin typeface="Calibri"/>
              </a:rPr>
              <a:t>have expertise in THz detection, further work needed to finalize design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A graph of a magnetic resonance function&#10;&#10;Description automatically generated with medium confidence">
            <a:extLst>
              <a:ext uri="{FF2B5EF4-FFF2-40B4-BE49-F238E27FC236}">
                <a16:creationId xmlns:a16="http://schemas.microsoft.com/office/drawing/2014/main" id="{3AD0EBD3-E388-8F75-287F-F113768C6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512" y="3571106"/>
            <a:ext cx="4600114" cy="31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718B-B11E-2194-CCF9-3A0AE1D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7"/>
            <a:ext cx="9350188" cy="109560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E2: OSIRIS Maser emission simulations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1E37E-D9FF-097A-C1B5-A4CE54A4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52800" y="1500500"/>
            <a:ext cx="8839200" cy="4531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DA3A12-2586-2396-83CC-B9F0413B4076}"/>
              </a:ext>
            </a:extLst>
          </p:cNvPr>
          <p:cNvSpPr/>
          <p:nvPr/>
        </p:nvSpPr>
        <p:spPr bwMode="auto">
          <a:xfrm>
            <a:off x="0" y="1787240"/>
            <a:ext cx="3535680" cy="39781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2" tIns="45698" rIns="91422" bIns="45698" rtlCol="0" anchor="t">
            <a:noAutofit/>
          </a:bodyPr>
          <a:lstStyle/>
          <a:p>
            <a:pPr marR="63499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Calibri"/>
              </a:rPr>
              <a:t>Maser emission at 0.8 THz (&amp; harmonics), polarization dependence</a:t>
            </a:r>
          </a:p>
          <a:p>
            <a:pPr marR="63499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Calibri"/>
              </a:rPr>
              <a:t>Dependence on distance between Ta target &amp; flux concentrator.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48371-51D3-A153-7941-A9F7A7A80E5C}"/>
              </a:ext>
            </a:extLst>
          </p:cNvPr>
          <p:cNvSpPr txBox="1"/>
          <p:nvPr/>
        </p:nvSpPr>
        <p:spPr>
          <a:xfrm>
            <a:off x="3701281" y="6423117"/>
            <a:ext cx="4789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R. A. Fonseca et al., LNCS 2331, 342-351 (2002)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17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AC4F4-CE7D-84D6-59A7-CE093EB86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0170-7F23-01E1-8CFC-F06FC6C7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1" y="117152"/>
            <a:ext cx="10515600" cy="87473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Overview of planned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E59A-5E2F-9D8F-2E54-01964AC2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E1</a:t>
            </a:r>
          </a:p>
          <a:p>
            <a:pPr marL="0" indent="0">
              <a:buNone/>
            </a:pPr>
            <a:r>
              <a:rPr lang="en-US" dirty="0"/>
              <a:t>Investigate different models of GRBs pair beam instabilities and inverse Compton scattering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E2</a:t>
            </a:r>
          </a:p>
          <a:p>
            <a:pPr marL="0" indent="0">
              <a:buNone/>
            </a:pPr>
            <a:r>
              <a:rPr lang="en-US" dirty="0"/>
              <a:t>Maser emission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E3</a:t>
            </a:r>
          </a:p>
          <a:p>
            <a:pPr marL="0" indent="0">
              <a:buNone/>
            </a:pPr>
            <a:r>
              <a:rPr lang="en-US" dirty="0"/>
              <a:t>Particle acceleration by relativistic </a:t>
            </a:r>
            <a:r>
              <a:rPr lang="en-US" dirty="0" err="1"/>
              <a:t>collisionless</a:t>
            </a:r>
            <a:r>
              <a:rPr lang="en-US" dirty="0"/>
              <a:t> shocks</a:t>
            </a:r>
          </a:p>
        </p:txBody>
      </p:sp>
    </p:spTree>
    <p:extLst>
      <p:ext uri="{BB962C8B-B14F-4D97-AF65-F5344CB8AC3E}">
        <p14:creationId xmlns:p14="http://schemas.microsoft.com/office/powerpoint/2010/main" val="11294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5627-02BC-AED4-9A1F-0DEC48A0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" y="173661"/>
            <a:ext cx="5986670" cy="76793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E3: Particle acceleration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FC9AC8C-D659-E7BC-C06B-49A13218DC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692" y="1233922"/>
                <a:ext cx="6102626" cy="537306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Acceleration mechanisms for energetic cosmic rays:</a:t>
                </a:r>
              </a:p>
              <a:p>
                <a:pPr marL="0" indent="0">
                  <a:buNone/>
                </a:pPr>
                <a:r>
                  <a:rPr lang="en-US" b="1" dirty="0"/>
                  <a:t>1</a:t>
                </a:r>
                <a:r>
                  <a:rPr lang="en-US" b="1" baseline="30000" dirty="0"/>
                  <a:t>st</a:t>
                </a:r>
                <a:r>
                  <a:rPr lang="en-US" b="1" dirty="0"/>
                  <a:t> order fermi acceleration:</a:t>
                </a:r>
              </a:p>
              <a:p>
                <a:r>
                  <a:rPr lang="en-US" dirty="0"/>
                  <a:t>Particles accelerated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 (shock Lorentz factor) on first crossing shock boundary</a:t>
                </a:r>
              </a:p>
              <a:p>
                <a:r>
                  <a:rPr lang="en-US" dirty="0"/>
                  <a:t>Particle acceleration by relativistic shocks not yet measured experimentally.</a:t>
                </a:r>
              </a:p>
              <a:p>
                <a:pPr marL="0" indent="0">
                  <a:buNone/>
                </a:pPr>
                <a:r>
                  <a:rPr lang="en-US" b="1" dirty="0"/>
                  <a:t>2</a:t>
                </a:r>
                <a:r>
                  <a:rPr lang="en-US" b="1" baseline="30000" dirty="0"/>
                  <a:t>nd</a:t>
                </a:r>
                <a:r>
                  <a:rPr lang="en-US" b="1" dirty="0"/>
                  <a:t>  order fermi acceleration:</a:t>
                </a:r>
              </a:p>
              <a:p>
                <a:r>
                  <a:rPr lang="en-US" dirty="0"/>
                  <a:t>Particles colliding with counter-propagating magnetized plasma are reflected &amp; accelerated.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FC9AC8C-D659-E7BC-C06B-49A13218D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92" y="1233922"/>
                <a:ext cx="6102626" cy="5373066"/>
              </a:xfrm>
              <a:blipFill>
                <a:blip r:embed="rId2"/>
                <a:stretch>
                  <a:fillRect l="-2075" t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iagram of a shock wave&#10;&#10;Description automatically generated">
            <a:extLst>
              <a:ext uri="{FF2B5EF4-FFF2-40B4-BE49-F238E27FC236}">
                <a16:creationId xmlns:a16="http://schemas.microsoft.com/office/drawing/2014/main" id="{80F0FACE-D165-204F-F3D9-15E14CF6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06" t="12705" r="1581" b="5067"/>
          <a:stretch/>
        </p:blipFill>
        <p:spPr>
          <a:xfrm>
            <a:off x="6798365" y="1019215"/>
            <a:ext cx="5131943" cy="2450681"/>
          </a:xfrm>
          <a:prstGeom prst="rect">
            <a:avLst/>
          </a:prstGeom>
        </p:spPr>
      </p:pic>
      <p:pic>
        <p:nvPicPr>
          <p:cNvPr id="13" name="Picture 12" descr="A diagram of a brain&#10;&#10;Description automatically generated">
            <a:extLst>
              <a:ext uri="{FF2B5EF4-FFF2-40B4-BE49-F238E27FC236}">
                <a16:creationId xmlns:a16="http://schemas.microsoft.com/office/drawing/2014/main" id="{D424763D-DC13-6F7E-7E00-FAE5A36783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8" t="10497" r="3155" b="1458"/>
          <a:stretch/>
        </p:blipFill>
        <p:spPr>
          <a:xfrm>
            <a:off x="6980583" y="3796523"/>
            <a:ext cx="4429539" cy="28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210CA-A9BB-58F7-AC60-BCC6EDCB1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5DB8-16BD-7079-6E6F-ADCB0E80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17" y="66645"/>
            <a:ext cx="11972445" cy="12850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E1: Transverse momentum suppression of pair beam instabilities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A diagram of different types of light&#10;&#10;Description automatically generated with medium confidence">
            <a:extLst>
              <a:ext uri="{FF2B5EF4-FFF2-40B4-BE49-F238E27FC236}">
                <a16:creationId xmlns:a16="http://schemas.microsoft.com/office/drawing/2014/main" id="{6E761351-802B-923A-DEC0-E7E4149E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7" t="4150" r="1018" b="2971"/>
          <a:stretch/>
        </p:blipFill>
        <p:spPr>
          <a:xfrm>
            <a:off x="4029277" y="1668388"/>
            <a:ext cx="8015226" cy="366121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664B857-83B4-2B1A-F371-E2F3E503AF16}"/>
              </a:ext>
            </a:extLst>
          </p:cNvPr>
          <p:cNvGrpSpPr/>
          <p:nvPr/>
        </p:nvGrpSpPr>
        <p:grpSpPr>
          <a:xfrm>
            <a:off x="118217" y="1496093"/>
            <a:ext cx="3806112" cy="2368850"/>
            <a:chOff x="101337" y="1985349"/>
            <a:chExt cx="3806112" cy="236885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BB45F3-8E5A-FAD8-8F58-4BA44447237C}"/>
                </a:ext>
              </a:extLst>
            </p:cNvPr>
            <p:cNvGrpSpPr/>
            <p:nvPr/>
          </p:nvGrpSpPr>
          <p:grpSpPr>
            <a:xfrm>
              <a:off x="101337" y="1985349"/>
              <a:ext cx="3801589" cy="2368850"/>
              <a:chOff x="101337" y="1985349"/>
              <a:chExt cx="3801589" cy="2368850"/>
            </a:xfrm>
          </p:grpSpPr>
          <p:pic>
            <p:nvPicPr>
              <p:cNvPr id="6" name="Content Placeholder 3">
                <a:extLst>
                  <a:ext uri="{FF2B5EF4-FFF2-40B4-BE49-F238E27FC236}">
                    <a16:creationId xmlns:a16="http://schemas.microsoft.com/office/drawing/2014/main" id="{F64B6349-94C3-86E2-8209-A58A8CC6C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39770" b="50250"/>
              <a:stretch/>
            </p:blipFill>
            <p:spPr bwMode="auto">
              <a:xfrm>
                <a:off x="101337" y="1985349"/>
                <a:ext cx="3801589" cy="1443651"/>
              </a:xfrm>
              <a:prstGeom prst="rect">
                <a:avLst/>
              </a:prstGeom>
              <a:noFill/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C9D2EE-1BEC-CF28-8B6A-0E906B14D087}"/>
                  </a:ext>
                </a:extLst>
              </p:cNvPr>
              <p:cNvSpPr txBox="1"/>
              <p:nvPr/>
            </p:nvSpPr>
            <p:spPr>
              <a:xfrm>
                <a:off x="119326" y="3429000"/>
                <a:ext cx="2095200" cy="923330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Oblique kinetic (OBIK): diverging beam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D202FE3-59E8-5ADE-7716-40F818A241A2}"/>
                      </a:ext>
                    </a:extLst>
                  </p:cNvPr>
                  <p:cNvSpPr txBox="1"/>
                  <p:nvPr/>
                </p:nvSpPr>
                <p:spPr>
                  <a:xfrm>
                    <a:off x="2212969" y="3428999"/>
                    <a:ext cx="1677600" cy="925200"/>
                  </a:xfrm>
                  <a:prstGeom prst="rect">
                    <a:avLst/>
                  </a:prstGeom>
                  <a:noFill/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~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D202FE3-59E8-5ADE-7716-40F818A241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2969" y="3428999"/>
                    <a:ext cx="1677600" cy="9252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85"/>
                    </a:stretch>
                  </a:blip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2" name="Content Placeholder 3">
              <a:extLst>
                <a:ext uri="{FF2B5EF4-FFF2-40B4-BE49-F238E27FC236}">
                  <a16:creationId xmlns:a16="http://schemas.microsoft.com/office/drawing/2014/main" id="{EDF7DE36-D8CF-4906-78F0-9E2B9B636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9399" r="39770" b="25765"/>
            <a:stretch/>
          </p:blipFill>
          <p:spPr bwMode="auto">
            <a:xfrm>
              <a:off x="105860" y="2708307"/>
              <a:ext cx="3801589" cy="720693"/>
            </a:xfrm>
            <a:prstGeom prst="rect">
              <a:avLst/>
            </a:prstGeom>
            <a:noFill/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29FB98-CE0C-4A30-2B57-9F59CBE066ED}"/>
              </a:ext>
            </a:extLst>
          </p:cNvPr>
          <p:cNvGrpSpPr/>
          <p:nvPr/>
        </p:nvGrpSpPr>
        <p:grpSpPr>
          <a:xfrm>
            <a:off x="-562462" y="4051587"/>
            <a:ext cx="7337511" cy="2739769"/>
            <a:chOff x="-64616" y="4310805"/>
            <a:chExt cx="4705561" cy="1992167"/>
          </a:xfrm>
        </p:grpSpPr>
        <p:pic>
          <p:nvPicPr>
            <p:cNvPr id="25" name="Google Shape;410;p42">
              <a:extLst>
                <a:ext uri="{FF2B5EF4-FFF2-40B4-BE49-F238E27FC236}">
                  <a16:creationId xmlns:a16="http://schemas.microsoft.com/office/drawing/2014/main" id="{6145A4FF-5972-98F9-8E05-757FB05704C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5932" y="4766566"/>
              <a:ext cx="1993384" cy="1144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E97207A0-4257-A195-9A99-A424CA492416}"/>
                </a:ext>
              </a:extLst>
            </p:cNvPr>
            <p:cNvSpPr txBox="1">
              <a:spLocks/>
            </p:cNvSpPr>
            <p:nvPr/>
          </p:nvSpPr>
          <p:spPr>
            <a:xfrm>
              <a:off x="-64616" y="4310805"/>
              <a:ext cx="2437967" cy="629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7938" indent="0" algn="ctr"/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Finite transverse</a:t>
              </a:r>
            </a:p>
            <a:p>
              <a:pPr marL="7938" indent="0" algn="ctr"/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thermal spread</a:t>
              </a:r>
            </a:p>
            <a:p>
              <a:pPr marL="7938" indent="0" algn="ctr"/>
              <a:endPara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marL="7938" indent="0" algn="ctr"/>
              <a:endPara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623F19C0-C1BD-05E8-EF57-20D99DBF47E5}"/>
                </a:ext>
              </a:extLst>
            </p:cNvPr>
            <p:cNvSpPr txBox="1">
              <a:spLocks/>
            </p:cNvSpPr>
            <p:nvPr/>
          </p:nvSpPr>
          <p:spPr>
            <a:xfrm>
              <a:off x="2880076" y="5447439"/>
              <a:ext cx="1760869" cy="855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7938" indent="0" algn="ctr"/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Filament scale (on the order of the plasma skin depth)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A05B6D2-E2E3-2413-345F-24A1DF48465C}"/>
                </a:ext>
              </a:extLst>
            </p:cNvPr>
            <p:cNvCxnSpPr>
              <a:cxnSpLocks/>
            </p:cNvCxnSpPr>
            <p:nvPr/>
          </p:nvCxnSpPr>
          <p:spPr>
            <a:xfrm>
              <a:off x="929979" y="4840379"/>
              <a:ext cx="320265" cy="53770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801C831-FF56-C868-A1CC-99F39E3AEE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1439" y="5338883"/>
              <a:ext cx="619620" cy="51999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CEE4BB0-728B-FA0D-047D-AED2B79D534C}"/>
              </a:ext>
            </a:extLst>
          </p:cNvPr>
          <p:cNvSpPr txBox="1"/>
          <p:nvPr/>
        </p:nvSpPr>
        <p:spPr>
          <a:xfrm>
            <a:off x="4233189" y="1275234"/>
            <a:ext cx="3742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Red: electron, </a:t>
            </a:r>
            <a:r>
              <a:rPr lang="en-US" sz="2400" dirty="0">
                <a:solidFill>
                  <a:srgbClr val="071BB4"/>
                </a:solidFill>
              </a:rPr>
              <a:t>Blue: positron</a:t>
            </a:r>
          </a:p>
        </p:txBody>
      </p:sp>
    </p:spTree>
    <p:extLst>
      <p:ext uri="{BB962C8B-B14F-4D97-AF65-F5344CB8AC3E}">
        <p14:creationId xmlns:p14="http://schemas.microsoft.com/office/powerpoint/2010/main" val="390278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C468-F999-ADEA-6DDA-EEF7F2F3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790" y="86557"/>
            <a:ext cx="5278102" cy="98622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3012D-E548-9BC3-2CAA-F2B9D449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610" y="1612806"/>
            <a:ext cx="10119096" cy="40428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ea typeface="Ubuntu Light"/>
                <a:cs typeface="Ubuntu Light"/>
                <a:sym typeface="Ubuntu Light"/>
              </a:rPr>
              <a:t>E. E. Los, G. Gregori, F.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Miniati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S. Sarkar, B. T. Huffman, A. A.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Schekochihin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A. F. A. Bott, S. Iaquinta, A. Dyson, H. Ramm, B.K. Tan, S. Zhang, D. A.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Uzdensky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N.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Charitonidis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P. Simon, A.M.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Goillot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I.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Efthymiopoulos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V. Stergiou, S. Burger, J. W. D. Halliday, R. Bingham (also University  of  Strathclyde), A. R. Bell, R. M. G. M. Trines, T.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Davenne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A. Phelps, K. Ronald, D. Speirs, T. Hodge, C. P.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Ridgers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C. Arran, P. Bilbao, F. Cruz, L. O. Silva, N. Lopes, M. P. Anania, M. Bazzi, B.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Buonomo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S.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Cantarella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F.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Cardelli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F. Chiarelli, A.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Clozza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C.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Curceanu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E.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Diociaiuti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R.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Donghia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L. G.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Foggetta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D. Di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Giovenale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C. Di Giulio, E. Di Pasquale, A. Ghigo, A.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Liedl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S. Manti, F. Napolitano, A.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Scordo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F.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Sgaramella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F.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Sirghi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C.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Taruggi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A.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Trigilio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A.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Vannozzi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C. D. Arrowsmith, D.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Haberberger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D. H.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Froula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P. Simon, A. G. R. Thomas, L.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Willingdale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</a:t>
            </a:r>
            <a:r>
              <a:rPr lang="en-GB" sz="2000" b="1" dirty="0">
                <a:ea typeface="Ubuntu Light"/>
                <a:cs typeface="Ubuntu Light"/>
                <a:sym typeface="Ubuntu Light"/>
              </a:rPr>
              <a:t> 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H. Chen, R. A. Simpson, T. Ma, R.A.C. Cairns, B. Reville, T. </a:t>
            </a:r>
            <a:r>
              <a:rPr lang="en-GB" sz="2000" dirty="0" err="1">
                <a:ea typeface="Ubuntu Light"/>
                <a:cs typeface="Ubuntu Light"/>
                <a:sym typeface="Ubuntu Light"/>
              </a:rPr>
              <a:t>Vieu</a:t>
            </a:r>
            <a:r>
              <a:rPr lang="en-GB" sz="2000" dirty="0">
                <a:ea typeface="Ubuntu Light"/>
                <a:cs typeface="Ubuntu Light"/>
                <a:sym typeface="Ubuntu Light"/>
              </a:rPr>
              <a:t>, J. T. Gudmundsson, E. D. O. Wilhelmi, L. Serafini, V. Petrillo, R.A.C. Cairns</a:t>
            </a:r>
          </a:p>
        </p:txBody>
      </p:sp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7F0ECB61-2C5C-5A85-9581-95D2A303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9" y="-11967"/>
            <a:ext cx="1242001" cy="12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tampa">
            <a:extLst>
              <a:ext uri="{FF2B5EF4-FFF2-40B4-BE49-F238E27FC236}">
                <a16:creationId xmlns:a16="http://schemas.microsoft.com/office/drawing/2014/main" id="{60FAC601-6F2B-BF04-1589-CD511AE4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75" y="0"/>
            <a:ext cx="1766299" cy="11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AL Placement details 2024">
            <a:extLst>
              <a:ext uri="{FF2B5EF4-FFF2-40B4-BE49-F238E27FC236}">
                <a16:creationId xmlns:a16="http://schemas.microsoft.com/office/drawing/2014/main" id="{6F182A1D-7872-16EB-CA6E-9B5B44C89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2"/>
          <a:stretch/>
        </p:blipFill>
        <p:spPr bwMode="auto">
          <a:xfrm>
            <a:off x="10472476" y="-28330"/>
            <a:ext cx="1735021" cy="9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ERN Logo, symbol, meaning, history, PNG, brand">
            <a:extLst>
              <a:ext uri="{FF2B5EF4-FFF2-40B4-BE49-F238E27FC236}">
                <a16:creationId xmlns:a16="http://schemas.microsoft.com/office/drawing/2014/main" id="{968D158E-DACB-55D8-B22D-76390C22D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r="21139"/>
          <a:stretch/>
        </p:blipFill>
        <p:spPr bwMode="auto">
          <a:xfrm>
            <a:off x="159881" y="1507152"/>
            <a:ext cx="843878" cy="83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rom The Laboratory for Laser Energetics (LLE) At The University of  Rochester: “New technique may help achieve mass production fusion energy” –  sciencesprings">
            <a:extLst>
              <a:ext uri="{FF2B5EF4-FFF2-40B4-BE49-F238E27FC236}">
                <a16:creationId xmlns:a16="http://schemas.microsoft.com/office/drawing/2014/main" id="{3F4981F6-31A5-0876-765B-05AB573A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12" y="6109951"/>
            <a:ext cx="1607897" cy="7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nstituto Superior Técnico - Wikipedia">
            <a:extLst>
              <a:ext uri="{FF2B5EF4-FFF2-40B4-BE49-F238E27FC236}">
                <a16:creationId xmlns:a16="http://schemas.microsoft.com/office/drawing/2014/main" id="{23103B4C-3BED-A599-1913-9760C2B38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3502" r="67361" b="5748"/>
          <a:stretch/>
        </p:blipFill>
        <p:spPr bwMode="auto">
          <a:xfrm>
            <a:off x="11347877" y="4610458"/>
            <a:ext cx="742958" cy="8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University of York">
            <a:extLst>
              <a:ext uri="{FF2B5EF4-FFF2-40B4-BE49-F238E27FC236}">
                <a16:creationId xmlns:a16="http://schemas.microsoft.com/office/drawing/2014/main" id="{926D425E-E2A1-2720-D512-41F6E928B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4" t="15913" r="17694" b="12174"/>
          <a:stretch/>
        </p:blipFill>
        <p:spPr bwMode="auto">
          <a:xfrm>
            <a:off x="11374188" y="3400919"/>
            <a:ext cx="742958" cy="8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Atomic Weapons Establishment - Wikipedia">
            <a:extLst>
              <a:ext uri="{FF2B5EF4-FFF2-40B4-BE49-F238E27FC236}">
                <a16:creationId xmlns:a16="http://schemas.microsoft.com/office/drawing/2014/main" id="{0606B67E-2E58-50CA-3984-63D8ED04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20" y="6037519"/>
            <a:ext cx="1079067" cy="7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DESY - Wikipedia">
            <a:extLst>
              <a:ext uri="{FF2B5EF4-FFF2-40B4-BE49-F238E27FC236}">
                <a16:creationId xmlns:a16="http://schemas.microsoft.com/office/drawing/2014/main" id="{E8CAFFC1-DD26-0209-E0C5-115208C4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6" y="2554885"/>
            <a:ext cx="838383" cy="83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KTH Royal Institute of Technology Logo ...">
            <a:extLst>
              <a:ext uri="{FF2B5EF4-FFF2-40B4-BE49-F238E27FC236}">
                <a16:creationId xmlns:a16="http://schemas.microsoft.com/office/drawing/2014/main" id="{C6D0DF90-7260-E7C3-8A4A-654E60995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t="11520" r="24076" b="11109"/>
          <a:stretch/>
        </p:blipFill>
        <p:spPr bwMode="auto">
          <a:xfrm>
            <a:off x="11347877" y="2339197"/>
            <a:ext cx="742958" cy="8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GSI Helmholtz Centre for Heavy Ion ...">
            <a:extLst>
              <a:ext uri="{FF2B5EF4-FFF2-40B4-BE49-F238E27FC236}">
                <a16:creationId xmlns:a16="http://schemas.microsoft.com/office/drawing/2014/main" id="{26EC87C1-090D-3901-C855-29967F05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t="34173" r="17031" b="33151"/>
          <a:stretch/>
        </p:blipFill>
        <p:spPr bwMode="auto">
          <a:xfrm>
            <a:off x="1539075" y="6192493"/>
            <a:ext cx="1474415" cy="4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Max Plank Society | myScience ...">
            <a:extLst>
              <a:ext uri="{FF2B5EF4-FFF2-40B4-BE49-F238E27FC236}">
                <a16:creationId xmlns:a16="http://schemas.microsoft.com/office/drawing/2014/main" id="{6FC1F2FA-6980-AC4B-44C5-561EB42EB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8102" r="6791" b="7288"/>
          <a:stretch/>
        </p:blipFill>
        <p:spPr bwMode="auto">
          <a:xfrm>
            <a:off x="170003" y="3697599"/>
            <a:ext cx="838382" cy="8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2" descr="Construction of the Most Powerful laser ...">
            <a:extLst>
              <a:ext uri="{FF2B5EF4-FFF2-40B4-BE49-F238E27FC236}">
                <a16:creationId xmlns:a16="http://schemas.microsoft.com/office/drawing/2014/main" id="{AC66ADDF-3BD8-41DC-ABD6-47017B4C5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2" t="20990" r="30531" b="50000"/>
          <a:stretch/>
        </p:blipFill>
        <p:spPr bwMode="auto">
          <a:xfrm>
            <a:off x="170003" y="4839224"/>
            <a:ext cx="893692" cy="7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Picture 34" descr="University of St Andrews - British ...">
            <a:extLst>
              <a:ext uri="{FF2B5EF4-FFF2-40B4-BE49-F238E27FC236}">
                <a16:creationId xmlns:a16="http://schemas.microsoft.com/office/drawing/2014/main" id="{D382649C-C4BD-3939-551D-B5A35427D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20935" r="70999" b="23820"/>
          <a:stretch/>
        </p:blipFill>
        <p:spPr bwMode="auto">
          <a:xfrm>
            <a:off x="11321918" y="1217359"/>
            <a:ext cx="742958" cy="9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Picture 36" descr="University of Iceland - Wikipedia">
            <a:extLst>
              <a:ext uri="{FF2B5EF4-FFF2-40B4-BE49-F238E27FC236}">
                <a16:creationId xmlns:a16="http://schemas.microsoft.com/office/drawing/2014/main" id="{453BE840-4F7C-C459-9BB9-43B310029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8321" r="7407" b="8702"/>
          <a:stretch/>
        </p:blipFill>
        <p:spPr bwMode="auto">
          <a:xfrm>
            <a:off x="170003" y="5876655"/>
            <a:ext cx="893692" cy="8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94;p17">
            <a:extLst>
              <a:ext uri="{FF2B5EF4-FFF2-40B4-BE49-F238E27FC236}">
                <a16:creationId xmlns:a16="http://schemas.microsoft.com/office/drawing/2014/main" id="{F830BB12-74E8-E5E8-BEE0-ABF5A4C2AF8D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 l="5695" b="-10"/>
          <a:stretch/>
        </p:blipFill>
        <p:spPr>
          <a:xfrm>
            <a:off x="8059118" y="47006"/>
            <a:ext cx="2060513" cy="82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7">
            <a:extLst>
              <a:ext uri="{FF2B5EF4-FFF2-40B4-BE49-F238E27FC236}">
                <a16:creationId xmlns:a16="http://schemas.microsoft.com/office/drawing/2014/main" id="{3EB8598F-8AA2-6B7B-657B-E08BA94EDC8E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414100" y="5808557"/>
            <a:ext cx="1607897" cy="98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9;p17">
            <a:extLst>
              <a:ext uri="{FF2B5EF4-FFF2-40B4-BE49-F238E27FC236}">
                <a16:creationId xmlns:a16="http://schemas.microsoft.com/office/drawing/2014/main" id="{3676AF46-B386-495A-CA0E-686B8A49B86B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rcRect t="26078" b="32771"/>
          <a:stretch/>
        </p:blipFill>
        <p:spPr>
          <a:xfrm>
            <a:off x="7424410" y="6235626"/>
            <a:ext cx="2478135" cy="570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461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619A-F8AB-EF7C-25C5-D55E759B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40" y="89516"/>
            <a:ext cx="10515600" cy="84082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E3: experimental setup</a:t>
            </a:r>
          </a:p>
        </p:txBody>
      </p:sp>
      <p:pic>
        <p:nvPicPr>
          <p:cNvPr id="4" name="Content Placeholder 4" descr="A computer graphics of a machine&#10;&#10;Description automatically generated with medium confidence">
            <a:extLst>
              <a:ext uri="{FF2B5EF4-FFF2-40B4-BE49-F238E27FC236}">
                <a16:creationId xmlns:a16="http://schemas.microsoft.com/office/drawing/2014/main" id="{42DA7589-120E-6F7A-CC57-8CAC29D21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594" y="930339"/>
            <a:ext cx="9839740" cy="364881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2E4AB0-1AFC-AF00-D14A-873A64B93A6C}"/>
                  </a:ext>
                </a:extLst>
              </p:cNvPr>
              <p:cNvSpPr txBox="1"/>
              <p:nvPr/>
            </p:nvSpPr>
            <p:spPr>
              <a:xfrm>
                <a:off x="198364" y="3892184"/>
                <a:ext cx="11795271" cy="287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Flux concentrator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</a:t>
                </a:r>
                <a:r>
                  <a:rPr lang="en-US" sz="2000" dirty="0">
                    <a:solidFill>
                      <a:schemeClr val="tx1"/>
                    </a:solidFill>
                  </a:rPr>
                  <a:t>ollimate pair beam -&gt; access higher densities (up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  <m:t>14</m:t>
                        </m:r>
                      </m:sup>
                    </m:sSup>
                    <m:r>
                      <a:rPr lang="en-GB" sz="2000" b="0" i="1" smtClean="0">
                        <a:solidFill>
                          <a:schemeClr val="tx1"/>
                        </a:solidFill>
                      </a:rPr>
                      <m:t>𝑐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  <m:t>𝑚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Laser-solid target interaction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</a:t>
                </a:r>
                <a:r>
                  <a:rPr lang="en-US" sz="2000" dirty="0">
                    <a:solidFill>
                      <a:schemeClr val="tx1"/>
                    </a:solidFill>
                  </a:rPr>
                  <a:t>ncrease plasma density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sup>
                    </m:sSup>
                    <m:r>
                      <a:rPr lang="en-GB" sz="2000" b="0" i="1" smtClean="0">
                        <a:solidFill>
                          <a:schemeClr val="tx1"/>
                        </a:solidFill>
                      </a:rPr>
                      <m:t>𝑐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  <m:t>𝑚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over 10mm-&gt; generate turbulence -&gt; amplify B-field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chemeClr val="tx1"/>
                    </a:solidFill>
                  </a:rPr>
                  <a:t>Nd:Yag</a:t>
                </a:r>
                <a:r>
                  <a:rPr lang="en-US" sz="2000" dirty="0">
                    <a:solidFill>
                      <a:schemeClr val="tx1"/>
                    </a:solidFill>
                  </a:rPr>
                  <a:t> laser provided by LNF, 4J @ 1064nm, 6.8ns</a:t>
                </a:r>
              </a:p>
              <a:p>
                <a:r>
                  <a:rPr lang="en-GB" sz="2000" b="1" kern="100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GB" sz="2000" b="1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ignatures of particle acceleration</a:t>
                </a:r>
                <a:endParaRPr lang="en-GB" sz="2000" b="1" kern="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GB" sz="2000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First-order: expect bump in pair spectrum at high energies, indicating upshift in Lorentz factor</a:t>
                </a:r>
                <a:endParaRPr lang="en-GB" sz="2000" kern="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GB" sz="2000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Second-order; expect reduction in number of low-energy pairs due to reflection by counterpropagating magnetic fields</a:t>
                </a:r>
                <a:endParaRPr lang="en-GB" sz="2000" kern="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2E4AB0-1AFC-AF00-D14A-873A64B93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4" y="3892184"/>
                <a:ext cx="11795271" cy="2876300"/>
              </a:xfrm>
              <a:prstGeom prst="rect">
                <a:avLst/>
              </a:prstGeom>
              <a:blipFill>
                <a:blip r:embed="rId3"/>
                <a:stretch>
                  <a:fillRect l="-538" t="-1322" b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74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1290-0DEA-D292-1347-360B2208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27965"/>
            <a:ext cx="10515600" cy="97599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E3: particle acceleration simulations</a:t>
            </a:r>
          </a:p>
        </p:txBody>
      </p:sp>
      <p:pic>
        <p:nvPicPr>
          <p:cNvPr id="5" name="Content Placeholder 4" descr="A diagram of a graph&#10;&#10;Description automatically generated">
            <a:extLst>
              <a:ext uri="{FF2B5EF4-FFF2-40B4-BE49-F238E27FC236}">
                <a16:creationId xmlns:a16="http://schemas.microsoft.com/office/drawing/2014/main" id="{0437E233-2BE7-661A-E9F6-82781850E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840" y="2221946"/>
            <a:ext cx="6303874" cy="380792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5896CD-FCF5-752A-F09B-9576A14B424E}"/>
                  </a:ext>
                </a:extLst>
              </p:cNvPr>
              <p:cNvSpPr txBox="1"/>
              <p:nvPr/>
            </p:nvSpPr>
            <p:spPr>
              <a:xfrm>
                <a:off x="463826" y="2680534"/>
                <a:ext cx="5114014" cy="310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Analytic predictions</a:t>
                </a:r>
                <a:endParaRPr lang="en-GB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GB" sz="2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7mrad pair beam, OBI grows for &gt; 22 e-folding lengths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GB" sz="2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B-field </a:t>
                </a:r>
                <a14:m>
                  <m:oMath xmlns:m="http://schemas.openxmlformats.org/officeDocument/2006/math">
                    <m:r>
                      <a:rPr lang="en-GB" sz="28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GB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10</m:t>
                    </m:r>
                    <m:r>
                      <a:rPr lang="en-GB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𝑚𝑇</m:t>
                    </m:r>
                  </m:oMath>
                </a14:m>
                <a:endParaRPr lang="en-GB" sz="2800" b="0" kern="100" dirty="0"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GB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GB" sz="2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 particle acceleration by </a:t>
                </a:r>
                <a14:m>
                  <m:oMath xmlns:m="http://schemas.openxmlformats.org/officeDocument/2006/math">
                    <m:r>
                      <a:rPr lang="en-GB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GB" sz="2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30MeV</a:t>
                </a:r>
                <a:endParaRPr lang="en-GB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5896CD-FCF5-752A-F09B-9576A14B4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26" y="2680534"/>
                <a:ext cx="5114014" cy="3108543"/>
              </a:xfrm>
              <a:prstGeom prst="rect">
                <a:avLst/>
              </a:prstGeom>
              <a:blipFill>
                <a:blip r:embed="rId3"/>
                <a:stretch>
                  <a:fillRect l="-2475" t="-2439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5E11A00-5E54-5DC7-7658-34482F4E64F5}"/>
              </a:ext>
            </a:extLst>
          </p:cNvPr>
          <p:cNvSpPr txBox="1"/>
          <p:nvPr/>
        </p:nvSpPr>
        <p:spPr>
          <a:xfrm>
            <a:off x="6096000" y="6029870"/>
            <a:ext cx="5785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C. </a:t>
            </a:r>
            <a:r>
              <a:rPr lang="en-US" dirty="0" err="1"/>
              <a:t>Demidem</a:t>
            </a:r>
            <a:r>
              <a:rPr lang="en-US" dirty="0"/>
              <a:t> et al., The Astrophysical Journal Letters (2023)</a:t>
            </a:r>
          </a:p>
        </p:txBody>
      </p:sp>
    </p:spTree>
    <p:extLst>
      <p:ext uri="{BB962C8B-B14F-4D97-AF65-F5344CB8AC3E}">
        <p14:creationId xmlns:p14="http://schemas.microsoft.com/office/powerpoint/2010/main" val="137818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F503-6068-C111-5F37-66F5C8B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63" y="30555"/>
            <a:ext cx="10515600" cy="94725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Scheduling &amp; 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5AF4A-E7DC-B7A8-84B3-58BF68BD4A21}"/>
              </a:ext>
            </a:extLst>
          </p:cNvPr>
          <p:cNvSpPr txBox="1"/>
          <p:nvPr/>
        </p:nvSpPr>
        <p:spPr>
          <a:xfrm>
            <a:off x="396240" y="5353737"/>
            <a:ext cx="113849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Estimated construction cost of 3 campaigns; 1.12 million 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Estimated cost of facility upgrades; 2-3 million EUR (including LINAC/BTF operation).</a:t>
            </a:r>
          </a:p>
        </p:txBody>
      </p:sp>
      <p:pic>
        <p:nvPicPr>
          <p:cNvPr id="11" name="Content Placeholder 10" descr="A chart with multiple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822761A5-AB22-DE48-6F15-208CE2935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7808"/>
            <a:ext cx="12192000" cy="4329869"/>
          </a:xfrm>
        </p:spPr>
      </p:pic>
    </p:spTree>
    <p:extLst>
      <p:ext uri="{BB962C8B-B14F-4D97-AF65-F5344CB8AC3E}">
        <p14:creationId xmlns:p14="http://schemas.microsoft.com/office/powerpoint/2010/main" val="180026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A234-571B-2D81-8CBD-700103AA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451"/>
            <a:ext cx="10515600" cy="587183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42955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8478-6D0A-95DF-2883-3787055C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6" y="46495"/>
            <a:ext cx="10515600" cy="88472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Motivation: Laboratory Astrophysics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550B-B25E-5CAC-B454-54C7BB3A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8" y="2037323"/>
            <a:ext cx="5416826" cy="39359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Validate astrophysical models;</a:t>
            </a:r>
          </a:p>
          <a:p>
            <a:r>
              <a:rPr lang="en-US" dirty="0"/>
              <a:t>Observations: limited resolution</a:t>
            </a:r>
          </a:p>
          <a:p>
            <a:r>
              <a:rPr lang="en-US" dirty="0"/>
              <a:t>Simulation: computationally expensive to resolve length scales orders of magnitude apart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Laboratory experiments; use scale invariance to map lab observations to astrophysical contexts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5BBED7-0180-12F0-06E5-B95055E41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31306" r="20435" b="21159"/>
          <a:stretch/>
        </p:blipFill>
        <p:spPr bwMode="auto">
          <a:xfrm>
            <a:off x="5910470" y="2037323"/>
            <a:ext cx="5999922" cy="39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3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525B-57F8-9912-A39A-A168E310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7" y="123988"/>
            <a:ext cx="11330608" cy="104658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Motivation: Gamma-ray bursts (GRBs) and fast radio bursts (FRBs)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5B9A0-E6AB-E59B-8007-D924F41C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620858"/>
            <a:ext cx="5962650" cy="4773478"/>
          </a:xfrm>
        </p:spPr>
        <p:txBody>
          <a:bodyPr>
            <a:normAutofit/>
          </a:bodyPr>
          <a:lstStyle/>
          <a:p>
            <a:r>
              <a:rPr lang="en-US" sz="2400" dirty="0"/>
              <a:t>GRBs; most luminous radiation source in the universe, gamma &amp; X-rays</a:t>
            </a:r>
          </a:p>
          <a:p>
            <a:r>
              <a:rPr lang="en-US" sz="2400" dirty="0"/>
              <a:t>FRBs: high luminosity radio bursts </a:t>
            </a:r>
          </a:p>
          <a:p>
            <a:r>
              <a:rPr lang="en-US" sz="2400" dirty="0"/>
              <a:t>Short (typically &lt;1 minute) duration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are GRBs and FRBs produced? </a:t>
            </a:r>
          </a:p>
          <a:p>
            <a:pPr marL="0" indent="0">
              <a:buNone/>
            </a:pPr>
            <a:r>
              <a:rPr lang="en-US" sz="2400" dirty="0"/>
              <a:t>Does high brightness suggest coherent mechanism?</a:t>
            </a:r>
          </a:p>
          <a:p>
            <a:pPr marL="0" indent="0">
              <a:buNone/>
            </a:pPr>
            <a:r>
              <a:rPr lang="en-US" sz="2400" dirty="0"/>
              <a:t>How are cosmic rays accelerated up to 10</a:t>
            </a:r>
            <a:r>
              <a:rPr lang="en-US" sz="2400" baseline="30000" dirty="0"/>
              <a:t>20</a:t>
            </a:r>
            <a:r>
              <a:rPr lang="en-US" sz="2400" dirty="0"/>
              <a:t>eV energies?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Artist drawing of a gamma-ray burst">
            <a:extLst>
              <a:ext uri="{FF2B5EF4-FFF2-40B4-BE49-F238E27FC236}">
                <a16:creationId xmlns:a16="http://schemas.microsoft.com/office/drawing/2014/main" id="{72525C91-75F7-975B-535F-A27540C11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t="11963" r="11620" b="11558"/>
          <a:stretch/>
        </p:blipFill>
        <p:spPr bwMode="auto">
          <a:xfrm>
            <a:off x="6602231" y="2195170"/>
            <a:ext cx="5393310" cy="32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4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C7FA-1165-92A8-087C-B8903385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4" y="105313"/>
            <a:ext cx="10515600" cy="90207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Overview of planned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4DF3-505E-D48F-B833-E5E285F54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04" y="1425845"/>
            <a:ext cx="10364452" cy="49749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E1</a:t>
            </a:r>
          </a:p>
          <a:p>
            <a:pPr marL="0" indent="0">
              <a:buNone/>
            </a:pPr>
            <a:r>
              <a:rPr lang="en-US" sz="3200" dirty="0"/>
              <a:t>Investigate different models of GRBs pair beam instabilities and inverse Compton scattering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E2</a:t>
            </a:r>
          </a:p>
          <a:p>
            <a:pPr marL="0" indent="0">
              <a:buNone/>
            </a:pPr>
            <a:r>
              <a:rPr lang="en-US" sz="3200" dirty="0"/>
              <a:t>Maser emission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E3</a:t>
            </a:r>
          </a:p>
          <a:p>
            <a:pPr marL="0" indent="0">
              <a:buNone/>
            </a:pPr>
            <a:r>
              <a:rPr lang="en-US" sz="3200" dirty="0"/>
              <a:t>Particle acceleration by relativistic </a:t>
            </a:r>
            <a:r>
              <a:rPr lang="en-US" sz="3200" dirty="0" err="1"/>
              <a:t>collisionless</a:t>
            </a:r>
            <a:r>
              <a:rPr lang="en-US" sz="3200" dirty="0"/>
              <a:t> shocks</a:t>
            </a:r>
          </a:p>
        </p:txBody>
      </p:sp>
    </p:spTree>
    <p:extLst>
      <p:ext uri="{BB962C8B-B14F-4D97-AF65-F5344CB8AC3E}">
        <p14:creationId xmlns:p14="http://schemas.microsoft.com/office/powerpoint/2010/main" val="36804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tails are in the caption following the image">
            <a:extLst>
              <a:ext uri="{FF2B5EF4-FFF2-40B4-BE49-F238E27FC236}">
                <a16:creationId xmlns:a16="http://schemas.microsoft.com/office/drawing/2014/main" id="{404050B9-411B-6B1D-B675-5B2D1D79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9053" r="4407" b="8765"/>
          <a:stretch/>
        </p:blipFill>
        <p:spPr bwMode="auto">
          <a:xfrm>
            <a:off x="266942" y="4075000"/>
            <a:ext cx="5679290" cy="24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181EC9B-A8FF-137E-2B38-D1D87C95A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29194" y="2671717"/>
            <a:ext cx="2579519" cy="50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7AAA5C41-9F42-D5DB-95A1-7ADAEA708E76}"/>
              </a:ext>
            </a:extLst>
          </p:cNvPr>
          <p:cNvSpPr/>
          <p:nvPr/>
        </p:nvSpPr>
        <p:spPr>
          <a:xfrm>
            <a:off x="6832043" y="2606068"/>
            <a:ext cx="1872584" cy="1511948"/>
          </a:xfrm>
          <a:prstGeom prst="rightArrow">
            <a:avLst/>
          </a:prstGeom>
          <a:solidFill>
            <a:schemeClr val="accent4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2CD91E0-1C03-F7BF-E2E3-91AE800F0A07}"/>
              </a:ext>
            </a:extLst>
          </p:cNvPr>
          <p:cNvSpPr/>
          <p:nvPr/>
        </p:nvSpPr>
        <p:spPr>
          <a:xfrm>
            <a:off x="3054455" y="2563051"/>
            <a:ext cx="1097995" cy="1054590"/>
          </a:xfrm>
          <a:prstGeom prst="rightArrow">
            <a:avLst/>
          </a:prstGeom>
          <a:solidFill>
            <a:schemeClr val="accent4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4ADD3E9-544E-8F83-6752-75450AA3E4A5}"/>
              </a:ext>
            </a:extLst>
          </p:cNvPr>
          <p:cNvSpPr/>
          <p:nvPr/>
        </p:nvSpPr>
        <p:spPr>
          <a:xfrm>
            <a:off x="1050787" y="2203570"/>
            <a:ext cx="1909827" cy="1770933"/>
          </a:xfrm>
          <a:prstGeom prst="rightArrow">
            <a:avLst/>
          </a:prstGeom>
          <a:solidFill>
            <a:schemeClr val="accent4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F663B2F-FC79-2588-D7A0-8DB86EC6B599}"/>
              </a:ext>
            </a:extLst>
          </p:cNvPr>
          <p:cNvSpPr/>
          <p:nvPr/>
        </p:nvSpPr>
        <p:spPr>
          <a:xfrm>
            <a:off x="136903" y="2661485"/>
            <a:ext cx="804411" cy="814757"/>
          </a:xfrm>
          <a:prstGeom prst="rightArrow">
            <a:avLst/>
          </a:prstGeom>
          <a:solidFill>
            <a:schemeClr val="accent4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AB533-D4FD-9236-347A-5C6D7012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3" y="61214"/>
            <a:ext cx="11216897" cy="90487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E1: Gamma-ray burst models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EB87C5-9322-4E1F-A947-E8BF12370592}"/>
              </a:ext>
            </a:extLst>
          </p:cNvPr>
          <p:cNvSpPr txBox="1">
            <a:spLocks/>
          </p:cNvSpPr>
          <p:nvPr/>
        </p:nvSpPr>
        <p:spPr>
          <a:xfrm>
            <a:off x="215280" y="974486"/>
            <a:ext cx="5880720" cy="14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Fireball: relativistic e-e+ jets ejected by </a:t>
            </a:r>
            <a:r>
              <a:rPr lang="en-GB" dirty="0">
                <a:ea typeface="Calibri" panose="020F0502020204030204" pitchFamily="34" charset="0"/>
              </a:rPr>
              <a:t>black holes, pulsars &amp; quasars (BW process)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9A65A-CA8E-1787-20EF-AEA9250A3C01}"/>
              </a:ext>
            </a:extLst>
          </p:cNvPr>
          <p:cNvSpPr txBox="1"/>
          <p:nvPr/>
        </p:nvSpPr>
        <p:spPr>
          <a:xfrm>
            <a:off x="6504908" y="1081305"/>
            <a:ext cx="5351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Cannonball: </a:t>
            </a:r>
            <a:r>
              <a:rPr lang="en-GB" sz="2800" dirty="0">
                <a:effectLst/>
                <a:ea typeface="Calibri" panose="020F0502020204030204" pitchFamily="34" charset="0"/>
              </a:rPr>
              <a:t>relativistic plasma jets (ordinary matter from accretion disk) </a:t>
            </a:r>
            <a:r>
              <a:rPr lang="en-US" sz="2800" dirty="0"/>
              <a:t>ejected from after  supernova.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CA3C7-1943-0DA0-8419-089A987054DB}"/>
              </a:ext>
            </a:extLst>
          </p:cNvPr>
          <p:cNvSpPr txBox="1"/>
          <p:nvPr/>
        </p:nvSpPr>
        <p:spPr>
          <a:xfrm>
            <a:off x="81102" y="2818297"/>
            <a:ext cx="83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Pairs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A9B53-89FD-387E-71D7-46A2E2B45D4B}"/>
              </a:ext>
            </a:extLst>
          </p:cNvPr>
          <p:cNvSpPr txBox="1"/>
          <p:nvPr/>
        </p:nvSpPr>
        <p:spPr>
          <a:xfrm>
            <a:off x="989095" y="2661921"/>
            <a:ext cx="1955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Plasma instabilities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75B99-3F36-6FA4-0375-FB9FC2DDB39E}"/>
              </a:ext>
            </a:extLst>
          </p:cNvPr>
          <p:cNvSpPr txBox="1"/>
          <p:nvPr/>
        </p:nvSpPr>
        <p:spPr>
          <a:xfrm>
            <a:off x="3038823" y="2849512"/>
            <a:ext cx="128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AB2BC-C3BB-80FF-FCF4-D653068D6918}"/>
              </a:ext>
            </a:extLst>
          </p:cNvPr>
          <p:cNvSpPr txBox="1"/>
          <p:nvPr/>
        </p:nvSpPr>
        <p:spPr>
          <a:xfrm>
            <a:off x="4243348" y="2183205"/>
            <a:ext cx="1909827" cy="83099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Synchrotron emission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A7F2F-D688-5551-FEB4-EE43391C36E4}"/>
              </a:ext>
            </a:extLst>
          </p:cNvPr>
          <p:cNvSpPr txBox="1"/>
          <p:nvPr/>
        </p:nvSpPr>
        <p:spPr>
          <a:xfrm>
            <a:off x="4231330" y="3161609"/>
            <a:ext cx="1909827" cy="83099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Particle acceleration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0A15A-79CB-23CE-FABC-2B1CC76CB38F}"/>
              </a:ext>
            </a:extLst>
          </p:cNvPr>
          <p:cNvSpPr txBox="1"/>
          <p:nvPr/>
        </p:nvSpPr>
        <p:spPr>
          <a:xfrm>
            <a:off x="7005764" y="2948848"/>
            <a:ext cx="1379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Plasma blobs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C5739-2C20-75EA-3CB1-275B62A814F2}"/>
              </a:ext>
            </a:extLst>
          </p:cNvPr>
          <p:cNvSpPr txBox="1"/>
          <p:nvPr/>
        </p:nvSpPr>
        <p:spPr>
          <a:xfrm>
            <a:off x="9031762" y="2928669"/>
            <a:ext cx="2577141" cy="83099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ICS from supernova photons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8F33845-071A-A832-98BA-AEF91A9F432F}"/>
              </a:ext>
            </a:extLst>
          </p:cNvPr>
          <p:cNvSpPr/>
          <p:nvPr/>
        </p:nvSpPr>
        <p:spPr>
          <a:xfrm>
            <a:off x="65464" y="963857"/>
            <a:ext cx="6149356" cy="5836565"/>
          </a:xfrm>
          <a:prstGeom prst="roundRect">
            <a:avLst>
              <a:gd name="adj" fmla="val 3198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BE0EB98-30B9-BBE2-C05C-B4C21995E536}"/>
              </a:ext>
            </a:extLst>
          </p:cNvPr>
          <p:cNvSpPr/>
          <p:nvPr/>
        </p:nvSpPr>
        <p:spPr>
          <a:xfrm>
            <a:off x="6381446" y="963857"/>
            <a:ext cx="5676062" cy="5834333"/>
          </a:xfrm>
          <a:prstGeom prst="roundRect">
            <a:avLst>
              <a:gd name="adj" fmla="val 3198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B508F4-0EAE-AA42-6FFE-3D08F6791231}"/>
              </a:ext>
            </a:extLst>
          </p:cNvPr>
          <p:cNvSpPr txBox="1"/>
          <p:nvPr/>
        </p:nvSpPr>
        <p:spPr>
          <a:xfrm>
            <a:off x="6450496" y="6453010"/>
            <a:ext cx="3522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A. Dar, </a:t>
            </a:r>
            <a:r>
              <a:rPr lang="en-GB" sz="1600" dirty="0"/>
              <a:t>Chin. J. Astron. </a:t>
            </a:r>
            <a:r>
              <a:rPr lang="en-GB" sz="1600" dirty="0" err="1"/>
              <a:t>Astrophys</a:t>
            </a:r>
            <a:r>
              <a:rPr lang="en-GB" sz="1600" dirty="0"/>
              <a:t>. (2005)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5B3CC9-2EC3-82F0-832C-BD22C12893A8}"/>
              </a:ext>
            </a:extLst>
          </p:cNvPr>
          <p:cNvSpPr txBox="1"/>
          <p:nvPr/>
        </p:nvSpPr>
        <p:spPr>
          <a:xfrm>
            <a:off x="266942" y="6462405"/>
            <a:ext cx="2464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P. </a:t>
            </a:r>
            <a:r>
              <a:rPr lang="en-GB" sz="1600" dirty="0" err="1"/>
              <a:t>Mészáros</a:t>
            </a:r>
            <a:r>
              <a:rPr lang="en-US" sz="1600" dirty="0"/>
              <a:t>, Science (2001)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818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0546-97A6-4640-B9D7-B6496393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7" y="82144"/>
            <a:ext cx="10124398" cy="7114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E1: Pair beam instabilities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CBC1F9-EF77-4D0C-A377-FD959C3C3D57}"/>
              </a:ext>
            </a:extLst>
          </p:cNvPr>
          <p:cNvSpPr txBox="1"/>
          <p:nvPr/>
        </p:nvSpPr>
        <p:spPr>
          <a:xfrm>
            <a:off x="327481" y="942660"/>
            <a:ext cx="9117320" cy="90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ea typeface="Ubuntu Light"/>
                <a:cs typeface="Ubuntu Light"/>
                <a:sym typeface="Ubuntu Light"/>
              </a:rPr>
              <a:t>Quasi-neutral beam propagating through ambient plasma: </a:t>
            </a:r>
          </a:p>
          <a:p>
            <a:pPr marL="438150" lvl="0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E51F7B-0AD5-42DC-BCA2-D829E2EC0F11}"/>
              </a:ext>
            </a:extLst>
          </p:cNvPr>
          <p:cNvGrpSpPr/>
          <p:nvPr/>
        </p:nvGrpSpPr>
        <p:grpSpPr>
          <a:xfrm>
            <a:off x="1413897" y="3864572"/>
            <a:ext cx="9415848" cy="2632788"/>
            <a:chOff x="1056503" y="2661879"/>
            <a:chExt cx="9415848" cy="263278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2EF07EE-9E27-485F-AAAA-D088B9921D10}"/>
                </a:ext>
              </a:extLst>
            </p:cNvPr>
            <p:cNvSpPr/>
            <p:nvPr/>
          </p:nvSpPr>
          <p:spPr>
            <a:xfrm>
              <a:off x="1056503" y="2693570"/>
              <a:ext cx="9415848" cy="2601097"/>
            </a:xfrm>
            <a:prstGeom prst="roundRect">
              <a:avLst>
                <a:gd name="adj" fmla="val 12122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40D1225-4A5A-493A-9BF6-CDEB8B1D706A}"/>
                </a:ext>
              </a:extLst>
            </p:cNvPr>
            <p:cNvGrpSpPr/>
            <p:nvPr/>
          </p:nvGrpSpPr>
          <p:grpSpPr>
            <a:xfrm>
              <a:off x="1300293" y="2918919"/>
              <a:ext cx="2233525" cy="2236363"/>
              <a:chOff x="3562932" y="891400"/>
              <a:chExt cx="2233525" cy="2236363"/>
            </a:xfrm>
          </p:grpSpPr>
          <p:pic>
            <p:nvPicPr>
              <p:cNvPr id="10" name="Google Shape;244;p28">
                <a:extLst>
                  <a:ext uri="{FF2B5EF4-FFF2-40B4-BE49-F238E27FC236}">
                    <a16:creationId xmlns:a16="http://schemas.microsoft.com/office/drawing/2014/main" id="{6F54B972-3002-493D-8F23-72DDCBE8632B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562932" y="953247"/>
                <a:ext cx="2233525" cy="21745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246;p28">
                <a:extLst>
                  <a:ext uri="{FF2B5EF4-FFF2-40B4-BE49-F238E27FC236}">
                    <a16:creationId xmlns:a16="http://schemas.microsoft.com/office/drawing/2014/main" id="{8FEFF9A5-C343-4F1B-AA15-076B17766D3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9289" t="58058" r="6597" b="15801"/>
              <a:stretch/>
            </p:blipFill>
            <p:spPr>
              <a:xfrm>
                <a:off x="4897526" y="2222950"/>
                <a:ext cx="756624" cy="572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Google Shape;252;p28">
                <a:extLst>
                  <a:ext uri="{FF2B5EF4-FFF2-40B4-BE49-F238E27FC236}">
                    <a16:creationId xmlns:a16="http://schemas.microsoft.com/office/drawing/2014/main" id="{0C81AFF9-C16B-4B51-89F1-913520B19597}"/>
                  </a:ext>
                </a:extLst>
              </p:cNvPr>
              <p:cNvSpPr/>
              <p:nvPr/>
            </p:nvSpPr>
            <p:spPr>
              <a:xfrm>
                <a:off x="4715700" y="998713"/>
                <a:ext cx="991200" cy="91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3;p28">
                <a:extLst>
                  <a:ext uri="{FF2B5EF4-FFF2-40B4-BE49-F238E27FC236}">
                    <a16:creationId xmlns:a16="http://schemas.microsoft.com/office/drawing/2014/main" id="{1ED2E378-EB95-475C-B71D-1F2812CB6754}"/>
                  </a:ext>
                </a:extLst>
              </p:cNvPr>
              <p:cNvSpPr txBox="1"/>
              <p:nvPr/>
            </p:nvSpPr>
            <p:spPr>
              <a:xfrm>
                <a:off x="4229988" y="891400"/>
                <a:ext cx="1051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Calibri"/>
                    <a:ea typeface="Calibri"/>
                    <a:cs typeface="Calibri"/>
                    <a:sym typeface="Calibri"/>
                  </a:rPr>
                  <a:t>Initial state: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68CA0D-2A2F-4446-AD69-53B25B02DD9F}"/>
                </a:ext>
              </a:extLst>
            </p:cNvPr>
            <p:cNvGrpSpPr/>
            <p:nvPr/>
          </p:nvGrpSpPr>
          <p:grpSpPr>
            <a:xfrm>
              <a:off x="5189916" y="2661879"/>
              <a:ext cx="5064325" cy="2567105"/>
              <a:chOff x="5313480" y="2570139"/>
              <a:chExt cx="5064325" cy="2567105"/>
            </a:xfrm>
          </p:grpSpPr>
          <p:pic>
            <p:nvPicPr>
              <p:cNvPr id="32" name="Google Shape;261;p29">
                <a:extLst>
                  <a:ext uri="{FF2B5EF4-FFF2-40B4-BE49-F238E27FC236}">
                    <a16:creationId xmlns:a16="http://schemas.microsoft.com/office/drawing/2014/main" id="{3C7619D6-70C7-419B-B10A-EBFBF852431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1880" t="51697" r="64430" b="15561"/>
              <a:stretch/>
            </p:blipFill>
            <p:spPr>
              <a:xfrm>
                <a:off x="8181418" y="3098039"/>
                <a:ext cx="2037299" cy="123832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3" name="Google Shape;262;p29">
                <a:extLst>
                  <a:ext uri="{FF2B5EF4-FFF2-40B4-BE49-F238E27FC236}">
                    <a16:creationId xmlns:a16="http://schemas.microsoft.com/office/drawing/2014/main" id="{F2562FD9-4D4C-49BC-9862-772E2541C369}"/>
                  </a:ext>
                </a:extLst>
              </p:cNvPr>
              <p:cNvCxnSpPr/>
              <p:nvPr/>
            </p:nvCxnSpPr>
            <p:spPr>
              <a:xfrm>
                <a:off x="8189303" y="3016539"/>
                <a:ext cx="300" cy="1320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  <p:sp>
            <p:nvSpPr>
              <p:cNvPr id="34" name="Google Shape;263;p29">
                <a:extLst>
                  <a:ext uri="{FF2B5EF4-FFF2-40B4-BE49-F238E27FC236}">
                    <a16:creationId xmlns:a16="http://schemas.microsoft.com/office/drawing/2014/main" id="{90F8785A-C225-418C-99C0-50C6A5419F3F}"/>
                  </a:ext>
                </a:extLst>
              </p:cNvPr>
              <p:cNvSpPr txBox="1"/>
              <p:nvPr/>
            </p:nvSpPr>
            <p:spPr>
              <a:xfrm>
                <a:off x="7849280" y="2904939"/>
                <a:ext cx="278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Nunito"/>
                    <a:ea typeface="Nunito"/>
                    <a:cs typeface="Nunito"/>
                    <a:sym typeface="Nunito"/>
                  </a:rPr>
                  <a:t>x</a:t>
                </a:r>
                <a:endParaRPr sz="1600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cxnSp>
            <p:nvCxnSpPr>
              <p:cNvPr id="35" name="Google Shape;264;p29">
                <a:extLst>
                  <a:ext uri="{FF2B5EF4-FFF2-40B4-BE49-F238E27FC236}">
                    <a16:creationId xmlns:a16="http://schemas.microsoft.com/office/drawing/2014/main" id="{3117789A-8F08-4B2D-B974-2F51BA7710CC}"/>
                  </a:ext>
                </a:extLst>
              </p:cNvPr>
              <p:cNvCxnSpPr/>
              <p:nvPr/>
            </p:nvCxnSpPr>
            <p:spPr>
              <a:xfrm flipH="1">
                <a:off x="8181392" y="4330652"/>
                <a:ext cx="2110800" cy="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cxnSp>
          <p:sp>
            <p:nvSpPr>
              <p:cNvPr id="36" name="Google Shape;265;p29">
                <a:extLst>
                  <a:ext uri="{FF2B5EF4-FFF2-40B4-BE49-F238E27FC236}">
                    <a16:creationId xmlns:a16="http://schemas.microsoft.com/office/drawing/2014/main" id="{A7F6828B-BF4C-4500-88E7-54E413C3A0EA}"/>
                  </a:ext>
                </a:extLst>
              </p:cNvPr>
              <p:cNvSpPr/>
              <p:nvPr/>
            </p:nvSpPr>
            <p:spPr>
              <a:xfrm>
                <a:off x="8921855" y="4048689"/>
                <a:ext cx="1313100" cy="2397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7" name="Google Shape;266;p29">
                <a:extLst>
                  <a:ext uri="{FF2B5EF4-FFF2-40B4-BE49-F238E27FC236}">
                    <a16:creationId xmlns:a16="http://schemas.microsoft.com/office/drawing/2014/main" id="{05475143-E6C8-4E03-B979-A1CE87D36AEF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13480" y="2904939"/>
                <a:ext cx="2217962" cy="2190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" name="Google Shape;267;p29">
                <a:extLst>
                  <a:ext uri="{FF2B5EF4-FFF2-40B4-BE49-F238E27FC236}">
                    <a16:creationId xmlns:a16="http://schemas.microsoft.com/office/drawing/2014/main" id="{67345257-016B-41AD-817E-7324B3BCC7A2}"/>
                  </a:ext>
                </a:extLst>
              </p:cNvPr>
              <p:cNvSpPr txBox="1"/>
              <p:nvPr/>
            </p:nvSpPr>
            <p:spPr>
              <a:xfrm>
                <a:off x="10051930" y="4282289"/>
                <a:ext cx="278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Nunito"/>
                    <a:ea typeface="Nunito"/>
                    <a:cs typeface="Nunito"/>
                    <a:sym typeface="Nunito"/>
                  </a:rPr>
                  <a:t>z</a:t>
                </a:r>
                <a:endParaRPr sz="1600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pic>
            <p:nvPicPr>
              <p:cNvPr id="39" name="Google Shape;268;p29">
                <a:extLst>
                  <a:ext uri="{FF2B5EF4-FFF2-40B4-BE49-F238E27FC236}">
                    <a16:creationId xmlns:a16="http://schemas.microsoft.com/office/drawing/2014/main" id="{C63C5614-0036-4C4D-9871-7F3C414B23E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40565" t="48912" r="57785" b="12376"/>
              <a:stretch/>
            </p:blipFill>
            <p:spPr>
              <a:xfrm rot="5400000">
                <a:off x="9515791" y="3768477"/>
                <a:ext cx="125251" cy="7563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" name="Google Shape;269;p29">
                <a:extLst>
                  <a:ext uri="{FF2B5EF4-FFF2-40B4-BE49-F238E27FC236}">
                    <a16:creationId xmlns:a16="http://schemas.microsoft.com/office/drawing/2014/main" id="{470B8CEF-8733-4D67-A4AF-1B5D6BAC79A4}"/>
                  </a:ext>
                </a:extLst>
              </p:cNvPr>
              <p:cNvSpPr txBox="1"/>
              <p:nvPr/>
            </p:nvSpPr>
            <p:spPr>
              <a:xfrm>
                <a:off x="9878005" y="3961964"/>
                <a:ext cx="499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Calibri"/>
                    <a:ea typeface="Calibri"/>
                    <a:cs typeface="Calibri"/>
                    <a:sym typeface="Calibri"/>
                  </a:rPr>
                  <a:t>+B</a:t>
                </a:r>
                <a:r>
                  <a:rPr lang="en-GB" sz="1200" baseline="-25000"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 sz="1200" baseline="-250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70;p29">
                <a:extLst>
                  <a:ext uri="{FF2B5EF4-FFF2-40B4-BE49-F238E27FC236}">
                    <a16:creationId xmlns:a16="http://schemas.microsoft.com/office/drawing/2014/main" id="{8172AD2E-F91B-4738-B870-3787AFAA2F96}"/>
                  </a:ext>
                </a:extLst>
              </p:cNvPr>
              <p:cNvSpPr txBox="1"/>
              <p:nvPr/>
            </p:nvSpPr>
            <p:spPr>
              <a:xfrm>
                <a:off x="8892555" y="3961964"/>
                <a:ext cx="499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Calibri"/>
                    <a:ea typeface="Calibri"/>
                    <a:cs typeface="Calibri"/>
                    <a:sym typeface="Calibri"/>
                  </a:rPr>
                  <a:t>-B</a:t>
                </a:r>
                <a:r>
                  <a:rPr lang="en-GB" sz="1200" baseline="-25000"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 sz="1200" baseline="-250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71;p29">
                <a:extLst>
                  <a:ext uri="{FF2B5EF4-FFF2-40B4-BE49-F238E27FC236}">
                    <a16:creationId xmlns:a16="http://schemas.microsoft.com/office/drawing/2014/main" id="{766D7F06-A655-40EC-A331-C468EF9FB3E9}"/>
                  </a:ext>
                </a:extLst>
              </p:cNvPr>
              <p:cNvSpPr txBox="1"/>
              <p:nvPr/>
            </p:nvSpPr>
            <p:spPr>
              <a:xfrm>
                <a:off x="8163542" y="2570139"/>
                <a:ext cx="21465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latin typeface="Gill Sans"/>
                    <a:ea typeface="Gill Sans"/>
                    <a:cs typeface="Gill Sans"/>
                    <a:sym typeface="Gill Sans"/>
                  </a:rPr>
                  <a:t>2d OSIRIS Particle-in-cell simulation</a:t>
                </a:r>
                <a:endParaRPr sz="1000" dirty="0">
                  <a:latin typeface="Gill Sans"/>
                  <a:ea typeface="Gill Sans"/>
                  <a:cs typeface="Gill Sans"/>
                  <a:sym typeface="Gill San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00" dirty="0">
                    <a:latin typeface="Gill Sans"/>
                    <a:ea typeface="Gill Sans"/>
                    <a:cs typeface="Gill Sans"/>
                    <a:sym typeface="Gill Sans"/>
                  </a:rPr>
                  <a:t>(Nitin Shukla, IST)</a:t>
                </a:r>
                <a:endParaRPr sz="700" dirty="0"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43" name="Google Shape;272;p29">
                <a:extLst>
                  <a:ext uri="{FF2B5EF4-FFF2-40B4-BE49-F238E27FC236}">
                    <a16:creationId xmlns:a16="http://schemas.microsoft.com/office/drawing/2014/main" id="{A4455EC0-FB5C-4075-8A33-FE84AC27C8EC}"/>
                  </a:ext>
                </a:extLst>
              </p:cNvPr>
              <p:cNvCxnSpPr/>
              <p:nvPr/>
            </p:nvCxnSpPr>
            <p:spPr>
              <a:xfrm rot="10800000" flipH="1">
                <a:off x="8567730" y="3878239"/>
                <a:ext cx="158400" cy="532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pic>
            <p:nvPicPr>
              <p:cNvPr id="44" name="Google Shape;273;p29">
                <a:extLst>
                  <a:ext uri="{FF2B5EF4-FFF2-40B4-BE49-F238E27FC236}">
                    <a16:creationId xmlns:a16="http://schemas.microsoft.com/office/drawing/2014/main" id="{EE0D187F-1730-4D14-B2CE-3D4B50F989C5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127680" y="4767944"/>
                <a:ext cx="1592849" cy="369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" name="Google Shape;274;p29">
                <a:extLst>
                  <a:ext uri="{FF2B5EF4-FFF2-40B4-BE49-F238E27FC236}">
                    <a16:creationId xmlns:a16="http://schemas.microsoft.com/office/drawing/2014/main" id="{CA502033-469F-462F-AF64-B9C194096427}"/>
                  </a:ext>
                </a:extLst>
              </p:cNvPr>
              <p:cNvSpPr txBox="1"/>
              <p:nvPr/>
            </p:nvSpPr>
            <p:spPr>
              <a:xfrm>
                <a:off x="7599955" y="4363589"/>
                <a:ext cx="25449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900">
                    <a:solidFill>
                      <a:srgbClr val="434343"/>
                    </a:solidFill>
                    <a:latin typeface="Ubuntu"/>
                    <a:ea typeface="Ubuntu"/>
                    <a:cs typeface="Ubuntu"/>
                    <a:sym typeface="Ubuntu"/>
                  </a:rPr>
                  <a:t>Fastest growing modulations are comparable to the skin depth of the plasma:</a:t>
                </a:r>
                <a:endParaRPr sz="900">
                  <a:solidFill>
                    <a:srgbClr val="434343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46" name="Google Shape;282;p29">
                <a:extLst>
                  <a:ext uri="{FF2B5EF4-FFF2-40B4-BE49-F238E27FC236}">
                    <a16:creationId xmlns:a16="http://schemas.microsoft.com/office/drawing/2014/main" id="{BEB47078-5A12-4DC6-AFA1-189912A57A3C}"/>
                  </a:ext>
                </a:extLst>
              </p:cNvPr>
              <p:cNvSpPr/>
              <p:nvPr/>
            </p:nvSpPr>
            <p:spPr>
              <a:xfrm>
                <a:off x="6481930" y="2952789"/>
                <a:ext cx="956100" cy="925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83;p29">
                <a:extLst>
                  <a:ext uri="{FF2B5EF4-FFF2-40B4-BE49-F238E27FC236}">
                    <a16:creationId xmlns:a16="http://schemas.microsoft.com/office/drawing/2014/main" id="{F59F3FDC-1950-4B74-95C8-370F6C6A4CD3}"/>
                  </a:ext>
                </a:extLst>
              </p:cNvPr>
              <p:cNvSpPr txBox="1"/>
              <p:nvPr/>
            </p:nvSpPr>
            <p:spPr>
              <a:xfrm>
                <a:off x="5848480" y="2845464"/>
                <a:ext cx="12600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>
                    <a:latin typeface="Calibri"/>
                    <a:ea typeface="Calibri"/>
                    <a:cs typeface="Calibri"/>
                    <a:sym typeface="Calibri"/>
                  </a:rPr>
                  <a:t>Evolved state:</a:t>
                </a: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B4A6088-2BE7-4D56-A574-E3797D908E87}"/>
                </a:ext>
              </a:extLst>
            </p:cNvPr>
            <p:cNvSpPr/>
            <p:nvPr/>
          </p:nvSpPr>
          <p:spPr>
            <a:xfrm>
              <a:off x="3791680" y="3723265"/>
              <a:ext cx="1084085" cy="493428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7897E-0B08-4317-B9F2-B4CF62B5626B}"/>
              </a:ext>
            </a:extLst>
          </p:cNvPr>
          <p:cNvGrpSpPr/>
          <p:nvPr/>
        </p:nvGrpSpPr>
        <p:grpSpPr>
          <a:xfrm>
            <a:off x="101337" y="792425"/>
            <a:ext cx="7710452" cy="3471736"/>
            <a:chOff x="2072737" y="751112"/>
            <a:chExt cx="7710452" cy="3471736"/>
          </a:xfrm>
        </p:grpSpPr>
        <p:sp>
          <p:nvSpPr>
            <p:cNvPr id="49" name="Google Shape;307;p30">
              <a:extLst>
                <a:ext uri="{FF2B5EF4-FFF2-40B4-BE49-F238E27FC236}">
                  <a16:creationId xmlns:a16="http://schemas.microsoft.com/office/drawing/2014/main" id="{4DD709A1-C86A-4846-87D3-A984840A2C45}"/>
                </a:ext>
              </a:extLst>
            </p:cNvPr>
            <p:cNvSpPr txBox="1"/>
            <p:nvPr/>
          </p:nvSpPr>
          <p:spPr>
            <a:xfrm>
              <a:off x="2072737" y="1610447"/>
              <a:ext cx="3275206" cy="1721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2000" dirty="0">
                  <a:latin typeface="+mj-lt"/>
                  <a:ea typeface="Ubuntu"/>
                  <a:cs typeface="Ubuntu"/>
                  <a:sym typeface="Ubuntu"/>
                </a:rPr>
                <a:t>Small fluctuations of magnetic field induce separation of currents in an initially homogeneous, neutral beam. </a:t>
              </a:r>
              <a:endParaRPr sz="2000" dirty="0">
                <a:latin typeface="+mj-lt"/>
                <a:ea typeface="Ubuntu"/>
                <a:cs typeface="Ubuntu"/>
                <a:sym typeface="Ubuntu"/>
              </a:endParaRPr>
            </a:p>
          </p:txBody>
        </p:sp>
        <p:sp>
          <p:nvSpPr>
            <p:cNvPr id="50" name="Google Shape;308;p30">
              <a:extLst>
                <a:ext uri="{FF2B5EF4-FFF2-40B4-BE49-F238E27FC236}">
                  <a16:creationId xmlns:a16="http://schemas.microsoft.com/office/drawing/2014/main" id="{C6DEA2B7-921B-4B5B-B7A3-253E72B91CC7}"/>
                </a:ext>
              </a:extLst>
            </p:cNvPr>
            <p:cNvSpPr txBox="1"/>
            <p:nvPr/>
          </p:nvSpPr>
          <p:spPr>
            <a:xfrm>
              <a:off x="7107855" y="2004700"/>
              <a:ext cx="2675334" cy="1399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2000" dirty="0">
                  <a:latin typeface="+mj-lt"/>
                  <a:ea typeface="Ubuntu"/>
                  <a:cs typeface="Ubuntu"/>
                  <a:sym typeface="Ubuntu"/>
                </a:rPr>
                <a:t>Induced currents further amplify magnetic field.</a:t>
              </a:r>
              <a:endParaRPr sz="2000" dirty="0">
                <a:latin typeface="+mj-lt"/>
                <a:ea typeface="Ubuntu"/>
                <a:cs typeface="Ubuntu"/>
                <a:sym typeface="Ubuntu"/>
              </a:endParaRP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BB2BBF17-BB10-4973-9140-13FB4818C061}"/>
                </a:ext>
              </a:extLst>
            </p:cNvPr>
            <p:cNvSpPr/>
            <p:nvPr/>
          </p:nvSpPr>
          <p:spPr>
            <a:xfrm rot="18800553">
              <a:off x="5063714" y="1739256"/>
              <a:ext cx="2475978" cy="2491206"/>
            </a:xfrm>
            <a:prstGeom prst="arc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D9C9C29C-C660-4583-8FC2-F5CB3CEE8779}"/>
                </a:ext>
              </a:extLst>
            </p:cNvPr>
            <p:cNvSpPr/>
            <p:nvPr/>
          </p:nvSpPr>
          <p:spPr>
            <a:xfrm rot="8455620">
              <a:off x="5109011" y="751112"/>
              <a:ext cx="2475978" cy="2491206"/>
            </a:xfrm>
            <a:prstGeom prst="arc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43E6C4A-CF52-576B-7D1C-C8E08F8AF2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9770"/>
          <a:stretch/>
        </p:blipFill>
        <p:spPr bwMode="auto">
          <a:xfrm>
            <a:off x="7873792" y="327033"/>
            <a:ext cx="4275908" cy="326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22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A62F-A66F-8B47-5E62-D374BA51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79" y="197495"/>
            <a:ext cx="10124398" cy="7114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E1: Relativistic Inverse Compton Scattering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7D0064-B0E2-4D36-6301-B32454809361}"/>
                  </a:ext>
                </a:extLst>
              </p:cNvPr>
              <p:cNvSpPr txBox="1"/>
              <p:nvPr/>
            </p:nvSpPr>
            <p:spPr>
              <a:xfrm>
                <a:off x="473528" y="2594883"/>
                <a:ext cx="2648494" cy="1894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2800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GB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GB" sz="2800" b="0" dirty="0"/>
                          <m:t> 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7D0064-B0E2-4D36-6301-B3245480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8" y="2594883"/>
                <a:ext cx="2648494" cy="1894108"/>
              </a:xfrm>
              <a:prstGeom prst="rect">
                <a:avLst/>
              </a:prstGeom>
              <a:blipFill>
                <a:blip r:embed="rId2"/>
                <a:stretch>
                  <a:fillRect l="-143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3FEE2B1-1376-7724-7378-553C6671E8CB}"/>
              </a:ext>
            </a:extLst>
          </p:cNvPr>
          <p:cNvGrpSpPr/>
          <p:nvPr/>
        </p:nvGrpSpPr>
        <p:grpSpPr>
          <a:xfrm>
            <a:off x="3604564" y="2095996"/>
            <a:ext cx="8061926" cy="2452370"/>
            <a:chOff x="3604564" y="2095996"/>
            <a:chExt cx="8061926" cy="2452370"/>
          </a:xfrm>
        </p:grpSpPr>
        <p:pic>
          <p:nvPicPr>
            <p:cNvPr id="5122" name="Picture 2" descr="Example of inverse Compton scattering. ">
              <a:extLst>
                <a:ext uri="{FF2B5EF4-FFF2-40B4-BE49-F238E27FC236}">
                  <a16:creationId xmlns:a16="http://schemas.microsoft.com/office/drawing/2014/main" id="{4244A29B-E88E-1658-E7D2-7484D3782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564" y="2095996"/>
              <a:ext cx="8061926" cy="2452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796418-772A-0779-0275-C6B87E92C715}"/>
                </a:ext>
              </a:extLst>
            </p:cNvPr>
            <p:cNvSpPr txBox="1"/>
            <p:nvPr/>
          </p:nvSpPr>
          <p:spPr>
            <a:xfrm>
              <a:off x="3644320" y="3631096"/>
              <a:ext cx="1566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or positron</a:t>
              </a:r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1C92592A-3C97-A6B4-0B24-A717B3C0E168}"/>
                </a:ext>
              </a:extLst>
            </p:cNvPr>
            <p:cNvSpPr/>
            <p:nvPr/>
          </p:nvSpPr>
          <p:spPr>
            <a:xfrm rot="15884472">
              <a:off x="6098927" y="3535404"/>
              <a:ext cx="285693" cy="291547"/>
            </a:xfrm>
            <a:prstGeom prst="triangle">
              <a:avLst/>
            </a:prstGeom>
            <a:solidFill>
              <a:srgbClr val="071B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333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bg1">
                <a:tint val="90000"/>
                <a:lumMod val="110000"/>
              </a:schemeClr>
            </a:gs>
            <a:gs pos="98000">
              <a:srgbClr val="030C5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B100-825D-4089-5049-415FBA60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2" y="1"/>
            <a:ext cx="11702528" cy="96364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E1: experimental setup</a:t>
            </a:r>
          </a:p>
        </p:txBody>
      </p:sp>
      <p:pic>
        <p:nvPicPr>
          <p:cNvPr id="5" name="Picture 4" descr="A computer screen shot of a machine&#10;&#10;Description automatically generated">
            <a:extLst>
              <a:ext uri="{FF2B5EF4-FFF2-40B4-BE49-F238E27FC236}">
                <a16:creationId xmlns:a16="http://schemas.microsoft.com/office/drawing/2014/main" id="{58564337-A7C4-647C-17BA-AE84A001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" t="13845" r="1937"/>
          <a:stretch/>
        </p:blipFill>
        <p:spPr>
          <a:xfrm>
            <a:off x="244736" y="889112"/>
            <a:ext cx="11702528" cy="4049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DCA75-3BAB-222F-A6EC-0692C5D01916}"/>
              </a:ext>
            </a:extLst>
          </p:cNvPr>
          <p:cNvSpPr txBox="1"/>
          <p:nvPr/>
        </p:nvSpPr>
        <p:spPr>
          <a:xfrm>
            <a:off x="107577" y="4744204"/>
            <a:ext cx="623315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Fireball: beam-plasma </a:t>
            </a:r>
            <a:r>
              <a:rPr lang="en-GB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instabilities</a:t>
            </a:r>
            <a:endParaRPr lang="en-GB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 beam density modulations; transverse (profile screen) &amp; longitudinal (OTR)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fields (Faraday rotation)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Synchrotron emission (gated camera)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43D41-2F43-9D41-F029-A743DCA02C3D}"/>
              </a:ext>
            </a:extLst>
          </p:cNvPr>
          <p:cNvSpPr txBox="1"/>
          <p:nvPr/>
        </p:nvSpPr>
        <p:spPr>
          <a:xfrm>
            <a:off x="6340736" y="4810464"/>
            <a:ext cx="55760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Cannonball: Inverse Compton Scattering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Scattered optical plasma photons; X-ray &amp; gamma ray spectrometer/calorimeter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X-ray/gamma detection lead by LNF</a:t>
            </a:r>
          </a:p>
        </p:txBody>
      </p:sp>
    </p:spTree>
    <p:extLst>
      <p:ext uri="{BB962C8B-B14F-4D97-AF65-F5344CB8AC3E}">
        <p14:creationId xmlns:p14="http://schemas.microsoft.com/office/powerpoint/2010/main" val="157071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11329</TotalTime>
  <Words>1399</Words>
  <Application>Microsoft Macintosh PowerPoint</Application>
  <PresentationFormat>Widescreen</PresentationFormat>
  <Paragraphs>154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Cambria Math</vt:lpstr>
      <vt:lpstr>Gill Sans</vt:lpstr>
      <vt:lpstr>Libre Franklin</vt:lpstr>
      <vt:lpstr>Nunito</vt:lpstr>
      <vt:lpstr>Segoe UI Semilight</vt:lpstr>
      <vt:lpstr>Ubuntu</vt:lpstr>
      <vt:lpstr>Ubuntu Light</vt:lpstr>
      <vt:lpstr>Wingdings</vt:lpstr>
      <vt:lpstr>Office 2013 - 2022 Theme</vt:lpstr>
      <vt:lpstr>Fireball at LNF</vt:lpstr>
      <vt:lpstr>Collaboration</vt:lpstr>
      <vt:lpstr>Motivation: Laboratory Astrophysics</vt:lpstr>
      <vt:lpstr>Motivation: Gamma-ray bursts (GRBs) and fast radio bursts (FRBs)</vt:lpstr>
      <vt:lpstr>Overview of planned experiments</vt:lpstr>
      <vt:lpstr>E1: Gamma-ray burst models</vt:lpstr>
      <vt:lpstr>E1: Pair beam instabilities</vt:lpstr>
      <vt:lpstr>E1: Relativistic Inverse Compton Scattering</vt:lpstr>
      <vt:lpstr>E1: experimental setup</vt:lpstr>
      <vt:lpstr>E1: Pair beam generation: FLUKA simulations</vt:lpstr>
      <vt:lpstr>E1: OSIRIS Simulations (density modulations &amp; B-field)</vt:lpstr>
      <vt:lpstr>E1: predictions: synchrotron emission &amp; ICS</vt:lpstr>
      <vt:lpstr>Overview of planned experiments</vt:lpstr>
      <vt:lpstr>E2: Maser emission</vt:lpstr>
      <vt:lpstr>E2: Experimental setup</vt:lpstr>
      <vt:lpstr>E2: OSIRIS Maser emission simulations</vt:lpstr>
      <vt:lpstr>Overview of planned experiments</vt:lpstr>
      <vt:lpstr>E3: Particle acceleration</vt:lpstr>
      <vt:lpstr>E1: Transverse momentum suppression of pair beam instabilities</vt:lpstr>
      <vt:lpstr>E3: experimental setup</vt:lpstr>
      <vt:lpstr>E3: particle acceleration simulations</vt:lpstr>
      <vt:lpstr>Scheduling &amp; Costs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Los</dc:creator>
  <cp:lastModifiedBy>Eva Los</cp:lastModifiedBy>
  <cp:revision>315</cp:revision>
  <dcterms:created xsi:type="dcterms:W3CDTF">2024-11-10T16:57:13Z</dcterms:created>
  <dcterms:modified xsi:type="dcterms:W3CDTF">2024-11-18T13:46:56Z</dcterms:modified>
</cp:coreProperties>
</file>