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19"/>
  </p:notesMasterIdLst>
  <p:handoutMasterIdLst>
    <p:handoutMasterId r:id="rId20"/>
  </p:handoutMasterIdLst>
  <p:sldIdLst>
    <p:sldId id="367" r:id="rId2"/>
    <p:sldId id="439" r:id="rId3"/>
    <p:sldId id="440" r:id="rId4"/>
    <p:sldId id="444" r:id="rId5"/>
    <p:sldId id="443" r:id="rId6"/>
    <p:sldId id="445" r:id="rId7"/>
    <p:sldId id="259" r:id="rId8"/>
    <p:sldId id="314" r:id="rId9"/>
    <p:sldId id="315" r:id="rId10"/>
    <p:sldId id="441" r:id="rId11"/>
    <p:sldId id="448" r:id="rId12"/>
    <p:sldId id="273" r:id="rId13"/>
    <p:sldId id="277" r:id="rId14"/>
    <p:sldId id="438" r:id="rId15"/>
    <p:sldId id="447" r:id="rId16"/>
    <p:sldId id="446" r:id="rId17"/>
    <p:sldId id="449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12" userDrawn="1">
          <p15:clr>
            <a:srgbClr val="A4A3A4"/>
          </p15:clr>
        </p15:guide>
        <p15:guide id="3" pos="5745" userDrawn="1">
          <p15:clr>
            <a:srgbClr val="A4A3A4"/>
          </p15:clr>
        </p15:guide>
        <p15:guide id="4" orient="horz" pos="3430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2F2F2"/>
    <a:srgbClr val="2E4B80"/>
    <a:srgbClr val="FF0000"/>
    <a:srgbClr val="0000FF"/>
    <a:srgbClr val="E9EBF5"/>
    <a:srgbClr val="254885"/>
    <a:srgbClr val="AFD5EE"/>
    <a:srgbClr val="264987"/>
    <a:srgbClr val="276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9" d="100"/>
          <a:sy n="119" d="100"/>
        </p:scale>
        <p:origin x="180" y="192"/>
      </p:cViewPr>
      <p:guideLst>
        <p:guide pos="1912"/>
        <p:guide pos="5745"/>
        <p:guide orient="horz" pos="3430"/>
        <p:guide orient="horz" pos="1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ABE24-D27D-46C9-8E14-1E1B30ABA4E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0E055-187B-47F2-BAB7-C5959F24AA73}">
      <dgm:prSet/>
      <dgm:spPr/>
      <dgm:t>
        <a:bodyPr/>
        <a:lstStyle/>
        <a:p>
          <a:r>
            <a:rPr lang="en-US" dirty="0"/>
            <a:t>Wafers coating with silicon nitride</a:t>
          </a:r>
          <a:br>
            <a:rPr lang="en-US" dirty="0"/>
          </a:br>
          <a:r>
            <a:rPr lang="en-US" dirty="0"/>
            <a:t> (@ Rogue Valley Microdevices)</a:t>
          </a:r>
        </a:p>
      </dgm:t>
    </dgm:pt>
    <dgm:pt modelId="{D0E34831-1A97-48F6-8587-95835F7DAE1A}" type="parTrans" cxnId="{23DFC8C6-A2D7-4CE6-83A0-5BB09F8E3508}">
      <dgm:prSet/>
      <dgm:spPr/>
      <dgm:t>
        <a:bodyPr/>
        <a:lstStyle/>
        <a:p>
          <a:endParaRPr lang="en-US"/>
        </a:p>
      </dgm:t>
    </dgm:pt>
    <dgm:pt modelId="{5ECF1458-197F-498D-8467-411C308875E2}" type="sibTrans" cxnId="{23DFC8C6-A2D7-4CE6-83A0-5BB09F8E3508}">
      <dgm:prSet/>
      <dgm:spPr/>
      <dgm:t>
        <a:bodyPr/>
        <a:lstStyle/>
        <a:p>
          <a:endParaRPr lang="en-US"/>
        </a:p>
      </dgm:t>
    </dgm:pt>
    <dgm:pt modelId="{CF0659E8-7C96-469A-B3E2-64B7961194E1}">
      <dgm:prSet/>
      <dgm:spPr/>
      <dgm:t>
        <a:bodyPr/>
        <a:lstStyle/>
        <a:p>
          <a:r>
            <a:rPr lang="en-US"/>
            <a:t>Grooving using dicing blade</a:t>
          </a:r>
        </a:p>
      </dgm:t>
    </dgm:pt>
    <dgm:pt modelId="{3C92CF3A-E270-4472-88A1-373B8835CFCC}" type="parTrans" cxnId="{2978F9B1-1ED1-4507-A798-4A0199825406}">
      <dgm:prSet/>
      <dgm:spPr/>
      <dgm:t>
        <a:bodyPr/>
        <a:lstStyle/>
        <a:p>
          <a:endParaRPr lang="en-US"/>
        </a:p>
      </dgm:t>
    </dgm:pt>
    <dgm:pt modelId="{6C5E555B-C278-4472-A091-A3BA1843A4D8}" type="sibTrans" cxnId="{2978F9B1-1ED1-4507-A798-4A0199825406}">
      <dgm:prSet/>
      <dgm:spPr/>
      <dgm:t>
        <a:bodyPr/>
        <a:lstStyle/>
        <a:p>
          <a:endParaRPr lang="en-US"/>
        </a:p>
      </dgm:t>
    </dgm:pt>
    <dgm:pt modelId="{428932D3-8956-4A1C-882A-E064DA0F46AB}">
      <dgm:prSet/>
      <dgm:spPr/>
      <dgm:t>
        <a:bodyPr/>
        <a:lstStyle/>
        <a:p>
          <a:r>
            <a:rPr lang="en-US"/>
            <a:t>Surface interferometric characterization and IR interferometry</a:t>
          </a:r>
        </a:p>
      </dgm:t>
    </dgm:pt>
    <dgm:pt modelId="{F3AF5E1B-06C5-4043-8550-6F542AB85CAF}" type="parTrans" cxnId="{96FD096E-E74A-4D15-82A6-DE5D54A46B74}">
      <dgm:prSet/>
      <dgm:spPr/>
      <dgm:t>
        <a:bodyPr/>
        <a:lstStyle/>
        <a:p>
          <a:endParaRPr lang="en-US"/>
        </a:p>
      </dgm:t>
    </dgm:pt>
    <dgm:pt modelId="{CA5CFACA-E21C-4997-9DC2-CB3C5ACD04C4}" type="sibTrans" cxnId="{96FD096E-E74A-4D15-82A6-DE5D54A46B74}">
      <dgm:prSet/>
      <dgm:spPr/>
      <dgm:t>
        <a:bodyPr/>
        <a:lstStyle/>
        <a:p>
          <a:endParaRPr lang="en-US"/>
        </a:p>
      </dgm:t>
    </dgm:pt>
    <dgm:pt modelId="{AF88E3E7-A714-4CC4-8932-CB936CDC6B20}">
      <dgm:prSet/>
      <dgm:spPr/>
      <dgm:t>
        <a:bodyPr/>
        <a:lstStyle/>
        <a:p>
          <a:r>
            <a:rPr lang="en-US"/>
            <a:t>Chemical etching to remove lattice damage induced by dicing</a:t>
          </a:r>
        </a:p>
      </dgm:t>
    </dgm:pt>
    <dgm:pt modelId="{7DE2AF40-FA3E-441E-A887-BD555006A7F6}" type="parTrans" cxnId="{96EC154F-0E27-419D-9981-3B0C03C1FBAC}">
      <dgm:prSet/>
      <dgm:spPr/>
      <dgm:t>
        <a:bodyPr/>
        <a:lstStyle/>
        <a:p>
          <a:endParaRPr lang="en-US"/>
        </a:p>
      </dgm:t>
    </dgm:pt>
    <dgm:pt modelId="{D1096F61-FA05-4123-8D24-F1A9A18A9872}" type="sibTrans" cxnId="{96EC154F-0E27-419D-9981-3B0C03C1FBAC}">
      <dgm:prSet/>
      <dgm:spPr/>
      <dgm:t>
        <a:bodyPr/>
        <a:lstStyle/>
        <a:p>
          <a:endParaRPr lang="en-US"/>
        </a:p>
      </dgm:t>
    </dgm:pt>
    <dgm:pt modelId="{402BF637-A408-466E-B0F6-DD114B8D3706}">
      <dgm:prSet/>
      <dgm:spPr/>
      <dgm:t>
        <a:bodyPr/>
        <a:lstStyle/>
        <a:p>
          <a:r>
            <a:rPr lang="en-US"/>
            <a:t>Surface interferometric characterization and IR interferometry</a:t>
          </a:r>
        </a:p>
      </dgm:t>
    </dgm:pt>
    <dgm:pt modelId="{657FFDE0-41AD-4607-A60E-35B690C5648C}" type="parTrans" cxnId="{D0755588-79BB-428B-96B4-A5BE6DBAD1AF}">
      <dgm:prSet/>
      <dgm:spPr/>
      <dgm:t>
        <a:bodyPr/>
        <a:lstStyle/>
        <a:p>
          <a:endParaRPr lang="en-US"/>
        </a:p>
      </dgm:t>
    </dgm:pt>
    <dgm:pt modelId="{7FDE9DAC-65B3-4FEB-9829-E0C6637F044A}" type="sibTrans" cxnId="{D0755588-79BB-428B-96B4-A5BE6DBAD1AF}">
      <dgm:prSet/>
      <dgm:spPr/>
      <dgm:t>
        <a:bodyPr/>
        <a:lstStyle/>
        <a:p>
          <a:endParaRPr lang="en-US"/>
        </a:p>
      </dgm:t>
    </dgm:pt>
    <dgm:pt modelId="{987D51DA-CC55-4D64-837D-7994C0F1B5D2}">
      <dgm:prSet/>
      <dgm:spPr/>
      <dgm:t>
        <a:bodyPr/>
        <a:lstStyle/>
        <a:p>
          <a:r>
            <a:rPr lang="en-US"/>
            <a:t>Removal of silicon nitride</a:t>
          </a:r>
        </a:p>
      </dgm:t>
    </dgm:pt>
    <dgm:pt modelId="{75ABD131-67AA-473C-894B-ACB2CE44C063}" type="parTrans" cxnId="{46859DB9-4DC3-4D02-8F95-59277A6BC7F2}">
      <dgm:prSet/>
      <dgm:spPr/>
      <dgm:t>
        <a:bodyPr/>
        <a:lstStyle/>
        <a:p>
          <a:endParaRPr lang="en-US"/>
        </a:p>
      </dgm:t>
    </dgm:pt>
    <dgm:pt modelId="{C9388217-1B20-47A9-AB8F-C28A737E35B8}" type="sibTrans" cxnId="{46859DB9-4DC3-4D02-8F95-59277A6BC7F2}">
      <dgm:prSet/>
      <dgm:spPr/>
      <dgm:t>
        <a:bodyPr/>
        <a:lstStyle/>
        <a:p>
          <a:endParaRPr lang="en-US"/>
        </a:p>
      </dgm:t>
    </dgm:pt>
    <dgm:pt modelId="{2EC0CCB3-8587-4222-9F99-DB250AEEEDA6}">
      <dgm:prSet/>
      <dgm:spPr/>
      <dgm:t>
        <a:bodyPr/>
        <a:lstStyle/>
        <a:p>
          <a:r>
            <a:rPr lang="en-US"/>
            <a:t>Rinsing</a:t>
          </a:r>
        </a:p>
      </dgm:t>
    </dgm:pt>
    <dgm:pt modelId="{6A800EE8-BE50-4B55-98AF-DAFCBB789778}" type="parTrans" cxnId="{24825516-88C6-4431-8017-E24F36F087F5}">
      <dgm:prSet/>
      <dgm:spPr/>
      <dgm:t>
        <a:bodyPr/>
        <a:lstStyle/>
        <a:p>
          <a:endParaRPr lang="en-US"/>
        </a:p>
      </dgm:t>
    </dgm:pt>
    <dgm:pt modelId="{73392E72-E8A6-4199-80E7-9359C50E1B1C}" type="sibTrans" cxnId="{24825516-88C6-4431-8017-E24F36F087F5}">
      <dgm:prSet/>
      <dgm:spPr/>
      <dgm:t>
        <a:bodyPr/>
        <a:lstStyle/>
        <a:p>
          <a:endParaRPr lang="en-US"/>
        </a:p>
      </dgm:t>
    </dgm:pt>
    <dgm:pt modelId="{6CEC3FD2-1707-4B4A-8417-FA305AF418A8}">
      <dgm:prSet/>
      <dgm:spPr/>
      <dgm:t>
        <a:bodyPr/>
        <a:lstStyle/>
        <a:p>
          <a:r>
            <a:rPr lang="en-US" dirty="0"/>
            <a:t>To lithography…</a:t>
          </a:r>
          <a:br>
            <a:rPr lang="en-US" dirty="0"/>
          </a:br>
          <a:r>
            <a:rPr lang="en-US" dirty="0"/>
            <a:t>( @</a:t>
          </a:r>
          <a:r>
            <a:rPr lang="en-US" u="none" dirty="0">
              <a:solidFill>
                <a:schemeClr val="bg1"/>
              </a:solidFill>
            </a:rPr>
            <a:t> CNRS </a:t>
          </a:r>
          <a:r>
            <a:rPr lang="en-US" u="none" dirty="0" err="1">
              <a:solidFill>
                <a:schemeClr val="bg1"/>
              </a:solidFill>
            </a:rPr>
            <a:t>Institut</a:t>
          </a:r>
          <a:r>
            <a:rPr lang="en-US" u="none" dirty="0">
              <a:solidFill>
                <a:schemeClr val="bg1"/>
              </a:solidFill>
            </a:rPr>
            <a:t> Néel)</a:t>
          </a:r>
          <a:endParaRPr lang="en-US" dirty="0"/>
        </a:p>
      </dgm:t>
    </dgm:pt>
    <dgm:pt modelId="{EF7454E2-E42D-4382-AF2A-7314AF59FDA1}" type="parTrans" cxnId="{31881A48-A75C-4E94-8981-EB215AFF788C}">
      <dgm:prSet/>
      <dgm:spPr/>
      <dgm:t>
        <a:bodyPr/>
        <a:lstStyle/>
        <a:p>
          <a:endParaRPr lang="en-US"/>
        </a:p>
      </dgm:t>
    </dgm:pt>
    <dgm:pt modelId="{7387EBB0-00D9-4071-ADB0-01E87A812808}" type="sibTrans" cxnId="{31881A48-A75C-4E94-8981-EB215AFF788C}">
      <dgm:prSet/>
      <dgm:spPr/>
      <dgm:t>
        <a:bodyPr/>
        <a:lstStyle/>
        <a:p>
          <a:endParaRPr lang="en-US"/>
        </a:p>
      </dgm:t>
    </dgm:pt>
    <dgm:pt modelId="{CF133B7F-40D6-4C98-BCB4-D326109502FE}" type="pres">
      <dgm:prSet presAssocID="{5DFABE24-D27D-46C9-8E14-1E1B30ABA4E6}" presName="Name0" presStyleCnt="0">
        <dgm:presLayoutVars>
          <dgm:dir/>
          <dgm:resizeHandles val="exact"/>
        </dgm:presLayoutVars>
      </dgm:prSet>
      <dgm:spPr/>
    </dgm:pt>
    <dgm:pt modelId="{7EA2C37D-9727-4F2D-8BD8-D30D86AB1F26}" type="pres">
      <dgm:prSet presAssocID="{3780E055-187B-47F2-BAB7-C5959F24AA73}" presName="node" presStyleLbl="node1" presStyleIdx="0" presStyleCnt="8">
        <dgm:presLayoutVars>
          <dgm:bulletEnabled val="1"/>
        </dgm:presLayoutVars>
      </dgm:prSet>
      <dgm:spPr/>
    </dgm:pt>
    <dgm:pt modelId="{8220F743-DD95-43C3-8282-F00CD579147B}" type="pres">
      <dgm:prSet presAssocID="{5ECF1458-197F-498D-8467-411C308875E2}" presName="sibTrans" presStyleLbl="sibTrans1D1" presStyleIdx="0" presStyleCnt="7"/>
      <dgm:spPr/>
    </dgm:pt>
    <dgm:pt modelId="{3A70456B-6889-4A7D-9143-115791C1D6CF}" type="pres">
      <dgm:prSet presAssocID="{5ECF1458-197F-498D-8467-411C308875E2}" presName="connectorText" presStyleLbl="sibTrans1D1" presStyleIdx="0" presStyleCnt="7"/>
      <dgm:spPr/>
    </dgm:pt>
    <dgm:pt modelId="{30658299-A3A1-4A5C-9EEA-B1C87CD8EE79}" type="pres">
      <dgm:prSet presAssocID="{CF0659E8-7C96-469A-B3E2-64B7961194E1}" presName="node" presStyleLbl="node1" presStyleIdx="1" presStyleCnt="8">
        <dgm:presLayoutVars>
          <dgm:bulletEnabled val="1"/>
        </dgm:presLayoutVars>
      </dgm:prSet>
      <dgm:spPr/>
    </dgm:pt>
    <dgm:pt modelId="{3E024083-FF9C-4166-AD5D-5E85DF3A844A}" type="pres">
      <dgm:prSet presAssocID="{6C5E555B-C278-4472-A091-A3BA1843A4D8}" presName="sibTrans" presStyleLbl="sibTrans1D1" presStyleIdx="1" presStyleCnt="7"/>
      <dgm:spPr/>
    </dgm:pt>
    <dgm:pt modelId="{063F380F-142C-45A0-8E1E-53566883CE88}" type="pres">
      <dgm:prSet presAssocID="{6C5E555B-C278-4472-A091-A3BA1843A4D8}" presName="connectorText" presStyleLbl="sibTrans1D1" presStyleIdx="1" presStyleCnt="7"/>
      <dgm:spPr/>
    </dgm:pt>
    <dgm:pt modelId="{04B5E87F-F3B8-433C-A866-838D9D6017C6}" type="pres">
      <dgm:prSet presAssocID="{428932D3-8956-4A1C-882A-E064DA0F46AB}" presName="node" presStyleLbl="node1" presStyleIdx="2" presStyleCnt="8">
        <dgm:presLayoutVars>
          <dgm:bulletEnabled val="1"/>
        </dgm:presLayoutVars>
      </dgm:prSet>
      <dgm:spPr/>
    </dgm:pt>
    <dgm:pt modelId="{5A287663-F0C8-4780-8D46-87062BF64F6C}" type="pres">
      <dgm:prSet presAssocID="{CA5CFACA-E21C-4997-9DC2-CB3C5ACD04C4}" presName="sibTrans" presStyleLbl="sibTrans1D1" presStyleIdx="2" presStyleCnt="7"/>
      <dgm:spPr/>
    </dgm:pt>
    <dgm:pt modelId="{E393191E-F974-4BD3-89D5-125FD424A960}" type="pres">
      <dgm:prSet presAssocID="{CA5CFACA-E21C-4997-9DC2-CB3C5ACD04C4}" presName="connectorText" presStyleLbl="sibTrans1D1" presStyleIdx="2" presStyleCnt="7"/>
      <dgm:spPr/>
    </dgm:pt>
    <dgm:pt modelId="{874BC873-7F71-42D1-84B7-EE1612F1F6BB}" type="pres">
      <dgm:prSet presAssocID="{AF88E3E7-A714-4CC4-8932-CB936CDC6B20}" presName="node" presStyleLbl="node1" presStyleIdx="3" presStyleCnt="8">
        <dgm:presLayoutVars>
          <dgm:bulletEnabled val="1"/>
        </dgm:presLayoutVars>
      </dgm:prSet>
      <dgm:spPr/>
    </dgm:pt>
    <dgm:pt modelId="{F6447BF3-0E25-45BD-95A4-35A4A01D076B}" type="pres">
      <dgm:prSet presAssocID="{D1096F61-FA05-4123-8D24-F1A9A18A9872}" presName="sibTrans" presStyleLbl="sibTrans1D1" presStyleIdx="3" presStyleCnt="7"/>
      <dgm:spPr/>
    </dgm:pt>
    <dgm:pt modelId="{A32B91AC-C814-45EA-9CE2-ACAEEBC216D3}" type="pres">
      <dgm:prSet presAssocID="{D1096F61-FA05-4123-8D24-F1A9A18A9872}" presName="connectorText" presStyleLbl="sibTrans1D1" presStyleIdx="3" presStyleCnt="7"/>
      <dgm:spPr/>
    </dgm:pt>
    <dgm:pt modelId="{2B9913D7-40C1-4717-AB70-6883BA31648D}" type="pres">
      <dgm:prSet presAssocID="{402BF637-A408-466E-B0F6-DD114B8D3706}" presName="node" presStyleLbl="node1" presStyleIdx="4" presStyleCnt="8">
        <dgm:presLayoutVars>
          <dgm:bulletEnabled val="1"/>
        </dgm:presLayoutVars>
      </dgm:prSet>
      <dgm:spPr/>
    </dgm:pt>
    <dgm:pt modelId="{2EB7F5CD-2A15-4042-B43F-3827773A9517}" type="pres">
      <dgm:prSet presAssocID="{7FDE9DAC-65B3-4FEB-9829-E0C6637F044A}" presName="sibTrans" presStyleLbl="sibTrans1D1" presStyleIdx="4" presStyleCnt="7"/>
      <dgm:spPr/>
    </dgm:pt>
    <dgm:pt modelId="{CE99E6A6-737D-4AA7-A58C-B41D521BE6AE}" type="pres">
      <dgm:prSet presAssocID="{7FDE9DAC-65B3-4FEB-9829-E0C6637F044A}" presName="connectorText" presStyleLbl="sibTrans1D1" presStyleIdx="4" presStyleCnt="7"/>
      <dgm:spPr/>
    </dgm:pt>
    <dgm:pt modelId="{836246E7-A95A-40CC-AC8E-1C7B2E1AE2F4}" type="pres">
      <dgm:prSet presAssocID="{987D51DA-CC55-4D64-837D-7994C0F1B5D2}" presName="node" presStyleLbl="node1" presStyleIdx="5" presStyleCnt="8">
        <dgm:presLayoutVars>
          <dgm:bulletEnabled val="1"/>
        </dgm:presLayoutVars>
      </dgm:prSet>
      <dgm:spPr/>
    </dgm:pt>
    <dgm:pt modelId="{812B5E1E-8262-472D-875B-4BC83607A1DD}" type="pres">
      <dgm:prSet presAssocID="{C9388217-1B20-47A9-AB8F-C28A737E35B8}" presName="sibTrans" presStyleLbl="sibTrans1D1" presStyleIdx="5" presStyleCnt="7"/>
      <dgm:spPr/>
    </dgm:pt>
    <dgm:pt modelId="{4A7BBF0B-1A81-4A20-97FD-0285814116F7}" type="pres">
      <dgm:prSet presAssocID="{C9388217-1B20-47A9-AB8F-C28A737E35B8}" presName="connectorText" presStyleLbl="sibTrans1D1" presStyleIdx="5" presStyleCnt="7"/>
      <dgm:spPr/>
    </dgm:pt>
    <dgm:pt modelId="{D1E3016D-474B-48D4-A477-506A3F29109E}" type="pres">
      <dgm:prSet presAssocID="{2EC0CCB3-8587-4222-9F99-DB250AEEEDA6}" presName="node" presStyleLbl="node1" presStyleIdx="6" presStyleCnt="8">
        <dgm:presLayoutVars>
          <dgm:bulletEnabled val="1"/>
        </dgm:presLayoutVars>
      </dgm:prSet>
      <dgm:spPr/>
    </dgm:pt>
    <dgm:pt modelId="{7E795141-43FF-4394-B7B9-5C47B58B3219}" type="pres">
      <dgm:prSet presAssocID="{73392E72-E8A6-4199-80E7-9359C50E1B1C}" presName="sibTrans" presStyleLbl="sibTrans1D1" presStyleIdx="6" presStyleCnt="7"/>
      <dgm:spPr/>
    </dgm:pt>
    <dgm:pt modelId="{7E9C8133-3DFD-4727-81E7-CA05895F1E6A}" type="pres">
      <dgm:prSet presAssocID="{73392E72-E8A6-4199-80E7-9359C50E1B1C}" presName="connectorText" presStyleLbl="sibTrans1D1" presStyleIdx="6" presStyleCnt="7"/>
      <dgm:spPr/>
    </dgm:pt>
    <dgm:pt modelId="{8444F02B-B452-4765-BF1F-3103EB32C9DA}" type="pres">
      <dgm:prSet presAssocID="{6CEC3FD2-1707-4B4A-8417-FA305AF418A8}" presName="node" presStyleLbl="node1" presStyleIdx="7" presStyleCnt="8" custScaleX="118549">
        <dgm:presLayoutVars>
          <dgm:bulletEnabled val="1"/>
        </dgm:presLayoutVars>
      </dgm:prSet>
      <dgm:spPr/>
    </dgm:pt>
  </dgm:ptLst>
  <dgm:cxnLst>
    <dgm:cxn modelId="{D187AE05-1707-49DC-A7A8-0FBA4F730F97}" type="presOf" srcId="{C9388217-1B20-47A9-AB8F-C28A737E35B8}" destId="{4A7BBF0B-1A81-4A20-97FD-0285814116F7}" srcOrd="1" destOrd="0" presId="urn:microsoft.com/office/officeart/2016/7/layout/RepeatingBendingProcessNew"/>
    <dgm:cxn modelId="{2501910E-0C2D-4F5C-954A-8B045C9EE5E2}" type="presOf" srcId="{D1096F61-FA05-4123-8D24-F1A9A18A9872}" destId="{F6447BF3-0E25-45BD-95A4-35A4A01D076B}" srcOrd="0" destOrd="0" presId="urn:microsoft.com/office/officeart/2016/7/layout/RepeatingBendingProcessNew"/>
    <dgm:cxn modelId="{97A06D12-7F6F-48F3-8CD4-BC1053458660}" type="presOf" srcId="{6CEC3FD2-1707-4B4A-8417-FA305AF418A8}" destId="{8444F02B-B452-4765-BF1F-3103EB32C9DA}" srcOrd="0" destOrd="0" presId="urn:microsoft.com/office/officeart/2016/7/layout/RepeatingBendingProcessNew"/>
    <dgm:cxn modelId="{24825516-88C6-4431-8017-E24F36F087F5}" srcId="{5DFABE24-D27D-46C9-8E14-1E1B30ABA4E6}" destId="{2EC0CCB3-8587-4222-9F99-DB250AEEEDA6}" srcOrd="6" destOrd="0" parTransId="{6A800EE8-BE50-4B55-98AF-DAFCBB789778}" sibTransId="{73392E72-E8A6-4199-80E7-9359C50E1B1C}"/>
    <dgm:cxn modelId="{EEAC4B20-E290-4163-8FFA-0B7D41E652BA}" type="presOf" srcId="{5DFABE24-D27D-46C9-8E14-1E1B30ABA4E6}" destId="{CF133B7F-40D6-4C98-BCB4-D326109502FE}" srcOrd="0" destOrd="0" presId="urn:microsoft.com/office/officeart/2016/7/layout/RepeatingBendingProcessNew"/>
    <dgm:cxn modelId="{AA999D37-E95A-44C6-B237-1FF8C2F47818}" type="presOf" srcId="{7FDE9DAC-65B3-4FEB-9829-E0C6637F044A}" destId="{CE99E6A6-737D-4AA7-A58C-B41D521BE6AE}" srcOrd="1" destOrd="0" presId="urn:microsoft.com/office/officeart/2016/7/layout/RepeatingBendingProcessNew"/>
    <dgm:cxn modelId="{88FA4C5D-A7D4-4FB2-B5F0-7FD4D087974E}" type="presOf" srcId="{73392E72-E8A6-4199-80E7-9359C50E1B1C}" destId="{7E9C8133-3DFD-4727-81E7-CA05895F1E6A}" srcOrd="1" destOrd="0" presId="urn:microsoft.com/office/officeart/2016/7/layout/RepeatingBendingProcessNew"/>
    <dgm:cxn modelId="{7915F75F-F8B9-4070-B6AD-47AE269AF499}" type="presOf" srcId="{5ECF1458-197F-498D-8467-411C308875E2}" destId="{3A70456B-6889-4A7D-9143-115791C1D6CF}" srcOrd="1" destOrd="0" presId="urn:microsoft.com/office/officeart/2016/7/layout/RepeatingBendingProcessNew"/>
    <dgm:cxn modelId="{48105F66-D734-4C17-B6F3-F63D7B870020}" type="presOf" srcId="{D1096F61-FA05-4123-8D24-F1A9A18A9872}" destId="{A32B91AC-C814-45EA-9CE2-ACAEEBC216D3}" srcOrd="1" destOrd="0" presId="urn:microsoft.com/office/officeart/2016/7/layout/RepeatingBendingProcessNew"/>
    <dgm:cxn modelId="{2DA30B68-64D5-4C03-9A83-B311A9E25A3E}" type="presOf" srcId="{AF88E3E7-A714-4CC4-8932-CB936CDC6B20}" destId="{874BC873-7F71-42D1-84B7-EE1612F1F6BB}" srcOrd="0" destOrd="0" presId="urn:microsoft.com/office/officeart/2016/7/layout/RepeatingBendingProcessNew"/>
    <dgm:cxn modelId="{31881A48-A75C-4E94-8981-EB215AFF788C}" srcId="{5DFABE24-D27D-46C9-8E14-1E1B30ABA4E6}" destId="{6CEC3FD2-1707-4B4A-8417-FA305AF418A8}" srcOrd="7" destOrd="0" parTransId="{EF7454E2-E42D-4382-AF2A-7314AF59FDA1}" sibTransId="{7387EBB0-00D9-4071-ADB0-01E87A812808}"/>
    <dgm:cxn modelId="{96FD096E-E74A-4D15-82A6-DE5D54A46B74}" srcId="{5DFABE24-D27D-46C9-8E14-1E1B30ABA4E6}" destId="{428932D3-8956-4A1C-882A-E064DA0F46AB}" srcOrd="2" destOrd="0" parTransId="{F3AF5E1B-06C5-4043-8550-6F542AB85CAF}" sibTransId="{CA5CFACA-E21C-4997-9DC2-CB3C5ACD04C4}"/>
    <dgm:cxn modelId="{1AD3A76E-D8B1-4E57-8909-D259FC15F646}" type="presOf" srcId="{C9388217-1B20-47A9-AB8F-C28A737E35B8}" destId="{812B5E1E-8262-472D-875B-4BC83607A1DD}" srcOrd="0" destOrd="0" presId="urn:microsoft.com/office/officeart/2016/7/layout/RepeatingBendingProcessNew"/>
    <dgm:cxn modelId="{96EC154F-0E27-419D-9981-3B0C03C1FBAC}" srcId="{5DFABE24-D27D-46C9-8E14-1E1B30ABA4E6}" destId="{AF88E3E7-A714-4CC4-8932-CB936CDC6B20}" srcOrd="3" destOrd="0" parTransId="{7DE2AF40-FA3E-441E-A887-BD555006A7F6}" sibTransId="{D1096F61-FA05-4123-8D24-F1A9A18A9872}"/>
    <dgm:cxn modelId="{B2472454-7364-480F-8814-8DFA993C4D4B}" type="presOf" srcId="{6C5E555B-C278-4472-A091-A3BA1843A4D8}" destId="{063F380F-142C-45A0-8E1E-53566883CE88}" srcOrd="1" destOrd="0" presId="urn:microsoft.com/office/officeart/2016/7/layout/RepeatingBendingProcessNew"/>
    <dgm:cxn modelId="{DB613D77-9797-461F-8655-83B59BF0F7B8}" type="presOf" srcId="{7FDE9DAC-65B3-4FEB-9829-E0C6637F044A}" destId="{2EB7F5CD-2A15-4042-B43F-3827773A9517}" srcOrd="0" destOrd="0" presId="urn:microsoft.com/office/officeart/2016/7/layout/RepeatingBendingProcessNew"/>
    <dgm:cxn modelId="{09787085-F387-490B-A67B-88CF269549D1}" type="presOf" srcId="{CA5CFACA-E21C-4997-9DC2-CB3C5ACD04C4}" destId="{5A287663-F0C8-4780-8D46-87062BF64F6C}" srcOrd="0" destOrd="0" presId="urn:microsoft.com/office/officeart/2016/7/layout/RepeatingBendingProcessNew"/>
    <dgm:cxn modelId="{D0755588-79BB-428B-96B4-A5BE6DBAD1AF}" srcId="{5DFABE24-D27D-46C9-8E14-1E1B30ABA4E6}" destId="{402BF637-A408-466E-B0F6-DD114B8D3706}" srcOrd="4" destOrd="0" parTransId="{657FFDE0-41AD-4607-A60E-35B690C5648C}" sibTransId="{7FDE9DAC-65B3-4FEB-9829-E0C6637F044A}"/>
    <dgm:cxn modelId="{BEC21B92-B3F3-4A1A-A0EE-EE82C2731108}" type="presOf" srcId="{987D51DA-CC55-4D64-837D-7994C0F1B5D2}" destId="{836246E7-A95A-40CC-AC8E-1C7B2E1AE2F4}" srcOrd="0" destOrd="0" presId="urn:microsoft.com/office/officeart/2016/7/layout/RepeatingBendingProcessNew"/>
    <dgm:cxn modelId="{26B48F92-802E-4B9B-BB69-051F27FA2995}" type="presOf" srcId="{73392E72-E8A6-4199-80E7-9359C50E1B1C}" destId="{7E795141-43FF-4394-B7B9-5C47B58B3219}" srcOrd="0" destOrd="0" presId="urn:microsoft.com/office/officeart/2016/7/layout/RepeatingBendingProcessNew"/>
    <dgm:cxn modelId="{C3F1C495-3BB4-4DCC-8528-1C388A7C337D}" type="presOf" srcId="{CF0659E8-7C96-469A-B3E2-64B7961194E1}" destId="{30658299-A3A1-4A5C-9EEA-B1C87CD8EE79}" srcOrd="0" destOrd="0" presId="urn:microsoft.com/office/officeart/2016/7/layout/RepeatingBendingProcessNew"/>
    <dgm:cxn modelId="{6E1722AA-BEEB-4B18-AD3B-E03905DA2AA5}" type="presOf" srcId="{5ECF1458-197F-498D-8467-411C308875E2}" destId="{8220F743-DD95-43C3-8282-F00CD579147B}" srcOrd="0" destOrd="0" presId="urn:microsoft.com/office/officeart/2016/7/layout/RepeatingBendingProcessNew"/>
    <dgm:cxn modelId="{B680DFAA-3C52-4A53-BEF5-6A0CA301429D}" type="presOf" srcId="{402BF637-A408-466E-B0F6-DD114B8D3706}" destId="{2B9913D7-40C1-4717-AB70-6883BA31648D}" srcOrd="0" destOrd="0" presId="urn:microsoft.com/office/officeart/2016/7/layout/RepeatingBendingProcessNew"/>
    <dgm:cxn modelId="{2978F9B1-1ED1-4507-A798-4A0199825406}" srcId="{5DFABE24-D27D-46C9-8E14-1E1B30ABA4E6}" destId="{CF0659E8-7C96-469A-B3E2-64B7961194E1}" srcOrd="1" destOrd="0" parTransId="{3C92CF3A-E270-4472-88A1-373B8835CFCC}" sibTransId="{6C5E555B-C278-4472-A091-A3BA1843A4D8}"/>
    <dgm:cxn modelId="{46859DB9-4DC3-4D02-8F95-59277A6BC7F2}" srcId="{5DFABE24-D27D-46C9-8E14-1E1B30ABA4E6}" destId="{987D51DA-CC55-4D64-837D-7994C0F1B5D2}" srcOrd="5" destOrd="0" parTransId="{75ABD131-67AA-473C-894B-ACB2CE44C063}" sibTransId="{C9388217-1B20-47A9-AB8F-C28A737E35B8}"/>
    <dgm:cxn modelId="{23DFC8C6-A2D7-4CE6-83A0-5BB09F8E3508}" srcId="{5DFABE24-D27D-46C9-8E14-1E1B30ABA4E6}" destId="{3780E055-187B-47F2-BAB7-C5959F24AA73}" srcOrd="0" destOrd="0" parTransId="{D0E34831-1A97-48F6-8587-95835F7DAE1A}" sibTransId="{5ECF1458-197F-498D-8467-411C308875E2}"/>
    <dgm:cxn modelId="{934ED1CB-3185-4F4B-B360-79239C019613}" type="presOf" srcId="{3780E055-187B-47F2-BAB7-C5959F24AA73}" destId="{7EA2C37D-9727-4F2D-8BD8-D30D86AB1F26}" srcOrd="0" destOrd="0" presId="urn:microsoft.com/office/officeart/2016/7/layout/RepeatingBendingProcessNew"/>
    <dgm:cxn modelId="{E6256EDC-1401-4C26-B8B9-D8E0B98AB878}" type="presOf" srcId="{6C5E555B-C278-4472-A091-A3BA1843A4D8}" destId="{3E024083-FF9C-4166-AD5D-5E85DF3A844A}" srcOrd="0" destOrd="0" presId="urn:microsoft.com/office/officeart/2016/7/layout/RepeatingBendingProcessNew"/>
    <dgm:cxn modelId="{D207B8E0-927B-48EA-B77E-5DCF31100088}" type="presOf" srcId="{2EC0CCB3-8587-4222-9F99-DB250AEEEDA6}" destId="{D1E3016D-474B-48D4-A477-506A3F29109E}" srcOrd="0" destOrd="0" presId="urn:microsoft.com/office/officeart/2016/7/layout/RepeatingBendingProcessNew"/>
    <dgm:cxn modelId="{E04ADCF8-AEA3-46B1-8807-B7786741D3F1}" type="presOf" srcId="{CA5CFACA-E21C-4997-9DC2-CB3C5ACD04C4}" destId="{E393191E-F974-4BD3-89D5-125FD424A960}" srcOrd="1" destOrd="0" presId="urn:microsoft.com/office/officeart/2016/7/layout/RepeatingBendingProcessNew"/>
    <dgm:cxn modelId="{6D13CFFF-46BA-4022-8F18-92FC0772C3FA}" type="presOf" srcId="{428932D3-8956-4A1C-882A-E064DA0F46AB}" destId="{04B5E87F-F3B8-433C-A866-838D9D6017C6}" srcOrd="0" destOrd="0" presId="urn:microsoft.com/office/officeart/2016/7/layout/RepeatingBendingProcessNew"/>
    <dgm:cxn modelId="{5F1D6318-6EA3-494D-94A5-EDAD986DC8F8}" type="presParOf" srcId="{CF133B7F-40D6-4C98-BCB4-D326109502FE}" destId="{7EA2C37D-9727-4F2D-8BD8-D30D86AB1F26}" srcOrd="0" destOrd="0" presId="urn:microsoft.com/office/officeart/2016/7/layout/RepeatingBendingProcessNew"/>
    <dgm:cxn modelId="{2D5BC2E4-FA7B-481B-97A0-9FEE80886C26}" type="presParOf" srcId="{CF133B7F-40D6-4C98-BCB4-D326109502FE}" destId="{8220F743-DD95-43C3-8282-F00CD579147B}" srcOrd="1" destOrd="0" presId="urn:microsoft.com/office/officeart/2016/7/layout/RepeatingBendingProcessNew"/>
    <dgm:cxn modelId="{63E2D667-A921-4FA1-9B3D-8F5F1B416FCB}" type="presParOf" srcId="{8220F743-DD95-43C3-8282-F00CD579147B}" destId="{3A70456B-6889-4A7D-9143-115791C1D6CF}" srcOrd="0" destOrd="0" presId="urn:microsoft.com/office/officeart/2016/7/layout/RepeatingBendingProcessNew"/>
    <dgm:cxn modelId="{8C1CC285-C2C3-4EC6-BB40-3897148BFE80}" type="presParOf" srcId="{CF133B7F-40D6-4C98-BCB4-D326109502FE}" destId="{30658299-A3A1-4A5C-9EEA-B1C87CD8EE79}" srcOrd="2" destOrd="0" presId="urn:microsoft.com/office/officeart/2016/7/layout/RepeatingBendingProcessNew"/>
    <dgm:cxn modelId="{43860E90-6295-4016-B00A-AB44003A5395}" type="presParOf" srcId="{CF133B7F-40D6-4C98-BCB4-D326109502FE}" destId="{3E024083-FF9C-4166-AD5D-5E85DF3A844A}" srcOrd="3" destOrd="0" presId="urn:microsoft.com/office/officeart/2016/7/layout/RepeatingBendingProcessNew"/>
    <dgm:cxn modelId="{97DA5A1E-249F-438D-92D0-866252715D4E}" type="presParOf" srcId="{3E024083-FF9C-4166-AD5D-5E85DF3A844A}" destId="{063F380F-142C-45A0-8E1E-53566883CE88}" srcOrd="0" destOrd="0" presId="urn:microsoft.com/office/officeart/2016/7/layout/RepeatingBendingProcessNew"/>
    <dgm:cxn modelId="{481C4827-092E-4288-93F2-D5F852BDFED2}" type="presParOf" srcId="{CF133B7F-40D6-4C98-BCB4-D326109502FE}" destId="{04B5E87F-F3B8-433C-A866-838D9D6017C6}" srcOrd="4" destOrd="0" presId="urn:microsoft.com/office/officeart/2016/7/layout/RepeatingBendingProcessNew"/>
    <dgm:cxn modelId="{9D1A3781-F4CC-4866-91CC-4A9BE3ACCC0B}" type="presParOf" srcId="{CF133B7F-40D6-4C98-BCB4-D326109502FE}" destId="{5A287663-F0C8-4780-8D46-87062BF64F6C}" srcOrd="5" destOrd="0" presId="urn:microsoft.com/office/officeart/2016/7/layout/RepeatingBendingProcessNew"/>
    <dgm:cxn modelId="{7ABA57B7-2CE3-467B-9CC6-35C6FD2C2D9D}" type="presParOf" srcId="{5A287663-F0C8-4780-8D46-87062BF64F6C}" destId="{E393191E-F974-4BD3-89D5-125FD424A960}" srcOrd="0" destOrd="0" presId="urn:microsoft.com/office/officeart/2016/7/layout/RepeatingBendingProcessNew"/>
    <dgm:cxn modelId="{DD912311-23FD-427C-A908-D9909F0FE457}" type="presParOf" srcId="{CF133B7F-40D6-4C98-BCB4-D326109502FE}" destId="{874BC873-7F71-42D1-84B7-EE1612F1F6BB}" srcOrd="6" destOrd="0" presId="urn:microsoft.com/office/officeart/2016/7/layout/RepeatingBendingProcessNew"/>
    <dgm:cxn modelId="{48E477FF-7849-46AE-BAA5-7676A4ECA30D}" type="presParOf" srcId="{CF133B7F-40D6-4C98-BCB4-D326109502FE}" destId="{F6447BF3-0E25-45BD-95A4-35A4A01D076B}" srcOrd="7" destOrd="0" presId="urn:microsoft.com/office/officeart/2016/7/layout/RepeatingBendingProcessNew"/>
    <dgm:cxn modelId="{D2725802-FCDA-41E9-A92F-158EB2EB126F}" type="presParOf" srcId="{F6447BF3-0E25-45BD-95A4-35A4A01D076B}" destId="{A32B91AC-C814-45EA-9CE2-ACAEEBC216D3}" srcOrd="0" destOrd="0" presId="urn:microsoft.com/office/officeart/2016/7/layout/RepeatingBendingProcessNew"/>
    <dgm:cxn modelId="{1E326135-EFBA-4612-99E0-C1815393C5D9}" type="presParOf" srcId="{CF133B7F-40D6-4C98-BCB4-D326109502FE}" destId="{2B9913D7-40C1-4717-AB70-6883BA31648D}" srcOrd="8" destOrd="0" presId="urn:microsoft.com/office/officeart/2016/7/layout/RepeatingBendingProcessNew"/>
    <dgm:cxn modelId="{86930389-3E6E-4ECC-8A28-7CA26F126F99}" type="presParOf" srcId="{CF133B7F-40D6-4C98-BCB4-D326109502FE}" destId="{2EB7F5CD-2A15-4042-B43F-3827773A9517}" srcOrd="9" destOrd="0" presId="urn:microsoft.com/office/officeart/2016/7/layout/RepeatingBendingProcessNew"/>
    <dgm:cxn modelId="{5436794A-74A2-4E3C-9A64-B0B2B4C6FB4E}" type="presParOf" srcId="{2EB7F5CD-2A15-4042-B43F-3827773A9517}" destId="{CE99E6A6-737D-4AA7-A58C-B41D521BE6AE}" srcOrd="0" destOrd="0" presId="urn:microsoft.com/office/officeart/2016/7/layout/RepeatingBendingProcessNew"/>
    <dgm:cxn modelId="{9039E9CC-AC30-4C5C-B7E8-609367CFBB63}" type="presParOf" srcId="{CF133B7F-40D6-4C98-BCB4-D326109502FE}" destId="{836246E7-A95A-40CC-AC8E-1C7B2E1AE2F4}" srcOrd="10" destOrd="0" presId="urn:microsoft.com/office/officeart/2016/7/layout/RepeatingBendingProcessNew"/>
    <dgm:cxn modelId="{77C9D1A8-487C-4C66-9597-04B98F2FA3A9}" type="presParOf" srcId="{CF133B7F-40D6-4C98-BCB4-D326109502FE}" destId="{812B5E1E-8262-472D-875B-4BC83607A1DD}" srcOrd="11" destOrd="0" presId="urn:microsoft.com/office/officeart/2016/7/layout/RepeatingBendingProcessNew"/>
    <dgm:cxn modelId="{9160BA8A-F2FD-4AEB-9269-F2439239C56F}" type="presParOf" srcId="{812B5E1E-8262-472D-875B-4BC83607A1DD}" destId="{4A7BBF0B-1A81-4A20-97FD-0285814116F7}" srcOrd="0" destOrd="0" presId="urn:microsoft.com/office/officeart/2016/7/layout/RepeatingBendingProcessNew"/>
    <dgm:cxn modelId="{9477DC74-770B-4E26-867A-78D448584E13}" type="presParOf" srcId="{CF133B7F-40D6-4C98-BCB4-D326109502FE}" destId="{D1E3016D-474B-48D4-A477-506A3F29109E}" srcOrd="12" destOrd="0" presId="urn:microsoft.com/office/officeart/2016/7/layout/RepeatingBendingProcessNew"/>
    <dgm:cxn modelId="{4B6B3DDF-71B2-46F7-AF67-629B02FF0CE0}" type="presParOf" srcId="{CF133B7F-40D6-4C98-BCB4-D326109502FE}" destId="{7E795141-43FF-4394-B7B9-5C47B58B3219}" srcOrd="13" destOrd="0" presId="urn:microsoft.com/office/officeart/2016/7/layout/RepeatingBendingProcessNew"/>
    <dgm:cxn modelId="{A4028F4B-04F7-4838-97F6-FFB5F89BA15B}" type="presParOf" srcId="{7E795141-43FF-4394-B7B9-5C47B58B3219}" destId="{7E9C8133-3DFD-4727-81E7-CA05895F1E6A}" srcOrd="0" destOrd="0" presId="urn:microsoft.com/office/officeart/2016/7/layout/RepeatingBendingProcessNew"/>
    <dgm:cxn modelId="{A5E602FA-3656-416F-8115-A9783A5FDE28}" type="presParOf" srcId="{CF133B7F-40D6-4C98-BCB4-D326109502FE}" destId="{8444F02B-B452-4765-BF1F-3103EB32C9DA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0F743-DD95-43C3-8282-F00CD579147B}">
      <dsp:nvSpPr>
        <dsp:cNvPr id="0" name=""/>
        <dsp:cNvSpPr/>
      </dsp:nvSpPr>
      <dsp:spPr>
        <a:xfrm>
          <a:off x="3146505" y="711837"/>
          <a:ext cx="548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838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06222" y="754662"/>
        <a:ext cx="28949" cy="5789"/>
      </dsp:txXfrm>
    </dsp:sp>
    <dsp:sp modelId="{7EA2C37D-9727-4F2D-8BD8-D30D86AB1F26}">
      <dsp:nvSpPr>
        <dsp:cNvPr id="0" name=""/>
        <dsp:cNvSpPr/>
      </dsp:nvSpPr>
      <dsp:spPr>
        <a:xfrm>
          <a:off x="630985" y="2361"/>
          <a:ext cx="2517319" cy="1510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51" tIns="129478" rIns="123351" bIns="1294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Wafers coating with silicon nitride</a:t>
          </a:r>
          <a:br>
            <a:rPr lang="en-US" sz="2100" kern="1200" dirty="0"/>
          </a:br>
          <a:r>
            <a:rPr lang="en-US" sz="2100" kern="1200" dirty="0"/>
            <a:t> (@ Rogue Valley Microdevices)</a:t>
          </a:r>
        </a:p>
      </dsp:txBody>
      <dsp:txXfrm>
        <a:off x="630985" y="2361"/>
        <a:ext cx="2517319" cy="1510391"/>
      </dsp:txXfrm>
    </dsp:sp>
    <dsp:sp modelId="{3E024083-FF9C-4166-AD5D-5E85DF3A844A}">
      <dsp:nvSpPr>
        <dsp:cNvPr id="0" name=""/>
        <dsp:cNvSpPr/>
      </dsp:nvSpPr>
      <dsp:spPr>
        <a:xfrm>
          <a:off x="6242808" y="711837"/>
          <a:ext cx="548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838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02525" y="754662"/>
        <a:ext cx="28949" cy="5789"/>
      </dsp:txXfrm>
    </dsp:sp>
    <dsp:sp modelId="{30658299-A3A1-4A5C-9EEA-B1C87CD8EE79}">
      <dsp:nvSpPr>
        <dsp:cNvPr id="0" name=""/>
        <dsp:cNvSpPr/>
      </dsp:nvSpPr>
      <dsp:spPr>
        <a:xfrm>
          <a:off x="3727288" y="2361"/>
          <a:ext cx="2517319" cy="1510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51" tIns="129478" rIns="123351" bIns="1294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Grooving using dicing blade</a:t>
          </a:r>
        </a:p>
      </dsp:txBody>
      <dsp:txXfrm>
        <a:off x="3727288" y="2361"/>
        <a:ext cx="2517319" cy="1510391"/>
      </dsp:txXfrm>
    </dsp:sp>
    <dsp:sp modelId="{5A287663-F0C8-4780-8D46-87062BF64F6C}">
      <dsp:nvSpPr>
        <dsp:cNvPr id="0" name=""/>
        <dsp:cNvSpPr/>
      </dsp:nvSpPr>
      <dsp:spPr>
        <a:xfrm>
          <a:off x="1889645" y="1510953"/>
          <a:ext cx="6192606" cy="548383"/>
        </a:xfrm>
        <a:custGeom>
          <a:avLst/>
          <a:gdLst/>
          <a:ahLst/>
          <a:cxnLst/>
          <a:rect l="0" t="0" r="0" b="0"/>
          <a:pathLst>
            <a:path>
              <a:moveTo>
                <a:pt x="6192606" y="0"/>
              </a:moveTo>
              <a:lnTo>
                <a:pt x="6192606" y="291291"/>
              </a:lnTo>
              <a:lnTo>
                <a:pt x="0" y="291291"/>
              </a:lnTo>
              <a:lnTo>
                <a:pt x="0" y="54838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0458" y="1782250"/>
        <a:ext cx="310980" cy="5789"/>
      </dsp:txXfrm>
    </dsp:sp>
    <dsp:sp modelId="{04B5E87F-F3B8-433C-A866-838D9D6017C6}">
      <dsp:nvSpPr>
        <dsp:cNvPr id="0" name=""/>
        <dsp:cNvSpPr/>
      </dsp:nvSpPr>
      <dsp:spPr>
        <a:xfrm>
          <a:off x="6823591" y="2361"/>
          <a:ext cx="2517319" cy="1510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51" tIns="129478" rIns="123351" bIns="1294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Surface interferometric characterization and IR interferometry</a:t>
          </a:r>
        </a:p>
      </dsp:txBody>
      <dsp:txXfrm>
        <a:off x="6823591" y="2361"/>
        <a:ext cx="2517319" cy="1510391"/>
      </dsp:txXfrm>
    </dsp:sp>
    <dsp:sp modelId="{F6447BF3-0E25-45BD-95A4-35A4A01D076B}">
      <dsp:nvSpPr>
        <dsp:cNvPr id="0" name=""/>
        <dsp:cNvSpPr/>
      </dsp:nvSpPr>
      <dsp:spPr>
        <a:xfrm>
          <a:off x="3146505" y="2801213"/>
          <a:ext cx="548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838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06222" y="2844038"/>
        <a:ext cx="28949" cy="5789"/>
      </dsp:txXfrm>
    </dsp:sp>
    <dsp:sp modelId="{874BC873-7F71-42D1-84B7-EE1612F1F6BB}">
      <dsp:nvSpPr>
        <dsp:cNvPr id="0" name=""/>
        <dsp:cNvSpPr/>
      </dsp:nvSpPr>
      <dsp:spPr>
        <a:xfrm>
          <a:off x="630985" y="2091737"/>
          <a:ext cx="2517319" cy="1510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51" tIns="129478" rIns="123351" bIns="1294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Chemical etching to remove lattice damage induced by dicing</a:t>
          </a:r>
        </a:p>
      </dsp:txBody>
      <dsp:txXfrm>
        <a:off x="630985" y="2091737"/>
        <a:ext cx="2517319" cy="1510391"/>
      </dsp:txXfrm>
    </dsp:sp>
    <dsp:sp modelId="{2EB7F5CD-2A15-4042-B43F-3827773A9517}">
      <dsp:nvSpPr>
        <dsp:cNvPr id="0" name=""/>
        <dsp:cNvSpPr/>
      </dsp:nvSpPr>
      <dsp:spPr>
        <a:xfrm>
          <a:off x="6242808" y="2801213"/>
          <a:ext cx="548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838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02525" y="2844038"/>
        <a:ext cx="28949" cy="5789"/>
      </dsp:txXfrm>
    </dsp:sp>
    <dsp:sp modelId="{2B9913D7-40C1-4717-AB70-6883BA31648D}">
      <dsp:nvSpPr>
        <dsp:cNvPr id="0" name=""/>
        <dsp:cNvSpPr/>
      </dsp:nvSpPr>
      <dsp:spPr>
        <a:xfrm>
          <a:off x="3727288" y="2091737"/>
          <a:ext cx="2517319" cy="1510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51" tIns="129478" rIns="123351" bIns="1294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Surface interferometric characterization and IR interferometry</a:t>
          </a:r>
        </a:p>
      </dsp:txBody>
      <dsp:txXfrm>
        <a:off x="3727288" y="2091737"/>
        <a:ext cx="2517319" cy="1510391"/>
      </dsp:txXfrm>
    </dsp:sp>
    <dsp:sp modelId="{812B5E1E-8262-472D-875B-4BC83607A1DD}">
      <dsp:nvSpPr>
        <dsp:cNvPr id="0" name=""/>
        <dsp:cNvSpPr/>
      </dsp:nvSpPr>
      <dsp:spPr>
        <a:xfrm>
          <a:off x="1889645" y="3600328"/>
          <a:ext cx="6192606" cy="548383"/>
        </a:xfrm>
        <a:custGeom>
          <a:avLst/>
          <a:gdLst/>
          <a:ahLst/>
          <a:cxnLst/>
          <a:rect l="0" t="0" r="0" b="0"/>
          <a:pathLst>
            <a:path>
              <a:moveTo>
                <a:pt x="6192606" y="0"/>
              </a:moveTo>
              <a:lnTo>
                <a:pt x="6192606" y="291291"/>
              </a:lnTo>
              <a:lnTo>
                <a:pt x="0" y="291291"/>
              </a:lnTo>
              <a:lnTo>
                <a:pt x="0" y="54838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0458" y="3871625"/>
        <a:ext cx="310980" cy="5789"/>
      </dsp:txXfrm>
    </dsp:sp>
    <dsp:sp modelId="{836246E7-A95A-40CC-AC8E-1C7B2E1AE2F4}">
      <dsp:nvSpPr>
        <dsp:cNvPr id="0" name=""/>
        <dsp:cNvSpPr/>
      </dsp:nvSpPr>
      <dsp:spPr>
        <a:xfrm>
          <a:off x="6823591" y="2091737"/>
          <a:ext cx="2517319" cy="1510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51" tIns="129478" rIns="123351" bIns="1294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Removal of silicon nitride</a:t>
          </a:r>
        </a:p>
      </dsp:txBody>
      <dsp:txXfrm>
        <a:off x="6823591" y="2091737"/>
        <a:ext cx="2517319" cy="1510391"/>
      </dsp:txXfrm>
    </dsp:sp>
    <dsp:sp modelId="{7E795141-43FF-4394-B7B9-5C47B58B3219}">
      <dsp:nvSpPr>
        <dsp:cNvPr id="0" name=""/>
        <dsp:cNvSpPr/>
      </dsp:nvSpPr>
      <dsp:spPr>
        <a:xfrm>
          <a:off x="3146505" y="4890588"/>
          <a:ext cx="548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838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06222" y="4933413"/>
        <a:ext cx="28949" cy="5789"/>
      </dsp:txXfrm>
    </dsp:sp>
    <dsp:sp modelId="{D1E3016D-474B-48D4-A477-506A3F29109E}">
      <dsp:nvSpPr>
        <dsp:cNvPr id="0" name=""/>
        <dsp:cNvSpPr/>
      </dsp:nvSpPr>
      <dsp:spPr>
        <a:xfrm>
          <a:off x="630985" y="4181112"/>
          <a:ext cx="2517319" cy="1510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51" tIns="129478" rIns="123351" bIns="1294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Rinsing</a:t>
          </a:r>
        </a:p>
      </dsp:txBody>
      <dsp:txXfrm>
        <a:off x="630985" y="4181112"/>
        <a:ext cx="2517319" cy="1510391"/>
      </dsp:txXfrm>
    </dsp:sp>
    <dsp:sp modelId="{8444F02B-B452-4765-BF1F-3103EB32C9DA}">
      <dsp:nvSpPr>
        <dsp:cNvPr id="0" name=""/>
        <dsp:cNvSpPr/>
      </dsp:nvSpPr>
      <dsp:spPr>
        <a:xfrm>
          <a:off x="3727288" y="4181112"/>
          <a:ext cx="2984257" cy="1510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51" tIns="129478" rIns="123351" bIns="12947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To lithography…</a:t>
          </a:r>
          <a:br>
            <a:rPr lang="en-US" sz="2100" kern="1200" dirty="0"/>
          </a:br>
          <a:r>
            <a:rPr lang="en-US" sz="2100" kern="1200" dirty="0"/>
            <a:t>( @</a:t>
          </a:r>
          <a:r>
            <a:rPr lang="en-US" sz="2100" u="none" kern="1200" dirty="0">
              <a:solidFill>
                <a:schemeClr val="bg1"/>
              </a:solidFill>
            </a:rPr>
            <a:t> CNRS </a:t>
          </a:r>
          <a:r>
            <a:rPr lang="en-US" sz="2100" u="none" kern="1200" dirty="0" err="1">
              <a:solidFill>
                <a:schemeClr val="bg1"/>
              </a:solidFill>
            </a:rPr>
            <a:t>Institut</a:t>
          </a:r>
          <a:r>
            <a:rPr lang="en-US" sz="2100" u="none" kern="1200" dirty="0">
              <a:solidFill>
                <a:schemeClr val="bg1"/>
              </a:solidFill>
            </a:rPr>
            <a:t> Néel)</a:t>
          </a:r>
          <a:endParaRPr lang="en-US" sz="2100" kern="1200" dirty="0"/>
        </a:p>
      </dsp:txBody>
      <dsp:txXfrm>
        <a:off x="3727288" y="4181112"/>
        <a:ext cx="2984257" cy="1510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D13D87E-6744-427E-99F4-58422266FF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72467D3-3794-46BE-8C93-0F8F0D9C1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55808-B4C2-4CE2-9564-9D5F6F923731}" type="datetimeFigureOut">
              <a:rPr lang="it-IT" smtClean="0"/>
              <a:t>16/01/2025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AA6AAA-E039-454E-A7D0-7A2BD818AB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9549C3-0E6F-4C37-992B-878E91FDCB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3D7B8-970D-4EC3-94C7-0951EB426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644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ED774-F476-4ED9-A667-5F141FA1B612}" type="datetimeFigureOut">
              <a:rPr lang="it-IT" smtClean="0"/>
              <a:t>16/01/2025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940B7-3518-4144-BE53-150F2D66BD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129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63FCB6B-1F33-0FA3-6735-5C2012BFA6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fld id="{C96FAD3D-1D34-44E6-990E-8238AE9D8468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E935D1D-2ACB-CB9C-37A6-6ABBFEFED6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655645A-6722-1D05-DAFE-918FD8977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9BCFA2A-7782-7D19-B2E1-1889CE83E6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fld id="{21DCB23E-17BB-4F85-BB0E-E05811D51E4D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B7318D3-5C8E-B08E-D3BB-AC03B6A152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0A98FFF-53F0-F30B-63DE-BBE5F026C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FC9DBF4-1F0F-B39F-C33C-EAEB2CF810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fld id="{13D425E0-1F92-465D-A705-36697CD42D59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6A541AF-4443-F071-0942-443EEF1248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7711721-A0FB-1BB9-5832-53312907B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5AF54023-DC22-AA6F-DA8D-3B9B0C6BBC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fld id="{F2BCCCCB-8F91-461E-8A1A-709B4A6C1546}" type="slidenum">
              <a:rPr lang="en-US" altLang="en-US" sz="1200" b="0"/>
              <a:pPr/>
              <a:t>13</a:t>
            </a:fld>
            <a:endParaRPr lang="en-US" altLang="en-US" sz="1200" b="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14E2E7E-034B-124F-231F-983E113EFF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C8A864C-91CE-15E3-0705-0BE6F1A52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54C87-70AA-4FFE-984B-0DE5AD238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3341D-52DB-4DC0-B789-2586DCE4D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30C9D-FB09-48FF-B370-4903E5FF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8ABA-2728-4233-92C1-C3B7FB65FC0F}" type="datetime1">
              <a:rPr lang="it-IT" smtClean="0"/>
              <a:t>16/01/2025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F3AB3-1B64-4391-B00A-2E6CBC019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EA81A-5F23-413B-A813-E3A000F6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52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F789C-B138-4D8E-BCD4-E6363633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E40F1-8293-4D37-8A03-92D781A3C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EC9A4-FC85-45E9-B56A-7115462EB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1B8CC-C00C-414D-B164-BF2B7AEE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8035-A082-4C8C-916C-DBA52FD6B831}" type="datetime1">
              <a:rPr lang="it-IT" smtClean="0"/>
              <a:t>16/01/2025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83777-24DC-4C53-A94E-AE67AE73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157E1-2856-4C19-9DD3-ED40AD8E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02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7F62-0579-4AE7-8E69-F385FBE4B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48DC0-94EE-462C-89EB-5B0350841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E2E52-17DA-45AF-967D-70B4EE34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32BF-81E9-4F24-AC8C-1846D22B9435}" type="datetime1">
              <a:rPr lang="it-IT" smtClean="0"/>
              <a:t>16/01/2025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A00F4-FC31-4A0C-ABE9-6728500FF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A007B-BFCE-4264-88B8-F60597CC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01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F6EDA-F958-421C-AE7C-704561BD7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3B2B6-BFAF-4DB5-9915-D63A43F23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C1634-7CFA-45BC-A1A0-4012C893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713A-459B-4F4E-84FF-204481C05E95}" type="datetime1">
              <a:rPr lang="it-IT" smtClean="0"/>
              <a:t>16/01/2025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99D48-5670-45AC-9AC4-6E760157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431D6-A70E-476D-8392-775E67E9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78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A6EFF57E-A702-47B3-8472-944BBF9D27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43706-1943-404F-8878-AF2917A7F134}" type="datetime1">
              <a:rPr lang="it-IT" smtClean="0"/>
              <a:t>16/01/2025</a:t>
            </a:fld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889D3FAF-1195-4778-B580-B67DF5B6A0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060D79D6-1D9C-4800-A88E-D388A18C0C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360EC-F882-40EB-AC6C-508748895BA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48685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AC80AF0-1341-4CD4-B4FC-1967CCCE1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CA437-0687-43E6-A9FB-9CEE3D87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DA03-D8B5-4532-B66D-5FFB62772674}" type="datetime1">
              <a:rPr lang="it-IT" smtClean="0"/>
              <a:t>16/01/2025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5C1EC-0061-4797-BBF6-2E67D39F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9DB1D-4C37-4209-909F-932F15FB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37B6F3-861D-44F6-AED1-11507B9D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053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 (Titoli)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335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AE76-FCB2-4151-8AFE-0860D626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053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F141-2EC1-4A9B-9936-54A02041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5658"/>
            <a:ext cx="10515600" cy="50013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6AE9B-5CE9-4C07-B5C4-1338DDE5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C288-1CE7-448F-87CF-A94A4AA4E6C6}" type="datetime1">
              <a:rPr lang="it-IT" smtClean="0"/>
              <a:t>16/01/2025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40AC-0C23-4604-8762-EF4971DE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CF12E-016B-4BD2-9FA1-067E920B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11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4C58-1D15-4BA3-8689-505B20CB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90EED-1236-4E95-B839-7171CCDD7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D3475-CC88-4EC5-9176-358F2141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DE72-7F35-4AA9-B325-4B12C439B4BE}" type="datetime1">
              <a:rPr lang="it-IT" smtClean="0"/>
              <a:t>16/01/2025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76B70-81C8-44D8-B42F-7063E184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127E7-C4D5-488B-A417-F10A806D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37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1E750-8AB4-4C7C-A7CD-617A05F9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3BB7C-1EEE-4074-9D64-B6FAFEE52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58255-5FE7-426A-855A-B47B8B1BF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5A1E3-04C9-4B7D-A552-E21002DD6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5C69-FC11-4ABD-89FE-54F340A5C3CD}" type="datetime1">
              <a:rPr lang="it-IT" smtClean="0"/>
              <a:t>16/01/2025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3E12A-1FDC-4260-906F-FCE4279A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80385-BB2B-4065-BF80-5CED860D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9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2329-0544-4EA4-B654-C0524F3D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753CA-DC95-44C8-929B-BAC8B8A5C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D0358-1C44-44CC-943C-50DBCDFC9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A1CAA-947F-4EB0-8127-DD5CB8265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839A9-B694-4D33-8CF8-8B211C904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117492-73D1-4548-825C-13871630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E350-E412-44F6-88FA-4BB3713ED9B0}" type="datetime1">
              <a:rPr lang="it-IT" smtClean="0"/>
              <a:t>16/01/2025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63816-DE45-4AA2-B00B-18D130B7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C54605-F537-4036-A50E-B19C8A1F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84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AC80AF0-1341-4CD4-B4FC-1967CCCE1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CA437-0687-43E6-A9FB-9CEE3D87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8AFE-30C2-454B-97D6-8A125B7810CC}" type="datetime1">
              <a:rPr lang="it-IT" smtClean="0"/>
              <a:t>16/01/2025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5C1EC-0061-4797-BBF6-2E67D39F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9DB1D-4C37-4209-909F-932F15FB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37B6F3-861D-44F6-AED1-11507B9D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053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 (Titoli)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F203D36-85BC-DBCD-9E07-68516FEC4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359466"/>
            <a:ext cx="7221600" cy="4867200"/>
          </a:xfrm>
        </p:spPr>
        <p:txBody>
          <a:bodyPr/>
          <a:lstStyle>
            <a:lvl1pPr marL="0" indent="0">
              <a:buNone/>
              <a:defRPr sz="3200" u="none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FEEFCCA-90EB-A75F-0A19-5D692015E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6151" y="1359466"/>
            <a:ext cx="4800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54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AC80AF0-1341-4CD4-B4FC-1967CCCE1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CA437-0687-43E6-A9FB-9CEE3D87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8AFE-30C2-454B-97D6-8A125B7810CC}" type="datetime1">
              <a:rPr lang="it-IT" smtClean="0"/>
              <a:t>16/01/2025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5C1EC-0061-4797-BBF6-2E67D39F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9DB1D-4C37-4209-909F-932F15FB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37B6F3-861D-44F6-AED1-11507B9D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053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 (Titoli)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FEEFCCA-90EB-A75F-0A19-5D692015E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359466"/>
            <a:ext cx="120967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91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C1A68-E247-4205-9909-5DC2A9B6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E0E2-42B2-433C-B4AA-9372BAE677E2}" type="datetime1">
              <a:rPr lang="it-IT" smtClean="0"/>
              <a:t>16/01/2025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7FD60D-B7C3-47AA-BF0B-709F614F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705C8-A31A-43BE-97CC-0C14FFDE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74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DD61-040F-4EB6-AE93-439B4BEF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ECAE5-A257-4B3F-B42C-5A4593E0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1FC63-B961-4F89-9074-AC93C8570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2E416-03D9-408F-BE39-ADDCEADE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234F-069E-4B40-B403-0932C93B1681}" type="datetime1">
              <a:rPr lang="it-IT" smtClean="0"/>
              <a:t>16/01/2025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49BD6-23D5-42BE-A0D6-8E99960E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45C35-4268-4570-99C7-9C65790C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42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284453-FF48-4003-A37E-0C9EE6E1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4E9F5-F9E8-40F2-A08C-CD5F0FDEB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E38A0-D354-4CC1-BB68-B08F78E41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9F6E-A81B-4F47-90A5-7EC4A1C8B274}" type="datetime1">
              <a:rPr lang="it-IT" smtClean="0"/>
              <a:t>16/01/2025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04BBE-0B86-40EE-99AF-F5721B011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97069-81BF-4A80-A67F-F0043BFAA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CCD8-3932-48E0-A36E-605E7F8673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86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15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5426D64-8B0B-44A4-BC09-7B207B3D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1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F72D805-8F90-458F-80BC-0A013F1C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552FE297-0D7E-4A6A-8503-692F83ED8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102595"/>
              </p:ext>
            </p:extLst>
          </p:nvPr>
        </p:nvGraphicFramePr>
        <p:xfrm>
          <a:off x="0" y="0"/>
          <a:ext cx="12294704" cy="693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9142560" imgH="6856920" progId="Photoshop.Image.21">
                  <p:embed/>
                </p:oleObj>
              </mc:Choice>
              <mc:Fallback>
                <p:oleObj name="Image" r:id="rId2" imgW="9142560" imgH="6856920" progId="Photoshop.Image.21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552FE297-0D7E-4A6A-8503-692F83ED83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94704" cy="693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F27AEE9-BC4D-47C6-BECC-1E47CF1F4E7B}"/>
              </a:ext>
            </a:extLst>
          </p:cNvPr>
          <p:cNvCxnSpPr>
            <a:cxnSpLocks/>
          </p:cNvCxnSpPr>
          <p:nvPr/>
        </p:nvCxnSpPr>
        <p:spPr>
          <a:xfrm>
            <a:off x="0" y="3816627"/>
            <a:ext cx="12294704" cy="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5431D44-E03D-4015-ABB8-DD866DE554C1}"/>
              </a:ext>
            </a:extLst>
          </p:cNvPr>
          <p:cNvGrpSpPr/>
          <p:nvPr/>
        </p:nvGrpSpPr>
        <p:grpSpPr>
          <a:xfrm>
            <a:off x="-9728" y="1308122"/>
            <a:ext cx="12304643" cy="2532135"/>
            <a:chOff x="-9939" y="1307335"/>
            <a:chExt cx="12304643" cy="2532135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EC7FA447-E435-4861-8843-E3AA0756C3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9939" y="3816627"/>
              <a:ext cx="3742354" cy="0"/>
            </a:xfrm>
            <a:prstGeom prst="line">
              <a:avLst/>
            </a:prstGeom>
            <a:ln w="50800">
              <a:gradFill>
                <a:gsLst>
                  <a:gs pos="0">
                    <a:schemeClr val="bg1"/>
                  </a:gs>
                  <a:gs pos="100000">
                    <a:srgbClr val="5BA2E3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FF4525EF-45E5-48F4-A9F9-C84FBA790F37}"/>
                </a:ext>
              </a:extLst>
            </p:cNvPr>
            <p:cNvSpPr/>
            <p:nvPr/>
          </p:nvSpPr>
          <p:spPr>
            <a:xfrm>
              <a:off x="3732415" y="1307335"/>
              <a:ext cx="8562289" cy="2532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5F0C6A06-0E72-4921-A19C-CCF0E4EC89C7}"/>
                </a:ext>
              </a:extLst>
            </p:cNvPr>
            <p:cNvSpPr/>
            <p:nvPr/>
          </p:nvSpPr>
          <p:spPr>
            <a:xfrm>
              <a:off x="3732415" y="1447805"/>
              <a:ext cx="1013791" cy="865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10800000" algn="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FB42AA-F154-4B93-8073-D23C8DAAA7E1}"/>
              </a:ext>
            </a:extLst>
          </p:cNvPr>
          <p:cNvSpPr txBox="1"/>
          <p:nvPr/>
        </p:nvSpPr>
        <p:spPr>
          <a:xfrm>
            <a:off x="3348296" y="1989627"/>
            <a:ext cx="5495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Wafer Dicing</a:t>
            </a:r>
            <a:endParaRPr lang="it-IT" sz="72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5F0105F-A7B0-48EE-8A4B-1B4EBFAF814E}"/>
              </a:ext>
            </a:extLst>
          </p:cNvPr>
          <p:cNvSpPr txBox="1"/>
          <p:nvPr/>
        </p:nvSpPr>
        <p:spPr>
          <a:xfrm>
            <a:off x="8165807" y="3383166"/>
            <a:ext cx="402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2E4B80"/>
                </a:solidFill>
              </a:rPr>
              <a:t>Andrea Mazzolari 16/01/2025</a:t>
            </a:r>
          </a:p>
        </p:txBody>
      </p:sp>
      <p:pic>
        <p:nvPicPr>
          <p:cNvPr id="11" name="Immagine 10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EE3B2007-CA02-A6AB-3E06-F6AD7AD2D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2" y="5168644"/>
            <a:ext cx="2848841" cy="1440000"/>
          </a:xfrm>
          <a:prstGeom prst="rect">
            <a:avLst/>
          </a:prstGeom>
        </p:spPr>
      </p:pic>
      <p:pic>
        <p:nvPicPr>
          <p:cNvPr id="17" name="Immagine 16" descr="Immagine che contiene Carattere, schermata, nero, logo&#10;&#10;Descrizione generata automaticamente">
            <a:extLst>
              <a:ext uri="{FF2B5EF4-FFF2-40B4-BE49-F238E27FC236}">
                <a16:creationId xmlns:a16="http://schemas.microsoft.com/office/drawing/2014/main" id="{1C580B79-AC5F-13D7-8F39-8AD14FACC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08" y="4988644"/>
            <a:ext cx="388489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6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A5379F-5710-5C99-94B6-DD9A3877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10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813306-42C1-03B3-3E90-4C189AE1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interferometry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26CDA-187F-5F0E-B776-C9549EF8F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761"/>
            <a:ext cx="6921668" cy="5293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9E077E-6F47-C2A4-49F3-ECAD5DE7A61C}"/>
              </a:ext>
            </a:extLst>
          </p:cNvPr>
          <p:cNvSpPr txBox="1"/>
          <p:nvPr/>
        </p:nvSpPr>
        <p:spPr>
          <a:xfrm>
            <a:off x="7018217" y="1672493"/>
            <a:ext cx="49940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IR interferometry used to measure thickness of common frame. Exploit Si transparence to IR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Measurement is carried before and after chemical etching to assure proper removal of silicon.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Precision can reach sub-micrometer resolution on thin samples (&lt;1mm) and ≈1μm in thick samples </a:t>
            </a:r>
          </a:p>
        </p:txBody>
      </p:sp>
    </p:spTree>
    <p:extLst>
      <p:ext uri="{BB962C8B-B14F-4D97-AF65-F5344CB8AC3E}">
        <p14:creationId xmlns:p14="http://schemas.microsoft.com/office/powerpoint/2010/main" val="363484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5E4B3-23A2-714E-2BB5-2F68C4D3C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2D6819-26B5-FA27-E9CB-2A569D90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11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4E4619-D0EE-A8B3-7D45-5AD45856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light interferometry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D0267-F552-B541-8EA2-3CA4288DFCFD}"/>
              </a:ext>
            </a:extLst>
          </p:cNvPr>
          <p:cNvSpPr txBox="1"/>
          <p:nvPr/>
        </p:nvSpPr>
        <p:spPr>
          <a:xfrm>
            <a:off x="5724525" y="1672493"/>
            <a:ext cx="6287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White light interferometry is used to asses depth and width of the grooves before and after chemical etching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Recently acquired an automated software for faster acquisitions</a:t>
            </a:r>
          </a:p>
        </p:txBody>
      </p:sp>
      <p:pic>
        <p:nvPicPr>
          <p:cNvPr id="7" name="Immagine 6" descr="Immagine che contiene interno, testo, muro, pavimento&#10;&#10;Descrizione generata automaticamente">
            <a:extLst>
              <a:ext uri="{FF2B5EF4-FFF2-40B4-BE49-F238E27FC236}">
                <a16:creationId xmlns:a16="http://schemas.microsoft.com/office/drawing/2014/main" id="{E1800B09-4232-556F-B24D-64957A2EA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63" y="990600"/>
            <a:ext cx="3262908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9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7F2529-1EC2-4D56-8442-51826984FDDD}"/>
              </a:ext>
            </a:extLst>
          </p:cNvPr>
          <p:cNvSpPr txBox="1"/>
          <p:nvPr/>
        </p:nvSpPr>
        <p:spPr>
          <a:xfrm>
            <a:off x="547662" y="893754"/>
            <a:ext cx="11096675" cy="1981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4992CB"/>
              </a:buClr>
              <a:buFont typeface="Wingdings" panose="05000000000000000000" pitchFamily="2" charset="2"/>
              <a:buChar char="§"/>
            </a:pPr>
            <a:r>
              <a:rPr lang="it-IT" sz="2100" dirty="0"/>
              <a:t>Optical </a:t>
            </a:r>
            <a:r>
              <a:rPr lang="it-IT" sz="2100" dirty="0" err="1"/>
              <a:t>interferometry</a:t>
            </a:r>
            <a:r>
              <a:rPr lang="it-IT" sz="2100" dirty="0"/>
              <a:t> </a:t>
            </a:r>
            <a:r>
              <a:rPr lang="it-IT" sz="2100" dirty="0" err="1"/>
              <a:t>is</a:t>
            </a:r>
            <a:r>
              <a:rPr lang="it-IT" sz="2100" dirty="0"/>
              <a:t> a </a:t>
            </a:r>
            <a:r>
              <a:rPr lang="it-IT" sz="2100" dirty="0" err="1"/>
              <a:t>well-assesed</a:t>
            </a:r>
            <a:r>
              <a:rPr lang="it-IT" sz="2100" dirty="0"/>
              <a:t> </a:t>
            </a:r>
            <a:r>
              <a:rPr lang="it-IT" sz="2100" dirty="0" err="1"/>
              <a:t>method</a:t>
            </a:r>
            <a:r>
              <a:rPr lang="it-IT" sz="2100" dirty="0"/>
              <a:t> to </a:t>
            </a:r>
            <a:r>
              <a:rPr lang="it-IT" sz="2100" dirty="0" err="1"/>
              <a:t>characterize</a:t>
            </a:r>
            <a:r>
              <a:rPr lang="it-IT" sz="2100" dirty="0"/>
              <a:t> </a:t>
            </a:r>
            <a:r>
              <a:rPr lang="it-IT" sz="2100" dirty="0" err="1"/>
              <a:t>flatness</a:t>
            </a:r>
            <a:r>
              <a:rPr lang="it-IT" sz="2100" dirty="0"/>
              <a:t> of </a:t>
            </a:r>
            <a:r>
              <a:rPr lang="it-IT" sz="2100" dirty="0" err="1"/>
              <a:t>reflective</a:t>
            </a:r>
            <a:r>
              <a:rPr lang="it-IT" sz="2100" dirty="0"/>
              <a:t> </a:t>
            </a:r>
            <a:r>
              <a:rPr lang="it-IT" sz="2100" dirty="0" err="1"/>
              <a:t>surfaces</a:t>
            </a:r>
            <a:r>
              <a:rPr lang="it-IT" sz="2100" dirty="0"/>
              <a:t>.</a:t>
            </a:r>
          </a:p>
          <a:p>
            <a:pPr marL="342900" indent="-342900">
              <a:lnSpc>
                <a:spcPct val="150000"/>
              </a:lnSpc>
              <a:buClr>
                <a:srgbClr val="4992CB"/>
              </a:buClr>
              <a:buFont typeface="Wingdings" panose="05000000000000000000" pitchFamily="2" charset="2"/>
              <a:buChar char="§"/>
            </a:pPr>
            <a:r>
              <a:rPr lang="en-US" sz="2100" dirty="0"/>
              <a:t>Used to </a:t>
            </a:r>
            <a:r>
              <a:rPr lang="en-US" sz="2100" dirty="0" err="1"/>
              <a:t>characherize</a:t>
            </a:r>
            <a:r>
              <a:rPr lang="en-US" sz="2100" dirty="0"/>
              <a:t> stress state before and after the chemical etching.</a:t>
            </a:r>
          </a:p>
          <a:p>
            <a:pPr marL="342900" indent="-342900">
              <a:lnSpc>
                <a:spcPct val="150000"/>
              </a:lnSpc>
              <a:buClr>
                <a:srgbClr val="4992CB"/>
              </a:buClr>
              <a:buFont typeface="Wingdings" panose="05000000000000000000" pitchFamily="2" charset="2"/>
              <a:buChar char="§"/>
            </a:pPr>
            <a:r>
              <a:rPr lang="en-US" sz="2100" dirty="0"/>
              <a:t>Characterization performed before and after chemical etching to assure complete removal of the stressed and damaged regions.</a:t>
            </a:r>
            <a:endParaRPr lang="it-IT" sz="21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A81C23A-A067-4A24-A101-3196B269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Laser </a:t>
            </a:r>
            <a:r>
              <a:rPr lang="it-IT" dirty="0" err="1"/>
              <a:t>interferomety</a:t>
            </a:r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08090-5F8F-6295-44A8-F48BF22B5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022" y="3184207"/>
            <a:ext cx="3978978" cy="267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6DDDAF-7250-8A82-D21C-CFEC7D9E5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946" y="3531783"/>
            <a:ext cx="4414037" cy="3326217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EF50AD59-D53F-40E1-A5CB-2E5DBFFB25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4510"/>
          <a:stretch/>
        </p:blipFill>
        <p:spPr>
          <a:xfrm>
            <a:off x="1" y="3222578"/>
            <a:ext cx="4856906" cy="24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6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8533811-78B6-FFB6-7090-14B0AF9CB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CHEMICAL ETCHING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65D72319-594D-0F0A-A6FF-36922389E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69" y="1506538"/>
            <a:ext cx="41290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A970EEE3-E9AC-E00E-C2C4-D8EF7DD67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814" y="2763880"/>
            <a:ext cx="67115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en-GB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Chemical etching is used to remove lattice damaged regions.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319F3869-0A21-2DD9-5D93-5DCC14E1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814" y="4160009"/>
            <a:ext cx="49295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Low signal of backscattered particles means good crystalline quality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AB6D386D-A2CD-DD56-3D10-A216C5A64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632" y="1631881"/>
            <a:ext cx="7104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 b="0" baseline="30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altLang="en-US" sz="2000" b="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</a:t>
            </a:r>
            <a:r>
              <a:rPr lang="en-US" altLang="en-US" sz="2000" b="0" baseline="30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en-US" altLang="en-US" b="0" dirty="0">
              <a:solidFill>
                <a:srgbClr val="FF0000"/>
              </a:solidFill>
            </a:endParaRP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1982B4A6-04F7-5DFA-AB86-5553C26D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632" y="3959954"/>
            <a:ext cx="450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 b="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en-US" sz="2000" b="0" baseline="30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en-US" altLang="en-US" b="0" baseline="30000" dirty="0">
              <a:solidFill>
                <a:srgbClr val="FF0000"/>
              </a:solidFill>
            </a:endParaRPr>
          </a:p>
        </p:txBody>
      </p:sp>
      <p:sp>
        <p:nvSpPr>
          <p:cNvPr id="8200" name="Text Box 9">
            <a:extLst>
              <a:ext uri="{FF2B5EF4-FFF2-40B4-BE49-F238E27FC236}">
                <a16:creationId xmlns:a16="http://schemas.microsoft.com/office/drawing/2014/main" id="{167D1D29-4149-AAE5-0F1D-5B2387C7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732" y="6457890"/>
            <a:ext cx="50108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altLang="en-US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Baricordi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et al., APL </a:t>
            </a:r>
            <a:r>
              <a:rPr lang="en-US" altLang="en-US" sz="2000" b="0" noProof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it-IT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altLang="en-US" sz="1800" b="0" noProof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en-US" sz="2000" b="0" noProof="1">
                <a:latin typeface="Arial" panose="020B0604020202020204" pitchFamily="34" charset="0"/>
                <a:cs typeface="Arial" panose="020B0604020202020204" pitchFamily="34" charset="0"/>
              </a:rPr>
              <a:t>(200</a:t>
            </a:r>
            <a:r>
              <a:rPr lang="it-IT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it-IT" altLang="en-US" sz="2000" b="0" noProof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altLang="en-US" sz="1800" b="0" noProof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en-US" sz="2000" b="0" noProof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61908</a:t>
            </a:r>
            <a:endParaRPr lang="en-US" altLang="en-US" sz="1800" b="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6D0FD5-A57B-ADED-2569-613693F2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14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1D1F09-2124-565E-D7AF-DEF9B6E8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DANAE</a:t>
            </a:r>
          </a:p>
        </p:txBody>
      </p:sp>
      <p:pic>
        <p:nvPicPr>
          <p:cNvPr id="5" name="Picture 4" descr="A pair of round black circles&#10;&#10;Description automatically generated">
            <a:extLst>
              <a:ext uri="{FF2B5EF4-FFF2-40B4-BE49-F238E27FC236}">
                <a16:creationId xmlns:a16="http://schemas.microsoft.com/office/drawing/2014/main" id="{6685BECE-A2A1-CEF4-9F48-FFDED2B81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6" b="28319"/>
          <a:stretch/>
        </p:blipFill>
        <p:spPr>
          <a:xfrm>
            <a:off x="3071383" y="2946212"/>
            <a:ext cx="8659698" cy="3449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A3A79D-DDDD-DE82-BC13-AE6D3D214AC9}"/>
              </a:ext>
            </a:extLst>
          </p:cNvPr>
          <p:cNvSpPr txBox="1"/>
          <p:nvPr/>
        </p:nvSpPr>
        <p:spPr>
          <a:xfrm>
            <a:off x="5777536" y="1138077"/>
            <a:ext cx="498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Silicon nitride is removed in hot H</a:t>
            </a:r>
            <a:r>
              <a:rPr lang="en-US" sz="2400" baseline="-25000" dirty="0"/>
              <a:t>3</a:t>
            </a:r>
            <a:r>
              <a:rPr lang="en-US" sz="2400" dirty="0"/>
              <a:t>PO</a:t>
            </a:r>
            <a:r>
              <a:rPr lang="en-US" sz="2400" baseline="-25000" dirty="0"/>
              <a:t>4</a:t>
            </a:r>
            <a:r>
              <a:rPr lang="en-US" sz="2400" dirty="0"/>
              <a:t>, leaving final BULLKID2 wafers</a:t>
            </a:r>
          </a:p>
        </p:txBody>
      </p:sp>
      <p:pic>
        <p:nvPicPr>
          <p:cNvPr id="7" name="Immagine 6" descr="Immagine che contiene interno, Elettrodomestico, Attrezzatura da laboratorio, Piccolo elettrodomestico&#10;&#10;Descrizione generata automaticamente">
            <a:extLst>
              <a:ext uri="{FF2B5EF4-FFF2-40B4-BE49-F238E27FC236}">
                <a16:creationId xmlns:a16="http://schemas.microsoft.com/office/drawing/2014/main" id="{7E2176C3-3E3F-2A3C-1871-CDD4C2E3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r="17678"/>
          <a:stretch/>
        </p:blipFill>
        <p:spPr>
          <a:xfrm>
            <a:off x="460919" y="855564"/>
            <a:ext cx="3120482" cy="553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56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4E3DF-A379-6EE8-93C0-75767DB7A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9E4633-401F-892F-B7A6-11B8CE84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15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B8FF96-E146-0715-7826-59075C72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DANAE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77C5C-DD70-EF09-8B57-7A258344940C}"/>
              </a:ext>
            </a:extLst>
          </p:cNvPr>
          <p:cNvSpPr txBox="1"/>
          <p:nvPr/>
        </p:nvSpPr>
        <p:spPr>
          <a:xfrm>
            <a:off x="1107439" y="2776377"/>
            <a:ext cx="59505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4 wafers are going to be processed in Ferrara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are going to coat 25 more wafers of diameter 3’’</a:t>
            </a:r>
          </a:p>
        </p:txBody>
      </p:sp>
      <p:pic>
        <p:nvPicPr>
          <p:cNvPr id="6" name="Immagine 5" descr="Immagine che contiene Lilac, cerchio, violetto, viola&#10;&#10;Descrizione generata automaticamente">
            <a:extLst>
              <a:ext uri="{FF2B5EF4-FFF2-40B4-BE49-F238E27FC236}">
                <a16:creationId xmlns:a16="http://schemas.microsoft.com/office/drawing/2014/main" id="{114AF724-6B9B-031E-90E9-5F0451B8E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t="11259" r="16241" b="11805"/>
          <a:stretch/>
        </p:blipFill>
        <p:spPr>
          <a:xfrm>
            <a:off x="7479200" y="2242071"/>
            <a:ext cx="4445333" cy="324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0994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B23869-C8F1-9DCA-2B47-BB91B374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16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97AF7C2-6F2B-C4EA-2601-BF3169D8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Moving</a:t>
            </a:r>
            <a:r>
              <a:rPr lang="it-IT" dirty="0"/>
              <a:t> </a:t>
            </a:r>
            <a:r>
              <a:rPr lang="it-IT" dirty="0" err="1"/>
              <a:t>toward</a:t>
            </a:r>
            <a:r>
              <a:rPr lang="it-IT" dirty="0"/>
              <a:t> 4’’ wafers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F73786-7AF9-824A-2BB5-6C4DE0603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5" b="21111"/>
          <a:stretch/>
        </p:blipFill>
        <p:spPr>
          <a:xfrm>
            <a:off x="6391275" y="1368878"/>
            <a:ext cx="5143500" cy="4429126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01A9851C-90FF-5B4C-65FA-D8A3001CC82D}"/>
              </a:ext>
            </a:extLst>
          </p:cNvPr>
          <p:cNvSpPr txBox="1"/>
          <p:nvPr/>
        </p:nvSpPr>
        <p:spPr>
          <a:xfrm>
            <a:off x="806695" y="1282758"/>
            <a:ext cx="4994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First tests of dicing of 4’’ Si wafers are successful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We now have 10 wafers already coated and ready for processing</a:t>
            </a:r>
          </a:p>
        </p:txBody>
      </p:sp>
      <p:pic>
        <p:nvPicPr>
          <p:cNvPr id="9" name="Immagine 8" descr="Immagine che contiene cerchio, interno, arte&#10;&#10;Descrizione generata automaticamente">
            <a:extLst>
              <a:ext uri="{FF2B5EF4-FFF2-40B4-BE49-F238E27FC236}">
                <a16:creationId xmlns:a16="http://schemas.microsoft.com/office/drawing/2014/main" id="{C610073A-E4F3-8846-B122-58B863142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21960" r="1111" b="19960"/>
          <a:stretch/>
        </p:blipFill>
        <p:spPr>
          <a:xfrm>
            <a:off x="2228849" y="3499672"/>
            <a:ext cx="4162425" cy="335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21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32ABF19-31E3-C0FE-CDCF-334770EB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17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D1237BC-0AFB-187D-E6C3-40856908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Dual laser system</a:t>
            </a:r>
            <a:endParaRPr lang="en-US" dirty="0"/>
          </a:p>
        </p:txBody>
      </p:sp>
      <p:pic>
        <p:nvPicPr>
          <p:cNvPr id="7" name="Immagine 6" descr="Immagine che contiene interno, macchina, muro, scaffale&#10;&#10;Descrizione generata automaticamente">
            <a:extLst>
              <a:ext uri="{FF2B5EF4-FFF2-40B4-BE49-F238E27FC236}">
                <a16:creationId xmlns:a16="http://schemas.microsoft.com/office/drawing/2014/main" id="{9BC9D226-02BA-D8DC-314F-F3102048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17" y="904874"/>
            <a:ext cx="3348633" cy="59531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9A5DA7-E28D-7846-716C-3895FFFB9AB5}"/>
              </a:ext>
            </a:extLst>
          </p:cNvPr>
          <p:cNvSpPr txBox="1"/>
          <p:nvPr/>
        </p:nvSpPr>
        <p:spPr>
          <a:xfrm>
            <a:off x="333375" y="1619250"/>
            <a:ext cx="5972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Dual laser </a:t>
            </a:r>
            <a:r>
              <a:rPr lang="it-IT" sz="2400" dirty="0" err="1"/>
              <a:t>engraving</a:t>
            </a:r>
            <a:r>
              <a:rPr lang="it-IT" sz="2400" dirty="0"/>
              <a:t> system </a:t>
            </a:r>
            <a:r>
              <a:rPr lang="it-IT" sz="2400" dirty="0" err="1"/>
              <a:t>will</a:t>
            </a:r>
            <a:r>
              <a:rPr lang="it-IT" sz="2400" dirty="0"/>
              <a:t> </a:t>
            </a:r>
            <a:r>
              <a:rPr lang="it-IT" sz="2400" dirty="0" err="1"/>
              <a:t>soon</a:t>
            </a:r>
            <a:r>
              <a:rPr lang="it-IT" sz="2400" dirty="0"/>
              <a:t> </a:t>
            </a:r>
            <a:r>
              <a:rPr lang="it-IT" sz="2400" dirty="0" err="1"/>
              <a:t>aid</a:t>
            </a:r>
            <a:r>
              <a:rPr lang="it-IT" sz="2400" dirty="0"/>
              <a:t> manufacturing of </a:t>
            </a:r>
            <a:r>
              <a:rPr lang="it-IT" sz="2400" dirty="0" err="1"/>
              <a:t>references</a:t>
            </a:r>
            <a:r>
              <a:rPr lang="it-IT" sz="2400" dirty="0"/>
              <a:t> on opposite wafers </a:t>
            </a:r>
            <a:r>
              <a:rPr lang="it-IT" sz="2400" dirty="0" err="1"/>
              <a:t>surfaces</a:t>
            </a:r>
            <a:r>
              <a:rPr lang="it-IT" sz="2400" dirty="0"/>
              <a:t>.</a:t>
            </a:r>
          </a:p>
          <a:p>
            <a:endParaRPr lang="it-IT" sz="2400" dirty="0"/>
          </a:p>
          <a:p>
            <a:r>
              <a:rPr lang="it-IT" sz="2400" dirty="0" err="1"/>
              <a:t>Aim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to </a:t>
            </a:r>
            <a:r>
              <a:rPr lang="it-IT" sz="2400" dirty="0" err="1"/>
              <a:t>lowering</a:t>
            </a:r>
            <a:r>
              <a:rPr lang="it-IT" sz="2400" dirty="0"/>
              <a:t> wafer processing time.</a:t>
            </a:r>
          </a:p>
          <a:p>
            <a:endParaRPr lang="it-IT" sz="2400" dirty="0"/>
          </a:p>
          <a:p>
            <a:r>
              <a:rPr lang="it-IT" sz="2400" dirty="0" err="1"/>
              <a:t>Pre-aligment</a:t>
            </a:r>
            <a:r>
              <a:rPr lang="it-IT" sz="2400" dirty="0"/>
              <a:t> of the </a:t>
            </a:r>
            <a:r>
              <a:rPr lang="it-IT" sz="2400" dirty="0" err="1"/>
              <a:t>lasers</a:t>
            </a:r>
            <a:r>
              <a:rPr lang="it-IT" sz="2400" dirty="0"/>
              <a:t> </a:t>
            </a:r>
            <a:r>
              <a:rPr lang="it-IT" sz="2400" dirty="0" err="1"/>
              <a:t>accomplished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Fine </a:t>
            </a:r>
            <a:r>
              <a:rPr lang="it-IT" sz="2400" dirty="0" err="1"/>
              <a:t>allignment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be </a:t>
            </a:r>
            <a:r>
              <a:rPr lang="it-IT" sz="2400" dirty="0" err="1"/>
              <a:t>carried</a:t>
            </a:r>
            <a:r>
              <a:rPr lang="it-IT" sz="2400" dirty="0"/>
              <a:t> on test-wafers</a:t>
            </a:r>
            <a:endParaRPr lang="en-US" sz="2400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4C817B6-2765-4A0D-3417-5B46E2FD116C}"/>
              </a:ext>
            </a:extLst>
          </p:cNvPr>
          <p:cNvCxnSpPr/>
          <p:nvPr/>
        </p:nvCxnSpPr>
        <p:spPr>
          <a:xfrm flipV="1">
            <a:off x="5591175" y="1790700"/>
            <a:ext cx="2114550" cy="952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386936B8-DFF8-BC4D-E5BD-860679728C10}"/>
              </a:ext>
            </a:extLst>
          </p:cNvPr>
          <p:cNvCxnSpPr>
            <a:cxnSpLocks/>
          </p:cNvCxnSpPr>
          <p:nvPr/>
        </p:nvCxnSpPr>
        <p:spPr>
          <a:xfrm>
            <a:off x="5591175" y="1885950"/>
            <a:ext cx="2390775" cy="23145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9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3ABB78-C216-1A8B-26C3-32E6BE9C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2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4D6F56-C9FC-3825-BCAB-1FBB8F46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F39538C2-FAC7-8358-A2C6-9B2A68FCC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054138"/>
              </p:ext>
            </p:extLst>
          </p:nvPr>
        </p:nvGraphicFramePr>
        <p:xfrm>
          <a:off x="148493" y="1027609"/>
          <a:ext cx="9971897" cy="569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06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3ABB78-C216-1A8B-26C3-32E6BE9C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3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4D6F56-C9FC-3825-BCAB-1FBB8F46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4147C-6960-19B6-4533-4AE019761161}"/>
              </a:ext>
            </a:extLst>
          </p:cNvPr>
          <p:cNvSpPr txBox="1"/>
          <p:nvPr/>
        </p:nvSpPr>
        <p:spPr>
          <a:xfrm>
            <a:off x="148493" y="1027609"/>
            <a:ext cx="120435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Wafers coating with silicon nitride (@ Rogue Valley Microdevices)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Silicon nitride acts as masking agent against chemical etching, preserving the surfaces of the wafer later used for deposition of thin films</a:t>
            </a:r>
          </a:p>
        </p:txBody>
      </p:sp>
      <p:pic>
        <p:nvPicPr>
          <p:cNvPr id="6" name="Immagine 5" descr="Immagine che contiene interno, cerchio, blu, colori&#10;&#10;Descrizione generata automaticamente">
            <a:extLst>
              <a:ext uri="{FF2B5EF4-FFF2-40B4-BE49-F238E27FC236}">
                <a16:creationId xmlns:a16="http://schemas.microsoft.com/office/drawing/2014/main" id="{40E9BF91-CC83-9258-DE7C-B0DF81A6E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7" t="18510" r="5005" b="18510"/>
          <a:stretch/>
        </p:blipFill>
        <p:spPr>
          <a:xfrm>
            <a:off x="3240451" y="2843491"/>
            <a:ext cx="5711097" cy="36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0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DBC6F-CEE4-5582-BE9D-53C032636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78AEF72-D120-84C1-7F02-5177C3B0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4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576132E-375C-593E-74AD-1738D4B7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FLATS MACHINING</a:t>
            </a: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FFE9F4E-A131-C6E9-779A-282E26127E83}"/>
              </a:ext>
            </a:extLst>
          </p:cNvPr>
          <p:cNvSpPr txBox="1"/>
          <p:nvPr/>
        </p:nvSpPr>
        <p:spPr>
          <a:xfrm>
            <a:off x="5542547" y="1123987"/>
            <a:ext cx="672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err="1"/>
              <a:t>Additional</a:t>
            </a:r>
            <a:r>
              <a:rPr lang="it-IT" sz="2200" dirty="0"/>
              <a:t> </a:t>
            </a:r>
            <a:r>
              <a:rPr lang="it-IT" sz="2200" dirty="0" err="1"/>
              <a:t>flats</a:t>
            </a:r>
            <a:r>
              <a:rPr lang="it-IT" sz="2200" dirty="0"/>
              <a:t> are </a:t>
            </a:r>
            <a:r>
              <a:rPr lang="it-IT" sz="2200" dirty="0" err="1"/>
              <a:t>machined</a:t>
            </a:r>
            <a:r>
              <a:rPr lang="it-IT" sz="2200" dirty="0"/>
              <a:t> to </a:t>
            </a:r>
            <a:r>
              <a:rPr lang="it-IT" sz="2200" dirty="0" err="1"/>
              <a:t>avoid</a:t>
            </a:r>
            <a:r>
              <a:rPr lang="it-IT" sz="2200" dirty="0"/>
              <a:t> </a:t>
            </a:r>
            <a:r>
              <a:rPr lang="it-IT" sz="2200" dirty="0" err="1"/>
              <a:t>cleave</a:t>
            </a:r>
            <a:r>
              <a:rPr lang="it-IT" sz="2200" dirty="0"/>
              <a:t> </a:t>
            </a:r>
            <a:r>
              <a:rPr lang="it-IT" sz="2200" dirty="0" err="1"/>
              <a:t>planes</a:t>
            </a:r>
            <a:r>
              <a:rPr lang="it-IT" sz="2200" dirty="0"/>
              <a:t>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489F7DB-C53B-C052-FFC2-39FF8D9185E8}"/>
              </a:ext>
            </a:extLst>
          </p:cNvPr>
          <p:cNvSpPr txBox="1"/>
          <p:nvPr/>
        </p:nvSpPr>
        <p:spPr>
          <a:xfrm>
            <a:off x="610518" y="1123987"/>
            <a:ext cx="434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Starting</a:t>
            </a:r>
            <a:r>
              <a:rPr lang="it-IT" sz="2400" dirty="0"/>
              <a:t> wafer</a:t>
            </a:r>
            <a:endParaRPr lang="en-US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AAA2B7-2777-67F3-843C-79CD8AAED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735" y="1953888"/>
            <a:ext cx="4475839" cy="440355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B8B0C3D-B655-064D-75B5-8FFD4D01FC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89" t="1170" b="-1"/>
          <a:stretch/>
        </p:blipFill>
        <p:spPr>
          <a:xfrm>
            <a:off x="824178" y="1943766"/>
            <a:ext cx="4475839" cy="4412584"/>
          </a:xfrm>
          <a:prstGeom prst="rect">
            <a:avLst/>
          </a:prstGeom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D27B53E-2893-9457-150E-073515B40DF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8907379" y="1554874"/>
            <a:ext cx="1945105" cy="365078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02ED017C-1F29-FCB2-2054-79E084FCD6CB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677150" y="1554874"/>
            <a:ext cx="1230229" cy="38267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6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F04C6-FC06-5DCC-253B-C37CA9C84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850702B-2152-7F7F-5B23-9268B066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5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F6591BB-6E28-2489-0AD3-047EAA50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FLATS MACHINING</a:t>
            </a: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B50B02C-0F70-D846-708E-4BBDB5E7EB30}"/>
              </a:ext>
            </a:extLst>
          </p:cNvPr>
          <p:cNvSpPr txBox="1"/>
          <p:nvPr/>
        </p:nvSpPr>
        <p:spPr>
          <a:xfrm>
            <a:off x="5542547" y="1123987"/>
            <a:ext cx="672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err="1"/>
              <a:t>Additional</a:t>
            </a:r>
            <a:r>
              <a:rPr lang="it-IT" sz="2200" dirty="0"/>
              <a:t> </a:t>
            </a:r>
            <a:r>
              <a:rPr lang="it-IT" sz="2200" dirty="0" err="1"/>
              <a:t>flats</a:t>
            </a:r>
            <a:r>
              <a:rPr lang="it-IT" sz="2200" dirty="0"/>
              <a:t> are </a:t>
            </a:r>
            <a:r>
              <a:rPr lang="it-IT" sz="2200" dirty="0" err="1"/>
              <a:t>machined</a:t>
            </a:r>
            <a:r>
              <a:rPr lang="it-IT" sz="2200" dirty="0"/>
              <a:t> to </a:t>
            </a:r>
            <a:r>
              <a:rPr lang="it-IT" sz="2200" dirty="0" err="1"/>
              <a:t>avoid</a:t>
            </a:r>
            <a:r>
              <a:rPr lang="it-IT" sz="2200" dirty="0"/>
              <a:t> </a:t>
            </a:r>
            <a:r>
              <a:rPr lang="it-IT" sz="2200" dirty="0" err="1"/>
              <a:t>cleave</a:t>
            </a:r>
            <a:r>
              <a:rPr lang="it-IT" sz="2200" dirty="0"/>
              <a:t> </a:t>
            </a:r>
            <a:r>
              <a:rPr lang="it-IT" sz="2200" dirty="0" err="1"/>
              <a:t>planes</a:t>
            </a:r>
            <a:r>
              <a:rPr lang="it-IT" sz="22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Markers for </a:t>
            </a:r>
            <a:r>
              <a:rPr lang="it-IT" sz="2200" dirty="0" err="1"/>
              <a:t>photolitography</a:t>
            </a:r>
            <a:endParaRPr lang="en-US" sz="22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D32E7F2-C6D3-F41A-6C6C-5398BF6067D8}"/>
              </a:ext>
            </a:extLst>
          </p:cNvPr>
          <p:cNvSpPr txBox="1"/>
          <p:nvPr/>
        </p:nvSpPr>
        <p:spPr>
          <a:xfrm>
            <a:off x="610518" y="1123987"/>
            <a:ext cx="434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Starting</a:t>
            </a:r>
            <a:r>
              <a:rPr lang="it-IT" sz="2400" dirty="0"/>
              <a:t> wafer</a:t>
            </a:r>
            <a:endParaRPr lang="en-US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4170E7-7366-CE6C-332F-BC0E1EC0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735" y="1953888"/>
            <a:ext cx="4475839" cy="440355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A910597-8349-B201-99BE-57FE0C3865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89" t="1170" b="-1"/>
          <a:stretch/>
        </p:blipFill>
        <p:spPr>
          <a:xfrm>
            <a:off x="824178" y="1943766"/>
            <a:ext cx="4475839" cy="4412584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0BC3CCD-86C5-AD60-B84A-D91053BE0BE6}"/>
              </a:ext>
            </a:extLst>
          </p:cNvPr>
          <p:cNvCxnSpPr/>
          <p:nvPr/>
        </p:nvCxnSpPr>
        <p:spPr>
          <a:xfrm>
            <a:off x="6793832" y="1812758"/>
            <a:ext cx="625642" cy="129138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B752577-817E-7A63-DB52-A32A0AF8216D}"/>
              </a:ext>
            </a:extLst>
          </p:cNvPr>
          <p:cNvCxnSpPr>
            <a:cxnSpLocks/>
          </p:cNvCxnSpPr>
          <p:nvPr/>
        </p:nvCxnSpPr>
        <p:spPr>
          <a:xfrm>
            <a:off x="6793832" y="1812758"/>
            <a:ext cx="4058652" cy="33929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DC67718A-2AFC-6E86-DF8E-2346A8F50DAF}"/>
              </a:ext>
            </a:extLst>
          </p:cNvPr>
          <p:cNvCxnSpPr>
            <a:cxnSpLocks/>
          </p:cNvCxnSpPr>
          <p:nvPr/>
        </p:nvCxnSpPr>
        <p:spPr>
          <a:xfrm>
            <a:off x="6793832" y="1812758"/>
            <a:ext cx="409073" cy="281691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93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F565AEF-72A0-BC29-D179-F15B0263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CCD8-3932-48E0-A36E-605E7F86730D}" type="slidenum">
              <a:rPr lang="it-IT" smtClean="0"/>
              <a:t>6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93B7CAA-8BC3-7AA8-E79B-7E0E3289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Accuracy</a:t>
            </a:r>
            <a:r>
              <a:rPr lang="it-IT" dirty="0"/>
              <a:t> </a:t>
            </a:r>
            <a:r>
              <a:rPr lang="it-IT" dirty="0" err="1"/>
              <a:t>verification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43ECE0-480D-519A-4810-553EF6491531}"/>
              </a:ext>
            </a:extLst>
          </p:cNvPr>
          <p:cNvSpPr txBox="1"/>
          <p:nvPr/>
        </p:nvSpPr>
        <p:spPr>
          <a:xfrm>
            <a:off x="6533516" y="1327103"/>
            <a:ext cx="528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Wafer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mounted</a:t>
            </a:r>
            <a:r>
              <a:rPr lang="it-IT" sz="2400" dirty="0"/>
              <a:t> on a high-</a:t>
            </a:r>
            <a:r>
              <a:rPr lang="it-IT" sz="2400" dirty="0" err="1"/>
              <a:t>resolution</a:t>
            </a:r>
            <a:r>
              <a:rPr lang="it-IT" sz="2400" dirty="0"/>
              <a:t> rotary stage.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Perpendicularity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flat</a:t>
            </a:r>
            <a:r>
              <a:rPr lang="it-IT" sz="2400" dirty="0"/>
              <a:t> </a:t>
            </a:r>
            <a:r>
              <a:rPr lang="it-IT" sz="2400" dirty="0" err="1"/>
              <a:t>surface</a:t>
            </a:r>
            <a:r>
              <a:rPr lang="it-IT" sz="2400" dirty="0"/>
              <a:t> and </a:t>
            </a:r>
            <a:r>
              <a:rPr lang="it-IT" sz="2400" dirty="0" err="1"/>
              <a:t>wafer’s</a:t>
            </a:r>
            <a:r>
              <a:rPr lang="it-IT" sz="2400" dirty="0"/>
              <a:t> </a:t>
            </a:r>
            <a:r>
              <a:rPr lang="it-IT" sz="2400" dirty="0" err="1"/>
              <a:t>surface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assesed</a:t>
            </a:r>
            <a:r>
              <a:rPr lang="it-IT" sz="2400" dirty="0"/>
              <a:t> </a:t>
            </a:r>
            <a:r>
              <a:rPr lang="it-IT" sz="2400" dirty="0" err="1"/>
              <a:t>through</a:t>
            </a:r>
            <a:r>
              <a:rPr lang="it-IT" sz="2400" dirty="0"/>
              <a:t> laser </a:t>
            </a:r>
            <a:r>
              <a:rPr lang="it-IT" sz="2400" dirty="0" err="1"/>
              <a:t>interferometry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Wafer ready for </a:t>
            </a:r>
            <a:r>
              <a:rPr lang="it-IT" sz="2400" dirty="0" err="1"/>
              <a:t>grooving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FF0000"/>
                </a:solidFill>
              </a:rPr>
              <a:t>Flats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used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as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reference</a:t>
            </a:r>
            <a:r>
              <a:rPr lang="it-IT" sz="2400" dirty="0">
                <a:solidFill>
                  <a:srgbClr val="FF0000"/>
                </a:solidFill>
              </a:rPr>
              <a:t> for </a:t>
            </a:r>
            <a:r>
              <a:rPr lang="it-IT" sz="2400" dirty="0" err="1">
                <a:solidFill>
                  <a:srgbClr val="FF0000"/>
                </a:solidFill>
              </a:rPr>
              <a:t>alignment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operations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Immagine 6" descr="Immagine che contiene interno, testo, Schermo del computer, muro&#10;&#10;Descrizione generata automaticamente">
            <a:extLst>
              <a:ext uri="{FF2B5EF4-FFF2-40B4-BE49-F238E27FC236}">
                <a16:creationId xmlns:a16="http://schemas.microsoft.com/office/drawing/2014/main" id="{27B18F40-9166-3C14-4B05-B0768C9AE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4" y="1327103"/>
            <a:ext cx="5960533" cy="4470400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141E8C6-EA50-CD0B-F68A-357C68AC4BAE}"/>
              </a:ext>
            </a:extLst>
          </p:cNvPr>
          <p:cNvCxnSpPr/>
          <p:nvPr/>
        </p:nvCxnSpPr>
        <p:spPr>
          <a:xfrm flipH="1">
            <a:off x="3830320" y="2052320"/>
            <a:ext cx="3139440" cy="220472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7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C29BBBA-3D1A-9730-305C-58E44E48F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Dicing of crystals</a:t>
            </a: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50B8FFAF-4BC5-34BD-8EE7-6496317B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720" y="1406978"/>
            <a:ext cx="80772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0C0C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en-GB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BULLKIDs are diced from a commercially available wafer using a fine-grit blade to minimize the mechanical damage during the cut. </a:t>
            </a:r>
          </a:p>
        </p:txBody>
      </p:sp>
      <p:sp>
        <p:nvSpPr>
          <p:cNvPr id="5124" name="Text Box 24">
            <a:extLst>
              <a:ext uri="{FF2B5EF4-FFF2-40B4-BE49-F238E27FC236}">
                <a16:creationId xmlns:a16="http://schemas.microsoft.com/office/drawing/2014/main" id="{E320718F-AA23-9F19-19F7-49476C382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6092826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800" b="0">
                <a:latin typeface="Arial" panose="020B0604020202020204" pitchFamily="34" charset="0"/>
              </a:rPr>
              <a:t>Dicing machine</a:t>
            </a:r>
          </a:p>
        </p:txBody>
      </p:sp>
      <p:pic>
        <p:nvPicPr>
          <p:cNvPr id="5125" name="Picture 25" descr="scontornata">
            <a:extLst>
              <a:ext uri="{FF2B5EF4-FFF2-40B4-BE49-F238E27FC236}">
                <a16:creationId xmlns:a16="http://schemas.microsoft.com/office/drawing/2014/main" id="{DEFDC5FF-9839-4AE6-B152-AFCE4C1F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1" y="2708275"/>
            <a:ext cx="1990725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594D7D88-4381-3FEB-8730-629965C2D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456" y="2813928"/>
            <a:ext cx="566636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GB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Cut centre positioning precision: ±0.01 mm </a:t>
            </a:r>
          </a:p>
          <a:p>
            <a:pPr marL="342900" indent="-34290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GB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Cut direction precision: ±0.01°</a:t>
            </a:r>
          </a:p>
          <a:p>
            <a:pPr marL="342900" indent="-34290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GB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Cut depth precision: ±0.005 mm</a:t>
            </a:r>
          </a:p>
          <a:p>
            <a:pPr marL="342900" indent="-34290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GB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Minimal cut width: 0.08 mm</a:t>
            </a:r>
          </a:p>
          <a:p>
            <a:pPr marL="342900" indent="-34290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GB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Maximum cut width: 1 mm</a:t>
            </a:r>
          </a:p>
          <a:p>
            <a:pPr marL="342900" indent="-34290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GB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Maximum cut depth: 5 mm</a:t>
            </a:r>
          </a:p>
          <a:p>
            <a:pPr marL="342900" indent="-34290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GB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Materials: Semiconductors (Si, Ge, </a:t>
            </a:r>
            <a:r>
              <a:rPr lang="en-GB" altLang="en-US" sz="2000" b="0" dirty="0" err="1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SiC</a:t>
            </a:r>
            <a:r>
              <a:rPr lang="en-GB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altLang="en-US" sz="2000" b="0" dirty="0" err="1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GaAS</a:t>
            </a:r>
            <a:r>
              <a:rPr lang="en-GB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..) and crystals in general, glass, ceramics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875162E-64E9-308A-BA79-84DAEDCB2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Dicing of crystals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F3323CF2-C6F6-0125-1024-4EF2211CA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905000"/>
            <a:ext cx="80772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0C0C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en-GB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BULLKIDs are diced from a commercially available wafer using a fine-grit blade to minimize the mechanical damage during the cut. 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ADF1AB65-0AC8-9428-3DC1-D3D0CA384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6092826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800" b="0">
                <a:latin typeface="Arial" panose="020B0604020202020204" pitchFamily="34" charset="0"/>
              </a:rPr>
              <a:t>Dicing machine</a:t>
            </a:r>
          </a:p>
        </p:txBody>
      </p:sp>
      <p:grpSp>
        <p:nvGrpSpPr>
          <p:cNvPr id="6149" name="Group 6">
            <a:extLst>
              <a:ext uri="{FF2B5EF4-FFF2-40B4-BE49-F238E27FC236}">
                <a16:creationId xmlns:a16="http://schemas.microsoft.com/office/drawing/2014/main" id="{03F61549-34E6-46BD-CBDE-6D8D5920AE04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2667000"/>
            <a:ext cx="3048000" cy="2286000"/>
            <a:chOff x="768" y="2448"/>
            <a:chExt cx="1920" cy="1440"/>
          </a:xfrm>
        </p:grpSpPr>
        <p:sp>
          <p:nvSpPr>
            <p:cNvPr id="6151" name="Rectangle 7">
              <a:extLst>
                <a:ext uri="{FF2B5EF4-FFF2-40B4-BE49-F238E27FC236}">
                  <a16:creationId xmlns:a16="http://schemas.microsoft.com/office/drawing/2014/main" id="{B6583E16-0788-8C1B-09A2-F83F4F22A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92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/>
              <a:endParaRPr lang="it-IT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6152" name="Rectangle 8">
              <a:extLst>
                <a:ext uri="{FF2B5EF4-FFF2-40B4-BE49-F238E27FC236}">
                  <a16:creationId xmlns:a16="http://schemas.microsoft.com/office/drawing/2014/main" id="{CC868752-0D39-2DD9-8304-6E447949B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16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53" name="Rectangle 9">
              <a:extLst>
                <a:ext uri="{FF2B5EF4-FFF2-40B4-BE49-F238E27FC236}">
                  <a16:creationId xmlns:a16="http://schemas.microsoft.com/office/drawing/2014/main" id="{AE7025F3-D113-C7E3-8BBB-562A599A0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40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54" name="Rectangle 10">
              <a:extLst>
                <a:ext uri="{FF2B5EF4-FFF2-40B4-BE49-F238E27FC236}">
                  <a16:creationId xmlns:a16="http://schemas.microsoft.com/office/drawing/2014/main" id="{F7C7F22C-283F-B99B-7FD5-0E614301E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64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55" name="Rectangle 11">
              <a:extLst>
                <a:ext uri="{FF2B5EF4-FFF2-40B4-BE49-F238E27FC236}">
                  <a16:creationId xmlns:a16="http://schemas.microsoft.com/office/drawing/2014/main" id="{391783E2-86A2-2026-1EE5-8A99DCA50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92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/>
              <a:endParaRPr lang="it-IT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6156" name="Rectangle 12">
              <a:extLst>
                <a:ext uri="{FF2B5EF4-FFF2-40B4-BE49-F238E27FC236}">
                  <a16:creationId xmlns:a16="http://schemas.microsoft.com/office/drawing/2014/main" id="{B4884E6E-528D-0106-834D-C45DE2D37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16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57" name="Rectangle 13">
              <a:extLst>
                <a:ext uri="{FF2B5EF4-FFF2-40B4-BE49-F238E27FC236}">
                  <a16:creationId xmlns:a16="http://schemas.microsoft.com/office/drawing/2014/main" id="{F13E389E-598D-B6CE-BF09-F325DB600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40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58" name="Rectangle 14">
              <a:extLst>
                <a:ext uri="{FF2B5EF4-FFF2-40B4-BE49-F238E27FC236}">
                  <a16:creationId xmlns:a16="http://schemas.microsoft.com/office/drawing/2014/main" id="{F9B0116B-AE90-749B-1AD1-F0D4F839B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64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59" name="Rectangle 15">
              <a:extLst>
                <a:ext uri="{FF2B5EF4-FFF2-40B4-BE49-F238E27FC236}">
                  <a16:creationId xmlns:a16="http://schemas.microsoft.com/office/drawing/2014/main" id="{8FE15199-6DFA-CCD9-A53A-6B863218F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/>
              <a:endParaRPr lang="it-IT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6160" name="Rectangle 16">
              <a:extLst>
                <a:ext uri="{FF2B5EF4-FFF2-40B4-BE49-F238E27FC236}">
                  <a16:creationId xmlns:a16="http://schemas.microsoft.com/office/drawing/2014/main" id="{1693C765-C331-0126-6969-7BFB719B5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16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61" name="Rectangle 17">
              <a:extLst>
                <a:ext uri="{FF2B5EF4-FFF2-40B4-BE49-F238E27FC236}">
                  <a16:creationId xmlns:a16="http://schemas.microsoft.com/office/drawing/2014/main" id="{D121B528-AF20-52B4-5BF3-43D0A51F4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40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62" name="Rectangle 18">
              <a:extLst>
                <a:ext uri="{FF2B5EF4-FFF2-40B4-BE49-F238E27FC236}">
                  <a16:creationId xmlns:a16="http://schemas.microsoft.com/office/drawing/2014/main" id="{E70C4B03-70D2-2FAF-355E-9DB79986F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64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63" name="Rectangle 19">
              <a:extLst>
                <a:ext uri="{FF2B5EF4-FFF2-40B4-BE49-F238E27FC236}">
                  <a16:creationId xmlns:a16="http://schemas.microsoft.com/office/drawing/2014/main" id="{2CF42056-B347-A846-CDF2-4E9E467D6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92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/>
              <a:endParaRPr lang="it-IT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6164" name="Rectangle 20">
              <a:extLst>
                <a:ext uri="{FF2B5EF4-FFF2-40B4-BE49-F238E27FC236}">
                  <a16:creationId xmlns:a16="http://schemas.microsoft.com/office/drawing/2014/main" id="{49C5CA71-C21C-61D6-D515-BE96AB88D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16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65" name="Rectangle 21">
              <a:extLst>
                <a:ext uri="{FF2B5EF4-FFF2-40B4-BE49-F238E27FC236}">
                  <a16:creationId xmlns:a16="http://schemas.microsoft.com/office/drawing/2014/main" id="{9BDE8174-C9EE-BDDA-6480-FDA184C6D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40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66" name="Rectangle 22">
              <a:extLst>
                <a:ext uri="{FF2B5EF4-FFF2-40B4-BE49-F238E27FC236}">
                  <a16:creationId xmlns:a16="http://schemas.microsoft.com/office/drawing/2014/main" id="{DC2C1528-8F3F-CDDD-1A45-6CFE735BF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64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67" name="Rectangle 23">
              <a:extLst>
                <a:ext uri="{FF2B5EF4-FFF2-40B4-BE49-F238E27FC236}">
                  <a16:creationId xmlns:a16="http://schemas.microsoft.com/office/drawing/2014/main" id="{CE6AB0CA-FD8E-38C8-77E5-0A7376CD5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92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/>
              <a:endParaRPr lang="it-IT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6168" name="Rectangle 24">
              <a:extLst>
                <a:ext uri="{FF2B5EF4-FFF2-40B4-BE49-F238E27FC236}">
                  <a16:creationId xmlns:a16="http://schemas.microsoft.com/office/drawing/2014/main" id="{5711011A-F2C6-25B8-15C2-1120F287E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16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69" name="Rectangle 25">
              <a:extLst>
                <a:ext uri="{FF2B5EF4-FFF2-40B4-BE49-F238E27FC236}">
                  <a16:creationId xmlns:a16="http://schemas.microsoft.com/office/drawing/2014/main" id="{A387EAE2-E463-F15D-9C7A-E64BE7EFB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40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70" name="Rectangle 26">
              <a:extLst>
                <a:ext uri="{FF2B5EF4-FFF2-40B4-BE49-F238E27FC236}">
                  <a16:creationId xmlns:a16="http://schemas.microsoft.com/office/drawing/2014/main" id="{58DAB10A-E119-BB3C-DA1D-00BAD3766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64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71" name="Rectangle 27">
              <a:extLst>
                <a:ext uri="{FF2B5EF4-FFF2-40B4-BE49-F238E27FC236}">
                  <a16:creationId xmlns:a16="http://schemas.microsoft.com/office/drawing/2014/main" id="{AE296BA6-03A1-07D4-25E5-26FA5C38F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92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/>
              <a:endParaRPr lang="it-IT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6172" name="Rectangle 28">
              <a:extLst>
                <a:ext uri="{FF2B5EF4-FFF2-40B4-BE49-F238E27FC236}">
                  <a16:creationId xmlns:a16="http://schemas.microsoft.com/office/drawing/2014/main" id="{31735EFA-A995-E193-2557-0D18C15AA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16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73" name="Rectangle 29">
              <a:extLst>
                <a:ext uri="{FF2B5EF4-FFF2-40B4-BE49-F238E27FC236}">
                  <a16:creationId xmlns:a16="http://schemas.microsoft.com/office/drawing/2014/main" id="{91DC5BC9-D9A2-DADF-6478-86AC8F545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40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74" name="Rectangle 30">
              <a:extLst>
                <a:ext uri="{FF2B5EF4-FFF2-40B4-BE49-F238E27FC236}">
                  <a16:creationId xmlns:a16="http://schemas.microsoft.com/office/drawing/2014/main" id="{BC9C6D73-7024-40F0-4E55-34C9CAE53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64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75" name="Rectangle 31">
              <a:extLst>
                <a:ext uri="{FF2B5EF4-FFF2-40B4-BE49-F238E27FC236}">
                  <a16:creationId xmlns:a16="http://schemas.microsoft.com/office/drawing/2014/main" id="{5B2D7F04-501D-BD7A-8F1E-CB3FEEFEF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92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/>
              <a:endParaRPr lang="it-IT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6176" name="Rectangle 32">
              <a:extLst>
                <a:ext uri="{FF2B5EF4-FFF2-40B4-BE49-F238E27FC236}">
                  <a16:creationId xmlns:a16="http://schemas.microsoft.com/office/drawing/2014/main" id="{BB034D44-660A-62B4-2659-CD998D9FA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16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77" name="Rectangle 33">
              <a:extLst>
                <a:ext uri="{FF2B5EF4-FFF2-40B4-BE49-F238E27FC236}">
                  <a16:creationId xmlns:a16="http://schemas.microsoft.com/office/drawing/2014/main" id="{4C3A7C21-FFBC-E0E1-BE8C-6C1719E4B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40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78" name="Rectangle 34">
              <a:extLst>
                <a:ext uri="{FF2B5EF4-FFF2-40B4-BE49-F238E27FC236}">
                  <a16:creationId xmlns:a16="http://schemas.microsoft.com/office/drawing/2014/main" id="{0039C3A5-75E6-F09B-E250-42ABD4697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64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79" name="Rectangle 35">
              <a:extLst>
                <a:ext uri="{FF2B5EF4-FFF2-40B4-BE49-F238E27FC236}">
                  <a16:creationId xmlns:a16="http://schemas.microsoft.com/office/drawing/2014/main" id="{FD85CCFB-77CD-39E0-E30B-FD3F71C34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92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/>
              <a:endParaRPr lang="it-IT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6180" name="Rectangle 36">
              <a:extLst>
                <a:ext uri="{FF2B5EF4-FFF2-40B4-BE49-F238E27FC236}">
                  <a16:creationId xmlns:a16="http://schemas.microsoft.com/office/drawing/2014/main" id="{D71F4188-AFD9-5145-128B-931AD963B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16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81" name="Rectangle 37">
              <a:extLst>
                <a:ext uri="{FF2B5EF4-FFF2-40B4-BE49-F238E27FC236}">
                  <a16:creationId xmlns:a16="http://schemas.microsoft.com/office/drawing/2014/main" id="{69F5B5AB-3BC4-1A15-21F3-8ADADB9D6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40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82" name="Rectangle 38">
              <a:extLst>
                <a:ext uri="{FF2B5EF4-FFF2-40B4-BE49-F238E27FC236}">
                  <a16:creationId xmlns:a16="http://schemas.microsoft.com/office/drawing/2014/main" id="{7885E7A5-22ED-013A-0F4E-D7DB11CB7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64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6183" name="AutoShape 39">
              <a:extLst>
                <a:ext uri="{FF2B5EF4-FFF2-40B4-BE49-F238E27FC236}">
                  <a16:creationId xmlns:a16="http://schemas.microsoft.com/office/drawing/2014/main" id="{09E15A80-B502-0771-A8D3-41A3189F7F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84" y="2592"/>
              <a:ext cx="480" cy="192"/>
            </a:xfrm>
            <a:prstGeom prst="homePlate">
              <a:avLst>
                <a:gd name="adj" fmla="val 62500"/>
              </a:avLst>
            </a:prstGeom>
            <a:solidFill>
              <a:srgbClr val="151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</p:grpSp>
      <p:pic>
        <p:nvPicPr>
          <p:cNvPr id="6150" name="Picture 40" descr="scontornata">
            <a:extLst>
              <a:ext uri="{FF2B5EF4-FFF2-40B4-BE49-F238E27FC236}">
                <a16:creationId xmlns:a16="http://schemas.microsoft.com/office/drawing/2014/main" id="{3DF238A5-BD37-2592-35FC-EBFD434B3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1" y="2708275"/>
            <a:ext cx="1990725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FB6BC14-E99E-E55D-FDFC-7DFA906AE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Dicing of crystals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AEA785E-DC2F-681B-A405-1A9A9A88A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905000"/>
            <a:ext cx="80772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0C0C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4762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en-GB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BULLKIDs are diced from a commercially available wafer using a fine-grit blade to minimize the mechanical damage during the cut. </a:t>
            </a:r>
          </a:p>
        </p:txBody>
      </p:sp>
      <p:grpSp>
        <p:nvGrpSpPr>
          <p:cNvPr id="7172" name="Group 40">
            <a:extLst>
              <a:ext uri="{FF2B5EF4-FFF2-40B4-BE49-F238E27FC236}">
                <a16:creationId xmlns:a16="http://schemas.microsoft.com/office/drawing/2014/main" id="{E37E0E9A-DA2D-581A-DC4A-30CBB2B3CAD9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429000"/>
            <a:ext cx="1828800" cy="2133600"/>
            <a:chOff x="768" y="2928"/>
            <a:chExt cx="1152" cy="1344"/>
          </a:xfrm>
        </p:grpSpPr>
        <p:sp>
          <p:nvSpPr>
            <p:cNvPr id="7182" name="Rectangle 41">
              <a:extLst>
                <a:ext uri="{FF2B5EF4-FFF2-40B4-BE49-F238E27FC236}">
                  <a16:creationId xmlns:a16="http://schemas.microsoft.com/office/drawing/2014/main" id="{849AFBC8-63B8-ED66-E7A6-143ADA262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92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/>
              <a:endParaRPr lang="it-IT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7183" name="Rectangle 42">
              <a:extLst>
                <a:ext uri="{FF2B5EF4-FFF2-40B4-BE49-F238E27FC236}">
                  <a16:creationId xmlns:a16="http://schemas.microsoft.com/office/drawing/2014/main" id="{C2B2A86E-B41D-1A69-E3B7-0B1A9BF40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16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7184" name="Rectangle 43">
              <a:extLst>
                <a:ext uri="{FF2B5EF4-FFF2-40B4-BE49-F238E27FC236}">
                  <a16:creationId xmlns:a16="http://schemas.microsoft.com/office/drawing/2014/main" id="{57960125-754B-BA3D-857F-F9DF1996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40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7185" name="Rectangle 44">
              <a:extLst>
                <a:ext uri="{FF2B5EF4-FFF2-40B4-BE49-F238E27FC236}">
                  <a16:creationId xmlns:a16="http://schemas.microsoft.com/office/drawing/2014/main" id="{7E31F830-3C55-CD35-92E7-284A0C9D9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64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7186" name="Rectangle 45">
              <a:extLst>
                <a:ext uri="{FF2B5EF4-FFF2-40B4-BE49-F238E27FC236}">
                  <a16:creationId xmlns:a16="http://schemas.microsoft.com/office/drawing/2014/main" id="{DC8DC21E-01A7-40A1-5E3B-0ECB1905E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92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/>
              <a:endParaRPr lang="it-IT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7187" name="Rectangle 46">
              <a:extLst>
                <a:ext uri="{FF2B5EF4-FFF2-40B4-BE49-F238E27FC236}">
                  <a16:creationId xmlns:a16="http://schemas.microsoft.com/office/drawing/2014/main" id="{62782838-61F8-CF26-E672-85DBBB05B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16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7188" name="Rectangle 47">
              <a:extLst>
                <a:ext uri="{FF2B5EF4-FFF2-40B4-BE49-F238E27FC236}">
                  <a16:creationId xmlns:a16="http://schemas.microsoft.com/office/drawing/2014/main" id="{4A1B236C-B1EC-652C-1BB8-E2704DD96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40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7189" name="Rectangle 48">
              <a:extLst>
                <a:ext uri="{FF2B5EF4-FFF2-40B4-BE49-F238E27FC236}">
                  <a16:creationId xmlns:a16="http://schemas.microsoft.com/office/drawing/2014/main" id="{286F3E7D-8C10-C674-3D9C-B10C4A67F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64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7190" name="Rectangle 49">
              <a:extLst>
                <a:ext uri="{FF2B5EF4-FFF2-40B4-BE49-F238E27FC236}">
                  <a16:creationId xmlns:a16="http://schemas.microsoft.com/office/drawing/2014/main" id="{5F159C4A-3855-0FDF-9181-A845FD580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/>
              <a:endParaRPr lang="it-IT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7191" name="Rectangle 50">
              <a:extLst>
                <a:ext uri="{FF2B5EF4-FFF2-40B4-BE49-F238E27FC236}">
                  <a16:creationId xmlns:a16="http://schemas.microsoft.com/office/drawing/2014/main" id="{6F2D6944-FA3D-6AE2-FC43-2DD273665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16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7192" name="Rectangle 51">
              <a:extLst>
                <a:ext uri="{FF2B5EF4-FFF2-40B4-BE49-F238E27FC236}">
                  <a16:creationId xmlns:a16="http://schemas.microsoft.com/office/drawing/2014/main" id="{5E51FB35-65A2-1DC0-B5A8-C771A4B42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40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7193" name="Rectangle 52">
              <a:extLst>
                <a:ext uri="{FF2B5EF4-FFF2-40B4-BE49-F238E27FC236}">
                  <a16:creationId xmlns:a16="http://schemas.microsoft.com/office/drawing/2014/main" id="{B1497822-AC0F-150E-E35E-FF2751DB1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648"/>
              <a:ext cx="240" cy="240"/>
            </a:xfrm>
            <a:prstGeom prst="rect">
              <a:avLst/>
            </a:prstGeom>
            <a:solidFill>
              <a:srgbClr val="FF6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7194" name="Rectangle 53">
              <a:extLst>
                <a:ext uri="{FF2B5EF4-FFF2-40B4-BE49-F238E27FC236}">
                  <a16:creationId xmlns:a16="http://schemas.microsoft.com/office/drawing/2014/main" id="{E49BB1CE-482D-9BFA-ABBC-142AF370D3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90354">
              <a:off x="1488" y="2928"/>
              <a:ext cx="240" cy="240"/>
            </a:xfrm>
            <a:prstGeom prst="rect">
              <a:avLst/>
            </a:prstGeom>
            <a:solidFill>
              <a:srgbClr val="C70E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/>
              <a:endParaRPr lang="it-IT" altLang="en-US" b="0">
                <a:solidFill>
                  <a:srgbClr val="FF6B01"/>
                </a:solidFill>
              </a:endParaRPr>
            </a:p>
          </p:txBody>
        </p:sp>
        <p:sp>
          <p:nvSpPr>
            <p:cNvPr id="7195" name="Rectangle 54">
              <a:extLst>
                <a:ext uri="{FF2B5EF4-FFF2-40B4-BE49-F238E27FC236}">
                  <a16:creationId xmlns:a16="http://schemas.microsoft.com/office/drawing/2014/main" id="{BDD95FDE-8535-8C28-F2A1-F53BF4E5F6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60805">
              <a:off x="1488" y="3168"/>
              <a:ext cx="240" cy="240"/>
            </a:xfrm>
            <a:prstGeom prst="rect">
              <a:avLst/>
            </a:prstGeom>
            <a:solidFill>
              <a:srgbClr val="C70E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7196" name="Rectangle 55">
              <a:extLst>
                <a:ext uri="{FF2B5EF4-FFF2-40B4-BE49-F238E27FC236}">
                  <a16:creationId xmlns:a16="http://schemas.microsoft.com/office/drawing/2014/main" id="{0B92F690-03FF-A288-794C-17919A05CF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8294">
              <a:off x="1488" y="3408"/>
              <a:ext cx="240" cy="240"/>
            </a:xfrm>
            <a:prstGeom prst="rect">
              <a:avLst/>
            </a:prstGeom>
            <a:solidFill>
              <a:srgbClr val="C70E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7197" name="Rectangle 56">
              <a:extLst>
                <a:ext uri="{FF2B5EF4-FFF2-40B4-BE49-F238E27FC236}">
                  <a16:creationId xmlns:a16="http://schemas.microsoft.com/office/drawing/2014/main" id="{81AD6DA2-7FDC-1BB1-B18A-6BF5A1298A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671">
              <a:off x="1488" y="3648"/>
              <a:ext cx="240" cy="240"/>
            </a:xfrm>
            <a:prstGeom prst="rect">
              <a:avLst/>
            </a:prstGeom>
            <a:solidFill>
              <a:srgbClr val="C70E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  <p:sp>
          <p:nvSpPr>
            <p:cNvPr id="7198" name="AutoShape 57">
              <a:extLst>
                <a:ext uri="{FF2B5EF4-FFF2-40B4-BE49-F238E27FC236}">
                  <a16:creationId xmlns:a16="http://schemas.microsoft.com/office/drawing/2014/main" id="{AEA71A20-42A1-51EB-CEFE-E07EBD26FC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84" y="3936"/>
              <a:ext cx="480" cy="192"/>
            </a:xfrm>
            <a:prstGeom prst="homePlate">
              <a:avLst>
                <a:gd name="adj" fmla="val 62500"/>
              </a:avLst>
            </a:prstGeom>
            <a:solidFill>
              <a:srgbClr val="151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it-IT" altLang="en-US"/>
            </a:p>
          </p:txBody>
        </p:sp>
      </p:grpSp>
      <p:sp>
        <p:nvSpPr>
          <p:cNvPr id="7177" name="Text Box 64">
            <a:extLst>
              <a:ext uri="{FF2B5EF4-FFF2-40B4-BE49-F238E27FC236}">
                <a16:creationId xmlns:a16="http://schemas.microsoft.com/office/drawing/2014/main" id="{4BB27941-52E4-4C9E-E36D-5E0B8C214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864" y="5638800"/>
            <a:ext cx="48244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damage is generated at surface,</a:t>
            </a:r>
            <a:br>
              <a:rPr lang="en-US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which can obstruct the final performance</a:t>
            </a:r>
            <a:br>
              <a:rPr lang="en-US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b="0" dirty="0">
                <a:solidFill>
                  <a:srgbClr val="040C5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 the BULLKIDs</a:t>
            </a:r>
            <a:endParaRPr lang="en-US" altLang="en-US" b="0" dirty="0"/>
          </a:p>
        </p:txBody>
      </p:sp>
      <p:sp>
        <p:nvSpPr>
          <p:cNvPr id="7178" name="Text Box 66">
            <a:extLst>
              <a:ext uri="{FF2B5EF4-FFF2-40B4-BE49-F238E27FC236}">
                <a16:creationId xmlns:a16="http://schemas.microsoft.com/office/drawing/2014/main" id="{A7EE98A3-1053-D0BD-F292-2D543FA88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6092826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800" b="0">
                <a:latin typeface="Arial" panose="020B0604020202020204" pitchFamily="34" charset="0"/>
              </a:rPr>
              <a:t>Dicing machine</a:t>
            </a:r>
          </a:p>
        </p:txBody>
      </p:sp>
      <p:pic>
        <p:nvPicPr>
          <p:cNvPr id="7179" name="Picture 67" descr="scontornata">
            <a:extLst>
              <a:ext uri="{FF2B5EF4-FFF2-40B4-BE49-F238E27FC236}">
                <a16:creationId xmlns:a16="http://schemas.microsoft.com/office/drawing/2014/main" id="{C78028B1-2CC9-AFB8-E974-BA7187A9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1" y="2708275"/>
            <a:ext cx="1990725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Lilac, cerchio, violetto, viola&#10;&#10;Descrizione generata automaticamente">
            <a:extLst>
              <a:ext uri="{FF2B5EF4-FFF2-40B4-BE49-F238E27FC236}">
                <a16:creationId xmlns:a16="http://schemas.microsoft.com/office/drawing/2014/main" id="{990DCFDC-E34F-93E4-DE3E-98035E887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t="11259" r="16241" b="11805"/>
          <a:stretch/>
        </p:blipFill>
        <p:spPr>
          <a:xfrm>
            <a:off x="8861088" y="3111000"/>
            <a:ext cx="295867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587</Words>
  <Application>Microsoft Office PowerPoint</Application>
  <PresentationFormat>Widescreen</PresentationFormat>
  <Paragraphs>101</Paragraphs>
  <Slides>17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Calibri Light (Titoli)</vt:lpstr>
      <vt:lpstr>Helvetica</vt:lpstr>
      <vt:lpstr>Roboto</vt:lpstr>
      <vt:lpstr>Tahoma</vt:lpstr>
      <vt:lpstr>Times New Roman</vt:lpstr>
      <vt:lpstr>Wingdings</vt:lpstr>
      <vt:lpstr>Office Theme</vt:lpstr>
      <vt:lpstr>Image</vt:lpstr>
      <vt:lpstr>Presentazione standard di PowerPoint</vt:lpstr>
      <vt:lpstr>PROCESS</vt:lpstr>
      <vt:lpstr>PROCESS</vt:lpstr>
      <vt:lpstr>FLATS MACHINING</vt:lpstr>
      <vt:lpstr>FLATS MACHINING</vt:lpstr>
      <vt:lpstr>Accuracy verification</vt:lpstr>
      <vt:lpstr>Dicing of crystals</vt:lpstr>
      <vt:lpstr>Dicing of crystals</vt:lpstr>
      <vt:lpstr>Dicing of crystals</vt:lpstr>
      <vt:lpstr>IR interferometry</vt:lpstr>
      <vt:lpstr>White light interferometry</vt:lpstr>
      <vt:lpstr>Laser interferomety</vt:lpstr>
      <vt:lpstr>CHEMICAL ETCHING</vt:lpstr>
      <vt:lpstr>DANAE</vt:lpstr>
      <vt:lpstr>DANAE</vt:lpstr>
      <vt:lpstr>Moving toward 4’’ wafers</vt:lpstr>
      <vt:lpstr>Dual laser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Mazzolari</dc:creator>
  <cp:lastModifiedBy>andrea mazzolari</cp:lastModifiedBy>
  <cp:revision>901</cp:revision>
  <dcterms:created xsi:type="dcterms:W3CDTF">2021-12-30T09:09:08Z</dcterms:created>
  <dcterms:modified xsi:type="dcterms:W3CDTF">2025-01-16T10:53:07Z</dcterms:modified>
</cp:coreProperties>
</file>