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diagrams/data5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3848" r:id="rId6"/>
    <p:sldId id="261" r:id="rId7"/>
    <p:sldId id="3851" r:id="rId8"/>
    <p:sldId id="3850" r:id="rId9"/>
    <p:sldId id="265" r:id="rId10"/>
    <p:sldId id="263" r:id="rId11"/>
    <p:sldId id="3852" r:id="rId12"/>
    <p:sldId id="268" r:id="rId13"/>
    <p:sldId id="3846" r:id="rId14"/>
    <p:sldId id="3854" r:id="rId15"/>
    <p:sldId id="3853" r:id="rId16"/>
    <p:sldId id="3855" r:id="rId17"/>
    <p:sldId id="3864" r:id="rId18"/>
    <p:sldId id="3857" r:id="rId19"/>
    <p:sldId id="3858" r:id="rId20"/>
    <p:sldId id="3859" r:id="rId21"/>
    <p:sldId id="3867" r:id="rId22"/>
    <p:sldId id="3860" r:id="rId23"/>
    <p:sldId id="3861" r:id="rId24"/>
    <p:sldId id="3862" r:id="rId25"/>
    <p:sldId id="3868" r:id="rId26"/>
    <p:sldId id="3847" r:id="rId27"/>
    <p:sldId id="3866" r:id="rId28"/>
    <p:sldId id="3871" r:id="rId29"/>
    <p:sldId id="3872" r:id="rId30"/>
    <p:sldId id="3870" r:id="rId31"/>
    <p:sldId id="3869" r:id="rId32"/>
    <p:sldId id="3873" r:id="rId33"/>
    <p:sldId id="3856" r:id="rId34"/>
    <p:sldId id="3874" r:id="rId35"/>
    <p:sldId id="3849" r:id="rId36"/>
    <p:sldId id="3877" r:id="rId37"/>
    <p:sldId id="3878" r:id="rId38"/>
    <p:sldId id="3879" r:id="rId39"/>
    <p:sldId id="3880" r:id="rId4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F5F5F5"/>
    <a:srgbClr val="EAEAEA"/>
    <a:srgbClr val="DDDDDD"/>
    <a:srgbClr val="E6E6E6"/>
    <a:srgbClr val="E2E2E2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14DD5F-E78F-425E-9EFF-33AC0145B487}" v="44" dt="2025-01-19T11:14:30.776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4694" autoAdjust="0"/>
  </p:normalViewPr>
  <p:slideViewPr>
    <p:cSldViewPr snapToGrid="0">
      <p:cViewPr varScale="1">
        <p:scale>
          <a:sx n="99" d="100"/>
          <a:sy n="99" d="100"/>
        </p:scale>
        <p:origin x="108" y="324"/>
      </p:cViewPr>
      <p:guideLst/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882" y="14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 Luca Pesce" userId="b2fb8099-50d6-40d1-8d7d-02e9095791da" providerId="ADAL" clId="{AF14DD5F-E78F-425E-9EFF-33AC0145B487}"/>
    <pc:docChg chg="modSld">
      <pc:chgData name="Giovanni Luca Pesce" userId="b2fb8099-50d6-40d1-8d7d-02e9095791da" providerId="ADAL" clId="{AF14DD5F-E78F-425E-9EFF-33AC0145B487}" dt="2025-01-19T11:14:43.389" v="64" actId="1076"/>
      <pc:docMkLst>
        <pc:docMk/>
      </pc:docMkLst>
      <pc:sldChg chg="addSp delSp modSp mod">
        <pc:chgData name="Giovanni Luca Pesce" userId="b2fb8099-50d6-40d1-8d7d-02e9095791da" providerId="ADAL" clId="{AF14DD5F-E78F-425E-9EFF-33AC0145B487}" dt="2025-01-19T11:14:43.389" v="64" actId="1076"/>
        <pc:sldMkLst>
          <pc:docMk/>
          <pc:sldMk cId="517426050" sldId="256"/>
        </pc:sldMkLst>
        <pc:spChg chg="mod">
          <ac:chgData name="Giovanni Luca Pesce" userId="b2fb8099-50d6-40d1-8d7d-02e9095791da" providerId="ADAL" clId="{AF14DD5F-E78F-425E-9EFF-33AC0145B487}" dt="2025-01-19T11:14:39.239" v="63" actId="1076"/>
          <ac:spMkLst>
            <pc:docMk/>
            <pc:sldMk cId="517426050" sldId="256"/>
            <ac:spMk id="4" creationId="{10047101-8D42-6100-9CEA-AEC0FAEAB606}"/>
          </ac:spMkLst>
        </pc:spChg>
        <pc:picChg chg="add del mod">
          <ac:chgData name="Giovanni Luca Pesce" userId="b2fb8099-50d6-40d1-8d7d-02e9095791da" providerId="ADAL" clId="{AF14DD5F-E78F-425E-9EFF-33AC0145B487}" dt="2025-01-19T11:12:34.473" v="36" actId="478"/>
          <ac:picMkLst>
            <pc:docMk/>
            <pc:sldMk cId="517426050" sldId="256"/>
            <ac:picMk id="5" creationId="{63A76819-C7B3-EE6C-4C9C-75532282AA85}"/>
          </ac:picMkLst>
        </pc:picChg>
        <pc:picChg chg="add mod">
          <ac:chgData name="Giovanni Luca Pesce" userId="b2fb8099-50d6-40d1-8d7d-02e9095791da" providerId="ADAL" clId="{AF14DD5F-E78F-425E-9EFF-33AC0145B487}" dt="2025-01-19T11:14:43.389" v="64" actId="1076"/>
          <ac:picMkLst>
            <pc:docMk/>
            <pc:sldMk cId="517426050" sldId="256"/>
            <ac:picMk id="6" creationId="{4D3920BC-4244-6B3A-E351-444DADC66147}"/>
          </ac:picMkLst>
        </pc:picChg>
        <pc:picChg chg="add del mod">
          <ac:chgData name="Giovanni Luca Pesce" userId="b2fb8099-50d6-40d1-8d7d-02e9095791da" providerId="ADAL" clId="{AF14DD5F-E78F-425E-9EFF-33AC0145B487}" dt="2025-01-19T11:13:00.408" v="45" actId="478"/>
          <ac:picMkLst>
            <pc:docMk/>
            <pc:sldMk cId="517426050" sldId="256"/>
            <ac:picMk id="7" creationId="{3E970ED8-07E0-4CD6-EB4E-A814E103A715}"/>
          </ac:picMkLst>
        </pc:picChg>
        <pc:picChg chg="add mod">
          <ac:chgData name="Giovanni Luca Pesce" userId="b2fb8099-50d6-40d1-8d7d-02e9095791da" providerId="ADAL" clId="{AF14DD5F-E78F-425E-9EFF-33AC0145B487}" dt="2025-01-19T11:14:35.362" v="62" actId="1076"/>
          <ac:picMkLst>
            <pc:docMk/>
            <pc:sldMk cId="517426050" sldId="256"/>
            <ac:picMk id="8" creationId="{421418EA-3E86-7C9C-3FF3-1F319665C98F}"/>
          </ac:picMkLst>
        </pc:picChg>
        <pc:picChg chg="add del">
          <ac:chgData name="Giovanni Luca Pesce" userId="b2fb8099-50d6-40d1-8d7d-02e9095791da" providerId="ADAL" clId="{AF14DD5F-E78F-425E-9EFF-33AC0145B487}" dt="2025-01-19T11:13:00.408" v="45" actId="478"/>
          <ac:picMkLst>
            <pc:docMk/>
            <pc:sldMk cId="517426050" sldId="256"/>
            <ac:picMk id="1026" creationId="{F78BABD3-C442-786B-5CD8-2168CF5F6F65}"/>
          </ac:picMkLst>
        </pc:picChg>
        <pc:picChg chg="add del mod">
          <ac:chgData name="Giovanni Luca Pesce" userId="b2fb8099-50d6-40d1-8d7d-02e9095791da" providerId="ADAL" clId="{AF14DD5F-E78F-425E-9EFF-33AC0145B487}" dt="2025-01-19T11:13:14.488" v="50" actId="478"/>
          <ac:picMkLst>
            <pc:docMk/>
            <pc:sldMk cId="517426050" sldId="256"/>
            <ac:picMk id="1028" creationId="{D1FC10C8-C62B-7A09-1618-073205ECD748}"/>
          </ac:picMkLst>
        </pc:picChg>
        <pc:picChg chg="add mod">
          <ac:chgData name="Giovanni Luca Pesce" userId="b2fb8099-50d6-40d1-8d7d-02e9095791da" providerId="ADAL" clId="{AF14DD5F-E78F-425E-9EFF-33AC0145B487}" dt="2025-01-19T11:14:16.524" v="57" actId="1076"/>
          <ac:picMkLst>
            <pc:docMk/>
            <pc:sldMk cId="517426050" sldId="256"/>
            <ac:picMk id="1030" creationId="{CE75DE76-9E41-39D2-6C16-95FDBF8226BF}"/>
          </ac:picMkLst>
        </pc:picChg>
      </pc:sldChg>
    </pc:docChg>
  </pc:docChgLst>
  <pc:docChgLst>
    <pc:chgData name="Giovanni Luca Pesce" userId="b2fb8099-50d6-40d1-8d7d-02e9095791da" providerId="ADAL" clId="{B0AF5087-6754-452B-84CA-13988D29EE59}"/>
    <pc:docChg chg="custSel addSld delSld modSld sldOrd">
      <pc:chgData name="Giovanni Luca Pesce" userId="b2fb8099-50d6-40d1-8d7d-02e9095791da" providerId="ADAL" clId="{B0AF5087-6754-452B-84CA-13988D29EE59}" dt="2025-01-15T09:07:07.784" v="588" actId="47"/>
      <pc:docMkLst>
        <pc:docMk/>
      </pc:docMkLst>
      <pc:sldChg chg="modSp mod">
        <pc:chgData name="Giovanni Luca Pesce" userId="b2fb8099-50d6-40d1-8d7d-02e9095791da" providerId="ADAL" clId="{B0AF5087-6754-452B-84CA-13988D29EE59}" dt="2025-01-14T23:35:55.484" v="449" actId="20577"/>
        <pc:sldMkLst>
          <pc:docMk/>
          <pc:sldMk cId="2737241225" sldId="263"/>
        </pc:sldMkLst>
        <pc:spChg chg="mod">
          <ac:chgData name="Giovanni Luca Pesce" userId="b2fb8099-50d6-40d1-8d7d-02e9095791da" providerId="ADAL" clId="{B0AF5087-6754-452B-84CA-13988D29EE59}" dt="2025-01-14T23:35:55.484" v="449" actId="20577"/>
          <ac:spMkLst>
            <pc:docMk/>
            <pc:sldMk cId="2737241225" sldId="263"/>
            <ac:spMk id="13" creationId="{943AADBF-4D63-C28A-0CCB-827C868C1A36}"/>
          </ac:spMkLst>
        </pc:spChg>
      </pc:sldChg>
      <pc:sldChg chg="addSp modSp add mod ord">
        <pc:chgData name="Giovanni Luca Pesce" userId="b2fb8099-50d6-40d1-8d7d-02e9095791da" providerId="ADAL" clId="{B0AF5087-6754-452B-84CA-13988D29EE59}" dt="2025-01-15T09:05:29.086" v="558" actId="20577"/>
        <pc:sldMkLst>
          <pc:docMk/>
          <pc:sldMk cId="1428325536" sldId="3849"/>
        </pc:sldMkLst>
        <pc:spChg chg="mod">
          <ac:chgData name="Giovanni Luca Pesce" userId="b2fb8099-50d6-40d1-8d7d-02e9095791da" providerId="ADAL" clId="{B0AF5087-6754-452B-84CA-13988D29EE59}" dt="2025-01-15T09:04:29.651" v="530" actId="20577"/>
          <ac:spMkLst>
            <pc:docMk/>
            <pc:sldMk cId="1428325536" sldId="3849"/>
            <ac:spMk id="2" creationId="{BE219A35-9109-7FBC-A2D8-7AC732B0CFAD}"/>
          </ac:spMkLst>
        </pc:spChg>
        <pc:spChg chg="add mod">
          <ac:chgData name="Giovanni Luca Pesce" userId="b2fb8099-50d6-40d1-8d7d-02e9095791da" providerId="ADAL" clId="{B0AF5087-6754-452B-84CA-13988D29EE59}" dt="2025-01-15T09:05:29.086" v="558" actId="20577"/>
          <ac:spMkLst>
            <pc:docMk/>
            <pc:sldMk cId="1428325536" sldId="3849"/>
            <ac:spMk id="3" creationId="{A01C05BF-9F3C-F388-EA80-A8EAD793073E}"/>
          </ac:spMkLst>
        </pc:spChg>
        <pc:spChg chg="mod">
          <ac:chgData name="Giovanni Luca Pesce" userId="b2fb8099-50d6-40d1-8d7d-02e9095791da" providerId="ADAL" clId="{B0AF5087-6754-452B-84CA-13988D29EE59}" dt="2025-01-15T09:05:21.138" v="556" actId="1076"/>
          <ac:spMkLst>
            <pc:docMk/>
            <pc:sldMk cId="1428325536" sldId="3849"/>
            <ac:spMk id="8" creationId="{EBFAE8C6-7454-A752-EA62-92D914B7DD07}"/>
          </ac:spMkLst>
        </pc:spChg>
      </pc:sldChg>
      <pc:sldChg chg="modSp mod">
        <pc:chgData name="Giovanni Luca Pesce" userId="b2fb8099-50d6-40d1-8d7d-02e9095791da" providerId="ADAL" clId="{B0AF5087-6754-452B-84CA-13988D29EE59}" dt="2025-01-14T17:08:44.905" v="448" actId="20577"/>
        <pc:sldMkLst>
          <pc:docMk/>
          <pc:sldMk cId="3420017023" sldId="3873"/>
        </pc:sldMkLst>
        <pc:spChg chg="mod">
          <ac:chgData name="Giovanni Luca Pesce" userId="b2fb8099-50d6-40d1-8d7d-02e9095791da" providerId="ADAL" clId="{B0AF5087-6754-452B-84CA-13988D29EE59}" dt="2025-01-14T17:08:44.905" v="448" actId="20577"/>
          <ac:spMkLst>
            <pc:docMk/>
            <pc:sldMk cId="3420017023" sldId="3873"/>
            <ac:spMk id="3" creationId="{9C6818FA-B922-CACE-4083-968F294BEA26}"/>
          </ac:spMkLst>
        </pc:spChg>
      </pc:sldChg>
      <pc:sldChg chg="addSp delSp modSp new mod">
        <pc:chgData name="Giovanni Luca Pesce" userId="b2fb8099-50d6-40d1-8d7d-02e9095791da" providerId="ADAL" clId="{B0AF5087-6754-452B-84CA-13988D29EE59}" dt="2025-01-14T17:07:13.169" v="446" actId="20577"/>
        <pc:sldMkLst>
          <pc:docMk/>
          <pc:sldMk cId="860642828" sldId="3874"/>
        </pc:sldMkLst>
        <pc:spChg chg="mod">
          <ac:chgData name="Giovanni Luca Pesce" userId="b2fb8099-50d6-40d1-8d7d-02e9095791da" providerId="ADAL" clId="{B0AF5087-6754-452B-84CA-13988D29EE59}" dt="2025-01-14T17:02:50.400" v="49" actId="1076"/>
          <ac:spMkLst>
            <pc:docMk/>
            <pc:sldMk cId="860642828" sldId="3874"/>
            <ac:spMk id="2" creationId="{BD684855-C670-7740-1523-7A1494A59C32}"/>
          </ac:spMkLst>
        </pc:spChg>
        <pc:spChg chg="mod">
          <ac:chgData name="Giovanni Luca Pesce" userId="b2fb8099-50d6-40d1-8d7d-02e9095791da" providerId="ADAL" clId="{B0AF5087-6754-452B-84CA-13988D29EE59}" dt="2025-01-14T17:03:26.321" v="56" actId="1076"/>
          <ac:spMkLst>
            <pc:docMk/>
            <pc:sldMk cId="860642828" sldId="3874"/>
            <ac:spMk id="5" creationId="{15F4E41B-DCC8-BA19-A61D-72A9B065D43B}"/>
          </ac:spMkLst>
        </pc:spChg>
        <pc:spChg chg="add mod">
          <ac:chgData name="Giovanni Luca Pesce" userId="b2fb8099-50d6-40d1-8d7d-02e9095791da" providerId="ADAL" clId="{B0AF5087-6754-452B-84CA-13988D29EE59}" dt="2025-01-14T17:07:13.169" v="446" actId="20577"/>
          <ac:spMkLst>
            <pc:docMk/>
            <pc:sldMk cId="860642828" sldId="3874"/>
            <ac:spMk id="12" creationId="{9F6B3A14-BCBD-E9D9-C219-A790069C6651}"/>
          </ac:spMkLst>
        </pc:spChg>
        <pc:picChg chg="add mod">
          <ac:chgData name="Giovanni Luca Pesce" userId="b2fb8099-50d6-40d1-8d7d-02e9095791da" providerId="ADAL" clId="{B0AF5087-6754-452B-84CA-13988D29EE59}" dt="2025-01-14T17:04:07.879" v="66" actId="1076"/>
          <ac:picMkLst>
            <pc:docMk/>
            <pc:sldMk cId="860642828" sldId="3874"/>
            <ac:picMk id="7" creationId="{00A3D95E-D709-3033-6A45-EF85B551FAD6}"/>
          </ac:picMkLst>
        </pc:picChg>
        <pc:picChg chg="add mod">
          <ac:chgData name="Giovanni Luca Pesce" userId="b2fb8099-50d6-40d1-8d7d-02e9095791da" providerId="ADAL" clId="{B0AF5087-6754-452B-84CA-13988D29EE59}" dt="2025-01-14T17:03:43.120" v="59" actId="1076"/>
          <ac:picMkLst>
            <pc:docMk/>
            <pc:sldMk cId="860642828" sldId="3874"/>
            <ac:picMk id="9" creationId="{6F3A82A6-0CF6-C391-7DD0-549088241586}"/>
          </ac:picMkLst>
        </pc:picChg>
        <pc:picChg chg="add mod">
          <ac:chgData name="Giovanni Luca Pesce" userId="b2fb8099-50d6-40d1-8d7d-02e9095791da" providerId="ADAL" clId="{B0AF5087-6754-452B-84CA-13988D29EE59}" dt="2025-01-14T17:04:13.461" v="68" actId="1076"/>
          <ac:picMkLst>
            <pc:docMk/>
            <pc:sldMk cId="860642828" sldId="3874"/>
            <ac:picMk id="11" creationId="{19F5143B-7415-550B-38BE-2CFFEE104E42}"/>
          </ac:picMkLst>
        </pc:picChg>
      </pc:sldChg>
      <pc:sldChg chg="modSp new del mod">
        <pc:chgData name="Giovanni Luca Pesce" userId="b2fb8099-50d6-40d1-8d7d-02e9095791da" providerId="ADAL" clId="{B0AF5087-6754-452B-84CA-13988D29EE59}" dt="2025-01-15T09:06:48.027" v="561" actId="47"/>
        <pc:sldMkLst>
          <pc:docMk/>
          <pc:sldMk cId="3649671494" sldId="3875"/>
        </pc:sldMkLst>
      </pc:sldChg>
      <pc:sldChg chg="new del">
        <pc:chgData name="Giovanni Luca Pesce" userId="b2fb8099-50d6-40d1-8d7d-02e9095791da" providerId="ADAL" clId="{B0AF5087-6754-452B-84CA-13988D29EE59}" dt="2025-01-15T09:07:07.784" v="588" actId="47"/>
        <pc:sldMkLst>
          <pc:docMk/>
          <pc:sldMk cId="4164459114" sldId="3876"/>
        </pc:sldMkLst>
      </pc:sldChg>
      <pc:sldChg chg="add">
        <pc:chgData name="Giovanni Luca Pesce" userId="b2fb8099-50d6-40d1-8d7d-02e9095791da" providerId="ADAL" clId="{B0AF5087-6754-452B-84CA-13988D29EE59}" dt="2025-01-15T09:06:03.052" v="559"/>
        <pc:sldMkLst>
          <pc:docMk/>
          <pc:sldMk cId="4089462784" sldId="3877"/>
        </pc:sldMkLst>
      </pc:sldChg>
      <pc:sldChg chg="add">
        <pc:chgData name="Giovanni Luca Pesce" userId="b2fb8099-50d6-40d1-8d7d-02e9095791da" providerId="ADAL" clId="{B0AF5087-6754-452B-84CA-13988D29EE59}" dt="2025-01-15T09:06:03.052" v="559"/>
        <pc:sldMkLst>
          <pc:docMk/>
          <pc:sldMk cId="1810231392" sldId="3878"/>
        </pc:sldMkLst>
      </pc:sldChg>
      <pc:sldChg chg="modSp add mod">
        <pc:chgData name="Giovanni Luca Pesce" userId="b2fb8099-50d6-40d1-8d7d-02e9095791da" providerId="ADAL" clId="{B0AF5087-6754-452B-84CA-13988D29EE59}" dt="2025-01-15T09:07:04.003" v="587" actId="1076"/>
        <pc:sldMkLst>
          <pc:docMk/>
          <pc:sldMk cId="2577757458" sldId="3879"/>
        </pc:sldMkLst>
        <pc:spChg chg="mod">
          <ac:chgData name="Giovanni Luca Pesce" userId="b2fb8099-50d6-40d1-8d7d-02e9095791da" providerId="ADAL" clId="{B0AF5087-6754-452B-84CA-13988D29EE59}" dt="2025-01-15T09:07:04.003" v="587" actId="1076"/>
          <ac:spMkLst>
            <pc:docMk/>
            <pc:sldMk cId="2577757458" sldId="3879"/>
            <ac:spMk id="2" creationId="{542613E7-E641-4A18-2DE2-9D62881390DF}"/>
          </ac:spMkLst>
        </pc:spChg>
      </pc:sldChg>
      <pc:sldChg chg="add">
        <pc:chgData name="Giovanni Luca Pesce" userId="b2fb8099-50d6-40d1-8d7d-02e9095791da" providerId="ADAL" clId="{B0AF5087-6754-452B-84CA-13988D29EE59}" dt="2025-01-15T09:06:45.642" v="560"/>
        <pc:sldMkLst>
          <pc:docMk/>
          <pc:sldMk cId="1976068973" sldId="3880"/>
        </pc:sldMkLst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5214F-AC80-45BA-AA28-FFE33898D5E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C28C95-5ACD-4ABD-A0EF-CD3D1A3B5588}">
      <dgm:prSet/>
      <dgm:spPr>
        <a:solidFill>
          <a:srgbClr val="92D050"/>
        </a:solidFill>
      </dgm:spPr>
      <dgm:t>
        <a:bodyPr/>
        <a:lstStyle/>
        <a:p>
          <a:r>
            <a:rPr lang="it-IT" b="1" dirty="0"/>
            <a:t>Features:</a:t>
          </a:r>
          <a:endParaRPr lang="en-US" b="1" dirty="0"/>
        </a:p>
      </dgm:t>
    </dgm:pt>
    <dgm:pt modelId="{E3225726-D7D1-454D-88CD-2E5F9067EDD6}" type="parTrans" cxnId="{29A3FBF2-4706-41F0-BF65-56A041E0A33C}">
      <dgm:prSet/>
      <dgm:spPr/>
      <dgm:t>
        <a:bodyPr/>
        <a:lstStyle/>
        <a:p>
          <a:endParaRPr lang="en-US"/>
        </a:p>
      </dgm:t>
    </dgm:pt>
    <dgm:pt modelId="{642ACF40-3CD8-4E69-AA3A-873E84FA644F}" type="sibTrans" cxnId="{29A3FBF2-4706-41F0-BF65-56A041E0A33C}">
      <dgm:prSet/>
      <dgm:spPr/>
      <dgm:t>
        <a:bodyPr/>
        <a:lstStyle/>
        <a:p>
          <a:endParaRPr lang="en-US"/>
        </a:p>
      </dgm:t>
    </dgm:pt>
    <dgm:pt modelId="{27E1435B-816E-44B6-B6D9-88CABCEF8290}">
      <dgm:prSet/>
      <dgm:spPr/>
      <dgm:t>
        <a:bodyPr/>
        <a:lstStyle/>
        <a:p>
          <a:r>
            <a:rPr lang="it-IT" dirty="0" err="1"/>
            <a:t>All</a:t>
          </a:r>
          <a:r>
            <a:rPr lang="it-IT" dirty="0"/>
            <a:t> detectors </a:t>
          </a:r>
          <a:r>
            <a:rPr lang="it-IT" dirty="0" err="1"/>
            <a:t>implement</a:t>
          </a:r>
          <a:r>
            <a:rPr lang="it-IT" dirty="0"/>
            <a:t> the new design</a:t>
          </a:r>
          <a:endParaRPr lang="en-US" dirty="0"/>
        </a:p>
      </dgm:t>
    </dgm:pt>
    <dgm:pt modelId="{AB038E6F-E028-45AD-8D69-5D3EE88BBFBD}" type="parTrans" cxnId="{4528CCE4-ABCB-42C8-BB0F-8B6B4745D8E3}">
      <dgm:prSet/>
      <dgm:spPr/>
      <dgm:t>
        <a:bodyPr/>
        <a:lstStyle/>
        <a:p>
          <a:endParaRPr lang="en-US"/>
        </a:p>
      </dgm:t>
    </dgm:pt>
    <dgm:pt modelId="{9E043AC7-0F44-4635-B469-8BE21C328E3A}" type="sibTrans" cxnId="{4528CCE4-ABCB-42C8-BB0F-8B6B4745D8E3}">
      <dgm:prSet/>
      <dgm:spPr/>
      <dgm:t>
        <a:bodyPr/>
        <a:lstStyle/>
        <a:p>
          <a:endParaRPr lang="en-US"/>
        </a:p>
      </dgm:t>
    </dgm:pt>
    <dgm:pt modelId="{765C3573-65CD-4337-9379-58838230743E}">
      <dgm:prSet/>
      <dgm:spPr/>
      <dgm:t>
        <a:bodyPr/>
        <a:lstStyle/>
        <a:p>
          <a:r>
            <a:rPr lang="it-IT" dirty="0"/>
            <a:t>Pixel </a:t>
          </a:r>
          <a:r>
            <a:rPr lang="it-IT" dirty="0" err="1"/>
            <a:t>distribution</a:t>
          </a:r>
          <a:r>
            <a:rPr lang="it-IT" dirty="0"/>
            <a:t> follows the </a:t>
          </a:r>
          <a:r>
            <a:rPr lang="it-IT" dirty="0" err="1"/>
            <a:t>randomization</a:t>
          </a:r>
          <a:r>
            <a:rPr lang="it-IT" dirty="0"/>
            <a:t> </a:t>
          </a:r>
          <a:r>
            <a:rPr lang="it-IT" dirty="0" err="1"/>
            <a:t>scheme</a:t>
          </a:r>
          <a:endParaRPr lang="en-US" dirty="0"/>
        </a:p>
      </dgm:t>
    </dgm:pt>
    <dgm:pt modelId="{DC4F83EF-BF0A-4D8B-ADA9-26F98EC94BDA}" type="parTrans" cxnId="{5C66EB02-0819-453A-B025-20A701D75D81}">
      <dgm:prSet/>
      <dgm:spPr/>
      <dgm:t>
        <a:bodyPr/>
        <a:lstStyle/>
        <a:p>
          <a:endParaRPr lang="en-US"/>
        </a:p>
      </dgm:t>
    </dgm:pt>
    <dgm:pt modelId="{06A11424-9429-4505-A6A9-DBB0E2B34277}" type="sibTrans" cxnId="{5C66EB02-0819-453A-B025-20A701D75D81}">
      <dgm:prSet/>
      <dgm:spPr/>
      <dgm:t>
        <a:bodyPr/>
        <a:lstStyle/>
        <a:p>
          <a:endParaRPr lang="en-US"/>
        </a:p>
      </dgm:t>
    </dgm:pt>
    <dgm:pt modelId="{A4DF763E-4881-473B-9D3C-158BAE498E69}" type="pres">
      <dgm:prSet presAssocID="{90D5214F-AC80-45BA-AA28-FFE33898D5E5}" presName="linear" presStyleCnt="0">
        <dgm:presLayoutVars>
          <dgm:animLvl val="lvl"/>
          <dgm:resizeHandles val="exact"/>
        </dgm:presLayoutVars>
      </dgm:prSet>
      <dgm:spPr/>
    </dgm:pt>
    <dgm:pt modelId="{308ECDBC-10A7-432E-9F27-C3C31D52C137}" type="pres">
      <dgm:prSet presAssocID="{51C28C95-5ACD-4ABD-A0EF-CD3D1A3B5588}" presName="parentText" presStyleLbl="node1" presStyleIdx="0" presStyleCnt="1" custLinFactNeighborY="-5049">
        <dgm:presLayoutVars>
          <dgm:chMax val="0"/>
          <dgm:bulletEnabled val="1"/>
        </dgm:presLayoutVars>
      </dgm:prSet>
      <dgm:spPr/>
    </dgm:pt>
    <dgm:pt modelId="{7358998B-150D-49EB-8BE1-C3D603268E1E}" type="pres">
      <dgm:prSet presAssocID="{51C28C95-5ACD-4ABD-A0EF-CD3D1A3B558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C66EB02-0819-453A-B025-20A701D75D81}" srcId="{51C28C95-5ACD-4ABD-A0EF-CD3D1A3B5588}" destId="{765C3573-65CD-4337-9379-58838230743E}" srcOrd="1" destOrd="0" parTransId="{DC4F83EF-BF0A-4D8B-ADA9-26F98EC94BDA}" sibTransId="{06A11424-9429-4505-A6A9-DBB0E2B34277}"/>
    <dgm:cxn modelId="{E34E2B0A-B26B-464C-B4F9-C2D781049EE1}" type="presOf" srcId="{51C28C95-5ACD-4ABD-A0EF-CD3D1A3B5588}" destId="{308ECDBC-10A7-432E-9F27-C3C31D52C137}" srcOrd="0" destOrd="0" presId="urn:microsoft.com/office/officeart/2005/8/layout/vList2"/>
    <dgm:cxn modelId="{A5546C16-C7FC-4149-B482-404108A279DD}" type="presOf" srcId="{27E1435B-816E-44B6-B6D9-88CABCEF8290}" destId="{7358998B-150D-49EB-8BE1-C3D603268E1E}" srcOrd="0" destOrd="0" presId="urn:microsoft.com/office/officeart/2005/8/layout/vList2"/>
    <dgm:cxn modelId="{05A8136D-0280-46AC-AF09-5C5395A6D927}" type="presOf" srcId="{90D5214F-AC80-45BA-AA28-FFE33898D5E5}" destId="{A4DF763E-4881-473B-9D3C-158BAE498E69}" srcOrd="0" destOrd="0" presId="urn:microsoft.com/office/officeart/2005/8/layout/vList2"/>
    <dgm:cxn modelId="{EC0BC3B9-B6AF-4702-BB94-58569D089907}" type="presOf" srcId="{765C3573-65CD-4337-9379-58838230743E}" destId="{7358998B-150D-49EB-8BE1-C3D603268E1E}" srcOrd="0" destOrd="1" presId="urn:microsoft.com/office/officeart/2005/8/layout/vList2"/>
    <dgm:cxn modelId="{4528CCE4-ABCB-42C8-BB0F-8B6B4745D8E3}" srcId="{51C28C95-5ACD-4ABD-A0EF-CD3D1A3B5588}" destId="{27E1435B-816E-44B6-B6D9-88CABCEF8290}" srcOrd="0" destOrd="0" parTransId="{AB038E6F-E028-45AD-8D69-5D3EE88BBFBD}" sibTransId="{9E043AC7-0F44-4635-B469-8BE21C328E3A}"/>
    <dgm:cxn modelId="{29A3FBF2-4706-41F0-BF65-56A041E0A33C}" srcId="{90D5214F-AC80-45BA-AA28-FFE33898D5E5}" destId="{51C28C95-5ACD-4ABD-A0EF-CD3D1A3B5588}" srcOrd="0" destOrd="0" parTransId="{E3225726-D7D1-454D-88CD-2E5F9067EDD6}" sibTransId="{642ACF40-3CD8-4E69-AA3A-873E84FA644F}"/>
    <dgm:cxn modelId="{07A6CFED-72D6-4BEB-9FC5-F5415537299C}" type="presParOf" srcId="{A4DF763E-4881-473B-9D3C-158BAE498E69}" destId="{308ECDBC-10A7-432E-9F27-C3C31D52C137}" srcOrd="0" destOrd="0" presId="urn:microsoft.com/office/officeart/2005/8/layout/vList2"/>
    <dgm:cxn modelId="{7C45E7E5-9EB9-4CC2-9640-966E85251A15}" type="presParOf" srcId="{A4DF763E-4881-473B-9D3C-158BAE498E69}" destId="{7358998B-150D-49EB-8BE1-C3D603268E1E}" srcOrd="1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D5214F-AC80-45BA-AA28-FFE33898D5E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C28C95-5ACD-4ABD-A0EF-CD3D1A3B5588}">
      <dgm:prSet/>
      <dgm:spPr/>
      <dgm:t>
        <a:bodyPr/>
        <a:lstStyle/>
        <a:p>
          <a:r>
            <a:rPr lang="it-IT" dirty="0"/>
            <a:t>Goals:</a:t>
          </a:r>
          <a:endParaRPr lang="en-US" dirty="0"/>
        </a:p>
      </dgm:t>
    </dgm:pt>
    <dgm:pt modelId="{E3225726-D7D1-454D-88CD-2E5F9067EDD6}" type="parTrans" cxnId="{29A3FBF2-4706-41F0-BF65-56A041E0A33C}">
      <dgm:prSet/>
      <dgm:spPr/>
      <dgm:t>
        <a:bodyPr/>
        <a:lstStyle/>
        <a:p>
          <a:endParaRPr lang="en-US"/>
        </a:p>
      </dgm:t>
    </dgm:pt>
    <dgm:pt modelId="{642ACF40-3CD8-4E69-AA3A-873E84FA644F}" type="sibTrans" cxnId="{29A3FBF2-4706-41F0-BF65-56A041E0A33C}">
      <dgm:prSet/>
      <dgm:spPr/>
      <dgm:t>
        <a:bodyPr/>
        <a:lstStyle/>
        <a:p>
          <a:endParaRPr lang="en-US"/>
        </a:p>
      </dgm:t>
    </dgm:pt>
    <dgm:pt modelId="{27E1435B-816E-44B6-B6D9-88CABCEF8290}">
      <dgm:prSet/>
      <dgm:spPr/>
      <dgm:t>
        <a:bodyPr/>
        <a:lstStyle/>
        <a:p>
          <a:r>
            <a:rPr lang="it-IT" dirty="0"/>
            <a:t>To </a:t>
          </a:r>
          <a:r>
            <a:rPr lang="it-IT" dirty="0" err="1"/>
            <a:t>evaluate</a:t>
          </a:r>
          <a:r>
            <a:rPr lang="it-IT" dirty="0"/>
            <a:t> Quality </a:t>
          </a:r>
          <a:r>
            <a:rPr lang="it-IT" dirty="0" err="1"/>
            <a:t>Factors</a:t>
          </a:r>
          <a:r>
            <a:rPr lang="it-IT" dirty="0"/>
            <a:t> </a:t>
          </a:r>
          <a:r>
            <a:rPr lang="it-IT" dirty="0" err="1"/>
            <a:t>distributions</a:t>
          </a:r>
          <a:endParaRPr lang="en-US" dirty="0"/>
        </a:p>
      </dgm:t>
    </dgm:pt>
    <dgm:pt modelId="{AB038E6F-E028-45AD-8D69-5D3EE88BBFBD}" type="parTrans" cxnId="{4528CCE4-ABCB-42C8-BB0F-8B6B4745D8E3}">
      <dgm:prSet/>
      <dgm:spPr/>
      <dgm:t>
        <a:bodyPr/>
        <a:lstStyle/>
        <a:p>
          <a:endParaRPr lang="en-US"/>
        </a:p>
      </dgm:t>
    </dgm:pt>
    <dgm:pt modelId="{9E043AC7-0F44-4635-B469-8BE21C328E3A}" type="sibTrans" cxnId="{4528CCE4-ABCB-42C8-BB0F-8B6B4745D8E3}">
      <dgm:prSet/>
      <dgm:spPr/>
      <dgm:t>
        <a:bodyPr/>
        <a:lstStyle/>
        <a:p>
          <a:endParaRPr lang="en-US"/>
        </a:p>
      </dgm:t>
    </dgm:pt>
    <dgm:pt modelId="{765C3573-65CD-4337-9379-58838230743E}">
      <dgm:prSet/>
      <dgm:spPr/>
      <dgm:t>
        <a:bodyPr/>
        <a:lstStyle/>
        <a:p>
          <a:r>
            <a:rPr lang="it-IT" dirty="0"/>
            <a:t>To </a:t>
          </a:r>
          <a:r>
            <a:rPr lang="it-IT" dirty="0" err="1"/>
            <a:t>perform</a:t>
          </a:r>
          <a:r>
            <a:rPr lang="it-IT" dirty="0"/>
            <a:t> temperature and power </a:t>
          </a:r>
          <a:r>
            <a:rPr lang="it-IT" dirty="0" err="1"/>
            <a:t>scans</a:t>
          </a:r>
          <a:endParaRPr lang="en-US" dirty="0"/>
        </a:p>
      </dgm:t>
    </dgm:pt>
    <dgm:pt modelId="{DC4F83EF-BF0A-4D8B-ADA9-26F98EC94BDA}" type="parTrans" cxnId="{5C66EB02-0819-453A-B025-20A701D75D81}">
      <dgm:prSet/>
      <dgm:spPr/>
      <dgm:t>
        <a:bodyPr/>
        <a:lstStyle/>
        <a:p>
          <a:endParaRPr lang="en-US"/>
        </a:p>
      </dgm:t>
    </dgm:pt>
    <dgm:pt modelId="{06A11424-9429-4505-A6A9-DBB0E2B34277}" type="sibTrans" cxnId="{5C66EB02-0819-453A-B025-20A701D75D81}">
      <dgm:prSet/>
      <dgm:spPr/>
      <dgm:t>
        <a:bodyPr/>
        <a:lstStyle/>
        <a:p>
          <a:endParaRPr lang="en-US"/>
        </a:p>
      </dgm:t>
    </dgm:pt>
    <dgm:pt modelId="{A4DF763E-4881-473B-9D3C-158BAE498E69}" type="pres">
      <dgm:prSet presAssocID="{90D5214F-AC80-45BA-AA28-FFE33898D5E5}" presName="linear" presStyleCnt="0">
        <dgm:presLayoutVars>
          <dgm:animLvl val="lvl"/>
          <dgm:resizeHandles val="exact"/>
        </dgm:presLayoutVars>
      </dgm:prSet>
      <dgm:spPr/>
    </dgm:pt>
    <dgm:pt modelId="{308ECDBC-10A7-432E-9F27-C3C31D52C137}" type="pres">
      <dgm:prSet presAssocID="{51C28C95-5ACD-4ABD-A0EF-CD3D1A3B5588}" presName="parentText" presStyleLbl="node1" presStyleIdx="0" presStyleCnt="1" custLinFactNeighborX="0" custLinFactNeighborY="-13639">
        <dgm:presLayoutVars>
          <dgm:chMax val="0"/>
          <dgm:bulletEnabled val="1"/>
        </dgm:presLayoutVars>
      </dgm:prSet>
      <dgm:spPr/>
    </dgm:pt>
    <dgm:pt modelId="{7358998B-150D-49EB-8BE1-C3D603268E1E}" type="pres">
      <dgm:prSet presAssocID="{51C28C95-5ACD-4ABD-A0EF-CD3D1A3B558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C66EB02-0819-453A-B025-20A701D75D81}" srcId="{51C28C95-5ACD-4ABD-A0EF-CD3D1A3B5588}" destId="{765C3573-65CD-4337-9379-58838230743E}" srcOrd="1" destOrd="0" parTransId="{DC4F83EF-BF0A-4D8B-ADA9-26F98EC94BDA}" sibTransId="{06A11424-9429-4505-A6A9-DBB0E2B34277}"/>
    <dgm:cxn modelId="{E34E2B0A-B26B-464C-B4F9-C2D781049EE1}" type="presOf" srcId="{51C28C95-5ACD-4ABD-A0EF-CD3D1A3B5588}" destId="{308ECDBC-10A7-432E-9F27-C3C31D52C137}" srcOrd="0" destOrd="0" presId="urn:microsoft.com/office/officeart/2005/8/layout/vList2"/>
    <dgm:cxn modelId="{A5546C16-C7FC-4149-B482-404108A279DD}" type="presOf" srcId="{27E1435B-816E-44B6-B6D9-88CABCEF8290}" destId="{7358998B-150D-49EB-8BE1-C3D603268E1E}" srcOrd="0" destOrd="0" presId="urn:microsoft.com/office/officeart/2005/8/layout/vList2"/>
    <dgm:cxn modelId="{05A8136D-0280-46AC-AF09-5C5395A6D927}" type="presOf" srcId="{90D5214F-AC80-45BA-AA28-FFE33898D5E5}" destId="{A4DF763E-4881-473B-9D3C-158BAE498E69}" srcOrd="0" destOrd="0" presId="urn:microsoft.com/office/officeart/2005/8/layout/vList2"/>
    <dgm:cxn modelId="{EC0BC3B9-B6AF-4702-BB94-58569D089907}" type="presOf" srcId="{765C3573-65CD-4337-9379-58838230743E}" destId="{7358998B-150D-49EB-8BE1-C3D603268E1E}" srcOrd="0" destOrd="1" presId="urn:microsoft.com/office/officeart/2005/8/layout/vList2"/>
    <dgm:cxn modelId="{4528CCE4-ABCB-42C8-BB0F-8B6B4745D8E3}" srcId="{51C28C95-5ACD-4ABD-A0EF-CD3D1A3B5588}" destId="{27E1435B-816E-44B6-B6D9-88CABCEF8290}" srcOrd="0" destOrd="0" parTransId="{AB038E6F-E028-45AD-8D69-5D3EE88BBFBD}" sibTransId="{9E043AC7-0F44-4635-B469-8BE21C328E3A}"/>
    <dgm:cxn modelId="{29A3FBF2-4706-41F0-BF65-56A041E0A33C}" srcId="{90D5214F-AC80-45BA-AA28-FFE33898D5E5}" destId="{51C28C95-5ACD-4ABD-A0EF-CD3D1A3B5588}" srcOrd="0" destOrd="0" parTransId="{E3225726-D7D1-454D-88CD-2E5F9067EDD6}" sibTransId="{642ACF40-3CD8-4E69-AA3A-873E84FA644F}"/>
    <dgm:cxn modelId="{07A6CFED-72D6-4BEB-9FC5-F5415537299C}" type="presParOf" srcId="{A4DF763E-4881-473B-9D3C-158BAE498E69}" destId="{308ECDBC-10A7-432E-9F27-C3C31D52C137}" srcOrd="0" destOrd="0" presId="urn:microsoft.com/office/officeart/2005/8/layout/vList2"/>
    <dgm:cxn modelId="{7C45E7E5-9EB9-4CC2-9640-966E85251A15}" type="presParOf" srcId="{A4DF763E-4881-473B-9D3C-158BAE498E69}" destId="{7358998B-150D-49EB-8BE1-C3D603268E1E}" srcOrd="1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D5214F-AC80-45BA-AA28-FFE33898D5E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C28C95-5ACD-4ABD-A0EF-CD3D1A3B5588}">
      <dgm:prSet/>
      <dgm:spPr>
        <a:solidFill>
          <a:srgbClr val="92D050"/>
        </a:solidFill>
      </dgm:spPr>
      <dgm:t>
        <a:bodyPr/>
        <a:lstStyle/>
        <a:p>
          <a:r>
            <a:rPr lang="it-IT" b="1" dirty="0"/>
            <a:t>Features:</a:t>
          </a:r>
          <a:endParaRPr lang="en-US" b="1" dirty="0"/>
        </a:p>
      </dgm:t>
    </dgm:pt>
    <dgm:pt modelId="{E3225726-D7D1-454D-88CD-2E5F9067EDD6}" type="parTrans" cxnId="{29A3FBF2-4706-41F0-BF65-56A041E0A33C}">
      <dgm:prSet/>
      <dgm:spPr/>
      <dgm:t>
        <a:bodyPr/>
        <a:lstStyle/>
        <a:p>
          <a:endParaRPr lang="en-US"/>
        </a:p>
      </dgm:t>
    </dgm:pt>
    <dgm:pt modelId="{642ACF40-3CD8-4E69-AA3A-873E84FA644F}" type="sibTrans" cxnId="{29A3FBF2-4706-41F0-BF65-56A041E0A33C}">
      <dgm:prSet/>
      <dgm:spPr/>
      <dgm:t>
        <a:bodyPr/>
        <a:lstStyle/>
        <a:p>
          <a:endParaRPr lang="en-US"/>
        </a:p>
      </dgm:t>
    </dgm:pt>
    <dgm:pt modelId="{27E1435B-816E-44B6-B6D9-88CABCEF8290}">
      <dgm:prSet/>
      <dgm:spPr/>
      <dgm:t>
        <a:bodyPr/>
        <a:lstStyle/>
        <a:p>
          <a:pPr algn="just"/>
          <a:r>
            <a:rPr lang="en-US" dirty="0"/>
            <a:t>Three variants of the new design implemented within the same array</a:t>
          </a:r>
        </a:p>
      </dgm:t>
    </dgm:pt>
    <dgm:pt modelId="{AB038E6F-E028-45AD-8D69-5D3EE88BBFBD}" type="parTrans" cxnId="{4528CCE4-ABCB-42C8-BB0F-8B6B4745D8E3}">
      <dgm:prSet/>
      <dgm:spPr/>
      <dgm:t>
        <a:bodyPr/>
        <a:lstStyle/>
        <a:p>
          <a:endParaRPr lang="en-US"/>
        </a:p>
      </dgm:t>
    </dgm:pt>
    <dgm:pt modelId="{9E043AC7-0F44-4635-B469-8BE21C328E3A}" type="sibTrans" cxnId="{4528CCE4-ABCB-42C8-BB0F-8B6B4745D8E3}">
      <dgm:prSet/>
      <dgm:spPr/>
      <dgm:t>
        <a:bodyPr/>
        <a:lstStyle/>
        <a:p>
          <a:endParaRPr lang="en-US"/>
        </a:p>
      </dgm:t>
    </dgm:pt>
    <dgm:pt modelId="{A4DF763E-4881-473B-9D3C-158BAE498E69}" type="pres">
      <dgm:prSet presAssocID="{90D5214F-AC80-45BA-AA28-FFE33898D5E5}" presName="linear" presStyleCnt="0">
        <dgm:presLayoutVars>
          <dgm:animLvl val="lvl"/>
          <dgm:resizeHandles val="exact"/>
        </dgm:presLayoutVars>
      </dgm:prSet>
      <dgm:spPr/>
    </dgm:pt>
    <dgm:pt modelId="{308ECDBC-10A7-432E-9F27-C3C31D52C137}" type="pres">
      <dgm:prSet presAssocID="{51C28C95-5ACD-4ABD-A0EF-CD3D1A3B5588}" presName="parentText" presStyleLbl="node1" presStyleIdx="0" presStyleCnt="1" custLinFactNeighborY="-5049">
        <dgm:presLayoutVars>
          <dgm:chMax val="0"/>
          <dgm:bulletEnabled val="1"/>
        </dgm:presLayoutVars>
      </dgm:prSet>
      <dgm:spPr/>
    </dgm:pt>
    <dgm:pt modelId="{7358998B-150D-49EB-8BE1-C3D603268E1E}" type="pres">
      <dgm:prSet presAssocID="{51C28C95-5ACD-4ABD-A0EF-CD3D1A3B5588}" presName="childText" presStyleLbl="revTx" presStyleIdx="0" presStyleCnt="1" custScaleX="90301">
        <dgm:presLayoutVars>
          <dgm:bulletEnabled val="1"/>
        </dgm:presLayoutVars>
      </dgm:prSet>
      <dgm:spPr/>
    </dgm:pt>
  </dgm:ptLst>
  <dgm:cxnLst>
    <dgm:cxn modelId="{E34E2B0A-B26B-464C-B4F9-C2D781049EE1}" type="presOf" srcId="{51C28C95-5ACD-4ABD-A0EF-CD3D1A3B5588}" destId="{308ECDBC-10A7-432E-9F27-C3C31D52C137}" srcOrd="0" destOrd="0" presId="urn:microsoft.com/office/officeart/2005/8/layout/vList2"/>
    <dgm:cxn modelId="{A5546C16-C7FC-4149-B482-404108A279DD}" type="presOf" srcId="{27E1435B-816E-44B6-B6D9-88CABCEF8290}" destId="{7358998B-150D-49EB-8BE1-C3D603268E1E}" srcOrd="0" destOrd="0" presId="urn:microsoft.com/office/officeart/2005/8/layout/vList2"/>
    <dgm:cxn modelId="{05A8136D-0280-46AC-AF09-5C5395A6D927}" type="presOf" srcId="{90D5214F-AC80-45BA-AA28-FFE33898D5E5}" destId="{A4DF763E-4881-473B-9D3C-158BAE498E69}" srcOrd="0" destOrd="0" presId="urn:microsoft.com/office/officeart/2005/8/layout/vList2"/>
    <dgm:cxn modelId="{4528CCE4-ABCB-42C8-BB0F-8B6B4745D8E3}" srcId="{51C28C95-5ACD-4ABD-A0EF-CD3D1A3B5588}" destId="{27E1435B-816E-44B6-B6D9-88CABCEF8290}" srcOrd="0" destOrd="0" parTransId="{AB038E6F-E028-45AD-8D69-5D3EE88BBFBD}" sibTransId="{9E043AC7-0F44-4635-B469-8BE21C328E3A}"/>
    <dgm:cxn modelId="{29A3FBF2-4706-41F0-BF65-56A041E0A33C}" srcId="{90D5214F-AC80-45BA-AA28-FFE33898D5E5}" destId="{51C28C95-5ACD-4ABD-A0EF-CD3D1A3B5588}" srcOrd="0" destOrd="0" parTransId="{E3225726-D7D1-454D-88CD-2E5F9067EDD6}" sibTransId="{642ACF40-3CD8-4E69-AA3A-873E84FA644F}"/>
    <dgm:cxn modelId="{07A6CFED-72D6-4BEB-9FC5-F5415537299C}" type="presParOf" srcId="{A4DF763E-4881-473B-9D3C-158BAE498E69}" destId="{308ECDBC-10A7-432E-9F27-C3C31D52C137}" srcOrd="0" destOrd="0" presId="urn:microsoft.com/office/officeart/2005/8/layout/vList2"/>
    <dgm:cxn modelId="{7C45E7E5-9EB9-4CC2-9640-966E85251A15}" type="presParOf" srcId="{A4DF763E-4881-473B-9D3C-158BAE498E69}" destId="{7358998B-150D-49EB-8BE1-C3D603268E1E}" srcOrd="1" destOrd="0" presId="urn:microsoft.com/office/officeart/2005/8/layout/vList2"/>
  </dgm:cxnLst>
  <dgm:bg>
    <a:solidFill>
      <a:schemeClr val="bg1"/>
    </a:solidFill>
    <a:effectLst>
      <a:innerShdw blurRad="63500" dist="50800" dir="54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D5214F-AC80-45BA-AA28-FFE33898D5E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C28C95-5ACD-4ABD-A0EF-CD3D1A3B5588}">
      <dgm:prSet/>
      <dgm:spPr/>
      <dgm:t>
        <a:bodyPr/>
        <a:lstStyle/>
        <a:p>
          <a:r>
            <a:rPr lang="it-IT" dirty="0"/>
            <a:t>Goals:</a:t>
          </a:r>
          <a:endParaRPr lang="en-US" dirty="0"/>
        </a:p>
      </dgm:t>
    </dgm:pt>
    <dgm:pt modelId="{E3225726-D7D1-454D-88CD-2E5F9067EDD6}" type="parTrans" cxnId="{29A3FBF2-4706-41F0-BF65-56A041E0A33C}">
      <dgm:prSet/>
      <dgm:spPr/>
      <dgm:t>
        <a:bodyPr/>
        <a:lstStyle/>
        <a:p>
          <a:endParaRPr lang="en-US"/>
        </a:p>
      </dgm:t>
    </dgm:pt>
    <dgm:pt modelId="{642ACF40-3CD8-4E69-AA3A-873E84FA644F}" type="sibTrans" cxnId="{29A3FBF2-4706-41F0-BF65-56A041E0A33C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7E1435B-816E-44B6-B6D9-88CABCEF8290}">
          <dgm:prSet/>
          <dgm:spPr/>
          <dgm:t>
            <a:bodyPr/>
            <a:lstStyle/>
            <a:p>
              <a:r>
                <a:rPr lang="it-IT" dirty="0"/>
                <a:t>Temperature </a:t>
              </a:r>
              <a:r>
                <a:rPr lang="it-IT" dirty="0" err="1"/>
                <a:t>scan</a:t>
              </a:r>
              <a:r>
                <a:rPr lang="it-IT" dirty="0"/>
                <a:t> to </a:t>
              </a:r>
              <a:r>
                <a:rPr lang="it-IT" dirty="0" err="1"/>
                <a:t>evaluate</a:t>
              </a:r>
              <a:r>
                <a:rPr lang="it-IT" dirty="0"/>
                <a:t> </a:t>
              </a:r>
              <a14:m>
                <m:oMath xmlns:m="http://schemas.openxmlformats.org/officeDocument/2006/math">
                  <m:r>
                    <a:rPr lang="it-IT" b="0" i="1" smtClean="0">
                      <a:latin typeface="Cambria Math" panose="02040503050406030204" pitchFamily="18" charset="0"/>
                    </a:rPr>
                    <m:t>𝛼</m:t>
                  </m:r>
                  <m:r>
                    <a:rPr lang="it-IT" b="0" i="1" smtClean="0"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it-IT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num>
                    <m:den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den>
                  </m:f>
                </m:oMath>
              </a14:m>
              <a:r>
                <a:rPr lang="en-US" dirty="0"/>
                <a:t> across the 3 variants</a:t>
              </a:r>
            </a:p>
          </dgm:t>
        </dgm:pt>
      </mc:Choice>
      <mc:Fallback xmlns="">
        <dgm:pt modelId="{27E1435B-816E-44B6-B6D9-88CABCEF8290}">
          <dgm:prSet/>
          <dgm:spPr/>
          <dgm:t>
            <a:bodyPr/>
            <a:lstStyle/>
            <a:p>
              <a:r>
                <a:rPr lang="it-IT" dirty="0"/>
                <a:t>Temperature </a:t>
              </a:r>
              <a:r>
                <a:rPr lang="it-IT" dirty="0" err="1"/>
                <a:t>scan</a:t>
              </a:r>
              <a:r>
                <a:rPr lang="it-IT" dirty="0"/>
                <a:t> to </a:t>
              </a:r>
              <a:r>
                <a:rPr lang="it-IT" dirty="0" err="1"/>
                <a:t>evaluate</a:t>
              </a:r>
              <a:r>
                <a:rPr lang="it-IT" dirty="0"/>
                <a:t> </a:t>
              </a:r>
              <a:r>
                <a:rPr lang="it-IT" b="0" i="0">
                  <a:latin typeface="Cambria Math" panose="02040503050406030204" pitchFamily="18" charset="0"/>
                </a:rPr>
                <a:t>𝛼=𝐿_𝑘/(𝐿_𝑘+𝐿_𝑔 )</a:t>
              </a:r>
              <a:r>
                <a:rPr lang="en-US" dirty="0"/>
                <a:t> across the 3 variants</a:t>
              </a:r>
            </a:p>
          </dgm:t>
        </dgm:pt>
      </mc:Fallback>
    </mc:AlternateContent>
    <dgm:pt modelId="{AB038E6F-E028-45AD-8D69-5D3EE88BBFBD}" type="parTrans" cxnId="{4528CCE4-ABCB-42C8-BB0F-8B6B4745D8E3}">
      <dgm:prSet/>
      <dgm:spPr/>
      <dgm:t>
        <a:bodyPr/>
        <a:lstStyle/>
        <a:p>
          <a:endParaRPr lang="en-US"/>
        </a:p>
      </dgm:t>
    </dgm:pt>
    <dgm:pt modelId="{9E043AC7-0F44-4635-B469-8BE21C328E3A}" type="sibTrans" cxnId="{4528CCE4-ABCB-42C8-BB0F-8B6B4745D8E3}">
      <dgm:prSet/>
      <dgm:spPr/>
      <dgm:t>
        <a:bodyPr/>
        <a:lstStyle/>
        <a:p>
          <a:endParaRPr lang="en-US"/>
        </a:p>
      </dgm:t>
    </dgm:pt>
    <dgm:pt modelId="{765C3573-65CD-4337-9379-58838230743E}">
      <dgm:prSet/>
      <dgm:spPr/>
      <dgm:t>
        <a:bodyPr/>
        <a:lstStyle/>
        <a:p>
          <a:r>
            <a:rPr lang="it-IT" dirty="0" err="1"/>
            <a:t>Analyze</a:t>
          </a:r>
          <a:r>
            <a:rPr lang="it-IT" dirty="0"/>
            <a:t> </a:t>
          </a:r>
          <a:r>
            <a:rPr lang="it-IT" dirty="0" err="1"/>
            <a:t>noise</a:t>
          </a:r>
          <a:r>
            <a:rPr lang="it-IT" dirty="0"/>
            <a:t> features </a:t>
          </a:r>
          <a:r>
            <a:rPr lang="it-IT" dirty="0" err="1"/>
            <a:t>across</a:t>
          </a:r>
          <a:r>
            <a:rPr lang="it-IT" dirty="0"/>
            <a:t> the 3 </a:t>
          </a:r>
          <a:r>
            <a:rPr lang="it-IT" dirty="0" err="1"/>
            <a:t>variants</a:t>
          </a:r>
          <a:endParaRPr lang="en-US" dirty="0"/>
        </a:p>
      </dgm:t>
    </dgm:pt>
    <dgm:pt modelId="{DC4F83EF-BF0A-4D8B-ADA9-26F98EC94BDA}" type="parTrans" cxnId="{5C66EB02-0819-453A-B025-20A701D75D81}">
      <dgm:prSet/>
      <dgm:spPr/>
      <dgm:t>
        <a:bodyPr/>
        <a:lstStyle/>
        <a:p>
          <a:endParaRPr lang="en-US"/>
        </a:p>
      </dgm:t>
    </dgm:pt>
    <dgm:pt modelId="{06A11424-9429-4505-A6A9-DBB0E2B34277}" type="sibTrans" cxnId="{5C66EB02-0819-453A-B025-20A701D75D81}">
      <dgm:prSet/>
      <dgm:spPr/>
      <dgm:t>
        <a:bodyPr/>
        <a:lstStyle/>
        <a:p>
          <a:endParaRPr lang="en-US"/>
        </a:p>
      </dgm:t>
    </dgm:pt>
    <dgm:pt modelId="{A4DF763E-4881-473B-9D3C-158BAE498E69}" type="pres">
      <dgm:prSet presAssocID="{90D5214F-AC80-45BA-AA28-FFE33898D5E5}" presName="linear" presStyleCnt="0">
        <dgm:presLayoutVars>
          <dgm:animLvl val="lvl"/>
          <dgm:resizeHandles val="exact"/>
        </dgm:presLayoutVars>
      </dgm:prSet>
      <dgm:spPr/>
    </dgm:pt>
    <dgm:pt modelId="{308ECDBC-10A7-432E-9F27-C3C31D52C137}" type="pres">
      <dgm:prSet presAssocID="{51C28C95-5ACD-4ABD-A0EF-CD3D1A3B5588}" presName="parentText" presStyleLbl="node1" presStyleIdx="0" presStyleCnt="1" custLinFactNeighborX="0" custLinFactNeighborY="-13639">
        <dgm:presLayoutVars>
          <dgm:chMax val="0"/>
          <dgm:bulletEnabled val="1"/>
        </dgm:presLayoutVars>
      </dgm:prSet>
      <dgm:spPr/>
    </dgm:pt>
    <dgm:pt modelId="{7358998B-150D-49EB-8BE1-C3D603268E1E}" type="pres">
      <dgm:prSet presAssocID="{51C28C95-5ACD-4ABD-A0EF-CD3D1A3B558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C66EB02-0819-453A-B025-20A701D75D81}" srcId="{51C28C95-5ACD-4ABD-A0EF-CD3D1A3B5588}" destId="{765C3573-65CD-4337-9379-58838230743E}" srcOrd="1" destOrd="0" parTransId="{DC4F83EF-BF0A-4D8B-ADA9-26F98EC94BDA}" sibTransId="{06A11424-9429-4505-A6A9-DBB0E2B34277}"/>
    <dgm:cxn modelId="{E34E2B0A-B26B-464C-B4F9-C2D781049EE1}" type="presOf" srcId="{51C28C95-5ACD-4ABD-A0EF-CD3D1A3B5588}" destId="{308ECDBC-10A7-432E-9F27-C3C31D52C137}" srcOrd="0" destOrd="0" presId="urn:microsoft.com/office/officeart/2005/8/layout/vList2"/>
    <dgm:cxn modelId="{A5546C16-C7FC-4149-B482-404108A279DD}" type="presOf" srcId="{27E1435B-816E-44B6-B6D9-88CABCEF8290}" destId="{7358998B-150D-49EB-8BE1-C3D603268E1E}" srcOrd="0" destOrd="0" presId="urn:microsoft.com/office/officeart/2005/8/layout/vList2"/>
    <dgm:cxn modelId="{05A8136D-0280-46AC-AF09-5C5395A6D927}" type="presOf" srcId="{90D5214F-AC80-45BA-AA28-FFE33898D5E5}" destId="{A4DF763E-4881-473B-9D3C-158BAE498E69}" srcOrd="0" destOrd="0" presId="urn:microsoft.com/office/officeart/2005/8/layout/vList2"/>
    <dgm:cxn modelId="{EC0BC3B9-B6AF-4702-BB94-58569D089907}" type="presOf" srcId="{765C3573-65CD-4337-9379-58838230743E}" destId="{7358998B-150D-49EB-8BE1-C3D603268E1E}" srcOrd="0" destOrd="1" presId="urn:microsoft.com/office/officeart/2005/8/layout/vList2"/>
    <dgm:cxn modelId="{4528CCE4-ABCB-42C8-BB0F-8B6B4745D8E3}" srcId="{51C28C95-5ACD-4ABD-A0EF-CD3D1A3B5588}" destId="{27E1435B-816E-44B6-B6D9-88CABCEF8290}" srcOrd="0" destOrd="0" parTransId="{AB038E6F-E028-45AD-8D69-5D3EE88BBFBD}" sibTransId="{9E043AC7-0F44-4635-B469-8BE21C328E3A}"/>
    <dgm:cxn modelId="{29A3FBF2-4706-41F0-BF65-56A041E0A33C}" srcId="{90D5214F-AC80-45BA-AA28-FFE33898D5E5}" destId="{51C28C95-5ACD-4ABD-A0EF-CD3D1A3B5588}" srcOrd="0" destOrd="0" parTransId="{E3225726-D7D1-454D-88CD-2E5F9067EDD6}" sibTransId="{642ACF40-3CD8-4E69-AA3A-873E84FA644F}"/>
    <dgm:cxn modelId="{07A6CFED-72D6-4BEB-9FC5-F5415537299C}" type="presParOf" srcId="{A4DF763E-4881-473B-9D3C-158BAE498E69}" destId="{308ECDBC-10A7-432E-9F27-C3C31D52C137}" srcOrd="0" destOrd="0" presId="urn:microsoft.com/office/officeart/2005/8/layout/vList2"/>
    <dgm:cxn modelId="{7C45E7E5-9EB9-4CC2-9640-966E85251A15}" type="presParOf" srcId="{A4DF763E-4881-473B-9D3C-158BAE498E69}" destId="{7358998B-150D-49EB-8BE1-C3D603268E1E}" srcOrd="1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D5214F-AC80-45BA-AA28-FFE33898D5E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1C28C95-5ACD-4ABD-A0EF-CD3D1A3B5588}">
      <dgm:prSet/>
      <dgm:spPr/>
      <dgm:t>
        <a:bodyPr/>
        <a:lstStyle/>
        <a:p>
          <a:r>
            <a:rPr lang="it-IT" dirty="0"/>
            <a:t>Goals:</a:t>
          </a:r>
          <a:endParaRPr lang="en-US" dirty="0"/>
        </a:p>
      </dgm:t>
    </dgm:pt>
    <dgm:pt modelId="{E3225726-D7D1-454D-88CD-2E5F9067EDD6}" type="parTrans" cxnId="{29A3FBF2-4706-41F0-BF65-56A041E0A33C}">
      <dgm:prSet/>
      <dgm:spPr/>
      <dgm:t>
        <a:bodyPr/>
        <a:lstStyle/>
        <a:p>
          <a:endParaRPr lang="en-US"/>
        </a:p>
      </dgm:t>
    </dgm:pt>
    <dgm:pt modelId="{642ACF40-3CD8-4E69-AA3A-873E84FA644F}" type="sibTrans" cxnId="{29A3FBF2-4706-41F0-BF65-56A041E0A33C}">
      <dgm:prSet/>
      <dgm:spPr/>
      <dgm:t>
        <a:bodyPr/>
        <a:lstStyle/>
        <a:p>
          <a:endParaRPr lang="en-US"/>
        </a:p>
      </dgm:t>
    </dgm:pt>
    <dgm:pt modelId="{27E1435B-816E-44B6-B6D9-88CABCEF8290}">
      <dgm:prSet/>
      <dgm:spPr>
        <a:blipFill>
          <a:blip xmlns:r="http://schemas.openxmlformats.org/officeDocument/2006/relationships" r:embed="rId1"/>
          <a:stretch>
            <a:fillRect l="-1057" t="-4310" b="-6897"/>
          </a:stretch>
        </a:blipFill>
      </dgm:spPr>
      <dgm:t>
        <a:bodyPr/>
        <a:lstStyle/>
        <a:p>
          <a:r>
            <a:rPr lang="it-IT">
              <a:noFill/>
            </a:rPr>
            <a:t> </a:t>
          </a:r>
        </a:p>
      </dgm:t>
    </dgm:pt>
    <dgm:pt modelId="{AB038E6F-E028-45AD-8D69-5D3EE88BBFBD}" type="parTrans" cxnId="{4528CCE4-ABCB-42C8-BB0F-8B6B4745D8E3}">
      <dgm:prSet/>
      <dgm:spPr/>
      <dgm:t>
        <a:bodyPr/>
        <a:lstStyle/>
        <a:p>
          <a:endParaRPr lang="en-US"/>
        </a:p>
      </dgm:t>
    </dgm:pt>
    <dgm:pt modelId="{9E043AC7-0F44-4635-B469-8BE21C328E3A}" type="sibTrans" cxnId="{4528CCE4-ABCB-42C8-BB0F-8B6B4745D8E3}">
      <dgm:prSet/>
      <dgm:spPr/>
      <dgm:t>
        <a:bodyPr/>
        <a:lstStyle/>
        <a:p>
          <a:endParaRPr lang="en-US"/>
        </a:p>
      </dgm:t>
    </dgm:pt>
    <dgm:pt modelId="{765C3573-65CD-4337-9379-58838230743E}">
      <dgm:prSet/>
      <dgm:spPr/>
      <dgm:t>
        <a:bodyPr/>
        <a:lstStyle/>
        <a:p>
          <a:r>
            <a:rPr lang="it-IT">
              <a:noFill/>
            </a:rPr>
            <a:t> </a:t>
          </a:r>
        </a:p>
      </dgm:t>
    </dgm:pt>
    <dgm:pt modelId="{DC4F83EF-BF0A-4D8B-ADA9-26F98EC94BDA}" type="parTrans" cxnId="{5C66EB02-0819-453A-B025-20A701D75D81}">
      <dgm:prSet/>
      <dgm:spPr/>
      <dgm:t>
        <a:bodyPr/>
        <a:lstStyle/>
        <a:p>
          <a:endParaRPr lang="en-US"/>
        </a:p>
      </dgm:t>
    </dgm:pt>
    <dgm:pt modelId="{06A11424-9429-4505-A6A9-DBB0E2B34277}" type="sibTrans" cxnId="{5C66EB02-0819-453A-B025-20A701D75D81}">
      <dgm:prSet/>
      <dgm:spPr/>
      <dgm:t>
        <a:bodyPr/>
        <a:lstStyle/>
        <a:p>
          <a:endParaRPr lang="en-US"/>
        </a:p>
      </dgm:t>
    </dgm:pt>
    <dgm:pt modelId="{A4DF763E-4881-473B-9D3C-158BAE498E69}" type="pres">
      <dgm:prSet presAssocID="{90D5214F-AC80-45BA-AA28-FFE33898D5E5}" presName="linear" presStyleCnt="0">
        <dgm:presLayoutVars>
          <dgm:animLvl val="lvl"/>
          <dgm:resizeHandles val="exact"/>
        </dgm:presLayoutVars>
      </dgm:prSet>
      <dgm:spPr/>
    </dgm:pt>
    <dgm:pt modelId="{308ECDBC-10A7-432E-9F27-C3C31D52C137}" type="pres">
      <dgm:prSet presAssocID="{51C28C95-5ACD-4ABD-A0EF-CD3D1A3B5588}" presName="parentText" presStyleLbl="node1" presStyleIdx="0" presStyleCnt="1" custLinFactNeighborX="0" custLinFactNeighborY="-13639">
        <dgm:presLayoutVars>
          <dgm:chMax val="0"/>
          <dgm:bulletEnabled val="1"/>
        </dgm:presLayoutVars>
      </dgm:prSet>
      <dgm:spPr/>
    </dgm:pt>
    <dgm:pt modelId="{7358998B-150D-49EB-8BE1-C3D603268E1E}" type="pres">
      <dgm:prSet presAssocID="{51C28C95-5ACD-4ABD-A0EF-CD3D1A3B558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C66EB02-0819-453A-B025-20A701D75D81}" srcId="{51C28C95-5ACD-4ABD-A0EF-CD3D1A3B5588}" destId="{765C3573-65CD-4337-9379-58838230743E}" srcOrd="1" destOrd="0" parTransId="{DC4F83EF-BF0A-4D8B-ADA9-26F98EC94BDA}" sibTransId="{06A11424-9429-4505-A6A9-DBB0E2B34277}"/>
    <dgm:cxn modelId="{E34E2B0A-B26B-464C-B4F9-C2D781049EE1}" type="presOf" srcId="{51C28C95-5ACD-4ABD-A0EF-CD3D1A3B5588}" destId="{308ECDBC-10A7-432E-9F27-C3C31D52C137}" srcOrd="0" destOrd="0" presId="urn:microsoft.com/office/officeart/2005/8/layout/vList2"/>
    <dgm:cxn modelId="{A5546C16-C7FC-4149-B482-404108A279DD}" type="presOf" srcId="{27E1435B-816E-44B6-B6D9-88CABCEF8290}" destId="{7358998B-150D-49EB-8BE1-C3D603268E1E}" srcOrd="0" destOrd="0" presId="urn:microsoft.com/office/officeart/2005/8/layout/vList2"/>
    <dgm:cxn modelId="{05A8136D-0280-46AC-AF09-5C5395A6D927}" type="presOf" srcId="{90D5214F-AC80-45BA-AA28-FFE33898D5E5}" destId="{A4DF763E-4881-473B-9D3C-158BAE498E69}" srcOrd="0" destOrd="0" presId="urn:microsoft.com/office/officeart/2005/8/layout/vList2"/>
    <dgm:cxn modelId="{EC0BC3B9-B6AF-4702-BB94-58569D089907}" type="presOf" srcId="{765C3573-65CD-4337-9379-58838230743E}" destId="{7358998B-150D-49EB-8BE1-C3D603268E1E}" srcOrd="0" destOrd="1" presId="urn:microsoft.com/office/officeart/2005/8/layout/vList2"/>
    <dgm:cxn modelId="{4528CCE4-ABCB-42C8-BB0F-8B6B4745D8E3}" srcId="{51C28C95-5ACD-4ABD-A0EF-CD3D1A3B5588}" destId="{27E1435B-816E-44B6-B6D9-88CABCEF8290}" srcOrd="0" destOrd="0" parTransId="{AB038E6F-E028-45AD-8D69-5D3EE88BBFBD}" sibTransId="{9E043AC7-0F44-4635-B469-8BE21C328E3A}"/>
    <dgm:cxn modelId="{29A3FBF2-4706-41F0-BF65-56A041E0A33C}" srcId="{90D5214F-AC80-45BA-AA28-FFE33898D5E5}" destId="{51C28C95-5ACD-4ABD-A0EF-CD3D1A3B5588}" srcOrd="0" destOrd="0" parTransId="{E3225726-D7D1-454D-88CD-2E5F9067EDD6}" sibTransId="{642ACF40-3CD8-4E69-AA3A-873E84FA644F}"/>
    <dgm:cxn modelId="{07A6CFED-72D6-4BEB-9FC5-F5415537299C}" type="presParOf" srcId="{A4DF763E-4881-473B-9D3C-158BAE498E69}" destId="{308ECDBC-10A7-432E-9F27-C3C31D52C137}" srcOrd="0" destOrd="0" presId="urn:microsoft.com/office/officeart/2005/8/layout/vList2"/>
    <dgm:cxn modelId="{7C45E7E5-9EB9-4CC2-9640-966E85251A15}" type="presParOf" srcId="{A4DF763E-4881-473B-9D3C-158BAE498E69}" destId="{7358998B-150D-49EB-8BE1-C3D603268E1E}" srcOrd="1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ECDBC-10A7-432E-9F27-C3C31D52C137}">
      <dsp:nvSpPr>
        <dsp:cNvPr id="0" name=""/>
        <dsp:cNvSpPr/>
      </dsp:nvSpPr>
      <dsp:spPr>
        <a:xfrm>
          <a:off x="0" y="0"/>
          <a:ext cx="4612808" cy="86346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1" kern="1200" dirty="0"/>
            <a:t>Features:</a:t>
          </a:r>
          <a:endParaRPr lang="en-US" sz="3600" b="1" kern="1200" dirty="0"/>
        </a:p>
      </dsp:txBody>
      <dsp:txXfrm>
        <a:off x="42151" y="42151"/>
        <a:ext cx="4528506" cy="779158"/>
      </dsp:txXfrm>
    </dsp:sp>
    <dsp:sp modelId="{7358998B-150D-49EB-8BE1-C3D603268E1E}">
      <dsp:nvSpPr>
        <dsp:cNvPr id="0" name=""/>
        <dsp:cNvSpPr/>
      </dsp:nvSpPr>
      <dsp:spPr>
        <a:xfrm>
          <a:off x="0" y="864864"/>
          <a:ext cx="4612808" cy="2123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457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800" kern="1200" dirty="0" err="1"/>
            <a:t>All</a:t>
          </a:r>
          <a:r>
            <a:rPr lang="it-IT" sz="2800" kern="1200" dirty="0"/>
            <a:t> detectors </a:t>
          </a:r>
          <a:r>
            <a:rPr lang="it-IT" sz="2800" kern="1200" dirty="0" err="1"/>
            <a:t>implement</a:t>
          </a:r>
          <a:r>
            <a:rPr lang="it-IT" sz="2800" kern="1200" dirty="0"/>
            <a:t> the new design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800" kern="1200" dirty="0"/>
            <a:t>Pixel </a:t>
          </a:r>
          <a:r>
            <a:rPr lang="it-IT" sz="2800" kern="1200" dirty="0" err="1"/>
            <a:t>distribution</a:t>
          </a:r>
          <a:r>
            <a:rPr lang="it-IT" sz="2800" kern="1200" dirty="0"/>
            <a:t> follows the </a:t>
          </a:r>
          <a:r>
            <a:rPr lang="it-IT" sz="2800" kern="1200" dirty="0" err="1"/>
            <a:t>randomization</a:t>
          </a:r>
          <a:r>
            <a:rPr lang="it-IT" sz="2800" kern="1200" dirty="0"/>
            <a:t> </a:t>
          </a:r>
          <a:r>
            <a:rPr lang="it-IT" sz="2800" kern="1200" dirty="0" err="1"/>
            <a:t>scheme</a:t>
          </a:r>
          <a:endParaRPr lang="en-US" sz="2800" kern="1200" dirty="0"/>
        </a:p>
      </dsp:txBody>
      <dsp:txXfrm>
        <a:off x="0" y="864864"/>
        <a:ext cx="4612808" cy="2123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ECDBC-10A7-432E-9F27-C3C31D52C137}">
      <dsp:nvSpPr>
        <dsp:cNvPr id="0" name=""/>
        <dsp:cNvSpPr/>
      </dsp:nvSpPr>
      <dsp:spPr>
        <a:xfrm>
          <a:off x="0" y="0"/>
          <a:ext cx="4612808" cy="8634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/>
            <a:t>Goals:</a:t>
          </a:r>
          <a:endParaRPr lang="en-US" sz="3600" kern="1200" dirty="0"/>
        </a:p>
      </dsp:txBody>
      <dsp:txXfrm>
        <a:off x="42151" y="42151"/>
        <a:ext cx="4528506" cy="779158"/>
      </dsp:txXfrm>
    </dsp:sp>
    <dsp:sp modelId="{7358998B-150D-49EB-8BE1-C3D603268E1E}">
      <dsp:nvSpPr>
        <dsp:cNvPr id="0" name=""/>
        <dsp:cNvSpPr/>
      </dsp:nvSpPr>
      <dsp:spPr>
        <a:xfrm>
          <a:off x="0" y="1051164"/>
          <a:ext cx="4612808" cy="175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457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800" kern="1200" dirty="0"/>
            <a:t>To </a:t>
          </a:r>
          <a:r>
            <a:rPr lang="it-IT" sz="2800" kern="1200" dirty="0" err="1"/>
            <a:t>evaluate</a:t>
          </a:r>
          <a:r>
            <a:rPr lang="it-IT" sz="2800" kern="1200" dirty="0"/>
            <a:t> Quality </a:t>
          </a:r>
          <a:r>
            <a:rPr lang="it-IT" sz="2800" kern="1200" dirty="0" err="1"/>
            <a:t>Factors</a:t>
          </a:r>
          <a:r>
            <a:rPr lang="it-IT" sz="2800" kern="1200" dirty="0"/>
            <a:t> </a:t>
          </a:r>
          <a:r>
            <a:rPr lang="it-IT" sz="2800" kern="1200" dirty="0" err="1"/>
            <a:t>distributions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800" kern="1200" dirty="0"/>
            <a:t>To </a:t>
          </a:r>
          <a:r>
            <a:rPr lang="it-IT" sz="2800" kern="1200" dirty="0" err="1"/>
            <a:t>perform</a:t>
          </a:r>
          <a:r>
            <a:rPr lang="it-IT" sz="2800" kern="1200" dirty="0"/>
            <a:t> temperature and power </a:t>
          </a:r>
          <a:r>
            <a:rPr lang="it-IT" sz="2800" kern="1200" dirty="0" err="1"/>
            <a:t>scans</a:t>
          </a:r>
          <a:endParaRPr lang="en-US" sz="2800" kern="1200" dirty="0"/>
        </a:p>
      </dsp:txBody>
      <dsp:txXfrm>
        <a:off x="0" y="1051164"/>
        <a:ext cx="4612808" cy="17512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ECDBC-10A7-432E-9F27-C3C31D52C137}">
      <dsp:nvSpPr>
        <dsp:cNvPr id="0" name=""/>
        <dsp:cNvSpPr/>
      </dsp:nvSpPr>
      <dsp:spPr>
        <a:xfrm>
          <a:off x="0" y="0"/>
          <a:ext cx="4612808" cy="100737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b="1" kern="1200" dirty="0"/>
            <a:t>Features:</a:t>
          </a:r>
          <a:endParaRPr lang="en-US" sz="3900" b="1" kern="1200" dirty="0"/>
        </a:p>
      </dsp:txBody>
      <dsp:txXfrm>
        <a:off x="49176" y="49176"/>
        <a:ext cx="4514456" cy="909018"/>
      </dsp:txXfrm>
    </dsp:sp>
    <dsp:sp modelId="{7358998B-150D-49EB-8BE1-C3D603268E1E}">
      <dsp:nvSpPr>
        <dsp:cNvPr id="0" name=""/>
        <dsp:cNvSpPr/>
      </dsp:nvSpPr>
      <dsp:spPr>
        <a:xfrm>
          <a:off x="223698" y="1020654"/>
          <a:ext cx="4165412" cy="1956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457" tIns="49530" rIns="277368" bIns="49530" numCol="1" spcCol="1270" anchor="t" anchorCtr="0">
          <a:noAutofit/>
        </a:bodyPr>
        <a:lstStyle/>
        <a:p>
          <a:pPr marL="285750" lvl="1" indent="-285750" algn="just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Three variants of the new design implemented within the same array</a:t>
          </a:r>
        </a:p>
      </dsp:txBody>
      <dsp:txXfrm>
        <a:off x="223698" y="1020654"/>
        <a:ext cx="4165412" cy="19561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ECDBC-10A7-432E-9F27-C3C31D52C137}">
      <dsp:nvSpPr>
        <dsp:cNvPr id="0" name=""/>
        <dsp:cNvSpPr/>
      </dsp:nvSpPr>
      <dsp:spPr>
        <a:xfrm>
          <a:off x="0" y="0"/>
          <a:ext cx="4612808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Goals:</a:t>
          </a:r>
          <a:endParaRPr lang="en-US" sz="3200" kern="1200" dirty="0"/>
        </a:p>
      </dsp:txBody>
      <dsp:txXfrm>
        <a:off x="37467" y="37467"/>
        <a:ext cx="4537874" cy="692586"/>
      </dsp:txXfrm>
    </dsp:sp>
    <dsp:sp modelId="{7358998B-150D-49EB-8BE1-C3D603268E1E}">
      <dsp:nvSpPr>
        <dsp:cNvPr id="0" name=""/>
        <dsp:cNvSpPr/>
      </dsp:nvSpPr>
      <dsp:spPr>
        <a:xfrm>
          <a:off x="0" y="818964"/>
          <a:ext cx="4612808" cy="211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45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500" kern="1200" dirty="0"/>
            <a:t>Temperature </a:t>
          </a:r>
          <a:r>
            <a:rPr lang="it-IT" sz="2500" kern="1200" dirty="0" err="1"/>
            <a:t>scan</a:t>
          </a:r>
          <a:r>
            <a:rPr lang="it-IT" sz="2500" kern="1200" dirty="0"/>
            <a:t> to </a:t>
          </a:r>
          <a:r>
            <a:rPr lang="it-IT" sz="2500" kern="1200" dirty="0" err="1"/>
            <a:t>evaluate</a:t>
          </a:r>
          <a:r>
            <a:rPr lang="it-IT" sz="2500" kern="1200" dirty="0"/>
            <a:t> </a:t>
          </a:r>
          <a14:m xmlns:a14="http://schemas.microsoft.com/office/drawing/2010/main">
            <m:oMath xmlns:m="http://schemas.openxmlformats.org/officeDocument/2006/math">
              <m:r>
                <a:rPr lang="it-IT" sz="2500" b="0" i="1" kern="1200" smtClean="0">
                  <a:latin typeface="Cambria Math" panose="02040503050406030204" pitchFamily="18" charset="0"/>
                </a:rPr>
                <m:t>𝛼</m:t>
              </m:r>
              <m:r>
                <a:rPr lang="it-IT" sz="2500" b="0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it-IT" sz="25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sSub>
                    <m:sSubPr>
                      <m:ctrlPr>
                        <a:rPr lang="it-IT" sz="25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it-IT" sz="2500" b="0" i="1" kern="1200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it-IT" sz="2500" b="0" i="1" kern="1200" smtClean="0">
                          <a:latin typeface="Cambria Math" panose="02040503050406030204" pitchFamily="18" charset="0"/>
                        </a:rPr>
                        <m:t>𝑘</m:t>
                      </m:r>
                    </m:sub>
                  </m:sSub>
                </m:num>
                <m:den>
                  <m:sSub>
                    <m:sSubPr>
                      <m:ctrlPr>
                        <a:rPr lang="it-IT" sz="25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it-IT" sz="2500" b="0" i="1" kern="1200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it-IT" sz="2500" b="0" i="1" kern="1200" smtClean="0">
                          <a:latin typeface="Cambria Math" panose="02040503050406030204" pitchFamily="18" charset="0"/>
                        </a:rPr>
                        <m:t>𝑘</m:t>
                      </m:r>
                    </m:sub>
                  </m:sSub>
                  <m:r>
                    <a:rPr lang="it-IT" sz="2500" b="0" i="1" kern="1200" smtClean="0">
                      <a:latin typeface="Cambria Math" panose="02040503050406030204" pitchFamily="18" charset="0"/>
                    </a:rPr>
                    <m:t>+</m:t>
                  </m:r>
                  <m:sSub>
                    <m:sSubPr>
                      <m:ctrlPr>
                        <a:rPr lang="it-IT" sz="25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it-IT" sz="2500" b="0" i="1" kern="1200" smtClean="0">
                          <a:latin typeface="Cambria Math" panose="02040503050406030204" pitchFamily="18" charset="0"/>
                        </a:rPr>
                        <m:t>𝐿</m:t>
                      </m:r>
                    </m:e>
                    <m:sub>
                      <m:r>
                        <a:rPr lang="it-IT" sz="2500" b="0" i="1" kern="1200" smtClean="0">
                          <a:latin typeface="Cambria Math" panose="02040503050406030204" pitchFamily="18" charset="0"/>
                        </a:rPr>
                        <m:t>𝑔</m:t>
                      </m:r>
                    </m:sub>
                  </m:sSub>
                </m:den>
              </m:f>
            </m:oMath>
          </a14:m>
          <a:r>
            <a:rPr lang="en-US" sz="2500" kern="1200" dirty="0"/>
            <a:t> across the 3 variants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500" kern="1200" dirty="0" err="1"/>
            <a:t>Analyze</a:t>
          </a:r>
          <a:r>
            <a:rPr lang="it-IT" sz="2500" kern="1200" dirty="0"/>
            <a:t> </a:t>
          </a:r>
          <a:r>
            <a:rPr lang="it-IT" sz="2500" kern="1200" dirty="0" err="1"/>
            <a:t>noise</a:t>
          </a:r>
          <a:r>
            <a:rPr lang="it-IT" sz="2500" kern="1200" dirty="0"/>
            <a:t> features </a:t>
          </a:r>
          <a:r>
            <a:rPr lang="it-IT" sz="2500" kern="1200" dirty="0" err="1"/>
            <a:t>across</a:t>
          </a:r>
          <a:r>
            <a:rPr lang="it-IT" sz="2500" kern="1200" dirty="0"/>
            <a:t> the 3 </a:t>
          </a:r>
          <a:r>
            <a:rPr lang="it-IT" sz="2500" kern="1200" dirty="0" err="1"/>
            <a:t>variants</a:t>
          </a:r>
          <a:endParaRPr lang="en-US" sz="2500" kern="1200" dirty="0"/>
        </a:p>
      </dsp:txBody>
      <dsp:txXfrm>
        <a:off x="0" y="818964"/>
        <a:ext cx="4612808" cy="2119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99E09C07-7B07-429C-824D-65581FE7B108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EF757874-EF65-4B61-B062-40C932C8129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8170828B-8A87-4598-B1C7-AA0B62669E34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8B57D50D-BAA9-464B-B391-243138E078D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40C6A29-4676-420C-BBE3-ACC2B80F64D4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9709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9456E-2EE5-4815-7439-F82885F6C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6393D7-2D7E-A577-1364-C20E64F22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52F46C5-2D73-3BE3-17F5-1A9064B5C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D8E04B-0516-B8A8-E58D-83303B6A8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0445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B993E-893D-8A69-9E12-20A411A48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530492-5A64-9D3A-D46F-E2FD5C8C5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66BE330-4C9D-4095-C341-EDBDED6DB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Aggiungere nota sul </a:t>
            </a:r>
            <a:r>
              <a:rPr lang="it-IT" dirty="0" err="1"/>
              <a:t>Qc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6640A0-C74F-C688-E16F-AE478879F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2675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advantage</a:t>
            </a:r>
            <a:r>
              <a:rPr lang="it-IT" dirty="0"/>
              <a:t> of </a:t>
            </a:r>
            <a:r>
              <a:rPr lang="it-IT" dirty="0" err="1"/>
              <a:t>using</a:t>
            </a:r>
            <a:r>
              <a:rPr lang="it-IT" dirty="0"/>
              <a:t> the frequency shift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uniforms</a:t>
            </a:r>
            <a:r>
              <a:rPr lang="it-IT" dirty="0"/>
              <a:t> the </a:t>
            </a:r>
            <a:r>
              <a:rPr lang="it-IT" dirty="0" err="1"/>
              <a:t>responsivity</a:t>
            </a:r>
            <a:r>
              <a:rPr lang="it-IT" dirty="0"/>
              <a:t> of the </a:t>
            </a:r>
            <a:r>
              <a:rPr lang="it-IT" dirty="0" err="1"/>
              <a:t>KIDs</a:t>
            </a:r>
            <a:r>
              <a:rPr lang="it-IT" dirty="0"/>
              <a:t>,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comparing</a:t>
            </a:r>
            <a:r>
              <a:rPr lang="it-IT" dirty="0"/>
              <a:t> the </a:t>
            </a:r>
            <a:r>
              <a:rPr lang="it-IT" dirty="0" err="1"/>
              <a:t>NPSDs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comparing</a:t>
            </a:r>
            <a:r>
              <a:rPr lang="it-IT" dirty="0"/>
              <a:t> the </a:t>
            </a:r>
            <a:r>
              <a:rPr lang="it-IT" dirty="0" err="1"/>
              <a:t>noise</a:t>
            </a:r>
            <a:r>
              <a:rPr lang="it-IT" dirty="0"/>
              <a:t> to </a:t>
            </a:r>
            <a:r>
              <a:rPr lang="it-IT" dirty="0" err="1"/>
              <a:t>signal</a:t>
            </a:r>
            <a:r>
              <a:rPr lang="it-IT" dirty="0"/>
              <a:t> ratio.</a:t>
            </a:r>
          </a:p>
          <a:p>
            <a:r>
              <a:rPr lang="it-IT" dirty="0"/>
              <a:t>Cambia legenda levando da </a:t>
            </a:r>
            <a:r>
              <a:rPr lang="it-IT" dirty="0" err="1"/>
              <a:t>run</a:t>
            </a:r>
            <a:r>
              <a:rPr lang="it-IT" dirty="0"/>
              <a:t> a </a:t>
            </a:r>
            <a:r>
              <a:rPr lang="it-IT" dirty="0" err="1"/>
              <a:t>pow</a:t>
            </a:r>
            <a:r>
              <a:rPr lang="it-IT" dirty="0"/>
              <a:t> e cambia la k con px e metti in </a:t>
            </a:r>
            <a:r>
              <a:rPr lang="it-IT" dirty="0" err="1"/>
              <a:t>grassett</a:t>
            </a:r>
            <a:r>
              <a:rPr lang="it-IT" dirty="0"/>
              <a:t> 4/8/12 (ovunque).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57D50D-BAA9-464B-B391-243138E078D8}" type="slidenum">
              <a:rPr lang="it-IT" smtClean="0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5220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Segna configurazione attuale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57D50D-BAA9-464B-B391-243138E078D8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6752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1229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40B93-7DBE-C1A4-5E2A-3F5EB3E7D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20619AA-7E21-BAED-FF76-93C7F0AD1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D984E4F-B439-E470-972F-3EE3079DB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36B89A-9074-ECC9-F77D-03A03C9AC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677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57D50D-BAA9-464B-B391-243138E078D8}" type="slidenum">
              <a:rPr lang="it-IT" smtClean="0"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5900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74360-FB70-2B71-69E9-984EA38E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B981DF3-FB3E-5DC4-BC4C-637C8648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B82E8E-F4CE-3FDE-0143-C7FB3D50E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F23994-6266-8998-E1A1-F63B071EA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57D50D-BAA9-464B-B391-243138E078D8}" type="slidenum">
              <a:rPr lang="it-IT" smtClean="0"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426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57D50D-BAA9-464B-B391-243138E078D8}" type="slidenum">
              <a:rPr lang="it-IT" smtClean="0"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8731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7681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84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294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253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1109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002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85CB4-2A11-1A08-CFDA-B49EFCA0E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D025DEA-D8F7-03FA-5786-266E2AB41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D1103B-F0C8-F7E8-8052-FAA54D6B1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4B7F5F-5697-BE75-49C7-C94DAAD39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7858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8B57D50D-BAA9-464B-B391-243138E078D8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609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igura a mano libera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igura a mano libera: Forma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igura a mano libera: Forma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igura a mano libera: Forma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rtlCol="0" anchor="b" anchorCtr="0">
            <a:noAutofit/>
          </a:bodyPr>
          <a:lstStyle>
            <a:lvl1pPr algn="r">
              <a:defRPr lang="it-IT"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igura a mano libera: Forma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igura a mano libera: Forma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 lang="it-IT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 rtlCol="0">
            <a:normAutofit/>
          </a:bodyPr>
          <a:lstStyle>
            <a:lvl1pPr marL="0" indent="0">
              <a:buNone/>
              <a:defRPr lang="it-IT" sz="2400"/>
            </a:lvl1pPr>
          </a:lstStyle>
          <a:p>
            <a:pPr rtl="0"/>
            <a:r>
              <a:rPr lang="it-IT"/>
              <a:t>Fare clic sull'icona per inserire una tabella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8A11719-0D06-4B14-AC23-A00EEFC9A5FD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D9FE4C84-13A1-72EA-6541-7C8FDDE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30468883-4E51-D3BD-E1C6-601ED9B6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igura a mano libera 9">
            <a:extLst>
              <a:ext uri="{FF2B5EF4-FFF2-40B4-BE49-F238E27FC236}">
                <a16:creationId xmlns:a16="http://schemas.microsoft.com/office/drawing/2014/main" id="{111AEF3F-9A86-45CE-4817-E3E6863DC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 lang="it-IT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lang="it-IT" sz="1800"/>
            </a:lvl2pPr>
            <a:lvl3pPr>
              <a:spcBef>
                <a:spcPts val="1000"/>
              </a:spcBef>
              <a:buClr>
                <a:schemeClr val="accent2"/>
              </a:buClr>
              <a:defRPr lang="it-IT" sz="1800"/>
            </a:lvl3pPr>
            <a:lvl4pPr>
              <a:spcBef>
                <a:spcPts val="1000"/>
              </a:spcBef>
              <a:buClr>
                <a:schemeClr val="accent2"/>
              </a:buClr>
              <a:defRPr lang="it-IT" sz="1800"/>
            </a:lvl4pPr>
            <a:lvl5pPr>
              <a:spcBef>
                <a:spcPts val="1000"/>
              </a:spcBef>
              <a:buClr>
                <a:schemeClr val="accent2"/>
              </a:buClr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sz="1800" dirty="0">
              <a:latin typeface="Avenir Next LT Pro" panose="020B0504020202020204" pitchFamily="34" charset="77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70126F1-4090-47FB-BB75-17E9192FA912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9EB750E-1824-46EE-8368-E626B5A3178D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 rtlCol="0">
            <a:normAutofit/>
          </a:bodyPr>
          <a:lstStyle>
            <a:lvl1pPr>
              <a:defRPr lang="it-IT" sz="2400"/>
            </a:lvl1pPr>
          </a:lstStyle>
          <a:p>
            <a:pPr rtl="0"/>
            <a:r>
              <a:rPr lang="it-IT"/>
              <a:t>Fare clic sull'icona per inserire una tabella</a:t>
            </a:r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igura a mano libera: Forma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igura a mano libera: Forma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igura a mano libera: Forma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igura a mano libera: Forma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igura a mano libera: Forma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 rtlCol="0">
            <a:noAutofit/>
          </a:bodyPr>
          <a:lstStyle>
            <a:lvl1pPr algn="ctr">
              <a:defRPr lang="it-IT"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rtlCol="0"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439B9FFD-A09A-4ED5-9AB7-2B187BA076FA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 rtlCol="0">
            <a:noAutofit/>
          </a:bodyPr>
          <a:lstStyle>
            <a:lvl1pPr algn="ctr">
              <a:defRPr lang="it-IT"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rtlCol="0"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immag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rtlCol="0">
            <a:noAutofit/>
          </a:bodyPr>
          <a:lstStyle>
            <a:lvl1pPr marL="0" indent="0" algn="l">
              <a:buNone/>
              <a:defRPr lang="it-IT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3" name="Arco 2">
            <a:extLst>
              <a:ext uri="{FF2B5EF4-FFF2-40B4-BE49-F238E27FC236}">
                <a16:creationId xmlns:a16="http://schemas.microsoft.com/office/drawing/2014/main" id="{D5C3C4BD-DFDB-76B4-17CA-7DA4D17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 rtlCol="0">
            <a:normAutofit/>
          </a:bodyPr>
          <a:lstStyle>
            <a:lvl1pPr algn="ctr">
              <a:defRPr lang="it-IT" sz="60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47A19F4B-D154-3EB2-F86A-9A63283A3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BCB8A6E1-44B2-54E1-6460-1C9B27EE7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698912" cy="6858001"/>
            <a:chOff x="0" y="-1"/>
            <a:chExt cx="5698912" cy="6858001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D22D7888-22FA-4AA1-9BA4-CC61D6643D47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EBB6E464-8999-4773-A1F2-E6CAA990E572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1EA14BE8-FDD0-4434-9C3E-BFF78C22D9E3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E494E364-7EA8-4D92-915D-75D1A3A67C07}"/>
                </a:ext>
              </a:extLst>
            </p:cNvPr>
            <p:cNvSpPr/>
            <p:nvPr userDrawn="1"/>
          </p:nvSpPr>
          <p:spPr>
            <a:xfrm flipH="1">
              <a:off x="4132972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olo 1">
            <a:extLst>
              <a:ext uri="{FF2B5EF4-FFF2-40B4-BE49-F238E27FC236}">
                <a16:creationId xmlns:a16="http://schemas.microsoft.com/office/drawing/2014/main" id="{4F9EBE3B-A856-C23C-4698-B764DF4B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118" y="262762"/>
            <a:ext cx="5507421" cy="3649718"/>
          </a:xfrm>
        </p:spPr>
        <p:txBody>
          <a:bodyPr rtlCol="0" anchor="b">
            <a:normAutofit/>
          </a:bodyPr>
          <a:lstStyle>
            <a:lvl1pPr>
              <a:defRPr lang="it-IT" sz="60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4C9CB37-5251-201C-ACE3-FD69A00C77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393" y="847600"/>
            <a:ext cx="4619625" cy="4617720"/>
          </a:xfrm>
          <a:prstGeom prst="ellipse">
            <a:avLst/>
          </a:prstGeom>
          <a:noFill/>
        </p:spPr>
        <p:txBody>
          <a:bodyPr tIns="548640"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EBF08299-9068-827D-783B-BFF5B95E9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2118" y="4058263"/>
            <a:ext cx="5507421" cy="2141482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it-IT" sz="2400"/>
            </a:lvl1pPr>
            <a:lvl2pPr marL="228600">
              <a:lnSpc>
                <a:spcPct val="90000"/>
              </a:lnSpc>
              <a:buClr>
                <a:schemeClr val="accent2"/>
              </a:buClr>
              <a:defRPr lang="it-IT" sz="2000"/>
            </a:lvl2pPr>
            <a:lvl3pPr marL="457200">
              <a:lnSpc>
                <a:spcPct val="90000"/>
              </a:lnSpc>
              <a:buClr>
                <a:schemeClr val="accent2"/>
              </a:buClr>
              <a:defRPr lang="it-IT" sz="1800"/>
            </a:lvl3pPr>
            <a:lvl4pPr marL="685800">
              <a:lnSpc>
                <a:spcPct val="90000"/>
              </a:lnSpc>
              <a:buClr>
                <a:schemeClr val="accent2"/>
              </a:buClr>
              <a:defRPr lang="it-IT" sz="1600"/>
            </a:lvl4pPr>
            <a:lvl5pPr>
              <a:lnSpc>
                <a:spcPct val="110000"/>
              </a:lnSpc>
              <a:defRPr lang="it-IT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 lang="it-IT">
                <a:latin typeface="+mn-lt"/>
              </a:defRPr>
            </a:lvl1pPr>
          </a:lstStyle>
          <a:p>
            <a:pPr rtl="0">
              <a:defRPr lang="it-IT"/>
            </a:pPr>
            <a:fld id="{5985818C-27A3-4B49-8DF3-F01786B0D10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19/01/2025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 lang="it-IT">
                <a:latin typeface="+mn-lt"/>
              </a:defRPr>
            </a:lvl1pPr>
          </a:lstStyle>
          <a:p>
            <a:pPr algn="l" rtl="0">
              <a:defRPr lang="it-IT"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 lang="it-IT">
                <a:latin typeface="+mn-lt"/>
              </a:defRPr>
            </a:lvl1pPr>
          </a:lstStyle>
          <a:p>
            <a:pPr rtl="0">
              <a:defRPr lang="it-IT"/>
            </a:pPr>
            <a:fld id="{D76B855D-E9CC-4FF8-AD85-6CDC7B89A0D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 lang="it-IT"/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6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rtlCol="0" anchor="ctr" anchorCtr="0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lang="it-IT"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lang="it-IT"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lang="it-IT"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lang="it-IT"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lang="it-IT" sz="1200"/>
            </a:lvl5pPr>
          </a:lstStyle>
          <a:p>
            <a:pPr lvl="0" rtl="0"/>
            <a:r>
              <a:rPr lang="it-IT"/>
              <a:t>Fai clic per aggiungere contenuti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F92E9085-D549-4EF7-9AFD-66887A262E14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7" name="Figura a mano libera: Forma 14">
            <a:extLst>
              <a:ext uri="{FF2B5EF4-FFF2-40B4-BE49-F238E27FC236}">
                <a16:creationId xmlns:a16="http://schemas.microsoft.com/office/drawing/2014/main" id="{438B6FA2-AF11-618E-2B1A-38BF083DF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igura a mano libera: Forma 13">
            <a:extLst>
              <a:ext uri="{FF2B5EF4-FFF2-40B4-BE49-F238E27FC236}">
                <a16:creationId xmlns:a16="http://schemas.microsoft.com/office/drawing/2014/main" id="{A269A8D8-A4AE-CEFF-E928-7DB1CFB3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igura a mano libera: Forma 19">
            <a:extLst>
              <a:ext uri="{FF2B5EF4-FFF2-40B4-BE49-F238E27FC236}">
                <a16:creationId xmlns:a16="http://schemas.microsoft.com/office/drawing/2014/main" id="{15418837-E689-97BE-9FAD-FEDBD599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igura a mano libera: Forma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rtlCol="0" anchor="ctr">
            <a:noAutofit/>
          </a:bodyPr>
          <a:lstStyle>
            <a:lvl1pPr algn="ctr">
              <a:defRPr lang="it-IT"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 rtlCol="0">
            <a:noAutofit/>
          </a:bodyPr>
          <a:lstStyle>
            <a:lvl1pPr marL="0" indent="0" algn="ctr">
              <a:buNone/>
              <a:defRPr lang="it-IT" sz="2400">
                <a:solidFill>
                  <a:schemeClr val="bg1"/>
                </a:solidFill>
              </a:defRPr>
            </a:lvl1pPr>
            <a:lvl2pPr marL="457200" indent="0" algn="ctr">
              <a:buNone/>
              <a:defRPr lang="it-IT" sz="2000"/>
            </a:lvl2pPr>
            <a:lvl3pPr marL="914400" indent="0" algn="ctr">
              <a:buNone/>
              <a:defRPr lang="it-IT" sz="18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rtl="0"/>
            <a:r>
              <a:rPr lang="it-IT"/>
              <a:t>Fare clic per inserire il sottotitolo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D191678B-E65F-4923-BF2E-96B8773241ED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 lang="it-IT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20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263F0DD-A38B-64B8-7412-087B487E6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igura a mano libera: Forma 9">
              <a:extLst>
                <a:ext uri="{FF2B5EF4-FFF2-40B4-BE49-F238E27FC236}">
                  <a16:creationId xmlns:a16="http://schemas.microsoft.com/office/drawing/2014/main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igura a mano libera: Forma 10">
              <a:extLst>
                <a:ext uri="{FF2B5EF4-FFF2-40B4-BE49-F238E27FC236}">
                  <a16:creationId xmlns:a16="http://schemas.microsoft.com/office/drawing/2014/main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igura a mano libera: Forma 11">
              <a:extLst>
                <a:ext uri="{FF2B5EF4-FFF2-40B4-BE49-F238E27FC236}">
                  <a16:creationId xmlns:a16="http://schemas.microsoft.com/office/drawing/2014/main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043F5962-3131-4A97-9F0C-4BFD0F036E5F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 rtlCol="0"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0AE87EB6-FB61-4C53-85A3-96B5DC607F4B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Figura a mano libera: Forma 11">
            <a:extLst>
              <a:ext uri="{FF2B5EF4-FFF2-40B4-BE49-F238E27FC236}">
                <a16:creationId xmlns:a16="http://schemas.microsoft.com/office/drawing/2014/main" id="{1E75594D-82D2-74F6-56EC-46FCD28CB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igura a mano libera: Forma 13">
            <a:extLst>
              <a:ext uri="{FF2B5EF4-FFF2-40B4-BE49-F238E27FC236}">
                <a16:creationId xmlns:a16="http://schemas.microsoft.com/office/drawing/2014/main" id="{FF4E0F5B-0892-2688-EFD3-284369DA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it-IT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it-IT"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71D8715A-3067-732D-C410-868C7CCCF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5807BCF9-2F5B-200E-2E6C-E177DB56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igura a mano libera: Forma 14">
              <a:extLst>
                <a:ext uri="{FF2B5EF4-FFF2-40B4-BE49-F238E27FC236}">
                  <a16:creationId xmlns:a16="http://schemas.microsoft.com/office/drawing/2014/main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it-IT"/>
              </a:def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igura a mano libera: Forma 13">
              <a:extLst>
                <a:ext uri="{FF2B5EF4-FFF2-40B4-BE49-F238E27FC236}">
                  <a16:creationId xmlns:a16="http://schemas.microsoft.com/office/drawing/2014/main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it-IT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it-IT"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rtlCol="0" anchor="b" anchorCtr="0">
            <a:noAutofit/>
          </a:bodyPr>
          <a:lstStyle>
            <a:lvl1pPr>
              <a:defRPr lang="it-IT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lang="it-IT"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 lang="it-IT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E07302B-BB65-4E11-87D9-24AF007C256E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0CCC417B-58EF-478E-9138-4E03725346F8}" type="datetime1">
              <a:rPr lang="it-IT" smtClean="0"/>
              <a:t>19/01/2025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67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3.jpeg"/><Relationship Id="rId16" Type="http://schemas.openxmlformats.org/officeDocument/2006/relationships/diagramColors" Target="../diagrams/colors4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40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0" y="3654793"/>
            <a:ext cx="6142245" cy="1346272"/>
          </a:xfrm>
          <a:noFill/>
        </p:spPr>
        <p:txBody>
          <a:bodyPr rtlCol="0" anchor="b">
            <a:noAutofit/>
          </a:bodyPr>
          <a:lstStyle>
            <a:defPPr>
              <a:defRPr lang="it-IT"/>
            </a:defPPr>
          </a:lstStyle>
          <a:p>
            <a:pPr rtl="0"/>
            <a:r>
              <a:rPr lang="en-US" b="1" dirty="0">
                <a:solidFill>
                  <a:schemeClr val="tx1"/>
                </a:solidFill>
              </a:rPr>
              <a:t>Results of 100 mm thin BULLKID detectors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B1061374-7EFF-6EEA-B0BA-8F21C6C784DE}"/>
              </a:ext>
            </a:extLst>
          </p:cNvPr>
          <p:cNvSpPr txBox="1">
            <a:spLocks/>
          </p:cNvSpPr>
          <p:nvPr/>
        </p:nvSpPr>
        <p:spPr>
          <a:xfrm>
            <a:off x="8817864" y="5468112"/>
            <a:ext cx="2627901" cy="42413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it-IT"/>
            </a:defPPr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chemeClr val="tx1"/>
                </a:solidFill>
              </a:rPr>
              <a:t>15/01/2025</a:t>
            </a:r>
          </a:p>
        </p:txBody>
      </p:sp>
      <p:sp>
        <p:nvSpPr>
          <p:cNvPr id="3" name="Titolo 3">
            <a:extLst>
              <a:ext uri="{FF2B5EF4-FFF2-40B4-BE49-F238E27FC236}">
                <a16:creationId xmlns:a16="http://schemas.microsoft.com/office/drawing/2014/main" id="{EDE8BCF6-F597-BE79-7913-1B3E38A5F475}"/>
              </a:ext>
            </a:extLst>
          </p:cNvPr>
          <p:cNvSpPr txBox="1">
            <a:spLocks/>
          </p:cNvSpPr>
          <p:nvPr/>
        </p:nvSpPr>
        <p:spPr>
          <a:xfrm>
            <a:off x="8990075" y="5880290"/>
            <a:ext cx="3118629" cy="42413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it-IT"/>
            </a:defPPr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>
                <a:solidFill>
                  <a:schemeClr val="tx1"/>
                </a:solidFill>
              </a:rPr>
              <a:t>Giovanni Luca Pesce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D3920BC-4244-6B3A-E351-444DADC6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541" y="5379519"/>
            <a:ext cx="1710812" cy="142567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0" name="Picture 6" descr="INFN - Istituto Nazionale di Fisica Nucleare - SHARPER Night">
            <a:extLst>
              <a:ext uri="{FF2B5EF4-FFF2-40B4-BE49-F238E27FC236}">
                <a16:creationId xmlns:a16="http://schemas.microsoft.com/office/drawing/2014/main" id="{CE75DE76-9E41-39D2-6C16-95FDBF82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08" y="-417300"/>
            <a:ext cx="1978819" cy="197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21418EA-3E86-7C9C-3FF3-1F319665C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43" t="18046" r="70750" b="17937"/>
          <a:stretch/>
        </p:blipFill>
        <p:spPr>
          <a:xfrm>
            <a:off x="8048609" y="1766057"/>
            <a:ext cx="1336021" cy="16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29AD83-6075-8FF4-B184-4FD9E140D82F}"/>
              </a:ext>
            </a:extLst>
          </p:cNvPr>
          <p:cNvSpPr txBox="1"/>
          <p:nvPr/>
        </p:nvSpPr>
        <p:spPr>
          <a:xfrm>
            <a:off x="164960" y="-137293"/>
            <a:ext cx="10515600" cy="10974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4400" b="1" kern="1200" dirty="0">
                <a:latin typeface="+mj-lt"/>
                <a:ea typeface="+mj-ea"/>
                <a:cs typeface="+mj-cs"/>
              </a:rPr>
              <a:t>Pixel </a:t>
            </a:r>
            <a:r>
              <a:rPr lang="it-IT" sz="4400" b="1" kern="1200" dirty="0" err="1">
                <a:latin typeface="+mj-lt"/>
                <a:ea typeface="+mj-ea"/>
                <a:cs typeface="+mj-cs"/>
              </a:rPr>
              <a:t>Randomization</a:t>
            </a:r>
            <a:r>
              <a:rPr lang="it-IT" sz="4400" b="1" kern="1200" dirty="0">
                <a:latin typeface="+mj-lt"/>
                <a:ea typeface="+mj-ea"/>
                <a:cs typeface="+mj-cs"/>
              </a:rPr>
              <a:t> </a:t>
            </a:r>
            <a:r>
              <a:rPr lang="it-IT" sz="4400" b="1" kern="1200" dirty="0" err="1">
                <a:latin typeface="+mj-lt"/>
                <a:ea typeface="+mj-ea"/>
                <a:cs typeface="+mj-cs"/>
              </a:rPr>
              <a:t>Algorithm</a:t>
            </a:r>
            <a:endParaRPr lang="it-IT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8129EF29-30D5-30A8-E1C2-DBE23DE33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960" y="1075816"/>
            <a:ext cx="5714632" cy="5782183"/>
          </a:xfr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err="1"/>
              <a:t>Trying</a:t>
            </a:r>
            <a:r>
              <a:rPr lang="it-IT" dirty="0"/>
              <a:t> to mitigate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phenomenon</a:t>
            </a:r>
            <a:r>
              <a:rPr lang="it-IT" dirty="0"/>
              <a:t> an </a:t>
            </a:r>
            <a:r>
              <a:rPr lang="it-IT" dirty="0" err="1"/>
              <a:t>algorithm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developed</a:t>
            </a:r>
            <a:endParaRPr lang="it-IT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b="1" dirty="0"/>
              <a:t>Goal:</a:t>
            </a:r>
          </a:p>
          <a:p>
            <a:pPr marL="571500" lvl="1" indent="-342900" algn="just"/>
            <a:r>
              <a:rPr lang="it-IT" b="1" dirty="0" err="1"/>
              <a:t>Maximize</a:t>
            </a:r>
            <a:r>
              <a:rPr lang="it-IT" b="1" dirty="0"/>
              <a:t> the </a:t>
            </a:r>
            <a:r>
              <a:rPr lang="it-IT" b="1" dirty="0" err="1"/>
              <a:t>pysical</a:t>
            </a:r>
            <a:r>
              <a:rPr lang="it-IT" b="1" dirty="0"/>
              <a:t> </a:t>
            </a:r>
            <a:r>
              <a:rPr lang="it-IT" b="1" dirty="0" err="1"/>
              <a:t>distance</a:t>
            </a:r>
            <a:r>
              <a:rPr lang="it-IT" b="1" dirty="0"/>
              <a:t> </a:t>
            </a:r>
            <a:r>
              <a:rPr lang="it-IT" b="1" dirty="0" err="1"/>
              <a:t>between</a:t>
            </a:r>
            <a:r>
              <a:rPr lang="it-IT" b="1" dirty="0"/>
              <a:t> frequency </a:t>
            </a:r>
            <a:r>
              <a:rPr lang="it-IT" b="1" dirty="0" err="1"/>
              <a:t>adjacent</a:t>
            </a:r>
            <a:r>
              <a:rPr lang="it-IT" b="1" dirty="0"/>
              <a:t> pixels </a:t>
            </a:r>
            <a:r>
              <a:rPr lang="it-IT" dirty="0" err="1"/>
              <a:t>within</a:t>
            </a:r>
            <a:r>
              <a:rPr lang="it-IT" dirty="0"/>
              <a:t> the array</a:t>
            </a:r>
          </a:p>
          <a:p>
            <a:pPr algn="just"/>
            <a:endParaRPr lang="it-I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/>
              <a:t>With a base frequency step of 1,5 MHz </a:t>
            </a:r>
            <a:r>
              <a:rPr lang="it-IT" dirty="0" err="1"/>
              <a:t>between</a:t>
            </a:r>
            <a:r>
              <a:rPr lang="it-IT" dirty="0"/>
              <a:t> consecutive </a:t>
            </a:r>
            <a:r>
              <a:rPr lang="it-IT" dirty="0" err="1"/>
              <a:t>resonances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 </a:t>
            </a:r>
            <a:r>
              <a:rPr lang="it-IT" dirty="0" err="1"/>
              <a:t>ensures</a:t>
            </a:r>
            <a:r>
              <a:rPr lang="it-IT" dirty="0"/>
              <a:t> a </a:t>
            </a:r>
            <a:r>
              <a:rPr lang="it-IT" b="1" dirty="0"/>
              <a:t>minimum </a:t>
            </a:r>
            <a:r>
              <a:rPr lang="it-IT" b="1" dirty="0" err="1"/>
              <a:t>spacing</a:t>
            </a:r>
            <a:r>
              <a:rPr lang="it-IT" b="1" dirty="0"/>
              <a:t> </a:t>
            </a:r>
            <a:r>
              <a:rPr lang="it-IT" dirty="0"/>
              <a:t>of </a:t>
            </a:r>
            <a:r>
              <a:rPr lang="it-IT" b="1" dirty="0"/>
              <a:t>27 MHz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adjacent</a:t>
            </a:r>
            <a:r>
              <a:rPr lang="it-IT" dirty="0"/>
              <a:t> </a:t>
            </a:r>
            <a:r>
              <a:rPr lang="it-IT" dirty="0" err="1"/>
              <a:t>KIDs</a:t>
            </a:r>
            <a:endParaRPr lang="it-IT" dirty="0"/>
          </a:p>
        </p:txBody>
      </p:sp>
      <p:pic>
        <p:nvPicPr>
          <p:cNvPr id="14" name="Immagine 13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BE84B72E-FEBA-F694-80D3-88B41B33E3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77" b="-2"/>
          <a:stretch/>
        </p:blipFill>
        <p:spPr>
          <a:xfrm>
            <a:off x="5806440" y="734695"/>
            <a:ext cx="7038704" cy="5960025"/>
          </a:xfrm>
          <a:prstGeom prst="rect">
            <a:avLst/>
          </a:prstGeom>
          <a:noFill/>
        </p:spPr>
      </p:pic>
      <p:sp>
        <p:nvSpPr>
          <p:cNvPr id="11" name="Segnaposto numero diapositiva 4" hidden="1">
            <a:extLst>
              <a:ext uri="{FF2B5EF4-FFF2-40B4-BE49-F238E27FC236}">
                <a16:creationId xmlns:a16="http://schemas.microsoft.com/office/drawing/2014/main" id="{BB103594-4EA6-C47E-73E2-E8DC0A4F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FE024F78-56A6-7740-B68D-8D4D026EDF3F}" type="slidenum">
              <a:rPr lang="it-IT" smtClean="0"/>
              <a:pPr rtl="0">
                <a:spcAft>
                  <a:spcPts val="600"/>
                </a:spcAft>
              </a:pPr>
              <a:t>10</a:t>
            </a:fld>
            <a:endParaRPr lang="it-IT"/>
          </a:p>
        </p:txBody>
      </p:sp>
      <p:sp>
        <p:nvSpPr>
          <p:cNvPr id="2" name="Segnaposto numero diapositiva 2">
            <a:extLst>
              <a:ext uri="{FF2B5EF4-FFF2-40B4-BE49-F238E27FC236}">
                <a16:creationId xmlns:a16="http://schemas.microsoft.com/office/drawing/2014/main" id="{ACA0E7CC-A33A-8CEC-C849-265BC4BA1255}"/>
              </a:ext>
            </a:extLst>
          </p:cNvPr>
          <p:cNvSpPr txBox="1">
            <a:spLocks/>
          </p:cNvSpPr>
          <p:nvPr/>
        </p:nvSpPr>
        <p:spPr>
          <a:xfrm>
            <a:off x="9448800" y="65203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lang="it-IT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D12358-51D2-46B3-9BDE-DF29528B9454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392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69C92-B844-6A0B-6188-85DC03634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1FB1D1-9F2F-214E-7527-B3BF92A84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634" y="1897425"/>
            <a:ext cx="5416732" cy="3063149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on </a:t>
            </a:r>
            <a:r>
              <a:rPr lang="it-IT" dirty="0" err="1"/>
              <a:t>Fabricated</a:t>
            </a:r>
            <a:r>
              <a:rPr lang="it-IT" dirty="0"/>
              <a:t> Devices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716133-DD4D-6604-A7BD-DD8F8F36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968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interno, rotondo&#10;&#10;Descrizione generata automaticamente">
            <a:extLst>
              <a:ext uri="{FF2B5EF4-FFF2-40B4-BE49-F238E27FC236}">
                <a16:creationId xmlns:a16="http://schemas.microsoft.com/office/drawing/2014/main" id="{8C97ADB9-0254-5C8B-67EB-C73DC28BF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623579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D219B7E-0000-4293-2F98-DF957257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263" y="0"/>
            <a:ext cx="5656385" cy="730145"/>
          </a:xfrm>
        </p:spPr>
        <p:txBody>
          <a:bodyPr anchor="ctr">
            <a:normAutofit/>
          </a:bodyPr>
          <a:lstStyle/>
          <a:p>
            <a:r>
              <a:rPr lang="it-IT" dirty="0"/>
              <a:t>BULLKID RM-00 07 24</a:t>
            </a:r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1A831A5D-FC70-0C13-53C1-7C09E6D1FA1A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109033839"/>
              </p:ext>
            </p:extLst>
          </p:nvPr>
        </p:nvGraphicFramePr>
        <p:xfrm>
          <a:off x="0" y="603505"/>
          <a:ext cx="4612809" cy="2990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539275EC-3DFB-428B-0FEC-A3A1279783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197133"/>
              </p:ext>
            </p:extLst>
          </p:nvPr>
        </p:nvGraphicFramePr>
        <p:xfrm>
          <a:off x="7579190" y="603505"/>
          <a:ext cx="4612809" cy="2990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A91DEB3D-49F5-96C0-FA75-C61A8D9A27AF}"/>
              </a:ext>
            </a:extLst>
          </p:cNvPr>
          <p:cNvSpPr txBox="1">
            <a:spLocks/>
          </p:cNvSpPr>
          <p:nvPr/>
        </p:nvSpPr>
        <p:spPr>
          <a:xfrm>
            <a:off x="9448799" y="65389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lang="it-IT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D12358-51D2-46B3-9BDE-DF29528B9454}" type="slidenum">
              <a:rPr lang="it-IT" smtClean="0">
                <a:solidFill>
                  <a:schemeClr val="bg1"/>
                </a:solidFill>
              </a:rPr>
              <a:pPr/>
              <a:t>12</a:t>
            </a:fld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29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8B40-5553-6753-0649-063D2BA15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3A3DCA1-78A5-A53E-9027-38E2AF2A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54425" cy="5396134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67F327E-B1CC-1D96-F1A2-B72AD417D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" y="5603896"/>
            <a:ext cx="6091735" cy="1099585"/>
          </a:xfr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</a:lstStyle>
          <a:p>
            <a:pPr marL="571500" lvl="1" indent="-342900"/>
            <a:r>
              <a:rPr lang="it-IT" sz="2000" b="1" dirty="0"/>
              <a:t>133 out of 145 </a:t>
            </a:r>
            <a:r>
              <a:rPr lang="it-IT" sz="2000" b="1" dirty="0" err="1"/>
              <a:t>resonances</a:t>
            </a:r>
            <a:r>
              <a:rPr lang="it-IT" sz="2000" b="1" dirty="0"/>
              <a:t> </a:t>
            </a:r>
            <a:r>
              <a:rPr lang="it-IT" sz="2000" b="1" dirty="0" err="1"/>
              <a:t>detected</a:t>
            </a:r>
            <a:endParaRPr lang="it-IT" sz="2000" b="1" dirty="0"/>
          </a:p>
          <a:p>
            <a:pPr marL="571500" lvl="1" indent="-342900"/>
            <a:r>
              <a:rPr lang="it-IT" sz="2000" b="1" dirty="0" err="1"/>
              <a:t>Issue</a:t>
            </a:r>
            <a:r>
              <a:rPr lang="it-IT" sz="2000" b="1" dirty="0"/>
              <a:t>: Quality </a:t>
            </a:r>
            <a:r>
              <a:rPr lang="it-IT" sz="2000" b="1" dirty="0" err="1"/>
              <a:t>Factors</a:t>
            </a:r>
            <a:r>
              <a:rPr lang="it-IT" sz="2000" b="1" dirty="0"/>
              <a:t> </a:t>
            </a:r>
            <a:r>
              <a:rPr lang="it-IT" sz="2000" b="1" dirty="0" err="1"/>
              <a:t>higher</a:t>
            </a:r>
            <a:r>
              <a:rPr lang="it-IT" sz="2000" b="1" dirty="0"/>
              <a:t> </a:t>
            </a:r>
            <a:r>
              <a:rPr lang="it-IT" sz="2000" b="1" dirty="0" err="1"/>
              <a:t>than</a:t>
            </a:r>
            <a:r>
              <a:rPr lang="it-IT" sz="2000" b="1" dirty="0"/>
              <a:t> </a:t>
            </a:r>
            <a:r>
              <a:rPr lang="it-IT" sz="2000" b="1" dirty="0" err="1"/>
              <a:t>expected</a:t>
            </a:r>
            <a:endParaRPr lang="it-IT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4FAF75C0-2A64-0EB5-75A9-21D8451538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4783230"/>
                  </p:ext>
                </p:extLst>
              </p:nvPr>
            </p:nvGraphicFramePr>
            <p:xfrm>
              <a:off x="7154425" y="5184607"/>
              <a:ext cx="4698522" cy="1222626"/>
            </p:xfrm>
            <a:graphic>
              <a:graphicData uri="http://schemas.openxmlformats.org/drawingml/2006/table">
                <a:tbl>
                  <a:tblPr firstRow="1">
                    <a:tableStyleId>{93296810-A885-4BE3-A3E7-6D5BEEA58F35}</a:tableStyleId>
                  </a:tblPr>
                  <a:tblGrid>
                    <a:gridCol w="1270362">
                      <a:extLst>
                        <a:ext uri="{9D8B030D-6E8A-4147-A177-3AD203B41FA5}">
                          <a16:colId xmlns:a16="http://schemas.microsoft.com/office/drawing/2014/main" val="1267758810"/>
                        </a:ext>
                      </a:extLst>
                    </a:gridCol>
                    <a:gridCol w="1156212">
                      <a:extLst>
                        <a:ext uri="{9D8B030D-6E8A-4147-A177-3AD203B41FA5}">
                          <a16:colId xmlns:a16="http://schemas.microsoft.com/office/drawing/2014/main" val="4072848328"/>
                        </a:ext>
                      </a:extLst>
                    </a:gridCol>
                    <a:gridCol w="1114596">
                      <a:extLst>
                        <a:ext uri="{9D8B030D-6E8A-4147-A177-3AD203B41FA5}">
                          <a16:colId xmlns:a16="http://schemas.microsoft.com/office/drawing/2014/main" val="2694614007"/>
                        </a:ext>
                      </a:extLst>
                    </a:gridCol>
                    <a:gridCol w="1157352">
                      <a:extLst>
                        <a:ext uri="{9D8B030D-6E8A-4147-A177-3AD203B41FA5}">
                          <a16:colId xmlns:a16="http://schemas.microsoft.com/office/drawing/2014/main" val="1986391852"/>
                        </a:ext>
                      </a:extLst>
                    </a:gridCol>
                  </a:tblGrid>
                  <a:tr h="611313">
                    <a:tc>
                      <a:txBody>
                        <a:bodyPr/>
                        <a:lstStyle/>
                        <a:p>
                          <a:pPr algn="ctr"/>
                          <a:endParaRPr lang="it-IT" dirty="0"/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oMath>
                            </m:oMathPara>
                          </a14:m>
                          <a:endParaRPr lang="it-IT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it-IT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it-IT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016872"/>
                      </a:ext>
                    </a:extLst>
                  </a:tr>
                  <a:tr h="611313">
                    <a:tc>
                      <a:txBody>
                        <a:bodyPr/>
                        <a:lstStyle/>
                        <a:p>
                          <a:r>
                            <a:rPr lang="it-IT" b="1" dirty="0" err="1"/>
                            <a:t>Median</a:t>
                          </a:r>
                          <a:endParaRPr lang="it-IT" b="1" dirty="0"/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7.2e+05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2.5e+06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1.3e+06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399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4FAF75C0-2A64-0EB5-75A9-21D8451538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4783230"/>
                  </p:ext>
                </p:extLst>
              </p:nvPr>
            </p:nvGraphicFramePr>
            <p:xfrm>
              <a:off x="7154425" y="5184607"/>
              <a:ext cx="4698522" cy="1222626"/>
            </p:xfrm>
            <a:graphic>
              <a:graphicData uri="http://schemas.openxmlformats.org/drawingml/2006/table">
                <a:tbl>
                  <a:tblPr firstRow="1">
                    <a:tableStyleId>{93296810-A885-4BE3-A3E7-6D5BEEA58F35}</a:tableStyleId>
                  </a:tblPr>
                  <a:tblGrid>
                    <a:gridCol w="1270362">
                      <a:extLst>
                        <a:ext uri="{9D8B030D-6E8A-4147-A177-3AD203B41FA5}">
                          <a16:colId xmlns:a16="http://schemas.microsoft.com/office/drawing/2014/main" val="1267758810"/>
                        </a:ext>
                      </a:extLst>
                    </a:gridCol>
                    <a:gridCol w="1156212">
                      <a:extLst>
                        <a:ext uri="{9D8B030D-6E8A-4147-A177-3AD203B41FA5}">
                          <a16:colId xmlns:a16="http://schemas.microsoft.com/office/drawing/2014/main" val="4072848328"/>
                        </a:ext>
                      </a:extLst>
                    </a:gridCol>
                    <a:gridCol w="1114596">
                      <a:extLst>
                        <a:ext uri="{9D8B030D-6E8A-4147-A177-3AD203B41FA5}">
                          <a16:colId xmlns:a16="http://schemas.microsoft.com/office/drawing/2014/main" val="2694614007"/>
                        </a:ext>
                      </a:extLst>
                    </a:gridCol>
                    <a:gridCol w="1157352">
                      <a:extLst>
                        <a:ext uri="{9D8B030D-6E8A-4147-A177-3AD203B41FA5}">
                          <a16:colId xmlns:a16="http://schemas.microsoft.com/office/drawing/2014/main" val="1986391852"/>
                        </a:ext>
                      </a:extLst>
                    </a:gridCol>
                  </a:tblGrid>
                  <a:tr h="611313">
                    <a:tc>
                      <a:txBody>
                        <a:bodyPr/>
                        <a:lstStyle/>
                        <a:p>
                          <a:pPr algn="ctr"/>
                          <a:endParaRPr lang="it-IT" dirty="0"/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110526" t="-990" r="-198421" b="-10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18579" t="-990" r="-106011" b="-10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06842" t="-990" r="-2105" b="-1019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016872"/>
                      </a:ext>
                    </a:extLst>
                  </a:tr>
                  <a:tr h="611313">
                    <a:tc>
                      <a:txBody>
                        <a:bodyPr/>
                        <a:lstStyle/>
                        <a:p>
                          <a:r>
                            <a:rPr lang="it-IT" b="1" dirty="0" err="1"/>
                            <a:t>Median</a:t>
                          </a:r>
                          <a:endParaRPr lang="it-IT" b="1" dirty="0"/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7.2e+05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2.5e+06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1.3e+06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399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671720-3FCC-9DBA-C6F7-0F971AFD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0267" y="6520918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13</a:t>
            </a:fld>
            <a:endParaRPr lang="it-IT" dirty="0"/>
          </a:p>
        </p:txBody>
      </p:sp>
      <p:pic>
        <p:nvPicPr>
          <p:cNvPr id="8" name="Immagine 7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0748AAC7-ED8C-B4A2-BE81-FDA641491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97" y="638477"/>
            <a:ext cx="5462940" cy="3222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672B3BB-C4C3-C322-FCE0-78959E249C64}"/>
                  </a:ext>
                </a:extLst>
              </p:cNvPr>
              <p:cNvSpPr txBox="1"/>
              <p:nvPr/>
            </p:nvSpPr>
            <p:spPr>
              <a:xfrm>
                <a:off x="9946785" y="2551390"/>
                <a:ext cx="1770163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=176</m:t>
                      </m:r>
                      <m:r>
                        <m:rPr>
                          <m:sty m:val="p"/>
                        </m:rPr>
                        <a:rPr lang="it-IT" sz="1400" b="0" i="0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it-IT" sz="1400" b="0" dirty="0"/>
              </a:p>
              <a:p>
                <a:endParaRPr lang="it-IT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=796.9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672B3BB-C4C3-C322-FCE0-78959E24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785" y="2551390"/>
                <a:ext cx="1770163" cy="738664"/>
              </a:xfrm>
              <a:prstGeom prst="rect">
                <a:avLst/>
              </a:prstGeom>
              <a:blipFill>
                <a:blip r:embed="rId6"/>
                <a:stretch>
                  <a:fillRect b="-33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4C6C46-7F34-AE2A-C96F-E968F2F49663}"/>
              </a:ext>
            </a:extLst>
          </p:cNvPr>
          <p:cNvSpPr txBox="1"/>
          <p:nvPr/>
        </p:nvSpPr>
        <p:spPr>
          <a:xfrm rot="20818820">
            <a:off x="6886722" y="453811"/>
            <a:ext cx="1354499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Simulation</a:t>
            </a:r>
            <a:endParaRPr lang="it-IT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Freccia curva 9">
            <a:extLst>
              <a:ext uri="{FF2B5EF4-FFF2-40B4-BE49-F238E27FC236}">
                <a16:creationId xmlns:a16="http://schemas.microsoft.com/office/drawing/2014/main" id="{EC5D677F-28B4-A687-5932-909B97581A33}"/>
              </a:ext>
            </a:extLst>
          </p:cNvPr>
          <p:cNvSpPr/>
          <p:nvPr/>
        </p:nvSpPr>
        <p:spPr>
          <a:xfrm rot="4461610">
            <a:off x="8303584" y="375552"/>
            <a:ext cx="331420" cy="28299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C0DAEA4-2119-9F62-1B02-1D8433E0ACC8}"/>
              </a:ext>
            </a:extLst>
          </p:cNvPr>
          <p:cNvCxnSpPr>
            <a:cxnSpLocks/>
          </p:cNvCxnSpPr>
          <p:nvPr/>
        </p:nvCxnSpPr>
        <p:spPr>
          <a:xfrm flipV="1">
            <a:off x="10082015" y="4789200"/>
            <a:ext cx="0" cy="333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DCCAE50-42A1-039F-B2E7-0EBBD49DC0F9}"/>
              </a:ext>
            </a:extLst>
          </p:cNvPr>
          <p:cNvCxnSpPr>
            <a:cxnSpLocks/>
          </p:cNvCxnSpPr>
          <p:nvPr/>
        </p:nvCxnSpPr>
        <p:spPr>
          <a:xfrm flipV="1">
            <a:off x="11240255" y="4846320"/>
            <a:ext cx="253753" cy="2765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F75C0A1-25F8-C32D-5DC7-2088479002DE}"/>
              </a:ext>
            </a:extLst>
          </p:cNvPr>
          <p:cNvSpPr txBox="1"/>
          <p:nvPr/>
        </p:nvSpPr>
        <p:spPr>
          <a:xfrm>
            <a:off x="9688782" y="4235124"/>
            <a:ext cx="100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Internal</a:t>
            </a:r>
            <a:r>
              <a:rPr lang="it-IT" sz="1400" dirty="0"/>
              <a:t> </a:t>
            </a:r>
            <a:r>
              <a:rPr lang="it-IT" sz="1400" dirty="0" err="1"/>
              <a:t>losses</a:t>
            </a:r>
            <a:endParaRPr lang="it-IT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CA10506-FECA-31D3-973B-3A643E23CBD2}"/>
              </a:ext>
            </a:extLst>
          </p:cNvPr>
          <p:cNvSpPr txBox="1"/>
          <p:nvPr/>
        </p:nvSpPr>
        <p:spPr>
          <a:xfrm>
            <a:off x="11296484" y="4275647"/>
            <a:ext cx="1112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Coupling</a:t>
            </a:r>
            <a:r>
              <a:rPr lang="it-IT" sz="1400" dirty="0"/>
              <a:t> </a:t>
            </a:r>
            <a:r>
              <a:rPr lang="it-IT" sz="1400" dirty="0" err="1"/>
              <a:t>losses</a:t>
            </a:r>
            <a:r>
              <a:rPr lang="it-I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765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050D16DC-4094-48C1-A4EA-778993329C1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12526" y="856572"/>
                <a:ext cx="4871492" cy="825923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 fontScale="92500"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1800" b="1" dirty="0"/>
                  <a:t>Simulation </a:t>
                </a:r>
                <a:r>
                  <a:rPr lang="it-IT" sz="1800" b="1" dirty="0" err="1"/>
                  <a:t>granularity</a:t>
                </a:r>
                <a:r>
                  <a:rPr lang="it-IT" sz="1800" dirty="0"/>
                  <a:t> </a:t>
                </a:r>
                <a:r>
                  <a:rPr lang="it-IT" sz="1800" b="1" dirty="0" err="1"/>
                  <a:t>not</a:t>
                </a:r>
                <a:r>
                  <a:rPr lang="it-IT" sz="1800" b="1" dirty="0"/>
                  <a:t> precise </a:t>
                </a:r>
                <a:r>
                  <a:rPr lang="it-IT" sz="1800" dirty="0" err="1"/>
                  <a:t>enough</a:t>
                </a:r>
                <a:r>
                  <a:rPr lang="it-IT" sz="1800" dirty="0"/>
                  <a:t> to </a:t>
                </a:r>
                <a:r>
                  <a:rPr lang="it-IT" sz="1800" dirty="0" err="1"/>
                  <a:t>properly</a:t>
                </a:r>
                <a:r>
                  <a:rPr lang="it-IT" sz="1800" dirty="0"/>
                  <a:t> simulate a </a:t>
                </a:r>
                <a:r>
                  <a:rPr lang="it-IT" sz="1800" dirty="0" err="1"/>
                  <a:t>distance</a:t>
                </a:r>
                <a:r>
                  <a:rPr lang="it-IT" sz="1800" dirty="0"/>
                  <a:t> of just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12 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1800" dirty="0"/>
                  <a:t> 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050D16DC-4094-48C1-A4EA-778993329C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2526" y="856572"/>
                <a:ext cx="4871492" cy="825923"/>
              </a:xfrm>
              <a:blipFill>
                <a:blip r:embed="rId2"/>
                <a:stretch>
                  <a:fillRect l="-499" r="-499" b="-94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8CEDF3B-596D-B648-65D0-2638F5559F8C}"/>
              </a:ext>
            </a:extLst>
          </p:cNvPr>
          <p:cNvSpPr txBox="1">
            <a:spLocks/>
          </p:cNvSpPr>
          <p:nvPr/>
        </p:nvSpPr>
        <p:spPr>
          <a:xfrm>
            <a:off x="412526" y="4777992"/>
            <a:ext cx="5257800" cy="14948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 err="1"/>
              <a:t>Evaluate</a:t>
            </a:r>
            <a:r>
              <a:rPr lang="it-IT" sz="1800" b="1" dirty="0"/>
              <a:t> </a:t>
            </a:r>
            <a:r>
              <a:rPr lang="it-IT" sz="1800" dirty="0"/>
              <a:t>the </a:t>
            </a:r>
            <a:r>
              <a:rPr lang="it-IT" sz="1800" dirty="0" err="1"/>
              <a:t>signal</a:t>
            </a:r>
            <a:r>
              <a:rPr lang="it-IT" sz="1800" dirty="0"/>
              <a:t>-to-</a:t>
            </a:r>
            <a:r>
              <a:rPr lang="it-IT" sz="1800" dirty="0" err="1"/>
              <a:t>noise</a:t>
            </a:r>
            <a:r>
              <a:rPr lang="it-IT" sz="1800" dirty="0"/>
              <a:t> ratio (</a:t>
            </a:r>
            <a:r>
              <a:rPr lang="it-IT" sz="1800" b="1" dirty="0"/>
              <a:t>SNR</a:t>
            </a:r>
            <a:r>
              <a:rPr lang="it-IT" sz="1800" dirty="0"/>
              <a:t>) </a:t>
            </a:r>
            <a:r>
              <a:rPr lang="it-IT" sz="1800" dirty="0" err="1"/>
              <a:t>across</a:t>
            </a:r>
            <a:r>
              <a:rPr lang="it-IT" sz="1800" dirty="0"/>
              <a:t> </a:t>
            </a:r>
            <a:r>
              <a:rPr lang="it-IT" sz="1800" dirty="0" err="1"/>
              <a:t>KIDs</a:t>
            </a:r>
            <a:r>
              <a:rPr lang="it-IT" sz="1800" dirty="0"/>
              <a:t> with </a:t>
            </a:r>
            <a:r>
              <a:rPr lang="it-IT" sz="1800" b="1" dirty="0" err="1"/>
              <a:t>different</a:t>
            </a:r>
            <a:r>
              <a:rPr lang="it-IT" sz="1800" b="1" dirty="0"/>
              <a:t> </a:t>
            </a:r>
            <a:r>
              <a:rPr lang="it-IT" sz="1800" b="1" dirty="0" err="1"/>
              <a:t>quality</a:t>
            </a:r>
            <a:r>
              <a:rPr lang="it-IT" sz="1800" b="1" dirty="0"/>
              <a:t> </a:t>
            </a:r>
            <a:r>
              <a:rPr lang="it-IT" sz="1800" b="1" dirty="0" err="1"/>
              <a:t>factors</a:t>
            </a:r>
            <a:endParaRPr lang="it-IT" sz="1800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3F1C6D1-8780-3461-A2BC-F6900988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630" y="273666"/>
            <a:ext cx="4871492" cy="2817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39F8AF02-5A08-80A3-A381-269B85009A77}"/>
              </a:ext>
            </a:extLst>
          </p:cNvPr>
          <p:cNvSpPr/>
          <p:nvPr/>
        </p:nvSpPr>
        <p:spPr>
          <a:xfrm>
            <a:off x="7854695" y="1643369"/>
            <a:ext cx="504000" cy="2520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curvo 11">
            <a:extLst>
              <a:ext uri="{FF2B5EF4-FFF2-40B4-BE49-F238E27FC236}">
                <a16:creationId xmlns:a16="http://schemas.microsoft.com/office/drawing/2014/main" id="{25467E66-C500-719F-4C6D-E8157B89D95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54545" y="2152136"/>
            <a:ext cx="842719" cy="32918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855E47B-C0CD-7F68-B97A-147427B15A75}"/>
                  </a:ext>
                </a:extLst>
              </p:cNvPr>
              <p:cNvSpPr txBox="1"/>
              <p:nvPr/>
            </p:nvSpPr>
            <p:spPr>
              <a:xfrm>
                <a:off x="8133589" y="2718796"/>
                <a:ext cx="813816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12 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855E47B-C0CD-7F68-B97A-147427B1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589" y="2718796"/>
                <a:ext cx="813816" cy="365760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445AC53F-A862-65FD-0F30-091BE23D8328}"/>
              </a:ext>
            </a:extLst>
          </p:cNvPr>
          <p:cNvSpPr/>
          <p:nvPr/>
        </p:nvSpPr>
        <p:spPr>
          <a:xfrm>
            <a:off x="1472184" y="1895369"/>
            <a:ext cx="621792" cy="270406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329CF7-ADC0-267E-1909-221BDDC1CDCB}"/>
              </a:ext>
            </a:extLst>
          </p:cNvPr>
          <p:cNvSpPr txBox="1"/>
          <p:nvPr/>
        </p:nvSpPr>
        <p:spPr>
          <a:xfrm>
            <a:off x="1166524" y="2967224"/>
            <a:ext cx="1233112" cy="3693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highlight>
                  <a:srgbClr val="000080"/>
                </a:highlight>
              </a:rPr>
              <a:t>New Goal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C060187-40E4-E2D3-CC83-9E20C6A8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9674" y="6584334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14</a:t>
            </a:fld>
            <a:endParaRPr lang="it-IT" dirty="0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050C56A9-28E0-34CA-4D5C-1179AC6C53E2}"/>
              </a:ext>
            </a:extLst>
          </p:cNvPr>
          <p:cNvSpPr/>
          <p:nvPr/>
        </p:nvSpPr>
        <p:spPr>
          <a:xfrm>
            <a:off x="5803521" y="5431536"/>
            <a:ext cx="968218" cy="1828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2">
                <a:extLst>
                  <a:ext uri="{FF2B5EF4-FFF2-40B4-BE49-F238E27FC236}">
                    <a16:creationId xmlns:a16="http://schemas.microsoft.com/office/drawing/2014/main" id="{C64655F2-8ED6-C7BD-F4E6-BB19364F34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7982" y="4514079"/>
                <a:ext cx="4871492" cy="2031214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 fontScale="62500" lnSpcReduction="20000"/>
              </a:bodyPr>
              <a:lstStyle>
                <a:defPPr>
                  <a:defRPr lang="it-IT"/>
                </a:defPPr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Font typeface="Arial" panose="020B0604020202020204" pitchFamily="34" charset="0"/>
                  <a:buNone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900" dirty="0"/>
                  <a:t>Data </a:t>
                </a:r>
                <a:r>
                  <a:rPr lang="it-IT" sz="2900" dirty="0" err="1"/>
                  <a:t>collected</a:t>
                </a:r>
                <a:r>
                  <a:rPr lang="it-IT" sz="2900" dirty="0"/>
                  <a:t> from </a:t>
                </a:r>
                <a:r>
                  <a:rPr lang="it-IT" sz="2900" b="1" dirty="0"/>
                  <a:t>11 pixels: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900" b="1" dirty="0"/>
                  <a:t> </a:t>
                </a:r>
                <a:r>
                  <a:rPr lang="it-IT" sz="2900" dirty="0" err="1"/>
                  <a:t>All</a:t>
                </a:r>
                <a:r>
                  <a:rPr lang="it-IT" sz="2900" dirty="0"/>
                  <a:t> </a:t>
                </a:r>
                <a:r>
                  <a:rPr lang="it-IT" sz="2900" dirty="0" err="1"/>
                  <a:t>at</a:t>
                </a:r>
                <a:r>
                  <a:rPr lang="it-IT" sz="2900" dirty="0"/>
                  <a:t> </a:t>
                </a:r>
                <a:r>
                  <a:rPr lang="it-IT" sz="2900" dirty="0" err="1"/>
                  <a:t>their</a:t>
                </a:r>
                <a:r>
                  <a:rPr lang="it-IT" sz="2900" dirty="0"/>
                  <a:t> </a:t>
                </a:r>
                <a:r>
                  <a:rPr lang="it-IT" sz="2900" b="1" dirty="0"/>
                  <a:t>Optimum Power </a:t>
                </a:r>
                <a:r>
                  <a:rPr lang="it-IT" sz="2900" dirty="0"/>
                  <a:t>(to </a:t>
                </a:r>
                <a:r>
                  <a:rPr lang="it-IT" sz="2900" dirty="0" err="1"/>
                  <a:t>minimize</a:t>
                </a:r>
                <a:r>
                  <a:rPr lang="it-IT" sz="2900" dirty="0"/>
                  <a:t> </a:t>
                </a:r>
                <a:r>
                  <a:rPr lang="it-IT" sz="2900" dirty="0" err="1"/>
                  <a:t>noise</a:t>
                </a:r>
                <a:r>
                  <a:rPr lang="it-IT" sz="2900" dirty="0"/>
                  <a:t> from </a:t>
                </a:r>
                <a:r>
                  <a:rPr lang="it-IT" sz="2900" dirty="0" err="1"/>
                  <a:t>amplifiers</a:t>
                </a:r>
                <a:r>
                  <a:rPr lang="it-IT" sz="2900" dirty="0"/>
                  <a:t>)</a:t>
                </a:r>
                <a:endParaRPr lang="it-IT" sz="2900" b="1" dirty="0"/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9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sz="29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900" dirty="0" err="1"/>
                  <a:t>ranging</a:t>
                </a:r>
                <a:r>
                  <a:rPr lang="it-IT" sz="2900" b="1" dirty="0"/>
                  <a:t> from 300k to 1M</a:t>
                </a:r>
                <a:endParaRPr lang="it-IT" sz="2900" dirty="0"/>
              </a:p>
            </p:txBody>
          </p:sp>
        </mc:Choice>
        <mc:Fallback xmlns="">
          <p:sp>
            <p:nvSpPr>
              <p:cNvPr id="6" name="Segnaposto contenuto 2">
                <a:extLst>
                  <a:ext uri="{FF2B5EF4-FFF2-40B4-BE49-F238E27FC236}">
                    <a16:creationId xmlns:a16="http://schemas.microsoft.com/office/drawing/2014/main" id="{C64655F2-8ED6-C7BD-F4E6-BB19364F3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982" y="4514079"/>
                <a:ext cx="4871492" cy="2031214"/>
              </a:xfrm>
              <a:prstGeom prst="rect">
                <a:avLst/>
              </a:prstGeom>
              <a:blipFill>
                <a:blip r:embed="rId5"/>
                <a:stretch>
                  <a:fillRect l="-623" r="-8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774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A75DC-EA6E-E887-00E2-4DEAA366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892"/>
            <a:ext cx="2380488" cy="759587"/>
          </a:xfrm>
        </p:spPr>
        <p:txBody>
          <a:bodyPr/>
          <a:lstStyle/>
          <a:p>
            <a:pPr algn="ctr"/>
            <a:r>
              <a:rPr lang="it-IT"/>
              <a:t>SNR Vs Q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0A33005-871A-F4E2-B49F-2A7EDB73A49B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104770" y="1323286"/>
                <a:ext cx="4046606" cy="4720898"/>
              </a:xfrm>
            </p:spPr>
            <p:txBody>
              <a:bodyPr>
                <a:norm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SNR </a:t>
                </a:r>
                <a:r>
                  <a:rPr lang="it-IT" sz="2000" dirty="0" err="1"/>
                  <a:t>remains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constant</a:t>
                </a:r>
                <a:r>
                  <a:rPr lang="it-IT" sz="2000" dirty="0"/>
                  <a:t> : </a:t>
                </a:r>
                <a:r>
                  <a:rPr lang="it-IT" sz="2000" b="1" dirty="0"/>
                  <a:t>no </a:t>
                </a:r>
                <a:r>
                  <a:rPr lang="it-IT" sz="2000" b="1" dirty="0" err="1"/>
                  <a:t>significant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improvements</a:t>
                </a:r>
                <a:r>
                  <a:rPr lang="it-IT" sz="2000" b="1" dirty="0"/>
                  <a:t>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also</a:t>
                </a:r>
                <a:r>
                  <a:rPr lang="it-IT" sz="2000" dirty="0"/>
                  <a:t> </a:t>
                </a:r>
                <a:r>
                  <a:rPr lang="it-IT" sz="2000" b="1" dirty="0"/>
                  <a:t>no </a:t>
                </a:r>
                <a:r>
                  <a:rPr lang="it-IT" sz="2000" b="1" dirty="0" err="1"/>
                  <a:t>noticeable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degradation</a:t>
                </a:r>
                <a:r>
                  <a:rPr lang="it-IT" sz="2000" dirty="0"/>
                  <a:t>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dirty="0"/>
                  <a:t>Quality </a:t>
                </a:r>
                <a:r>
                  <a:rPr lang="it-IT" sz="2000" b="1" dirty="0" err="1"/>
                  <a:t>Factor</a:t>
                </a:r>
                <a:r>
                  <a:rPr lang="it-IT" sz="2000" dirty="0" err="1"/>
                  <a:t>’s</a:t>
                </a:r>
                <a:r>
                  <a:rPr lang="it-IT" sz="2000" b="1" dirty="0"/>
                  <a:t> </a:t>
                </a:r>
                <a:r>
                  <a:rPr lang="it-IT" sz="2000" dirty="0"/>
                  <a:t>target </a:t>
                </a:r>
                <a:r>
                  <a:rPr lang="it-IT" sz="2000" b="1" dirty="0"/>
                  <a:t>can be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slightly</a:t>
                </a:r>
                <a:r>
                  <a:rPr lang="it-IT" sz="2000" dirty="0"/>
                  <a:t> </a:t>
                </a:r>
                <a:r>
                  <a:rPr lang="it-IT" sz="2000" b="1" dirty="0" err="1"/>
                  <a:t>shifted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above</a:t>
                </a:r>
                <a:r>
                  <a:rPr lang="it-IT" sz="2000" b="1" dirty="0"/>
                  <a:t> the </a:t>
                </a:r>
                <a:r>
                  <a:rPr lang="it-IT" sz="2000" b="1" dirty="0" err="1"/>
                  <a:t>current</a:t>
                </a:r>
                <a:r>
                  <a:rPr lang="it-IT" sz="2000" b="1" dirty="0"/>
                  <a:t> 150k </a:t>
                </a:r>
                <a:r>
                  <a:rPr lang="it-IT" sz="2000" dirty="0"/>
                  <a:t>benchmark </a:t>
                </a:r>
                <a:r>
                  <a:rPr lang="it-IT" sz="2000" dirty="0" err="1"/>
                  <a:t>value</a:t>
                </a:r>
                <a:endParaRPr lang="it-IT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b="1" dirty="0" err="1"/>
                  <a:t>Higher</a:t>
                </a:r>
                <a:r>
                  <a:rPr lang="it-IT" sz="2000" b="1" dirty="0"/>
                  <a:t> Q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b="1" dirty="0"/>
                  <a:t> </a:t>
                </a:r>
                <a:r>
                  <a:rPr lang="it-IT" sz="2000" b="1" dirty="0" err="1"/>
                  <a:t>Less</a:t>
                </a:r>
                <a:r>
                  <a:rPr lang="it-IT" sz="2000" b="1" dirty="0"/>
                  <a:t> Drive Power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0A33005-871A-F4E2-B49F-2A7EDB73A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104770" y="1323286"/>
                <a:ext cx="4046606" cy="4720898"/>
              </a:xfrm>
              <a:blipFill>
                <a:blip r:embed="rId2"/>
                <a:stretch>
                  <a:fillRect l="-1355" t="-1161" r="-16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BBD3F551-25FA-9D71-7681-D45E18821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18" y="1359276"/>
            <a:ext cx="7696208" cy="4617725"/>
          </a:xfrm>
          <a:prstGeom prst="rect">
            <a:avLst/>
          </a:prstGeom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4960D0D4-4F2D-3B52-E33E-04E1E438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4"/>
            <a:ext cx="2743200" cy="365125"/>
          </a:xfrm>
        </p:spPr>
        <p:txBody>
          <a:bodyPr/>
          <a:lstStyle/>
          <a:p>
            <a:pPr rtl="0"/>
            <a:fld id="{FE024F78-56A6-7740-B68D-8D4D026EDF3F}" type="slidenum">
              <a:rPr lang="it-IT" smtClean="0">
                <a:solidFill>
                  <a:schemeClr val="tx1"/>
                </a:solidFill>
              </a:rPr>
              <a:pPr rtl="0"/>
              <a:t>15</a:t>
            </a:fld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5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65478-12F8-44C0-AEFC-4F6842196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pecchio, orologio, interno&#10;&#10;Descrizione generata automaticamente">
            <a:extLst>
              <a:ext uri="{FF2B5EF4-FFF2-40B4-BE49-F238E27FC236}">
                <a16:creationId xmlns:a16="http://schemas.microsoft.com/office/drawing/2014/main" id="{52DAF455-10B9-60ED-BBE5-9D8CEA5DE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8575"/>
          <a:stretch/>
        </p:blipFill>
        <p:spPr>
          <a:xfrm>
            <a:off x="0" y="603504"/>
            <a:ext cx="12192000" cy="625449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0CF02C7-839A-5462-3FCE-1B569003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263" y="0"/>
            <a:ext cx="5656385" cy="730145"/>
          </a:xfrm>
        </p:spPr>
        <p:txBody>
          <a:bodyPr anchor="ctr">
            <a:normAutofit/>
          </a:bodyPr>
          <a:lstStyle/>
          <a:p>
            <a:r>
              <a:rPr lang="it-IT" dirty="0"/>
              <a:t>BULLKID RM-01 07 24</a:t>
            </a:r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91FCA23D-F024-DC0D-2FC1-8F7BA3CDB2C9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315898606"/>
              </p:ext>
            </p:extLst>
          </p:nvPr>
        </p:nvGraphicFramePr>
        <p:xfrm>
          <a:off x="0" y="603505"/>
          <a:ext cx="4612809" cy="2990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Segnaposto contenuto 2">
                <a:extLst>
                  <a:ext uri="{FF2B5EF4-FFF2-40B4-BE49-F238E27FC236}">
                    <a16:creationId xmlns:a16="http://schemas.microsoft.com/office/drawing/2014/main" id="{996DD0A4-52A9-5D6C-F3B6-787B1AEBC9E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26215778"/>
                  </p:ext>
                </p:extLst>
              </p:nvPr>
            </p:nvGraphicFramePr>
            <p:xfrm>
              <a:off x="7579190" y="603505"/>
              <a:ext cx="4612809" cy="29900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Choice>
        <mc:Fallback xmlns="">
          <p:graphicFrame>
            <p:nvGraphicFramePr>
              <p:cNvPr id="9" name="Segnaposto contenuto 2">
                <a:extLst>
                  <a:ext uri="{FF2B5EF4-FFF2-40B4-BE49-F238E27FC236}">
                    <a16:creationId xmlns:a16="http://schemas.microsoft.com/office/drawing/2014/main" id="{996DD0A4-52A9-5D6C-F3B6-787B1AEBC9E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26215778"/>
                  </p:ext>
                </p:extLst>
              </p:nvPr>
            </p:nvGraphicFramePr>
            <p:xfrm>
              <a:off x="7579190" y="603505"/>
              <a:ext cx="4612809" cy="29900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</mc:Fallback>
      </mc:AlternateContent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87CE4609-4FAE-71BC-646C-B56E27E7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799" y="6492874"/>
            <a:ext cx="2743200" cy="365125"/>
          </a:xfrm>
        </p:spPr>
        <p:txBody>
          <a:bodyPr/>
          <a:lstStyle/>
          <a:p>
            <a:pPr rtl="0"/>
            <a:fld id="{FE024F78-56A6-7740-B68D-8D4D026EDF3F}" type="slidenum">
              <a:rPr lang="it-IT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rtl="0"/>
              <a:t>16</a:t>
            </a:fld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4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1BA38-2BC0-0DE5-912A-F22E4895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788" y="46036"/>
            <a:ext cx="6882447" cy="712378"/>
          </a:xfrm>
        </p:spPr>
        <p:txBody>
          <a:bodyPr/>
          <a:lstStyle/>
          <a:p>
            <a:r>
              <a:rPr lang="it-IT" dirty="0" err="1"/>
              <a:t>Differences</a:t>
            </a:r>
            <a:r>
              <a:rPr lang="it-IT" dirty="0"/>
              <a:t> on the 3 </a:t>
            </a:r>
            <a:r>
              <a:rPr lang="it-IT" dirty="0" err="1"/>
              <a:t>variants</a:t>
            </a:r>
            <a:endParaRPr lang="it-IT" dirty="0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202EF670-42DC-F2CB-B063-C8CA07C7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4320" y="6559357"/>
            <a:ext cx="2743200" cy="365125"/>
          </a:xfrm>
        </p:spPr>
        <p:txBody>
          <a:bodyPr/>
          <a:lstStyle/>
          <a:p>
            <a:pPr rtl="0"/>
            <a:fld id="{FE024F78-56A6-7740-B68D-8D4D026EDF3F}" type="slidenum">
              <a:rPr lang="it-IT" smtClean="0"/>
              <a:pPr rtl="0"/>
              <a:t>17</a:t>
            </a:fld>
            <a:endParaRPr lang="it-IT" dirty="0"/>
          </a:p>
        </p:txBody>
      </p:sp>
      <p:pic>
        <p:nvPicPr>
          <p:cNvPr id="6" name="Immagine 5" descr="Immagine che contiene Rettangolo, modello, schermata, linea&#10;&#10;Descrizione generata automaticamente">
            <a:extLst>
              <a:ext uri="{FF2B5EF4-FFF2-40B4-BE49-F238E27FC236}">
                <a16:creationId xmlns:a16="http://schemas.microsoft.com/office/drawing/2014/main" id="{0E028515-43A9-D233-CB14-6E8F2B043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8" y="851786"/>
            <a:ext cx="3081528" cy="319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Immagine che contiene Rettangolo, testo, modello, linea&#10;&#10;Descrizione generata automaticamente">
            <a:extLst>
              <a:ext uri="{FF2B5EF4-FFF2-40B4-BE49-F238E27FC236}">
                <a16:creationId xmlns:a16="http://schemas.microsoft.com/office/drawing/2014/main" id="{E6202165-1FD1-E381-4B48-C8CB40B2C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420" y="848365"/>
            <a:ext cx="3081528" cy="319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Immagine che contiene Rettangolo, linea, modello, schermata&#10;&#10;Descrizione generata automaticamente">
            <a:extLst>
              <a:ext uri="{FF2B5EF4-FFF2-40B4-BE49-F238E27FC236}">
                <a16:creationId xmlns:a16="http://schemas.microsoft.com/office/drawing/2014/main" id="{C2147DF8-0761-E530-5F65-281E1D223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32" y="848365"/>
            <a:ext cx="3172968" cy="319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EC09522-B724-0FED-D3C3-F8AABB011E55}"/>
              </a:ext>
            </a:extLst>
          </p:cNvPr>
          <p:cNvSpPr/>
          <p:nvPr/>
        </p:nvSpPr>
        <p:spPr>
          <a:xfrm>
            <a:off x="2329788" y="3253838"/>
            <a:ext cx="246888" cy="329184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C8C875F-A538-69CC-B097-96240F2DDE29}"/>
              </a:ext>
            </a:extLst>
          </p:cNvPr>
          <p:cNvSpPr/>
          <p:nvPr/>
        </p:nvSpPr>
        <p:spPr>
          <a:xfrm>
            <a:off x="6551268" y="3253838"/>
            <a:ext cx="246888" cy="329184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36CC106-9B06-169A-88B8-09418AC78545}"/>
              </a:ext>
            </a:extLst>
          </p:cNvPr>
          <p:cNvSpPr/>
          <p:nvPr/>
        </p:nvSpPr>
        <p:spPr>
          <a:xfrm>
            <a:off x="10730076" y="3253838"/>
            <a:ext cx="246888" cy="329184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testo, modello, tessuto, Rettangolo&#10;&#10;Descrizione generata automaticamente">
            <a:extLst>
              <a:ext uri="{FF2B5EF4-FFF2-40B4-BE49-F238E27FC236}">
                <a16:creationId xmlns:a16="http://schemas.microsoft.com/office/drawing/2014/main" id="{35815EB2-6349-D56E-856E-AAD9F1CC20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425" r="16919"/>
          <a:stretch/>
        </p:blipFill>
        <p:spPr>
          <a:xfrm>
            <a:off x="1355952" y="4185337"/>
            <a:ext cx="2240280" cy="2403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F16329F-EF1F-68F9-88CA-134A1DA51C7A}"/>
              </a:ext>
            </a:extLst>
          </p:cNvPr>
          <p:cNvCxnSpPr/>
          <p:nvPr/>
        </p:nvCxnSpPr>
        <p:spPr>
          <a:xfrm>
            <a:off x="2476092" y="5182407"/>
            <a:ext cx="57607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1F7F462-C225-5E17-82FD-606112368784}"/>
              </a:ext>
            </a:extLst>
          </p:cNvPr>
          <p:cNvCxnSpPr>
            <a:cxnSpLocks/>
          </p:cNvCxnSpPr>
          <p:nvPr/>
        </p:nvCxnSpPr>
        <p:spPr>
          <a:xfrm>
            <a:off x="2185788" y="4652694"/>
            <a:ext cx="28800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429931F4-7E25-775B-0138-B99F5C4BCF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09"/>
          <a:stretch/>
        </p:blipFill>
        <p:spPr>
          <a:xfrm>
            <a:off x="5568682" y="4185336"/>
            <a:ext cx="2212060" cy="2403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79ACEA4-E75F-0384-154E-7D9D163B9167}"/>
              </a:ext>
            </a:extLst>
          </p:cNvPr>
          <p:cNvCxnSpPr/>
          <p:nvPr/>
        </p:nvCxnSpPr>
        <p:spPr>
          <a:xfrm>
            <a:off x="6551268" y="5334807"/>
            <a:ext cx="54000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CCA429A-04DB-7898-7092-26D55D6DA823}"/>
              </a:ext>
            </a:extLst>
          </p:cNvPr>
          <p:cNvCxnSpPr>
            <a:cxnSpLocks/>
          </p:cNvCxnSpPr>
          <p:nvPr/>
        </p:nvCxnSpPr>
        <p:spPr>
          <a:xfrm>
            <a:off x="6335268" y="4852218"/>
            <a:ext cx="18000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D74A69E-E120-95AD-F5CF-5BA413EA0A86}"/>
              </a:ext>
            </a:extLst>
          </p:cNvPr>
          <p:cNvCxnSpPr>
            <a:cxnSpLocks/>
          </p:cNvCxnSpPr>
          <p:nvPr/>
        </p:nvCxnSpPr>
        <p:spPr>
          <a:xfrm>
            <a:off x="11153148" y="5487207"/>
            <a:ext cx="66497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31AF5C30-6205-4665-88D9-6510654265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1546" b="6577"/>
          <a:stretch/>
        </p:blipFill>
        <p:spPr>
          <a:xfrm>
            <a:off x="9609936" y="4185337"/>
            <a:ext cx="2240280" cy="2403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D0FA812-18DD-899F-F9D4-30EC857C6E93}"/>
              </a:ext>
            </a:extLst>
          </p:cNvPr>
          <p:cNvCxnSpPr/>
          <p:nvPr/>
        </p:nvCxnSpPr>
        <p:spPr>
          <a:xfrm>
            <a:off x="11069928" y="5387208"/>
            <a:ext cx="50400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8B0D14D-671E-0989-27AC-7090663489EC}"/>
              </a:ext>
            </a:extLst>
          </p:cNvPr>
          <p:cNvCxnSpPr>
            <a:cxnSpLocks/>
          </p:cNvCxnSpPr>
          <p:nvPr/>
        </p:nvCxnSpPr>
        <p:spPr>
          <a:xfrm>
            <a:off x="10935073" y="4853942"/>
            <a:ext cx="108000" cy="0"/>
          </a:xfrm>
          <a:prstGeom prst="straightConnector1">
            <a:avLst/>
          </a:prstGeom>
          <a:ln w="15875" cap="flat" cmpd="sng" algn="ctr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8D9CC59A-0A59-9749-DFDA-8B3B3468FEB2}"/>
              </a:ext>
            </a:extLst>
          </p:cNvPr>
          <p:cNvCxnSpPr/>
          <p:nvPr/>
        </p:nvCxnSpPr>
        <p:spPr>
          <a:xfrm flipH="1">
            <a:off x="1355952" y="3583022"/>
            <a:ext cx="973836" cy="60231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A8CB936-79C1-6230-D00A-C74B434B7331}"/>
              </a:ext>
            </a:extLst>
          </p:cNvPr>
          <p:cNvCxnSpPr>
            <a:cxnSpLocks/>
          </p:cNvCxnSpPr>
          <p:nvPr/>
        </p:nvCxnSpPr>
        <p:spPr>
          <a:xfrm>
            <a:off x="2586043" y="3604734"/>
            <a:ext cx="987329" cy="5806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08D73C9-77C9-5856-3378-BBE26B439CBE}"/>
              </a:ext>
            </a:extLst>
          </p:cNvPr>
          <p:cNvCxnSpPr>
            <a:cxnSpLocks/>
          </p:cNvCxnSpPr>
          <p:nvPr/>
        </p:nvCxnSpPr>
        <p:spPr>
          <a:xfrm>
            <a:off x="6798156" y="3593878"/>
            <a:ext cx="987329" cy="5806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CA9C515C-B871-AF20-DFE4-49929FAB86F2}"/>
              </a:ext>
            </a:extLst>
          </p:cNvPr>
          <p:cNvCxnSpPr>
            <a:cxnSpLocks/>
          </p:cNvCxnSpPr>
          <p:nvPr/>
        </p:nvCxnSpPr>
        <p:spPr>
          <a:xfrm>
            <a:off x="10987855" y="3583022"/>
            <a:ext cx="830265" cy="56352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64659A20-E5C9-4347-FBA6-81BA9426897E}"/>
              </a:ext>
            </a:extLst>
          </p:cNvPr>
          <p:cNvCxnSpPr/>
          <p:nvPr/>
        </p:nvCxnSpPr>
        <p:spPr>
          <a:xfrm flipH="1">
            <a:off x="5568682" y="3604734"/>
            <a:ext cx="973836" cy="60231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A2EDB970-AA8F-1F09-07E4-A9D8ADF7006E}"/>
              </a:ext>
            </a:extLst>
          </p:cNvPr>
          <p:cNvCxnSpPr>
            <a:cxnSpLocks/>
          </p:cNvCxnSpPr>
          <p:nvPr/>
        </p:nvCxnSpPr>
        <p:spPr>
          <a:xfrm flipH="1">
            <a:off x="9609936" y="3587510"/>
            <a:ext cx="1099134" cy="5978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82C51EF-CD1C-BCED-418B-F3C447FF7278}"/>
                  </a:ext>
                </a:extLst>
              </p:cNvPr>
              <p:cNvSpPr txBox="1"/>
              <p:nvPr/>
            </p:nvSpPr>
            <p:spPr>
              <a:xfrm>
                <a:off x="2453232" y="5262810"/>
                <a:ext cx="388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82C51EF-CD1C-BCED-418B-F3C447FF7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232" y="5262810"/>
                <a:ext cx="388247" cy="307777"/>
              </a:xfrm>
              <a:prstGeom prst="rect">
                <a:avLst/>
              </a:prstGeom>
              <a:blipFill>
                <a:blip r:embed="rId8"/>
                <a:stretch>
                  <a:fillRect r="-75000" b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4A2B6EE-D47F-6BCE-93C9-A083061C2326}"/>
                  </a:ext>
                </a:extLst>
              </p:cNvPr>
              <p:cNvSpPr txBox="1"/>
              <p:nvPr/>
            </p:nvSpPr>
            <p:spPr>
              <a:xfrm>
                <a:off x="6493139" y="5358518"/>
                <a:ext cx="388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4A2B6EE-D47F-6BCE-93C9-A083061C2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139" y="5358518"/>
                <a:ext cx="388247" cy="307777"/>
              </a:xfrm>
              <a:prstGeom prst="rect">
                <a:avLst/>
              </a:prstGeom>
              <a:blipFill>
                <a:blip r:embed="rId8"/>
                <a:stretch>
                  <a:fillRect r="-75000" b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6354AAF-2608-22D7-846D-265496B2B856}"/>
                  </a:ext>
                </a:extLst>
              </p:cNvPr>
              <p:cNvSpPr txBox="1"/>
              <p:nvPr/>
            </p:nvSpPr>
            <p:spPr>
              <a:xfrm>
                <a:off x="11007073" y="5419186"/>
                <a:ext cx="388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6354AAF-2608-22D7-846D-265496B2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7073" y="5419186"/>
                <a:ext cx="388247" cy="307777"/>
              </a:xfrm>
              <a:prstGeom prst="rect">
                <a:avLst/>
              </a:prstGeom>
              <a:blipFill>
                <a:blip r:embed="rId9"/>
                <a:stretch>
                  <a:fillRect r="-76190"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C83DAB6-5464-8B47-FD0E-A8631B593FB6}"/>
                  </a:ext>
                </a:extLst>
              </p:cNvPr>
              <p:cNvSpPr txBox="1"/>
              <p:nvPr/>
            </p:nvSpPr>
            <p:spPr>
              <a:xfrm>
                <a:off x="1979460" y="4324127"/>
                <a:ext cx="388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it-IT" sz="14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C83DAB6-5464-8B47-FD0E-A8631B593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460" y="4324127"/>
                <a:ext cx="388247" cy="307777"/>
              </a:xfrm>
              <a:prstGeom prst="rect">
                <a:avLst/>
              </a:prstGeom>
              <a:blipFill>
                <a:blip r:embed="rId10"/>
                <a:stretch>
                  <a:fillRect r="-76190" b="-1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311481D-D38E-C85B-FEC1-13CDDBD8FB65}"/>
                  </a:ext>
                </a:extLst>
              </p:cNvPr>
              <p:cNvSpPr txBox="1"/>
              <p:nvPr/>
            </p:nvSpPr>
            <p:spPr>
              <a:xfrm>
                <a:off x="6187776" y="4449399"/>
                <a:ext cx="7094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/>
                  <a:t>8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311481D-D38E-C85B-FEC1-13CDDBD8F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776" y="4449399"/>
                <a:ext cx="709484" cy="307777"/>
              </a:xfrm>
              <a:prstGeom prst="rect">
                <a:avLst/>
              </a:prstGeom>
              <a:blipFill>
                <a:blip r:embed="rId11"/>
                <a:stretch>
                  <a:fillRect l="-2586" t="-4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AFA5B0D3-E4DC-27B9-8084-8DDE129E5A4E}"/>
                  </a:ext>
                </a:extLst>
              </p:cNvPr>
              <p:cNvSpPr txBox="1"/>
              <p:nvPr/>
            </p:nvSpPr>
            <p:spPr>
              <a:xfrm>
                <a:off x="10730076" y="4496166"/>
                <a:ext cx="7044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/>
                  <a:t>4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AFA5B0D3-E4DC-27B9-8084-8DDE129E5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076" y="4496166"/>
                <a:ext cx="704494" cy="307777"/>
              </a:xfrm>
              <a:prstGeom prst="rect">
                <a:avLst/>
              </a:prstGeom>
              <a:blipFill>
                <a:blip r:embed="rId12"/>
                <a:stretch>
                  <a:fillRect l="-2586" t="-4000"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D018ECA-5B3A-7037-238B-5B81DC28BFCE}"/>
              </a:ext>
            </a:extLst>
          </p:cNvPr>
          <p:cNvSpPr txBox="1"/>
          <p:nvPr/>
        </p:nvSpPr>
        <p:spPr>
          <a:xfrm>
            <a:off x="112538" y="4043125"/>
            <a:ext cx="105175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20/</a:t>
            </a:r>
            <a:r>
              <a:rPr lang="it-IT" sz="1400" b="1" dirty="0"/>
              <a:t>12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F399558-DCFA-4545-2618-F494531FF338}"/>
              </a:ext>
            </a:extLst>
          </p:cNvPr>
          <p:cNvSpPr txBox="1"/>
          <p:nvPr/>
        </p:nvSpPr>
        <p:spPr>
          <a:xfrm>
            <a:off x="4327675" y="4036077"/>
            <a:ext cx="105175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20/</a:t>
            </a:r>
            <a:r>
              <a:rPr lang="it-IT" sz="1400" b="1" dirty="0"/>
              <a:t>8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3D0745B-0A81-E31A-9678-7872ACB12A11}"/>
              </a:ext>
            </a:extLst>
          </p:cNvPr>
          <p:cNvSpPr txBox="1"/>
          <p:nvPr/>
        </p:nvSpPr>
        <p:spPr>
          <a:xfrm>
            <a:off x="8468289" y="4038654"/>
            <a:ext cx="105175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20/</a:t>
            </a:r>
            <a:r>
              <a:rPr lang="it-IT" sz="1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9979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D3B8F-1584-E740-8CD9-62F51F8F7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1A37C2-93B2-B6BE-803A-C3EBED13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76" y="0"/>
            <a:ext cx="6882447" cy="712378"/>
          </a:xfrm>
        </p:spPr>
        <p:txBody>
          <a:bodyPr/>
          <a:lstStyle/>
          <a:p>
            <a:pPr algn="ctr"/>
            <a:r>
              <a:rPr lang="it-IT" dirty="0" err="1"/>
              <a:t>Expectations</a:t>
            </a:r>
            <a:endParaRPr lang="it-IT" dirty="0"/>
          </a:p>
        </p:txBody>
      </p:sp>
      <p:pic>
        <p:nvPicPr>
          <p:cNvPr id="6" name="Immagine 5" descr="Immagine che contiene Rettangolo, modello, schermata, linea&#10;&#10;Descrizione generata automaticamente">
            <a:extLst>
              <a:ext uri="{FF2B5EF4-FFF2-40B4-BE49-F238E27FC236}">
                <a16:creationId xmlns:a16="http://schemas.microsoft.com/office/drawing/2014/main" id="{168AC884-34DA-F7FF-385C-7DE203B9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68" y="851786"/>
            <a:ext cx="3081528" cy="319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Immagine che contiene Rettangolo, testo, modello, linea&#10;&#10;Descrizione generata automaticamente">
            <a:extLst>
              <a:ext uri="{FF2B5EF4-FFF2-40B4-BE49-F238E27FC236}">
                <a16:creationId xmlns:a16="http://schemas.microsoft.com/office/drawing/2014/main" id="{62F413F8-B748-683C-D217-4BABC3F52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420" y="848365"/>
            <a:ext cx="3081528" cy="319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Immagine che contiene Rettangolo, linea, modello, schermata&#10;&#10;Descrizione generata automaticamente">
            <a:extLst>
              <a:ext uri="{FF2B5EF4-FFF2-40B4-BE49-F238E27FC236}">
                <a16:creationId xmlns:a16="http://schemas.microsoft.com/office/drawing/2014/main" id="{F20C84FB-C445-7665-DE37-7BF4D7F9B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32" y="848365"/>
            <a:ext cx="3172968" cy="319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392FC5A-0B74-CD94-70D8-121FAF70FAF0}"/>
              </a:ext>
            </a:extLst>
          </p:cNvPr>
          <p:cNvSpPr txBox="1"/>
          <p:nvPr/>
        </p:nvSpPr>
        <p:spPr>
          <a:xfrm>
            <a:off x="112538" y="4043125"/>
            <a:ext cx="105175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20/</a:t>
            </a:r>
            <a:r>
              <a:rPr lang="it-IT" sz="1400" b="1" dirty="0"/>
              <a:t>12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14EB4AC-7AE7-163D-0660-44A0C5DAB566}"/>
              </a:ext>
            </a:extLst>
          </p:cNvPr>
          <p:cNvSpPr txBox="1"/>
          <p:nvPr/>
        </p:nvSpPr>
        <p:spPr>
          <a:xfrm>
            <a:off x="4327675" y="4036077"/>
            <a:ext cx="105175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20/</a:t>
            </a:r>
            <a:r>
              <a:rPr lang="it-IT" sz="1400" b="1" dirty="0"/>
              <a:t>8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E1F8C4D-13E7-BE21-0ECD-CE0CC52CC372}"/>
              </a:ext>
            </a:extLst>
          </p:cNvPr>
          <p:cNvSpPr txBox="1"/>
          <p:nvPr/>
        </p:nvSpPr>
        <p:spPr>
          <a:xfrm>
            <a:off x="8468289" y="4038654"/>
            <a:ext cx="105175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20/</a:t>
            </a:r>
            <a:r>
              <a:rPr lang="it-IT" sz="1400" b="1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112B82FC-5894-9741-9BA5-04EA2FF88198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0" y="5248656"/>
                <a:ext cx="12191999" cy="1609344"/>
              </a:xfr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2400" b="0" dirty="0"/>
                  <a:t> more compact </a:t>
                </a:r>
                <a:r>
                  <a:rPr lang="it-IT" sz="2400" b="0" dirty="0" err="1"/>
                  <a:t>meanders</a:t>
                </a:r>
                <a:r>
                  <a:rPr lang="it-IT" sz="2400" b="0" dirty="0"/>
                  <a:t>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it-IT" sz="2400" b="0" dirty="0"/>
                  <a:t> -&gt; </a:t>
                </a:r>
                <a:r>
                  <a:rPr lang="it-IT" sz="2400" b="0" dirty="0" err="1"/>
                  <a:t>increase</a:t>
                </a:r>
                <a:r>
                  <a:rPr lang="it-IT" sz="2400" b="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it-IT" sz="2400" b="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400" b="1" dirty="0" err="1"/>
                  <a:t>Noise</a:t>
                </a:r>
                <a:r>
                  <a:rPr lang="it-IT" sz="2400" dirty="0"/>
                  <a:t>: ?</a:t>
                </a:r>
                <a:endParaRPr lang="it-IT" sz="2400" b="0" dirty="0"/>
              </a:p>
            </p:txBody>
          </p:sp>
        </mc:Choice>
        <mc:Fallback xmlns="">
          <p:sp>
            <p:nvSpPr>
              <p:cNvPr id="4" name="Segnaposto contenuto 2">
                <a:extLst>
                  <a:ext uri="{FF2B5EF4-FFF2-40B4-BE49-F238E27FC236}">
                    <a16:creationId xmlns:a16="http://schemas.microsoft.com/office/drawing/2014/main" id="{112B82FC-5894-9741-9BA5-04EA2FF88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0" y="5248656"/>
                <a:ext cx="12191999" cy="1609344"/>
              </a:xfrm>
              <a:blipFill>
                <a:blip r:embed="rId5"/>
                <a:stretch>
                  <a:fillRect l="-650" t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87B625C8-B979-9255-9CA1-843ED03C9E6E}"/>
              </a:ext>
            </a:extLst>
          </p:cNvPr>
          <p:cNvSpPr/>
          <p:nvPr/>
        </p:nvSpPr>
        <p:spPr>
          <a:xfrm>
            <a:off x="3163416" y="4479252"/>
            <a:ext cx="5285232" cy="2113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Segnaposto numero diapositiva 3">
            <a:extLst>
              <a:ext uri="{FF2B5EF4-FFF2-40B4-BE49-F238E27FC236}">
                <a16:creationId xmlns:a16="http://schemas.microsoft.com/office/drawing/2014/main" id="{F2E54BD2-339F-08CC-70A7-4F75BE34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4320" y="6559357"/>
            <a:ext cx="2743200" cy="365125"/>
          </a:xfrm>
        </p:spPr>
        <p:txBody>
          <a:bodyPr/>
          <a:lstStyle/>
          <a:p>
            <a:pPr rtl="0"/>
            <a:fld id="{FE024F78-56A6-7740-B68D-8D4D026EDF3F}" type="slidenum">
              <a:rPr lang="it-IT" smtClean="0"/>
              <a:pPr rtl="0"/>
              <a:t>18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6BC50DE-18B8-DF96-814C-438D52839C36}"/>
                  </a:ext>
                </a:extLst>
              </p:cNvPr>
              <p:cNvSpPr txBox="1"/>
              <p:nvPr/>
            </p:nvSpPr>
            <p:spPr>
              <a:xfrm>
                <a:off x="10289023" y="5182174"/>
                <a:ext cx="1938497" cy="966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6BC50DE-18B8-DF96-814C-438D52839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9023" y="5182174"/>
                <a:ext cx="1938497" cy="9662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661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5D503AD5-2AB1-8AF4-A8A7-19B0EA037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5367" cy="3429000"/>
          </a:xfrm>
          <a:prstGeom prst="rect">
            <a:avLst/>
          </a:prstGeom>
        </p:spPr>
      </p:pic>
      <p:pic>
        <p:nvPicPr>
          <p:cNvPr id="6" name="Immagine 5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6FC4B028-7FD5-E724-25C0-363CBB7D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316" y="3423194"/>
            <a:ext cx="4485367" cy="3429000"/>
          </a:xfrm>
          <a:prstGeom prst="rect">
            <a:avLst/>
          </a:prstGeom>
        </p:spPr>
      </p:pic>
      <p:pic>
        <p:nvPicPr>
          <p:cNvPr id="7" name="Immagine 6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FF6F213B-77A7-CD14-06C3-26EF1FF2E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583" y="5806"/>
            <a:ext cx="4627418" cy="34231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5F946E-42FA-552E-4929-F9BA11FC9B15}"/>
              </a:ext>
            </a:extLst>
          </p:cNvPr>
          <p:cNvSpPr txBox="1"/>
          <p:nvPr/>
        </p:nvSpPr>
        <p:spPr>
          <a:xfrm>
            <a:off x="1" y="3429000"/>
            <a:ext cx="150875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20/12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45 out of 50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B25002-4723-F2BD-46AD-0D1C9323581C}"/>
              </a:ext>
            </a:extLst>
          </p:cNvPr>
          <p:cNvSpPr txBox="1"/>
          <p:nvPr/>
        </p:nvSpPr>
        <p:spPr>
          <a:xfrm>
            <a:off x="8338683" y="6334780"/>
            <a:ext cx="146368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20/8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49 out of 50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06595B-F3B0-270D-76E7-94945D0FF700}"/>
              </a:ext>
            </a:extLst>
          </p:cNvPr>
          <p:cNvSpPr txBox="1"/>
          <p:nvPr/>
        </p:nvSpPr>
        <p:spPr>
          <a:xfrm>
            <a:off x="10728315" y="3429000"/>
            <a:ext cx="146368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20/4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29 out of 45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CDE0D4F-BEB1-6FAE-2099-8DDC768B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7069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466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1"/>
            <a:ext cx="10515600" cy="914400"/>
          </a:xfrm>
          <a:noFill/>
        </p:spPr>
        <p:txBody>
          <a:bodyPr rtlCol="0" anchor="ctr"/>
          <a:lstStyle>
            <a:defPPr>
              <a:defRPr lang="it-IT"/>
            </a:defPPr>
          </a:lstStyle>
          <a:p>
            <a:pPr algn="ctr" rtl="0"/>
            <a:r>
              <a:rPr lang="it-IT" dirty="0"/>
              <a:t>Scale-Up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7A274DB-AB83-0D65-78F3-C9FE0C201A0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41771" y="5053020"/>
            <a:ext cx="3124630" cy="1455702"/>
          </a:xfrm>
          <a:ln w="381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5 mm Si </a:t>
            </a:r>
            <a:r>
              <a:rPr lang="it-IT" b="1" dirty="0" err="1"/>
              <a:t>Thickness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72,6 mm </a:t>
            </a:r>
            <a:r>
              <a:rPr lang="it-IT" b="1" dirty="0" err="1"/>
              <a:t>Diameter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60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20 g of </a:t>
            </a:r>
            <a:r>
              <a:rPr lang="it-IT" b="1" dirty="0" err="1"/>
              <a:t>active</a:t>
            </a:r>
            <a:r>
              <a:rPr lang="it-IT" b="1" dirty="0"/>
              <a:t> mass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53C94ED-2E49-41F5-99CA-A5EFAE3F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6" y="1342988"/>
            <a:ext cx="4737520" cy="34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 descr="Immagine che contiene schermata, arte&#10;&#10;Descrizione generata automaticamente">
            <a:extLst>
              <a:ext uri="{FF2B5EF4-FFF2-40B4-BE49-F238E27FC236}">
                <a16:creationId xmlns:a16="http://schemas.microsoft.com/office/drawing/2014/main" id="{DB51E9A7-1ACF-80FF-09DF-0560F5FFA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8" y="1342988"/>
            <a:ext cx="6352675" cy="3931920"/>
          </a:xfrm>
          <a:prstGeom prst="rect">
            <a:avLst/>
          </a:prstGeom>
        </p:spPr>
      </p:pic>
      <p:sp>
        <p:nvSpPr>
          <p:cNvPr id="16" name="Segnaposto contenuto 5">
            <a:extLst>
              <a:ext uri="{FF2B5EF4-FFF2-40B4-BE49-F238E27FC236}">
                <a16:creationId xmlns:a16="http://schemas.microsoft.com/office/drawing/2014/main" id="{FC89354A-62A5-C246-FA4F-24872510B327}"/>
              </a:ext>
            </a:extLst>
          </p:cNvPr>
          <p:cNvSpPr txBox="1">
            <a:spLocks/>
          </p:cNvSpPr>
          <p:nvPr/>
        </p:nvSpPr>
        <p:spPr>
          <a:xfrm>
            <a:off x="8025601" y="5036538"/>
            <a:ext cx="3124630" cy="14557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25000" lnSpcReduction="20000"/>
          </a:bodyPr>
          <a:lstStyle>
            <a:defPPr>
              <a:defRPr lang="it-IT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6000" b="1" dirty="0"/>
              <a:t>5 mm Si </a:t>
            </a:r>
            <a:r>
              <a:rPr lang="it-IT" sz="6000" b="1" dirty="0" err="1"/>
              <a:t>Thickness</a:t>
            </a:r>
            <a:endParaRPr lang="it-IT" sz="6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6000" b="1" dirty="0"/>
              <a:t>100 mm </a:t>
            </a:r>
            <a:r>
              <a:rPr lang="it-IT" sz="6000" b="1" dirty="0" err="1"/>
              <a:t>Diameter</a:t>
            </a:r>
            <a:endParaRPr lang="it-IT" sz="6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6000" b="1" dirty="0"/>
              <a:t>145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6000" b="1" dirty="0"/>
              <a:t>50 g of </a:t>
            </a:r>
            <a:r>
              <a:rPr lang="it-IT" sz="6000" b="1" dirty="0" err="1"/>
              <a:t>active</a:t>
            </a:r>
            <a:r>
              <a:rPr lang="it-IT" sz="6000" b="1" dirty="0"/>
              <a:t> mass</a:t>
            </a:r>
          </a:p>
          <a:p>
            <a:endParaRPr lang="en-US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C1BAAC9-ED04-968E-D90D-23023688DD36}"/>
              </a:ext>
            </a:extLst>
          </p:cNvPr>
          <p:cNvCxnSpPr/>
          <p:nvPr/>
        </p:nvCxnSpPr>
        <p:spPr>
          <a:xfrm>
            <a:off x="5268468" y="2825496"/>
            <a:ext cx="1655064" cy="0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9E6AA83-4935-425F-300F-170AD1DD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5061" y="6492240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613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964B48F3-9EF4-60CB-A9B1-061CCCF149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3264408" cy="63238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/>
                  <a:t> Evaluation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964B48F3-9EF4-60CB-A9B1-061CCCF149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3264408" cy="632389"/>
              </a:xfrm>
              <a:blipFill>
                <a:blip r:embed="rId2"/>
                <a:stretch>
                  <a:fillRect t="-40385" b="-461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36EBA369-4E4C-C149-2AB1-11CCEB21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787" y="126958"/>
            <a:ext cx="3049463" cy="1796324"/>
          </a:xfrm>
          <a:prstGeom prst="rect">
            <a:avLst/>
          </a:prstGeom>
        </p:spPr>
      </p:pic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620C9ACD-473B-BCAD-E2A0-10C277B50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579" y="165828"/>
            <a:ext cx="3129165" cy="1796324"/>
          </a:xfrm>
          <a:prstGeom prst="rect">
            <a:avLst/>
          </a:prstGeom>
        </p:spPr>
      </p:pic>
      <p:pic>
        <p:nvPicPr>
          <p:cNvPr id="7" name="Immagine 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A027C546-D9D9-DB08-BEBD-BCA9251E8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336" y="182206"/>
            <a:ext cx="2645664" cy="17963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507DAB-8E5F-1807-4A84-26D76AEF740A}"/>
              </a:ext>
            </a:extLst>
          </p:cNvPr>
          <p:cNvSpPr txBox="1"/>
          <p:nvPr/>
        </p:nvSpPr>
        <p:spPr>
          <a:xfrm>
            <a:off x="4733211" y="0"/>
            <a:ext cx="540613" cy="2539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20/</a:t>
            </a:r>
            <a:r>
              <a:rPr lang="it-IT" sz="1050" b="1" dirty="0"/>
              <a:t>12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22EA2B-9089-27D1-5E7E-CEA4A79A628E}"/>
              </a:ext>
            </a:extLst>
          </p:cNvPr>
          <p:cNvSpPr txBox="1"/>
          <p:nvPr/>
        </p:nvSpPr>
        <p:spPr>
          <a:xfrm>
            <a:off x="7814652" y="0"/>
            <a:ext cx="539786" cy="2539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20/</a:t>
            </a:r>
            <a:r>
              <a:rPr lang="it-IT" sz="1050" b="1" dirty="0"/>
              <a:t>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95EE05-4151-1F9B-D6A6-ABAC1FA83FDC}"/>
              </a:ext>
            </a:extLst>
          </p:cNvPr>
          <p:cNvSpPr txBox="1"/>
          <p:nvPr/>
        </p:nvSpPr>
        <p:spPr>
          <a:xfrm>
            <a:off x="10549274" y="0"/>
            <a:ext cx="555743" cy="2539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050" dirty="0"/>
              <a:t>20/</a:t>
            </a:r>
            <a:r>
              <a:rPr lang="it-IT" sz="1050" b="1" dirty="0"/>
              <a:t>4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B1BD310-2569-F10A-1450-EE0D4EA00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58397"/>
            <a:ext cx="6094982" cy="3199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2">
                <a:extLst>
                  <a:ext uri="{FF2B5EF4-FFF2-40B4-BE49-F238E27FC236}">
                    <a16:creationId xmlns:a16="http://schemas.microsoft.com/office/drawing/2014/main" id="{9BA84397-55F8-C7EC-96EE-303B5ECA5CF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-164591" y="1962152"/>
                <a:ext cx="5184648" cy="1796324"/>
              </a:xfrm>
            </p:spPr>
            <p:txBody>
              <a:bodyPr vert="horz" lIns="91440" tIns="45720" rIns="91440" bIns="45720" rtlCol="0">
                <a:noAutofit/>
              </a:bodyPr>
              <a:lstStyle>
                <a:defPPr>
                  <a:defRPr lang="it-IT"/>
                </a:defPPr>
              </a:lstStyle>
              <a:p>
                <a:pPr marL="571500" lvl="1" indent="-342900"/>
                <a:r>
                  <a:rPr lang="it-IT" sz="2000" dirty="0"/>
                  <a:t>Increment T step by step, </a:t>
                </a:r>
                <a:r>
                  <a:rPr lang="it-IT" sz="2000" dirty="0" err="1"/>
                  <a:t>perform</a:t>
                </a:r>
                <a:r>
                  <a:rPr lang="it-IT" sz="2000" dirty="0"/>
                  <a:t> VNA </a:t>
                </a:r>
                <a:r>
                  <a:rPr lang="it-IT" sz="2000" dirty="0" err="1"/>
                  <a:t>acquisition</a:t>
                </a:r>
                <a:r>
                  <a:rPr lang="it-IT" sz="2000" dirty="0"/>
                  <a:t> and </a:t>
                </a:r>
                <a:r>
                  <a:rPr lang="it-IT" sz="2000" dirty="0" err="1"/>
                  <a:t>calculate</a:t>
                </a:r>
                <a:r>
                  <a:rPr lang="it-IT" sz="20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it-IT" sz="2000" dirty="0">
                  <a:solidFill>
                    <a:schemeClr val="tx1"/>
                  </a:solidFill>
                </a:endParaRPr>
              </a:p>
              <a:p>
                <a:pPr marL="571500" lvl="1" indent="-342900"/>
                <a:r>
                  <a:rPr lang="it-IT" sz="2000" dirty="0" err="1"/>
                  <a:t>Fit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scatter</a:t>
                </a:r>
                <a:r>
                  <a:rPr lang="it-IT" sz="2000" dirty="0"/>
                  <a:t> plot with the </a:t>
                </a:r>
                <a:r>
                  <a:rPr lang="it-IT" sz="2000" dirty="0" err="1"/>
                  <a:t>equation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shown</a:t>
                </a:r>
                <a:r>
                  <a:rPr lang="it-IT" sz="2000" dirty="0"/>
                  <a:t> in the plot to </a:t>
                </a:r>
                <a:r>
                  <a:rPr lang="it-IT" sz="2000" dirty="0" err="1"/>
                  <a:t>extract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sz="2000" dirty="0"/>
                  <a:t> </a:t>
                </a:r>
              </a:p>
            </p:txBody>
          </p:sp>
        </mc:Choice>
        <mc:Fallback xmlns="">
          <p:sp>
            <p:nvSpPr>
              <p:cNvPr id="16" name="Segnaposto contenuto 2">
                <a:extLst>
                  <a:ext uri="{FF2B5EF4-FFF2-40B4-BE49-F238E27FC236}">
                    <a16:creationId xmlns:a16="http://schemas.microsoft.com/office/drawing/2014/main" id="{9BA84397-55F8-C7EC-96EE-303B5ECA5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-164591" y="1962152"/>
                <a:ext cx="5184648" cy="1796324"/>
              </a:xfrm>
              <a:blipFill>
                <a:blip r:embed="rId7"/>
                <a:stretch>
                  <a:fillRect t="-33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986A5B8-721B-39DE-D01D-198360157F06}"/>
                  </a:ext>
                </a:extLst>
              </p:cNvPr>
              <p:cNvSpPr txBox="1"/>
              <p:nvPr/>
            </p:nvSpPr>
            <p:spPr>
              <a:xfrm>
                <a:off x="800105" y="5168117"/>
                <a:ext cx="3255255" cy="6509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  <m:r>
                        <a:rPr lang="it-IT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num>
                        <m:den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it-IT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f>
                        <m:fPr>
                          <m:ctrlP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𝒒𝒑</m:t>
                              </m:r>
                            </m:sub>
                          </m:sSub>
                        </m:num>
                        <m:den>
                          <m:r>
                            <a:rPr lang="it-I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it-IT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d>
                            <m:dPr>
                              <m:ctrlP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den>
                      </m:f>
                      <m:r>
                        <a:rPr lang="it-IT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986A5B8-721B-39DE-D01D-198360157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5" y="5168117"/>
                <a:ext cx="3255255" cy="6509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a 16">
                <a:extLst>
                  <a:ext uri="{FF2B5EF4-FFF2-40B4-BE49-F238E27FC236}">
                    <a16:creationId xmlns:a16="http://schemas.microsoft.com/office/drawing/2014/main" id="{978FC9EC-FBB7-D750-EA5A-16E0396897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2442787"/>
                  </p:ext>
                </p:extLst>
              </p:nvPr>
            </p:nvGraphicFramePr>
            <p:xfrm>
              <a:off x="7065398" y="4522811"/>
              <a:ext cx="4950692" cy="1470774"/>
            </p:xfrm>
            <a:graphic>
              <a:graphicData uri="http://schemas.openxmlformats.org/drawingml/2006/table">
                <a:tbl>
                  <a:tblPr firstRow="1">
                    <a:tableStyleId>{00A15C55-8517-42AA-B614-E9B94910E393}</a:tableStyleId>
                  </a:tblPr>
                  <a:tblGrid>
                    <a:gridCol w="1338542">
                      <a:extLst>
                        <a:ext uri="{9D8B030D-6E8A-4147-A177-3AD203B41FA5}">
                          <a16:colId xmlns:a16="http://schemas.microsoft.com/office/drawing/2014/main" val="1267758810"/>
                        </a:ext>
                      </a:extLst>
                    </a:gridCol>
                    <a:gridCol w="1218266">
                      <a:extLst>
                        <a:ext uri="{9D8B030D-6E8A-4147-A177-3AD203B41FA5}">
                          <a16:colId xmlns:a16="http://schemas.microsoft.com/office/drawing/2014/main" val="4072848328"/>
                        </a:ext>
                      </a:extLst>
                    </a:gridCol>
                    <a:gridCol w="1174417">
                      <a:extLst>
                        <a:ext uri="{9D8B030D-6E8A-4147-A177-3AD203B41FA5}">
                          <a16:colId xmlns:a16="http://schemas.microsoft.com/office/drawing/2014/main" val="2694614007"/>
                        </a:ext>
                      </a:extLst>
                    </a:gridCol>
                    <a:gridCol w="1219467">
                      <a:extLst>
                        <a:ext uri="{9D8B030D-6E8A-4147-A177-3AD203B41FA5}">
                          <a16:colId xmlns:a16="http://schemas.microsoft.com/office/drawing/2014/main" val="1986391852"/>
                        </a:ext>
                      </a:extLst>
                    </a:gridCol>
                  </a:tblGrid>
                  <a:tr h="73538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32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it-IT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12 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016872"/>
                      </a:ext>
                    </a:extLst>
                  </a:tr>
                  <a:tr h="735387">
                    <a:tc>
                      <a:txBody>
                        <a:bodyPr/>
                        <a:lstStyle/>
                        <a:p>
                          <a:r>
                            <a:rPr lang="it-IT" b="1" dirty="0" err="1"/>
                            <a:t>Median</a:t>
                          </a:r>
                          <a:endParaRPr lang="it-IT" b="1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0,0523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399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a 16">
                <a:extLst>
                  <a:ext uri="{FF2B5EF4-FFF2-40B4-BE49-F238E27FC236}">
                    <a16:creationId xmlns:a16="http://schemas.microsoft.com/office/drawing/2014/main" id="{978FC9EC-FBB7-D750-EA5A-16E0396897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2442787"/>
                  </p:ext>
                </p:extLst>
              </p:nvPr>
            </p:nvGraphicFramePr>
            <p:xfrm>
              <a:off x="7065398" y="4522811"/>
              <a:ext cx="4950692" cy="1470774"/>
            </p:xfrm>
            <a:graphic>
              <a:graphicData uri="http://schemas.openxmlformats.org/drawingml/2006/table">
                <a:tbl>
                  <a:tblPr firstRow="1">
                    <a:tableStyleId>{00A15C55-8517-42AA-B614-E9B94910E393}</a:tableStyleId>
                  </a:tblPr>
                  <a:tblGrid>
                    <a:gridCol w="1338542">
                      <a:extLst>
                        <a:ext uri="{9D8B030D-6E8A-4147-A177-3AD203B41FA5}">
                          <a16:colId xmlns:a16="http://schemas.microsoft.com/office/drawing/2014/main" val="1267758810"/>
                        </a:ext>
                      </a:extLst>
                    </a:gridCol>
                    <a:gridCol w="1218266">
                      <a:extLst>
                        <a:ext uri="{9D8B030D-6E8A-4147-A177-3AD203B41FA5}">
                          <a16:colId xmlns:a16="http://schemas.microsoft.com/office/drawing/2014/main" val="4072848328"/>
                        </a:ext>
                      </a:extLst>
                    </a:gridCol>
                    <a:gridCol w="1174417">
                      <a:extLst>
                        <a:ext uri="{9D8B030D-6E8A-4147-A177-3AD203B41FA5}">
                          <a16:colId xmlns:a16="http://schemas.microsoft.com/office/drawing/2014/main" val="2694614007"/>
                        </a:ext>
                      </a:extLst>
                    </a:gridCol>
                    <a:gridCol w="1219467">
                      <a:extLst>
                        <a:ext uri="{9D8B030D-6E8A-4147-A177-3AD203B41FA5}">
                          <a16:colId xmlns:a16="http://schemas.microsoft.com/office/drawing/2014/main" val="1986391852"/>
                        </a:ext>
                      </a:extLst>
                    </a:gridCol>
                  </a:tblGrid>
                  <a:tr h="735387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9"/>
                          <a:stretch>
                            <a:fillRect l="-909" t="-3279" r="-271364" b="-1008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12 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016872"/>
                      </a:ext>
                    </a:extLst>
                  </a:tr>
                  <a:tr h="735387">
                    <a:tc>
                      <a:txBody>
                        <a:bodyPr/>
                        <a:lstStyle/>
                        <a:p>
                          <a:r>
                            <a:rPr lang="it-IT" b="1" dirty="0" err="1"/>
                            <a:t>Median</a:t>
                          </a:r>
                          <a:endParaRPr lang="it-IT" b="1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0,0523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399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0C931DA-3B61-94FD-92F9-9F48862F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545" y="6509609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20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78C8B4-4D2E-72E9-160D-F3F42DE1EA01}"/>
              </a:ext>
            </a:extLst>
          </p:cNvPr>
          <p:cNvSpPr txBox="1"/>
          <p:nvPr/>
        </p:nvSpPr>
        <p:spPr>
          <a:xfrm>
            <a:off x="1335024" y="5819064"/>
            <a:ext cx="192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(Mattis-Bardeen)</a:t>
            </a:r>
          </a:p>
        </p:txBody>
      </p:sp>
    </p:spTree>
    <p:extLst>
      <p:ext uri="{BB962C8B-B14F-4D97-AF65-F5344CB8AC3E}">
        <p14:creationId xmlns:p14="http://schemas.microsoft.com/office/powerpoint/2010/main" val="2932741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F0AE6-05FC-FB0A-2716-20CD20FA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91022" cy="679904"/>
          </a:xfrm>
        </p:spPr>
        <p:txBody>
          <a:bodyPr anchor="ctr">
            <a:normAutofit fontScale="90000"/>
          </a:bodyPr>
          <a:lstStyle/>
          <a:p>
            <a:r>
              <a:rPr lang="it-IT" dirty="0" err="1"/>
              <a:t>Noise</a:t>
            </a:r>
            <a:r>
              <a:rPr lang="it-IT" dirty="0"/>
              <a:t> Features Analysis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170BC1-28E8-A265-9B1B-C48EC6D6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58244" y="1263738"/>
            <a:ext cx="3500176" cy="52390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The </a:t>
            </a:r>
            <a:r>
              <a:rPr lang="it-IT" sz="1700" b="1" dirty="0" err="1"/>
              <a:t>Noise</a:t>
            </a:r>
            <a:r>
              <a:rPr lang="it-IT" sz="1700" b="1" dirty="0"/>
              <a:t> Power </a:t>
            </a:r>
            <a:r>
              <a:rPr lang="it-IT" sz="1700" b="1" dirty="0" err="1"/>
              <a:t>Spectrum</a:t>
            </a:r>
            <a:r>
              <a:rPr lang="it-IT" sz="1700" b="1" dirty="0"/>
              <a:t> </a:t>
            </a:r>
            <a:r>
              <a:rPr lang="it-IT" sz="1700" dirty="0"/>
              <a:t>(NPS) </a:t>
            </a:r>
            <a:r>
              <a:rPr lang="it-IT" sz="1700" dirty="0" err="1"/>
              <a:t>was</a:t>
            </a:r>
            <a:r>
              <a:rPr lang="it-IT" sz="1700" dirty="0"/>
              <a:t> </a:t>
            </a:r>
            <a:r>
              <a:rPr lang="it-IT" sz="1700" dirty="0" err="1"/>
              <a:t>analyzed</a:t>
            </a:r>
            <a:r>
              <a:rPr lang="it-IT" sz="1700" dirty="0"/>
              <a:t> </a:t>
            </a:r>
            <a:r>
              <a:rPr lang="it-IT" sz="1700" dirty="0" err="1"/>
              <a:t>across</a:t>
            </a:r>
            <a:r>
              <a:rPr lang="it-IT" sz="1700" dirty="0"/>
              <a:t> pixels from the 3 subsets </a:t>
            </a:r>
            <a:r>
              <a:rPr lang="it-IT" sz="1700" dirty="0" err="1"/>
              <a:t>at</a:t>
            </a:r>
            <a:r>
              <a:rPr lang="it-IT" sz="1700" dirty="0"/>
              <a:t> </a:t>
            </a:r>
            <a:r>
              <a:rPr lang="it-IT" sz="1700" dirty="0" err="1"/>
              <a:t>their</a:t>
            </a:r>
            <a:r>
              <a:rPr lang="it-IT" sz="1700" dirty="0"/>
              <a:t> </a:t>
            </a:r>
            <a:r>
              <a:rPr lang="it-IT" sz="1700" b="1" dirty="0"/>
              <a:t>Optimum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NPS in </a:t>
            </a:r>
            <a:r>
              <a:rPr lang="it-IT" sz="1700" dirty="0" err="1"/>
              <a:t>terms</a:t>
            </a:r>
            <a:r>
              <a:rPr lang="it-IT" sz="1700" dirty="0"/>
              <a:t> of </a:t>
            </a:r>
            <a:r>
              <a:rPr lang="it-IT" sz="1700" b="1" dirty="0"/>
              <a:t>frequency shift </a:t>
            </a:r>
            <a:r>
              <a:rPr lang="it-IT" sz="1700" dirty="0" err="1"/>
              <a:t>variable</a:t>
            </a:r>
            <a:r>
              <a:rPr lang="it-IT" sz="1700" b="1" dirty="0"/>
              <a:t>:</a:t>
            </a:r>
          </a:p>
          <a:p>
            <a:pPr marL="1028700" lvl="1"/>
            <a:r>
              <a:rPr lang="it-IT" sz="1700" b="1" dirty="0" err="1"/>
              <a:t>Remove</a:t>
            </a:r>
            <a:r>
              <a:rPr lang="it-IT" sz="1700" b="1" dirty="0"/>
              <a:t> Q </a:t>
            </a:r>
            <a:r>
              <a:rPr lang="it-IT" sz="1700" b="1" dirty="0" err="1"/>
              <a:t>dependency</a:t>
            </a:r>
            <a:endParaRPr lang="it-IT" sz="1700" b="1" dirty="0"/>
          </a:p>
          <a:p>
            <a:pPr marL="1028700" lvl="1"/>
            <a:endParaRPr lang="it-IT" sz="1700" b="1" dirty="0"/>
          </a:p>
          <a:p>
            <a:pPr lvl="1" indent="0">
              <a:buNone/>
            </a:pPr>
            <a:endParaRPr lang="it-IT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The more </a:t>
            </a:r>
            <a:r>
              <a:rPr lang="it-IT" sz="1700" b="1" dirty="0"/>
              <a:t>compact</a:t>
            </a:r>
            <a:r>
              <a:rPr lang="it-IT" sz="1700" dirty="0"/>
              <a:t> </a:t>
            </a:r>
            <a:r>
              <a:rPr lang="it-IT" sz="1700" dirty="0" err="1"/>
              <a:t>is</a:t>
            </a:r>
            <a:r>
              <a:rPr lang="it-IT" sz="1700" dirty="0"/>
              <a:t> the </a:t>
            </a:r>
            <a:r>
              <a:rPr lang="it-IT" sz="1700" b="1" dirty="0" err="1"/>
              <a:t>meander</a:t>
            </a:r>
            <a:r>
              <a:rPr lang="it-IT" sz="1700" dirty="0"/>
              <a:t>, the </a:t>
            </a:r>
            <a:r>
              <a:rPr lang="it-IT" sz="1700" b="1" dirty="0" err="1"/>
              <a:t>higher</a:t>
            </a:r>
            <a:r>
              <a:rPr lang="it-IT" sz="1700" dirty="0"/>
              <a:t> </a:t>
            </a:r>
            <a:r>
              <a:rPr lang="it-IT" sz="1700" dirty="0" err="1"/>
              <a:t>is</a:t>
            </a:r>
            <a:r>
              <a:rPr lang="it-IT" sz="1700" dirty="0"/>
              <a:t> the </a:t>
            </a:r>
            <a:r>
              <a:rPr lang="it-IT" sz="1700" b="1" dirty="0" err="1"/>
              <a:t>noise</a:t>
            </a:r>
            <a:r>
              <a:rPr lang="it-IT" sz="1700" dirty="0"/>
              <a:t> </a:t>
            </a:r>
            <a:r>
              <a:rPr lang="it-IT" sz="1700" dirty="0" err="1"/>
              <a:t>level</a:t>
            </a:r>
            <a:r>
              <a:rPr lang="it-IT" sz="1700" dirty="0"/>
              <a:t> </a:t>
            </a:r>
            <a:r>
              <a:rPr lang="it-IT" sz="1700" dirty="0" err="1"/>
              <a:t>exhibited</a:t>
            </a:r>
            <a:endParaRPr lang="it-IT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 err="1"/>
              <a:t>Main</a:t>
            </a:r>
            <a:r>
              <a:rPr lang="it-IT" sz="1700" dirty="0"/>
              <a:t> source: TLS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8C6E8C-281C-B6DA-BCCE-32B266AA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0707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CBD12358-51D2-46B3-9BDE-DF29528B9454}" type="slidenum">
              <a:rPr lang="it-IT" smtClean="0"/>
              <a:pPr rtl="0">
                <a:spcAft>
                  <a:spcPts val="600"/>
                </a:spcAft>
              </a:pPr>
              <a:t>21</a:t>
            </a:fld>
            <a:endParaRPr lang="it-IT" dirty="0"/>
          </a:p>
        </p:txBody>
      </p:sp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8DFB5F7E-76CF-852E-067A-0469D2DD1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0" y="1205120"/>
            <a:ext cx="8778284" cy="4389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F728C70-61F8-44D9-35AA-83A2E691D319}"/>
                  </a:ext>
                </a:extLst>
              </p:cNvPr>
              <p:cNvSpPr txBox="1"/>
              <p:nvPr/>
            </p:nvSpPr>
            <p:spPr>
              <a:xfrm>
                <a:off x="10066319" y="3973434"/>
                <a:ext cx="884025" cy="524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F728C70-61F8-44D9-35AA-83A2E691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319" y="3973434"/>
                <a:ext cx="884025" cy="5247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570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8E24D-1C08-1EB2-7C00-3FD69B29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01"/>
            <a:ext cx="10515600" cy="814451"/>
          </a:xfrm>
        </p:spPr>
        <p:txBody>
          <a:bodyPr/>
          <a:lstStyle/>
          <a:p>
            <a:r>
              <a:rPr lang="it-IT" dirty="0"/>
              <a:t>Next </a:t>
            </a:r>
            <a:r>
              <a:rPr lang="it-IT" dirty="0" err="1"/>
              <a:t>KID’s</a:t>
            </a:r>
            <a:r>
              <a:rPr lang="it-IT" dirty="0"/>
              <a:t>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75A6AF5-D9A6-DF1A-A408-0EE826ECCD39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643128" y="4227004"/>
                <a:ext cx="11091672" cy="1979803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/>
                  <a:t>Wider </a:t>
                </a:r>
                <a:r>
                  <a:rPr lang="it-IT" b="1" dirty="0" err="1"/>
                  <a:t>meanders</a:t>
                </a:r>
                <a:r>
                  <a:rPr lang="it-IT" b="1" dirty="0"/>
                  <a:t> </a:t>
                </a:r>
                <a:r>
                  <a:rPr lang="it-IT" dirty="0"/>
                  <a:t>in </a:t>
                </a:r>
                <a:r>
                  <a:rPr lang="it-IT" b="1" dirty="0"/>
                  <a:t>future </a:t>
                </a:r>
                <a:r>
                  <a:rPr lang="it-IT" b="1" dirty="0" err="1"/>
                  <a:t>KIDs</a:t>
                </a:r>
                <a:r>
                  <a:rPr lang="it-IT" b="1" dirty="0"/>
                  <a:t> </a:t>
                </a:r>
                <a:r>
                  <a:rPr lang="it-IT" dirty="0" err="1"/>
                  <a:t>could</a:t>
                </a:r>
                <a:r>
                  <a:rPr lang="it-IT" dirty="0"/>
                  <a:t> reduce </a:t>
                </a:r>
                <a:r>
                  <a:rPr lang="it-IT" dirty="0" err="1"/>
                  <a:t>noise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20</a:t>
                </a:r>
                <a:r>
                  <a:rPr lang="it-IT" b="1" dirty="0"/>
                  <a:t>/12</a:t>
                </a:r>
                <a:r>
                  <a:rPr lang="it-IT" dirty="0"/>
                  <a:t> </a:t>
                </a:r>
                <a:r>
                  <a:rPr lang="it-IT" dirty="0" err="1"/>
                  <a:t>configuration</a:t>
                </a:r>
                <a:r>
                  <a:rPr lang="it-IT" dirty="0"/>
                  <a:t> </a:t>
                </a:r>
                <a:r>
                  <a:rPr lang="it-IT" dirty="0" err="1"/>
                  <a:t>seems</a:t>
                </a:r>
                <a:r>
                  <a:rPr lang="it-IT" dirty="0"/>
                  <a:t> to be </a:t>
                </a:r>
                <a:r>
                  <a:rPr lang="it-IT" b="1" dirty="0" err="1"/>
                  <a:t>promising</a:t>
                </a:r>
                <a:r>
                  <a:rPr lang="it-IT" dirty="0"/>
                  <a:t> with </a:t>
                </a:r>
                <a:r>
                  <a:rPr lang="it-IT" dirty="0" err="1"/>
                  <a:t>respect</a:t>
                </a:r>
                <a:r>
                  <a:rPr lang="it-IT" dirty="0"/>
                  <a:t> to the </a:t>
                </a:r>
                <a:r>
                  <a:rPr lang="it-IT" dirty="0" err="1"/>
                  <a:t>current</a:t>
                </a:r>
                <a:r>
                  <a:rPr lang="it-IT" dirty="0"/>
                  <a:t> 20</a:t>
                </a:r>
                <a:r>
                  <a:rPr lang="it-IT" b="1" dirty="0"/>
                  <a:t>/8</a:t>
                </a:r>
                <a:r>
                  <a:rPr lang="it-IT" dirty="0"/>
                  <a:t> (</a:t>
                </a:r>
                <a:r>
                  <a:rPr lang="it-IT" b="1" dirty="0"/>
                  <a:t>minimal </a:t>
                </a:r>
                <a:r>
                  <a:rPr lang="it-IT" dirty="0"/>
                  <a:t>impact</a:t>
                </a:r>
                <a:r>
                  <a:rPr lang="it-IT" b="1" dirty="0"/>
                  <a:t> </a:t>
                </a:r>
                <a:r>
                  <a:rPr lang="it-IT" dirty="0"/>
                  <a:t>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/>
                  <a:t> </a:t>
                </a:r>
                <a:r>
                  <a:rPr lang="it-IT" b="1" dirty="0"/>
                  <a:t>reduction</a:t>
                </a:r>
                <a:r>
                  <a:rPr lang="it-IT" dirty="0"/>
                  <a:t>; </a:t>
                </a:r>
                <a:r>
                  <a:rPr lang="it-IT" b="1" dirty="0" err="1"/>
                  <a:t>less</a:t>
                </a:r>
                <a:r>
                  <a:rPr lang="it-IT" b="1" dirty="0"/>
                  <a:t> </a:t>
                </a:r>
                <a:r>
                  <a:rPr lang="it-IT" b="1" dirty="0" err="1"/>
                  <a:t>noise</a:t>
                </a:r>
                <a:r>
                  <a:rPr lang="it-IT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 err="1"/>
                  <a:t>Further</a:t>
                </a:r>
                <a:r>
                  <a:rPr lang="it-IT" b="1" dirty="0"/>
                  <a:t> works</a:t>
                </a:r>
                <a:r>
                  <a:rPr lang="it-IT" dirty="0"/>
                  <a:t> </a:t>
                </a:r>
                <a:r>
                  <a:rPr lang="it-IT" dirty="0" err="1"/>
                  <a:t>could</a:t>
                </a:r>
                <a:r>
                  <a:rPr lang="it-IT" dirty="0"/>
                  <a:t> </a:t>
                </a:r>
                <a:r>
                  <a:rPr lang="it-IT" b="1" dirty="0"/>
                  <a:t>validate </a:t>
                </a:r>
                <a:r>
                  <a:rPr lang="it-IT" b="1" dirty="0" err="1"/>
                  <a:t>these</a:t>
                </a:r>
                <a:r>
                  <a:rPr lang="it-IT" b="1" dirty="0"/>
                  <a:t> </a:t>
                </a:r>
                <a:r>
                  <a:rPr lang="it-IT" b="1" dirty="0" err="1"/>
                  <a:t>results</a:t>
                </a:r>
                <a:r>
                  <a:rPr lang="it-IT" b="1" dirty="0"/>
                  <a:t> </a:t>
                </a:r>
                <a:r>
                  <a:rPr lang="it-IT" dirty="0"/>
                  <a:t>and </a:t>
                </a:r>
                <a:r>
                  <a:rPr lang="it-IT" dirty="0" err="1"/>
                  <a:t>exploring</a:t>
                </a:r>
                <a:r>
                  <a:rPr lang="it-IT" dirty="0"/>
                  <a:t> </a:t>
                </a:r>
                <a:r>
                  <a:rPr lang="it-IT" b="1" dirty="0"/>
                  <a:t>new design </a:t>
                </a:r>
                <a:r>
                  <a:rPr lang="it-IT" b="1" dirty="0" err="1"/>
                  <a:t>optimization</a:t>
                </a:r>
                <a:endParaRPr lang="it-IT" b="1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75A6AF5-D9A6-DF1A-A408-0EE826ECCD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643128" y="4227004"/>
                <a:ext cx="11091672" cy="1979803"/>
              </a:xfrm>
              <a:blipFill>
                <a:blip r:embed="rId3"/>
                <a:stretch>
                  <a:fillRect l="-385" t="-27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F5210E-597C-DA5E-3AB2-1843110A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22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6ADB9B59-5644-7C1E-D1FA-AE4CF32173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8779014"/>
                  </p:ext>
                </p:extLst>
              </p:nvPr>
            </p:nvGraphicFramePr>
            <p:xfrm>
              <a:off x="0" y="1816775"/>
              <a:ext cx="4099426" cy="1202130"/>
            </p:xfrm>
            <a:graphic>
              <a:graphicData uri="http://schemas.openxmlformats.org/drawingml/2006/table">
                <a:tbl>
                  <a:tblPr firstRow="1">
                    <a:tableStyleId>{00A15C55-8517-42AA-B614-E9B94910E393}</a:tableStyleId>
                  </a:tblPr>
                  <a:tblGrid>
                    <a:gridCol w="1143000">
                      <a:extLst>
                        <a:ext uri="{9D8B030D-6E8A-4147-A177-3AD203B41FA5}">
                          <a16:colId xmlns:a16="http://schemas.microsoft.com/office/drawing/2014/main" val="1267758810"/>
                        </a:ext>
                      </a:extLst>
                    </a:gridCol>
                    <a:gridCol w="974168">
                      <a:extLst>
                        <a:ext uri="{9D8B030D-6E8A-4147-A177-3AD203B41FA5}">
                          <a16:colId xmlns:a16="http://schemas.microsoft.com/office/drawing/2014/main" val="4072848328"/>
                        </a:ext>
                      </a:extLst>
                    </a:gridCol>
                    <a:gridCol w="972477">
                      <a:extLst>
                        <a:ext uri="{9D8B030D-6E8A-4147-A177-3AD203B41FA5}">
                          <a16:colId xmlns:a16="http://schemas.microsoft.com/office/drawing/2014/main" val="2694614007"/>
                        </a:ext>
                      </a:extLst>
                    </a:gridCol>
                    <a:gridCol w="1009781">
                      <a:extLst>
                        <a:ext uri="{9D8B030D-6E8A-4147-A177-3AD203B41FA5}">
                          <a16:colId xmlns:a16="http://schemas.microsoft.com/office/drawing/2014/main" val="1986391852"/>
                        </a:ext>
                      </a:extLst>
                    </a:gridCol>
                  </a:tblGrid>
                  <a:tr h="60106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32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it-IT" sz="3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12 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016872"/>
                      </a:ext>
                    </a:extLst>
                  </a:tr>
                  <a:tr h="601065">
                    <a:tc>
                      <a:txBody>
                        <a:bodyPr/>
                        <a:lstStyle/>
                        <a:p>
                          <a:r>
                            <a:rPr lang="it-IT" b="1" dirty="0" err="1"/>
                            <a:t>Median</a:t>
                          </a:r>
                          <a:endParaRPr lang="it-IT" b="1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0,0523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399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6ADB9B59-5644-7C1E-D1FA-AE4CF32173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8779014"/>
                  </p:ext>
                </p:extLst>
              </p:nvPr>
            </p:nvGraphicFramePr>
            <p:xfrm>
              <a:off x="0" y="1816775"/>
              <a:ext cx="4099426" cy="1202130"/>
            </p:xfrm>
            <a:graphic>
              <a:graphicData uri="http://schemas.openxmlformats.org/drawingml/2006/table">
                <a:tbl>
                  <a:tblPr firstRow="1">
                    <a:tableStyleId>{00A15C55-8517-42AA-B614-E9B94910E393}</a:tableStyleId>
                  </a:tblPr>
                  <a:tblGrid>
                    <a:gridCol w="1143000">
                      <a:extLst>
                        <a:ext uri="{9D8B030D-6E8A-4147-A177-3AD203B41FA5}">
                          <a16:colId xmlns:a16="http://schemas.microsoft.com/office/drawing/2014/main" val="1267758810"/>
                        </a:ext>
                      </a:extLst>
                    </a:gridCol>
                    <a:gridCol w="974168">
                      <a:extLst>
                        <a:ext uri="{9D8B030D-6E8A-4147-A177-3AD203B41FA5}">
                          <a16:colId xmlns:a16="http://schemas.microsoft.com/office/drawing/2014/main" val="4072848328"/>
                        </a:ext>
                      </a:extLst>
                    </a:gridCol>
                    <a:gridCol w="972477">
                      <a:extLst>
                        <a:ext uri="{9D8B030D-6E8A-4147-A177-3AD203B41FA5}">
                          <a16:colId xmlns:a16="http://schemas.microsoft.com/office/drawing/2014/main" val="2694614007"/>
                        </a:ext>
                      </a:extLst>
                    </a:gridCol>
                    <a:gridCol w="1009781">
                      <a:extLst>
                        <a:ext uri="{9D8B030D-6E8A-4147-A177-3AD203B41FA5}">
                          <a16:colId xmlns:a16="http://schemas.microsoft.com/office/drawing/2014/main" val="1986391852"/>
                        </a:ext>
                      </a:extLst>
                    </a:gridCol>
                  </a:tblGrid>
                  <a:tr h="60106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1064" t="-4040" r="-260106" b="-102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12 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b="0" dirty="0">
                              <a:solidFill>
                                <a:schemeClr val="tx1"/>
                              </a:solidFill>
                            </a:rPr>
                            <a:t>20/</a:t>
                          </a:r>
                          <a:r>
                            <a:rPr lang="it-IT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7016872"/>
                      </a:ext>
                    </a:extLst>
                  </a:tr>
                  <a:tr h="601065">
                    <a:tc>
                      <a:txBody>
                        <a:bodyPr/>
                        <a:lstStyle/>
                        <a:p>
                          <a:r>
                            <a:rPr lang="it-IT" b="1" dirty="0" err="1"/>
                            <a:t>Median</a:t>
                          </a:r>
                          <a:endParaRPr lang="it-IT" b="1" dirty="0"/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0,0461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0,0473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0,0523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399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ttangolo 3">
            <a:extLst>
              <a:ext uri="{FF2B5EF4-FFF2-40B4-BE49-F238E27FC236}">
                <a16:creationId xmlns:a16="http://schemas.microsoft.com/office/drawing/2014/main" id="{AA29C0D5-E353-0EDF-C5D6-A132D76E9A5F}"/>
              </a:ext>
            </a:extLst>
          </p:cNvPr>
          <p:cNvSpPr/>
          <p:nvPr/>
        </p:nvSpPr>
        <p:spPr>
          <a:xfrm>
            <a:off x="2139696" y="1816775"/>
            <a:ext cx="978408" cy="615529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31A2E3-E84C-E00B-288F-CD2ED1E5B06D}"/>
              </a:ext>
            </a:extLst>
          </p:cNvPr>
          <p:cNvSpPr txBox="1"/>
          <p:nvPr/>
        </p:nvSpPr>
        <p:spPr>
          <a:xfrm>
            <a:off x="2871216" y="1182497"/>
            <a:ext cx="2560320" cy="338554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i="1" dirty="0" err="1">
                <a:solidFill>
                  <a:schemeClr val="tx1"/>
                </a:solidFill>
              </a:rPr>
              <a:t>Current</a:t>
            </a:r>
            <a:r>
              <a:rPr lang="it-IT" i="1" dirty="0">
                <a:solidFill>
                  <a:schemeClr val="tx1"/>
                </a:solidFill>
              </a:rPr>
              <a:t> </a:t>
            </a:r>
            <a:r>
              <a:rPr lang="it-IT" i="1" dirty="0" err="1">
                <a:solidFill>
                  <a:schemeClr val="tx1"/>
                </a:solidFill>
              </a:rPr>
              <a:t>configuration</a:t>
            </a:r>
            <a:endParaRPr lang="it-IT" i="1" dirty="0">
              <a:solidFill>
                <a:schemeClr val="tx1"/>
              </a:solidFill>
            </a:endParaRPr>
          </a:p>
        </p:txBody>
      </p:sp>
      <p:sp>
        <p:nvSpPr>
          <p:cNvPr id="14" name="Freccia curva 13">
            <a:extLst>
              <a:ext uri="{FF2B5EF4-FFF2-40B4-BE49-F238E27FC236}">
                <a16:creationId xmlns:a16="http://schemas.microsoft.com/office/drawing/2014/main" id="{96B4F499-4209-BE4B-BF93-2A22C704FD47}"/>
              </a:ext>
            </a:extLst>
          </p:cNvPr>
          <p:cNvSpPr/>
          <p:nvPr/>
        </p:nvSpPr>
        <p:spPr>
          <a:xfrm>
            <a:off x="2505456" y="1367163"/>
            <a:ext cx="265176" cy="36933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E22296C8-C9D4-3A7B-AA43-F1CB4E410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58" y="1182497"/>
            <a:ext cx="5516880" cy="2758440"/>
          </a:xfrm>
          <a:prstGeom prst="rect">
            <a:avLst/>
          </a:prstGeom>
        </p:spPr>
      </p:pic>
      <p:sp>
        <p:nvSpPr>
          <p:cNvPr id="12" name="Freccia bidirezionale orizzontale 11">
            <a:extLst>
              <a:ext uri="{FF2B5EF4-FFF2-40B4-BE49-F238E27FC236}">
                <a16:creationId xmlns:a16="http://schemas.microsoft.com/office/drawing/2014/main" id="{99463551-6E55-E24A-A50E-1B06910E71FD}"/>
              </a:ext>
            </a:extLst>
          </p:cNvPr>
          <p:cNvSpPr/>
          <p:nvPr/>
        </p:nvSpPr>
        <p:spPr>
          <a:xfrm>
            <a:off x="4902708" y="2289824"/>
            <a:ext cx="710183" cy="12801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079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Thanks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455" y="755171"/>
            <a:ext cx="4619937" cy="5315035"/>
          </a:xfrm>
          <a:noFill/>
        </p:spPr>
        <p:txBody>
          <a:bodyPr rtlCol="0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dirty="0"/>
              <a:t>Giovanni Luca Pesce, </a:t>
            </a:r>
            <a:r>
              <a:rPr lang="it-IT" dirty="0" err="1"/>
              <a:t>MSc</a:t>
            </a:r>
            <a:endParaRPr lang="it-IT" dirty="0"/>
          </a:p>
          <a:p>
            <a:pPr rtl="0"/>
            <a:r>
              <a:rPr lang="it-IT" dirty="0"/>
              <a:t>Università di Roma la Sapienza</a:t>
            </a:r>
          </a:p>
          <a:p>
            <a:pPr rtl="0"/>
            <a:r>
              <a:rPr lang="it-IT" dirty="0"/>
              <a:t>INFN-Roma1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32BE32-ED88-80D1-73DD-F5295716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2484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2C4F0-CB13-0607-E7EE-FAD729D1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786E0-62DA-5DBB-2676-F8CA92221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634" y="1897425"/>
            <a:ext cx="5416732" cy="3063149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Backup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122A0BA-6C76-95DF-A515-8FA0A588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1530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344C57-3E3D-4AB8-E590-E535B242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12864"/>
          </a:xfrm>
        </p:spPr>
        <p:txBody>
          <a:bodyPr/>
          <a:lstStyle/>
          <a:p>
            <a:r>
              <a:rPr lang="it-IT" dirty="0"/>
              <a:t>Quality </a:t>
            </a:r>
            <a:r>
              <a:rPr lang="it-IT" dirty="0" err="1"/>
              <a:t>Factors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7A70CBA-C09C-CB71-70DD-3AF467D8D729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97536" y="1740154"/>
                <a:ext cx="6934200" cy="429768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dirty="0"/>
                  <a:t>: Combination </a:t>
                </a:r>
                <a:r>
                  <a:rPr lang="it-IT" dirty="0" err="1"/>
                  <a:t>between</a:t>
                </a:r>
                <a:r>
                  <a:rPr lang="it-IT" dirty="0"/>
                  <a:t> </a:t>
                </a:r>
                <a:r>
                  <a:rPr lang="it-IT" dirty="0" err="1"/>
                  <a:t>losses</a:t>
                </a:r>
                <a:r>
                  <a:rPr lang="it-IT" dirty="0"/>
                  <a:t> due to quasi-</a:t>
                </a:r>
                <a:r>
                  <a:rPr lang="it-IT" dirty="0" err="1"/>
                  <a:t>particles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and </a:t>
                </a:r>
                <a:r>
                  <a:rPr lang="it-IT" dirty="0" err="1"/>
                  <a:t>other</a:t>
                </a:r>
                <a:r>
                  <a:rPr lang="it-IT" dirty="0"/>
                  <a:t> </a:t>
                </a:r>
                <a:r>
                  <a:rPr lang="it-IT" dirty="0" err="1"/>
                  <a:t>internal</a:t>
                </a:r>
                <a:r>
                  <a:rPr lang="it-IT" dirty="0"/>
                  <a:t> </a:t>
                </a:r>
                <a:r>
                  <a:rPr lang="it-IT" dirty="0" err="1"/>
                  <a:t>mechanism</a:t>
                </a:r>
                <a:r>
                  <a:rPr lang="it-IT" dirty="0"/>
                  <a:t> </a:t>
                </a:r>
                <a:r>
                  <a:rPr lang="it-IT" dirty="0" err="1"/>
                  <a:t>losses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 metal film </a:t>
                </a:r>
                <a:r>
                  <a:rPr lang="it-IT" dirty="0" err="1"/>
                  <a:t>quality</a:t>
                </a:r>
                <a:r>
                  <a:rPr lang="it-IT" dirty="0"/>
                  <a:t>, </a:t>
                </a:r>
                <a:r>
                  <a:rPr lang="it-IT" dirty="0" err="1"/>
                  <a:t>substrate</a:t>
                </a:r>
                <a:r>
                  <a:rPr lang="it-IT" dirty="0"/>
                  <a:t> </a:t>
                </a:r>
                <a:r>
                  <a:rPr lang="it-IT" dirty="0" err="1"/>
                  <a:t>losses</a:t>
                </a:r>
                <a:r>
                  <a:rPr lang="it-IT" dirty="0"/>
                  <a:t>, </a:t>
                </a:r>
                <a:r>
                  <a:rPr lang="it-IT" dirty="0" err="1"/>
                  <a:t>radiation</a:t>
                </a:r>
                <a:r>
                  <a:rPr lang="it-IT" dirty="0"/>
                  <a:t> ecc. )</a:t>
                </a:r>
              </a:p>
              <a:p>
                <a:r>
                  <a:rPr lang="it-IT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𝑞𝑝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dirty="0"/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r>
                  <a:rPr lang="en-US" dirty="0"/>
                  <a:t>energy loss due to coupling mechanisms. It measures the     efficiency of energy transfer to or from the resonator</a:t>
                </a:r>
              </a:p>
              <a:p>
                <a:r>
                  <a:rPr lang="en-US" dirty="0"/>
                  <a:t>Higher values indicating a weaker coupling and lower energy loss through external connections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7A70CBA-C09C-CB71-70DD-3AF467D8D7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97536" y="1740154"/>
                <a:ext cx="6934200" cy="4297680"/>
              </a:xfrm>
              <a:blipFill>
                <a:blip r:embed="rId2"/>
                <a:stretch>
                  <a:fillRect l="-703" t="-1135" r="-14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D93D0A1D-0939-8A8A-6D2F-4D2F86FE610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903029" y="3022568"/>
                <a:ext cx="3450771" cy="812864"/>
              </a:xfr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D93D0A1D-0939-8A8A-6D2F-4D2F86FE61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903029" y="3022568"/>
                <a:ext cx="3450771" cy="81286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1739EE-D4D7-C367-32E7-692DCACB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25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3">
                <a:extLst>
                  <a:ext uri="{FF2B5EF4-FFF2-40B4-BE49-F238E27FC236}">
                    <a16:creationId xmlns:a16="http://schemas.microsoft.com/office/drawing/2014/main" id="{B16A6786-E4C7-5F42-BD5E-77F638E58E80}"/>
                  </a:ext>
                </a:extLst>
              </p:cNvPr>
              <p:cNvSpPr txBox="1"/>
              <p:nvPr/>
            </p:nvSpPr>
            <p:spPr>
              <a:xfrm>
                <a:off x="6096000" y="136557"/>
                <a:ext cx="4404184" cy="909352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𝑒𝑛𝑒𝑟𝑔𝑦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𝑠𝑡𝑜𝑟𝑒𝑑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𝑝𝑜𝑤𝑒𝑟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23">
                <a:extLst>
                  <a:ext uri="{FF2B5EF4-FFF2-40B4-BE49-F238E27FC236}">
                    <a16:creationId xmlns:a16="http://schemas.microsoft.com/office/drawing/2014/main" id="{B16A6786-E4C7-5F42-BD5E-77F638E58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6557"/>
                <a:ext cx="4404184" cy="909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306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8EBD6C-CC59-BAB8-B120-831FD02B4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1152"/>
          </a:xfrm>
        </p:spPr>
        <p:txBody>
          <a:bodyPr/>
          <a:lstStyle/>
          <a:p>
            <a:r>
              <a:rPr lang="it-IT" dirty="0" err="1"/>
              <a:t>Noise</a:t>
            </a:r>
            <a:r>
              <a:rPr lang="it-IT" dirty="0"/>
              <a:t> Sources in </a:t>
            </a:r>
            <a:r>
              <a:rPr lang="it-IT" dirty="0" err="1"/>
              <a:t>MKIDs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68117-4909-5CA6-8EC5-8CA8B8247E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1825625"/>
            <a:ext cx="6934200" cy="4297680"/>
          </a:xfrm>
        </p:spPr>
        <p:txBody>
          <a:bodyPr/>
          <a:lstStyle/>
          <a:p>
            <a:r>
              <a:rPr lang="it-IT" sz="2400" dirty="0"/>
              <a:t>3 </a:t>
            </a:r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dirty="0" err="1"/>
              <a:t>noise</a:t>
            </a:r>
            <a:r>
              <a:rPr lang="it-IT" sz="2400" dirty="0"/>
              <a:t> sources:</a:t>
            </a:r>
          </a:p>
          <a:p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Generation-</a:t>
            </a:r>
            <a:r>
              <a:rPr lang="it-IT" dirty="0" err="1"/>
              <a:t>Recombination</a:t>
            </a:r>
            <a:r>
              <a:rPr lang="it-IT" dirty="0"/>
              <a:t> </a:t>
            </a:r>
            <a:r>
              <a:rPr lang="it-IT" dirty="0" err="1"/>
              <a:t>Noise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Two Level System </a:t>
            </a:r>
            <a:r>
              <a:rPr lang="it-IT" dirty="0" err="1"/>
              <a:t>Noise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Readout</a:t>
            </a:r>
            <a:r>
              <a:rPr lang="it-IT" dirty="0"/>
              <a:t> </a:t>
            </a:r>
            <a:r>
              <a:rPr lang="it-IT" dirty="0" err="1"/>
              <a:t>Noise</a:t>
            </a:r>
            <a:endParaRPr lang="it-IT" dirty="0"/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E1F545-B105-1D0A-7025-2B655BC6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26</a:t>
            </a:fld>
            <a:endParaRPr lang="it-IT" dirty="0"/>
          </a:p>
        </p:txBody>
      </p:sp>
      <p:pic>
        <p:nvPicPr>
          <p:cNvPr id="7" name="Immagine 6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C3F13DD-C18E-6A26-F8BB-C97C74516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22" y="931736"/>
            <a:ext cx="7981740" cy="43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0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2FA537-59CB-5228-4EFA-F77B3533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76707"/>
          </a:xfrm>
        </p:spPr>
        <p:txBody>
          <a:bodyPr/>
          <a:lstStyle/>
          <a:p>
            <a:pPr algn="ctr"/>
            <a:r>
              <a:rPr lang="it-IT" dirty="0"/>
              <a:t>TLS </a:t>
            </a:r>
            <a:r>
              <a:rPr lang="it-IT" dirty="0" err="1"/>
              <a:t>Noise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AB5BEB-A934-1C59-BCE5-704D4D7C583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1466" y="1248918"/>
            <a:ext cx="4711839" cy="54725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Electrical</a:t>
            </a:r>
            <a:r>
              <a:rPr lang="it-IT" dirty="0"/>
              <a:t> </a:t>
            </a:r>
            <a:r>
              <a:rPr lang="it-IT" dirty="0" err="1"/>
              <a:t>fluctuations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ground and an </a:t>
            </a:r>
            <a:r>
              <a:rPr lang="it-IT" dirty="0" err="1"/>
              <a:t>excited</a:t>
            </a:r>
            <a:r>
              <a:rPr lang="it-IT" dirty="0"/>
              <a:t> state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surface</a:t>
            </a:r>
            <a:r>
              <a:rPr lang="it-IT" dirty="0"/>
              <a:t> of the </a:t>
            </a:r>
            <a:r>
              <a:rPr lang="it-IT" dirty="0" err="1"/>
              <a:t>substrate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fluctuations</a:t>
            </a:r>
            <a:r>
              <a:rPr lang="it-IT" dirty="0"/>
              <a:t> cause </a:t>
            </a:r>
            <a:r>
              <a:rPr lang="it-IT" dirty="0" err="1"/>
              <a:t>instabilities</a:t>
            </a:r>
            <a:r>
              <a:rPr lang="it-IT" dirty="0"/>
              <a:t> in the </a:t>
            </a:r>
            <a:r>
              <a:rPr lang="it-IT" dirty="0" err="1"/>
              <a:t>dielectric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of the </a:t>
            </a:r>
            <a:r>
              <a:rPr lang="it-IT" dirty="0" err="1"/>
              <a:t>substrate</a:t>
            </a:r>
            <a:r>
              <a:rPr lang="it-IT" dirty="0"/>
              <a:t> </a:t>
            </a:r>
            <a:r>
              <a:rPr lang="it-IT" dirty="0" err="1"/>
              <a:t>material</a:t>
            </a:r>
            <a:endParaRPr lang="it-IT" dirty="0"/>
          </a:p>
        </p:txBody>
      </p:sp>
      <p:pic>
        <p:nvPicPr>
          <p:cNvPr id="7" name="Segnaposto contenuto 6" descr="Immagine che contiene testo, linea, Carattere, schermata&#10;&#10;Descrizione generata automaticamente">
            <a:extLst>
              <a:ext uri="{FF2B5EF4-FFF2-40B4-BE49-F238E27FC236}">
                <a16:creationId xmlns:a16="http://schemas.microsoft.com/office/drawing/2014/main" id="{BE8228D9-5021-8A51-4294-8BAED8D236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871" y="576707"/>
            <a:ext cx="7037129" cy="2038842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179131-9EAD-61DC-F078-98B27E3F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27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A652EE7-5CDF-8144-E4E8-9DFA423CD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305" y="2844743"/>
            <a:ext cx="7037130" cy="69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16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785295-F81E-5239-E29C-5F6D2399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68147"/>
          </a:xfrm>
        </p:spPr>
        <p:txBody>
          <a:bodyPr/>
          <a:lstStyle/>
          <a:p>
            <a:pPr algn="ctr"/>
            <a:r>
              <a:rPr lang="it-IT" dirty="0"/>
              <a:t>Alpha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A8AC1E80-9933-034F-ACE5-03BFEA50FF7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07936" y="2077870"/>
                <a:ext cx="4892040" cy="1227104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In the </a:t>
                </a:r>
                <a:r>
                  <a:rPr lang="it-IT" dirty="0" err="1"/>
                  <a:t>simulation</a:t>
                </a:r>
                <a:r>
                  <a:rPr lang="it-IT" dirty="0"/>
                  <a:t> </a:t>
                </a:r>
                <a:r>
                  <a:rPr lang="it-IT" dirty="0" err="1"/>
                  <a:t>context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possible</a:t>
                </a:r>
                <a:r>
                  <a:rPr lang="it-IT" dirty="0"/>
                  <a:t> to estimate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extracting</a:t>
                </a:r>
                <a:r>
                  <a:rPr lang="it-IT" dirty="0"/>
                  <a:t> the </a:t>
                </a:r>
                <a:r>
                  <a:rPr lang="it-IT" dirty="0" err="1"/>
                  <a:t>resonant</a:t>
                </a:r>
                <a:r>
                  <a:rPr lang="it-IT" dirty="0"/>
                  <a:t> frequency in the </a:t>
                </a:r>
                <a:r>
                  <a:rPr lang="it-IT" dirty="0" err="1"/>
                  <a:t>condition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A8AC1E80-9933-034F-ACE5-03BFEA50F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7936" y="2077870"/>
                <a:ext cx="4892040" cy="1227104"/>
              </a:xfrm>
              <a:blipFill>
                <a:blip r:embed="rId2"/>
                <a:stretch>
                  <a:fillRect l="-873" t="-4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33C328-49D6-3A15-8A8F-779B24BB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28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19E04D6-FDA9-2D2A-02B5-34E41E090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387" y="1852351"/>
            <a:ext cx="6533669" cy="1678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AFD5D79-C0C2-2C86-FC86-2EABA51518F3}"/>
                  </a:ext>
                </a:extLst>
              </p:cNvPr>
              <p:cNvSpPr txBox="1"/>
              <p:nvPr/>
            </p:nvSpPr>
            <p:spPr>
              <a:xfrm>
                <a:off x="6363589" y="4436002"/>
                <a:ext cx="5107912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↓    →   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↓      →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↑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AFD5D79-C0C2-2C86-FC86-2EABA5151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589" y="4436002"/>
                <a:ext cx="51079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49345F0F-02CB-6BB1-09C4-D5BCA98D7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5107913" cy="203911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9D319DB4-78AD-A2F8-3DD5-08E9E6AEE226}"/>
              </a:ext>
            </a:extLst>
          </p:cNvPr>
          <p:cNvSpPr/>
          <p:nvPr/>
        </p:nvSpPr>
        <p:spPr>
          <a:xfrm>
            <a:off x="0" y="1600200"/>
            <a:ext cx="5268722" cy="516636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9BDDD87-D4C0-D73A-2F08-198644BBB240}"/>
              </a:ext>
            </a:extLst>
          </p:cNvPr>
          <p:cNvSpPr/>
          <p:nvPr/>
        </p:nvSpPr>
        <p:spPr>
          <a:xfrm>
            <a:off x="5568683" y="1435608"/>
            <a:ext cx="6515382" cy="531266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520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B0399-9EC3-0C6A-1204-42F1E6C7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13232"/>
          </a:xfrm>
        </p:spPr>
        <p:txBody>
          <a:bodyPr/>
          <a:lstStyle/>
          <a:p>
            <a:pPr algn="ctr"/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Vs Frequency </a:t>
            </a:r>
            <a:r>
              <a:rPr lang="it-IT" dirty="0" err="1"/>
              <a:t>Response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C6818FA-B922-CACE-4083-968F294BEA26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146304" y="1618615"/>
                <a:ext cx="3419856" cy="429768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00B050"/>
                    </a:solidFill>
                  </a:rPr>
                  <a:t>A </a:t>
                </a:r>
                <a:r>
                  <a:rPr lang="it-IT" dirty="0" err="1">
                    <a:solidFill>
                      <a:srgbClr val="00B050"/>
                    </a:solidFill>
                  </a:rPr>
                  <a:t>direct</a:t>
                </a:r>
                <a:r>
                  <a:rPr lang="it-IT" dirty="0">
                    <a:solidFill>
                      <a:srgbClr val="00B050"/>
                    </a:solidFill>
                  </a:rPr>
                  <a:t> </a:t>
                </a:r>
                <a:r>
                  <a:rPr lang="it-IT" dirty="0" err="1">
                    <a:solidFill>
                      <a:srgbClr val="00B050"/>
                    </a:solidFill>
                  </a:rPr>
                  <a:t>measurable</a:t>
                </a:r>
                <a:r>
                  <a:rPr lang="it-IT" dirty="0">
                    <a:solidFill>
                      <a:srgbClr val="00B050"/>
                    </a:solidFill>
                  </a:rPr>
                  <a:t> </a:t>
                </a:r>
                <a:r>
                  <a:rPr lang="it-IT" dirty="0" err="1">
                    <a:solidFill>
                      <a:srgbClr val="00B050"/>
                    </a:solidFill>
                  </a:rPr>
                  <a:t>quantity</a:t>
                </a:r>
                <a:r>
                  <a:rPr lang="it-IT" dirty="0">
                    <a:solidFill>
                      <a:srgbClr val="00B050"/>
                    </a:solidFill>
                  </a:rPr>
                  <a:t> from </a:t>
                </a:r>
                <a:r>
                  <a:rPr lang="it-IT">
                    <a:solidFill>
                      <a:srgbClr val="00B050"/>
                    </a:solidFill>
                  </a:rPr>
                  <a:t>deposited</a:t>
                </a:r>
                <a:r>
                  <a:rPr lang="it-IT" dirty="0">
                    <a:solidFill>
                      <a:srgbClr val="00B050"/>
                    </a:solidFill>
                  </a:rPr>
                  <a:t>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FF0000"/>
                    </a:solidFill>
                  </a:rPr>
                  <a:t>Non-linear </a:t>
                </a:r>
                <a:r>
                  <a:rPr lang="it-IT" dirty="0" err="1">
                    <a:solidFill>
                      <a:srgbClr val="FF0000"/>
                    </a:solidFill>
                  </a:rPr>
                  <a:t>behavior</a:t>
                </a:r>
                <a:r>
                  <a:rPr lang="it-IT" dirty="0">
                    <a:solidFill>
                      <a:srgbClr val="FF0000"/>
                    </a:solidFill>
                  </a:rPr>
                  <a:t> with </a:t>
                </a:r>
                <a:r>
                  <a:rPr lang="it-IT" dirty="0" err="1">
                    <a:solidFill>
                      <a:srgbClr val="FF0000"/>
                    </a:solidFill>
                  </a:rPr>
                  <a:t>respect</a:t>
                </a:r>
                <a:r>
                  <a:rPr lang="it-IT" dirty="0">
                    <a:solidFill>
                      <a:srgbClr val="FF0000"/>
                    </a:solidFill>
                  </a:rPr>
                  <a:t> to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FFC000"/>
                    </a:solidFill>
                  </a:rPr>
                  <a:t>Q </a:t>
                </a:r>
                <a:r>
                  <a:rPr lang="it-IT" dirty="0" err="1">
                    <a:solidFill>
                      <a:srgbClr val="FFC000"/>
                    </a:solidFill>
                  </a:rPr>
                  <a:t>dependent</a:t>
                </a:r>
                <a:endParaRPr lang="it-IT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C6818FA-B922-CACE-4083-968F294BEA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146304" y="1618615"/>
                <a:ext cx="3419856" cy="4297680"/>
              </a:xfrm>
              <a:blipFill>
                <a:blip r:embed="rId2"/>
                <a:stretch>
                  <a:fillRect l="-10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43FCB172-B6A5-36B0-DAC1-B0CE8D4191D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113276" y="1618615"/>
                <a:ext cx="3965448" cy="431914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dirty="0"/>
                  <a:t> energy </a:t>
                </a:r>
                <a:r>
                  <a:rPr lang="it-IT" dirty="0" err="1"/>
                  <a:t>conversion</a:t>
                </a:r>
                <a:r>
                  <a:rPr lang="it-IT" dirty="0"/>
                  <a:t> </a:t>
                </a:r>
                <a:r>
                  <a:rPr lang="it-IT" dirty="0" err="1"/>
                  <a:t>efficienc</a:t>
                </a:r>
                <a:r>
                  <a:rPr lang="it-IT" dirty="0"/>
                  <a:t>y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/>
                  <a:t>: </a:t>
                </a:r>
                <a:r>
                  <a:rPr lang="it-IT" dirty="0" err="1"/>
                  <a:t>Kinetic</a:t>
                </a:r>
                <a:r>
                  <a:rPr lang="it-IT" dirty="0"/>
                  <a:t>/Total </a:t>
                </a:r>
                <a:r>
                  <a:rPr lang="it-IT" dirty="0" err="1"/>
                  <a:t>inductance</a:t>
                </a:r>
                <a:endParaRPr lang="it-IT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r>
                  <a:rPr lang="it-IT" dirty="0" err="1"/>
                  <a:t>Complex</a:t>
                </a:r>
                <a:r>
                  <a:rPr lang="it-IT" dirty="0"/>
                  <a:t> </a:t>
                </a:r>
                <a:r>
                  <a:rPr lang="it-IT" dirty="0" err="1"/>
                  <a:t>response</a:t>
                </a:r>
                <a:r>
                  <a:rPr lang="it-IT" dirty="0"/>
                  <a:t> (</a:t>
                </a:r>
                <a:r>
                  <a:rPr lang="it-IT" dirty="0" err="1"/>
                  <a:t>releated</a:t>
                </a:r>
                <a:r>
                  <a:rPr lang="it-IT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/>
                  <a:t>)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dirty="0"/>
                  <a:t>: Quality </a:t>
                </a:r>
                <a:r>
                  <a:rPr lang="it-IT" dirty="0" err="1"/>
                  <a:t>factor</a:t>
                </a:r>
                <a:endParaRPr lang="it-IT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r>
                  <a:rPr lang="it-IT" dirty="0" err="1"/>
                  <a:t>Density</a:t>
                </a:r>
                <a:r>
                  <a:rPr lang="it-IT" dirty="0"/>
                  <a:t> of </a:t>
                </a:r>
                <a:r>
                  <a:rPr lang="it-IT" dirty="0" err="1"/>
                  <a:t>states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Fermi </a:t>
                </a:r>
                <a:r>
                  <a:rPr lang="it-IT" dirty="0" err="1"/>
                  <a:t>level</a:t>
                </a:r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dirty="0"/>
                  <a:t>: </a:t>
                </a:r>
                <a:r>
                  <a:rPr lang="it-IT" dirty="0" err="1"/>
                  <a:t>Inductor</a:t>
                </a:r>
                <a:r>
                  <a:rPr lang="it-IT" dirty="0"/>
                  <a:t> volume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r>
                  <a:rPr lang="it-IT" dirty="0" err="1"/>
                  <a:t>Superconductive</a:t>
                </a:r>
                <a:r>
                  <a:rPr lang="it-IT" dirty="0"/>
                  <a:t> gap</a:t>
                </a:r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43FCB172-B6A5-36B0-DAC1-B0CE8D419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113276" y="1618615"/>
                <a:ext cx="3965448" cy="4319143"/>
              </a:xfrm>
              <a:blipFill>
                <a:blip r:embed="rId3"/>
                <a:stretch>
                  <a:fillRect l="-308" t="-14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4DD3F6-782F-FC2D-A52E-6927A1A3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29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2">
                <a:extLst>
                  <a:ext uri="{FF2B5EF4-FFF2-40B4-BE49-F238E27FC236}">
                    <a16:creationId xmlns:a16="http://schemas.microsoft.com/office/drawing/2014/main" id="{FAFEC0FB-134C-F149-1A98-E9DDE4C19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1618615"/>
                <a:ext cx="3419856" cy="429768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rmAutofit/>
              </a:bodyPr>
              <a:lstStyle>
                <a:defPPr>
                  <a:defRPr lang="it-IT"/>
                </a:defPPr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Font typeface="Arial" panose="020B0604020202020204" pitchFamily="34" charset="0"/>
                  <a:buNone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8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it-IT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ar-AE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ar-A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ar-A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ar-A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ar-AE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ar-A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ar-AE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ar-AE" dirty="0"/>
              </a:p>
              <a:p>
                <a:endParaRPr lang="ar-A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Reconstructed indirectly from variations in the magnitude and phase of the resonator’s complex response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00B050"/>
                    </a:solidFill>
                  </a:rPr>
                  <a:t>Q </a:t>
                </a:r>
                <a:r>
                  <a:rPr lang="it-IT" dirty="0" err="1">
                    <a:solidFill>
                      <a:srgbClr val="00B050"/>
                    </a:solidFill>
                  </a:rPr>
                  <a:t>independent</a:t>
                </a:r>
                <a:endParaRPr lang="it-IT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Segnaposto contenuto 2">
                <a:extLst>
                  <a:ext uri="{FF2B5EF4-FFF2-40B4-BE49-F238E27FC236}">
                    <a16:creationId xmlns:a16="http://schemas.microsoft.com/office/drawing/2014/main" id="{FAFEC0FB-134C-F149-1A98-E9DDE4C19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1618615"/>
                <a:ext cx="3419856" cy="4297680"/>
              </a:xfrm>
              <a:prstGeom prst="rect">
                <a:avLst/>
              </a:prstGeom>
              <a:blipFill>
                <a:blip r:embed="rId4"/>
                <a:stretch>
                  <a:fillRect l="-1070" r="-24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01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19"/>
            <a:ext cx="6922008" cy="972439"/>
          </a:xfrm>
        </p:spPr>
        <p:txBody>
          <a:bodyPr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dirty="0"/>
              <a:t>100 mm </a:t>
            </a:r>
            <a:r>
              <a:rPr lang="it-IT" dirty="0" err="1"/>
              <a:t>thin</a:t>
            </a:r>
            <a:r>
              <a:rPr lang="it-IT" dirty="0"/>
              <a:t> 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6A33159-D030-2F82-A142-F7594072831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1335976"/>
                <a:ext cx="5462016" cy="5509705"/>
              </a:xfrm>
              <a:solidFill>
                <a:schemeClr val="bg1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defPPr>
                  <a:defRPr lang="it-IT"/>
                </a:defPPr>
              </a:lstStyle>
              <a:p>
                <a:pPr marL="342900" indent="-342900" rtl="0">
                  <a:buFont typeface="Arial" panose="020B0604020202020204" pitchFamily="34" charset="0"/>
                  <a:buChar char="•"/>
                </a:pPr>
                <a:r>
                  <a:rPr lang="it-IT" b="1" dirty="0"/>
                  <a:t>Features:</a:t>
                </a:r>
              </a:p>
              <a:p>
                <a:pPr marL="571500" lvl="1" indent="-342900"/>
                <a:r>
                  <a:rPr lang="it-IT" b="1" dirty="0"/>
                  <a:t>100 mm </a:t>
                </a:r>
                <a:r>
                  <a:rPr lang="it-IT" dirty="0" err="1"/>
                  <a:t>diameter</a:t>
                </a:r>
                <a:endParaRPr lang="it-IT" dirty="0"/>
              </a:p>
              <a:p>
                <a:pPr marL="571500" lvl="1" indent="-342900"/>
                <a:r>
                  <a:rPr lang="it-IT" b="1" dirty="0"/>
                  <a:t>300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it-IT" b="1" dirty="0"/>
                  <a:t> </a:t>
                </a:r>
                <a:r>
                  <a:rPr lang="it-IT" dirty="0"/>
                  <a:t>thick</a:t>
                </a:r>
              </a:p>
              <a:p>
                <a:pPr rtl="0"/>
                <a:endParaRPr lang="it-IT" b="1" dirty="0"/>
              </a:p>
              <a:p>
                <a:pPr marL="342900" indent="-342900" rtl="0">
                  <a:buFont typeface="Arial" panose="020B0604020202020204" pitchFamily="34" charset="0"/>
                  <a:buChar char="•"/>
                </a:pPr>
                <a:r>
                  <a:rPr lang="it-IT" b="1" dirty="0" err="1"/>
                  <a:t>Why</a:t>
                </a:r>
                <a:r>
                  <a:rPr lang="it-IT" b="1" dirty="0"/>
                  <a:t> use </a:t>
                </a:r>
                <a:r>
                  <a:rPr lang="it-IT" b="1" dirty="0" err="1"/>
                  <a:t>them</a:t>
                </a:r>
                <a:r>
                  <a:rPr lang="it-IT" b="1" dirty="0"/>
                  <a:t>?</a:t>
                </a:r>
              </a:p>
              <a:p>
                <a:pPr marL="571500" lvl="1" indent="-342900"/>
                <a:r>
                  <a:rPr lang="en-US" dirty="0"/>
                  <a:t>For </a:t>
                </a:r>
                <a:r>
                  <a:rPr lang="en-US" b="1" dirty="0"/>
                  <a:t>electrical tests </a:t>
                </a:r>
                <a:r>
                  <a:rPr lang="en-US" dirty="0"/>
                  <a:t>to evaluate the performance of </a:t>
                </a:r>
                <a:r>
                  <a:rPr lang="en-US" b="1" dirty="0"/>
                  <a:t>newly lithographed </a:t>
                </a:r>
                <a:r>
                  <a:rPr lang="en-US" dirty="0"/>
                  <a:t>KID </a:t>
                </a:r>
                <a:r>
                  <a:rPr lang="en-US" b="1" dirty="0"/>
                  <a:t>designs</a:t>
                </a:r>
              </a:p>
              <a:p>
                <a:pPr marL="571500" lvl="1" indent="-342900"/>
                <a:endParaRPr lang="it-IT" dirty="0"/>
              </a:p>
              <a:p>
                <a:pPr marL="342900" indent="-342900" rtl="0">
                  <a:buFont typeface="Arial" panose="020B0604020202020204" pitchFamily="34" charset="0"/>
                  <a:buChar char="•"/>
                </a:pPr>
                <a:r>
                  <a:rPr lang="it-IT" b="1" dirty="0"/>
                  <a:t>Industrial Production</a:t>
                </a:r>
              </a:p>
              <a:p>
                <a:pPr marL="571500" lvl="1" indent="-342900"/>
                <a:r>
                  <a:rPr lang="it-IT" b="1" dirty="0"/>
                  <a:t>Easy to </a:t>
                </a:r>
                <a:r>
                  <a:rPr lang="it-IT" b="1" dirty="0" err="1"/>
                  <a:t>obtain</a:t>
                </a:r>
                <a:r>
                  <a:rPr lang="it-IT" b="1" dirty="0"/>
                  <a:t> </a:t>
                </a:r>
                <a:r>
                  <a:rPr lang="it-IT" dirty="0"/>
                  <a:t>and test</a:t>
                </a:r>
              </a:p>
              <a:p>
                <a:pPr lvl="1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6A33159-D030-2F82-A142-F75940728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1335976"/>
                <a:ext cx="5462016" cy="5509705"/>
              </a:xfrm>
              <a:blipFill>
                <a:blip r:embed="rId3"/>
                <a:stretch>
                  <a:fillRect l="-1004" t="-9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 descr="Immagine che contiene cerchio, interno, stoviglie, arte&#10;&#10;Descrizione generata automaticamente">
            <a:extLst>
              <a:ext uri="{FF2B5EF4-FFF2-40B4-BE49-F238E27FC236}">
                <a16:creationId xmlns:a16="http://schemas.microsoft.com/office/drawing/2014/main" id="{5B473922-46D6-BE34-0B35-00EBE4F76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23710" b="2"/>
          <a:stretch/>
        </p:blipFill>
        <p:spPr>
          <a:xfrm>
            <a:off x="5712698" y="498538"/>
            <a:ext cx="5795804" cy="477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2E25C4B-EC1D-CFA7-B720-22556C8B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EB11D7-2510-68DD-3727-7B4CBB164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028" y="0"/>
            <a:ext cx="3666744" cy="85072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it-IT" kern="1200" dirty="0">
                <a:latin typeface="+mj-lt"/>
                <a:ea typeface="+mj-ea"/>
                <a:cs typeface="+mj-cs"/>
              </a:rPr>
              <a:t>SNR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0F852BF-F7DC-DDE9-BA7F-EB5621092987}"/>
                  </a:ext>
                </a:extLst>
              </p:cNvPr>
              <p:cNvSpPr>
                <a:spLocks noGrp="1"/>
              </p:cNvSpPr>
              <p:nvPr>
                <p:ph sz="half" idx="13"/>
              </p:nvPr>
            </p:nvSpPr>
            <p:spPr>
              <a:xfrm>
                <a:off x="190918" y="1149002"/>
                <a:ext cx="6438482" cy="5242654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Data </a:t>
                </a:r>
                <a:r>
                  <a:rPr lang="it-IT" sz="2000" dirty="0" err="1"/>
                  <a:t>collected</a:t>
                </a:r>
                <a:r>
                  <a:rPr lang="it-IT" sz="2000" dirty="0"/>
                  <a:t> from </a:t>
                </a:r>
                <a:r>
                  <a:rPr lang="it-IT" sz="2000" b="1" dirty="0"/>
                  <a:t>11 pixels </a:t>
                </a:r>
                <a:r>
                  <a:rPr lang="it-IT" sz="2000" b="1" dirty="0" err="1"/>
                  <a:t>at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their</a:t>
                </a:r>
                <a:r>
                  <a:rPr lang="it-IT" sz="2000" b="1" dirty="0"/>
                  <a:t> Optimum Power with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sz="2000" b="1" i="1"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it-IT" sz="2000" b="1" dirty="0"/>
                  <a:t> </a:t>
                </a:r>
                <a:r>
                  <a:rPr lang="it-IT" sz="2000" b="1" dirty="0" err="1"/>
                  <a:t>ranging</a:t>
                </a:r>
                <a:r>
                  <a:rPr lang="it-IT" sz="2000" b="1" dirty="0"/>
                  <a:t> from 300k to 1M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covering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main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dispersion</a:t>
                </a:r>
                <a:r>
                  <a:rPr lang="it-IT" sz="2000" dirty="0"/>
                  <a:t> band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From 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of </a:t>
                </a:r>
                <a:r>
                  <a:rPr lang="it-IT" sz="2000" dirty="0" err="1"/>
                  <a:t>each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resonance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onto</a:t>
                </a:r>
                <a:r>
                  <a:rPr lang="it-IT" sz="2000" dirty="0"/>
                  <a:t> IQ </a:t>
                </a:r>
                <a:r>
                  <a:rPr lang="it-IT" sz="2000" dirty="0" err="1"/>
                  <a:t>plane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possible</a:t>
                </a:r>
                <a:r>
                  <a:rPr lang="it-IT" sz="2000" dirty="0"/>
                  <a:t> to estimate the </a:t>
                </a:r>
                <a:r>
                  <a:rPr lang="it-IT" sz="2000" b="1" dirty="0" err="1"/>
                  <a:t>proportianal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constant</a:t>
                </a:r>
                <a:r>
                  <a:rPr lang="it-IT" sz="2000" b="1" dirty="0"/>
                  <a:t> </a:t>
                </a:r>
                <a:r>
                  <a:rPr lang="it-IT" sz="2000" b="1" dirty="0" err="1"/>
                  <a:t>between</a:t>
                </a:r>
                <a:r>
                  <a:rPr lang="it-IT" sz="2000" b="1" dirty="0"/>
                  <a:t> </a:t>
                </a:r>
                <a14:m>
                  <m:oMath xmlns:m="http://schemas.openxmlformats.org/officeDocument/2006/math">
                    <m:r>
                      <a:rPr lang="it-IT" sz="2000" b="1" i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it-IT" sz="2000" b="1" i="1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it-IT" sz="2000" b="1" dirty="0"/>
                  <a:t> and </a:t>
                </a:r>
                <a14:m>
                  <m:oMath xmlns:m="http://schemas.openxmlformats.org/officeDocument/2006/math">
                    <m:r>
                      <a:rPr lang="it-IT" sz="2000" b="1" i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it-IT" sz="2000" b="1" i="1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it-IT" sz="2000" b="1" dirty="0"/>
                  <a:t> (WP)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WP </a:t>
                </a:r>
                <a:r>
                  <a:rPr lang="it-IT" sz="2000" dirty="0" err="1"/>
                  <a:t>represents</a:t>
                </a:r>
                <a:r>
                  <a:rPr lang="it-IT" sz="2000" dirty="0"/>
                  <a:t> the point of maximum </a:t>
                </a:r>
                <a:r>
                  <a:rPr lang="it-IT" sz="2000" dirty="0" err="1"/>
                  <a:t>responsivity</a:t>
                </a:r>
                <a:r>
                  <a:rPr lang="it-IT" sz="2000" dirty="0"/>
                  <a:t> of the KID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5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0F852BF-F7DC-DDE9-BA7F-EB56210929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3"/>
              </p:nvPr>
            </p:nvSpPr>
            <p:spPr>
              <a:xfrm>
                <a:off x="190918" y="1149002"/>
                <a:ext cx="6438482" cy="5242654"/>
              </a:xfrm>
              <a:blipFill>
                <a:blip r:embed="rId2"/>
                <a:stretch>
                  <a:fillRect l="-851" t="-1045" r="-9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22A89B6-03A3-F032-1D42-9AAFC45B6FD5}"/>
                  </a:ext>
                </a:extLst>
              </p:cNvPr>
              <p:cNvSpPr txBox="1"/>
              <p:nvPr/>
            </p:nvSpPr>
            <p:spPr>
              <a:xfrm>
                <a:off x="8009092" y="3306604"/>
                <a:ext cx="2872991" cy="5859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Font typeface="Arial" panose="020B0604020202020204" pitchFamily="34" charset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800" b="0" i="0">
                          <a:latin typeface="Cambria Math" panose="02040503050406030204" pitchFamily="18" charset="0"/>
                        </a:rPr>
                        <m:t>ΔE</m:t>
                      </m:r>
                      <m:r>
                        <a:rPr lang="it-IT" sz="2800" b="0" i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it-IT" sz="2800" b="0" i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800" b="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800" b="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2800" b="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sz="2800" b="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it-IT" sz="2800" b="0" i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800" b="0" i="1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22A89B6-03A3-F032-1D42-9AAFC45B6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092" y="3306604"/>
                <a:ext cx="2872991" cy="5859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diagramma, testo, linea, Piano&#10;&#10;Descrizione generata automaticamente">
            <a:extLst>
              <a:ext uri="{FF2B5EF4-FFF2-40B4-BE49-F238E27FC236}">
                <a16:creationId xmlns:a16="http://schemas.microsoft.com/office/drawing/2014/main" id="{7CB8619B-8C31-A100-5EA5-3DDDC43E5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4" b="4391"/>
          <a:stretch/>
        </p:blipFill>
        <p:spPr>
          <a:xfrm>
            <a:off x="7027254" y="1149002"/>
            <a:ext cx="4836668" cy="200967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2EC2AA-3AEB-18D1-9077-1E5A4DA8E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587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30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105A496-4ED1-485F-14E1-6671963FE25B}"/>
                  </a:ext>
                </a:extLst>
              </p:cNvPr>
              <p:cNvSpPr txBox="1"/>
              <p:nvPr/>
            </p:nvSpPr>
            <p:spPr>
              <a:xfrm>
                <a:off x="4154424" y="4726685"/>
                <a:ext cx="3465576" cy="80122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/>
              <a:p>
                <a:pPr>
                  <a:lnSpc>
                    <a:spcPct val="90000"/>
                  </a:lnSpc>
                  <a:spcBef>
                    <a:spcPts val="1000"/>
                  </a:spcBef>
                  <a:spcAft>
                    <a:spcPts val="800"/>
                  </a:spcAft>
                  <a:buFont typeface="Arial" panose="020B0604020202020204" pitchFamily="34" charset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8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it-IT" sz="8800" b="0" i="1" smtClean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it-IT" sz="8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it-IT" sz="8800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it-IT" sz="8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it-IT" sz="88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den>
                      </m:f>
                    </m:oMath>
                  </m:oMathPara>
                </a14:m>
                <a:endParaRPr lang="it-IT" sz="88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105A496-4ED1-485F-14E1-6671963FE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424" y="4726685"/>
                <a:ext cx="3465576" cy="8012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e 7">
            <a:extLst>
              <a:ext uri="{FF2B5EF4-FFF2-40B4-BE49-F238E27FC236}">
                <a16:creationId xmlns:a16="http://schemas.microsoft.com/office/drawing/2014/main" id="{09273AFF-4913-BB2F-E756-A59ED155B028}"/>
              </a:ext>
            </a:extLst>
          </p:cNvPr>
          <p:cNvSpPr/>
          <p:nvPr/>
        </p:nvSpPr>
        <p:spPr>
          <a:xfrm rot="197718">
            <a:off x="5669280" y="4609339"/>
            <a:ext cx="676656" cy="91857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C06BDEC-1C44-8C21-45A7-C54077A3DCD8}"/>
              </a:ext>
            </a:extLst>
          </p:cNvPr>
          <p:cNvSpPr/>
          <p:nvPr/>
        </p:nvSpPr>
        <p:spPr>
          <a:xfrm rot="197718">
            <a:off x="6314998" y="4590650"/>
            <a:ext cx="676656" cy="918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2004F63-C276-2D3C-8B12-B87CAD5DCFF0}"/>
              </a:ext>
            </a:extLst>
          </p:cNvPr>
          <p:cNvCxnSpPr>
            <a:cxnSpLocks/>
          </p:cNvCxnSpPr>
          <p:nvPr/>
        </p:nvCxnSpPr>
        <p:spPr>
          <a:xfrm>
            <a:off x="6007608" y="5636875"/>
            <a:ext cx="0" cy="4779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174D152-6467-47D2-EAD2-835ED744EB89}"/>
              </a:ext>
            </a:extLst>
          </p:cNvPr>
          <p:cNvCxnSpPr>
            <a:cxnSpLocks/>
          </p:cNvCxnSpPr>
          <p:nvPr/>
        </p:nvCxnSpPr>
        <p:spPr>
          <a:xfrm>
            <a:off x="7115547" y="5061929"/>
            <a:ext cx="50445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AB36EDE-C150-D1B7-3B71-CFBBBB789F8C}"/>
              </a:ext>
            </a:extLst>
          </p:cNvPr>
          <p:cNvSpPr txBox="1"/>
          <p:nvPr/>
        </p:nvSpPr>
        <p:spPr>
          <a:xfrm>
            <a:off x="5251509" y="6083976"/>
            <a:ext cx="1688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2">
                    <a:lumMod val="50000"/>
                  </a:schemeClr>
                </a:solidFill>
              </a:rPr>
              <a:t>Constant </a:t>
            </a:r>
            <a:r>
              <a:rPr lang="it-IT" sz="1600" dirty="0" err="1">
                <a:solidFill>
                  <a:schemeClr val="accent2">
                    <a:lumMod val="50000"/>
                  </a:schemeClr>
                </a:solidFill>
              </a:rPr>
              <a:t>term</a:t>
            </a:r>
            <a:endParaRPr lang="it-IT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6472C13-BDDC-7900-0C6B-B8DC59687AE7}"/>
              </a:ext>
            </a:extLst>
          </p:cNvPr>
          <p:cNvSpPr txBox="1"/>
          <p:nvPr/>
        </p:nvSpPr>
        <p:spPr>
          <a:xfrm>
            <a:off x="7663214" y="4719723"/>
            <a:ext cx="2020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Dependent</a:t>
            </a:r>
            <a:r>
              <a:rPr lang="it-IT" sz="1600" dirty="0">
                <a:solidFill>
                  <a:srgbClr val="FF0000"/>
                </a:solidFill>
              </a:rPr>
              <a:t> on </a:t>
            </a:r>
            <a:r>
              <a:rPr lang="it-IT" sz="1600" dirty="0" err="1">
                <a:solidFill>
                  <a:srgbClr val="FF0000"/>
                </a:solidFill>
              </a:rPr>
              <a:t>detector’s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parameters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7989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84855-C670-7740-1523-7A1494A5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0715"/>
          </a:xfrm>
        </p:spPr>
        <p:txBody>
          <a:bodyPr/>
          <a:lstStyle/>
          <a:p>
            <a:r>
              <a:rPr lang="it-IT" dirty="0"/>
              <a:t>Cross-Talk </a:t>
            </a:r>
            <a:r>
              <a:rPr lang="it-IT" dirty="0" err="1"/>
              <a:t>Simulation</a:t>
            </a:r>
            <a:r>
              <a:rPr lang="it-IT" dirty="0"/>
              <a:t> Analysis</a:t>
            </a:r>
          </a:p>
        </p:txBody>
      </p:sp>
      <p:pic>
        <p:nvPicPr>
          <p:cNvPr id="7" name="Segnaposto contenuto 6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00A3D95E-D709-3033-6A45-EF85B551FA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2" y="3429000"/>
            <a:ext cx="4572001" cy="3429000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F4E41B-DCC8-BA19-A61D-72A9B065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31</a:t>
            </a:fld>
            <a:endParaRPr lang="it-IT" dirty="0"/>
          </a:p>
        </p:txBody>
      </p:sp>
      <p:pic>
        <p:nvPicPr>
          <p:cNvPr id="9" name="Immagine 8" descr="Immagine che contiene diagramma, linea, schizzo, Disegno tecnico&#10;&#10;Descrizione generata automaticamente">
            <a:extLst>
              <a:ext uri="{FF2B5EF4-FFF2-40B4-BE49-F238E27FC236}">
                <a16:creationId xmlns:a16="http://schemas.microsoft.com/office/drawing/2014/main" id="{6F3A82A6-0CF6-C391-7DD0-549088241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32" y="775430"/>
            <a:ext cx="5040735" cy="17004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9F5143B-7415-550B-38BE-2CFFEE104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979" y="3496216"/>
            <a:ext cx="4692561" cy="329456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6B3A14-BCBD-E9D9-C219-A790069C6651}"/>
              </a:ext>
            </a:extLst>
          </p:cNvPr>
          <p:cNvSpPr txBox="1"/>
          <p:nvPr/>
        </p:nvSpPr>
        <p:spPr>
          <a:xfrm>
            <a:off x="100582" y="775430"/>
            <a:ext cx="5071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 </a:t>
            </a:r>
            <a:r>
              <a:rPr lang="it-IT" dirty="0" err="1"/>
              <a:t>repetead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with 2 </a:t>
            </a:r>
            <a:r>
              <a:rPr lang="it-IT" dirty="0" err="1"/>
              <a:t>KIDs</a:t>
            </a:r>
            <a:r>
              <a:rPr lang="it-IT" dirty="0"/>
              <a:t> </a:t>
            </a:r>
            <a:r>
              <a:rPr lang="it-IT" dirty="0" err="1"/>
              <a:t>spaced</a:t>
            </a:r>
            <a:r>
              <a:rPr lang="it-IT" dirty="0"/>
              <a:t> 6 mm </a:t>
            </a:r>
            <a:r>
              <a:rPr lang="it-IT" dirty="0" err="1"/>
              <a:t>apart</a:t>
            </a:r>
            <a:r>
              <a:rPr lang="it-IT" dirty="0"/>
              <a:t> (BULLKID </a:t>
            </a:r>
            <a:r>
              <a:rPr lang="it-IT" dirty="0" err="1"/>
              <a:t>config</a:t>
            </a:r>
            <a:r>
              <a:rPr lang="it-IT" dirty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At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step the </a:t>
            </a:r>
            <a:r>
              <a:rPr lang="it-IT" dirty="0" err="1"/>
              <a:t>capacitance</a:t>
            </a:r>
            <a:r>
              <a:rPr lang="it-IT" dirty="0"/>
              <a:t> of one KID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varied</a:t>
            </a:r>
            <a:r>
              <a:rPr lang="it-IT" dirty="0"/>
              <a:t> by </a:t>
            </a:r>
            <a:r>
              <a:rPr lang="it-IT" dirty="0" err="1"/>
              <a:t>varying</a:t>
            </a:r>
            <a:r>
              <a:rPr lang="it-IT" dirty="0"/>
              <a:t> the </a:t>
            </a:r>
            <a:r>
              <a:rPr lang="it-IT" dirty="0" err="1"/>
              <a:t>lenght</a:t>
            </a:r>
            <a:r>
              <a:rPr lang="it-IT" dirty="0"/>
              <a:t> of one of the finger </a:t>
            </a:r>
            <a:r>
              <a:rPr lang="it-IT" dirty="0" err="1"/>
              <a:t>capacitors</a:t>
            </a:r>
            <a:r>
              <a:rPr lang="it-IT" dirty="0"/>
              <a:t>; </a:t>
            </a:r>
            <a:r>
              <a:rPr lang="it-IT" dirty="0" err="1"/>
              <a:t>instead</a:t>
            </a:r>
            <a:r>
              <a:rPr lang="it-IT" dirty="0"/>
              <a:t> the </a:t>
            </a:r>
            <a:r>
              <a:rPr lang="it-IT" dirty="0" err="1"/>
              <a:t>other</a:t>
            </a:r>
            <a:r>
              <a:rPr lang="it-IT" dirty="0"/>
              <a:t> one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always</a:t>
            </a:r>
            <a:r>
              <a:rPr lang="it-IT" dirty="0"/>
              <a:t> </a:t>
            </a:r>
            <a:r>
              <a:rPr lang="it-IT" dirty="0" err="1"/>
              <a:t>unchanged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642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219A35-9109-7FBC-A2D8-7AC732B0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0"/>
            <a:ext cx="10515600" cy="777875"/>
          </a:xfrm>
        </p:spPr>
        <p:txBody>
          <a:bodyPr/>
          <a:lstStyle/>
          <a:p>
            <a:pPr algn="ctr"/>
            <a:r>
              <a:rPr lang="it-IT" dirty="0"/>
              <a:t>SNR of BULLKID RM-01 07 24</a:t>
            </a:r>
          </a:p>
        </p:txBody>
      </p:sp>
      <p:pic>
        <p:nvPicPr>
          <p:cNvPr id="7" name="Segnaposto contenuto 6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4F562167-214B-3446-BEEE-3335EEA1AEB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05" y="1688116"/>
            <a:ext cx="9088136" cy="5150653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CB8B73-974D-8A2B-9F28-C7BF7C86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32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BFAE8C6-7454-A752-EA62-92D914B7DD07}"/>
                  </a:ext>
                </a:extLst>
              </p:cNvPr>
              <p:cNvSpPr txBox="1"/>
              <p:nvPr/>
            </p:nvSpPr>
            <p:spPr>
              <a:xfrm>
                <a:off x="4361688" y="1022325"/>
                <a:ext cx="4782312" cy="604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F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BFAE8C6-7454-A752-EA62-92D914B7D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688" y="1022325"/>
                <a:ext cx="4782312" cy="6042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2ADBF4-5C9A-7FC7-ECA3-36255795013E}"/>
              </a:ext>
            </a:extLst>
          </p:cNvPr>
          <p:cNvSpPr txBox="1"/>
          <p:nvPr/>
        </p:nvSpPr>
        <p:spPr>
          <a:xfrm>
            <a:off x="1113524" y="4078776"/>
            <a:ext cx="19314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400" dirty="0" err="1"/>
              <a:t>Worst</a:t>
            </a:r>
            <a:r>
              <a:rPr lang="it-IT" sz="2400" dirty="0"/>
              <a:t> </a:t>
            </a:r>
            <a:r>
              <a:rPr lang="it-IT" sz="2400" dirty="0" err="1"/>
              <a:t>cases</a:t>
            </a:r>
            <a:r>
              <a:rPr lang="it-IT" sz="2400" dirty="0"/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1C05BF-9F3C-F388-EA80-A8EAD793073E}"/>
              </a:ext>
            </a:extLst>
          </p:cNvPr>
          <p:cNvSpPr txBox="1"/>
          <p:nvPr/>
        </p:nvSpPr>
        <p:spPr>
          <a:xfrm>
            <a:off x="1666234" y="1139761"/>
            <a:ext cx="259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Average</a:t>
            </a:r>
            <a:r>
              <a:rPr lang="it-IT" b="1" dirty="0"/>
              <a:t> </a:t>
            </a:r>
            <a:r>
              <a:rPr lang="it-IT" b="1" dirty="0" err="1"/>
              <a:t>Pulse</a:t>
            </a:r>
            <a:r>
              <a:rPr lang="it-IT" b="1" dirty="0"/>
              <a:t> </a:t>
            </a:r>
            <a:r>
              <a:rPr lang="it-IT" b="1" dirty="0" err="1"/>
              <a:t>Fitted</a:t>
            </a:r>
            <a:r>
              <a:rPr lang="it-IT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28325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B9515A-E78F-8580-44BD-6844ABA5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33</a:t>
            </a:fld>
            <a:endParaRPr lang="it-IT" dirty="0"/>
          </a:p>
        </p:txBody>
      </p:sp>
      <p:pic>
        <p:nvPicPr>
          <p:cNvPr id="7" name="Immagine 6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BAA5F4CF-9BCA-4C03-CD1B-904DBA5F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892"/>
          <a:stretch/>
        </p:blipFill>
        <p:spPr>
          <a:xfrm>
            <a:off x="6181344" y="1213687"/>
            <a:ext cx="5887898" cy="3703320"/>
          </a:xfrm>
          <a:prstGeom prst="rect">
            <a:avLst/>
          </a:prstGeom>
        </p:spPr>
      </p:pic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FE033A3A-0CFA-1E99-60F5-3C4040D19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2"/>
          <a:stretch/>
        </p:blipFill>
        <p:spPr>
          <a:xfrm>
            <a:off x="0" y="1213687"/>
            <a:ext cx="5887898" cy="370332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204555-D06E-1300-CE81-AC6CDD1B35F8}"/>
              </a:ext>
            </a:extLst>
          </p:cNvPr>
          <p:cNvSpPr txBox="1"/>
          <p:nvPr/>
        </p:nvSpPr>
        <p:spPr>
          <a:xfrm>
            <a:off x="7251193" y="5149304"/>
            <a:ext cx="42982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RMS of </a:t>
            </a:r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3.02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  <a:p>
            <a:r>
              <a:rPr lang="it-IT" dirty="0"/>
              <a:t>RMS of </a:t>
            </a:r>
            <a:r>
              <a:rPr lang="it-IT" dirty="0" err="1"/>
              <a:t>filtered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1,30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28D5EA-1AA4-377B-8B0F-68C4F10AE811}"/>
              </a:ext>
            </a:extLst>
          </p:cNvPr>
          <p:cNvSpPr txBox="1"/>
          <p:nvPr/>
        </p:nvSpPr>
        <p:spPr>
          <a:xfrm>
            <a:off x="1294809" y="5149305"/>
            <a:ext cx="38867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RMS of </a:t>
            </a:r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3.02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  <a:p>
            <a:r>
              <a:rPr lang="it-IT" dirty="0"/>
              <a:t>RMS of </a:t>
            </a:r>
            <a:r>
              <a:rPr lang="it-IT" dirty="0" err="1"/>
              <a:t>filtered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1,38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1B78CB-C637-FA1A-4DDB-A755FB7A3E80}"/>
              </a:ext>
            </a:extLst>
          </p:cNvPr>
          <p:cNvSpPr txBox="1"/>
          <p:nvPr/>
        </p:nvSpPr>
        <p:spPr>
          <a:xfrm>
            <a:off x="762809" y="323700"/>
            <a:ext cx="38867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Original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Average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Pulse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FF16DC-C474-72C0-6CC8-E005E0C744CF}"/>
              </a:ext>
            </a:extLst>
          </p:cNvPr>
          <p:cNvSpPr txBox="1"/>
          <p:nvPr/>
        </p:nvSpPr>
        <p:spPr>
          <a:xfrm>
            <a:off x="7181897" y="323700"/>
            <a:ext cx="38867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Fitted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Average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Pulse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Freccia circolare in su 13">
            <a:extLst>
              <a:ext uri="{FF2B5EF4-FFF2-40B4-BE49-F238E27FC236}">
                <a16:creationId xmlns:a16="http://schemas.microsoft.com/office/drawing/2014/main" id="{95A93730-D134-30B1-4E8B-004A192D880E}"/>
              </a:ext>
            </a:extLst>
          </p:cNvPr>
          <p:cNvSpPr/>
          <p:nvPr/>
        </p:nvSpPr>
        <p:spPr>
          <a:xfrm>
            <a:off x="4649600" y="6138008"/>
            <a:ext cx="2894200" cy="354867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EA24232-2436-FF6E-A1AB-EBB46AF09355}"/>
              </a:ext>
            </a:extLst>
          </p:cNvPr>
          <p:cNvSpPr txBox="1"/>
          <p:nvPr/>
        </p:nvSpPr>
        <p:spPr>
          <a:xfrm>
            <a:off x="5875782" y="6492875"/>
            <a:ext cx="61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6 %</a:t>
            </a:r>
          </a:p>
        </p:txBody>
      </p:sp>
    </p:spTree>
    <p:extLst>
      <p:ext uri="{BB962C8B-B14F-4D97-AF65-F5344CB8AC3E}">
        <p14:creationId xmlns:p14="http://schemas.microsoft.com/office/powerpoint/2010/main" val="4089462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6C3CA-73A7-5A78-C624-80A3A6C0D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662AD8-8569-6937-57DB-C9006975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34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2F97D9-29EC-A149-9581-282955921A33}"/>
              </a:ext>
            </a:extLst>
          </p:cNvPr>
          <p:cNvSpPr txBox="1"/>
          <p:nvPr/>
        </p:nvSpPr>
        <p:spPr>
          <a:xfrm>
            <a:off x="7251193" y="5149304"/>
            <a:ext cx="42982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RMS of </a:t>
            </a:r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5.22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  <a:p>
            <a:r>
              <a:rPr lang="it-IT" dirty="0"/>
              <a:t>RMS of </a:t>
            </a:r>
            <a:r>
              <a:rPr lang="it-IT" dirty="0" err="1"/>
              <a:t>filtered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2.87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A95AD21-94EF-C190-6B3D-7299CD3D1400}"/>
              </a:ext>
            </a:extLst>
          </p:cNvPr>
          <p:cNvSpPr txBox="1"/>
          <p:nvPr/>
        </p:nvSpPr>
        <p:spPr>
          <a:xfrm>
            <a:off x="1294809" y="5149305"/>
            <a:ext cx="38867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RMS of </a:t>
            </a:r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5.22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  <a:p>
            <a:r>
              <a:rPr lang="it-IT" dirty="0"/>
              <a:t>RMS of </a:t>
            </a:r>
            <a:r>
              <a:rPr lang="it-IT" dirty="0" err="1"/>
              <a:t>filtered</a:t>
            </a:r>
            <a:r>
              <a:rPr lang="it-IT" dirty="0"/>
              <a:t> </a:t>
            </a:r>
            <a:r>
              <a:rPr lang="it-IT" dirty="0" err="1"/>
              <a:t>noise</a:t>
            </a:r>
            <a:r>
              <a:rPr lang="it-IT" dirty="0"/>
              <a:t>: 3,20 </a:t>
            </a:r>
            <a:r>
              <a:rPr lang="it-IT" dirty="0" err="1"/>
              <a:t>mrad</a:t>
            </a:r>
            <a:endParaRPr lang="it-IT" dirty="0"/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DFE873-B14E-DAC0-398F-D953EB1A9303}"/>
              </a:ext>
            </a:extLst>
          </p:cNvPr>
          <p:cNvSpPr txBox="1"/>
          <p:nvPr/>
        </p:nvSpPr>
        <p:spPr>
          <a:xfrm>
            <a:off x="762809" y="323700"/>
            <a:ext cx="38867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Original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Average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Pulse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DA46F9-22A8-F3AD-32C2-7E59B3E061F3}"/>
              </a:ext>
            </a:extLst>
          </p:cNvPr>
          <p:cNvSpPr txBox="1"/>
          <p:nvPr/>
        </p:nvSpPr>
        <p:spPr>
          <a:xfrm>
            <a:off x="7181897" y="323700"/>
            <a:ext cx="38867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Fitted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Average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Pulse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Freccia circolare in su 13">
            <a:extLst>
              <a:ext uri="{FF2B5EF4-FFF2-40B4-BE49-F238E27FC236}">
                <a16:creationId xmlns:a16="http://schemas.microsoft.com/office/drawing/2014/main" id="{E281C016-453D-0F81-BD48-094BE5DBE685}"/>
              </a:ext>
            </a:extLst>
          </p:cNvPr>
          <p:cNvSpPr/>
          <p:nvPr/>
        </p:nvSpPr>
        <p:spPr>
          <a:xfrm>
            <a:off x="4649600" y="6138008"/>
            <a:ext cx="2894200" cy="354867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1BA11F-4A10-513A-FF4C-27D3828C977B}"/>
              </a:ext>
            </a:extLst>
          </p:cNvPr>
          <p:cNvSpPr txBox="1"/>
          <p:nvPr/>
        </p:nvSpPr>
        <p:spPr>
          <a:xfrm>
            <a:off x="5875782" y="6492875"/>
            <a:ext cx="92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11 %</a:t>
            </a:r>
          </a:p>
        </p:txBody>
      </p:sp>
      <p:pic>
        <p:nvPicPr>
          <p:cNvPr id="3" name="Immagine 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2AA14B39-CD3D-3AA2-DE7E-79FF6EE5F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0"/>
          <a:stretch/>
        </p:blipFill>
        <p:spPr>
          <a:xfrm>
            <a:off x="6178533" y="1327370"/>
            <a:ext cx="6037383" cy="3187595"/>
          </a:xfrm>
          <a:prstGeom prst="rect">
            <a:avLst/>
          </a:prstGeom>
        </p:spPr>
      </p:pic>
      <p:pic>
        <p:nvPicPr>
          <p:cNvPr id="6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B5C35821-5AA1-5C81-555D-E625B189A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9" r="3863"/>
          <a:stretch/>
        </p:blipFill>
        <p:spPr>
          <a:xfrm>
            <a:off x="-2811" y="1232261"/>
            <a:ext cx="5878593" cy="33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1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2613E7-E641-4A18-2DE2-9D628813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34" y="0"/>
            <a:ext cx="7434072" cy="599517"/>
          </a:xfrm>
        </p:spPr>
        <p:txBody>
          <a:bodyPr/>
          <a:lstStyle/>
          <a:p>
            <a:r>
              <a:rPr lang="it-IT" dirty="0"/>
              <a:t>SNR of BULLKID RM-01 07 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CD8EB9-1DE6-217C-FC67-161652FA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-65367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35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AA417C-EDA7-2B4B-7A53-8A9557783A61}"/>
                  </a:ext>
                </a:extLst>
              </p:cNvPr>
              <p:cNvSpPr txBox="1"/>
              <p:nvPr/>
            </p:nvSpPr>
            <p:spPr>
              <a:xfrm>
                <a:off x="1" y="1722817"/>
                <a:ext cx="2672862" cy="17543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Data </a:t>
                </a:r>
                <a:r>
                  <a:rPr lang="it-IT" dirty="0" err="1"/>
                  <a:t>normalized</a:t>
                </a:r>
                <a:r>
                  <a:rPr lang="it-IT" dirty="0"/>
                  <a:t> </a:t>
                </a:r>
                <a:r>
                  <a:rPr lang="it-IT" dirty="0" err="1"/>
                  <a:t>wrt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/>
                  <a:t> of </a:t>
                </a:r>
                <a:r>
                  <a:rPr lang="it-IT" dirty="0" err="1"/>
                  <a:t>each</a:t>
                </a:r>
                <a:r>
                  <a:rPr lang="it-IT" dirty="0"/>
                  <a:t> </a:t>
                </a:r>
                <a:r>
                  <a:rPr lang="it-IT" dirty="0" err="1"/>
                  <a:t>variant</a:t>
                </a:r>
                <a:r>
                  <a:rPr lang="it-IT" dirty="0"/>
                  <a:t> of </a:t>
                </a:r>
                <a:r>
                  <a:rPr lang="it-IT" dirty="0" err="1"/>
                  <a:t>KIDs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AA417C-EDA7-2B4B-7A53-8A9557783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22817"/>
                <a:ext cx="2672862" cy="1754326"/>
              </a:xfrm>
              <a:prstGeom prst="rect">
                <a:avLst/>
              </a:prstGeom>
              <a:blipFill>
                <a:blip r:embed="rId2"/>
                <a:stretch>
                  <a:fillRect l="-1370" t="-17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A60E3905-5098-1915-BF02-362A2C673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63" y="1332729"/>
            <a:ext cx="9497750" cy="55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57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22C5B1-5CEA-BDC2-78AD-DEF5C9A0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89467"/>
          </a:xfrm>
        </p:spPr>
        <p:txBody>
          <a:bodyPr/>
          <a:lstStyle/>
          <a:p>
            <a:r>
              <a:rPr lang="it-IT" dirty="0"/>
              <a:t>NPS </a:t>
            </a:r>
            <a:r>
              <a:rPr lang="it-IT" dirty="0" err="1"/>
              <a:t>similar</a:t>
            </a:r>
            <a:r>
              <a:rPr lang="it-IT" dirty="0"/>
              <a:t> Q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8B0384-7814-B7D5-72FD-5E4B586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36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D08D530-0B8D-5DAA-1F75-93BE7F8F0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5" y="1096527"/>
            <a:ext cx="11522947" cy="576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8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590F75B-84E3-7995-1BF5-C83DF26BB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3609" r="1181" b="2192"/>
          <a:stretch/>
        </p:blipFill>
        <p:spPr bwMode="auto">
          <a:xfrm>
            <a:off x="0" y="-91440"/>
            <a:ext cx="12192000" cy="69494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A0C8B78-FF18-D529-9BC0-9B6797EF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66363" cy="1325563"/>
          </a:xfrm>
          <a:ln w="38100">
            <a:solidFill>
              <a:srgbClr val="FF0000"/>
            </a:solidFill>
          </a:ln>
        </p:spPr>
        <p:txBody>
          <a:bodyPr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dirty="0"/>
              <a:t>MKID Components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96348A-3E8C-A701-762A-A0E23E7F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4</a:t>
            </a:fld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3627DF3-E432-A686-331F-4A32E6B8ABE9}"/>
              </a:ext>
            </a:extLst>
          </p:cNvPr>
          <p:cNvSpPr/>
          <p:nvPr/>
        </p:nvSpPr>
        <p:spPr>
          <a:xfrm>
            <a:off x="8695944" y="-91440"/>
            <a:ext cx="3496056" cy="212140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736726-22D6-CBFF-B53B-3FE794C1C46F}"/>
              </a:ext>
            </a:extLst>
          </p:cNvPr>
          <p:cNvSpPr txBox="1"/>
          <p:nvPr/>
        </p:nvSpPr>
        <p:spPr>
          <a:xfrm>
            <a:off x="6378702" y="1171674"/>
            <a:ext cx="244525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CoPlanar</a:t>
            </a:r>
            <a:r>
              <a:rPr lang="it-IT" sz="1400" b="1" dirty="0"/>
              <a:t> </a:t>
            </a:r>
            <a:r>
              <a:rPr lang="it-IT" sz="1400" b="1" dirty="0" err="1"/>
              <a:t>Waveguide</a:t>
            </a:r>
            <a:r>
              <a:rPr lang="it-IT" sz="1400" b="1" dirty="0"/>
              <a:t> (CPW)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2760F6-D566-1186-0760-117C255F1837}"/>
              </a:ext>
            </a:extLst>
          </p:cNvPr>
          <p:cNvSpPr txBox="1"/>
          <p:nvPr/>
        </p:nvSpPr>
        <p:spPr>
          <a:xfrm>
            <a:off x="5613654" y="4824667"/>
            <a:ext cx="9883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Inductive</a:t>
            </a:r>
            <a:r>
              <a:rPr lang="it-IT" sz="1400" b="1" dirty="0"/>
              <a:t> </a:t>
            </a:r>
            <a:r>
              <a:rPr lang="it-IT" sz="1400" b="1" dirty="0" err="1"/>
              <a:t>Meander</a:t>
            </a:r>
            <a:endParaRPr lang="it-IT" sz="1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75E274-4401-CEAB-6769-DA5517C25AF4}"/>
              </a:ext>
            </a:extLst>
          </p:cNvPr>
          <p:cNvSpPr txBox="1"/>
          <p:nvPr/>
        </p:nvSpPr>
        <p:spPr>
          <a:xfrm>
            <a:off x="2404871" y="6328367"/>
            <a:ext cx="71662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Guard Ring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1AF3D4-22BC-0F70-8EFE-C773C3DECCDE}"/>
              </a:ext>
            </a:extLst>
          </p:cNvPr>
          <p:cNvSpPr txBox="1"/>
          <p:nvPr/>
        </p:nvSpPr>
        <p:spPr>
          <a:xfrm>
            <a:off x="5613654" y="3298996"/>
            <a:ext cx="137083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Interdigitated</a:t>
            </a:r>
            <a:r>
              <a:rPr lang="it-IT" sz="1400" b="1" dirty="0"/>
              <a:t> </a:t>
            </a:r>
            <a:r>
              <a:rPr lang="it-IT" sz="1400" b="1" dirty="0" err="1"/>
              <a:t>Capacitors</a:t>
            </a:r>
            <a:endParaRPr lang="it-IT" sz="14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F4051D-F85D-42CB-A2B7-79ECE6591D09}"/>
              </a:ext>
            </a:extLst>
          </p:cNvPr>
          <p:cNvSpPr txBox="1"/>
          <p:nvPr/>
        </p:nvSpPr>
        <p:spPr>
          <a:xfrm>
            <a:off x="9076182" y="4737634"/>
            <a:ext cx="98831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Feedline</a:t>
            </a:r>
            <a:endParaRPr lang="it-IT" sz="14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01E253-A069-A178-7F9A-9FDE7042D1B6}"/>
              </a:ext>
            </a:extLst>
          </p:cNvPr>
          <p:cNvSpPr txBox="1"/>
          <p:nvPr/>
        </p:nvSpPr>
        <p:spPr>
          <a:xfrm>
            <a:off x="10259568" y="4136207"/>
            <a:ext cx="14478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Ground </a:t>
            </a:r>
            <a:r>
              <a:rPr lang="it-IT" sz="1400" b="1" dirty="0" err="1"/>
              <a:t>Plane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1127649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634" y="1897425"/>
            <a:ext cx="5416732" cy="3063149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Single Pixel Design </a:t>
            </a:r>
            <a:r>
              <a:rPr lang="it-IT" dirty="0" err="1"/>
              <a:t>Edits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121C6A1-2E68-559B-D8E1-1DF1081A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09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3DC7E86-F3F6-E6EB-5540-E83B1ED0B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761" y="3764"/>
            <a:ext cx="5514821" cy="550729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C83AE5A-184B-DC63-A1FF-72D88B44F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068" y="81114"/>
            <a:ext cx="4797706" cy="5433709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23E144DB-D4CB-2B55-C938-C517F963B051}"/>
              </a:ext>
            </a:extLst>
          </p:cNvPr>
          <p:cNvSpPr/>
          <p:nvPr/>
        </p:nvSpPr>
        <p:spPr>
          <a:xfrm>
            <a:off x="2590418" y="195676"/>
            <a:ext cx="640023" cy="4286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04ECC22-D97D-DE9A-BC6B-46C7BABEB556}"/>
              </a:ext>
            </a:extLst>
          </p:cNvPr>
          <p:cNvSpPr/>
          <p:nvPr/>
        </p:nvSpPr>
        <p:spPr>
          <a:xfrm>
            <a:off x="10103391" y="195674"/>
            <a:ext cx="640023" cy="4286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B50AAD2-3D2E-80D5-B00B-84E85862B158}"/>
              </a:ext>
            </a:extLst>
          </p:cNvPr>
          <p:cNvSpPr/>
          <p:nvPr/>
        </p:nvSpPr>
        <p:spPr>
          <a:xfrm>
            <a:off x="4916104" y="405855"/>
            <a:ext cx="640023" cy="4286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F1D09B80-60B5-9F3E-5CF8-590531AF5BF6}"/>
              </a:ext>
            </a:extLst>
          </p:cNvPr>
          <p:cNvSpPr/>
          <p:nvPr/>
        </p:nvSpPr>
        <p:spPr>
          <a:xfrm>
            <a:off x="7571105" y="405854"/>
            <a:ext cx="640023" cy="4286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4DD99BA-5876-6A2B-B320-3FB5A32EC5DE}"/>
              </a:ext>
            </a:extLst>
          </p:cNvPr>
          <p:cNvSpPr/>
          <p:nvPr/>
        </p:nvSpPr>
        <p:spPr>
          <a:xfrm rot="16200000">
            <a:off x="5120258" y="2178464"/>
            <a:ext cx="640023" cy="4286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D8D8972D-E891-49EE-04F2-C9C5A5EAC3C7}"/>
              </a:ext>
            </a:extLst>
          </p:cNvPr>
          <p:cNvSpPr/>
          <p:nvPr/>
        </p:nvSpPr>
        <p:spPr>
          <a:xfrm rot="16200000">
            <a:off x="7457692" y="2178463"/>
            <a:ext cx="640023" cy="4286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circolare in giù 18">
            <a:extLst>
              <a:ext uri="{FF2B5EF4-FFF2-40B4-BE49-F238E27FC236}">
                <a16:creationId xmlns:a16="http://schemas.microsoft.com/office/drawing/2014/main" id="{A8E81A84-4BC6-DBB4-64A9-CED9E4B943FB}"/>
              </a:ext>
            </a:extLst>
          </p:cNvPr>
          <p:cNvSpPr/>
          <p:nvPr/>
        </p:nvSpPr>
        <p:spPr>
          <a:xfrm>
            <a:off x="2843784" y="-86"/>
            <a:ext cx="7690104" cy="446146"/>
          </a:xfrm>
          <a:prstGeom prst="curvedDownArrow">
            <a:avLst>
              <a:gd name="adj1" fmla="val 25000"/>
              <a:gd name="adj2" fmla="val 76523"/>
              <a:gd name="adj3" fmla="val 3289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91687C02-4B06-F2EE-2729-5D8E57E670CF}"/>
              </a:ext>
            </a:extLst>
          </p:cNvPr>
          <p:cNvSpPr/>
          <p:nvPr/>
        </p:nvSpPr>
        <p:spPr>
          <a:xfrm>
            <a:off x="5678842" y="527260"/>
            <a:ext cx="1736202" cy="18581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1B006F54-6FFD-F06B-614B-6A7CC2C87862}"/>
              </a:ext>
            </a:extLst>
          </p:cNvPr>
          <p:cNvSpPr/>
          <p:nvPr/>
        </p:nvSpPr>
        <p:spPr>
          <a:xfrm>
            <a:off x="5678842" y="2299869"/>
            <a:ext cx="1736202" cy="18581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circolare in su 21">
            <a:extLst>
              <a:ext uri="{FF2B5EF4-FFF2-40B4-BE49-F238E27FC236}">
                <a16:creationId xmlns:a16="http://schemas.microsoft.com/office/drawing/2014/main" id="{347A9AC3-DB9A-628F-4F6D-B30245C9B0B2}"/>
              </a:ext>
            </a:extLst>
          </p:cNvPr>
          <p:cNvSpPr/>
          <p:nvPr/>
        </p:nvSpPr>
        <p:spPr>
          <a:xfrm>
            <a:off x="2590418" y="3916488"/>
            <a:ext cx="7367398" cy="715136"/>
          </a:xfrm>
          <a:prstGeom prst="curved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419F8ECF-5A2F-38CE-C271-035B2D514584}"/>
              </a:ext>
            </a:extLst>
          </p:cNvPr>
          <p:cNvSpPr/>
          <p:nvPr/>
        </p:nvSpPr>
        <p:spPr>
          <a:xfrm>
            <a:off x="658367" y="2176273"/>
            <a:ext cx="4257737" cy="268833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F2EF88CF-3F1C-C48A-3A30-ED096F4DD95C}"/>
              </a:ext>
            </a:extLst>
          </p:cNvPr>
          <p:cNvSpPr/>
          <p:nvPr/>
        </p:nvSpPr>
        <p:spPr>
          <a:xfrm>
            <a:off x="8115039" y="2461182"/>
            <a:ext cx="3561849" cy="263202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0234895-FA05-CB24-AE1F-07A27BF568CA}"/>
                  </a:ext>
                </a:extLst>
              </p:cNvPr>
              <p:cNvSpPr txBox="1"/>
              <p:nvPr/>
            </p:nvSpPr>
            <p:spPr>
              <a:xfrm>
                <a:off x="46017" y="5581786"/>
                <a:ext cx="50887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tx1"/>
                    </a:solidFill>
                  </a:rPr>
                  <a:t>1) </a:t>
                </a:r>
                <a:r>
                  <a:rPr lang="it-IT" b="1" dirty="0" err="1">
                    <a:solidFill>
                      <a:schemeClr val="tx1"/>
                    </a:solidFill>
                  </a:rPr>
                  <a:t>Larger</a:t>
                </a:r>
                <a:r>
                  <a:rPr lang="it-IT" b="1" dirty="0">
                    <a:solidFill>
                      <a:schemeClr val="tx1"/>
                    </a:solidFill>
                  </a:rPr>
                  <a:t> </a:t>
                </a:r>
                <a:r>
                  <a:rPr lang="it-IT" b="1" dirty="0" err="1">
                    <a:solidFill>
                      <a:schemeClr val="tx1"/>
                    </a:solidFill>
                  </a:rPr>
                  <a:t>Feedline</a:t>
                </a:r>
                <a:r>
                  <a:rPr lang="it-IT" b="1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𝟓𝟐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b="1" dirty="0">
                    <a:solidFill>
                      <a:schemeClr val="tx1"/>
                    </a:solidFill>
                  </a:rPr>
                  <a:t>: </a:t>
                </a:r>
                <a:r>
                  <a:rPr lang="it-IT" dirty="0" err="1">
                    <a:solidFill>
                      <a:schemeClr val="tx1"/>
                    </a:solidFill>
                  </a:rPr>
                  <a:t>lower</a:t>
                </a:r>
                <a:r>
                  <a:rPr lang="it-IT" dirty="0">
                    <a:solidFill>
                      <a:schemeClr val="tx1"/>
                    </a:solidFill>
                  </a:rPr>
                  <a:t> risk of           </a:t>
                </a:r>
                <a:r>
                  <a:rPr lang="it-IT" dirty="0" err="1">
                    <a:solidFill>
                      <a:schemeClr val="tx1"/>
                    </a:solidFill>
                  </a:rPr>
                  <a:t>interruptions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0234895-FA05-CB24-AE1F-07A27BF56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7" y="5581786"/>
                <a:ext cx="5088797" cy="646331"/>
              </a:xfrm>
              <a:prstGeom prst="rect">
                <a:avLst/>
              </a:prstGeom>
              <a:blipFill>
                <a:blip r:embed="rId5"/>
                <a:stretch>
                  <a:fillRect l="-1079" t="-4717" r="-11151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1C0B562-79C5-2A5E-F79C-7763933FD6FE}"/>
              </a:ext>
            </a:extLst>
          </p:cNvPr>
          <p:cNvSpPr txBox="1"/>
          <p:nvPr/>
        </p:nvSpPr>
        <p:spPr>
          <a:xfrm>
            <a:off x="46018" y="6201395"/>
            <a:ext cx="50887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2)  No </a:t>
            </a:r>
            <a:r>
              <a:rPr lang="it-IT" b="1" dirty="0" err="1"/>
              <a:t>narrowing</a:t>
            </a:r>
            <a:r>
              <a:rPr lang="it-IT" b="1" dirty="0"/>
              <a:t> of the CPW: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impedance</a:t>
            </a:r>
            <a:r>
              <a:rPr lang="it-IT" dirty="0"/>
              <a:t> mismatch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6E9B9390-4C38-2327-B7F1-C36E7037CC0E}"/>
                  </a:ext>
                </a:extLst>
              </p:cNvPr>
              <p:cNvSpPr txBox="1"/>
              <p:nvPr/>
            </p:nvSpPr>
            <p:spPr>
              <a:xfrm>
                <a:off x="7891116" y="5461599"/>
                <a:ext cx="4797706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tx1"/>
                    </a:solidFill>
                  </a:rPr>
                  <a:t>3)  </a:t>
                </a:r>
                <a:r>
                  <a:rPr lang="it-IT" b="1" dirty="0" err="1">
                    <a:solidFill>
                      <a:schemeClr val="tx1"/>
                    </a:solidFill>
                  </a:rPr>
                  <a:t>Thinner</a:t>
                </a:r>
                <a:r>
                  <a:rPr lang="it-IT" b="1" dirty="0">
                    <a:solidFill>
                      <a:schemeClr val="tx1"/>
                    </a:solidFill>
                  </a:rPr>
                  <a:t> </a:t>
                </a:r>
                <a:r>
                  <a:rPr lang="it-IT" b="1" dirty="0" err="1">
                    <a:solidFill>
                      <a:schemeClr val="tx1"/>
                    </a:solidFill>
                  </a:rPr>
                  <a:t>guard</a:t>
                </a:r>
                <a:r>
                  <a:rPr lang="it-IT" b="1" dirty="0">
                    <a:solidFill>
                      <a:schemeClr val="tx1"/>
                    </a:solidFill>
                  </a:rPr>
                  <a:t> ring (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→      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it-IT" dirty="0" err="1">
                    <a:solidFill>
                      <a:schemeClr val="tx1"/>
                    </a:solidFill>
                  </a:rPr>
                  <a:t>reduction</a:t>
                </a:r>
                <a:r>
                  <a:rPr lang="it-IT" dirty="0">
                    <a:solidFill>
                      <a:schemeClr val="tx1"/>
                    </a:solidFill>
                  </a:rPr>
                  <a:t> of passive metal</a:t>
                </a: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6E9B9390-4C38-2327-B7F1-C36E7037C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116" y="5461599"/>
                <a:ext cx="4797706" cy="646331"/>
              </a:xfrm>
              <a:prstGeom prst="rect">
                <a:avLst/>
              </a:prstGeom>
              <a:blipFill>
                <a:blip r:embed="rId6"/>
                <a:stretch>
                  <a:fillRect l="-1017" t="-4717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3E07D371-45F8-8322-A6AB-A76B4A588174}"/>
                  </a:ext>
                </a:extLst>
              </p:cNvPr>
              <p:cNvSpPr txBox="1"/>
              <p:nvPr/>
            </p:nvSpPr>
            <p:spPr>
              <a:xfrm>
                <a:off x="7777703" y="6197551"/>
                <a:ext cx="4444658" cy="9295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R" startAt="4"/>
                </a:pPr>
                <a:r>
                  <a:rPr lang="it-IT" b="1" dirty="0">
                    <a:solidFill>
                      <a:schemeClr val="tx1"/>
                    </a:solidFill>
                  </a:rPr>
                  <a:t>More sensitive area (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b="1" dirty="0">
                    <a:solidFill>
                      <a:schemeClr val="tx1"/>
                    </a:solidFill>
                  </a:rPr>
                  <a:t>: </a:t>
                </a:r>
                <a:r>
                  <a:rPr lang="it-IT" dirty="0">
                    <a:solidFill>
                      <a:schemeClr val="tx1"/>
                    </a:solidFill>
                  </a:rPr>
                  <a:t>improve </a:t>
                </a:r>
                <a:r>
                  <a:rPr lang="it-IT" dirty="0" err="1">
                    <a:solidFill>
                      <a:schemeClr val="tx1"/>
                    </a:solidFill>
                  </a:rPr>
                  <a:t>phonon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collection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3E07D371-45F8-8322-A6AB-A76B4A588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703" y="6197551"/>
                <a:ext cx="4444658" cy="929550"/>
              </a:xfrm>
              <a:prstGeom prst="rect">
                <a:avLst/>
              </a:prstGeom>
              <a:blipFill>
                <a:blip r:embed="rId7"/>
                <a:stretch>
                  <a:fillRect l="-1235" t="-3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E3C8EA2-2B33-FB9B-1D7A-8FE0E6541CBE}"/>
              </a:ext>
            </a:extLst>
          </p:cNvPr>
          <p:cNvSpPr txBox="1"/>
          <p:nvPr/>
        </p:nvSpPr>
        <p:spPr>
          <a:xfrm>
            <a:off x="220761" y="4957486"/>
            <a:ext cx="1781775" cy="36933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Current</a:t>
            </a:r>
            <a:r>
              <a:rPr lang="it-IT" dirty="0"/>
              <a:t> Design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FBFEDD9-47E9-6B53-B889-1F23679B7A06}"/>
              </a:ext>
            </a:extLst>
          </p:cNvPr>
          <p:cNvSpPr txBox="1"/>
          <p:nvPr/>
        </p:nvSpPr>
        <p:spPr>
          <a:xfrm>
            <a:off x="8194995" y="1136993"/>
            <a:ext cx="1488501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New Design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1E4A5A7-F09D-B652-F74E-10EEAA6B9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61887" y="6491256"/>
            <a:ext cx="312229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CAD4D5D-0056-47B2-ABC9-B6A098B8B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31"/>
          <a:stretch/>
        </p:blipFill>
        <p:spPr>
          <a:xfrm rot="16200000">
            <a:off x="6742317" y="45476"/>
            <a:ext cx="5495160" cy="540420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649A3D9-C05F-955B-EF36-A0B8BE60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2087"/>
          <a:stretch/>
        </p:blipFill>
        <p:spPr>
          <a:xfrm rot="16200000">
            <a:off x="-56074" y="25224"/>
            <a:ext cx="5577451" cy="544470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43AADBF-4D63-C28A-0CCB-827C868C1A36}"/>
              </a:ext>
            </a:extLst>
          </p:cNvPr>
          <p:cNvSpPr txBox="1"/>
          <p:nvPr/>
        </p:nvSpPr>
        <p:spPr>
          <a:xfrm>
            <a:off x="3288792" y="6028162"/>
            <a:ext cx="584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5)  </a:t>
            </a:r>
            <a:r>
              <a:rPr lang="it-IT" b="1" dirty="0" err="1"/>
              <a:t>Centering</a:t>
            </a:r>
            <a:r>
              <a:rPr lang="it-IT" b="1" dirty="0"/>
              <a:t> in the voxel: </a:t>
            </a:r>
            <a:r>
              <a:rPr lang="it-IT" dirty="0" err="1"/>
              <a:t>remove</a:t>
            </a:r>
            <a:r>
              <a:rPr lang="it-IT" dirty="0"/>
              <a:t> position </a:t>
            </a:r>
            <a:r>
              <a:rPr lang="it-IT" dirty="0" err="1"/>
              <a:t>effects</a:t>
            </a: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86C04B8-605A-E0FB-3279-0BC73124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rtl="0"/>
            <a:fld id="{CBD12358-51D2-46B3-9BDE-DF29528B9454}" type="slidenum">
              <a:rPr lang="it-IT" smtClean="0"/>
              <a:t>7</a:t>
            </a:fld>
            <a:endParaRPr lang="it-IT" dirty="0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C60D146-1E41-4E5B-F0DB-75D5B6BDC9D3}"/>
              </a:ext>
            </a:extLst>
          </p:cNvPr>
          <p:cNvCxnSpPr/>
          <p:nvPr/>
        </p:nvCxnSpPr>
        <p:spPr>
          <a:xfrm>
            <a:off x="256032" y="2788920"/>
            <a:ext cx="4965192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67D91CF-048A-97D6-0D1D-CBEB330EAED5}"/>
              </a:ext>
            </a:extLst>
          </p:cNvPr>
          <p:cNvCxnSpPr>
            <a:cxnSpLocks/>
          </p:cNvCxnSpPr>
          <p:nvPr/>
        </p:nvCxnSpPr>
        <p:spPr>
          <a:xfrm flipV="1">
            <a:off x="2712720" y="0"/>
            <a:ext cx="0" cy="521208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F5C4E515-52F5-B554-8497-B3AB11B52E1C}"/>
              </a:ext>
            </a:extLst>
          </p:cNvPr>
          <p:cNvCxnSpPr/>
          <p:nvPr/>
        </p:nvCxnSpPr>
        <p:spPr>
          <a:xfrm>
            <a:off x="7007301" y="2747577"/>
            <a:ext cx="4965192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BE9F9690-C14D-E189-7854-7B0C1D958211}"/>
              </a:ext>
            </a:extLst>
          </p:cNvPr>
          <p:cNvCxnSpPr>
            <a:cxnSpLocks/>
          </p:cNvCxnSpPr>
          <p:nvPr/>
        </p:nvCxnSpPr>
        <p:spPr>
          <a:xfrm flipV="1">
            <a:off x="9489897" y="-41149"/>
            <a:ext cx="0" cy="521208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48B1B5-D68C-4A8D-65D4-072F6CEEE90C}"/>
              </a:ext>
            </a:extLst>
          </p:cNvPr>
          <p:cNvSpPr txBox="1"/>
          <p:nvPr/>
        </p:nvSpPr>
        <p:spPr>
          <a:xfrm>
            <a:off x="264550" y="4777262"/>
            <a:ext cx="1781775" cy="36933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Current</a:t>
            </a:r>
            <a:r>
              <a:rPr lang="it-IT" dirty="0"/>
              <a:t> Design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7FA69A-1CD0-AC61-0301-3A047C54AE5F}"/>
              </a:ext>
            </a:extLst>
          </p:cNvPr>
          <p:cNvSpPr txBox="1"/>
          <p:nvPr/>
        </p:nvSpPr>
        <p:spPr>
          <a:xfrm>
            <a:off x="7007301" y="4763068"/>
            <a:ext cx="1488501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New Design</a:t>
            </a:r>
          </a:p>
        </p:txBody>
      </p:sp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97A54-8795-9622-6398-A0D300815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AA2EC-5284-953D-FB4F-96F0C6BFF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634" y="1897425"/>
            <a:ext cx="5416732" cy="3063149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dirty="0"/>
              <a:t>Matrix-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Edits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E2B8163-F50E-7B85-D25E-B99FA580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669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numero diapositiva 3">
            <a:extLst>
              <a:ext uri="{FF2B5EF4-FFF2-40B4-BE49-F238E27FC236}">
                <a16:creationId xmlns:a16="http://schemas.microsoft.com/office/drawing/2014/main" id="{2D6759EA-D4E1-7F1E-08F2-84E07525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3025"/>
            <a:ext cx="2743200" cy="365125"/>
          </a:xfrm>
        </p:spPr>
        <p:txBody>
          <a:bodyPr/>
          <a:lstStyle/>
          <a:p>
            <a:pPr rtl="0"/>
            <a:fld id="{FE024F78-56A6-7740-B68D-8D4D026EDF3F}" type="slidenum">
              <a:rPr lang="it-IT" smtClean="0"/>
              <a:pPr rtl="0"/>
              <a:t>9</a:t>
            </a:fld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60CF954-5EAA-4FD9-E764-DAB9B32FA44D}"/>
              </a:ext>
            </a:extLst>
          </p:cNvPr>
          <p:cNvSpPr txBox="1"/>
          <p:nvPr/>
        </p:nvSpPr>
        <p:spPr>
          <a:xfrm>
            <a:off x="928116" y="335268"/>
            <a:ext cx="311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EM Cross-Talk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A67B973-D129-A5D4-6372-1B70E16EB16F}"/>
              </a:ext>
            </a:extLst>
          </p:cNvPr>
          <p:cNvSpPr txBox="1"/>
          <p:nvPr/>
        </p:nvSpPr>
        <p:spPr>
          <a:xfrm>
            <a:off x="82296" y="1228397"/>
            <a:ext cx="4811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Definition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Crosstalk refers to the unintended </a:t>
            </a:r>
            <a:r>
              <a:rPr lang="en-US" sz="2000" b="1" dirty="0"/>
              <a:t>electromagnetic interaction</a:t>
            </a:r>
            <a:r>
              <a:rPr lang="en-US" sz="2000" dirty="0"/>
              <a:t> between nearby KIDs, where the excitation of one resonator affects the response of another.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Causes</a:t>
            </a:r>
            <a:endParaRPr lang="it-IT" sz="2000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b="1" dirty="0" err="1"/>
              <a:t>Physical</a:t>
            </a:r>
            <a:r>
              <a:rPr lang="it-IT" sz="2000" b="1" dirty="0"/>
              <a:t> and frequency </a:t>
            </a:r>
            <a:r>
              <a:rPr lang="it-IT" sz="2000" b="1" dirty="0" err="1"/>
              <a:t>proximity</a:t>
            </a:r>
            <a:r>
              <a:rPr lang="it-IT" sz="2000" b="1" dirty="0"/>
              <a:t> </a:t>
            </a:r>
            <a:r>
              <a:rPr lang="it-IT" sz="2000" dirty="0" err="1"/>
              <a:t>among</a:t>
            </a:r>
            <a:r>
              <a:rPr lang="it-IT" sz="2000" dirty="0"/>
              <a:t> </a:t>
            </a:r>
            <a:r>
              <a:rPr lang="it-IT" sz="2000" dirty="0" err="1"/>
              <a:t>resonators</a:t>
            </a: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Consequences</a:t>
            </a:r>
            <a:endParaRPr lang="it-IT" sz="2000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b="1" dirty="0" err="1"/>
              <a:t>Signal</a:t>
            </a:r>
            <a:r>
              <a:rPr lang="it-IT" sz="2000" b="1" dirty="0"/>
              <a:t> </a:t>
            </a:r>
            <a:r>
              <a:rPr lang="it-IT" sz="2000" b="1" dirty="0" err="1"/>
              <a:t>interference</a:t>
            </a:r>
            <a:r>
              <a:rPr lang="it-IT" sz="2000" b="1" dirty="0"/>
              <a:t> </a:t>
            </a:r>
            <a:r>
              <a:rPr lang="it-IT" sz="2000" dirty="0"/>
              <a:t>in the </a:t>
            </a:r>
            <a:r>
              <a:rPr lang="it-IT" sz="2000" dirty="0" err="1"/>
              <a:t>readout</a:t>
            </a:r>
            <a:endParaRPr lang="it-IT" sz="2000" dirty="0"/>
          </a:p>
        </p:txBody>
      </p:sp>
      <p:pic>
        <p:nvPicPr>
          <p:cNvPr id="27" name="Immagine 26" descr="Immagine che contiene schermata, Rettangolo, Policromia, testo&#10;&#10;Descrizione generata automaticamente">
            <a:extLst>
              <a:ext uri="{FF2B5EF4-FFF2-40B4-BE49-F238E27FC236}">
                <a16:creationId xmlns:a16="http://schemas.microsoft.com/office/drawing/2014/main" id="{7091D042-7D3A-1388-5F29-4277224E0A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41" r="12011" b="2600"/>
          <a:stretch/>
        </p:blipFill>
        <p:spPr>
          <a:xfrm>
            <a:off x="5375529" y="738912"/>
            <a:ext cx="6496431" cy="5380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8B1689E-3A10-159E-85A0-06BA61C4A7B7}"/>
              </a:ext>
            </a:extLst>
          </p:cNvPr>
          <p:cNvSpPr txBox="1"/>
          <p:nvPr/>
        </p:nvSpPr>
        <p:spPr>
          <a:xfrm>
            <a:off x="6620256" y="1190469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KID 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6CB61E1-43C2-5D5F-00A5-1D50AF72F698}"/>
              </a:ext>
            </a:extLst>
          </p:cNvPr>
          <p:cNvSpPr txBox="1"/>
          <p:nvPr/>
        </p:nvSpPr>
        <p:spPr>
          <a:xfrm>
            <a:off x="9616459" y="1190469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KID 2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03C1EC6-A0A8-5902-CD59-F0848A5CC7BF}"/>
              </a:ext>
            </a:extLst>
          </p:cNvPr>
          <p:cNvSpPr txBox="1"/>
          <p:nvPr/>
        </p:nvSpPr>
        <p:spPr>
          <a:xfrm>
            <a:off x="9616459" y="4128741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KID 3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1A74C03-9D42-6466-D5E7-CCDD7A6B80EE}"/>
              </a:ext>
            </a:extLst>
          </p:cNvPr>
          <p:cNvSpPr txBox="1"/>
          <p:nvPr/>
        </p:nvSpPr>
        <p:spPr>
          <a:xfrm>
            <a:off x="6620256" y="4128741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KID 4</a:t>
            </a:r>
          </a:p>
        </p:txBody>
      </p:sp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ta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49">
      <a:majorFont>
        <a:latin typeface="Tw Cen M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72344890_TF78504181_Win32" id="{DD453965-979A-4F70-983B-6BFBEF1B2DD7}" vid="{BDC8BC92-3C0B-40E8-8E33-CB038F93B62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30005B-6102-4F3C-A26F-485DF1BF971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E60708A-6461-4D7F-883F-7E25D731D3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C90B52-91C7-4BE9-8AE0-180FFFE110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con motivo Forme</Template>
  <TotalTime>0</TotalTime>
  <Words>1288</Words>
  <Application>Microsoft Office PowerPoint</Application>
  <PresentationFormat>Widescreen</PresentationFormat>
  <Paragraphs>303</Paragraphs>
  <Slides>36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4" baseType="lpstr">
      <vt:lpstr>Aptos</vt:lpstr>
      <vt:lpstr>Arial</vt:lpstr>
      <vt:lpstr>Avenir Next LT Pro</vt:lpstr>
      <vt:lpstr>Avenir Next LT Pro Light</vt:lpstr>
      <vt:lpstr>Calibri</vt:lpstr>
      <vt:lpstr>Cambria Math</vt:lpstr>
      <vt:lpstr>Tw Cen MT</vt:lpstr>
      <vt:lpstr>Personalizzata</vt:lpstr>
      <vt:lpstr>Results of 100 mm thin BULLKID detectors</vt:lpstr>
      <vt:lpstr>Scale-Up</vt:lpstr>
      <vt:lpstr>100 mm thin detectors</vt:lpstr>
      <vt:lpstr>MKID Components</vt:lpstr>
      <vt:lpstr>Single Pixel Design Edits</vt:lpstr>
      <vt:lpstr>Presentazione standard di PowerPoint</vt:lpstr>
      <vt:lpstr>Presentazione standard di PowerPoint</vt:lpstr>
      <vt:lpstr>Matrix-level Edits</vt:lpstr>
      <vt:lpstr>Presentazione standard di PowerPoint</vt:lpstr>
      <vt:lpstr>Presentazione standard di PowerPoint</vt:lpstr>
      <vt:lpstr>Experimental Results on Fabricated Devices</vt:lpstr>
      <vt:lpstr>BULLKID RM-00 07 24</vt:lpstr>
      <vt:lpstr>Presentazione standard di PowerPoint</vt:lpstr>
      <vt:lpstr>Presentazione standard di PowerPoint</vt:lpstr>
      <vt:lpstr>SNR Vs Q</vt:lpstr>
      <vt:lpstr>BULLKID RM-01 07 24</vt:lpstr>
      <vt:lpstr>Differences on the 3 variants</vt:lpstr>
      <vt:lpstr>Expectations</vt:lpstr>
      <vt:lpstr>Presentazione standard di PowerPoint</vt:lpstr>
      <vt:lpstr>α Evaluation</vt:lpstr>
      <vt:lpstr>Noise Features Analysis</vt:lpstr>
      <vt:lpstr>Next KID’s generation</vt:lpstr>
      <vt:lpstr>Thanks for your attention</vt:lpstr>
      <vt:lpstr>Backup</vt:lpstr>
      <vt:lpstr>Quality Factors</vt:lpstr>
      <vt:lpstr>Noise Sources in MKIDs</vt:lpstr>
      <vt:lpstr>TLS Noise</vt:lpstr>
      <vt:lpstr>Alpha </vt:lpstr>
      <vt:lpstr>Phase Response Vs Frequency Response</vt:lpstr>
      <vt:lpstr>SNR Evaluation</vt:lpstr>
      <vt:lpstr>Cross-Talk Simulation Analysis</vt:lpstr>
      <vt:lpstr>SNR of BULLKID RM-01 07 24</vt:lpstr>
      <vt:lpstr>Presentazione standard di PowerPoint</vt:lpstr>
      <vt:lpstr>Presentazione standard di PowerPoint</vt:lpstr>
      <vt:lpstr>SNR of BULLKID RM-01 07 24</vt:lpstr>
      <vt:lpstr>NPS similar 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Luca Pesce</dc:creator>
  <cp:lastModifiedBy>Giovanni Luca Pesce</cp:lastModifiedBy>
  <cp:revision>4</cp:revision>
  <dcterms:created xsi:type="dcterms:W3CDTF">2025-01-05T10:03:27Z</dcterms:created>
  <dcterms:modified xsi:type="dcterms:W3CDTF">2025-01-19T11:14:45Z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