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86" r:id="rId3"/>
    <p:sldId id="308" r:id="rId4"/>
    <p:sldId id="309" r:id="rId5"/>
    <p:sldId id="258" r:id="rId6"/>
    <p:sldId id="267" r:id="rId7"/>
    <p:sldId id="297" r:id="rId8"/>
    <p:sldId id="296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D5B"/>
    <a:srgbClr val="F1C250"/>
    <a:srgbClr val="F26064"/>
    <a:srgbClr val="FDBF75"/>
    <a:srgbClr val="FF9933"/>
    <a:srgbClr val="00A2FF"/>
    <a:srgbClr val="FFF056"/>
    <a:srgbClr val="156082"/>
    <a:srgbClr val="0000F9"/>
    <a:srgbClr val="6EB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>
        <p:scale>
          <a:sx n="89" d="100"/>
          <a:sy n="89" d="100"/>
        </p:scale>
        <p:origin x="26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F945C-CDCB-43C0-A53F-1539E5716754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B1A08-D18D-4019-9EA1-0032383A2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03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B1A08-D18D-4019-9EA1-0032383A275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65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2F2154-D1A2-AA50-EA72-92671B334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6E8A96-9F3A-F4C2-50BF-EE271C89A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B0698A-CBEC-B8ED-9158-E84219E0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4453B4-17A1-0936-6CCD-9D71D717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47E8EF-74DA-79F9-3AA6-D169D920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29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5C1046-5B6A-C64D-5E9E-07335153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74369C-93DC-1882-95F7-D2E45F394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01CB62-9C10-9659-4A0D-3D9AB7C5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4DD12C-F9D4-B3F0-9F30-E8E57CB3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1FD98B-136F-1A20-06E9-208F26FE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06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E4FCE78-CA56-4E47-4E17-4D7C73583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44CDD86-7210-EB4F-93CF-DCE0F8363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596371-77C3-67A8-D2EF-0836B1E48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3C69B3-8790-258D-C566-23A9E6C1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0B01A5-3D08-0C55-3CAB-1E4FC2EF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95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1D107D-2556-95C0-09F6-DC4FB0DE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15C039-45B1-3521-653C-A9BB52E49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8243BC-5302-9BB0-A778-AE1BC760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F50C78-CD3A-9A0B-8796-34B3512AB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CF3EA7-44A2-BD05-C3B0-CEE585C5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05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8DCBE-3821-E6CA-B908-15735FD1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A5B6B9-A17A-D0D0-DE73-187DD3AE3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612ACE-FDAF-3674-E28F-29611A3AC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28224A-3B24-49AE-83ED-B0867D46F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D69664-AC3D-0A0A-516F-99AF2C73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16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F4F250-218E-04CA-6161-DDC4CA59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6D3C47-9806-6F7F-276B-5740FFE4C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BB7154-CCE4-69D6-3688-9843B546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BFFACF-49FC-1087-5A1D-B5415D31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8EB44D-AAB3-DFC8-5497-2383CA3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9E61D0-C15D-ECFC-0035-3C11D630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59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09723A-8DDA-B546-A7BB-C4EE609D1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77F1C0-A071-9011-EC96-F393B5B70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D41E47-6F26-64CD-FEE0-A5D49BBE2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2D72DA9-A18E-1C31-2223-A8A70C7DFD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F9145B8-A923-DE64-B376-EFC87DDB1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384D124-D26F-0DFD-B701-503C5652D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DA0A57-067A-ED37-A8ED-C966C2C50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5EA5F30-ACD4-DB74-6BAB-1C52889A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9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04792-54B1-F1FB-DBE5-E49E92FDA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A1CFE3-6145-BD3B-38C3-2EFF827E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EE2216-C891-04C7-ADD5-17E85C426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13016D-E574-7314-B885-875B3EF26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50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630F4B6-71F8-FD5A-94B7-102B0AF2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FB4CEB9-5FFB-686E-1EAE-609188909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B9E5A7-F956-C356-BA15-2837C3A1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71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D0F4AC-3C44-E9AB-A4FB-FD57D139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C6FB00-50CB-D257-1339-1A0760ED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D818D63-7293-8313-B110-63AF92DF3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3CEC73-2186-A62F-4B55-B8B5FDF38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76B845-2F6F-F830-EFCC-C61ECB96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1676F2-6BB6-6621-C192-3B124D0A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02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473459-63C5-705C-B094-7677C1943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F8C786B-1CB2-D76D-C8FE-0D6F75F7AE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651CA21-8C71-53EC-414D-6744F1118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A480BA8-BA03-E748-413D-431E982A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3F0867D-4928-6847-1A26-58C8E52D3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F0B2AF-EF40-9FF3-B866-EDBB93A4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64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4174586-2E7E-EA0C-C28E-B4F819B8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DDF088-9145-7197-0654-73B398E58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477E5C-1698-7E67-9F98-738E9C346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A1306-6301-4F3E-BB32-D2DB589E20D2}" type="datetimeFigureOut">
              <a:rPr lang="it-IT" smtClean="0"/>
              <a:t>14/01/2025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A45A7D-DDDB-8CD3-68F0-CD3F4AFDF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FEC76E-FC81-9571-6B86-9D500541C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27BB95-EF10-4E02-95D8-EBE039E224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42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0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64AD44-4FCF-D8CE-120F-DC0A03318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331" y="385244"/>
            <a:ext cx="6565078" cy="2810489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Pisa testing facilities: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Cryolab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RF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electronics</a:t>
            </a: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708BBF6-A32D-B2A9-342A-EA1630ACC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331" y="3527394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  <a:p>
            <a:pPr algn="l"/>
            <a:r>
              <a:rPr lang="it-IT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Università di Pisa | INFN – Sezione di Pisa</a:t>
            </a:r>
          </a:p>
          <a:p>
            <a:pPr algn="l"/>
            <a:endParaRPr lang="it-IT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it-IT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mario.delucia@unipi.it</a:t>
            </a:r>
          </a:p>
        </p:txBody>
      </p:sp>
      <p:pic>
        <p:nvPicPr>
          <p:cNvPr id="5" name="Immagine 4" descr="Immagine che contiene schizzo, disegno, bianco e nero, torre&#10;&#10;Descrizione generata automaticamente">
            <a:extLst>
              <a:ext uri="{FF2B5EF4-FFF2-40B4-BE49-F238E27FC236}">
                <a16:creationId xmlns:a16="http://schemas.microsoft.com/office/drawing/2014/main" id="{48B0AAF8-C3DC-E022-5A91-87ED35BCC8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36" y="0"/>
            <a:ext cx="6790699" cy="6858000"/>
          </a:xfrm>
          <a:prstGeom prst="rect">
            <a:avLst/>
          </a:prstGeom>
        </p:spPr>
      </p:pic>
      <p:pic>
        <p:nvPicPr>
          <p:cNvPr id="7" name="Immagine 6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1354CDD2-A50F-882A-4A74-6C9CF9EE3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1"/>
          <a:stretch/>
        </p:blipFill>
        <p:spPr>
          <a:xfrm>
            <a:off x="3712169" y="5717462"/>
            <a:ext cx="1275043" cy="1009311"/>
          </a:xfrm>
          <a:prstGeom prst="rect">
            <a:avLst/>
          </a:prstGeom>
        </p:spPr>
      </p:pic>
      <p:pic>
        <p:nvPicPr>
          <p:cNvPr id="9" name="Immagine 8" descr="Immagine che contiene Carattere, logo, Elementi grafici, design&#10;&#10;Descrizione generata automaticamente">
            <a:extLst>
              <a:ext uri="{FF2B5EF4-FFF2-40B4-BE49-F238E27FC236}">
                <a16:creationId xmlns:a16="http://schemas.microsoft.com/office/drawing/2014/main" id="{85549514-19F1-45BE-67A7-0101C2651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93" y="5718255"/>
            <a:ext cx="2222672" cy="1004872"/>
          </a:xfrm>
          <a:prstGeom prst="rect">
            <a:avLst/>
          </a:prstGeom>
        </p:spPr>
      </p:pic>
      <p:pic>
        <p:nvPicPr>
          <p:cNvPr id="11" name="Immagine 10" descr="Immagine che contiene schizzo, clipart, illustrazione, Line art&#10;&#10;Descrizione generata automaticamente">
            <a:extLst>
              <a:ext uri="{FF2B5EF4-FFF2-40B4-BE49-F238E27FC236}">
                <a16:creationId xmlns:a16="http://schemas.microsoft.com/office/drawing/2014/main" id="{2A19345A-1012-0672-8D7E-878D6204C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" y="5718255"/>
            <a:ext cx="1009358" cy="10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9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887E-FC4B-8383-615D-68A4C091C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5426535-DAD2-B36B-856A-133945B16BEA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3EA6438-50CA-223E-EE16-4176D4132130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FA70881-F53D-BD50-26A2-ECB24BF5561F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6758E8-989A-E8F3-D229-65E18B225B7A}"/>
              </a:ext>
            </a:extLst>
          </p:cNvPr>
          <p:cNvSpPr txBox="1"/>
          <p:nvPr/>
        </p:nvSpPr>
        <p:spPr>
          <a:xfrm>
            <a:off x="1237894" y="531528"/>
            <a:ext cx="4858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endParaRPr lang="it-IT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3261451-ACBD-0199-1CC9-10D2D60F5E66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59587FB-63ED-E37D-8562-53CDE2BB45AE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9BCDE29-15E0-AF18-DB30-D074AC31B01C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3D25C36F-28E8-236D-D29C-D1FA3026F4D3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85EC9235-0E79-1C6D-8C6B-F5F4F94A6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53" y="274327"/>
            <a:ext cx="1400329" cy="116694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DFA80EC-06FC-C129-68A7-1496B27BD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99" y="1714211"/>
            <a:ext cx="7724982" cy="43513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AF53A8-222D-F928-5D90-671D9C30346A}"/>
              </a:ext>
            </a:extLst>
          </p:cNvPr>
          <p:cNvSpPr txBox="1"/>
          <p:nvPr/>
        </p:nvSpPr>
        <p:spPr>
          <a:xfrm>
            <a:off x="6880428" y="2270471"/>
            <a:ext cx="105473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dirty="0"/>
              <a:t>3890,82 MHz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52652C-BC85-3418-FC7B-34EF57E1DD8C}"/>
              </a:ext>
            </a:extLst>
          </p:cNvPr>
          <p:cNvSpPr txBox="1"/>
          <p:nvPr/>
        </p:nvSpPr>
        <p:spPr>
          <a:xfrm>
            <a:off x="1294921" y="3966810"/>
            <a:ext cx="3867912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1C2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Really</a:t>
            </a:r>
            <a:r>
              <a:rPr lang="it-IT" dirty="0"/>
              <a:t> </a:t>
            </a:r>
            <a:r>
              <a:rPr lang="it-IT" dirty="0" err="1"/>
              <a:t>bad</a:t>
            </a:r>
            <a:r>
              <a:rPr lang="it-IT" dirty="0"/>
              <a:t> </a:t>
            </a:r>
            <a:r>
              <a:rPr lang="it-IT" dirty="0" err="1"/>
              <a:t>resonator</a:t>
            </a:r>
            <a:r>
              <a:rPr lang="it-IT" dirty="0"/>
              <a:t>: </a:t>
            </a:r>
            <a:r>
              <a:rPr lang="it-IT" dirty="0" err="1"/>
              <a:t>only</a:t>
            </a:r>
            <a:r>
              <a:rPr lang="it-IT" dirty="0"/>
              <a:t> 2 dB deep</a:t>
            </a:r>
          </a:p>
          <a:p>
            <a:pPr algn="r"/>
            <a:r>
              <a:rPr lang="it-IT" dirty="0"/>
              <a:t>Quality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below</a:t>
            </a:r>
            <a:r>
              <a:rPr lang="it-IT" dirty="0"/>
              <a:t> 1000</a:t>
            </a:r>
          </a:p>
          <a:p>
            <a:pPr algn="r"/>
            <a:r>
              <a:rPr lang="it-IT" dirty="0"/>
              <a:t>High </a:t>
            </a:r>
            <a:r>
              <a:rPr lang="it-IT" dirty="0" err="1"/>
              <a:t>losses</a:t>
            </a:r>
            <a:r>
              <a:rPr lang="it-IT" dirty="0"/>
              <a:t>, high </a:t>
            </a:r>
            <a:r>
              <a:rPr lang="it-IT" dirty="0" err="1"/>
              <a:t>driving</a:t>
            </a:r>
            <a:r>
              <a:rPr lang="it-IT" dirty="0"/>
              <a:t> power, small </a:t>
            </a:r>
            <a:r>
              <a:rPr lang="it-IT" dirty="0" err="1"/>
              <a:t>responsivity</a:t>
            </a:r>
            <a:endParaRPr lang="it-IT" dirty="0"/>
          </a:p>
          <a:p>
            <a:pPr algn="r"/>
            <a:endParaRPr lang="it-IT" dirty="0"/>
          </a:p>
          <a:p>
            <a:pPr algn="r"/>
            <a:r>
              <a:rPr lang="it-IT" dirty="0"/>
              <a:t>OK for </a:t>
            </a:r>
            <a:r>
              <a:rPr lang="it-IT" dirty="0" err="1"/>
              <a:t>prototyping</a:t>
            </a:r>
            <a:r>
              <a:rPr lang="it-IT" dirty="0"/>
              <a:t> the </a:t>
            </a:r>
            <a:r>
              <a:rPr lang="it-IT" dirty="0" err="1"/>
              <a:t>readout</a:t>
            </a:r>
            <a:r>
              <a:rPr lang="it-IT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850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FEE2F-A171-7BE7-EF30-6EF1F5B3B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omputer, schermata, schermo&#10;&#10;Descrizione generata automaticamente">
            <a:extLst>
              <a:ext uri="{FF2B5EF4-FFF2-40B4-BE49-F238E27FC236}">
                <a16:creationId xmlns:a16="http://schemas.microsoft.com/office/drawing/2014/main" id="{4FD8FE75-C822-DB4F-371D-A7D2773B1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 t="27671" r="10208" b="28511"/>
          <a:stretch/>
        </p:blipFill>
        <p:spPr>
          <a:xfrm>
            <a:off x="1336745" y="2711406"/>
            <a:ext cx="9772651" cy="318955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9DE021-FA61-990C-8F91-DE0A862E86B9}"/>
              </a:ext>
            </a:extLst>
          </p:cNvPr>
          <p:cNvSpPr txBox="1"/>
          <p:nvPr/>
        </p:nvSpPr>
        <p:spPr>
          <a:xfrm>
            <a:off x="8092786" y="1190956"/>
            <a:ext cx="1891359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1st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Amplifier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was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very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noisy</a:t>
            </a:r>
            <a:endParaRPr lang="it-IT" sz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Multiple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iterations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on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same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span</a:t>
            </a:r>
            <a:endParaRPr lang="it-IT" sz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Barely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visible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Re{S21} and Im{S21}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LOOP ok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46767C1-72A7-1B96-4BC5-6AD6EC1C069C}"/>
              </a:ext>
            </a:extLst>
          </p:cNvPr>
          <p:cNvSpPr/>
          <p:nvPr/>
        </p:nvSpPr>
        <p:spPr>
          <a:xfrm>
            <a:off x="9244727" y="5523462"/>
            <a:ext cx="1536192" cy="356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70858B-A35C-BB5C-9325-A88D64D176D9}"/>
              </a:ext>
            </a:extLst>
          </p:cNvPr>
          <p:cNvSpPr txBox="1"/>
          <p:nvPr/>
        </p:nvSpPr>
        <p:spPr>
          <a:xfrm>
            <a:off x="7888055" y="5905444"/>
            <a:ext cx="314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Number</a:t>
            </a:r>
            <a:r>
              <a:rPr lang="it-IT" dirty="0">
                <a:solidFill>
                  <a:schemeClr val="bg1"/>
                </a:solidFill>
              </a:rPr>
              <a:t> of buffers to </a:t>
            </a:r>
            <a:r>
              <a:rPr lang="it-IT" dirty="0" err="1">
                <a:solidFill>
                  <a:schemeClr val="bg1"/>
                </a:solidFill>
              </a:rPr>
              <a:t>read</a:t>
            </a:r>
            <a:r>
              <a:rPr lang="it-IT" dirty="0">
                <a:solidFill>
                  <a:schemeClr val="bg1"/>
                </a:solidFill>
              </a:rPr>
              <a:t>: 28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87D461F-192A-3B9A-3F5A-0FE39635B24D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F45674A-2C9E-A34F-7D49-852E7D2F1F10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5F26CF9-F90D-CBB5-CA6D-2E7340ACE851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0309FAA-BA23-987F-2A6D-5DAC9A6C245A}"/>
              </a:ext>
            </a:extLst>
          </p:cNvPr>
          <p:cNvSpPr txBox="1"/>
          <p:nvPr/>
        </p:nvSpPr>
        <p:spPr>
          <a:xfrm>
            <a:off x="1237894" y="531528"/>
            <a:ext cx="4858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endParaRPr lang="it-IT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7DA31D6A-A901-0FE7-D374-C5E630775688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235DA8-D5CF-F0C7-3F49-B7C9A5060CB6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7367B71-93C7-1A14-E360-6BDEAD80F067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74A6BBBA-B93E-3405-3FCA-85ECB2B26CF0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830FD080-06E9-B529-D9C6-D603BD2C1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53" y="274327"/>
            <a:ext cx="1400329" cy="116694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8B8782-7847-1167-EBE4-21E2C03C4CB4}"/>
              </a:ext>
            </a:extLst>
          </p:cNvPr>
          <p:cNvSpPr txBox="1"/>
          <p:nvPr/>
        </p:nvSpPr>
        <p:spPr>
          <a:xfrm>
            <a:off x="1237894" y="1967499"/>
            <a:ext cx="6095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MHz band – cable delay loop </a:t>
            </a:r>
          </a:p>
          <a:p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Freq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3891 MHz  </a:t>
            </a:r>
          </a:p>
        </p:txBody>
      </p:sp>
    </p:spTree>
    <p:extLst>
      <p:ext uri="{BB962C8B-B14F-4D97-AF65-F5344CB8AC3E}">
        <p14:creationId xmlns:p14="http://schemas.microsoft.com/office/powerpoint/2010/main" val="307168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46A2B-7BCD-1005-49F5-8DC881F9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C718242F-1447-802A-EA00-FD82EA1C0ED9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DBF1D3E-B281-3F53-2CDB-5A7CFFF661C5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50F3193-7CFF-03EF-26C5-8B220619C15E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D06271A-728A-BBC9-1E44-E992F248755F}"/>
              </a:ext>
            </a:extLst>
          </p:cNvPr>
          <p:cNvSpPr txBox="1"/>
          <p:nvPr/>
        </p:nvSpPr>
        <p:spPr>
          <a:xfrm>
            <a:off x="1237894" y="531528"/>
            <a:ext cx="4858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endParaRPr lang="it-IT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C4DA285-C484-7D9F-1796-4D2F6DA3D461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2020534-4AF9-1B72-C3AF-C5A6BE0D957A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57BF5BF-996E-009A-4AAB-83FBC04DE7C1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3D6BA111-D62D-AE13-F06D-75C8D9DC956B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BB33A167-8D71-C01F-8B09-E7FB4794D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53" y="274327"/>
            <a:ext cx="1400329" cy="116694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F2CC24F-DBED-E11C-4EED-232403CF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24" r="1768" b="21290"/>
          <a:stretch/>
        </p:blipFill>
        <p:spPr>
          <a:xfrm>
            <a:off x="849086" y="2855592"/>
            <a:ext cx="10578864" cy="3553886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F39EAF2B-A92D-5CE9-D7C5-7034FA5BE1A6}"/>
              </a:ext>
            </a:extLst>
          </p:cNvPr>
          <p:cNvCxnSpPr>
            <a:cxnSpLocks/>
          </p:cNvCxnSpPr>
          <p:nvPr/>
        </p:nvCxnSpPr>
        <p:spPr>
          <a:xfrm>
            <a:off x="5535170" y="2771261"/>
            <a:ext cx="774549" cy="2199640"/>
          </a:xfrm>
          <a:prstGeom prst="straightConnector1">
            <a:avLst/>
          </a:prstGeom>
          <a:ln w="57150">
            <a:solidFill>
              <a:srgbClr val="F1C2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11C1F7-EC16-3B59-28DA-589D5D89C274}"/>
              </a:ext>
            </a:extLst>
          </p:cNvPr>
          <p:cNvSpPr txBox="1"/>
          <p:nvPr/>
        </p:nvSpPr>
        <p:spPr>
          <a:xfrm>
            <a:off x="5535170" y="2428087"/>
            <a:ext cx="4683398" cy="369332"/>
          </a:xfrm>
          <a:prstGeom prst="rect">
            <a:avLst/>
          </a:prstGeom>
          <a:noFill/>
          <a:ln w="57150">
            <a:solidFill>
              <a:srgbClr val="F1C25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Resonator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Centre –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needed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calculate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angles</a:t>
            </a: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351D352A-8644-CED0-E49B-799119B5514B}"/>
              </a:ext>
            </a:extLst>
          </p:cNvPr>
          <p:cNvCxnSpPr>
            <a:cxnSpLocks/>
          </p:cNvCxnSpPr>
          <p:nvPr/>
        </p:nvCxnSpPr>
        <p:spPr>
          <a:xfrm>
            <a:off x="4582345" y="1830436"/>
            <a:ext cx="952825" cy="2663655"/>
          </a:xfrm>
          <a:prstGeom prst="straightConnector1">
            <a:avLst/>
          </a:prstGeom>
          <a:ln w="57150">
            <a:solidFill>
              <a:srgbClr val="F2606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007AD7-AD0C-990A-76FE-77CCF60606D0}"/>
              </a:ext>
            </a:extLst>
          </p:cNvPr>
          <p:cNvSpPr txBox="1"/>
          <p:nvPr/>
        </p:nvSpPr>
        <p:spPr>
          <a:xfrm>
            <a:off x="4582345" y="1485499"/>
            <a:ext cx="5018746" cy="369332"/>
          </a:xfrm>
          <a:prstGeom prst="rect">
            <a:avLst/>
          </a:prstGeom>
          <a:noFill/>
          <a:ln w="57150">
            <a:solidFill>
              <a:srgbClr val="F26064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Resonator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Loop –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Saved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Data for future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</a:t>
            </a: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C9D5D57-6D37-34B9-88D7-E6B85AB22EF7}"/>
              </a:ext>
            </a:extLst>
          </p:cNvPr>
          <p:cNvCxnSpPr>
            <a:cxnSpLocks/>
          </p:cNvCxnSpPr>
          <p:nvPr/>
        </p:nvCxnSpPr>
        <p:spPr>
          <a:xfrm>
            <a:off x="5058757" y="2333404"/>
            <a:ext cx="1108317" cy="3039097"/>
          </a:xfrm>
          <a:prstGeom prst="straightConnector1">
            <a:avLst/>
          </a:prstGeom>
          <a:ln w="57150">
            <a:solidFill>
              <a:srgbClr val="016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0E3F10F-EDE2-B0E3-F0F2-B5D862525DB6}"/>
              </a:ext>
            </a:extLst>
          </p:cNvPr>
          <p:cNvSpPr txBox="1"/>
          <p:nvPr/>
        </p:nvSpPr>
        <p:spPr>
          <a:xfrm>
            <a:off x="5058757" y="1956793"/>
            <a:ext cx="3065594" cy="369332"/>
          </a:xfrm>
          <a:prstGeom prst="rect">
            <a:avLst/>
          </a:prstGeom>
          <a:noFill/>
          <a:ln w="57150">
            <a:solidFill>
              <a:srgbClr val="016727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Resonator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Loop – Last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scan</a:t>
            </a: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1422E3D-1629-0B37-E969-212609273792}"/>
              </a:ext>
            </a:extLst>
          </p:cNvPr>
          <p:cNvSpPr/>
          <p:nvPr/>
        </p:nvSpPr>
        <p:spPr>
          <a:xfrm>
            <a:off x="916142" y="5965961"/>
            <a:ext cx="2953512" cy="356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AFA8D3B-56C2-7588-1919-F9E7C96D9145}"/>
              </a:ext>
            </a:extLst>
          </p:cNvPr>
          <p:cNvSpPr txBox="1"/>
          <p:nvPr/>
        </p:nvSpPr>
        <p:spPr>
          <a:xfrm>
            <a:off x="849086" y="5973240"/>
            <a:ext cx="309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Number</a:t>
            </a:r>
            <a:r>
              <a:rPr lang="it-IT" dirty="0"/>
              <a:t> of buffers to </a:t>
            </a:r>
            <a:r>
              <a:rPr lang="it-IT" dirty="0" err="1"/>
              <a:t>read</a:t>
            </a:r>
            <a:r>
              <a:rPr lang="it-IT" dirty="0"/>
              <a:t>: 18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77FFBC2-41A8-AACF-6E81-5B49127FAAA6}"/>
              </a:ext>
            </a:extLst>
          </p:cNvPr>
          <p:cNvSpPr/>
          <p:nvPr/>
        </p:nvSpPr>
        <p:spPr>
          <a:xfrm>
            <a:off x="4003766" y="5964383"/>
            <a:ext cx="2953512" cy="356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E9AB051-A693-81D2-4165-09909703C56B}"/>
              </a:ext>
            </a:extLst>
          </p:cNvPr>
          <p:cNvSpPr txBox="1"/>
          <p:nvPr/>
        </p:nvSpPr>
        <p:spPr>
          <a:xfrm>
            <a:off x="3936710" y="5971662"/>
            <a:ext cx="314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Time: Real 31s | </a:t>
            </a:r>
            <a:r>
              <a:rPr lang="it-IT" dirty="0" err="1"/>
              <a:t>active</a:t>
            </a:r>
            <a:r>
              <a:rPr lang="it-IT" dirty="0"/>
              <a:t> 2.3 </a:t>
            </a:r>
            <a:r>
              <a:rPr lang="it-IT" dirty="0" err="1"/>
              <a:t>ms</a:t>
            </a:r>
            <a:r>
              <a:rPr lang="it-IT" dirty="0"/>
              <a:t> 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A848D88-F363-AEFF-6B78-8DE820D28E90}"/>
              </a:ext>
            </a:extLst>
          </p:cNvPr>
          <p:cNvSpPr txBox="1"/>
          <p:nvPr/>
        </p:nvSpPr>
        <p:spPr>
          <a:xfrm>
            <a:off x="770889" y="1943935"/>
            <a:ext cx="6094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MHz band – </a:t>
            </a:r>
            <a:r>
              <a:rPr lang="it-IT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resonator</a:t>
            </a:r>
            <a:r>
              <a:rPr lang="it-IT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loop </a:t>
            </a:r>
          </a:p>
          <a:p>
            <a:r>
              <a:rPr lang="it-IT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Freq</a:t>
            </a:r>
            <a:r>
              <a:rPr lang="it-IT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3891 MHz  </a:t>
            </a:r>
          </a:p>
        </p:txBody>
      </p:sp>
    </p:spTree>
    <p:extLst>
      <p:ext uri="{BB962C8B-B14F-4D97-AF65-F5344CB8AC3E}">
        <p14:creationId xmlns:p14="http://schemas.microsoft.com/office/powerpoint/2010/main" val="365971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BBDD2-F1DE-8FBA-CBE3-509CF2617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57B12A40-A145-BCFC-38CB-B84143B02F31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E543E02-FE8A-1276-BA6F-750654E56D58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9D167B6-7349-CA0E-6717-A7B68C72B59D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3C8CF57-B301-C84A-0E0A-967281682E98}"/>
              </a:ext>
            </a:extLst>
          </p:cNvPr>
          <p:cNvSpPr txBox="1"/>
          <p:nvPr/>
        </p:nvSpPr>
        <p:spPr>
          <a:xfrm>
            <a:off x="1237894" y="531528"/>
            <a:ext cx="4858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endParaRPr lang="it-IT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BE7421DB-BEC5-01DF-79E2-6E3ADE0FEC65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E94DA38-BF06-F392-588C-3AFC77FE8B41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476A72D-6A0A-1DB6-7B47-A4FB4C0B9C0A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629E63DF-C9CB-9577-88D4-8C7575B60B23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455AFC3D-0B37-B469-E7C1-62F4BC546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53" y="274327"/>
            <a:ext cx="1400329" cy="116694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272A020-3C37-F0CC-3A3C-F8D5383F5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974" t="20133" r="3710" b="16418"/>
          <a:stretch/>
        </p:blipFill>
        <p:spPr>
          <a:xfrm>
            <a:off x="1005921" y="2813636"/>
            <a:ext cx="5590494" cy="3547922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CB8B208C-601D-DB94-9705-568CF93F2D5D}"/>
              </a:ext>
            </a:extLst>
          </p:cNvPr>
          <p:cNvCxnSpPr>
            <a:cxnSpLocks/>
          </p:cNvCxnSpPr>
          <p:nvPr/>
        </p:nvCxnSpPr>
        <p:spPr>
          <a:xfrm flipH="1">
            <a:off x="2351749" y="3209271"/>
            <a:ext cx="2141115" cy="1658999"/>
          </a:xfrm>
          <a:prstGeom prst="straightConnector1">
            <a:avLst/>
          </a:prstGeom>
          <a:ln w="57150">
            <a:solidFill>
              <a:srgbClr val="016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36AB67-BCBE-CD0C-F88B-B36092C54539}"/>
              </a:ext>
            </a:extLst>
          </p:cNvPr>
          <p:cNvSpPr txBox="1"/>
          <p:nvPr/>
        </p:nvSpPr>
        <p:spPr>
          <a:xfrm>
            <a:off x="4435983" y="2839939"/>
            <a:ext cx="4344779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16727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Single Frequency point –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driving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the MKID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6B2B08E-67E6-0BF7-2345-5E103DB77A54}"/>
              </a:ext>
            </a:extLst>
          </p:cNvPr>
          <p:cNvCxnSpPr>
            <a:cxnSpLocks/>
          </p:cNvCxnSpPr>
          <p:nvPr/>
        </p:nvCxnSpPr>
        <p:spPr>
          <a:xfrm flipH="1">
            <a:off x="1876968" y="2128425"/>
            <a:ext cx="2559015" cy="2056368"/>
          </a:xfrm>
          <a:prstGeom prst="straightConnector1">
            <a:avLst/>
          </a:prstGeom>
          <a:ln w="57150">
            <a:solidFill>
              <a:srgbClr val="F2606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A93C2F-DF77-5FDA-7514-F5C6746E9E84}"/>
              </a:ext>
            </a:extLst>
          </p:cNvPr>
          <p:cNvSpPr txBox="1"/>
          <p:nvPr/>
        </p:nvSpPr>
        <p:spPr>
          <a:xfrm>
            <a:off x="4435983" y="1782864"/>
            <a:ext cx="5018746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26064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Resonator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Loop –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Saved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Data for future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reference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DA4C8F3-CD36-84F2-E42D-0EBC1B608850}"/>
              </a:ext>
            </a:extLst>
          </p:cNvPr>
          <p:cNvCxnSpPr>
            <a:cxnSpLocks/>
          </p:cNvCxnSpPr>
          <p:nvPr/>
        </p:nvCxnSpPr>
        <p:spPr>
          <a:xfrm flipH="1">
            <a:off x="2076028" y="2636836"/>
            <a:ext cx="2397520" cy="1909265"/>
          </a:xfrm>
          <a:prstGeom prst="straightConnector1">
            <a:avLst/>
          </a:prstGeom>
          <a:ln w="57150">
            <a:solidFill>
              <a:srgbClr val="F1C2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69FE84D-0BDE-BFBA-97BC-44FDE58E486F}"/>
              </a:ext>
            </a:extLst>
          </p:cNvPr>
          <p:cNvSpPr txBox="1"/>
          <p:nvPr/>
        </p:nvSpPr>
        <p:spPr>
          <a:xfrm>
            <a:off x="4435983" y="2315208"/>
            <a:ext cx="4842646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1C25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Resonator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Centre –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needed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calculate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angles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B6EC31D-325B-BDCF-292F-54D823FF1EC1}"/>
              </a:ext>
            </a:extLst>
          </p:cNvPr>
          <p:cNvSpPr/>
          <p:nvPr/>
        </p:nvSpPr>
        <p:spPr>
          <a:xfrm>
            <a:off x="4230024" y="5688978"/>
            <a:ext cx="1280160" cy="356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FF5892A-3ABF-593C-AC08-07EAB69736B2}"/>
              </a:ext>
            </a:extLst>
          </p:cNvPr>
          <p:cNvSpPr txBox="1"/>
          <p:nvPr/>
        </p:nvSpPr>
        <p:spPr>
          <a:xfrm>
            <a:off x="2538384" y="6015249"/>
            <a:ext cx="2955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Number</a:t>
            </a:r>
            <a:r>
              <a:rPr lang="it-IT" dirty="0"/>
              <a:t> of buffers to </a:t>
            </a:r>
            <a:r>
              <a:rPr lang="it-IT" dirty="0" err="1"/>
              <a:t>read</a:t>
            </a:r>
            <a:r>
              <a:rPr lang="it-IT" dirty="0"/>
              <a:t>: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F14AF819-B71A-30DD-0420-09E2972AAE33}"/>
                  </a:ext>
                </a:extLst>
              </p:cNvPr>
              <p:cNvSpPr txBox="1"/>
              <p:nvPr/>
            </p:nvSpPr>
            <p:spPr>
              <a:xfrm>
                <a:off x="7951573" y="4546101"/>
                <a:ext cx="3413177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>
                    <a:solidFill>
                      <a:srgbClr val="F1C2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SAVE centre position to </a:t>
                </a:r>
                <a:r>
                  <a:rPr lang="it-IT" dirty="0" err="1">
                    <a:solidFill>
                      <a:srgbClr val="F1C2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temp</a:t>
                </a:r>
                <a:r>
                  <a:rPr lang="it-IT" dirty="0">
                    <a:solidFill>
                      <a:srgbClr val="F1C2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file</a:t>
                </a:r>
                <a:br>
                  <a:rPr lang="it-IT" dirty="0">
                    <a:solidFill>
                      <a:srgbClr val="F1C2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1C2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1C2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1C250"/>
                            </a:solidFill>
                            <a:latin typeface="Cambria Math" panose="02040503050406030204" pitchFamily="18" charset="0"/>
                          </a:rPr>
                          <m:t>𝑐𝑒𝑛𝑡𝑟𝑒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rgbClr val="F1C2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&amp;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solidFill>
                              <a:srgbClr val="F1C2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solidFill>
                              <a:srgbClr val="F1C25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dirty="0" smtClean="0">
                            <a:solidFill>
                              <a:srgbClr val="F1C250"/>
                            </a:solidFill>
                            <a:latin typeface="Cambria Math" panose="02040503050406030204" pitchFamily="18" charset="0"/>
                          </a:rPr>
                          <m:t>𝑐𝑒𝑛𝑡𝑟𝑒</m:t>
                        </m:r>
                      </m:sub>
                    </m:sSub>
                  </m:oMath>
                </a14:m>
                <a:endParaRPr lang="it-IT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it-IT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it-IT" dirty="0">
                    <a:solidFill>
                      <a:srgbClr val="F26064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SAVE loop data to </a:t>
                </a:r>
                <a:r>
                  <a:rPr lang="it-IT" dirty="0" err="1">
                    <a:solidFill>
                      <a:srgbClr val="F26064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temp</a:t>
                </a:r>
                <a:r>
                  <a:rPr lang="it-IT" dirty="0">
                    <a:solidFill>
                      <a:srgbClr val="F26064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file</a:t>
                </a:r>
                <a:br>
                  <a:rPr lang="it-IT" dirty="0">
                    <a:solidFill>
                      <a:srgbClr val="F26064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26064"/>
                          </a:solidFill>
                          <a:latin typeface="Cambria Math" panose="02040503050406030204" pitchFamily="18" charset="0"/>
                        </a:rPr>
                        <m:t>𝐿𝑜𝑜𝑝</m:t>
                      </m:r>
                      <m:r>
                        <a:rPr lang="it-IT" b="0" i="1" smtClean="0">
                          <a:solidFill>
                            <a:srgbClr val="F2606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26064"/>
                          </a:solidFill>
                          <a:latin typeface="Cambria Math" panose="02040503050406030204" pitchFamily="18" charset="0"/>
                        </a:rPr>
                        <m:t>𝐷𝑎𝑡𝑎</m:t>
                      </m:r>
                    </m:oMath>
                  </m:oMathPara>
                </a14:m>
                <a:endParaRPr lang="it-IT" dirty="0">
                  <a:solidFill>
                    <a:srgbClr val="F2606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F14AF819-B71A-30DD-0420-09E2972AA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573" y="4546101"/>
                <a:ext cx="3413177" cy="1477328"/>
              </a:xfrm>
              <a:prstGeom prst="rect">
                <a:avLst/>
              </a:prstGeom>
              <a:blipFill>
                <a:blip r:embed="rId4"/>
                <a:stretch>
                  <a:fillRect l="-1071" t="-2893" r="-1071" b="-28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3416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728C3-75CC-E08A-3103-D9EA75E0C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E8897B2C-A8CF-CFFA-E087-42096C612291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6FE7E77-16B2-482C-46E7-0A3A5746285F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CE0A43B-CC5B-5E6F-F49A-4FDD7B0357EA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A53717C-45EE-C5BC-68C8-A6A762FC97A1}"/>
              </a:ext>
            </a:extLst>
          </p:cNvPr>
          <p:cNvSpPr txBox="1"/>
          <p:nvPr/>
        </p:nvSpPr>
        <p:spPr>
          <a:xfrm>
            <a:off x="1237894" y="531528"/>
            <a:ext cx="4858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endParaRPr lang="it-IT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D2509FC-A67D-6ECF-C1AD-D3C85F42C3E5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74F6554-18AE-45D9-BD67-7DF8C8B9C57C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0886043-BABF-BFA4-5FBE-78EE7AD37102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08719F9A-2C3E-B590-2F6F-2A37AA8AC485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283A213F-C64E-3E53-C7BD-7350A6092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53" y="274327"/>
            <a:ext cx="1400329" cy="116694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DE0A737-D3D5-3E43-FC2B-91C248769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0" t="28489" r="3297" b="12843"/>
          <a:stretch/>
        </p:blipFill>
        <p:spPr>
          <a:xfrm>
            <a:off x="3262184" y="2701680"/>
            <a:ext cx="7539136" cy="3547922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835F06DD-B01D-A30F-EC04-9463C3CDB286}"/>
              </a:ext>
            </a:extLst>
          </p:cNvPr>
          <p:cNvCxnSpPr>
            <a:cxnSpLocks/>
          </p:cNvCxnSpPr>
          <p:nvPr/>
        </p:nvCxnSpPr>
        <p:spPr>
          <a:xfrm>
            <a:off x="6932731" y="2168766"/>
            <a:ext cx="1081574" cy="1107966"/>
          </a:xfrm>
          <a:prstGeom prst="straightConnector1">
            <a:avLst/>
          </a:prstGeom>
          <a:ln w="57150">
            <a:solidFill>
              <a:srgbClr val="016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799C91F-62F6-7D06-532E-34D73C9E3CE1}"/>
                  </a:ext>
                </a:extLst>
              </p:cNvPr>
              <p:cNvSpPr txBox="1"/>
              <p:nvPr/>
            </p:nvSpPr>
            <p:spPr>
              <a:xfrm>
                <a:off x="6932732" y="1665300"/>
                <a:ext cx="1667572" cy="513282"/>
              </a:xfrm>
              <a:prstGeom prst="rect">
                <a:avLst/>
              </a:prstGeom>
              <a:noFill/>
              <a:ln w="57150">
                <a:solidFill>
                  <a:srgbClr val="016727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𝐴𝑟𝑐𝑡𝑎𝑛</m:t>
                    </m:r>
                    <m:r>
                      <a:rPr lang="it-IT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it-IT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𝜃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799C91F-62F6-7D06-532E-34D73C9E3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32" y="1665300"/>
                <a:ext cx="1667572" cy="513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rgbClr val="016727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0C41D6F2-D21C-A6A2-A11E-97A5E5A07E83}"/>
              </a:ext>
            </a:extLst>
          </p:cNvPr>
          <p:cNvCxnSpPr>
            <a:cxnSpLocks/>
          </p:cNvCxnSpPr>
          <p:nvPr/>
        </p:nvCxnSpPr>
        <p:spPr>
          <a:xfrm flipH="1" flipV="1">
            <a:off x="5420458" y="4612333"/>
            <a:ext cx="1478334" cy="1267937"/>
          </a:xfrm>
          <a:prstGeom prst="straightConnector1">
            <a:avLst/>
          </a:prstGeom>
          <a:ln w="57150">
            <a:solidFill>
              <a:srgbClr val="F2606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9FA1D12-8021-FCF7-09A7-C4AE21C8F396}"/>
              </a:ext>
            </a:extLst>
          </p:cNvPr>
          <p:cNvSpPr txBox="1"/>
          <p:nvPr/>
        </p:nvSpPr>
        <p:spPr>
          <a:xfrm>
            <a:off x="1547583" y="5880270"/>
            <a:ext cx="5351209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26064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REAL TIME DATA after loop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translation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– no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rotation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E94AB309-0DA2-7030-B1C9-D856C5B8142E}"/>
              </a:ext>
            </a:extLst>
          </p:cNvPr>
          <p:cNvSpPr/>
          <p:nvPr/>
        </p:nvSpPr>
        <p:spPr>
          <a:xfrm>
            <a:off x="7026753" y="3411670"/>
            <a:ext cx="1188720" cy="2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BBFB29C-558A-9682-4B28-7467F1E331B4}"/>
              </a:ext>
            </a:extLst>
          </p:cNvPr>
          <p:cNvSpPr txBox="1"/>
          <p:nvPr/>
        </p:nvSpPr>
        <p:spPr>
          <a:xfrm>
            <a:off x="7167723" y="5904156"/>
            <a:ext cx="316382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Number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of buffers to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read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: 10 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E4D1E011-40E5-AD9A-88D9-051B3F50143A}"/>
              </a:ext>
            </a:extLst>
          </p:cNvPr>
          <p:cNvCxnSpPr>
            <a:cxnSpLocks/>
          </p:cNvCxnSpPr>
          <p:nvPr/>
        </p:nvCxnSpPr>
        <p:spPr>
          <a:xfrm>
            <a:off x="7255353" y="3665995"/>
            <a:ext cx="87948" cy="2214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26886B0-C2EC-5300-5B4D-7D03A06882F5}"/>
              </a:ext>
            </a:extLst>
          </p:cNvPr>
          <p:cNvSpPr txBox="1"/>
          <p:nvPr/>
        </p:nvSpPr>
        <p:spPr>
          <a:xfrm>
            <a:off x="10136910" y="3598478"/>
            <a:ext cx="1202763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Arctan2</a:t>
            </a:r>
          </a:p>
          <a:p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Returns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the angle in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radians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E0148461-69D7-1235-EA9B-456E1F97D776}"/>
                  </a:ext>
                </a:extLst>
              </p:cNvPr>
              <p:cNvSpPr txBox="1"/>
              <p:nvPr/>
            </p:nvSpPr>
            <p:spPr>
              <a:xfrm>
                <a:off x="1440394" y="1651519"/>
                <a:ext cx="6094970" cy="974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solidFill>
                            <a:srgbClr val="FF5D5B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𝜃</m:t>
                      </m:r>
                      <m:r>
                        <a:rPr lang="it-IT" sz="2800" b="0" i="1" smtClean="0">
                          <a:solidFill>
                            <a:srgbClr val="FF5D5B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(</m:t>
                      </m:r>
                      <m:f>
                        <m:fPr>
                          <m:ctrlPr>
                            <a:rPr lang="it-IT" sz="2800" b="0" i="1" smtClean="0">
                              <a:solidFill>
                                <a:srgbClr val="FF5D5B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solidFill>
                                <a:srgbClr val="FF5D5B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𝑄</m:t>
                          </m:r>
                          <m:r>
                            <a:rPr lang="it-IT" sz="2800" b="0" i="1" smtClean="0">
                              <a:solidFill>
                                <a:srgbClr val="FF5D5B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800" b="0" i="1" smtClean="0">
                                  <a:solidFill>
                                    <a:srgbClr val="FF5D5B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rgbClr val="FF5D5B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rgbClr val="FF5D5B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𝑐𝑒𝑛𝑡𝑟𝑒</m:t>
                              </m:r>
                            </m:sub>
                          </m:sSub>
                        </m:num>
                        <m:den>
                          <m:r>
                            <a:rPr lang="it-IT" sz="2800" b="0" i="1" smtClean="0">
                              <a:solidFill>
                                <a:srgbClr val="FF5D5B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𝐼</m:t>
                          </m:r>
                          <m:r>
                            <a:rPr lang="it-IT" sz="2800" b="0" i="1" smtClean="0">
                              <a:solidFill>
                                <a:srgbClr val="FF5D5B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it-IT" sz="2800" b="0" i="1" smtClean="0">
                                  <a:solidFill>
                                    <a:srgbClr val="FF5D5B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rgbClr val="FF5D5B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rgbClr val="FF5D5B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𝑐𝑒𝑛𝑡𝑟𝑒</m:t>
                              </m:r>
                            </m:sub>
                          </m:sSub>
                        </m:den>
                      </m:f>
                      <m:r>
                        <a:rPr lang="it-IT" sz="2800" b="0" i="1" smtClean="0">
                          <a:solidFill>
                            <a:srgbClr val="FF5D5B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E0148461-69D7-1235-EA9B-456E1F97D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394" y="1651519"/>
                <a:ext cx="6094970" cy="9745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169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350A4-507D-2198-A807-757102445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E479F897-1FFD-37C4-0998-E32606085B2B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BD1E468-F22F-CB25-391E-AFBC2B5BED52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BF7C795-D220-BFA9-C2BB-2C544EF7B28B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914897C-B6D1-A323-3E56-F7808AEECDB1}"/>
              </a:ext>
            </a:extLst>
          </p:cNvPr>
          <p:cNvSpPr txBox="1"/>
          <p:nvPr/>
        </p:nvSpPr>
        <p:spPr>
          <a:xfrm>
            <a:off x="1237894" y="531528"/>
            <a:ext cx="4858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endParaRPr lang="it-IT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FF6D1C19-F20E-430B-A0BD-AB7953BD183B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5A7EA3E-D3DD-9B73-903A-1A4B34FCDFC8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4FF295-FE8C-13A7-BF38-A320C636F4F5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EEA08554-60B3-86E1-F066-FCCF58332694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C9537A99-58B7-441C-2681-A087E0A95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53" y="274327"/>
            <a:ext cx="1400329" cy="116694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9A517D-8F28-F9CD-96DA-94DCB5C16586}"/>
              </a:ext>
            </a:extLst>
          </p:cNvPr>
          <p:cNvSpPr txBox="1">
            <a:spLocks/>
          </p:cNvSpPr>
          <p:nvPr/>
        </p:nvSpPr>
        <p:spPr>
          <a:xfrm>
            <a:off x="6051975" y="1825625"/>
            <a:ext cx="4757350" cy="4351338"/>
          </a:xfrm>
          <a:prstGeom prst="rect">
            <a:avLst/>
          </a:prstGeom>
          <a:ln w="57150">
            <a:solidFill>
              <a:srgbClr val="016727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Reduce dead time:</a:t>
            </a:r>
            <a:b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it-IT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improve</a:t>
            </a:r>
            <a: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code for speed</a:t>
            </a:r>
            <a:b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RT data </a:t>
            </a:r>
            <a:r>
              <a:rPr lang="it-IT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decimation</a:t>
            </a:r>
            <a:endParaRPr lang="it-IT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it-IT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Post-</a:t>
            </a:r>
            <a:r>
              <a:rPr lang="it-IT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acquistion</a:t>
            </a:r>
            <a: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data </a:t>
            </a:r>
            <a:r>
              <a:rPr lang="it-IT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decimation</a:t>
            </a:r>
            <a: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it-IT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plotting</a:t>
            </a:r>
            <a:endParaRPr lang="it-IT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it-IT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Open a new plot for </a:t>
            </a:r>
            <a:r>
              <a:rPr lang="it-IT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every</a:t>
            </a:r>
            <a: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triggered</a:t>
            </a:r>
            <a:r>
              <a:rPr lang="it-IT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pulse</a:t>
            </a:r>
            <a:endParaRPr lang="it-IT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CBAA6A-322A-A2FE-16AD-0662E241A3ED}"/>
              </a:ext>
            </a:extLst>
          </p:cNvPr>
          <p:cNvSpPr txBox="1">
            <a:spLocks/>
          </p:cNvSpPr>
          <p:nvPr/>
        </p:nvSpPr>
        <p:spPr>
          <a:xfrm>
            <a:off x="1058374" y="1825625"/>
            <a:ext cx="4757351" cy="4351338"/>
          </a:xfrm>
          <a:prstGeom prst="rect">
            <a:avLst/>
          </a:prstGeom>
          <a:ln w="57150">
            <a:solidFill>
              <a:srgbClr val="F26064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Test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triggering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with a working MKID</a:t>
            </a:r>
          </a:p>
          <a:p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Full characterisation of the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different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electronic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components</a:t>
            </a: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Estimate max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resolving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power</a:t>
            </a:r>
          </a:p>
        </p:txBody>
      </p:sp>
    </p:spTree>
    <p:extLst>
      <p:ext uri="{BB962C8B-B14F-4D97-AF65-F5344CB8AC3E}">
        <p14:creationId xmlns:p14="http://schemas.microsoft.com/office/powerpoint/2010/main" val="101179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06239-7DB0-B4F3-99F5-A0C41272D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E471BFCF-4F7F-FCAD-D2EE-42BA969DB1B6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D99B6FD-426A-3509-8B77-7F0FB0FEF868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FBCBCCA-F2DF-6AD4-9CC3-6A284DE0F8B2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2E5000D-820E-EEA1-5020-CFBA556263EB}"/>
              </a:ext>
            </a:extLst>
          </p:cNvPr>
          <p:cNvSpPr txBox="1"/>
          <p:nvPr/>
        </p:nvSpPr>
        <p:spPr>
          <a:xfrm>
            <a:off x="1237894" y="531528"/>
            <a:ext cx="4858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endParaRPr lang="it-IT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6F50C2F0-22CA-C0B2-C0F3-441D724029EA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0FC511D-5F7D-5877-A136-8243976775DF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B9F65C7-B0C7-3589-15CA-330C773B2DDF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3C744E65-23A6-9CB7-5BB2-BBC478BA4A45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18382275-498E-6C4E-F2CD-77BB81870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53" y="274327"/>
            <a:ext cx="1400329" cy="1166941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EA9298B7-669C-D86C-D82A-D9713F567A4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9893643" cy="4351338"/>
          </a:xfrm>
          <a:prstGeom prst="rect">
            <a:avLst/>
          </a:prstGeom>
          <a:ln w="57150">
            <a:solidFill>
              <a:srgbClr val="016727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Purchase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3-5 more RT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Amps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Find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number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RF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attenuators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| A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programmable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attenuator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Source a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number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RF I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interconnections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MM/FF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RF source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currently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out of working range [0-2]GHz vs [2.5-8.5]GHz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New IQ Mixer in [0-2]? </a:t>
            </a:r>
          </a:p>
        </p:txBody>
      </p:sp>
    </p:spTree>
    <p:extLst>
      <p:ext uri="{BB962C8B-B14F-4D97-AF65-F5344CB8AC3E}">
        <p14:creationId xmlns:p14="http://schemas.microsoft.com/office/powerpoint/2010/main" val="183099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A6A05-E641-67B4-F56C-E628D3C06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2972223D-0572-DEF6-3D96-F972EE14FC7F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DEF9B95-4482-3904-20DA-DA8F8A2A6A8F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770A60A-24A7-4E83-400B-ED6AFB4B1490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8A687A-7BF9-AA2A-A070-2E0516EC3D4A}"/>
              </a:ext>
            </a:extLst>
          </p:cNvPr>
          <p:cNvSpPr txBox="1"/>
          <p:nvPr/>
        </p:nvSpPr>
        <p:spPr>
          <a:xfrm>
            <a:off x="1237894" y="531528"/>
            <a:ext cx="4719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PISA    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it-IT" sz="32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facilities</a:t>
            </a:r>
            <a:endParaRPr lang="it-IT" sz="44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C662803A-FCBA-4978-A572-111D747E3D0F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AAB0F05-AA65-37E9-9BF1-3C00A2288E91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B56984C-3A5F-295E-6687-EC24F97ED6FE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986830C2-99BD-869D-7EA2-49DD45D25477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schizzo, disegno, bianco e nero, torre&#10;&#10;Descrizione generata automaticamente">
            <a:extLst>
              <a:ext uri="{FF2B5EF4-FFF2-40B4-BE49-F238E27FC236}">
                <a16:creationId xmlns:a16="http://schemas.microsoft.com/office/drawing/2014/main" id="{8AC9060F-4C46-8226-B9DB-452D1DD03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408" y="377888"/>
            <a:ext cx="1298087" cy="13109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A5A9C8-5B40-D197-B368-B0560EF28E94}"/>
              </a:ext>
            </a:extLst>
          </p:cNvPr>
          <p:cNvSpPr txBox="1"/>
          <p:nvPr/>
        </p:nvSpPr>
        <p:spPr>
          <a:xfrm>
            <a:off x="2452966" y="362592"/>
            <a:ext cx="4796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i="1" dirty="0">
                <a:solidFill>
                  <a:srgbClr val="156082"/>
                </a:solidFill>
                <a:latin typeface="Fave Script Bold Pro" panose="020F0502020204030204" pitchFamily="2" charset="0"/>
                <a:ea typeface="Cambria" panose="02040503050406030204" pitchFamily="18" charset="0"/>
              </a:rPr>
              <a:t>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56BEF7-8CA9-1751-DA1B-64736F37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86" y="1503896"/>
            <a:ext cx="6217597" cy="34973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5BFA60-43DD-AD90-61DE-F09B65B72979}"/>
              </a:ext>
            </a:extLst>
          </p:cNvPr>
          <p:cNvSpPr txBox="1"/>
          <p:nvPr/>
        </p:nvSpPr>
        <p:spPr>
          <a:xfrm>
            <a:off x="849086" y="4984772"/>
            <a:ext cx="5246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EMC Chamber</a:t>
            </a:r>
            <a:b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BLUEFORS SD: T</a:t>
            </a:r>
            <a:r>
              <a:rPr lang="it-IT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 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</a:t>
            </a:r>
            <a:b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Used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for: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LiteBIRD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chain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module</a:t>
            </a: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TES</a:t>
            </a:r>
            <a:b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</p:txBody>
      </p:sp>
      <p:pic>
        <p:nvPicPr>
          <p:cNvPr id="11" name="Immagine 10" descr="Immagine che contiene interno, metallo&#10;&#10;Descrizione generata automaticamente">
            <a:extLst>
              <a:ext uri="{FF2B5EF4-FFF2-40B4-BE49-F238E27FC236}">
                <a16:creationId xmlns:a16="http://schemas.microsoft.com/office/drawing/2014/main" id="{73D90258-0E40-BA80-2250-784AE0EA6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67" y="1688840"/>
            <a:ext cx="3401219" cy="453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08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48CA7-FABA-532B-E2CE-BEB83C27D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35AE4CA6-1FDE-5F29-F3D8-81FD721F9002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90FB361-ABDE-33B5-B2A6-FD92DAFD42D1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0961574-039B-3B6E-1C44-C12DAA61D670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D108BB3-B0D8-C8B7-06E4-DAD46672F6E5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76C9E70-34F1-71AD-3332-14040AF582D2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2537FF-CC01-0A07-E4D5-B47B59A6F1DF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621D3C61-A026-D5ED-04FE-8320537B4EF7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1196D3-122B-9612-866C-4C1DEB1B18AB}"/>
              </a:ext>
            </a:extLst>
          </p:cNvPr>
          <p:cNvSpPr txBox="1"/>
          <p:nvPr/>
        </p:nvSpPr>
        <p:spPr>
          <a:xfrm>
            <a:off x="1237894" y="531528"/>
            <a:ext cx="4719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PISA    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it-IT" sz="32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facilities</a:t>
            </a:r>
            <a:endParaRPr lang="it-IT" sz="44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BCD14F-8DC6-00A9-8A3C-376464FE43A2}"/>
              </a:ext>
            </a:extLst>
          </p:cNvPr>
          <p:cNvSpPr txBox="1"/>
          <p:nvPr/>
        </p:nvSpPr>
        <p:spPr>
          <a:xfrm>
            <a:off x="2452966" y="362592"/>
            <a:ext cx="4796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i="1" dirty="0">
                <a:solidFill>
                  <a:srgbClr val="156082"/>
                </a:solidFill>
                <a:latin typeface="Fave Script Bold Pro" panose="020F0502020204030204" pitchFamily="2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206419-B3FC-7225-70AC-6F3DCBF9B70C}"/>
              </a:ext>
            </a:extLst>
          </p:cNvPr>
          <p:cNvSpPr txBox="1"/>
          <p:nvPr/>
        </p:nvSpPr>
        <p:spPr>
          <a:xfrm>
            <a:off x="1237894" y="1367586"/>
            <a:ext cx="6095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BLUEFORS SD:</a:t>
            </a:r>
            <a:endParaRPr lang="it-IT" sz="2000" dirty="0"/>
          </a:p>
        </p:txBody>
      </p:sp>
      <p:pic>
        <p:nvPicPr>
          <p:cNvPr id="6" name="Immagine 5" descr="Immagine che contiene schizzo, disegno, bianco e nero, torre&#10;&#10;Descrizione generata automaticamente">
            <a:extLst>
              <a:ext uri="{FF2B5EF4-FFF2-40B4-BE49-F238E27FC236}">
                <a16:creationId xmlns:a16="http://schemas.microsoft.com/office/drawing/2014/main" id="{CB8C4841-F788-E710-5011-43D41537B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408" y="377888"/>
            <a:ext cx="1298087" cy="1310952"/>
          </a:xfrm>
          <a:prstGeom prst="rect">
            <a:avLst/>
          </a:prstGeom>
        </p:spPr>
      </p:pic>
      <p:pic>
        <p:nvPicPr>
          <p:cNvPr id="13" name="Immagine 12" descr="Immagine che contiene acciaio, ferro, interno, metallo&#10;&#10;Descrizione generata automaticamente">
            <a:extLst>
              <a:ext uri="{FF2B5EF4-FFF2-40B4-BE49-F238E27FC236}">
                <a16:creationId xmlns:a16="http://schemas.microsoft.com/office/drawing/2014/main" id="{8134ED5B-6DF1-AB92-C68F-56305AA17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4" r="26160"/>
          <a:stretch/>
        </p:blipFill>
        <p:spPr>
          <a:xfrm rot="16200000">
            <a:off x="3138699" y="-475463"/>
            <a:ext cx="2656885" cy="7236111"/>
          </a:xfrm>
          <a:prstGeom prst="rect">
            <a:avLst/>
          </a:prstGeom>
        </p:spPr>
      </p:pic>
      <p:pic>
        <p:nvPicPr>
          <p:cNvPr id="10" name="Immagine 9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DCC2853B-930B-3938-3CF5-6CA13DD27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13" y="3823531"/>
            <a:ext cx="6014902" cy="250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5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BC44B-1C35-598F-9E78-64ABF6048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2D28A7B-1B86-E227-C6BB-12EEB1670E78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C7E76C1-0431-EE13-9D1B-FCBF8320A086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6EF5D8C-A0F4-4683-EF9C-BC02DDEB31E4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DD894F3-5144-D5A9-3A16-6DFE2B1998ED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FE0FD7D-0438-9B07-F024-15125B50A13D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5EF5E34-8FD0-EC0E-BF62-CDC9596D29F2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476E5784-76E6-6138-8CA7-F9DCA04ADB34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A91E6C-E139-5AE9-031E-9867B9E238C5}"/>
              </a:ext>
            </a:extLst>
          </p:cNvPr>
          <p:cNvSpPr txBox="1"/>
          <p:nvPr/>
        </p:nvSpPr>
        <p:spPr>
          <a:xfrm>
            <a:off x="1237894" y="531528"/>
            <a:ext cx="4719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PISA    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it-IT" sz="32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facilities</a:t>
            </a:r>
            <a:endParaRPr lang="it-IT" sz="44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EE2B05-4D45-1E5F-082E-FEA3C8BC19BF}"/>
              </a:ext>
            </a:extLst>
          </p:cNvPr>
          <p:cNvSpPr txBox="1"/>
          <p:nvPr/>
        </p:nvSpPr>
        <p:spPr>
          <a:xfrm>
            <a:off x="2452966" y="362592"/>
            <a:ext cx="4796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i="1" dirty="0">
                <a:solidFill>
                  <a:srgbClr val="156082"/>
                </a:solidFill>
                <a:latin typeface="Fave Script Bold Pro" panose="020F0502020204030204" pitchFamily="2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9A4ECC-4132-E7D4-4A71-FF3F6B437637}"/>
              </a:ext>
            </a:extLst>
          </p:cNvPr>
          <p:cNvSpPr txBox="1"/>
          <p:nvPr/>
        </p:nvSpPr>
        <p:spPr>
          <a:xfrm>
            <a:off x="1237894" y="1367586"/>
            <a:ext cx="6095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BLUEFORS SD:</a:t>
            </a:r>
            <a:endParaRPr lang="it-IT" sz="2000" dirty="0"/>
          </a:p>
        </p:txBody>
      </p:sp>
      <p:pic>
        <p:nvPicPr>
          <p:cNvPr id="5" name="Immagine 4" descr="Immagine che contiene schizzo, disegno, bianco e nero, torre&#10;&#10;Descrizione generata automaticamente">
            <a:extLst>
              <a:ext uri="{FF2B5EF4-FFF2-40B4-BE49-F238E27FC236}">
                <a16:creationId xmlns:a16="http://schemas.microsoft.com/office/drawing/2014/main" id="{D999747F-8AD7-3D90-D367-FB557561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408" y="377888"/>
            <a:ext cx="1298087" cy="1310952"/>
          </a:xfrm>
          <a:prstGeom prst="rect">
            <a:avLst/>
          </a:prstGeom>
        </p:spPr>
      </p:pic>
      <p:pic>
        <p:nvPicPr>
          <p:cNvPr id="10" name="Immagine 9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0CDA6688-0462-EFA9-57DB-21C39902E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r="2187"/>
          <a:stretch/>
        </p:blipFill>
        <p:spPr>
          <a:xfrm>
            <a:off x="383204" y="4235699"/>
            <a:ext cx="11425592" cy="18288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A6825E1-AE2E-6F8E-D461-35EA9DC44497}"/>
              </a:ext>
            </a:extLst>
          </p:cNvPr>
          <p:cNvSpPr/>
          <p:nvPr/>
        </p:nvSpPr>
        <p:spPr>
          <a:xfrm>
            <a:off x="8092786" y="5097427"/>
            <a:ext cx="3598471" cy="2921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circuito&#10;&#10;Descrizione generata automaticamente con attendibilità media">
            <a:extLst>
              <a:ext uri="{FF2B5EF4-FFF2-40B4-BE49-F238E27FC236}">
                <a16:creationId xmlns:a16="http://schemas.microsoft.com/office/drawing/2014/main" id="{111B4B0C-5496-7377-CC1C-7B67C2477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853"/>
            <a:ext cx="2748197" cy="18288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6AF4956-DED8-E52F-962D-B336F1DEA31C}"/>
              </a:ext>
            </a:extLst>
          </p:cNvPr>
          <p:cNvSpPr txBox="1"/>
          <p:nvPr/>
        </p:nvSpPr>
        <p:spPr>
          <a:xfrm>
            <a:off x="2184708" y="28326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LNF-LNC0.3_14B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23" name="Immagine 22" descr="Immagine che contiene metallo&#10;&#10;Descrizione generata automaticamente">
            <a:extLst>
              <a:ext uri="{FF2B5EF4-FFF2-40B4-BE49-F238E27FC236}">
                <a16:creationId xmlns:a16="http://schemas.microsoft.com/office/drawing/2014/main" id="{280A2B34-C442-ADF3-1EB9-F9D521A34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52" y="2159937"/>
            <a:ext cx="2601621" cy="1735991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AF85258-7AF2-75A8-8613-24439EA5C988}"/>
              </a:ext>
            </a:extLst>
          </p:cNvPr>
          <p:cNvSpPr txBox="1"/>
          <p:nvPr/>
        </p:nvSpPr>
        <p:spPr>
          <a:xfrm>
            <a:off x="5957595" y="28291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LNF-LNC4_8F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7EB5F5D2-579F-83F3-6926-D0EB00BCA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35" y="2206909"/>
            <a:ext cx="2467556" cy="1642046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BE5271E-B89A-5226-F15E-9F44F95C69A8}"/>
              </a:ext>
            </a:extLst>
          </p:cNvPr>
          <p:cNvSpPr txBox="1"/>
          <p:nvPr/>
        </p:nvSpPr>
        <p:spPr>
          <a:xfrm>
            <a:off x="6844021" y="36730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2x 4-8 GHz Single Junction Isolator/Circulator</a:t>
            </a:r>
          </a:p>
        </p:txBody>
      </p:sp>
    </p:spTree>
    <p:extLst>
      <p:ext uri="{BB962C8B-B14F-4D97-AF65-F5344CB8AC3E}">
        <p14:creationId xmlns:p14="http://schemas.microsoft.com/office/powerpoint/2010/main" val="3933032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2478E-466F-3540-BF0A-BD4ADE2D5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3A97C70-206C-9291-A5E8-FCCC7042C3AD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61F0137-4671-A64F-7BD6-6A37F0BF0774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58C27B8-4561-9AE2-9CF8-3D6C5466AC43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B1FB29C-A277-96DB-7AC3-2E0CE714040E}"/>
              </a:ext>
            </a:extLst>
          </p:cNvPr>
          <p:cNvSpPr txBox="1"/>
          <p:nvPr/>
        </p:nvSpPr>
        <p:spPr>
          <a:xfrm>
            <a:off x="1237894" y="531528"/>
            <a:ext cx="4719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PISA    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it-IT" sz="32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facilities</a:t>
            </a:r>
            <a:endParaRPr lang="it-IT" sz="44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CD35A2C2-CF08-1F10-2673-A584532E15DD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D6E8646-5527-B2A4-57DA-790D1A8BF88E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9497C40-2A37-EB25-8215-DBCCCBD91F41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C7613B8F-B453-B290-D224-E2FF39464D16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schizzo, disegno, bianco e nero, torre&#10;&#10;Descrizione generata automaticamente">
            <a:extLst>
              <a:ext uri="{FF2B5EF4-FFF2-40B4-BE49-F238E27FC236}">
                <a16:creationId xmlns:a16="http://schemas.microsoft.com/office/drawing/2014/main" id="{8C31B877-71F7-E843-0027-08D5998A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408" y="377888"/>
            <a:ext cx="1298087" cy="13109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EB6584-707B-CF84-911E-A7C458A82C01}"/>
              </a:ext>
            </a:extLst>
          </p:cNvPr>
          <p:cNvSpPr txBox="1"/>
          <p:nvPr/>
        </p:nvSpPr>
        <p:spPr>
          <a:xfrm>
            <a:off x="2452966" y="362592"/>
            <a:ext cx="4796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i="1" dirty="0">
                <a:solidFill>
                  <a:srgbClr val="156082"/>
                </a:solidFill>
                <a:latin typeface="Fave Script Bold Pro" panose="020F0502020204030204" pitchFamily="2" charset="0"/>
                <a:ea typeface="Cambria" panose="02040503050406030204" pitchFamily="18" charset="0"/>
              </a:rPr>
              <a:t>L</a:t>
            </a:r>
          </a:p>
        </p:txBody>
      </p:sp>
      <p:pic>
        <p:nvPicPr>
          <p:cNvPr id="17" name="Immagine 16" descr="Immagine che contiene testo, schermata, macchina&#10;&#10;Descrizione generata automaticamente">
            <a:extLst>
              <a:ext uri="{FF2B5EF4-FFF2-40B4-BE49-F238E27FC236}">
                <a16:creationId xmlns:a16="http://schemas.microsoft.com/office/drawing/2014/main" id="{C280E1C0-2DA5-8EF2-3A51-944EA635B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19456" r="15775" b="10208"/>
          <a:stretch/>
        </p:blipFill>
        <p:spPr>
          <a:xfrm>
            <a:off x="849085" y="2582524"/>
            <a:ext cx="5521663" cy="313344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FC84B4D-175C-41C8-216B-0E5787242ED1}"/>
              </a:ext>
            </a:extLst>
          </p:cNvPr>
          <p:cNvSpPr txBox="1"/>
          <p:nvPr/>
        </p:nvSpPr>
        <p:spPr>
          <a:xfrm>
            <a:off x="746537" y="1757452"/>
            <a:ext cx="3892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Oxford </a:t>
            </a:r>
            <a:r>
              <a:rPr lang="it-IT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ProteoxMx</a:t>
            </a:r>
            <a:r>
              <a:rPr lang="it-IT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expected</a:t>
            </a:r>
            <a:r>
              <a:rPr lang="it-IT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by June ’25</a:t>
            </a:r>
            <a:br>
              <a:rPr lang="it-IT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it-IT" i="1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 </a:t>
            </a:r>
            <a:r>
              <a:rPr lang="it-IT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 10 </a:t>
            </a:r>
            <a:r>
              <a:rPr lang="it-IT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</a:t>
            </a:r>
            <a:b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it-IT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8020581-4064-7B04-AC1C-F05511240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036" y="1503896"/>
            <a:ext cx="1960712" cy="34808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3D1C90-4F24-9517-C883-35152472146B}"/>
              </a:ext>
            </a:extLst>
          </p:cNvPr>
          <p:cNvSpPr txBox="1"/>
          <p:nvPr/>
        </p:nvSpPr>
        <p:spPr>
          <a:xfrm>
            <a:off x="8163345" y="4979830"/>
            <a:ext cx="3527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Gilford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-McMahon: T</a:t>
            </a:r>
            <a:r>
              <a:rPr lang="it-IT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 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22 K</a:t>
            </a:r>
          </a:p>
          <a:p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‘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Coldfinger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b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Used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for: Optical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characterisations</a:t>
            </a:r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59017CF0-C2D3-6408-097F-2EE876711003}"/>
              </a:ext>
            </a:extLst>
          </p:cNvPr>
          <p:cNvSpPr/>
          <p:nvPr/>
        </p:nvSpPr>
        <p:spPr>
          <a:xfrm>
            <a:off x="8882150" y="3805269"/>
            <a:ext cx="2286000" cy="104324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T. Lari, ‘Crystal Updates’,</a:t>
            </a:r>
          </a:p>
          <a:p>
            <a:pPr algn="ctr"/>
            <a:r>
              <a:rPr lang="it-IT" dirty="0"/>
              <a:t>h. 15.00</a:t>
            </a:r>
          </a:p>
        </p:txBody>
      </p:sp>
    </p:spTree>
    <p:extLst>
      <p:ext uri="{BB962C8B-B14F-4D97-AF65-F5344CB8AC3E}">
        <p14:creationId xmlns:p14="http://schemas.microsoft.com/office/powerpoint/2010/main" val="3815420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865DA-EA4E-0CC6-7515-551F09252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B11498C-4CA5-2E63-E4C3-8AD75B1581E7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F70A285-A7BB-CA42-A2FB-A1F726E9211E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C874E97-DA5E-D62E-5967-F0F7650CF7F0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65953B-246D-A634-CC56-3F956358138E}"/>
              </a:ext>
            </a:extLst>
          </p:cNvPr>
          <p:cNvSpPr txBox="1"/>
          <p:nvPr/>
        </p:nvSpPr>
        <p:spPr>
          <a:xfrm>
            <a:off x="1237894" y="531528"/>
            <a:ext cx="4858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endParaRPr lang="it-IT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1DB452B6-A501-F272-26D4-A6A1E106C1D5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9D8E2F-B744-A2B3-DE43-7567F0D47C9D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E404BD4-CBF7-51F7-E18C-3F1DA5CF1FEA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1E2D9E86-527E-3FCF-7F31-61DCC91E9149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3915EEE0-1EE2-93F8-8FCD-FF49DCC2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53" y="274327"/>
            <a:ext cx="1400329" cy="116694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909C47C-33A8-7628-6A4D-01D12E9B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894" y="1688841"/>
            <a:ext cx="7618800" cy="45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22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FE1CF-22C7-D28F-6D3E-11C19365B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6A816517-3F9A-C3A8-0F8F-3A047F8AC5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14" t="9516" r="8899" b="6682"/>
          <a:stretch/>
        </p:blipFill>
        <p:spPr>
          <a:xfrm>
            <a:off x="820090" y="3068150"/>
            <a:ext cx="6285988" cy="3208692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9886CD6-126A-034C-FA27-5D86DAEECAF6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A79D0B3-0168-76A0-0D72-02D75D41505E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12F2E5C-6A78-9AA6-F494-EF3D2F297ADE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C54AFA-5555-7D34-B9BD-D117747EBDB4}"/>
              </a:ext>
            </a:extLst>
          </p:cNvPr>
          <p:cNvSpPr txBox="1"/>
          <p:nvPr/>
        </p:nvSpPr>
        <p:spPr>
          <a:xfrm>
            <a:off x="1237894" y="531528"/>
            <a:ext cx="4858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endParaRPr lang="it-IT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5B0CE38-8791-7204-C2B4-EBB556CF3E8D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D46B62C-BE28-6335-5AB0-FE4BF606C755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AE3C27-E0CE-0F7C-F635-FA179CE27659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944A5A9A-000C-9A51-4614-F534FA689BD8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BC093367-E741-4CAB-BB22-EB65DF2A9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53" y="274327"/>
            <a:ext cx="1400329" cy="116694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996D086-1F9D-855E-6065-097708E88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7676" y="1540165"/>
            <a:ext cx="6577997" cy="233477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781AD36-79B9-EC99-70E2-D7EB11516AD9}"/>
              </a:ext>
            </a:extLst>
          </p:cNvPr>
          <p:cNvSpPr txBox="1"/>
          <p:nvPr/>
        </p:nvSpPr>
        <p:spPr>
          <a:xfrm>
            <a:off x="4924638" y="2974841"/>
            <a:ext cx="262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Q</a:t>
            </a:r>
          </a:p>
        </p:txBody>
      </p:sp>
      <p:sp>
        <p:nvSpPr>
          <p:cNvPr id="15" name="Stella a 5 punte 14">
            <a:extLst>
              <a:ext uri="{FF2B5EF4-FFF2-40B4-BE49-F238E27FC236}">
                <a16:creationId xmlns:a16="http://schemas.microsoft.com/office/drawing/2014/main" id="{ED7DCEC0-8712-384E-9111-C463134F1C5E}"/>
              </a:ext>
            </a:extLst>
          </p:cNvPr>
          <p:cNvSpPr/>
          <p:nvPr/>
        </p:nvSpPr>
        <p:spPr>
          <a:xfrm>
            <a:off x="5582525" y="4564663"/>
            <a:ext cx="215666" cy="21566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95A7EE6-7C7E-C526-211C-6CFDB3293402}"/>
                  </a:ext>
                </a:extLst>
              </p:cNvPr>
              <p:cNvSpPr txBox="1"/>
              <p:nvPr/>
            </p:nvSpPr>
            <p:spPr>
              <a:xfrm>
                <a:off x="943104" y="2774786"/>
                <a:ext cx="1364618" cy="369332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=50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95A7EE6-7C7E-C526-211C-6CFDB3293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04" y="2774786"/>
                <a:ext cx="1364618" cy="369332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94526FB-D74E-6927-D6C2-C0174E9AE541}"/>
              </a:ext>
            </a:extLst>
          </p:cNvPr>
          <p:cNvSpPr txBox="1"/>
          <p:nvPr/>
        </p:nvSpPr>
        <p:spPr>
          <a:xfrm>
            <a:off x="7321351" y="4403478"/>
            <a:ext cx="1707836" cy="95410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Loopback</a:t>
            </a:r>
            <a:r>
              <a:rPr lang="it-IT" sz="2800" dirty="0">
                <a:latin typeface="Cambria" panose="02040503050406030204" pitchFamily="18" charset="0"/>
                <a:ea typeface="Cambria" panose="02040503050406030204" pitchFamily="18" charset="0"/>
              </a:rPr>
              <a:t> test: OK</a:t>
            </a:r>
          </a:p>
        </p:txBody>
      </p:sp>
    </p:spTree>
    <p:extLst>
      <p:ext uri="{BB962C8B-B14F-4D97-AF65-F5344CB8AC3E}">
        <p14:creationId xmlns:p14="http://schemas.microsoft.com/office/powerpoint/2010/main" val="338977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DA3A5-9EF1-FBDF-8D75-B2E40C068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4D7FE12-6AA0-11B1-46B7-F0F96E9C4C62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6BF8303-373D-C86A-FB84-A6AFB9178204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712358E-8ADD-A12B-0D91-4D3A1F66E97A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857023E-A53A-C241-3687-B312F61D5C60}"/>
              </a:ext>
            </a:extLst>
          </p:cNvPr>
          <p:cNvSpPr txBox="1"/>
          <p:nvPr/>
        </p:nvSpPr>
        <p:spPr>
          <a:xfrm>
            <a:off x="1237894" y="531528"/>
            <a:ext cx="4858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endParaRPr lang="it-IT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3D29533-B2BD-EC8F-6A74-2AC1CC5BD627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847DEB-51E1-4B32-A838-7017BE45E334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144F262-1A48-0CB7-A2F9-1CC60D459357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D3FCC34D-2D27-3943-19BE-4257CD17DE2E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56BEFE8D-3786-4472-ABA7-ABBB0E0AB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53" y="274327"/>
            <a:ext cx="1400329" cy="1166941"/>
          </a:xfrm>
          <a:prstGeom prst="rect">
            <a:avLst/>
          </a:prstGeom>
        </p:spPr>
      </p:pic>
      <p:pic>
        <p:nvPicPr>
          <p:cNvPr id="3" name="Immagine 2" descr="Immagine che contiene testo, schermata, interno, circuito&#10;&#10;Descrizione generata automaticamente">
            <a:extLst>
              <a:ext uri="{FF2B5EF4-FFF2-40B4-BE49-F238E27FC236}">
                <a16:creationId xmlns:a16="http://schemas.microsoft.com/office/drawing/2014/main" id="{7A28B590-7DC0-7217-9E25-E37FBF915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12149"/>
          <a:stretch/>
        </p:blipFill>
        <p:spPr>
          <a:xfrm>
            <a:off x="1082604" y="1556345"/>
            <a:ext cx="8520732" cy="47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A8447-A6CA-6406-74BC-BCA26FB57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B05688AB-5A8D-9132-5D59-C8BCA3E5D311}"/>
              </a:ext>
            </a:extLst>
          </p:cNvPr>
          <p:cNvSpPr/>
          <p:nvPr/>
        </p:nvSpPr>
        <p:spPr>
          <a:xfrm rot="16200000">
            <a:off x="10368970" y="1550239"/>
            <a:ext cx="1400243" cy="8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B493361-45E3-C4E4-F20C-81EDB47129F7}"/>
              </a:ext>
            </a:extLst>
          </p:cNvPr>
          <p:cNvSpPr/>
          <p:nvPr/>
        </p:nvSpPr>
        <p:spPr>
          <a:xfrm>
            <a:off x="8092786" y="857115"/>
            <a:ext cx="3016610" cy="6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1C1F6EC-2635-E825-5785-1749EC8FC917}"/>
              </a:ext>
            </a:extLst>
          </p:cNvPr>
          <p:cNvSpPr/>
          <p:nvPr/>
        </p:nvSpPr>
        <p:spPr>
          <a:xfrm>
            <a:off x="1237896" y="1267661"/>
            <a:ext cx="3079102" cy="6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A13D5D-658D-5ABA-99DD-61DA929E052C}"/>
              </a:ext>
            </a:extLst>
          </p:cNvPr>
          <p:cNvSpPr txBox="1"/>
          <p:nvPr/>
        </p:nvSpPr>
        <p:spPr>
          <a:xfrm>
            <a:off x="1237894" y="531528"/>
            <a:ext cx="4858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MKIDs</a:t>
            </a:r>
            <a:r>
              <a:rPr lang="it-IT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Readout</a:t>
            </a:r>
            <a:endParaRPr lang="it-IT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CFB0776-FA48-4002-8B30-F4CA7E65DDD8}"/>
              </a:ext>
            </a:extLst>
          </p:cNvPr>
          <p:cNvCxnSpPr>
            <a:cxnSpLocks/>
          </p:cNvCxnSpPr>
          <p:nvPr/>
        </p:nvCxnSpPr>
        <p:spPr>
          <a:xfrm>
            <a:off x="849086" y="6442787"/>
            <a:ext cx="108421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A8BEE20-6E89-2540-E567-81C181CF7668}"/>
              </a:ext>
            </a:extLst>
          </p:cNvPr>
          <p:cNvSpPr txBox="1"/>
          <p:nvPr/>
        </p:nvSpPr>
        <p:spPr>
          <a:xfrm>
            <a:off x="849086" y="6476096"/>
            <a:ext cx="133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85D9ED0-57F1-0D9F-34EA-AE10286496A4}"/>
              </a:ext>
            </a:extLst>
          </p:cNvPr>
          <p:cNvSpPr txBox="1"/>
          <p:nvPr/>
        </p:nvSpPr>
        <p:spPr>
          <a:xfrm>
            <a:off x="7596675" y="6442787"/>
            <a:ext cx="40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BULLKID DM –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it-IT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 Meeting – Pisa, </a:t>
            </a:r>
            <a:r>
              <a:rPr lang="it-IT" sz="1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73F788F-11C9-D362-3B4A-FF72876E0F53}"/>
              </a:ext>
            </a:extLst>
          </p:cNvPr>
          <p:cNvSpPr/>
          <p:nvPr/>
        </p:nvSpPr>
        <p:spPr>
          <a:xfrm>
            <a:off x="10375640" y="373224"/>
            <a:ext cx="1315617" cy="131561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7C64FD74-9AB2-5975-CFDC-173DE2469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53" y="274327"/>
            <a:ext cx="1400329" cy="116694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890391F-33AB-6D4F-139E-CEDDDE027ED5}"/>
              </a:ext>
            </a:extLst>
          </p:cNvPr>
          <p:cNvSpPr txBox="1"/>
          <p:nvPr/>
        </p:nvSpPr>
        <p:spPr>
          <a:xfrm>
            <a:off x="5125561" y="1836439"/>
            <a:ext cx="4333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IQ mixer </a:t>
            </a:r>
            <a:r>
              <a:rPr lang="it-IT" sz="2800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optimisation</a:t>
            </a:r>
            <a:r>
              <a:rPr lang="it-IT" sz="28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test: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B2B593A-E014-BF24-1259-383AF1F20D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3" b="970"/>
          <a:stretch/>
        </p:blipFill>
        <p:spPr>
          <a:xfrm>
            <a:off x="822263" y="2488593"/>
            <a:ext cx="1638529" cy="160665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DB7F583-01DF-E07C-6048-E71478D0AD3E}"/>
              </a:ext>
            </a:extLst>
          </p:cNvPr>
          <p:cNvSpPr txBox="1"/>
          <p:nvPr/>
        </p:nvSpPr>
        <p:spPr>
          <a:xfrm>
            <a:off x="5955938" y="5021561"/>
            <a:ext cx="5153458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Bandwidth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namely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2.5 GHz – 8,5 GHz</a:t>
            </a:r>
            <a:b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Typical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 power: 18 dBm</a:t>
            </a:r>
          </a:p>
          <a:p>
            <a:endParaRPr lang="it-IT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C978A5D-128A-3B84-1E5E-A74A2C1CBBA3}"/>
                  </a:ext>
                </a:extLst>
              </p:cNvPr>
              <p:cNvSpPr txBox="1"/>
              <p:nvPr/>
            </p:nvSpPr>
            <p:spPr>
              <a:xfrm>
                <a:off x="2184708" y="5782253"/>
                <a:ext cx="4167656" cy="704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 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𝑚𝑉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]+</m:t>
                          </m:r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𝑚𝑉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rad>
                    </m:oMath>
                  </m:oMathPara>
                </a14:m>
                <a:endParaRPr lang="it-IT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C978A5D-128A-3B84-1E5E-A74A2C1CB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708" y="5782253"/>
                <a:ext cx="4167656" cy="7047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Tabella 21">
            <a:extLst>
              <a:ext uri="{FF2B5EF4-FFF2-40B4-BE49-F238E27FC236}">
                <a16:creationId xmlns:a16="http://schemas.microsoft.com/office/drawing/2014/main" id="{734FA3B7-980E-16EB-AB1F-A472FA80D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282705"/>
              </p:ext>
            </p:extLst>
          </p:nvPr>
        </p:nvGraphicFramePr>
        <p:xfrm>
          <a:off x="3174643" y="2434712"/>
          <a:ext cx="619105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3685">
                  <a:extLst>
                    <a:ext uri="{9D8B030D-6E8A-4147-A177-3AD203B41FA5}">
                      <a16:colId xmlns:a16="http://schemas.microsoft.com/office/drawing/2014/main" val="1469981176"/>
                    </a:ext>
                  </a:extLst>
                </a:gridCol>
                <a:gridCol w="2063685">
                  <a:extLst>
                    <a:ext uri="{9D8B030D-6E8A-4147-A177-3AD203B41FA5}">
                      <a16:colId xmlns:a16="http://schemas.microsoft.com/office/drawing/2014/main" val="1149639729"/>
                    </a:ext>
                  </a:extLst>
                </a:gridCol>
                <a:gridCol w="2063685">
                  <a:extLst>
                    <a:ext uri="{9D8B030D-6E8A-4147-A177-3AD203B41FA5}">
                      <a16:colId xmlns:a16="http://schemas.microsoft.com/office/drawing/2014/main" val="23912056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LO Power (dBm)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RF Power (dBm)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Vout</a:t>
                      </a:r>
                      <a:r>
                        <a:rPr lang="it-IT" dirty="0"/>
                        <a:t> (</a:t>
                      </a:r>
                      <a:r>
                        <a:rPr lang="it-IT" dirty="0" err="1"/>
                        <a:t>mV</a:t>
                      </a:r>
                      <a:r>
                        <a:rPr lang="it-IT" dirty="0"/>
                        <a:t>) *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85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846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052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199801"/>
                  </a:ext>
                </a:extLst>
              </a:tr>
            </a:tbl>
          </a:graphicData>
        </a:graphic>
      </p:graphicFrame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96B45FE-D24F-7B99-C5B9-BFFDE68F4B1C}"/>
              </a:ext>
            </a:extLst>
          </p:cNvPr>
          <p:cNvSpPr txBox="1"/>
          <p:nvPr/>
        </p:nvSpPr>
        <p:spPr>
          <a:xfrm>
            <a:off x="394180" y="2793285"/>
            <a:ext cx="462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L</a:t>
            </a:r>
            <a:r>
              <a:rPr lang="it-IT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A1EBEF4-F275-B4CE-4F51-8C0C9FA331B3}"/>
              </a:ext>
            </a:extLst>
          </p:cNvPr>
          <p:cNvSpPr txBox="1"/>
          <p:nvPr/>
        </p:nvSpPr>
        <p:spPr>
          <a:xfrm>
            <a:off x="2460792" y="2789439"/>
            <a:ext cx="56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RF</a:t>
            </a:r>
            <a:r>
              <a:rPr lang="en-IE" baseline="-25000" dirty="0" err="1">
                <a:solidFill>
                  <a:schemeClr val="bg1"/>
                </a:solidFill>
              </a:rPr>
              <a:t>in</a:t>
            </a:r>
            <a:endParaRPr lang="it-IT" baseline="-25000" dirty="0">
              <a:solidFill>
                <a:schemeClr val="bg1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8531A73-61F7-7705-EC94-A2C5CFA0720A}"/>
              </a:ext>
            </a:extLst>
          </p:cNvPr>
          <p:cNvSpPr txBox="1"/>
          <p:nvPr/>
        </p:nvSpPr>
        <p:spPr>
          <a:xfrm>
            <a:off x="1278519" y="4064471"/>
            <a:ext cx="24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C41CA05-ACB2-D05A-8462-5422B8DC5B25}"/>
              </a:ext>
            </a:extLst>
          </p:cNvPr>
          <p:cNvSpPr txBox="1"/>
          <p:nvPr/>
        </p:nvSpPr>
        <p:spPr>
          <a:xfrm>
            <a:off x="1708835" y="4064471"/>
            <a:ext cx="317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Q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056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698</Words>
  <Application>Microsoft Office PowerPoint</Application>
  <PresentationFormat>Widescreen</PresentationFormat>
  <Paragraphs>146</Paragraphs>
  <Slides>16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Cambria</vt:lpstr>
      <vt:lpstr>Cambria Math</vt:lpstr>
      <vt:lpstr>Fave Script Bold Pro</vt:lpstr>
      <vt:lpstr>Tema di Office</vt:lpstr>
      <vt:lpstr>Pisa testing facilities: Cryolab and RF electronics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 De Lucia</dc:creator>
  <cp:lastModifiedBy>Mario De Lucia</cp:lastModifiedBy>
  <cp:revision>15</cp:revision>
  <cp:lastPrinted>2024-11-18T16:33:59Z</cp:lastPrinted>
  <dcterms:created xsi:type="dcterms:W3CDTF">2024-10-31T08:07:41Z</dcterms:created>
  <dcterms:modified xsi:type="dcterms:W3CDTF">2025-01-14T10:43:18Z</dcterms:modified>
</cp:coreProperties>
</file>