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49"/>
  </p:notesMasterIdLst>
  <p:sldIdLst>
    <p:sldId id="682" r:id="rId2"/>
    <p:sldId id="839" r:id="rId3"/>
    <p:sldId id="880" r:id="rId4"/>
    <p:sldId id="879" r:id="rId5"/>
    <p:sldId id="881" r:id="rId6"/>
    <p:sldId id="882" r:id="rId7"/>
    <p:sldId id="884" r:id="rId8"/>
    <p:sldId id="885" r:id="rId9"/>
    <p:sldId id="886" r:id="rId10"/>
    <p:sldId id="887" r:id="rId11"/>
    <p:sldId id="718" r:id="rId12"/>
    <p:sldId id="665" r:id="rId13"/>
    <p:sldId id="933" r:id="rId14"/>
    <p:sldId id="725" r:id="rId15"/>
    <p:sldId id="732" r:id="rId16"/>
    <p:sldId id="871" r:id="rId17"/>
    <p:sldId id="877" r:id="rId18"/>
    <p:sldId id="874" r:id="rId19"/>
    <p:sldId id="720" r:id="rId20"/>
    <p:sldId id="868" r:id="rId21"/>
    <p:sldId id="932" r:id="rId22"/>
    <p:sldId id="931" r:id="rId23"/>
    <p:sldId id="266" r:id="rId24"/>
    <p:sldId id="273" r:id="rId25"/>
    <p:sldId id="274" r:id="rId26"/>
    <p:sldId id="876" r:id="rId27"/>
    <p:sldId id="716" r:id="rId28"/>
    <p:sldId id="277" r:id="rId29"/>
    <p:sldId id="878" r:id="rId30"/>
    <p:sldId id="840" r:id="rId31"/>
    <p:sldId id="918" r:id="rId32"/>
    <p:sldId id="919" r:id="rId33"/>
    <p:sldId id="721" r:id="rId34"/>
    <p:sldId id="903" r:id="rId35"/>
    <p:sldId id="930" r:id="rId36"/>
    <p:sldId id="873" r:id="rId37"/>
    <p:sldId id="271" r:id="rId38"/>
    <p:sldId id="267" r:id="rId39"/>
    <p:sldId id="729" r:id="rId40"/>
    <p:sldId id="679" r:id="rId41"/>
    <p:sldId id="680" r:id="rId42"/>
    <p:sldId id="668" r:id="rId43"/>
    <p:sldId id="653" r:id="rId44"/>
    <p:sldId id="672" r:id="rId45"/>
    <p:sldId id="671" r:id="rId46"/>
    <p:sldId id="674" r:id="rId47"/>
    <p:sldId id="677" r:id="rId4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C9B"/>
    <a:srgbClr val="836BD5"/>
    <a:srgbClr val="0000FF"/>
    <a:srgbClr val="CC00FF"/>
    <a:srgbClr val="33CC33"/>
    <a:srgbClr val="00FFFF"/>
    <a:srgbClr val="99CCFF"/>
    <a:srgbClr val="FF9900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07" d="100"/>
          <a:sy n="107" d="100"/>
        </p:scale>
        <p:origin x="126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12/11/2025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6C487-6FDC-0054-6DD8-72859143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127E00-B030-2E11-9D55-762F00F962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C718B57-48A2-8126-FC8A-0B07581D9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FBF34D-57FD-581A-A6F7-962B118DE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91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CC1E4-5295-CF2B-DC18-DA125FE6B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AF20FB-F804-6F8E-479F-7FC316704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B1F1F-3393-B246-9E72-DA4793413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0B7B8-051E-6269-CA23-F2DF1D3A33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222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21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5D87A-9827-D5E5-10A5-6C37682E5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6801BF-834D-7D86-4E95-AEDE6C361E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846761-72B6-33A9-22E0-159AD48D3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05456-F4D9-F01F-3966-0734CAD8E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899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A5F7B-E87A-8CFE-BBAF-FF50F60EB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58CDA-2DBD-7784-C07C-4CDA992C4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72D4A-F940-5787-5457-34428387D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F9CF5-8E9D-9574-3B14-FF0363462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4922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10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25D4-BED1-F917-BE02-E865497AD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651DD9-76E2-988B-4F85-2C5C0C75E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17C8720-DEB6-9A90-2BC5-F16FBD318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707ECD-7EB9-F734-1875-49AB51272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798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5D61-C23C-D301-1F4E-2143BF505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D173CF5-EC8C-0200-4B20-33B18507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34444F9-0DAC-3E79-7CA7-85F9A37C7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3D9C1D-0162-0150-7CF7-35E827CBF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997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B57B-07D2-5406-20E4-9F5E3ABA7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>
            <a:extLst>
              <a:ext uri="{FF2B5EF4-FFF2-40B4-BE49-F238E27FC236}">
                <a16:creationId xmlns:a16="http://schemas.microsoft.com/office/drawing/2014/main" id="{E61CA858-0198-2344-3B01-69375D6C8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>
            <a:extLst>
              <a:ext uri="{FF2B5EF4-FFF2-40B4-BE49-F238E27FC236}">
                <a16:creationId xmlns:a16="http://schemas.microsoft.com/office/drawing/2014/main" id="{E55A1525-AA5B-70A5-55C6-6957F8C90E4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3058794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29EB1-25E9-A301-805B-17E2222B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>
            <a:extLst>
              <a:ext uri="{FF2B5EF4-FFF2-40B4-BE49-F238E27FC236}">
                <a16:creationId xmlns:a16="http://schemas.microsoft.com/office/drawing/2014/main" id="{8269F166-DCB8-573A-9DB1-49EB57DB1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>
            <a:extLst>
              <a:ext uri="{FF2B5EF4-FFF2-40B4-BE49-F238E27FC236}">
                <a16:creationId xmlns:a16="http://schemas.microsoft.com/office/drawing/2014/main" id="{CD524292-600A-369A-44A5-3E8A0E5DCB5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  <p:extLst>
      <p:ext uri="{BB962C8B-B14F-4D97-AF65-F5344CB8AC3E}">
        <p14:creationId xmlns:p14="http://schemas.microsoft.com/office/powerpoint/2010/main" val="2650212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add Notes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437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75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0862E-D0C1-8FDC-9A62-A63831291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8EDB938-8020-668B-5A49-96235F92A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13B552-D8CD-74F8-F576-BA064CCE3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56B4FC-B64E-048B-2882-028E2BCC5E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813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9E1E8-1872-B96E-1E0D-D852764F7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79199B9-3820-BDD3-2791-2373EBE03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5E448BA-BCAF-FDAD-BA95-255B97EAC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18727F-6BB6-A69B-E110-B6B6151B3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17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27515-507C-CFDE-2D7D-C32D5D754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AFA9E3F-CFDA-B2B5-1680-E27444DAD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1CF9883-175D-7A9C-A152-20E45B3A8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ABC8D2-2286-9CAA-6383-8ECE80767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77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E6702-E60E-616B-89FA-D38703C83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845182-4C8B-4B2F-D733-46C952566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F2F060C-9CC1-39B7-6D0D-10766C55A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6FEE1E-FF78-3EA2-ACF3-8F8A18961E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21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31E7-00D1-B9E0-7E33-25995AA8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780D366-EF1E-2ACC-0028-1B0119A6E3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F9A733C-34B6-529F-665C-B2345FFE02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600542-C4C6-24DC-7AE0-AA938AD4C0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292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B6537-A298-5DBE-F4E5-ED796B4F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A9DE4E-7BF3-5227-DE99-ED5DF2B2E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2502F1-AB1B-17A6-CCEF-4A979C655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F89B50-D273-018B-0BEC-BA3519CB4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41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0" y="6167537"/>
            <a:ext cx="12192000" cy="28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B35BA1B8-1E2D-9CDC-2CF2-BC971588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2E41-781C-4159-9926-4F7803F4BE83}" type="datetime1">
              <a:rPr lang="it-IT" smtClean="0"/>
              <a:t>12/11/2025</a:t>
            </a:fld>
            <a:endParaRPr lang="it-IT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6D63B873-6E01-640E-E718-CBAF6487D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845BFEE-98E0-0847-882F-EB9C5FBE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12/11/2025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12/11/2025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12/11/2025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12/11/2025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12/11/2025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12/11/2025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12/11/2025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12/11/2025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12/11/2025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12/11/2025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12/11/2025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291.png"/><Relationship Id="rId4" Type="http://schemas.openxmlformats.org/officeDocument/2006/relationships/image" Target="../media/image2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655018" y="1831874"/>
            <a:ext cx="4278903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The </a:t>
            </a:r>
            <a:r>
              <a:rPr lang="en-US" sz="4800" dirty="0" err="1">
                <a:solidFill>
                  <a:schemeClr val="bg1"/>
                </a:solidFill>
              </a:rPr>
              <a:t>ePIC</a:t>
            </a:r>
            <a:r>
              <a:rPr lang="en-US" sz="4800" dirty="0">
                <a:solidFill>
                  <a:schemeClr val="bg1"/>
                </a:solidFill>
              </a:rPr>
              <a:t> The </a:t>
            </a:r>
            <a:r>
              <a:rPr lang="en-US" sz="4800" dirty="0" err="1">
                <a:solidFill>
                  <a:schemeClr val="bg1"/>
                </a:solidFill>
              </a:rPr>
              <a:t>ePIC</a:t>
            </a:r>
            <a:r>
              <a:rPr lang="en-US" sz="4800" dirty="0">
                <a:solidFill>
                  <a:schemeClr val="bg1"/>
                </a:solidFill>
              </a:rPr>
              <a:t> detector at the EIC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6096000" y="3429000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5960918" y="4293758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WIFAI, November 12</a:t>
            </a:r>
            <a:r>
              <a:rPr lang="it-IT" baseline="30000" dirty="0"/>
              <a:t>th</a:t>
            </a:r>
            <a:r>
              <a:rPr lang="it-IT" dirty="0"/>
              <a:t>, 2025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883" y="5057191"/>
            <a:ext cx="2898153" cy="1114289"/>
          </a:xfrm>
          <a:prstGeom prst="rect">
            <a:avLst/>
          </a:prstGeom>
        </p:spPr>
      </p:pic>
      <p:pic>
        <p:nvPicPr>
          <p:cNvPr id="2" name="Immagine 1" descr="Immagine che contiene Elementi grafici, Carattere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6F4C879D-1309-C720-74CD-42A1A277EA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89" y="5101657"/>
            <a:ext cx="2366865" cy="10698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7C171B62-57B2-072E-34E1-6EAEA7338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40080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E0A5C-2EA9-F956-427B-EC7888C07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2F25EB73-28F1-21DF-20E1-5CA0D6E88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26" y="391885"/>
            <a:ext cx="11892947" cy="5754101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1D589FD1-C186-6BED-6829-4D61F8C9D06B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collaboration</a:t>
            </a:r>
            <a:endParaRPr lang="it-IT" sz="3600" dirty="0"/>
          </a:p>
        </p:txBody>
      </p:sp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AE153B1E-CF09-BF7A-0A66-5BBA16CF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4DA4472D-EE61-538F-D5C3-897095299A4D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BF58B15-9B1E-763B-B6F7-72F3D06C6F93}"/>
              </a:ext>
            </a:extLst>
          </p:cNvPr>
          <p:cNvSpPr/>
          <p:nvPr/>
        </p:nvSpPr>
        <p:spPr>
          <a:xfrm>
            <a:off x="177282" y="493046"/>
            <a:ext cx="5057191" cy="53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F732AB7-BB5C-205D-FFC4-2011C0BF827A}"/>
              </a:ext>
            </a:extLst>
          </p:cNvPr>
          <p:cNvSpPr/>
          <p:nvPr/>
        </p:nvSpPr>
        <p:spPr>
          <a:xfrm>
            <a:off x="10832841" y="391885"/>
            <a:ext cx="1237388" cy="320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A030F01C-8972-2B71-C532-2C05E2DD5866}"/>
              </a:ext>
            </a:extLst>
          </p:cNvPr>
          <p:cNvSpPr txBox="1">
            <a:spLocks/>
          </p:cNvSpPr>
          <p:nvPr/>
        </p:nvSpPr>
        <p:spPr>
          <a:xfrm>
            <a:off x="1181984" y="10701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timeline</a:t>
            </a:r>
          </a:p>
        </p:txBody>
      </p:sp>
    </p:spTree>
    <p:extLst>
      <p:ext uri="{BB962C8B-B14F-4D97-AF65-F5344CB8AC3E}">
        <p14:creationId xmlns:p14="http://schemas.microsoft.com/office/powerpoint/2010/main" val="151028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954832" y="-42950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EIC </a:t>
            </a:r>
            <a:r>
              <a:rPr lang="it-IT" sz="3600" dirty="0" err="1"/>
              <a:t>physics</a:t>
            </a:r>
            <a:endParaRPr lang="it-IT" sz="3600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ED6D4F0-CBBA-3306-59F5-4E888CC61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7BC1F20C-8C60-2FAC-DE24-BF83E0FB4AB8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268427F-CFBF-1098-6065-804014E078C3}"/>
              </a:ext>
            </a:extLst>
          </p:cNvPr>
          <p:cNvSpPr txBox="1"/>
          <p:nvPr/>
        </p:nvSpPr>
        <p:spPr>
          <a:xfrm>
            <a:off x="56584" y="2969045"/>
            <a:ext cx="2437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Spin is one of the fundamental properties of matter.</a:t>
            </a:r>
          </a:p>
          <a:p>
            <a:r>
              <a:rPr lang="en-US" sz="1700" dirty="0"/>
              <a:t>The EIC will unravel the different contribution from the quarks, gluons and orbital angular momentum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138A8C1-E111-96F9-89E4-C0631B16914D}"/>
              </a:ext>
            </a:extLst>
          </p:cNvPr>
          <p:cNvSpPr txBox="1"/>
          <p:nvPr/>
        </p:nvSpPr>
        <p:spPr>
          <a:xfrm>
            <a:off x="2476923" y="2969045"/>
            <a:ext cx="24372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Does the mass of visible matter emerge from quark-gluon interactions?</a:t>
            </a:r>
          </a:p>
          <a:p>
            <a:endParaRPr lang="en-US" sz="1700" dirty="0"/>
          </a:p>
          <a:p>
            <a:r>
              <a:rPr lang="en-US" sz="1700" dirty="0"/>
              <a:t>For the proton the EIC will determine an important term contributing to the proton mass, the so-called “QCD trace anomaly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E7889DD-0B47-EB36-57FB-FA9462CDDDA4}"/>
              </a:ext>
            </a:extLst>
          </p:cNvPr>
          <p:cNvSpPr txBox="1"/>
          <p:nvPr/>
        </p:nvSpPr>
        <p:spPr>
          <a:xfrm>
            <a:off x="4914123" y="2969045"/>
            <a:ext cx="2437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How are the quarks and gluon distributed in space and momentum inside the nucleon &amp; nuclei? </a:t>
            </a:r>
          </a:p>
          <a:p>
            <a:r>
              <a:rPr lang="en-US" sz="1700" dirty="0"/>
              <a:t>How can we understand their dynamical origin in QCD?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B0A1782-529D-9F2B-36EA-E89AB4DF8551}"/>
              </a:ext>
            </a:extLst>
          </p:cNvPr>
          <p:cNvSpPr txBox="1"/>
          <p:nvPr/>
        </p:nvSpPr>
        <p:spPr>
          <a:xfrm>
            <a:off x="7334462" y="2969045"/>
            <a:ext cx="2437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How do the confined hadronic states emerge from quarks and gluons? </a:t>
            </a:r>
          </a:p>
          <a:p>
            <a:endParaRPr lang="en-US" sz="1700" dirty="0"/>
          </a:p>
          <a:p>
            <a:r>
              <a:rPr lang="en-US" sz="1700" dirty="0"/>
              <a:t>How do quarks and gluons, interact with a nuclear medium?</a:t>
            </a:r>
          </a:p>
          <a:p>
            <a:r>
              <a:rPr lang="en-US" sz="1700" dirty="0"/>
              <a:t>How do the quark-gluon interactions create nuclear binding?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B8EB891-9C25-616F-B4F2-650EEBD2C81B}"/>
              </a:ext>
            </a:extLst>
          </p:cNvPr>
          <p:cNvSpPr txBox="1"/>
          <p:nvPr/>
        </p:nvSpPr>
        <p:spPr>
          <a:xfrm>
            <a:off x="9754800" y="2969045"/>
            <a:ext cx="2437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What happens to the gluon density in nuclei? Does it saturate at high energy?</a:t>
            </a:r>
          </a:p>
          <a:p>
            <a:endParaRPr lang="en-US" sz="1700" dirty="0"/>
          </a:p>
          <a:p>
            <a:r>
              <a:rPr lang="en-US" sz="1700" dirty="0"/>
              <a:t>How many gluons can fit in a proton?</a:t>
            </a:r>
          </a:p>
          <a:p>
            <a:r>
              <a:rPr lang="en-US" sz="1700" dirty="0"/>
              <a:t>How does a dense nuclear environment affect the quarks and gluons, their correlations, and their interactions?</a:t>
            </a:r>
          </a:p>
        </p:txBody>
      </p:sp>
      <p:pic>
        <p:nvPicPr>
          <p:cNvPr id="25" name="Picture 3" descr="Picture 3">
            <a:extLst>
              <a:ext uri="{FF2B5EF4-FFF2-40B4-BE49-F238E27FC236}">
                <a16:creationId xmlns:a16="http://schemas.microsoft.com/office/drawing/2014/main" id="{11B91023-64E0-C8D9-BB81-CF5E0E950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79" y="1032698"/>
            <a:ext cx="1930836" cy="193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" descr="Picture 2">
            <a:extLst>
              <a:ext uri="{FF2B5EF4-FFF2-40B4-BE49-F238E27FC236}">
                <a16:creationId xmlns:a16="http://schemas.microsoft.com/office/drawing/2014/main" id="{E27583E8-4A0A-C92D-D15F-6040FD77F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112" y="1099576"/>
            <a:ext cx="2335026" cy="180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Picture 10">
            <a:extLst>
              <a:ext uri="{FF2B5EF4-FFF2-40B4-BE49-F238E27FC236}">
                <a16:creationId xmlns:a16="http://schemas.microsoft.com/office/drawing/2014/main" id="{10937C09-2690-5F7B-E976-FD076D79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51" t="3413" r="12277" b="4107"/>
          <a:stretch>
            <a:fillRect/>
          </a:stretch>
        </p:blipFill>
        <p:spPr>
          <a:xfrm>
            <a:off x="5305724" y="989505"/>
            <a:ext cx="1580551" cy="1913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8" descr="Picture 8">
            <a:extLst>
              <a:ext uri="{FF2B5EF4-FFF2-40B4-BE49-F238E27FC236}">
                <a16:creationId xmlns:a16="http://schemas.microsoft.com/office/drawing/2014/main" id="{B31A6E07-003A-76CE-277D-8C2ED79252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803" r="10911"/>
          <a:stretch>
            <a:fillRect/>
          </a:stretch>
        </p:blipFill>
        <p:spPr>
          <a:xfrm>
            <a:off x="7424861" y="1099576"/>
            <a:ext cx="1861905" cy="183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6" descr="Picture 6">
            <a:extLst>
              <a:ext uri="{FF2B5EF4-FFF2-40B4-BE49-F238E27FC236}">
                <a16:creationId xmlns:a16="http://schemas.microsoft.com/office/drawing/2014/main" id="{5A6409CF-413A-20D2-CA37-093BCEAA49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3652"/>
          <a:stretch>
            <a:fillRect/>
          </a:stretch>
        </p:blipFill>
        <p:spPr>
          <a:xfrm>
            <a:off x="9922829" y="1208208"/>
            <a:ext cx="1888171" cy="16874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939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1017037" y="-27384"/>
                <a:ext cx="919376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037" y="-27384"/>
                <a:ext cx="9193763" cy="1076866"/>
              </a:xfrm>
              <a:prstGeom prst="rect">
                <a:avLst/>
              </a:prstGeom>
              <a:blipFill>
                <a:blip r:embed="rId3"/>
                <a:stretch>
                  <a:fillRect l="-2056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938766" y="486909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</a:t>
            </a:r>
            <a:r>
              <a:rPr lang="it-IT" dirty="0">
                <a:solidFill>
                  <a:srgbClr val="0070C0"/>
                </a:solidFill>
              </a:rPr>
              <a:t>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75" y="1133240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770656" y="2551837"/>
                <a:ext cx="288028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656" y="2551837"/>
                <a:ext cx="2880287" cy="1754326"/>
              </a:xfrm>
              <a:prstGeom prst="rect">
                <a:avLst/>
              </a:prstGeom>
              <a:blipFill>
                <a:blip r:embed="rId5"/>
                <a:stretch>
                  <a:fillRect t="-2091" r="-2966" b="-48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79970AB-EB1D-03BF-33E9-4F07CB1B1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FB27546D-380E-C4B4-DDE1-C5EC395192D2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2F330-A092-39E4-FB6A-D4B96BCC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90543779-07C0-1933-673B-E6AC4CD73DB3}"/>
              </a:ext>
            </a:extLst>
          </p:cNvPr>
          <p:cNvSpPr txBox="1">
            <a:spLocks/>
          </p:cNvSpPr>
          <p:nvPr/>
        </p:nvSpPr>
        <p:spPr>
          <a:xfrm>
            <a:off x="954832" y="-42950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CD69B43-A32D-2F60-DB34-743808EA981D}"/>
                  </a:ext>
                </a:extLst>
              </p:cNvPr>
              <p:cNvSpPr/>
              <p:nvPr/>
            </p:nvSpPr>
            <p:spPr>
              <a:xfrm>
                <a:off x="1738225" y="1445972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0CD69B43-A32D-2F60-DB34-743808EA9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225" y="1445972"/>
                <a:ext cx="4503906" cy="1274323"/>
              </a:xfrm>
              <a:prstGeom prst="roundRect">
                <a:avLst/>
              </a:prstGeom>
              <a:blipFill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D09620A-DA30-934C-A619-D32A8BDB2680}"/>
                  </a:ext>
                </a:extLst>
              </p:cNvPr>
              <p:cNvSpPr/>
              <p:nvPr/>
            </p:nvSpPr>
            <p:spPr>
              <a:xfrm>
                <a:off x="1738225" y="4621273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D09620A-DA30-934C-A619-D32A8BDB2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225" y="4621273"/>
                <a:ext cx="4503906" cy="1274323"/>
              </a:xfrm>
              <a:prstGeom prst="roundRect">
                <a:avLst/>
              </a:prstGeom>
              <a:blipFill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F269C946-652A-07AB-80FB-F1D3BB4DA4BF}"/>
                  </a:ext>
                </a:extLst>
              </p:cNvPr>
              <p:cNvSpPr/>
              <p:nvPr/>
            </p:nvSpPr>
            <p:spPr>
              <a:xfrm>
                <a:off x="5844409" y="3033622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F269C946-652A-07AB-80FB-F1D3BB4DA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409" y="3033622"/>
                <a:ext cx="4659548" cy="1274323"/>
              </a:xfrm>
              <a:prstGeom prst="roundRect">
                <a:avLst/>
              </a:prstGeom>
              <a:blipFill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14449B8-5C0A-351F-444C-6A0603A886A6}"/>
              </a:ext>
            </a:extLst>
          </p:cNvPr>
          <p:cNvSpPr txBox="1"/>
          <p:nvPr/>
        </p:nvSpPr>
        <p:spPr>
          <a:xfrm>
            <a:off x="1660188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70C0"/>
                </a:solidFill>
              </a:rPr>
              <a:t>Scarce consistency between various</a:t>
            </a:r>
            <a:br>
              <a:rPr lang="it-IT" sz="2000" dirty="0">
                <a:solidFill>
                  <a:srgbClr val="0070C0"/>
                </a:solidFill>
              </a:rPr>
            </a:br>
            <a:r>
              <a:rPr lang="it-IT" sz="2000" dirty="0">
                <a:solidFill>
                  <a:srgbClr val="0070C0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63A9BB29-F8C2-14AF-F736-6BF9194A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46D809E5-B95D-9345-FF5E-74F6AA73A9D9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47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1020147" y="-450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20147" y="1314895"/>
                <a:ext cx="9425235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 is free from rescattering mechanisms that could mimic resonances in multibody decays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</a:t>
                </a:r>
                <a:r>
                  <a:rPr lang="it-IT" sz="2400" dirty="0" err="1"/>
                  <a:t>states</a:t>
                </a:r>
                <a:endParaRPr lang="it-IT" sz="2400" dirty="0"/>
              </a:p>
              <a:p>
                <a:pPr marL="285750" indent="-285750">
                  <a:spcAft>
                    <a:spcPts val="24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Once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/>
                  <a:t> of </a:t>
                </a:r>
                <a:r>
                  <a:rPr lang="it-IT" sz="2400" dirty="0" err="1"/>
                  <a:t>transition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form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factors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will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r>
                  <a:rPr lang="it-IT" sz="2400" dirty="0"/>
                  <a:t> new </a:t>
                </a:r>
                <a:r>
                  <a:rPr lang="it-IT" sz="2400" dirty="0" err="1"/>
                  <a:t>observables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crucial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assess</a:t>
                </a:r>
                <a:r>
                  <a:rPr lang="it-IT" sz="2400" dirty="0"/>
                  <a:t> the nature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exotics</a:t>
                </a:r>
                <a:endParaRPr lang="it-IT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147" y="1314895"/>
                <a:ext cx="9425235" cy="4278094"/>
              </a:xfrm>
              <a:prstGeom prst="rect">
                <a:avLst/>
              </a:prstGeom>
              <a:blipFill>
                <a:blip r:embed="rId3"/>
                <a:stretch>
                  <a:fillRect l="-1746" t="-4993" b="-24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1C6CE2A0-6923-6F57-011D-B3BDC22A7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E35AEB16-3092-B72C-E02B-397BF8537C34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62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763" y="2820458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4148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470" y="3849092"/>
                <a:ext cx="6284798" cy="658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6515451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1931955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198378" y="5076019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7194959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198379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379" y="5076018"/>
                <a:ext cx="4657365" cy="369332"/>
              </a:xfrm>
              <a:prstGeom prst="rect">
                <a:avLst/>
              </a:prstGeom>
              <a:blipFill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2320587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9462206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5086356" y="4926997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2320587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41633E3-7161-81C9-C0A0-418E78E318DC}"/>
                  </a:ext>
                </a:extLst>
              </p:cNvPr>
              <p:cNvSpPr txBox="1"/>
              <p:nvPr/>
            </p:nvSpPr>
            <p:spPr>
              <a:xfrm>
                <a:off x="1035698" y="1041139"/>
                <a:ext cx="9815803" cy="16159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2000" dirty="0"/>
                  <a:t>At </a:t>
                </a:r>
                <a:r>
                  <a:rPr lang="it-IT" sz="2000" dirty="0" err="1"/>
                  <a:t>this</a:t>
                </a:r>
                <a:r>
                  <a:rPr lang="it-IT" sz="2000" dirty="0"/>
                  <a:t> stage, 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need</a:t>
                </a:r>
                <a:r>
                  <a:rPr lang="it-IT" sz="2000" dirty="0"/>
                  <a:t> yields to </a:t>
                </a:r>
                <a:r>
                  <a:rPr lang="it-IT" sz="2000" dirty="0" err="1"/>
                  <a:t>assess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feasibility</a:t>
                </a:r>
                <a:r>
                  <a:rPr lang="it-IT" sz="2000" dirty="0"/>
                  <a:t> of an </a:t>
                </a:r>
                <a:r>
                  <a:rPr lang="it-IT" sz="2000" dirty="0" err="1"/>
                  <a:t>observation</a:t>
                </a:r>
                <a:endParaRPr lang="it-IT" sz="2000" dirty="0"/>
              </a:p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In lack of strong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000" dirty="0"/>
                  <a:t>-channel footprints (resonances, thresholds), production can be described by dual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 exchanges</a:t>
                </a:r>
              </a:p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2000" dirty="0" err="1"/>
                  <a:t>Couplings</a:t>
                </a:r>
                <a:r>
                  <a:rPr lang="it-IT" sz="2000" dirty="0"/>
                  <a:t> extracted from data as much as possible, not relying on the nature of XYZ</a:t>
                </a:r>
                <a:endParaRPr sz="2000" dirty="0"/>
              </a:p>
            </p:txBody>
          </p:sp>
        </mc:Choice>
        <mc:Fallback>
          <p:sp>
            <p:nvSpPr>
              <p:cNvPr id="2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41633E3-7161-81C9-C0A0-418E78E31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98" y="1041139"/>
                <a:ext cx="9815803" cy="1615913"/>
              </a:xfrm>
              <a:prstGeom prst="rect">
                <a:avLst/>
              </a:prstGeom>
              <a:blipFill>
                <a:blip r:embed="rId6"/>
                <a:stretch>
                  <a:fillRect l="-1739" r="-1677" b="-113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6">
            <a:extLst>
              <a:ext uri="{FF2B5EF4-FFF2-40B4-BE49-F238E27FC236}">
                <a16:creationId xmlns:a16="http://schemas.microsoft.com/office/drawing/2014/main" id="{6B45B015-8ED9-D2D3-D332-57FEB3A69B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458" y="1003800"/>
            <a:ext cx="804748" cy="603514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33397910-C0F6-E1FB-4CD2-55C16764311C}"/>
              </a:ext>
            </a:extLst>
          </p:cNvPr>
          <p:cNvSpPr txBox="1"/>
          <p:nvPr/>
        </p:nvSpPr>
        <p:spPr>
          <a:xfrm>
            <a:off x="7684571" y="2453387"/>
            <a:ext cx="3411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Albaladejo et al., PRD 102, 114010</a:t>
            </a:r>
          </a:p>
          <a:p>
            <a:pPr algn="r"/>
            <a:r>
              <a:rPr lang="en-US" dirty="0">
                <a:solidFill>
                  <a:srgbClr val="0070C0"/>
                </a:solidFill>
              </a:rPr>
              <a:t>Winney et al., PRD 106, 094009</a:t>
            </a:r>
          </a:p>
          <a:p>
            <a:pPr algn="r"/>
            <a:r>
              <a:rPr lang="en-US" dirty="0">
                <a:solidFill>
                  <a:srgbClr val="0070C0"/>
                </a:solidFill>
              </a:rPr>
              <a:t>Winney et al., PRD 109, 114035</a:t>
            </a:r>
          </a:p>
        </p:txBody>
      </p:sp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C6486075-1667-D2FE-CEC4-7E792AF3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9B5F9308-E1C5-2F9A-FE6C-EF3BC642E585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1026367" y="-27384"/>
            <a:ext cx="918443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763" y="2820458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026367" y="1167857"/>
                <a:ext cx="9423453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/>
                  <a:t>Reggeized tower of particles with arbitrary spin at HE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67" y="1167857"/>
                <a:ext cx="9423453" cy="1322298"/>
              </a:xfrm>
              <a:prstGeom prst="rect">
                <a:avLst/>
              </a:prstGeom>
              <a:blipFill>
                <a:blip r:embed="rId4"/>
                <a:stretch>
                  <a:fillRect l="-18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Equation"/>
              <p:cNvSpPr txBox="1"/>
              <p:nvPr/>
            </p:nvSpPr>
            <p:spPr>
              <a:xfrm>
                <a:off x="6612539" y="2745260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3000" dirty="0"/>
              </a:p>
            </p:txBody>
          </p:sp>
        </mc:Choice>
        <mc:Fallback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539" y="2745260"/>
                <a:ext cx="2357568" cy="524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937082" y="3994309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Holds at low energy,</a:t>
            </a:r>
            <a:br>
              <a:rPr lang="en-US" dirty="0"/>
            </a:br>
            <a:r>
              <a:rPr lang="en-US" dirty="0"/>
              <a:t>fixed spin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008852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Holds at high energy, </a:t>
                </a:r>
                <a:br>
                  <a:rPr lang="en-US" dirty="0"/>
                </a:br>
                <a:r>
                  <a:rPr lang="en-US" dirty="0" err="1"/>
                  <a:t>resummation</a:t>
                </a:r>
                <a:br>
                  <a:rPr lang="en-US" dirty="0"/>
                </a:br>
                <a:r>
                  <a:rPr lang="en-US" dirty="0"/>
                  <a:t>of leading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power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852" y="3996665"/>
                <a:ext cx="2201949" cy="923330"/>
              </a:xfrm>
              <a:prstGeom prst="rect">
                <a:avLst/>
              </a:prstGeom>
              <a:blipFill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5978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8164502" y="3231285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5173546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en-US" sz="1758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758" i="1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58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758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58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758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en-US" sz="1758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758" i="1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en-US" sz="1758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758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46" y="5104207"/>
                <a:ext cx="4979255" cy="1322298"/>
              </a:xfrm>
              <a:prstGeom prst="rect">
                <a:avLst/>
              </a:prstGeom>
              <a:blipFill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640A7AD6-E7B9-39AE-43E6-64AEF1274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71BCC509-8CBB-DCA3-7ED0-DB9419B3A040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035698" y="-27384"/>
                <a:ext cx="91751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98" y="-27384"/>
                <a:ext cx="9175102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035698" y="1138259"/>
                <a:ext cx="928975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98" y="1138259"/>
                <a:ext cx="9289755" cy="1311327"/>
              </a:xfrm>
              <a:prstGeom prst="rect">
                <a:avLst/>
              </a:prstGeom>
              <a:blipFill>
                <a:blip r:embed="rId4"/>
                <a:stretch>
                  <a:fillRect l="-1837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155" y="2449586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975" y="2449586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A1860D5-67B4-BA4D-ED9E-D5FC9FF9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BA65297D-E026-C742-84BD-E9913E9339DF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13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045029" y="-27384"/>
                <a:ext cx="9165771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29" y="-27384"/>
                <a:ext cx="9165771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961054" y="1138259"/>
                <a:ext cx="9364400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dirty="0" smtClean="0"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i="1" dirty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Possible extra 3-gluon exchange not considered, see Brodsky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4" y="1138259"/>
                <a:ext cx="9364400" cy="1462329"/>
              </a:xfrm>
              <a:prstGeom prst="rect">
                <a:avLst/>
              </a:prstGeom>
              <a:blipFill>
                <a:blip r:embed="rId4"/>
                <a:stretch>
                  <a:fillRect l="-1823" t="-541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53" y="2425210"/>
            <a:ext cx="3802893" cy="364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6098" y="2480198"/>
            <a:ext cx="3745579" cy="35936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4758933" y="3611084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E1E5F18-0E0F-D190-EB89-D43CEAA7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E662263B-824E-204D-8D20-72A30F33A24B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2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026367" y="-27384"/>
                <a:ext cx="918443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67" y="-27384"/>
                <a:ext cx="9184433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275575" y="1049482"/>
                <a:ext cx="5536980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Existing data allow to put a 95% upper </a:t>
                </a:r>
                <a:r>
                  <a:rPr lang="it-IT" dirty="0" err="1"/>
                  <a:t>limit</a:t>
                </a:r>
                <a:r>
                  <a:rPr lang="it-IT" dirty="0"/>
                  <a:t> on the ratio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</a:t>
                </a:r>
                <a:r>
                  <a:rPr lang="it-IT" dirty="0" err="1"/>
                  <a:t>gets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  </a:t>
                </a:r>
              </a:p>
              <a:p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i="1" dirty="0">
                    <a:latin typeface="Cambria Math" panose="02040503050406030204" pitchFamily="18" charset="0"/>
                  </a:rPr>
                  <a:t> </a:t>
                </a:r>
                <a:r>
                  <a:rPr lang="it-IT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75" y="1049482"/>
                <a:ext cx="5536980" cy="1723549"/>
              </a:xfrm>
              <a:prstGeom prst="rect">
                <a:avLst/>
              </a:prstGeom>
              <a:blipFill>
                <a:blip r:embed="rId4"/>
                <a:stretch>
                  <a:fillRect l="-880" t="-1767" r="-2200" b="-42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98" y="2922450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65" y="2922451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Equation"/>
              <p:cNvSpPr txBox="1"/>
              <p:nvPr/>
            </p:nvSpPr>
            <p:spPr>
              <a:xfrm>
                <a:off x="1146805" y="1880377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05" y="1880377"/>
                <a:ext cx="4260714" cy="818366"/>
              </a:xfrm>
              <a:prstGeom prst="rect">
                <a:avLst/>
              </a:prstGeom>
              <a:blipFill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46805" y="115351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sz="2000" dirty="0"/>
              <a:t>Diffractive production, dominated by Pomeron (2-gluon) exchange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6B324F91-4F16-364F-BBB1-6DE418AD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36E91F42-D917-2B8C-CC5B-730F2875D9A6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5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057470" y="-1699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</a:t>
            </a:r>
            <a:r>
              <a:rPr lang="it-IT" sz="3600" dirty="0" err="1"/>
              <a:t>at</a:t>
            </a:r>
            <a:r>
              <a:rPr lang="it-IT" sz="3600" dirty="0"/>
              <a:t> BNL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8" name="Picture 2" descr="Picture 2">
            <a:extLst>
              <a:ext uri="{FF2B5EF4-FFF2-40B4-BE49-F238E27FC236}">
                <a16:creationId xmlns:a16="http://schemas.microsoft.com/office/drawing/2014/main" id="{4724EBB1-BC41-A9BF-61CD-9C5985AD9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75" y="1049483"/>
            <a:ext cx="5136567" cy="502474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DDEB577-A999-9A7D-06E5-D35724BA5ACA}"/>
                  </a:ext>
                </a:extLst>
              </p:cNvPr>
              <p:cNvSpPr txBox="1"/>
              <p:nvPr/>
            </p:nvSpPr>
            <p:spPr>
              <a:xfrm>
                <a:off x="6096000" y="1304891"/>
                <a:ext cx="5792125" cy="4893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1" dirty="0"/>
                  <a:t>Project Design Goals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Using RHIC tunnel and RICH p/A </a:t>
                </a:r>
                <a:r>
                  <a:rPr lang="it-IT" sz="2400" dirty="0" err="1"/>
                  <a:t>complex</a:t>
                </a:r>
                <a:endParaRPr lang="it-IT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High </a:t>
                </a:r>
                <a:r>
                  <a:rPr lang="it-IT" sz="2400" dirty="0" err="1"/>
                  <a:t>Luminosity</a:t>
                </a:r>
                <a:r>
                  <a:rPr lang="it-IT" sz="2400" dirty="0"/>
                  <a:t>: 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r>
                      <a:rPr lang="it-IT" sz="24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sz="2400" i="1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33</m:t>
                        </m:r>
                      </m:sup>
                    </m:sSup>
                    <m:r>
                      <a:rPr lang="it-IT" sz="2400" i="1" dirty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a:rPr lang="it-IT" sz="24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400" dirty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it-IT" sz="2400" dirty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dirty="0">
                            <a:latin typeface="Cambria Math" panose="02040503050406030204" pitchFamily="18" charset="0"/>
                          </a:rPr>
                          <m:t>sec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2400" dirty="0"/>
                  <a:t>, 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r>
                      <a:rPr lang="it-IT" sz="2400" i="1" dirty="0">
                        <a:latin typeface="Cambria Math" panose="02040503050406030204" pitchFamily="18" charset="0"/>
                      </a:rPr>
                      <m:t>10−</m:t>
                    </m:r>
                    <m:r>
                      <a:rPr lang="it-IT" sz="2400" i="1" dirty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it-IT" sz="2400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2400" dirty="0"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it-IT" sz="2400" dirty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lit/>
                      </m:rPr>
                      <a:rPr lang="it-IT" sz="24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it-IT" sz="2400" dirty="0">
                        <a:latin typeface="Cambria Math" panose="02040503050406030204" pitchFamily="18" charset="0"/>
                      </a:rPr>
                      <m:t>year</m:t>
                    </m:r>
                    <m:r>
                      <m:rPr>
                        <m:nor/>
                      </m:rPr>
                      <a:rPr lang="it-IT" sz="24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Highly </a:t>
                </a:r>
                <a:r>
                  <a:rPr lang="it-IT" sz="2400" dirty="0" err="1"/>
                  <a:t>Polarized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Beams</a:t>
                </a:r>
                <a:r>
                  <a:rPr lang="it-IT" sz="2400" dirty="0"/>
                  <a:t>:  70%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Large Energy Range: 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  <m:r>
                      <a:rPr lang="it-IT" sz="2400" i="1" dirty="0">
                        <a:latin typeface="Cambria Math" panose="02040503050406030204" pitchFamily="18" charset="0"/>
                      </a:rPr>
                      <m:t> = 29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400" i="1" dirty="0">
                        <a:latin typeface="Cambria Math" panose="02040503050406030204" pitchFamily="18" charset="0"/>
                      </a:rPr>
                      <m:t>140 </m:t>
                    </m:r>
                    <m:r>
                      <m:rPr>
                        <m:nor/>
                      </m:rPr>
                      <a:rPr lang="it-IT" sz="2400" dirty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Large Ion </a:t>
                </a:r>
                <a:r>
                  <a:rPr lang="it-IT" sz="2400" dirty="0" err="1"/>
                  <a:t>Species</a:t>
                </a:r>
                <a:r>
                  <a:rPr lang="it-IT" sz="2400" dirty="0"/>
                  <a:t> Range:</a:t>
                </a:r>
                <a:br>
                  <a:rPr lang="it-IT" sz="2400" dirty="0"/>
                </a:br>
                <a:r>
                  <a:rPr lang="it-IT" sz="2400" dirty="0" err="1"/>
                  <a:t>protons</a:t>
                </a:r>
                <a:r>
                  <a:rPr lang="it-IT" sz="2400" dirty="0"/>
                  <a:t> – </a:t>
                </a:r>
                <a:r>
                  <a:rPr lang="it-IT" sz="2400" dirty="0" err="1"/>
                  <a:t>Uranium</a:t>
                </a:r>
                <a:endParaRPr lang="it-IT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Large Detector </a:t>
                </a:r>
                <a:r>
                  <a:rPr lang="it-IT" sz="2400" dirty="0" err="1"/>
                  <a:t>Acceptance</a:t>
                </a:r>
                <a:r>
                  <a:rPr lang="it-IT" sz="2400" dirty="0"/>
                  <a:t> and Good Background </a:t>
                </a:r>
                <a:r>
                  <a:rPr lang="it-IT" sz="2400" dirty="0" err="1"/>
                  <a:t>Conditions</a:t>
                </a:r>
                <a:endParaRPr lang="it-IT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Second Interaction </a:t>
                </a:r>
                <a:r>
                  <a:rPr lang="it-IT" sz="2400" dirty="0" err="1"/>
                  <a:t>Region</a:t>
                </a:r>
                <a:r>
                  <a:rPr lang="it-IT" sz="2400" dirty="0"/>
                  <a:t> (IR)</a:t>
                </a:r>
              </a:p>
            </p:txBody>
          </p:sp>
        </mc:Choice>
        <mc:Fallback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7DDEB577-A999-9A7D-06E5-D35724BA5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304891"/>
                <a:ext cx="5792125" cy="4893647"/>
              </a:xfrm>
              <a:prstGeom prst="rect">
                <a:avLst/>
              </a:prstGeom>
              <a:blipFill>
                <a:blip r:embed="rId4"/>
                <a:stretch>
                  <a:fillRect l="-1579" t="-996" b="-18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1050281" y="-27384"/>
            <a:ext cx="9160519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26" y="2585066"/>
            <a:ext cx="2713832" cy="3376615"/>
          </a:xfrm>
          <a:prstGeom prst="rect">
            <a:avLst/>
          </a:prstGeom>
        </p:spPr>
      </p:pic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E4D197EA-D51E-D247-7BA2-9E701AF3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0F72EB4-5521-B20E-7B88-CD241220B6CF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D2DD462-BDE6-7460-29BA-0B31BDA4D1C7}"/>
                  </a:ext>
                </a:extLst>
              </p:cNvPr>
              <p:cNvSpPr txBox="1"/>
              <p:nvPr/>
            </p:nvSpPr>
            <p:spPr>
              <a:xfrm>
                <a:off x="1050280" y="1133500"/>
                <a:ext cx="97638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800" dirty="0"/>
                  <a:t>Semi-inclusive cross sections are typically larger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800" dirty="0"/>
                  <a:t>For small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/>
                  <a:t> and large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800" dirty="0"/>
                  <a:t>The bottom vertex depends on the (known) total pion-nucleon cross section,</a:t>
                </a:r>
                <a:br>
                  <a:rPr lang="en-US" sz="1800" dirty="0"/>
                </a:br>
                <a:r>
                  <a:rPr lang="en-US" sz="1800" dirty="0"/>
                  <a:t>or encoded in the PDFs at large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5D2DD462-BDE6-7460-29BA-0B31BDA4D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80" y="1133500"/>
                <a:ext cx="9763899" cy="1200329"/>
              </a:xfrm>
              <a:prstGeom prst="rect">
                <a:avLst/>
              </a:prstGeom>
              <a:blipFill>
                <a:blip r:embed="rId4"/>
                <a:stretch>
                  <a:fillRect l="-936" t="-1116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73DD1ED-B4F7-3AD1-F179-841A6621B121}"/>
                  </a:ext>
                </a:extLst>
              </p:cNvPr>
              <p:cNvSpPr txBox="1"/>
              <p:nvPr/>
            </p:nvSpPr>
            <p:spPr>
              <a:xfrm>
                <a:off x="1473029" y="4057929"/>
                <a:ext cx="1004570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73DD1ED-B4F7-3AD1-F179-841A6621B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29" y="4057929"/>
                <a:ext cx="1004570" cy="430887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oogle Shape;523;p40">
            <a:extLst>
              <a:ext uri="{FF2B5EF4-FFF2-40B4-BE49-F238E27FC236}">
                <a16:creationId xmlns:a16="http://schemas.microsoft.com/office/drawing/2014/main" id="{1CBD8AA8-C048-8F56-32F2-4228B1562F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0000"/>
          <a:stretch/>
        </p:blipFill>
        <p:spPr>
          <a:xfrm>
            <a:off x="8411013" y="2738013"/>
            <a:ext cx="3178159" cy="30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24;p40">
            <a:extLst>
              <a:ext uri="{FF2B5EF4-FFF2-40B4-BE49-F238E27FC236}">
                <a16:creationId xmlns:a16="http://schemas.microsoft.com/office/drawing/2014/main" id="{167097FA-58D2-988F-1A95-7DA026E0916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7820" y="2746102"/>
            <a:ext cx="3178159" cy="306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0605C4DD-9B52-48F3-68E4-C756B8CD5226}"/>
              </a:ext>
            </a:extLst>
          </p:cNvPr>
          <p:cNvCxnSpPr/>
          <p:nvPr/>
        </p:nvCxnSpPr>
        <p:spPr>
          <a:xfrm flipV="1">
            <a:off x="3862873" y="4124131"/>
            <a:ext cx="1156996" cy="1026367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FA90E-C5D7-3345-79C5-87A16FBFE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936CAA36-4C0B-4009-054C-251E13AD15BB}"/>
              </a:ext>
            </a:extLst>
          </p:cNvPr>
          <p:cNvSpPr txBox="1">
            <a:spLocks/>
          </p:cNvSpPr>
          <p:nvPr/>
        </p:nvSpPr>
        <p:spPr>
          <a:xfrm>
            <a:off x="1050281" y="-27384"/>
            <a:ext cx="9160519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ED5D64-6169-3CCD-9448-72AA9F2E9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26" y="2585066"/>
            <a:ext cx="2713832" cy="33766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0ACB87-F79A-207C-74C5-AC37EED5B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510" y="2742740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085060C-AD49-EEEC-DEE6-DED4DD36E11C}"/>
              </a:ext>
            </a:extLst>
          </p:cNvPr>
          <p:cNvCxnSpPr>
            <a:cxnSpLocks/>
          </p:cNvCxnSpPr>
          <p:nvPr/>
        </p:nvCxnSpPr>
        <p:spPr>
          <a:xfrm flipH="1" flipV="1">
            <a:off x="8762011" y="4988166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CD48DF-89DC-9F4F-8A7E-F5B85ED84215}"/>
              </a:ext>
            </a:extLst>
          </p:cNvPr>
          <p:cNvSpPr txBox="1"/>
          <p:nvPr/>
        </p:nvSpPr>
        <p:spPr>
          <a:xfrm>
            <a:off x="9621506" y="4547015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E985ED0-5FE6-B6E3-24B8-8295B74F8C61}"/>
              </a:ext>
            </a:extLst>
          </p:cNvPr>
          <p:cNvCxnSpPr>
            <a:cxnSpLocks/>
          </p:cNvCxnSpPr>
          <p:nvPr/>
        </p:nvCxnSpPr>
        <p:spPr>
          <a:xfrm flipH="1">
            <a:off x="6683829" y="3456602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3E27F9-4617-A1BA-A3F9-4F6FC066DAC6}"/>
              </a:ext>
            </a:extLst>
          </p:cNvPr>
          <p:cNvSpPr txBox="1"/>
          <p:nvPr/>
        </p:nvSpPr>
        <p:spPr>
          <a:xfrm>
            <a:off x="8897258" y="2935673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64DE2AF6-696F-981D-00A7-DEFB173CB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AF47D4F7-2F90-35B6-202D-8290F33B767A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9B08C63-2403-A68F-3AF7-D52E7270C80E}"/>
                  </a:ext>
                </a:extLst>
              </p:cNvPr>
              <p:cNvSpPr txBox="1"/>
              <p:nvPr/>
            </p:nvSpPr>
            <p:spPr>
              <a:xfrm>
                <a:off x="1050280" y="1133500"/>
                <a:ext cx="97638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800" dirty="0"/>
                  <a:t>Semi-inclusive cross sections are typically larger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800" dirty="0"/>
                  <a:t>For small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800" dirty="0"/>
                  <a:t> and large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800" dirty="0"/>
                  <a:t>The bottom vertex depends on the (known) total pion-nucleon cross section,</a:t>
                </a:r>
                <a:br>
                  <a:rPr lang="en-US" sz="1800" dirty="0"/>
                </a:br>
                <a:r>
                  <a:rPr lang="en-US" sz="1800" dirty="0"/>
                  <a:t>or encoded in the PDFs at large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19B08C63-2403-A68F-3AF7-D52E7270C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80" y="1133500"/>
                <a:ext cx="9763899" cy="1200329"/>
              </a:xfrm>
              <a:prstGeom prst="rect">
                <a:avLst/>
              </a:prstGeom>
              <a:blipFill>
                <a:blip r:embed="rId5"/>
                <a:stretch>
                  <a:fillRect l="-936" t="-1116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8E6AF96-BD45-8B9D-A1F6-2F38AE3E0B96}"/>
                  </a:ext>
                </a:extLst>
              </p:cNvPr>
              <p:cNvSpPr txBox="1"/>
              <p:nvPr/>
            </p:nvSpPr>
            <p:spPr>
              <a:xfrm>
                <a:off x="5513438" y="2493169"/>
                <a:ext cx="61488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C00000"/>
                  </a:buClr>
                  <a:buSzPct val="145000"/>
                  <a:defRPr sz="2500" b="0"/>
                </a:pPr>
                <a:r>
                  <a:rPr lang="en-US" sz="1800" dirty="0">
                    <a:solidFill>
                      <a:srgbClr val="FF0000"/>
                    </a:solidFill>
                  </a:rPr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 production</a:t>
                </a:r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8E6AF96-BD45-8B9D-A1F6-2F38AE3E0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438" y="2493169"/>
                <a:ext cx="6148872" cy="369332"/>
              </a:xfrm>
              <a:prstGeom prst="rect">
                <a:avLst/>
              </a:prstGeom>
              <a:blipFill>
                <a:blip r:embed="rId6"/>
                <a:stretch>
                  <a:fillRect l="-793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3E21230-E5E8-03C1-F07E-C154621D3E02}"/>
                  </a:ext>
                </a:extLst>
              </p:cNvPr>
              <p:cNvSpPr txBox="1"/>
              <p:nvPr/>
            </p:nvSpPr>
            <p:spPr>
              <a:xfrm>
                <a:off x="1473029" y="4057929"/>
                <a:ext cx="1004570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3E21230-E5E8-03C1-F07E-C154621D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29" y="4057929"/>
                <a:ext cx="1004570" cy="430887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887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DF928-D4C8-3513-FB85-D0EE54C09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6FDC61D5-FD04-40CA-F120-80EE1B9CCE02}"/>
              </a:ext>
            </a:extLst>
          </p:cNvPr>
          <p:cNvSpPr txBox="1">
            <a:spLocks/>
          </p:cNvSpPr>
          <p:nvPr/>
        </p:nvSpPr>
        <p:spPr>
          <a:xfrm>
            <a:off x="1050281" y="-27384"/>
            <a:ext cx="9160519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8BA14771-25FC-676E-64F4-27BB12DE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49C154B6-8A82-E72C-FF27-B337CF3BCF94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5A2F9EB-4612-CA82-3EF3-E51E93B8E23F}"/>
                  </a:ext>
                </a:extLst>
              </p:cNvPr>
              <p:cNvSpPr txBox="1"/>
              <p:nvPr/>
            </p:nvSpPr>
            <p:spPr>
              <a:xfrm>
                <a:off x="4179569" y="1627189"/>
                <a:ext cx="34998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800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800" dirty="0"/>
                  <a:t>, the inclusive cross section is sizably larger than the exclusive process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5A2F9EB-4612-CA82-3EF3-E51E93B8E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69" y="1627189"/>
                <a:ext cx="3499879" cy="923330"/>
              </a:xfrm>
              <a:prstGeom prst="rect">
                <a:avLst/>
              </a:prstGeom>
              <a:blipFill>
                <a:blip r:embed="rId3"/>
                <a:stretch>
                  <a:fillRect l="-2787" t="-14570" r="-104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59C864BC-F79D-ECE3-0031-5DA21D1C6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66" y="2434659"/>
            <a:ext cx="6814811" cy="32476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3A70212-8AA5-26EE-3C6B-F00040952E30}"/>
                  </a:ext>
                </a:extLst>
              </p:cNvPr>
              <p:cNvSpPr txBox="1"/>
              <p:nvPr/>
            </p:nvSpPr>
            <p:spPr>
              <a:xfrm>
                <a:off x="4992149" y="3968696"/>
                <a:ext cx="605709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3A70212-8AA5-26EE-3C6B-F00040952E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149" y="3968696"/>
                <a:ext cx="605709" cy="338554"/>
              </a:xfrm>
              <a:prstGeom prst="rect">
                <a:avLst/>
              </a:prstGeom>
              <a:blipFill>
                <a:blip r:embed="rId5"/>
                <a:stretch>
                  <a:fillRect l="-7071" r="-2020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19FE650-1884-0172-EEA2-96DDBCC7AB32}"/>
                  </a:ext>
                </a:extLst>
              </p:cNvPr>
              <p:cNvSpPr txBox="1"/>
              <p:nvPr/>
            </p:nvSpPr>
            <p:spPr>
              <a:xfrm>
                <a:off x="1557232" y="3799419"/>
                <a:ext cx="926482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19FE650-1884-0172-EEA2-96DDBCC7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232" y="3799419"/>
                <a:ext cx="926482" cy="338554"/>
              </a:xfrm>
              <a:prstGeom prst="rect">
                <a:avLst/>
              </a:prstGeom>
              <a:blipFill>
                <a:blip r:embed="rId6"/>
                <a:stretch>
                  <a:fillRect l="-3947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53100BB-4170-E90A-DB7A-64979A9912F1}"/>
                  </a:ext>
                </a:extLst>
              </p:cNvPr>
              <p:cNvSpPr txBox="1"/>
              <p:nvPr/>
            </p:nvSpPr>
            <p:spPr>
              <a:xfrm>
                <a:off x="564891" y="1785561"/>
                <a:ext cx="361467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800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1800" dirty="0"/>
                  <a:t>, the inclusive cross section is saturated by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it-IT" sz="18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53100BB-4170-E90A-DB7A-64979A991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1" y="1785561"/>
                <a:ext cx="3614678" cy="646331"/>
              </a:xfrm>
              <a:prstGeom prst="rect">
                <a:avLst/>
              </a:prstGeom>
              <a:blipFill>
                <a:blip r:embed="rId7"/>
                <a:stretch>
                  <a:fillRect l="-2698" t="-20755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magine 19">
            <a:extLst>
              <a:ext uri="{FF2B5EF4-FFF2-40B4-BE49-F238E27FC236}">
                <a16:creationId xmlns:a16="http://schemas.microsoft.com/office/drawing/2014/main" id="{44AD7AA4-7D21-2E56-94BD-72E74BC01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5288" y="2447060"/>
            <a:ext cx="3370921" cy="32507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DD89B0B-5C6C-BBD2-1FFF-338DAB355920}"/>
                  </a:ext>
                </a:extLst>
              </p:cNvPr>
              <p:cNvSpPr txBox="1"/>
              <p:nvPr/>
            </p:nvSpPr>
            <p:spPr>
              <a:xfrm>
                <a:off x="9638286" y="3799419"/>
                <a:ext cx="605709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6DD89B0B-5C6C-BBD2-1FFF-338DAB355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8286" y="3799419"/>
                <a:ext cx="605709" cy="338554"/>
              </a:xfrm>
              <a:prstGeom prst="rect">
                <a:avLst/>
              </a:prstGeom>
              <a:blipFill>
                <a:blip r:embed="rId9"/>
                <a:stretch>
                  <a:fillRect r="-1010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1964066-1479-4D74-3EDD-7B5424B92CFF}"/>
                  </a:ext>
                </a:extLst>
              </p:cNvPr>
              <p:cNvSpPr txBox="1"/>
              <p:nvPr/>
            </p:nvSpPr>
            <p:spPr>
              <a:xfrm>
                <a:off x="7912161" y="1668174"/>
                <a:ext cx="34998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800" dirty="0"/>
                  <a:t>For the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/>
                  <a:t>, the inclusive cross section is larger than the exclusive process</a:t>
                </a: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1964066-1479-4D74-3EDD-7B5424B92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161" y="1668174"/>
                <a:ext cx="3499879" cy="923330"/>
              </a:xfrm>
              <a:prstGeom prst="rect">
                <a:avLst/>
              </a:prstGeom>
              <a:blipFill>
                <a:blip r:embed="rId10"/>
                <a:stretch>
                  <a:fillRect l="-2787" t="-14570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544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magine 230"/>
          <p:cNvPicPr/>
          <p:nvPr/>
        </p:nvPicPr>
        <p:blipFill>
          <a:blip r:embed="rId3"/>
          <a:stretch/>
        </p:blipFill>
        <p:spPr>
          <a:xfrm>
            <a:off x="8174184" y="1365356"/>
            <a:ext cx="3291636" cy="3330822"/>
          </a:xfrm>
          <a:prstGeom prst="rect">
            <a:avLst/>
          </a:prstGeom>
          <a:ln w="0">
            <a:noFill/>
          </a:ln>
        </p:spPr>
      </p:pic>
      <p:sp>
        <p:nvSpPr>
          <p:cNvPr id="232" name="CasellaDiTesto 231"/>
          <p:cNvSpPr txBox="1"/>
          <p:nvPr/>
        </p:nvSpPr>
        <p:spPr>
          <a:xfrm>
            <a:off x="653144" y="1673539"/>
            <a:ext cx="6977366" cy="2903367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pc="-1" dirty="0"/>
              <a:t>The </a:t>
            </a:r>
            <a:r>
              <a:rPr lang="en-US" spc="-1" dirty="0" err="1"/>
              <a:t>ePIC</a:t>
            </a:r>
            <a:r>
              <a:rPr lang="en-US" spc="-1" dirty="0"/>
              <a:t> Low-Q2 Tagger extends the reach of </a:t>
            </a:r>
          </a:p>
          <a:p>
            <a:r>
              <a:rPr lang="en-US" spc="-1" dirty="0"/>
              <a:t>the central detector down to effectively Q</a:t>
            </a:r>
            <a:r>
              <a:rPr lang="en-US" spc="-1" baseline="33000" dirty="0"/>
              <a:t>2</a:t>
            </a:r>
            <a:r>
              <a:rPr lang="en-US" spc="-1" dirty="0"/>
              <a:t>=0.</a:t>
            </a:r>
          </a:p>
          <a:p>
            <a:endParaRPr lang="en-US" spc="-1" dirty="0"/>
          </a:p>
          <a:p>
            <a:r>
              <a:rPr lang="en-US" spc="-1" dirty="0"/>
              <a:t>Located after the first group of beamline steering and focusing magnets.</a:t>
            </a:r>
          </a:p>
          <a:p>
            <a:endParaRPr lang="en-US" spc="-1" dirty="0"/>
          </a:p>
          <a:p>
            <a:r>
              <a:rPr lang="en-US" spc="-1" dirty="0"/>
              <a:t>Scattered electrons follow deflected through the magnetic optics into tagger facilitating momentum reconstruction through tagger tracks.</a:t>
            </a:r>
          </a:p>
          <a:p>
            <a:endParaRPr lang="en-US" spc="-1" dirty="0"/>
          </a:p>
          <a:p>
            <a:r>
              <a:rPr lang="en-US" spc="-1" dirty="0"/>
              <a:t>Trackers consisting of 4 layers of Timepix4 pixel detectors (50</a:t>
            </a:r>
            <a:r>
              <a:rPr lang="en-US" spc="-1" dirty="0">
                <a:ea typeface="Courier New"/>
              </a:rPr>
              <a:t>μm pitch)</a:t>
            </a:r>
            <a:endParaRPr lang="en-US" spc="-1" dirty="0"/>
          </a:p>
        </p:txBody>
      </p:sp>
      <p:sp>
        <p:nvSpPr>
          <p:cNvPr id="233" name="CasellaDiTesto 232"/>
          <p:cNvSpPr txBox="1"/>
          <p:nvPr/>
        </p:nvSpPr>
        <p:spPr>
          <a:xfrm>
            <a:off x="2261354" y="1908003"/>
            <a:ext cx="288345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41190D"/>
                </a:solidFill>
                <a:latin typeface="Courier New"/>
              </a:rPr>
              <a:t> 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0AC9C70-1529-4596-C992-C89037D047DD}"/>
              </a:ext>
            </a:extLst>
          </p:cNvPr>
          <p:cNvGrpSpPr/>
          <p:nvPr/>
        </p:nvGrpSpPr>
        <p:grpSpPr>
          <a:xfrm>
            <a:off x="2261353" y="4967246"/>
            <a:ext cx="7837228" cy="1214770"/>
            <a:chOff x="326552" y="4612499"/>
            <a:chExt cx="7837228" cy="1214770"/>
          </a:xfrm>
        </p:grpSpPr>
        <p:pic>
          <p:nvPicPr>
            <p:cNvPr id="230" name="Immagine 229"/>
            <p:cNvPicPr/>
            <p:nvPr/>
          </p:nvPicPr>
          <p:blipFill>
            <a:blip r:embed="rId4"/>
            <a:stretch/>
          </p:blipFill>
          <p:spPr>
            <a:xfrm>
              <a:off x="326552" y="4612499"/>
              <a:ext cx="7837228" cy="121477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4" name="Rettangolo 233"/>
            <p:cNvSpPr/>
            <p:nvPr/>
          </p:nvSpPr>
          <p:spPr>
            <a:xfrm>
              <a:off x="326552" y="4694136"/>
              <a:ext cx="5525246" cy="342879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40819" rIns="81638" bIns="40819" anchor="ctr">
              <a:noAutofit/>
            </a:bodyPr>
            <a:lstStyle/>
            <a:p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Connettore diritto 234"/>
            <p:cNvSpPr/>
            <p:nvPr/>
          </p:nvSpPr>
          <p:spPr>
            <a:xfrm flipH="1">
              <a:off x="2318514" y="4906395"/>
              <a:ext cx="3102236" cy="0"/>
            </a:xfrm>
            <a:prstGeom prst="line">
              <a:avLst/>
            </a:prstGeom>
            <a:ln w="38160">
              <a:solidFill>
                <a:srgbClr val="3465A4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8945" tIns="-58126" rIns="98945" bIns="-58126" anchor="ctr">
              <a:noAutofit/>
            </a:bodyPr>
            <a:lstStyle/>
            <a:p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CasellaDiTesto 235"/>
            <p:cNvSpPr txBox="1"/>
            <p:nvPr/>
          </p:nvSpPr>
          <p:spPr>
            <a:xfrm>
              <a:off x="1959308" y="4743119"/>
              <a:ext cx="347777" cy="314142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81638" tIns="40819" rIns="81638" bIns="40819" anchor="t">
              <a:noAutofit/>
            </a:bodyPr>
            <a:lstStyle/>
            <a:p>
              <a:r>
                <a:rPr lang="en-US" sz="1633" b="1" spc="-1" dirty="0">
                  <a:solidFill>
                    <a:srgbClr val="000000"/>
                  </a:solidFill>
                  <a:latin typeface="Arial"/>
                </a:rPr>
                <a:t>e-</a:t>
              </a:r>
              <a:endParaRPr lang="en-US" sz="1633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CasellaDiTesto 236"/>
            <p:cNvSpPr txBox="1"/>
            <p:nvPr/>
          </p:nvSpPr>
          <p:spPr>
            <a:xfrm>
              <a:off x="3167547" y="5494187"/>
              <a:ext cx="1237956" cy="23675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81638" tIns="40819" rIns="81638" bIns="40819" anchor="t">
              <a:noAutofit/>
            </a:bodyPr>
            <a:lstStyle/>
            <a:p>
              <a:r>
                <a:rPr lang="en-US" sz="1089" b="1" spc="-1" dirty="0">
                  <a:solidFill>
                    <a:srgbClr val="000000"/>
                  </a:solidFill>
                  <a:latin typeface="Arial"/>
                </a:rPr>
                <a:t>Central Detector</a:t>
              </a:r>
              <a:endParaRPr lang="en-US" sz="1089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8" name="CasellaDiTesto 237"/>
          <p:cNvSpPr txBox="1"/>
          <p:nvPr/>
        </p:nvSpPr>
        <p:spPr>
          <a:xfrm>
            <a:off x="8592170" y="3128732"/>
            <a:ext cx="954509" cy="314142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dirty="0">
                <a:solidFill>
                  <a:srgbClr val="FFFFD7"/>
                </a:solidFill>
                <a:latin typeface="Arial"/>
              </a:rPr>
              <a:t>Taggers</a:t>
            </a:r>
            <a:endParaRPr lang="en-US" sz="1633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9" name="Connettore diritto 238"/>
          <p:cNvSpPr/>
          <p:nvPr/>
        </p:nvSpPr>
        <p:spPr>
          <a:xfrm flipV="1">
            <a:off x="9016686" y="2573596"/>
            <a:ext cx="0" cy="489827"/>
          </a:xfrm>
          <a:prstGeom prst="line">
            <a:avLst/>
          </a:prstGeom>
          <a:ln w="1908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128" tIns="49309" rIns="90128" bIns="4930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Connettore diritto 239"/>
          <p:cNvSpPr/>
          <p:nvPr/>
        </p:nvSpPr>
        <p:spPr>
          <a:xfrm flipV="1">
            <a:off x="9473857" y="3226697"/>
            <a:ext cx="522482" cy="69882"/>
          </a:xfrm>
          <a:prstGeom prst="line">
            <a:avLst/>
          </a:prstGeom>
          <a:ln w="19080">
            <a:solidFill>
              <a:srgbClr val="FFFF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128" tIns="20573" rIns="90128" bIns="20573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onnettore diritto 240"/>
          <p:cNvSpPr/>
          <p:nvPr/>
        </p:nvSpPr>
        <p:spPr>
          <a:xfrm flipH="1" flipV="1">
            <a:off x="8625477" y="2049808"/>
            <a:ext cx="2153932" cy="1243507"/>
          </a:xfrm>
          <a:prstGeom prst="line">
            <a:avLst/>
          </a:prstGeom>
          <a:ln w="19080">
            <a:solidFill>
              <a:srgbClr val="FFFFFF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128" tIns="49309" rIns="90128" bIns="4930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CasellaDiTesto 241"/>
          <p:cNvSpPr txBox="1"/>
          <p:nvPr/>
        </p:nvSpPr>
        <p:spPr>
          <a:xfrm>
            <a:off x="8526860" y="1757217"/>
            <a:ext cx="347777" cy="31414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dirty="0">
                <a:solidFill>
                  <a:srgbClr val="FFFFFF"/>
                </a:solidFill>
                <a:latin typeface="Arial"/>
              </a:rPr>
              <a:t>e-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E2A06F2E-A2D8-5102-61FA-02F188FE6A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548" y="17422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en-US" sz="3600" dirty="0"/>
                  <a:t>EIC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/>
                  <a:t> Tagger – Glasgow University</a:t>
                </a:r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E2A06F2E-A2D8-5102-61FA-02F188FE6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48" y="17422"/>
                <a:ext cx="8229600" cy="1076866"/>
              </a:xfrm>
              <a:prstGeom prst="rect">
                <a:avLst/>
              </a:prstGeom>
              <a:blipFill>
                <a:blip r:embed="rId5"/>
                <a:stretch>
                  <a:fillRect l="-2222" b="-21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D9865393-7902-DF70-ADF7-BE61B382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D5F6324A-5084-60C8-FA04-2274663671C6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48A1E80-7AFC-6EE0-1C75-784848DFABFD}"/>
              </a:ext>
            </a:extLst>
          </p:cNvPr>
          <p:cNvSpPr/>
          <p:nvPr/>
        </p:nvSpPr>
        <p:spPr>
          <a:xfrm>
            <a:off x="1524000" y="1465045"/>
            <a:ext cx="9110778" cy="458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4" name="Rettangolo 383"/>
          <p:cNvSpPr/>
          <p:nvPr/>
        </p:nvSpPr>
        <p:spPr>
          <a:xfrm>
            <a:off x="8381575" y="1526307"/>
            <a:ext cx="2285858" cy="4018212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391" name="Immagine 390"/>
          <p:cNvPicPr/>
          <p:nvPr/>
        </p:nvPicPr>
        <p:blipFill>
          <a:blip r:embed="rId3"/>
          <a:stretch/>
        </p:blipFill>
        <p:spPr>
          <a:xfrm>
            <a:off x="1524000" y="1363032"/>
            <a:ext cx="7184126" cy="3859835"/>
          </a:xfrm>
          <a:prstGeom prst="rect">
            <a:avLst/>
          </a:prstGeom>
          <a:ln w="0">
            <a:noFill/>
          </a:ln>
        </p:spPr>
      </p:pic>
      <p:sp>
        <p:nvSpPr>
          <p:cNvPr id="392" name="CasellaDiTesto 391"/>
          <p:cNvSpPr txBox="1"/>
          <p:nvPr/>
        </p:nvSpPr>
        <p:spPr>
          <a:xfrm>
            <a:off x="8310388" y="3000359"/>
            <a:ext cx="3140768" cy="2544160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00" spc="-1" dirty="0"/>
              <a:t>“Simulations” with </a:t>
            </a:r>
          </a:p>
          <a:p>
            <a:r>
              <a:rPr lang="en-US" sz="1600" spc="-1" dirty="0" err="1"/>
              <a:t>Eic</a:t>
            </a:r>
            <a:r>
              <a:rPr lang="en-US" sz="1600" spc="-1" dirty="0"/>
              <a:t>-smear </a:t>
            </a:r>
            <a:r>
              <a:rPr lang="en-US" sz="1600" spc="-1" dirty="0" err="1"/>
              <a:t>fastmc</a:t>
            </a:r>
            <a:endParaRPr lang="en-US" sz="1600" spc="-1" dirty="0"/>
          </a:p>
          <a:p>
            <a:r>
              <a:rPr lang="en-US" sz="1600" spc="-1" dirty="0"/>
              <a:t>10fb-1 (~2 weeks)</a:t>
            </a:r>
          </a:p>
          <a:p>
            <a:endParaRPr lang="en-US" sz="1600" spc="-1" dirty="0"/>
          </a:p>
          <a:p>
            <a:r>
              <a:rPr lang="en-US" sz="1600" spc="-1" dirty="0"/>
              <a:t>Semi-</a:t>
            </a:r>
            <a:r>
              <a:rPr lang="en-US" sz="1600" spc="-1" dirty="0" err="1"/>
              <a:t>inc</a:t>
            </a:r>
            <a:r>
              <a:rPr lang="en-US" sz="1600" spc="-1" dirty="0"/>
              <a:t> </a:t>
            </a:r>
            <a:r>
              <a:rPr lang="en-US" sz="1600" spc="-1" dirty="0">
                <a:ea typeface="DejaVu Sans"/>
              </a:rPr>
              <a:t>σ</a:t>
            </a:r>
            <a:r>
              <a:rPr lang="en-US" sz="1600" spc="-1" dirty="0"/>
              <a:t> 30% lower</a:t>
            </a:r>
          </a:p>
          <a:p>
            <a:endParaRPr lang="en-US" sz="1600" spc="-1" dirty="0"/>
          </a:p>
          <a:p>
            <a:r>
              <a:rPr lang="en-US" sz="1600" spc="-1" dirty="0"/>
              <a:t>But weighted to high W</a:t>
            </a:r>
          </a:p>
          <a:p>
            <a:endParaRPr lang="en-US" sz="1600" spc="-1" dirty="0"/>
          </a:p>
          <a:p>
            <a:r>
              <a:rPr lang="en-US" sz="1600" spc="-1" dirty="0"/>
              <a:t>=&gt; better e- acceptance</a:t>
            </a:r>
          </a:p>
          <a:p>
            <a:r>
              <a:rPr lang="en-US" sz="1600" spc="-1" dirty="0"/>
              <a:t>   better Z+ acceptance</a:t>
            </a:r>
          </a:p>
          <a:p>
            <a:endParaRPr lang="en-US" sz="1600" spc="-1" dirty="0"/>
          </a:p>
          <a:p>
            <a:pPr>
              <a:lnSpc>
                <a:spcPct val="100000"/>
              </a:lnSpc>
            </a:pPr>
            <a:r>
              <a:rPr lang="en-US" sz="1600" spc="-1" dirty="0"/>
              <a:t>Do not detect </a:t>
            </a:r>
            <a:r>
              <a:rPr lang="en-US" sz="1600" spc="-1" dirty="0">
                <a:ea typeface="DejaVu Sans"/>
              </a:rPr>
              <a:t>Δ</a:t>
            </a:r>
            <a:r>
              <a:rPr lang="en-US" sz="1600" spc="-1" baseline="33000" dirty="0"/>
              <a:t>0</a:t>
            </a:r>
            <a:endParaRPr lang="en-US" sz="1600" spc="-1" dirty="0"/>
          </a:p>
        </p:txBody>
      </p:sp>
      <p:sp>
        <p:nvSpPr>
          <p:cNvPr id="393" name="CasellaDiTesto 392"/>
          <p:cNvSpPr txBox="1"/>
          <p:nvPr/>
        </p:nvSpPr>
        <p:spPr>
          <a:xfrm>
            <a:off x="3320033" y="1820203"/>
            <a:ext cx="564607" cy="4607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 err="1">
                <a:solidFill>
                  <a:srgbClr val="2A6099"/>
                </a:solidFill>
                <a:latin typeface="Courier Prime"/>
              </a:rPr>
              <a:t>Z</a:t>
            </a:r>
            <a:r>
              <a:rPr lang="en-US" sz="1270" b="1" spc="-1" baseline="33000" dirty="0" err="1">
                <a:solidFill>
                  <a:srgbClr val="2A6099"/>
                </a:solidFill>
                <a:latin typeface="Courier Prime"/>
              </a:rPr>
              <a:t>+</a:t>
            </a:r>
            <a:r>
              <a:rPr lang="en-US" sz="1270" b="1" spc="-1" dirty="0" err="1">
                <a:solidFill>
                  <a:srgbClr val="2A6099"/>
                </a:solidFill>
                <a:latin typeface="Courier Prime"/>
              </a:rPr>
              <a:t>n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dirty="0">
                <a:solidFill>
                  <a:srgbClr val="C9211E"/>
                </a:solidFill>
                <a:latin typeface="Courier Prime"/>
              </a:rPr>
              <a:t>Z</a:t>
            </a:r>
            <a:r>
              <a:rPr lang="en-US" sz="1270" b="1" spc="-1" baseline="33000" dirty="0">
                <a:solidFill>
                  <a:srgbClr val="C9211E"/>
                </a:solidFill>
                <a:latin typeface="Courier Prime"/>
              </a:rPr>
              <a:t>+</a:t>
            </a:r>
            <a:r>
              <a:rPr lang="en-US" sz="1270" b="1" spc="-1" dirty="0">
                <a:solidFill>
                  <a:srgbClr val="C9211E"/>
                </a:solidFill>
                <a:latin typeface="Courier Prime"/>
              </a:rPr>
              <a:t>N*</a:t>
            </a:r>
            <a:r>
              <a:rPr lang="en-US" sz="1270" b="1" spc="-1" baseline="33000" dirty="0">
                <a:solidFill>
                  <a:srgbClr val="C9211E"/>
                </a:solidFill>
                <a:latin typeface="Courier Prime"/>
              </a:rPr>
              <a:t>0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CasellaDiTesto 393"/>
          <p:cNvSpPr txBox="1"/>
          <p:nvPr/>
        </p:nvSpPr>
        <p:spPr>
          <a:xfrm>
            <a:off x="8414229" y="1656927"/>
            <a:ext cx="2886007" cy="913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00" spc="-1" dirty="0"/>
              <a:t>Require e-’ detection</a:t>
            </a:r>
          </a:p>
          <a:p>
            <a:r>
              <a:rPr lang="en-US" sz="1600" spc="-1" dirty="0"/>
              <a:t>Quasi-real tagger</a:t>
            </a:r>
          </a:p>
          <a:p>
            <a:r>
              <a:rPr lang="en-US" sz="1600" spc="-1" dirty="0"/>
              <a:t>0.45 E</a:t>
            </a:r>
            <a:r>
              <a:rPr lang="en-US" sz="1600" spc="-1" baseline="-33000" dirty="0"/>
              <a:t>0</a:t>
            </a:r>
            <a:r>
              <a:rPr lang="en-US" sz="1600" spc="-1" dirty="0"/>
              <a:t>&lt; E &lt;0.9 E</a:t>
            </a:r>
            <a:r>
              <a:rPr lang="en-US" sz="1600" spc="-1" baseline="-33000" dirty="0"/>
              <a:t>0</a:t>
            </a:r>
            <a:endParaRPr lang="en-US" sz="1600" spc="-1" dirty="0"/>
          </a:p>
          <a:p>
            <a:r>
              <a:rPr lang="en-US" sz="1600" spc="-1" dirty="0">
                <a:ea typeface="Arial"/>
              </a:rPr>
              <a:t>θ</a:t>
            </a:r>
            <a:r>
              <a:rPr lang="en-US" sz="1600" spc="-1" dirty="0"/>
              <a:t>&lt;6 </a:t>
            </a:r>
            <a:r>
              <a:rPr lang="en-US" sz="1600" spc="-1" dirty="0" err="1"/>
              <a:t>mrad</a:t>
            </a:r>
            <a:r>
              <a:rPr lang="en-US" sz="1600" spc="-1" dirty="0"/>
              <a:t>, </a:t>
            </a:r>
            <a:r>
              <a:rPr lang="en-US" sz="1600" spc="-1" dirty="0" err="1">
                <a:ea typeface="DejaVu Sans"/>
              </a:rPr>
              <a:t>σ</a:t>
            </a:r>
            <a:r>
              <a:rPr lang="en-US" sz="1600" spc="-1" baseline="-33000" dirty="0" err="1">
                <a:ea typeface="DejaVu Sans"/>
              </a:rPr>
              <a:t>E</a:t>
            </a:r>
            <a:r>
              <a:rPr lang="en-US" sz="1600" spc="-1" dirty="0">
                <a:ea typeface="DejaVu Sans"/>
              </a:rPr>
              <a:t> = 1%</a:t>
            </a:r>
            <a:endParaRPr lang="en-US" sz="1600" spc="-1" dirty="0"/>
          </a:p>
        </p:txBody>
      </p:sp>
      <p:sp>
        <p:nvSpPr>
          <p:cNvPr id="395" name="CasellaDiTesto 394"/>
          <p:cNvSpPr txBox="1"/>
          <p:nvPr/>
        </p:nvSpPr>
        <p:spPr>
          <a:xfrm>
            <a:off x="5899786" y="1754893"/>
            <a:ext cx="360186" cy="36410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611729"/>
                </a:solidFill>
                <a:latin typeface="Courier Prime"/>
                <a:ea typeface="Courier Prime"/>
              </a:rPr>
              <a:t>Δ</a:t>
            </a:r>
            <a:r>
              <a:rPr lang="en-US" sz="1633" spc="-1" baseline="33000" dirty="0">
                <a:solidFill>
                  <a:srgbClr val="611729"/>
                </a:solidFill>
                <a:latin typeface="Courier Prime"/>
                <a:ea typeface="Courier Prime"/>
              </a:rPr>
              <a:t>0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CasellaDiTesto 395"/>
          <p:cNvSpPr txBox="1"/>
          <p:nvPr/>
        </p:nvSpPr>
        <p:spPr>
          <a:xfrm>
            <a:off x="6716165" y="2146755"/>
            <a:ext cx="412761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611729"/>
                </a:solidFill>
                <a:latin typeface="Courier Prime"/>
              </a:rPr>
              <a:t>N*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CasellaDiTesto 396"/>
          <p:cNvSpPr txBox="1"/>
          <p:nvPr/>
        </p:nvSpPr>
        <p:spPr>
          <a:xfrm>
            <a:off x="3777204" y="3975440"/>
            <a:ext cx="438885" cy="28671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dirty="0">
                <a:solidFill>
                  <a:srgbClr val="000000"/>
                </a:solidFill>
                <a:latin typeface="Arial"/>
              </a:rPr>
              <a:t>J/</a:t>
            </a:r>
            <a:r>
              <a:rPr lang="en-US" sz="1451" spc="-1" dirty="0">
                <a:solidFill>
                  <a:srgbClr val="000000"/>
                </a:solidFill>
                <a:latin typeface="Arial"/>
                <a:ea typeface="Arial"/>
              </a:rPr>
              <a:t>ψ</a:t>
            </a:r>
            <a:endParaRPr lang="en-US" sz="145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CasellaDiTesto 397"/>
          <p:cNvSpPr txBox="1"/>
          <p:nvPr/>
        </p:nvSpPr>
        <p:spPr>
          <a:xfrm>
            <a:off x="6912096" y="3975441"/>
            <a:ext cx="329817" cy="33112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dirty="0" err="1">
                <a:solidFill>
                  <a:srgbClr val="000000"/>
                </a:solidFill>
                <a:latin typeface="Arial"/>
              </a:rPr>
              <a:t>Z</a:t>
            </a:r>
            <a:r>
              <a:rPr lang="en-US" sz="1451" spc="-1" baseline="-33000" dirty="0" err="1">
                <a:solidFill>
                  <a:srgbClr val="000000"/>
                </a:solidFill>
                <a:latin typeface="Arial"/>
              </a:rPr>
              <a:t>c</a:t>
            </a:r>
            <a:endParaRPr lang="en-US" sz="145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Rettangolo 398"/>
          <p:cNvSpPr/>
          <p:nvPr/>
        </p:nvSpPr>
        <p:spPr>
          <a:xfrm>
            <a:off x="1981172" y="1591618"/>
            <a:ext cx="751068" cy="1466215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0" name="Connettore diritto 399"/>
          <p:cNvSpPr/>
          <p:nvPr/>
        </p:nvSpPr>
        <p:spPr>
          <a:xfrm flipV="1">
            <a:off x="2699585" y="2538616"/>
            <a:ext cx="0" cy="515951"/>
          </a:xfrm>
          <a:prstGeom prst="line">
            <a:avLst/>
          </a:prstGeom>
          <a:ln w="126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189" tIns="46370" rIns="87189" bIns="46370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1" name="Rettangolo 400"/>
          <p:cNvSpPr/>
          <p:nvPr/>
        </p:nvSpPr>
        <p:spPr>
          <a:xfrm>
            <a:off x="4756857" y="3485614"/>
            <a:ext cx="751068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2" name="Rettangolo 401"/>
          <p:cNvSpPr/>
          <p:nvPr/>
        </p:nvSpPr>
        <p:spPr>
          <a:xfrm>
            <a:off x="1654622" y="3452959"/>
            <a:ext cx="261241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3" name="Rettangolo 402"/>
          <p:cNvSpPr/>
          <p:nvPr/>
        </p:nvSpPr>
        <p:spPr>
          <a:xfrm>
            <a:off x="2993481" y="1395686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4" name="Rettangolo 403"/>
          <p:cNvSpPr/>
          <p:nvPr/>
        </p:nvSpPr>
        <p:spPr>
          <a:xfrm>
            <a:off x="6585544" y="1395686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5" name="Rettangolo 404"/>
          <p:cNvSpPr/>
          <p:nvPr/>
        </p:nvSpPr>
        <p:spPr>
          <a:xfrm>
            <a:off x="2862860" y="3322338"/>
            <a:ext cx="88168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6" name="Rettangolo 405"/>
          <p:cNvSpPr/>
          <p:nvPr/>
        </p:nvSpPr>
        <p:spPr>
          <a:xfrm>
            <a:off x="6291648" y="3322338"/>
            <a:ext cx="1110274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07" name="CasellaDiTesto 406"/>
          <p:cNvSpPr txBox="1"/>
          <p:nvPr/>
        </p:nvSpPr>
        <p:spPr>
          <a:xfrm>
            <a:off x="2960827" y="3159063"/>
            <a:ext cx="913037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W (GeV)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CasellaDiTesto 407"/>
          <p:cNvSpPr txBox="1"/>
          <p:nvPr/>
        </p:nvSpPr>
        <p:spPr>
          <a:xfrm>
            <a:off x="6520234" y="3159389"/>
            <a:ext cx="958754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Mass N* 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CasellaDiTesto 408"/>
          <p:cNvSpPr txBox="1"/>
          <p:nvPr/>
        </p:nvSpPr>
        <p:spPr>
          <a:xfrm>
            <a:off x="2340378" y="5053386"/>
            <a:ext cx="2135318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-)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CasellaDiTesto 409"/>
          <p:cNvSpPr txBox="1"/>
          <p:nvPr/>
        </p:nvSpPr>
        <p:spPr>
          <a:xfrm>
            <a:off x="5736837" y="5053712"/>
            <a:ext cx="2350842" cy="460764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-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  <a:ea typeface="DejaVu Sans"/>
              </a:rPr>
              <a:t>π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)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8617144-BD01-B1E8-7F80-5AF0E93637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6367" y="-27384"/>
                <a:ext cx="918443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3600" dirty="0"/>
                  <a:t> production @EIC, beam 5 x 100 GeV</a:t>
                </a:r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8617144-BD01-B1E8-7F80-5AF0E9363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367" y="-27384"/>
                <a:ext cx="9184433" cy="1076866"/>
              </a:xfrm>
              <a:prstGeom prst="rect">
                <a:avLst/>
              </a:prstGeom>
              <a:blipFill>
                <a:blip r:embed="rId4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2">
            <a:extLst>
              <a:ext uri="{FF2B5EF4-FFF2-40B4-BE49-F238E27FC236}">
                <a16:creationId xmlns:a16="http://schemas.microsoft.com/office/drawing/2014/main" id="{56F5BF70-E72C-14B1-E18E-2ED01710225A}"/>
              </a:ext>
            </a:extLst>
          </p:cNvPr>
          <p:cNvSpPr/>
          <p:nvPr/>
        </p:nvSpPr>
        <p:spPr>
          <a:xfrm>
            <a:off x="9213520" y="878311"/>
            <a:ext cx="1572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D. </a:t>
            </a:r>
            <a:r>
              <a:rPr lang="it-IT" dirty="0" err="1">
                <a:solidFill>
                  <a:srgbClr val="0070C0"/>
                </a:solidFill>
              </a:rPr>
              <a:t>Glazier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7" name="Segnaposto numero diapositiva 10">
            <a:extLst>
              <a:ext uri="{FF2B5EF4-FFF2-40B4-BE49-F238E27FC236}">
                <a16:creationId xmlns:a16="http://schemas.microsoft.com/office/drawing/2014/main" id="{CBD3940F-A792-E58F-4CE7-277CA6AFD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28745C12-A90F-1DFF-55E9-2E0DFB85261D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9E38AF-103C-F566-1CB7-6FEEFA7256AA}"/>
              </a:ext>
            </a:extLst>
          </p:cNvPr>
          <p:cNvSpPr/>
          <p:nvPr/>
        </p:nvSpPr>
        <p:spPr>
          <a:xfrm>
            <a:off x="1524000" y="1465045"/>
            <a:ext cx="9143433" cy="4582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" name="Rettangolo 410"/>
          <p:cNvSpPr/>
          <p:nvPr/>
        </p:nvSpPr>
        <p:spPr>
          <a:xfrm>
            <a:off x="8311597" y="1399734"/>
            <a:ext cx="2285858" cy="3899674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417" name="Immagine 416"/>
          <p:cNvPicPr/>
          <p:nvPr/>
        </p:nvPicPr>
        <p:blipFill>
          <a:blip r:embed="rId3"/>
          <a:stretch/>
        </p:blipFill>
        <p:spPr>
          <a:xfrm>
            <a:off x="1454022" y="1465045"/>
            <a:ext cx="7184126" cy="3859835"/>
          </a:xfrm>
          <a:prstGeom prst="rect">
            <a:avLst/>
          </a:prstGeom>
          <a:ln w="0">
            <a:noFill/>
          </a:ln>
        </p:spPr>
      </p:pic>
      <p:sp>
        <p:nvSpPr>
          <p:cNvPr id="418" name="CasellaDiTesto 417"/>
          <p:cNvSpPr txBox="1"/>
          <p:nvPr/>
        </p:nvSpPr>
        <p:spPr>
          <a:xfrm>
            <a:off x="8561407" y="2810434"/>
            <a:ext cx="2395253" cy="234137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/>
              <a:t>“Simulations” with </a:t>
            </a:r>
          </a:p>
          <a:p>
            <a:pPr>
              <a:lnSpc>
                <a:spcPct val="100000"/>
              </a:lnSpc>
            </a:pPr>
            <a:r>
              <a:rPr lang="en-US" sz="1600" spc="-1" dirty="0" err="1"/>
              <a:t>Eic</a:t>
            </a:r>
            <a:r>
              <a:rPr lang="en-US" sz="1600" spc="-1" dirty="0"/>
              <a:t>-smear </a:t>
            </a:r>
            <a:r>
              <a:rPr lang="en-US" sz="1600" spc="-1" dirty="0" err="1"/>
              <a:t>fastmc</a:t>
            </a:r>
            <a:endParaRPr lang="en-US" sz="1600" spc="-1" dirty="0"/>
          </a:p>
          <a:p>
            <a:endParaRPr lang="en-US" sz="1600" spc="-1" dirty="0"/>
          </a:p>
          <a:p>
            <a:r>
              <a:rPr lang="en-US" sz="1600" spc="-1" dirty="0"/>
              <a:t>Semi-</a:t>
            </a:r>
            <a:r>
              <a:rPr lang="en-US" sz="1600" spc="-1" dirty="0" err="1"/>
              <a:t>inc</a:t>
            </a:r>
            <a:r>
              <a:rPr lang="en-US" sz="1600" spc="-1" dirty="0"/>
              <a:t> </a:t>
            </a:r>
            <a:r>
              <a:rPr lang="en-US" sz="1600" spc="-1" dirty="0">
                <a:ea typeface="DejaVu Sans"/>
              </a:rPr>
              <a:t>σ</a:t>
            </a:r>
            <a:r>
              <a:rPr lang="en-US" sz="1600" spc="-1" dirty="0"/>
              <a:t> similar</a:t>
            </a:r>
          </a:p>
          <a:p>
            <a:endParaRPr lang="en-US" sz="1600" spc="-1" dirty="0"/>
          </a:p>
          <a:p>
            <a:r>
              <a:rPr lang="en-US" sz="1600" spc="-1" dirty="0"/>
              <a:t>Weighted to high W</a:t>
            </a:r>
          </a:p>
          <a:p>
            <a:endParaRPr lang="en-US" sz="1600" spc="-1" dirty="0"/>
          </a:p>
          <a:p>
            <a:r>
              <a:rPr lang="en-US" sz="1600" spc="-1" dirty="0"/>
              <a:t>=&gt; better e- acceptance</a:t>
            </a:r>
          </a:p>
          <a:p>
            <a:r>
              <a:rPr lang="en-US" sz="1600" spc="-1" dirty="0"/>
              <a:t>   better Z+ acceptance</a:t>
            </a:r>
          </a:p>
          <a:p>
            <a:endParaRPr lang="en-US" sz="1600" spc="-1" dirty="0"/>
          </a:p>
          <a:p>
            <a:pPr>
              <a:lnSpc>
                <a:spcPct val="100000"/>
              </a:lnSpc>
            </a:pPr>
            <a:r>
              <a:rPr lang="en-US" sz="1600" spc="-1" dirty="0"/>
              <a:t>Do not detect </a:t>
            </a:r>
            <a:r>
              <a:rPr lang="en-US" sz="1600" spc="-1" dirty="0">
                <a:ea typeface="DejaVu Sans"/>
              </a:rPr>
              <a:t>Δ</a:t>
            </a:r>
            <a:r>
              <a:rPr lang="en-US" sz="1600" spc="-1" baseline="33000" dirty="0"/>
              <a:t>++</a:t>
            </a:r>
            <a:endParaRPr lang="en-US" sz="1600" spc="-1" dirty="0"/>
          </a:p>
          <a:p>
            <a:pPr>
              <a:lnSpc>
                <a:spcPct val="100000"/>
              </a:lnSpc>
            </a:pPr>
            <a:endParaRPr lang="en-US" sz="1600" spc="-1" dirty="0"/>
          </a:p>
        </p:txBody>
      </p:sp>
      <p:sp>
        <p:nvSpPr>
          <p:cNvPr id="419" name="CasellaDiTesto 418"/>
          <p:cNvSpPr txBox="1"/>
          <p:nvPr/>
        </p:nvSpPr>
        <p:spPr>
          <a:xfrm>
            <a:off x="3250054" y="1922216"/>
            <a:ext cx="527380" cy="4607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 err="1">
                <a:solidFill>
                  <a:srgbClr val="2A6099"/>
                </a:solidFill>
                <a:latin typeface="Courier Prime"/>
              </a:rPr>
              <a:t>Z</a:t>
            </a:r>
            <a:r>
              <a:rPr lang="en-US" sz="1270" b="1" spc="-1" baseline="33000" dirty="0" err="1">
                <a:solidFill>
                  <a:srgbClr val="2A6099"/>
                </a:solidFill>
                <a:latin typeface="Courier Prime"/>
              </a:rPr>
              <a:t>+</a:t>
            </a:r>
            <a:r>
              <a:rPr lang="en-US" sz="1270" b="1" spc="-1" dirty="0" err="1">
                <a:solidFill>
                  <a:srgbClr val="2A6099"/>
                </a:solidFill>
                <a:latin typeface="Courier Prime"/>
              </a:rPr>
              <a:t>n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70" b="1" spc="-1" dirty="0">
                <a:solidFill>
                  <a:srgbClr val="C9211E"/>
                </a:solidFill>
                <a:latin typeface="Courier Prime"/>
              </a:rPr>
              <a:t>Z</a:t>
            </a:r>
            <a:r>
              <a:rPr lang="en-US" sz="1270" b="1" spc="-1" baseline="33000" dirty="0">
                <a:solidFill>
                  <a:srgbClr val="C9211E"/>
                </a:solidFill>
                <a:latin typeface="Courier Prime"/>
              </a:rPr>
              <a:t>-</a:t>
            </a:r>
            <a:r>
              <a:rPr lang="en-US" sz="1270" b="1" spc="-1" dirty="0">
                <a:solidFill>
                  <a:srgbClr val="C9211E"/>
                </a:solidFill>
                <a:latin typeface="Courier Prime"/>
              </a:rPr>
              <a:t>X</a:t>
            </a:r>
            <a:r>
              <a:rPr lang="en-US" sz="1270" b="1" spc="-1" baseline="33000" dirty="0">
                <a:solidFill>
                  <a:srgbClr val="C9211E"/>
                </a:solidFill>
                <a:latin typeface="Courier Prime"/>
              </a:rPr>
              <a:t>++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CasellaDiTesto 419"/>
          <p:cNvSpPr txBox="1"/>
          <p:nvPr/>
        </p:nvSpPr>
        <p:spPr>
          <a:xfrm>
            <a:off x="2087253" y="5520479"/>
            <a:ext cx="7029014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2000" spc="-1" dirty="0">
                <a:solidFill>
                  <a:srgbClr val="0070C0"/>
                </a:solidFill>
              </a:rPr>
              <a:t>Overall factor ~ 10 more events with inclusive channels</a:t>
            </a:r>
          </a:p>
        </p:txBody>
      </p:sp>
      <p:sp>
        <p:nvSpPr>
          <p:cNvPr id="421" name="CasellaDiTesto 420"/>
          <p:cNvSpPr txBox="1"/>
          <p:nvPr/>
        </p:nvSpPr>
        <p:spPr>
          <a:xfrm>
            <a:off x="5993085" y="1856906"/>
            <a:ext cx="432027" cy="36410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611729"/>
                </a:solidFill>
                <a:latin typeface="Courier Prime"/>
                <a:ea typeface="Courier Prime"/>
              </a:rPr>
              <a:t>Δ</a:t>
            </a:r>
            <a:r>
              <a:rPr lang="en-US" sz="1633" spc="-1" baseline="33000" dirty="0">
                <a:solidFill>
                  <a:srgbClr val="611729"/>
                </a:solidFill>
                <a:latin typeface="Courier Prime"/>
                <a:ea typeface="Courier Prime"/>
              </a:rPr>
              <a:t>++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CasellaDiTesto 421"/>
          <p:cNvSpPr txBox="1"/>
          <p:nvPr/>
        </p:nvSpPr>
        <p:spPr>
          <a:xfrm>
            <a:off x="8682883" y="1504556"/>
            <a:ext cx="2201608" cy="891158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00" spc="-1" dirty="0"/>
              <a:t>Require e-’ detection</a:t>
            </a:r>
          </a:p>
          <a:p>
            <a:r>
              <a:rPr lang="en-US" sz="1600" spc="-1" dirty="0"/>
              <a:t>Quasi-real tagger</a:t>
            </a:r>
          </a:p>
          <a:p>
            <a:r>
              <a:rPr lang="en-US" sz="1600" spc="-1" dirty="0"/>
              <a:t>0.45 E</a:t>
            </a:r>
            <a:r>
              <a:rPr lang="en-US" sz="1600" spc="-1" baseline="-33000" dirty="0"/>
              <a:t>0</a:t>
            </a:r>
            <a:r>
              <a:rPr lang="en-US" sz="1600" spc="-1" dirty="0"/>
              <a:t>&lt; E &lt;0.9 E</a:t>
            </a:r>
            <a:r>
              <a:rPr lang="en-US" sz="1600" spc="-1" baseline="-33000" dirty="0"/>
              <a:t>0</a:t>
            </a:r>
            <a:endParaRPr lang="en-US" sz="1600" spc="-1" dirty="0"/>
          </a:p>
          <a:p>
            <a:r>
              <a:rPr lang="en-US" sz="1600" spc="-1" dirty="0">
                <a:ea typeface="Arial"/>
              </a:rPr>
              <a:t>θ</a:t>
            </a:r>
            <a:r>
              <a:rPr lang="en-US" sz="1600" spc="-1" dirty="0"/>
              <a:t>&lt;6 </a:t>
            </a:r>
            <a:r>
              <a:rPr lang="en-US" sz="1600" spc="-1" dirty="0" err="1"/>
              <a:t>mrad</a:t>
            </a:r>
            <a:r>
              <a:rPr lang="en-US" sz="1600" spc="-1" dirty="0"/>
              <a:t>, </a:t>
            </a:r>
            <a:r>
              <a:rPr lang="en-US" sz="1600" spc="-1" dirty="0" err="1">
                <a:ea typeface="DejaVu Sans"/>
              </a:rPr>
              <a:t>σ</a:t>
            </a:r>
            <a:r>
              <a:rPr lang="en-US" sz="1600" spc="-1" baseline="-33000" dirty="0" err="1">
                <a:ea typeface="DejaVu Sans"/>
              </a:rPr>
              <a:t>E</a:t>
            </a:r>
            <a:r>
              <a:rPr lang="en-US" sz="1600" spc="-1" dirty="0">
                <a:ea typeface="DejaVu Sans"/>
              </a:rPr>
              <a:t> = 1%</a:t>
            </a:r>
            <a:endParaRPr lang="en-US" sz="1600" spc="-1" dirty="0"/>
          </a:p>
        </p:txBody>
      </p:sp>
      <p:sp>
        <p:nvSpPr>
          <p:cNvPr id="424" name="CasellaDiTesto 423"/>
          <p:cNvSpPr txBox="1"/>
          <p:nvPr/>
        </p:nvSpPr>
        <p:spPr>
          <a:xfrm>
            <a:off x="3707226" y="4077453"/>
            <a:ext cx="438885" cy="28671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dirty="0">
                <a:solidFill>
                  <a:srgbClr val="000000"/>
                </a:solidFill>
                <a:latin typeface="Arial"/>
              </a:rPr>
              <a:t>J/</a:t>
            </a:r>
            <a:r>
              <a:rPr lang="en-US" sz="1451" spc="-1" dirty="0">
                <a:solidFill>
                  <a:srgbClr val="000000"/>
                </a:solidFill>
                <a:latin typeface="Arial"/>
                <a:ea typeface="Arial"/>
              </a:rPr>
              <a:t>ψ</a:t>
            </a:r>
            <a:endParaRPr lang="en-US" sz="145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CasellaDiTesto 424"/>
          <p:cNvSpPr txBox="1"/>
          <p:nvPr/>
        </p:nvSpPr>
        <p:spPr>
          <a:xfrm>
            <a:off x="6842118" y="4077454"/>
            <a:ext cx="329817" cy="33112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dirty="0" err="1">
                <a:solidFill>
                  <a:srgbClr val="000000"/>
                </a:solidFill>
                <a:latin typeface="Arial"/>
              </a:rPr>
              <a:t>Z</a:t>
            </a:r>
            <a:r>
              <a:rPr lang="en-US" sz="1451" spc="-1" baseline="-33000" dirty="0" err="1">
                <a:solidFill>
                  <a:srgbClr val="000000"/>
                </a:solidFill>
                <a:latin typeface="Arial"/>
              </a:rPr>
              <a:t>c</a:t>
            </a:r>
            <a:endParaRPr lang="en-US" sz="145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Rettangolo 425"/>
          <p:cNvSpPr/>
          <p:nvPr/>
        </p:nvSpPr>
        <p:spPr>
          <a:xfrm>
            <a:off x="1878540" y="1693631"/>
            <a:ext cx="391861" cy="1466215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27" name="Connettore diritto 426"/>
          <p:cNvSpPr/>
          <p:nvPr/>
        </p:nvSpPr>
        <p:spPr>
          <a:xfrm flipV="1">
            <a:off x="2270400" y="2738594"/>
            <a:ext cx="0" cy="424517"/>
          </a:xfrm>
          <a:prstGeom prst="line">
            <a:avLst/>
          </a:prstGeom>
          <a:ln w="1260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189" tIns="46370" rIns="87189" bIns="46370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28" name="Rettangolo 427"/>
          <p:cNvSpPr/>
          <p:nvPr/>
        </p:nvSpPr>
        <p:spPr>
          <a:xfrm>
            <a:off x="4686879" y="1628320"/>
            <a:ext cx="751068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29" name="Rettangolo 428"/>
          <p:cNvSpPr/>
          <p:nvPr/>
        </p:nvSpPr>
        <p:spPr>
          <a:xfrm>
            <a:off x="4686879" y="3587627"/>
            <a:ext cx="751068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0" name="Rettangolo 429"/>
          <p:cNvSpPr/>
          <p:nvPr/>
        </p:nvSpPr>
        <p:spPr>
          <a:xfrm>
            <a:off x="1584644" y="3554972"/>
            <a:ext cx="261241" cy="15641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1" name="Rettangolo 430"/>
          <p:cNvSpPr/>
          <p:nvPr/>
        </p:nvSpPr>
        <p:spPr>
          <a:xfrm>
            <a:off x="2923503" y="1497699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2" name="Rettangolo 431"/>
          <p:cNvSpPr/>
          <p:nvPr/>
        </p:nvSpPr>
        <p:spPr>
          <a:xfrm>
            <a:off x="6515566" y="1497699"/>
            <a:ext cx="75106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3" name="Rettangolo 432"/>
          <p:cNvSpPr/>
          <p:nvPr/>
        </p:nvSpPr>
        <p:spPr>
          <a:xfrm>
            <a:off x="2792882" y="3424351"/>
            <a:ext cx="881688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4" name="Rettangolo 433"/>
          <p:cNvSpPr/>
          <p:nvPr/>
        </p:nvSpPr>
        <p:spPr>
          <a:xfrm>
            <a:off x="6221670" y="3424351"/>
            <a:ext cx="1110274" cy="1306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35" name="CasellaDiTesto 434"/>
          <p:cNvSpPr txBox="1"/>
          <p:nvPr/>
        </p:nvSpPr>
        <p:spPr>
          <a:xfrm>
            <a:off x="2890849" y="3261076"/>
            <a:ext cx="913037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W (GeV)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CasellaDiTesto 435"/>
          <p:cNvSpPr txBox="1"/>
          <p:nvPr/>
        </p:nvSpPr>
        <p:spPr>
          <a:xfrm>
            <a:off x="6450255" y="3261402"/>
            <a:ext cx="946672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Mass 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  <a:ea typeface="DejaVu Sans"/>
              </a:rPr>
              <a:t>Δ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* 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CasellaDiTesto 436"/>
          <p:cNvSpPr txBox="1"/>
          <p:nvPr/>
        </p:nvSpPr>
        <p:spPr>
          <a:xfrm>
            <a:off x="2270400" y="5155399"/>
            <a:ext cx="2135318" cy="271364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-)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CasellaDiTesto 437"/>
          <p:cNvSpPr txBox="1"/>
          <p:nvPr/>
        </p:nvSpPr>
        <p:spPr>
          <a:xfrm>
            <a:off x="5666859" y="5155725"/>
            <a:ext cx="2350842" cy="460764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Invariant Mass (</a:t>
            </a:r>
            <a:r>
              <a:rPr lang="en-US" sz="1270" b="1" spc="-1" dirty="0" err="1">
                <a:solidFill>
                  <a:srgbClr val="000000"/>
                </a:solidFill>
                <a:latin typeface="DejaVu Sans"/>
              </a:rPr>
              <a:t>e+e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-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  <a:ea typeface="DejaVu Sans"/>
              </a:rPr>
              <a:t>π</a:t>
            </a:r>
            <a:r>
              <a:rPr lang="en-US" sz="1270" b="1" spc="-1" dirty="0">
                <a:solidFill>
                  <a:srgbClr val="000000"/>
                </a:solidFill>
                <a:latin typeface="DejaVu Sans"/>
              </a:rPr>
              <a:t>)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A7B17BA4-7177-3FC3-F6E3-28768A7DBC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7367" y="-27384"/>
                <a:ext cx="914343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en-US" sz="3600" dirty="0"/>
                  <a:t> production @EIC, beam 5 x 100 GeV</a:t>
                </a:r>
              </a:p>
            </p:txBody>
          </p:sp>
        </mc:Choice>
        <mc:Fallback>
          <p:sp>
            <p:nvSpPr>
              <p:cNvPr id="3" name="Titolo 1">
                <a:extLst>
                  <a:ext uri="{FF2B5EF4-FFF2-40B4-BE49-F238E27FC236}">
                    <a16:creationId xmlns:a16="http://schemas.microsoft.com/office/drawing/2014/main" id="{A7B17BA4-7177-3FC3-F6E3-28768A7DB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367" y="-27384"/>
                <a:ext cx="9143433" cy="1076866"/>
              </a:xfrm>
              <a:prstGeom prst="rect">
                <a:avLst/>
              </a:prstGeom>
              <a:blipFill>
                <a:blip r:embed="rId4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>
            <a:extLst>
              <a:ext uri="{FF2B5EF4-FFF2-40B4-BE49-F238E27FC236}">
                <a16:creationId xmlns:a16="http://schemas.microsoft.com/office/drawing/2014/main" id="{4F910320-5F01-F0FA-E806-4E35C761EDAB}"/>
              </a:ext>
            </a:extLst>
          </p:cNvPr>
          <p:cNvSpPr/>
          <p:nvPr/>
        </p:nvSpPr>
        <p:spPr>
          <a:xfrm>
            <a:off x="9213520" y="878311"/>
            <a:ext cx="1572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D. </a:t>
            </a:r>
            <a:r>
              <a:rPr lang="it-IT" dirty="0" err="1">
                <a:solidFill>
                  <a:srgbClr val="0070C0"/>
                </a:solidFill>
              </a:rPr>
              <a:t>Glazier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D306FA57-FF0B-79D5-0001-938566E1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1C2328A1-6E4C-A3D8-C082-D232F5135A23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1035698" y="-27384"/>
                <a:ext cx="9175102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and nuclei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at</a:t>
                </a:r>
                <a:r>
                  <a:rPr lang="it-IT" sz="3600" dirty="0">
                    <a:solidFill>
                      <a:schemeClr val="tx2"/>
                    </a:solidFill>
                  </a:rPr>
                  <a:t> EIC</a:t>
                </a: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698" y="-27384"/>
                <a:ext cx="9175102" cy="1052502"/>
              </a:xfrm>
              <a:prstGeom prst="rect">
                <a:avLst/>
              </a:prstGeom>
              <a:blipFill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6ECFA708-E7D2-F341-7FCB-BF8099643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241" y="1309186"/>
            <a:ext cx="4495800" cy="24625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8D7744-2997-880F-9144-9E663F454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98" y="1370456"/>
            <a:ext cx="3620800" cy="411708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063E4D-E715-135E-F35A-58010266D385}"/>
              </a:ext>
            </a:extLst>
          </p:cNvPr>
          <p:cNvSpPr/>
          <p:nvPr/>
        </p:nvSpPr>
        <p:spPr>
          <a:xfrm>
            <a:off x="9213520" y="878311"/>
            <a:ext cx="1572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M. Durham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08E441-F4CD-5251-B7AE-0FCC8E81F5FF}"/>
              </a:ext>
            </a:extLst>
          </p:cNvPr>
          <p:cNvSpPr txBox="1"/>
          <p:nvPr/>
        </p:nvSpPr>
        <p:spPr>
          <a:xfrm>
            <a:off x="6415759" y="3833315"/>
            <a:ext cx="5395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Switching from high </a:t>
            </a:r>
            <a:r>
              <a:rPr lang="it-IT" sz="2000" dirty="0" err="1"/>
              <a:t>multiplicity</a:t>
            </a:r>
            <a:r>
              <a:rPr lang="it-IT" sz="2000" dirty="0"/>
              <a:t> to high </a:t>
            </a:r>
            <a:r>
              <a:rPr lang="it-IT" sz="2000" dirty="0" err="1"/>
              <a:t>density</a:t>
            </a:r>
            <a:r>
              <a:rPr lang="it-IT" sz="2000" dirty="0"/>
              <a:t> </a:t>
            </a:r>
            <a:r>
              <a:rPr lang="it-IT" sz="2000" dirty="0" err="1"/>
              <a:t>environments</a:t>
            </a:r>
            <a:r>
              <a:rPr lang="it-IT" sz="2000" dirty="0"/>
              <a:t>, the picture </a:t>
            </a:r>
            <a:r>
              <a:rPr lang="it-IT" sz="2000" dirty="0" err="1"/>
              <a:t>does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change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Study of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modification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informative </a:t>
            </a:r>
            <a:r>
              <a:rPr lang="it-IT" sz="2000" dirty="0" err="1"/>
              <a:t>about</a:t>
            </a:r>
            <a:r>
              <a:rPr lang="it-IT" sz="2000" dirty="0"/>
              <a:t> the size, </a:t>
            </a:r>
            <a:r>
              <a:rPr lang="it-IT" sz="2000" dirty="0" err="1"/>
              <a:t>thus</a:t>
            </a:r>
            <a:r>
              <a:rPr lang="it-IT" sz="2000" dirty="0"/>
              <a:t> the </a:t>
            </a:r>
            <a:r>
              <a:rPr lang="it-IT" sz="2000" dirty="0" err="1"/>
              <a:t>structure</a:t>
            </a:r>
            <a:endParaRPr lang="it-IT" sz="2000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60B49AE-2203-262D-9FE2-9B049704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5664A62-4563-60B8-BF2E-3D35936F9D76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58D08CD-7B86-B815-CC61-5D1EB4503DB0}"/>
              </a:ext>
            </a:extLst>
          </p:cNvPr>
          <p:cNvSpPr/>
          <p:nvPr/>
        </p:nvSpPr>
        <p:spPr>
          <a:xfrm>
            <a:off x="5390718" y="5795023"/>
            <a:ext cx="6650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See </a:t>
            </a:r>
            <a:r>
              <a:rPr lang="it-IT" dirty="0" err="1">
                <a:solidFill>
                  <a:srgbClr val="0070C0"/>
                </a:solidFill>
              </a:rPr>
              <a:t>also</a:t>
            </a:r>
            <a:r>
              <a:rPr lang="it-IT" dirty="0">
                <a:solidFill>
                  <a:srgbClr val="0070C0"/>
                </a:solidFill>
              </a:rPr>
              <a:t> Esposito, Ferreiro, AP, Polosa, Salgado EPJC 81 (2021) 7, 669</a:t>
            </a:r>
          </a:p>
        </p:txBody>
      </p:sp>
    </p:spTree>
    <p:extLst>
      <p:ext uri="{BB962C8B-B14F-4D97-AF65-F5344CB8AC3E}">
        <p14:creationId xmlns:p14="http://schemas.microsoft.com/office/powerpoint/2010/main" val="2346632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1045029" y="-27384"/>
            <a:ext cx="916577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029" y="1314896"/>
            <a:ext cx="940035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EIC is the only novel HEP collider in the next 10-20 years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Broad physic scope and key science questions:</a:t>
            </a:r>
            <a:br>
              <a:rPr lang="en-US" sz="2400" dirty="0"/>
            </a:br>
            <a:r>
              <a:rPr lang="en-US" sz="2400" dirty="0"/>
              <a:t>EIC will allow high-precision ultimate QCD exploration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400" dirty="0"/>
              <a:t>Mix of established and novel detector technologies</a:t>
            </a:r>
          </a:p>
          <a:p>
            <a:pPr marL="285750" indent="-285750">
              <a:spcAft>
                <a:spcPts val="24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/>
              <a:t>Photoproduction</a:t>
            </a:r>
            <a:r>
              <a:rPr lang="it-IT" sz="2400" dirty="0"/>
              <a:t> of </a:t>
            </a:r>
            <a:r>
              <a:rPr lang="it-IT" sz="2400" dirty="0" err="1"/>
              <a:t>exotics</a:t>
            </a:r>
            <a:r>
              <a:rPr lang="it-IT" sz="2400" dirty="0"/>
              <a:t> and interaction with </a:t>
            </a:r>
            <a:r>
              <a:rPr lang="it-IT" sz="2400" dirty="0" err="1"/>
              <a:t>cold</a:t>
            </a:r>
            <a:r>
              <a:rPr lang="it-IT" sz="2400" dirty="0"/>
              <a:t> </a:t>
            </a:r>
            <a:r>
              <a:rPr lang="it-IT" sz="2400" dirty="0" err="1"/>
              <a:t>nuclear</a:t>
            </a:r>
            <a:r>
              <a:rPr lang="it-IT" sz="2400" dirty="0"/>
              <a:t> </a:t>
            </a:r>
            <a:r>
              <a:rPr lang="it-IT" sz="2400" dirty="0" err="1"/>
              <a:t>matter</a:t>
            </a:r>
            <a:r>
              <a:rPr lang="it-IT" sz="2400" dirty="0"/>
              <a:t> can </a:t>
            </a:r>
            <a:r>
              <a:rPr lang="it-IT" sz="2400" dirty="0" err="1"/>
              <a:t>offer</a:t>
            </a:r>
            <a:r>
              <a:rPr lang="it-IT" sz="2400" dirty="0"/>
              <a:t> new insights on the nature of </a:t>
            </a:r>
            <a:r>
              <a:rPr lang="it-IT" sz="2400" dirty="0" err="1"/>
              <a:t>exotics</a:t>
            </a: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172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BA49654B-05C0-2FCE-D898-88FF153F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39C2FFEB-76D5-2F80-4F3D-71449D221952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4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18325" y="1626051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D83AE-2D0A-E9AC-3A30-C761BD21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1619C59-8AAD-3744-B51F-44443CC23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86" y="1055367"/>
            <a:ext cx="3558072" cy="263501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C7E34F-C4D4-740C-F1AC-82B94509A597}"/>
              </a:ext>
            </a:extLst>
          </p:cNvPr>
          <p:cNvGrpSpPr/>
          <p:nvPr/>
        </p:nvGrpSpPr>
        <p:grpSpPr>
          <a:xfrm>
            <a:off x="5645452" y="1361288"/>
            <a:ext cx="1276217" cy="832478"/>
            <a:chOff x="216081" y="1417717"/>
            <a:chExt cx="1587319" cy="1045924"/>
          </a:xfrm>
        </p:grpSpPr>
        <p:sp>
          <p:nvSpPr>
            <p:cNvPr id="9" name="Ovale 13">
              <a:extLst>
                <a:ext uri="{FF2B5EF4-FFF2-40B4-BE49-F238E27FC236}">
                  <a16:creationId xmlns:a16="http://schemas.microsoft.com/office/drawing/2014/main" id="{A6CEB422-1739-FDC0-46A5-019AB73F4AEA}"/>
                </a:ext>
              </a:extLst>
            </p:cNvPr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>
              <a:extLst>
                <a:ext uri="{FF2B5EF4-FFF2-40B4-BE49-F238E27FC236}">
                  <a16:creationId xmlns:a16="http://schemas.microsoft.com/office/drawing/2014/main" id="{D6BDB3B1-AF89-414E-0ACA-AC0459DD28FA}"/>
                </a:ext>
              </a:extLst>
            </p:cNvPr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>
              <a:extLst>
                <a:ext uri="{FF2B5EF4-FFF2-40B4-BE49-F238E27FC236}">
                  <a16:creationId xmlns:a16="http://schemas.microsoft.com/office/drawing/2014/main" id="{0F4489F3-6F9A-73CA-0B78-900F8CB7487A}"/>
                </a:ext>
              </a:extLst>
            </p:cNvPr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DF42CC-5912-1D9F-C886-E32EAAA4FE56}"/>
                    </a:ext>
                  </a:extLst>
                </p:cNvPr>
                <p:cNvSpPr txBox="1"/>
                <p:nvPr/>
              </p:nvSpPr>
              <p:spPr>
                <a:xfrm>
                  <a:off x="417106" y="1517569"/>
                  <a:ext cx="356166" cy="4640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1DF42CC-5912-1D9F-C886-E32EAAA4FE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356166" cy="464028"/>
                </a:xfrm>
                <a:prstGeom prst="rect">
                  <a:avLst/>
                </a:prstGeom>
                <a:blipFill>
                  <a:blip r:embed="rId4"/>
                  <a:stretch>
                    <a:fillRect l="-34043" r="-31915" b="-278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726E759-8198-BEB0-AEA6-DBDAE325CCB8}"/>
                    </a:ext>
                  </a:extLst>
                </p:cNvPr>
                <p:cNvSpPr txBox="1"/>
                <p:nvPr/>
              </p:nvSpPr>
              <p:spPr>
                <a:xfrm>
                  <a:off x="1301142" y="1998647"/>
                  <a:ext cx="356166" cy="4649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i="1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726E759-8198-BEB0-AEA6-DBDAE325CC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2" y="1998647"/>
                  <a:ext cx="356166" cy="464994"/>
                </a:xfrm>
                <a:prstGeom prst="rect">
                  <a:avLst/>
                </a:prstGeom>
                <a:blipFill>
                  <a:blip r:embed="rId5"/>
                  <a:stretch>
                    <a:fillRect l="-34043" t="-3279" r="-48936" b="-278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A734AD-3330-E619-66E3-43C9A3309531}"/>
                  </a:ext>
                </a:extLst>
              </p:cNvPr>
              <p:cNvSpPr txBox="1"/>
              <p:nvPr/>
            </p:nvSpPr>
            <p:spPr>
              <a:xfrm>
                <a:off x="1775399" y="3911888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A734AD-3330-E619-66E3-43C9A3309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399" y="3911888"/>
                <a:ext cx="2980689" cy="1160511"/>
              </a:xfrm>
              <a:prstGeom prst="rect">
                <a:avLst/>
              </a:prstGeom>
              <a:blipFill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4801B4-39C4-4316-46B2-30447511869F}"/>
              </a:ext>
            </a:extLst>
          </p:cNvPr>
          <p:cNvCxnSpPr/>
          <p:nvPr/>
        </p:nvCxnSpPr>
        <p:spPr>
          <a:xfrm flipV="1">
            <a:off x="4849092" y="3117672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657836-B489-6AFB-6B73-4F1B05F3787C}"/>
                  </a:ext>
                </a:extLst>
              </p:cNvPr>
              <p:cNvSpPr txBox="1"/>
              <p:nvPr/>
            </p:nvSpPr>
            <p:spPr>
              <a:xfrm>
                <a:off x="6854681" y="2516492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657836-B489-6AFB-6B73-4F1B05F37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4681" y="2516492"/>
                <a:ext cx="3387104" cy="758221"/>
              </a:xfrm>
              <a:prstGeom prst="rect">
                <a:avLst/>
              </a:prstGeom>
              <a:blipFill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ADD7C6-49F8-4CCB-E336-2A46D30671F3}"/>
                  </a:ext>
                </a:extLst>
              </p:cNvPr>
              <p:cNvSpPr txBox="1"/>
              <p:nvPr/>
            </p:nvSpPr>
            <p:spPr>
              <a:xfrm>
                <a:off x="7239333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ADD7C6-49F8-4CCB-E336-2A46D3067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333" y="3296046"/>
                <a:ext cx="2025619" cy="518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094287F-640E-F64E-4D3B-4CB2EBC2E26F}"/>
              </a:ext>
            </a:extLst>
          </p:cNvPr>
          <p:cNvSpPr txBox="1"/>
          <p:nvPr/>
        </p:nvSpPr>
        <p:spPr>
          <a:xfrm>
            <a:off x="8643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D16CB4-101E-28E1-E0E5-4AF419F9F499}"/>
              </a:ext>
            </a:extLst>
          </p:cNvPr>
          <p:cNvSpPr txBox="1"/>
          <p:nvPr/>
        </p:nvSpPr>
        <p:spPr>
          <a:xfrm>
            <a:off x="6634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D98557-30D8-5CA1-1D94-720199626F19}"/>
              </a:ext>
            </a:extLst>
          </p:cNvPr>
          <p:cNvSpPr txBox="1"/>
          <p:nvPr/>
        </p:nvSpPr>
        <p:spPr>
          <a:xfrm>
            <a:off x="6823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53DAF0-4A93-4C2E-0DC8-E21DD1DD38B4}"/>
              </a:ext>
            </a:extLst>
          </p:cNvPr>
          <p:cNvSpPr txBox="1"/>
          <p:nvPr/>
        </p:nvSpPr>
        <p:spPr>
          <a:xfrm>
            <a:off x="6452676" y="5189479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8CDF60-6D6B-317A-B5A9-960832943D5E}"/>
              </a:ext>
            </a:extLst>
          </p:cNvPr>
          <p:cNvCxnSpPr/>
          <p:nvPr/>
        </p:nvCxnSpPr>
        <p:spPr>
          <a:xfrm>
            <a:off x="4849091" y="4890073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>
            <a:extLst>
              <a:ext uri="{FF2B5EF4-FFF2-40B4-BE49-F238E27FC236}">
                <a16:creationId xmlns:a16="http://schemas.microsoft.com/office/drawing/2014/main" id="{C43839CB-3817-E26C-23AA-4FE5683048E3}"/>
              </a:ext>
            </a:extLst>
          </p:cNvPr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6FEAD-11BF-F679-D24F-84B56BD122CD}"/>
              </a:ext>
            </a:extLst>
          </p:cNvPr>
          <p:cNvSpPr txBox="1"/>
          <p:nvPr/>
        </p:nvSpPr>
        <p:spPr>
          <a:xfrm>
            <a:off x="1485892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D32FCE-3A6F-FA32-A323-53EEB43386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7485389" y="134069"/>
            <a:ext cx="2154724" cy="2362955"/>
          </a:xfrm>
          <a:prstGeom prst="rect">
            <a:avLst/>
          </a:prstGeom>
        </p:spPr>
      </p:pic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9738261B-2D1C-6AC6-13FE-84B74730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C14EC3EE-6C38-77D4-D0F4-DF592F8575CA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5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3DB65-8166-9CEA-4D71-AC9BEAEF3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FED32438-C944-7762-7BB6-F979C0E8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A7D5E6CA-B289-0722-0E3E-AD90C525280E}"/>
              </a:ext>
            </a:extLst>
          </p:cNvPr>
          <p:cNvSpPr txBox="1">
            <a:spLocks/>
          </p:cNvSpPr>
          <p:nvPr/>
        </p:nvSpPr>
        <p:spPr>
          <a:xfrm>
            <a:off x="1057470" y="-1699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Energy &amp; </a:t>
            </a:r>
            <a:r>
              <a:rPr lang="it-IT" sz="3600" dirty="0" err="1"/>
              <a:t>Luminosity</a:t>
            </a:r>
            <a:endParaRPr lang="it-IT" sz="3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41A3DF-53FE-9B3A-04F2-8CA75790C8EB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0F4E28D-0FDC-69B9-2A68-9C4EAC22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5" y="1642188"/>
            <a:ext cx="6147621" cy="3352283"/>
          </a:xfrm>
          <a:prstGeom prst="rect">
            <a:avLst/>
          </a:prstGeom>
        </p:spPr>
      </p:pic>
      <p:pic>
        <p:nvPicPr>
          <p:cNvPr id="33" name="pasted-movie.png" descr="pasted-movie.png">
            <a:extLst>
              <a:ext uri="{FF2B5EF4-FFF2-40B4-BE49-F238E27FC236}">
                <a16:creationId xmlns:a16="http://schemas.microsoft.com/office/drawing/2014/main" id="{20356F9D-7D1A-A4A6-711C-BA1F3AB72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395751"/>
            <a:ext cx="5751103" cy="753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D60919E-9909-DA33-B201-F18DE302B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373" y="1890603"/>
            <a:ext cx="5477639" cy="42582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B2B18B-0AFF-F9BE-6984-6A7ED5B7D309}"/>
              </a:ext>
            </a:extLst>
          </p:cNvPr>
          <p:cNvSpPr txBox="1"/>
          <p:nvPr/>
        </p:nvSpPr>
        <p:spPr>
          <a:xfrm>
            <a:off x="7699310" y="1457522"/>
            <a:ext cx="4492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CEBAF@JLAB: energy vs 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frontiers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1360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192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940" y="1415224"/>
                <a:ext cx="3640484" cy="595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937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995" y="1713190"/>
                <a:ext cx="2834494" cy="6572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591660" y="1524085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660" y="1524085"/>
                <a:ext cx="2404056" cy="942887"/>
              </a:xfrm>
              <a:prstGeom prst="rect">
                <a:avLst/>
              </a:prstGeom>
              <a:blipFill>
                <a:blip r:embed="rId5"/>
                <a:stretch>
                  <a:fillRect l="-2030" t="-3226" r="-2284" b="-19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084783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9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00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077361" y="2292882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361745" y="2292882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91661" y="4872732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1526470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82419" y="4908378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  <p:sp>
        <p:nvSpPr>
          <p:cNvPr id="8" name="Segnaposto numero diapositiva 10">
            <a:extLst>
              <a:ext uri="{FF2B5EF4-FFF2-40B4-BE49-F238E27FC236}">
                <a16:creationId xmlns:a16="http://schemas.microsoft.com/office/drawing/2014/main" id="{01724FAB-331E-545B-4454-6D13C0A5A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FB70FB40-F729-F3F8-C5FB-3F638912F5B2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87F4A-7230-B351-E914-E06BED63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2BA84-BAB6-8CC2-E2FF-26BCCA259865}"/>
              </a:ext>
            </a:extLst>
          </p:cNvPr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Quasi-real photoproduction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82162854-14C5-CBB3-4C3F-AEC01DC67EAB}"/>
                  </a:ext>
                </a:extLst>
              </p:cNvPr>
              <p:cNvSpPr txBox="1"/>
              <p:nvPr/>
            </p:nvSpPr>
            <p:spPr>
              <a:xfrm>
                <a:off x="3388670" y="3584721"/>
                <a:ext cx="5043641" cy="59724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𝑑𝑠𝑑𝑄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∗+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82162854-14C5-CBB3-4C3F-AEC01DC67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70" y="3584721"/>
                <a:ext cx="5043641" cy="597240"/>
              </a:xfrm>
              <a:prstGeom prst="rect">
                <a:avLst/>
              </a:prstGeom>
              <a:blipFill>
                <a:blip r:embed="rId3"/>
                <a:stretch>
                  <a:fillRect b="-91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B395C1F-6C4B-2B36-DE2B-B275B4116EAA}"/>
                  </a:ext>
                </a:extLst>
              </p:cNvPr>
              <p:cNvSpPr txBox="1"/>
              <p:nvPr/>
            </p:nvSpPr>
            <p:spPr>
              <a:xfrm>
                <a:off x="3486720" y="4509766"/>
                <a:ext cx="4533300" cy="631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𝑑𝑠𝑑𝑄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B395C1F-6C4B-2B36-DE2B-B275B411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720" y="4509766"/>
                <a:ext cx="4533300" cy="631800"/>
              </a:xfrm>
              <a:prstGeom prst="rect">
                <a:avLst/>
              </a:prstGeom>
              <a:blipFill>
                <a:blip r:embed="rId4"/>
                <a:stretch>
                  <a:fillRect b="-2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2A81991-63A5-64C3-F316-C28A4BE1EDA8}"/>
                  </a:ext>
                </a:extLst>
              </p:cNvPr>
              <p:cNvSpPr txBox="1"/>
              <p:nvPr/>
            </p:nvSpPr>
            <p:spPr>
              <a:xfrm>
                <a:off x="1392682" y="5512125"/>
                <a:ext cx="5295796" cy="742822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𝐸𝑦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2A81991-63A5-64C3-F316-C28A4BE1E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682" y="5512125"/>
                <a:ext cx="5295796" cy="742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A001786-160C-D8D9-A2E3-7802D0D6D32A}"/>
                  </a:ext>
                </a:extLst>
              </p:cNvPr>
              <p:cNvSpPr txBox="1"/>
              <p:nvPr/>
            </p:nvSpPr>
            <p:spPr>
              <a:xfrm>
                <a:off x="7189338" y="5478745"/>
                <a:ext cx="3279600" cy="468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1A001786-160C-D8D9-A2E3-7802D0D6D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338" y="5478745"/>
                <a:ext cx="3279600" cy="468000"/>
              </a:xfrm>
              <a:prstGeom prst="rect">
                <a:avLst/>
              </a:prstGeom>
              <a:blipFill>
                <a:blip r:embed="rId6"/>
                <a:stretch>
                  <a:fillRect b="-376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F03C87F-901A-A419-5FE1-24812E4783D8}"/>
              </a:ext>
            </a:extLst>
          </p:cNvPr>
          <p:cNvSpPr txBox="1"/>
          <p:nvPr/>
        </p:nvSpPr>
        <p:spPr>
          <a:xfrm>
            <a:off x="6437820" y="1598265"/>
            <a:ext cx="4168440" cy="112716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pPr algn="r"/>
            <a:r>
              <a:rPr lang="en-US" b="1" spc="-1" dirty="0">
                <a:solidFill>
                  <a:srgbClr val="41190D"/>
                </a:solidFill>
                <a:latin typeface="Courier New"/>
              </a:rPr>
              <a:t>Photon flux rises rapidly as :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r"/>
            <a:r>
              <a:rPr lang="en-US" b="1" spc="-1" dirty="0">
                <a:solidFill>
                  <a:srgbClr val="C9211E"/>
                </a:solidFill>
                <a:latin typeface="Courier New"/>
              </a:rPr>
              <a:t>Q</a:t>
            </a:r>
            <a:r>
              <a:rPr lang="en-US" b="1" spc="-1" baseline="33000" dirty="0">
                <a:solidFill>
                  <a:srgbClr val="C9211E"/>
                </a:solidFill>
                <a:latin typeface="Courier New"/>
              </a:rPr>
              <a:t>2</a:t>
            </a:r>
            <a:r>
              <a:rPr lang="en-US" b="1" spc="-1" dirty="0">
                <a:solidFill>
                  <a:srgbClr val="C9211E"/>
                </a:solidFill>
                <a:latin typeface="Courier New"/>
              </a:rPr>
              <a:t> → 0 ;</a:t>
            </a:r>
            <a:r>
              <a:rPr lang="en-US" b="1" spc="-1" dirty="0">
                <a:solidFill>
                  <a:srgbClr val="41190D"/>
                </a:solidFill>
                <a:latin typeface="Courier New"/>
              </a:rPr>
              <a:t> </a:t>
            </a:r>
            <a:r>
              <a:rPr lang="en-US" b="1" spc="-1" dirty="0">
                <a:solidFill>
                  <a:srgbClr val="224B12"/>
                </a:solidFill>
                <a:latin typeface="Courier New"/>
              </a:rPr>
              <a:t>W =</a:t>
            </a:r>
            <a:r>
              <a:rPr lang="en-US" b="1" spc="-1" dirty="0">
                <a:solidFill>
                  <a:srgbClr val="224B12"/>
                </a:solidFill>
                <a:latin typeface="Courier New"/>
                <a:ea typeface="Courier New"/>
              </a:rPr>
              <a:t>√s → M(proton)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r"/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 algn="r"/>
            <a:r>
              <a:rPr lang="en-US" b="1" spc="-1" dirty="0">
                <a:solidFill>
                  <a:srgbClr val="355269"/>
                </a:solidFill>
                <a:latin typeface="Courier New"/>
                <a:ea typeface="Courier New"/>
              </a:rPr>
              <a:t>Leads to high production rates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A9637FD8-78F4-2932-83E1-112A9BC8513F}"/>
              </a:ext>
            </a:extLst>
          </p:cNvPr>
          <p:cNvGrpSpPr/>
          <p:nvPr/>
        </p:nvGrpSpPr>
        <p:grpSpPr>
          <a:xfrm>
            <a:off x="1585740" y="1049482"/>
            <a:ext cx="4662720" cy="2372386"/>
            <a:chOff x="146520" y="931905"/>
            <a:chExt cx="4662720" cy="2372386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2AADAE9-D8CF-824B-2ACE-9EF8997437D3}"/>
                </a:ext>
              </a:extLst>
            </p:cNvPr>
            <p:cNvSpPr txBox="1"/>
            <p:nvPr/>
          </p:nvSpPr>
          <p:spPr>
            <a:xfrm>
              <a:off x="146520" y="931905"/>
              <a:ext cx="3082320" cy="66636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90000" tIns="45000" rIns="90000" bIns="45000" anchor="t">
              <a:noAutofit/>
            </a:bodyPr>
            <a:lstStyle/>
            <a:p>
              <a:r>
                <a:rPr lang="en-US" sz="2000" b="1" spc="-1" dirty="0">
                  <a:solidFill>
                    <a:srgbClr val="006400"/>
                  </a:solidFill>
                  <a:latin typeface="Courier New"/>
                </a:rPr>
                <a:t>Virtual photon flux</a:t>
              </a:r>
              <a:endParaRPr lang="en-US" sz="2000" spc="-1" dirty="0">
                <a:solidFill>
                  <a:srgbClr val="000000"/>
                </a:solidFill>
                <a:latin typeface="Arial"/>
              </a:endParaRPr>
            </a:p>
            <a:p>
              <a:r>
                <a:rPr lang="en-US" sz="2000" b="1" spc="-1" dirty="0">
                  <a:solidFill>
                    <a:srgbClr val="006400"/>
                  </a:solidFill>
                  <a:latin typeface="Courier New"/>
                </a:rPr>
                <a:t>+ form factor</a:t>
              </a:r>
              <a:endParaRPr lang="en-US" sz="20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890EC1F3-8BD6-CE17-9266-7E4B4E5ECFDB}"/>
                </a:ext>
              </a:extLst>
            </p:cNvPr>
            <p:cNvSpPr/>
            <p:nvPr/>
          </p:nvSpPr>
          <p:spPr>
            <a:xfrm>
              <a:off x="1756440" y="1997491"/>
              <a:ext cx="605880" cy="375480"/>
            </a:xfrm>
            <a:custGeom>
              <a:avLst/>
              <a:gdLst/>
              <a:ahLst/>
              <a:cxnLst/>
              <a:rect l="0" t="0" r="r" b="b"/>
              <a:pathLst>
                <a:path w="1683" h="1043" fill="none">
                  <a:moveTo>
                    <a:pt x="0" y="96"/>
                  </a:moveTo>
                  <a:lnTo>
                    <a:pt x="23" y="77"/>
                  </a:lnTo>
                  <a:lnTo>
                    <a:pt x="46" y="61"/>
                  </a:lnTo>
                  <a:lnTo>
                    <a:pt x="67" y="43"/>
                  </a:lnTo>
                  <a:lnTo>
                    <a:pt x="87" y="29"/>
                  </a:lnTo>
                  <a:lnTo>
                    <a:pt x="104" y="18"/>
                  </a:lnTo>
                  <a:lnTo>
                    <a:pt x="119" y="9"/>
                  </a:lnTo>
                  <a:lnTo>
                    <a:pt x="131" y="4"/>
                  </a:lnTo>
                  <a:lnTo>
                    <a:pt x="143" y="0"/>
                  </a:lnTo>
                  <a:lnTo>
                    <a:pt x="149" y="2"/>
                  </a:lnTo>
                  <a:lnTo>
                    <a:pt x="154" y="6"/>
                  </a:lnTo>
                  <a:lnTo>
                    <a:pt x="156" y="15"/>
                  </a:lnTo>
                  <a:lnTo>
                    <a:pt x="155" y="26"/>
                  </a:lnTo>
                  <a:lnTo>
                    <a:pt x="152" y="41"/>
                  </a:lnTo>
                  <a:lnTo>
                    <a:pt x="147" y="58"/>
                  </a:lnTo>
                  <a:lnTo>
                    <a:pt x="140" y="77"/>
                  </a:lnTo>
                  <a:lnTo>
                    <a:pt x="130" y="101"/>
                  </a:lnTo>
                  <a:lnTo>
                    <a:pt x="122" y="124"/>
                  </a:lnTo>
                  <a:lnTo>
                    <a:pt x="110" y="149"/>
                  </a:lnTo>
                  <a:lnTo>
                    <a:pt x="99" y="174"/>
                  </a:lnTo>
                  <a:lnTo>
                    <a:pt x="88" y="200"/>
                  </a:lnTo>
                  <a:lnTo>
                    <a:pt x="78" y="224"/>
                  </a:lnTo>
                  <a:lnTo>
                    <a:pt x="66" y="247"/>
                  </a:lnTo>
                  <a:lnTo>
                    <a:pt x="58" y="270"/>
                  </a:lnTo>
                  <a:lnTo>
                    <a:pt x="50" y="290"/>
                  </a:lnTo>
                  <a:lnTo>
                    <a:pt x="46" y="306"/>
                  </a:lnTo>
                  <a:lnTo>
                    <a:pt x="43" y="321"/>
                  </a:lnTo>
                  <a:lnTo>
                    <a:pt x="42" y="333"/>
                  </a:lnTo>
                  <a:lnTo>
                    <a:pt x="44" y="342"/>
                  </a:lnTo>
                  <a:lnTo>
                    <a:pt x="50" y="347"/>
                  </a:lnTo>
                  <a:lnTo>
                    <a:pt x="55" y="347"/>
                  </a:lnTo>
                  <a:lnTo>
                    <a:pt x="66" y="345"/>
                  </a:lnTo>
                  <a:lnTo>
                    <a:pt x="80" y="339"/>
                  </a:lnTo>
                  <a:lnTo>
                    <a:pt x="95" y="330"/>
                  </a:lnTo>
                  <a:lnTo>
                    <a:pt x="111" y="320"/>
                  </a:lnTo>
                  <a:lnTo>
                    <a:pt x="131" y="305"/>
                  </a:lnTo>
                  <a:lnTo>
                    <a:pt x="152" y="288"/>
                  </a:lnTo>
                  <a:lnTo>
                    <a:pt x="175" y="270"/>
                  </a:lnTo>
                  <a:lnTo>
                    <a:pt x="197" y="252"/>
                  </a:lnTo>
                  <a:lnTo>
                    <a:pt x="221" y="232"/>
                  </a:lnTo>
                  <a:lnTo>
                    <a:pt x="244" y="212"/>
                  </a:lnTo>
                  <a:lnTo>
                    <a:pt x="267" y="193"/>
                  </a:lnTo>
                  <a:lnTo>
                    <a:pt x="288" y="176"/>
                  </a:lnTo>
                  <a:lnTo>
                    <a:pt x="310" y="158"/>
                  </a:lnTo>
                  <a:lnTo>
                    <a:pt x="330" y="144"/>
                  </a:lnTo>
                  <a:lnTo>
                    <a:pt x="348" y="134"/>
                  </a:lnTo>
                  <a:lnTo>
                    <a:pt x="362" y="124"/>
                  </a:lnTo>
                  <a:lnTo>
                    <a:pt x="375" y="120"/>
                  </a:lnTo>
                  <a:lnTo>
                    <a:pt x="387" y="116"/>
                  </a:lnTo>
                  <a:lnTo>
                    <a:pt x="393" y="118"/>
                  </a:lnTo>
                  <a:lnTo>
                    <a:pt x="398" y="122"/>
                  </a:lnTo>
                  <a:lnTo>
                    <a:pt x="400" y="131"/>
                  </a:lnTo>
                  <a:lnTo>
                    <a:pt x="399" y="142"/>
                  </a:lnTo>
                  <a:lnTo>
                    <a:pt x="395" y="157"/>
                  </a:lnTo>
                  <a:lnTo>
                    <a:pt x="391" y="174"/>
                  </a:lnTo>
                  <a:lnTo>
                    <a:pt x="384" y="193"/>
                  </a:lnTo>
                  <a:lnTo>
                    <a:pt x="374" y="216"/>
                  </a:lnTo>
                  <a:lnTo>
                    <a:pt x="365" y="240"/>
                  </a:lnTo>
                  <a:lnTo>
                    <a:pt x="354" y="263"/>
                  </a:lnTo>
                  <a:lnTo>
                    <a:pt x="341" y="289"/>
                  </a:lnTo>
                  <a:lnTo>
                    <a:pt x="332" y="315"/>
                  </a:lnTo>
                  <a:lnTo>
                    <a:pt x="322" y="340"/>
                  </a:lnTo>
                  <a:lnTo>
                    <a:pt x="310" y="363"/>
                  </a:lnTo>
                  <a:lnTo>
                    <a:pt x="301" y="386"/>
                  </a:lnTo>
                  <a:lnTo>
                    <a:pt x="294" y="406"/>
                  </a:lnTo>
                  <a:lnTo>
                    <a:pt x="290" y="422"/>
                  </a:lnTo>
                  <a:lnTo>
                    <a:pt x="286" y="437"/>
                  </a:lnTo>
                  <a:lnTo>
                    <a:pt x="286" y="449"/>
                  </a:lnTo>
                  <a:lnTo>
                    <a:pt x="287" y="458"/>
                  </a:lnTo>
                  <a:lnTo>
                    <a:pt x="292" y="462"/>
                  </a:lnTo>
                  <a:lnTo>
                    <a:pt x="299" y="463"/>
                  </a:lnTo>
                  <a:lnTo>
                    <a:pt x="310" y="461"/>
                  </a:lnTo>
                  <a:lnTo>
                    <a:pt x="322" y="454"/>
                  </a:lnTo>
                  <a:lnTo>
                    <a:pt x="338" y="445"/>
                  </a:lnTo>
                  <a:lnTo>
                    <a:pt x="354" y="434"/>
                  </a:lnTo>
                  <a:lnTo>
                    <a:pt x="375" y="421"/>
                  </a:lnTo>
                  <a:lnTo>
                    <a:pt x="396" y="404"/>
                  </a:lnTo>
                  <a:lnTo>
                    <a:pt x="418" y="386"/>
                  </a:lnTo>
                  <a:lnTo>
                    <a:pt x="442" y="367"/>
                  </a:lnTo>
                  <a:lnTo>
                    <a:pt x="465" y="348"/>
                  </a:lnTo>
                  <a:lnTo>
                    <a:pt x="488" y="327"/>
                  </a:lnTo>
                  <a:lnTo>
                    <a:pt x="511" y="309"/>
                  </a:lnTo>
                  <a:lnTo>
                    <a:pt x="532" y="292"/>
                  </a:lnTo>
                  <a:lnTo>
                    <a:pt x="555" y="274"/>
                  </a:lnTo>
                  <a:lnTo>
                    <a:pt x="574" y="260"/>
                  </a:lnTo>
                  <a:lnTo>
                    <a:pt x="590" y="249"/>
                  </a:lnTo>
                  <a:lnTo>
                    <a:pt x="606" y="240"/>
                  </a:lnTo>
                  <a:lnTo>
                    <a:pt x="618" y="235"/>
                  </a:lnTo>
                  <a:lnTo>
                    <a:pt x="629" y="231"/>
                  </a:lnTo>
                  <a:lnTo>
                    <a:pt x="635" y="233"/>
                  </a:lnTo>
                  <a:lnTo>
                    <a:pt x="640" y="237"/>
                  </a:lnTo>
                  <a:lnTo>
                    <a:pt x="643" y="247"/>
                  </a:lnTo>
                  <a:lnTo>
                    <a:pt x="643" y="258"/>
                  </a:lnTo>
                  <a:lnTo>
                    <a:pt x="639" y="273"/>
                  </a:lnTo>
                  <a:lnTo>
                    <a:pt x="634" y="289"/>
                  </a:lnTo>
                  <a:lnTo>
                    <a:pt x="628" y="308"/>
                  </a:lnTo>
                  <a:lnTo>
                    <a:pt x="618" y="332"/>
                  </a:lnTo>
                  <a:lnTo>
                    <a:pt x="608" y="355"/>
                  </a:lnTo>
                  <a:lnTo>
                    <a:pt x="598" y="379"/>
                  </a:lnTo>
                  <a:lnTo>
                    <a:pt x="585" y="405"/>
                  </a:lnTo>
                  <a:lnTo>
                    <a:pt x="574" y="430"/>
                  </a:lnTo>
                  <a:lnTo>
                    <a:pt x="564" y="455"/>
                  </a:lnTo>
                  <a:lnTo>
                    <a:pt x="554" y="479"/>
                  </a:lnTo>
                  <a:lnTo>
                    <a:pt x="545" y="502"/>
                  </a:lnTo>
                  <a:lnTo>
                    <a:pt x="538" y="522"/>
                  </a:lnTo>
                  <a:lnTo>
                    <a:pt x="533" y="538"/>
                  </a:lnTo>
                  <a:lnTo>
                    <a:pt x="531" y="552"/>
                  </a:lnTo>
                  <a:lnTo>
                    <a:pt x="529" y="565"/>
                  </a:lnTo>
                  <a:lnTo>
                    <a:pt x="531" y="574"/>
                  </a:lnTo>
                  <a:lnTo>
                    <a:pt x="536" y="578"/>
                  </a:lnTo>
                  <a:lnTo>
                    <a:pt x="543" y="579"/>
                  </a:lnTo>
                  <a:lnTo>
                    <a:pt x="554" y="577"/>
                  </a:lnTo>
                  <a:lnTo>
                    <a:pt x="567" y="569"/>
                  </a:lnTo>
                  <a:lnTo>
                    <a:pt x="582" y="561"/>
                  </a:lnTo>
                  <a:lnTo>
                    <a:pt x="599" y="550"/>
                  </a:lnTo>
                  <a:lnTo>
                    <a:pt x="617" y="536"/>
                  </a:lnTo>
                  <a:lnTo>
                    <a:pt x="639" y="519"/>
                  </a:lnTo>
                  <a:lnTo>
                    <a:pt x="661" y="501"/>
                  </a:lnTo>
                  <a:lnTo>
                    <a:pt x="685" y="483"/>
                  </a:lnTo>
                  <a:lnTo>
                    <a:pt x="709" y="463"/>
                  </a:lnTo>
                  <a:lnTo>
                    <a:pt x="732" y="444"/>
                  </a:lnTo>
                  <a:lnTo>
                    <a:pt x="756" y="424"/>
                  </a:lnTo>
                  <a:lnTo>
                    <a:pt x="775" y="408"/>
                  </a:lnTo>
                  <a:lnTo>
                    <a:pt x="799" y="390"/>
                  </a:lnTo>
                  <a:lnTo>
                    <a:pt x="818" y="376"/>
                  </a:lnTo>
                  <a:lnTo>
                    <a:pt x="834" y="365"/>
                  </a:lnTo>
                  <a:lnTo>
                    <a:pt x="849" y="356"/>
                  </a:lnTo>
                  <a:lnTo>
                    <a:pt x="862" y="351"/>
                  </a:lnTo>
                  <a:lnTo>
                    <a:pt x="872" y="347"/>
                  </a:lnTo>
                  <a:lnTo>
                    <a:pt x="880" y="349"/>
                  </a:lnTo>
                  <a:lnTo>
                    <a:pt x="884" y="353"/>
                  </a:lnTo>
                  <a:lnTo>
                    <a:pt x="885" y="362"/>
                  </a:lnTo>
                  <a:lnTo>
                    <a:pt x="885" y="373"/>
                  </a:lnTo>
                  <a:lnTo>
                    <a:pt x="882" y="388"/>
                  </a:lnTo>
                  <a:lnTo>
                    <a:pt x="878" y="405"/>
                  </a:lnTo>
                  <a:lnTo>
                    <a:pt x="872" y="424"/>
                  </a:lnTo>
                  <a:lnTo>
                    <a:pt x="861" y="449"/>
                  </a:lnTo>
                  <a:lnTo>
                    <a:pt x="853" y="471"/>
                  </a:lnTo>
                  <a:lnTo>
                    <a:pt x="841" y="496"/>
                  </a:lnTo>
                  <a:lnTo>
                    <a:pt x="830" y="521"/>
                  </a:lnTo>
                  <a:lnTo>
                    <a:pt x="818" y="546"/>
                  </a:lnTo>
                  <a:lnTo>
                    <a:pt x="808" y="571"/>
                  </a:lnTo>
                  <a:lnTo>
                    <a:pt x="798" y="594"/>
                  </a:lnTo>
                  <a:lnTo>
                    <a:pt x="788" y="617"/>
                  </a:lnTo>
                  <a:lnTo>
                    <a:pt x="781" y="637"/>
                  </a:lnTo>
                  <a:lnTo>
                    <a:pt x="777" y="654"/>
                  </a:lnTo>
                  <a:lnTo>
                    <a:pt x="775" y="669"/>
                  </a:lnTo>
                  <a:lnTo>
                    <a:pt x="771" y="680"/>
                  </a:lnTo>
                  <a:lnTo>
                    <a:pt x="773" y="689"/>
                  </a:lnTo>
                  <a:lnTo>
                    <a:pt x="780" y="694"/>
                  </a:lnTo>
                  <a:lnTo>
                    <a:pt x="787" y="695"/>
                  </a:lnTo>
                  <a:lnTo>
                    <a:pt x="798" y="692"/>
                  </a:lnTo>
                  <a:lnTo>
                    <a:pt x="811" y="686"/>
                  </a:lnTo>
                  <a:lnTo>
                    <a:pt x="826" y="677"/>
                  </a:lnTo>
                  <a:lnTo>
                    <a:pt x="843" y="666"/>
                  </a:lnTo>
                  <a:lnTo>
                    <a:pt x="861" y="652"/>
                  </a:lnTo>
                  <a:lnTo>
                    <a:pt x="883" y="635"/>
                  </a:lnTo>
                  <a:lnTo>
                    <a:pt x="905" y="617"/>
                  </a:lnTo>
                  <a:lnTo>
                    <a:pt x="928" y="599"/>
                  </a:lnTo>
                  <a:lnTo>
                    <a:pt x="951" y="579"/>
                  </a:lnTo>
                  <a:lnTo>
                    <a:pt x="975" y="559"/>
                  </a:lnTo>
                  <a:lnTo>
                    <a:pt x="998" y="540"/>
                  </a:lnTo>
                  <a:lnTo>
                    <a:pt x="1020" y="524"/>
                  </a:lnTo>
                  <a:lnTo>
                    <a:pt x="1042" y="506"/>
                  </a:lnTo>
                  <a:lnTo>
                    <a:pt x="1061" y="492"/>
                  </a:lnTo>
                  <a:lnTo>
                    <a:pt x="1078" y="480"/>
                  </a:lnTo>
                  <a:lnTo>
                    <a:pt x="1093" y="472"/>
                  </a:lnTo>
                  <a:lnTo>
                    <a:pt x="1106" y="467"/>
                  </a:lnTo>
                  <a:lnTo>
                    <a:pt x="1117" y="464"/>
                  </a:lnTo>
                  <a:lnTo>
                    <a:pt x="1124" y="465"/>
                  </a:lnTo>
                  <a:lnTo>
                    <a:pt x="1129" y="469"/>
                  </a:lnTo>
                  <a:lnTo>
                    <a:pt x="1130" y="479"/>
                  </a:lnTo>
                  <a:lnTo>
                    <a:pt x="1129" y="489"/>
                  </a:lnTo>
                  <a:lnTo>
                    <a:pt x="1127" y="504"/>
                  </a:lnTo>
                  <a:lnTo>
                    <a:pt x="1122" y="521"/>
                  </a:lnTo>
                  <a:lnTo>
                    <a:pt x="1115" y="540"/>
                  </a:lnTo>
                  <a:lnTo>
                    <a:pt x="1105" y="564"/>
                  </a:lnTo>
                  <a:lnTo>
                    <a:pt x="1097" y="587"/>
                  </a:lnTo>
                  <a:lnTo>
                    <a:pt x="1086" y="612"/>
                  </a:lnTo>
                  <a:lnTo>
                    <a:pt x="1074" y="637"/>
                  </a:lnTo>
                  <a:lnTo>
                    <a:pt x="1063" y="663"/>
                  </a:lnTo>
                  <a:lnTo>
                    <a:pt x="1051" y="687"/>
                  </a:lnTo>
                  <a:lnTo>
                    <a:pt x="1042" y="710"/>
                  </a:lnTo>
                  <a:lnTo>
                    <a:pt x="1033" y="734"/>
                  </a:lnTo>
                  <a:lnTo>
                    <a:pt x="1026" y="754"/>
                  </a:lnTo>
                  <a:lnTo>
                    <a:pt x="1021" y="770"/>
                  </a:lnTo>
                  <a:lnTo>
                    <a:pt x="1018" y="784"/>
                  </a:lnTo>
                  <a:lnTo>
                    <a:pt x="1016" y="796"/>
                  </a:lnTo>
                  <a:lnTo>
                    <a:pt x="1018" y="805"/>
                  </a:lnTo>
                  <a:lnTo>
                    <a:pt x="1023" y="809"/>
                  </a:lnTo>
                  <a:lnTo>
                    <a:pt x="1030" y="811"/>
                  </a:lnTo>
                  <a:lnTo>
                    <a:pt x="1040" y="808"/>
                  </a:lnTo>
                  <a:lnTo>
                    <a:pt x="1055" y="802"/>
                  </a:lnTo>
                  <a:lnTo>
                    <a:pt x="1070" y="793"/>
                  </a:lnTo>
                  <a:lnTo>
                    <a:pt x="1086" y="782"/>
                  </a:lnTo>
                  <a:lnTo>
                    <a:pt x="1106" y="768"/>
                  </a:lnTo>
                  <a:lnTo>
                    <a:pt x="1128" y="751"/>
                  </a:lnTo>
                  <a:lnTo>
                    <a:pt x="1149" y="733"/>
                  </a:lnTo>
                  <a:lnTo>
                    <a:pt x="1172" y="715"/>
                  </a:lnTo>
                  <a:lnTo>
                    <a:pt x="1195" y="695"/>
                  </a:lnTo>
                  <a:lnTo>
                    <a:pt x="1219" y="675"/>
                  </a:lnTo>
                  <a:lnTo>
                    <a:pt x="1242" y="656"/>
                  </a:lnTo>
                  <a:lnTo>
                    <a:pt x="1264" y="640"/>
                  </a:lnTo>
                  <a:lnTo>
                    <a:pt x="1285" y="622"/>
                  </a:lnTo>
                  <a:lnTo>
                    <a:pt x="1304" y="608"/>
                  </a:lnTo>
                  <a:lnTo>
                    <a:pt x="1321" y="596"/>
                  </a:lnTo>
                  <a:lnTo>
                    <a:pt x="1336" y="588"/>
                  </a:lnTo>
                  <a:lnTo>
                    <a:pt x="1349" y="583"/>
                  </a:lnTo>
                  <a:lnTo>
                    <a:pt x="1361" y="580"/>
                  </a:lnTo>
                  <a:lnTo>
                    <a:pt x="1368" y="581"/>
                  </a:lnTo>
                  <a:lnTo>
                    <a:pt x="1373" y="585"/>
                  </a:lnTo>
                  <a:lnTo>
                    <a:pt x="1373" y="594"/>
                  </a:lnTo>
                  <a:lnTo>
                    <a:pt x="1373" y="605"/>
                  </a:lnTo>
                  <a:lnTo>
                    <a:pt x="1371" y="620"/>
                  </a:lnTo>
                  <a:lnTo>
                    <a:pt x="1366" y="637"/>
                  </a:lnTo>
                  <a:lnTo>
                    <a:pt x="1358" y="657"/>
                  </a:lnTo>
                  <a:lnTo>
                    <a:pt x="1349" y="680"/>
                  </a:lnTo>
                  <a:lnTo>
                    <a:pt x="1340" y="702"/>
                  </a:lnTo>
                  <a:lnTo>
                    <a:pt x="1328" y="727"/>
                  </a:lnTo>
                  <a:lnTo>
                    <a:pt x="1317" y="753"/>
                  </a:lnTo>
                  <a:lnTo>
                    <a:pt x="1306" y="778"/>
                  </a:lnTo>
                  <a:lnTo>
                    <a:pt x="1296" y="803"/>
                  </a:lnTo>
                  <a:lnTo>
                    <a:pt x="1285" y="826"/>
                  </a:lnTo>
                  <a:lnTo>
                    <a:pt x="1277" y="849"/>
                  </a:lnTo>
                  <a:lnTo>
                    <a:pt x="1269" y="869"/>
                  </a:lnTo>
                  <a:lnTo>
                    <a:pt x="1264" y="886"/>
                  </a:lnTo>
                  <a:lnTo>
                    <a:pt x="1262" y="900"/>
                  </a:lnTo>
                  <a:lnTo>
                    <a:pt x="1261" y="913"/>
                  </a:lnTo>
                  <a:lnTo>
                    <a:pt x="1262" y="921"/>
                  </a:lnTo>
                  <a:lnTo>
                    <a:pt x="1267" y="925"/>
                  </a:lnTo>
                  <a:lnTo>
                    <a:pt x="1274" y="927"/>
                  </a:lnTo>
                  <a:lnTo>
                    <a:pt x="1284" y="924"/>
                  </a:lnTo>
                  <a:lnTo>
                    <a:pt x="1297" y="918"/>
                  </a:lnTo>
                  <a:lnTo>
                    <a:pt x="1313" y="909"/>
                  </a:lnTo>
                  <a:lnTo>
                    <a:pt x="1329" y="898"/>
                  </a:lnTo>
                  <a:lnTo>
                    <a:pt x="1349" y="884"/>
                  </a:lnTo>
                  <a:lnTo>
                    <a:pt x="1372" y="867"/>
                  </a:lnTo>
                  <a:lnTo>
                    <a:pt x="1393" y="849"/>
                  </a:lnTo>
                  <a:lnTo>
                    <a:pt x="1416" y="831"/>
                  </a:lnTo>
                  <a:lnTo>
                    <a:pt x="1439" y="810"/>
                  </a:lnTo>
                  <a:lnTo>
                    <a:pt x="1463" y="791"/>
                  </a:lnTo>
                  <a:lnTo>
                    <a:pt x="1486" y="772"/>
                  </a:lnTo>
                  <a:lnTo>
                    <a:pt x="1507" y="756"/>
                  </a:lnTo>
                  <a:lnTo>
                    <a:pt x="1529" y="738"/>
                  </a:lnTo>
                  <a:lnTo>
                    <a:pt x="1548" y="724"/>
                  </a:lnTo>
                  <a:lnTo>
                    <a:pt x="1565" y="712"/>
                  </a:lnTo>
                  <a:lnTo>
                    <a:pt x="1580" y="704"/>
                  </a:lnTo>
                  <a:lnTo>
                    <a:pt x="1593" y="698"/>
                  </a:lnTo>
                  <a:lnTo>
                    <a:pt x="1604" y="694"/>
                  </a:lnTo>
                  <a:lnTo>
                    <a:pt x="1610" y="696"/>
                  </a:lnTo>
                  <a:lnTo>
                    <a:pt x="1616" y="700"/>
                  </a:lnTo>
                  <a:lnTo>
                    <a:pt x="1617" y="709"/>
                  </a:lnTo>
                  <a:lnTo>
                    <a:pt x="1617" y="721"/>
                  </a:lnTo>
                  <a:lnTo>
                    <a:pt x="1614" y="736"/>
                  </a:lnTo>
                  <a:lnTo>
                    <a:pt x="1609" y="753"/>
                  </a:lnTo>
                  <a:lnTo>
                    <a:pt x="1602" y="773"/>
                  </a:lnTo>
                  <a:lnTo>
                    <a:pt x="1592" y="796"/>
                  </a:lnTo>
                  <a:lnTo>
                    <a:pt x="1583" y="818"/>
                  </a:lnTo>
                  <a:lnTo>
                    <a:pt x="1572" y="843"/>
                  </a:lnTo>
                  <a:lnTo>
                    <a:pt x="1561" y="868"/>
                  </a:lnTo>
                  <a:lnTo>
                    <a:pt x="1550" y="894"/>
                  </a:lnTo>
                  <a:lnTo>
                    <a:pt x="1539" y="918"/>
                  </a:lnTo>
                  <a:lnTo>
                    <a:pt x="1529" y="942"/>
                  </a:lnTo>
                  <a:lnTo>
                    <a:pt x="1520" y="965"/>
                  </a:lnTo>
                  <a:lnTo>
                    <a:pt x="1512" y="985"/>
                  </a:lnTo>
                  <a:lnTo>
                    <a:pt x="1507" y="1000"/>
                  </a:lnTo>
                  <a:lnTo>
                    <a:pt x="1505" y="1017"/>
                  </a:lnTo>
                  <a:lnTo>
                    <a:pt x="1505" y="1029"/>
                  </a:lnTo>
                  <a:lnTo>
                    <a:pt x="1506" y="1037"/>
                  </a:lnTo>
                  <a:lnTo>
                    <a:pt x="1511" y="1041"/>
                  </a:lnTo>
                  <a:lnTo>
                    <a:pt x="1517" y="1043"/>
                  </a:lnTo>
                  <a:lnTo>
                    <a:pt x="1528" y="1040"/>
                  </a:lnTo>
                  <a:lnTo>
                    <a:pt x="1541" y="1034"/>
                  </a:lnTo>
                  <a:lnTo>
                    <a:pt x="1558" y="1024"/>
                  </a:lnTo>
                  <a:lnTo>
                    <a:pt x="1573" y="1014"/>
                  </a:lnTo>
                  <a:lnTo>
                    <a:pt x="1593" y="1000"/>
                  </a:lnTo>
                  <a:lnTo>
                    <a:pt x="1614" y="982"/>
                  </a:lnTo>
                  <a:lnTo>
                    <a:pt x="1636" y="964"/>
                  </a:lnTo>
                  <a:lnTo>
                    <a:pt x="1658" y="946"/>
                  </a:lnTo>
                  <a:lnTo>
                    <a:pt x="1683" y="926"/>
                  </a:lnTo>
                </a:path>
              </a:pathLst>
            </a:custGeom>
            <a:ln w="35640">
              <a:solidFill>
                <a:srgbClr val="000000"/>
              </a:solidFill>
              <a:round/>
            </a:ln>
          </p:spPr>
          <p:txBody>
            <a:bodyPr lIns="17640" tIns="17640" rIns="17640" bIns="1764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61D6EE55-3859-4936-3E51-D4136980AA58}"/>
                </a:ext>
              </a:extLst>
            </p:cNvPr>
            <p:cNvSpPr/>
            <p:nvPr/>
          </p:nvSpPr>
          <p:spPr>
            <a:xfrm>
              <a:off x="3145680" y="2191531"/>
              <a:ext cx="338760" cy="298440"/>
            </a:xfrm>
            <a:custGeom>
              <a:avLst/>
              <a:gdLst/>
              <a:ahLst/>
              <a:cxnLst/>
              <a:rect l="0" t="0" r="r" b="b"/>
              <a:pathLst>
                <a:path w="941" h="829">
                  <a:moveTo>
                    <a:pt x="470" y="0"/>
                  </a:moveTo>
                  <a:cubicBezTo>
                    <a:pt x="737" y="0"/>
                    <a:pt x="941" y="181"/>
                    <a:pt x="941" y="416"/>
                  </a:cubicBezTo>
                  <a:cubicBezTo>
                    <a:pt x="941" y="650"/>
                    <a:pt x="737" y="829"/>
                    <a:pt x="470" y="829"/>
                  </a:cubicBezTo>
                  <a:cubicBezTo>
                    <a:pt x="204" y="829"/>
                    <a:pt x="0" y="650"/>
                    <a:pt x="0" y="416"/>
                  </a:cubicBezTo>
                  <a:cubicBezTo>
                    <a:pt x="0" y="181"/>
                    <a:pt x="204" y="0"/>
                    <a:pt x="470" y="0"/>
                  </a:cubicBezTo>
                  <a:close/>
                </a:path>
              </a:pathLst>
            </a:custGeom>
            <a:solidFill>
              <a:srgbClr val="729FCF"/>
            </a:solidFill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3E8AE36E-B5C1-F1AB-0215-353CD20A6C24}"/>
                </a:ext>
              </a:extLst>
            </p:cNvPr>
            <p:cNvSpPr/>
            <p:nvPr/>
          </p:nvSpPr>
          <p:spPr>
            <a:xfrm>
              <a:off x="3145680" y="2191531"/>
              <a:ext cx="338760" cy="298440"/>
            </a:xfrm>
            <a:custGeom>
              <a:avLst/>
              <a:gdLst/>
              <a:ahLst/>
              <a:cxnLst/>
              <a:rect l="0" t="0" r="r" b="b"/>
              <a:pathLst>
                <a:path w="941" h="829">
                  <a:moveTo>
                    <a:pt x="470" y="0"/>
                  </a:moveTo>
                  <a:cubicBezTo>
                    <a:pt x="737" y="0"/>
                    <a:pt x="941" y="181"/>
                    <a:pt x="941" y="416"/>
                  </a:cubicBezTo>
                  <a:cubicBezTo>
                    <a:pt x="941" y="650"/>
                    <a:pt x="737" y="829"/>
                    <a:pt x="470" y="829"/>
                  </a:cubicBezTo>
                  <a:cubicBezTo>
                    <a:pt x="204" y="829"/>
                    <a:pt x="0" y="650"/>
                    <a:pt x="0" y="416"/>
                  </a:cubicBezTo>
                  <a:cubicBezTo>
                    <a:pt x="0" y="181"/>
                    <a:pt x="204" y="0"/>
                    <a:pt x="470" y="0"/>
                  </a:cubicBezTo>
                  <a:close/>
                </a:path>
              </a:pathLst>
            </a:custGeom>
            <a:noFill/>
            <a:ln w="35640">
              <a:solidFill>
                <a:srgbClr val="3465AF"/>
              </a:solidFill>
              <a:round/>
            </a:ln>
          </p:spPr>
          <p:txBody>
            <a:bodyPr lIns="17640" tIns="17640" rIns="17640" bIns="1764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Connettore diritto 11">
              <a:extLst>
                <a:ext uri="{FF2B5EF4-FFF2-40B4-BE49-F238E27FC236}">
                  <a16:creationId xmlns:a16="http://schemas.microsoft.com/office/drawing/2014/main" id="{E07D9F69-5D48-1336-B1BA-313FB21DCC17}"/>
                </a:ext>
              </a:extLst>
            </p:cNvPr>
            <p:cNvSpPr/>
            <p:nvPr/>
          </p:nvSpPr>
          <p:spPr>
            <a:xfrm>
              <a:off x="393480" y="2965171"/>
              <a:ext cx="2752200" cy="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-14760" rIns="17640" bIns="-1476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Connettore diritto 14">
              <a:extLst>
                <a:ext uri="{FF2B5EF4-FFF2-40B4-BE49-F238E27FC236}">
                  <a16:creationId xmlns:a16="http://schemas.microsoft.com/office/drawing/2014/main" id="{12123E00-28C0-A10D-1DF2-A0CB420CBD59}"/>
                </a:ext>
              </a:extLst>
            </p:cNvPr>
            <p:cNvSpPr/>
            <p:nvPr/>
          </p:nvSpPr>
          <p:spPr>
            <a:xfrm flipV="1">
              <a:off x="3484440" y="2042851"/>
              <a:ext cx="592560" cy="23904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7640" rIns="17640" bIns="1764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Connettore diritto 15">
              <a:extLst>
                <a:ext uri="{FF2B5EF4-FFF2-40B4-BE49-F238E27FC236}">
                  <a16:creationId xmlns:a16="http://schemas.microsoft.com/office/drawing/2014/main" id="{FC568099-4103-9BB5-E6FE-3A3EDA166EC2}"/>
                </a:ext>
              </a:extLst>
            </p:cNvPr>
            <p:cNvSpPr/>
            <p:nvPr/>
          </p:nvSpPr>
          <p:spPr>
            <a:xfrm flipH="1" flipV="1">
              <a:off x="3484440" y="2400691"/>
              <a:ext cx="592560" cy="23904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7640" rIns="17640" bIns="1764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Connettore diritto 17">
              <a:extLst>
                <a:ext uri="{FF2B5EF4-FFF2-40B4-BE49-F238E27FC236}">
                  <a16:creationId xmlns:a16="http://schemas.microsoft.com/office/drawing/2014/main" id="{C3C013F5-0CB8-10C5-00EE-3006C0698AA3}"/>
                </a:ext>
              </a:extLst>
            </p:cNvPr>
            <p:cNvSpPr/>
            <p:nvPr/>
          </p:nvSpPr>
          <p:spPr>
            <a:xfrm>
              <a:off x="2363040" y="233517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Connettore diritto 18">
              <a:extLst>
                <a:ext uri="{FF2B5EF4-FFF2-40B4-BE49-F238E27FC236}">
                  <a16:creationId xmlns:a16="http://schemas.microsoft.com/office/drawing/2014/main" id="{FCFF688D-84AF-3A14-83DE-9C1298661144}"/>
                </a:ext>
              </a:extLst>
            </p:cNvPr>
            <p:cNvSpPr/>
            <p:nvPr/>
          </p:nvSpPr>
          <p:spPr>
            <a:xfrm>
              <a:off x="2363040" y="240069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Connettore diritto 19">
              <a:extLst>
                <a:ext uri="{FF2B5EF4-FFF2-40B4-BE49-F238E27FC236}">
                  <a16:creationId xmlns:a16="http://schemas.microsoft.com/office/drawing/2014/main" id="{94031BB7-0898-8B20-A317-0CFA595B2DBB}"/>
                </a:ext>
              </a:extLst>
            </p:cNvPr>
            <p:cNvSpPr/>
            <p:nvPr/>
          </p:nvSpPr>
          <p:spPr>
            <a:xfrm>
              <a:off x="2363040" y="246657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Connettore diritto 20">
              <a:extLst>
                <a:ext uri="{FF2B5EF4-FFF2-40B4-BE49-F238E27FC236}">
                  <a16:creationId xmlns:a16="http://schemas.microsoft.com/office/drawing/2014/main" id="{C5A0E183-B483-67EB-3614-15431A4DFECA}"/>
                </a:ext>
              </a:extLst>
            </p:cNvPr>
            <p:cNvSpPr/>
            <p:nvPr/>
          </p:nvSpPr>
          <p:spPr>
            <a:xfrm>
              <a:off x="2363040" y="253245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Connettore diritto 21">
              <a:extLst>
                <a:ext uri="{FF2B5EF4-FFF2-40B4-BE49-F238E27FC236}">
                  <a16:creationId xmlns:a16="http://schemas.microsoft.com/office/drawing/2014/main" id="{D1E4073A-8179-B479-0483-C577B1A25A5D}"/>
                </a:ext>
              </a:extLst>
            </p:cNvPr>
            <p:cNvSpPr/>
            <p:nvPr/>
          </p:nvSpPr>
          <p:spPr>
            <a:xfrm>
              <a:off x="2363040" y="2598331"/>
              <a:ext cx="0" cy="3240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4760" rIns="17640" bIns="1476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Connettore diritto 22">
              <a:extLst>
                <a:ext uri="{FF2B5EF4-FFF2-40B4-BE49-F238E27FC236}">
                  <a16:creationId xmlns:a16="http://schemas.microsoft.com/office/drawing/2014/main" id="{2F174EAC-4DBF-9B38-2AA6-D4B7A5ACC549}"/>
                </a:ext>
              </a:extLst>
            </p:cNvPr>
            <p:cNvSpPr/>
            <p:nvPr/>
          </p:nvSpPr>
          <p:spPr>
            <a:xfrm>
              <a:off x="2363040" y="266385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Connettore diritto 23">
              <a:extLst>
                <a:ext uri="{FF2B5EF4-FFF2-40B4-BE49-F238E27FC236}">
                  <a16:creationId xmlns:a16="http://schemas.microsoft.com/office/drawing/2014/main" id="{3D11A9A6-EB4D-B188-C981-075D63E99BC3}"/>
                </a:ext>
              </a:extLst>
            </p:cNvPr>
            <p:cNvSpPr/>
            <p:nvPr/>
          </p:nvSpPr>
          <p:spPr>
            <a:xfrm>
              <a:off x="2363040" y="2729731"/>
              <a:ext cx="0" cy="33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5480" rIns="17640" bIns="1548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Connettore diritto 24">
              <a:extLst>
                <a:ext uri="{FF2B5EF4-FFF2-40B4-BE49-F238E27FC236}">
                  <a16:creationId xmlns:a16="http://schemas.microsoft.com/office/drawing/2014/main" id="{D717D285-1180-4F8E-77C9-54B7F7C70D9C}"/>
                </a:ext>
              </a:extLst>
            </p:cNvPr>
            <p:cNvSpPr/>
            <p:nvPr/>
          </p:nvSpPr>
          <p:spPr>
            <a:xfrm>
              <a:off x="2363040" y="2795611"/>
              <a:ext cx="0" cy="3240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4760" rIns="17640" bIns="1476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30AC1BD-E171-FCCC-CF44-825F0E0CC6C5}"/>
                </a:ext>
              </a:extLst>
            </p:cNvPr>
            <p:cNvSpPr txBox="1"/>
            <p:nvPr/>
          </p:nvSpPr>
          <p:spPr>
            <a:xfrm>
              <a:off x="1055880" y="2194771"/>
              <a:ext cx="213840" cy="4561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3200" spc="-1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D104B76-024F-1555-D2E4-CCB67D2B7FD3}"/>
                </a:ext>
              </a:extLst>
            </p:cNvPr>
            <p:cNvSpPr txBox="1"/>
            <p:nvPr/>
          </p:nvSpPr>
          <p:spPr>
            <a:xfrm>
              <a:off x="2145960" y="1794091"/>
              <a:ext cx="489600" cy="5014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200" b="1" spc="-1" dirty="0">
                  <a:solidFill>
                    <a:srgbClr val="000000"/>
                  </a:solidFill>
                  <a:latin typeface="Courier New"/>
                </a:rPr>
                <a:t>γ*</a:t>
              </a:r>
              <a:endParaRPr lang="en-US" sz="22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DD87668A-873E-30F6-68B5-F375D1CC29BC}"/>
                </a:ext>
              </a:extLst>
            </p:cNvPr>
            <p:cNvSpPr txBox="1"/>
            <p:nvPr/>
          </p:nvSpPr>
          <p:spPr>
            <a:xfrm>
              <a:off x="166320" y="2898211"/>
              <a:ext cx="16020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pc="-1" dirty="0">
                  <a:solidFill>
                    <a:srgbClr val="000000"/>
                  </a:solidFill>
                  <a:latin typeface="Lohit Devanagari"/>
                </a:rPr>
                <a:t>p</a:t>
              </a:r>
              <a:endParaRPr lang="en-US" sz="24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CEF81D5-FCCA-6F3E-B9B1-9CFE8163240C}"/>
                </a:ext>
              </a:extLst>
            </p:cNvPr>
            <p:cNvSpPr txBox="1"/>
            <p:nvPr/>
          </p:nvSpPr>
          <p:spPr>
            <a:xfrm>
              <a:off x="3155400" y="2920531"/>
              <a:ext cx="119880" cy="25632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pc="-1" dirty="0">
                  <a:solidFill>
                    <a:srgbClr val="000000"/>
                  </a:solidFill>
                  <a:latin typeface="Arial"/>
                </a:rPr>
                <a:t> 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8AB00D1-4BAC-A996-F984-3E8B0B6836D9}"/>
                </a:ext>
              </a:extLst>
            </p:cNvPr>
            <p:cNvSpPr txBox="1"/>
            <p:nvPr/>
          </p:nvSpPr>
          <p:spPr>
            <a:xfrm>
              <a:off x="3188520" y="2888491"/>
              <a:ext cx="42912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pc="-1" dirty="0" err="1">
                  <a:solidFill>
                    <a:srgbClr val="000000"/>
                  </a:solidFill>
                  <a:latin typeface="Lohit Devanagari"/>
                </a:rPr>
                <a:t>p,n</a:t>
              </a:r>
              <a:endParaRPr lang="en-US" sz="24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61DE90C-BE30-68FD-8473-75AD77CF6EF1}"/>
                </a:ext>
              </a:extLst>
            </p:cNvPr>
            <p:cNvSpPr txBox="1"/>
            <p:nvPr/>
          </p:nvSpPr>
          <p:spPr>
            <a:xfrm>
              <a:off x="4077000" y="2098291"/>
              <a:ext cx="73224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3200" b="1" spc="-1" dirty="0">
                  <a:solidFill>
                    <a:srgbClr val="4E376B"/>
                  </a:solidFill>
                  <a:latin typeface="Courier New"/>
                </a:rPr>
                <a:t>XYZ</a:t>
              </a:r>
              <a:endParaRPr lang="en-US" sz="32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Connettore diritto 32">
              <a:extLst>
                <a:ext uri="{FF2B5EF4-FFF2-40B4-BE49-F238E27FC236}">
                  <a16:creationId xmlns:a16="http://schemas.microsoft.com/office/drawing/2014/main" id="{3604C186-78EF-5B32-146E-1AA39267C41B}"/>
                </a:ext>
              </a:extLst>
            </p:cNvPr>
            <p:cNvSpPr/>
            <p:nvPr/>
          </p:nvSpPr>
          <p:spPr>
            <a:xfrm flipV="1">
              <a:off x="2356200" y="2331211"/>
              <a:ext cx="789480" cy="43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-13320" rIns="17640" bIns="-1332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Connettore diritto 33">
              <a:extLst>
                <a:ext uri="{FF2B5EF4-FFF2-40B4-BE49-F238E27FC236}">
                  <a16:creationId xmlns:a16="http://schemas.microsoft.com/office/drawing/2014/main" id="{635B32DF-6D14-6CE5-2C07-3D9559F85AF0}"/>
                </a:ext>
              </a:extLst>
            </p:cNvPr>
            <p:cNvSpPr/>
            <p:nvPr/>
          </p:nvSpPr>
          <p:spPr>
            <a:xfrm>
              <a:off x="336600" y="2024131"/>
              <a:ext cx="1420200" cy="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-17640" rIns="17640" bIns="-1764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Connettore diritto 37">
              <a:extLst>
                <a:ext uri="{FF2B5EF4-FFF2-40B4-BE49-F238E27FC236}">
                  <a16:creationId xmlns:a16="http://schemas.microsoft.com/office/drawing/2014/main" id="{B5C60097-9C28-8E12-1801-D6DB3A105597}"/>
                </a:ext>
              </a:extLst>
            </p:cNvPr>
            <p:cNvSpPr/>
            <p:nvPr/>
          </p:nvSpPr>
          <p:spPr>
            <a:xfrm flipV="1">
              <a:off x="1789200" y="1530211"/>
              <a:ext cx="573120" cy="474120"/>
            </a:xfrm>
            <a:prstGeom prst="line">
              <a:avLst/>
            </a:prstGeom>
            <a:ln w="3564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640" tIns="17640" rIns="17640" bIns="17640" anchor="t">
              <a:noAutofit/>
            </a:bodyPr>
            <a:lstStyle/>
            <a:p>
              <a:endParaRPr lang="en-US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022E6A36-35C8-E411-2F98-BC9008741083}"/>
                </a:ext>
              </a:extLst>
            </p:cNvPr>
            <p:cNvSpPr txBox="1"/>
            <p:nvPr/>
          </p:nvSpPr>
          <p:spPr>
            <a:xfrm>
              <a:off x="166320" y="1897411"/>
              <a:ext cx="27036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pc="-1" dirty="0">
                  <a:solidFill>
                    <a:srgbClr val="000000"/>
                  </a:solidFill>
                  <a:latin typeface="Lohit Devanagari"/>
                </a:rPr>
                <a:t>e</a:t>
              </a:r>
              <a:r>
                <a:rPr lang="en-US" sz="2400" b="1" spc="-1" baseline="33000" dirty="0">
                  <a:solidFill>
                    <a:srgbClr val="000000"/>
                  </a:solidFill>
                  <a:latin typeface="Lohit Devanagari"/>
                </a:rPr>
                <a:t>-</a:t>
              </a:r>
              <a:endParaRPr lang="en-US" sz="24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520A7AD2-6E7A-8E00-3E4B-CE25C178092E}"/>
                </a:ext>
              </a:extLst>
            </p:cNvPr>
            <p:cNvSpPr txBox="1"/>
            <p:nvPr/>
          </p:nvSpPr>
          <p:spPr>
            <a:xfrm>
              <a:off x="2381400" y="1397011"/>
              <a:ext cx="270360" cy="406080"/>
            </a:xfrm>
            <a:prstGeom prst="rect">
              <a:avLst/>
            </a:prstGeom>
            <a:noFill/>
            <a:ln w="0">
              <a:noFill/>
            </a:ln>
          </p:spPr>
          <p:txBody>
            <a:bodyPr wrap="none" lIns="0" tIns="0" rIns="0" bIns="0" anchor="t">
              <a:noAutofit/>
            </a:bodyPr>
            <a:lstStyle/>
            <a:p>
              <a:r>
                <a:rPr lang="en-US" sz="2400" b="1" spc="-1" dirty="0">
                  <a:solidFill>
                    <a:srgbClr val="000000"/>
                  </a:solidFill>
                  <a:latin typeface="Lohit Devanagari"/>
                </a:rPr>
                <a:t>e</a:t>
              </a:r>
              <a:r>
                <a:rPr lang="en-US" sz="2400" b="1" spc="-1" baseline="33000" dirty="0">
                  <a:solidFill>
                    <a:srgbClr val="000000"/>
                  </a:solidFill>
                  <a:latin typeface="Lohit Devanagari"/>
                </a:rPr>
                <a:t>-</a:t>
              </a:r>
              <a:endParaRPr lang="en-US" sz="2400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4C3BA0C1-702E-A894-810F-7E1A5F12907C}"/>
                </a:ext>
              </a:extLst>
            </p:cNvPr>
            <p:cNvSpPr/>
            <p:nvPr/>
          </p:nvSpPr>
          <p:spPr>
            <a:xfrm>
              <a:off x="1567080" y="1830451"/>
              <a:ext cx="454680" cy="367200"/>
            </a:xfrm>
            <a:prstGeom prst="ellipse">
              <a:avLst/>
            </a:prstGeom>
            <a:noFill/>
            <a:ln w="38160">
              <a:solidFill>
                <a:srgbClr val="008000"/>
              </a:solidFill>
              <a:custDash>
                <a:ds d="197000" sp="197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9080" tIns="64080" rIns="109080" bIns="64080" anchor="ctr">
              <a:noAutofit/>
            </a:bodyPr>
            <a:lstStyle/>
            <a:p>
              <a:endParaRPr lang="en-US" sz="2000" spc="-1" dirty="0">
                <a:solidFill>
                  <a:srgbClr val="000080"/>
                </a:solidFill>
                <a:latin typeface="Courier New"/>
              </a:endParaRPr>
            </a:p>
          </p:txBody>
        </p:sp>
        <p:sp>
          <p:nvSpPr>
            <p:cNvPr id="45" name="Connettore diritto 44">
              <a:extLst>
                <a:ext uri="{FF2B5EF4-FFF2-40B4-BE49-F238E27FC236}">
                  <a16:creationId xmlns:a16="http://schemas.microsoft.com/office/drawing/2014/main" id="{6960DAFD-7DC3-D970-93FC-5F2C2A1870F9}"/>
                </a:ext>
              </a:extLst>
            </p:cNvPr>
            <p:cNvSpPr/>
            <p:nvPr/>
          </p:nvSpPr>
          <p:spPr>
            <a:xfrm>
              <a:off x="961560" y="1730371"/>
              <a:ext cx="643680" cy="167040"/>
            </a:xfrm>
            <a:prstGeom prst="line">
              <a:avLst/>
            </a:prstGeom>
            <a:ln w="29160">
              <a:solidFill>
                <a:srgbClr val="0064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4400" tIns="59400" rIns="104400" bIns="59400" anchor="ctr">
              <a:noAutofit/>
            </a:bodyPr>
            <a:lstStyle/>
            <a:p>
              <a:endParaRPr lang="en-US" sz="2000" spc="-1" dirty="0">
                <a:solidFill>
                  <a:srgbClr val="000080"/>
                </a:solidFill>
                <a:latin typeface="Courier New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4DCA2D5-6FB6-1FF2-D3B9-7BB0A47166F6}"/>
                </a:ext>
              </a:extLst>
            </p:cNvPr>
            <p:cNvSpPr/>
            <p:nvPr/>
          </p:nvSpPr>
          <p:spPr>
            <a:xfrm>
              <a:off x="2234880" y="2171371"/>
              <a:ext cx="305280" cy="930960"/>
            </a:xfrm>
            <a:custGeom>
              <a:avLst/>
              <a:gdLst/>
              <a:ahLst/>
              <a:cxnLst/>
              <a:rect l="0" t="0" r="r" b="b"/>
              <a:pathLst>
                <a:path w="848" h="746">
                  <a:moveTo>
                    <a:pt x="423" y="0"/>
                  </a:moveTo>
                  <a:cubicBezTo>
                    <a:pt x="664" y="0"/>
                    <a:pt x="848" y="161"/>
                    <a:pt x="848" y="373"/>
                  </a:cubicBezTo>
                  <a:cubicBezTo>
                    <a:pt x="848" y="584"/>
                    <a:pt x="664" y="746"/>
                    <a:pt x="423" y="746"/>
                  </a:cubicBezTo>
                  <a:cubicBezTo>
                    <a:pt x="184" y="746"/>
                    <a:pt x="0" y="584"/>
                    <a:pt x="0" y="373"/>
                  </a:cubicBezTo>
                  <a:cubicBezTo>
                    <a:pt x="0" y="161"/>
                    <a:pt x="184" y="0"/>
                    <a:pt x="423" y="0"/>
                  </a:cubicBezTo>
                  <a:close/>
                </a:path>
              </a:pathLst>
            </a:custGeom>
            <a:solidFill>
              <a:srgbClr val="CC0000"/>
            </a:solidFill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endParaRPr lang="en-US" spc="-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3490E45E-EA28-6A17-D53E-6E9CBE2E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DDE702B3-DAC5-4773-416A-2B76BB1D81C2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80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7071-028F-6D03-6BF0-1E032AA6D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5570B-EC26-2811-E767-4BAD5C1471F5}"/>
              </a:ext>
            </a:extLst>
          </p:cNvPr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Virtual photon polarization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5974A07-7700-D959-3095-41D36DBEDB5F}"/>
              </a:ext>
            </a:extLst>
          </p:cNvPr>
          <p:cNvSpPr/>
          <p:nvPr/>
        </p:nvSpPr>
        <p:spPr>
          <a:xfrm>
            <a:off x="1524000" y="3668040"/>
            <a:ext cx="5986440" cy="1507809"/>
          </a:xfrm>
          <a:prstGeom prst="rect">
            <a:avLst/>
          </a:prstGeom>
          <a:solidFill>
            <a:srgbClr val="FF5429">
              <a:alpha val="30000"/>
            </a:srgbClr>
          </a:solidFill>
          <a:ln w="0">
            <a:solidFill>
              <a:srgbClr val="FF542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pc="-1" dirty="0">
              <a:solidFill>
                <a:srgbClr val="41190D"/>
              </a:solidFill>
              <a:latin typeface="Courier New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DCC083E-03C7-B920-69EB-CB30659EDF6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85592" y="1753200"/>
            <a:ext cx="5572800" cy="720000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034248-B558-3893-1885-FD232DDF4289}"/>
              </a:ext>
            </a:extLst>
          </p:cNvPr>
          <p:cNvSpPr txBox="1"/>
          <p:nvPr/>
        </p:nvSpPr>
        <p:spPr>
          <a:xfrm>
            <a:off x="1685592" y="1357200"/>
            <a:ext cx="4453920" cy="34956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noAutofit/>
          </a:bodyPr>
          <a:lstStyle/>
          <a:p>
            <a:r>
              <a:rPr lang="en-US" b="1" spc="-1" dirty="0">
                <a:solidFill>
                  <a:srgbClr val="41190D"/>
                </a:solidFill>
                <a:latin typeface="Courier New"/>
              </a:rPr>
              <a:t>Photon density matrix as Q</a:t>
            </a:r>
            <a:r>
              <a:rPr lang="en-US" b="1" spc="-1" baseline="33000" dirty="0">
                <a:solidFill>
                  <a:srgbClr val="41190D"/>
                </a:solidFill>
                <a:latin typeface="Courier New"/>
              </a:rPr>
              <a:t>2 </a:t>
            </a:r>
            <a:r>
              <a:rPr lang="en-US" b="1" spc="-1" dirty="0">
                <a:solidFill>
                  <a:srgbClr val="41190D"/>
                </a:solidFill>
                <a:latin typeface="Courier New"/>
              </a:rPr>
              <a:t>→ 0 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629049-7CDB-A94D-294A-6CF3BFD77D49}"/>
              </a:ext>
            </a:extLst>
          </p:cNvPr>
          <p:cNvSpPr txBox="1"/>
          <p:nvPr/>
        </p:nvSpPr>
        <p:spPr>
          <a:xfrm>
            <a:off x="1639152" y="2632680"/>
            <a:ext cx="8146440" cy="2223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b="1" i="1" spc="-1" dirty="0">
                <a:solidFill>
                  <a:srgbClr val="41190D"/>
                </a:solidFill>
                <a:latin typeface="DejaVu Sans"/>
                <a:ea typeface="DejaVu Sans"/>
              </a:rPr>
              <a:t>ε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DejaVu Sans"/>
              </a:rPr>
              <a:t> = degree of virtual photon </a:t>
            </a:r>
            <a:r>
              <a:rPr lang="en-US" b="1" spc="-1" dirty="0" err="1">
                <a:solidFill>
                  <a:srgbClr val="41190D"/>
                </a:solidFill>
                <a:latin typeface="Courier New"/>
                <a:ea typeface="DejaVu Sans"/>
              </a:rPr>
              <a:t>polarisation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r>
              <a:rPr lang="en-US" b="1" i="1" spc="-1" dirty="0" err="1">
                <a:solidFill>
                  <a:srgbClr val="41190D"/>
                </a:solidFill>
                <a:latin typeface="Courier New"/>
                <a:ea typeface="DejaVu Sans"/>
              </a:rPr>
              <a:t>P</a:t>
            </a:r>
            <a:r>
              <a:rPr lang="en-US" b="1" i="1" spc="-1" baseline="-8000" dirty="0" err="1">
                <a:solidFill>
                  <a:srgbClr val="41190D"/>
                </a:solidFill>
                <a:latin typeface="Courier New"/>
                <a:ea typeface="DejaVu Sans"/>
              </a:rPr>
              <a:t>beam</a:t>
            </a:r>
            <a:r>
              <a:rPr lang="en-US" b="1" i="1" spc="-1" dirty="0">
                <a:solidFill>
                  <a:srgbClr val="41190D"/>
                </a:solidFill>
                <a:latin typeface="Courier New"/>
                <a:ea typeface="DejaVu Sans"/>
              </a:rPr>
              <a:t> 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DejaVu Sans"/>
              </a:rPr>
              <a:t>= degree of longitudinal e- beam </a:t>
            </a:r>
            <a:r>
              <a:rPr lang="en-US" b="1" spc="-1" dirty="0" err="1">
                <a:solidFill>
                  <a:srgbClr val="41190D"/>
                </a:solidFill>
                <a:latin typeface="Courier New"/>
                <a:ea typeface="DejaVu Sans"/>
              </a:rPr>
              <a:t>polarisation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r>
              <a:rPr lang="en-US" b="1" spc="-1" dirty="0">
                <a:solidFill>
                  <a:srgbClr val="41190D"/>
                </a:solidFill>
                <a:latin typeface="Courier New"/>
                <a:ea typeface="Courier New"/>
              </a:rPr>
              <a:t>Φ</a:t>
            </a:r>
            <a:r>
              <a:rPr lang="en-US" b="1" spc="-1" dirty="0">
                <a:solidFill>
                  <a:srgbClr val="41190D"/>
                </a:solidFill>
                <a:latin typeface="Arial"/>
                <a:ea typeface="Courier New"/>
              </a:rPr>
              <a:t> = 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Courier New"/>
              </a:rPr>
              <a:t>angle between scattering and production planes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endParaRPr lang="en-US" spc="-1" dirty="0">
              <a:solidFill>
                <a:srgbClr val="000000"/>
              </a:solidFill>
              <a:latin typeface="Arial"/>
            </a:endParaRPr>
          </a:p>
          <a:p>
            <a:r>
              <a:rPr lang="en-US" b="1" spc="-1" dirty="0">
                <a:solidFill>
                  <a:srgbClr val="41190D"/>
                </a:solidFill>
                <a:latin typeface="Courier New"/>
              </a:rPr>
              <a:t>Very similar to real photon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41190D"/>
                </a:solidFill>
                <a:latin typeface="Courier New"/>
                <a:ea typeface="Noto Sans CJK SC"/>
              </a:rPr>
              <a:t>Requires determination of </a:t>
            </a:r>
          </a:p>
          <a:p>
            <a:pPr>
              <a:lnSpc>
                <a:spcPct val="100000"/>
              </a:lnSpc>
            </a:pPr>
            <a:r>
              <a:rPr lang="en-US" b="1" i="1" spc="-1" dirty="0">
                <a:solidFill>
                  <a:srgbClr val="41190D"/>
                </a:solidFill>
                <a:latin typeface="DejaVu Sans"/>
                <a:ea typeface="DejaVu Sans"/>
              </a:rPr>
              <a:t>ε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DejaVu Sans"/>
              </a:rPr>
              <a:t> (E</a:t>
            </a:r>
            <a:r>
              <a:rPr lang="en-US" b="1" spc="-1" baseline="-8000" dirty="0">
                <a:solidFill>
                  <a:srgbClr val="41190D"/>
                </a:solidFill>
                <a:latin typeface="Courier New"/>
                <a:ea typeface="DejaVu Sans"/>
              </a:rPr>
              <a:t>e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DejaVu Sans"/>
              </a:rPr>
              <a:t>’, </a:t>
            </a:r>
            <a:r>
              <a:rPr lang="en-US" b="1" spc="-1" dirty="0" err="1">
                <a:solidFill>
                  <a:srgbClr val="41190D"/>
                </a:solidFill>
                <a:latin typeface="MathJax_Math"/>
                <a:ea typeface="MathJax_Math"/>
              </a:rPr>
              <a:t>θ</a:t>
            </a:r>
            <a:r>
              <a:rPr lang="en-US" b="1" spc="-1" baseline="-8000" dirty="0" err="1">
                <a:solidFill>
                  <a:srgbClr val="41190D"/>
                </a:solidFill>
                <a:latin typeface="Courier New"/>
                <a:ea typeface="MathJax_Math"/>
              </a:rPr>
              <a:t>e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DejaVu Sans"/>
              </a:rPr>
              <a:t>) and </a:t>
            </a:r>
            <a:r>
              <a:rPr lang="en-US" b="1" spc="-1" dirty="0">
                <a:solidFill>
                  <a:srgbClr val="41190D"/>
                </a:solidFill>
                <a:latin typeface="Courier New"/>
                <a:ea typeface="Courier New"/>
              </a:rPr>
              <a:t>Φ 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41190D"/>
                </a:solidFill>
                <a:latin typeface="Courier New"/>
                <a:ea typeface="Courier New"/>
              </a:rPr>
              <a:t>i.e. full scattered e- momentum</a:t>
            </a:r>
            <a:endParaRPr lang="en-US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b="1" spc="-1" dirty="0">
                <a:solidFill>
                  <a:srgbClr val="41190D"/>
                </a:solidFill>
                <a:latin typeface="Courier New"/>
                <a:ea typeface="Courier New"/>
              </a:rPr>
              <a:t>Get event-by-event </a:t>
            </a:r>
            <a:r>
              <a:rPr lang="en-US" b="1" spc="-1" dirty="0" err="1">
                <a:solidFill>
                  <a:srgbClr val="41190D"/>
                </a:solidFill>
                <a:latin typeface="Courier New"/>
                <a:ea typeface="Courier New"/>
              </a:rPr>
              <a:t>polarisation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55BA179-0726-2B32-9274-7F2EED3EE7C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08448" y="3821399"/>
            <a:ext cx="3344400" cy="2070000"/>
          </a:xfrm>
          <a:prstGeom prst="rect">
            <a:avLst/>
          </a:prstGeom>
          <a:ln w="0">
            <a:noFill/>
          </a:ln>
        </p:spPr>
      </p:pic>
      <p:sp>
        <p:nvSpPr>
          <p:cNvPr id="6" name="Segnaposto numero diapositiva 10">
            <a:extLst>
              <a:ext uri="{FF2B5EF4-FFF2-40B4-BE49-F238E27FC236}">
                <a16:creationId xmlns:a16="http://schemas.microsoft.com/office/drawing/2014/main" id="{85CCE8A1-95FA-8156-7301-69A7B56C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C5471B9C-4366-F6F7-C67F-54AA4E8F559C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48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1981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849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</a:t>
                </a:r>
                <a:r>
                  <a:rPr lang="it-IT" sz="2200" dirty="0" err="1"/>
                  <a:t>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beams</a:t>
                </a:r>
                <a:r>
                  <a:rPr lang="it-IT" sz="2200" dirty="0"/>
                  <a:t>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91" y="1049482"/>
                <a:ext cx="5601678" cy="1785104"/>
              </a:xfrm>
              <a:prstGeom prst="rect">
                <a:avLst/>
              </a:prstGeom>
              <a:blipFill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8" y="1126831"/>
            <a:ext cx="2256540" cy="28719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D9EC1B-D160-5FEF-A1AC-8A0B1D6C8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108" y="3532518"/>
            <a:ext cx="5589854" cy="14071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1D6515-97F7-CB3D-E8F1-2FA98A224E16}"/>
              </a:ext>
            </a:extLst>
          </p:cNvPr>
          <p:cNvSpPr txBox="1"/>
          <p:nvPr/>
        </p:nvSpPr>
        <p:spPr>
          <a:xfrm>
            <a:off x="9297558" y="3151077"/>
            <a:ext cx="11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W. Schafer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03FBF2-E8A8-0A5F-D7A0-980CE3DA1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163" y="4917442"/>
            <a:ext cx="5801535" cy="10860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67D0104-7506-ABA5-C0B0-802A6F6D74D4}"/>
                  </a:ext>
                </a:extLst>
              </p:cNvPr>
              <p:cNvSpPr txBox="1"/>
              <p:nvPr/>
            </p:nvSpPr>
            <p:spPr>
              <a:xfrm>
                <a:off x="9372194" y="4582394"/>
                <a:ext cx="109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3872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67D0104-7506-ABA5-C0B0-802A6F6D7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194" y="4582394"/>
                <a:ext cx="109760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E70DB4C-D318-CE6E-3E13-4792DC09826B}"/>
                  </a:ext>
                </a:extLst>
              </p:cNvPr>
              <p:cNvSpPr txBox="1"/>
              <p:nvPr/>
            </p:nvSpPr>
            <p:spPr>
              <a:xfrm>
                <a:off x="9570392" y="5637549"/>
                <a:ext cx="109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6900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E70DB4C-D318-CE6E-3E13-4792DC098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0392" y="5637549"/>
                <a:ext cx="109760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C2E766E6-471A-6A36-567C-24C0D82D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4624A501-7DB1-02A4-FF7B-117349243A5B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4100504"/>
            <a:ext cx="2905823" cy="27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52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In defense of VMD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670650" y="1130994"/>
                <a:ext cx="8298611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weak point of the whole approach is the use of VMD</a:t>
                </a:r>
                <a:br>
                  <a:rPr lang="en-US" dirty="0"/>
                </a:br>
                <a:r>
                  <a:rPr lang="en-US" dirty="0"/>
                  <a:t>While in the light sector it works reasonably, for heavy states is not justified</a:t>
                </a:r>
                <a:br>
                  <a:rPr lang="en-US" dirty="0"/>
                </a:br>
                <a:r>
                  <a:rPr lang="en-US" dirty="0"/>
                  <a:t>There are hints that it fails badly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photoproduction</a:t>
                </a:r>
              </a:p>
              <a:p>
                <a:endParaRPr lang="en-US" dirty="0"/>
              </a:p>
              <a:p>
                <a:r>
                  <a:rPr lang="en-US" dirty="0"/>
                  <a:t>The X(3872) observed in purely hadronic and photonic </a:t>
                </a:r>
                <a:br>
                  <a:rPr lang="en-US" dirty="0"/>
                </a:br>
                <a:r>
                  <a:rPr lang="en-US" dirty="0"/>
                  <a:t>modes gives us unique clue to efficacy of VMD</a:t>
                </a:r>
              </a:p>
              <a:p>
                <a:endParaRPr lang="en-US" dirty="0"/>
              </a:p>
              <a:p>
                <a:r>
                  <a:rPr lang="en-US" dirty="0"/>
                  <a:t>Belle extracted the coupling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that can be compared with the VMD predictions </a:t>
                </a:r>
                <a:br>
                  <a:rPr lang="en-US" dirty="0"/>
                </a:b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Other estimates give results within a factor of 3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650" y="1130994"/>
                <a:ext cx="8298611" cy="3693319"/>
              </a:xfrm>
              <a:prstGeom prst="rect">
                <a:avLst/>
              </a:prstGeom>
              <a:blipFill>
                <a:blip r:embed="rId3"/>
                <a:stretch>
                  <a:fillRect l="-588" t="-9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C442744A-713B-1E9B-466E-9031564A7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650" y="5023218"/>
            <a:ext cx="3322895" cy="9539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FC3768-2921-4BA9-ADD2-0C346ACE3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264" y="2585839"/>
            <a:ext cx="3687537" cy="3517923"/>
          </a:xfrm>
          <a:prstGeom prst="rect">
            <a:avLst/>
          </a:prstGeom>
        </p:spPr>
      </p:pic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7957B8B-0D04-720F-C2B9-1A7DA03C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AF82E0F3-F7BB-47AE-D26A-330769E337B0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13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Semi-inclusive photoproduction (pion ex)</a:t>
            </a: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1838268" y="1138259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en-US" sz="1758" dirty="0"/>
              <a:t>At higher energies the triple </a:t>
            </a:r>
            <a:r>
              <a:rPr lang="en-US" sz="1758" dirty="0" err="1"/>
              <a:t>Regge</a:t>
            </a:r>
            <a:r>
              <a:rPr lang="en-US" sz="1758" dirty="0"/>
              <a:t> regime is reached, cross sections saturate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2980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692" y="4102633"/>
            <a:ext cx="8852084" cy="1955984"/>
          </a:xfrm>
          <a:prstGeom prst="rect">
            <a:avLst/>
          </a:prstGeom>
        </p:spPr>
      </p:pic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C0656BC2-1B61-9FF0-020C-FEE2AF1B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2A95CB81-1BD3-73B3-5876-B5ADD150CB99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practice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FE543-D7D4-623B-05D1-CE5804B9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759" y="1108781"/>
            <a:ext cx="7640483" cy="1964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4C3384-1C69-AA8F-4E39-28ABE151F130}"/>
              </a:ext>
            </a:extLst>
          </p:cNvPr>
          <p:cNvSpPr txBox="1"/>
          <p:nvPr/>
        </p:nvSpPr>
        <p:spPr>
          <a:xfrm>
            <a:off x="7647920" y="847052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Burkert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2211.15746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330678B-3587-DA72-5FED-C0C95EC2029F}"/>
              </a:ext>
            </a:extLst>
          </p:cNvPr>
          <p:cNvGrpSpPr/>
          <p:nvPr/>
        </p:nvGrpSpPr>
        <p:grpSpPr>
          <a:xfrm>
            <a:off x="1524001" y="3549771"/>
            <a:ext cx="5339751" cy="2273060"/>
            <a:chOff x="0" y="3549770"/>
            <a:chExt cx="5683444" cy="245421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3803DC2-6A46-607F-D4BC-38551C87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49770"/>
              <a:ext cx="5683444" cy="24542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/>
                <p:nvPr/>
              </p:nvSpPr>
              <p:spPr>
                <a:xfrm>
                  <a:off x="4097547" y="4002656"/>
                  <a:ext cx="291757" cy="2990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547" y="4002656"/>
                  <a:ext cx="291757" cy="299075"/>
                </a:xfrm>
                <a:prstGeom prst="rect">
                  <a:avLst/>
                </a:prstGeom>
                <a:blipFill>
                  <a:blip r:embed="rId5"/>
                  <a:stretch>
                    <a:fillRect l="-31818" t="-4348" r="-27273" b="-3260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/>
                <p:nvPr/>
              </p:nvSpPr>
              <p:spPr>
                <a:xfrm>
                  <a:off x="4249946" y="4155057"/>
                  <a:ext cx="848265" cy="2990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9946" y="4155057"/>
                  <a:ext cx="848265" cy="299075"/>
                </a:xfrm>
                <a:prstGeom prst="rect">
                  <a:avLst/>
                </a:prstGeom>
                <a:blipFill>
                  <a:blip r:embed="rId6"/>
                  <a:stretch>
                    <a:fillRect b="-65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/>
                <p:nvPr/>
              </p:nvSpPr>
              <p:spPr>
                <a:xfrm>
                  <a:off x="5043875" y="4788196"/>
                  <a:ext cx="210747" cy="29907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875" y="4788196"/>
                  <a:ext cx="210747" cy="299075"/>
                </a:xfrm>
                <a:prstGeom prst="rect">
                  <a:avLst/>
                </a:prstGeom>
                <a:blipFill>
                  <a:blip r:embed="rId7"/>
                  <a:stretch>
                    <a:fillRect l="-27273" r="-24242" b="-652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547402-F511-0A36-39AF-E713727DCC58}"/>
              </a:ext>
            </a:extLst>
          </p:cNvPr>
          <p:cNvSpPr txBox="1"/>
          <p:nvPr/>
        </p:nvSpPr>
        <p:spPr>
          <a:xfrm>
            <a:off x="6924136" y="3265623"/>
            <a:ext cx="3667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Desiderata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beam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solenoidal field strength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far forward and backward acceptance and resolution </a:t>
            </a:r>
          </a:p>
          <a:p>
            <a:endParaRPr lang="en-US" dirty="0"/>
          </a:p>
          <a:p>
            <a:r>
              <a:rPr lang="en-US" dirty="0"/>
              <a:t>We should expect to reconstruct around 10% fully exclusive events (most events lost in far forward/backward regions)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1F3B64-1910-6E5E-DF0C-ED902525D810}"/>
              </a:ext>
            </a:extLst>
          </p:cNvPr>
          <p:cNvSpPr txBox="1"/>
          <p:nvPr/>
        </p:nvSpPr>
        <p:spPr>
          <a:xfrm>
            <a:off x="9578245" y="5826282"/>
            <a:ext cx="108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D. </a:t>
            </a:r>
            <a:r>
              <a:rPr lang="it-IT" dirty="0" err="1">
                <a:solidFill>
                  <a:srgbClr val="C00000"/>
                </a:solidFill>
              </a:rPr>
              <a:t>Glazier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8B132A-2C72-87FC-D2BD-212EA8956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FEE72143-85E9-3D46-88B1-E32379F33E3C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07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Immagine 351"/>
          <p:cNvPicPr/>
          <p:nvPr/>
        </p:nvPicPr>
        <p:blipFill>
          <a:blip r:embed="rId3"/>
          <a:stretch/>
        </p:blipFill>
        <p:spPr>
          <a:xfrm>
            <a:off x="2275069" y="2441260"/>
            <a:ext cx="2818137" cy="3249184"/>
          </a:xfrm>
          <a:prstGeom prst="rect">
            <a:avLst/>
          </a:prstGeom>
          <a:ln w="0">
            <a:noFill/>
          </a:ln>
        </p:spPr>
      </p:pic>
      <p:sp>
        <p:nvSpPr>
          <p:cNvPr id="353" name="Rettangolo 352"/>
          <p:cNvSpPr/>
          <p:nvPr/>
        </p:nvSpPr>
        <p:spPr>
          <a:xfrm>
            <a:off x="4560928" y="2441260"/>
            <a:ext cx="391861" cy="440844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611729"/>
              </a:solidFill>
              <a:latin typeface="Courier Prime"/>
            </a:endParaRPr>
          </a:p>
        </p:txBody>
      </p:sp>
      <p:sp>
        <p:nvSpPr>
          <p:cNvPr id="354" name="Rettangolo 353"/>
          <p:cNvSpPr/>
          <p:nvPr/>
        </p:nvSpPr>
        <p:spPr>
          <a:xfrm>
            <a:off x="3254723" y="3780120"/>
            <a:ext cx="391861" cy="440844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611729"/>
              </a:solidFill>
              <a:latin typeface="Courier Prime"/>
            </a:endParaRPr>
          </a:p>
        </p:txBody>
      </p:sp>
      <p:sp>
        <p:nvSpPr>
          <p:cNvPr id="355" name="CasellaDiTesto 354"/>
          <p:cNvSpPr txBox="1"/>
          <p:nvPr/>
        </p:nvSpPr>
        <p:spPr>
          <a:xfrm>
            <a:off x="3907824" y="2326968"/>
            <a:ext cx="1926652" cy="4911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2540" spc="-1" dirty="0" err="1">
                <a:solidFill>
                  <a:srgbClr val="611729"/>
                </a:solidFill>
                <a:latin typeface="Courier Prime"/>
              </a:rPr>
              <a:t>X,Y,</a:t>
            </a:r>
            <a:r>
              <a:rPr lang="en-US" sz="2540" spc="-1" dirty="0" err="1">
                <a:solidFill>
                  <a:srgbClr val="611729"/>
                </a:solidFill>
                <a:latin typeface="DejaVu Sans"/>
                <a:ea typeface="DejaVu Sans"/>
              </a:rPr>
              <a:t>ψ</a:t>
            </a:r>
            <a:r>
              <a:rPr lang="en-US" sz="2540" spc="-1" dirty="0">
                <a:solidFill>
                  <a:srgbClr val="611729"/>
                </a:solidFill>
                <a:latin typeface="Courier Prime"/>
                <a:ea typeface="DejaVu Sans"/>
              </a:rPr>
              <a:t>(2s)</a:t>
            </a:r>
            <a:endParaRPr lang="en-US" sz="254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CasellaDiTesto 355"/>
          <p:cNvSpPr txBox="1"/>
          <p:nvPr/>
        </p:nvSpPr>
        <p:spPr>
          <a:xfrm>
            <a:off x="2699586" y="2408605"/>
            <a:ext cx="288345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611729"/>
                </a:solidFill>
                <a:latin typeface="Courier Prime"/>
              </a:rPr>
              <a:t>*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Immagine 356"/>
          <p:cNvPicPr/>
          <p:nvPr/>
        </p:nvPicPr>
        <p:blipFill>
          <a:blip r:embed="rId4"/>
          <a:stretch/>
        </p:blipFill>
        <p:spPr>
          <a:xfrm>
            <a:off x="5932441" y="2359623"/>
            <a:ext cx="4725196" cy="3219795"/>
          </a:xfrm>
          <a:prstGeom prst="rect">
            <a:avLst/>
          </a:prstGeom>
          <a:ln w="0">
            <a:noFill/>
          </a:ln>
        </p:spPr>
      </p:pic>
      <p:sp>
        <p:nvSpPr>
          <p:cNvPr id="358" name="CasellaDiTesto 357"/>
          <p:cNvSpPr txBox="1"/>
          <p:nvPr/>
        </p:nvSpPr>
        <p:spPr>
          <a:xfrm>
            <a:off x="5311994" y="5177759"/>
            <a:ext cx="3559408" cy="447049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C9211E"/>
                </a:solidFill>
                <a:latin typeface="Courier New"/>
                <a:ea typeface="Noto Sans CJK SC"/>
              </a:rPr>
              <a:t>* only </a:t>
            </a:r>
            <a:r>
              <a:rPr lang="en-US" sz="1270" b="1" spc="-1" dirty="0">
                <a:solidFill>
                  <a:srgbClr val="C9211E"/>
                </a:solidFill>
                <a:latin typeface="Courier New"/>
              </a:rPr>
              <a:t>J/</a:t>
            </a:r>
            <a:r>
              <a:rPr lang="en-US" sz="1270" b="1" spc="-1" dirty="0">
                <a:solidFill>
                  <a:srgbClr val="C9211E"/>
                </a:solidFill>
                <a:latin typeface="Courier New"/>
                <a:ea typeface="DejaVu Sans"/>
              </a:rPr>
              <a:t>ψ from given Meson decays.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270" b="1" spc="-1" dirty="0">
                <a:solidFill>
                  <a:srgbClr val="C9211E"/>
                </a:solidFill>
                <a:latin typeface="Courier New"/>
                <a:ea typeface="DejaVu Sans"/>
              </a:rPr>
              <a:t>Many more actual J/ψ production.</a:t>
            </a:r>
            <a:r>
              <a:rPr lang="en-US" sz="1270" b="1" spc="-1" dirty="0">
                <a:solidFill>
                  <a:srgbClr val="C9211E"/>
                </a:solidFill>
                <a:latin typeface="Courier New"/>
              </a:rPr>
              <a:t> </a:t>
            </a:r>
            <a:endParaRPr lang="en-US" sz="127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CasellaDiTesto 358"/>
          <p:cNvSpPr txBox="1"/>
          <p:nvPr/>
        </p:nvSpPr>
        <p:spPr>
          <a:xfrm>
            <a:off x="7532543" y="3078035"/>
            <a:ext cx="288345" cy="322633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C9211E"/>
                </a:solidFill>
                <a:latin typeface="Courier Prime"/>
              </a:rPr>
              <a:t>*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asellaDiTesto 359"/>
          <p:cNvSpPr txBox="1"/>
          <p:nvPr/>
        </p:nvSpPr>
        <p:spPr>
          <a:xfrm>
            <a:off x="7532543" y="2163692"/>
            <a:ext cx="2901081" cy="563301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1633" spc="-1" dirty="0">
                <a:solidFill>
                  <a:srgbClr val="4E102D"/>
                </a:solidFill>
                <a:latin typeface="Courier Prime"/>
              </a:rPr>
              <a:t>ecce-note-phys-2021-12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CasellaDiTesto 360"/>
          <p:cNvSpPr txBox="1"/>
          <p:nvPr/>
        </p:nvSpPr>
        <p:spPr>
          <a:xfrm>
            <a:off x="1118114" y="1295741"/>
            <a:ext cx="6633561" cy="787315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dirty="0" err="1">
                <a:solidFill>
                  <a:srgbClr val="395511"/>
                </a:solidFill>
                <a:latin typeface="Courier New"/>
              </a:rPr>
              <a:t>ePIC</a:t>
            </a:r>
            <a:r>
              <a:rPr lang="en-US" sz="1633" b="1" spc="-1" dirty="0">
                <a:solidFill>
                  <a:srgbClr val="395511"/>
                </a:solidFill>
                <a:latin typeface="Courier New"/>
              </a:rPr>
              <a:t> design/simulation/reconstruction in progress. 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dirty="0">
                <a:solidFill>
                  <a:srgbClr val="2A6099"/>
                </a:solidFill>
                <a:latin typeface="Courier New"/>
              </a:rPr>
              <a:t>Can consider previous studies instead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dirty="0">
                <a:solidFill>
                  <a:srgbClr val="8D281E"/>
                </a:solidFill>
                <a:latin typeface="Courier New"/>
              </a:rPr>
              <a:t>But Tagger acceptance too high here (factor several)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CasellaDiTesto 361"/>
          <p:cNvSpPr txBox="1"/>
          <p:nvPr/>
        </p:nvSpPr>
        <p:spPr>
          <a:xfrm>
            <a:off x="5311995" y="5722773"/>
            <a:ext cx="3361191" cy="29063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451" b="1" spc="-1" dirty="0">
                <a:solidFill>
                  <a:srgbClr val="3465A4"/>
                </a:solidFill>
                <a:latin typeface="Courier New"/>
                <a:ea typeface="Noto Sans CJK SC"/>
              </a:rPr>
              <a:t>* COMPASS measured 314 </a:t>
            </a:r>
            <a:r>
              <a:rPr lang="en-US" sz="1451" b="1" spc="-1" dirty="0">
                <a:solidFill>
                  <a:srgbClr val="3465A4"/>
                </a:solidFill>
                <a:latin typeface="Courier New"/>
                <a:ea typeface="DejaVu Sans"/>
              </a:rPr>
              <a:t>ψ(2s)</a:t>
            </a:r>
            <a:r>
              <a:rPr lang="en-US" sz="1451" b="1" spc="-1" dirty="0">
                <a:solidFill>
                  <a:srgbClr val="3465A4"/>
                </a:solidFill>
                <a:latin typeface="Courier New"/>
              </a:rPr>
              <a:t> </a:t>
            </a:r>
            <a:endParaRPr lang="en-US" sz="1451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A1CB4D4-5D5F-304B-E75A-9C8639D5023E}"/>
              </a:ext>
            </a:extLst>
          </p:cNvPr>
          <p:cNvSpPr txBox="1">
            <a:spLocks/>
          </p:cNvSpPr>
          <p:nvPr/>
        </p:nvSpPr>
        <p:spPr>
          <a:xfrm>
            <a:off x="989045" y="-27384"/>
            <a:ext cx="922175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Exotics with EIC : ECCE</a:t>
            </a: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BFE4FDBB-8E02-B916-5B69-DAF464A5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2AF9132-EF0E-DB67-43E3-1E7004C06AA4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magine 248"/>
          <p:cNvPicPr/>
          <p:nvPr/>
        </p:nvPicPr>
        <p:blipFill>
          <a:blip r:embed="rId3"/>
          <a:stretch/>
        </p:blipFill>
        <p:spPr>
          <a:xfrm>
            <a:off x="861118" y="1530220"/>
            <a:ext cx="4091670" cy="3186123"/>
          </a:xfrm>
          <a:prstGeom prst="rect">
            <a:avLst/>
          </a:prstGeom>
          <a:ln w="0">
            <a:noFill/>
          </a:ln>
        </p:spPr>
      </p:pic>
      <p:pic>
        <p:nvPicPr>
          <p:cNvPr id="250" name="Immagine 249"/>
          <p:cNvPicPr/>
          <p:nvPr/>
        </p:nvPicPr>
        <p:blipFill>
          <a:blip r:embed="rId4"/>
          <a:stretch/>
        </p:blipFill>
        <p:spPr>
          <a:xfrm>
            <a:off x="5599360" y="1454224"/>
            <a:ext cx="5894169" cy="4030168"/>
          </a:xfrm>
          <a:prstGeom prst="rect">
            <a:avLst/>
          </a:prstGeom>
          <a:ln w="0">
            <a:noFill/>
          </a:ln>
        </p:spPr>
      </p:pic>
      <p:sp>
        <p:nvSpPr>
          <p:cNvPr id="251" name="CasellaDiTesto 250"/>
          <p:cNvSpPr txBox="1"/>
          <p:nvPr/>
        </p:nvSpPr>
        <p:spPr>
          <a:xfrm>
            <a:off x="1654622" y="4710464"/>
            <a:ext cx="4145241" cy="1022432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dirty="0">
                <a:solidFill>
                  <a:srgbClr val="158466"/>
                </a:solidFill>
                <a:latin typeface="Courier New"/>
              </a:rPr>
              <a:t>Low e- Energy acceptance limit 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dirty="0">
                <a:solidFill>
                  <a:srgbClr val="158466"/>
                </a:solidFill>
                <a:latin typeface="Courier New"/>
              </a:rPr>
              <a:t>by magnets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dirty="0">
                <a:solidFill>
                  <a:srgbClr val="355269"/>
                </a:solidFill>
                <a:latin typeface="Courier New"/>
              </a:rPr>
              <a:t>High e- Energy acceptance limit 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633" b="1" spc="-1" dirty="0">
                <a:solidFill>
                  <a:srgbClr val="355269"/>
                </a:solidFill>
                <a:latin typeface="Courier New"/>
              </a:rPr>
              <a:t>by beam </a:t>
            </a:r>
            <a:endParaRPr lang="en-US" sz="1633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Rettangolo 252"/>
          <p:cNvSpPr/>
          <p:nvPr/>
        </p:nvSpPr>
        <p:spPr>
          <a:xfrm>
            <a:off x="7597854" y="4122672"/>
            <a:ext cx="326551" cy="16327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41190D"/>
              </a:solidFill>
              <a:latin typeface="Courier New"/>
            </a:endParaRPr>
          </a:p>
        </p:txBody>
      </p:sp>
      <p:sp>
        <p:nvSpPr>
          <p:cNvPr id="254" name="Rettangolo 253"/>
          <p:cNvSpPr/>
          <p:nvPr/>
        </p:nvSpPr>
        <p:spPr>
          <a:xfrm>
            <a:off x="9295920" y="4122672"/>
            <a:ext cx="326551" cy="163276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 anchor="ctr">
            <a:noAutofit/>
          </a:bodyPr>
          <a:lstStyle/>
          <a:p>
            <a:endParaRPr lang="en-US" sz="1633" spc="-1" dirty="0">
              <a:solidFill>
                <a:srgbClr val="41190D"/>
              </a:solidFill>
              <a:latin typeface="Courier New"/>
            </a:endParaRPr>
          </a:p>
        </p:txBody>
      </p:sp>
      <p:sp>
        <p:nvSpPr>
          <p:cNvPr id="255" name="CasellaDiTesto 254"/>
          <p:cNvSpPr txBox="1"/>
          <p:nvPr/>
        </p:nvSpPr>
        <p:spPr>
          <a:xfrm>
            <a:off x="1981200" y="1082137"/>
            <a:ext cx="1408089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pc="-1" dirty="0">
                <a:solidFill>
                  <a:srgbClr val="FF0000"/>
                </a:solidFill>
                <a:ea typeface="Cambria" panose="02040503050406030204" pitchFamily="18" charset="0"/>
              </a:rPr>
              <a:t>Acceptance</a:t>
            </a:r>
          </a:p>
        </p:txBody>
      </p:sp>
      <p:sp>
        <p:nvSpPr>
          <p:cNvPr id="256" name="CasellaDiTesto 255"/>
          <p:cNvSpPr txBox="1"/>
          <p:nvPr/>
        </p:nvSpPr>
        <p:spPr>
          <a:xfrm>
            <a:off x="7597854" y="1092749"/>
            <a:ext cx="1532505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pc="-1" dirty="0">
                <a:solidFill>
                  <a:srgbClr val="FF0000"/>
                </a:solidFill>
                <a:ea typeface="Cambria" panose="02040503050406030204" pitchFamily="18" charset="0"/>
              </a:rPr>
              <a:t>Resolutions</a:t>
            </a:r>
          </a:p>
        </p:txBody>
      </p:sp>
      <p:sp>
        <p:nvSpPr>
          <p:cNvPr id="257" name="CasellaDiTesto 256"/>
          <p:cNvSpPr txBox="1"/>
          <p:nvPr/>
        </p:nvSpPr>
        <p:spPr>
          <a:xfrm rot="19440000">
            <a:off x="1751281" y="3071178"/>
            <a:ext cx="2901081" cy="55187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3266" b="1" spc="-1" dirty="0">
                <a:solidFill>
                  <a:srgbClr val="FFFFFF">
                    <a:alpha val="50000"/>
                  </a:srgbClr>
                </a:solidFill>
                <a:latin typeface="Courier New"/>
              </a:rPr>
              <a:t>Preliminary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CasellaDiTesto 257"/>
          <p:cNvSpPr txBox="1"/>
          <p:nvPr/>
        </p:nvSpPr>
        <p:spPr>
          <a:xfrm rot="19440000">
            <a:off x="6747841" y="3300091"/>
            <a:ext cx="2901081" cy="55187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3266" b="1" spc="-1" dirty="0">
                <a:solidFill>
                  <a:srgbClr val="FFFFFF">
                    <a:alpha val="50000"/>
                  </a:srgbClr>
                </a:solidFill>
                <a:latin typeface="Courier New"/>
              </a:rPr>
              <a:t>Preliminary</a:t>
            </a:r>
            <a:endParaRPr lang="en-US" sz="3266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CasellaDiTesto 258"/>
          <p:cNvSpPr txBox="1"/>
          <p:nvPr/>
        </p:nvSpPr>
        <p:spPr>
          <a:xfrm>
            <a:off x="3711894" y="5686199"/>
            <a:ext cx="6957173" cy="264506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270" b="1" spc="-1" dirty="0">
                <a:solidFill>
                  <a:srgbClr val="C9211E"/>
                </a:solidFill>
                <a:latin typeface="Courier New"/>
              </a:rPr>
              <a:t>* Final design/performance  dependent on beam pipe/</a:t>
            </a:r>
            <a:r>
              <a:rPr lang="en-US" sz="1270" b="1" spc="-1" dirty="0" err="1">
                <a:solidFill>
                  <a:srgbClr val="C9211E"/>
                </a:solidFill>
                <a:latin typeface="Courier New"/>
              </a:rPr>
              <a:t>vaccuum</a:t>
            </a:r>
            <a:r>
              <a:rPr lang="en-US" sz="1270" b="1" spc="-1" dirty="0">
                <a:solidFill>
                  <a:srgbClr val="C9211E"/>
                </a:solidFill>
                <a:latin typeface="Courier New"/>
              </a:rPr>
              <a:t>/integration</a:t>
            </a:r>
          </a:p>
        </p:txBody>
      </p:sp>
      <p:sp>
        <p:nvSpPr>
          <p:cNvPr id="260" name="CasellaDiTesto 259"/>
          <p:cNvSpPr txBox="1"/>
          <p:nvPr/>
        </p:nvSpPr>
        <p:spPr>
          <a:xfrm>
            <a:off x="6460476" y="4295418"/>
            <a:ext cx="288345" cy="317081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1633" b="1" spc="-1" dirty="0">
                <a:solidFill>
                  <a:srgbClr val="000000"/>
                </a:solidFill>
                <a:latin typeface="Courier New"/>
              </a:rPr>
              <a:t>p</a:t>
            </a:r>
            <a:endParaRPr lang="en-US" sz="1633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61" name="CasellaDiTesto 260"/>
          <p:cNvSpPr txBox="1"/>
          <p:nvPr/>
        </p:nvSpPr>
        <p:spPr>
          <a:xfrm>
            <a:off x="8093231" y="4285947"/>
            <a:ext cx="329817" cy="395780"/>
          </a:xfrm>
          <a:prstGeom prst="rect">
            <a:avLst/>
          </a:prstGeom>
          <a:noFill/>
          <a:ln w="0">
            <a:noFill/>
          </a:ln>
        </p:spPr>
        <p:txBody>
          <a:bodyPr wrap="none" lIns="81638" tIns="40819" rIns="81638" bIns="40819" anchor="t">
            <a:noAutofit/>
          </a:bodyPr>
          <a:lstStyle/>
          <a:p>
            <a:r>
              <a:rPr lang="en-US" sz="2177" b="1" spc="-1" dirty="0">
                <a:solidFill>
                  <a:srgbClr val="000000"/>
                </a:solidFill>
                <a:latin typeface="Courier New"/>
                <a:ea typeface="Courier New"/>
              </a:rPr>
              <a:t>θ</a:t>
            </a:r>
            <a:endParaRPr lang="en-US" sz="2177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62" name="CasellaDiTesto 261"/>
          <p:cNvSpPr txBox="1"/>
          <p:nvPr/>
        </p:nvSpPr>
        <p:spPr>
          <a:xfrm>
            <a:off x="9851056" y="4216719"/>
            <a:ext cx="329817" cy="395780"/>
          </a:xfrm>
          <a:prstGeom prst="rect">
            <a:avLst/>
          </a:prstGeom>
          <a:noFill/>
          <a:ln w="0">
            <a:noFill/>
          </a:ln>
        </p:spPr>
        <p:txBody>
          <a:bodyPr lIns="81638" tIns="40819" rIns="81638" bIns="40819" anchor="t">
            <a:noAutofit/>
          </a:bodyPr>
          <a:lstStyle/>
          <a:p>
            <a:r>
              <a:rPr lang="en-US" sz="2177" b="1" spc="-1" dirty="0">
                <a:solidFill>
                  <a:srgbClr val="000000"/>
                </a:solidFill>
                <a:latin typeface="Courier New"/>
                <a:ea typeface="Courier New"/>
              </a:rPr>
              <a:t>φ</a:t>
            </a:r>
            <a:endParaRPr lang="en-US" sz="2177" spc="-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A3B6A84-DD4B-9549-7844-FD934E9EE72C}"/>
              </a:ext>
            </a:extLst>
          </p:cNvPr>
          <p:cNvSpPr txBox="1">
            <a:spLocks/>
          </p:cNvSpPr>
          <p:nvPr/>
        </p:nvSpPr>
        <p:spPr>
          <a:xfrm>
            <a:off x="900759" y="-28510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Idealistic Proposed Tagger</a:t>
            </a:r>
          </a:p>
        </p:txBody>
      </p:sp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30663F65-4417-9B0E-071A-EFDBD6A6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506E08CB-F728-F670-3C11-1890B09CB98F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1981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097904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0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8651148" y="1589633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6887776" y="1500230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352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4703797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4495286" y="3103195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435731" y="3028792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9040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7375" y="4105395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657" y="1531515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89498" y="1079611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78105" y="5605224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45E528FB-AD35-4C26-A7E2-B49449B6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CE7CE5F1-08C3-0346-7855-464ED1EFFC49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2D615-A3C7-2445-CC47-0CD74C94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>
            <a:extLst>
              <a:ext uri="{FF2B5EF4-FFF2-40B4-BE49-F238E27FC236}">
                <a16:creationId xmlns:a16="http://schemas.microsoft.com/office/drawing/2014/main" id="{64885116-6CB3-4848-44C0-DE3C44576DA7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ePIC</a:t>
            </a:r>
            <a:r>
              <a:rPr lang="it-IT" sz="3600" dirty="0"/>
              <a:t> detector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EA469B0D-397B-6EC0-2971-BD68EC73A954}"/>
              </a:ext>
            </a:extLst>
          </p:cNvPr>
          <p:cNvGrpSpPr/>
          <p:nvPr/>
        </p:nvGrpSpPr>
        <p:grpSpPr>
          <a:xfrm>
            <a:off x="149289" y="1138334"/>
            <a:ext cx="4655975" cy="5187300"/>
            <a:chOff x="0" y="0"/>
            <a:chExt cx="14242917" cy="10626135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1C412002-37F5-2F48-D2FF-A6B06453EC43}"/>
                </a:ext>
              </a:extLst>
            </p:cNvPr>
            <p:cNvSpPr/>
            <p:nvPr/>
          </p:nvSpPr>
          <p:spPr>
            <a:xfrm>
              <a:off x="12912846" y="9386273"/>
              <a:ext cx="1330071" cy="882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0BAD2544-9242-FD1E-32B3-90744C59B02E}"/>
                </a:ext>
              </a:extLst>
            </p:cNvPr>
            <p:cNvSpPr/>
            <p:nvPr/>
          </p:nvSpPr>
          <p:spPr>
            <a:xfrm>
              <a:off x="0" y="9227363"/>
              <a:ext cx="601655" cy="88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C4FD634D-328B-A86F-92E9-192F58B5DFC1}"/>
                </a:ext>
              </a:extLst>
            </p:cNvPr>
            <p:cNvSpPr/>
            <p:nvPr/>
          </p:nvSpPr>
          <p:spPr>
            <a:xfrm>
              <a:off x="1256289" y="9962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BD3693B6-6037-20A4-3B09-50E31D9F5954}"/>
                </a:ext>
              </a:extLst>
            </p:cNvPr>
            <p:cNvSpPr/>
            <p:nvPr/>
          </p:nvSpPr>
          <p:spPr>
            <a:xfrm>
              <a:off x="55851" y="0"/>
              <a:ext cx="369492" cy="1329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39DB23AD-1B06-F5A4-6E9C-BD29B99B5FE2}"/>
                </a:ext>
              </a:extLst>
            </p:cNvPr>
            <p:cNvSpPr/>
            <p:nvPr/>
          </p:nvSpPr>
          <p:spPr>
            <a:xfrm>
              <a:off x="1383289" y="10089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6D194AE1-338C-54C5-DB4E-B0E76C20986E}"/>
                </a:ext>
              </a:extLst>
            </p:cNvPr>
            <p:cNvSpPr/>
            <p:nvPr/>
          </p:nvSpPr>
          <p:spPr>
            <a:xfrm>
              <a:off x="1510289" y="10216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21" name="Picture 26" descr="Picture 26">
            <a:extLst>
              <a:ext uri="{FF2B5EF4-FFF2-40B4-BE49-F238E27FC236}">
                <a16:creationId xmlns:a16="http://schemas.microsoft.com/office/drawing/2014/main" id="{6F60B5C5-E3F9-7D23-D2DF-7B4F43B0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187" y="244910"/>
            <a:ext cx="1377626" cy="99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474107E7-F6C8-DCF7-1A57-FBDFD40AE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94E8BDD4-68E7-D728-04FF-DEA63FCDAA89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F40874BC-3E8A-8F34-FF75-C1B3CFFBC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5259"/>
            <a:ext cx="8320812" cy="538037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154840E-FFA7-B54B-A270-6C795AD34EE0}"/>
              </a:ext>
            </a:extLst>
          </p:cNvPr>
          <p:cNvSpPr txBox="1"/>
          <p:nvPr/>
        </p:nvSpPr>
        <p:spPr>
          <a:xfrm>
            <a:off x="8192278" y="1443841"/>
            <a:ext cx="399972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Central detector follows </a:t>
            </a:r>
            <a:r>
              <a:rPr lang="it-IT" dirty="0" err="1"/>
              <a:t>familiar</a:t>
            </a:r>
            <a:r>
              <a:rPr lang="it-IT" dirty="0"/>
              <a:t> HEP detector layout: tracking, PID, EM and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calorimetry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Asymmetric</a:t>
            </a:r>
            <a:r>
              <a:rPr lang="it-IT" dirty="0"/>
              <a:t> from </a:t>
            </a:r>
            <a:r>
              <a:rPr lang="it-IT" dirty="0" err="1"/>
              <a:t>forward</a:t>
            </a:r>
            <a:r>
              <a:rPr lang="it-IT" dirty="0"/>
              <a:t> to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rapidity</a:t>
            </a:r>
            <a:r>
              <a:rPr lang="it-IT" dirty="0"/>
              <a:t> </a:t>
            </a:r>
            <a:r>
              <a:rPr lang="it-IT" dirty="0" err="1"/>
              <a:t>reflecting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Extensive</a:t>
            </a:r>
            <a:r>
              <a:rPr lang="it-IT" dirty="0"/>
              <a:t> </a:t>
            </a:r>
            <a:r>
              <a:rPr lang="it-IT" dirty="0" err="1"/>
              <a:t>forward</a:t>
            </a:r>
            <a:r>
              <a:rPr lang="it-IT" dirty="0"/>
              <a:t> and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instrumentation</a:t>
            </a:r>
            <a:r>
              <a:rPr lang="it-IT" dirty="0"/>
              <a:t>: lumi, </a:t>
            </a:r>
            <a:r>
              <a:rPr lang="it-IT" dirty="0" err="1"/>
              <a:t>polarimetry</a:t>
            </a:r>
            <a:r>
              <a:rPr lang="it-IT" dirty="0"/>
              <a:t>, Roman </a:t>
            </a:r>
            <a:r>
              <a:rPr lang="it-IT" dirty="0" err="1"/>
              <a:t>Pots</a:t>
            </a:r>
            <a:r>
              <a:rPr lang="it-IT" dirty="0"/>
              <a:t>, ZDC...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Highly </a:t>
            </a:r>
            <a:r>
              <a:rPr lang="it-IT" dirty="0" err="1"/>
              <a:t>integrated</a:t>
            </a:r>
            <a:r>
              <a:rPr lang="it-IT" dirty="0"/>
              <a:t> with IR and machine lattice -&gt; full detector </a:t>
            </a:r>
            <a:r>
              <a:rPr lang="it-IT" dirty="0" err="1"/>
              <a:t>is</a:t>
            </a:r>
            <a:r>
              <a:rPr lang="it-IT" dirty="0"/>
              <a:t> 90m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Highest scientific flexibility, fully streaming readout electronics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7308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1981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Nuclear modification factors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83" r="2420" b="31900"/>
          <a:stretch/>
        </p:blipFill>
        <p:spPr>
          <a:xfrm>
            <a:off x="6304230" y="3299806"/>
            <a:ext cx="4047356" cy="27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3134" r="2347" b="31987"/>
          <a:stretch/>
        </p:blipFill>
        <p:spPr>
          <a:xfrm>
            <a:off x="1864850" y="3311188"/>
            <a:ext cx="4029691" cy="27437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275294" y="1861275"/>
                <a:ext cx="225215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  <m:r>
                                <m:rPr>
                                  <m:nor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294" y="1861275"/>
                <a:ext cx="2252155" cy="1231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561150" y="1893271"/>
                <a:ext cx="2169248" cy="1199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150" y="1893271"/>
                <a:ext cx="2169248" cy="11991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572770" y="1036501"/>
                <a:ext cx="7954678" cy="649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can use deuteron data to extract the values of the nuclear modification factors </a:t>
                </a:r>
                <a:br>
                  <a:rPr lang="it-IT" dirty="0"/>
                </a:br>
                <a:r>
                  <a:rPr lang="it-IT" dirty="0"/>
                  <a:t>(caveat: for RAA data have different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770" y="1036501"/>
                <a:ext cx="7954678" cy="649345"/>
              </a:xfrm>
              <a:prstGeom prst="rect">
                <a:avLst/>
              </a:prstGeom>
              <a:blipFill>
                <a:blip r:embed="rId7"/>
                <a:stretch>
                  <a:fillRect l="-613" t="-4673" b="-14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3645774" y="3092382"/>
            <a:ext cx="2450226" cy="1692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7987762" y="3262077"/>
            <a:ext cx="2450226" cy="1270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638051" y="2968008"/>
                <a:ext cx="3015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Larger than 1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051" y="2968008"/>
                <a:ext cx="3015890" cy="369332"/>
              </a:xfrm>
              <a:prstGeom prst="rect">
                <a:avLst/>
              </a:prstGeom>
              <a:blipFill>
                <a:blip r:embed="rId8"/>
                <a:stretch>
                  <a:fillRect l="-181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10">
            <a:extLst>
              <a:ext uri="{FF2B5EF4-FFF2-40B4-BE49-F238E27FC236}">
                <a16:creationId xmlns:a16="http://schemas.microsoft.com/office/drawing/2014/main" id="{8AAD57AF-841B-359A-E2F9-AD4B1F77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688C30F5-A9D2-D09D-D655-F2A27C8F2BBE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0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664277" y="1427656"/>
            <a:ext cx="886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/>
              <a:t>We assume a pure Glauber model (RAA = 1) and a value RAA = 5 to rescale Pb-Pb data to pp</a:t>
            </a:r>
          </a:p>
        </p:txBody>
      </p:sp>
      <p:sp>
        <p:nvSpPr>
          <p:cNvPr id="9" name="Rectangle 8"/>
          <p:cNvSpPr/>
          <p:nvPr/>
        </p:nvSpPr>
        <p:spPr>
          <a:xfrm>
            <a:off x="7193865" y="2362782"/>
            <a:ext cx="326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00FF"/>
                </a:solidFill>
              </a:rPr>
              <a:t>Are they similar objects?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81002" y="1001412"/>
            <a:ext cx="686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Guerrieri, Maiani, Piccinini, AP, Polosa, Riquer, PRD92, 034028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Light nuclei at ALICE vs.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20" y="2281473"/>
            <a:ext cx="4260118" cy="4100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70" y="2281474"/>
            <a:ext cx="4237514" cy="40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4527" y="2399540"/>
            <a:ext cx="17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Exponential extr.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4041" y="2371263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Blast-wave extr.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233298" y="1907228"/>
                <a:ext cx="601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is way larger than the extrapolated cross section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98" y="1907228"/>
                <a:ext cx="6017545" cy="369332"/>
              </a:xfrm>
              <a:prstGeom prst="rect">
                <a:avLst/>
              </a:prstGeom>
              <a:blipFill>
                <a:blip r:embed="rId6"/>
                <a:stretch>
                  <a:fillRect l="-810" t="-10000" r="-10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5651822" y="4488913"/>
            <a:ext cx="0" cy="102745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numero diapositiva 10">
            <a:extLst>
              <a:ext uri="{FF2B5EF4-FFF2-40B4-BE49-F238E27FC236}">
                <a16:creationId xmlns:a16="http://schemas.microsoft.com/office/drawing/2014/main" id="{4424C9C5-D72D-3DE3-784A-A72A3C0E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07DCD6F6-062B-163F-F704-E51E848FA547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83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1732601" y="1322733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714167" y="5054496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04" y="1498889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3"/>
              <p:cNvSpPr txBox="1"/>
              <p:nvPr/>
            </p:nvSpPr>
            <p:spPr>
              <a:xfrm>
                <a:off x="1895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/>
                            </a:rPr>
                            <m:t>→</m:t>
                          </m:r>
                          <m:r>
                            <a:rPr lang="it-IT" i="1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i="1">
                          <a:latin typeface="Cambria Math"/>
                        </a:rPr>
                        <m:t>≈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𝑋</m:t>
                        </m:r>
                        <m:r>
                          <a:rPr lang="it-IT" i="1">
                            <a:latin typeface="Cambria Math"/>
                          </a:rPr>
                          <m:t>(</m:t>
                        </m:r>
                        <m:r>
                          <a:rPr lang="it-IT" i="1">
                            <a:latin typeface="Cambria Math"/>
                          </a:rPr>
                          <m:t>3872</m:t>
                        </m:r>
                        <m:r>
                          <a:rPr lang="it-IT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379733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ounded Rectangle 32"/>
              <p:cNvSpPr/>
              <p:nvPr/>
            </p:nvSpPr>
            <p:spPr>
              <a:xfrm>
                <a:off x="6227455" y="1322733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55" y="1322733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6251700" y="1368255"/>
            <a:ext cx="4061702" cy="1330969"/>
            <a:chOff x="-9561" y="1115616"/>
            <a:chExt cx="4061702" cy="1330969"/>
          </a:xfrm>
        </p:grpSpPr>
        <p:grpSp>
          <p:nvGrpSpPr>
            <p:cNvPr id="39" name="Gruppo 9"/>
            <p:cNvGrpSpPr/>
            <p:nvPr/>
          </p:nvGrpSpPr>
          <p:grpSpPr>
            <a:xfrm>
              <a:off x="27672" y="1115616"/>
              <a:ext cx="627118" cy="588523"/>
              <a:chOff x="793453" y="2808824"/>
              <a:chExt cx="94730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793453" y="2821008"/>
                    <a:ext cx="758297" cy="5578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453" y="2821008"/>
                    <a:ext cx="758297" cy="5578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1" name="Rettangolo 12"/>
                <p:cNvSpPr/>
                <p:nvPr/>
              </p:nvSpPr>
              <p:spPr>
                <a:xfrm>
                  <a:off x="-9561" y="2049425"/>
                  <a:ext cx="521233" cy="3971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561" y="2049425"/>
                  <a:ext cx="521233" cy="39716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37875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37875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37875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37875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378758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Rettangolo 4"/>
              <p:cNvSpPr/>
              <p:nvPr/>
            </p:nvSpPr>
            <p:spPr>
              <a:xfrm>
                <a:off x="6195186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</a:t>
                </a:r>
                <a:r>
                  <a:rPr lang="it-IT" dirty="0" err="1"/>
                  <a:t>comovers</a:t>
                </a:r>
                <a:r>
                  <a:rPr lang="it-IT" dirty="0"/>
                  <a:t>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186" y="2694794"/>
                <a:ext cx="4275051" cy="2816156"/>
              </a:xfrm>
              <a:prstGeom prst="rect">
                <a:avLst/>
              </a:prstGeom>
              <a:blipFill>
                <a:blip r:embed="rId14"/>
                <a:stretch>
                  <a:fillRect l="-1140" t="-1082" r="-712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0320" y="1376321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714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AEB3422-AD72-653A-3D2B-08D936917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915DB98A-22D0-E85A-5B9C-E46D0477D81E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BC74BBC-A577-9B5A-89D3-2571DADD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6D1F5B18-D087-4793-CC6F-2330F87961C4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835" y="4189885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981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5540524" y="1275307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524" y="1275307"/>
                <a:ext cx="4670277" cy="1200329"/>
              </a:xfrm>
              <a:prstGeom prst="rect">
                <a:avLst/>
              </a:prstGeom>
              <a:blipFill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71" y="1168503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102755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643071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5540524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524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4676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1593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4676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/>
                </a:br>
                <a:r>
                  <a:rPr lang="it-IT" dirty="0"/>
                  <a:t>are not molecules,</a:t>
                </a:r>
                <a:br>
                  <a:rPr lang="it-IT" dirty="0"/>
                </a:br>
                <a:r>
                  <a:rPr lang="it-IT" dirty="0"/>
                  <a:t>but they decrease</a:t>
                </a:r>
              </a:p>
            </p:txBody>
          </p:sp>
        </mc:Choice>
        <mc:Fallback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7804180" y="3105835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8061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981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0504" y="1302694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"/>
              <p:cNvSpPr txBox="1"/>
              <p:nvPr/>
            </p:nvSpPr>
            <p:spPr>
              <a:xfrm>
                <a:off x="4105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/>
              </a:p>
            </p:txBody>
          </p:sp>
        </mc:Choice>
        <mc:Fallback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686" y="2899055"/>
                <a:ext cx="3632918" cy="9727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7057732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683392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Model one takes </a:t>
                </a:r>
                <a14:m>
                  <m:oMath xmlns:m="http://schemas.openxmlformats.org/officeDocument/2006/math">
                    <m:r>
                      <a:rPr lang="ar-AE" i="1"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392" y="4532619"/>
                <a:ext cx="8984609" cy="963982"/>
              </a:xfrm>
              <a:prstGeom prst="rect">
                <a:avLst/>
              </a:prstGeom>
              <a:blipFill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750504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2653789" y="2669527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5768839" y="2538011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7624539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539" y="3828029"/>
                <a:ext cx="2884071" cy="656590"/>
              </a:xfrm>
              <a:prstGeom prst="rect">
                <a:avLst/>
              </a:prstGeom>
              <a:blipFill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3940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305726" y="2899056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160388" y="3682768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799234" y="5424641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BB2C5866-4243-E939-131E-B59A8409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11675087-2082-4E8B-30F6-0026208390DE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24000" y="1141220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141220"/>
                <a:ext cx="4790114" cy="646331"/>
              </a:xfrm>
              <a:prstGeom prst="rect">
                <a:avLst/>
              </a:prstGeom>
              <a:blipFill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2291060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3358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6036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776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8807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7273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7176118" y="4006789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7247952" y="368645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7278872" y="3818633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numero diapositiva 10">
            <a:extLst>
              <a:ext uri="{FF2B5EF4-FFF2-40B4-BE49-F238E27FC236}">
                <a16:creationId xmlns:a16="http://schemas.microsoft.com/office/drawing/2014/main" id="{FD386F28-7373-20B9-2015-C8CBC936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9BE882F1-6CC9-3F75-774E-0E154DA4421D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1981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822094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094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52400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763867" y="986860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76" y="2612306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3917005" y="2472951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813838" y="2961406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838" y="2961406"/>
                <a:ext cx="3079241" cy="646331"/>
              </a:xfrm>
              <a:prstGeom prst="rect">
                <a:avLst/>
              </a:prstGeom>
              <a:blipFill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egnaposto numero diapositiva 10">
            <a:extLst>
              <a:ext uri="{FF2B5EF4-FFF2-40B4-BE49-F238E27FC236}">
                <a16:creationId xmlns:a16="http://schemas.microsoft.com/office/drawing/2014/main" id="{D5544829-7C45-7747-90B7-3D068105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9E9CE6E1-C52F-F226-BDF3-D84B2F420B3B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600200" y="2193607"/>
                <a:ext cx="4980562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The coalescence momentum </a:t>
                </a:r>
                <a:br>
                  <a:rPr lang="en-US" sz="2000" dirty="0"/>
                </a:br>
                <a:r>
                  <a:rPr lang="en-US" sz="2000" dirty="0"/>
                  <a:t>for the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it-IT" sz="2000" dirty="0" err="1"/>
                  <a:t>Controversies</a:t>
                </a:r>
                <a:r>
                  <a:rPr lang="it-IT" sz="20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sz="2000" dirty="0"/>
                  <a:t>: </a:t>
                </a:r>
                <a:br>
                  <a:rPr lang="it-IT" sz="2000" dirty="0"/>
                </a:br>
                <a:r>
                  <a:rPr lang="it-IT" sz="2000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000" dirty="0"/>
              </a:p>
              <a:p>
                <a:r>
                  <a:rPr lang="it-IT" sz="2000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endParaRPr lang="it-IT" sz="20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193607"/>
                <a:ext cx="4980562" cy="3477875"/>
              </a:xfrm>
              <a:prstGeom prst="rect">
                <a:avLst/>
              </a:prstGeom>
              <a:blipFill>
                <a:blip r:embed="rId4"/>
                <a:stretch>
                  <a:fillRect l="-1346" t="-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576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1D839DA8-4579-F3BD-D280-C02A3CC0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4E64C522-2453-D874-336D-0A673F570C03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07E74-1678-10CF-3119-A309D6BF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>
            <a:extLst>
              <a:ext uri="{FF2B5EF4-FFF2-40B4-BE49-F238E27FC236}">
                <a16:creationId xmlns:a16="http://schemas.microsoft.com/office/drawing/2014/main" id="{C9C2451C-2255-8095-202F-5827C0F4C12E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ePIC</a:t>
            </a:r>
            <a:r>
              <a:rPr lang="it-IT" sz="3600" dirty="0"/>
              <a:t> detector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859994AA-82AE-5115-0B5D-976D3550A332}"/>
              </a:ext>
            </a:extLst>
          </p:cNvPr>
          <p:cNvGrpSpPr/>
          <p:nvPr/>
        </p:nvGrpSpPr>
        <p:grpSpPr>
          <a:xfrm>
            <a:off x="149289" y="1138334"/>
            <a:ext cx="4655975" cy="5187300"/>
            <a:chOff x="0" y="0"/>
            <a:chExt cx="14242917" cy="10626135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0DA4149C-C0AF-8A25-FE4F-98FFD6B166B0}"/>
                </a:ext>
              </a:extLst>
            </p:cNvPr>
            <p:cNvSpPr/>
            <p:nvPr/>
          </p:nvSpPr>
          <p:spPr>
            <a:xfrm>
              <a:off x="12912846" y="9386273"/>
              <a:ext cx="1330071" cy="882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E67AD91E-FC9D-8850-4159-FC117A0C4BFB}"/>
                </a:ext>
              </a:extLst>
            </p:cNvPr>
            <p:cNvSpPr/>
            <p:nvPr/>
          </p:nvSpPr>
          <p:spPr>
            <a:xfrm>
              <a:off x="0" y="9227363"/>
              <a:ext cx="601655" cy="88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1613FD9A-5CEF-6625-A189-AFCF15F63652}"/>
                </a:ext>
              </a:extLst>
            </p:cNvPr>
            <p:cNvSpPr/>
            <p:nvPr/>
          </p:nvSpPr>
          <p:spPr>
            <a:xfrm>
              <a:off x="1256289" y="9962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64AD7A8C-E7EE-4481-F7AE-C566121E97D9}"/>
                </a:ext>
              </a:extLst>
            </p:cNvPr>
            <p:cNvSpPr/>
            <p:nvPr/>
          </p:nvSpPr>
          <p:spPr>
            <a:xfrm>
              <a:off x="55851" y="0"/>
              <a:ext cx="369492" cy="1329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CD3E0635-781E-A29B-347B-D1338EDFD6F3}"/>
                </a:ext>
              </a:extLst>
            </p:cNvPr>
            <p:cNvSpPr/>
            <p:nvPr/>
          </p:nvSpPr>
          <p:spPr>
            <a:xfrm>
              <a:off x="1383289" y="10089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9F163F9D-8F2B-03ED-3816-BF7C549F9160}"/>
                </a:ext>
              </a:extLst>
            </p:cNvPr>
            <p:cNvSpPr/>
            <p:nvPr/>
          </p:nvSpPr>
          <p:spPr>
            <a:xfrm>
              <a:off x="1510289" y="10216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11" name="Tracking:…">
            <a:extLst>
              <a:ext uri="{FF2B5EF4-FFF2-40B4-BE49-F238E27FC236}">
                <a16:creationId xmlns:a16="http://schemas.microsoft.com/office/drawing/2014/main" id="{7938C561-1B29-4C65-3DF2-CC8136EFE07F}"/>
              </a:ext>
            </a:extLst>
          </p:cNvPr>
          <p:cNvSpPr txBox="1"/>
          <p:nvPr/>
        </p:nvSpPr>
        <p:spPr>
          <a:xfrm>
            <a:off x="6922103" y="811097"/>
            <a:ext cx="5189033" cy="511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spcBef>
                <a:spcPts val="300"/>
              </a:spcBef>
              <a:defRPr sz="36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Tracking:</a:t>
            </a:r>
            <a:endParaRPr sz="1600" b="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New 1.7T solenoid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thin</a:t>
            </a:r>
            <a:r>
              <a:rPr lang="it-IT" sz="1600" dirty="0"/>
              <a:t> Si </a:t>
            </a:r>
            <a:r>
              <a:rPr lang="it-IT" sz="1600" dirty="0" err="1"/>
              <a:t>Monolithic</a:t>
            </a:r>
            <a:r>
              <a:rPr lang="it-IT" sz="1600" dirty="0"/>
              <a:t> </a:t>
            </a:r>
            <a:r>
              <a:rPr lang="it-IT" sz="1600" dirty="0" err="1"/>
              <a:t>Activ</a:t>
            </a:r>
            <a:r>
              <a:rPr lang="it-IT" sz="1600" dirty="0"/>
              <a:t> Pixel </a:t>
            </a:r>
            <a:r>
              <a:rPr lang="it-IT" sz="1600" dirty="0" err="1"/>
              <a:t>Sensors</a:t>
            </a:r>
            <a:r>
              <a:rPr lang="it-IT" sz="1600" dirty="0"/>
              <a:t> (MAPS)</a:t>
            </a:r>
            <a:r>
              <a:rPr sz="1600" dirty="0"/>
              <a:t> Tracker</a:t>
            </a:r>
            <a:r>
              <a:rPr lang="it-IT" sz="1600" dirty="0"/>
              <a:t> – barrel and disks</a:t>
            </a:r>
            <a:endParaRPr sz="160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Gaseous</a:t>
            </a:r>
            <a:r>
              <a:rPr lang="it-IT" sz="1600" dirty="0"/>
              <a:t> tracker: </a:t>
            </a:r>
            <a:r>
              <a:rPr sz="1600" dirty="0"/>
              <a:t>M</a:t>
            </a:r>
            <a:r>
              <a:rPr lang="it-IT" sz="1600" dirty="0" err="1"/>
              <a:t>icropattern</a:t>
            </a:r>
            <a:r>
              <a:rPr lang="it-IT" sz="1600" dirty="0"/>
              <a:t> </a:t>
            </a:r>
            <a:r>
              <a:rPr lang="it-IT" sz="1600" dirty="0" err="1"/>
              <a:t>gaseous</a:t>
            </a:r>
            <a:r>
              <a:rPr lang="it-IT" sz="1600" dirty="0"/>
              <a:t> detectors (M</a:t>
            </a:r>
            <a:r>
              <a:rPr sz="1600" dirty="0"/>
              <a:t>PGDs</a:t>
            </a:r>
            <a:r>
              <a:rPr lang="it-IT" sz="1600" dirty="0"/>
              <a:t>)</a:t>
            </a:r>
            <a:r>
              <a:rPr sz="1600" dirty="0"/>
              <a:t> (</a:t>
            </a:r>
            <a:r>
              <a:rPr sz="1600" dirty="0" err="1"/>
              <a:t>μRWELL</a:t>
            </a:r>
            <a:r>
              <a:rPr sz="1600" dirty="0"/>
              <a:t>/</a:t>
            </a:r>
            <a:r>
              <a:rPr sz="1600" dirty="0" err="1"/>
              <a:t>μMegas</a:t>
            </a:r>
            <a:r>
              <a:rPr sz="1600" dirty="0"/>
              <a:t>)</a:t>
            </a:r>
          </a:p>
          <a:p>
            <a:pPr algn="l" defTabSz="457200">
              <a:spcBef>
                <a:spcPts val="300"/>
              </a:spcBef>
              <a:defRPr sz="36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PID:</a:t>
            </a:r>
            <a:endParaRPr sz="1600" b="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High Performance </a:t>
            </a:r>
            <a:r>
              <a:rPr sz="1600" dirty="0"/>
              <a:t>DIRC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Proximity</a:t>
            </a:r>
            <a:r>
              <a:rPr lang="it-IT" sz="1600" dirty="0"/>
              <a:t> </a:t>
            </a:r>
            <a:r>
              <a:rPr lang="it-IT" sz="1600" dirty="0" err="1"/>
              <a:t>focussing</a:t>
            </a:r>
            <a:r>
              <a:rPr lang="it-IT" sz="1600" dirty="0"/>
              <a:t> RICH - </a:t>
            </a:r>
            <a:r>
              <a:rPr lang="it-IT" sz="1600" dirty="0" err="1"/>
              <a:t>forward</a:t>
            </a:r>
            <a:endParaRPr sz="1600" dirty="0"/>
          </a:p>
          <a:p>
            <a:pPr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Dual RICH (aerogel + gas) - </a:t>
            </a:r>
            <a:r>
              <a:rPr lang="it-IT" sz="1600" dirty="0" err="1"/>
              <a:t>backward</a:t>
            </a:r>
            <a:r>
              <a:rPr lang="it-IT" sz="1600" dirty="0"/>
              <a:t> </a:t>
            </a:r>
          </a:p>
          <a:p>
            <a:pPr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AC-LGAD (~30ps TOF)</a:t>
            </a:r>
            <a:r>
              <a:rPr lang="it-IT" sz="1600" dirty="0"/>
              <a:t> – </a:t>
            </a:r>
            <a:r>
              <a:rPr lang="it-IT" sz="1600" dirty="0" err="1"/>
              <a:t>barrel+forward</a:t>
            </a:r>
            <a:endParaRPr sz="1600" dirty="0"/>
          </a:p>
          <a:p>
            <a:pPr algn="l" defTabSz="457200">
              <a:spcBef>
                <a:spcPts val="300"/>
              </a:spcBef>
              <a:defRPr sz="36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EM </a:t>
            </a:r>
            <a:r>
              <a:rPr sz="1600" dirty="0"/>
              <a:t>Calorimetry:</a:t>
            </a:r>
            <a:endParaRPr sz="1600" b="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Imaging</a:t>
            </a:r>
            <a:r>
              <a:rPr sz="1600" b="1" dirty="0"/>
              <a:t> </a:t>
            </a:r>
            <a:r>
              <a:rPr sz="1600" dirty="0" err="1"/>
              <a:t>Si+PbW</a:t>
            </a:r>
            <a:r>
              <a:rPr sz="1600" dirty="0"/>
              <a:t> </a:t>
            </a:r>
            <a:r>
              <a:rPr lang="it-IT" sz="1600" dirty="0"/>
              <a:t>- </a:t>
            </a:r>
            <a:r>
              <a:rPr sz="1600" dirty="0"/>
              <a:t>Barrel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PbWO</a:t>
            </a:r>
            <a:r>
              <a:rPr sz="1600" baseline="-25000" dirty="0"/>
              <a:t>4</a:t>
            </a:r>
            <a:r>
              <a:rPr sz="1600" dirty="0"/>
              <a:t> </a:t>
            </a:r>
            <a:r>
              <a:rPr lang="it-IT" sz="1600" dirty="0" err="1"/>
              <a:t>crystals</a:t>
            </a:r>
            <a:r>
              <a:rPr sz="1600" dirty="0"/>
              <a:t> </a:t>
            </a:r>
            <a:r>
              <a:rPr lang="it-IT" sz="1600" dirty="0"/>
              <a:t>- </a:t>
            </a:r>
            <a:r>
              <a:rPr sz="1600" dirty="0"/>
              <a:t>backward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Finely segmented </a:t>
            </a:r>
            <a:r>
              <a:rPr sz="1600" dirty="0" err="1"/>
              <a:t>EMCal</a:t>
            </a:r>
            <a:r>
              <a:rPr sz="1600" dirty="0"/>
              <a:t> </a:t>
            </a:r>
            <a:r>
              <a:rPr lang="it-IT" sz="1600" dirty="0"/>
              <a:t>– </a:t>
            </a:r>
            <a:r>
              <a:rPr lang="it-IT" sz="1600" dirty="0" err="1"/>
              <a:t>forward</a:t>
            </a:r>
            <a:endParaRPr lang="it-IT" sz="160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b="1" dirty="0" err="1"/>
              <a:t>Hadron</a:t>
            </a:r>
            <a:r>
              <a:rPr lang="it-IT" sz="1600" b="1" dirty="0"/>
              <a:t> </a:t>
            </a:r>
            <a:r>
              <a:rPr lang="it-IT" sz="1600" b="1" dirty="0" err="1"/>
              <a:t>calorimetry</a:t>
            </a:r>
            <a:r>
              <a:rPr lang="it-IT" sz="1600" b="1" dirty="0"/>
              <a:t>: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FeSc</a:t>
            </a:r>
            <a:r>
              <a:rPr lang="it-IT" sz="1600" dirty="0"/>
              <a:t> – barrel </a:t>
            </a:r>
            <a:r>
              <a:rPr sz="1600" dirty="0"/>
              <a:t>(</a:t>
            </a:r>
            <a:r>
              <a:rPr sz="1600" dirty="0" err="1"/>
              <a:t>sPHENIX</a:t>
            </a:r>
            <a:r>
              <a:rPr sz="1600" dirty="0"/>
              <a:t> re-use)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Steel/</a:t>
            </a:r>
            <a:r>
              <a:rPr lang="it-IT" sz="1600" dirty="0" err="1"/>
              <a:t>Scint</a:t>
            </a:r>
            <a:r>
              <a:rPr lang="it-IT" sz="1600" dirty="0"/>
              <a:t> – W/</a:t>
            </a:r>
            <a:r>
              <a:rPr lang="it-IT" sz="1600" dirty="0" err="1"/>
              <a:t>Scint</a:t>
            </a:r>
            <a:r>
              <a:rPr sz="1600" dirty="0"/>
              <a:t> </a:t>
            </a:r>
            <a:r>
              <a:rPr lang="it-IT" sz="1600" dirty="0" err="1"/>
              <a:t>backward</a:t>
            </a:r>
            <a:r>
              <a:rPr lang="it-IT" sz="1600" dirty="0"/>
              <a:t>/</a:t>
            </a:r>
            <a:r>
              <a:rPr lang="it-IT" sz="1600" dirty="0" err="1"/>
              <a:t>forward</a:t>
            </a:r>
            <a:r>
              <a:rPr lang="it-IT" sz="1600" dirty="0"/>
              <a:t> (</a:t>
            </a:r>
            <a:r>
              <a:rPr sz="1600" dirty="0"/>
              <a:t>tail-catcher) 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D27368BA-135F-B5ED-B026-3D3EB699A136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1138334"/>
            <a:ext cx="6818888" cy="5087330"/>
            <a:chOff x="0" y="0"/>
            <a:chExt cx="14242916" cy="10626134"/>
          </a:xfrm>
        </p:grpSpPr>
        <p:pic>
          <p:nvPicPr>
            <p:cNvPr id="13" name="pasted-movie.png" descr="pasted-movie.png">
              <a:extLst>
                <a:ext uri="{FF2B5EF4-FFF2-40B4-BE49-F238E27FC236}">
                  <a16:creationId xmlns:a16="http://schemas.microsoft.com/office/drawing/2014/main" id="{6297BE40-C3DF-F085-663E-E90C9CE72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31" y="39254"/>
              <a:ext cx="14040969" cy="1002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385BC5DF-4A4A-959F-DD54-EE4F42D0BB92}"/>
                </a:ext>
              </a:extLst>
            </p:cNvPr>
            <p:cNvSpPr/>
            <p:nvPr/>
          </p:nvSpPr>
          <p:spPr>
            <a:xfrm>
              <a:off x="12912846" y="9386273"/>
              <a:ext cx="1330071" cy="882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491E177B-0AA6-5B76-0503-8F6258F9CE2D}"/>
                </a:ext>
              </a:extLst>
            </p:cNvPr>
            <p:cNvSpPr/>
            <p:nvPr/>
          </p:nvSpPr>
          <p:spPr>
            <a:xfrm>
              <a:off x="0" y="9227363"/>
              <a:ext cx="601655" cy="88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879CD7B7-3D8F-AA88-95AD-82F7D73C2F2D}"/>
                </a:ext>
              </a:extLst>
            </p:cNvPr>
            <p:cNvSpPr/>
            <p:nvPr/>
          </p:nvSpPr>
          <p:spPr>
            <a:xfrm>
              <a:off x="1256289" y="9962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" name="Rectangle">
              <a:extLst>
                <a:ext uri="{FF2B5EF4-FFF2-40B4-BE49-F238E27FC236}">
                  <a16:creationId xmlns:a16="http://schemas.microsoft.com/office/drawing/2014/main" id="{ADD9A36F-92CF-47E3-7EF0-52B93F7E80D6}"/>
                </a:ext>
              </a:extLst>
            </p:cNvPr>
            <p:cNvSpPr/>
            <p:nvPr/>
          </p:nvSpPr>
          <p:spPr>
            <a:xfrm>
              <a:off x="55851" y="0"/>
              <a:ext cx="369492" cy="1329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26690E0B-7C8D-E28A-0F46-B557AF61636C}"/>
                </a:ext>
              </a:extLst>
            </p:cNvPr>
            <p:cNvSpPr/>
            <p:nvPr/>
          </p:nvSpPr>
          <p:spPr>
            <a:xfrm>
              <a:off x="1383289" y="10089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Rectangle">
              <a:extLst>
                <a:ext uri="{FF2B5EF4-FFF2-40B4-BE49-F238E27FC236}">
                  <a16:creationId xmlns:a16="http://schemas.microsoft.com/office/drawing/2014/main" id="{6BE81962-6640-0693-FBC8-F9F0AF2FE67D}"/>
                </a:ext>
              </a:extLst>
            </p:cNvPr>
            <p:cNvSpPr/>
            <p:nvPr/>
          </p:nvSpPr>
          <p:spPr>
            <a:xfrm>
              <a:off x="1510289" y="10216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1" name="Picture 26" descr="Picture 26">
            <a:extLst>
              <a:ext uri="{FF2B5EF4-FFF2-40B4-BE49-F238E27FC236}">
                <a16:creationId xmlns:a16="http://schemas.microsoft.com/office/drawing/2014/main" id="{C5FAEE74-BA3D-0AEF-D38B-1BD7F896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187" y="69664"/>
            <a:ext cx="1377626" cy="99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08C7D1E5-1138-F3F0-78CF-6BE6CD4D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897BC4EB-D085-EA1C-D921-762BA235ADB8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8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605AE-F22F-5215-AFB4-4D330229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>
            <a:extLst>
              <a:ext uri="{FF2B5EF4-FFF2-40B4-BE49-F238E27FC236}">
                <a16:creationId xmlns:a16="http://schemas.microsoft.com/office/drawing/2014/main" id="{5136DAD6-8DC7-65A5-AF5B-626AD74142D7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ePIC</a:t>
            </a:r>
            <a:r>
              <a:rPr lang="it-IT" sz="3600" dirty="0"/>
              <a:t> detector</a:t>
            </a: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DC9CF7E1-0092-3879-C1CF-293EB68E7C28}"/>
              </a:ext>
            </a:extLst>
          </p:cNvPr>
          <p:cNvGrpSpPr/>
          <p:nvPr/>
        </p:nvGrpSpPr>
        <p:grpSpPr>
          <a:xfrm>
            <a:off x="149289" y="1138334"/>
            <a:ext cx="4655975" cy="5187300"/>
            <a:chOff x="0" y="0"/>
            <a:chExt cx="14242917" cy="10626135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58274D35-7C18-FB08-4F08-6759D402F3A1}"/>
                </a:ext>
              </a:extLst>
            </p:cNvPr>
            <p:cNvSpPr/>
            <p:nvPr/>
          </p:nvSpPr>
          <p:spPr>
            <a:xfrm>
              <a:off x="12912846" y="9386273"/>
              <a:ext cx="1330071" cy="882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D9C78A3B-172C-E214-82AB-530904A81FF2}"/>
                </a:ext>
              </a:extLst>
            </p:cNvPr>
            <p:cNvSpPr/>
            <p:nvPr/>
          </p:nvSpPr>
          <p:spPr>
            <a:xfrm>
              <a:off x="0" y="9227363"/>
              <a:ext cx="601655" cy="88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547FE965-485E-704E-087A-24A6620465C4}"/>
                </a:ext>
              </a:extLst>
            </p:cNvPr>
            <p:cNvSpPr/>
            <p:nvPr/>
          </p:nvSpPr>
          <p:spPr>
            <a:xfrm>
              <a:off x="1256289" y="9962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1261713-318A-3020-AE65-30E35751616F}"/>
                </a:ext>
              </a:extLst>
            </p:cNvPr>
            <p:cNvSpPr/>
            <p:nvPr/>
          </p:nvSpPr>
          <p:spPr>
            <a:xfrm>
              <a:off x="55851" y="0"/>
              <a:ext cx="369492" cy="1329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0BFA1E18-7007-452E-A53F-6088243703A4}"/>
                </a:ext>
              </a:extLst>
            </p:cNvPr>
            <p:cNvSpPr/>
            <p:nvPr/>
          </p:nvSpPr>
          <p:spPr>
            <a:xfrm>
              <a:off x="1383289" y="10089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FC6BF4B3-F768-3B3A-B090-668A294A229C}"/>
                </a:ext>
              </a:extLst>
            </p:cNvPr>
            <p:cNvSpPr/>
            <p:nvPr/>
          </p:nvSpPr>
          <p:spPr>
            <a:xfrm>
              <a:off x="1510289" y="10216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sp>
        <p:nvSpPr>
          <p:cNvPr id="11" name="Tracking:…">
            <a:extLst>
              <a:ext uri="{FF2B5EF4-FFF2-40B4-BE49-F238E27FC236}">
                <a16:creationId xmlns:a16="http://schemas.microsoft.com/office/drawing/2014/main" id="{6FE601BC-841C-4986-BD78-34CBDD5FA922}"/>
              </a:ext>
            </a:extLst>
          </p:cNvPr>
          <p:cNvSpPr txBox="1"/>
          <p:nvPr/>
        </p:nvSpPr>
        <p:spPr>
          <a:xfrm>
            <a:off x="6922103" y="811097"/>
            <a:ext cx="5189033" cy="511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spcBef>
                <a:spcPts val="300"/>
              </a:spcBef>
              <a:defRPr sz="36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Tracking:</a:t>
            </a:r>
            <a:endParaRPr sz="1600" b="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New 1.7T solenoid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Very</a:t>
            </a:r>
            <a:r>
              <a:rPr lang="it-IT" sz="1600" dirty="0"/>
              <a:t> </a:t>
            </a:r>
            <a:r>
              <a:rPr lang="it-IT" sz="1600" dirty="0" err="1"/>
              <a:t>thin</a:t>
            </a:r>
            <a:r>
              <a:rPr lang="it-IT" sz="1600" dirty="0"/>
              <a:t> Si </a:t>
            </a:r>
            <a:r>
              <a:rPr lang="it-IT" sz="1600" dirty="0" err="1"/>
              <a:t>Monolithic</a:t>
            </a:r>
            <a:r>
              <a:rPr lang="it-IT" sz="1600" dirty="0"/>
              <a:t> </a:t>
            </a:r>
            <a:r>
              <a:rPr lang="it-IT" sz="1600" dirty="0" err="1"/>
              <a:t>Activ</a:t>
            </a:r>
            <a:r>
              <a:rPr lang="it-IT" sz="1600" dirty="0"/>
              <a:t> Pixel </a:t>
            </a:r>
            <a:r>
              <a:rPr lang="it-IT" sz="1600" dirty="0" err="1"/>
              <a:t>Sensors</a:t>
            </a:r>
            <a:r>
              <a:rPr lang="it-IT" sz="1600" dirty="0"/>
              <a:t> (MAPS)</a:t>
            </a:r>
            <a:r>
              <a:rPr sz="1600" dirty="0"/>
              <a:t> Tracker</a:t>
            </a:r>
            <a:r>
              <a:rPr lang="it-IT" sz="1600" dirty="0"/>
              <a:t> – barrel and disks</a:t>
            </a:r>
            <a:endParaRPr sz="160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Gaseous</a:t>
            </a:r>
            <a:r>
              <a:rPr lang="it-IT" sz="1600" dirty="0"/>
              <a:t> tracker: </a:t>
            </a:r>
            <a:r>
              <a:rPr sz="1600" dirty="0"/>
              <a:t>M</a:t>
            </a:r>
            <a:r>
              <a:rPr lang="it-IT" sz="1600" dirty="0" err="1"/>
              <a:t>icropattern</a:t>
            </a:r>
            <a:r>
              <a:rPr lang="it-IT" sz="1600" dirty="0"/>
              <a:t> </a:t>
            </a:r>
            <a:r>
              <a:rPr lang="it-IT" sz="1600" dirty="0" err="1"/>
              <a:t>gaseous</a:t>
            </a:r>
            <a:r>
              <a:rPr lang="it-IT" sz="1600" dirty="0"/>
              <a:t> detectors (M</a:t>
            </a:r>
            <a:r>
              <a:rPr sz="1600" dirty="0"/>
              <a:t>PGDs</a:t>
            </a:r>
            <a:r>
              <a:rPr lang="it-IT" sz="1600" dirty="0"/>
              <a:t>)</a:t>
            </a:r>
            <a:r>
              <a:rPr sz="1600" dirty="0"/>
              <a:t> (</a:t>
            </a:r>
            <a:r>
              <a:rPr sz="1600" dirty="0" err="1"/>
              <a:t>μRWELL</a:t>
            </a:r>
            <a:r>
              <a:rPr sz="1600" dirty="0"/>
              <a:t>/</a:t>
            </a:r>
            <a:r>
              <a:rPr sz="1600" dirty="0" err="1"/>
              <a:t>μMegas</a:t>
            </a:r>
            <a:r>
              <a:rPr sz="1600" dirty="0"/>
              <a:t>)</a:t>
            </a:r>
          </a:p>
          <a:p>
            <a:pPr algn="l" defTabSz="457200">
              <a:spcBef>
                <a:spcPts val="300"/>
              </a:spcBef>
              <a:defRPr sz="36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PID:</a:t>
            </a:r>
            <a:endParaRPr sz="1600" b="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High Performance </a:t>
            </a:r>
            <a:r>
              <a:rPr sz="1600" dirty="0"/>
              <a:t>DIRC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Proximity</a:t>
            </a:r>
            <a:r>
              <a:rPr lang="it-IT" sz="1600" dirty="0"/>
              <a:t> </a:t>
            </a:r>
            <a:r>
              <a:rPr lang="it-IT" sz="1600" dirty="0" err="1"/>
              <a:t>focussing</a:t>
            </a:r>
            <a:r>
              <a:rPr lang="it-IT" sz="1600" dirty="0"/>
              <a:t> RICH - </a:t>
            </a:r>
            <a:r>
              <a:rPr lang="it-IT" sz="1600" dirty="0" err="1"/>
              <a:t>forward</a:t>
            </a:r>
            <a:endParaRPr sz="1600" dirty="0"/>
          </a:p>
          <a:p>
            <a:pPr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Dual RICH (aerogel + gas) - </a:t>
            </a:r>
            <a:r>
              <a:rPr lang="it-IT" sz="1600" dirty="0" err="1"/>
              <a:t>backward</a:t>
            </a:r>
            <a:r>
              <a:rPr lang="it-IT" sz="1600" dirty="0"/>
              <a:t> </a:t>
            </a:r>
          </a:p>
          <a:p>
            <a:pPr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AC-LGAD (~30ps TOF)</a:t>
            </a:r>
            <a:r>
              <a:rPr lang="it-IT" sz="1600" dirty="0"/>
              <a:t> – </a:t>
            </a:r>
            <a:r>
              <a:rPr lang="it-IT" sz="1600" dirty="0" err="1"/>
              <a:t>barrel+forward</a:t>
            </a:r>
            <a:endParaRPr sz="1600" dirty="0"/>
          </a:p>
          <a:p>
            <a:pPr algn="l" defTabSz="457200">
              <a:spcBef>
                <a:spcPts val="300"/>
              </a:spcBef>
              <a:defRPr sz="3600" b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EM </a:t>
            </a:r>
            <a:r>
              <a:rPr sz="1600" dirty="0"/>
              <a:t>Calorimetry:</a:t>
            </a:r>
            <a:endParaRPr sz="1600" b="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Imaging</a:t>
            </a:r>
            <a:r>
              <a:rPr sz="1600" b="1" dirty="0"/>
              <a:t> </a:t>
            </a:r>
            <a:r>
              <a:rPr sz="1600" dirty="0" err="1"/>
              <a:t>Si+PbW</a:t>
            </a:r>
            <a:r>
              <a:rPr sz="1600" dirty="0"/>
              <a:t> </a:t>
            </a:r>
            <a:r>
              <a:rPr lang="it-IT" sz="1600" dirty="0"/>
              <a:t>- </a:t>
            </a:r>
            <a:r>
              <a:rPr sz="1600" dirty="0"/>
              <a:t>Barrel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PbWO</a:t>
            </a:r>
            <a:r>
              <a:rPr sz="1600" baseline="-25000" dirty="0"/>
              <a:t>4</a:t>
            </a:r>
            <a:r>
              <a:rPr sz="1600" dirty="0"/>
              <a:t> </a:t>
            </a:r>
            <a:r>
              <a:rPr lang="it-IT" sz="1600" dirty="0" err="1"/>
              <a:t>crystals</a:t>
            </a:r>
            <a:r>
              <a:rPr sz="1600" dirty="0"/>
              <a:t> </a:t>
            </a:r>
            <a:r>
              <a:rPr lang="it-IT" sz="1600" dirty="0"/>
              <a:t>- </a:t>
            </a:r>
            <a:r>
              <a:rPr sz="1600" dirty="0"/>
              <a:t>backward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Finely segmented </a:t>
            </a:r>
            <a:r>
              <a:rPr sz="1600" dirty="0" err="1"/>
              <a:t>EMCal</a:t>
            </a:r>
            <a:r>
              <a:rPr sz="1600" dirty="0"/>
              <a:t> </a:t>
            </a:r>
            <a:r>
              <a:rPr lang="it-IT" sz="1600" dirty="0"/>
              <a:t>– </a:t>
            </a:r>
            <a:r>
              <a:rPr lang="it-IT" sz="1600" dirty="0" err="1"/>
              <a:t>forward</a:t>
            </a:r>
            <a:endParaRPr lang="it-IT" sz="1600" dirty="0"/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b="1" dirty="0" err="1"/>
              <a:t>Hadron</a:t>
            </a:r>
            <a:r>
              <a:rPr lang="it-IT" sz="1600" b="1" dirty="0"/>
              <a:t> </a:t>
            </a:r>
            <a:r>
              <a:rPr lang="it-IT" sz="1600" b="1" dirty="0" err="1"/>
              <a:t>calorimetry</a:t>
            </a:r>
            <a:r>
              <a:rPr lang="it-IT" sz="1600" b="1" dirty="0"/>
              <a:t>: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 err="1"/>
              <a:t>FeSc</a:t>
            </a:r>
            <a:r>
              <a:rPr lang="it-IT" sz="1600" dirty="0"/>
              <a:t> – barrel </a:t>
            </a:r>
            <a:r>
              <a:rPr sz="1600" dirty="0"/>
              <a:t>(</a:t>
            </a:r>
            <a:r>
              <a:rPr sz="1600" dirty="0" err="1"/>
              <a:t>sPHENIX</a:t>
            </a:r>
            <a:r>
              <a:rPr sz="1600" dirty="0"/>
              <a:t> re-use)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it-IT" sz="1600" dirty="0"/>
              <a:t>Steel/</a:t>
            </a:r>
            <a:r>
              <a:rPr lang="it-IT" sz="1600" dirty="0" err="1"/>
              <a:t>Scint</a:t>
            </a:r>
            <a:r>
              <a:rPr lang="it-IT" sz="1600" dirty="0"/>
              <a:t> – W/</a:t>
            </a:r>
            <a:r>
              <a:rPr lang="it-IT" sz="1600" dirty="0" err="1"/>
              <a:t>Scint</a:t>
            </a:r>
            <a:r>
              <a:rPr sz="1600" dirty="0"/>
              <a:t> </a:t>
            </a:r>
            <a:r>
              <a:rPr lang="it-IT" sz="1600" dirty="0" err="1"/>
              <a:t>backward</a:t>
            </a:r>
            <a:r>
              <a:rPr lang="it-IT" sz="1600" dirty="0"/>
              <a:t>/</a:t>
            </a:r>
            <a:r>
              <a:rPr lang="it-IT" sz="1600" dirty="0" err="1"/>
              <a:t>forward</a:t>
            </a:r>
            <a:r>
              <a:rPr lang="it-IT" sz="1600" dirty="0"/>
              <a:t> (</a:t>
            </a:r>
            <a:r>
              <a:rPr sz="1600" dirty="0"/>
              <a:t>tail-catcher) </a:t>
            </a:r>
          </a:p>
        </p:txBody>
      </p:sp>
      <p:pic>
        <p:nvPicPr>
          <p:cNvPr id="21" name="Picture 26" descr="Picture 26">
            <a:extLst>
              <a:ext uri="{FF2B5EF4-FFF2-40B4-BE49-F238E27FC236}">
                <a16:creationId xmlns:a16="http://schemas.microsoft.com/office/drawing/2014/main" id="{1378334B-4694-3185-CDC7-9E28DAB71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187" y="69664"/>
            <a:ext cx="1377626" cy="99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3343E895-1C04-FDD1-C8E2-952AF00D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1E299649-7AA5-EF5A-3635-3ED1EDA6C904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1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4" y="1278675"/>
            <a:ext cx="6758328" cy="45002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170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46B93-096C-92CA-50A3-0D7C7D8E2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>
            <a:extLst>
              <a:ext uri="{FF2B5EF4-FFF2-40B4-BE49-F238E27FC236}">
                <a16:creationId xmlns:a16="http://schemas.microsoft.com/office/drawing/2014/main" id="{AC2BCFE0-F343-F42C-0AC6-F30E966F829C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collaboration</a:t>
            </a:r>
            <a:endParaRPr lang="it-IT" sz="3600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47DE36D6-61C5-AB82-110D-CBE67AB9AF29}"/>
              </a:ext>
            </a:extLst>
          </p:cNvPr>
          <p:cNvGrpSpPr/>
          <p:nvPr/>
        </p:nvGrpSpPr>
        <p:grpSpPr>
          <a:xfrm>
            <a:off x="149289" y="1138334"/>
            <a:ext cx="4655975" cy="5187300"/>
            <a:chOff x="0" y="0"/>
            <a:chExt cx="14242917" cy="10626135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E0490AA5-538D-5B66-FFFB-351EDDEA2C8F}"/>
                </a:ext>
              </a:extLst>
            </p:cNvPr>
            <p:cNvSpPr/>
            <p:nvPr/>
          </p:nvSpPr>
          <p:spPr>
            <a:xfrm>
              <a:off x="12912846" y="9386273"/>
              <a:ext cx="1330071" cy="882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7E27720C-12A9-1A95-3AE1-2C83D20F6375}"/>
                </a:ext>
              </a:extLst>
            </p:cNvPr>
            <p:cNvSpPr/>
            <p:nvPr/>
          </p:nvSpPr>
          <p:spPr>
            <a:xfrm>
              <a:off x="0" y="9227363"/>
              <a:ext cx="601655" cy="88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E454534F-D596-6511-FC6C-22DD2BA2D3B7}"/>
                </a:ext>
              </a:extLst>
            </p:cNvPr>
            <p:cNvSpPr/>
            <p:nvPr/>
          </p:nvSpPr>
          <p:spPr>
            <a:xfrm>
              <a:off x="1256289" y="9962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632E7E5A-8259-39F7-A68E-554A0653D7FB}"/>
                </a:ext>
              </a:extLst>
            </p:cNvPr>
            <p:cNvSpPr/>
            <p:nvPr/>
          </p:nvSpPr>
          <p:spPr>
            <a:xfrm>
              <a:off x="55851" y="0"/>
              <a:ext cx="369492" cy="1329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40059D24-08BD-FD03-89FC-34E5A1F0C5CB}"/>
                </a:ext>
              </a:extLst>
            </p:cNvPr>
            <p:cNvSpPr/>
            <p:nvPr/>
          </p:nvSpPr>
          <p:spPr>
            <a:xfrm>
              <a:off x="1383289" y="10089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4B2F3D3F-4154-7DEA-A71E-C673A9412617}"/>
                </a:ext>
              </a:extLst>
            </p:cNvPr>
            <p:cNvSpPr/>
            <p:nvPr/>
          </p:nvSpPr>
          <p:spPr>
            <a:xfrm>
              <a:off x="1510289" y="10216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21" name="Picture 26" descr="Picture 26">
            <a:extLst>
              <a:ext uri="{FF2B5EF4-FFF2-40B4-BE49-F238E27FC236}">
                <a16:creationId xmlns:a16="http://schemas.microsoft.com/office/drawing/2014/main" id="{BFD03058-1D49-00A3-0343-AE269DA58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19" y="175014"/>
            <a:ext cx="1377626" cy="99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8F514490-00EF-4CA6-844B-C2633EF4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8ACFEBD5-B0F2-6A97-6F2B-5A8A9741D10E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1AC717-9598-4DD9-A045-1A1769902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65" y="2366429"/>
            <a:ext cx="7233032" cy="3859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0" descr="Picture 10">
            <a:extLst>
              <a:ext uri="{FF2B5EF4-FFF2-40B4-BE49-F238E27FC236}">
                <a16:creationId xmlns:a16="http://schemas.microsoft.com/office/drawing/2014/main" id="{820CA025-0B75-F645-D10D-E7D760069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6" y="3441270"/>
            <a:ext cx="4288912" cy="2760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asted-movie.png" descr="pasted-movie.png">
            <a:extLst>
              <a:ext uri="{FF2B5EF4-FFF2-40B4-BE49-F238E27FC236}">
                <a16:creationId xmlns:a16="http://schemas.microsoft.com/office/drawing/2014/main" id="{18DEA9F7-D3A8-FD3E-CC4C-1213DB6F6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912" y="475697"/>
            <a:ext cx="3194088" cy="197433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EIC US Partners (performing work and/or providing materials)…">
            <a:extLst>
              <a:ext uri="{FF2B5EF4-FFF2-40B4-BE49-F238E27FC236}">
                <a16:creationId xmlns:a16="http://schemas.microsoft.com/office/drawing/2014/main" id="{ED0E6C61-4E77-2A4A-4104-87F83CA79B17}"/>
              </a:ext>
            </a:extLst>
          </p:cNvPr>
          <p:cNvSpPr txBox="1"/>
          <p:nvPr/>
        </p:nvSpPr>
        <p:spPr>
          <a:xfrm>
            <a:off x="149289" y="969818"/>
            <a:ext cx="8229600" cy="248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b="1" dirty="0"/>
              <a:t>EIC US Partners </a:t>
            </a:r>
            <a:r>
              <a:rPr sz="2000" dirty="0"/>
              <a:t>(performing work and/or providing materials)</a:t>
            </a:r>
          </a:p>
          <a:p>
            <a:pPr marL="330200" indent="-330200" algn="l" defTabSz="457200">
              <a:spcBef>
                <a:spcPts val="3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Eight DOE Labs</a:t>
            </a:r>
          </a:p>
          <a:p>
            <a:pPr marL="330200" indent="-330200" algn="l" defTabSz="457200">
              <a:spcBef>
                <a:spcPts val="3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22 universities</a:t>
            </a:r>
          </a:p>
          <a:p>
            <a:pPr algn="l" defTabSz="457200">
              <a:spcBef>
                <a:spcPts val="300"/>
              </a:spcBef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b="1" dirty="0"/>
              <a:t>EIC Collaborators </a:t>
            </a:r>
            <a:r>
              <a:rPr sz="2000" dirty="0"/>
              <a:t>(developing experiments, contributing expertise)</a:t>
            </a:r>
          </a:p>
          <a:p>
            <a:pPr marL="330200" indent="-330200" algn="l" defTabSz="457200">
              <a:spcBef>
                <a:spcPts val="3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EIC User Group: 1,558 members -- and growing</a:t>
            </a:r>
          </a:p>
          <a:p>
            <a:pPr marL="330200" indent="-330200" algn="l" defTabSz="457200">
              <a:spcBef>
                <a:spcPts val="3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907 institutions worldwide (41 countries)</a:t>
            </a:r>
          </a:p>
          <a:p>
            <a:pPr marL="330200" indent="-330200" algn="l" defTabSz="457200">
              <a:spcBef>
                <a:spcPts val="300"/>
              </a:spcBef>
              <a:buSzPct val="100000"/>
              <a:buChar char="•"/>
              <a:defRPr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/>
              <a:t>80+ U.S. universities</a:t>
            </a:r>
          </a:p>
        </p:txBody>
      </p:sp>
    </p:spTree>
    <p:extLst>
      <p:ext uri="{BB962C8B-B14F-4D97-AF65-F5344CB8AC3E}">
        <p14:creationId xmlns:p14="http://schemas.microsoft.com/office/powerpoint/2010/main" val="185427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3EFE4-8C93-984A-FBFD-C1EF6109E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>
            <a:extLst>
              <a:ext uri="{FF2B5EF4-FFF2-40B4-BE49-F238E27FC236}">
                <a16:creationId xmlns:a16="http://schemas.microsoft.com/office/drawing/2014/main" id="{BA462E23-5131-CFCD-A169-928E1FB00E65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collaboration</a:t>
            </a:r>
            <a:endParaRPr lang="it-IT" sz="3600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E3E67128-34C1-E7E1-DBB6-5A2ACCC3E108}"/>
              </a:ext>
            </a:extLst>
          </p:cNvPr>
          <p:cNvGrpSpPr/>
          <p:nvPr/>
        </p:nvGrpSpPr>
        <p:grpSpPr>
          <a:xfrm>
            <a:off x="149289" y="1138334"/>
            <a:ext cx="4655975" cy="5187300"/>
            <a:chOff x="0" y="0"/>
            <a:chExt cx="14242917" cy="10626135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C5B37DCD-1631-78E0-D8BE-24601F5CD1A2}"/>
                </a:ext>
              </a:extLst>
            </p:cNvPr>
            <p:cNvSpPr/>
            <p:nvPr/>
          </p:nvSpPr>
          <p:spPr>
            <a:xfrm>
              <a:off x="12912846" y="9386273"/>
              <a:ext cx="1330071" cy="882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6C29B9A0-E6DB-33F2-8DA3-1B33D58EBD22}"/>
                </a:ext>
              </a:extLst>
            </p:cNvPr>
            <p:cNvSpPr/>
            <p:nvPr/>
          </p:nvSpPr>
          <p:spPr>
            <a:xfrm>
              <a:off x="0" y="9227363"/>
              <a:ext cx="601655" cy="8824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B28498CC-280A-F24C-05D3-4C78B7A6AA22}"/>
                </a:ext>
              </a:extLst>
            </p:cNvPr>
            <p:cNvSpPr/>
            <p:nvPr/>
          </p:nvSpPr>
          <p:spPr>
            <a:xfrm>
              <a:off x="1256289" y="9962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2AB1995E-1B9D-52CD-E727-1D7E8300DA82}"/>
                </a:ext>
              </a:extLst>
            </p:cNvPr>
            <p:cNvSpPr/>
            <p:nvPr/>
          </p:nvSpPr>
          <p:spPr>
            <a:xfrm>
              <a:off x="55851" y="0"/>
              <a:ext cx="369492" cy="13296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D780C21B-A84F-9C7C-433A-04A4DE8FB6AC}"/>
                </a:ext>
              </a:extLst>
            </p:cNvPr>
            <p:cNvSpPr/>
            <p:nvPr/>
          </p:nvSpPr>
          <p:spPr>
            <a:xfrm>
              <a:off x="1383289" y="10089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C810AD2A-2B0C-E241-F484-09B27D58B526}"/>
                </a:ext>
              </a:extLst>
            </p:cNvPr>
            <p:cNvSpPr/>
            <p:nvPr/>
          </p:nvSpPr>
          <p:spPr>
            <a:xfrm>
              <a:off x="1510289" y="10216559"/>
              <a:ext cx="1788498" cy="4095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3200"/>
            </a:p>
          </p:txBody>
        </p:sp>
      </p:grpSp>
      <p:pic>
        <p:nvPicPr>
          <p:cNvPr id="21" name="Picture 26" descr="Picture 26">
            <a:extLst>
              <a:ext uri="{FF2B5EF4-FFF2-40B4-BE49-F238E27FC236}">
                <a16:creationId xmlns:a16="http://schemas.microsoft.com/office/drawing/2014/main" id="{61657900-4677-6874-29D2-589BFE00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19" y="175014"/>
            <a:ext cx="1377626" cy="99112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B57D6BCA-1901-7B5D-0713-6A8F1115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05674174-DF23-7B5E-75C6-AE0181AEE833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61E91F3-D63B-381A-13B3-AD2C0C97B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2" y="1261419"/>
            <a:ext cx="6235335" cy="3992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433CFBD-2EF7-55BD-76DD-E3A8A4245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340" y="1321289"/>
            <a:ext cx="5649113" cy="3762900"/>
          </a:xfrm>
          <a:prstGeom prst="rect">
            <a:avLst/>
          </a:prstGeom>
        </p:spPr>
      </p:pic>
      <p:sp>
        <p:nvSpPr>
          <p:cNvPr id="16" name="ePIC Spokesperson: John Lajoie (ORNL)…">
            <a:extLst>
              <a:ext uri="{FF2B5EF4-FFF2-40B4-BE49-F238E27FC236}">
                <a16:creationId xmlns:a16="http://schemas.microsoft.com/office/drawing/2014/main" id="{5D7BFE43-0C39-91CF-32A2-7F0BB25F1B4A}"/>
              </a:ext>
            </a:extLst>
          </p:cNvPr>
          <p:cNvSpPr txBox="1"/>
          <p:nvPr/>
        </p:nvSpPr>
        <p:spPr>
          <a:xfrm>
            <a:off x="108260" y="5483495"/>
            <a:ext cx="923643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 err="1"/>
              <a:t>ePIC</a:t>
            </a:r>
            <a:r>
              <a:rPr sz="2000" dirty="0"/>
              <a:t> Spokesperson: John Lajoie (ORNL)</a:t>
            </a:r>
          </a:p>
          <a:p>
            <a:pPr algn="l" defTabSz="457200">
              <a:defRPr sz="2800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 err="1"/>
              <a:t>ePIC</a:t>
            </a:r>
            <a:r>
              <a:rPr sz="2000" dirty="0"/>
              <a:t> Deputy Spokesperson &amp; Interim Technical Director: Silvia Dalla Torre (INFN Trieste) </a:t>
            </a:r>
          </a:p>
        </p:txBody>
      </p:sp>
    </p:spTree>
    <p:extLst>
      <p:ext uri="{BB962C8B-B14F-4D97-AF65-F5344CB8AC3E}">
        <p14:creationId xmlns:p14="http://schemas.microsoft.com/office/powerpoint/2010/main" val="1401211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B3645-7AA6-DC99-740E-87961BAB2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>
            <a:extLst>
              <a:ext uri="{FF2B5EF4-FFF2-40B4-BE49-F238E27FC236}">
                <a16:creationId xmlns:a16="http://schemas.microsoft.com/office/drawing/2014/main" id="{ED8A81F3-F261-8477-E9DF-433027E39F7E}"/>
              </a:ext>
            </a:extLst>
          </p:cNvPr>
          <p:cNvSpPr txBox="1">
            <a:spLocks/>
          </p:cNvSpPr>
          <p:nvPr/>
        </p:nvSpPr>
        <p:spPr>
          <a:xfrm>
            <a:off x="1029584" y="-45387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collaboration</a:t>
            </a:r>
            <a:endParaRPr lang="it-IT" sz="3600" dirty="0"/>
          </a:p>
        </p:txBody>
      </p:sp>
      <p:sp>
        <p:nvSpPr>
          <p:cNvPr id="23" name="Segnaposto numero diapositiva 10">
            <a:extLst>
              <a:ext uri="{FF2B5EF4-FFF2-40B4-BE49-F238E27FC236}">
                <a16:creationId xmlns:a16="http://schemas.microsoft.com/office/drawing/2014/main" id="{1205C187-3863-0D6F-25CB-E731F1B8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347383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1260E9C8-C955-9DDD-BD57-FD5D6727AE18}"/>
              </a:ext>
            </a:extLst>
          </p:cNvPr>
          <p:cNvSpPr/>
          <p:nvPr/>
        </p:nvSpPr>
        <p:spPr>
          <a:xfrm>
            <a:off x="0" y="637395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The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ePIC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detector at the EIC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1C589F1-6397-44C7-400E-F93263C84311}"/>
              </a:ext>
            </a:extLst>
          </p:cNvPr>
          <p:cNvSpPr/>
          <p:nvPr/>
        </p:nvSpPr>
        <p:spPr>
          <a:xfrm>
            <a:off x="177282" y="493046"/>
            <a:ext cx="5057191" cy="53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B865759-FF2C-3D58-B9B3-06D186DB75D1}"/>
              </a:ext>
            </a:extLst>
          </p:cNvPr>
          <p:cNvSpPr/>
          <p:nvPr/>
        </p:nvSpPr>
        <p:spPr>
          <a:xfrm>
            <a:off x="10832841" y="391885"/>
            <a:ext cx="1237388" cy="320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28B55A47-57C2-E5F0-BDE0-1D81C7EAA4C8}"/>
              </a:ext>
            </a:extLst>
          </p:cNvPr>
          <p:cNvSpPr txBox="1">
            <a:spLocks/>
          </p:cNvSpPr>
          <p:nvPr/>
        </p:nvSpPr>
        <p:spPr>
          <a:xfrm>
            <a:off x="1181984" y="107013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timeline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F68980A-25E8-1E4E-1D17-4E4FC45A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2" y="1376076"/>
            <a:ext cx="11536385" cy="4105848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8E5AB2F-EB03-034A-72B1-F11CDAF65242}"/>
              </a:ext>
            </a:extLst>
          </p:cNvPr>
          <p:cNvSpPr/>
          <p:nvPr/>
        </p:nvSpPr>
        <p:spPr>
          <a:xfrm>
            <a:off x="4991878" y="5262465"/>
            <a:ext cx="550506" cy="48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2784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Messina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0C6EAF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5902</Words>
  <Application>Microsoft Office PowerPoint</Application>
  <PresentationFormat>Widescreen</PresentationFormat>
  <Paragraphs>715</Paragraphs>
  <Slides>47</Slides>
  <Notes>44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7" baseType="lpstr">
      <vt:lpstr>Arial</vt:lpstr>
      <vt:lpstr>Calibri</vt:lpstr>
      <vt:lpstr>Cambria</vt:lpstr>
      <vt:lpstr>Cambria Math</vt:lpstr>
      <vt:lpstr>Courier New</vt:lpstr>
      <vt:lpstr>Courier Prime</vt:lpstr>
      <vt:lpstr>DejaVu Sans</vt:lpstr>
      <vt:lpstr>Lohit Devanagari</vt:lpstr>
      <vt:lpstr>MathJax_Math</vt:lpstr>
      <vt:lpstr>NewsPrint</vt:lpstr>
      <vt:lpstr>The ePIC The ePIC detector at the EIC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XYZ @EPIC</dc:title>
  <dc:creator>Pillaus</dc:creator>
  <cp:lastModifiedBy>Alessandro Pilloni</cp:lastModifiedBy>
  <cp:revision>859</cp:revision>
  <dcterms:created xsi:type="dcterms:W3CDTF">2012-05-23T17:12:57Z</dcterms:created>
  <dcterms:modified xsi:type="dcterms:W3CDTF">2025-11-13T00:14:59Z</dcterms:modified>
</cp:coreProperties>
</file>