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6858000" cy="9144000"/>
  <p:defaultTextStyle>
    <a:defPPr>
      <a:defRPr lang="de-DE"/>
    </a:defPPr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23" userDrawn="1">
          <p15:clr>
            <a:srgbClr val="A4A3A4"/>
          </p15:clr>
        </p15:guide>
        <p15:guide id="2" orient="horz" pos="1373" userDrawn="1">
          <p15:clr>
            <a:srgbClr val="A4A3A4"/>
          </p15:clr>
        </p15:guide>
        <p15:guide id="4" pos="4247" userDrawn="1">
          <p15:clr>
            <a:srgbClr val="A4A3A4"/>
          </p15:clr>
        </p15:guide>
        <p15:guide id="7" pos="73" userDrawn="1">
          <p15:clr>
            <a:srgbClr val="A4A3A4"/>
          </p15:clr>
        </p15:guide>
        <p15:guide id="9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EDD"/>
    <a:srgbClr val="F3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7"/>
    <p:restoredTop sz="94660"/>
  </p:normalViewPr>
  <p:slideViewPr>
    <p:cSldViewPr showGuides="1">
      <p:cViewPr varScale="1">
        <p:scale>
          <a:sx n="77" d="100"/>
          <a:sy n="77" d="100"/>
        </p:scale>
        <p:origin x="3606" y="96"/>
      </p:cViewPr>
      <p:guideLst>
        <p:guide orient="horz" pos="6023"/>
        <p:guide orient="horz" pos="1373"/>
        <p:guide pos="4247"/>
        <p:guide pos="73"/>
        <p:guide pos="1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A58634C-89AD-4E72-8043-DB3E6CEA5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CA8370-834F-49A9-B24A-18BCDEE93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6B195-D10E-4BFC-8CAA-881267FAEB91}" type="datetimeFigureOut">
              <a:rPr lang="de-DE" smtClean="0"/>
              <a:t>29.12.2024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E1916F-D977-4C0C-9F2F-5E7645A6C1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8A8D31-8830-46D3-8C36-569B8C4053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6E4C4-85D9-4DAA-91F5-85FAB70D6AC4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942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FF646-30DE-A54D-95CE-72C931E36B23}" type="datetimeFigureOut">
              <a:rPr lang="de-DE" smtClean="0"/>
              <a:t>29.12.2024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E5BA-EA7D-5B42-83BA-7D731229F23D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29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1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A6819-EA87-4003-9ED8-4C165068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30" y="528027"/>
            <a:ext cx="5916141" cy="191354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768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F6C8569-0A47-397E-5E93-827BC61FE4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2"/>
            <a:ext cx="7096028" cy="100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2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260350" y="3552353"/>
            <a:ext cx="3132000" cy="4586549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 dirty="0"/>
          </a:p>
        </p:txBody>
      </p:sp>
      <p:sp>
        <p:nvSpPr>
          <p:cNvPr id="15" name="Shape 123"/>
          <p:cNvSpPr/>
          <p:nvPr/>
        </p:nvSpPr>
        <p:spPr>
          <a:xfrm>
            <a:off x="260350" y="8366242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 dirty="0"/>
          </a:p>
        </p:txBody>
      </p:sp>
      <p:sp>
        <p:nvSpPr>
          <p:cNvPr id="16" name="Shape 130"/>
          <p:cNvSpPr/>
          <p:nvPr/>
        </p:nvSpPr>
        <p:spPr>
          <a:xfrm>
            <a:off x="3610594" y="3552353"/>
            <a:ext cx="3132000" cy="4634497"/>
          </a:xfrm>
          <a:prstGeom prst="roundRect">
            <a:avLst>
              <a:gd name="adj" fmla="val 5568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 dirty="0"/>
          </a:p>
        </p:txBody>
      </p:sp>
      <p:sp>
        <p:nvSpPr>
          <p:cNvPr id="13" name="Shape 121"/>
          <p:cNvSpPr/>
          <p:nvPr/>
        </p:nvSpPr>
        <p:spPr>
          <a:xfrm>
            <a:off x="260350" y="2504728"/>
            <a:ext cx="6481763" cy="883029"/>
          </a:xfrm>
          <a:prstGeom prst="roundRect">
            <a:avLst>
              <a:gd name="adj" fmla="val 17965"/>
            </a:avLst>
          </a:prstGeom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 dirty="0"/>
          </a:p>
        </p:txBody>
      </p:sp>
      <p:sp>
        <p:nvSpPr>
          <p:cNvPr id="4" name="Shape 121"/>
          <p:cNvSpPr/>
          <p:nvPr/>
        </p:nvSpPr>
        <p:spPr>
          <a:xfrm flipV="1">
            <a:off x="3501008" y="3510423"/>
            <a:ext cx="2203148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 dirty="0"/>
          </a:p>
        </p:txBody>
      </p:sp>
      <p:sp>
        <p:nvSpPr>
          <p:cNvPr id="6" name="Shape 121"/>
          <p:cNvSpPr/>
          <p:nvPr/>
        </p:nvSpPr>
        <p:spPr>
          <a:xfrm flipV="1">
            <a:off x="117101" y="2467106"/>
            <a:ext cx="1799731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hape 121"/>
          <p:cNvSpPr/>
          <p:nvPr/>
        </p:nvSpPr>
        <p:spPr>
          <a:xfrm flipV="1">
            <a:off x="123039" y="8269902"/>
            <a:ext cx="3340391" cy="400567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 dirty="0"/>
          </a:p>
        </p:txBody>
      </p:sp>
      <p:sp>
        <p:nvSpPr>
          <p:cNvPr id="9" name="Shape 122"/>
          <p:cNvSpPr/>
          <p:nvPr/>
        </p:nvSpPr>
        <p:spPr>
          <a:xfrm>
            <a:off x="176114" y="8243464"/>
            <a:ext cx="3240089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What's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your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take-home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message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121">
            <a:extLst>
              <a:ext uri="{FF2B5EF4-FFF2-40B4-BE49-F238E27FC236}">
                <a16:creationId xmlns:a16="http://schemas.microsoft.com/office/drawing/2014/main" id="{04D4E424-6B09-4B4C-8223-5FC6444922FD}"/>
              </a:ext>
            </a:extLst>
          </p:cNvPr>
          <p:cNvSpPr/>
          <p:nvPr/>
        </p:nvSpPr>
        <p:spPr>
          <a:xfrm flipV="1">
            <a:off x="114813" y="3510423"/>
            <a:ext cx="2306075" cy="434465"/>
          </a:xfrm>
          <a:prstGeom prst="roundRect">
            <a:avLst>
              <a:gd name="adj" fmla="val 17965"/>
            </a:avLst>
          </a:prstGeom>
          <a:solidFill>
            <a:schemeClr val="bg1"/>
          </a:solidFill>
          <a:ln w="19050">
            <a:solidFill>
              <a:srgbClr val="86DEDD">
                <a:alpha val="71000"/>
              </a:srgbClr>
            </a:solidFill>
            <a:miter lim="400000"/>
          </a:ln>
        </p:spPr>
        <p:txBody>
          <a:bodyPr lIns="29059" tIns="29059" rIns="29059" bIns="29059" anchor="ctr"/>
          <a:lstStyle/>
          <a:p>
            <a:pPr defTabSz="493456">
              <a:defRPr sz="1600">
                <a:solidFill>
                  <a:srgbClr val="444444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endParaRPr sz="1727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122"/>
          <p:cNvSpPr/>
          <p:nvPr/>
        </p:nvSpPr>
        <p:spPr>
          <a:xfrm>
            <a:off x="34844" y="3517883"/>
            <a:ext cx="230607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done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122"/>
          <p:cNvSpPr/>
          <p:nvPr/>
        </p:nvSpPr>
        <p:spPr>
          <a:xfrm>
            <a:off x="3576553" y="3517883"/>
            <a:ext cx="2084695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did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 find out?</a:t>
            </a:r>
            <a:endParaRPr sz="151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122"/>
          <p:cNvSpPr/>
          <p:nvPr/>
        </p:nvSpPr>
        <p:spPr>
          <a:xfrm>
            <a:off x="-27384" y="2481628"/>
            <a:ext cx="1814548" cy="524065"/>
          </a:xfrm>
          <a:prstGeom prst="rect">
            <a:avLst/>
          </a:prstGeom>
          <a:noFill/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830" tIns="54830" rIns="54830" bIns="54830"/>
          <a:lstStyle/>
          <a:p>
            <a:pPr algn="ctr"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Who </a:t>
            </a:r>
            <a:r>
              <a:rPr lang="de-DE" sz="151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are</a:t>
            </a: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511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de-DE" sz="151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ea typeface="Arial" charset="0"/>
                <a:cs typeface="Arial" charset="0"/>
              </a:rPr>
              <a:t>?</a:t>
            </a:r>
            <a:endParaRPr sz="1511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Shape 122">
            <a:extLst>
              <a:ext uri="{FF2B5EF4-FFF2-40B4-BE49-F238E27FC236}">
                <a16:creationId xmlns:a16="http://schemas.microsoft.com/office/drawing/2014/main" id="{15BAED32-65DD-B045-AD93-49E4E7FA107E}"/>
              </a:ext>
            </a:extLst>
          </p:cNvPr>
          <p:cNvSpPr/>
          <p:nvPr/>
        </p:nvSpPr>
        <p:spPr>
          <a:xfrm>
            <a:off x="2276872" y="-42499"/>
            <a:ext cx="4680520" cy="11070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830" tIns="54830" rIns="54830" bIns="54830"/>
          <a:lstStyle/>
          <a:p>
            <a:pPr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it-IT" sz="3100" b="1" i="0" u="none" strike="noStrike" dirty="0">
                <a:solidFill>
                  <a:srgbClr val="FFFFFF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The hidden world of </a:t>
            </a:r>
          </a:p>
          <a:p>
            <a:pPr defTabSz="493456">
              <a:lnSpc>
                <a:spcPct val="120000"/>
              </a:lnSpc>
              <a:defRPr sz="2400">
                <a:solidFill>
                  <a:srgbClr val="D0AC57"/>
                </a:solidFill>
                <a:latin typeface="ヒラギノ角ゴ Pro W6"/>
                <a:ea typeface="ヒラギノ角ゴ Pro W6"/>
                <a:cs typeface="ヒラギノ角ゴ Pro W6"/>
                <a:sym typeface="ヒラギノ角ゴ Pro W6"/>
              </a:defRPr>
            </a:pPr>
            <a:r>
              <a:rPr lang="it-IT" sz="3100" b="1" i="0" u="none" strike="noStrike" dirty="0" err="1">
                <a:solidFill>
                  <a:srgbClr val="FFFFFF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cosmic</a:t>
            </a:r>
            <a:r>
              <a:rPr lang="it-IT" sz="3100" b="1" i="0" u="none" strike="noStrike" dirty="0">
                <a:solidFill>
                  <a:srgbClr val="FFFFFF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rays in Florence</a:t>
            </a:r>
            <a:endParaRPr lang="it-IT" sz="3100" b="0" i="0" u="none" strike="noStrike" dirty="0">
              <a:solidFill>
                <a:prstClr val="black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7" name="Shape 122"/>
          <p:cNvSpPr/>
          <p:nvPr/>
        </p:nvSpPr>
        <p:spPr>
          <a:xfrm>
            <a:off x="260350" y="1280592"/>
            <a:ext cx="6481763" cy="1059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4830" tIns="54830" rIns="54830" bIns="54830"/>
          <a:lstStyle/>
          <a:p>
            <a:pPr marR="0" algn="ctr" rtl="0"/>
            <a:r>
              <a:rPr lang="it-IT" sz="1150" b="0" i="0" u="none" strike="noStrik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I.I.S.T.L "B. </a:t>
            </a:r>
            <a:r>
              <a:rPr lang="it-IT" sz="1150" b="0" i="0" u="none" strike="noStrik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</a:t>
            </a:r>
            <a:r>
              <a:rPr lang="it-IT" sz="1150" b="0" i="0" u="none" strike="noStrik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I. Newton" (FI), Liceo Classico Statale "Michelangiolo" (FI), Liceo Scientifico Statale "L. da Vinci" (FI), Liceo Scientifico Statale "A. Gramsci" (FI), Istituto Paritario "M. Ficino" (FI), Educandato Statale "SS. Annunziata" (FI), I.S.I.S.S. "Cicognini - Rodari" (PO), I.S.I.S. "A. Gramsci - J. M. Keynes" (PO), Liceo Statale "C. Salutati" (PT)</a:t>
            </a:r>
          </a:p>
          <a:p>
            <a:pPr marR="0" algn="ctr" rtl="0"/>
            <a:endParaRPr lang="it-IT" sz="500" b="0" i="0" u="none" strike="noStrik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it-IT" sz="115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it-IT" sz="1150" b="0" i="0" u="none" strike="noStrike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endParaRPr lang="it-IT" sz="1150" b="0" i="0" u="none" strike="noStrike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endParaRPr lang="it-IT" sz="1150" b="0" i="0" u="none" strike="noStrike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endParaRPr lang="it-IT" sz="1150" b="0" i="0" u="none" strike="noStrike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endParaRPr lang="it-IT" sz="1150" b="0" i="0" u="none" strike="noStrike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92BDF28-CE88-7C90-E489-E7B2C5354F06}"/>
              </a:ext>
            </a:extLst>
          </p:cNvPr>
          <p:cNvSpPr txBox="1"/>
          <p:nvPr/>
        </p:nvSpPr>
        <p:spPr>
          <a:xfrm>
            <a:off x="260350" y="2907159"/>
            <a:ext cx="64817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are a group of teenagers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interested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in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astroparticle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physics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want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to share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our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passion for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physics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with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our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peers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around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world.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C8D9AD0-7632-D73C-E97F-2F6C049B8217}"/>
              </a:ext>
            </a:extLst>
          </p:cNvPr>
          <p:cNvSpPr txBox="1"/>
          <p:nvPr/>
        </p:nvSpPr>
        <p:spPr>
          <a:xfrm>
            <a:off x="260350" y="4016896"/>
            <a:ext cx="313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two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days,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carried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out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extensive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research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into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phenomenon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of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cosmic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rays.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measured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rate of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atmospheric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muons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reaching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ground.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analysed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data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obtained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by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varying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zenith and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azimuth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angles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of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incidence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For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purpose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used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Bruno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Rossi’s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apparatus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consisting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of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three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aligned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Geiger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tubes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and a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circuit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with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triodes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allowed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us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to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detect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triple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coincidence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of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muons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in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order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to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select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direction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of the incoming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particles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</a:t>
            </a:r>
          </a:p>
        </p:txBody>
      </p:sp>
      <p:pic>
        <p:nvPicPr>
          <p:cNvPr id="27" name="Immagine 26" descr="Immagine che contiene persona, interno, forniture per ufficio, vestiti&#10;&#10;Descrizione generata automaticamente">
            <a:extLst>
              <a:ext uri="{FF2B5EF4-FFF2-40B4-BE49-F238E27FC236}">
                <a16:creationId xmlns:a16="http://schemas.microsoft.com/office/drawing/2014/main" id="{9252C0CC-B309-B9E3-A695-69E93152B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24" y="6429782"/>
            <a:ext cx="2468880" cy="1557528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4A1EE051-D1FF-0C02-3C89-2DB0CFCC2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844" y="5385048"/>
            <a:ext cx="2949500" cy="200023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8617AA39-190F-B374-925C-047B3B583C4E}"/>
              </a:ext>
            </a:extLst>
          </p:cNvPr>
          <p:cNvSpPr txBox="1"/>
          <p:nvPr/>
        </p:nvSpPr>
        <p:spPr>
          <a:xfrm>
            <a:off x="3609849" y="4016896"/>
            <a:ext cx="31315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found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out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that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by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changing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pointing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direction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of </a:t>
            </a:r>
            <a:r>
              <a:rPr lang="en-GB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instrument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the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recorded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muons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rate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changes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The maximum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value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of the rate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recorded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when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zenith angle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0°,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while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minimum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value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obtained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in the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direction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perpendicular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to the zenith.</a:t>
            </a:r>
            <a:endParaRPr lang="it-IT" sz="1200" b="0" i="0" u="none" strike="noStrike" baseline="0" dirty="0">
              <a:solidFill>
                <a:prstClr val="black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DE4D535-70CB-359D-1409-E57CEF0BC5F2}"/>
              </a:ext>
            </a:extLst>
          </p:cNvPr>
          <p:cNvSpPr txBox="1"/>
          <p:nvPr/>
        </p:nvSpPr>
        <p:spPr>
          <a:xfrm>
            <a:off x="3617856" y="7401272"/>
            <a:ext cx="3124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The rate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decreases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zenith angle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increases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: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trend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the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same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for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each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azimuth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direction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D95BEC4-4970-B53A-3D39-3FA547CE81A5}"/>
              </a:ext>
            </a:extLst>
          </p:cNvPr>
          <p:cNvSpPr txBox="1"/>
          <p:nvPr/>
        </p:nvSpPr>
        <p:spPr>
          <a:xfrm>
            <a:off x="259604" y="8670469"/>
            <a:ext cx="64817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Through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this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experience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met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new friends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who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share the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same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passion for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physics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and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we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learnt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how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to cooperate with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each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 </a:t>
            </a:r>
            <a:r>
              <a:rPr lang="it-IT" sz="1200" b="0" i="0" u="none" strike="noStrike" dirty="0" err="1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other</a:t>
            </a:r>
            <a:r>
              <a:rPr lang="it-IT" sz="1200" b="0" i="0" u="none" strike="noStrike" dirty="0">
                <a:solidFill>
                  <a:prstClr val="black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006728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356</Words>
  <Application>Microsoft Office PowerPoint</Application>
  <PresentationFormat>A4 (21x29,7 cm)</PresentationFormat>
  <Paragraphs>16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Liberation Sans</vt:lpstr>
      <vt:lpstr>Larissa</vt:lpstr>
      <vt:lpstr>Presentazione standard di PowerPoint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Niedworok, Susann</dc:creator>
  <cp:lastModifiedBy>Sandro Gonzi</cp:lastModifiedBy>
  <cp:revision>50</cp:revision>
  <dcterms:created xsi:type="dcterms:W3CDTF">2017-09-04T14:45:04Z</dcterms:created>
  <dcterms:modified xsi:type="dcterms:W3CDTF">2024-12-29T10:56:14Z</dcterms:modified>
</cp:coreProperties>
</file>