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87" r:id="rId2"/>
    <p:sldMasterId id="2147483690" r:id="rId3"/>
  </p:sldMasterIdLst>
  <p:notesMasterIdLst>
    <p:notesMasterId r:id="rId34"/>
  </p:notesMasterIdLst>
  <p:sldIdLst>
    <p:sldId id="260" r:id="rId4"/>
    <p:sldId id="256" r:id="rId5"/>
    <p:sldId id="264" r:id="rId6"/>
    <p:sldId id="257" r:id="rId7"/>
    <p:sldId id="1206" r:id="rId8"/>
    <p:sldId id="1207" r:id="rId9"/>
    <p:sldId id="1208" r:id="rId10"/>
    <p:sldId id="261" r:id="rId11"/>
    <p:sldId id="1209" r:id="rId12"/>
    <p:sldId id="263" r:id="rId13"/>
    <p:sldId id="866" r:id="rId14"/>
    <p:sldId id="293" r:id="rId15"/>
    <p:sldId id="1198" r:id="rId16"/>
    <p:sldId id="995" r:id="rId17"/>
    <p:sldId id="1057" r:id="rId18"/>
    <p:sldId id="1199" r:id="rId19"/>
    <p:sldId id="1173" r:id="rId20"/>
    <p:sldId id="1158" r:id="rId21"/>
    <p:sldId id="258" r:id="rId22"/>
    <p:sldId id="1204" r:id="rId23"/>
    <p:sldId id="259" r:id="rId24"/>
    <p:sldId id="1192" r:id="rId25"/>
    <p:sldId id="1196" r:id="rId26"/>
    <p:sldId id="1194" r:id="rId27"/>
    <p:sldId id="1197" r:id="rId28"/>
    <p:sldId id="1195" r:id="rId29"/>
    <p:sldId id="1203" r:id="rId30"/>
    <p:sldId id="1200" r:id="rId31"/>
    <p:sldId id="939" r:id="rId32"/>
    <p:sldId id="931" r:id="rId3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ítulo" id="{934BC405-80A8-4774-AD36-D22F4F4F4D63}">
          <p14:sldIdLst>
            <p14:sldId id="260"/>
          </p14:sldIdLst>
        </p14:section>
        <p14:section name="Índice" id="{4264CCBF-9C68-45FB-A9C8-EE15DE7DB61F}">
          <p14:sldIdLst>
            <p14:sldId id="256"/>
            <p14:sldId id="264"/>
            <p14:sldId id="257"/>
            <p14:sldId id="1206"/>
            <p14:sldId id="1207"/>
            <p14:sldId id="1208"/>
            <p14:sldId id="261"/>
            <p14:sldId id="1209"/>
            <p14:sldId id="263"/>
            <p14:sldId id="866"/>
          </p14:sldIdLst>
        </p14:section>
        <p14:section name="Cuerpo Presentación" id="{32B15275-D955-4136-92A1-D42E9B907A17}">
          <p14:sldIdLst>
            <p14:sldId id="293"/>
            <p14:sldId id="1198"/>
            <p14:sldId id="995"/>
            <p14:sldId id="1057"/>
            <p14:sldId id="1199"/>
            <p14:sldId id="1173"/>
            <p14:sldId id="1158"/>
            <p14:sldId id="258"/>
            <p14:sldId id="1204"/>
            <p14:sldId id="259"/>
            <p14:sldId id="1192"/>
            <p14:sldId id="1196"/>
            <p14:sldId id="1194"/>
            <p14:sldId id="1197"/>
            <p14:sldId id="1195"/>
            <p14:sldId id="1203"/>
            <p14:sldId id="1200"/>
            <p14:sldId id="939"/>
          </p14:sldIdLst>
        </p14:section>
        <p14:section name="Fin" id="{DCDC8778-FC3E-4E59-954F-4BDF17AE1612}">
          <p14:sldIdLst>
            <p14:sldId id="93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3D9"/>
    <a:srgbClr val="BFD1D3"/>
    <a:srgbClr val="C1D0D0"/>
    <a:srgbClr val="1C252C"/>
    <a:srgbClr val="667893"/>
    <a:srgbClr val="1B232A"/>
    <a:srgbClr val="647692"/>
    <a:srgbClr val="CFC9B9"/>
    <a:srgbClr val="80BAB3"/>
    <a:srgbClr val="EDE7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52" autoAdjust="0"/>
    <p:restoredTop sz="94660"/>
  </p:normalViewPr>
  <p:slideViewPr>
    <p:cSldViewPr snapToGrid="0">
      <p:cViewPr varScale="1">
        <p:scale>
          <a:sx n="63" d="100"/>
          <a:sy n="63" d="100"/>
        </p:scale>
        <p:origin x="59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8DA5A-D68C-48AC-AE9C-F17E87FD524C}" type="datetimeFigureOut">
              <a:rPr lang="es-ES" smtClean="0"/>
              <a:t>21/11/2024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BAED44-7903-4623-8077-8A9ADDB3FC1C}" type="slidenum">
              <a:rPr lang="es-ES" smtClean="0"/>
              <a:t>‹Nº›</a:t>
            </a:fld>
            <a:endParaRPr lang="es-ES"/>
          </a:p>
        </p:txBody>
      </p:sp>
    </p:spTree>
    <p:extLst>
      <p:ext uri="{BB962C8B-B14F-4D97-AF65-F5344CB8AC3E}">
        <p14:creationId xmlns:p14="http://schemas.microsoft.com/office/powerpoint/2010/main" val="2690505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23F809-3C3F-417C-98A9-1C99DC4CE3FE}"/>
              </a:ext>
            </a:extLst>
          </p:cNvPr>
          <p:cNvSpPr>
            <a:spLocks noGrp="1"/>
          </p:cNvSpPr>
          <p:nvPr>
            <p:ph type="title"/>
          </p:nvPr>
        </p:nvSpPr>
        <p:spPr/>
        <p:txBody>
          <a:bodyPr/>
          <a:lstStyle/>
          <a:p>
            <a:r>
              <a:rPr lang="es-ES"/>
              <a:t>Haga clic para modificar el estilo de título del patrón</a:t>
            </a:r>
          </a:p>
        </p:txBody>
      </p:sp>
      <p:sp>
        <p:nvSpPr>
          <p:cNvPr id="3" name="Marcador de número de diapositiva 2">
            <a:extLst>
              <a:ext uri="{FF2B5EF4-FFF2-40B4-BE49-F238E27FC236}">
                <a16:creationId xmlns:a16="http://schemas.microsoft.com/office/drawing/2014/main" id="{3C353557-449D-460F-8ADF-54E37A0C7375}"/>
              </a:ext>
            </a:extLst>
          </p:cNvPr>
          <p:cNvSpPr>
            <a:spLocks noGrp="1"/>
          </p:cNvSpPr>
          <p:nvPr>
            <p:ph type="sldNum" sz="quarter" idx="10"/>
          </p:nvPr>
        </p:nvSpPr>
        <p:spPr/>
        <p:txBody>
          <a:bodyPr/>
          <a:lstStyle/>
          <a:p>
            <a:fld id="{32AC7612-2231-421C-A2C7-932F8933BD14}" type="slidenum">
              <a:rPr lang="es-ES" smtClean="0"/>
              <a:pPr/>
              <a:t>‹Nº›</a:t>
            </a:fld>
            <a:endParaRPr lang="es-ES" dirty="0"/>
          </a:p>
        </p:txBody>
      </p:sp>
      <p:sp>
        <p:nvSpPr>
          <p:cNvPr id="5" name="Marcador de texto 4">
            <a:extLst>
              <a:ext uri="{FF2B5EF4-FFF2-40B4-BE49-F238E27FC236}">
                <a16:creationId xmlns:a16="http://schemas.microsoft.com/office/drawing/2014/main" id="{3DF68C13-0E1E-4471-A6C1-A30BBFCECA7C}"/>
              </a:ext>
            </a:extLst>
          </p:cNvPr>
          <p:cNvSpPr>
            <a:spLocks noGrp="1"/>
          </p:cNvSpPr>
          <p:nvPr>
            <p:ph type="body" sz="quarter" idx="11"/>
          </p:nvPr>
        </p:nvSpPr>
        <p:spPr>
          <a:xfrm>
            <a:off x="551870" y="1885010"/>
            <a:ext cx="11279345" cy="416122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s-ES" dirty="0"/>
              <a:t>Editar los estilos de texto del patrón</a:t>
            </a:r>
          </a:p>
        </p:txBody>
      </p:sp>
    </p:spTree>
    <p:extLst>
      <p:ext uri="{BB962C8B-B14F-4D97-AF65-F5344CB8AC3E}">
        <p14:creationId xmlns:p14="http://schemas.microsoft.com/office/powerpoint/2010/main" val="152411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B4255A9B-5D84-4524-81DC-E68372DBB881}"/>
              </a:ext>
            </a:extLst>
          </p:cNvPr>
          <p:cNvSpPr>
            <a:spLocks noGrp="1"/>
          </p:cNvSpPr>
          <p:nvPr>
            <p:ph type="sldNum" sz="quarter" idx="12"/>
          </p:nvPr>
        </p:nvSpPr>
        <p:spPr>
          <a:xfrm>
            <a:off x="8102601" y="6382000"/>
            <a:ext cx="2743200" cy="365125"/>
          </a:xfrm>
          <a:prstGeom prst="rect">
            <a:avLst/>
          </a:prstGeom>
        </p:spPr>
        <p:txBody>
          <a:bodyPr/>
          <a:lstStyle>
            <a:lvl1pPr algn="r">
              <a:defRPr>
                <a:solidFill>
                  <a:srgbClr val="667893"/>
                </a:solidFill>
                <a:latin typeface="+mj-lt"/>
              </a:defRPr>
            </a:lvl1pPr>
          </a:lstStyle>
          <a:p>
            <a:fld id="{32AC7612-2231-421C-A2C7-932F8933BD14}" type="slidenum">
              <a:rPr lang="es-ES" smtClean="0"/>
              <a:pPr/>
              <a:t>‹Nº›</a:t>
            </a:fld>
            <a:endParaRPr lang="es-ES" dirty="0"/>
          </a:p>
        </p:txBody>
      </p:sp>
      <p:sp>
        <p:nvSpPr>
          <p:cNvPr id="11" name="Rectángulo 10">
            <a:extLst>
              <a:ext uri="{FF2B5EF4-FFF2-40B4-BE49-F238E27FC236}">
                <a16:creationId xmlns:a16="http://schemas.microsoft.com/office/drawing/2014/main" id="{2EA51080-8CEB-408A-B8CA-C5941BF14A70}"/>
              </a:ext>
            </a:extLst>
          </p:cNvPr>
          <p:cNvSpPr/>
          <p:nvPr userDrawn="1"/>
        </p:nvSpPr>
        <p:spPr>
          <a:xfrm>
            <a:off x="277670" y="6520006"/>
            <a:ext cx="9941597" cy="89114"/>
          </a:xfrm>
          <a:prstGeom prst="rect">
            <a:avLst/>
          </a:prstGeom>
          <a:gradFill>
            <a:gsLst>
              <a:gs pos="70000">
                <a:srgbClr val="BBD3D9"/>
              </a:gs>
              <a:gs pos="1000">
                <a:srgbClr val="CFC9B9"/>
              </a:gs>
              <a:gs pos="88000">
                <a:srgbClr val="EDE7E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Marcador de título 22">
            <a:extLst>
              <a:ext uri="{FF2B5EF4-FFF2-40B4-BE49-F238E27FC236}">
                <a16:creationId xmlns:a16="http://schemas.microsoft.com/office/drawing/2014/main" id="{7236AB52-4DF7-4677-8D57-C3AD3947AB74}"/>
              </a:ext>
            </a:extLst>
          </p:cNvPr>
          <p:cNvSpPr>
            <a:spLocks noGrp="1"/>
          </p:cNvSpPr>
          <p:nvPr>
            <p:ph type="title"/>
          </p:nvPr>
        </p:nvSpPr>
        <p:spPr>
          <a:xfrm>
            <a:off x="551871" y="452018"/>
            <a:ext cx="9603380" cy="988724"/>
          </a:xfrm>
          <a:prstGeom prst="rect">
            <a:avLst/>
          </a:prstGeom>
        </p:spPr>
        <p:txBody>
          <a:bodyPr vert="horz" lIns="91440" tIns="45720" rIns="91440" bIns="45720" rtlCol="0" anchor="ctr">
            <a:noAutofit/>
          </a:bodyPr>
          <a:lstStyle>
            <a:lvl1pPr>
              <a:defRPr>
                <a:solidFill>
                  <a:srgbClr val="1C252C"/>
                </a:solidFill>
              </a:defRPr>
            </a:lvl1pPr>
          </a:lstStyle>
          <a:p>
            <a:r>
              <a:rPr lang="es-ES" dirty="0"/>
              <a:t>Haga clic para modificar el estilo de título del patrón</a:t>
            </a:r>
          </a:p>
        </p:txBody>
      </p:sp>
      <p:sp>
        <p:nvSpPr>
          <p:cNvPr id="15" name="Marcador de texto 23">
            <a:extLst>
              <a:ext uri="{FF2B5EF4-FFF2-40B4-BE49-F238E27FC236}">
                <a16:creationId xmlns:a16="http://schemas.microsoft.com/office/drawing/2014/main" id="{4F153C94-70BF-4878-B9A4-61F056BDCC5F}"/>
              </a:ext>
            </a:extLst>
          </p:cNvPr>
          <p:cNvSpPr>
            <a:spLocks noGrp="1"/>
          </p:cNvSpPr>
          <p:nvPr>
            <p:ph idx="1"/>
          </p:nvPr>
        </p:nvSpPr>
        <p:spPr>
          <a:xfrm>
            <a:off x="551871" y="1849262"/>
            <a:ext cx="11007851" cy="4351338"/>
          </a:xfrm>
          <a:prstGeom prst="rect">
            <a:avLst/>
          </a:prstGeom>
        </p:spPr>
        <p:txBody>
          <a:bodyPr vert="horz" lIns="91440" tIns="45720" rIns="91440" bIns="45720" rtlCol="0">
            <a:normAutofit/>
          </a:bodyPr>
          <a:lstStyle>
            <a:lvl1pPr>
              <a:defRPr>
                <a:solidFill>
                  <a:srgbClr val="1C252C"/>
                </a:solidFill>
              </a:defRPr>
            </a:lvl1pPr>
            <a:lvl2pPr>
              <a:defRPr>
                <a:solidFill>
                  <a:srgbClr val="1C252C"/>
                </a:solidFill>
              </a:defRPr>
            </a:lvl2pPr>
            <a:lvl3pPr>
              <a:defRPr>
                <a:solidFill>
                  <a:srgbClr val="1C252C"/>
                </a:solidFill>
              </a:defRPr>
            </a:lvl3pPr>
            <a:lvl4pPr>
              <a:defRPr>
                <a:solidFill>
                  <a:srgbClr val="1C252C"/>
                </a:solidFill>
              </a:defRPr>
            </a:lvl4pPr>
            <a:lvl5pPr>
              <a:defRPr>
                <a:solidFill>
                  <a:srgbClr val="1C252C"/>
                </a:solidFill>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4236352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84BC2E-2484-A24F-DB5C-F0856464288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5806892-517E-28DC-506A-64AE68AE6B3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8F232E-2B1C-D0CF-A14B-CA1055975A6B}"/>
              </a:ext>
            </a:extLst>
          </p:cNvPr>
          <p:cNvSpPr>
            <a:spLocks noGrp="1"/>
          </p:cNvSpPr>
          <p:nvPr>
            <p:ph type="dt" sz="half" idx="10"/>
          </p:nvPr>
        </p:nvSpPr>
        <p:spPr/>
        <p:txBody>
          <a:bodyPr/>
          <a:lstStyle/>
          <a:p>
            <a:fld id="{546A2D71-1F55-47A4-97A2-7A8D60D5F3C6}" type="datetimeFigureOut">
              <a:rPr lang="es-ES" smtClean="0"/>
              <a:t>21/11/2024</a:t>
            </a:fld>
            <a:endParaRPr lang="es-ES"/>
          </a:p>
        </p:txBody>
      </p:sp>
      <p:sp>
        <p:nvSpPr>
          <p:cNvPr id="5" name="Marcador de pie de página 4">
            <a:extLst>
              <a:ext uri="{FF2B5EF4-FFF2-40B4-BE49-F238E27FC236}">
                <a16:creationId xmlns:a16="http://schemas.microsoft.com/office/drawing/2014/main" id="{DE6D6DBD-A10E-E555-2043-A80398EE4501}"/>
              </a:ext>
            </a:extLst>
          </p:cNvPr>
          <p:cNvSpPr>
            <a:spLocks noGrp="1"/>
          </p:cNvSpPr>
          <p:nvPr>
            <p:ph type="ftr" sz="quarter" idx="11"/>
          </p:nvPr>
        </p:nvSpPr>
        <p:spPr/>
        <p:txBody>
          <a:bodyPr/>
          <a:lstStyle/>
          <a:p>
            <a:endParaRPr lang="es-ES"/>
          </a:p>
        </p:txBody>
      </p:sp>
      <p:sp>
        <p:nvSpPr>
          <p:cNvPr id="7" name="Marcador de número de diapositiva 5">
            <a:extLst>
              <a:ext uri="{FF2B5EF4-FFF2-40B4-BE49-F238E27FC236}">
                <a16:creationId xmlns:a16="http://schemas.microsoft.com/office/drawing/2014/main" id="{B930F0B0-0A43-4065-8779-489F8795E253}"/>
              </a:ext>
            </a:extLst>
          </p:cNvPr>
          <p:cNvSpPr>
            <a:spLocks noGrp="1"/>
          </p:cNvSpPr>
          <p:nvPr>
            <p:ph type="sldNum" sz="quarter" idx="12"/>
          </p:nvPr>
        </p:nvSpPr>
        <p:spPr>
          <a:xfrm>
            <a:off x="8121177" y="6401580"/>
            <a:ext cx="2743200" cy="365125"/>
          </a:xfrm>
        </p:spPr>
        <p:txBody>
          <a:bodyPr/>
          <a:lstStyle/>
          <a:p>
            <a:fld id="{2223D115-F8C3-4B51-BF56-1E62F1A9DAEE}" type="slidenum">
              <a:rPr lang="es-ES" smtClean="0"/>
              <a:t>‹Nº›</a:t>
            </a:fld>
            <a:endParaRPr lang="es-ES"/>
          </a:p>
        </p:txBody>
      </p:sp>
    </p:spTree>
    <p:extLst>
      <p:ext uri="{BB962C8B-B14F-4D97-AF65-F5344CB8AC3E}">
        <p14:creationId xmlns:p14="http://schemas.microsoft.com/office/powerpoint/2010/main" val="3026135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3" name="Footer Placeholder 2"/>
          <p:cNvSpPr>
            <a:spLocks noGrp="1"/>
          </p:cNvSpPr>
          <p:nvPr>
            <p:ph type="ftr" sz="quarter" idx="11"/>
          </p:nvPr>
        </p:nvSpPr>
        <p:spPr/>
        <p:txBody>
          <a:bodyPr/>
          <a:lstStyle/>
          <a:p>
            <a:endParaRPr lang="en-US"/>
          </a:p>
        </p:txBody>
      </p:sp>
      <p:sp>
        <p:nvSpPr>
          <p:cNvPr id="5" name="Marcador de número de diapositiva 5">
            <a:extLst>
              <a:ext uri="{FF2B5EF4-FFF2-40B4-BE49-F238E27FC236}">
                <a16:creationId xmlns:a16="http://schemas.microsoft.com/office/drawing/2014/main" id="{A2FC39BB-5A7F-46B2-9EBA-D5D6378B68CF}"/>
              </a:ext>
            </a:extLst>
          </p:cNvPr>
          <p:cNvSpPr>
            <a:spLocks noGrp="1"/>
          </p:cNvSpPr>
          <p:nvPr>
            <p:ph type="sldNum" sz="quarter" idx="12"/>
          </p:nvPr>
        </p:nvSpPr>
        <p:spPr>
          <a:xfrm>
            <a:off x="8121177" y="6401580"/>
            <a:ext cx="2743200" cy="365125"/>
          </a:xfrm>
        </p:spPr>
        <p:txBody>
          <a:bodyPr/>
          <a:lstStyle/>
          <a:p>
            <a:fld id="{2223D115-F8C3-4B51-BF56-1E62F1A9DAEE}" type="slidenum">
              <a:rPr lang="es-ES" smtClean="0"/>
              <a:t>‹Nº›</a:t>
            </a:fld>
            <a:endParaRPr lang="es-ES"/>
          </a:p>
        </p:txBody>
      </p:sp>
    </p:spTree>
    <p:extLst>
      <p:ext uri="{BB962C8B-B14F-4D97-AF65-F5344CB8AC3E}">
        <p14:creationId xmlns:p14="http://schemas.microsoft.com/office/powerpoint/2010/main" val="258376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47E2E35-E0ED-48D6-A799-9D67B54D01CB}"/>
              </a:ext>
            </a:extLst>
          </p:cNvPr>
          <p:cNvSpPr>
            <a:spLocks noGrp="1"/>
          </p:cNvSpPr>
          <p:nvPr>
            <p:ph sz="quarter" idx="10"/>
          </p:nvPr>
        </p:nvSpPr>
        <p:spPr>
          <a:xfrm>
            <a:off x="6551630" y="5495791"/>
            <a:ext cx="5501918" cy="1135063"/>
          </a:xfrm>
        </p:spPr>
        <p:txBody>
          <a:bodyPr/>
          <a:lstStyle>
            <a:lvl1pPr marL="0" indent="0">
              <a:buNone/>
              <a:defRPr>
                <a:solidFill>
                  <a:srgbClr val="1C252C"/>
                </a:solidFill>
              </a:defRPr>
            </a:lvl1pPr>
          </a:lstStyle>
          <a:p>
            <a:pPr lvl="0"/>
            <a:r>
              <a:rPr lang="es-ES" dirty="0"/>
              <a:t>Editar los estilos de texto del patrón</a:t>
            </a:r>
          </a:p>
        </p:txBody>
      </p:sp>
      <p:sp>
        <p:nvSpPr>
          <p:cNvPr id="6" name="Título 5">
            <a:extLst>
              <a:ext uri="{FF2B5EF4-FFF2-40B4-BE49-F238E27FC236}">
                <a16:creationId xmlns:a16="http://schemas.microsoft.com/office/drawing/2014/main" id="{43EA7E3B-CC9F-45CE-A9A0-9CFD69CD11EF}"/>
              </a:ext>
            </a:extLst>
          </p:cNvPr>
          <p:cNvSpPr>
            <a:spLocks noGrp="1"/>
          </p:cNvSpPr>
          <p:nvPr>
            <p:ph type="title"/>
          </p:nvPr>
        </p:nvSpPr>
        <p:spPr>
          <a:xfrm>
            <a:off x="942181" y="716636"/>
            <a:ext cx="10515600" cy="1325563"/>
          </a:xfrm>
        </p:spPr>
        <p:txBody>
          <a:bodyPr/>
          <a:lstStyle>
            <a:lvl1pPr>
              <a:defRPr>
                <a:solidFill>
                  <a:srgbClr val="242D33"/>
                </a:solidFill>
              </a:defRPr>
            </a:lvl1pPr>
          </a:lstStyle>
          <a:p>
            <a:r>
              <a:rPr lang="es-ES" dirty="0"/>
              <a:t>Haga clic para modificar el estilo de título del patrón</a:t>
            </a:r>
          </a:p>
        </p:txBody>
      </p:sp>
    </p:spTree>
    <p:extLst>
      <p:ext uri="{BB962C8B-B14F-4D97-AF65-F5344CB8AC3E}">
        <p14:creationId xmlns:p14="http://schemas.microsoft.com/office/powerpoint/2010/main" val="2111707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47E2E35-E0ED-48D6-A799-9D67B54D01CB}"/>
              </a:ext>
            </a:extLst>
          </p:cNvPr>
          <p:cNvSpPr>
            <a:spLocks noGrp="1"/>
          </p:cNvSpPr>
          <p:nvPr>
            <p:ph sz="quarter" idx="10"/>
          </p:nvPr>
        </p:nvSpPr>
        <p:spPr>
          <a:xfrm>
            <a:off x="6429080" y="5318567"/>
            <a:ext cx="5000978" cy="1135063"/>
          </a:xfrm>
          <a:prstGeom prst="rect">
            <a:avLst/>
          </a:prstGeom>
        </p:spPr>
        <p:txBody>
          <a:bodyPr/>
          <a:lstStyle>
            <a:lvl1pPr marL="0" indent="0">
              <a:buNone/>
              <a:defRPr>
                <a:solidFill>
                  <a:srgbClr val="1C252C"/>
                </a:solidFill>
                <a:latin typeface="+mj-lt"/>
              </a:defRPr>
            </a:lvl1pPr>
          </a:lstStyle>
          <a:p>
            <a:pPr lvl="0"/>
            <a:r>
              <a:rPr lang="es-ES" dirty="0"/>
              <a:t>Editar los estilos de texto del patrón</a:t>
            </a:r>
          </a:p>
        </p:txBody>
      </p:sp>
      <p:sp>
        <p:nvSpPr>
          <p:cNvPr id="2" name="Título 1">
            <a:extLst>
              <a:ext uri="{FF2B5EF4-FFF2-40B4-BE49-F238E27FC236}">
                <a16:creationId xmlns:a16="http://schemas.microsoft.com/office/drawing/2014/main" id="{6D39F2A3-36BB-4488-8D0E-1921CB65D504}"/>
              </a:ext>
            </a:extLst>
          </p:cNvPr>
          <p:cNvSpPr>
            <a:spLocks noGrp="1"/>
          </p:cNvSpPr>
          <p:nvPr>
            <p:ph type="title"/>
          </p:nvPr>
        </p:nvSpPr>
        <p:spPr/>
        <p:txBody>
          <a:bodyPr/>
          <a:lstStyle>
            <a:lvl1pPr>
              <a:defRPr>
                <a:solidFill>
                  <a:srgbClr val="1C252C"/>
                </a:solidFill>
                <a:latin typeface="+mj-lt"/>
              </a:defRPr>
            </a:lvl1pPr>
          </a:lstStyle>
          <a:p>
            <a:r>
              <a:rPr lang="es-ES" dirty="0"/>
              <a:t>Haga clic para modificar el estilo de título del patrón</a:t>
            </a:r>
          </a:p>
        </p:txBody>
      </p:sp>
      <p:sp>
        <p:nvSpPr>
          <p:cNvPr id="4" name="Marcador de texto 3">
            <a:extLst>
              <a:ext uri="{FF2B5EF4-FFF2-40B4-BE49-F238E27FC236}">
                <a16:creationId xmlns:a16="http://schemas.microsoft.com/office/drawing/2014/main" id="{BB7939BD-DBF2-4554-A826-9A8D618A075A}"/>
              </a:ext>
            </a:extLst>
          </p:cNvPr>
          <p:cNvSpPr>
            <a:spLocks noGrp="1"/>
          </p:cNvSpPr>
          <p:nvPr>
            <p:ph type="body" sz="quarter" idx="11"/>
          </p:nvPr>
        </p:nvSpPr>
        <p:spPr>
          <a:xfrm>
            <a:off x="1153246" y="3126866"/>
            <a:ext cx="5275834" cy="933069"/>
          </a:xfrm>
          <a:prstGeom prst="rect">
            <a:avLst/>
          </a:prstGeom>
        </p:spPr>
        <p:txBody>
          <a:bodyPr/>
          <a:lstStyle>
            <a:lvl1pPr>
              <a:defRPr>
                <a:solidFill>
                  <a:srgbClr val="1C252C"/>
                </a:solidFill>
                <a:latin typeface="+mj-lt"/>
              </a:defRPr>
            </a:lvl1pPr>
            <a:lvl2pPr>
              <a:defRPr>
                <a:solidFill>
                  <a:srgbClr val="1C252C"/>
                </a:solidFill>
              </a:defRPr>
            </a:lvl2pPr>
            <a:lvl3pPr>
              <a:defRPr>
                <a:solidFill>
                  <a:srgbClr val="1C252C"/>
                </a:solidFill>
              </a:defRPr>
            </a:lvl3pPr>
            <a:lvl4pPr>
              <a:defRPr>
                <a:solidFill>
                  <a:srgbClr val="1C252C"/>
                </a:solidFill>
              </a:defRPr>
            </a:lvl4pPr>
            <a:lvl5pPr>
              <a:defRPr>
                <a:solidFill>
                  <a:srgbClr val="1C252C"/>
                </a:solidFill>
              </a:defRPr>
            </a:lvl5pPr>
          </a:lstStyle>
          <a:p>
            <a:pPr lvl="0"/>
            <a:r>
              <a:rPr lang="es-ES" dirty="0"/>
              <a:t>Editar los estilos de texto del patrón</a:t>
            </a:r>
          </a:p>
        </p:txBody>
      </p:sp>
    </p:spTree>
    <p:extLst>
      <p:ext uri="{BB962C8B-B14F-4D97-AF65-F5344CB8AC3E}">
        <p14:creationId xmlns:p14="http://schemas.microsoft.com/office/powerpoint/2010/main" val="3337609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Marcador de número de diapositiva 5">
            <a:extLst>
              <a:ext uri="{FF2B5EF4-FFF2-40B4-BE49-F238E27FC236}">
                <a16:creationId xmlns:a16="http://schemas.microsoft.com/office/drawing/2014/main" id="{1548477A-B548-41A7-AA52-DF99736CF1EF}"/>
              </a:ext>
            </a:extLst>
          </p:cNvPr>
          <p:cNvSpPr>
            <a:spLocks noGrp="1"/>
          </p:cNvSpPr>
          <p:nvPr>
            <p:ph type="sldNum" sz="quarter" idx="4"/>
          </p:nvPr>
        </p:nvSpPr>
        <p:spPr>
          <a:xfrm>
            <a:off x="8121177" y="6401580"/>
            <a:ext cx="2743200" cy="365125"/>
          </a:xfrm>
          <a:prstGeom prst="rect">
            <a:avLst/>
          </a:prstGeom>
        </p:spPr>
        <p:txBody>
          <a:bodyPr/>
          <a:lstStyle>
            <a:lvl1pPr algn="r">
              <a:defRPr>
                <a:solidFill>
                  <a:srgbClr val="667893"/>
                </a:solidFill>
                <a:latin typeface="+mj-lt"/>
              </a:defRPr>
            </a:lvl1pPr>
          </a:lstStyle>
          <a:p>
            <a:fld id="{32AC7612-2231-421C-A2C7-932F8933BD14}" type="slidenum">
              <a:rPr lang="es-ES" smtClean="0"/>
              <a:pPr/>
              <a:t>‹Nº›</a:t>
            </a:fld>
            <a:endParaRPr lang="es-ES" dirty="0"/>
          </a:p>
        </p:txBody>
      </p:sp>
      <p:pic>
        <p:nvPicPr>
          <p:cNvPr id="21" name="Imagen 20">
            <a:extLst>
              <a:ext uri="{FF2B5EF4-FFF2-40B4-BE49-F238E27FC236}">
                <a16:creationId xmlns:a16="http://schemas.microsoft.com/office/drawing/2014/main" id="{4057FC21-E3C0-4448-B2B0-E3AA385DCD4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98165" y="6356464"/>
            <a:ext cx="358620" cy="414126"/>
          </a:xfrm>
          <a:prstGeom prst="rect">
            <a:avLst/>
          </a:prstGeom>
        </p:spPr>
      </p:pic>
      <p:sp>
        <p:nvSpPr>
          <p:cNvPr id="23" name="Marcador de título 22">
            <a:extLst>
              <a:ext uri="{FF2B5EF4-FFF2-40B4-BE49-F238E27FC236}">
                <a16:creationId xmlns:a16="http://schemas.microsoft.com/office/drawing/2014/main" id="{0C2A28B2-A01C-4DC6-A5C7-B2CB269C3517}"/>
              </a:ext>
            </a:extLst>
          </p:cNvPr>
          <p:cNvSpPr>
            <a:spLocks noGrp="1"/>
          </p:cNvSpPr>
          <p:nvPr>
            <p:ph type="title"/>
          </p:nvPr>
        </p:nvSpPr>
        <p:spPr>
          <a:xfrm>
            <a:off x="551871" y="452018"/>
            <a:ext cx="9603380" cy="988724"/>
          </a:xfrm>
          <a:prstGeom prst="rect">
            <a:avLst/>
          </a:prstGeom>
        </p:spPr>
        <p:txBody>
          <a:bodyPr vert="horz" lIns="91440" tIns="45720" rIns="91440" bIns="45720" rtlCol="0" anchor="ctr">
            <a:noAutofit/>
          </a:bodyPr>
          <a:lstStyle/>
          <a:p>
            <a:r>
              <a:rPr lang="es-ES" dirty="0"/>
              <a:t>Haga clic para modificar el estilo de título del patrón</a:t>
            </a:r>
          </a:p>
        </p:txBody>
      </p:sp>
      <p:sp>
        <p:nvSpPr>
          <p:cNvPr id="24" name="Marcador de texto 23">
            <a:extLst>
              <a:ext uri="{FF2B5EF4-FFF2-40B4-BE49-F238E27FC236}">
                <a16:creationId xmlns:a16="http://schemas.microsoft.com/office/drawing/2014/main" id="{CD661C63-D128-47CE-9531-72E7946F137F}"/>
              </a:ext>
            </a:extLst>
          </p:cNvPr>
          <p:cNvSpPr>
            <a:spLocks noGrp="1"/>
          </p:cNvSpPr>
          <p:nvPr>
            <p:ph type="body" idx="1"/>
          </p:nvPr>
        </p:nvSpPr>
        <p:spPr>
          <a:xfrm>
            <a:off x="551871" y="1849262"/>
            <a:ext cx="11007851" cy="4351338"/>
          </a:xfrm>
          <a:prstGeom prst="rect">
            <a:avLst/>
          </a:prstGeom>
        </p:spPr>
        <p:txBody>
          <a:bodyPr vert="horz" lIns="91440" tIns="45720" rIns="91440" bIns="45720" rtlCol="0">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25" name="Rectángulo 24">
            <a:extLst>
              <a:ext uri="{FF2B5EF4-FFF2-40B4-BE49-F238E27FC236}">
                <a16:creationId xmlns:a16="http://schemas.microsoft.com/office/drawing/2014/main" id="{38F49C7C-A4E2-4946-BCAE-46496ABD1F9A}"/>
              </a:ext>
            </a:extLst>
          </p:cNvPr>
          <p:cNvSpPr/>
          <p:nvPr userDrawn="1"/>
        </p:nvSpPr>
        <p:spPr>
          <a:xfrm>
            <a:off x="277670" y="6520006"/>
            <a:ext cx="9969573" cy="89114"/>
          </a:xfrm>
          <a:prstGeom prst="rect">
            <a:avLst/>
          </a:prstGeom>
          <a:gradFill>
            <a:gsLst>
              <a:gs pos="70000">
                <a:srgbClr val="BBD3D9"/>
              </a:gs>
              <a:gs pos="1000">
                <a:srgbClr val="CFC9B9"/>
              </a:gs>
              <a:gs pos="88000">
                <a:srgbClr val="EDE7E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Picture 7">
            <a:extLst>
              <a:ext uri="{FF2B5EF4-FFF2-40B4-BE49-F238E27FC236}">
                <a16:creationId xmlns:a16="http://schemas.microsoft.com/office/drawing/2014/main" id="{4B3951CB-11C2-4515-996B-7D8FDA9346D8}"/>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11324362" y="6437127"/>
            <a:ext cx="867638" cy="257195"/>
          </a:xfrm>
          <a:prstGeom prst="rect">
            <a:avLst/>
          </a:prstGeom>
        </p:spPr>
      </p:pic>
    </p:spTree>
    <p:extLst>
      <p:ext uri="{BB962C8B-B14F-4D97-AF65-F5344CB8AC3E}">
        <p14:creationId xmlns:p14="http://schemas.microsoft.com/office/powerpoint/2010/main" val="3072637869"/>
      </p:ext>
    </p:extLst>
  </p:cSld>
  <p:clrMap bg1="lt1" tx1="dk1" bg2="lt2" tx2="dk2" accent1="accent1" accent2="accent2" accent3="accent3" accent4="accent4" accent5="accent5" accent6="accent6" hlink="hlink" folHlink="folHlink"/>
  <p:sldLayoutIdLst>
    <p:sldLayoutId id="2147483689" r:id="rId1"/>
    <p:sldLayoutId id="2147483685" r:id="rId2"/>
    <p:sldLayoutId id="2147483692" r:id="rId3"/>
    <p:sldLayoutId id="2147483693" r:id="rId4"/>
  </p:sldLayoutIdLst>
  <p:hf hdr="0" ftr="0" dt="0"/>
  <p:txStyles>
    <p:titleStyle>
      <a:lvl1pPr algn="l" defTabSz="914400" rtl="0" eaLnBrk="1" latinLnBrk="0" hangingPunct="1">
        <a:lnSpc>
          <a:spcPct val="90000"/>
        </a:lnSpc>
        <a:spcBef>
          <a:spcPct val="0"/>
        </a:spcBef>
        <a:buNone/>
        <a:defRPr sz="4000" kern="1200">
          <a:solidFill>
            <a:srgbClr val="1C252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25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252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25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25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25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0000">
              <a:srgbClr val="BBD3D9"/>
            </a:gs>
            <a:gs pos="1000">
              <a:srgbClr val="CFC9B9"/>
            </a:gs>
            <a:gs pos="88000">
              <a:srgbClr val="EDE7E2"/>
            </a:gs>
          </a:gsLst>
          <a:lin ang="2700000" scaled="1"/>
          <a:tileRect/>
        </a:gra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D63032A-FC41-4B2B-993D-C4E93291E84F}"/>
              </a:ext>
            </a:extLst>
          </p:cNvPr>
          <p:cNvSpPr/>
          <p:nvPr userDrawn="1"/>
        </p:nvSpPr>
        <p:spPr>
          <a:xfrm>
            <a:off x="0" y="4142232"/>
            <a:ext cx="12192000" cy="2715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C252C"/>
              </a:solidFill>
            </a:endParaRPr>
          </a:p>
        </p:txBody>
      </p:sp>
      <p:sp>
        <p:nvSpPr>
          <p:cNvPr id="18" name="Marcador de título 17">
            <a:extLst>
              <a:ext uri="{FF2B5EF4-FFF2-40B4-BE49-F238E27FC236}">
                <a16:creationId xmlns:a16="http://schemas.microsoft.com/office/drawing/2014/main" id="{98C7D056-59F8-49BA-8BB5-E9A5581B2356}"/>
              </a:ext>
            </a:extLst>
          </p:cNvPr>
          <p:cNvSpPr>
            <a:spLocks noGrp="1"/>
          </p:cNvSpPr>
          <p:nvPr>
            <p:ph type="title"/>
          </p:nvPr>
        </p:nvSpPr>
        <p:spPr>
          <a:xfrm>
            <a:off x="1143096" y="1263784"/>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19" name="Marcador de texto 18">
            <a:extLst>
              <a:ext uri="{FF2B5EF4-FFF2-40B4-BE49-F238E27FC236}">
                <a16:creationId xmlns:a16="http://schemas.microsoft.com/office/drawing/2014/main" id="{17838EBD-C398-4179-AA1E-4A71C4FDF6BA}"/>
              </a:ext>
            </a:extLst>
          </p:cNvPr>
          <p:cNvSpPr>
            <a:spLocks noGrp="1"/>
          </p:cNvSpPr>
          <p:nvPr>
            <p:ph type="body" idx="1"/>
          </p:nvPr>
        </p:nvSpPr>
        <p:spPr>
          <a:xfrm>
            <a:off x="7854696" y="5560979"/>
            <a:ext cx="4048288" cy="862157"/>
          </a:xfrm>
          <a:prstGeom prst="rect">
            <a:avLst/>
          </a:prstGeom>
        </p:spPr>
        <p:txBody>
          <a:bodyPr vert="horz" lIns="91440" tIns="45720" rIns="91440" bIns="45720" rtlCol="0">
            <a:normAutofit/>
          </a:bodyPr>
          <a:lstStyle/>
          <a:p>
            <a:pPr lvl="0"/>
            <a:r>
              <a:rPr lang="es-ES" dirty="0"/>
              <a:t>Editar los estilos de texto del patrón</a:t>
            </a:r>
          </a:p>
        </p:txBody>
      </p:sp>
      <p:pic>
        <p:nvPicPr>
          <p:cNvPr id="6" name="Imagen 5">
            <a:extLst>
              <a:ext uri="{FF2B5EF4-FFF2-40B4-BE49-F238E27FC236}">
                <a16:creationId xmlns:a16="http://schemas.microsoft.com/office/drawing/2014/main" id="{E0D5B728-6B1B-462E-A441-8DBA023B42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6600" y="4483154"/>
            <a:ext cx="3906934" cy="1892050"/>
          </a:xfrm>
          <a:prstGeom prst="rect">
            <a:avLst/>
          </a:prstGeom>
        </p:spPr>
      </p:pic>
    </p:spTree>
    <p:extLst>
      <p:ext uri="{BB962C8B-B14F-4D97-AF65-F5344CB8AC3E}">
        <p14:creationId xmlns:p14="http://schemas.microsoft.com/office/powerpoint/2010/main" val="62546450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rgbClr val="1C252C"/>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C25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0000">
              <a:srgbClr val="BBD3D9"/>
            </a:gs>
            <a:gs pos="1000">
              <a:srgbClr val="CFC9B9"/>
            </a:gs>
            <a:gs pos="88000">
              <a:srgbClr val="EDE7E2"/>
            </a:gs>
          </a:gsLst>
          <a:lin ang="2700000" scaled="1"/>
          <a:tileRect/>
        </a:gradFill>
        <a:effectLst/>
      </p:bgPr>
    </p:bg>
    <p:spTree>
      <p:nvGrpSpPr>
        <p:cNvPr id="1" name=""/>
        <p:cNvGrpSpPr/>
        <p:nvPr/>
      </p:nvGrpSpPr>
      <p:grpSpPr>
        <a:xfrm>
          <a:off x="0" y="0"/>
          <a:ext cx="0" cy="0"/>
          <a:chOff x="0" y="0"/>
          <a:chExt cx="0" cy="0"/>
        </a:xfrm>
      </p:grpSpPr>
      <p:sp>
        <p:nvSpPr>
          <p:cNvPr id="18" name="Marcador de título 17">
            <a:extLst>
              <a:ext uri="{FF2B5EF4-FFF2-40B4-BE49-F238E27FC236}">
                <a16:creationId xmlns:a16="http://schemas.microsoft.com/office/drawing/2014/main" id="{98C7D056-59F8-49BA-8BB5-E9A5581B2356}"/>
              </a:ext>
            </a:extLst>
          </p:cNvPr>
          <p:cNvSpPr>
            <a:spLocks noGrp="1"/>
          </p:cNvSpPr>
          <p:nvPr>
            <p:ph type="title"/>
          </p:nvPr>
        </p:nvSpPr>
        <p:spPr>
          <a:xfrm>
            <a:off x="1024224" y="1364368"/>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6" name="Rectángulo 5">
            <a:extLst>
              <a:ext uri="{FF2B5EF4-FFF2-40B4-BE49-F238E27FC236}">
                <a16:creationId xmlns:a16="http://schemas.microsoft.com/office/drawing/2014/main" id="{016ACCBD-F230-4973-A3A5-CD1BDCB55746}"/>
              </a:ext>
            </a:extLst>
          </p:cNvPr>
          <p:cNvSpPr/>
          <p:nvPr userDrawn="1"/>
        </p:nvSpPr>
        <p:spPr>
          <a:xfrm>
            <a:off x="0" y="4142232"/>
            <a:ext cx="12192000" cy="2715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C252C"/>
              </a:solidFill>
            </a:endParaRPr>
          </a:p>
        </p:txBody>
      </p:sp>
      <p:pic>
        <p:nvPicPr>
          <p:cNvPr id="8" name="Imagen 7">
            <a:extLst>
              <a:ext uri="{FF2B5EF4-FFF2-40B4-BE49-F238E27FC236}">
                <a16:creationId xmlns:a16="http://schemas.microsoft.com/office/drawing/2014/main" id="{B2489A38-85A3-4FA0-86D1-6161B969F6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000" y="5041955"/>
            <a:ext cx="2596114" cy="1257246"/>
          </a:xfrm>
          <a:prstGeom prst="rect">
            <a:avLst/>
          </a:prstGeom>
        </p:spPr>
      </p:pic>
      <p:pic>
        <p:nvPicPr>
          <p:cNvPr id="5" name="Picture 7">
            <a:extLst>
              <a:ext uri="{FF2B5EF4-FFF2-40B4-BE49-F238E27FC236}">
                <a16:creationId xmlns:a16="http://schemas.microsoft.com/office/drawing/2014/main" id="{62DDD79A-541F-4F59-8BFA-457C5B7868F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0814" y="5267794"/>
            <a:ext cx="2717551" cy="805568"/>
          </a:xfrm>
          <a:prstGeom prst="rect">
            <a:avLst/>
          </a:prstGeom>
        </p:spPr>
      </p:pic>
    </p:spTree>
    <p:extLst>
      <p:ext uri="{BB962C8B-B14F-4D97-AF65-F5344CB8AC3E}">
        <p14:creationId xmlns:p14="http://schemas.microsoft.com/office/powerpoint/2010/main" val="1200444463"/>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rgbClr val="1C252C"/>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png"/><Relationship Id="rId2" Type="http://schemas.openxmlformats.org/officeDocument/2006/relationships/image" Target="../media/image61.jpeg"/><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cid:image004.jpg@01D6FEE7.80FE53A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5" Type="http://schemas.openxmlformats.org/officeDocument/2006/relationships/image" Target="../media/image84.tmp"/><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3.xml"/><Relationship Id="rId4" Type="http://schemas.openxmlformats.org/officeDocument/2006/relationships/image" Target="../media/image93.jpg"/></Relationships>
</file>

<file path=ppt/slides/_rels/slide2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4" Type="http://schemas.openxmlformats.org/officeDocument/2006/relationships/image" Target="../media/image104.jpeg"/></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9" Type="http://schemas.openxmlformats.org/officeDocument/2006/relationships/image" Target="../media/image49.png"/><Relationship Id="rId21" Type="http://schemas.openxmlformats.org/officeDocument/2006/relationships/image" Target="../media/image31.jpeg"/><Relationship Id="rId34" Type="http://schemas.openxmlformats.org/officeDocument/2006/relationships/image" Target="../media/image44.svg"/><Relationship Id="rId42" Type="http://schemas.openxmlformats.org/officeDocument/2006/relationships/image" Target="../media/image52.png"/><Relationship Id="rId7" Type="http://schemas.openxmlformats.org/officeDocument/2006/relationships/image" Target="../media/image17.png"/><Relationship Id="rId2" Type="http://schemas.openxmlformats.org/officeDocument/2006/relationships/image" Target="../media/image12.jpeg"/><Relationship Id="rId16" Type="http://schemas.openxmlformats.org/officeDocument/2006/relationships/image" Target="../media/image26.png"/><Relationship Id="rId20" Type="http://schemas.openxmlformats.org/officeDocument/2006/relationships/image" Target="../media/image30.jpeg"/><Relationship Id="rId29" Type="http://schemas.openxmlformats.org/officeDocument/2006/relationships/image" Target="../media/image39.png"/><Relationship Id="rId41"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svg"/><Relationship Id="rId37" Type="http://schemas.openxmlformats.org/officeDocument/2006/relationships/image" Target="../media/image47.png"/><Relationship Id="rId40" Type="http://schemas.openxmlformats.org/officeDocument/2006/relationships/image" Target="../media/image50.png"/><Relationship Id="rId5" Type="http://schemas.openxmlformats.org/officeDocument/2006/relationships/image" Target="../media/image15.png"/><Relationship Id="rId15" Type="http://schemas.openxmlformats.org/officeDocument/2006/relationships/image" Target="../media/image25.jpeg"/><Relationship Id="rId23" Type="http://schemas.openxmlformats.org/officeDocument/2006/relationships/image" Target="../media/image33.png"/><Relationship Id="rId28" Type="http://schemas.openxmlformats.org/officeDocument/2006/relationships/image" Target="../media/image38.gif"/><Relationship Id="rId36" Type="http://schemas.openxmlformats.org/officeDocument/2006/relationships/image" Target="../media/image46.sv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svg"/><Relationship Id="rId35" Type="http://schemas.openxmlformats.org/officeDocument/2006/relationships/image" Target="../media/image45.png"/><Relationship Id="rId43" Type="http://schemas.openxmlformats.org/officeDocument/2006/relationships/image" Target="../media/image6.png"/><Relationship Id="rId8" Type="http://schemas.openxmlformats.org/officeDocument/2006/relationships/image" Target="../media/image18.jpeg"/><Relationship Id="rId3" Type="http://schemas.openxmlformats.org/officeDocument/2006/relationships/image" Target="../media/image13.png"/><Relationship Id="rId12" Type="http://schemas.openxmlformats.org/officeDocument/2006/relationships/image" Target="../media/image22.png"/><Relationship Id="rId17" Type="http://schemas.openxmlformats.org/officeDocument/2006/relationships/image" Target="../media/image27.jpeg"/><Relationship Id="rId25" Type="http://schemas.openxmlformats.org/officeDocument/2006/relationships/image" Target="../media/image35.jpeg"/><Relationship Id="rId33" Type="http://schemas.openxmlformats.org/officeDocument/2006/relationships/image" Target="../media/image43.png"/><Relationship Id="rId38"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openxmlformats.org/officeDocument/2006/relationships/hyperlink" Target="http://www.suprasys.es/" TargetMode="External"/><Relationship Id="rId2" Type="http://schemas.openxmlformats.org/officeDocument/2006/relationships/hyperlink" Target="mailto:Joseba.bastarrarena@suprasys.es" TargetMode="External"/><Relationship Id="rId1" Type="http://schemas.openxmlformats.org/officeDocument/2006/relationships/slideLayout" Target="../slideLayouts/slideLayout6.xml"/><Relationship Id="rId5" Type="http://schemas.openxmlformats.org/officeDocument/2006/relationships/hyperlink" Target="http://www.asgsuperconductors.com/" TargetMode="External"/><Relationship Id="rId4" Type="http://schemas.openxmlformats.org/officeDocument/2006/relationships/hyperlink" Target="mailto:tropeano.matteo@as-g.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127B1B8-CCFF-48B1-8C97-65DEDAE5A622}"/>
              </a:ext>
            </a:extLst>
          </p:cNvPr>
          <p:cNvSpPr>
            <a:spLocks noGrp="1"/>
          </p:cNvSpPr>
          <p:nvPr>
            <p:ph sz="quarter" idx="10"/>
          </p:nvPr>
        </p:nvSpPr>
        <p:spPr>
          <a:xfrm>
            <a:off x="699823" y="206621"/>
            <a:ext cx="9140143" cy="3650075"/>
          </a:xfrm>
        </p:spPr>
        <p:txBody>
          <a:bodyPr>
            <a:noAutofit/>
          </a:bodyPr>
          <a:lstStyle/>
          <a:p>
            <a:pPr marL="0" indent="0">
              <a:buNone/>
            </a:pPr>
            <a:r>
              <a:rPr lang="en-GB" sz="8800" dirty="0"/>
              <a:t>SC magnet study</a:t>
            </a:r>
          </a:p>
          <a:p>
            <a:pPr marL="0" indent="0">
              <a:buNone/>
            </a:pPr>
            <a:r>
              <a:rPr lang="en-US" sz="3600" dirty="0"/>
              <a:t>Ptolemy Collaboration Meeting</a:t>
            </a:r>
          </a:p>
          <a:p>
            <a:pPr marL="0" indent="0">
              <a:buNone/>
            </a:pPr>
            <a:r>
              <a:rPr lang="es-ES" sz="3600" dirty="0"/>
              <a:t>INFN Genoa</a:t>
            </a:r>
            <a:r>
              <a:rPr lang="en-US" sz="3600" dirty="0"/>
              <a:t>, 22</a:t>
            </a:r>
            <a:r>
              <a:rPr lang="en-US" sz="3600" baseline="30000" dirty="0"/>
              <a:t>th</a:t>
            </a:r>
            <a:r>
              <a:rPr lang="en-US" sz="3600" dirty="0"/>
              <a:t> Nov 2024</a:t>
            </a:r>
          </a:p>
          <a:p>
            <a:r>
              <a:rPr lang="en-US" sz="2000" dirty="0"/>
              <a:t>Santiago Sanz, Sonia Garcia, Mikel Cruz, Unai del Amo, Joseba Bastarrarena, Alex Lopez, Gustavo Sarmiento (SUPRASYS)</a:t>
            </a:r>
          </a:p>
          <a:p>
            <a:pPr marL="0" indent="0">
              <a:buNone/>
            </a:pPr>
            <a:r>
              <a:rPr lang="en-US" sz="2000" dirty="0"/>
              <a:t>Matteo Tropeano, Lirza Luerdo, Gianni Grasso, </a:t>
            </a:r>
            <a:r>
              <a:rPr lang="es-ES" sz="2000" dirty="0">
                <a:effectLst/>
                <a:latin typeface="Calibri" panose="020F0502020204030204" pitchFamily="34" charset="0"/>
                <a:ea typeface="Calibri" panose="020F0502020204030204" pitchFamily="34" charset="0"/>
              </a:rPr>
              <a:t>Roberto </a:t>
            </a:r>
            <a:r>
              <a:rPr lang="es-ES" sz="2000" dirty="0" err="1">
                <a:effectLst/>
                <a:latin typeface="Calibri" panose="020F0502020204030204" pitchFamily="34" charset="0"/>
                <a:ea typeface="Calibri" panose="020F0502020204030204" pitchFamily="34" charset="0"/>
              </a:rPr>
              <a:t>Marabotto</a:t>
            </a:r>
            <a:r>
              <a:rPr lang="es-ES" sz="2000" dirty="0">
                <a:effectLst/>
                <a:latin typeface="Calibri" panose="020F0502020204030204" pitchFamily="34" charset="0"/>
                <a:ea typeface="Calibri" panose="020F0502020204030204" pitchFamily="34" charset="0"/>
              </a:rPr>
              <a:t>, Mauro Lorenzo, Alessio Capelluto, Alessio </a:t>
            </a:r>
            <a:r>
              <a:rPr lang="es-ES" sz="2000" dirty="0" err="1">
                <a:effectLst/>
                <a:latin typeface="Calibri" panose="020F0502020204030204" pitchFamily="34" charset="0"/>
                <a:ea typeface="Calibri" panose="020F0502020204030204" pitchFamily="34" charset="0"/>
              </a:rPr>
              <a:t>Verardo</a:t>
            </a:r>
            <a:r>
              <a:rPr lang="es-ES" sz="2000" dirty="0">
                <a:effectLst/>
                <a:latin typeface="Calibri" panose="020F0502020204030204" pitchFamily="34" charset="0"/>
                <a:ea typeface="Calibri" panose="020F0502020204030204" pitchFamily="34" charset="0"/>
              </a:rPr>
              <a:t>, Riccardo Morasso </a:t>
            </a:r>
            <a:r>
              <a:rPr lang="en-US" sz="2000" dirty="0"/>
              <a:t>(ASG)</a:t>
            </a:r>
          </a:p>
        </p:txBody>
      </p:sp>
      <p:pic>
        <p:nvPicPr>
          <p:cNvPr id="4" name="Picture 7">
            <a:extLst>
              <a:ext uri="{FF2B5EF4-FFF2-40B4-BE49-F238E27FC236}">
                <a16:creationId xmlns:a16="http://schemas.microsoft.com/office/drawing/2014/main" id="{F8E976B5-2471-DE1D-155D-74E6EC6F136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781925" y="4974705"/>
            <a:ext cx="3851684" cy="1141761"/>
          </a:xfrm>
          <a:prstGeom prst="rect">
            <a:avLst/>
          </a:prstGeom>
        </p:spPr>
      </p:pic>
      <p:pic>
        <p:nvPicPr>
          <p:cNvPr id="1026" name="Picture 2" descr="Index of /download/LOGO_DECLINAZIONI/LNGS">
            <a:extLst>
              <a:ext uri="{FF2B5EF4-FFF2-40B4-BE49-F238E27FC236}">
                <a16:creationId xmlns:a16="http://schemas.microsoft.com/office/drawing/2014/main" id="{B00D8CB8-F2FC-D904-B90E-A555EB0B6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8982" y="323417"/>
            <a:ext cx="3333750" cy="2150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91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 y="6172200"/>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4" name="Freeform 4"/>
          <p:cNvSpPr/>
          <p:nvPr/>
        </p:nvSpPr>
        <p:spPr>
          <a:xfrm>
            <a:off x="6164336" y="1012917"/>
            <a:ext cx="2235393" cy="665029"/>
          </a:xfrm>
          <a:custGeom>
            <a:avLst/>
            <a:gdLst/>
            <a:ahLst/>
            <a:cxnLst/>
            <a:rect l="l" t="t" r="r" b="b"/>
            <a:pathLst>
              <a:path w="3353090" h="997544">
                <a:moveTo>
                  <a:pt x="0" y="0"/>
                </a:moveTo>
                <a:lnTo>
                  <a:pt x="3353090" y="0"/>
                </a:lnTo>
                <a:lnTo>
                  <a:pt x="3353090" y="997545"/>
                </a:lnTo>
                <a:lnTo>
                  <a:pt x="0" y="997545"/>
                </a:lnTo>
                <a:lnTo>
                  <a:pt x="0" y="0"/>
                </a:lnTo>
                <a:close/>
              </a:path>
            </a:pathLst>
          </a:custGeom>
          <a:blipFill>
            <a:blip r:embed="rId2"/>
            <a:stretch>
              <a:fillRect l="-210" r="-210"/>
            </a:stretch>
          </a:blipFill>
        </p:spPr>
        <p:txBody>
          <a:bodyPr/>
          <a:lstStyle/>
          <a:p>
            <a:endParaRPr lang="it-IT" sz="1200"/>
          </a:p>
        </p:txBody>
      </p:sp>
      <p:sp>
        <p:nvSpPr>
          <p:cNvPr id="5" name="Freeform 5"/>
          <p:cNvSpPr/>
          <p:nvPr/>
        </p:nvSpPr>
        <p:spPr>
          <a:xfrm>
            <a:off x="0" y="685800"/>
            <a:ext cx="5229792" cy="5426503"/>
          </a:xfrm>
          <a:custGeom>
            <a:avLst/>
            <a:gdLst/>
            <a:ahLst/>
            <a:cxnLst/>
            <a:rect l="l" t="t" r="r" b="b"/>
            <a:pathLst>
              <a:path w="7844688" h="8139754">
                <a:moveTo>
                  <a:pt x="0" y="0"/>
                </a:moveTo>
                <a:lnTo>
                  <a:pt x="7844688" y="0"/>
                </a:lnTo>
                <a:lnTo>
                  <a:pt x="7844688" y="8139754"/>
                </a:lnTo>
                <a:lnTo>
                  <a:pt x="0" y="8139754"/>
                </a:lnTo>
                <a:lnTo>
                  <a:pt x="0" y="0"/>
                </a:lnTo>
                <a:close/>
              </a:path>
            </a:pathLst>
          </a:custGeom>
          <a:blipFill>
            <a:blip r:embed="rId3"/>
            <a:stretch>
              <a:fillRect/>
            </a:stretch>
          </a:blipFill>
        </p:spPr>
        <p:txBody>
          <a:bodyPr/>
          <a:lstStyle/>
          <a:p>
            <a:endParaRPr lang="it-IT" sz="1200"/>
          </a:p>
        </p:txBody>
      </p:sp>
      <p:sp>
        <p:nvSpPr>
          <p:cNvPr id="6" name="TextBox 6"/>
          <p:cNvSpPr txBox="1"/>
          <p:nvPr/>
        </p:nvSpPr>
        <p:spPr>
          <a:xfrm>
            <a:off x="6096001" y="2514740"/>
            <a:ext cx="4244191" cy="371897"/>
          </a:xfrm>
          <a:prstGeom prst="rect">
            <a:avLst/>
          </a:prstGeom>
        </p:spPr>
        <p:txBody>
          <a:bodyPr lIns="0" tIns="0" rIns="0" bIns="0" rtlCol="0" anchor="t">
            <a:spAutoFit/>
          </a:bodyPr>
          <a:lstStyle/>
          <a:p>
            <a:pPr>
              <a:lnSpc>
                <a:spcPts val="2933"/>
              </a:lnSpc>
            </a:pPr>
            <a:r>
              <a:rPr lang="en-US" sz="2666" spc="-119">
                <a:solidFill>
                  <a:srgbClr val="000000"/>
                </a:solidFill>
                <a:latin typeface="Lovelo"/>
                <a:ea typeface="Lovelo"/>
                <a:cs typeface="Lovelo"/>
                <a:sym typeface="Lovelo"/>
              </a:rPr>
              <a:t>LOCATION 6: ptolemy</a:t>
            </a:r>
          </a:p>
        </p:txBody>
      </p:sp>
      <p:sp>
        <p:nvSpPr>
          <p:cNvPr id="7" name="TextBox 7"/>
          <p:cNvSpPr txBox="1"/>
          <p:nvPr/>
        </p:nvSpPr>
        <p:spPr>
          <a:xfrm>
            <a:off x="6096000" y="2952407"/>
            <a:ext cx="5410200" cy="523157"/>
          </a:xfrm>
          <a:prstGeom prst="rect">
            <a:avLst/>
          </a:prstGeom>
        </p:spPr>
        <p:txBody>
          <a:bodyPr lIns="0" tIns="0" rIns="0" bIns="0" rtlCol="0" anchor="t">
            <a:spAutoFit/>
          </a:bodyPr>
          <a:lstStyle/>
          <a:p>
            <a:pPr>
              <a:lnSpc>
                <a:spcPts val="2147"/>
              </a:lnSpc>
            </a:pPr>
            <a:r>
              <a:rPr lang="en-US" sz="1533">
                <a:solidFill>
                  <a:srgbClr val="000000"/>
                </a:solidFill>
                <a:latin typeface="Now 1"/>
                <a:ea typeface="Now 1"/>
                <a:cs typeface="Now 1"/>
                <a:sym typeface="Now 1"/>
              </a:rPr>
              <a:t>Showcase of PTOLEMY MgB2 magnet project and technical discussion.</a:t>
            </a:r>
          </a:p>
        </p:txBody>
      </p:sp>
      <p:sp>
        <p:nvSpPr>
          <p:cNvPr id="3" name="AutoShape 3"/>
          <p:cNvSpPr/>
          <p:nvPr/>
        </p:nvSpPr>
        <p:spPr>
          <a:xfrm flipV="1">
            <a:off x="1" y="682625"/>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9E9FBF1-9FD3-47D1-B751-F483C53FCDA0}"/>
              </a:ext>
            </a:extLst>
          </p:cNvPr>
          <p:cNvSpPr>
            <a:spLocks noGrp="1"/>
          </p:cNvSpPr>
          <p:nvPr>
            <p:ph type="title"/>
          </p:nvPr>
        </p:nvSpPr>
        <p:spPr/>
        <p:txBody>
          <a:bodyPr/>
          <a:lstStyle/>
          <a:p>
            <a:r>
              <a:rPr lang="en-US" b="1"/>
              <a:t>Index</a:t>
            </a:r>
          </a:p>
        </p:txBody>
      </p:sp>
      <p:sp>
        <p:nvSpPr>
          <p:cNvPr id="5" name="Marcador de texto 4">
            <a:extLst>
              <a:ext uri="{FF2B5EF4-FFF2-40B4-BE49-F238E27FC236}">
                <a16:creationId xmlns:a16="http://schemas.microsoft.com/office/drawing/2014/main" id="{78E5747C-6CA6-4929-A35B-D921A09BD7D5}"/>
              </a:ext>
            </a:extLst>
          </p:cNvPr>
          <p:cNvSpPr>
            <a:spLocks noGrp="1"/>
          </p:cNvSpPr>
          <p:nvPr>
            <p:ph type="body" sz="quarter" idx="11"/>
          </p:nvPr>
        </p:nvSpPr>
        <p:spPr>
          <a:xfrm>
            <a:off x="558993" y="1594205"/>
            <a:ext cx="10878129" cy="3511195"/>
          </a:xfrm>
        </p:spPr>
        <p:txBody>
          <a:bodyPr>
            <a:normAutofit/>
          </a:bodyPr>
          <a:lstStyle/>
          <a:p>
            <a:pPr marL="457200" indent="-457200">
              <a:buFont typeface="Arial" panose="020B0604020202020204" pitchFamily="34" charset="0"/>
              <a:buChar char="•"/>
            </a:pPr>
            <a:r>
              <a:rPr lang="en-US" dirty="0"/>
              <a:t>First steps</a:t>
            </a:r>
          </a:p>
          <a:p>
            <a:pPr marL="457200" indent="-457200">
              <a:buFont typeface="Arial" panose="020B0604020202020204" pitchFamily="34" charset="0"/>
              <a:buChar char="•"/>
            </a:pPr>
            <a:r>
              <a:rPr lang="en-US" dirty="0"/>
              <a:t>Advances</a:t>
            </a:r>
          </a:p>
          <a:p>
            <a:pPr marL="457200" indent="-457200">
              <a:buFont typeface="Arial" panose="020B0604020202020204" pitchFamily="34" charset="0"/>
              <a:buChar char="•"/>
            </a:pPr>
            <a:r>
              <a:rPr lang="en-US" dirty="0"/>
              <a:t>Conclusions and future works</a:t>
            </a:r>
          </a:p>
          <a:p>
            <a:pPr marL="457200" indent="-457200">
              <a:buFont typeface="Arial" panose="020B0604020202020204" pitchFamily="34" charset="0"/>
              <a:buChar char="•"/>
            </a:pPr>
            <a:endParaRPr lang="en-US" dirty="0"/>
          </a:p>
        </p:txBody>
      </p:sp>
      <p:pic>
        <p:nvPicPr>
          <p:cNvPr id="6" name="Imagen 5">
            <a:extLst>
              <a:ext uri="{FF2B5EF4-FFF2-40B4-BE49-F238E27FC236}">
                <a16:creationId xmlns:a16="http://schemas.microsoft.com/office/drawing/2014/main" id="{DE85E76D-D043-4213-8E62-4DC8C98B6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59" y="1517536"/>
            <a:ext cx="461124" cy="515441"/>
          </a:xfrm>
          <a:prstGeom prst="rect">
            <a:avLst/>
          </a:prstGeom>
        </p:spPr>
      </p:pic>
      <p:sp>
        <p:nvSpPr>
          <p:cNvPr id="2" name="TextShape 1">
            <a:extLst>
              <a:ext uri="{FF2B5EF4-FFF2-40B4-BE49-F238E27FC236}">
                <a16:creationId xmlns:a16="http://schemas.microsoft.com/office/drawing/2014/main" id="{9677095C-B082-0462-D482-BAFC32460056}"/>
              </a:ext>
            </a:extLst>
          </p:cNvPr>
          <p:cNvSpPr txBox="1"/>
          <p:nvPr/>
        </p:nvSpPr>
        <p:spPr>
          <a:xfrm>
            <a:off x="7960240" y="6384536"/>
            <a:ext cx="2742840" cy="364680"/>
          </a:xfrm>
          <a:prstGeom prst="rect">
            <a:avLst/>
          </a:prstGeom>
          <a:noFill/>
          <a:ln>
            <a:noFill/>
          </a:ln>
        </p:spPr>
        <p:txBody>
          <a:bodyPr lIns="90000" tIns="45000" rIns="90000" bIns="45000">
            <a:noAutofit/>
          </a:bodyPr>
          <a:lstStyle/>
          <a:p>
            <a:pPr algn="r">
              <a:lnSpc>
                <a:spcPct val="100000"/>
              </a:lnSpc>
            </a:pPr>
            <a:fld id="{F34905C9-5777-43F9-BDC7-F3BF903E564F}" type="slidenum">
              <a:rPr lang="en-US" sz="1800" b="0" strike="noStrike" spc="-1" smtClean="0">
                <a:solidFill>
                  <a:srgbClr val="667893"/>
                </a:solidFill>
                <a:latin typeface="Calibri Light"/>
              </a:rPr>
              <a:t>11</a:t>
            </a:fld>
            <a:endParaRPr lang="en-US" sz="1800" b="0" strike="noStrike" spc="-1" dirty="0">
              <a:latin typeface="Times New Roman"/>
            </a:endParaRPr>
          </a:p>
        </p:txBody>
      </p:sp>
      <p:sp>
        <p:nvSpPr>
          <p:cNvPr id="7" name="CuadroTexto 6">
            <a:extLst>
              <a:ext uri="{FF2B5EF4-FFF2-40B4-BE49-F238E27FC236}">
                <a16:creationId xmlns:a16="http://schemas.microsoft.com/office/drawing/2014/main" id="{E85383A2-D27E-43C9-820D-A3B60AD8C188}"/>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Tree>
    <p:extLst>
      <p:ext uri="{BB962C8B-B14F-4D97-AF65-F5344CB8AC3E}">
        <p14:creationId xmlns:p14="http://schemas.microsoft.com/office/powerpoint/2010/main" val="2912139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C5416C3-C140-8180-E1C5-18C4454440AF}"/>
              </a:ext>
            </a:extLst>
          </p:cNvPr>
          <p:cNvSpPr>
            <a:spLocks noGrp="1"/>
          </p:cNvSpPr>
          <p:nvPr>
            <p:ph type="sldNum" sz="quarter" idx="12"/>
          </p:nvPr>
        </p:nvSpPr>
        <p:spPr/>
        <p:txBody>
          <a:bodyPr/>
          <a:lstStyle/>
          <a:p>
            <a:fld id="{32AC7612-2231-421C-A2C7-932F8933BD14}" type="slidenum">
              <a:rPr lang="es-ES" smtClean="0"/>
              <a:pPr/>
              <a:t>12</a:t>
            </a:fld>
            <a:endParaRPr lang="es-ES" dirty="0"/>
          </a:p>
        </p:txBody>
      </p:sp>
      <p:sp>
        <p:nvSpPr>
          <p:cNvPr id="3" name="Título 2">
            <a:extLst>
              <a:ext uri="{FF2B5EF4-FFF2-40B4-BE49-F238E27FC236}">
                <a16:creationId xmlns:a16="http://schemas.microsoft.com/office/drawing/2014/main" id="{9C45DC11-891F-8D41-7F3F-94B3BBC3B7A1}"/>
              </a:ext>
            </a:extLst>
          </p:cNvPr>
          <p:cNvSpPr>
            <a:spLocks noGrp="1"/>
          </p:cNvSpPr>
          <p:nvPr>
            <p:ph type="title"/>
          </p:nvPr>
        </p:nvSpPr>
        <p:spPr>
          <a:xfrm>
            <a:off x="446363" y="310417"/>
            <a:ext cx="9603380" cy="988724"/>
          </a:xfrm>
        </p:spPr>
        <p:txBody>
          <a:bodyPr/>
          <a:lstStyle/>
          <a:p>
            <a:r>
              <a:rPr lang="en-GB" b="1"/>
              <a:t>PTOLEMY Full-Scale Prototype at LNGS</a:t>
            </a:r>
          </a:p>
        </p:txBody>
      </p:sp>
      <p:pic>
        <p:nvPicPr>
          <p:cNvPr id="6" name="Marcador de contenido 5">
            <a:extLst>
              <a:ext uri="{FF2B5EF4-FFF2-40B4-BE49-F238E27FC236}">
                <a16:creationId xmlns:a16="http://schemas.microsoft.com/office/drawing/2014/main" id="{5556E054-4FFD-B713-84D1-91997D2E6B06}"/>
              </a:ext>
            </a:extLst>
          </p:cNvPr>
          <p:cNvPicPr>
            <a:picLocks noGrp="1" noChangeAspect="1"/>
          </p:cNvPicPr>
          <p:nvPr>
            <p:ph idx="1"/>
          </p:nvPr>
        </p:nvPicPr>
        <p:blipFill rotWithShape="1">
          <a:blip r:embed="rId2"/>
          <a:srcRect l="31830" t="16747" r="38251" b="45623"/>
          <a:stretch/>
        </p:blipFill>
        <p:spPr>
          <a:xfrm>
            <a:off x="336331" y="2123994"/>
            <a:ext cx="4990302" cy="3530572"/>
          </a:xfrm>
        </p:spPr>
      </p:pic>
      <p:pic>
        <p:nvPicPr>
          <p:cNvPr id="5" name="Marcador de contenido 5">
            <a:extLst>
              <a:ext uri="{FF2B5EF4-FFF2-40B4-BE49-F238E27FC236}">
                <a16:creationId xmlns:a16="http://schemas.microsoft.com/office/drawing/2014/main" id="{65B4D326-49CD-B28B-EBF4-704AD6722265}"/>
              </a:ext>
            </a:extLst>
          </p:cNvPr>
          <p:cNvPicPr>
            <a:picLocks noChangeAspect="1"/>
          </p:cNvPicPr>
          <p:nvPr/>
        </p:nvPicPr>
        <p:blipFill rotWithShape="1">
          <a:blip r:embed="rId2"/>
          <a:srcRect l="21444" t="54305" r="24344" b="6207"/>
          <a:stretch/>
        </p:blipFill>
        <p:spPr>
          <a:xfrm>
            <a:off x="5255688" y="2504768"/>
            <a:ext cx="6758152" cy="2769023"/>
          </a:xfrm>
          <a:prstGeom prst="rect">
            <a:avLst/>
          </a:prstGeom>
        </p:spPr>
      </p:pic>
      <p:sp>
        <p:nvSpPr>
          <p:cNvPr id="7" name="CuadroTexto 6">
            <a:extLst>
              <a:ext uri="{FF2B5EF4-FFF2-40B4-BE49-F238E27FC236}">
                <a16:creationId xmlns:a16="http://schemas.microsoft.com/office/drawing/2014/main" id="{F3631E7B-622B-44DB-A55D-3A0480D74534}"/>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Tree>
    <p:extLst>
      <p:ext uri="{BB962C8B-B14F-4D97-AF65-F5344CB8AC3E}">
        <p14:creationId xmlns:p14="http://schemas.microsoft.com/office/powerpoint/2010/main" val="1547708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DB971B87-AAC6-51D0-29A8-C16FAD6E92B9}"/>
              </a:ext>
            </a:extLst>
          </p:cNvPr>
          <p:cNvSpPr>
            <a:spLocks noChangeArrowheads="1"/>
          </p:cNvSpPr>
          <p:nvPr/>
        </p:nvSpPr>
        <p:spPr bwMode="auto">
          <a:xfrm>
            <a:off x="2279495" y="269960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2052" name="Picture 19" descr="e6 1200Corretta">
            <a:extLst>
              <a:ext uri="{FF2B5EF4-FFF2-40B4-BE49-F238E27FC236}">
                <a16:creationId xmlns:a16="http://schemas.microsoft.com/office/drawing/2014/main" id="{69CAA21A-CFE0-BF6C-3AE7-E2C78C659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242" y="-1123098"/>
            <a:ext cx="12192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B9B28D42-F81B-6343-9B7A-D9B8A26AEE7A}"/>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868241" y="3338505"/>
            <a:ext cx="2037576" cy="1753491"/>
          </a:xfrm>
          <a:prstGeom prst="rect">
            <a:avLst/>
          </a:prstGeom>
          <a:noFill/>
          <a:ln>
            <a:noFill/>
          </a:ln>
        </p:spPr>
      </p:pic>
      <p:graphicFrame>
        <p:nvGraphicFramePr>
          <p:cNvPr id="8" name="Marcador de contenido 3">
            <a:extLst>
              <a:ext uri="{FF2B5EF4-FFF2-40B4-BE49-F238E27FC236}">
                <a16:creationId xmlns:a16="http://schemas.microsoft.com/office/drawing/2014/main" id="{756A6E58-A554-297A-0E62-7C55267D533B}"/>
              </a:ext>
            </a:extLst>
          </p:cNvPr>
          <p:cNvGraphicFramePr>
            <a:graphicFrameLocks/>
          </p:cNvGraphicFramePr>
          <p:nvPr/>
        </p:nvGraphicFramePr>
        <p:xfrm>
          <a:off x="98561" y="2750915"/>
          <a:ext cx="5449162" cy="3575478"/>
        </p:xfrm>
        <a:graphic>
          <a:graphicData uri="http://schemas.openxmlformats.org/drawingml/2006/table">
            <a:tbl>
              <a:tblPr firstRow="1" firstCol="1" bandRow="1">
                <a:tableStyleId>{5C22544A-7EE6-4342-B048-85BDC9FD1C3A}</a:tableStyleId>
              </a:tblPr>
              <a:tblGrid>
                <a:gridCol w="290086">
                  <a:extLst>
                    <a:ext uri="{9D8B030D-6E8A-4147-A177-3AD203B41FA5}">
                      <a16:colId xmlns:a16="http://schemas.microsoft.com/office/drawing/2014/main" val="1808758986"/>
                    </a:ext>
                  </a:extLst>
                </a:gridCol>
                <a:gridCol w="2694975">
                  <a:extLst>
                    <a:ext uri="{9D8B030D-6E8A-4147-A177-3AD203B41FA5}">
                      <a16:colId xmlns:a16="http://schemas.microsoft.com/office/drawing/2014/main" val="1183739611"/>
                    </a:ext>
                  </a:extLst>
                </a:gridCol>
                <a:gridCol w="1205975">
                  <a:extLst>
                    <a:ext uri="{9D8B030D-6E8A-4147-A177-3AD203B41FA5}">
                      <a16:colId xmlns:a16="http://schemas.microsoft.com/office/drawing/2014/main" val="680225314"/>
                    </a:ext>
                  </a:extLst>
                </a:gridCol>
                <a:gridCol w="1258126">
                  <a:extLst>
                    <a:ext uri="{9D8B030D-6E8A-4147-A177-3AD203B41FA5}">
                      <a16:colId xmlns:a16="http://schemas.microsoft.com/office/drawing/2014/main" val="1820457933"/>
                    </a:ext>
                  </a:extLst>
                </a:gridCol>
              </a:tblGrid>
              <a:tr h="165631">
                <a:tc>
                  <a:txBody>
                    <a:bodyPr/>
                    <a:lstStyle/>
                    <a:p>
                      <a:pPr algn="ctr"/>
                      <a:r>
                        <a:rPr lang="es-ES" sz="1100">
                          <a:effectLst/>
                        </a:rPr>
                        <a:t>ID </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s-ES" sz="1100">
                          <a:effectLst/>
                        </a:rPr>
                        <a:t>Feature</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s-ES" sz="1100">
                          <a:effectLst/>
                        </a:rPr>
                        <a:t>Value</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s-ES" sz="1100">
                          <a:effectLst/>
                        </a:rPr>
                        <a:t>Note</a:t>
                      </a:r>
                      <a:endParaRPr lang="es-E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498680173"/>
                  </a:ext>
                </a:extLst>
              </a:tr>
              <a:tr h="331261">
                <a:tc>
                  <a:txBody>
                    <a:bodyPr/>
                    <a:lstStyle/>
                    <a:p>
                      <a:pPr algn="ctr"/>
                      <a:r>
                        <a:rPr lang="es-ES" sz="1100">
                          <a:effectLst/>
                        </a:rPr>
                        <a:t>1</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n-GB" sz="1100">
                          <a:effectLst/>
                        </a:rPr>
                        <a:t>Overall copper plated conductor diameter [mm]</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s-ES" sz="1100">
                          <a:effectLst/>
                        </a:rPr>
                        <a:t>1 mm</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dirty="0">
                          <a:effectLst/>
                        </a:rPr>
                        <a:t> </a:t>
                      </a:r>
                      <a:endParaRPr lang="es-ES" sz="11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426451392"/>
                  </a:ext>
                </a:extLst>
              </a:tr>
              <a:tr h="165631">
                <a:tc>
                  <a:txBody>
                    <a:bodyPr/>
                    <a:lstStyle/>
                    <a:p>
                      <a:pPr algn="ctr"/>
                      <a:r>
                        <a:rPr lang="es-ES" sz="1100">
                          <a:effectLst/>
                        </a:rPr>
                        <a:t>2</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a:effectLst/>
                        </a:rPr>
                        <a:t>Overall Area [mm</a:t>
                      </a:r>
                      <a:r>
                        <a:rPr lang="es-ES" sz="1100" baseline="30000">
                          <a:effectLst/>
                        </a:rPr>
                        <a:t>2</a:t>
                      </a:r>
                      <a:r>
                        <a:rPr lang="es-ES" sz="1100">
                          <a:effectLst/>
                        </a:rPr>
                        <a:t>]</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s-ES" sz="1100">
                          <a:effectLst/>
                        </a:rPr>
                        <a:t>0.78 mm</a:t>
                      </a:r>
                      <a:r>
                        <a:rPr lang="es-ES" sz="1100" baseline="30000">
                          <a:effectLst/>
                        </a:rPr>
                        <a:t>2</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a:effectLst/>
                        </a:rPr>
                        <a:t> </a:t>
                      </a:r>
                      <a:endParaRPr lang="es-E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913717206"/>
                  </a:ext>
                </a:extLst>
              </a:tr>
              <a:tr h="165631">
                <a:tc>
                  <a:txBody>
                    <a:bodyPr/>
                    <a:lstStyle/>
                    <a:p>
                      <a:pPr algn="ctr"/>
                      <a:r>
                        <a:rPr lang="es-ES" sz="1100">
                          <a:effectLst/>
                        </a:rPr>
                        <a:t>3</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a:effectLst/>
                        </a:rPr>
                        <a:t>MgB</a:t>
                      </a:r>
                      <a:r>
                        <a:rPr lang="es-ES" sz="1100" baseline="-25000">
                          <a:effectLst/>
                        </a:rPr>
                        <a:t>2</a:t>
                      </a:r>
                      <a:r>
                        <a:rPr lang="es-ES" sz="1100">
                          <a:effectLst/>
                        </a:rPr>
                        <a:t> area [mm</a:t>
                      </a:r>
                      <a:r>
                        <a:rPr lang="es-ES" sz="1100" baseline="30000">
                          <a:effectLst/>
                        </a:rPr>
                        <a:t>2</a:t>
                      </a:r>
                      <a:r>
                        <a:rPr lang="es-ES" sz="1100">
                          <a:effectLst/>
                        </a:rPr>
                        <a:t> and %]</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s-ES" sz="1100">
                          <a:effectLst/>
                        </a:rPr>
                        <a:t>0.09 mm</a:t>
                      </a:r>
                      <a:r>
                        <a:rPr lang="es-ES" sz="1100" baseline="30000">
                          <a:effectLst/>
                        </a:rPr>
                        <a:t>2</a:t>
                      </a:r>
                      <a:r>
                        <a:rPr lang="es-ES" sz="1100">
                          <a:effectLst/>
                        </a:rPr>
                        <a:t> - 12%</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a:effectLst/>
                        </a:rPr>
                        <a:t> </a:t>
                      </a:r>
                      <a:endParaRPr lang="es-E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591704234"/>
                  </a:ext>
                </a:extLst>
              </a:tr>
              <a:tr h="165631">
                <a:tc>
                  <a:txBody>
                    <a:bodyPr/>
                    <a:lstStyle/>
                    <a:p>
                      <a:pPr algn="ctr"/>
                      <a:r>
                        <a:rPr lang="es-ES" sz="1100">
                          <a:effectLst/>
                        </a:rPr>
                        <a:t>4</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a:effectLst/>
                        </a:rPr>
                        <a:t>Monel area [mm</a:t>
                      </a:r>
                      <a:r>
                        <a:rPr lang="es-ES" sz="1100" baseline="30000">
                          <a:effectLst/>
                        </a:rPr>
                        <a:t>2</a:t>
                      </a:r>
                      <a:r>
                        <a:rPr lang="es-ES" sz="1100">
                          <a:effectLst/>
                        </a:rPr>
                        <a:t> and %]</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s-ES" sz="1100">
                          <a:effectLst/>
                        </a:rPr>
                        <a:t>0.36 mm</a:t>
                      </a:r>
                      <a:r>
                        <a:rPr lang="es-ES" sz="1100" baseline="30000">
                          <a:effectLst/>
                        </a:rPr>
                        <a:t>2</a:t>
                      </a:r>
                      <a:r>
                        <a:rPr lang="es-ES" sz="1100">
                          <a:effectLst/>
                        </a:rPr>
                        <a:t> – 46%</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a:effectLst/>
                        </a:rPr>
                        <a:t> </a:t>
                      </a:r>
                      <a:endParaRPr lang="es-E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251823855"/>
                  </a:ext>
                </a:extLst>
              </a:tr>
              <a:tr h="165631">
                <a:tc>
                  <a:txBody>
                    <a:bodyPr/>
                    <a:lstStyle/>
                    <a:p>
                      <a:pPr algn="ctr"/>
                      <a:r>
                        <a:rPr lang="es-ES" sz="1100">
                          <a:effectLst/>
                        </a:rPr>
                        <a:t>5</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a:effectLst/>
                        </a:rPr>
                        <a:t>Nickel area [mm</a:t>
                      </a:r>
                      <a:r>
                        <a:rPr lang="es-ES" sz="1100" baseline="30000">
                          <a:effectLst/>
                        </a:rPr>
                        <a:t>2</a:t>
                      </a:r>
                      <a:r>
                        <a:rPr lang="es-ES" sz="1100">
                          <a:effectLst/>
                        </a:rPr>
                        <a:t> and %]</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s-ES" sz="1100">
                          <a:effectLst/>
                        </a:rPr>
                        <a:t>0.12 mm</a:t>
                      </a:r>
                      <a:r>
                        <a:rPr lang="es-ES" sz="1100" baseline="30000">
                          <a:effectLst/>
                        </a:rPr>
                        <a:t>2</a:t>
                      </a:r>
                      <a:r>
                        <a:rPr lang="es-ES" sz="1100">
                          <a:effectLst/>
                        </a:rPr>
                        <a:t> – 15%</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a:effectLst/>
                        </a:rPr>
                        <a:t> </a:t>
                      </a:r>
                      <a:endParaRPr lang="es-E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926682636"/>
                  </a:ext>
                </a:extLst>
              </a:tr>
              <a:tr h="165631">
                <a:tc>
                  <a:txBody>
                    <a:bodyPr/>
                    <a:lstStyle/>
                    <a:p>
                      <a:pPr algn="ctr"/>
                      <a:r>
                        <a:rPr lang="es-ES" sz="1100">
                          <a:effectLst/>
                        </a:rPr>
                        <a:t>6</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a:effectLst/>
                        </a:rPr>
                        <a:t>Niobium area [mm</a:t>
                      </a:r>
                      <a:r>
                        <a:rPr lang="es-ES" sz="1100" baseline="30000">
                          <a:effectLst/>
                        </a:rPr>
                        <a:t>2</a:t>
                      </a:r>
                      <a:r>
                        <a:rPr lang="es-ES" sz="1100">
                          <a:effectLst/>
                        </a:rPr>
                        <a:t> and %]</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s-ES" sz="1100">
                          <a:effectLst/>
                        </a:rPr>
                        <a:t>0.10 mm</a:t>
                      </a:r>
                      <a:r>
                        <a:rPr lang="es-ES" sz="1100" baseline="30000">
                          <a:effectLst/>
                        </a:rPr>
                        <a:t>2</a:t>
                      </a:r>
                      <a:r>
                        <a:rPr lang="es-ES" sz="1100">
                          <a:effectLst/>
                        </a:rPr>
                        <a:t> – 13%</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n-GB" sz="1100">
                          <a:effectLst/>
                        </a:rPr>
                        <a:t> </a:t>
                      </a:r>
                      <a:endParaRPr lang="es-E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727753618"/>
                  </a:ext>
                </a:extLst>
              </a:tr>
              <a:tr h="165631">
                <a:tc>
                  <a:txBody>
                    <a:bodyPr/>
                    <a:lstStyle/>
                    <a:p>
                      <a:pPr algn="ctr"/>
                      <a:r>
                        <a:rPr lang="es-ES" sz="1100">
                          <a:effectLst/>
                        </a:rPr>
                        <a:t>7</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a:effectLst/>
                        </a:rPr>
                        <a:t>Copper area [mm</a:t>
                      </a:r>
                      <a:r>
                        <a:rPr lang="es-ES" sz="1100" baseline="30000">
                          <a:effectLst/>
                        </a:rPr>
                        <a:t>2</a:t>
                      </a:r>
                      <a:r>
                        <a:rPr lang="es-ES" sz="1100">
                          <a:effectLst/>
                        </a:rPr>
                        <a:t> and %]</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s-ES" sz="1100">
                          <a:effectLst/>
                        </a:rPr>
                        <a:t>0.11 mm</a:t>
                      </a:r>
                      <a:r>
                        <a:rPr lang="es-ES" sz="1100" baseline="30000">
                          <a:effectLst/>
                        </a:rPr>
                        <a:t>2</a:t>
                      </a:r>
                      <a:r>
                        <a:rPr lang="es-ES" sz="1100">
                          <a:effectLst/>
                        </a:rPr>
                        <a:t> – 14%</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n-GB" sz="1100">
                          <a:effectLst/>
                        </a:rPr>
                        <a:t> </a:t>
                      </a:r>
                      <a:endParaRPr lang="es-E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098029468"/>
                  </a:ext>
                </a:extLst>
              </a:tr>
              <a:tr h="297746">
                <a:tc>
                  <a:txBody>
                    <a:bodyPr/>
                    <a:lstStyle/>
                    <a:p>
                      <a:pPr algn="ctr"/>
                      <a:r>
                        <a:rPr lang="es-ES" sz="1100">
                          <a:effectLst/>
                        </a:rPr>
                        <a:t>8</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n-GB" sz="1100">
                          <a:effectLst/>
                        </a:rPr>
                        <a:t>Copper plated conductor  Fill Factor [%]</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s-ES" sz="1100" dirty="0">
                          <a:effectLst/>
                        </a:rPr>
                        <a:t>12%</a:t>
                      </a:r>
                      <a:endParaRPr lang="es-ES"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n-GB" sz="1100">
                          <a:effectLst/>
                        </a:rPr>
                        <a:t> </a:t>
                      </a:r>
                      <a:endParaRPr lang="es-E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159294802"/>
                  </a:ext>
                </a:extLst>
              </a:tr>
              <a:tr h="297746">
                <a:tc>
                  <a:txBody>
                    <a:bodyPr/>
                    <a:lstStyle/>
                    <a:p>
                      <a:pPr algn="ctr"/>
                      <a:r>
                        <a:rPr lang="es-ES" sz="1100">
                          <a:effectLst/>
                        </a:rPr>
                        <a:t>9</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a:effectLst/>
                        </a:rPr>
                        <a:t>Twist pitch [mm]</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s-ES" sz="1100">
                          <a:effectLst/>
                        </a:rPr>
                        <a:t>85</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dirty="0" err="1">
                          <a:effectLst/>
                        </a:rPr>
                        <a:t>Clockwise</a:t>
                      </a:r>
                      <a:endParaRPr lang="es-ES" sz="11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534106012"/>
                  </a:ext>
                </a:extLst>
              </a:tr>
              <a:tr h="828154">
                <a:tc>
                  <a:txBody>
                    <a:bodyPr/>
                    <a:lstStyle/>
                    <a:p>
                      <a:pPr algn="ctr"/>
                      <a:r>
                        <a:rPr lang="es-ES" sz="1100">
                          <a:effectLst/>
                        </a:rPr>
                        <a:t>11</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a:effectLst/>
                        </a:rPr>
                        <a:t>Minimum bending radius [mm]</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s-ES" sz="1100">
                          <a:effectLst/>
                        </a:rPr>
                        <a:t>100 </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n-GB" sz="1100" dirty="0">
                          <a:effectLst/>
                        </a:rPr>
                        <a:t>Corresponding to a </a:t>
                      </a:r>
                      <a:r>
                        <a:rPr lang="en-GB" sz="1100" dirty="0" err="1">
                          <a:effectLst/>
                        </a:rPr>
                        <a:t>Ic</a:t>
                      </a:r>
                      <a:r>
                        <a:rPr lang="en-GB" sz="1100" dirty="0">
                          <a:effectLst/>
                        </a:rPr>
                        <a:t> value degradation of 2% with respect to a non-bent sample.</a:t>
                      </a:r>
                      <a:endParaRPr lang="es-ES" sz="11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239580353"/>
                  </a:ext>
                </a:extLst>
              </a:tr>
              <a:tr h="331261">
                <a:tc>
                  <a:txBody>
                    <a:bodyPr/>
                    <a:lstStyle/>
                    <a:p>
                      <a:pPr algn="ctr"/>
                      <a:r>
                        <a:rPr lang="es-ES" sz="1100">
                          <a:effectLst/>
                        </a:rPr>
                        <a:t>12</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n-GB" sz="1100">
                          <a:effectLst/>
                        </a:rPr>
                        <a:t>Maximum allowable strain [%] at room temperature.</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s-ES" sz="1100">
                          <a:effectLst/>
                        </a:rPr>
                        <a:t>0.28</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a:effectLst/>
                        </a:rPr>
                        <a:t>Same as above</a:t>
                      </a:r>
                      <a:endParaRPr lang="es-E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954548593"/>
                  </a:ext>
                </a:extLst>
              </a:tr>
              <a:tr h="297746">
                <a:tc>
                  <a:txBody>
                    <a:bodyPr/>
                    <a:lstStyle/>
                    <a:p>
                      <a:pPr algn="ctr"/>
                      <a:r>
                        <a:rPr lang="es-ES" sz="1100">
                          <a:effectLst/>
                        </a:rPr>
                        <a:t>11</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dirty="0" err="1">
                          <a:effectLst/>
                        </a:rPr>
                        <a:t>Number</a:t>
                      </a:r>
                      <a:r>
                        <a:rPr lang="es-ES" sz="1100" dirty="0">
                          <a:effectLst/>
                        </a:rPr>
                        <a:t> </a:t>
                      </a:r>
                      <a:r>
                        <a:rPr lang="es-ES" sz="1100" dirty="0" err="1">
                          <a:effectLst/>
                        </a:rPr>
                        <a:t>of</a:t>
                      </a:r>
                      <a:r>
                        <a:rPr lang="es-ES" sz="1100" dirty="0">
                          <a:effectLst/>
                        </a:rPr>
                        <a:t> </a:t>
                      </a:r>
                      <a:r>
                        <a:rPr lang="es-ES" sz="1100" dirty="0" err="1">
                          <a:effectLst/>
                        </a:rPr>
                        <a:t>filaments</a:t>
                      </a:r>
                      <a:endParaRPr lang="es-ES"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r>
                        <a:rPr lang="es-ES" sz="1100">
                          <a:effectLst/>
                        </a:rPr>
                        <a:t>37</a:t>
                      </a:r>
                      <a:endParaRPr lang="es-ES" sz="1100">
                        <a:effectLst/>
                        <a:latin typeface="Calibri" panose="020F0502020204030204" pitchFamily="34" charset="0"/>
                        <a:ea typeface="Calibri" panose="020F0502020204030204" pitchFamily="34" charset="0"/>
                      </a:endParaRPr>
                    </a:p>
                  </a:txBody>
                  <a:tcPr marL="68580" marR="68580" marT="0" marB="0" anchor="ctr"/>
                </a:tc>
                <a:tc>
                  <a:txBody>
                    <a:bodyPr/>
                    <a:lstStyle/>
                    <a:p>
                      <a:pPr algn="l"/>
                      <a:r>
                        <a:rPr lang="es-ES" sz="1100" dirty="0">
                          <a:effectLst/>
                        </a:rPr>
                        <a:t> </a:t>
                      </a:r>
                      <a:endParaRPr lang="es-ES" sz="11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89324577"/>
                  </a:ext>
                </a:extLst>
              </a:tr>
            </a:tbl>
          </a:graphicData>
        </a:graphic>
      </p:graphicFrame>
      <p:pic>
        <p:nvPicPr>
          <p:cNvPr id="5" name="Imagen 4">
            <a:extLst>
              <a:ext uri="{FF2B5EF4-FFF2-40B4-BE49-F238E27FC236}">
                <a16:creationId xmlns:a16="http://schemas.microsoft.com/office/drawing/2014/main" id="{2DC27987-01B8-0D0A-C9F8-865EDA338DB8}"/>
              </a:ext>
            </a:extLst>
          </p:cNvPr>
          <p:cNvPicPr>
            <a:picLocks noChangeAspect="1"/>
          </p:cNvPicPr>
          <p:nvPr/>
        </p:nvPicPr>
        <p:blipFill rotWithShape="1">
          <a:blip r:embed="rId5"/>
          <a:srcRect l="18697" t="23784" r="33672" b="18611"/>
          <a:stretch/>
        </p:blipFill>
        <p:spPr>
          <a:xfrm>
            <a:off x="8067783" y="3605051"/>
            <a:ext cx="3909171" cy="2659311"/>
          </a:xfrm>
          <a:prstGeom prst="rect">
            <a:avLst/>
          </a:prstGeom>
        </p:spPr>
      </p:pic>
      <p:pic>
        <p:nvPicPr>
          <p:cNvPr id="12" name="Imagen 11">
            <a:extLst>
              <a:ext uri="{FF2B5EF4-FFF2-40B4-BE49-F238E27FC236}">
                <a16:creationId xmlns:a16="http://schemas.microsoft.com/office/drawing/2014/main" id="{E0AAB5A0-2375-4D74-B80A-475BD4474BF7}"/>
              </a:ext>
            </a:extLst>
          </p:cNvPr>
          <p:cNvPicPr>
            <a:picLocks noChangeAspect="1"/>
          </p:cNvPicPr>
          <p:nvPr/>
        </p:nvPicPr>
        <p:blipFill rotWithShape="1">
          <a:blip r:embed="rId6"/>
          <a:srcRect l="46875" t="27099" r="11042" b="22984"/>
          <a:stretch/>
        </p:blipFill>
        <p:spPr>
          <a:xfrm>
            <a:off x="7878628" y="599540"/>
            <a:ext cx="4098326" cy="2653405"/>
          </a:xfrm>
          <a:prstGeom prst="rect">
            <a:avLst/>
          </a:prstGeom>
        </p:spPr>
      </p:pic>
      <p:sp>
        <p:nvSpPr>
          <p:cNvPr id="13" name="Rectángulo 12">
            <a:extLst>
              <a:ext uri="{FF2B5EF4-FFF2-40B4-BE49-F238E27FC236}">
                <a16:creationId xmlns:a16="http://schemas.microsoft.com/office/drawing/2014/main" id="{2223A2B6-4299-6345-49C5-BFBBD480DBE3}"/>
              </a:ext>
            </a:extLst>
          </p:cNvPr>
          <p:cNvSpPr/>
          <p:nvPr/>
        </p:nvSpPr>
        <p:spPr>
          <a:xfrm>
            <a:off x="10429291" y="4624215"/>
            <a:ext cx="1256177" cy="10195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s-ES" sz="2800" dirty="0">
              <a:solidFill>
                <a:srgbClr val="242D33"/>
              </a:solidFill>
            </a:endParaRPr>
          </a:p>
        </p:txBody>
      </p:sp>
      <p:pic>
        <p:nvPicPr>
          <p:cNvPr id="4" name="Picture 2">
            <a:extLst>
              <a:ext uri="{FF2B5EF4-FFF2-40B4-BE49-F238E27FC236}">
                <a16:creationId xmlns:a16="http://schemas.microsoft.com/office/drawing/2014/main" id="{4588B7ED-A240-040B-4B41-446032AC6F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4758" y="5429509"/>
            <a:ext cx="2562225" cy="762000"/>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1">
            <a:extLst>
              <a:ext uri="{FF2B5EF4-FFF2-40B4-BE49-F238E27FC236}">
                <a16:creationId xmlns:a16="http://schemas.microsoft.com/office/drawing/2014/main" id="{D36BAD7F-3320-4DF0-8146-662B59C522D0}"/>
              </a:ext>
            </a:extLst>
          </p:cNvPr>
          <p:cNvSpPr txBox="1">
            <a:spLocks/>
          </p:cNvSpPr>
          <p:nvPr/>
        </p:nvSpPr>
        <p:spPr>
          <a:xfrm>
            <a:off x="215046" y="173112"/>
            <a:ext cx="9058076" cy="16210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1C252C"/>
                </a:solidFill>
                <a:latin typeface="+mj-lt"/>
                <a:ea typeface="+mj-ea"/>
                <a:cs typeface="+mj-cs"/>
              </a:defRPr>
            </a:lvl1pPr>
          </a:lstStyle>
          <a:p>
            <a:r>
              <a:rPr lang="en-GB" b="1" dirty="0"/>
              <a:t>MgB</a:t>
            </a:r>
            <a:r>
              <a:rPr lang="en-GB" b="1" baseline="-25000" dirty="0"/>
              <a:t>2</a:t>
            </a:r>
            <a:r>
              <a:rPr lang="en-GB" b="1" dirty="0"/>
              <a:t> coil design</a:t>
            </a:r>
            <a:br>
              <a:rPr lang="en-GB" dirty="0"/>
            </a:br>
            <a:endParaRPr lang="en-GB" dirty="0"/>
          </a:p>
        </p:txBody>
      </p:sp>
      <p:sp>
        <p:nvSpPr>
          <p:cNvPr id="16" name="CuadroTexto 15">
            <a:extLst>
              <a:ext uri="{FF2B5EF4-FFF2-40B4-BE49-F238E27FC236}">
                <a16:creationId xmlns:a16="http://schemas.microsoft.com/office/drawing/2014/main" id="{8D0C4E27-BFA8-4362-9B36-A87A342EF281}"/>
              </a:ext>
            </a:extLst>
          </p:cNvPr>
          <p:cNvSpPr txBox="1"/>
          <p:nvPr/>
        </p:nvSpPr>
        <p:spPr>
          <a:xfrm>
            <a:off x="376147" y="1357388"/>
            <a:ext cx="10053144" cy="923330"/>
          </a:xfrm>
          <a:prstGeom prst="rect">
            <a:avLst/>
          </a:prstGeom>
          <a:noFill/>
        </p:spPr>
        <p:txBody>
          <a:bodyPr wrap="square">
            <a:spAutoFit/>
          </a:bodyPr>
          <a:lstStyle/>
          <a:p>
            <a:pPr marL="285750" indent="-285750">
              <a:buFont typeface="Arial" panose="020B0604020202020204" pitchFamily="34" charset="0"/>
              <a:buChar char="•"/>
            </a:pPr>
            <a:r>
              <a:rPr lang="en-GB" dirty="0"/>
              <a:t>H</a:t>
            </a:r>
            <a:r>
              <a:rPr lang="en-GB" sz="1800" dirty="0"/>
              <a:t>igh and narrow coil</a:t>
            </a:r>
            <a:r>
              <a:rPr lang="en-GB" dirty="0"/>
              <a:t>, 3 layers of conductor, total of 436 turns.</a:t>
            </a:r>
          </a:p>
          <a:p>
            <a:pPr marL="285750" indent="-285750">
              <a:buFont typeface="Arial" panose="020B0604020202020204" pitchFamily="34" charset="0"/>
              <a:buChar char="•"/>
            </a:pPr>
            <a:r>
              <a:rPr lang="en-GB" dirty="0"/>
              <a:t>1 mm diameter wire with 37 strands per wire.</a:t>
            </a:r>
          </a:p>
          <a:p>
            <a:pPr marL="285750" indent="-285750">
              <a:buFont typeface="Arial" panose="020B0604020202020204" pitchFamily="34" charset="0"/>
              <a:buChar char="•"/>
            </a:pPr>
            <a:r>
              <a:rPr lang="en-GB" sz="1800" dirty="0"/>
              <a:t>Magnetic iron grade is Steel 1020.</a:t>
            </a:r>
            <a:endParaRPr lang="en-GB" dirty="0"/>
          </a:p>
        </p:txBody>
      </p:sp>
      <p:sp>
        <p:nvSpPr>
          <p:cNvPr id="17" name="Rectángulo 16">
            <a:extLst>
              <a:ext uri="{FF2B5EF4-FFF2-40B4-BE49-F238E27FC236}">
                <a16:creationId xmlns:a16="http://schemas.microsoft.com/office/drawing/2014/main" id="{546B207E-983B-4088-9467-CEE8AC68CED7}"/>
              </a:ext>
            </a:extLst>
          </p:cNvPr>
          <p:cNvSpPr/>
          <p:nvPr/>
        </p:nvSpPr>
        <p:spPr>
          <a:xfrm>
            <a:off x="8076983" y="3747132"/>
            <a:ext cx="709665" cy="18966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s-ES" sz="2800" dirty="0">
              <a:solidFill>
                <a:srgbClr val="242D33"/>
              </a:solidFill>
            </a:endParaRPr>
          </a:p>
        </p:txBody>
      </p:sp>
      <p:sp>
        <p:nvSpPr>
          <p:cNvPr id="14" name="CuadroTexto 13">
            <a:extLst>
              <a:ext uri="{FF2B5EF4-FFF2-40B4-BE49-F238E27FC236}">
                <a16:creationId xmlns:a16="http://schemas.microsoft.com/office/drawing/2014/main" id="{D3AC8AEA-A052-4F9C-9FEB-EFADA759D8B8}"/>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
        <p:nvSpPr>
          <p:cNvPr id="18" name="Marcador de número de diapositiva 1">
            <a:extLst>
              <a:ext uri="{FF2B5EF4-FFF2-40B4-BE49-F238E27FC236}">
                <a16:creationId xmlns:a16="http://schemas.microsoft.com/office/drawing/2014/main" id="{5C64E4CF-63BD-47B9-8E90-D07B393716BE}"/>
              </a:ext>
            </a:extLst>
          </p:cNvPr>
          <p:cNvSpPr>
            <a:spLocks noGrp="1"/>
          </p:cNvSpPr>
          <p:nvPr>
            <p:ph type="sldNum" sz="quarter" idx="12"/>
          </p:nvPr>
        </p:nvSpPr>
        <p:spPr>
          <a:xfrm>
            <a:off x="8102601" y="6382000"/>
            <a:ext cx="2743200" cy="365125"/>
          </a:xfrm>
        </p:spPr>
        <p:txBody>
          <a:bodyPr/>
          <a:lstStyle/>
          <a:p>
            <a:fld id="{32AC7612-2231-421C-A2C7-932F8933BD14}" type="slidenum">
              <a:rPr lang="es-ES" smtClean="0"/>
              <a:pPr/>
              <a:t>13</a:t>
            </a:fld>
            <a:endParaRPr lang="es-ES" dirty="0"/>
          </a:p>
        </p:txBody>
      </p:sp>
    </p:spTree>
    <p:extLst>
      <p:ext uri="{BB962C8B-B14F-4D97-AF65-F5344CB8AC3E}">
        <p14:creationId xmlns:p14="http://schemas.microsoft.com/office/powerpoint/2010/main" val="2108818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Diagrama&#10;&#10;Descripción generada automáticamente">
            <a:extLst>
              <a:ext uri="{FF2B5EF4-FFF2-40B4-BE49-F238E27FC236}">
                <a16:creationId xmlns:a16="http://schemas.microsoft.com/office/drawing/2014/main" id="{3D36197C-42E3-1887-8AA3-4C4CCAD57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912" y="1722877"/>
            <a:ext cx="4930775" cy="4351338"/>
          </a:xfrm>
          <a:prstGeom prst="rect">
            <a:avLst/>
          </a:prstGeom>
        </p:spPr>
      </p:pic>
      <p:pic>
        <p:nvPicPr>
          <p:cNvPr id="8" name="Imagen 7" descr="Diagrama&#10;&#10;Descripción generada automáticamente">
            <a:extLst>
              <a:ext uri="{FF2B5EF4-FFF2-40B4-BE49-F238E27FC236}">
                <a16:creationId xmlns:a16="http://schemas.microsoft.com/office/drawing/2014/main" id="{D862F98C-355E-2EBC-442A-D4508C641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425" y="1722877"/>
            <a:ext cx="3508375" cy="1544638"/>
          </a:xfrm>
          <a:prstGeom prst="rect">
            <a:avLst/>
          </a:prstGeom>
        </p:spPr>
      </p:pic>
      <p:pic>
        <p:nvPicPr>
          <p:cNvPr id="6" name="Marcador de contenido 5" descr="Diagrama&#10;&#10;Descripción generada automáticamente">
            <a:extLst>
              <a:ext uri="{FF2B5EF4-FFF2-40B4-BE49-F238E27FC236}">
                <a16:creationId xmlns:a16="http://schemas.microsoft.com/office/drawing/2014/main" id="{564F495B-F992-0BB1-0603-0BACB4C0FFB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845425" y="3326252"/>
            <a:ext cx="3508375" cy="2747963"/>
          </a:xfrm>
        </p:spPr>
      </p:pic>
      <p:sp>
        <p:nvSpPr>
          <p:cNvPr id="2" name="Título 1">
            <a:extLst>
              <a:ext uri="{FF2B5EF4-FFF2-40B4-BE49-F238E27FC236}">
                <a16:creationId xmlns:a16="http://schemas.microsoft.com/office/drawing/2014/main" id="{2EEC1398-8444-D4C6-8383-B9279E4D32D6}"/>
              </a:ext>
            </a:extLst>
          </p:cNvPr>
          <p:cNvSpPr>
            <a:spLocks noGrp="1"/>
          </p:cNvSpPr>
          <p:nvPr>
            <p:ph type="title"/>
          </p:nvPr>
        </p:nvSpPr>
        <p:spPr>
          <a:xfrm>
            <a:off x="551871" y="452018"/>
            <a:ext cx="9603380" cy="988724"/>
          </a:xfrm>
        </p:spPr>
        <p:txBody>
          <a:bodyPr anchor="ctr">
            <a:normAutofit/>
          </a:bodyPr>
          <a:lstStyle/>
          <a:p>
            <a:r>
              <a:rPr lang="en-GB" b="1" dirty="0"/>
              <a:t>Electromagnetic coil design</a:t>
            </a:r>
          </a:p>
        </p:txBody>
      </p:sp>
      <p:sp>
        <p:nvSpPr>
          <p:cNvPr id="7" name="CuadroTexto 6">
            <a:extLst>
              <a:ext uri="{FF2B5EF4-FFF2-40B4-BE49-F238E27FC236}">
                <a16:creationId xmlns:a16="http://schemas.microsoft.com/office/drawing/2014/main" id="{3B1A79F0-606E-4492-AE72-E384AC1642E6}"/>
              </a:ext>
            </a:extLst>
          </p:cNvPr>
          <p:cNvSpPr txBox="1"/>
          <p:nvPr/>
        </p:nvSpPr>
        <p:spPr>
          <a:xfrm>
            <a:off x="355827" y="1867221"/>
            <a:ext cx="2753133" cy="2585323"/>
          </a:xfrm>
          <a:prstGeom prst="rect">
            <a:avLst/>
          </a:prstGeom>
          <a:noFill/>
        </p:spPr>
        <p:txBody>
          <a:bodyPr wrap="square">
            <a:spAutoFit/>
          </a:bodyPr>
          <a:lstStyle/>
          <a:p>
            <a:pPr marL="285750" indent="-285750">
              <a:buFont typeface="Arial" panose="020B0604020202020204" pitchFamily="34" charset="0"/>
              <a:buChar char="•"/>
            </a:pPr>
            <a:r>
              <a:rPr lang="en-GB" dirty="0"/>
              <a:t>Final position of the coil have been set by Princeton.</a:t>
            </a:r>
          </a:p>
          <a:p>
            <a:pPr marL="285750" indent="-285750">
              <a:buFont typeface="Arial" panose="020B0604020202020204" pitchFamily="34" charset="0"/>
              <a:buChar char="•"/>
            </a:pPr>
            <a:r>
              <a:rPr lang="en-GB" dirty="0"/>
              <a:t>The electromagnetic models have been checked with the University.</a:t>
            </a:r>
          </a:p>
          <a:p>
            <a:pPr marL="285750" indent="-285750">
              <a:buFont typeface="Arial" panose="020B0604020202020204" pitchFamily="34" charset="0"/>
              <a:buChar char="•"/>
            </a:pPr>
            <a:r>
              <a:rPr lang="en-US" dirty="0"/>
              <a:t>Small changes in the straight part of the coil.</a:t>
            </a:r>
            <a:endParaRPr lang="en-GB" dirty="0"/>
          </a:p>
        </p:txBody>
      </p:sp>
      <p:sp>
        <p:nvSpPr>
          <p:cNvPr id="9" name="CuadroTexto 8">
            <a:extLst>
              <a:ext uri="{FF2B5EF4-FFF2-40B4-BE49-F238E27FC236}">
                <a16:creationId xmlns:a16="http://schemas.microsoft.com/office/drawing/2014/main" id="{9AF09FEB-24B9-4B59-B816-B067AE74493D}"/>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
        <p:nvSpPr>
          <p:cNvPr id="11" name="Marcador de número de diapositiva 1">
            <a:extLst>
              <a:ext uri="{FF2B5EF4-FFF2-40B4-BE49-F238E27FC236}">
                <a16:creationId xmlns:a16="http://schemas.microsoft.com/office/drawing/2014/main" id="{038075AB-FCE5-479C-9858-7CDCAD7FEDC8}"/>
              </a:ext>
            </a:extLst>
          </p:cNvPr>
          <p:cNvSpPr>
            <a:spLocks noGrp="1"/>
          </p:cNvSpPr>
          <p:nvPr>
            <p:ph type="sldNum" sz="quarter" idx="12"/>
          </p:nvPr>
        </p:nvSpPr>
        <p:spPr>
          <a:xfrm>
            <a:off x="8102601" y="6382000"/>
            <a:ext cx="2743200" cy="365125"/>
          </a:xfrm>
        </p:spPr>
        <p:txBody>
          <a:bodyPr/>
          <a:lstStyle/>
          <a:p>
            <a:fld id="{32AC7612-2231-421C-A2C7-932F8933BD14}" type="slidenum">
              <a:rPr lang="es-ES" smtClean="0"/>
              <a:pPr/>
              <a:t>14</a:t>
            </a:fld>
            <a:endParaRPr lang="es-ES" dirty="0"/>
          </a:p>
        </p:txBody>
      </p:sp>
    </p:spTree>
    <p:extLst>
      <p:ext uri="{BB962C8B-B14F-4D97-AF65-F5344CB8AC3E}">
        <p14:creationId xmlns:p14="http://schemas.microsoft.com/office/powerpoint/2010/main" val="1925944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CCCC8-868C-275E-EB40-60AA02445533}"/>
              </a:ext>
            </a:extLst>
          </p:cNvPr>
          <p:cNvSpPr>
            <a:spLocks noGrp="1"/>
          </p:cNvSpPr>
          <p:nvPr>
            <p:ph type="title"/>
          </p:nvPr>
        </p:nvSpPr>
        <p:spPr>
          <a:xfrm>
            <a:off x="551870" y="265902"/>
            <a:ext cx="9603380" cy="988724"/>
          </a:xfrm>
        </p:spPr>
        <p:txBody>
          <a:bodyPr/>
          <a:lstStyle/>
          <a:p>
            <a:r>
              <a:rPr lang="en-US" b="1" dirty="0"/>
              <a:t>Electromagnetic design</a:t>
            </a:r>
            <a:br>
              <a:rPr lang="es-ES" dirty="0"/>
            </a:br>
            <a:endParaRPr lang="es-ES" dirty="0"/>
          </a:p>
        </p:txBody>
      </p:sp>
      <p:sp>
        <p:nvSpPr>
          <p:cNvPr id="3" name="Marcador de contenido 2">
            <a:extLst>
              <a:ext uri="{FF2B5EF4-FFF2-40B4-BE49-F238E27FC236}">
                <a16:creationId xmlns:a16="http://schemas.microsoft.com/office/drawing/2014/main" id="{552DE4E2-CE5E-7614-976F-7F3382F48016}"/>
              </a:ext>
            </a:extLst>
          </p:cNvPr>
          <p:cNvSpPr>
            <a:spLocks noGrp="1"/>
          </p:cNvSpPr>
          <p:nvPr>
            <p:ph idx="1"/>
          </p:nvPr>
        </p:nvSpPr>
        <p:spPr>
          <a:xfrm>
            <a:off x="838200" y="1322596"/>
            <a:ext cx="10515600" cy="4854367"/>
          </a:xfrm>
        </p:spPr>
        <p:txBody>
          <a:bodyPr>
            <a:normAutofit/>
          </a:bodyPr>
          <a:lstStyle/>
          <a:p>
            <a:r>
              <a:rPr lang="en-US" sz="2000" dirty="0">
                <a:solidFill>
                  <a:schemeClr val="tx1"/>
                </a:solidFill>
                <a:latin typeface="+mn-lt"/>
                <a:ea typeface="+mn-ea"/>
                <a:cs typeface="+mn-cs"/>
              </a:rPr>
              <a:t>The magnet has been optimized to obtain 1T field value.</a:t>
            </a:r>
          </a:p>
          <a:p>
            <a:r>
              <a:rPr lang="en-US" sz="2000" dirty="0">
                <a:solidFill>
                  <a:schemeClr val="tx1"/>
                </a:solidFill>
                <a:latin typeface="+mn-lt"/>
                <a:ea typeface="+mn-ea"/>
                <a:cs typeface="+mn-cs"/>
              </a:rPr>
              <a:t>The magnet has been optimized to obtain specific field homogeneity.</a:t>
            </a:r>
          </a:p>
          <a:p>
            <a:r>
              <a:rPr lang="en-US" sz="2000" dirty="0">
                <a:solidFill>
                  <a:schemeClr val="tx1"/>
                </a:solidFill>
                <a:latin typeface="+mn-lt"/>
                <a:ea typeface="+mn-ea"/>
                <a:cs typeface="+mn-cs"/>
              </a:rPr>
              <a:t>Influence of the coil position on the homogeneity due to vibrations.</a:t>
            </a:r>
          </a:p>
          <a:p>
            <a:r>
              <a:rPr lang="en-US" sz="2000" dirty="0">
                <a:solidFill>
                  <a:schemeClr val="tx1"/>
                </a:solidFill>
              </a:rPr>
              <a:t>Dipolar field has been analyzed.</a:t>
            </a:r>
            <a:endParaRPr lang="es-ES" sz="2000" dirty="0"/>
          </a:p>
        </p:txBody>
      </p:sp>
      <p:sp>
        <p:nvSpPr>
          <p:cNvPr id="9" name="CuadroTexto 8">
            <a:extLst>
              <a:ext uri="{FF2B5EF4-FFF2-40B4-BE49-F238E27FC236}">
                <a16:creationId xmlns:a16="http://schemas.microsoft.com/office/drawing/2014/main" id="{E1F01C9A-9041-E570-0B7B-B0D3CF3528FC}"/>
              </a:ext>
            </a:extLst>
          </p:cNvPr>
          <p:cNvSpPr txBox="1"/>
          <p:nvPr/>
        </p:nvSpPr>
        <p:spPr>
          <a:xfrm>
            <a:off x="614932" y="3378489"/>
            <a:ext cx="7538545" cy="369332"/>
          </a:xfrm>
          <a:prstGeom prst="rect">
            <a:avLst/>
          </a:prstGeom>
          <a:noFill/>
        </p:spPr>
        <p:txBody>
          <a:bodyPr wrap="square">
            <a:spAutoFit/>
          </a:bodyPr>
          <a:lstStyle/>
          <a:p>
            <a:r>
              <a:rPr lang="es-ES" sz="1800" dirty="0" err="1">
                <a:latin typeface="Calibri" panose="020F0502020204030204" pitchFamily="34" charset="0"/>
              </a:rPr>
              <a:t>Homogenity</a:t>
            </a:r>
            <a:r>
              <a:rPr lang="en-US" sz="1800" dirty="0">
                <a:effectLst/>
                <a:latin typeface="Calibri" panose="020F0502020204030204" pitchFamily="34" charset="0"/>
                <a:ea typeface="Times New Roman" panose="02020603050405020304" pitchFamily="18" charset="0"/>
              </a:rPr>
              <a:t> </a:t>
            </a:r>
            <a:r>
              <a:rPr lang="en-GB" sz="1800" dirty="0">
                <a:effectLst/>
                <a:latin typeface="Calibri" panose="020F0502020204030204" pitchFamily="34" charset="0"/>
                <a:ea typeface="Times New Roman" panose="02020603050405020304" pitchFamily="18" charset="0"/>
              </a:rPr>
              <a:t>100 x 100 x 700 mm // 80 x 80 x 300 mm centred in the airgap </a:t>
            </a:r>
            <a:endParaRPr lang="es-ES" dirty="0"/>
          </a:p>
        </p:txBody>
      </p:sp>
      <p:pic>
        <p:nvPicPr>
          <p:cNvPr id="6" name="Imagen 5">
            <a:extLst>
              <a:ext uri="{FF2B5EF4-FFF2-40B4-BE49-F238E27FC236}">
                <a16:creationId xmlns:a16="http://schemas.microsoft.com/office/drawing/2014/main" id="{9006894B-8958-489B-8F88-F8DDB2BD2CCD}"/>
              </a:ext>
            </a:extLst>
          </p:cNvPr>
          <p:cNvPicPr>
            <a:picLocks noChangeAspect="1"/>
          </p:cNvPicPr>
          <p:nvPr/>
        </p:nvPicPr>
        <p:blipFill>
          <a:blip r:embed="rId2"/>
          <a:stretch>
            <a:fillRect/>
          </a:stretch>
        </p:blipFill>
        <p:spPr>
          <a:xfrm>
            <a:off x="844108" y="3846768"/>
            <a:ext cx="2384483" cy="1820331"/>
          </a:xfrm>
          <a:prstGeom prst="rect">
            <a:avLst/>
          </a:prstGeom>
        </p:spPr>
      </p:pic>
      <p:pic>
        <p:nvPicPr>
          <p:cNvPr id="10" name="Imagen 9">
            <a:extLst>
              <a:ext uri="{FF2B5EF4-FFF2-40B4-BE49-F238E27FC236}">
                <a16:creationId xmlns:a16="http://schemas.microsoft.com/office/drawing/2014/main" id="{B1D36789-81F2-40A0-8C2F-39337432E850}"/>
              </a:ext>
            </a:extLst>
          </p:cNvPr>
          <p:cNvPicPr>
            <a:picLocks noChangeAspect="1"/>
          </p:cNvPicPr>
          <p:nvPr/>
        </p:nvPicPr>
        <p:blipFill>
          <a:blip r:embed="rId3"/>
          <a:stretch>
            <a:fillRect/>
          </a:stretch>
        </p:blipFill>
        <p:spPr>
          <a:xfrm>
            <a:off x="3457765" y="3776427"/>
            <a:ext cx="2414968" cy="1843603"/>
          </a:xfrm>
          <a:prstGeom prst="rect">
            <a:avLst/>
          </a:prstGeom>
        </p:spPr>
      </p:pic>
      <p:pic>
        <p:nvPicPr>
          <p:cNvPr id="26" name="Imagen 25">
            <a:extLst>
              <a:ext uri="{FF2B5EF4-FFF2-40B4-BE49-F238E27FC236}">
                <a16:creationId xmlns:a16="http://schemas.microsoft.com/office/drawing/2014/main" id="{9A724B3F-C55E-4C18-AEC3-49ACE5C253B5}"/>
              </a:ext>
            </a:extLst>
          </p:cNvPr>
          <p:cNvPicPr>
            <a:picLocks noChangeAspect="1"/>
          </p:cNvPicPr>
          <p:nvPr/>
        </p:nvPicPr>
        <p:blipFill rotWithShape="1">
          <a:blip r:embed="rId4"/>
          <a:srcRect l="290" t="17963" r="38664" b="3889"/>
          <a:stretch/>
        </p:blipFill>
        <p:spPr>
          <a:xfrm>
            <a:off x="8302625" y="110962"/>
            <a:ext cx="3722920" cy="2680796"/>
          </a:xfrm>
          <a:prstGeom prst="rect">
            <a:avLst/>
          </a:prstGeom>
        </p:spPr>
      </p:pic>
      <p:pic>
        <p:nvPicPr>
          <p:cNvPr id="28" name="Imagen 27">
            <a:extLst>
              <a:ext uri="{FF2B5EF4-FFF2-40B4-BE49-F238E27FC236}">
                <a16:creationId xmlns:a16="http://schemas.microsoft.com/office/drawing/2014/main" id="{8FCE8CCD-CB99-4F2F-B59D-0C94F80E0B7A}"/>
              </a:ext>
            </a:extLst>
          </p:cNvPr>
          <p:cNvPicPr>
            <a:picLocks noChangeAspect="1"/>
          </p:cNvPicPr>
          <p:nvPr/>
        </p:nvPicPr>
        <p:blipFill rotWithShape="1">
          <a:blip r:embed="rId5"/>
          <a:srcRect l="312" t="17778" r="47241" b="4074"/>
          <a:stretch/>
        </p:blipFill>
        <p:spPr>
          <a:xfrm>
            <a:off x="8278029" y="3378489"/>
            <a:ext cx="3119412" cy="2614572"/>
          </a:xfrm>
          <a:prstGeom prst="rect">
            <a:avLst/>
          </a:prstGeom>
        </p:spPr>
      </p:pic>
      <p:sp>
        <p:nvSpPr>
          <p:cNvPr id="11" name="CuadroTexto 10">
            <a:extLst>
              <a:ext uri="{FF2B5EF4-FFF2-40B4-BE49-F238E27FC236}">
                <a16:creationId xmlns:a16="http://schemas.microsoft.com/office/drawing/2014/main" id="{5260B162-D253-4085-95D1-40630FC964EE}"/>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
        <p:nvSpPr>
          <p:cNvPr id="12" name="Marcador de número de diapositiva 1">
            <a:extLst>
              <a:ext uri="{FF2B5EF4-FFF2-40B4-BE49-F238E27FC236}">
                <a16:creationId xmlns:a16="http://schemas.microsoft.com/office/drawing/2014/main" id="{126D6B50-C3E1-4B3B-BA09-77B24662F49F}"/>
              </a:ext>
            </a:extLst>
          </p:cNvPr>
          <p:cNvSpPr>
            <a:spLocks noGrp="1"/>
          </p:cNvSpPr>
          <p:nvPr>
            <p:ph type="sldNum" sz="quarter" idx="12"/>
          </p:nvPr>
        </p:nvSpPr>
        <p:spPr>
          <a:xfrm>
            <a:off x="8102601" y="6382000"/>
            <a:ext cx="2743200" cy="365125"/>
          </a:xfrm>
        </p:spPr>
        <p:txBody>
          <a:bodyPr/>
          <a:lstStyle/>
          <a:p>
            <a:fld id="{32AC7612-2231-421C-A2C7-932F8933BD14}" type="slidenum">
              <a:rPr lang="es-ES" smtClean="0"/>
              <a:pPr/>
              <a:t>15</a:t>
            </a:fld>
            <a:endParaRPr lang="es-ES" dirty="0"/>
          </a:p>
        </p:txBody>
      </p:sp>
    </p:spTree>
    <p:extLst>
      <p:ext uri="{BB962C8B-B14F-4D97-AF65-F5344CB8AC3E}">
        <p14:creationId xmlns:p14="http://schemas.microsoft.com/office/powerpoint/2010/main" val="369383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9E9FBF1-9FD3-47D1-B751-F483C53FCDA0}"/>
              </a:ext>
            </a:extLst>
          </p:cNvPr>
          <p:cNvSpPr>
            <a:spLocks noGrp="1"/>
          </p:cNvSpPr>
          <p:nvPr>
            <p:ph type="title"/>
          </p:nvPr>
        </p:nvSpPr>
        <p:spPr/>
        <p:txBody>
          <a:bodyPr/>
          <a:lstStyle/>
          <a:p>
            <a:r>
              <a:rPr lang="en-US" b="1"/>
              <a:t>Index</a:t>
            </a:r>
          </a:p>
        </p:txBody>
      </p:sp>
      <p:sp>
        <p:nvSpPr>
          <p:cNvPr id="5" name="Marcador de texto 4">
            <a:extLst>
              <a:ext uri="{FF2B5EF4-FFF2-40B4-BE49-F238E27FC236}">
                <a16:creationId xmlns:a16="http://schemas.microsoft.com/office/drawing/2014/main" id="{78E5747C-6CA6-4929-A35B-D921A09BD7D5}"/>
              </a:ext>
            </a:extLst>
          </p:cNvPr>
          <p:cNvSpPr>
            <a:spLocks noGrp="1"/>
          </p:cNvSpPr>
          <p:nvPr>
            <p:ph type="body" sz="quarter" idx="11"/>
          </p:nvPr>
        </p:nvSpPr>
        <p:spPr>
          <a:xfrm>
            <a:off x="558993" y="1594205"/>
            <a:ext cx="10878129" cy="3511195"/>
          </a:xfrm>
        </p:spPr>
        <p:txBody>
          <a:bodyPr>
            <a:normAutofit/>
          </a:bodyPr>
          <a:lstStyle/>
          <a:p>
            <a:pPr marL="457200" indent="-457200">
              <a:buFont typeface="Arial" panose="020B0604020202020204" pitchFamily="34" charset="0"/>
              <a:buChar char="•"/>
            </a:pPr>
            <a:r>
              <a:rPr lang="en-US" dirty="0"/>
              <a:t>First steps</a:t>
            </a:r>
          </a:p>
          <a:p>
            <a:pPr marL="457200" indent="-457200">
              <a:buFont typeface="Arial" panose="020B0604020202020204" pitchFamily="34" charset="0"/>
              <a:buChar char="•"/>
            </a:pPr>
            <a:r>
              <a:rPr lang="en-US" dirty="0"/>
              <a:t>Advances</a:t>
            </a:r>
          </a:p>
          <a:p>
            <a:pPr marL="457200" indent="-457200">
              <a:buFont typeface="Arial" panose="020B0604020202020204" pitchFamily="34" charset="0"/>
              <a:buChar char="•"/>
            </a:pPr>
            <a:r>
              <a:rPr lang="en-US" dirty="0"/>
              <a:t>Conclusions and future works</a:t>
            </a:r>
          </a:p>
          <a:p>
            <a:pPr marL="457200" indent="-457200">
              <a:buFont typeface="Arial" panose="020B0604020202020204" pitchFamily="34" charset="0"/>
              <a:buChar char="•"/>
            </a:pPr>
            <a:endParaRPr lang="en-US" dirty="0"/>
          </a:p>
        </p:txBody>
      </p:sp>
      <p:pic>
        <p:nvPicPr>
          <p:cNvPr id="6" name="Imagen 5">
            <a:extLst>
              <a:ext uri="{FF2B5EF4-FFF2-40B4-BE49-F238E27FC236}">
                <a16:creationId xmlns:a16="http://schemas.microsoft.com/office/drawing/2014/main" id="{DE85E76D-D043-4213-8E62-4DC8C98B6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16" y="2076336"/>
            <a:ext cx="461124" cy="515441"/>
          </a:xfrm>
          <a:prstGeom prst="rect">
            <a:avLst/>
          </a:prstGeom>
        </p:spPr>
      </p:pic>
      <p:sp>
        <p:nvSpPr>
          <p:cNvPr id="7" name="CuadroTexto 6">
            <a:extLst>
              <a:ext uri="{FF2B5EF4-FFF2-40B4-BE49-F238E27FC236}">
                <a16:creationId xmlns:a16="http://schemas.microsoft.com/office/drawing/2014/main" id="{7879E64C-FE42-4950-B2AE-1F92C162CBA5}"/>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
        <p:nvSpPr>
          <p:cNvPr id="9" name="Marcador de número de diapositiva 1">
            <a:extLst>
              <a:ext uri="{FF2B5EF4-FFF2-40B4-BE49-F238E27FC236}">
                <a16:creationId xmlns:a16="http://schemas.microsoft.com/office/drawing/2014/main" id="{ED55695A-8024-496B-8ACF-37CAF9B7B21C}"/>
              </a:ext>
            </a:extLst>
          </p:cNvPr>
          <p:cNvSpPr txBox="1">
            <a:spLocks/>
          </p:cNvSpPr>
          <p:nvPr/>
        </p:nvSpPr>
        <p:spPr>
          <a:xfrm>
            <a:off x="8025598" y="6348429"/>
            <a:ext cx="2743200"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2AC7612-2231-421C-A2C7-932F8933BD14}" type="slidenum">
              <a:rPr lang="es-ES">
                <a:solidFill>
                  <a:srgbClr val="667893"/>
                </a:solidFill>
                <a:latin typeface="+mj-lt"/>
              </a:rPr>
              <a:pPr algn="r"/>
              <a:t>16</a:t>
            </a:fld>
            <a:endParaRPr lang="es-ES" dirty="0">
              <a:solidFill>
                <a:srgbClr val="667893"/>
              </a:solidFill>
              <a:latin typeface="+mj-lt"/>
            </a:endParaRPr>
          </a:p>
        </p:txBody>
      </p:sp>
    </p:spTree>
    <p:extLst>
      <p:ext uri="{BB962C8B-B14F-4D97-AF65-F5344CB8AC3E}">
        <p14:creationId xmlns:p14="http://schemas.microsoft.com/office/powerpoint/2010/main" val="4294413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445C083-49A7-4A4A-8B59-921CE72448B8}"/>
              </a:ext>
            </a:extLst>
          </p:cNvPr>
          <p:cNvSpPr>
            <a:spLocks noGrp="1"/>
          </p:cNvSpPr>
          <p:nvPr>
            <p:ph type="sldNum" sz="quarter" idx="12"/>
          </p:nvPr>
        </p:nvSpPr>
        <p:spPr>
          <a:xfrm>
            <a:off x="8121177" y="6401580"/>
            <a:ext cx="2743200" cy="365125"/>
          </a:xfrm>
        </p:spPr>
        <p:txBody>
          <a:bodyPr/>
          <a:lstStyle/>
          <a:p>
            <a:fld id="{2223D115-F8C3-4B51-BF56-1E62F1A9DAEE}" type="slidenum">
              <a:rPr lang="es-ES" smtClean="0"/>
              <a:t>17</a:t>
            </a:fld>
            <a:endParaRPr lang="es-ES"/>
          </a:p>
        </p:txBody>
      </p:sp>
      <p:sp>
        <p:nvSpPr>
          <p:cNvPr id="15" name="CuadroTexto 14">
            <a:extLst>
              <a:ext uri="{FF2B5EF4-FFF2-40B4-BE49-F238E27FC236}">
                <a16:creationId xmlns:a16="http://schemas.microsoft.com/office/drawing/2014/main" id="{880EC361-8EC4-42C9-AB4A-18CEA33D3D8A}"/>
              </a:ext>
            </a:extLst>
          </p:cNvPr>
          <p:cNvSpPr txBox="1"/>
          <p:nvPr/>
        </p:nvSpPr>
        <p:spPr>
          <a:xfrm>
            <a:off x="297754" y="1314123"/>
            <a:ext cx="7474646" cy="2862322"/>
          </a:xfrm>
          <a:prstGeom prst="rect">
            <a:avLst/>
          </a:prstGeom>
          <a:noFill/>
        </p:spPr>
        <p:txBody>
          <a:bodyPr wrap="square">
            <a:spAutoFit/>
          </a:bodyPr>
          <a:lstStyle/>
          <a:p>
            <a:pPr marL="285750" indent="-285750">
              <a:buFont typeface="Arial" panose="020B0604020202020204" pitchFamily="34" charset="0"/>
              <a:buChar char="•"/>
            </a:pPr>
            <a:r>
              <a:rPr lang="en-GB" dirty="0">
                <a:highlight>
                  <a:srgbClr val="FFFFFF"/>
                </a:highlight>
              </a:rPr>
              <a:t>Parallelism in the airgap faces affects a lot to the homogeneity.</a:t>
            </a:r>
          </a:p>
          <a:p>
            <a:pPr marL="285750" indent="-285750">
              <a:buFont typeface="Arial" panose="020B0604020202020204" pitchFamily="34" charset="0"/>
              <a:buChar char="•"/>
            </a:pPr>
            <a:r>
              <a:rPr lang="en-GB" dirty="0"/>
              <a:t>Airgap distance tolerance don’t affect too much on the homogeneity.</a:t>
            </a:r>
          </a:p>
          <a:p>
            <a:pPr marL="285750" indent="-285750">
              <a:buFont typeface="Arial" panose="020B0604020202020204" pitchFamily="34" charset="0"/>
              <a:buChar char="•"/>
            </a:pPr>
            <a:r>
              <a:rPr lang="en-GB" dirty="0"/>
              <a:t>To take into account manufacturing tolerances, the air gap has been increased from 120mm to 140mm. This will give us space for optimizing the iron shape and eventually for shimming after magnetic measurements if necessary.</a:t>
            </a:r>
          </a:p>
          <a:p>
            <a:pPr marL="285750" indent="-285750">
              <a:buFont typeface="Arial" panose="020B0604020202020204" pitchFamily="34" charset="0"/>
              <a:buChar char="•"/>
            </a:pPr>
            <a:r>
              <a:rPr lang="en-GB" dirty="0"/>
              <a:t>The operating current has been increased accordingly from 140A to 160A.</a:t>
            </a:r>
          </a:p>
          <a:p>
            <a:pPr marL="285750" indent="-285750">
              <a:buFont typeface="Arial" panose="020B0604020202020204" pitchFamily="34" charset="0"/>
              <a:buChar char="•"/>
            </a:pPr>
            <a:r>
              <a:rPr lang="en-GB" dirty="0"/>
              <a:t>2D model to optimize the homogeneity.</a:t>
            </a:r>
            <a:endParaRPr lang="en-US" b="0" i="0" dirty="0">
              <a:solidFill>
                <a:srgbClr val="1F1F1F"/>
              </a:solidFill>
              <a:effectLst/>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s-ES" dirty="0"/>
          </a:p>
        </p:txBody>
      </p:sp>
      <p:pic>
        <p:nvPicPr>
          <p:cNvPr id="17" name="Imagen 16">
            <a:extLst>
              <a:ext uri="{FF2B5EF4-FFF2-40B4-BE49-F238E27FC236}">
                <a16:creationId xmlns:a16="http://schemas.microsoft.com/office/drawing/2014/main" id="{2D0754F5-9B43-4F8F-9F5E-21B68DFB2802}"/>
              </a:ext>
            </a:extLst>
          </p:cNvPr>
          <p:cNvPicPr>
            <a:picLocks noChangeAspect="1"/>
          </p:cNvPicPr>
          <p:nvPr/>
        </p:nvPicPr>
        <p:blipFill rotWithShape="1">
          <a:blip r:embed="rId2"/>
          <a:srcRect l="3944" t="8937" r="10575" b="4836"/>
          <a:stretch/>
        </p:blipFill>
        <p:spPr>
          <a:xfrm>
            <a:off x="1003300" y="3586489"/>
            <a:ext cx="4457700" cy="2901875"/>
          </a:xfrm>
          <a:prstGeom prst="rect">
            <a:avLst/>
          </a:prstGeom>
        </p:spPr>
      </p:pic>
      <p:graphicFrame>
        <p:nvGraphicFramePr>
          <p:cNvPr id="24" name="Tabla 5">
            <a:extLst>
              <a:ext uri="{FF2B5EF4-FFF2-40B4-BE49-F238E27FC236}">
                <a16:creationId xmlns:a16="http://schemas.microsoft.com/office/drawing/2014/main" id="{702074DB-0A3A-46B1-B89D-62ECC72CE5EF}"/>
              </a:ext>
            </a:extLst>
          </p:cNvPr>
          <p:cNvGraphicFramePr>
            <a:graphicFrameLocks/>
          </p:cNvGraphicFramePr>
          <p:nvPr>
            <p:extLst>
              <p:ext uri="{D42A27DB-BD31-4B8C-83A1-F6EECF244321}">
                <p14:modId xmlns:p14="http://schemas.microsoft.com/office/powerpoint/2010/main" val="3736884535"/>
              </p:ext>
            </p:extLst>
          </p:nvPr>
        </p:nvGraphicFramePr>
        <p:xfrm>
          <a:off x="8066175" y="1078489"/>
          <a:ext cx="3351074" cy="1868604"/>
        </p:xfrm>
        <a:graphic>
          <a:graphicData uri="http://schemas.openxmlformats.org/drawingml/2006/table">
            <a:tbl>
              <a:tblPr firstRow="1" bandRow="1">
                <a:tableStyleId>{073A0DAA-6AF3-43AB-8588-CEC1D06C72B9}</a:tableStyleId>
              </a:tblPr>
              <a:tblGrid>
                <a:gridCol w="1639114">
                  <a:extLst>
                    <a:ext uri="{9D8B030D-6E8A-4147-A177-3AD203B41FA5}">
                      <a16:colId xmlns:a16="http://schemas.microsoft.com/office/drawing/2014/main" val="3329367538"/>
                    </a:ext>
                  </a:extLst>
                </a:gridCol>
                <a:gridCol w="1711960">
                  <a:extLst>
                    <a:ext uri="{9D8B030D-6E8A-4147-A177-3AD203B41FA5}">
                      <a16:colId xmlns:a16="http://schemas.microsoft.com/office/drawing/2014/main" val="1874556377"/>
                    </a:ext>
                  </a:extLst>
                </a:gridCol>
              </a:tblGrid>
              <a:tr h="311434">
                <a:tc>
                  <a:txBody>
                    <a:bodyPr/>
                    <a:lstStyle/>
                    <a:p>
                      <a:r>
                        <a:rPr lang="en-GB" sz="1400" noProof="0" dirty="0"/>
                        <a:t>Lack of </a:t>
                      </a:r>
                      <a:r>
                        <a:rPr lang="en-GB" sz="1400" noProof="0" dirty="0" err="1"/>
                        <a:t>paralelism</a:t>
                      </a:r>
                      <a:endParaRPr lang="en-GB" sz="1400" noProof="0" dirty="0"/>
                    </a:p>
                  </a:txBody>
                  <a:tcPr/>
                </a:tc>
                <a:tc>
                  <a:txBody>
                    <a:bodyPr/>
                    <a:lstStyle/>
                    <a:p>
                      <a:r>
                        <a:rPr lang="en-GB" sz="1400" noProof="0" dirty="0"/>
                        <a:t>Homogeneity</a:t>
                      </a:r>
                    </a:p>
                  </a:txBody>
                  <a:tcPr/>
                </a:tc>
                <a:extLst>
                  <a:ext uri="{0D108BD9-81ED-4DB2-BD59-A6C34878D82A}">
                    <a16:rowId xmlns:a16="http://schemas.microsoft.com/office/drawing/2014/main" val="1213548754"/>
                  </a:ext>
                </a:extLst>
              </a:tr>
              <a:tr h="311434">
                <a:tc>
                  <a:txBody>
                    <a:bodyPr/>
                    <a:lstStyle/>
                    <a:p>
                      <a:r>
                        <a:rPr lang="es-ES" sz="1400" dirty="0"/>
                        <a:t>2 mm</a:t>
                      </a:r>
                    </a:p>
                  </a:txBody>
                  <a:tcPr/>
                </a:tc>
                <a:tc>
                  <a:txBody>
                    <a:bodyPr/>
                    <a:lstStyle/>
                    <a:p>
                      <a:r>
                        <a:rPr lang="es-ES" sz="1400" dirty="0"/>
                        <a:t>0.71 %</a:t>
                      </a:r>
                    </a:p>
                  </a:txBody>
                  <a:tcPr/>
                </a:tc>
                <a:extLst>
                  <a:ext uri="{0D108BD9-81ED-4DB2-BD59-A6C34878D82A}">
                    <a16:rowId xmlns:a16="http://schemas.microsoft.com/office/drawing/2014/main" val="100147867"/>
                  </a:ext>
                </a:extLst>
              </a:tr>
              <a:tr h="311434">
                <a:tc>
                  <a:txBody>
                    <a:bodyPr/>
                    <a:lstStyle/>
                    <a:p>
                      <a:r>
                        <a:rPr lang="es-ES" sz="1400" dirty="0"/>
                        <a:t>0.5 mm</a:t>
                      </a:r>
                    </a:p>
                  </a:txBody>
                  <a:tcPr/>
                </a:tc>
                <a:tc>
                  <a:txBody>
                    <a:bodyPr/>
                    <a:lstStyle/>
                    <a:p>
                      <a:r>
                        <a:rPr lang="es-ES" sz="1400" dirty="0"/>
                        <a:t>0.29 %</a:t>
                      </a:r>
                    </a:p>
                  </a:txBody>
                  <a:tcPr/>
                </a:tc>
                <a:extLst>
                  <a:ext uri="{0D108BD9-81ED-4DB2-BD59-A6C34878D82A}">
                    <a16:rowId xmlns:a16="http://schemas.microsoft.com/office/drawing/2014/main" val="4002869985"/>
                  </a:ext>
                </a:extLst>
              </a:tr>
              <a:tr h="311434">
                <a:tc>
                  <a:txBody>
                    <a:bodyPr/>
                    <a:lstStyle/>
                    <a:p>
                      <a:r>
                        <a:rPr lang="es-ES" sz="1400" dirty="0"/>
                        <a:t>0.2 mm</a:t>
                      </a:r>
                    </a:p>
                  </a:txBody>
                  <a:tcPr/>
                </a:tc>
                <a:tc>
                  <a:txBody>
                    <a:bodyPr/>
                    <a:lstStyle/>
                    <a:p>
                      <a:r>
                        <a:rPr lang="es-ES" sz="1400" dirty="0"/>
                        <a:t>0.207%</a:t>
                      </a:r>
                    </a:p>
                  </a:txBody>
                  <a:tcPr/>
                </a:tc>
                <a:extLst>
                  <a:ext uri="{0D108BD9-81ED-4DB2-BD59-A6C34878D82A}">
                    <a16:rowId xmlns:a16="http://schemas.microsoft.com/office/drawing/2014/main" val="716528299"/>
                  </a:ext>
                </a:extLst>
              </a:tr>
              <a:tr h="311434">
                <a:tc>
                  <a:txBody>
                    <a:bodyPr/>
                    <a:lstStyle/>
                    <a:p>
                      <a:r>
                        <a:rPr lang="es-ES" sz="1400" dirty="0"/>
                        <a:t>0 mm</a:t>
                      </a:r>
                    </a:p>
                  </a:txBody>
                  <a:tcPr/>
                </a:tc>
                <a:tc>
                  <a:txBody>
                    <a:bodyPr/>
                    <a:lstStyle/>
                    <a:p>
                      <a:r>
                        <a:rPr lang="es-ES" sz="1400" dirty="0"/>
                        <a:t>0.1493 %</a:t>
                      </a:r>
                    </a:p>
                  </a:txBody>
                  <a:tcPr/>
                </a:tc>
                <a:extLst>
                  <a:ext uri="{0D108BD9-81ED-4DB2-BD59-A6C34878D82A}">
                    <a16:rowId xmlns:a16="http://schemas.microsoft.com/office/drawing/2014/main" val="3516645503"/>
                  </a:ext>
                </a:extLst>
              </a:tr>
              <a:tr h="311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t>0.05 mm</a:t>
                      </a:r>
                    </a:p>
                  </a:txBody>
                  <a:tcPr/>
                </a:tc>
                <a:tc>
                  <a:txBody>
                    <a:bodyPr/>
                    <a:lstStyle/>
                    <a:p>
                      <a:r>
                        <a:rPr lang="es-ES" sz="1400" dirty="0">
                          <a:solidFill>
                            <a:schemeClr val="accent2"/>
                          </a:solidFill>
                        </a:rPr>
                        <a:t>0.1641 %</a:t>
                      </a:r>
                    </a:p>
                  </a:txBody>
                  <a:tcPr/>
                </a:tc>
                <a:extLst>
                  <a:ext uri="{0D108BD9-81ED-4DB2-BD59-A6C34878D82A}">
                    <a16:rowId xmlns:a16="http://schemas.microsoft.com/office/drawing/2014/main" val="3096219252"/>
                  </a:ext>
                </a:extLst>
              </a:tr>
            </a:tbl>
          </a:graphicData>
        </a:graphic>
      </p:graphicFrame>
      <p:sp>
        <p:nvSpPr>
          <p:cNvPr id="26" name="Título 2">
            <a:extLst>
              <a:ext uri="{FF2B5EF4-FFF2-40B4-BE49-F238E27FC236}">
                <a16:creationId xmlns:a16="http://schemas.microsoft.com/office/drawing/2014/main" id="{90F5CC0D-94F3-4703-897A-402211DEDB71}"/>
              </a:ext>
            </a:extLst>
          </p:cNvPr>
          <p:cNvSpPr>
            <a:spLocks noGrp="1"/>
          </p:cNvSpPr>
          <p:nvPr>
            <p:ph type="title"/>
          </p:nvPr>
        </p:nvSpPr>
        <p:spPr>
          <a:xfrm>
            <a:off x="551871" y="452018"/>
            <a:ext cx="9603380" cy="988724"/>
          </a:xfrm>
        </p:spPr>
        <p:txBody>
          <a:bodyPr/>
          <a:lstStyle/>
          <a:p>
            <a:r>
              <a:rPr lang="en-GB" sz="4000" b="1" dirty="0">
                <a:effectLst/>
                <a:ea typeface="Times New Roman" panose="02020603050405020304" pitchFamily="18" charset="0"/>
                <a:cs typeface="Calibri" panose="020F0502020204030204" pitchFamily="34" charset="0"/>
              </a:rPr>
              <a:t>Magnetic calculations including </a:t>
            </a:r>
            <a:r>
              <a:rPr lang="en-GB" b="1" dirty="0">
                <a:ea typeface="Times New Roman" panose="02020603050405020304" pitchFamily="18" charset="0"/>
                <a:cs typeface="Calibri" panose="020F0502020204030204" pitchFamily="34" charset="0"/>
              </a:rPr>
              <a:t>manufacturing effects</a:t>
            </a:r>
            <a:br>
              <a:rPr lang="es-ES" sz="4000" dirty="0">
                <a:effectLst/>
                <a:latin typeface="Aptos"/>
                <a:ea typeface="Calibri" panose="020F0502020204030204" pitchFamily="34" charset="0"/>
                <a:cs typeface="Calibri" panose="020F0502020204030204" pitchFamily="34" charset="0"/>
              </a:rPr>
            </a:br>
            <a:endParaRPr lang="es-ES" dirty="0"/>
          </a:p>
        </p:txBody>
      </p:sp>
      <p:sp>
        <p:nvSpPr>
          <p:cNvPr id="9" name="CuadroTexto 8">
            <a:extLst>
              <a:ext uri="{FF2B5EF4-FFF2-40B4-BE49-F238E27FC236}">
                <a16:creationId xmlns:a16="http://schemas.microsoft.com/office/drawing/2014/main" id="{B539644B-07E7-4AF5-9698-515F03E00296}"/>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pic>
        <p:nvPicPr>
          <p:cNvPr id="10" name="Marcador de contenido 5">
            <a:extLst>
              <a:ext uri="{FF2B5EF4-FFF2-40B4-BE49-F238E27FC236}">
                <a16:creationId xmlns:a16="http://schemas.microsoft.com/office/drawing/2014/main" id="{679E04D8-B577-4D80-999D-9934D67094DA}"/>
              </a:ext>
            </a:extLst>
          </p:cNvPr>
          <p:cNvPicPr/>
          <p:nvPr/>
        </p:nvPicPr>
        <p:blipFill>
          <a:blip r:embed="rId3"/>
          <a:srcRect l="19935" t="27549" r="39456" b="7664"/>
          <a:stretch/>
        </p:blipFill>
        <p:spPr>
          <a:xfrm>
            <a:off x="7950200" y="3413562"/>
            <a:ext cx="3583025" cy="2668451"/>
          </a:xfrm>
          <a:prstGeom prst="rect">
            <a:avLst/>
          </a:prstGeom>
          <a:ln>
            <a:noFill/>
          </a:ln>
        </p:spPr>
      </p:pic>
    </p:spTree>
    <p:extLst>
      <p:ext uri="{BB962C8B-B14F-4D97-AF65-F5344CB8AC3E}">
        <p14:creationId xmlns:p14="http://schemas.microsoft.com/office/powerpoint/2010/main" val="3297171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856A1D-0F12-4E88-9FA6-F3761918F023}"/>
              </a:ext>
            </a:extLst>
          </p:cNvPr>
          <p:cNvSpPr>
            <a:spLocks noGrp="1"/>
          </p:cNvSpPr>
          <p:nvPr>
            <p:ph type="title"/>
          </p:nvPr>
        </p:nvSpPr>
        <p:spPr>
          <a:xfrm>
            <a:off x="530773" y="336944"/>
            <a:ext cx="9603380" cy="988724"/>
          </a:xfrm>
        </p:spPr>
        <p:txBody>
          <a:bodyPr/>
          <a:lstStyle/>
          <a:p>
            <a:r>
              <a:rPr lang="en-GB" b="1" dirty="0"/>
              <a:t>QUENCH protection system</a:t>
            </a:r>
          </a:p>
        </p:txBody>
      </p:sp>
      <p:sp>
        <p:nvSpPr>
          <p:cNvPr id="4" name="Marcador de número de diapositiva 3">
            <a:extLst>
              <a:ext uri="{FF2B5EF4-FFF2-40B4-BE49-F238E27FC236}">
                <a16:creationId xmlns:a16="http://schemas.microsoft.com/office/drawing/2014/main" id="{85ABC04E-29D0-4730-890A-6936148A56F5}"/>
              </a:ext>
            </a:extLst>
          </p:cNvPr>
          <p:cNvSpPr>
            <a:spLocks noGrp="1"/>
          </p:cNvSpPr>
          <p:nvPr>
            <p:ph type="sldNum" sz="quarter" idx="12"/>
          </p:nvPr>
        </p:nvSpPr>
        <p:spPr>
          <a:xfrm>
            <a:off x="8121177" y="6401580"/>
            <a:ext cx="2743200" cy="365125"/>
          </a:xfrm>
        </p:spPr>
        <p:txBody>
          <a:bodyPr/>
          <a:lstStyle/>
          <a:p>
            <a:fld id="{2223D115-F8C3-4B51-BF56-1E62F1A9DAEE}" type="slidenum">
              <a:rPr lang="es-ES" smtClean="0"/>
              <a:t>18</a:t>
            </a:fld>
            <a:endParaRPr lang="es-ES" dirty="0"/>
          </a:p>
        </p:txBody>
      </p:sp>
      <p:sp>
        <p:nvSpPr>
          <p:cNvPr id="6" name="Rectangle 3">
            <a:extLst>
              <a:ext uri="{FF2B5EF4-FFF2-40B4-BE49-F238E27FC236}">
                <a16:creationId xmlns:a16="http://schemas.microsoft.com/office/drawing/2014/main" id="{5FA5E7C1-C66A-4748-B634-9BC3E835F1A3}"/>
              </a:ext>
            </a:extLst>
          </p:cNvPr>
          <p:cNvSpPr>
            <a:spLocks noChangeArrowheads="1"/>
          </p:cNvSpPr>
          <p:nvPr/>
        </p:nvSpPr>
        <p:spPr bwMode="auto">
          <a:xfrm>
            <a:off x="5810250" y="4953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Rectangle 4">
            <a:extLst>
              <a:ext uri="{FF2B5EF4-FFF2-40B4-BE49-F238E27FC236}">
                <a16:creationId xmlns:a16="http://schemas.microsoft.com/office/drawing/2014/main" id="{CFDFDEFC-069F-4ED7-B761-9A78CFE98586}"/>
              </a:ext>
            </a:extLst>
          </p:cNvPr>
          <p:cNvSpPr>
            <a:spLocks noChangeArrowheads="1"/>
          </p:cNvSpPr>
          <p:nvPr/>
        </p:nvSpPr>
        <p:spPr bwMode="auto">
          <a:xfrm>
            <a:off x="5810250"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9" name="Rectangle 8">
            <a:extLst>
              <a:ext uri="{FF2B5EF4-FFF2-40B4-BE49-F238E27FC236}">
                <a16:creationId xmlns:a16="http://schemas.microsoft.com/office/drawing/2014/main" id="{D374CA69-8512-4955-A316-356EC95434F3}"/>
              </a:ext>
            </a:extLst>
          </p:cNvPr>
          <p:cNvSpPr>
            <a:spLocks noChangeArrowheads="1"/>
          </p:cNvSpPr>
          <p:nvPr/>
        </p:nvSpPr>
        <p:spPr bwMode="auto">
          <a:xfrm>
            <a:off x="2886075" y="661444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s-ES" sz="1800" b="0" i="0" u="none" strike="noStrike" cap="none" normalizeH="0" baseline="0">
              <a:ln>
                <a:noFill/>
              </a:ln>
              <a:solidFill>
                <a:schemeClr val="tx1"/>
              </a:solidFill>
              <a:effectLst/>
              <a:latin typeface="Arial" panose="020B0604020202020204" pitchFamily="34" charset="0"/>
            </a:endParaRPr>
          </a:p>
        </p:txBody>
      </p:sp>
      <p:sp>
        <p:nvSpPr>
          <p:cNvPr id="16" name="CuadroTexto 15">
            <a:extLst>
              <a:ext uri="{FF2B5EF4-FFF2-40B4-BE49-F238E27FC236}">
                <a16:creationId xmlns:a16="http://schemas.microsoft.com/office/drawing/2014/main" id="{9DCC89E2-927C-42BF-84E0-F0038D4363B3}"/>
              </a:ext>
            </a:extLst>
          </p:cNvPr>
          <p:cNvSpPr txBox="1"/>
          <p:nvPr/>
        </p:nvSpPr>
        <p:spPr>
          <a:xfrm>
            <a:off x="177800" y="1482192"/>
            <a:ext cx="6623157" cy="2031325"/>
          </a:xfrm>
          <a:prstGeom prst="rect">
            <a:avLst/>
          </a:prstGeom>
          <a:noFill/>
        </p:spPr>
        <p:txBody>
          <a:bodyPr wrap="square">
            <a:spAutoFit/>
          </a:bodyPr>
          <a:lstStyle/>
          <a:p>
            <a:endParaRPr lang="en-GB" dirty="0"/>
          </a:p>
          <a:p>
            <a:pPr marL="285750" indent="-285750">
              <a:buFont typeface="Arial" panose="020B0604020202020204" pitchFamily="34" charset="0"/>
              <a:buChar char="•"/>
            </a:pPr>
            <a:r>
              <a:rPr lang="en-GB" dirty="0"/>
              <a:t>The calculation of the QUENCH system has been updated.</a:t>
            </a:r>
          </a:p>
          <a:p>
            <a:pPr marL="285750" indent="-285750">
              <a:buFont typeface="Arial" panose="020B0604020202020204" pitchFamily="34" charset="0"/>
              <a:buChar char="•"/>
            </a:pPr>
            <a:r>
              <a:rPr lang="en-GB" dirty="0"/>
              <a:t>The copper and stainless steel structure has been modelled to calculate the forces induced by eddy currents during QUENCH.</a:t>
            </a:r>
          </a:p>
          <a:p>
            <a:pPr marL="285750" indent="-285750">
              <a:buFont typeface="Arial" panose="020B0604020202020204" pitchFamily="34" charset="0"/>
              <a:buChar char="•"/>
            </a:pPr>
            <a:r>
              <a:rPr lang="en-GB" dirty="0"/>
              <a:t>The forces generated during QUENCH are used in the mechanical calculations.</a:t>
            </a:r>
          </a:p>
          <a:p>
            <a:pPr marL="285750" indent="-285750">
              <a:buFont typeface="Arial" panose="020B0604020202020204" pitchFamily="34" charset="0"/>
              <a:buChar char="•"/>
            </a:pPr>
            <a:endParaRPr lang="en-GB" dirty="0"/>
          </a:p>
        </p:txBody>
      </p:sp>
      <p:sp>
        <p:nvSpPr>
          <p:cNvPr id="15" name="CuadroTexto 14">
            <a:extLst>
              <a:ext uri="{FF2B5EF4-FFF2-40B4-BE49-F238E27FC236}">
                <a16:creationId xmlns:a16="http://schemas.microsoft.com/office/drawing/2014/main" id="{CEBDBB2A-4819-4F62-8F4E-64B94029BB51}"/>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pic>
        <p:nvPicPr>
          <p:cNvPr id="17" name="Imagen 16">
            <a:extLst>
              <a:ext uri="{FF2B5EF4-FFF2-40B4-BE49-F238E27FC236}">
                <a16:creationId xmlns:a16="http://schemas.microsoft.com/office/drawing/2014/main" id="{5E9B8567-8EC0-40F1-8548-632AB50B42D7}"/>
              </a:ext>
            </a:extLst>
          </p:cNvPr>
          <p:cNvPicPr>
            <a:picLocks noChangeAspect="1"/>
          </p:cNvPicPr>
          <p:nvPr/>
        </p:nvPicPr>
        <p:blipFill rotWithShape="1">
          <a:blip r:embed="rId2"/>
          <a:srcRect l="16749" t="13605" r="13547" b="4074"/>
          <a:stretch/>
        </p:blipFill>
        <p:spPr>
          <a:xfrm>
            <a:off x="6676455" y="383349"/>
            <a:ext cx="2737544" cy="1818581"/>
          </a:xfrm>
          <a:prstGeom prst="rect">
            <a:avLst/>
          </a:prstGeom>
        </p:spPr>
      </p:pic>
      <p:pic>
        <p:nvPicPr>
          <p:cNvPr id="18" name="Imagen 17">
            <a:extLst>
              <a:ext uri="{FF2B5EF4-FFF2-40B4-BE49-F238E27FC236}">
                <a16:creationId xmlns:a16="http://schemas.microsoft.com/office/drawing/2014/main" id="{8A94BD1C-5FA5-4BCA-AA96-07A5923F6824}"/>
              </a:ext>
            </a:extLst>
          </p:cNvPr>
          <p:cNvPicPr>
            <a:picLocks noChangeAspect="1"/>
          </p:cNvPicPr>
          <p:nvPr/>
        </p:nvPicPr>
        <p:blipFill>
          <a:blip r:embed="rId3"/>
          <a:stretch>
            <a:fillRect/>
          </a:stretch>
        </p:blipFill>
        <p:spPr>
          <a:xfrm>
            <a:off x="5466901" y="4329229"/>
            <a:ext cx="2941169" cy="2059559"/>
          </a:xfrm>
          <a:prstGeom prst="rect">
            <a:avLst/>
          </a:prstGeom>
        </p:spPr>
      </p:pic>
      <p:pic>
        <p:nvPicPr>
          <p:cNvPr id="19" name="Imagen 18">
            <a:extLst>
              <a:ext uri="{FF2B5EF4-FFF2-40B4-BE49-F238E27FC236}">
                <a16:creationId xmlns:a16="http://schemas.microsoft.com/office/drawing/2014/main" id="{3D55CCBB-2EBD-4C60-B2EA-A2622A0F16CE}"/>
              </a:ext>
            </a:extLst>
          </p:cNvPr>
          <p:cNvPicPr>
            <a:picLocks noChangeAspect="1"/>
          </p:cNvPicPr>
          <p:nvPr/>
        </p:nvPicPr>
        <p:blipFill>
          <a:blip r:embed="rId4"/>
          <a:stretch>
            <a:fillRect/>
          </a:stretch>
        </p:blipFill>
        <p:spPr>
          <a:xfrm>
            <a:off x="8584927" y="3961346"/>
            <a:ext cx="3429273" cy="2401354"/>
          </a:xfrm>
          <a:prstGeom prst="rect">
            <a:avLst/>
          </a:prstGeom>
        </p:spPr>
      </p:pic>
      <p:pic>
        <p:nvPicPr>
          <p:cNvPr id="21" name="Imagen 20">
            <a:extLst>
              <a:ext uri="{FF2B5EF4-FFF2-40B4-BE49-F238E27FC236}">
                <a16:creationId xmlns:a16="http://schemas.microsoft.com/office/drawing/2014/main" id="{23F810AE-D7C6-498B-969F-1666B0D94B6E}"/>
              </a:ext>
            </a:extLst>
          </p:cNvPr>
          <p:cNvPicPr>
            <a:picLocks noChangeAspect="1"/>
          </p:cNvPicPr>
          <p:nvPr/>
        </p:nvPicPr>
        <p:blipFill rotWithShape="1">
          <a:blip r:embed="rId5"/>
          <a:srcRect l="256" t="20826" r="55196" b="9306"/>
          <a:stretch/>
        </p:blipFill>
        <p:spPr>
          <a:xfrm>
            <a:off x="9560820" y="338776"/>
            <a:ext cx="2334564" cy="2059559"/>
          </a:xfrm>
          <a:prstGeom prst="rect">
            <a:avLst/>
          </a:prstGeom>
        </p:spPr>
      </p:pic>
      <p:pic>
        <p:nvPicPr>
          <p:cNvPr id="22" name="Imagen 21">
            <a:extLst>
              <a:ext uri="{FF2B5EF4-FFF2-40B4-BE49-F238E27FC236}">
                <a16:creationId xmlns:a16="http://schemas.microsoft.com/office/drawing/2014/main" id="{B03E0233-2014-4BBF-8DC0-A3CAFBBBE565}"/>
              </a:ext>
            </a:extLst>
          </p:cNvPr>
          <p:cNvPicPr>
            <a:picLocks noChangeAspect="1"/>
          </p:cNvPicPr>
          <p:nvPr/>
        </p:nvPicPr>
        <p:blipFill rotWithShape="1">
          <a:blip r:embed="rId6"/>
          <a:srcRect l="255" t="21333" r="57115" b="5907"/>
          <a:stretch/>
        </p:blipFill>
        <p:spPr>
          <a:xfrm>
            <a:off x="3097016" y="4221563"/>
            <a:ext cx="2193028" cy="2105407"/>
          </a:xfrm>
          <a:prstGeom prst="rect">
            <a:avLst/>
          </a:prstGeom>
        </p:spPr>
      </p:pic>
      <p:pic>
        <p:nvPicPr>
          <p:cNvPr id="24" name="Imagen 23">
            <a:extLst>
              <a:ext uri="{FF2B5EF4-FFF2-40B4-BE49-F238E27FC236}">
                <a16:creationId xmlns:a16="http://schemas.microsoft.com/office/drawing/2014/main" id="{1E67A8DD-417E-4818-8BA4-B2A02EDCC0B6}"/>
              </a:ext>
            </a:extLst>
          </p:cNvPr>
          <p:cNvPicPr>
            <a:picLocks noChangeAspect="1"/>
          </p:cNvPicPr>
          <p:nvPr/>
        </p:nvPicPr>
        <p:blipFill>
          <a:blip r:embed="rId7"/>
          <a:stretch>
            <a:fillRect/>
          </a:stretch>
        </p:blipFill>
        <p:spPr>
          <a:xfrm>
            <a:off x="8658161" y="2334108"/>
            <a:ext cx="3282803" cy="1705295"/>
          </a:xfrm>
          <a:prstGeom prst="rect">
            <a:avLst/>
          </a:prstGeom>
        </p:spPr>
      </p:pic>
      <p:graphicFrame>
        <p:nvGraphicFramePr>
          <p:cNvPr id="11" name="Tabla 11">
            <a:extLst>
              <a:ext uri="{FF2B5EF4-FFF2-40B4-BE49-F238E27FC236}">
                <a16:creationId xmlns:a16="http://schemas.microsoft.com/office/drawing/2014/main" id="{9CF4CCA3-69F0-4E30-B644-EFBC9430CB5A}"/>
              </a:ext>
            </a:extLst>
          </p:cNvPr>
          <p:cNvGraphicFramePr>
            <a:graphicFrameLocks noGrp="1"/>
          </p:cNvGraphicFramePr>
          <p:nvPr>
            <p:extLst>
              <p:ext uri="{D42A27DB-BD31-4B8C-83A1-F6EECF244321}">
                <p14:modId xmlns:p14="http://schemas.microsoft.com/office/powerpoint/2010/main" val="3964632055"/>
              </p:ext>
            </p:extLst>
          </p:nvPr>
        </p:nvGraphicFramePr>
        <p:xfrm>
          <a:off x="410025" y="4124640"/>
          <a:ext cx="2580826" cy="2117112"/>
        </p:xfrm>
        <a:graphic>
          <a:graphicData uri="http://schemas.openxmlformats.org/drawingml/2006/table">
            <a:tbl>
              <a:tblPr firstRow="1" bandRow="1">
                <a:tableStyleId>{073A0DAA-6AF3-43AB-8588-CEC1D06C72B9}</a:tableStyleId>
              </a:tblPr>
              <a:tblGrid>
                <a:gridCol w="1932563">
                  <a:extLst>
                    <a:ext uri="{9D8B030D-6E8A-4147-A177-3AD203B41FA5}">
                      <a16:colId xmlns:a16="http://schemas.microsoft.com/office/drawing/2014/main" val="2147436354"/>
                    </a:ext>
                  </a:extLst>
                </a:gridCol>
                <a:gridCol w="648263">
                  <a:extLst>
                    <a:ext uri="{9D8B030D-6E8A-4147-A177-3AD203B41FA5}">
                      <a16:colId xmlns:a16="http://schemas.microsoft.com/office/drawing/2014/main" val="641047529"/>
                    </a:ext>
                  </a:extLst>
                </a:gridCol>
              </a:tblGrid>
              <a:tr h="245609">
                <a:tc>
                  <a:txBody>
                    <a:bodyPr/>
                    <a:lstStyle/>
                    <a:p>
                      <a:pPr algn="ctr"/>
                      <a:endParaRPr lang="es-ES" sz="1050"/>
                    </a:p>
                  </a:txBody>
                  <a:tcPr/>
                </a:tc>
                <a:tc>
                  <a:txBody>
                    <a:bodyPr/>
                    <a:lstStyle/>
                    <a:p>
                      <a:pPr algn="ctr"/>
                      <a:endParaRPr lang="es-ES" sz="1050"/>
                    </a:p>
                  </a:txBody>
                  <a:tcPr/>
                </a:tc>
                <a:extLst>
                  <a:ext uri="{0D108BD9-81ED-4DB2-BD59-A6C34878D82A}">
                    <a16:rowId xmlns:a16="http://schemas.microsoft.com/office/drawing/2014/main" val="1902871636"/>
                  </a:ext>
                </a:extLst>
              </a:tr>
              <a:tr h="245609">
                <a:tc>
                  <a:txBody>
                    <a:bodyPr/>
                    <a:lstStyle/>
                    <a:p>
                      <a:pPr algn="ctr"/>
                      <a:r>
                        <a:rPr lang="en-US" sz="1050" b="1" dirty="0"/>
                        <a:t>Operating current </a:t>
                      </a:r>
                      <a:endParaRPr lang="es-ES" sz="1050" dirty="0"/>
                    </a:p>
                  </a:txBody>
                  <a:tcPr/>
                </a:tc>
                <a:tc>
                  <a:txBody>
                    <a:bodyPr/>
                    <a:lstStyle/>
                    <a:p>
                      <a:pPr algn="ctr"/>
                      <a:r>
                        <a:rPr lang="en-US" sz="1050" b="1" dirty="0"/>
                        <a:t>160A</a:t>
                      </a:r>
                      <a:endParaRPr lang="es-ES" sz="1050" dirty="0"/>
                    </a:p>
                  </a:txBody>
                  <a:tcPr/>
                </a:tc>
                <a:extLst>
                  <a:ext uri="{0D108BD9-81ED-4DB2-BD59-A6C34878D82A}">
                    <a16:rowId xmlns:a16="http://schemas.microsoft.com/office/drawing/2014/main" val="2415663546"/>
                  </a:ext>
                </a:extLst>
              </a:tr>
              <a:tr h="269032">
                <a:tc>
                  <a:txBody>
                    <a:bodyPr/>
                    <a:lstStyle/>
                    <a:p>
                      <a:pPr algn="ctr"/>
                      <a:r>
                        <a:rPr lang="en-US" sz="1050" b="1" dirty="0"/>
                        <a:t>Voltage drop for the detector </a:t>
                      </a:r>
                      <a:endParaRPr lang="es-ES" sz="10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t>0.5 V</a:t>
                      </a:r>
                    </a:p>
                  </a:txBody>
                  <a:tcPr/>
                </a:tc>
                <a:extLst>
                  <a:ext uri="{0D108BD9-81ED-4DB2-BD59-A6C34878D82A}">
                    <a16:rowId xmlns:a16="http://schemas.microsoft.com/office/drawing/2014/main" val="50126017"/>
                  </a:ext>
                </a:extLst>
              </a:tr>
              <a:tr h="269032">
                <a:tc>
                  <a:txBody>
                    <a:bodyPr/>
                    <a:lstStyle/>
                    <a:p>
                      <a:pPr algn="ctr"/>
                      <a:r>
                        <a:rPr lang="en-US" sz="1050" b="1" dirty="0"/>
                        <a:t>Time delay </a:t>
                      </a:r>
                      <a:endParaRPr lang="es-ES" sz="10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t>0.1s</a:t>
                      </a:r>
                    </a:p>
                  </a:txBody>
                  <a:tcPr/>
                </a:tc>
                <a:extLst>
                  <a:ext uri="{0D108BD9-81ED-4DB2-BD59-A6C34878D82A}">
                    <a16:rowId xmlns:a16="http://schemas.microsoft.com/office/drawing/2014/main" val="411245192"/>
                  </a:ext>
                </a:extLst>
              </a:tr>
              <a:tr h="269032">
                <a:tc>
                  <a:txBody>
                    <a:bodyPr/>
                    <a:lstStyle/>
                    <a:p>
                      <a:pPr algn="ctr"/>
                      <a:r>
                        <a:rPr lang="en-US" sz="1050" b="1" dirty="0"/>
                        <a:t>Maximum SC temperature </a:t>
                      </a:r>
                      <a:endParaRPr lang="es-ES" sz="10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t>&lt;120K</a:t>
                      </a:r>
                    </a:p>
                  </a:txBody>
                  <a:tcPr/>
                </a:tc>
                <a:extLst>
                  <a:ext uri="{0D108BD9-81ED-4DB2-BD59-A6C34878D82A}">
                    <a16:rowId xmlns:a16="http://schemas.microsoft.com/office/drawing/2014/main" val="2196850572"/>
                  </a:ext>
                </a:extLst>
              </a:tr>
              <a:tr h="269032">
                <a:tc>
                  <a:txBody>
                    <a:bodyPr/>
                    <a:lstStyle/>
                    <a:p>
                      <a:pPr algn="ctr"/>
                      <a:r>
                        <a:rPr lang="en-US" sz="1050" b="1" dirty="0"/>
                        <a:t>Coil voltage drop </a:t>
                      </a:r>
                      <a:endParaRPr lang="es-ES" sz="10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t>&lt;400V</a:t>
                      </a:r>
                    </a:p>
                  </a:txBody>
                  <a:tcPr/>
                </a:tc>
                <a:extLst>
                  <a:ext uri="{0D108BD9-81ED-4DB2-BD59-A6C34878D82A}">
                    <a16:rowId xmlns:a16="http://schemas.microsoft.com/office/drawing/2014/main" val="2145765602"/>
                  </a:ext>
                </a:extLst>
              </a:tr>
              <a:tr h="269032">
                <a:tc>
                  <a:txBody>
                    <a:bodyPr/>
                    <a:lstStyle/>
                    <a:p>
                      <a:pPr algn="ctr"/>
                      <a:r>
                        <a:rPr lang="en-US" sz="1050" b="1" dirty="0"/>
                        <a:t>Dump resistor voltage drop </a:t>
                      </a:r>
                      <a:endParaRPr lang="es-ES" sz="10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t>&lt;650V</a:t>
                      </a:r>
                    </a:p>
                  </a:txBody>
                  <a:tcPr/>
                </a:tc>
                <a:extLst>
                  <a:ext uri="{0D108BD9-81ED-4DB2-BD59-A6C34878D82A}">
                    <a16:rowId xmlns:a16="http://schemas.microsoft.com/office/drawing/2014/main" val="3106052023"/>
                  </a:ext>
                </a:extLst>
              </a:tr>
              <a:tr h="269032">
                <a:tc>
                  <a:txBody>
                    <a:bodyPr/>
                    <a:lstStyle/>
                    <a:p>
                      <a:pPr algn="ctr"/>
                      <a:r>
                        <a:rPr lang="en-US" sz="1050" b="1" dirty="0"/>
                        <a:t>Minimum QUENC energy </a:t>
                      </a:r>
                      <a:endParaRPr lang="es-ES" sz="10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t>0.3J</a:t>
                      </a:r>
                      <a:endParaRPr lang="es-ES" sz="2400" b="1" dirty="0"/>
                    </a:p>
                  </a:txBody>
                  <a:tcPr/>
                </a:tc>
                <a:extLst>
                  <a:ext uri="{0D108BD9-81ED-4DB2-BD59-A6C34878D82A}">
                    <a16:rowId xmlns:a16="http://schemas.microsoft.com/office/drawing/2014/main" val="57023079"/>
                  </a:ext>
                </a:extLst>
              </a:tr>
            </a:tbl>
          </a:graphicData>
        </a:graphic>
      </p:graphicFrame>
    </p:spTree>
    <p:extLst>
      <p:ext uri="{BB962C8B-B14F-4D97-AF65-F5344CB8AC3E}">
        <p14:creationId xmlns:p14="http://schemas.microsoft.com/office/powerpoint/2010/main" val="3131208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Shape 2"/>
          <p:cNvSpPr/>
          <p:nvPr/>
        </p:nvSpPr>
        <p:spPr>
          <a:xfrm>
            <a:off x="379080" y="646920"/>
            <a:ext cx="11639520" cy="98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GB" sz="4000" b="1" strike="noStrike" spc="-1" dirty="0">
                <a:solidFill>
                  <a:srgbClr val="1C252C"/>
                </a:solidFill>
                <a:latin typeface="+mj-lt"/>
              </a:rPr>
              <a:t>Stainless steel profiles to mitigate deformations due to electromagnetic forces</a:t>
            </a:r>
            <a:br>
              <a:rPr lang="en-GB" dirty="0"/>
            </a:br>
            <a:endParaRPr lang="en-GB" sz="4000" b="0" strike="noStrike" spc="-1" dirty="0">
              <a:latin typeface="Arial"/>
            </a:endParaRPr>
          </a:p>
        </p:txBody>
      </p:sp>
      <p:pic>
        <p:nvPicPr>
          <p:cNvPr id="5" name="Imagen 4">
            <a:extLst>
              <a:ext uri="{FF2B5EF4-FFF2-40B4-BE49-F238E27FC236}">
                <a16:creationId xmlns:a16="http://schemas.microsoft.com/office/drawing/2014/main" id="{E96BD5BE-DC89-4576-BC9B-4E14756C9AC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9040" y="3859196"/>
            <a:ext cx="4984739" cy="2502540"/>
          </a:xfrm>
          <a:prstGeom prst="rect">
            <a:avLst/>
          </a:prstGeom>
          <a:ln w="12700">
            <a:solidFill>
              <a:schemeClr val="tx1"/>
            </a:solidFill>
          </a:ln>
        </p:spPr>
      </p:pic>
      <p:pic>
        <p:nvPicPr>
          <p:cNvPr id="7" name="Imagen 11_0">
            <a:extLst>
              <a:ext uri="{FF2B5EF4-FFF2-40B4-BE49-F238E27FC236}">
                <a16:creationId xmlns:a16="http://schemas.microsoft.com/office/drawing/2014/main" id="{0E977063-2832-4314-95A3-95D11F968025}"/>
              </a:ext>
            </a:extLst>
          </p:cNvPr>
          <p:cNvPicPr/>
          <p:nvPr/>
        </p:nvPicPr>
        <p:blipFill>
          <a:blip r:embed="rId3"/>
          <a:stretch/>
        </p:blipFill>
        <p:spPr>
          <a:xfrm>
            <a:off x="8072047" y="909829"/>
            <a:ext cx="3819345" cy="2303880"/>
          </a:xfrm>
          <a:prstGeom prst="rect">
            <a:avLst/>
          </a:prstGeom>
          <a:ln>
            <a:noFill/>
          </a:ln>
        </p:spPr>
      </p:pic>
      <p:pic>
        <p:nvPicPr>
          <p:cNvPr id="8" name="Imagen 130">
            <a:extLst>
              <a:ext uri="{FF2B5EF4-FFF2-40B4-BE49-F238E27FC236}">
                <a16:creationId xmlns:a16="http://schemas.microsoft.com/office/drawing/2014/main" id="{CE2CDFFE-9790-4F62-92D5-7C195A7D2882}"/>
              </a:ext>
            </a:extLst>
          </p:cNvPr>
          <p:cNvPicPr/>
          <p:nvPr/>
        </p:nvPicPr>
        <p:blipFill>
          <a:blip r:embed="rId4"/>
          <a:stretch/>
        </p:blipFill>
        <p:spPr>
          <a:xfrm>
            <a:off x="8072047" y="3071552"/>
            <a:ext cx="3006631" cy="1481197"/>
          </a:xfrm>
          <a:prstGeom prst="rect">
            <a:avLst/>
          </a:prstGeom>
          <a:ln>
            <a:noFill/>
          </a:ln>
        </p:spPr>
      </p:pic>
      <p:pic>
        <p:nvPicPr>
          <p:cNvPr id="9" name="Imagen 8">
            <a:extLst>
              <a:ext uri="{FF2B5EF4-FFF2-40B4-BE49-F238E27FC236}">
                <a16:creationId xmlns:a16="http://schemas.microsoft.com/office/drawing/2014/main" id="{33AE72F7-4865-4171-914C-9AA6ED9C777A}"/>
              </a:ext>
            </a:extLst>
          </p:cNvPr>
          <p:cNvPicPr>
            <a:picLocks noChangeAspect="1"/>
          </p:cNvPicPr>
          <p:nvPr/>
        </p:nvPicPr>
        <p:blipFill rotWithShape="1">
          <a:blip r:embed="rId5">
            <a:extLst>
              <a:ext uri="{28A0092B-C50C-407E-A947-70E740481C1C}">
                <a14:useLocalDpi xmlns:a14="http://schemas.microsoft.com/office/drawing/2010/main" val="0"/>
              </a:ext>
            </a:extLst>
          </a:blip>
          <a:srcRect l="26936" t="-888" r="36206" b="12683"/>
          <a:stretch/>
        </p:blipFill>
        <p:spPr>
          <a:xfrm>
            <a:off x="8530628" y="4621628"/>
            <a:ext cx="1862652" cy="1844159"/>
          </a:xfrm>
          <a:prstGeom prst="rect">
            <a:avLst/>
          </a:prstGeom>
        </p:spPr>
      </p:pic>
      <p:sp>
        <p:nvSpPr>
          <p:cNvPr id="11" name="CuadroTexto 10">
            <a:extLst>
              <a:ext uri="{FF2B5EF4-FFF2-40B4-BE49-F238E27FC236}">
                <a16:creationId xmlns:a16="http://schemas.microsoft.com/office/drawing/2014/main" id="{FBAC495F-B8AC-4BD4-A021-7558C6494AC9}"/>
              </a:ext>
            </a:extLst>
          </p:cNvPr>
          <p:cNvSpPr txBox="1"/>
          <p:nvPr/>
        </p:nvSpPr>
        <p:spPr>
          <a:xfrm>
            <a:off x="647699" y="1634760"/>
            <a:ext cx="7297139" cy="2165145"/>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We realize a deformation above 50um in the airgap.</a:t>
            </a:r>
            <a:r>
              <a:rPr lang="en-GB" dirty="0">
                <a:effectLst/>
                <a:latin typeface="Calibri" panose="020F0502020204030204" pitchFamily="34" charset="0"/>
                <a:ea typeface="Calibri" panose="020F0502020204030204" pitchFamily="34" charset="0"/>
                <a:cs typeface="Times New Roman" panose="02020603050405020304" pitchFamily="18" charset="0"/>
              </a:rPr>
              <a:t> (Bigger than 50 um limit).</a:t>
            </a:r>
          </a:p>
          <a:p>
            <a:pPr marL="285750" indent="-285750">
              <a:lnSpc>
                <a:spcPct val="107000"/>
              </a:lnSpc>
              <a:spcAft>
                <a:spcPts val="800"/>
              </a:spcAft>
              <a:buFont typeface="Arial" panose="020B0604020202020204" pitchFamily="34" charset="0"/>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6 IPE 160 profiles (length 400mm), 3 at the top and 3 at the bottom of the air gap.</a:t>
            </a:r>
          </a:p>
          <a:p>
            <a:pPr marL="285750" indent="-285750">
              <a:lnSpc>
                <a:spcPct val="107000"/>
              </a:lnSpc>
              <a:spcAft>
                <a:spcPts val="8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In coordination with INFN to avoid collisions with the vacuum chamber.</a:t>
            </a:r>
          </a:p>
          <a:p>
            <a:pPr marL="285750" indent="-285750">
              <a:lnSpc>
                <a:spcPct val="107000"/>
              </a:lnSpc>
              <a:spcAft>
                <a:spcPts val="8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T</a:t>
            </a:r>
            <a:r>
              <a:rPr lang="en-GB" dirty="0">
                <a:effectLst/>
                <a:latin typeface="Calibri" panose="020F0502020204030204" pitchFamily="34" charset="0"/>
                <a:ea typeface="Calibri" panose="020F0502020204030204" pitchFamily="34" charset="0"/>
                <a:cs typeface="Times New Roman" panose="02020603050405020304" pitchFamily="18" charset="0"/>
              </a:rPr>
              <a:t>he maximum deformation is now 29 um.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F8478605-DFA4-46D3-B275-C6E76BBD68E6}"/>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
        <p:nvSpPr>
          <p:cNvPr id="12" name="Marcador de número de diapositiva 1">
            <a:extLst>
              <a:ext uri="{FF2B5EF4-FFF2-40B4-BE49-F238E27FC236}">
                <a16:creationId xmlns:a16="http://schemas.microsoft.com/office/drawing/2014/main" id="{540D7C9B-5B0A-46BB-BAED-D03DC90C677F}"/>
              </a:ext>
            </a:extLst>
          </p:cNvPr>
          <p:cNvSpPr>
            <a:spLocks noGrp="1"/>
          </p:cNvSpPr>
          <p:nvPr>
            <p:ph type="sldNum" sz="quarter" idx="12"/>
          </p:nvPr>
        </p:nvSpPr>
        <p:spPr>
          <a:xfrm>
            <a:off x="8102601" y="6382000"/>
            <a:ext cx="2743200" cy="365125"/>
          </a:xfrm>
        </p:spPr>
        <p:txBody>
          <a:bodyPr/>
          <a:lstStyle/>
          <a:p>
            <a:fld id="{32AC7612-2231-421C-A2C7-932F8933BD14}" type="slidenum">
              <a:rPr lang="es-ES" smtClean="0"/>
              <a:pPr/>
              <a:t>19</a:t>
            </a:fld>
            <a:endParaRPr lang="es-E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Immagine 76">
            <a:extLst>
              <a:ext uri="{FF2B5EF4-FFF2-40B4-BE49-F238E27FC236}">
                <a16:creationId xmlns:a16="http://schemas.microsoft.com/office/drawing/2014/main" id="{03AE2F08-E4FF-5CFB-9027-5B43F9DA19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753" y="3392439"/>
            <a:ext cx="2438401" cy="1555304"/>
          </a:xfrm>
          <a:prstGeom prst="rect">
            <a:avLst/>
          </a:prstGeom>
        </p:spPr>
      </p:pic>
      <p:sp>
        <p:nvSpPr>
          <p:cNvPr id="11" name="Freeform 11"/>
          <p:cNvSpPr/>
          <p:nvPr/>
        </p:nvSpPr>
        <p:spPr>
          <a:xfrm>
            <a:off x="518230" y="827178"/>
            <a:ext cx="2235393" cy="665029"/>
          </a:xfrm>
          <a:custGeom>
            <a:avLst/>
            <a:gdLst/>
            <a:ahLst/>
            <a:cxnLst/>
            <a:rect l="l" t="t" r="r" b="b"/>
            <a:pathLst>
              <a:path w="3353090" h="997544">
                <a:moveTo>
                  <a:pt x="0" y="0"/>
                </a:moveTo>
                <a:lnTo>
                  <a:pt x="3353090" y="0"/>
                </a:lnTo>
                <a:lnTo>
                  <a:pt x="3353090" y="997545"/>
                </a:lnTo>
                <a:lnTo>
                  <a:pt x="0" y="997545"/>
                </a:lnTo>
                <a:lnTo>
                  <a:pt x="0" y="0"/>
                </a:lnTo>
                <a:close/>
              </a:path>
            </a:pathLst>
          </a:custGeom>
          <a:blipFill>
            <a:blip r:embed="rId3"/>
            <a:stretch>
              <a:fillRect l="-210" r="-210"/>
            </a:stretch>
          </a:blipFill>
        </p:spPr>
        <p:txBody>
          <a:bodyPr/>
          <a:lstStyle/>
          <a:p>
            <a:endParaRPr lang="it-IT" sz="1200"/>
          </a:p>
        </p:txBody>
      </p:sp>
      <p:sp>
        <p:nvSpPr>
          <p:cNvPr id="58" name="TextBox 11">
            <a:extLst>
              <a:ext uri="{FF2B5EF4-FFF2-40B4-BE49-F238E27FC236}">
                <a16:creationId xmlns:a16="http://schemas.microsoft.com/office/drawing/2014/main" id="{0BA91451-BA02-580E-4892-5EDB78D5A553}"/>
              </a:ext>
            </a:extLst>
          </p:cNvPr>
          <p:cNvSpPr txBox="1"/>
          <p:nvPr/>
        </p:nvSpPr>
        <p:spPr>
          <a:xfrm>
            <a:off x="3149600" y="1092062"/>
            <a:ext cx="8446354" cy="301878"/>
          </a:xfrm>
          <a:prstGeom prst="rect">
            <a:avLst/>
          </a:prstGeom>
        </p:spPr>
        <p:txBody>
          <a:bodyPr wrap="square" lIns="0" tIns="0" rIns="0" bIns="0" rtlCol="0" anchor="t">
            <a:spAutoFit/>
          </a:bodyPr>
          <a:lstStyle/>
          <a:p>
            <a:pPr>
              <a:lnSpc>
                <a:spcPts val="2239"/>
              </a:lnSpc>
            </a:pPr>
            <a:r>
              <a:rPr lang="en-US" sz="2667" dirty="0">
                <a:latin typeface="Lovelo"/>
              </a:rPr>
              <a:t>The company</a:t>
            </a:r>
          </a:p>
        </p:txBody>
      </p:sp>
      <p:sp>
        <p:nvSpPr>
          <p:cNvPr id="71" name="TextBox 10">
            <a:extLst>
              <a:ext uri="{FF2B5EF4-FFF2-40B4-BE49-F238E27FC236}">
                <a16:creationId xmlns:a16="http://schemas.microsoft.com/office/drawing/2014/main" id="{B41E09B1-4690-577D-B092-0B0E776D8D0D}"/>
              </a:ext>
            </a:extLst>
          </p:cNvPr>
          <p:cNvSpPr txBox="1"/>
          <p:nvPr/>
        </p:nvSpPr>
        <p:spPr>
          <a:xfrm>
            <a:off x="500626" y="1739396"/>
            <a:ext cx="4776433" cy="947888"/>
          </a:xfrm>
          <a:prstGeom prst="rect">
            <a:avLst/>
          </a:prstGeom>
        </p:spPr>
        <p:txBody>
          <a:bodyPr wrap="square" lIns="0" tIns="0" rIns="0" bIns="0" rtlCol="0" anchor="t">
            <a:spAutoFit/>
          </a:bodyPr>
          <a:lstStyle/>
          <a:p>
            <a:pPr marL="190510" indent="-190510" algn="just">
              <a:lnSpc>
                <a:spcPts val="1493"/>
              </a:lnSpc>
              <a:buFont typeface="Arial" panose="020B0604020202020204" pitchFamily="34" charset="0"/>
              <a:buChar char="•"/>
            </a:pPr>
            <a:r>
              <a:rPr lang="en-US" sz="1066" dirty="0">
                <a:solidFill>
                  <a:srgbClr val="000000"/>
                </a:solidFill>
                <a:latin typeface="Roboto"/>
              </a:rPr>
              <a:t>A global leader in superconductivity</a:t>
            </a:r>
          </a:p>
          <a:p>
            <a:pPr marL="190510" indent="-190510" algn="just">
              <a:lnSpc>
                <a:spcPts val="1493"/>
              </a:lnSpc>
              <a:buFont typeface="Arial" panose="020B0604020202020204" pitchFamily="34" charset="0"/>
              <a:buChar char="•"/>
            </a:pPr>
            <a:r>
              <a:rPr lang="en-US" sz="1066" dirty="0">
                <a:solidFill>
                  <a:srgbClr val="000000"/>
                </a:solidFill>
                <a:latin typeface="Roboto"/>
              </a:rPr>
              <a:t>Main supplier of the most relevant end users of the sector</a:t>
            </a:r>
          </a:p>
          <a:p>
            <a:pPr marL="190510" indent="-190510" algn="just">
              <a:lnSpc>
                <a:spcPts val="1493"/>
              </a:lnSpc>
              <a:buFont typeface="Arial" panose="020B0604020202020204" pitchFamily="34" charset="0"/>
              <a:buChar char="•"/>
            </a:pPr>
            <a:r>
              <a:rPr lang="en-US" sz="1066" dirty="0">
                <a:solidFill>
                  <a:srgbClr val="000000"/>
                </a:solidFill>
                <a:latin typeface="Roboto"/>
              </a:rPr>
              <a:t>Three production sites in Liguria, Italy</a:t>
            </a:r>
          </a:p>
          <a:p>
            <a:pPr marL="190510" indent="-190510" algn="just">
              <a:lnSpc>
                <a:spcPts val="1493"/>
              </a:lnSpc>
              <a:buFont typeface="Arial" panose="020B0604020202020204" pitchFamily="34" charset="0"/>
              <a:buChar char="•"/>
            </a:pPr>
            <a:r>
              <a:rPr lang="en-US" sz="1066" dirty="0">
                <a:solidFill>
                  <a:srgbClr val="000000"/>
                </a:solidFill>
                <a:latin typeface="Roboto"/>
              </a:rPr>
              <a:t>220 employees, mainly engineers</a:t>
            </a:r>
          </a:p>
          <a:p>
            <a:pPr marL="190510" indent="-190510" algn="just">
              <a:lnSpc>
                <a:spcPts val="1493"/>
              </a:lnSpc>
              <a:buFont typeface="Arial" panose="020B0604020202020204" pitchFamily="34" charset="0"/>
              <a:buChar char="•"/>
            </a:pPr>
            <a:r>
              <a:rPr lang="en-US" sz="1066" dirty="0">
                <a:solidFill>
                  <a:srgbClr val="000000"/>
                </a:solidFill>
                <a:latin typeface="Roboto"/>
              </a:rPr>
              <a:t>Direct presence in France, US and UK</a:t>
            </a:r>
          </a:p>
        </p:txBody>
      </p:sp>
      <p:sp>
        <p:nvSpPr>
          <p:cNvPr id="74" name="CasellaDiTesto 73">
            <a:extLst>
              <a:ext uri="{FF2B5EF4-FFF2-40B4-BE49-F238E27FC236}">
                <a16:creationId xmlns:a16="http://schemas.microsoft.com/office/drawing/2014/main" id="{674D14A5-5926-3521-39BF-1964D8F4D334}"/>
              </a:ext>
            </a:extLst>
          </p:cNvPr>
          <p:cNvSpPr txBox="1"/>
          <p:nvPr/>
        </p:nvSpPr>
        <p:spPr>
          <a:xfrm>
            <a:off x="500626" y="2819400"/>
            <a:ext cx="1261861" cy="338554"/>
          </a:xfrm>
          <a:prstGeom prst="rect">
            <a:avLst/>
          </a:prstGeom>
          <a:noFill/>
        </p:spPr>
        <p:txBody>
          <a:bodyPr wrap="square" rtlCol="0">
            <a:spAutoFit/>
          </a:bodyPr>
          <a:lstStyle/>
          <a:p>
            <a:pPr defTabSz="406440">
              <a:defRPr/>
            </a:pPr>
            <a:r>
              <a:rPr lang="it-IT" sz="1600" dirty="0" err="1">
                <a:latin typeface="Lovelo Black" panose="02000000000000000000" pitchFamily="50" charset="0"/>
              </a:rPr>
              <a:t>Materials</a:t>
            </a:r>
            <a:endParaRPr lang="en-GB" sz="1600" dirty="0">
              <a:latin typeface="Lovelo Black" panose="02000000000000000000" pitchFamily="50" charset="0"/>
            </a:endParaRPr>
          </a:p>
        </p:txBody>
      </p:sp>
      <p:sp>
        <p:nvSpPr>
          <p:cNvPr id="75" name="CasellaDiTesto 74">
            <a:extLst>
              <a:ext uri="{FF2B5EF4-FFF2-40B4-BE49-F238E27FC236}">
                <a16:creationId xmlns:a16="http://schemas.microsoft.com/office/drawing/2014/main" id="{BB3C1FAD-54B5-FF2B-FFA5-941C7152F4CA}"/>
              </a:ext>
            </a:extLst>
          </p:cNvPr>
          <p:cNvSpPr txBox="1"/>
          <p:nvPr/>
        </p:nvSpPr>
        <p:spPr>
          <a:xfrm>
            <a:off x="2496937" y="2819400"/>
            <a:ext cx="1600943" cy="338554"/>
          </a:xfrm>
          <a:prstGeom prst="rect">
            <a:avLst/>
          </a:prstGeom>
          <a:noFill/>
        </p:spPr>
        <p:txBody>
          <a:bodyPr wrap="square" rtlCol="0">
            <a:spAutoFit/>
          </a:bodyPr>
          <a:lstStyle/>
          <a:p>
            <a:pPr defTabSz="406440">
              <a:defRPr/>
            </a:pPr>
            <a:r>
              <a:rPr lang="it-IT" sz="1600" dirty="0">
                <a:latin typeface="Lovelo Black" panose="02000000000000000000" pitchFamily="50" charset="0"/>
              </a:rPr>
              <a:t>Components</a:t>
            </a:r>
            <a:endParaRPr lang="en-GB" sz="1600" dirty="0">
              <a:latin typeface="Lovelo Black" panose="02000000000000000000" pitchFamily="50" charset="0"/>
            </a:endParaRPr>
          </a:p>
        </p:txBody>
      </p:sp>
      <p:sp>
        <p:nvSpPr>
          <p:cNvPr id="76" name="CasellaDiTesto 75">
            <a:extLst>
              <a:ext uri="{FF2B5EF4-FFF2-40B4-BE49-F238E27FC236}">
                <a16:creationId xmlns:a16="http://schemas.microsoft.com/office/drawing/2014/main" id="{FC942854-9786-5956-EF86-A90F2681F396}"/>
              </a:ext>
            </a:extLst>
          </p:cNvPr>
          <p:cNvSpPr txBox="1"/>
          <p:nvPr/>
        </p:nvSpPr>
        <p:spPr>
          <a:xfrm>
            <a:off x="5029200" y="2819400"/>
            <a:ext cx="1045677" cy="338554"/>
          </a:xfrm>
          <a:prstGeom prst="rect">
            <a:avLst/>
          </a:prstGeom>
          <a:noFill/>
        </p:spPr>
        <p:txBody>
          <a:bodyPr wrap="square" rtlCol="0">
            <a:spAutoFit/>
          </a:bodyPr>
          <a:lstStyle/>
          <a:p>
            <a:pPr defTabSz="406440">
              <a:defRPr/>
            </a:pPr>
            <a:r>
              <a:rPr lang="it-IT" sz="1600" dirty="0">
                <a:latin typeface="Lovelo Black" panose="02000000000000000000" pitchFamily="50" charset="0"/>
              </a:rPr>
              <a:t>Systems</a:t>
            </a:r>
            <a:endParaRPr lang="en-GB" sz="1600" dirty="0">
              <a:latin typeface="Lovelo Black" panose="02000000000000000000" pitchFamily="50" charset="0"/>
            </a:endParaRPr>
          </a:p>
        </p:txBody>
      </p:sp>
      <p:sp>
        <p:nvSpPr>
          <p:cNvPr id="78" name="CasellaDiTesto 77">
            <a:extLst>
              <a:ext uri="{FF2B5EF4-FFF2-40B4-BE49-F238E27FC236}">
                <a16:creationId xmlns:a16="http://schemas.microsoft.com/office/drawing/2014/main" id="{6C9EA537-F3D2-8226-B3DC-E98333672A01}"/>
              </a:ext>
            </a:extLst>
          </p:cNvPr>
          <p:cNvSpPr txBox="1"/>
          <p:nvPr/>
        </p:nvSpPr>
        <p:spPr>
          <a:xfrm>
            <a:off x="359549" y="4996558"/>
            <a:ext cx="1783071" cy="235898"/>
          </a:xfrm>
          <a:prstGeom prst="rect">
            <a:avLst/>
          </a:prstGeom>
          <a:noFill/>
        </p:spPr>
        <p:txBody>
          <a:bodyPr wrap="square" rtlCol="0">
            <a:spAutoFit/>
          </a:bodyPr>
          <a:lstStyle/>
          <a:p>
            <a:pPr defTabSz="406440">
              <a:defRPr/>
            </a:pPr>
            <a:r>
              <a:rPr lang="it-IT" sz="933" dirty="0">
                <a:latin typeface="Lovelo Black" panose="02000000000000000000" pitchFamily="50" charset="0"/>
              </a:rPr>
              <a:t>World leader in MgB</a:t>
            </a:r>
            <a:r>
              <a:rPr lang="it-IT" sz="933" baseline="-25000" dirty="0">
                <a:latin typeface="Lovelo Black" panose="02000000000000000000" pitchFamily="50" charset="0"/>
              </a:rPr>
              <a:t>2</a:t>
            </a:r>
            <a:endParaRPr lang="en-GB" sz="933" baseline="-25000" dirty="0">
              <a:latin typeface="Lovelo Black" panose="02000000000000000000" pitchFamily="50" charset="0"/>
            </a:endParaRPr>
          </a:p>
        </p:txBody>
      </p:sp>
      <p:sp>
        <p:nvSpPr>
          <p:cNvPr id="79" name="CasellaDiTesto 78">
            <a:extLst>
              <a:ext uri="{FF2B5EF4-FFF2-40B4-BE49-F238E27FC236}">
                <a16:creationId xmlns:a16="http://schemas.microsoft.com/office/drawing/2014/main" id="{553606CB-B367-EDEC-4E5C-5DEB6FEF31F7}"/>
              </a:ext>
            </a:extLst>
          </p:cNvPr>
          <p:cNvSpPr txBox="1"/>
          <p:nvPr/>
        </p:nvSpPr>
        <p:spPr>
          <a:xfrm>
            <a:off x="346209" y="5199342"/>
            <a:ext cx="1802835" cy="810158"/>
          </a:xfrm>
          <a:prstGeom prst="rect">
            <a:avLst/>
          </a:prstGeom>
          <a:noFill/>
        </p:spPr>
        <p:txBody>
          <a:bodyPr wrap="square" rtlCol="0">
            <a:spAutoFit/>
          </a:bodyPr>
          <a:lstStyle/>
          <a:p>
            <a:pPr defTabSz="406440">
              <a:defRPr/>
            </a:pPr>
            <a:r>
              <a:rPr lang="it-IT" sz="933" dirty="0" err="1">
                <a:latin typeface="Roboto" panose="02000000000000000000" pitchFamily="2" charset="0"/>
                <a:ea typeface="Roboto" panose="02000000000000000000" pitchFamily="2" charset="0"/>
                <a:cs typeface="Roboto" panose="02000000000000000000" pitchFamily="2" charset="0"/>
              </a:rPr>
              <a:t>Integrated</a:t>
            </a:r>
            <a:r>
              <a:rPr lang="it-IT" sz="933" dirty="0">
                <a:latin typeface="Roboto" panose="02000000000000000000" pitchFamily="2" charset="0"/>
                <a:ea typeface="Roboto" panose="02000000000000000000" pitchFamily="2" charset="0"/>
                <a:cs typeface="Roboto" panose="02000000000000000000" pitchFamily="2" charset="0"/>
              </a:rPr>
              <a:t> </a:t>
            </a:r>
            <a:r>
              <a:rPr lang="it-IT" sz="933" dirty="0" err="1">
                <a:latin typeface="Roboto" panose="02000000000000000000" pitchFamily="2" charset="0"/>
                <a:ea typeface="Roboto" panose="02000000000000000000" pitchFamily="2" charset="0"/>
                <a:cs typeface="Roboto" panose="02000000000000000000" pitchFamily="2" charset="0"/>
              </a:rPr>
              <a:t>proprietary</a:t>
            </a:r>
            <a:r>
              <a:rPr lang="it-IT" sz="933" dirty="0">
                <a:latin typeface="Roboto" panose="02000000000000000000" pitchFamily="2" charset="0"/>
                <a:ea typeface="Roboto" panose="02000000000000000000" pitchFamily="2" charset="0"/>
                <a:cs typeface="Roboto" panose="02000000000000000000" pitchFamily="2" charset="0"/>
              </a:rPr>
              <a:t> processing </a:t>
            </a:r>
            <a:r>
              <a:rPr lang="it-IT" sz="933" dirty="0" err="1">
                <a:latin typeface="Roboto" panose="02000000000000000000" pitchFamily="2" charset="0"/>
                <a:ea typeface="Roboto" panose="02000000000000000000" pitchFamily="2" charset="0"/>
                <a:cs typeface="Roboto" panose="02000000000000000000" pitchFamily="2" charset="0"/>
              </a:rPr>
              <a:t>route</a:t>
            </a:r>
            <a:r>
              <a:rPr lang="it-IT" sz="933" dirty="0">
                <a:latin typeface="Roboto" panose="02000000000000000000" pitchFamily="2" charset="0"/>
                <a:ea typeface="Roboto" panose="02000000000000000000" pitchFamily="2" charset="0"/>
                <a:cs typeface="Roboto" panose="02000000000000000000" pitchFamily="2" charset="0"/>
              </a:rPr>
              <a:t> </a:t>
            </a:r>
            <a:r>
              <a:rPr lang="it-IT" sz="933" dirty="0" err="1">
                <a:latin typeface="Roboto" panose="02000000000000000000" pitchFamily="2" charset="0"/>
                <a:ea typeface="Roboto" panose="02000000000000000000" pitchFamily="2" charset="0"/>
                <a:cs typeface="Roboto" panose="02000000000000000000" pitchFamily="2" charset="0"/>
              </a:rPr>
              <a:t>based</a:t>
            </a:r>
            <a:r>
              <a:rPr lang="it-IT" sz="933" dirty="0">
                <a:latin typeface="Roboto" panose="02000000000000000000" pitchFamily="2" charset="0"/>
                <a:ea typeface="Roboto" panose="02000000000000000000" pitchFamily="2" charset="0"/>
                <a:cs typeface="Roboto" panose="02000000000000000000" pitchFamily="2" charset="0"/>
              </a:rPr>
              <a:t> on </a:t>
            </a:r>
            <a:r>
              <a:rPr lang="it-IT" sz="933" dirty="0" err="1">
                <a:latin typeface="Roboto" panose="02000000000000000000" pitchFamily="2" charset="0"/>
                <a:ea typeface="Roboto" panose="02000000000000000000" pitchFamily="2" charset="0"/>
                <a:cs typeface="Roboto" panose="02000000000000000000" pitchFamily="2" charset="0"/>
              </a:rPr>
              <a:t>conventional</a:t>
            </a:r>
            <a:r>
              <a:rPr lang="it-IT" sz="933" dirty="0">
                <a:latin typeface="Roboto" panose="02000000000000000000" pitchFamily="2" charset="0"/>
                <a:ea typeface="Roboto" panose="02000000000000000000" pitchFamily="2" charset="0"/>
                <a:cs typeface="Roboto" panose="02000000000000000000" pitchFamily="2" charset="0"/>
              </a:rPr>
              <a:t> </a:t>
            </a:r>
            <a:r>
              <a:rPr lang="it-IT" sz="933" dirty="0" err="1">
                <a:latin typeface="Roboto" panose="02000000000000000000" pitchFamily="2" charset="0"/>
                <a:ea typeface="Roboto" panose="02000000000000000000" pitchFamily="2" charset="0"/>
                <a:cs typeface="Roboto" panose="02000000000000000000" pitchFamily="2" charset="0"/>
              </a:rPr>
              <a:t>wire</a:t>
            </a:r>
            <a:r>
              <a:rPr lang="it-IT" sz="933" dirty="0">
                <a:latin typeface="Roboto" panose="02000000000000000000" pitchFamily="2" charset="0"/>
                <a:ea typeface="Roboto" panose="02000000000000000000" pitchFamily="2" charset="0"/>
                <a:cs typeface="Roboto" panose="02000000000000000000" pitchFamily="2" charset="0"/>
              </a:rPr>
              <a:t> processing </a:t>
            </a:r>
            <a:r>
              <a:rPr lang="it-IT" sz="933" dirty="0" err="1">
                <a:latin typeface="Roboto" panose="02000000000000000000" pitchFamily="2" charset="0"/>
                <a:ea typeface="Roboto" panose="02000000000000000000" pitchFamily="2" charset="0"/>
                <a:cs typeface="Roboto" panose="02000000000000000000" pitchFamily="2" charset="0"/>
              </a:rPr>
              <a:t>routes</a:t>
            </a:r>
            <a:r>
              <a:rPr lang="it-IT" sz="933" dirty="0">
                <a:latin typeface="Roboto" panose="02000000000000000000" pitchFamily="2" charset="0"/>
                <a:ea typeface="Roboto" panose="02000000000000000000" pitchFamily="2" charset="0"/>
                <a:cs typeface="Roboto" panose="02000000000000000000" pitchFamily="2" charset="0"/>
              </a:rPr>
              <a:t> and </a:t>
            </a:r>
            <a:r>
              <a:rPr lang="it-IT" sz="933" dirty="0" err="1">
                <a:latin typeface="Roboto" panose="02000000000000000000" pitchFamily="2" charset="0"/>
                <a:ea typeface="Roboto" panose="02000000000000000000" pitchFamily="2" charset="0"/>
                <a:cs typeface="Roboto" panose="02000000000000000000" pitchFamily="2" charset="0"/>
              </a:rPr>
              <a:t>relying</a:t>
            </a:r>
            <a:r>
              <a:rPr lang="it-IT" sz="933" dirty="0">
                <a:latin typeface="Roboto" panose="02000000000000000000" pitchFamily="2" charset="0"/>
                <a:ea typeface="Roboto" panose="02000000000000000000" pitchFamily="2" charset="0"/>
                <a:cs typeface="Roboto" panose="02000000000000000000" pitchFamily="2" charset="0"/>
              </a:rPr>
              <a:t> </a:t>
            </a:r>
            <a:r>
              <a:rPr lang="it-IT" sz="933" dirty="0" err="1">
                <a:latin typeface="Roboto" panose="02000000000000000000" pitchFamily="2" charset="0"/>
                <a:ea typeface="Roboto" panose="02000000000000000000" pitchFamily="2" charset="0"/>
                <a:cs typeface="Roboto" panose="02000000000000000000" pitchFamily="2" charset="0"/>
              </a:rPr>
              <a:t>entirely</a:t>
            </a:r>
            <a:r>
              <a:rPr lang="it-IT" sz="933" dirty="0">
                <a:latin typeface="Roboto" panose="02000000000000000000" pitchFamily="2" charset="0"/>
                <a:ea typeface="Roboto" panose="02000000000000000000" pitchFamily="2" charset="0"/>
                <a:cs typeface="Roboto" panose="02000000000000000000" pitchFamily="2" charset="0"/>
              </a:rPr>
              <a:t> on EU </a:t>
            </a:r>
            <a:r>
              <a:rPr lang="it-IT" sz="933" dirty="0" err="1">
                <a:latin typeface="Roboto" panose="02000000000000000000" pitchFamily="2" charset="0"/>
                <a:ea typeface="Roboto" panose="02000000000000000000" pitchFamily="2" charset="0"/>
                <a:cs typeface="Roboto" panose="02000000000000000000" pitchFamily="2" charset="0"/>
              </a:rPr>
              <a:t>machineries</a:t>
            </a:r>
            <a:r>
              <a:rPr lang="it-IT" sz="933" dirty="0">
                <a:latin typeface="Roboto" panose="02000000000000000000" pitchFamily="2" charset="0"/>
                <a:ea typeface="Roboto" panose="02000000000000000000" pitchFamily="2" charset="0"/>
                <a:cs typeface="Roboto" panose="02000000000000000000" pitchFamily="2" charset="0"/>
              </a:rPr>
              <a:t> and supplies</a:t>
            </a:r>
            <a:endParaRPr lang="en-GB" sz="933" dirty="0">
              <a:latin typeface="Roboto" panose="02000000000000000000" pitchFamily="2" charset="0"/>
              <a:ea typeface="Roboto" panose="02000000000000000000" pitchFamily="2" charset="0"/>
              <a:cs typeface="Roboto" panose="02000000000000000000" pitchFamily="2" charset="0"/>
            </a:endParaRPr>
          </a:p>
        </p:txBody>
      </p:sp>
      <p:pic>
        <p:nvPicPr>
          <p:cNvPr id="80" name="Immagine 79">
            <a:extLst>
              <a:ext uri="{FF2B5EF4-FFF2-40B4-BE49-F238E27FC236}">
                <a16:creationId xmlns:a16="http://schemas.microsoft.com/office/drawing/2014/main" id="{F8FB9AA4-1CFE-C46C-8770-704EF4861EC3}"/>
              </a:ext>
            </a:extLst>
          </p:cNvPr>
          <p:cNvPicPr>
            <a:picLocks noChangeAspect="1"/>
          </p:cNvPicPr>
          <p:nvPr/>
        </p:nvPicPr>
        <p:blipFill>
          <a:blip r:embed="rId4"/>
          <a:stretch>
            <a:fillRect/>
          </a:stretch>
        </p:blipFill>
        <p:spPr>
          <a:xfrm>
            <a:off x="2496937" y="3392439"/>
            <a:ext cx="2438400" cy="1555304"/>
          </a:xfrm>
          <a:prstGeom prst="rect">
            <a:avLst/>
          </a:prstGeom>
        </p:spPr>
      </p:pic>
      <p:sp>
        <p:nvSpPr>
          <p:cNvPr id="81" name="CasellaDiTesto 80">
            <a:extLst>
              <a:ext uri="{FF2B5EF4-FFF2-40B4-BE49-F238E27FC236}">
                <a16:creationId xmlns:a16="http://schemas.microsoft.com/office/drawing/2014/main" id="{640F6B9C-77AA-BD23-EC02-9213E3DF4D50}"/>
              </a:ext>
            </a:extLst>
          </p:cNvPr>
          <p:cNvSpPr txBox="1"/>
          <p:nvPr/>
        </p:nvSpPr>
        <p:spPr>
          <a:xfrm>
            <a:off x="2496938" y="4996558"/>
            <a:ext cx="2258377" cy="235898"/>
          </a:xfrm>
          <a:prstGeom prst="rect">
            <a:avLst/>
          </a:prstGeom>
          <a:noFill/>
        </p:spPr>
        <p:txBody>
          <a:bodyPr wrap="square" rtlCol="0">
            <a:spAutoFit/>
          </a:bodyPr>
          <a:lstStyle/>
          <a:p>
            <a:pPr defTabSz="406440">
              <a:defRPr/>
            </a:pPr>
            <a:r>
              <a:rPr lang="it-IT" sz="933" dirty="0" err="1">
                <a:latin typeface="Lovelo Black" panose="02000000000000000000" pitchFamily="50" charset="0"/>
              </a:rPr>
              <a:t>Unique</a:t>
            </a:r>
            <a:r>
              <a:rPr lang="it-IT" sz="933" dirty="0">
                <a:latin typeface="Lovelo Black" panose="02000000000000000000" pitchFamily="50" charset="0"/>
              </a:rPr>
              <a:t> </a:t>
            </a:r>
            <a:r>
              <a:rPr lang="it-IT" sz="933" dirty="0" err="1">
                <a:latin typeface="Lovelo Black" panose="02000000000000000000" pitchFamily="50" charset="0"/>
              </a:rPr>
              <a:t>winding</a:t>
            </a:r>
            <a:r>
              <a:rPr lang="it-IT" sz="933" dirty="0">
                <a:latin typeface="Lovelo Black" panose="02000000000000000000" pitchFamily="50" charset="0"/>
              </a:rPr>
              <a:t> capabilities</a:t>
            </a:r>
            <a:endParaRPr lang="en-GB" sz="933" baseline="-25000" dirty="0">
              <a:latin typeface="Lovelo Black" panose="02000000000000000000" pitchFamily="50" charset="0"/>
            </a:endParaRPr>
          </a:p>
        </p:txBody>
      </p:sp>
      <p:sp>
        <p:nvSpPr>
          <p:cNvPr id="82" name="CasellaDiTesto 81">
            <a:extLst>
              <a:ext uri="{FF2B5EF4-FFF2-40B4-BE49-F238E27FC236}">
                <a16:creationId xmlns:a16="http://schemas.microsoft.com/office/drawing/2014/main" id="{2E45A280-9733-8EC4-071B-953562F3A234}"/>
              </a:ext>
            </a:extLst>
          </p:cNvPr>
          <p:cNvSpPr txBox="1"/>
          <p:nvPr/>
        </p:nvSpPr>
        <p:spPr>
          <a:xfrm>
            <a:off x="2496937" y="5237520"/>
            <a:ext cx="2435463" cy="666593"/>
          </a:xfrm>
          <a:prstGeom prst="rect">
            <a:avLst/>
          </a:prstGeom>
          <a:noFill/>
        </p:spPr>
        <p:txBody>
          <a:bodyPr wrap="square" rtlCol="0">
            <a:spAutoFit/>
          </a:bodyPr>
          <a:lstStyle/>
          <a:p>
            <a:pPr defTabSz="406440">
              <a:defRPr/>
            </a:pPr>
            <a:r>
              <a:rPr lang="it-IT" sz="933" dirty="0">
                <a:latin typeface="Roboto" panose="02000000000000000000" pitchFamily="2" charset="0"/>
                <a:ea typeface="Roboto" panose="02000000000000000000" pitchFamily="2" charset="0"/>
                <a:cs typeface="Roboto" panose="02000000000000000000" pitchFamily="2" charset="0"/>
              </a:rPr>
              <a:t>Design &amp; manufacturing of </a:t>
            </a:r>
            <a:r>
              <a:rPr lang="it-IT" sz="933" dirty="0" err="1">
                <a:latin typeface="Roboto" panose="02000000000000000000" pitchFamily="2" charset="0"/>
                <a:ea typeface="Roboto" panose="02000000000000000000" pitchFamily="2" charset="0"/>
                <a:cs typeface="Roboto" panose="02000000000000000000" pitchFamily="2" charset="0"/>
              </a:rPr>
              <a:t>superconducting</a:t>
            </a:r>
            <a:r>
              <a:rPr lang="it-IT" sz="933" dirty="0">
                <a:latin typeface="Roboto" panose="02000000000000000000" pitchFamily="2" charset="0"/>
                <a:ea typeface="Roboto" panose="02000000000000000000" pitchFamily="2" charset="0"/>
                <a:cs typeface="Roboto" panose="02000000000000000000" pitchFamily="2" charset="0"/>
              </a:rPr>
              <a:t> </a:t>
            </a:r>
            <a:r>
              <a:rPr lang="it-IT" sz="933" dirty="0" err="1">
                <a:latin typeface="Roboto" panose="02000000000000000000" pitchFamily="2" charset="0"/>
                <a:ea typeface="Roboto" panose="02000000000000000000" pitchFamily="2" charset="0"/>
                <a:cs typeface="Roboto" panose="02000000000000000000" pitchFamily="2" charset="0"/>
              </a:rPr>
              <a:t>components</a:t>
            </a:r>
            <a:r>
              <a:rPr lang="it-IT" sz="933" dirty="0">
                <a:latin typeface="Roboto" panose="02000000000000000000" pitchFamily="2" charset="0"/>
                <a:ea typeface="Roboto" panose="02000000000000000000" pitchFamily="2" charset="0"/>
                <a:cs typeface="Roboto" panose="02000000000000000000" pitchFamily="2" charset="0"/>
              </a:rPr>
              <a:t> with </a:t>
            </a:r>
            <a:r>
              <a:rPr lang="it-IT" sz="933" dirty="0" err="1">
                <a:latin typeface="Roboto" panose="02000000000000000000" pitchFamily="2" charset="0"/>
                <a:ea typeface="Roboto" panose="02000000000000000000" pitchFamily="2" charset="0"/>
                <a:cs typeface="Roboto" panose="02000000000000000000" pitchFamily="2" charset="0"/>
              </a:rPr>
              <a:t>unique</a:t>
            </a:r>
            <a:r>
              <a:rPr lang="it-IT" sz="933" dirty="0">
                <a:latin typeface="Roboto" panose="02000000000000000000" pitchFamily="2" charset="0"/>
                <a:ea typeface="Roboto" panose="02000000000000000000" pitchFamily="2" charset="0"/>
                <a:cs typeface="Roboto" panose="02000000000000000000" pitchFamily="2" charset="0"/>
              </a:rPr>
              <a:t> </a:t>
            </a:r>
            <a:r>
              <a:rPr lang="it-IT" sz="933" dirty="0" err="1">
                <a:latin typeface="Roboto" panose="02000000000000000000" pitchFamily="2" charset="0"/>
                <a:ea typeface="Roboto" panose="02000000000000000000" pitchFamily="2" charset="0"/>
                <a:cs typeface="Roboto" panose="02000000000000000000" pitchFamily="2" charset="0"/>
              </a:rPr>
              <a:t>winding</a:t>
            </a:r>
            <a:r>
              <a:rPr lang="it-IT" sz="933" dirty="0">
                <a:latin typeface="Roboto" panose="02000000000000000000" pitchFamily="2" charset="0"/>
                <a:ea typeface="Roboto" panose="02000000000000000000" pitchFamily="2" charset="0"/>
                <a:cs typeface="Roboto" panose="02000000000000000000" pitchFamily="2" charset="0"/>
              </a:rPr>
              <a:t> &amp; </a:t>
            </a:r>
            <a:r>
              <a:rPr lang="it-IT" sz="933" dirty="0" err="1">
                <a:latin typeface="Roboto" panose="02000000000000000000" pitchFamily="2" charset="0"/>
                <a:ea typeface="Roboto" panose="02000000000000000000" pitchFamily="2" charset="0"/>
                <a:cs typeface="Roboto" panose="02000000000000000000" pitchFamily="2" charset="0"/>
              </a:rPr>
              <a:t>cabling</a:t>
            </a:r>
            <a:r>
              <a:rPr lang="it-IT" sz="933" dirty="0">
                <a:latin typeface="Roboto" panose="02000000000000000000" pitchFamily="2" charset="0"/>
                <a:ea typeface="Roboto" panose="02000000000000000000" pitchFamily="2" charset="0"/>
                <a:cs typeface="Roboto" panose="02000000000000000000" pitchFamily="2" charset="0"/>
              </a:rPr>
              <a:t> know-how to match end-user </a:t>
            </a:r>
            <a:r>
              <a:rPr lang="it-IT" sz="933" dirty="0" err="1">
                <a:latin typeface="Roboto" panose="02000000000000000000" pitchFamily="2" charset="0"/>
                <a:ea typeface="Roboto" panose="02000000000000000000" pitchFamily="2" charset="0"/>
                <a:cs typeface="Roboto" panose="02000000000000000000" pitchFamily="2" charset="0"/>
              </a:rPr>
              <a:t>specs</a:t>
            </a:r>
            <a:endParaRPr lang="en-GB" sz="933" dirty="0">
              <a:latin typeface="Roboto" panose="02000000000000000000" pitchFamily="2" charset="0"/>
              <a:ea typeface="Roboto" panose="02000000000000000000" pitchFamily="2" charset="0"/>
              <a:cs typeface="Roboto" panose="02000000000000000000" pitchFamily="2" charset="0"/>
            </a:endParaRPr>
          </a:p>
        </p:txBody>
      </p:sp>
      <p:pic>
        <p:nvPicPr>
          <p:cNvPr id="83" name="Immagine 82">
            <a:extLst>
              <a:ext uri="{FF2B5EF4-FFF2-40B4-BE49-F238E27FC236}">
                <a16:creationId xmlns:a16="http://schemas.microsoft.com/office/drawing/2014/main" id="{12F84B2C-3159-4F46-33AD-CD2D406F3C2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29200" y="3392439"/>
            <a:ext cx="2438400" cy="1555304"/>
          </a:xfrm>
          <a:prstGeom prst="rect">
            <a:avLst/>
          </a:prstGeom>
        </p:spPr>
      </p:pic>
      <p:sp>
        <p:nvSpPr>
          <p:cNvPr id="84" name="CasellaDiTesto 83">
            <a:extLst>
              <a:ext uri="{FF2B5EF4-FFF2-40B4-BE49-F238E27FC236}">
                <a16:creationId xmlns:a16="http://schemas.microsoft.com/office/drawing/2014/main" id="{7248AEBB-791D-9B37-105D-A6ED0B843F5E}"/>
              </a:ext>
            </a:extLst>
          </p:cNvPr>
          <p:cNvSpPr txBox="1"/>
          <p:nvPr/>
        </p:nvSpPr>
        <p:spPr>
          <a:xfrm>
            <a:off x="5029200" y="5199342"/>
            <a:ext cx="2407487" cy="523028"/>
          </a:xfrm>
          <a:prstGeom prst="rect">
            <a:avLst/>
          </a:prstGeom>
          <a:noFill/>
        </p:spPr>
        <p:txBody>
          <a:bodyPr wrap="square" rtlCol="0">
            <a:spAutoFit/>
          </a:bodyPr>
          <a:lstStyle/>
          <a:p>
            <a:pPr defTabSz="406440">
              <a:defRPr/>
            </a:pPr>
            <a:r>
              <a:rPr lang="it-IT" sz="933" dirty="0">
                <a:latin typeface="Roboto" panose="02000000000000000000" pitchFamily="2" charset="0"/>
                <a:ea typeface="Roboto" panose="02000000000000000000" pitchFamily="2" charset="0"/>
                <a:cs typeface="Roboto" panose="02000000000000000000" pitchFamily="2" charset="0"/>
              </a:rPr>
              <a:t>Full </a:t>
            </a:r>
            <a:r>
              <a:rPr lang="it-IT" sz="933" dirty="0" err="1">
                <a:latin typeface="Roboto" panose="02000000000000000000" pitchFamily="2" charset="0"/>
                <a:ea typeface="Roboto" panose="02000000000000000000" pitchFamily="2" charset="0"/>
                <a:cs typeface="Roboto" panose="02000000000000000000" pitchFamily="2" charset="0"/>
              </a:rPr>
              <a:t>integration</a:t>
            </a:r>
            <a:r>
              <a:rPr lang="it-IT" sz="933" dirty="0">
                <a:latin typeface="Roboto" panose="02000000000000000000" pitchFamily="2" charset="0"/>
                <a:ea typeface="Roboto" panose="02000000000000000000" pitchFamily="2" charset="0"/>
                <a:cs typeface="Roboto" panose="02000000000000000000" pitchFamily="2" charset="0"/>
              </a:rPr>
              <a:t> of the </a:t>
            </a:r>
            <a:r>
              <a:rPr lang="it-IT" sz="933" dirty="0" err="1">
                <a:latin typeface="Roboto" panose="02000000000000000000" pitchFamily="2" charset="0"/>
                <a:ea typeface="Roboto" panose="02000000000000000000" pitchFamily="2" charset="0"/>
                <a:cs typeface="Roboto" panose="02000000000000000000" pitchFamily="2" charset="0"/>
              </a:rPr>
              <a:t>superconducting</a:t>
            </a:r>
            <a:r>
              <a:rPr lang="it-IT" sz="933" dirty="0">
                <a:latin typeface="Roboto" panose="02000000000000000000" pitchFamily="2" charset="0"/>
                <a:ea typeface="Roboto" panose="02000000000000000000" pitchFamily="2" charset="0"/>
                <a:cs typeface="Roboto" panose="02000000000000000000" pitchFamily="2" charset="0"/>
              </a:rPr>
              <a:t> </a:t>
            </a:r>
            <a:r>
              <a:rPr lang="it-IT" sz="933" dirty="0" err="1">
                <a:latin typeface="Roboto" panose="02000000000000000000" pitchFamily="2" charset="0"/>
                <a:ea typeface="Roboto" panose="02000000000000000000" pitchFamily="2" charset="0"/>
                <a:cs typeface="Roboto" panose="02000000000000000000" pitchFamily="2" charset="0"/>
              </a:rPr>
              <a:t>components</a:t>
            </a:r>
            <a:r>
              <a:rPr lang="it-IT" sz="933" dirty="0">
                <a:latin typeface="Roboto" panose="02000000000000000000" pitchFamily="2" charset="0"/>
                <a:ea typeface="Roboto" panose="02000000000000000000" pitchFamily="2" charset="0"/>
                <a:cs typeface="Roboto" panose="02000000000000000000" pitchFamily="2" charset="0"/>
              </a:rPr>
              <a:t> in complete systems ready for in-field </a:t>
            </a:r>
            <a:r>
              <a:rPr lang="it-IT" sz="933" dirty="0" err="1">
                <a:latin typeface="Roboto" panose="02000000000000000000" pitchFamily="2" charset="0"/>
                <a:ea typeface="Roboto" panose="02000000000000000000" pitchFamily="2" charset="0"/>
                <a:cs typeface="Roboto" panose="02000000000000000000" pitchFamily="2" charset="0"/>
              </a:rPr>
              <a:t>installation</a:t>
            </a:r>
            <a:r>
              <a:rPr lang="it-IT" sz="933" dirty="0">
                <a:latin typeface="Roboto" panose="02000000000000000000" pitchFamily="2" charset="0"/>
                <a:ea typeface="Roboto" panose="02000000000000000000" pitchFamily="2" charset="0"/>
                <a:cs typeface="Roboto" panose="02000000000000000000" pitchFamily="2" charset="0"/>
              </a:rPr>
              <a:t> </a:t>
            </a:r>
            <a:endParaRPr lang="en-GB" sz="933" dirty="0">
              <a:latin typeface="Roboto" panose="02000000000000000000" pitchFamily="2" charset="0"/>
              <a:ea typeface="Roboto" panose="02000000000000000000" pitchFamily="2" charset="0"/>
              <a:cs typeface="Roboto" panose="02000000000000000000" pitchFamily="2" charset="0"/>
            </a:endParaRPr>
          </a:p>
        </p:txBody>
      </p:sp>
      <p:sp>
        <p:nvSpPr>
          <p:cNvPr id="85" name="CasellaDiTesto 84">
            <a:extLst>
              <a:ext uri="{FF2B5EF4-FFF2-40B4-BE49-F238E27FC236}">
                <a16:creationId xmlns:a16="http://schemas.microsoft.com/office/drawing/2014/main" id="{36074952-D535-2B77-B9E4-6DD86E39160E}"/>
              </a:ext>
            </a:extLst>
          </p:cNvPr>
          <p:cNvSpPr txBox="1"/>
          <p:nvPr/>
        </p:nvSpPr>
        <p:spPr>
          <a:xfrm>
            <a:off x="489413" y="3139046"/>
            <a:ext cx="576292" cy="215444"/>
          </a:xfrm>
          <a:prstGeom prst="rect">
            <a:avLst/>
          </a:prstGeom>
          <a:noFill/>
        </p:spPr>
        <p:txBody>
          <a:bodyPr wrap="square" rtlCol="0">
            <a:spAutoFit/>
          </a:bodyPr>
          <a:lstStyle/>
          <a:p>
            <a:pPr defTabSz="406440">
              <a:defRPr/>
            </a:pPr>
            <a:r>
              <a:rPr lang="it-IT" sz="800" dirty="0" err="1">
                <a:latin typeface="Lovelo" panose="020B0604020202020204" charset="0"/>
              </a:rPr>
              <a:t>Wires</a:t>
            </a:r>
            <a:endParaRPr lang="en-GB" sz="800" dirty="0">
              <a:latin typeface="Lovelo" panose="020B0604020202020204" charset="0"/>
            </a:endParaRPr>
          </a:p>
        </p:txBody>
      </p:sp>
      <p:sp>
        <p:nvSpPr>
          <p:cNvPr id="86" name="CasellaDiTesto 85">
            <a:extLst>
              <a:ext uri="{FF2B5EF4-FFF2-40B4-BE49-F238E27FC236}">
                <a16:creationId xmlns:a16="http://schemas.microsoft.com/office/drawing/2014/main" id="{4524C3EA-D788-418F-E20A-62FC52FE42F2}"/>
              </a:ext>
            </a:extLst>
          </p:cNvPr>
          <p:cNvSpPr txBox="1"/>
          <p:nvPr/>
        </p:nvSpPr>
        <p:spPr>
          <a:xfrm>
            <a:off x="2496937" y="3139046"/>
            <a:ext cx="2438400" cy="215444"/>
          </a:xfrm>
          <a:prstGeom prst="rect">
            <a:avLst/>
          </a:prstGeom>
          <a:noFill/>
        </p:spPr>
        <p:txBody>
          <a:bodyPr wrap="square" rtlCol="0">
            <a:spAutoFit/>
          </a:bodyPr>
          <a:lstStyle/>
          <a:p>
            <a:pPr defTabSz="406440">
              <a:defRPr/>
            </a:pPr>
            <a:r>
              <a:rPr lang="it-IT" sz="800" dirty="0">
                <a:latin typeface="Lovelo" panose="020B0604020202020204" charset="0"/>
              </a:rPr>
              <a:t>Coils, </a:t>
            </a:r>
            <a:r>
              <a:rPr lang="it-IT" sz="800" dirty="0" err="1">
                <a:latin typeface="Lovelo" panose="020B0604020202020204" charset="0"/>
              </a:rPr>
              <a:t>conductors</a:t>
            </a:r>
            <a:r>
              <a:rPr lang="it-IT" sz="800" dirty="0">
                <a:latin typeface="Lovelo" panose="020B0604020202020204" charset="0"/>
              </a:rPr>
              <a:t>, </a:t>
            </a:r>
            <a:r>
              <a:rPr lang="it-IT" sz="800" dirty="0" err="1">
                <a:latin typeface="Lovelo" panose="020B0604020202020204" charset="0"/>
              </a:rPr>
              <a:t>magnets</a:t>
            </a:r>
            <a:r>
              <a:rPr lang="it-IT" sz="800" dirty="0">
                <a:latin typeface="Lovelo" panose="020B0604020202020204" charset="0"/>
              </a:rPr>
              <a:t>, assemblies</a:t>
            </a:r>
            <a:endParaRPr lang="en-GB" sz="800" dirty="0">
              <a:latin typeface="Lovelo" panose="020B0604020202020204" charset="0"/>
            </a:endParaRPr>
          </a:p>
        </p:txBody>
      </p:sp>
      <p:sp>
        <p:nvSpPr>
          <p:cNvPr id="87" name="CasellaDiTesto 86">
            <a:extLst>
              <a:ext uri="{FF2B5EF4-FFF2-40B4-BE49-F238E27FC236}">
                <a16:creationId xmlns:a16="http://schemas.microsoft.com/office/drawing/2014/main" id="{1D237114-4E9B-B8B3-6414-D3C21EE322B5}"/>
              </a:ext>
            </a:extLst>
          </p:cNvPr>
          <p:cNvSpPr txBox="1"/>
          <p:nvPr/>
        </p:nvSpPr>
        <p:spPr>
          <a:xfrm>
            <a:off x="5029201" y="3139046"/>
            <a:ext cx="1820087" cy="215444"/>
          </a:xfrm>
          <a:prstGeom prst="rect">
            <a:avLst/>
          </a:prstGeom>
          <a:noFill/>
        </p:spPr>
        <p:txBody>
          <a:bodyPr wrap="square" rtlCol="0">
            <a:spAutoFit/>
          </a:bodyPr>
          <a:lstStyle/>
          <a:p>
            <a:pPr defTabSz="406440">
              <a:defRPr/>
            </a:pPr>
            <a:r>
              <a:rPr lang="it-IT" sz="800" dirty="0">
                <a:latin typeface="Lovelo" panose="020B0604020202020204" charset="0"/>
              </a:rPr>
              <a:t>Cable systems, MRI, FCL</a:t>
            </a:r>
            <a:endParaRPr lang="en-GB" sz="800" dirty="0">
              <a:latin typeface="Lovelo" panose="020B0604020202020204" charset="0"/>
            </a:endParaRPr>
          </a:p>
        </p:txBody>
      </p:sp>
      <p:pic>
        <p:nvPicPr>
          <p:cNvPr id="88" name="Picture 2" descr="Il superconduttore in partenza dalla Spezia per la fusione nucleare  sperimentale - Il Secolo XIX">
            <a:extLst>
              <a:ext uri="{FF2B5EF4-FFF2-40B4-BE49-F238E27FC236}">
                <a16:creationId xmlns:a16="http://schemas.microsoft.com/office/drawing/2014/main" id="{D6AB1EA4-4256-90ED-6BBB-3A7F0DC674D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558271" y="4394201"/>
            <a:ext cx="2655763" cy="1493867"/>
          </a:xfrm>
          <a:prstGeom prst="rect">
            <a:avLst/>
          </a:prstGeom>
          <a:noFill/>
          <a:extLst>
            <a:ext uri="{909E8E84-426E-40DD-AFC4-6F175D3DCCD1}">
              <a14:hiddenFill xmlns:a14="http://schemas.microsoft.com/office/drawing/2010/main">
                <a:solidFill>
                  <a:srgbClr val="FFFFFF"/>
                </a:solidFill>
              </a14:hiddenFill>
            </a:ext>
          </a:extLst>
        </p:spPr>
      </p:pic>
      <p:sp>
        <p:nvSpPr>
          <p:cNvPr id="89" name="CasellaDiTesto 88">
            <a:extLst>
              <a:ext uri="{FF2B5EF4-FFF2-40B4-BE49-F238E27FC236}">
                <a16:creationId xmlns:a16="http://schemas.microsoft.com/office/drawing/2014/main" id="{F0AA533E-EBC5-A18A-35A1-5CA5AB454CBA}"/>
              </a:ext>
            </a:extLst>
          </p:cNvPr>
          <p:cNvSpPr txBox="1"/>
          <p:nvPr/>
        </p:nvSpPr>
        <p:spPr>
          <a:xfrm>
            <a:off x="9550399" y="5918200"/>
            <a:ext cx="2636251" cy="235898"/>
          </a:xfrm>
          <a:prstGeom prst="rect">
            <a:avLst/>
          </a:prstGeom>
          <a:noFill/>
        </p:spPr>
        <p:txBody>
          <a:bodyPr wrap="square" rtlCol="0">
            <a:spAutoFit/>
          </a:bodyPr>
          <a:lstStyle/>
          <a:p>
            <a:pPr defTabSz="406440">
              <a:defRPr/>
            </a:pPr>
            <a:r>
              <a:rPr lang="it-IT" sz="933" b="1" dirty="0">
                <a:latin typeface="Roboto" panose="02000000000000000000" pitchFamily="2" charset="0"/>
                <a:ea typeface="Roboto" panose="02000000000000000000" pitchFamily="2" charset="0"/>
                <a:cs typeface="Roboto" panose="02000000000000000000" pitchFamily="2" charset="0"/>
              </a:rPr>
              <a:t>La Spezia site</a:t>
            </a:r>
            <a:endParaRPr lang="en-GB" sz="933" dirty="0">
              <a:latin typeface="Roboto" panose="02000000000000000000" pitchFamily="2" charset="0"/>
              <a:ea typeface="Roboto" panose="02000000000000000000" pitchFamily="2" charset="0"/>
              <a:cs typeface="Roboto" panose="02000000000000000000" pitchFamily="2" charset="0"/>
            </a:endParaRPr>
          </a:p>
        </p:txBody>
      </p:sp>
      <p:pic>
        <p:nvPicPr>
          <p:cNvPr id="90" name="Immagine 89">
            <a:extLst>
              <a:ext uri="{FF2B5EF4-FFF2-40B4-BE49-F238E27FC236}">
                <a16:creationId xmlns:a16="http://schemas.microsoft.com/office/drawing/2014/main" id="{6C4DE220-ADC4-0025-415B-563AD559AD2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550400" y="682625"/>
            <a:ext cx="2652098" cy="1538094"/>
          </a:xfrm>
          <a:prstGeom prst="rect">
            <a:avLst/>
          </a:prstGeom>
        </p:spPr>
      </p:pic>
      <p:sp>
        <p:nvSpPr>
          <p:cNvPr id="91" name="CasellaDiTesto 90">
            <a:extLst>
              <a:ext uri="{FF2B5EF4-FFF2-40B4-BE49-F238E27FC236}">
                <a16:creationId xmlns:a16="http://schemas.microsoft.com/office/drawing/2014/main" id="{D2DAD877-9B04-541E-E76A-DF43FED8567A}"/>
              </a:ext>
            </a:extLst>
          </p:cNvPr>
          <p:cNvSpPr txBox="1"/>
          <p:nvPr/>
        </p:nvSpPr>
        <p:spPr>
          <a:xfrm>
            <a:off x="9550399" y="2260600"/>
            <a:ext cx="2636251" cy="235898"/>
          </a:xfrm>
          <a:prstGeom prst="rect">
            <a:avLst/>
          </a:prstGeom>
          <a:noFill/>
        </p:spPr>
        <p:txBody>
          <a:bodyPr wrap="square" rtlCol="0">
            <a:spAutoFit/>
          </a:bodyPr>
          <a:lstStyle/>
          <a:p>
            <a:pPr defTabSz="406440">
              <a:defRPr/>
            </a:pPr>
            <a:r>
              <a:rPr lang="it-IT" sz="933" b="1" dirty="0">
                <a:latin typeface="Roboto" panose="02000000000000000000" pitchFamily="2" charset="0"/>
                <a:ea typeface="Roboto" panose="02000000000000000000" pitchFamily="2" charset="0"/>
                <a:cs typeface="Roboto" panose="02000000000000000000" pitchFamily="2" charset="0"/>
              </a:rPr>
              <a:t>Genova San Desiderio site</a:t>
            </a:r>
            <a:endParaRPr lang="en-GB" sz="933" dirty="0">
              <a:latin typeface="Roboto" panose="02000000000000000000" pitchFamily="2" charset="0"/>
              <a:ea typeface="Roboto" panose="02000000000000000000" pitchFamily="2" charset="0"/>
              <a:cs typeface="Roboto" panose="02000000000000000000" pitchFamily="2" charset="0"/>
            </a:endParaRPr>
          </a:p>
        </p:txBody>
      </p:sp>
      <p:pic>
        <p:nvPicPr>
          <p:cNvPr id="92" name="Picture 8">
            <a:extLst>
              <a:ext uri="{FF2B5EF4-FFF2-40B4-BE49-F238E27FC236}">
                <a16:creationId xmlns:a16="http://schemas.microsoft.com/office/drawing/2014/main" id="{A665F1CD-1D26-8CB5-013A-2BD6777AF53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534824" y="2538412"/>
            <a:ext cx="2655762" cy="1538094"/>
          </a:xfrm>
          <a:prstGeom prst="rect">
            <a:avLst/>
          </a:prstGeom>
        </p:spPr>
      </p:pic>
      <p:sp>
        <p:nvSpPr>
          <p:cNvPr id="93" name="CasellaDiTesto 92">
            <a:extLst>
              <a:ext uri="{FF2B5EF4-FFF2-40B4-BE49-F238E27FC236}">
                <a16:creationId xmlns:a16="http://schemas.microsoft.com/office/drawing/2014/main" id="{607B229C-E58C-CF97-36E6-19CC3D2122C5}"/>
              </a:ext>
            </a:extLst>
          </p:cNvPr>
          <p:cNvSpPr txBox="1"/>
          <p:nvPr/>
        </p:nvSpPr>
        <p:spPr>
          <a:xfrm>
            <a:off x="9558271" y="4138216"/>
            <a:ext cx="2663635" cy="235898"/>
          </a:xfrm>
          <a:prstGeom prst="rect">
            <a:avLst/>
          </a:prstGeom>
          <a:noFill/>
        </p:spPr>
        <p:txBody>
          <a:bodyPr wrap="square" rtlCol="0">
            <a:spAutoFit/>
          </a:bodyPr>
          <a:lstStyle/>
          <a:p>
            <a:pPr defTabSz="406440">
              <a:defRPr/>
            </a:pPr>
            <a:r>
              <a:rPr lang="it-IT" sz="933" b="1" dirty="0">
                <a:latin typeface="Roboto" panose="02000000000000000000" pitchFamily="2" charset="0"/>
                <a:ea typeface="Roboto" panose="02000000000000000000" pitchFamily="2" charset="0"/>
                <a:cs typeface="Roboto" panose="02000000000000000000" pitchFamily="2" charset="0"/>
              </a:rPr>
              <a:t>Genova Campi site</a:t>
            </a:r>
            <a:endParaRPr lang="en-GB" sz="933" dirty="0">
              <a:latin typeface="Roboto" panose="02000000000000000000" pitchFamily="2" charset="0"/>
              <a:ea typeface="Roboto" panose="02000000000000000000" pitchFamily="2" charset="0"/>
              <a:cs typeface="Roboto" panose="02000000000000000000" pitchFamily="2" charset="0"/>
            </a:endParaRPr>
          </a:p>
        </p:txBody>
      </p:sp>
      <p:sp>
        <p:nvSpPr>
          <p:cNvPr id="94" name="CasellaDiTesto 93">
            <a:extLst>
              <a:ext uri="{FF2B5EF4-FFF2-40B4-BE49-F238E27FC236}">
                <a16:creationId xmlns:a16="http://schemas.microsoft.com/office/drawing/2014/main" id="{38CD1824-C4BC-E3B4-C9F9-E174D306AB86}"/>
              </a:ext>
            </a:extLst>
          </p:cNvPr>
          <p:cNvSpPr txBox="1"/>
          <p:nvPr/>
        </p:nvSpPr>
        <p:spPr>
          <a:xfrm>
            <a:off x="5029200" y="4996558"/>
            <a:ext cx="1630557" cy="235898"/>
          </a:xfrm>
          <a:prstGeom prst="rect">
            <a:avLst/>
          </a:prstGeom>
          <a:noFill/>
        </p:spPr>
        <p:txBody>
          <a:bodyPr wrap="square" rtlCol="0">
            <a:spAutoFit/>
          </a:bodyPr>
          <a:lstStyle/>
          <a:p>
            <a:pPr defTabSz="406440">
              <a:defRPr/>
            </a:pPr>
            <a:r>
              <a:rPr lang="it-IT" sz="933" dirty="0">
                <a:latin typeface="Lovelo Black" panose="02000000000000000000" pitchFamily="50" charset="0"/>
              </a:rPr>
              <a:t>System </a:t>
            </a:r>
            <a:r>
              <a:rPr lang="it-IT" sz="933" dirty="0" err="1">
                <a:latin typeface="Lovelo Black" panose="02000000000000000000" pitchFamily="50" charset="0"/>
              </a:rPr>
              <a:t>integration</a:t>
            </a:r>
            <a:endParaRPr lang="en-GB" sz="933" baseline="-25000" dirty="0">
              <a:latin typeface="Lovelo Black" panose="02000000000000000000" pitchFamily="50" charset="0"/>
            </a:endParaRPr>
          </a:p>
        </p:txBody>
      </p:sp>
      <p:sp>
        <p:nvSpPr>
          <p:cNvPr id="95" name="AutoShape 7">
            <a:extLst>
              <a:ext uri="{FF2B5EF4-FFF2-40B4-BE49-F238E27FC236}">
                <a16:creationId xmlns:a16="http://schemas.microsoft.com/office/drawing/2014/main" id="{CCA7AAF6-44A4-ECB3-C05A-2D1985C9E567}"/>
              </a:ext>
            </a:extLst>
          </p:cNvPr>
          <p:cNvSpPr/>
          <p:nvPr/>
        </p:nvSpPr>
        <p:spPr>
          <a:xfrm flipV="1">
            <a:off x="1" y="6172200"/>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96" name="AutoShape 8">
            <a:extLst>
              <a:ext uri="{FF2B5EF4-FFF2-40B4-BE49-F238E27FC236}">
                <a16:creationId xmlns:a16="http://schemas.microsoft.com/office/drawing/2014/main" id="{B7B77E22-3885-CD83-7871-857940B5D39B}"/>
              </a:ext>
            </a:extLst>
          </p:cNvPr>
          <p:cNvSpPr/>
          <p:nvPr/>
        </p:nvSpPr>
        <p:spPr>
          <a:xfrm flipV="1">
            <a:off x="1" y="682625"/>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FFE4303-93DE-43EB-951C-8B65201752F7}"/>
              </a:ext>
            </a:extLst>
          </p:cNvPr>
          <p:cNvSpPr>
            <a:spLocks noGrp="1"/>
          </p:cNvSpPr>
          <p:nvPr>
            <p:ph type="sldNum" sz="quarter" idx="12"/>
          </p:nvPr>
        </p:nvSpPr>
        <p:spPr/>
        <p:txBody>
          <a:bodyPr/>
          <a:lstStyle/>
          <a:p>
            <a:fld id="{2223D115-F8C3-4B51-BF56-1E62F1A9DAEE}" type="slidenum">
              <a:rPr lang="es-ES" smtClean="0"/>
              <a:t>20</a:t>
            </a:fld>
            <a:endParaRPr lang="es-ES"/>
          </a:p>
        </p:txBody>
      </p:sp>
      <p:pic>
        <p:nvPicPr>
          <p:cNvPr id="3" name="Imagen 2">
            <a:extLst>
              <a:ext uri="{FF2B5EF4-FFF2-40B4-BE49-F238E27FC236}">
                <a16:creationId xmlns:a16="http://schemas.microsoft.com/office/drawing/2014/main" id="{744B7DB3-356F-4368-985E-8CC8734A1010}"/>
              </a:ext>
            </a:extLst>
          </p:cNvPr>
          <p:cNvPicPr>
            <a:picLocks noChangeAspect="1"/>
          </p:cNvPicPr>
          <p:nvPr/>
        </p:nvPicPr>
        <p:blipFill rotWithShape="1">
          <a:blip r:embed="rId2"/>
          <a:srcRect l="15291" t="9636" r="37366" b="18496"/>
          <a:stretch/>
        </p:blipFill>
        <p:spPr>
          <a:xfrm>
            <a:off x="8084873" y="3152868"/>
            <a:ext cx="3590417" cy="3051263"/>
          </a:xfrm>
          <a:prstGeom prst="rect">
            <a:avLst/>
          </a:prstGeom>
        </p:spPr>
      </p:pic>
      <p:pic>
        <p:nvPicPr>
          <p:cNvPr id="4" name="Imagen 3">
            <a:extLst>
              <a:ext uri="{FF2B5EF4-FFF2-40B4-BE49-F238E27FC236}">
                <a16:creationId xmlns:a16="http://schemas.microsoft.com/office/drawing/2014/main" id="{DB211539-DCB4-4994-A34B-47A207FE6D1C}"/>
              </a:ext>
            </a:extLst>
          </p:cNvPr>
          <p:cNvPicPr>
            <a:picLocks noChangeAspect="1"/>
          </p:cNvPicPr>
          <p:nvPr/>
        </p:nvPicPr>
        <p:blipFill rotWithShape="1">
          <a:blip r:embed="rId3"/>
          <a:srcRect l="19398" t="8968" r="28170" b="10893"/>
          <a:stretch/>
        </p:blipFill>
        <p:spPr>
          <a:xfrm>
            <a:off x="325360" y="811211"/>
            <a:ext cx="5789842" cy="5235577"/>
          </a:xfrm>
          <a:prstGeom prst="rect">
            <a:avLst/>
          </a:prstGeom>
        </p:spPr>
      </p:pic>
      <p:sp>
        <p:nvSpPr>
          <p:cNvPr id="5" name="Elipse 4">
            <a:extLst>
              <a:ext uri="{FF2B5EF4-FFF2-40B4-BE49-F238E27FC236}">
                <a16:creationId xmlns:a16="http://schemas.microsoft.com/office/drawing/2014/main" id="{B639D176-D5C9-4337-B58C-70712B886DBA}"/>
              </a:ext>
            </a:extLst>
          </p:cNvPr>
          <p:cNvSpPr/>
          <p:nvPr/>
        </p:nvSpPr>
        <p:spPr>
          <a:xfrm rot="19457557">
            <a:off x="3460917" y="1667851"/>
            <a:ext cx="1650665" cy="28840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s-ES" sz="2800" dirty="0">
              <a:solidFill>
                <a:srgbClr val="242D33"/>
              </a:solidFill>
            </a:endParaRPr>
          </a:p>
        </p:txBody>
      </p:sp>
      <p:cxnSp>
        <p:nvCxnSpPr>
          <p:cNvPr id="7" name="Conector recto de flecha 6">
            <a:extLst>
              <a:ext uri="{FF2B5EF4-FFF2-40B4-BE49-F238E27FC236}">
                <a16:creationId xmlns:a16="http://schemas.microsoft.com/office/drawing/2014/main" id="{BB25BFD3-405C-497B-8F11-B67A92391FBE}"/>
              </a:ext>
            </a:extLst>
          </p:cNvPr>
          <p:cNvCxnSpPr>
            <a:cxnSpLocks/>
          </p:cNvCxnSpPr>
          <p:nvPr/>
        </p:nvCxnSpPr>
        <p:spPr>
          <a:xfrm flipV="1">
            <a:off x="4660900" y="1917700"/>
            <a:ext cx="3023609" cy="368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EEE4A63C-C4DB-4701-B341-E064E1646EFF}"/>
              </a:ext>
            </a:extLst>
          </p:cNvPr>
          <p:cNvSpPr txBox="1"/>
          <p:nvPr/>
        </p:nvSpPr>
        <p:spPr>
          <a:xfrm>
            <a:off x="325360" y="121365"/>
            <a:ext cx="8238252" cy="707886"/>
          </a:xfrm>
          <a:prstGeom prst="rect">
            <a:avLst/>
          </a:prstGeom>
          <a:noFill/>
        </p:spPr>
        <p:txBody>
          <a:bodyPr wrap="square" rtlCol="0">
            <a:spAutoFit/>
          </a:bodyPr>
          <a:lstStyle/>
          <a:p>
            <a:r>
              <a:rPr lang="en-GB" sz="4000" b="1" dirty="0">
                <a:latin typeface="+mj-lt"/>
              </a:rPr>
              <a:t>Magnet and coil assembly </a:t>
            </a:r>
          </a:p>
        </p:txBody>
      </p:sp>
      <p:pic>
        <p:nvPicPr>
          <p:cNvPr id="11" name="Imagen 10">
            <a:extLst>
              <a:ext uri="{FF2B5EF4-FFF2-40B4-BE49-F238E27FC236}">
                <a16:creationId xmlns:a16="http://schemas.microsoft.com/office/drawing/2014/main" id="{6EADBB18-E33E-4104-BA34-A10137B2A337}"/>
              </a:ext>
            </a:extLst>
          </p:cNvPr>
          <p:cNvPicPr>
            <a:picLocks noChangeAspect="1"/>
          </p:cNvPicPr>
          <p:nvPr/>
        </p:nvPicPr>
        <p:blipFill rotWithShape="1">
          <a:blip r:embed="rId4"/>
          <a:srcRect l="18750" t="14256" r="21719" b="17932"/>
          <a:stretch/>
        </p:blipFill>
        <p:spPr>
          <a:xfrm>
            <a:off x="7684509" y="498103"/>
            <a:ext cx="3817021" cy="2309248"/>
          </a:xfrm>
          <a:prstGeom prst="rect">
            <a:avLst/>
          </a:prstGeom>
        </p:spPr>
      </p:pic>
    </p:spTree>
    <p:extLst>
      <p:ext uri="{BB962C8B-B14F-4D97-AF65-F5344CB8AC3E}">
        <p14:creationId xmlns:p14="http://schemas.microsoft.com/office/powerpoint/2010/main" val="728062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C2FF010-5D67-463D-B34C-2D5FB8EE73CE}"/>
              </a:ext>
            </a:extLst>
          </p:cNvPr>
          <p:cNvPicPr>
            <a:picLocks noChangeAspect="1"/>
          </p:cNvPicPr>
          <p:nvPr/>
        </p:nvPicPr>
        <p:blipFill rotWithShape="1">
          <a:blip r:embed="rId2"/>
          <a:srcRect l="12311" t="9045" r="18393" b="13924"/>
          <a:stretch/>
        </p:blipFill>
        <p:spPr>
          <a:xfrm>
            <a:off x="4130258" y="4110071"/>
            <a:ext cx="3931483" cy="2309248"/>
          </a:xfrm>
          <a:prstGeom prst="rect">
            <a:avLst/>
          </a:prstGeom>
        </p:spPr>
      </p:pic>
      <p:pic>
        <p:nvPicPr>
          <p:cNvPr id="3" name="Imagen 2">
            <a:extLst>
              <a:ext uri="{FF2B5EF4-FFF2-40B4-BE49-F238E27FC236}">
                <a16:creationId xmlns:a16="http://schemas.microsoft.com/office/drawing/2014/main" id="{8680A412-CB67-4F34-B36D-588A0DA6F332}"/>
              </a:ext>
            </a:extLst>
          </p:cNvPr>
          <p:cNvPicPr>
            <a:picLocks noChangeAspect="1"/>
          </p:cNvPicPr>
          <p:nvPr/>
        </p:nvPicPr>
        <p:blipFill rotWithShape="1">
          <a:blip r:embed="rId3"/>
          <a:srcRect l="18750" t="14256" r="21719" b="17932"/>
          <a:stretch/>
        </p:blipFill>
        <p:spPr>
          <a:xfrm>
            <a:off x="8295893" y="4157542"/>
            <a:ext cx="3817021" cy="2309248"/>
          </a:xfrm>
          <a:prstGeom prst="rect">
            <a:avLst/>
          </a:prstGeom>
        </p:spPr>
      </p:pic>
      <p:pic>
        <p:nvPicPr>
          <p:cNvPr id="4" name="Imagen 3">
            <a:extLst>
              <a:ext uri="{FF2B5EF4-FFF2-40B4-BE49-F238E27FC236}">
                <a16:creationId xmlns:a16="http://schemas.microsoft.com/office/drawing/2014/main" id="{2B3D3FB6-B673-4356-804C-F56A4E2A5503}"/>
              </a:ext>
            </a:extLst>
          </p:cNvPr>
          <p:cNvPicPr>
            <a:picLocks noChangeAspect="1"/>
          </p:cNvPicPr>
          <p:nvPr/>
        </p:nvPicPr>
        <p:blipFill rotWithShape="1">
          <a:blip r:embed="rId4"/>
          <a:srcRect l="16539" t="25920" r="33617" b="14596"/>
          <a:stretch/>
        </p:blipFill>
        <p:spPr>
          <a:xfrm>
            <a:off x="333287" y="4049059"/>
            <a:ext cx="3476624" cy="2322788"/>
          </a:xfrm>
          <a:prstGeom prst="rect">
            <a:avLst/>
          </a:prstGeom>
        </p:spPr>
      </p:pic>
      <p:sp>
        <p:nvSpPr>
          <p:cNvPr id="10" name="CuadroTexto 9">
            <a:extLst>
              <a:ext uri="{FF2B5EF4-FFF2-40B4-BE49-F238E27FC236}">
                <a16:creationId xmlns:a16="http://schemas.microsoft.com/office/drawing/2014/main" id="{4DE0C43E-F546-4D31-9B1D-CD9749F2A5AC}"/>
              </a:ext>
            </a:extLst>
          </p:cNvPr>
          <p:cNvSpPr txBox="1"/>
          <p:nvPr/>
        </p:nvSpPr>
        <p:spPr>
          <a:xfrm>
            <a:off x="533223" y="499757"/>
            <a:ext cx="11992152" cy="1323439"/>
          </a:xfrm>
          <a:prstGeom prst="rect">
            <a:avLst/>
          </a:prstGeom>
          <a:noFill/>
        </p:spPr>
        <p:txBody>
          <a:bodyPr wrap="square" rtlCol="0">
            <a:spAutoFit/>
          </a:bodyPr>
          <a:lstStyle/>
          <a:p>
            <a:r>
              <a:rPr lang="en-GB" sz="4000" b="1" dirty="0">
                <a:latin typeface="+mj-lt"/>
              </a:rPr>
              <a:t>Coil assembly</a:t>
            </a:r>
          </a:p>
          <a:p>
            <a:endParaRPr lang="en-GB" sz="4000" dirty="0">
              <a:latin typeface="+mj-lt"/>
            </a:endParaRPr>
          </a:p>
        </p:txBody>
      </p:sp>
      <p:pic>
        <p:nvPicPr>
          <p:cNvPr id="11" name="Imagen 10">
            <a:extLst>
              <a:ext uri="{FF2B5EF4-FFF2-40B4-BE49-F238E27FC236}">
                <a16:creationId xmlns:a16="http://schemas.microsoft.com/office/drawing/2014/main" id="{11918ECC-96DC-42C7-86AE-EFF4FF3A1ED5}"/>
              </a:ext>
            </a:extLst>
          </p:cNvPr>
          <p:cNvPicPr>
            <a:picLocks noChangeAspect="1"/>
          </p:cNvPicPr>
          <p:nvPr/>
        </p:nvPicPr>
        <p:blipFill rotWithShape="1">
          <a:blip r:embed="rId5"/>
          <a:srcRect l="32890" t="21528" r="30468" b="8750"/>
          <a:stretch/>
        </p:blipFill>
        <p:spPr>
          <a:xfrm>
            <a:off x="8599400" y="1161476"/>
            <a:ext cx="2567492" cy="2748147"/>
          </a:xfrm>
          <a:prstGeom prst="rect">
            <a:avLst/>
          </a:prstGeom>
        </p:spPr>
      </p:pic>
      <p:sp>
        <p:nvSpPr>
          <p:cNvPr id="13" name="CuadroTexto 12">
            <a:extLst>
              <a:ext uri="{FF2B5EF4-FFF2-40B4-BE49-F238E27FC236}">
                <a16:creationId xmlns:a16="http://schemas.microsoft.com/office/drawing/2014/main" id="{62BADC24-1855-49A8-A30D-964A450DE556}"/>
              </a:ext>
            </a:extLst>
          </p:cNvPr>
          <p:cNvSpPr txBox="1"/>
          <p:nvPr/>
        </p:nvSpPr>
        <p:spPr>
          <a:xfrm>
            <a:off x="270440" y="1417961"/>
            <a:ext cx="6203487" cy="2862322"/>
          </a:xfrm>
          <a:prstGeom prst="rect">
            <a:avLst/>
          </a:prstGeom>
          <a:noFill/>
        </p:spPr>
        <p:txBody>
          <a:bodyPr wrap="square" rtlCol="0">
            <a:spAutoFit/>
          </a:bodyPr>
          <a:lstStyle/>
          <a:p>
            <a:pPr marL="285750" indent="-285750">
              <a:buFont typeface="Arial" panose="020B0604020202020204" pitchFamily="34" charset="0"/>
              <a:buChar char="•"/>
            </a:pPr>
            <a:r>
              <a:rPr lang="en-GB" dirty="0"/>
              <a:t>The two coils are refrigerated by the same cool head connected by a copper bar.</a:t>
            </a:r>
          </a:p>
          <a:p>
            <a:pPr marL="285750" indent="-285750">
              <a:buFont typeface="Arial" panose="020B0604020202020204" pitchFamily="34" charset="0"/>
              <a:buChar char="•"/>
            </a:pPr>
            <a:r>
              <a:rPr lang="en-GB" dirty="0"/>
              <a:t>The coils are connected in series by a superconducting wire housed in the arc.</a:t>
            </a:r>
          </a:p>
          <a:p>
            <a:pPr marL="285750" indent="-285750">
              <a:buFont typeface="Arial" panose="020B0604020202020204" pitchFamily="34" charset="0"/>
              <a:buChar char="•"/>
            </a:pPr>
            <a:r>
              <a:rPr lang="en-GB" dirty="0"/>
              <a:t>The coil assembly (20K) is fixed by titanium supports to radiation shield (80K), which is attached to the second stage of the cryocooler.</a:t>
            </a:r>
          </a:p>
          <a:p>
            <a:pPr marL="285750" indent="-285750">
              <a:buFont typeface="Arial" panose="020B0604020202020204" pitchFamily="34" charset="0"/>
              <a:buChar char="•"/>
            </a:pPr>
            <a:r>
              <a:rPr lang="en-GB" dirty="0"/>
              <a:t>The radiation shield (80K) is fixed also by titanium supports to vacuum chamber (300K), which is attached to iron.</a:t>
            </a:r>
          </a:p>
          <a:p>
            <a:pPr marL="285750" indent="-285750">
              <a:buFont typeface="Arial" panose="020B0604020202020204" pitchFamily="34" charset="0"/>
              <a:buChar char="•"/>
            </a:pPr>
            <a:endParaRPr lang="en-GB" dirty="0"/>
          </a:p>
        </p:txBody>
      </p:sp>
      <p:cxnSp>
        <p:nvCxnSpPr>
          <p:cNvPr id="14" name="Conector recto de flecha 13">
            <a:extLst>
              <a:ext uri="{FF2B5EF4-FFF2-40B4-BE49-F238E27FC236}">
                <a16:creationId xmlns:a16="http://schemas.microsoft.com/office/drawing/2014/main" id="{3DCE39BA-BB63-4D37-A693-EA4B94B4BDD9}"/>
              </a:ext>
            </a:extLst>
          </p:cNvPr>
          <p:cNvCxnSpPr>
            <a:cxnSpLocks/>
          </p:cNvCxnSpPr>
          <p:nvPr/>
        </p:nvCxnSpPr>
        <p:spPr>
          <a:xfrm flipH="1">
            <a:off x="9393104" y="1561255"/>
            <a:ext cx="731971" cy="1671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CuadroTexto 16">
            <a:extLst>
              <a:ext uri="{FF2B5EF4-FFF2-40B4-BE49-F238E27FC236}">
                <a16:creationId xmlns:a16="http://schemas.microsoft.com/office/drawing/2014/main" id="{C5BB6967-05CC-44E9-BA3A-D2B099826FD6}"/>
              </a:ext>
            </a:extLst>
          </p:cNvPr>
          <p:cNvSpPr txBox="1"/>
          <p:nvPr/>
        </p:nvSpPr>
        <p:spPr>
          <a:xfrm>
            <a:off x="10115550" y="1257300"/>
            <a:ext cx="1543227" cy="646331"/>
          </a:xfrm>
          <a:prstGeom prst="rect">
            <a:avLst/>
          </a:prstGeom>
          <a:noFill/>
        </p:spPr>
        <p:txBody>
          <a:bodyPr wrap="square" rtlCol="0">
            <a:spAutoFit/>
          </a:bodyPr>
          <a:lstStyle/>
          <a:p>
            <a:r>
              <a:rPr lang="en-GB" dirty="0"/>
              <a:t>Magnet terminals</a:t>
            </a:r>
          </a:p>
        </p:txBody>
      </p:sp>
      <p:sp>
        <p:nvSpPr>
          <p:cNvPr id="12" name="CuadroTexto 11">
            <a:extLst>
              <a:ext uri="{FF2B5EF4-FFF2-40B4-BE49-F238E27FC236}">
                <a16:creationId xmlns:a16="http://schemas.microsoft.com/office/drawing/2014/main" id="{93FD18EA-434D-4F7D-B17E-78E7BC3AC12E}"/>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
        <p:nvSpPr>
          <p:cNvPr id="15" name="Marcador de número de diapositiva 1">
            <a:extLst>
              <a:ext uri="{FF2B5EF4-FFF2-40B4-BE49-F238E27FC236}">
                <a16:creationId xmlns:a16="http://schemas.microsoft.com/office/drawing/2014/main" id="{CE1F50B2-98B5-42D2-8CA5-5865C10AA97F}"/>
              </a:ext>
            </a:extLst>
          </p:cNvPr>
          <p:cNvSpPr>
            <a:spLocks noGrp="1"/>
          </p:cNvSpPr>
          <p:nvPr>
            <p:ph type="sldNum" sz="quarter" idx="12"/>
          </p:nvPr>
        </p:nvSpPr>
        <p:spPr>
          <a:xfrm>
            <a:off x="8102601" y="6382000"/>
            <a:ext cx="2743200" cy="365125"/>
          </a:xfrm>
        </p:spPr>
        <p:txBody>
          <a:bodyPr/>
          <a:lstStyle/>
          <a:p>
            <a:fld id="{32AC7612-2231-421C-A2C7-932F8933BD14}" type="slidenum">
              <a:rPr lang="es-ES" smtClean="0"/>
              <a:pPr/>
              <a:t>21</a:t>
            </a:fld>
            <a:endParaRPr lang="es-ES" dirty="0"/>
          </a:p>
        </p:txBody>
      </p:sp>
    </p:spTree>
    <p:extLst>
      <p:ext uri="{BB962C8B-B14F-4D97-AF65-F5344CB8AC3E}">
        <p14:creationId xmlns:p14="http://schemas.microsoft.com/office/powerpoint/2010/main" val="2861702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824C6D9-0677-4BD7-A957-B735D361AD0C}"/>
              </a:ext>
            </a:extLst>
          </p:cNvPr>
          <p:cNvSpPr txBox="1"/>
          <p:nvPr/>
        </p:nvSpPr>
        <p:spPr>
          <a:xfrm>
            <a:off x="760119" y="1632696"/>
            <a:ext cx="9222081" cy="1200329"/>
          </a:xfrm>
          <a:prstGeom prst="rect">
            <a:avLst/>
          </a:prstGeom>
          <a:noFill/>
        </p:spPr>
        <p:txBody>
          <a:bodyPr wrap="square" rtlCol="0">
            <a:spAutoFit/>
          </a:bodyPr>
          <a:lstStyle/>
          <a:p>
            <a:pPr marL="285750" indent="-285750">
              <a:buFont typeface="Arial" panose="020B0604020202020204" pitchFamily="34" charset="0"/>
              <a:buChar char="•"/>
            </a:pPr>
            <a:r>
              <a:rPr lang="en-GB" dirty="0"/>
              <a:t>The mandrel is made of austenitic stainless steel 304.</a:t>
            </a:r>
          </a:p>
          <a:p>
            <a:pPr marL="285750" indent="-285750">
              <a:buFont typeface="Arial" panose="020B0604020202020204" pitchFamily="34" charset="0"/>
              <a:buChar char="•"/>
            </a:pPr>
            <a:r>
              <a:rPr lang="en-GB" dirty="0"/>
              <a:t>After the manufacturing process, the mandrel is electrically insulated.</a:t>
            </a:r>
          </a:p>
          <a:p>
            <a:pPr marL="285750" indent="-285750">
              <a:buFont typeface="Arial" panose="020B0604020202020204" pitchFamily="34" charset="0"/>
              <a:buChar char="•"/>
            </a:pPr>
            <a:r>
              <a:rPr lang="en-GB" dirty="0"/>
              <a:t>The MgB</a:t>
            </a:r>
            <a:r>
              <a:rPr lang="en-GB" baseline="-25000" dirty="0"/>
              <a:t>2</a:t>
            </a:r>
            <a:r>
              <a:rPr lang="en-GB" dirty="0"/>
              <a:t> superconducting wire is wound around the mandrel to form the coil.</a:t>
            </a:r>
          </a:p>
          <a:p>
            <a:pPr marL="285750" indent="-285750">
              <a:buFont typeface="Arial" panose="020B0604020202020204" pitchFamily="34" charset="0"/>
              <a:buChar char="•"/>
            </a:pPr>
            <a:r>
              <a:rPr lang="en-GB" dirty="0"/>
              <a:t>It is manufactured from pieces which are welded together.</a:t>
            </a:r>
          </a:p>
        </p:txBody>
      </p:sp>
      <p:pic>
        <p:nvPicPr>
          <p:cNvPr id="3" name="Imagen 2">
            <a:extLst>
              <a:ext uri="{FF2B5EF4-FFF2-40B4-BE49-F238E27FC236}">
                <a16:creationId xmlns:a16="http://schemas.microsoft.com/office/drawing/2014/main" id="{73756698-F720-4425-B64C-6299D4FB22DA}"/>
              </a:ext>
            </a:extLst>
          </p:cNvPr>
          <p:cNvPicPr>
            <a:picLocks noChangeAspect="1"/>
          </p:cNvPicPr>
          <p:nvPr/>
        </p:nvPicPr>
        <p:blipFill rotWithShape="1">
          <a:blip r:embed="rId2"/>
          <a:srcRect l="29381" t="29725" r="23968" b="22172"/>
          <a:stretch/>
        </p:blipFill>
        <p:spPr>
          <a:xfrm>
            <a:off x="637998" y="3240046"/>
            <a:ext cx="5195582" cy="3013450"/>
          </a:xfrm>
          <a:prstGeom prst="rect">
            <a:avLst/>
          </a:prstGeom>
        </p:spPr>
      </p:pic>
      <p:sp>
        <p:nvSpPr>
          <p:cNvPr id="8" name="CuadroTexto 7">
            <a:extLst>
              <a:ext uri="{FF2B5EF4-FFF2-40B4-BE49-F238E27FC236}">
                <a16:creationId xmlns:a16="http://schemas.microsoft.com/office/drawing/2014/main" id="{1B85E489-93A4-46EF-BE78-12ECBD0BB904}"/>
              </a:ext>
            </a:extLst>
          </p:cNvPr>
          <p:cNvSpPr txBox="1"/>
          <p:nvPr/>
        </p:nvSpPr>
        <p:spPr>
          <a:xfrm>
            <a:off x="533223" y="499757"/>
            <a:ext cx="11992152" cy="1323439"/>
          </a:xfrm>
          <a:prstGeom prst="rect">
            <a:avLst/>
          </a:prstGeom>
          <a:noFill/>
        </p:spPr>
        <p:txBody>
          <a:bodyPr wrap="square" rtlCol="0">
            <a:spAutoFit/>
          </a:bodyPr>
          <a:lstStyle/>
          <a:p>
            <a:r>
              <a:rPr lang="en-GB" sz="4000" b="1" dirty="0">
                <a:latin typeface="+mj-lt"/>
              </a:rPr>
              <a:t>Material supply and manufacturing: </a:t>
            </a:r>
            <a:r>
              <a:rPr lang="es-ES" sz="4000" b="1" dirty="0" err="1">
                <a:latin typeface="+mj-lt"/>
              </a:rPr>
              <a:t>Coil</a:t>
            </a:r>
            <a:r>
              <a:rPr lang="es-ES" sz="4000" b="1" dirty="0">
                <a:latin typeface="+mj-lt"/>
              </a:rPr>
              <a:t> </a:t>
            </a:r>
            <a:r>
              <a:rPr lang="es-ES" sz="4000" b="1" dirty="0" err="1">
                <a:latin typeface="+mj-lt"/>
              </a:rPr>
              <a:t>assembly</a:t>
            </a:r>
            <a:endParaRPr lang="es-ES" sz="4000" b="1" dirty="0">
              <a:latin typeface="+mj-lt"/>
            </a:endParaRPr>
          </a:p>
          <a:p>
            <a:endParaRPr lang="en-GB" sz="4000" dirty="0">
              <a:latin typeface="+mj-lt"/>
            </a:endParaRPr>
          </a:p>
        </p:txBody>
      </p:sp>
      <p:pic>
        <p:nvPicPr>
          <p:cNvPr id="9" name="Imagen 8">
            <a:extLst>
              <a:ext uri="{FF2B5EF4-FFF2-40B4-BE49-F238E27FC236}">
                <a16:creationId xmlns:a16="http://schemas.microsoft.com/office/drawing/2014/main" id="{C1A610BF-07E4-458B-A3F0-DC236ADBA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282498" y="3445346"/>
            <a:ext cx="3171825" cy="2602850"/>
          </a:xfrm>
          <a:prstGeom prst="rect">
            <a:avLst/>
          </a:prstGeom>
        </p:spPr>
      </p:pic>
      <p:pic>
        <p:nvPicPr>
          <p:cNvPr id="11" name="Imagen 10">
            <a:extLst>
              <a:ext uri="{FF2B5EF4-FFF2-40B4-BE49-F238E27FC236}">
                <a16:creationId xmlns:a16="http://schemas.microsoft.com/office/drawing/2014/main" id="{66E002EF-C995-438E-834C-8CBF0AA6A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9836" y="3186418"/>
            <a:ext cx="2014914" cy="3171825"/>
          </a:xfrm>
          <a:prstGeom prst="rect">
            <a:avLst/>
          </a:prstGeom>
        </p:spPr>
      </p:pic>
      <p:sp>
        <p:nvSpPr>
          <p:cNvPr id="10" name="CuadroTexto 9">
            <a:extLst>
              <a:ext uri="{FF2B5EF4-FFF2-40B4-BE49-F238E27FC236}">
                <a16:creationId xmlns:a16="http://schemas.microsoft.com/office/drawing/2014/main" id="{FF7659B8-551D-40BB-AE23-81B1A3339AB8}"/>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
        <p:nvSpPr>
          <p:cNvPr id="13" name="Marcador de número de diapositiva 1">
            <a:extLst>
              <a:ext uri="{FF2B5EF4-FFF2-40B4-BE49-F238E27FC236}">
                <a16:creationId xmlns:a16="http://schemas.microsoft.com/office/drawing/2014/main" id="{D4F66CE2-CF59-4653-9A29-4D0BD2B4C6CE}"/>
              </a:ext>
            </a:extLst>
          </p:cNvPr>
          <p:cNvSpPr>
            <a:spLocks noGrp="1"/>
          </p:cNvSpPr>
          <p:nvPr>
            <p:ph type="sldNum" sz="quarter" idx="12"/>
          </p:nvPr>
        </p:nvSpPr>
        <p:spPr>
          <a:xfrm>
            <a:off x="8102601" y="6382000"/>
            <a:ext cx="2743200" cy="365125"/>
          </a:xfrm>
        </p:spPr>
        <p:txBody>
          <a:bodyPr/>
          <a:lstStyle/>
          <a:p>
            <a:fld id="{32AC7612-2231-421C-A2C7-932F8933BD14}" type="slidenum">
              <a:rPr lang="es-ES" smtClean="0"/>
              <a:pPr/>
              <a:t>22</a:t>
            </a:fld>
            <a:endParaRPr lang="es-ES" dirty="0"/>
          </a:p>
        </p:txBody>
      </p:sp>
    </p:spTree>
    <p:extLst>
      <p:ext uri="{BB962C8B-B14F-4D97-AF65-F5344CB8AC3E}">
        <p14:creationId xmlns:p14="http://schemas.microsoft.com/office/powerpoint/2010/main" val="2055120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F0C2A62-E5B1-46CE-B805-4EBF1917EC93}"/>
              </a:ext>
            </a:extLst>
          </p:cNvPr>
          <p:cNvPicPr>
            <a:picLocks noChangeAspect="1"/>
          </p:cNvPicPr>
          <p:nvPr/>
        </p:nvPicPr>
        <p:blipFill rotWithShape="1">
          <a:blip r:embed="rId2"/>
          <a:srcRect l="33578" t="20673" r="23968" b="31865"/>
          <a:stretch/>
        </p:blipFill>
        <p:spPr>
          <a:xfrm>
            <a:off x="430374" y="1092230"/>
            <a:ext cx="6049788" cy="3804407"/>
          </a:xfrm>
          <a:prstGeom prst="rect">
            <a:avLst/>
          </a:prstGeom>
        </p:spPr>
      </p:pic>
      <p:cxnSp>
        <p:nvCxnSpPr>
          <p:cNvPr id="19" name="Conector recto de flecha 18">
            <a:extLst>
              <a:ext uri="{FF2B5EF4-FFF2-40B4-BE49-F238E27FC236}">
                <a16:creationId xmlns:a16="http://schemas.microsoft.com/office/drawing/2014/main" id="{7901518D-D99B-4C1A-B89F-C18ACCD3DD7B}"/>
              </a:ext>
            </a:extLst>
          </p:cNvPr>
          <p:cNvCxnSpPr>
            <a:cxnSpLocks/>
          </p:cNvCxnSpPr>
          <p:nvPr/>
        </p:nvCxnSpPr>
        <p:spPr>
          <a:xfrm flipH="1">
            <a:off x="6257925" y="2455440"/>
            <a:ext cx="673916"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1" name="CuadroTexto 20">
            <a:extLst>
              <a:ext uri="{FF2B5EF4-FFF2-40B4-BE49-F238E27FC236}">
                <a16:creationId xmlns:a16="http://schemas.microsoft.com/office/drawing/2014/main" id="{3DBB14E4-EA58-49C3-B0D9-9CE9C8481B75}"/>
              </a:ext>
            </a:extLst>
          </p:cNvPr>
          <p:cNvSpPr txBox="1"/>
          <p:nvPr/>
        </p:nvSpPr>
        <p:spPr>
          <a:xfrm>
            <a:off x="6931840" y="2263211"/>
            <a:ext cx="5260159" cy="307777"/>
          </a:xfrm>
          <a:prstGeom prst="rect">
            <a:avLst/>
          </a:prstGeom>
          <a:noFill/>
        </p:spPr>
        <p:txBody>
          <a:bodyPr wrap="square" rtlCol="0">
            <a:spAutoFit/>
          </a:bodyPr>
          <a:lstStyle/>
          <a:p>
            <a:r>
              <a:rPr lang="en-GB" sz="1400" dirty="0"/>
              <a:t>Fixed copper plate, insulated.</a:t>
            </a:r>
          </a:p>
        </p:txBody>
      </p:sp>
      <p:cxnSp>
        <p:nvCxnSpPr>
          <p:cNvPr id="22" name="Conector recto de flecha 21">
            <a:extLst>
              <a:ext uri="{FF2B5EF4-FFF2-40B4-BE49-F238E27FC236}">
                <a16:creationId xmlns:a16="http://schemas.microsoft.com/office/drawing/2014/main" id="{15799765-779F-4027-AF11-2AC13DBB8A27}"/>
              </a:ext>
            </a:extLst>
          </p:cNvPr>
          <p:cNvCxnSpPr>
            <a:cxnSpLocks/>
          </p:cNvCxnSpPr>
          <p:nvPr/>
        </p:nvCxnSpPr>
        <p:spPr>
          <a:xfrm flipH="1">
            <a:off x="6385158" y="2901455"/>
            <a:ext cx="6739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CuadroTexto 22">
            <a:extLst>
              <a:ext uri="{FF2B5EF4-FFF2-40B4-BE49-F238E27FC236}">
                <a16:creationId xmlns:a16="http://schemas.microsoft.com/office/drawing/2014/main" id="{68305292-8B11-4844-9216-12D5D1C40A6B}"/>
              </a:ext>
            </a:extLst>
          </p:cNvPr>
          <p:cNvSpPr txBox="1"/>
          <p:nvPr/>
        </p:nvSpPr>
        <p:spPr>
          <a:xfrm>
            <a:off x="7000351" y="2755224"/>
            <a:ext cx="2030135" cy="307777"/>
          </a:xfrm>
          <a:prstGeom prst="rect">
            <a:avLst/>
          </a:prstGeom>
          <a:noFill/>
        </p:spPr>
        <p:txBody>
          <a:bodyPr wrap="square" rtlCol="0">
            <a:spAutoFit/>
          </a:bodyPr>
          <a:lstStyle/>
          <a:p>
            <a:r>
              <a:rPr lang="en-GB" sz="1400"/>
              <a:t>SS lower plate</a:t>
            </a:r>
          </a:p>
        </p:txBody>
      </p:sp>
      <p:cxnSp>
        <p:nvCxnSpPr>
          <p:cNvPr id="25" name="Conector recto de flecha 24">
            <a:extLst>
              <a:ext uri="{FF2B5EF4-FFF2-40B4-BE49-F238E27FC236}">
                <a16:creationId xmlns:a16="http://schemas.microsoft.com/office/drawing/2014/main" id="{690703A3-E647-4DFF-B148-3A3DB8518C36}"/>
              </a:ext>
            </a:extLst>
          </p:cNvPr>
          <p:cNvCxnSpPr>
            <a:cxnSpLocks/>
          </p:cNvCxnSpPr>
          <p:nvPr/>
        </p:nvCxnSpPr>
        <p:spPr>
          <a:xfrm flipH="1">
            <a:off x="6209689" y="2103102"/>
            <a:ext cx="512427"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7" name="CuadroTexto 26">
            <a:extLst>
              <a:ext uri="{FF2B5EF4-FFF2-40B4-BE49-F238E27FC236}">
                <a16:creationId xmlns:a16="http://schemas.microsoft.com/office/drawing/2014/main" id="{EDEB8DD5-11DE-4F8A-9801-931FA0FC3F37}"/>
              </a:ext>
            </a:extLst>
          </p:cNvPr>
          <p:cNvSpPr txBox="1"/>
          <p:nvPr/>
        </p:nvSpPr>
        <p:spPr>
          <a:xfrm>
            <a:off x="6722116" y="1955434"/>
            <a:ext cx="2860645" cy="307777"/>
          </a:xfrm>
          <a:prstGeom prst="rect">
            <a:avLst/>
          </a:prstGeom>
          <a:noFill/>
        </p:spPr>
        <p:txBody>
          <a:bodyPr wrap="square" rtlCol="0">
            <a:spAutoFit/>
          </a:bodyPr>
          <a:lstStyle/>
          <a:p>
            <a:r>
              <a:rPr lang="en-GB" sz="1400"/>
              <a:t>SS Mandrel </a:t>
            </a:r>
          </a:p>
        </p:txBody>
      </p:sp>
      <p:cxnSp>
        <p:nvCxnSpPr>
          <p:cNvPr id="29" name="Conector recto de flecha 28">
            <a:extLst>
              <a:ext uri="{FF2B5EF4-FFF2-40B4-BE49-F238E27FC236}">
                <a16:creationId xmlns:a16="http://schemas.microsoft.com/office/drawing/2014/main" id="{D1DF86BF-C11F-4CFC-9B8E-09825C9B47B9}"/>
              </a:ext>
            </a:extLst>
          </p:cNvPr>
          <p:cNvCxnSpPr>
            <a:cxnSpLocks/>
          </p:cNvCxnSpPr>
          <p:nvPr/>
        </p:nvCxnSpPr>
        <p:spPr>
          <a:xfrm flipH="1" flipV="1">
            <a:off x="2297590" y="4154212"/>
            <a:ext cx="926317" cy="74242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3" name="CuadroTexto 32">
            <a:extLst>
              <a:ext uri="{FF2B5EF4-FFF2-40B4-BE49-F238E27FC236}">
                <a16:creationId xmlns:a16="http://schemas.microsoft.com/office/drawing/2014/main" id="{FBCFD009-1AF2-4AE2-AB6F-91518F4ECB35}"/>
              </a:ext>
            </a:extLst>
          </p:cNvPr>
          <p:cNvSpPr txBox="1"/>
          <p:nvPr/>
        </p:nvSpPr>
        <p:spPr>
          <a:xfrm>
            <a:off x="3349076" y="4795969"/>
            <a:ext cx="1853966" cy="307777"/>
          </a:xfrm>
          <a:prstGeom prst="rect">
            <a:avLst/>
          </a:prstGeom>
          <a:noFill/>
        </p:spPr>
        <p:txBody>
          <a:bodyPr wrap="square" rtlCol="0">
            <a:spAutoFit/>
          </a:bodyPr>
          <a:lstStyle/>
          <a:p>
            <a:r>
              <a:rPr lang="en-GB" sz="1400"/>
              <a:t>Copper terminal</a:t>
            </a:r>
          </a:p>
        </p:txBody>
      </p:sp>
      <p:cxnSp>
        <p:nvCxnSpPr>
          <p:cNvPr id="35" name="Conector recto de flecha 34">
            <a:extLst>
              <a:ext uri="{FF2B5EF4-FFF2-40B4-BE49-F238E27FC236}">
                <a16:creationId xmlns:a16="http://schemas.microsoft.com/office/drawing/2014/main" id="{80575531-9495-4713-984F-6FC45283E52E}"/>
              </a:ext>
            </a:extLst>
          </p:cNvPr>
          <p:cNvCxnSpPr/>
          <p:nvPr/>
        </p:nvCxnSpPr>
        <p:spPr>
          <a:xfrm flipH="1" flipV="1">
            <a:off x="2297590" y="4351352"/>
            <a:ext cx="280364" cy="721616"/>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36" name="CuadroTexto 35">
            <a:extLst>
              <a:ext uri="{FF2B5EF4-FFF2-40B4-BE49-F238E27FC236}">
                <a16:creationId xmlns:a16="http://schemas.microsoft.com/office/drawing/2014/main" id="{2CA410F4-6C78-45ED-ADB9-B68242EF9073}"/>
              </a:ext>
            </a:extLst>
          </p:cNvPr>
          <p:cNvSpPr txBox="1"/>
          <p:nvPr/>
        </p:nvSpPr>
        <p:spPr>
          <a:xfrm>
            <a:off x="2184404" y="5072968"/>
            <a:ext cx="1853966" cy="307777"/>
          </a:xfrm>
          <a:prstGeom prst="rect">
            <a:avLst/>
          </a:prstGeom>
          <a:noFill/>
        </p:spPr>
        <p:txBody>
          <a:bodyPr wrap="square" rtlCol="0">
            <a:spAutoFit/>
          </a:bodyPr>
          <a:lstStyle/>
          <a:p>
            <a:r>
              <a:rPr lang="en-GB" sz="1400"/>
              <a:t>Teflon insulator</a:t>
            </a:r>
          </a:p>
        </p:txBody>
      </p:sp>
      <p:sp>
        <p:nvSpPr>
          <p:cNvPr id="3" name="CuadroTexto 2">
            <a:extLst>
              <a:ext uri="{FF2B5EF4-FFF2-40B4-BE49-F238E27FC236}">
                <a16:creationId xmlns:a16="http://schemas.microsoft.com/office/drawing/2014/main" id="{7A240098-76EF-4B9D-ABA5-193E3FFB6651}"/>
              </a:ext>
            </a:extLst>
          </p:cNvPr>
          <p:cNvSpPr txBox="1"/>
          <p:nvPr/>
        </p:nvSpPr>
        <p:spPr>
          <a:xfrm>
            <a:off x="3642077" y="4435749"/>
            <a:ext cx="2184102" cy="307777"/>
          </a:xfrm>
          <a:prstGeom prst="rect">
            <a:avLst/>
          </a:prstGeom>
          <a:noFill/>
        </p:spPr>
        <p:txBody>
          <a:bodyPr wrap="square" rtlCol="0">
            <a:spAutoFit/>
          </a:bodyPr>
          <a:lstStyle/>
          <a:p>
            <a:r>
              <a:rPr lang="en-GB" sz="1400"/>
              <a:t>Soldering of MgB2</a:t>
            </a:r>
          </a:p>
        </p:txBody>
      </p:sp>
      <p:cxnSp>
        <p:nvCxnSpPr>
          <p:cNvPr id="6" name="Conector recto de flecha 5">
            <a:extLst>
              <a:ext uri="{FF2B5EF4-FFF2-40B4-BE49-F238E27FC236}">
                <a16:creationId xmlns:a16="http://schemas.microsoft.com/office/drawing/2014/main" id="{72191332-CBEB-4A0C-AFFA-EC5B063DC66B}"/>
              </a:ext>
            </a:extLst>
          </p:cNvPr>
          <p:cNvCxnSpPr/>
          <p:nvPr/>
        </p:nvCxnSpPr>
        <p:spPr>
          <a:xfrm flipH="1" flipV="1">
            <a:off x="2437772" y="4154212"/>
            <a:ext cx="1204305" cy="55794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pic>
        <p:nvPicPr>
          <p:cNvPr id="20" name="Imagen 19">
            <a:extLst>
              <a:ext uri="{FF2B5EF4-FFF2-40B4-BE49-F238E27FC236}">
                <a16:creationId xmlns:a16="http://schemas.microsoft.com/office/drawing/2014/main" id="{17814065-D20E-49FA-8FA5-68DB71C8E2BB}"/>
              </a:ext>
            </a:extLst>
          </p:cNvPr>
          <p:cNvPicPr>
            <a:picLocks noChangeAspect="1"/>
          </p:cNvPicPr>
          <p:nvPr/>
        </p:nvPicPr>
        <p:blipFill rotWithShape="1">
          <a:blip r:embed="rId3">
            <a:extLst>
              <a:ext uri="{28A0092B-C50C-407E-A947-70E740481C1C}">
                <a14:useLocalDpi xmlns:a14="http://schemas.microsoft.com/office/drawing/2010/main" val="0"/>
              </a:ext>
            </a:extLst>
          </a:blip>
          <a:srcRect t="13823" b="11132"/>
          <a:stretch/>
        </p:blipFill>
        <p:spPr>
          <a:xfrm>
            <a:off x="7900758" y="3183594"/>
            <a:ext cx="3055262" cy="3057132"/>
          </a:xfrm>
          <a:prstGeom prst="rect">
            <a:avLst/>
          </a:prstGeom>
        </p:spPr>
      </p:pic>
      <p:pic>
        <p:nvPicPr>
          <p:cNvPr id="24" name="Imagen 23">
            <a:extLst>
              <a:ext uri="{FF2B5EF4-FFF2-40B4-BE49-F238E27FC236}">
                <a16:creationId xmlns:a16="http://schemas.microsoft.com/office/drawing/2014/main" id="{2EACC8CB-CFE0-4A5E-A3FD-20429245A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733762" y="-350518"/>
            <a:ext cx="2103102" cy="2804136"/>
          </a:xfrm>
          <a:prstGeom prst="rect">
            <a:avLst/>
          </a:prstGeom>
        </p:spPr>
      </p:pic>
      <p:sp>
        <p:nvSpPr>
          <p:cNvPr id="26" name="CuadroTexto 25">
            <a:extLst>
              <a:ext uri="{FF2B5EF4-FFF2-40B4-BE49-F238E27FC236}">
                <a16:creationId xmlns:a16="http://schemas.microsoft.com/office/drawing/2014/main" id="{A578F99B-51D9-42DA-B2DE-BC63A7D67D99}"/>
              </a:ext>
            </a:extLst>
          </p:cNvPr>
          <p:cNvSpPr txBox="1"/>
          <p:nvPr/>
        </p:nvSpPr>
        <p:spPr>
          <a:xfrm>
            <a:off x="534436" y="5757760"/>
            <a:ext cx="9337212" cy="369332"/>
          </a:xfrm>
          <a:prstGeom prst="rect">
            <a:avLst/>
          </a:prstGeom>
          <a:noFill/>
        </p:spPr>
        <p:txBody>
          <a:bodyPr wrap="square" rtlCol="0">
            <a:spAutoFit/>
          </a:bodyPr>
          <a:lstStyle/>
          <a:p>
            <a:pPr marL="285750" indent="-285750">
              <a:buFont typeface="Arial" panose="020B0604020202020204" pitchFamily="34" charset="0"/>
              <a:buChar char="•"/>
            </a:pPr>
            <a:r>
              <a:rPr lang="en-GB" dirty="0"/>
              <a:t>The MgB</a:t>
            </a:r>
            <a:r>
              <a:rPr lang="en-GB" baseline="-25000" dirty="0"/>
              <a:t>2</a:t>
            </a:r>
            <a:r>
              <a:rPr lang="en-GB" dirty="0"/>
              <a:t> will be wound around the SS mandrel.</a:t>
            </a:r>
          </a:p>
        </p:txBody>
      </p:sp>
      <p:sp>
        <p:nvSpPr>
          <p:cNvPr id="28" name="CuadroTexto 27">
            <a:extLst>
              <a:ext uri="{FF2B5EF4-FFF2-40B4-BE49-F238E27FC236}">
                <a16:creationId xmlns:a16="http://schemas.microsoft.com/office/drawing/2014/main" id="{2F6C310D-03B9-4996-B358-5368797AE8CA}"/>
              </a:ext>
            </a:extLst>
          </p:cNvPr>
          <p:cNvSpPr txBox="1"/>
          <p:nvPr/>
        </p:nvSpPr>
        <p:spPr>
          <a:xfrm>
            <a:off x="312882" y="14244"/>
            <a:ext cx="8097693" cy="1938992"/>
          </a:xfrm>
          <a:prstGeom prst="rect">
            <a:avLst/>
          </a:prstGeom>
          <a:noFill/>
        </p:spPr>
        <p:txBody>
          <a:bodyPr wrap="square" rtlCol="0">
            <a:spAutoFit/>
          </a:bodyPr>
          <a:lstStyle/>
          <a:p>
            <a:r>
              <a:rPr lang="en-GB" sz="4000" b="1" dirty="0">
                <a:latin typeface="+mj-lt"/>
              </a:rPr>
              <a:t>Material supply and manufacturing: Coil assembly</a:t>
            </a:r>
          </a:p>
          <a:p>
            <a:endParaRPr lang="en-GB" sz="4000" dirty="0">
              <a:latin typeface="+mj-lt"/>
            </a:endParaRPr>
          </a:p>
        </p:txBody>
      </p:sp>
      <p:sp>
        <p:nvSpPr>
          <p:cNvPr id="31" name="CuadroTexto 30">
            <a:extLst>
              <a:ext uri="{FF2B5EF4-FFF2-40B4-BE49-F238E27FC236}">
                <a16:creationId xmlns:a16="http://schemas.microsoft.com/office/drawing/2014/main" id="{164A37B1-7086-45C2-946A-EA3252422C68}"/>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
        <p:nvSpPr>
          <p:cNvPr id="32" name="Marcador de número de diapositiva 1">
            <a:extLst>
              <a:ext uri="{FF2B5EF4-FFF2-40B4-BE49-F238E27FC236}">
                <a16:creationId xmlns:a16="http://schemas.microsoft.com/office/drawing/2014/main" id="{2AEC866A-760E-4FE6-8B59-103806E13B5F}"/>
              </a:ext>
            </a:extLst>
          </p:cNvPr>
          <p:cNvSpPr>
            <a:spLocks noGrp="1"/>
          </p:cNvSpPr>
          <p:nvPr>
            <p:ph type="sldNum" sz="quarter" idx="12"/>
          </p:nvPr>
        </p:nvSpPr>
        <p:spPr>
          <a:xfrm>
            <a:off x="8102601" y="6382000"/>
            <a:ext cx="2743200" cy="365125"/>
          </a:xfrm>
        </p:spPr>
        <p:txBody>
          <a:bodyPr/>
          <a:lstStyle/>
          <a:p>
            <a:fld id="{32AC7612-2231-421C-A2C7-932F8933BD14}" type="slidenum">
              <a:rPr lang="es-ES" smtClean="0"/>
              <a:pPr/>
              <a:t>23</a:t>
            </a:fld>
            <a:endParaRPr lang="es-ES" dirty="0"/>
          </a:p>
        </p:txBody>
      </p:sp>
    </p:spTree>
    <p:extLst>
      <p:ext uri="{BB962C8B-B14F-4D97-AF65-F5344CB8AC3E}">
        <p14:creationId xmlns:p14="http://schemas.microsoft.com/office/powerpoint/2010/main" val="1985894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2E708F7-9109-4BF9-8B3F-4A0B7BA84F37}"/>
              </a:ext>
            </a:extLst>
          </p:cNvPr>
          <p:cNvPicPr>
            <a:picLocks noChangeAspect="1"/>
          </p:cNvPicPr>
          <p:nvPr/>
        </p:nvPicPr>
        <p:blipFill rotWithShape="1">
          <a:blip r:embed="rId2"/>
          <a:srcRect l="52774" t="25566" r="11927" b="33577"/>
          <a:stretch/>
        </p:blipFill>
        <p:spPr>
          <a:xfrm>
            <a:off x="481111" y="1435591"/>
            <a:ext cx="4102905" cy="2671288"/>
          </a:xfrm>
          <a:prstGeom prst="rect">
            <a:avLst/>
          </a:prstGeom>
        </p:spPr>
      </p:pic>
      <p:pic>
        <p:nvPicPr>
          <p:cNvPr id="5" name="Imagen 4">
            <a:extLst>
              <a:ext uri="{FF2B5EF4-FFF2-40B4-BE49-F238E27FC236}">
                <a16:creationId xmlns:a16="http://schemas.microsoft.com/office/drawing/2014/main" id="{5D6C0A8C-2974-418D-94B1-199938E544C2}"/>
              </a:ext>
            </a:extLst>
          </p:cNvPr>
          <p:cNvPicPr>
            <a:picLocks noChangeAspect="1"/>
          </p:cNvPicPr>
          <p:nvPr/>
        </p:nvPicPr>
        <p:blipFill rotWithShape="1">
          <a:blip r:embed="rId3"/>
          <a:srcRect l="44862" t="37431" r="25963" b="32477"/>
          <a:stretch/>
        </p:blipFill>
        <p:spPr>
          <a:xfrm>
            <a:off x="6657081" y="3508475"/>
            <a:ext cx="5153757" cy="2990152"/>
          </a:xfrm>
          <a:prstGeom prst="rect">
            <a:avLst/>
          </a:prstGeom>
        </p:spPr>
      </p:pic>
      <p:cxnSp>
        <p:nvCxnSpPr>
          <p:cNvPr id="8" name="Conector recto de flecha 7">
            <a:extLst>
              <a:ext uri="{FF2B5EF4-FFF2-40B4-BE49-F238E27FC236}">
                <a16:creationId xmlns:a16="http://schemas.microsoft.com/office/drawing/2014/main" id="{4E542E98-0242-4B23-944C-E75E631D6366}"/>
              </a:ext>
            </a:extLst>
          </p:cNvPr>
          <p:cNvCxnSpPr>
            <a:cxnSpLocks/>
          </p:cNvCxnSpPr>
          <p:nvPr/>
        </p:nvCxnSpPr>
        <p:spPr>
          <a:xfrm flipV="1">
            <a:off x="6594894" y="5381625"/>
            <a:ext cx="1024073" cy="812346"/>
          </a:xfrm>
          <a:prstGeom prst="straightConnector1">
            <a:avLst/>
          </a:prstGeom>
          <a:ln>
            <a:solidFill>
              <a:srgbClr val="FFFF00"/>
            </a:solidFill>
            <a:tailEnd type="triangle"/>
          </a:ln>
        </p:spPr>
        <p:style>
          <a:lnRef idx="1">
            <a:schemeClr val="accent4"/>
          </a:lnRef>
          <a:fillRef idx="0">
            <a:schemeClr val="accent4"/>
          </a:fillRef>
          <a:effectRef idx="0">
            <a:schemeClr val="accent4"/>
          </a:effectRef>
          <a:fontRef idx="minor">
            <a:schemeClr val="tx1"/>
          </a:fontRef>
        </p:style>
      </p:cxnSp>
      <p:sp>
        <p:nvSpPr>
          <p:cNvPr id="11" name="CuadroTexto 10">
            <a:extLst>
              <a:ext uri="{FF2B5EF4-FFF2-40B4-BE49-F238E27FC236}">
                <a16:creationId xmlns:a16="http://schemas.microsoft.com/office/drawing/2014/main" id="{6D0534CB-A42D-4CAF-9436-48ED14FE3956}"/>
              </a:ext>
            </a:extLst>
          </p:cNvPr>
          <p:cNvSpPr txBox="1"/>
          <p:nvPr/>
        </p:nvSpPr>
        <p:spPr>
          <a:xfrm>
            <a:off x="5320215" y="6178169"/>
            <a:ext cx="6228996" cy="307777"/>
          </a:xfrm>
          <a:prstGeom prst="rect">
            <a:avLst/>
          </a:prstGeom>
          <a:noFill/>
        </p:spPr>
        <p:txBody>
          <a:bodyPr wrap="square" rtlCol="0">
            <a:spAutoFit/>
          </a:bodyPr>
          <a:lstStyle/>
          <a:p>
            <a:r>
              <a:rPr lang="en-GB" sz="1400" dirty="0"/>
              <a:t>Sliding copper plate, insulated</a:t>
            </a:r>
          </a:p>
        </p:txBody>
      </p:sp>
      <p:sp>
        <p:nvSpPr>
          <p:cNvPr id="12" name="CuadroTexto 11">
            <a:extLst>
              <a:ext uri="{FF2B5EF4-FFF2-40B4-BE49-F238E27FC236}">
                <a16:creationId xmlns:a16="http://schemas.microsoft.com/office/drawing/2014/main" id="{7245E17A-DAA9-423E-9292-9B1C285F1DF6}"/>
              </a:ext>
            </a:extLst>
          </p:cNvPr>
          <p:cNvSpPr txBox="1"/>
          <p:nvPr/>
        </p:nvSpPr>
        <p:spPr>
          <a:xfrm>
            <a:off x="5768579" y="4247986"/>
            <a:ext cx="1652631" cy="307777"/>
          </a:xfrm>
          <a:prstGeom prst="rect">
            <a:avLst/>
          </a:prstGeom>
          <a:noFill/>
        </p:spPr>
        <p:txBody>
          <a:bodyPr wrap="square" rtlCol="0">
            <a:spAutoFit/>
          </a:bodyPr>
          <a:lstStyle/>
          <a:p>
            <a:r>
              <a:rPr lang="en-GB" sz="1400"/>
              <a:t>SS upper plate</a:t>
            </a:r>
          </a:p>
        </p:txBody>
      </p:sp>
      <p:cxnSp>
        <p:nvCxnSpPr>
          <p:cNvPr id="14" name="Conector recto de flecha 13">
            <a:extLst>
              <a:ext uri="{FF2B5EF4-FFF2-40B4-BE49-F238E27FC236}">
                <a16:creationId xmlns:a16="http://schemas.microsoft.com/office/drawing/2014/main" id="{CADB9C82-22C1-4516-B1F9-1437AA89E503}"/>
              </a:ext>
            </a:extLst>
          </p:cNvPr>
          <p:cNvCxnSpPr/>
          <p:nvPr/>
        </p:nvCxnSpPr>
        <p:spPr>
          <a:xfrm>
            <a:off x="6842370" y="4386485"/>
            <a:ext cx="5788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Conector recto de flecha 15">
            <a:extLst>
              <a:ext uri="{FF2B5EF4-FFF2-40B4-BE49-F238E27FC236}">
                <a16:creationId xmlns:a16="http://schemas.microsoft.com/office/drawing/2014/main" id="{4B15AA93-3BB5-4A4D-8A70-1A5932E4F55B}"/>
              </a:ext>
            </a:extLst>
          </p:cNvPr>
          <p:cNvCxnSpPr>
            <a:cxnSpLocks/>
          </p:cNvCxnSpPr>
          <p:nvPr/>
        </p:nvCxnSpPr>
        <p:spPr>
          <a:xfrm flipV="1">
            <a:off x="5653415" y="5372100"/>
            <a:ext cx="1348961" cy="1857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CuadroTexto 16">
            <a:extLst>
              <a:ext uri="{FF2B5EF4-FFF2-40B4-BE49-F238E27FC236}">
                <a16:creationId xmlns:a16="http://schemas.microsoft.com/office/drawing/2014/main" id="{E4650A00-15FA-49B8-861A-6C13B7F825C2}"/>
              </a:ext>
            </a:extLst>
          </p:cNvPr>
          <p:cNvSpPr txBox="1"/>
          <p:nvPr/>
        </p:nvSpPr>
        <p:spPr>
          <a:xfrm>
            <a:off x="5168187" y="5549438"/>
            <a:ext cx="1548272" cy="523220"/>
          </a:xfrm>
          <a:prstGeom prst="rect">
            <a:avLst/>
          </a:prstGeom>
          <a:noFill/>
        </p:spPr>
        <p:txBody>
          <a:bodyPr wrap="square" rtlCol="0">
            <a:spAutoFit/>
          </a:bodyPr>
          <a:lstStyle/>
          <a:p>
            <a:r>
              <a:rPr lang="en-GB" sz="1400"/>
              <a:t>Teflon and copper terminal</a:t>
            </a:r>
          </a:p>
        </p:txBody>
      </p:sp>
      <p:pic>
        <p:nvPicPr>
          <p:cNvPr id="25" name="Imagen 24">
            <a:extLst>
              <a:ext uri="{FF2B5EF4-FFF2-40B4-BE49-F238E27FC236}">
                <a16:creationId xmlns:a16="http://schemas.microsoft.com/office/drawing/2014/main" id="{1438C34C-A3F1-4458-B0AD-CB6A34B1384C}"/>
              </a:ext>
            </a:extLst>
          </p:cNvPr>
          <p:cNvPicPr>
            <a:picLocks noChangeAspect="1"/>
          </p:cNvPicPr>
          <p:nvPr/>
        </p:nvPicPr>
        <p:blipFill rotWithShape="1">
          <a:blip r:embed="rId4"/>
          <a:srcRect l="22969" t="27083" r="20625" b="28276"/>
          <a:stretch/>
        </p:blipFill>
        <p:spPr>
          <a:xfrm>
            <a:off x="4608153" y="2315817"/>
            <a:ext cx="3826560" cy="1703460"/>
          </a:xfrm>
          <a:prstGeom prst="rect">
            <a:avLst/>
          </a:prstGeom>
          <a:ln>
            <a:noFill/>
          </a:ln>
          <a:effectLst>
            <a:softEdge rad="112500"/>
          </a:effectLst>
        </p:spPr>
      </p:pic>
      <p:sp>
        <p:nvSpPr>
          <p:cNvPr id="26" name="CuadroTexto 25">
            <a:extLst>
              <a:ext uri="{FF2B5EF4-FFF2-40B4-BE49-F238E27FC236}">
                <a16:creationId xmlns:a16="http://schemas.microsoft.com/office/drawing/2014/main" id="{F14833DB-FFBB-4712-9867-1553F11DC726}"/>
              </a:ext>
            </a:extLst>
          </p:cNvPr>
          <p:cNvSpPr txBox="1"/>
          <p:nvPr/>
        </p:nvSpPr>
        <p:spPr>
          <a:xfrm>
            <a:off x="6594894" y="3697178"/>
            <a:ext cx="1289428" cy="369332"/>
          </a:xfrm>
          <a:prstGeom prst="rect">
            <a:avLst/>
          </a:prstGeom>
          <a:noFill/>
        </p:spPr>
        <p:txBody>
          <a:bodyPr wrap="square" rtlCol="0">
            <a:spAutoFit/>
          </a:bodyPr>
          <a:lstStyle/>
          <a:p>
            <a:r>
              <a:rPr lang="en-GB" i="1"/>
              <a:t>437 turns</a:t>
            </a:r>
          </a:p>
        </p:txBody>
      </p:sp>
      <p:pic>
        <p:nvPicPr>
          <p:cNvPr id="19" name="Imagen 18">
            <a:extLst>
              <a:ext uri="{FF2B5EF4-FFF2-40B4-BE49-F238E27FC236}">
                <a16:creationId xmlns:a16="http://schemas.microsoft.com/office/drawing/2014/main" id="{42B8672C-E6C2-40A0-8B96-0D99D2AE0C7D}"/>
              </a:ext>
            </a:extLst>
          </p:cNvPr>
          <p:cNvPicPr>
            <a:picLocks noChangeAspect="1"/>
          </p:cNvPicPr>
          <p:nvPr/>
        </p:nvPicPr>
        <p:blipFill>
          <a:blip r:embed="rId5"/>
          <a:stretch>
            <a:fillRect/>
          </a:stretch>
        </p:blipFill>
        <p:spPr>
          <a:xfrm>
            <a:off x="10347982" y="0"/>
            <a:ext cx="1847850" cy="2463069"/>
          </a:xfrm>
          <a:prstGeom prst="rect">
            <a:avLst/>
          </a:prstGeom>
        </p:spPr>
      </p:pic>
      <p:sp>
        <p:nvSpPr>
          <p:cNvPr id="20" name="CuadroTexto 19">
            <a:extLst>
              <a:ext uri="{FF2B5EF4-FFF2-40B4-BE49-F238E27FC236}">
                <a16:creationId xmlns:a16="http://schemas.microsoft.com/office/drawing/2014/main" id="{D26C44C6-3421-4A77-9763-B3DCC45E28E3}"/>
              </a:ext>
            </a:extLst>
          </p:cNvPr>
          <p:cNvSpPr txBox="1"/>
          <p:nvPr/>
        </p:nvSpPr>
        <p:spPr>
          <a:xfrm>
            <a:off x="291883" y="4507605"/>
            <a:ext cx="4744941" cy="1754326"/>
          </a:xfrm>
          <a:prstGeom prst="rect">
            <a:avLst/>
          </a:prstGeom>
          <a:noFill/>
        </p:spPr>
        <p:txBody>
          <a:bodyPr wrap="square">
            <a:spAutoFit/>
          </a:bodyPr>
          <a:lstStyle/>
          <a:p>
            <a:pPr marL="285750" indent="-285750">
              <a:buFont typeface="Arial" panose="020B0604020202020204" pitchFamily="34" charset="0"/>
              <a:buChar char="•"/>
            </a:pPr>
            <a:r>
              <a:rPr lang="en-GB" dirty="0"/>
              <a:t>A sliding copper plate will be placed on the top to fix the height after the first winding layer.</a:t>
            </a:r>
          </a:p>
          <a:p>
            <a:pPr marL="285750" indent="-285750">
              <a:buFont typeface="Arial" panose="020B0604020202020204" pitchFamily="34" charset="0"/>
              <a:buChar char="•"/>
            </a:pPr>
            <a:r>
              <a:rPr lang="en-GB" dirty="0"/>
              <a:t>The sliding copper plate will be held with a stainless steel top plate. </a:t>
            </a:r>
          </a:p>
          <a:p>
            <a:pPr marL="285750" indent="-285750">
              <a:buFont typeface="Arial" panose="020B0604020202020204" pitchFamily="34" charset="0"/>
              <a:buChar char="•"/>
            </a:pPr>
            <a:endParaRPr lang="en-GB" dirty="0"/>
          </a:p>
        </p:txBody>
      </p:sp>
      <p:sp>
        <p:nvSpPr>
          <p:cNvPr id="22" name="CuadroTexto 21">
            <a:extLst>
              <a:ext uri="{FF2B5EF4-FFF2-40B4-BE49-F238E27FC236}">
                <a16:creationId xmlns:a16="http://schemas.microsoft.com/office/drawing/2014/main" id="{FFEF7EB8-E3A4-47A5-A580-4A2B9E9F9931}"/>
              </a:ext>
            </a:extLst>
          </p:cNvPr>
          <p:cNvSpPr txBox="1"/>
          <p:nvPr/>
        </p:nvSpPr>
        <p:spPr>
          <a:xfrm>
            <a:off x="291883" y="110928"/>
            <a:ext cx="8097693" cy="1938992"/>
          </a:xfrm>
          <a:prstGeom prst="rect">
            <a:avLst/>
          </a:prstGeom>
          <a:noFill/>
        </p:spPr>
        <p:txBody>
          <a:bodyPr wrap="square" rtlCol="0">
            <a:spAutoFit/>
          </a:bodyPr>
          <a:lstStyle/>
          <a:p>
            <a:r>
              <a:rPr lang="en-GB" sz="4000" b="1" dirty="0">
                <a:latin typeface="+mj-lt"/>
              </a:rPr>
              <a:t>Material supply and manufacturing: Coil assembly</a:t>
            </a:r>
          </a:p>
          <a:p>
            <a:endParaRPr lang="en-GB" sz="4000" dirty="0">
              <a:latin typeface="+mj-lt"/>
            </a:endParaRPr>
          </a:p>
        </p:txBody>
      </p:sp>
      <p:pic>
        <p:nvPicPr>
          <p:cNvPr id="23" name="Imagen 22">
            <a:extLst>
              <a:ext uri="{FF2B5EF4-FFF2-40B4-BE49-F238E27FC236}">
                <a16:creationId xmlns:a16="http://schemas.microsoft.com/office/drawing/2014/main" id="{CA122644-B346-4D44-8175-94F7C3B0A49E}"/>
              </a:ext>
            </a:extLst>
          </p:cNvPr>
          <p:cNvPicPr>
            <a:picLocks noChangeAspect="1"/>
          </p:cNvPicPr>
          <p:nvPr/>
        </p:nvPicPr>
        <p:blipFill rotWithShape="1">
          <a:blip r:embed="rId6">
            <a:extLst>
              <a:ext uri="{28A0092B-C50C-407E-A947-70E740481C1C}">
                <a14:useLocalDpi xmlns:a14="http://schemas.microsoft.com/office/drawing/2010/main" val="0"/>
              </a:ext>
            </a:extLst>
          </a:blip>
          <a:srcRect l="3656" t="10322" r="3226"/>
          <a:stretch/>
        </p:blipFill>
        <p:spPr>
          <a:xfrm>
            <a:off x="7884322" y="348578"/>
            <a:ext cx="2406982" cy="1738530"/>
          </a:xfrm>
          <a:prstGeom prst="rect">
            <a:avLst/>
          </a:prstGeom>
        </p:spPr>
      </p:pic>
      <p:sp>
        <p:nvSpPr>
          <p:cNvPr id="21" name="CuadroTexto 20">
            <a:extLst>
              <a:ext uri="{FF2B5EF4-FFF2-40B4-BE49-F238E27FC236}">
                <a16:creationId xmlns:a16="http://schemas.microsoft.com/office/drawing/2014/main" id="{3696B855-D660-42E0-B101-9EA0F38969F6}"/>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
        <p:nvSpPr>
          <p:cNvPr id="18" name="Marcador de número de diapositiva 1">
            <a:extLst>
              <a:ext uri="{FF2B5EF4-FFF2-40B4-BE49-F238E27FC236}">
                <a16:creationId xmlns:a16="http://schemas.microsoft.com/office/drawing/2014/main" id="{02D7F396-E7B7-432F-A030-00E6313AD508}"/>
              </a:ext>
            </a:extLst>
          </p:cNvPr>
          <p:cNvSpPr>
            <a:spLocks noGrp="1"/>
          </p:cNvSpPr>
          <p:nvPr>
            <p:ph type="sldNum" sz="quarter" idx="12"/>
          </p:nvPr>
        </p:nvSpPr>
        <p:spPr>
          <a:xfrm>
            <a:off x="8102601" y="6382000"/>
            <a:ext cx="2743200" cy="365125"/>
          </a:xfrm>
        </p:spPr>
        <p:txBody>
          <a:bodyPr/>
          <a:lstStyle/>
          <a:p>
            <a:fld id="{32AC7612-2231-421C-A2C7-932F8933BD14}" type="slidenum">
              <a:rPr lang="es-ES" smtClean="0"/>
              <a:pPr/>
              <a:t>24</a:t>
            </a:fld>
            <a:endParaRPr lang="es-ES" dirty="0"/>
          </a:p>
        </p:txBody>
      </p:sp>
    </p:spTree>
    <p:extLst>
      <p:ext uri="{BB962C8B-B14F-4D97-AF65-F5344CB8AC3E}">
        <p14:creationId xmlns:p14="http://schemas.microsoft.com/office/powerpoint/2010/main" val="2807360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E3A518B-C35C-4E87-BB6A-39E188241D2C}"/>
              </a:ext>
            </a:extLst>
          </p:cNvPr>
          <p:cNvPicPr>
            <a:picLocks noChangeAspect="1"/>
          </p:cNvPicPr>
          <p:nvPr/>
        </p:nvPicPr>
        <p:blipFill rotWithShape="1">
          <a:blip r:embed="rId2"/>
          <a:srcRect l="24358" t="17125" r="26926" b="24159"/>
          <a:stretch/>
        </p:blipFill>
        <p:spPr>
          <a:xfrm>
            <a:off x="7848600" y="1107611"/>
            <a:ext cx="3502936" cy="2374871"/>
          </a:xfrm>
          <a:prstGeom prst="rect">
            <a:avLst/>
          </a:prstGeom>
        </p:spPr>
      </p:pic>
      <p:sp>
        <p:nvSpPr>
          <p:cNvPr id="12" name="CuadroTexto 11">
            <a:extLst>
              <a:ext uri="{FF2B5EF4-FFF2-40B4-BE49-F238E27FC236}">
                <a16:creationId xmlns:a16="http://schemas.microsoft.com/office/drawing/2014/main" id="{2104CE65-414F-4FDD-8903-260F0F684971}"/>
              </a:ext>
            </a:extLst>
          </p:cNvPr>
          <p:cNvSpPr txBox="1"/>
          <p:nvPr/>
        </p:nvSpPr>
        <p:spPr>
          <a:xfrm>
            <a:off x="312882" y="14244"/>
            <a:ext cx="8097693" cy="1938992"/>
          </a:xfrm>
          <a:prstGeom prst="rect">
            <a:avLst/>
          </a:prstGeom>
          <a:noFill/>
        </p:spPr>
        <p:txBody>
          <a:bodyPr wrap="square" rtlCol="0">
            <a:spAutoFit/>
          </a:bodyPr>
          <a:lstStyle/>
          <a:p>
            <a:r>
              <a:rPr lang="en-GB" sz="4000" b="1" dirty="0">
                <a:latin typeface="+mj-lt"/>
              </a:rPr>
              <a:t>Material supply and manufacturing: Coil assembly</a:t>
            </a:r>
          </a:p>
          <a:p>
            <a:endParaRPr lang="en-GB" sz="4000" dirty="0">
              <a:latin typeface="+mj-lt"/>
            </a:endParaRPr>
          </a:p>
        </p:txBody>
      </p:sp>
      <p:sp>
        <p:nvSpPr>
          <p:cNvPr id="13" name="CuadroTexto 12">
            <a:extLst>
              <a:ext uri="{FF2B5EF4-FFF2-40B4-BE49-F238E27FC236}">
                <a16:creationId xmlns:a16="http://schemas.microsoft.com/office/drawing/2014/main" id="{12B64132-F782-45F5-AB9F-0E759D74E632}"/>
              </a:ext>
            </a:extLst>
          </p:cNvPr>
          <p:cNvSpPr txBox="1"/>
          <p:nvPr/>
        </p:nvSpPr>
        <p:spPr>
          <a:xfrm>
            <a:off x="312882" y="1831270"/>
            <a:ext cx="6203487" cy="1477328"/>
          </a:xfrm>
          <a:prstGeom prst="rect">
            <a:avLst/>
          </a:prstGeom>
          <a:noFill/>
        </p:spPr>
        <p:txBody>
          <a:bodyPr wrap="square" rtlCol="0">
            <a:spAutoFit/>
          </a:bodyPr>
          <a:lstStyle/>
          <a:p>
            <a:pPr marL="285750" indent="-285750">
              <a:buFont typeface="Arial" panose="020B0604020202020204" pitchFamily="34" charset="0"/>
              <a:buChar char="•"/>
            </a:pPr>
            <a:r>
              <a:rPr lang="en-GB" dirty="0"/>
              <a:t>After winding, MgB</a:t>
            </a:r>
            <a:r>
              <a:rPr lang="en-GB" baseline="-25000" dirty="0"/>
              <a:t>2</a:t>
            </a:r>
            <a:r>
              <a:rPr lang="en-GB" dirty="0"/>
              <a:t> wire will be assembled with copper plates in the straight parts for thermalization. </a:t>
            </a:r>
          </a:p>
          <a:p>
            <a:pPr marL="285750" indent="-285750">
              <a:buFont typeface="Arial" panose="020B0604020202020204" pitchFamily="34" charset="0"/>
              <a:buChar char="•"/>
            </a:pPr>
            <a:r>
              <a:rPr lang="en-GB" dirty="0"/>
              <a:t>After impregnation the assembly will be reinforced with stainless Steel (SS) plates.</a:t>
            </a:r>
          </a:p>
          <a:p>
            <a:endParaRPr lang="en-GB" dirty="0"/>
          </a:p>
        </p:txBody>
      </p:sp>
      <p:pic>
        <p:nvPicPr>
          <p:cNvPr id="14" name="Imagen 13">
            <a:extLst>
              <a:ext uri="{FF2B5EF4-FFF2-40B4-BE49-F238E27FC236}">
                <a16:creationId xmlns:a16="http://schemas.microsoft.com/office/drawing/2014/main" id="{79591D26-E2B8-427A-B18B-2FF9B63C5262}"/>
              </a:ext>
            </a:extLst>
          </p:cNvPr>
          <p:cNvPicPr>
            <a:picLocks noChangeAspect="1"/>
          </p:cNvPicPr>
          <p:nvPr/>
        </p:nvPicPr>
        <p:blipFill rotWithShape="1">
          <a:blip r:embed="rId3"/>
          <a:srcRect l="25735" t="17982" r="27408" b="23181"/>
          <a:stretch/>
        </p:blipFill>
        <p:spPr>
          <a:xfrm>
            <a:off x="7935902" y="3611631"/>
            <a:ext cx="3661639" cy="2586267"/>
          </a:xfrm>
          <a:prstGeom prst="rect">
            <a:avLst/>
          </a:prstGeom>
        </p:spPr>
      </p:pic>
      <p:cxnSp>
        <p:nvCxnSpPr>
          <p:cNvPr id="3" name="Conector recto de flecha 2">
            <a:extLst>
              <a:ext uri="{FF2B5EF4-FFF2-40B4-BE49-F238E27FC236}">
                <a16:creationId xmlns:a16="http://schemas.microsoft.com/office/drawing/2014/main" id="{B0D51FE1-4EF5-4944-8462-9481AE90F4E5}"/>
              </a:ext>
            </a:extLst>
          </p:cNvPr>
          <p:cNvCxnSpPr/>
          <p:nvPr/>
        </p:nvCxnSpPr>
        <p:spPr>
          <a:xfrm>
            <a:off x="7577672" y="2883198"/>
            <a:ext cx="0" cy="21562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CuadroTexto 14">
            <a:extLst>
              <a:ext uri="{FF2B5EF4-FFF2-40B4-BE49-F238E27FC236}">
                <a16:creationId xmlns:a16="http://schemas.microsoft.com/office/drawing/2014/main" id="{0300C9C0-F714-4C09-8874-E5F81E6B8848}"/>
              </a:ext>
            </a:extLst>
          </p:cNvPr>
          <p:cNvSpPr txBox="1"/>
          <p:nvPr/>
        </p:nvSpPr>
        <p:spPr>
          <a:xfrm>
            <a:off x="7577672" y="3611631"/>
            <a:ext cx="6629400" cy="369332"/>
          </a:xfrm>
          <a:prstGeom prst="rect">
            <a:avLst/>
          </a:prstGeom>
          <a:noFill/>
        </p:spPr>
        <p:txBody>
          <a:bodyPr wrap="square">
            <a:spAutoFit/>
          </a:bodyPr>
          <a:lstStyle/>
          <a:p>
            <a:r>
              <a:rPr lang="en-GB" sz="1800" b="1" dirty="0"/>
              <a:t>Impregnation</a:t>
            </a:r>
            <a:endParaRPr lang="en-GB" b="1" dirty="0"/>
          </a:p>
        </p:txBody>
      </p:sp>
      <p:pic>
        <p:nvPicPr>
          <p:cNvPr id="18" name="ymail_attachmentId788954cd-fdc4-4dd2-8691-1fbc4375e1a0">
            <a:extLst>
              <a:ext uri="{FF2B5EF4-FFF2-40B4-BE49-F238E27FC236}">
                <a16:creationId xmlns:a16="http://schemas.microsoft.com/office/drawing/2014/main" id="{6691F974-B2CC-4F6E-81ED-3CB9D48C2C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435" b="26173"/>
          <a:stretch/>
        </p:blipFill>
        <p:spPr bwMode="auto">
          <a:xfrm>
            <a:off x="1888403" y="3222714"/>
            <a:ext cx="3661639" cy="315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a:extLst>
              <a:ext uri="{FF2B5EF4-FFF2-40B4-BE49-F238E27FC236}">
                <a16:creationId xmlns:a16="http://schemas.microsoft.com/office/drawing/2014/main" id="{5336845C-1880-415F-BFD8-88A577E4C473}"/>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
        <p:nvSpPr>
          <p:cNvPr id="17" name="Marcador de número de diapositiva 1">
            <a:extLst>
              <a:ext uri="{FF2B5EF4-FFF2-40B4-BE49-F238E27FC236}">
                <a16:creationId xmlns:a16="http://schemas.microsoft.com/office/drawing/2014/main" id="{1014763E-27AE-451C-A540-3E652DEEDE29}"/>
              </a:ext>
            </a:extLst>
          </p:cNvPr>
          <p:cNvSpPr>
            <a:spLocks noGrp="1"/>
          </p:cNvSpPr>
          <p:nvPr>
            <p:ph type="sldNum" sz="quarter" idx="12"/>
          </p:nvPr>
        </p:nvSpPr>
        <p:spPr>
          <a:xfrm>
            <a:off x="8102601" y="6382000"/>
            <a:ext cx="2743200" cy="365125"/>
          </a:xfrm>
        </p:spPr>
        <p:txBody>
          <a:bodyPr/>
          <a:lstStyle/>
          <a:p>
            <a:fld id="{32AC7612-2231-421C-A2C7-932F8933BD14}" type="slidenum">
              <a:rPr lang="es-ES" smtClean="0"/>
              <a:pPr/>
              <a:t>25</a:t>
            </a:fld>
            <a:endParaRPr lang="es-ES" dirty="0"/>
          </a:p>
        </p:txBody>
      </p:sp>
    </p:spTree>
    <p:extLst>
      <p:ext uri="{BB962C8B-B14F-4D97-AF65-F5344CB8AC3E}">
        <p14:creationId xmlns:p14="http://schemas.microsoft.com/office/powerpoint/2010/main" val="3006342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9D6E2A43-F328-49B9-BC6B-AA04351354AD}"/>
              </a:ext>
            </a:extLst>
          </p:cNvPr>
          <p:cNvPicPr>
            <a:picLocks noChangeAspect="1"/>
          </p:cNvPicPr>
          <p:nvPr/>
        </p:nvPicPr>
        <p:blipFill rotWithShape="1">
          <a:blip r:embed="rId2"/>
          <a:srcRect l="19398" t="8968" r="28170" b="10893"/>
          <a:stretch/>
        </p:blipFill>
        <p:spPr>
          <a:xfrm>
            <a:off x="5264907" y="267408"/>
            <a:ext cx="6730040" cy="6085769"/>
          </a:xfrm>
          <a:prstGeom prst="rect">
            <a:avLst/>
          </a:prstGeom>
        </p:spPr>
      </p:pic>
      <p:sp>
        <p:nvSpPr>
          <p:cNvPr id="7" name="CuadroTexto 6">
            <a:extLst>
              <a:ext uri="{FF2B5EF4-FFF2-40B4-BE49-F238E27FC236}">
                <a16:creationId xmlns:a16="http://schemas.microsoft.com/office/drawing/2014/main" id="{54E32554-6EC8-4B15-AE62-B8939FA50AAA}"/>
              </a:ext>
            </a:extLst>
          </p:cNvPr>
          <p:cNvSpPr txBox="1"/>
          <p:nvPr/>
        </p:nvSpPr>
        <p:spPr>
          <a:xfrm>
            <a:off x="177800" y="6575055"/>
            <a:ext cx="11836400" cy="276999"/>
          </a:xfrm>
          <a:prstGeom prst="rect">
            <a:avLst/>
          </a:prstGeom>
          <a:noFill/>
        </p:spPr>
        <p:txBody>
          <a:bodyPr wrap="square" rtlCol="0">
            <a:spAutoFit/>
          </a:bodyPr>
          <a:lstStyle/>
          <a:p>
            <a:r>
              <a:rPr lang="en-GB" sz="120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
        <p:nvSpPr>
          <p:cNvPr id="9" name="CuadroTexto 8">
            <a:extLst>
              <a:ext uri="{FF2B5EF4-FFF2-40B4-BE49-F238E27FC236}">
                <a16:creationId xmlns:a16="http://schemas.microsoft.com/office/drawing/2014/main" id="{3CEDC7CF-EE30-4F72-955D-CE5939301374}"/>
              </a:ext>
            </a:extLst>
          </p:cNvPr>
          <p:cNvSpPr txBox="1"/>
          <p:nvPr/>
        </p:nvSpPr>
        <p:spPr>
          <a:xfrm>
            <a:off x="370896" y="1832965"/>
            <a:ext cx="6059797" cy="1200329"/>
          </a:xfrm>
          <a:prstGeom prst="rect">
            <a:avLst/>
          </a:prstGeom>
          <a:noFill/>
        </p:spPr>
        <p:txBody>
          <a:bodyPr wrap="square" rtlCol="0">
            <a:spAutoFit/>
          </a:bodyPr>
          <a:lstStyle/>
          <a:p>
            <a:endParaRPr lang="en-GB" dirty="0"/>
          </a:p>
          <a:p>
            <a:pPr marL="285750" indent="-285750">
              <a:buFont typeface="Arial" panose="020B0604020202020204" pitchFamily="34" charset="0"/>
              <a:buChar char="•"/>
            </a:pPr>
            <a:r>
              <a:rPr lang="en-GB" dirty="0"/>
              <a:t>Four alignment references on the top of the iron yoke.</a:t>
            </a:r>
          </a:p>
          <a:p>
            <a:pPr marL="285750" indent="-285750">
              <a:buFont typeface="Arial" panose="020B0604020202020204" pitchFamily="34" charset="0"/>
              <a:buChar char="•"/>
            </a:pPr>
            <a:r>
              <a:rPr lang="en-GB" dirty="0"/>
              <a:t>Hooks were also included to facilitate the mounting of the horns.</a:t>
            </a:r>
          </a:p>
        </p:txBody>
      </p:sp>
      <p:sp>
        <p:nvSpPr>
          <p:cNvPr id="12" name="CuadroTexto 11">
            <a:extLst>
              <a:ext uri="{FF2B5EF4-FFF2-40B4-BE49-F238E27FC236}">
                <a16:creationId xmlns:a16="http://schemas.microsoft.com/office/drawing/2014/main" id="{92987EA4-37C3-4910-9259-217505ADA297}"/>
              </a:ext>
            </a:extLst>
          </p:cNvPr>
          <p:cNvSpPr txBox="1"/>
          <p:nvPr/>
        </p:nvSpPr>
        <p:spPr>
          <a:xfrm>
            <a:off x="439023" y="481743"/>
            <a:ext cx="8238252" cy="707886"/>
          </a:xfrm>
          <a:prstGeom prst="rect">
            <a:avLst/>
          </a:prstGeom>
          <a:noFill/>
        </p:spPr>
        <p:txBody>
          <a:bodyPr wrap="square" rtlCol="0">
            <a:spAutoFit/>
          </a:bodyPr>
          <a:lstStyle/>
          <a:p>
            <a:r>
              <a:rPr lang="en-GB" sz="4000" b="1" dirty="0">
                <a:latin typeface="+mj-lt"/>
              </a:rPr>
              <a:t>Magnet assembly </a:t>
            </a:r>
          </a:p>
        </p:txBody>
      </p:sp>
      <p:sp>
        <p:nvSpPr>
          <p:cNvPr id="10" name="Marcador de número de diapositiva 3">
            <a:extLst>
              <a:ext uri="{FF2B5EF4-FFF2-40B4-BE49-F238E27FC236}">
                <a16:creationId xmlns:a16="http://schemas.microsoft.com/office/drawing/2014/main" id="{4CCF747B-BA82-4495-A574-C06199EC7D90}"/>
              </a:ext>
            </a:extLst>
          </p:cNvPr>
          <p:cNvSpPr>
            <a:spLocks noGrp="1"/>
          </p:cNvSpPr>
          <p:nvPr>
            <p:ph type="sldNum" sz="quarter" idx="12"/>
          </p:nvPr>
        </p:nvSpPr>
        <p:spPr>
          <a:xfrm>
            <a:off x="8121177" y="6401580"/>
            <a:ext cx="2743200" cy="365125"/>
          </a:xfrm>
        </p:spPr>
        <p:txBody>
          <a:bodyPr/>
          <a:lstStyle/>
          <a:p>
            <a:fld id="{2223D115-F8C3-4B51-BF56-1E62F1A9DAEE}" type="slidenum">
              <a:rPr lang="es-ES" smtClean="0"/>
              <a:t>26</a:t>
            </a:fld>
            <a:endParaRPr lang="es-ES" dirty="0"/>
          </a:p>
        </p:txBody>
      </p:sp>
    </p:spTree>
    <p:extLst>
      <p:ext uri="{BB962C8B-B14F-4D97-AF65-F5344CB8AC3E}">
        <p14:creationId xmlns:p14="http://schemas.microsoft.com/office/powerpoint/2010/main" val="2335884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2">
            <a:extLst>
              <a:ext uri="{FF2B5EF4-FFF2-40B4-BE49-F238E27FC236}">
                <a16:creationId xmlns:a16="http://schemas.microsoft.com/office/drawing/2014/main" id="{4166B41C-2B90-4E9B-BF0B-C72B9B546A4E}"/>
              </a:ext>
            </a:extLst>
          </p:cNvPr>
          <p:cNvSpPr>
            <a:spLocks noGrp="1"/>
          </p:cNvSpPr>
          <p:nvPr>
            <p:ph type="title"/>
          </p:nvPr>
        </p:nvSpPr>
        <p:spPr>
          <a:xfrm>
            <a:off x="551871" y="452018"/>
            <a:ext cx="9603380" cy="988724"/>
          </a:xfrm>
        </p:spPr>
        <p:txBody>
          <a:bodyPr/>
          <a:lstStyle/>
          <a:p>
            <a:r>
              <a:rPr lang="en-GB" b="1" dirty="0"/>
              <a:t>Instrumentation</a:t>
            </a:r>
          </a:p>
        </p:txBody>
      </p:sp>
      <p:sp>
        <p:nvSpPr>
          <p:cNvPr id="14" name="CuadroTexto 13">
            <a:extLst>
              <a:ext uri="{FF2B5EF4-FFF2-40B4-BE49-F238E27FC236}">
                <a16:creationId xmlns:a16="http://schemas.microsoft.com/office/drawing/2014/main" id="{6B9B1949-3544-45A5-878C-814120804359}"/>
              </a:ext>
            </a:extLst>
          </p:cNvPr>
          <p:cNvSpPr txBox="1"/>
          <p:nvPr/>
        </p:nvSpPr>
        <p:spPr>
          <a:xfrm>
            <a:off x="1175657" y="1774887"/>
            <a:ext cx="8979594" cy="369332"/>
          </a:xfrm>
          <a:prstGeom prst="rect">
            <a:avLst/>
          </a:prstGeom>
          <a:noFill/>
        </p:spPr>
        <p:txBody>
          <a:bodyPr wrap="square">
            <a:spAutoFit/>
          </a:bodyPr>
          <a:lstStyle/>
          <a:p>
            <a:r>
              <a:rPr lang="en-GB" sz="1800">
                <a:effectLst/>
                <a:latin typeface="Aptos"/>
                <a:ea typeface="Calibri" panose="020F0502020204030204" pitchFamily="34" charset="0"/>
                <a:cs typeface="Calibri" panose="020F0502020204030204" pitchFamily="34" charset="0"/>
              </a:rPr>
              <a:t> </a:t>
            </a:r>
          </a:p>
        </p:txBody>
      </p:sp>
      <p:sp>
        <p:nvSpPr>
          <p:cNvPr id="15" name="CuadroTexto 14">
            <a:extLst>
              <a:ext uri="{FF2B5EF4-FFF2-40B4-BE49-F238E27FC236}">
                <a16:creationId xmlns:a16="http://schemas.microsoft.com/office/drawing/2014/main" id="{C4A0F5F5-3A03-4DD4-BE56-6810B953114B}"/>
              </a:ext>
            </a:extLst>
          </p:cNvPr>
          <p:cNvSpPr txBox="1"/>
          <p:nvPr/>
        </p:nvSpPr>
        <p:spPr>
          <a:xfrm>
            <a:off x="177800" y="1285505"/>
            <a:ext cx="11462329" cy="2308324"/>
          </a:xfrm>
          <a:prstGeom prst="rect">
            <a:avLst/>
          </a:prstGeom>
          <a:noFill/>
        </p:spPr>
        <p:txBody>
          <a:bodyPr wrap="square">
            <a:spAutoFit/>
          </a:bodyPr>
          <a:lstStyle/>
          <a:p>
            <a:endParaRPr lang="en-GB" dirty="0"/>
          </a:p>
          <a:p>
            <a:r>
              <a:rPr lang="en-GB" dirty="0"/>
              <a:t>In order to be able to control and guarantee correct operation, it is foreseen to install:</a:t>
            </a:r>
          </a:p>
          <a:p>
            <a:endParaRPr lang="en-GB" dirty="0"/>
          </a:p>
          <a:p>
            <a:pPr marL="285750" indent="-285750">
              <a:buFont typeface="Arial" panose="020B0604020202020204" pitchFamily="34" charset="0"/>
              <a:buChar char="•"/>
            </a:pPr>
            <a:r>
              <a:rPr lang="en-GB" dirty="0"/>
              <a:t>Temperature sensors in the cold head, 1st and 2nd stage.</a:t>
            </a:r>
          </a:p>
          <a:p>
            <a:pPr marL="285750" indent="-285750">
              <a:buFont typeface="Arial" panose="020B0604020202020204" pitchFamily="34" charset="0"/>
              <a:buChar char="•"/>
            </a:pPr>
            <a:r>
              <a:rPr lang="en-GB" dirty="0"/>
              <a:t>Voltage, current and temperature measurements in the coil.</a:t>
            </a:r>
          </a:p>
          <a:p>
            <a:pPr marL="285750" indent="-285750">
              <a:buFont typeface="Arial" panose="020B0604020202020204" pitchFamily="34" charset="0"/>
              <a:buChar char="•"/>
            </a:pPr>
            <a:r>
              <a:rPr lang="en-GB" dirty="0"/>
              <a:t>Temperature measurements in the radiation shield.</a:t>
            </a:r>
          </a:p>
          <a:p>
            <a:pPr marL="285750" indent="-285750">
              <a:buFont typeface="Arial" panose="020B0604020202020204" pitchFamily="34" charset="0"/>
              <a:buChar char="•"/>
            </a:pPr>
            <a:r>
              <a:rPr lang="en-GB" dirty="0"/>
              <a:t>Vacuum measurements.</a:t>
            </a:r>
          </a:p>
          <a:p>
            <a:pPr marL="285750" indent="-285750">
              <a:buFont typeface="Arial" panose="020B0604020202020204" pitchFamily="34" charset="0"/>
              <a:buChar char="•"/>
            </a:pPr>
            <a:endParaRPr lang="en-GB" dirty="0"/>
          </a:p>
        </p:txBody>
      </p:sp>
      <p:pic>
        <p:nvPicPr>
          <p:cNvPr id="16" name="Imagen 15">
            <a:extLst>
              <a:ext uri="{FF2B5EF4-FFF2-40B4-BE49-F238E27FC236}">
                <a16:creationId xmlns:a16="http://schemas.microsoft.com/office/drawing/2014/main" id="{F1D0B646-B934-4DFD-B171-2CEC05BEB001}"/>
              </a:ext>
            </a:extLst>
          </p:cNvPr>
          <p:cNvPicPr>
            <a:picLocks noChangeAspect="1"/>
          </p:cNvPicPr>
          <p:nvPr/>
        </p:nvPicPr>
        <p:blipFill rotWithShape="1">
          <a:blip r:embed="rId2"/>
          <a:srcRect l="37578" t="20140" r="31172" b="12916"/>
          <a:stretch/>
        </p:blipFill>
        <p:spPr>
          <a:xfrm>
            <a:off x="1048602" y="3852376"/>
            <a:ext cx="1981414" cy="2387604"/>
          </a:xfrm>
          <a:prstGeom prst="rect">
            <a:avLst/>
          </a:prstGeom>
        </p:spPr>
      </p:pic>
      <p:pic>
        <p:nvPicPr>
          <p:cNvPr id="17" name="Imagen 16">
            <a:extLst>
              <a:ext uri="{FF2B5EF4-FFF2-40B4-BE49-F238E27FC236}">
                <a16:creationId xmlns:a16="http://schemas.microsoft.com/office/drawing/2014/main" id="{10ACCDBD-C21B-4C54-BD89-343C64A1C118}"/>
              </a:ext>
            </a:extLst>
          </p:cNvPr>
          <p:cNvPicPr>
            <a:picLocks noChangeAspect="1"/>
          </p:cNvPicPr>
          <p:nvPr/>
        </p:nvPicPr>
        <p:blipFill rotWithShape="1">
          <a:blip r:embed="rId3"/>
          <a:srcRect l="29219" t="26667" r="37813" b="36667"/>
          <a:stretch/>
        </p:blipFill>
        <p:spPr>
          <a:xfrm>
            <a:off x="4290087" y="3919014"/>
            <a:ext cx="3237753" cy="2025514"/>
          </a:xfrm>
          <a:prstGeom prst="rect">
            <a:avLst/>
          </a:prstGeom>
        </p:spPr>
      </p:pic>
      <p:pic>
        <p:nvPicPr>
          <p:cNvPr id="18" name="Imagen 17">
            <a:extLst>
              <a:ext uri="{FF2B5EF4-FFF2-40B4-BE49-F238E27FC236}">
                <a16:creationId xmlns:a16="http://schemas.microsoft.com/office/drawing/2014/main" id="{7DA0A8F4-D904-4F59-905B-2131EAC46985}"/>
              </a:ext>
            </a:extLst>
          </p:cNvPr>
          <p:cNvPicPr>
            <a:picLocks noChangeAspect="1"/>
          </p:cNvPicPr>
          <p:nvPr/>
        </p:nvPicPr>
        <p:blipFill rotWithShape="1">
          <a:blip r:embed="rId4"/>
          <a:srcRect l="34844" t="20555" r="22422" b="19028"/>
          <a:stretch/>
        </p:blipFill>
        <p:spPr>
          <a:xfrm>
            <a:off x="8066569" y="3712107"/>
            <a:ext cx="3191981" cy="2538413"/>
          </a:xfrm>
          <a:prstGeom prst="rect">
            <a:avLst/>
          </a:prstGeom>
        </p:spPr>
      </p:pic>
      <p:sp>
        <p:nvSpPr>
          <p:cNvPr id="19" name="CuadroTexto 18">
            <a:extLst>
              <a:ext uri="{FF2B5EF4-FFF2-40B4-BE49-F238E27FC236}">
                <a16:creationId xmlns:a16="http://schemas.microsoft.com/office/drawing/2014/main" id="{BB072FA6-F0ED-4B65-B7C2-B2F56917D9D6}"/>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
        <p:nvSpPr>
          <p:cNvPr id="20" name="Marcador de número de diapositiva 3">
            <a:extLst>
              <a:ext uri="{FF2B5EF4-FFF2-40B4-BE49-F238E27FC236}">
                <a16:creationId xmlns:a16="http://schemas.microsoft.com/office/drawing/2014/main" id="{22E37496-543D-4529-B3D1-CF48D92D3960}"/>
              </a:ext>
            </a:extLst>
          </p:cNvPr>
          <p:cNvSpPr>
            <a:spLocks noGrp="1"/>
          </p:cNvSpPr>
          <p:nvPr>
            <p:ph type="sldNum" sz="quarter" idx="12"/>
          </p:nvPr>
        </p:nvSpPr>
        <p:spPr>
          <a:xfrm>
            <a:off x="8121177" y="6401580"/>
            <a:ext cx="2743200" cy="365125"/>
          </a:xfrm>
        </p:spPr>
        <p:txBody>
          <a:bodyPr/>
          <a:lstStyle/>
          <a:p>
            <a:fld id="{2223D115-F8C3-4B51-BF56-1E62F1A9DAEE}" type="slidenum">
              <a:rPr lang="es-ES" smtClean="0"/>
              <a:t>27</a:t>
            </a:fld>
            <a:endParaRPr lang="es-ES" dirty="0"/>
          </a:p>
        </p:txBody>
      </p:sp>
    </p:spTree>
    <p:extLst>
      <p:ext uri="{BB962C8B-B14F-4D97-AF65-F5344CB8AC3E}">
        <p14:creationId xmlns:p14="http://schemas.microsoft.com/office/powerpoint/2010/main" val="3420991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9E9FBF1-9FD3-47D1-B751-F483C53FCDA0}"/>
              </a:ext>
            </a:extLst>
          </p:cNvPr>
          <p:cNvSpPr>
            <a:spLocks noGrp="1"/>
          </p:cNvSpPr>
          <p:nvPr>
            <p:ph type="title"/>
          </p:nvPr>
        </p:nvSpPr>
        <p:spPr/>
        <p:txBody>
          <a:bodyPr/>
          <a:lstStyle/>
          <a:p>
            <a:r>
              <a:rPr lang="en-US" b="1"/>
              <a:t>Index</a:t>
            </a:r>
          </a:p>
        </p:txBody>
      </p:sp>
      <p:sp>
        <p:nvSpPr>
          <p:cNvPr id="5" name="Marcador de texto 4">
            <a:extLst>
              <a:ext uri="{FF2B5EF4-FFF2-40B4-BE49-F238E27FC236}">
                <a16:creationId xmlns:a16="http://schemas.microsoft.com/office/drawing/2014/main" id="{78E5747C-6CA6-4929-A35B-D921A09BD7D5}"/>
              </a:ext>
            </a:extLst>
          </p:cNvPr>
          <p:cNvSpPr>
            <a:spLocks noGrp="1"/>
          </p:cNvSpPr>
          <p:nvPr>
            <p:ph type="body" sz="quarter" idx="11"/>
          </p:nvPr>
        </p:nvSpPr>
        <p:spPr>
          <a:xfrm>
            <a:off x="558993" y="1594205"/>
            <a:ext cx="10878129" cy="3511195"/>
          </a:xfrm>
        </p:spPr>
        <p:txBody>
          <a:bodyPr>
            <a:normAutofit/>
          </a:bodyPr>
          <a:lstStyle/>
          <a:p>
            <a:pPr marL="457200" indent="-457200">
              <a:buFont typeface="Arial" panose="020B0604020202020204" pitchFamily="34" charset="0"/>
              <a:buChar char="•"/>
            </a:pPr>
            <a:r>
              <a:rPr lang="en-US" dirty="0"/>
              <a:t>First steps</a:t>
            </a:r>
          </a:p>
          <a:p>
            <a:pPr marL="457200" indent="-457200">
              <a:buFont typeface="Arial" panose="020B0604020202020204" pitchFamily="34" charset="0"/>
              <a:buChar char="•"/>
            </a:pPr>
            <a:r>
              <a:rPr lang="en-US" dirty="0"/>
              <a:t>Advances</a:t>
            </a:r>
          </a:p>
          <a:p>
            <a:pPr marL="457200" indent="-457200">
              <a:buFont typeface="Arial" panose="020B0604020202020204" pitchFamily="34" charset="0"/>
              <a:buChar char="•"/>
            </a:pPr>
            <a:r>
              <a:rPr lang="en-US" dirty="0"/>
              <a:t>Conclusions and future works</a:t>
            </a:r>
          </a:p>
          <a:p>
            <a:endParaRPr lang="en-US" dirty="0"/>
          </a:p>
        </p:txBody>
      </p:sp>
      <p:pic>
        <p:nvPicPr>
          <p:cNvPr id="6" name="Imagen 5">
            <a:extLst>
              <a:ext uri="{FF2B5EF4-FFF2-40B4-BE49-F238E27FC236}">
                <a16:creationId xmlns:a16="http://schemas.microsoft.com/office/drawing/2014/main" id="{DE85E76D-D043-4213-8E62-4DC8C98B6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16" y="2564016"/>
            <a:ext cx="461124" cy="515441"/>
          </a:xfrm>
          <a:prstGeom prst="rect">
            <a:avLst/>
          </a:prstGeom>
        </p:spPr>
      </p:pic>
      <p:sp>
        <p:nvSpPr>
          <p:cNvPr id="7" name="CuadroTexto 6">
            <a:extLst>
              <a:ext uri="{FF2B5EF4-FFF2-40B4-BE49-F238E27FC236}">
                <a16:creationId xmlns:a16="http://schemas.microsoft.com/office/drawing/2014/main" id="{3900C021-2E11-4432-A63A-8B16913C6888}"/>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
        <p:nvSpPr>
          <p:cNvPr id="9" name="Marcador de número de diapositiva 1">
            <a:extLst>
              <a:ext uri="{FF2B5EF4-FFF2-40B4-BE49-F238E27FC236}">
                <a16:creationId xmlns:a16="http://schemas.microsoft.com/office/drawing/2014/main" id="{D6E4E237-CAF2-4E43-98C7-9E33458CB8F4}"/>
              </a:ext>
            </a:extLst>
          </p:cNvPr>
          <p:cNvSpPr txBox="1">
            <a:spLocks/>
          </p:cNvSpPr>
          <p:nvPr/>
        </p:nvSpPr>
        <p:spPr>
          <a:xfrm>
            <a:off x="10441540" y="6348429"/>
            <a:ext cx="2743200"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AC7612-2231-421C-A2C7-932F8933BD14}" type="slidenum">
              <a:rPr lang="es-ES">
                <a:solidFill>
                  <a:srgbClr val="667893"/>
                </a:solidFill>
                <a:latin typeface="+mj-lt"/>
              </a:rPr>
              <a:pPr/>
              <a:t>28</a:t>
            </a:fld>
            <a:endParaRPr lang="es-ES" dirty="0">
              <a:solidFill>
                <a:srgbClr val="667893"/>
              </a:solidFill>
              <a:latin typeface="+mj-lt"/>
            </a:endParaRPr>
          </a:p>
        </p:txBody>
      </p:sp>
    </p:spTree>
    <p:extLst>
      <p:ext uri="{BB962C8B-B14F-4D97-AF65-F5344CB8AC3E}">
        <p14:creationId xmlns:p14="http://schemas.microsoft.com/office/powerpoint/2010/main" val="2509273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ECA7D7-ACA7-D1B7-8839-7C6E5A6A806E}"/>
              </a:ext>
            </a:extLst>
          </p:cNvPr>
          <p:cNvSpPr>
            <a:spLocks noGrp="1"/>
          </p:cNvSpPr>
          <p:nvPr>
            <p:ph type="title"/>
          </p:nvPr>
        </p:nvSpPr>
        <p:spPr/>
        <p:txBody>
          <a:bodyPr/>
          <a:lstStyle/>
          <a:p>
            <a:r>
              <a:rPr lang="en-GB" b="1" dirty="0"/>
              <a:t>Conclusions </a:t>
            </a:r>
            <a:r>
              <a:rPr lang="en-US" b="1" dirty="0"/>
              <a:t>and future works</a:t>
            </a:r>
            <a:endParaRPr lang="en-GB" b="1" dirty="0"/>
          </a:p>
        </p:txBody>
      </p:sp>
      <p:sp>
        <p:nvSpPr>
          <p:cNvPr id="3" name="Marcador de contenido 2">
            <a:extLst>
              <a:ext uri="{FF2B5EF4-FFF2-40B4-BE49-F238E27FC236}">
                <a16:creationId xmlns:a16="http://schemas.microsoft.com/office/drawing/2014/main" id="{4A42C87C-D3DF-2BD5-492C-6DD18A4E4F51}"/>
              </a:ext>
            </a:extLst>
          </p:cNvPr>
          <p:cNvSpPr>
            <a:spLocks noGrp="1"/>
          </p:cNvSpPr>
          <p:nvPr>
            <p:ph idx="1"/>
          </p:nvPr>
        </p:nvSpPr>
        <p:spPr>
          <a:xfrm>
            <a:off x="551871" y="1651126"/>
            <a:ext cx="11007851" cy="4351338"/>
          </a:xfrm>
        </p:spPr>
        <p:txBody>
          <a:bodyPr>
            <a:normAutofit/>
          </a:bodyPr>
          <a:lstStyle/>
          <a:p>
            <a:r>
              <a:rPr lang="en-GB" sz="1800" dirty="0"/>
              <a:t>Components have been verified by numerical simulations.</a:t>
            </a:r>
          </a:p>
          <a:p>
            <a:r>
              <a:rPr lang="en-GB" sz="1800" dirty="0"/>
              <a:t>Assembling procedure has been validated.</a:t>
            </a:r>
          </a:p>
          <a:p>
            <a:r>
              <a:rPr lang="en-GB" sz="1800" dirty="0"/>
              <a:t>Engineering design has been completed.</a:t>
            </a:r>
          </a:p>
          <a:p>
            <a:r>
              <a:rPr lang="en-GB" sz="1800" dirty="0"/>
              <a:t>Coil assembly components sent to manufacturing.</a:t>
            </a:r>
          </a:p>
          <a:p>
            <a:r>
              <a:rPr lang="en-GB" sz="1800" dirty="0"/>
              <a:t>First winding tests carried out.</a:t>
            </a:r>
          </a:p>
          <a:p>
            <a:endParaRPr lang="en-GB" sz="1800" dirty="0"/>
          </a:p>
          <a:p>
            <a:pPr marL="0" indent="0">
              <a:buNone/>
            </a:pPr>
            <a:r>
              <a:rPr lang="en-GB" sz="1800" b="1" dirty="0"/>
              <a:t>Next actions:</a:t>
            </a:r>
          </a:p>
          <a:p>
            <a:r>
              <a:rPr lang="en-GB" sz="1800" dirty="0"/>
              <a:t>Winding, impregnation and test of coils (January-February).</a:t>
            </a:r>
          </a:p>
          <a:p>
            <a:r>
              <a:rPr lang="en-GB" sz="1800" dirty="0"/>
              <a:t>Iron yoke and cryostat manufacturing (March).</a:t>
            </a:r>
          </a:p>
          <a:p>
            <a:r>
              <a:rPr lang="en-GB" sz="1800" dirty="0"/>
              <a:t>Magnet assembly and tested in ASG (April).</a:t>
            </a:r>
          </a:p>
          <a:p>
            <a:endParaRPr lang="en-GB" sz="1800" dirty="0"/>
          </a:p>
          <a:p>
            <a:endParaRPr lang="en-GB" sz="1800" dirty="0"/>
          </a:p>
          <a:p>
            <a:endParaRPr lang="en-GB" sz="1800" dirty="0">
              <a:highlight>
                <a:srgbClr val="00FF00"/>
              </a:highlight>
            </a:endParaRPr>
          </a:p>
          <a:p>
            <a:endParaRPr lang="en-GB" sz="1800" dirty="0">
              <a:highlight>
                <a:srgbClr val="00FF00"/>
              </a:highlight>
            </a:endParaRPr>
          </a:p>
          <a:p>
            <a:pPr marL="0" indent="0">
              <a:buNone/>
            </a:pPr>
            <a:endParaRPr lang="en-GB" sz="1800" dirty="0"/>
          </a:p>
          <a:p>
            <a:pPr marL="0" indent="0">
              <a:buNone/>
            </a:pPr>
            <a:endParaRPr lang="en-GB" sz="1800" dirty="0"/>
          </a:p>
          <a:p>
            <a:pPr marL="0" indent="0">
              <a:buNone/>
            </a:pPr>
            <a:endParaRPr lang="en-GB" sz="1800" dirty="0"/>
          </a:p>
          <a:p>
            <a:endParaRPr lang="en-GB" sz="1800" dirty="0"/>
          </a:p>
          <a:p>
            <a:endParaRPr lang="en-GB" sz="1800" dirty="0"/>
          </a:p>
        </p:txBody>
      </p:sp>
      <p:sp>
        <p:nvSpPr>
          <p:cNvPr id="7" name="CuadroTexto 6">
            <a:extLst>
              <a:ext uri="{FF2B5EF4-FFF2-40B4-BE49-F238E27FC236}">
                <a16:creationId xmlns:a16="http://schemas.microsoft.com/office/drawing/2014/main" id="{54E32554-6EC8-4B15-AE62-B8939FA50AAA}"/>
              </a:ext>
            </a:extLst>
          </p:cNvPr>
          <p:cNvSpPr txBox="1"/>
          <p:nvPr/>
        </p:nvSpPr>
        <p:spPr>
          <a:xfrm>
            <a:off x="177800" y="6575055"/>
            <a:ext cx="11836400" cy="276999"/>
          </a:xfrm>
          <a:prstGeom prst="rect">
            <a:avLst/>
          </a:prstGeom>
          <a:noFill/>
        </p:spPr>
        <p:txBody>
          <a:bodyPr wrap="square" rtlCol="0">
            <a:spAutoFit/>
          </a:bodyPr>
          <a:lstStyle/>
          <a:p>
            <a:r>
              <a:rPr lang="en-GB" sz="120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pic>
        <p:nvPicPr>
          <p:cNvPr id="10" name="Imagen 9">
            <a:extLst>
              <a:ext uri="{FF2B5EF4-FFF2-40B4-BE49-F238E27FC236}">
                <a16:creationId xmlns:a16="http://schemas.microsoft.com/office/drawing/2014/main" id="{37F1AEA5-73D0-4CF8-AD31-A6FDB0F64785}"/>
              </a:ext>
            </a:extLst>
          </p:cNvPr>
          <p:cNvPicPr>
            <a:picLocks noChangeAspect="1"/>
          </p:cNvPicPr>
          <p:nvPr/>
        </p:nvPicPr>
        <p:blipFill rotWithShape="1">
          <a:blip r:embed="rId2"/>
          <a:srcRect l="15291" t="9636" r="37366" b="18496"/>
          <a:stretch/>
        </p:blipFill>
        <p:spPr>
          <a:xfrm>
            <a:off x="6675215" y="1695450"/>
            <a:ext cx="5191425" cy="4411856"/>
          </a:xfrm>
          <a:prstGeom prst="rect">
            <a:avLst/>
          </a:prstGeom>
        </p:spPr>
      </p:pic>
      <p:sp>
        <p:nvSpPr>
          <p:cNvPr id="8" name="Marcador de número de diapositiva 1">
            <a:extLst>
              <a:ext uri="{FF2B5EF4-FFF2-40B4-BE49-F238E27FC236}">
                <a16:creationId xmlns:a16="http://schemas.microsoft.com/office/drawing/2014/main" id="{DEF51C3A-EB52-493F-81E5-4AE4EB139FF6}"/>
              </a:ext>
            </a:extLst>
          </p:cNvPr>
          <p:cNvSpPr>
            <a:spLocks noGrp="1"/>
          </p:cNvSpPr>
          <p:nvPr>
            <p:ph type="sldNum" sz="quarter" idx="12"/>
          </p:nvPr>
        </p:nvSpPr>
        <p:spPr>
          <a:xfrm>
            <a:off x="8102601" y="6382000"/>
            <a:ext cx="2743200" cy="365125"/>
          </a:xfrm>
        </p:spPr>
        <p:txBody>
          <a:bodyPr/>
          <a:lstStyle/>
          <a:p>
            <a:fld id="{32AC7612-2231-421C-A2C7-932F8933BD14}" type="slidenum">
              <a:rPr lang="es-ES" smtClean="0"/>
              <a:pPr/>
              <a:t>29</a:t>
            </a:fld>
            <a:endParaRPr lang="es-ES" dirty="0"/>
          </a:p>
        </p:txBody>
      </p:sp>
    </p:spTree>
    <p:extLst>
      <p:ext uri="{BB962C8B-B14F-4D97-AF65-F5344CB8AC3E}">
        <p14:creationId xmlns:p14="http://schemas.microsoft.com/office/powerpoint/2010/main" val="3674300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EF99D-0F6D-403D-A0D7-12085EE23B24}"/>
            </a:ext>
          </a:extLst>
        </p:cNvPr>
        <p:cNvGrpSpPr/>
        <p:nvPr/>
      </p:nvGrpSpPr>
      <p:grpSpPr>
        <a:xfrm>
          <a:off x="0" y="0"/>
          <a:ext cx="0" cy="0"/>
          <a:chOff x="0" y="0"/>
          <a:chExt cx="0" cy="0"/>
        </a:xfrm>
      </p:grpSpPr>
      <p:pic>
        <p:nvPicPr>
          <p:cNvPr id="19" name="Immagine 18">
            <a:extLst>
              <a:ext uri="{FF2B5EF4-FFF2-40B4-BE49-F238E27FC236}">
                <a16:creationId xmlns:a16="http://schemas.microsoft.com/office/drawing/2014/main" id="{DC96A6A3-4AF6-EE1A-942A-D7325E88B0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311" y="3541292"/>
            <a:ext cx="1201798" cy="675853"/>
          </a:xfrm>
          <a:prstGeom prst="rect">
            <a:avLst/>
          </a:prstGeom>
        </p:spPr>
      </p:pic>
      <p:sp>
        <p:nvSpPr>
          <p:cNvPr id="20" name="AutoShape 2">
            <a:extLst>
              <a:ext uri="{FF2B5EF4-FFF2-40B4-BE49-F238E27FC236}">
                <a16:creationId xmlns:a16="http://schemas.microsoft.com/office/drawing/2014/main" id="{BE704CB7-AFDA-4D13-928A-FD9818A9A211}"/>
              </a:ext>
            </a:extLst>
          </p:cNvPr>
          <p:cNvSpPr/>
          <p:nvPr/>
        </p:nvSpPr>
        <p:spPr>
          <a:xfrm rot="-5400000">
            <a:off x="2336385" y="3460021"/>
            <a:ext cx="3462923" cy="0"/>
          </a:xfrm>
          <a:prstGeom prst="line">
            <a:avLst/>
          </a:prstGeom>
          <a:ln w="19050" cap="flat">
            <a:solidFill>
              <a:schemeClr val="tx1"/>
            </a:solidFill>
            <a:prstDash val="solid"/>
            <a:headEnd type="none" w="sm" len="sm"/>
            <a:tailEnd type="none" w="sm" len="sm"/>
          </a:ln>
        </p:spPr>
        <p:txBody>
          <a:bodyPr/>
          <a:lstStyle/>
          <a:p>
            <a:endParaRPr lang="it-IT" sz="1200"/>
          </a:p>
        </p:txBody>
      </p:sp>
      <p:sp>
        <p:nvSpPr>
          <p:cNvPr id="22" name="TextBox 11">
            <a:extLst>
              <a:ext uri="{FF2B5EF4-FFF2-40B4-BE49-F238E27FC236}">
                <a16:creationId xmlns:a16="http://schemas.microsoft.com/office/drawing/2014/main" id="{C30293C4-2534-BC2B-4AE5-DE323220226C}"/>
              </a:ext>
            </a:extLst>
          </p:cNvPr>
          <p:cNvSpPr txBox="1"/>
          <p:nvPr/>
        </p:nvSpPr>
        <p:spPr>
          <a:xfrm>
            <a:off x="1122174" y="1915240"/>
            <a:ext cx="2363323" cy="282129"/>
          </a:xfrm>
          <a:prstGeom prst="rect">
            <a:avLst/>
          </a:prstGeom>
        </p:spPr>
        <p:txBody>
          <a:bodyPr wrap="square" lIns="0" tIns="0" rIns="0" bIns="0" rtlCol="0" anchor="t">
            <a:spAutoFit/>
          </a:bodyPr>
          <a:lstStyle/>
          <a:p>
            <a:pPr algn="ctr">
              <a:lnSpc>
                <a:spcPts val="2239"/>
              </a:lnSpc>
            </a:pPr>
            <a:r>
              <a:rPr lang="en-US" sz="1867" dirty="0">
                <a:latin typeface="Lovelo"/>
              </a:rPr>
              <a:t>Big science</a:t>
            </a:r>
          </a:p>
        </p:txBody>
      </p:sp>
      <p:sp>
        <p:nvSpPr>
          <p:cNvPr id="23" name="TextBox 11">
            <a:extLst>
              <a:ext uri="{FF2B5EF4-FFF2-40B4-BE49-F238E27FC236}">
                <a16:creationId xmlns:a16="http://schemas.microsoft.com/office/drawing/2014/main" id="{D303EFC5-8CF5-B220-BC3B-AFBFE60EB742}"/>
              </a:ext>
            </a:extLst>
          </p:cNvPr>
          <p:cNvSpPr txBox="1"/>
          <p:nvPr/>
        </p:nvSpPr>
        <p:spPr>
          <a:xfrm>
            <a:off x="5052150" y="1884310"/>
            <a:ext cx="2567866" cy="282129"/>
          </a:xfrm>
          <a:prstGeom prst="rect">
            <a:avLst/>
          </a:prstGeom>
        </p:spPr>
        <p:txBody>
          <a:bodyPr wrap="square" lIns="0" tIns="0" rIns="0" bIns="0" rtlCol="0" anchor="t">
            <a:spAutoFit/>
          </a:bodyPr>
          <a:lstStyle/>
          <a:p>
            <a:pPr algn="ctr">
              <a:lnSpc>
                <a:spcPts val="2239"/>
              </a:lnSpc>
            </a:pPr>
            <a:r>
              <a:rPr lang="en-US" sz="1867" dirty="0">
                <a:latin typeface="Lovelo"/>
              </a:rPr>
              <a:t>medical</a:t>
            </a:r>
          </a:p>
        </p:txBody>
      </p:sp>
      <p:sp>
        <p:nvSpPr>
          <p:cNvPr id="24" name="TextBox 11">
            <a:extLst>
              <a:ext uri="{FF2B5EF4-FFF2-40B4-BE49-F238E27FC236}">
                <a16:creationId xmlns:a16="http://schemas.microsoft.com/office/drawing/2014/main" id="{C090D18B-5C85-6E48-E4DC-D60BAF747247}"/>
              </a:ext>
            </a:extLst>
          </p:cNvPr>
          <p:cNvSpPr txBox="1"/>
          <p:nvPr/>
        </p:nvSpPr>
        <p:spPr>
          <a:xfrm>
            <a:off x="9245092" y="1728560"/>
            <a:ext cx="2411045" cy="282129"/>
          </a:xfrm>
          <a:prstGeom prst="rect">
            <a:avLst/>
          </a:prstGeom>
        </p:spPr>
        <p:txBody>
          <a:bodyPr wrap="square" lIns="0" tIns="0" rIns="0" bIns="0" rtlCol="0" anchor="t">
            <a:spAutoFit/>
          </a:bodyPr>
          <a:lstStyle/>
          <a:p>
            <a:pPr algn="ctr">
              <a:lnSpc>
                <a:spcPts val="2239"/>
              </a:lnSpc>
            </a:pPr>
            <a:r>
              <a:rPr lang="en-US" sz="1867" dirty="0">
                <a:latin typeface="Lovelo"/>
              </a:rPr>
              <a:t>Industry and energy</a:t>
            </a:r>
          </a:p>
        </p:txBody>
      </p:sp>
      <p:sp>
        <p:nvSpPr>
          <p:cNvPr id="25" name="TextBox 10">
            <a:extLst>
              <a:ext uri="{FF2B5EF4-FFF2-40B4-BE49-F238E27FC236}">
                <a16:creationId xmlns:a16="http://schemas.microsoft.com/office/drawing/2014/main" id="{F538C703-A148-B4A6-E5D8-E7979CB6D388}"/>
              </a:ext>
            </a:extLst>
          </p:cNvPr>
          <p:cNvSpPr txBox="1"/>
          <p:nvPr/>
        </p:nvSpPr>
        <p:spPr>
          <a:xfrm>
            <a:off x="506767" y="2504720"/>
            <a:ext cx="3416556" cy="751296"/>
          </a:xfrm>
          <a:prstGeom prst="rect">
            <a:avLst/>
          </a:prstGeom>
        </p:spPr>
        <p:txBody>
          <a:bodyPr wrap="square" lIns="0" tIns="0" rIns="0" bIns="0" rtlCol="0" anchor="t">
            <a:spAutoFit/>
          </a:bodyPr>
          <a:lstStyle/>
          <a:p>
            <a:pPr algn="just">
              <a:lnSpc>
                <a:spcPts val="1493"/>
              </a:lnSpc>
            </a:pPr>
            <a:r>
              <a:rPr lang="en-US" sz="933" dirty="0">
                <a:solidFill>
                  <a:srgbClr val="000000"/>
                </a:solidFill>
                <a:latin typeface="Roboto"/>
              </a:rPr>
              <a:t>ASG is currently the largest European producer, and among the market leaders worldwide, of superconducting magnets for applications in high-energy physics and in fusion energy magnetic confinement.</a:t>
            </a:r>
          </a:p>
        </p:txBody>
      </p:sp>
      <p:pic>
        <p:nvPicPr>
          <p:cNvPr id="26" name="Picture 6">
            <a:extLst>
              <a:ext uri="{FF2B5EF4-FFF2-40B4-BE49-F238E27FC236}">
                <a16:creationId xmlns:a16="http://schemas.microsoft.com/office/drawing/2014/main" id="{96B1634E-992D-3BF4-DEA5-756DE367146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79772" y="3313612"/>
            <a:ext cx="813468" cy="257260"/>
          </a:xfrm>
          <a:prstGeom prst="rect">
            <a:avLst/>
          </a:prstGeom>
        </p:spPr>
      </p:pic>
      <p:pic>
        <p:nvPicPr>
          <p:cNvPr id="27" name="Picture 7">
            <a:extLst>
              <a:ext uri="{FF2B5EF4-FFF2-40B4-BE49-F238E27FC236}">
                <a16:creationId xmlns:a16="http://schemas.microsoft.com/office/drawing/2014/main" id="{4094520E-9EB2-CF8C-69EB-FB17FB94982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13187" y="4536947"/>
            <a:ext cx="739984" cy="221071"/>
          </a:xfrm>
          <a:prstGeom prst="rect">
            <a:avLst/>
          </a:prstGeom>
        </p:spPr>
      </p:pic>
      <p:pic>
        <p:nvPicPr>
          <p:cNvPr id="28" name="Picture 10">
            <a:extLst>
              <a:ext uri="{FF2B5EF4-FFF2-40B4-BE49-F238E27FC236}">
                <a16:creationId xmlns:a16="http://schemas.microsoft.com/office/drawing/2014/main" id="{ABB50F7A-42ED-0ED8-615E-687CE03B9F7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82730" y="3361788"/>
            <a:ext cx="1226076" cy="220694"/>
          </a:xfrm>
          <a:prstGeom prst="rect">
            <a:avLst/>
          </a:prstGeom>
        </p:spPr>
      </p:pic>
      <p:pic>
        <p:nvPicPr>
          <p:cNvPr id="29" name="Picture 11">
            <a:extLst>
              <a:ext uri="{FF2B5EF4-FFF2-40B4-BE49-F238E27FC236}">
                <a16:creationId xmlns:a16="http://schemas.microsoft.com/office/drawing/2014/main" id="{797BC2D1-0969-3B83-BDF2-39837A644CC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2405632" y="4341099"/>
            <a:ext cx="513543" cy="513543"/>
          </a:xfrm>
          <a:prstGeom prst="rect">
            <a:avLst/>
          </a:prstGeom>
        </p:spPr>
      </p:pic>
      <p:pic>
        <p:nvPicPr>
          <p:cNvPr id="30" name="Picture 12">
            <a:extLst>
              <a:ext uri="{FF2B5EF4-FFF2-40B4-BE49-F238E27FC236}">
                <a16:creationId xmlns:a16="http://schemas.microsoft.com/office/drawing/2014/main" id="{A987BE05-4F8B-4FE8-405F-988CF007EAF7}"/>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248556" y="3827100"/>
            <a:ext cx="473883" cy="467367"/>
          </a:xfrm>
          <a:prstGeom prst="rect">
            <a:avLst/>
          </a:prstGeom>
        </p:spPr>
      </p:pic>
      <p:pic>
        <p:nvPicPr>
          <p:cNvPr id="31" name="Picture 15">
            <a:extLst>
              <a:ext uri="{FF2B5EF4-FFF2-40B4-BE49-F238E27FC236}">
                <a16:creationId xmlns:a16="http://schemas.microsoft.com/office/drawing/2014/main" id="{EE02B146-DE4A-F899-678D-2769D820415C}"/>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2201303" y="3874591"/>
            <a:ext cx="867693" cy="372385"/>
          </a:xfrm>
          <a:prstGeom prst="rect">
            <a:avLst/>
          </a:prstGeom>
        </p:spPr>
      </p:pic>
      <p:pic>
        <p:nvPicPr>
          <p:cNvPr id="32" name="Picture 16">
            <a:extLst>
              <a:ext uri="{FF2B5EF4-FFF2-40B4-BE49-F238E27FC236}">
                <a16:creationId xmlns:a16="http://schemas.microsoft.com/office/drawing/2014/main" id="{59E5007B-5058-9217-6491-B7E1BC080F40}"/>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291197" y="3874591"/>
            <a:ext cx="783967" cy="372385"/>
          </a:xfrm>
          <a:prstGeom prst="rect">
            <a:avLst/>
          </a:prstGeom>
        </p:spPr>
      </p:pic>
      <p:pic>
        <p:nvPicPr>
          <p:cNvPr id="33" name="Picture 21">
            <a:extLst>
              <a:ext uri="{FF2B5EF4-FFF2-40B4-BE49-F238E27FC236}">
                <a16:creationId xmlns:a16="http://schemas.microsoft.com/office/drawing/2014/main" id="{CCAB4A48-8969-5A31-8642-62E869FEBB2F}"/>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3204516" y="4341099"/>
            <a:ext cx="486084" cy="481831"/>
          </a:xfrm>
          <a:prstGeom prst="rect">
            <a:avLst/>
          </a:prstGeom>
        </p:spPr>
      </p:pic>
      <p:pic>
        <p:nvPicPr>
          <p:cNvPr id="34" name="Picture 24">
            <a:extLst>
              <a:ext uri="{FF2B5EF4-FFF2-40B4-BE49-F238E27FC236}">
                <a16:creationId xmlns:a16="http://schemas.microsoft.com/office/drawing/2014/main" id="{14164B57-DF4B-A756-DBDE-F48C26090989}"/>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3281435" y="3276600"/>
            <a:ext cx="416112" cy="416112"/>
          </a:xfrm>
          <a:prstGeom prst="rect">
            <a:avLst/>
          </a:prstGeom>
        </p:spPr>
      </p:pic>
      <p:pic>
        <p:nvPicPr>
          <p:cNvPr id="35" name="Immagine 34">
            <a:extLst>
              <a:ext uri="{FF2B5EF4-FFF2-40B4-BE49-F238E27FC236}">
                <a16:creationId xmlns:a16="http://schemas.microsoft.com/office/drawing/2014/main" id="{9A8C0690-CF07-62A3-9E42-5927261B4D4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7200" y="4296484"/>
            <a:ext cx="706523" cy="529891"/>
          </a:xfrm>
          <a:prstGeom prst="rect">
            <a:avLst/>
          </a:prstGeom>
        </p:spPr>
      </p:pic>
      <p:pic>
        <p:nvPicPr>
          <p:cNvPr id="36" name="Immagine 35">
            <a:extLst>
              <a:ext uri="{FF2B5EF4-FFF2-40B4-BE49-F238E27FC236}">
                <a16:creationId xmlns:a16="http://schemas.microsoft.com/office/drawing/2014/main" id="{76186267-3C78-D25F-61DC-F288D4E35D8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57481" y="3680269"/>
            <a:ext cx="566707" cy="566707"/>
          </a:xfrm>
          <a:prstGeom prst="rect">
            <a:avLst/>
          </a:prstGeom>
        </p:spPr>
      </p:pic>
      <p:pic>
        <p:nvPicPr>
          <p:cNvPr id="37" name="Picture 8">
            <a:extLst>
              <a:ext uri="{FF2B5EF4-FFF2-40B4-BE49-F238E27FC236}">
                <a16:creationId xmlns:a16="http://schemas.microsoft.com/office/drawing/2014/main" id="{2A4265A9-E82A-DCBE-1F92-D69D564D596F}"/>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4313124" y="4189335"/>
            <a:ext cx="1151291" cy="228819"/>
          </a:xfrm>
          <a:prstGeom prst="rect">
            <a:avLst/>
          </a:prstGeom>
        </p:spPr>
      </p:pic>
      <p:pic>
        <p:nvPicPr>
          <p:cNvPr id="38" name="Picture 17">
            <a:extLst>
              <a:ext uri="{FF2B5EF4-FFF2-40B4-BE49-F238E27FC236}">
                <a16:creationId xmlns:a16="http://schemas.microsoft.com/office/drawing/2014/main" id="{64BA6D49-1232-FCE3-0D56-D76357D6AEC7}"/>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a:off x="6879244" y="3303304"/>
            <a:ext cx="786002" cy="620529"/>
          </a:xfrm>
          <a:prstGeom prst="rect">
            <a:avLst/>
          </a:prstGeom>
        </p:spPr>
      </p:pic>
      <p:pic>
        <p:nvPicPr>
          <p:cNvPr id="39" name="Picture 18">
            <a:extLst>
              <a:ext uri="{FF2B5EF4-FFF2-40B4-BE49-F238E27FC236}">
                <a16:creationId xmlns:a16="http://schemas.microsoft.com/office/drawing/2014/main" id="{7AEFD959-8EEA-6685-193C-5AC77CB4106E}"/>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a:xfrm>
            <a:off x="4431069" y="4522910"/>
            <a:ext cx="466995" cy="419690"/>
          </a:xfrm>
          <a:prstGeom prst="rect">
            <a:avLst/>
          </a:prstGeom>
        </p:spPr>
      </p:pic>
      <p:pic>
        <p:nvPicPr>
          <p:cNvPr id="40" name="Picture 22">
            <a:extLst>
              <a:ext uri="{FF2B5EF4-FFF2-40B4-BE49-F238E27FC236}">
                <a16:creationId xmlns:a16="http://schemas.microsoft.com/office/drawing/2014/main" id="{F27E2C7D-E26D-9E72-2B29-32B1CA5BD2B9}"/>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5655577" y="4072563"/>
            <a:ext cx="1008651" cy="334940"/>
          </a:xfrm>
          <a:prstGeom prst="rect">
            <a:avLst/>
          </a:prstGeom>
        </p:spPr>
      </p:pic>
      <p:pic>
        <p:nvPicPr>
          <p:cNvPr id="41" name="Picture 25">
            <a:extLst>
              <a:ext uri="{FF2B5EF4-FFF2-40B4-BE49-F238E27FC236}">
                <a16:creationId xmlns:a16="http://schemas.microsoft.com/office/drawing/2014/main" id="{39A47175-D762-B69E-08B6-D486F0797977}"/>
              </a:ext>
            </a:extLst>
          </p:cNvPr>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a:xfrm>
            <a:off x="5270873" y="4610462"/>
            <a:ext cx="1120615" cy="285757"/>
          </a:xfrm>
          <a:prstGeom prst="rect">
            <a:avLst/>
          </a:prstGeom>
        </p:spPr>
      </p:pic>
      <p:pic>
        <p:nvPicPr>
          <p:cNvPr id="42" name="Picture 27">
            <a:extLst>
              <a:ext uri="{FF2B5EF4-FFF2-40B4-BE49-F238E27FC236}">
                <a16:creationId xmlns:a16="http://schemas.microsoft.com/office/drawing/2014/main" id="{40CE5B14-839C-AD4E-AB00-8EED7D601E87}"/>
              </a:ext>
            </a:extLst>
          </p:cNvPr>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a:xfrm>
            <a:off x="6619111" y="4612843"/>
            <a:ext cx="1375767" cy="348879"/>
          </a:xfrm>
          <a:prstGeom prst="rect">
            <a:avLst/>
          </a:prstGeom>
        </p:spPr>
      </p:pic>
      <p:pic>
        <p:nvPicPr>
          <p:cNvPr id="43" name="Picture 28">
            <a:extLst>
              <a:ext uri="{FF2B5EF4-FFF2-40B4-BE49-F238E27FC236}">
                <a16:creationId xmlns:a16="http://schemas.microsoft.com/office/drawing/2014/main" id="{3363D4A6-E74C-50C2-79B8-C38BA2CB0D4C}"/>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a:xfrm>
            <a:off x="6821742" y="4101428"/>
            <a:ext cx="1345253" cy="348879"/>
          </a:xfrm>
          <a:prstGeom prst="rect">
            <a:avLst/>
          </a:prstGeom>
        </p:spPr>
      </p:pic>
      <p:pic>
        <p:nvPicPr>
          <p:cNvPr id="44" name="Picture 29">
            <a:extLst>
              <a:ext uri="{FF2B5EF4-FFF2-40B4-BE49-F238E27FC236}">
                <a16:creationId xmlns:a16="http://schemas.microsoft.com/office/drawing/2014/main" id="{2F1CD8DF-DFFE-24B5-E60A-8C59A1E10B7E}"/>
              </a:ext>
            </a:extLst>
          </p:cNvPr>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a:xfrm>
            <a:off x="4321582" y="3498889"/>
            <a:ext cx="1117802" cy="590511"/>
          </a:xfrm>
          <a:prstGeom prst="rect">
            <a:avLst/>
          </a:prstGeom>
        </p:spPr>
      </p:pic>
      <p:pic>
        <p:nvPicPr>
          <p:cNvPr id="45" name="Picture 30">
            <a:extLst>
              <a:ext uri="{FF2B5EF4-FFF2-40B4-BE49-F238E27FC236}">
                <a16:creationId xmlns:a16="http://schemas.microsoft.com/office/drawing/2014/main" id="{5C7EFBE0-94F3-5730-104E-DE2ABBED7077}"/>
              </a:ext>
            </a:extLst>
          </p:cNvPr>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a:xfrm>
            <a:off x="5515590" y="3484938"/>
            <a:ext cx="1133498" cy="522316"/>
          </a:xfrm>
          <a:prstGeom prst="rect">
            <a:avLst/>
          </a:prstGeom>
        </p:spPr>
      </p:pic>
      <p:pic>
        <p:nvPicPr>
          <p:cNvPr id="46" name="Picture 9">
            <a:extLst>
              <a:ext uri="{FF2B5EF4-FFF2-40B4-BE49-F238E27FC236}">
                <a16:creationId xmlns:a16="http://schemas.microsoft.com/office/drawing/2014/main" id="{48B80369-428D-192B-EBBE-F133644DBDB3}"/>
              </a:ext>
            </a:extLst>
          </p:cNvPr>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a:xfrm>
            <a:off x="10695844" y="3344250"/>
            <a:ext cx="1002061" cy="215443"/>
          </a:xfrm>
          <a:prstGeom prst="rect">
            <a:avLst/>
          </a:prstGeom>
        </p:spPr>
      </p:pic>
      <p:pic>
        <p:nvPicPr>
          <p:cNvPr id="47" name="Picture 19">
            <a:extLst>
              <a:ext uri="{FF2B5EF4-FFF2-40B4-BE49-F238E27FC236}">
                <a16:creationId xmlns:a16="http://schemas.microsoft.com/office/drawing/2014/main" id="{F8A80898-C5FE-5508-51EA-C5415C67FDD9}"/>
              </a:ext>
            </a:extLst>
          </p:cNvPr>
          <p:cNvPicPr>
            <a:picLocks noChangeAspect="1"/>
          </p:cNvPicPr>
          <p:nvPr/>
        </p:nvPicPr>
        <p:blipFill>
          <a:blip r:embed="rId24" cstate="screen">
            <a:extLst>
              <a:ext uri="{28A0092B-C50C-407E-A947-70E740481C1C}">
                <a14:useLocalDpi xmlns:a14="http://schemas.microsoft.com/office/drawing/2010/main"/>
              </a:ext>
            </a:extLst>
          </a:blip>
          <a:srcRect/>
          <a:stretch>
            <a:fillRect/>
          </a:stretch>
        </p:blipFill>
        <p:spPr>
          <a:xfrm>
            <a:off x="9512108" y="3327400"/>
            <a:ext cx="1014139" cy="176373"/>
          </a:xfrm>
          <a:prstGeom prst="rect">
            <a:avLst/>
          </a:prstGeom>
        </p:spPr>
      </p:pic>
      <p:pic>
        <p:nvPicPr>
          <p:cNvPr id="48" name="Picture 20">
            <a:extLst>
              <a:ext uri="{FF2B5EF4-FFF2-40B4-BE49-F238E27FC236}">
                <a16:creationId xmlns:a16="http://schemas.microsoft.com/office/drawing/2014/main" id="{2F4E6C2D-1B68-E519-FF5B-63335B8D40FC}"/>
              </a:ext>
            </a:extLst>
          </p:cNvPr>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a:xfrm>
            <a:off x="8553987" y="3276600"/>
            <a:ext cx="791675" cy="414210"/>
          </a:xfrm>
          <a:prstGeom prst="rect">
            <a:avLst/>
          </a:prstGeom>
        </p:spPr>
      </p:pic>
      <p:pic>
        <p:nvPicPr>
          <p:cNvPr id="49" name="Picture 12">
            <a:extLst>
              <a:ext uri="{FF2B5EF4-FFF2-40B4-BE49-F238E27FC236}">
                <a16:creationId xmlns:a16="http://schemas.microsoft.com/office/drawing/2014/main" id="{CCC8C53A-93F1-EED9-C5F5-DAFC75F41D0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0450615" y="4296879"/>
            <a:ext cx="473883" cy="467367"/>
          </a:xfrm>
          <a:prstGeom prst="rect">
            <a:avLst/>
          </a:prstGeom>
        </p:spPr>
      </p:pic>
      <p:pic>
        <p:nvPicPr>
          <p:cNvPr id="50" name="Grafik 2">
            <a:extLst>
              <a:ext uri="{FF2B5EF4-FFF2-40B4-BE49-F238E27FC236}">
                <a16:creationId xmlns:a16="http://schemas.microsoft.com/office/drawing/2014/main" id="{E3163D4A-B3F3-EE8B-4F6F-61B9C52C2434}"/>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602575" y="3829007"/>
            <a:ext cx="1171852" cy="377140"/>
          </a:xfrm>
          <a:prstGeom prst="rect">
            <a:avLst/>
          </a:prstGeom>
        </p:spPr>
      </p:pic>
      <p:pic>
        <p:nvPicPr>
          <p:cNvPr id="51" name="Immagine 50" descr="Immagine che contiene testo&#10;&#10;Descrizione generata automaticamente">
            <a:extLst>
              <a:ext uri="{FF2B5EF4-FFF2-40B4-BE49-F238E27FC236}">
                <a16:creationId xmlns:a16="http://schemas.microsoft.com/office/drawing/2014/main" id="{B7BC292A-2F16-B6F5-3DD8-F4EC943BCBD3}"/>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608496" y="4384783"/>
            <a:ext cx="1603598" cy="291302"/>
          </a:xfrm>
          <a:prstGeom prst="rect">
            <a:avLst/>
          </a:prstGeom>
        </p:spPr>
      </p:pic>
      <p:pic>
        <p:nvPicPr>
          <p:cNvPr id="52" name="Immagine 51">
            <a:extLst>
              <a:ext uri="{FF2B5EF4-FFF2-40B4-BE49-F238E27FC236}">
                <a16:creationId xmlns:a16="http://schemas.microsoft.com/office/drawing/2014/main" id="{11E8ED72-A7B7-491A-B7DE-3AF0213DB399}"/>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1241613" y="3759749"/>
            <a:ext cx="649028" cy="870048"/>
          </a:xfrm>
          <a:prstGeom prst="rect">
            <a:avLst/>
          </a:prstGeom>
        </p:spPr>
      </p:pic>
      <p:sp>
        <p:nvSpPr>
          <p:cNvPr id="53" name="TextBox 10">
            <a:extLst>
              <a:ext uri="{FF2B5EF4-FFF2-40B4-BE49-F238E27FC236}">
                <a16:creationId xmlns:a16="http://schemas.microsoft.com/office/drawing/2014/main" id="{D4082435-43E7-989B-BC9E-6D11B064E509}"/>
              </a:ext>
            </a:extLst>
          </p:cNvPr>
          <p:cNvSpPr txBox="1"/>
          <p:nvPr/>
        </p:nvSpPr>
        <p:spPr>
          <a:xfrm>
            <a:off x="4207862" y="2504720"/>
            <a:ext cx="3832386" cy="943656"/>
          </a:xfrm>
          <a:prstGeom prst="rect">
            <a:avLst/>
          </a:prstGeom>
        </p:spPr>
        <p:txBody>
          <a:bodyPr wrap="square" lIns="0" tIns="0" rIns="0" bIns="0" rtlCol="0" anchor="t">
            <a:spAutoFit/>
          </a:bodyPr>
          <a:lstStyle/>
          <a:p>
            <a:pPr algn="just">
              <a:lnSpc>
                <a:spcPts val="1493"/>
              </a:lnSpc>
            </a:pPr>
            <a:r>
              <a:rPr lang="en-US" sz="933" dirty="0">
                <a:solidFill>
                  <a:srgbClr val="000000"/>
                </a:solidFill>
                <a:latin typeface="Roboto"/>
              </a:rPr>
              <a:t>ASG is among the market leaders in manufacturing of bespoke magnets for MRI imaging and oncologic therapy applications.  Furthermore, ASG has developed a full value chain for manufacturing and integrating cryogen free MRI systems, based on a proprietary technology of MgB2 superconductors.</a:t>
            </a:r>
          </a:p>
        </p:txBody>
      </p:sp>
      <p:sp>
        <p:nvSpPr>
          <p:cNvPr id="54" name="TextBox 10">
            <a:extLst>
              <a:ext uri="{FF2B5EF4-FFF2-40B4-BE49-F238E27FC236}">
                <a16:creationId xmlns:a16="http://schemas.microsoft.com/office/drawing/2014/main" id="{903CC45D-570E-B5CA-5330-9E2A788457E2}"/>
              </a:ext>
            </a:extLst>
          </p:cNvPr>
          <p:cNvSpPr txBox="1"/>
          <p:nvPr/>
        </p:nvSpPr>
        <p:spPr>
          <a:xfrm>
            <a:off x="8454014" y="2454870"/>
            <a:ext cx="3243891" cy="751296"/>
          </a:xfrm>
          <a:prstGeom prst="rect">
            <a:avLst/>
          </a:prstGeom>
        </p:spPr>
        <p:txBody>
          <a:bodyPr wrap="square" lIns="0" tIns="0" rIns="0" bIns="0" rtlCol="0" anchor="t">
            <a:spAutoFit/>
          </a:bodyPr>
          <a:lstStyle/>
          <a:p>
            <a:pPr algn="just">
              <a:lnSpc>
                <a:spcPts val="1493"/>
              </a:lnSpc>
            </a:pPr>
            <a:r>
              <a:rPr lang="en-US" sz="933" dirty="0">
                <a:solidFill>
                  <a:srgbClr val="000000"/>
                </a:solidFill>
                <a:latin typeface="Roboto"/>
              </a:rPr>
              <a:t>ASG is at the forefront of the technology for the development of superconducting magnetic energy confinement systems (SMES), superconducting power cables and superconducting fault current limiters (SFCL). </a:t>
            </a:r>
          </a:p>
        </p:txBody>
      </p:sp>
      <p:pic>
        <p:nvPicPr>
          <p:cNvPr id="55" name="Picture 2">
            <a:extLst>
              <a:ext uri="{FF2B5EF4-FFF2-40B4-BE49-F238E27FC236}">
                <a16:creationId xmlns:a16="http://schemas.microsoft.com/office/drawing/2014/main" id="{7F829F34-F1C9-B7ED-1154-865FC04E4FFB}"/>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a:fillRect/>
          </a:stretch>
        </p:blipFill>
        <p:spPr>
          <a:xfrm>
            <a:off x="442357" y="1636798"/>
            <a:ext cx="720000" cy="791209"/>
          </a:xfrm>
          <a:prstGeom prst="rect">
            <a:avLst/>
          </a:prstGeom>
        </p:spPr>
      </p:pic>
      <p:pic>
        <p:nvPicPr>
          <p:cNvPr id="56" name="Picture 3">
            <a:extLst>
              <a:ext uri="{FF2B5EF4-FFF2-40B4-BE49-F238E27FC236}">
                <a16:creationId xmlns:a16="http://schemas.microsoft.com/office/drawing/2014/main" id="{7C943E72-A0EA-B52C-4896-536BF063F5DA}"/>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a:fillRect/>
          </a:stretch>
        </p:blipFill>
        <p:spPr>
          <a:xfrm>
            <a:off x="8454014" y="1622578"/>
            <a:ext cx="720000" cy="722710"/>
          </a:xfrm>
          <a:prstGeom prst="rect">
            <a:avLst/>
          </a:prstGeom>
        </p:spPr>
      </p:pic>
      <p:pic>
        <p:nvPicPr>
          <p:cNvPr id="57" name="Picture 4">
            <a:extLst>
              <a:ext uri="{FF2B5EF4-FFF2-40B4-BE49-F238E27FC236}">
                <a16:creationId xmlns:a16="http://schemas.microsoft.com/office/drawing/2014/main" id="{D51FBF25-CAC9-3ABF-4453-1E7A2F6084E3}"/>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a:fillRect/>
          </a:stretch>
        </p:blipFill>
        <p:spPr>
          <a:xfrm>
            <a:off x="4332149" y="1695481"/>
            <a:ext cx="720000" cy="651429"/>
          </a:xfrm>
          <a:prstGeom prst="rect">
            <a:avLst/>
          </a:prstGeom>
        </p:spPr>
      </p:pic>
      <p:sp>
        <p:nvSpPr>
          <p:cNvPr id="58" name="TextBox 11">
            <a:extLst>
              <a:ext uri="{FF2B5EF4-FFF2-40B4-BE49-F238E27FC236}">
                <a16:creationId xmlns:a16="http://schemas.microsoft.com/office/drawing/2014/main" id="{4AF3B0D8-6AAB-D46D-6685-522638224A31}"/>
              </a:ext>
            </a:extLst>
          </p:cNvPr>
          <p:cNvSpPr txBox="1"/>
          <p:nvPr/>
        </p:nvSpPr>
        <p:spPr>
          <a:xfrm>
            <a:off x="3128077" y="863436"/>
            <a:ext cx="8446354" cy="584006"/>
          </a:xfrm>
          <a:prstGeom prst="rect">
            <a:avLst/>
          </a:prstGeom>
        </p:spPr>
        <p:txBody>
          <a:bodyPr wrap="square" lIns="0" tIns="0" rIns="0" bIns="0" rtlCol="0" anchor="t">
            <a:spAutoFit/>
          </a:bodyPr>
          <a:lstStyle/>
          <a:p>
            <a:pPr>
              <a:lnSpc>
                <a:spcPts val="2239"/>
              </a:lnSpc>
            </a:pPr>
            <a:r>
              <a:rPr lang="en-US" sz="2667" dirty="0">
                <a:latin typeface="Lovelo"/>
              </a:rPr>
              <a:t>Asg organization: four strategic business units to match our markets at best</a:t>
            </a:r>
          </a:p>
        </p:txBody>
      </p:sp>
      <p:sp>
        <p:nvSpPr>
          <p:cNvPr id="61" name="Freeform 4">
            <a:extLst>
              <a:ext uri="{FF2B5EF4-FFF2-40B4-BE49-F238E27FC236}">
                <a16:creationId xmlns:a16="http://schemas.microsoft.com/office/drawing/2014/main" id="{BE6730F5-481A-BA18-E7ED-E06E270D06F3}"/>
              </a:ext>
            </a:extLst>
          </p:cNvPr>
          <p:cNvSpPr/>
          <p:nvPr/>
        </p:nvSpPr>
        <p:spPr>
          <a:xfrm>
            <a:off x="506768" y="5376021"/>
            <a:ext cx="694579" cy="69457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it-IT" sz="1200"/>
          </a:p>
        </p:txBody>
      </p:sp>
      <p:sp>
        <p:nvSpPr>
          <p:cNvPr id="62" name="TextBox 11">
            <a:extLst>
              <a:ext uri="{FF2B5EF4-FFF2-40B4-BE49-F238E27FC236}">
                <a16:creationId xmlns:a16="http://schemas.microsoft.com/office/drawing/2014/main" id="{AA1F08B2-34C5-82C7-B7A2-C5E3251549B3}"/>
              </a:ext>
            </a:extLst>
          </p:cNvPr>
          <p:cNvSpPr txBox="1"/>
          <p:nvPr/>
        </p:nvSpPr>
        <p:spPr>
          <a:xfrm>
            <a:off x="965200" y="5510467"/>
            <a:ext cx="2363323" cy="282129"/>
          </a:xfrm>
          <a:prstGeom prst="rect">
            <a:avLst/>
          </a:prstGeom>
        </p:spPr>
        <p:txBody>
          <a:bodyPr wrap="square" lIns="0" tIns="0" rIns="0" bIns="0" rtlCol="0" anchor="t">
            <a:spAutoFit/>
          </a:bodyPr>
          <a:lstStyle/>
          <a:p>
            <a:pPr algn="ctr">
              <a:lnSpc>
                <a:spcPts val="2239"/>
              </a:lnSpc>
            </a:pPr>
            <a:r>
              <a:rPr lang="en-US" sz="1867" dirty="0">
                <a:latin typeface="Lovelo"/>
              </a:rPr>
              <a:t>materials</a:t>
            </a:r>
          </a:p>
        </p:txBody>
      </p:sp>
      <p:sp>
        <p:nvSpPr>
          <p:cNvPr id="63" name="TextBox 10">
            <a:extLst>
              <a:ext uri="{FF2B5EF4-FFF2-40B4-BE49-F238E27FC236}">
                <a16:creationId xmlns:a16="http://schemas.microsoft.com/office/drawing/2014/main" id="{3B82AE8A-0A7B-2915-BAF1-A4D99DB42A73}"/>
              </a:ext>
            </a:extLst>
          </p:cNvPr>
          <p:cNvSpPr txBox="1"/>
          <p:nvPr/>
        </p:nvSpPr>
        <p:spPr>
          <a:xfrm>
            <a:off x="3084685" y="5451838"/>
            <a:ext cx="7534203" cy="563167"/>
          </a:xfrm>
          <a:prstGeom prst="rect">
            <a:avLst/>
          </a:prstGeom>
        </p:spPr>
        <p:txBody>
          <a:bodyPr wrap="square" lIns="0" tIns="0" rIns="0" bIns="0" rtlCol="0" anchor="t">
            <a:spAutoFit/>
          </a:bodyPr>
          <a:lstStyle/>
          <a:p>
            <a:pPr algn="just">
              <a:lnSpc>
                <a:spcPts val="1493"/>
              </a:lnSpc>
            </a:pPr>
            <a:r>
              <a:rPr lang="en-US" sz="1066" dirty="0">
                <a:solidFill>
                  <a:srgbClr val="000000"/>
                </a:solidFill>
                <a:latin typeface="Roboto"/>
              </a:rPr>
              <a:t>ASG is heavily engaged in superconducting </a:t>
            </a:r>
            <a:r>
              <a:rPr lang="en-US" sz="1066" b="1" dirty="0">
                <a:solidFill>
                  <a:srgbClr val="000000"/>
                </a:solidFill>
                <a:latin typeface="Roboto"/>
              </a:rPr>
              <a:t>wire development and production with a dedicated plant</a:t>
            </a:r>
            <a:r>
              <a:rPr lang="en-US" sz="1066" dirty="0">
                <a:solidFill>
                  <a:srgbClr val="000000"/>
                </a:solidFill>
                <a:latin typeface="Roboto"/>
              </a:rPr>
              <a:t>, controlling the materials manufacturing and supply is a critical advantage in this fast-developing business, eliminating the dependence from non-EU suppliers of HTS materials. MgB2 is our material of choice</a:t>
            </a:r>
          </a:p>
        </p:txBody>
      </p:sp>
      <p:pic>
        <p:nvPicPr>
          <p:cNvPr id="64" name="Picture 12">
            <a:extLst>
              <a:ext uri="{FF2B5EF4-FFF2-40B4-BE49-F238E27FC236}">
                <a16:creationId xmlns:a16="http://schemas.microsoft.com/office/drawing/2014/main" id="{3CA9E1FA-EE54-30E5-0C18-A46314F6E36D}"/>
              </a:ext>
            </a:extLst>
          </p:cNvPr>
          <p:cNvPicPr>
            <a:picLocks noChangeAspect="1"/>
          </p:cNvPicPr>
          <p:nvPr/>
        </p:nvPicPr>
        <p:blipFill>
          <a:blip r:embed="rId37" cstate="email">
            <a:extLst>
              <a:ext uri="{28A0092B-C50C-407E-A947-70E740481C1C}">
                <a14:useLocalDpi xmlns:a14="http://schemas.microsoft.com/office/drawing/2010/main" val="0"/>
              </a:ext>
            </a:extLst>
          </a:blip>
          <a:srcRect/>
          <a:stretch>
            <a:fillRect/>
          </a:stretch>
        </p:blipFill>
        <p:spPr>
          <a:xfrm>
            <a:off x="10761048" y="5460529"/>
            <a:ext cx="391013" cy="385636"/>
          </a:xfrm>
          <a:prstGeom prst="rect">
            <a:avLst/>
          </a:prstGeom>
          <a:solidFill>
            <a:schemeClr val="bg1"/>
          </a:solidFill>
        </p:spPr>
      </p:pic>
      <p:pic>
        <p:nvPicPr>
          <p:cNvPr id="65" name="Picture 21">
            <a:extLst>
              <a:ext uri="{FF2B5EF4-FFF2-40B4-BE49-F238E27FC236}">
                <a16:creationId xmlns:a16="http://schemas.microsoft.com/office/drawing/2014/main" id="{9A58543B-B3B6-444D-3B61-F724AFF38F5B}"/>
              </a:ext>
            </a:extLst>
          </p:cNvPr>
          <p:cNvPicPr>
            <a:picLocks noChangeAspect="1"/>
          </p:cNvPicPr>
          <p:nvPr/>
        </p:nvPicPr>
        <p:blipFill>
          <a:blip r:embed="rId38" cstate="email">
            <a:extLst>
              <a:ext uri="{28A0092B-C50C-407E-A947-70E740481C1C}">
                <a14:useLocalDpi xmlns:a14="http://schemas.microsoft.com/office/drawing/2010/main" val="0"/>
              </a:ext>
            </a:extLst>
          </a:blip>
          <a:srcRect/>
          <a:stretch>
            <a:fillRect/>
          </a:stretch>
        </p:blipFill>
        <p:spPr>
          <a:xfrm>
            <a:off x="11370621" y="5460530"/>
            <a:ext cx="391013" cy="387591"/>
          </a:xfrm>
          <a:prstGeom prst="rect">
            <a:avLst/>
          </a:prstGeom>
          <a:solidFill>
            <a:schemeClr val="bg1"/>
          </a:solidFill>
        </p:spPr>
      </p:pic>
      <p:pic>
        <p:nvPicPr>
          <p:cNvPr id="67" name="Picture 3">
            <a:extLst>
              <a:ext uri="{FF2B5EF4-FFF2-40B4-BE49-F238E27FC236}">
                <a16:creationId xmlns:a16="http://schemas.microsoft.com/office/drawing/2014/main" id="{C8A9CFC1-1A1B-56DC-E005-44A6C3FD2D73}"/>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a:stretch/>
        </p:blipFill>
        <p:spPr>
          <a:xfrm>
            <a:off x="457201" y="4894411"/>
            <a:ext cx="953223" cy="224332"/>
          </a:xfrm>
          <a:prstGeom prst="rect">
            <a:avLst/>
          </a:prstGeom>
          <a:solidFill>
            <a:schemeClr val="bg1"/>
          </a:solidFill>
        </p:spPr>
      </p:pic>
      <p:pic>
        <p:nvPicPr>
          <p:cNvPr id="68" name="Immagine 67" descr="Immagine che contiene testo, orologio, calibro&#10;&#10;Descrizione generata automaticamente">
            <a:extLst>
              <a:ext uri="{FF2B5EF4-FFF2-40B4-BE49-F238E27FC236}">
                <a16:creationId xmlns:a16="http://schemas.microsoft.com/office/drawing/2014/main" id="{A0B9A4E1-7170-C906-307E-17EAD50B9BA3}"/>
              </a:ext>
            </a:extLst>
          </p:cNvPr>
          <p:cNvPicPr>
            <a:picLocks noChangeAspect="1"/>
          </p:cNvPicPr>
          <p:nvPr/>
        </p:nvPicPr>
        <p:blipFill rotWithShape="1">
          <a:blip r:embed="rId40" cstate="print">
            <a:extLst>
              <a:ext uri="{28A0092B-C50C-407E-A947-70E740481C1C}">
                <a14:useLocalDpi xmlns:a14="http://schemas.microsoft.com/office/drawing/2010/main" val="0"/>
              </a:ext>
            </a:extLst>
          </a:blip>
          <a:srcRect/>
          <a:stretch/>
        </p:blipFill>
        <p:spPr>
          <a:xfrm>
            <a:off x="1484674" y="4905610"/>
            <a:ext cx="694977" cy="230636"/>
          </a:xfrm>
          <a:prstGeom prst="rect">
            <a:avLst/>
          </a:prstGeom>
          <a:solidFill>
            <a:schemeClr val="bg1"/>
          </a:solidFill>
        </p:spPr>
      </p:pic>
      <p:pic>
        <p:nvPicPr>
          <p:cNvPr id="69" name="Picture 8">
            <a:extLst>
              <a:ext uri="{FF2B5EF4-FFF2-40B4-BE49-F238E27FC236}">
                <a16:creationId xmlns:a16="http://schemas.microsoft.com/office/drawing/2014/main" id="{4F580D2A-DD02-3635-EE70-55315E4F1412}"/>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582432" y="4825802"/>
            <a:ext cx="870497" cy="383019"/>
          </a:xfrm>
          <a:prstGeom prst="rect">
            <a:avLst/>
          </a:prstGeom>
          <a:solidFill>
            <a:schemeClr val="bg1"/>
          </a:solidFill>
        </p:spPr>
      </p:pic>
      <p:pic>
        <p:nvPicPr>
          <p:cNvPr id="70" name="Picture 10">
            <a:extLst>
              <a:ext uri="{FF2B5EF4-FFF2-40B4-BE49-F238E27FC236}">
                <a16:creationId xmlns:a16="http://schemas.microsoft.com/office/drawing/2014/main" id="{EF65C853-F714-D1D9-1509-51BB94718B1D}"/>
              </a:ext>
            </a:extLst>
          </p:cNvPr>
          <p:cNvPicPr>
            <a:picLocks noChangeAspect="1"/>
          </p:cNvPicPr>
          <p:nvPr/>
        </p:nvPicPr>
        <p:blipFill rotWithShape="1">
          <a:blip r:embed="rId42" cstate="email">
            <a:extLst>
              <a:ext uri="{28A0092B-C50C-407E-A947-70E740481C1C}">
                <a14:useLocalDpi xmlns:a14="http://schemas.microsoft.com/office/drawing/2010/main" val="0"/>
              </a:ext>
            </a:extLst>
          </a:blip>
          <a:srcRect/>
          <a:stretch/>
        </p:blipFill>
        <p:spPr>
          <a:xfrm>
            <a:off x="9527372" y="4825074"/>
            <a:ext cx="525097" cy="379725"/>
          </a:xfrm>
          <a:prstGeom prst="rect">
            <a:avLst/>
          </a:prstGeom>
          <a:solidFill>
            <a:schemeClr val="bg1"/>
          </a:solidFill>
        </p:spPr>
      </p:pic>
      <p:sp>
        <p:nvSpPr>
          <p:cNvPr id="2" name="Freeform 11">
            <a:extLst>
              <a:ext uri="{FF2B5EF4-FFF2-40B4-BE49-F238E27FC236}">
                <a16:creationId xmlns:a16="http://schemas.microsoft.com/office/drawing/2014/main" id="{1D87D98C-B672-B868-F036-F7CECC0FAF94}"/>
              </a:ext>
            </a:extLst>
          </p:cNvPr>
          <p:cNvSpPr/>
          <p:nvPr/>
        </p:nvSpPr>
        <p:spPr>
          <a:xfrm>
            <a:off x="518230" y="827178"/>
            <a:ext cx="2235393" cy="665029"/>
          </a:xfrm>
          <a:custGeom>
            <a:avLst/>
            <a:gdLst/>
            <a:ahLst/>
            <a:cxnLst/>
            <a:rect l="l" t="t" r="r" b="b"/>
            <a:pathLst>
              <a:path w="3353090" h="997544">
                <a:moveTo>
                  <a:pt x="0" y="0"/>
                </a:moveTo>
                <a:lnTo>
                  <a:pt x="3353090" y="0"/>
                </a:lnTo>
                <a:lnTo>
                  <a:pt x="3353090" y="997545"/>
                </a:lnTo>
                <a:lnTo>
                  <a:pt x="0" y="997545"/>
                </a:lnTo>
                <a:lnTo>
                  <a:pt x="0" y="0"/>
                </a:lnTo>
                <a:close/>
              </a:path>
            </a:pathLst>
          </a:custGeom>
          <a:blipFill>
            <a:blip r:embed="rId43"/>
            <a:stretch>
              <a:fillRect l="-210" r="-210"/>
            </a:stretch>
          </a:blipFill>
        </p:spPr>
        <p:txBody>
          <a:bodyPr/>
          <a:lstStyle/>
          <a:p>
            <a:endParaRPr lang="it-IT" sz="1200"/>
          </a:p>
        </p:txBody>
      </p:sp>
      <p:sp>
        <p:nvSpPr>
          <p:cNvPr id="3" name="AutoShape 7">
            <a:extLst>
              <a:ext uri="{FF2B5EF4-FFF2-40B4-BE49-F238E27FC236}">
                <a16:creationId xmlns:a16="http://schemas.microsoft.com/office/drawing/2014/main" id="{671CCF07-B43D-FADF-C54C-6C539410B2CA}"/>
              </a:ext>
            </a:extLst>
          </p:cNvPr>
          <p:cNvSpPr/>
          <p:nvPr/>
        </p:nvSpPr>
        <p:spPr>
          <a:xfrm>
            <a:off x="1" y="6172200"/>
            <a:ext cx="12192000" cy="8380"/>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4" name="AutoShape 8">
            <a:extLst>
              <a:ext uri="{FF2B5EF4-FFF2-40B4-BE49-F238E27FC236}">
                <a16:creationId xmlns:a16="http://schemas.microsoft.com/office/drawing/2014/main" id="{F7BC9235-C772-DE86-4005-D4FD7AE908CA}"/>
              </a:ext>
            </a:extLst>
          </p:cNvPr>
          <p:cNvSpPr/>
          <p:nvPr/>
        </p:nvSpPr>
        <p:spPr>
          <a:xfrm flipV="1">
            <a:off x="1" y="656394"/>
            <a:ext cx="12192000" cy="26231"/>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5" name="AutoShape 8">
            <a:extLst>
              <a:ext uri="{FF2B5EF4-FFF2-40B4-BE49-F238E27FC236}">
                <a16:creationId xmlns:a16="http://schemas.microsoft.com/office/drawing/2014/main" id="{70251B5A-7014-055D-147C-1AFE0FD5D927}"/>
              </a:ext>
            </a:extLst>
          </p:cNvPr>
          <p:cNvSpPr/>
          <p:nvPr/>
        </p:nvSpPr>
        <p:spPr>
          <a:xfrm flipV="1">
            <a:off x="-13662" y="5250313"/>
            <a:ext cx="12192000" cy="26231"/>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6" name="AutoShape 2">
            <a:extLst>
              <a:ext uri="{FF2B5EF4-FFF2-40B4-BE49-F238E27FC236}">
                <a16:creationId xmlns:a16="http://schemas.microsoft.com/office/drawing/2014/main" id="{E0BD433E-70EE-B281-C682-9B7B9F9D61F4}"/>
              </a:ext>
            </a:extLst>
          </p:cNvPr>
          <p:cNvSpPr/>
          <p:nvPr/>
        </p:nvSpPr>
        <p:spPr>
          <a:xfrm rot="-5400000">
            <a:off x="6524980" y="3498889"/>
            <a:ext cx="3462923" cy="0"/>
          </a:xfrm>
          <a:prstGeom prst="line">
            <a:avLst/>
          </a:prstGeom>
          <a:ln w="19050" cap="flat">
            <a:solidFill>
              <a:schemeClr val="tx1"/>
            </a:solidFill>
            <a:prstDash val="solid"/>
            <a:headEnd type="none" w="sm" len="sm"/>
            <a:tailEnd type="none" w="sm" len="sm"/>
          </a:ln>
        </p:spPr>
        <p:txBody>
          <a:bodyPr/>
          <a:lstStyle/>
          <a:p>
            <a:endParaRPr lang="it-IT" sz="1200"/>
          </a:p>
        </p:txBody>
      </p:sp>
    </p:spTree>
    <p:extLst>
      <p:ext uri="{BB962C8B-B14F-4D97-AF65-F5344CB8AC3E}">
        <p14:creationId xmlns:p14="http://schemas.microsoft.com/office/powerpoint/2010/main" val="3041932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2E51669-E847-492B-85F0-A03858BFF0FA}"/>
              </a:ext>
            </a:extLst>
          </p:cNvPr>
          <p:cNvSpPr>
            <a:spLocks noGrp="1"/>
          </p:cNvSpPr>
          <p:nvPr>
            <p:ph type="title"/>
          </p:nvPr>
        </p:nvSpPr>
        <p:spPr>
          <a:xfrm>
            <a:off x="942975" y="436294"/>
            <a:ext cx="8848725" cy="3003075"/>
          </a:xfrm>
        </p:spPr>
        <p:txBody>
          <a:bodyPr>
            <a:normAutofit/>
          </a:bodyPr>
          <a:lstStyle/>
          <a:p>
            <a:pPr algn="ctr"/>
            <a:br>
              <a:rPr lang="es-ES" b="1" dirty="0"/>
            </a:br>
            <a:r>
              <a:rPr lang="en-GB" b="1" dirty="0"/>
              <a:t>Thank you for your attention!</a:t>
            </a:r>
            <a:endParaRPr lang="es-ES" b="1" dirty="0"/>
          </a:p>
        </p:txBody>
      </p:sp>
      <p:sp>
        <p:nvSpPr>
          <p:cNvPr id="9" name="Rectangle 5">
            <a:extLst>
              <a:ext uri="{FF2B5EF4-FFF2-40B4-BE49-F238E27FC236}">
                <a16:creationId xmlns:a16="http://schemas.microsoft.com/office/drawing/2014/main" id="{19645036-3059-4650-894D-B7339914168E}"/>
              </a:ext>
            </a:extLst>
          </p:cNvPr>
          <p:cNvSpPr>
            <a:spLocks noChangeArrowheads="1"/>
          </p:cNvSpPr>
          <p:nvPr/>
        </p:nvSpPr>
        <p:spPr bwMode="auto">
          <a:xfrm>
            <a:off x="463296" y="20726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DA37F1BA-207D-4DEE-85C8-81E54EFD004A}"/>
              </a:ext>
            </a:extLst>
          </p:cNvPr>
          <p:cNvSpPr txBox="1"/>
          <p:nvPr/>
        </p:nvSpPr>
        <p:spPr>
          <a:xfrm>
            <a:off x="9104473" y="4651451"/>
            <a:ext cx="4257964" cy="2062103"/>
          </a:xfrm>
          <a:prstGeom prst="rect">
            <a:avLst/>
          </a:prstGeom>
          <a:noFill/>
        </p:spPr>
        <p:txBody>
          <a:bodyPr wrap="square" rtlCol="0">
            <a:spAutoFit/>
          </a:bodyPr>
          <a:lstStyle/>
          <a:p>
            <a:r>
              <a:rPr lang="es-ES" sz="1400" b="1" dirty="0">
                <a:solidFill>
                  <a:srgbClr val="242D33"/>
                </a:solidFill>
              </a:rPr>
              <a:t>Joseba Bastarrarena Segurola</a:t>
            </a:r>
          </a:p>
          <a:p>
            <a:r>
              <a:rPr lang="es-ES" sz="1400" dirty="0">
                <a:solidFill>
                  <a:srgbClr val="242D33"/>
                </a:solidFill>
              </a:rPr>
              <a:t>Ingeniero eléctrico</a:t>
            </a:r>
          </a:p>
          <a:p>
            <a:r>
              <a:rPr lang="es-ES" sz="1400" u="sng" dirty="0">
                <a:solidFill>
                  <a:srgbClr val="242D33"/>
                </a:solidFill>
                <a:hlinkClick r:id="rId2"/>
              </a:rPr>
              <a:t>Joseba.bastarrarena@suprasys.es</a:t>
            </a:r>
            <a:endParaRPr lang="es-ES" sz="1400" u="sng" dirty="0">
              <a:solidFill>
                <a:srgbClr val="242D33"/>
              </a:solidFill>
            </a:endParaRPr>
          </a:p>
          <a:p>
            <a:r>
              <a:rPr lang="es-ES" sz="1400" dirty="0">
                <a:solidFill>
                  <a:srgbClr val="242D33"/>
                </a:solidFill>
              </a:rPr>
              <a:t>T +34 946 85 58 37</a:t>
            </a:r>
          </a:p>
          <a:p>
            <a:r>
              <a:rPr lang="es-ES" sz="1400" dirty="0">
                <a:solidFill>
                  <a:srgbClr val="242D33"/>
                </a:solidFill>
              </a:rPr>
              <a:t>M +34 668 71 33 34</a:t>
            </a:r>
          </a:p>
          <a:p>
            <a:r>
              <a:rPr lang="es-ES" sz="1400" dirty="0">
                <a:solidFill>
                  <a:srgbClr val="242D33"/>
                </a:solidFill>
                <a:hlinkClick r:id="rId3"/>
              </a:rPr>
              <a:t>www.suprasys.es</a:t>
            </a:r>
            <a:endParaRPr lang="es-ES" sz="1400" dirty="0">
              <a:solidFill>
                <a:srgbClr val="242D33"/>
              </a:solidFill>
            </a:endParaRPr>
          </a:p>
          <a:p>
            <a:r>
              <a:rPr lang="es-ES" sz="1400" dirty="0">
                <a:solidFill>
                  <a:srgbClr val="242D33"/>
                </a:solidFill>
              </a:rPr>
              <a:t>Avda. Lehendakari Aguirre, 11, 7º Dpto. 7</a:t>
            </a:r>
          </a:p>
          <a:p>
            <a:r>
              <a:rPr lang="es-ES" sz="1400" dirty="0">
                <a:solidFill>
                  <a:srgbClr val="242D33"/>
                </a:solidFill>
              </a:rPr>
              <a:t>48014 Bilbao (</a:t>
            </a:r>
            <a:r>
              <a:rPr lang="es-ES" sz="1400" dirty="0" err="1">
                <a:solidFill>
                  <a:srgbClr val="242D33"/>
                </a:solidFill>
              </a:rPr>
              <a:t>Spain</a:t>
            </a:r>
            <a:r>
              <a:rPr lang="es-ES" sz="1400" dirty="0">
                <a:solidFill>
                  <a:srgbClr val="242D33"/>
                </a:solidFill>
              </a:rPr>
              <a:t>)</a:t>
            </a:r>
          </a:p>
          <a:p>
            <a:endParaRPr lang="es-ES" sz="1600" dirty="0">
              <a:solidFill>
                <a:srgbClr val="242D33"/>
              </a:solidFill>
            </a:endParaRPr>
          </a:p>
        </p:txBody>
      </p:sp>
      <p:sp>
        <p:nvSpPr>
          <p:cNvPr id="7" name="CuadroTexto 6">
            <a:extLst>
              <a:ext uri="{FF2B5EF4-FFF2-40B4-BE49-F238E27FC236}">
                <a16:creationId xmlns:a16="http://schemas.microsoft.com/office/drawing/2014/main" id="{689A7F86-9CA3-4C09-BA7F-BB8D5EC56BD5}"/>
              </a:ext>
            </a:extLst>
          </p:cNvPr>
          <p:cNvSpPr txBox="1"/>
          <p:nvPr/>
        </p:nvSpPr>
        <p:spPr>
          <a:xfrm>
            <a:off x="177800" y="6575055"/>
            <a:ext cx="11836400" cy="276999"/>
          </a:xfrm>
          <a:prstGeom prst="rect">
            <a:avLst/>
          </a:prstGeom>
          <a:noFill/>
        </p:spPr>
        <p:txBody>
          <a:bodyPr wrap="square" rtlCol="0">
            <a:spAutoFit/>
          </a:bodyPr>
          <a:lstStyle/>
          <a:p>
            <a:r>
              <a:rPr lang="en-GB" sz="1200" dirty="0">
                <a:effectLst>
                  <a:outerShdw blurRad="38100" dist="38100" dir="2700000" algn="tl">
                    <a:srgbClr val="000000">
                      <a:alpha val="43137"/>
                    </a:srgbClr>
                  </a:outerShdw>
                </a:effectLst>
              </a:rPr>
              <a:t>SUPRASYS’ AND ASG SUPERCONDUCTORS PROPIETARY AND CONFIDENTIAL INFORMATION. Total or partial sharing of the information is not permitted without agreement.</a:t>
            </a:r>
          </a:p>
        </p:txBody>
      </p:sp>
      <p:sp>
        <p:nvSpPr>
          <p:cNvPr id="10" name="CuadroTexto 9">
            <a:extLst>
              <a:ext uri="{FF2B5EF4-FFF2-40B4-BE49-F238E27FC236}">
                <a16:creationId xmlns:a16="http://schemas.microsoft.com/office/drawing/2014/main" id="{9B6898B6-6214-418A-A294-963E327103A5}"/>
              </a:ext>
            </a:extLst>
          </p:cNvPr>
          <p:cNvSpPr txBox="1"/>
          <p:nvPr/>
        </p:nvSpPr>
        <p:spPr>
          <a:xfrm>
            <a:off x="6451600" y="4710170"/>
            <a:ext cx="2652873" cy="1815882"/>
          </a:xfrm>
          <a:prstGeom prst="rect">
            <a:avLst/>
          </a:prstGeom>
          <a:noFill/>
        </p:spPr>
        <p:txBody>
          <a:bodyPr wrap="square">
            <a:spAutoFit/>
          </a:bodyPr>
          <a:lstStyle/>
          <a:p>
            <a:r>
              <a:rPr lang="en-US" sz="1400" b="1" dirty="0">
                <a:effectLst/>
                <a:ea typeface="Times New Roman" panose="02020603050405020304" pitchFamily="18" charset="0"/>
                <a:cs typeface="Calibri" panose="020F0502020204030204" pitchFamily="34" charset="0"/>
              </a:rPr>
              <a:t>Matteo Tropeano</a:t>
            </a:r>
            <a:br>
              <a:rPr lang="en-US" sz="1400" b="1" dirty="0">
                <a:effectLst/>
                <a:ea typeface="Times New Roman" panose="02020603050405020304" pitchFamily="18" charset="0"/>
                <a:cs typeface="Calibri" panose="020F0502020204030204" pitchFamily="34" charset="0"/>
              </a:rPr>
            </a:br>
            <a:r>
              <a:rPr lang="en-US" sz="1400" b="1" dirty="0">
                <a:effectLst/>
                <a:ea typeface="Times New Roman" panose="02020603050405020304" pitchFamily="18" charset="0"/>
                <a:cs typeface="Calibri" panose="020F0502020204030204" pitchFamily="34" charset="0"/>
              </a:rPr>
              <a:t>Columbus MgB2 Unit</a:t>
            </a:r>
            <a:endParaRPr lang="en-GB" sz="1400" dirty="0">
              <a:effectLst/>
              <a:ea typeface="Times New Roman" panose="02020603050405020304" pitchFamily="18" charset="0"/>
              <a:cs typeface="Calibri" panose="020F0502020204030204" pitchFamily="34" charset="0"/>
            </a:endParaRPr>
          </a:p>
          <a:p>
            <a:r>
              <a:rPr lang="en-US" sz="1400" dirty="0">
                <a:effectLst/>
                <a:ea typeface="Times New Roman" panose="02020603050405020304" pitchFamily="18" charset="0"/>
                <a:cs typeface="Calibri" panose="020F0502020204030204" pitchFamily="34" charset="0"/>
              </a:rPr>
              <a:t>M. +39 3929995030</a:t>
            </a:r>
            <a:endParaRPr lang="en-GB" sz="1400" dirty="0">
              <a:effectLst/>
              <a:ea typeface="Times New Roman" panose="02020603050405020304" pitchFamily="18" charset="0"/>
              <a:cs typeface="Calibri" panose="020F0502020204030204" pitchFamily="34" charset="0"/>
            </a:endParaRPr>
          </a:p>
          <a:p>
            <a:r>
              <a:rPr lang="it-IT" sz="1400" u="sng" dirty="0">
                <a:solidFill>
                  <a:srgbClr val="0000FF"/>
                </a:solidFill>
                <a:effectLst/>
                <a:ea typeface="Times New Roman" panose="02020603050405020304" pitchFamily="18" charset="0"/>
                <a:cs typeface="Calibri" panose="020F0502020204030204" pitchFamily="34" charset="0"/>
                <a:hlinkClick r:id="rId4" tooltip="Click to send email to Tropeano Matteo"/>
              </a:rPr>
              <a:t>tropeano.matteo@as-g.it</a:t>
            </a:r>
            <a:endParaRPr lang="en-GB" sz="1400" dirty="0">
              <a:effectLst/>
              <a:ea typeface="Times New Roman" panose="02020603050405020304" pitchFamily="18" charset="0"/>
              <a:cs typeface="Calibri" panose="020F0502020204030204" pitchFamily="34" charset="0"/>
            </a:endParaRPr>
          </a:p>
          <a:p>
            <a:r>
              <a:rPr lang="it-IT" sz="1400" dirty="0">
                <a:effectLst/>
                <a:ea typeface="Times New Roman" panose="02020603050405020304" pitchFamily="18" charset="0"/>
                <a:cs typeface="Calibri" panose="020F0502020204030204" pitchFamily="34" charset="0"/>
              </a:rPr>
              <a:t>Via delle Terre Rosse, 30</a:t>
            </a:r>
            <a:endParaRPr lang="en-GB" sz="1400" dirty="0">
              <a:effectLst/>
              <a:ea typeface="Times New Roman" panose="02020603050405020304" pitchFamily="18" charset="0"/>
              <a:cs typeface="Calibri" panose="020F0502020204030204" pitchFamily="34" charset="0"/>
            </a:endParaRPr>
          </a:p>
          <a:p>
            <a:r>
              <a:rPr lang="it-IT" sz="1400" dirty="0">
                <a:effectLst/>
                <a:ea typeface="Times New Roman" panose="02020603050405020304" pitchFamily="18" charset="0"/>
                <a:cs typeface="Calibri" panose="020F0502020204030204" pitchFamily="34" charset="0"/>
              </a:rPr>
              <a:t>16133 Genoa – Italy</a:t>
            </a:r>
            <a:endParaRPr lang="en-GB" sz="1400" dirty="0">
              <a:effectLst/>
              <a:ea typeface="Times New Roman" panose="02020603050405020304" pitchFamily="18" charset="0"/>
              <a:cs typeface="Calibri" panose="020F0502020204030204" pitchFamily="34" charset="0"/>
            </a:endParaRPr>
          </a:p>
          <a:p>
            <a:r>
              <a:rPr lang="it-IT" sz="1400" b="1" dirty="0">
                <a:solidFill>
                  <a:srgbClr val="063B80"/>
                </a:solidFill>
                <a:effectLst/>
                <a:ea typeface="Times New Roman" panose="02020603050405020304" pitchFamily="18" charset="0"/>
                <a:cs typeface="Calibri" panose="020F0502020204030204" pitchFamily="34" charset="0"/>
              </a:rPr>
              <a:t>ASG Superconductors SpA</a:t>
            </a:r>
            <a:endParaRPr lang="en-GB" sz="1400" b="1" dirty="0">
              <a:ea typeface="Times New Roman" panose="02020603050405020304" pitchFamily="18" charset="0"/>
              <a:cs typeface="Calibri" panose="020F0502020204030204" pitchFamily="34" charset="0"/>
            </a:endParaRPr>
          </a:p>
          <a:p>
            <a:r>
              <a:rPr lang="it-IT" sz="1400" u="sng" dirty="0">
                <a:solidFill>
                  <a:srgbClr val="0000FF"/>
                </a:solidFill>
                <a:effectLst/>
                <a:ea typeface="Times New Roman" panose="02020603050405020304" pitchFamily="18" charset="0"/>
                <a:cs typeface="Calibri" panose="020F0502020204030204" pitchFamily="34" charset="0"/>
                <a:hlinkClick r:id="rId5"/>
              </a:rPr>
              <a:t>www.asgsuperconductors.com</a:t>
            </a:r>
            <a:r>
              <a:rPr lang="it-IT" sz="1400" dirty="0">
                <a:effectLst/>
                <a:ea typeface="Times New Roman" panose="02020603050405020304" pitchFamily="18" charset="0"/>
                <a:cs typeface="Calibri" panose="020F0502020204030204" pitchFamily="34" charset="0"/>
              </a:rPr>
              <a:t> </a:t>
            </a:r>
            <a:endParaRPr lang="en-GB" sz="1400" dirty="0">
              <a:effectLst/>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288358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9450"/>
            <a:ext cx="5170701" cy="5492750"/>
            <a:chOff x="0" y="0"/>
            <a:chExt cx="10341403" cy="10985500"/>
          </a:xfrm>
        </p:grpSpPr>
        <p:pic>
          <p:nvPicPr>
            <p:cNvPr id="3" name="Picture 3"/>
            <p:cNvPicPr>
              <a:picLocks noChangeAspect="1"/>
            </p:cNvPicPr>
            <p:nvPr/>
          </p:nvPicPr>
          <p:blipFill>
            <a:blip r:embed="rId2"/>
            <a:srcRect l="56677" r="8064"/>
            <a:stretch>
              <a:fillRect/>
            </a:stretch>
          </p:blipFill>
          <p:spPr>
            <a:xfrm>
              <a:off x="0" y="0"/>
              <a:ext cx="10341403" cy="10985500"/>
            </a:xfrm>
            <a:prstGeom prst="rect">
              <a:avLst/>
            </a:prstGeom>
          </p:spPr>
        </p:pic>
      </p:grpSp>
      <p:grpSp>
        <p:nvGrpSpPr>
          <p:cNvPr id="4" name="Group 4"/>
          <p:cNvGrpSpPr/>
          <p:nvPr/>
        </p:nvGrpSpPr>
        <p:grpSpPr>
          <a:xfrm>
            <a:off x="364195" y="5064836"/>
            <a:ext cx="4442311" cy="987409"/>
            <a:chOff x="0" y="0"/>
            <a:chExt cx="1754987" cy="390088"/>
          </a:xfrm>
        </p:grpSpPr>
        <p:sp>
          <p:nvSpPr>
            <p:cNvPr id="5" name="Freeform 5"/>
            <p:cNvSpPr/>
            <p:nvPr/>
          </p:nvSpPr>
          <p:spPr>
            <a:xfrm>
              <a:off x="0" y="0"/>
              <a:ext cx="1754987" cy="390088"/>
            </a:xfrm>
            <a:custGeom>
              <a:avLst/>
              <a:gdLst/>
              <a:ahLst/>
              <a:cxnLst/>
              <a:rect l="l" t="t" r="r" b="b"/>
              <a:pathLst>
                <a:path w="1754987" h="390088">
                  <a:moveTo>
                    <a:pt x="0" y="0"/>
                  </a:moveTo>
                  <a:lnTo>
                    <a:pt x="1754987" y="0"/>
                  </a:lnTo>
                  <a:lnTo>
                    <a:pt x="1754987" y="390088"/>
                  </a:lnTo>
                  <a:lnTo>
                    <a:pt x="0" y="390088"/>
                  </a:lnTo>
                  <a:close/>
                </a:path>
              </a:pathLst>
            </a:custGeom>
            <a:solidFill>
              <a:srgbClr val="FFFFFF"/>
            </a:solidFill>
          </p:spPr>
          <p:txBody>
            <a:bodyPr/>
            <a:lstStyle/>
            <a:p>
              <a:endParaRPr lang="it-IT" sz="1200"/>
            </a:p>
          </p:txBody>
        </p:sp>
        <p:sp>
          <p:nvSpPr>
            <p:cNvPr id="6" name="TextBox 6"/>
            <p:cNvSpPr txBox="1"/>
            <p:nvPr/>
          </p:nvSpPr>
          <p:spPr>
            <a:xfrm>
              <a:off x="0" y="-38100"/>
              <a:ext cx="1754987" cy="428188"/>
            </a:xfrm>
            <a:prstGeom prst="rect">
              <a:avLst/>
            </a:prstGeom>
          </p:spPr>
          <p:txBody>
            <a:bodyPr lIns="169333" tIns="169333" rIns="169333" bIns="169333" rtlCol="0" anchor="ctr"/>
            <a:lstStyle/>
            <a:p>
              <a:pPr algn="ctr">
                <a:lnSpc>
                  <a:spcPts val="1400"/>
                </a:lnSpc>
              </a:pPr>
              <a:r>
                <a:rPr lang="en-US" sz="1000">
                  <a:solidFill>
                    <a:srgbClr val="000000"/>
                  </a:solidFill>
                  <a:latin typeface="Lovelo"/>
                  <a:ea typeface="Lovelo"/>
                  <a:cs typeface="Lovelo"/>
                  <a:sym typeface="Lovelo"/>
                </a:rPr>
                <a:t>LOCATION</a:t>
              </a:r>
            </a:p>
            <a:p>
              <a:pPr algn="ctr">
                <a:lnSpc>
                  <a:spcPts val="1400"/>
                </a:lnSpc>
              </a:pPr>
              <a:r>
                <a:rPr lang="en-US" sz="1000">
                  <a:solidFill>
                    <a:srgbClr val="000000"/>
                  </a:solidFill>
                  <a:latin typeface="Now 1"/>
                  <a:ea typeface="Now 1"/>
                  <a:cs typeface="Now 1"/>
                  <a:sym typeface="Now 1"/>
                </a:rPr>
                <a:t>ASG Superconductors Headquarter corso F.M. Perrone 73R, Genova</a:t>
              </a:r>
            </a:p>
            <a:p>
              <a:pPr algn="ctr">
                <a:lnSpc>
                  <a:spcPts val="1400"/>
                </a:lnSpc>
              </a:pPr>
              <a:r>
                <a:rPr lang="en-US" sz="1000">
                  <a:solidFill>
                    <a:srgbClr val="000000"/>
                  </a:solidFill>
                  <a:latin typeface="Lovelo"/>
                  <a:ea typeface="Lovelo"/>
                  <a:cs typeface="Lovelo"/>
                  <a:sym typeface="Lovelo"/>
                </a:rPr>
                <a:t>DATE</a:t>
              </a:r>
            </a:p>
            <a:p>
              <a:pPr algn="ctr">
                <a:lnSpc>
                  <a:spcPts val="1400"/>
                </a:lnSpc>
              </a:pPr>
              <a:r>
                <a:rPr lang="en-US" sz="1000">
                  <a:solidFill>
                    <a:srgbClr val="000000"/>
                  </a:solidFill>
                  <a:latin typeface="Now 1"/>
                  <a:ea typeface="Now 1"/>
                  <a:cs typeface="Now 1"/>
                  <a:sym typeface="Now 1"/>
                </a:rPr>
                <a:t>22 November 2024</a:t>
              </a:r>
            </a:p>
          </p:txBody>
        </p:sp>
      </p:grpSp>
      <p:sp>
        <p:nvSpPr>
          <p:cNvPr id="7" name="AutoShape 7"/>
          <p:cNvSpPr/>
          <p:nvPr/>
        </p:nvSpPr>
        <p:spPr>
          <a:xfrm flipV="1">
            <a:off x="1" y="6172200"/>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8" name="AutoShape 8"/>
          <p:cNvSpPr/>
          <p:nvPr/>
        </p:nvSpPr>
        <p:spPr>
          <a:xfrm flipV="1">
            <a:off x="1" y="682625"/>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9" name="TextBox 9"/>
          <p:cNvSpPr txBox="1"/>
          <p:nvPr/>
        </p:nvSpPr>
        <p:spPr>
          <a:xfrm>
            <a:off x="7208853" y="3824211"/>
            <a:ext cx="4024840" cy="397416"/>
          </a:xfrm>
          <a:prstGeom prst="rect">
            <a:avLst/>
          </a:prstGeom>
        </p:spPr>
        <p:txBody>
          <a:bodyPr lIns="0" tIns="0" rIns="0" bIns="0" rtlCol="0" anchor="t">
            <a:spAutoFit/>
          </a:bodyPr>
          <a:lstStyle/>
          <a:p>
            <a:pPr>
              <a:lnSpc>
                <a:spcPts val="1587"/>
              </a:lnSpc>
            </a:pPr>
            <a:r>
              <a:rPr lang="en-US" sz="1133" b="1">
                <a:solidFill>
                  <a:srgbClr val="000000"/>
                </a:solidFill>
                <a:latin typeface="Now 1 Bold"/>
                <a:ea typeface="Now 1 Bold"/>
                <a:cs typeface="Now 1 Bold"/>
                <a:sym typeface="Now 1 Bold"/>
              </a:rPr>
              <a:t>Welcome/Arrival</a:t>
            </a:r>
          </a:p>
          <a:p>
            <a:pPr>
              <a:lnSpc>
                <a:spcPts val="1587"/>
              </a:lnSpc>
            </a:pPr>
            <a:r>
              <a:rPr lang="en-US" sz="1133">
                <a:solidFill>
                  <a:srgbClr val="000000"/>
                </a:solidFill>
                <a:latin typeface="Now 1"/>
                <a:ea typeface="Now 1"/>
                <a:cs typeface="Now 1"/>
                <a:sym typeface="Now 1"/>
              </a:rPr>
              <a:t>The INFN &amp; Princeton delegation will be divided in n.2 groups</a:t>
            </a:r>
          </a:p>
        </p:txBody>
      </p:sp>
      <p:sp>
        <p:nvSpPr>
          <p:cNvPr id="10" name="TextBox 10"/>
          <p:cNvSpPr txBox="1"/>
          <p:nvPr/>
        </p:nvSpPr>
        <p:spPr>
          <a:xfrm>
            <a:off x="6096000" y="2276415"/>
            <a:ext cx="5032004" cy="525785"/>
          </a:xfrm>
          <a:prstGeom prst="rect">
            <a:avLst/>
          </a:prstGeom>
        </p:spPr>
        <p:txBody>
          <a:bodyPr lIns="0" tIns="0" rIns="0" bIns="0" rtlCol="0" anchor="t">
            <a:spAutoFit/>
          </a:bodyPr>
          <a:lstStyle/>
          <a:p>
            <a:pPr>
              <a:lnSpc>
                <a:spcPts val="4144"/>
              </a:lnSpc>
            </a:pPr>
            <a:r>
              <a:rPr lang="en-US" sz="3767" spc="-169" dirty="0" err="1">
                <a:solidFill>
                  <a:srgbClr val="000000"/>
                </a:solidFill>
                <a:latin typeface="Lovelo"/>
                <a:ea typeface="Lovelo"/>
                <a:cs typeface="Lovelo"/>
                <a:sym typeface="Lovelo"/>
              </a:rPr>
              <a:t>ptolemy</a:t>
            </a:r>
            <a:r>
              <a:rPr lang="en-US" sz="3767" spc="-169" dirty="0">
                <a:solidFill>
                  <a:srgbClr val="000000"/>
                </a:solidFill>
                <a:latin typeface="Lovelo"/>
                <a:ea typeface="Lovelo"/>
                <a:cs typeface="Lovelo"/>
                <a:sym typeface="Lovelo"/>
              </a:rPr>
              <a:t> visit</a:t>
            </a:r>
          </a:p>
        </p:txBody>
      </p:sp>
      <p:sp>
        <p:nvSpPr>
          <p:cNvPr id="11" name="Freeform 11"/>
          <p:cNvSpPr/>
          <p:nvPr/>
        </p:nvSpPr>
        <p:spPr>
          <a:xfrm>
            <a:off x="6164336" y="1012917"/>
            <a:ext cx="2235393" cy="665029"/>
          </a:xfrm>
          <a:custGeom>
            <a:avLst/>
            <a:gdLst/>
            <a:ahLst/>
            <a:cxnLst/>
            <a:rect l="l" t="t" r="r" b="b"/>
            <a:pathLst>
              <a:path w="3353090" h="997544">
                <a:moveTo>
                  <a:pt x="0" y="0"/>
                </a:moveTo>
                <a:lnTo>
                  <a:pt x="3353090" y="0"/>
                </a:lnTo>
                <a:lnTo>
                  <a:pt x="3353090" y="997545"/>
                </a:lnTo>
                <a:lnTo>
                  <a:pt x="0" y="997545"/>
                </a:lnTo>
                <a:lnTo>
                  <a:pt x="0" y="0"/>
                </a:lnTo>
                <a:close/>
              </a:path>
            </a:pathLst>
          </a:custGeom>
          <a:blipFill>
            <a:blip r:embed="rId3"/>
            <a:stretch>
              <a:fillRect l="-210" r="-210"/>
            </a:stretch>
          </a:blipFill>
        </p:spPr>
        <p:txBody>
          <a:bodyPr/>
          <a:lstStyle/>
          <a:p>
            <a:endParaRPr lang="it-IT" sz="1200"/>
          </a:p>
        </p:txBody>
      </p:sp>
      <p:sp>
        <p:nvSpPr>
          <p:cNvPr id="12" name="TextBox 12"/>
          <p:cNvSpPr txBox="1"/>
          <p:nvPr/>
        </p:nvSpPr>
        <p:spPr>
          <a:xfrm>
            <a:off x="7208853" y="4513398"/>
            <a:ext cx="3662348" cy="397416"/>
          </a:xfrm>
          <a:prstGeom prst="rect">
            <a:avLst/>
          </a:prstGeom>
        </p:spPr>
        <p:txBody>
          <a:bodyPr wrap="square" lIns="0" tIns="0" rIns="0" bIns="0" rtlCol="0" anchor="t">
            <a:spAutoFit/>
          </a:bodyPr>
          <a:lstStyle/>
          <a:p>
            <a:pPr>
              <a:lnSpc>
                <a:spcPts val="1587"/>
              </a:lnSpc>
            </a:pPr>
            <a:r>
              <a:rPr lang="en-US" sz="1133" b="1" dirty="0">
                <a:solidFill>
                  <a:srgbClr val="000000"/>
                </a:solidFill>
                <a:latin typeface="Now 1 Bold"/>
                <a:ea typeface="Now 1 Bold"/>
                <a:cs typeface="Now 1 Bold"/>
                <a:sym typeface="Now 1 Bold"/>
              </a:rPr>
              <a:t>Factory tour</a:t>
            </a:r>
          </a:p>
          <a:p>
            <a:pPr>
              <a:lnSpc>
                <a:spcPts val="1587"/>
              </a:lnSpc>
            </a:pPr>
            <a:r>
              <a:rPr lang="en-US" sz="1133" dirty="0">
                <a:solidFill>
                  <a:srgbClr val="000000"/>
                </a:solidFill>
                <a:latin typeface="Now 1"/>
                <a:ea typeface="Now 1"/>
                <a:cs typeface="Now 1"/>
                <a:sym typeface="Now 1"/>
              </a:rPr>
              <a:t>6 steps tour of ASG superconducting technology</a:t>
            </a:r>
          </a:p>
        </p:txBody>
      </p:sp>
      <p:sp>
        <p:nvSpPr>
          <p:cNvPr id="13" name="TextBox 13"/>
          <p:cNvSpPr txBox="1"/>
          <p:nvPr/>
        </p:nvSpPr>
        <p:spPr>
          <a:xfrm>
            <a:off x="7208853" y="5230055"/>
            <a:ext cx="4024840" cy="192232"/>
          </a:xfrm>
          <a:prstGeom prst="rect">
            <a:avLst/>
          </a:prstGeom>
        </p:spPr>
        <p:txBody>
          <a:bodyPr lIns="0" tIns="0" rIns="0" bIns="0" rtlCol="0" anchor="t">
            <a:spAutoFit/>
          </a:bodyPr>
          <a:lstStyle/>
          <a:p>
            <a:pPr>
              <a:lnSpc>
                <a:spcPts val="1587"/>
              </a:lnSpc>
            </a:pPr>
            <a:r>
              <a:rPr lang="en-US" sz="1133" b="1">
                <a:solidFill>
                  <a:srgbClr val="000000"/>
                </a:solidFill>
                <a:latin typeface="Now 1 Bold"/>
                <a:ea typeface="Now 1 Bold"/>
                <a:cs typeface="Now 1 Bold"/>
                <a:sym typeface="Now 1 Bold"/>
              </a:rPr>
              <a:t>Greetings and photo opportunity</a:t>
            </a:r>
          </a:p>
        </p:txBody>
      </p:sp>
      <p:sp>
        <p:nvSpPr>
          <p:cNvPr id="14" name="TextBox 14"/>
          <p:cNvSpPr txBox="1"/>
          <p:nvPr/>
        </p:nvSpPr>
        <p:spPr>
          <a:xfrm>
            <a:off x="6096000" y="2907272"/>
            <a:ext cx="5513731" cy="307777"/>
          </a:xfrm>
          <a:prstGeom prst="rect">
            <a:avLst/>
          </a:prstGeom>
        </p:spPr>
        <p:txBody>
          <a:bodyPr lIns="0" tIns="0" rIns="0" bIns="0" rtlCol="0" anchor="t">
            <a:spAutoFit/>
          </a:bodyPr>
          <a:lstStyle/>
          <a:p>
            <a:pPr>
              <a:lnSpc>
                <a:spcPts val="2420"/>
              </a:lnSpc>
            </a:pPr>
            <a:r>
              <a:rPr lang="en-US" sz="2200" spc="-99">
                <a:solidFill>
                  <a:srgbClr val="000000"/>
                </a:solidFill>
                <a:latin typeface="Lovelo"/>
                <a:ea typeface="Lovelo"/>
                <a:cs typeface="Lovelo"/>
                <a:sym typeface="Lovelo"/>
              </a:rPr>
              <a:t>asg superconductors technology showcase</a:t>
            </a:r>
          </a:p>
        </p:txBody>
      </p:sp>
      <p:sp>
        <p:nvSpPr>
          <p:cNvPr id="15" name="TextBox 15"/>
          <p:cNvSpPr txBox="1"/>
          <p:nvPr/>
        </p:nvSpPr>
        <p:spPr>
          <a:xfrm>
            <a:off x="6096000" y="5707128"/>
            <a:ext cx="3758633" cy="323294"/>
          </a:xfrm>
          <a:prstGeom prst="rect">
            <a:avLst/>
          </a:prstGeom>
        </p:spPr>
        <p:txBody>
          <a:bodyPr lIns="0" tIns="0" rIns="0" bIns="0" rtlCol="0" anchor="t">
            <a:spAutoFit/>
          </a:bodyPr>
          <a:lstStyle/>
          <a:p>
            <a:pPr>
              <a:lnSpc>
                <a:spcPts val="1306"/>
              </a:lnSpc>
            </a:pPr>
            <a:r>
              <a:rPr lang="en-US" sz="933">
                <a:solidFill>
                  <a:srgbClr val="000000"/>
                </a:solidFill>
                <a:latin typeface="Now 1"/>
                <a:ea typeface="Now 1"/>
                <a:cs typeface="Now 1"/>
                <a:sym typeface="Now 1"/>
              </a:rPr>
              <a:t>To know more about ASG Superconductors visit our website:</a:t>
            </a:r>
          </a:p>
          <a:p>
            <a:pPr>
              <a:lnSpc>
                <a:spcPts val="1306"/>
              </a:lnSpc>
            </a:pPr>
            <a:r>
              <a:rPr lang="en-US" sz="933">
                <a:solidFill>
                  <a:srgbClr val="000000"/>
                </a:solidFill>
                <a:latin typeface="Now 1"/>
                <a:ea typeface="Now 1"/>
                <a:cs typeface="Now 1"/>
                <a:sym typeface="Now 1"/>
              </a:rPr>
              <a:t>www.asgsuperconductors.com</a:t>
            </a:r>
          </a:p>
        </p:txBody>
      </p:sp>
      <p:sp>
        <p:nvSpPr>
          <p:cNvPr id="16" name="TextBox 16"/>
          <p:cNvSpPr txBox="1"/>
          <p:nvPr/>
        </p:nvSpPr>
        <p:spPr>
          <a:xfrm>
            <a:off x="6096000" y="3811511"/>
            <a:ext cx="949089" cy="253852"/>
          </a:xfrm>
          <a:prstGeom prst="rect">
            <a:avLst/>
          </a:prstGeom>
        </p:spPr>
        <p:txBody>
          <a:bodyPr lIns="0" tIns="0" rIns="0" bIns="0" rtlCol="0" anchor="t">
            <a:spAutoFit/>
          </a:bodyPr>
          <a:lstStyle/>
          <a:p>
            <a:pPr algn="r">
              <a:lnSpc>
                <a:spcPts val="2147"/>
              </a:lnSpc>
            </a:pPr>
            <a:r>
              <a:rPr lang="en-US" sz="1533" b="1" dirty="0">
                <a:solidFill>
                  <a:srgbClr val="000000"/>
                </a:solidFill>
                <a:latin typeface="Now 2 Medium"/>
                <a:ea typeface="Now 2 Medium"/>
                <a:cs typeface="Now 2 Medium"/>
                <a:sym typeface="Now 2 Medium"/>
              </a:rPr>
              <a:t>14.30</a:t>
            </a:r>
          </a:p>
        </p:txBody>
      </p:sp>
      <p:sp>
        <p:nvSpPr>
          <p:cNvPr id="17" name="TextBox 17"/>
          <p:cNvSpPr txBox="1"/>
          <p:nvPr/>
        </p:nvSpPr>
        <p:spPr>
          <a:xfrm>
            <a:off x="6096000" y="4500698"/>
            <a:ext cx="949089" cy="253852"/>
          </a:xfrm>
          <a:prstGeom prst="rect">
            <a:avLst/>
          </a:prstGeom>
        </p:spPr>
        <p:txBody>
          <a:bodyPr lIns="0" tIns="0" rIns="0" bIns="0" rtlCol="0" anchor="t">
            <a:spAutoFit/>
          </a:bodyPr>
          <a:lstStyle/>
          <a:p>
            <a:pPr algn="r">
              <a:lnSpc>
                <a:spcPts val="2147"/>
              </a:lnSpc>
            </a:pPr>
            <a:r>
              <a:rPr lang="en-US" sz="1533" b="1" dirty="0">
                <a:solidFill>
                  <a:srgbClr val="000000"/>
                </a:solidFill>
                <a:latin typeface="Now 2"/>
                <a:ea typeface="Now 2"/>
                <a:cs typeface="Now 2"/>
                <a:sym typeface="Now 2"/>
              </a:rPr>
              <a:t>14.45</a:t>
            </a:r>
          </a:p>
        </p:txBody>
      </p:sp>
      <p:sp>
        <p:nvSpPr>
          <p:cNvPr id="18" name="TextBox 18"/>
          <p:cNvSpPr txBox="1"/>
          <p:nvPr/>
        </p:nvSpPr>
        <p:spPr>
          <a:xfrm>
            <a:off x="6096000" y="5188947"/>
            <a:ext cx="949089" cy="253852"/>
          </a:xfrm>
          <a:prstGeom prst="rect">
            <a:avLst/>
          </a:prstGeom>
        </p:spPr>
        <p:txBody>
          <a:bodyPr lIns="0" tIns="0" rIns="0" bIns="0" rtlCol="0" anchor="t">
            <a:spAutoFit/>
          </a:bodyPr>
          <a:lstStyle/>
          <a:p>
            <a:pPr algn="r">
              <a:lnSpc>
                <a:spcPts val="2147"/>
              </a:lnSpc>
            </a:pPr>
            <a:r>
              <a:rPr lang="en-US" sz="1533" b="1" dirty="0">
                <a:solidFill>
                  <a:srgbClr val="000000"/>
                </a:solidFill>
                <a:latin typeface="Now 2 Medium"/>
                <a:ea typeface="Now 2 Medium"/>
                <a:cs typeface="Now 2 Medium"/>
                <a:sym typeface="Now 2 Medium"/>
              </a:rPr>
              <a:t>15.45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9450"/>
            <a:ext cx="5170701" cy="5492750"/>
            <a:chOff x="0" y="0"/>
            <a:chExt cx="10341403" cy="10985500"/>
          </a:xfrm>
        </p:grpSpPr>
        <p:pic>
          <p:nvPicPr>
            <p:cNvPr id="3" name="Picture 3"/>
            <p:cNvPicPr>
              <a:picLocks noChangeAspect="1"/>
            </p:cNvPicPr>
            <p:nvPr/>
          </p:nvPicPr>
          <p:blipFill>
            <a:blip r:embed="rId2"/>
            <a:srcRect l="8747" r="26575" b="8282"/>
            <a:stretch>
              <a:fillRect/>
            </a:stretch>
          </p:blipFill>
          <p:spPr>
            <a:xfrm>
              <a:off x="0" y="0"/>
              <a:ext cx="10341403" cy="10985500"/>
            </a:xfrm>
            <a:prstGeom prst="rect">
              <a:avLst/>
            </a:prstGeom>
          </p:spPr>
        </p:pic>
      </p:grpSp>
      <p:sp>
        <p:nvSpPr>
          <p:cNvPr id="4" name="AutoShape 4"/>
          <p:cNvSpPr/>
          <p:nvPr/>
        </p:nvSpPr>
        <p:spPr>
          <a:xfrm flipV="1">
            <a:off x="1" y="6172200"/>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5" name="AutoShape 5"/>
          <p:cNvSpPr/>
          <p:nvPr/>
        </p:nvSpPr>
        <p:spPr>
          <a:xfrm flipV="1">
            <a:off x="1" y="682625"/>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6" name="Freeform 6"/>
          <p:cNvSpPr/>
          <p:nvPr/>
        </p:nvSpPr>
        <p:spPr>
          <a:xfrm>
            <a:off x="6164336" y="1012917"/>
            <a:ext cx="2235393" cy="665029"/>
          </a:xfrm>
          <a:custGeom>
            <a:avLst/>
            <a:gdLst/>
            <a:ahLst/>
            <a:cxnLst/>
            <a:rect l="l" t="t" r="r" b="b"/>
            <a:pathLst>
              <a:path w="3353090" h="997544">
                <a:moveTo>
                  <a:pt x="0" y="0"/>
                </a:moveTo>
                <a:lnTo>
                  <a:pt x="3353090" y="0"/>
                </a:lnTo>
                <a:lnTo>
                  <a:pt x="3353090" y="997545"/>
                </a:lnTo>
                <a:lnTo>
                  <a:pt x="0" y="997545"/>
                </a:lnTo>
                <a:lnTo>
                  <a:pt x="0" y="0"/>
                </a:lnTo>
                <a:close/>
              </a:path>
            </a:pathLst>
          </a:custGeom>
          <a:blipFill>
            <a:blip r:embed="rId3"/>
            <a:stretch>
              <a:fillRect l="-210" r="-210"/>
            </a:stretch>
          </a:blipFill>
        </p:spPr>
        <p:txBody>
          <a:bodyPr/>
          <a:lstStyle/>
          <a:p>
            <a:endParaRPr lang="it-IT" sz="1200"/>
          </a:p>
        </p:txBody>
      </p:sp>
      <p:sp>
        <p:nvSpPr>
          <p:cNvPr id="7" name="TextBox 7"/>
          <p:cNvSpPr txBox="1"/>
          <p:nvPr/>
        </p:nvSpPr>
        <p:spPr>
          <a:xfrm>
            <a:off x="6096000" y="3387726"/>
            <a:ext cx="5410200" cy="1061766"/>
          </a:xfrm>
          <a:prstGeom prst="rect">
            <a:avLst/>
          </a:prstGeom>
        </p:spPr>
        <p:txBody>
          <a:bodyPr lIns="0" tIns="0" rIns="0" bIns="0" rtlCol="0" anchor="t">
            <a:spAutoFit/>
          </a:bodyPr>
          <a:lstStyle/>
          <a:p>
            <a:pPr>
              <a:lnSpc>
                <a:spcPts val="2147"/>
              </a:lnSpc>
            </a:pPr>
            <a:r>
              <a:rPr lang="en-US" sz="1533">
                <a:solidFill>
                  <a:srgbClr val="000000"/>
                </a:solidFill>
                <a:latin typeface="Now 1"/>
                <a:ea typeface="Now 1"/>
                <a:cs typeface="Now 1"/>
                <a:sym typeface="Now 1"/>
              </a:rPr>
              <a:t>The MROpen EVO is the only superconductive MRI with a “totally open” magnet design based on MgB2 technology, that allows Multi-position imaging including advanced weight-bearing and functional studies, besides providing the highest comfort for patients.</a:t>
            </a:r>
          </a:p>
        </p:txBody>
      </p:sp>
      <p:sp>
        <p:nvSpPr>
          <p:cNvPr id="8" name="TextBox 8"/>
          <p:cNvSpPr txBox="1"/>
          <p:nvPr/>
        </p:nvSpPr>
        <p:spPr>
          <a:xfrm>
            <a:off x="6096000" y="2504699"/>
            <a:ext cx="3912837" cy="743793"/>
          </a:xfrm>
          <a:prstGeom prst="rect">
            <a:avLst/>
          </a:prstGeom>
        </p:spPr>
        <p:txBody>
          <a:bodyPr lIns="0" tIns="0" rIns="0" bIns="0" rtlCol="0" anchor="t">
            <a:spAutoFit/>
          </a:bodyPr>
          <a:lstStyle/>
          <a:p>
            <a:pPr>
              <a:lnSpc>
                <a:spcPts val="2933"/>
              </a:lnSpc>
            </a:pPr>
            <a:r>
              <a:rPr lang="en-US" sz="2666" spc="-119">
                <a:solidFill>
                  <a:srgbClr val="000000"/>
                </a:solidFill>
                <a:latin typeface="Lovelo"/>
                <a:ea typeface="Lovelo"/>
                <a:cs typeface="Lovelo"/>
                <a:sym typeface="Lovelo"/>
              </a:rPr>
              <a:t>LOCATION 1: mropen evo DEMO ROOM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l="23485" r="23485"/>
          <a:stretch/>
        </p:blipFill>
        <p:spPr>
          <a:xfrm>
            <a:off x="0" y="682625"/>
            <a:ext cx="5170701" cy="5489575"/>
          </a:xfrm>
          <a:prstGeom prst="rect">
            <a:avLst/>
          </a:prstGeom>
        </p:spPr>
      </p:pic>
      <p:sp>
        <p:nvSpPr>
          <p:cNvPr id="4" name="AutoShape 4"/>
          <p:cNvSpPr/>
          <p:nvPr/>
        </p:nvSpPr>
        <p:spPr>
          <a:xfrm flipV="1">
            <a:off x="1" y="6172200"/>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5" name="AutoShape 5"/>
          <p:cNvSpPr/>
          <p:nvPr/>
        </p:nvSpPr>
        <p:spPr>
          <a:xfrm flipV="1">
            <a:off x="1" y="682625"/>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6" name="Freeform 6"/>
          <p:cNvSpPr/>
          <p:nvPr/>
        </p:nvSpPr>
        <p:spPr>
          <a:xfrm>
            <a:off x="6164336" y="1012917"/>
            <a:ext cx="2235393" cy="665029"/>
          </a:xfrm>
          <a:custGeom>
            <a:avLst/>
            <a:gdLst/>
            <a:ahLst/>
            <a:cxnLst/>
            <a:rect l="l" t="t" r="r" b="b"/>
            <a:pathLst>
              <a:path w="3353090" h="997544">
                <a:moveTo>
                  <a:pt x="0" y="0"/>
                </a:moveTo>
                <a:lnTo>
                  <a:pt x="3353090" y="0"/>
                </a:lnTo>
                <a:lnTo>
                  <a:pt x="3353090" y="997545"/>
                </a:lnTo>
                <a:lnTo>
                  <a:pt x="0" y="997545"/>
                </a:lnTo>
                <a:lnTo>
                  <a:pt x="0" y="0"/>
                </a:lnTo>
                <a:close/>
              </a:path>
            </a:pathLst>
          </a:custGeom>
          <a:blipFill>
            <a:blip r:embed="rId3"/>
            <a:stretch>
              <a:fillRect l="-210" r="-210"/>
            </a:stretch>
          </a:blipFill>
        </p:spPr>
        <p:txBody>
          <a:bodyPr/>
          <a:lstStyle/>
          <a:p>
            <a:endParaRPr lang="it-IT" sz="1200"/>
          </a:p>
        </p:txBody>
      </p:sp>
      <p:sp>
        <p:nvSpPr>
          <p:cNvPr id="7" name="TextBox 7"/>
          <p:cNvSpPr txBox="1"/>
          <p:nvPr/>
        </p:nvSpPr>
        <p:spPr>
          <a:xfrm>
            <a:off x="6096000" y="3464172"/>
            <a:ext cx="5410200" cy="1600375"/>
          </a:xfrm>
          <a:prstGeom prst="rect">
            <a:avLst/>
          </a:prstGeom>
        </p:spPr>
        <p:txBody>
          <a:bodyPr lIns="0" tIns="0" rIns="0" bIns="0" rtlCol="0" anchor="t">
            <a:spAutoFit/>
          </a:bodyPr>
          <a:lstStyle/>
          <a:p>
            <a:pPr>
              <a:lnSpc>
                <a:spcPts val="2147"/>
              </a:lnSpc>
            </a:pPr>
            <a:r>
              <a:rPr lang="en-US" sz="1533">
                <a:solidFill>
                  <a:srgbClr val="000000"/>
                </a:solidFill>
                <a:latin typeface="Now 1"/>
                <a:ea typeface="Now 1"/>
                <a:cs typeface="Now 1"/>
                <a:sym typeface="Now 1"/>
              </a:rPr>
              <a:t>Particle therapy is used to treat many types of cancer, particularly in situations where normal treatments and radiotherapy are too risky for patients, including tumours of the central nervous system, eye, spine, prostate, liver, breasts and in childhood.</a:t>
            </a:r>
          </a:p>
          <a:p>
            <a:pPr>
              <a:lnSpc>
                <a:spcPts val="2147"/>
              </a:lnSpc>
            </a:pPr>
            <a:r>
              <a:rPr lang="en-US" sz="1533">
                <a:solidFill>
                  <a:srgbClr val="000000"/>
                </a:solidFill>
                <a:latin typeface="Now 1"/>
                <a:ea typeface="Now 1"/>
                <a:cs typeface="Now 1"/>
                <a:sym typeface="Now 1"/>
              </a:rPr>
              <a:t>The coils used in this type of application are made up of cryogen-free niobium titanium windings. </a:t>
            </a:r>
          </a:p>
        </p:txBody>
      </p:sp>
      <p:sp>
        <p:nvSpPr>
          <p:cNvPr id="8" name="TextBox 8"/>
          <p:cNvSpPr txBox="1"/>
          <p:nvPr/>
        </p:nvSpPr>
        <p:spPr>
          <a:xfrm>
            <a:off x="6096000" y="2705520"/>
            <a:ext cx="5410200" cy="743793"/>
          </a:xfrm>
          <a:prstGeom prst="rect">
            <a:avLst/>
          </a:prstGeom>
        </p:spPr>
        <p:txBody>
          <a:bodyPr lIns="0" tIns="0" rIns="0" bIns="0" rtlCol="0" anchor="t">
            <a:spAutoFit/>
          </a:bodyPr>
          <a:lstStyle/>
          <a:p>
            <a:pPr>
              <a:lnSpc>
                <a:spcPts val="2933"/>
              </a:lnSpc>
            </a:pPr>
            <a:r>
              <a:rPr lang="en-US" sz="2666" spc="-119">
                <a:solidFill>
                  <a:srgbClr val="000000"/>
                </a:solidFill>
                <a:latin typeface="Lovelo"/>
                <a:ea typeface="Lovelo"/>
                <a:cs typeface="Lovelo"/>
                <a:sym typeface="Lovelo"/>
              </a:rPr>
              <a:t>LOCATION 2: S2C2 SYNCHROCYCLOTRON FOR IBA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9450"/>
            <a:ext cx="5170701" cy="5492750"/>
            <a:chOff x="0" y="0"/>
            <a:chExt cx="10341403" cy="10985500"/>
          </a:xfrm>
        </p:grpSpPr>
        <p:pic>
          <p:nvPicPr>
            <p:cNvPr id="3" name="Picture 3"/>
            <p:cNvPicPr>
              <a:picLocks noChangeAspect="1"/>
            </p:cNvPicPr>
            <p:nvPr/>
          </p:nvPicPr>
          <p:blipFill>
            <a:blip r:embed="rId2"/>
            <a:srcRect l="19362" r="19362"/>
            <a:stretch>
              <a:fillRect/>
            </a:stretch>
          </p:blipFill>
          <p:spPr>
            <a:xfrm>
              <a:off x="0" y="0"/>
              <a:ext cx="10341403" cy="10985500"/>
            </a:xfrm>
            <a:prstGeom prst="rect">
              <a:avLst/>
            </a:prstGeom>
          </p:spPr>
        </p:pic>
      </p:grpSp>
      <p:sp>
        <p:nvSpPr>
          <p:cNvPr id="4" name="AutoShape 4"/>
          <p:cNvSpPr/>
          <p:nvPr/>
        </p:nvSpPr>
        <p:spPr>
          <a:xfrm flipV="1">
            <a:off x="1" y="6172200"/>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5" name="AutoShape 5"/>
          <p:cNvSpPr/>
          <p:nvPr/>
        </p:nvSpPr>
        <p:spPr>
          <a:xfrm flipV="1">
            <a:off x="1" y="682625"/>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6" name="Freeform 6"/>
          <p:cNvSpPr/>
          <p:nvPr/>
        </p:nvSpPr>
        <p:spPr>
          <a:xfrm>
            <a:off x="6164336" y="1012917"/>
            <a:ext cx="2235393" cy="665029"/>
          </a:xfrm>
          <a:custGeom>
            <a:avLst/>
            <a:gdLst/>
            <a:ahLst/>
            <a:cxnLst/>
            <a:rect l="l" t="t" r="r" b="b"/>
            <a:pathLst>
              <a:path w="3353090" h="997544">
                <a:moveTo>
                  <a:pt x="0" y="0"/>
                </a:moveTo>
                <a:lnTo>
                  <a:pt x="3353090" y="0"/>
                </a:lnTo>
                <a:lnTo>
                  <a:pt x="3353090" y="997545"/>
                </a:lnTo>
                <a:lnTo>
                  <a:pt x="0" y="997545"/>
                </a:lnTo>
                <a:lnTo>
                  <a:pt x="0" y="0"/>
                </a:lnTo>
                <a:close/>
              </a:path>
            </a:pathLst>
          </a:custGeom>
          <a:blipFill>
            <a:blip r:embed="rId3"/>
            <a:stretch>
              <a:fillRect l="-210" r="-210"/>
            </a:stretch>
          </a:blipFill>
        </p:spPr>
        <p:txBody>
          <a:bodyPr/>
          <a:lstStyle/>
          <a:p>
            <a:endParaRPr lang="it-IT" sz="1200"/>
          </a:p>
        </p:txBody>
      </p:sp>
      <p:sp>
        <p:nvSpPr>
          <p:cNvPr id="7" name="TextBox 7"/>
          <p:cNvSpPr txBox="1"/>
          <p:nvPr/>
        </p:nvSpPr>
        <p:spPr>
          <a:xfrm>
            <a:off x="6096000" y="3730119"/>
            <a:ext cx="5410200" cy="253852"/>
          </a:xfrm>
          <a:prstGeom prst="rect">
            <a:avLst/>
          </a:prstGeom>
        </p:spPr>
        <p:txBody>
          <a:bodyPr lIns="0" tIns="0" rIns="0" bIns="0" rtlCol="0" anchor="t">
            <a:spAutoFit/>
          </a:bodyPr>
          <a:lstStyle/>
          <a:p>
            <a:pPr>
              <a:lnSpc>
                <a:spcPts val="2147"/>
              </a:lnSpc>
            </a:pPr>
            <a:r>
              <a:rPr lang="en-US" sz="1533">
                <a:solidFill>
                  <a:srgbClr val="000000"/>
                </a:solidFill>
                <a:latin typeface="Now 1"/>
                <a:ea typeface="Now 1"/>
                <a:cs typeface="Now 1"/>
                <a:sym typeface="Now 1"/>
              </a:rPr>
              <a:t>Showcase of D2 magnet for the project HL-LHC.</a:t>
            </a:r>
          </a:p>
        </p:txBody>
      </p:sp>
      <p:sp>
        <p:nvSpPr>
          <p:cNvPr id="8" name="TextBox 8"/>
          <p:cNvSpPr txBox="1"/>
          <p:nvPr/>
        </p:nvSpPr>
        <p:spPr>
          <a:xfrm>
            <a:off x="6096000" y="2270064"/>
            <a:ext cx="5410200" cy="923330"/>
          </a:xfrm>
          <a:prstGeom prst="rect">
            <a:avLst/>
          </a:prstGeom>
        </p:spPr>
        <p:txBody>
          <a:bodyPr lIns="0" tIns="0" rIns="0" bIns="0" rtlCol="0" anchor="t">
            <a:spAutoFit/>
          </a:bodyPr>
          <a:lstStyle/>
          <a:p>
            <a:pPr>
              <a:lnSpc>
                <a:spcPts val="3557"/>
              </a:lnSpc>
            </a:pPr>
            <a:r>
              <a:rPr lang="en-US" sz="3233" spc="-145">
                <a:solidFill>
                  <a:srgbClr val="000000"/>
                </a:solidFill>
                <a:latin typeface="Lovelo"/>
                <a:ea typeface="Lovelo"/>
                <a:cs typeface="Lovelo"/>
                <a:sym typeface="Lovelo"/>
              </a:rPr>
              <a:t>LOCATION 3: Superconducting Dipole D2 for HL-LHC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9450"/>
            <a:ext cx="5170701" cy="5492750"/>
            <a:chOff x="0" y="0"/>
            <a:chExt cx="10341403" cy="10985500"/>
          </a:xfrm>
        </p:grpSpPr>
        <p:pic>
          <p:nvPicPr>
            <p:cNvPr id="3" name="Picture 3"/>
            <p:cNvPicPr>
              <a:picLocks noChangeAspect="1"/>
            </p:cNvPicPr>
            <p:nvPr/>
          </p:nvPicPr>
          <p:blipFill>
            <a:blip r:embed="rId2"/>
            <a:srcRect l="18849" r="18849"/>
            <a:stretch>
              <a:fillRect/>
            </a:stretch>
          </p:blipFill>
          <p:spPr>
            <a:xfrm>
              <a:off x="0" y="0"/>
              <a:ext cx="10341403" cy="10985500"/>
            </a:xfrm>
            <a:prstGeom prst="rect">
              <a:avLst/>
            </a:prstGeom>
          </p:spPr>
        </p:pic>
      </p:grpSp>
      <p:sp>
        <p:nvSpPr>
          <p:cNvPr id="4" name="AutoShape 4"/>
          <p:cNvSpPr/>
          <p:nvPr/>
        </p:nvSpPr>
        <p:spPr>
          <a:xfrm flipV="1">
            <a:off x="1" y="6172200"/>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5" name="AutoShape 5"/>
          <p:cNvSpPr/>
          <p:nvPr/>
        </p:nvSpPr>
        <p:spPr>
          <a:xfrm flipV="1">
            <a:off x="1" y="682625"/>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6" name="Freeform 6"/>
          <p:cNvSpPr/>
          <p:nvPr/>
        </p:nvSpPr>
        <p:spPr>
          <a:xfrm>
            <a:off x="6164336" y="1012917"/>
            <a:ext cx="2235393" cy="665029"/>
          </a:xfrm>
          <a:custGeom>
            <a:avLst/>
            <a:gdLst/>
            <a:ahLst/>
            <a:cxnLst/>
            <a:rect l="l" t="t" r="r" b="b"/>
            <a:pathLst>
              <a:path w="3353090" h="997544">
                <a:moveTo>
                  <a:pt x="0" y="0"/>
                </a:moveTo>
                <a:lnTo>
                  <a:pt x="3353090" y="0"/>
                </a:lnTo>
                <a:lnTo>
                  <a:pt x="3353090" y="997545"/>
                </a:lnTo>
                <a:lnTo>
                  <a:pt x="0" y="997545"/>
                </a:lnTo>
                <a:lnTo>
                  <a:pt x="0" y="0"/>
                </a:lnTo>
                <a:close/>
              </a:path>
            </a:pathLst>
          </a:custGeom>
          <a:blipFill>
            <a:blip r:embed="rId3"/>
            <a:stretch>
              <a:fillRect l="-210" r="-210"/>
            </a:stretch>
          </a:blipFill>
        </p:spPr>
        <p:txBody>
          <a:bodyPr/>
          <a:lstStyle/>
          <a:p>
            <a:endParaRPr lang="it-IT" sz="1200"/>
          </a:p>
        </p:txBody>
      </p:sp>
      <p:sp>
        <p:nvSpPr>
          <p:cNvPr id="7" name="TextBox 7"/>
          <p:cNvSpPr txBox="1"/>
          <p:nvPr/>
        </p:nvSpPr>
        <p:spPr>
          <a:xfrm>
            <a:off x="6096000" y="3052884"/>
            <a:ext cx="5410200" cy="1061766"/>
          </a:xfrm>
          <a:prstGeom prst="rect">
            <a:avLst/>
          </a:prstGeom>
        </p:spPr>
        <p:txBody>
          <a:bodyPr lIns="0" tIns="0" rIns="0" bIns="0" rtlCol="0" anchor="t">
            <a:spAutoFit/>
          </a:bodyPr>
          <a:lstStyle/>
          <a:p>
            <a:pPr>
              <a:lnSpc>
                <a:spcPts val="2147"/>
              </a:lnSpc>
            </a:pPr>
            <a:r>
              <a:rPr lang="en-US" sz="1533">
                <a:solidFill>
                  <a:srgbClr val="000000"/>
                </a:solidFill>
                <a:latin typeface="Now 1"/>
                <a:ea typeface="Now 1"/>
                <a:cs typeface="Now 1"/>
                <a:sym typeface="Now 1"/>
              </a:rPr>
              <a:t>Merging design innovation with leading-edge medical technology, ASG Superconductors provides advanced solutions in diagnostic imaging and cancer therapy, delivering exceptional value to the global community of Healthcare Providers.</a:t>
            </a:r>
          </a:p>
        </p:txBody>
      </p:sp>
      <p:sp>
        <p:nvSpPr>
          <p:cNvPr id="8" name="TextBox 8"/>
          <p:cNvSpPr txBox="1"/>
          <p:nvPr/>
        </p:nvSpPr>
        <p:spPr>
          <a:xfrm>
            <a:off x="6096001" y="2554905"/>
            <a:ext cx="4244191" cy="371897"/>
          </a:xfrm>
          <a:prstGeom prst="rect">
            <a:avLst/>
          </a:prstGeom>
        </p:spPr>
        <p:txBody>
          <a:bodyPr lIns="0" tIns="0" rIns="0" bIns="0" rtlCol="0" anchor="t">
            <a:spAutoFit/>
          </a:bodyPr>
          <a:lstStyle/>
          <a:p>
            <a:pPr>
              <a:lnSpc>
                <a:spcPts val="2933"/>
              </a:lnSpc>
            </a:pPr>
            <a:r>
              <a:rPr lang="en-US" sz="2666" spc="-119">
                <a:solidFill>
                  <a:srgbClr val="000000"/>
                </a:solidFill>
                <a:latin typeface="Lovelo"/>
                <a:ea typeface="Lovelo"/>
                <a:cs typeface="Lovelo"/>
                <a:sym typeface="Lovelo"/>
              </a:rPr>
              <a:t>LOCATION 4: mri systems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9450"/>
            <a:ext cx="5170701" cy="5492750"/>
            <a:chOff x="0" y="0"/>
            <a:chExt cx="10341403" cy="10985500"/>
          </a:xfrm>
        </p:grpSpPr>
        <p:pic>
          <p:nvPicPr>
            <p:cNvPr id="3" name="Picture 3"/>
            <p:cNvPicPr>
              <a:picLocks noChangeAspect="1"/>
            </p:cNvPicPr>
            <p:nvPr/>
          </p:nvPicPr>
          <p:blipFill>
            <a:blip r:embed="rId2"/>
            <a:srcRect l="18763" r="18763"/>
            <a:stretch>
              <a:fillRect/>
            </a:stretch>
          </p:blipFill>
          <p:spPr>
            <a:xfrm>
              <a:off x="0" y="0"/>
              <a:ext cx="10341403" cy="10985500"/>
            </a:xfrm>
            <a:prstGeom prst="rect">
              <a:avLst/>
            </a:prstGeom>
          </p:spPr>
        </p:pic>
      </p:grpSp>
      <p:sp>
        <p:nvSpPr>
          <p:cNvPr id="4" name="AutoShape 4"/>
          <p:cNvSpPr/>
          <p:nvPr/>
        </p:nvSpPr>
        <p:spPr>
          <a:xfrm flipV="1">
            <a:off x="1" y="6172200"/>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5" name="AutoShape 5"/>
          <p:cNvSpPr/>
          <p:nvPr/>
        </p:nvSpPr>
        <p:spPr>
          <a:xfrm flipV="1">
            <a:off x="1" y="682625"/>
            <a:ext cx="12328671" cy="0"/>
          </a:xfrm>
          <a:prstGeom prst="line">
            <a:avLst/>
          </a:prstGeom>
          <a:ln w="9525" cap="flat">
            <a:solidFill>
              <a:srgbClr val="000000"/>
            </a:solidFill>
            <a:prstDash val="solid"/>
            <a:headEnd type="none" w="sm" len="sm"/>
            <a:tailEnd type="none" w="sm" len="sm"/>
          </a:ln>
        </p:spPr>
        <p:txBody>
          <a:bodyPr/>
          <a:lstStyle/>
          <a:p>
            <a:endParaRPr lang="it-IT" sz="1200"/>
          </a:p>
        </p:txBody>
      </p:sp>
      <p:sp>
        <p:nvSpPr>
          <p:cNvPr id="6" name="Freeform 6"/>
          <p:cNvSpPr/>
          <p:nvPr/>
        </p:nvSpPr>
        <p:spPr>
          <a:xfrm>
            <a:off x="6164336" y="1012917"/>
            <a:ext cx="2235393" cy="665029"/>
          </a:xfrm>
          <a:custGeom>
            <a:avLst/>
            <a:gdLst/>
            <a:ahLst/>
            <a:cxnLst/>
            <a:rect l="l" t="t" r="r" b="b"/>
            <a:pathLst>
              <a:path w="3353090" h="997544">
                <a:moveTo>
                  <a:pt x="0" y="0"/>
                </a:moveTo>
                <a:lnTo>
                  <a:pt x="3353090" y="0"/>
                </a:lnTo>
                <a:lnTo>
                  <a:pt x="3353090" y="997545"/>
                </a:lnTo>
                <a:lnTo>
                  <a:pt x="0" y="997545"/>
                </a:lnTo>
                <a:lnTo>
                  <a:pt x="0" y="0"/>
                </a:lnTo>
                <a:close/>
              </a:path>
            </a:pathLst>
          </a:custGeom>
          <a:blipFill>
            <a:blip r:embed="rId3"/>
            <a:stretch>
              <a:fillRect l="-210" r="-210"/>
            </a:stretch>
          </a:blipFill>
        </p:spPr>
        <p:txBody>
          <a:bodyPr/>
          <a:lstStyle/>
          <a:p>
            <a:endParaRPr lang="it-IT" sz="1200"/>
          </a:p>
        </p:txBody>
      </p:sp>
      <p:sp>
        <p:nvSpPr>
          <p:cNvPr id="7" name="TextBox 7"/>
          <p:cNvSpPr txBox="1"/>
          <p:nvPr/>
        </p:nvSpPr>
        <p:spPr>
          <a:xfrm>
            <a:off x="6096000" y="3052883"/>
            <a:ext cx="5410200" cy="1600375"/>
          </a:xfrm>
          <a:prstGeom prst="rect">
            <a:avLst/>
          </a:prstGeom>
        </p:spPr>
        <p:txBody>
          <a:bodyPr lIns="0" tIns="0" rIns="0" bIns="0" rtlCol="0" anchor="t">
            <a:spAutoFit/>
          </a:bodyPr>
          <a:lstStyle/>
          <a:p>
            <a:pPr>
              <a:lnSpc>
                <a:spcPts val="2147"/>
              </a:lnSpc>
            </a:pPr>
            <a:r>
              <a:rPr lang="en-US" sz="1533">
                <a:solidFill>
                  <a:srgbClr val="000000"/>
                </a:solidFill>
                <a:latin typeface="Now 1"/>
                <a:ea typeface="Now 1"/>
                <a:cs typeface="Now 1"/>
                <a:sym typeface="Now 1"/>
              </a:rPr>
              <a:t>The quality of ASG's nuclear fusion offering is the result of unequalled technical and productive expertise; thanks also to its continuous dialog with the main institutes and research centers worldwide - including ENEA, UKAEA, CEA, IPP, ITER and Fusion4Energy, our magnets have been used in all the main fusion experiments undertaken so far in Europe during the last 70 years.</a:t>
            </a:r>
          </a:p>
        </p:txBody>
      </p:sp>
      <p:sp>
        <p:nvSpPr>
          <p:cNvPr id="8" name="TextBox 8"/>
          <p:cNvSpPr txBox="1"/>
          <p:nvPr/>
        </p:nvSpPr>
        <p:spPr>
          <a:xfrm>
            <a:off x="6096001" y="2514740"/>
            <a:ext cx="4244191" cy="371897"/>
          </a:xfrm>
          <a:prstGeom prst="rect">
            <a:avLst/>
          </a:prstGeom>
        </p:spPr>
        <p:txBody>
          <a:bodyPr lIns="0" tIns="0" rIns="0" bIns="0" rtlCol="0" anchor="t">
            <a:spAutoFit/>
          </a:bodyPr>
          <a:lstStyle/>
          <a:p>
            <a:pPr>
              <a:lnSpc>
                <a:spcPts val="2933"/>
              </a:lnSpc>
            </a:pPr>
            <a:r>
              <a:rPr lang="en-US" sz="2666" spc="-119">
                <a:solidFill>
                  <a:srgbClr val="000000"/>
                </a:solidFill>
                <a:latin typeface="Lovelo"/>
                <a:ea typeface="Lovelo"/>
                <a:cs typeface="Lovelo"/>
                <a:sym typeface="Lovelo"/>
              </a:rPr>
              <a:t>LOCATION 5: fusion</a:t>
            </a:r>
          </a:p>
        </p:txBody>
      </p:sp>
    </p:spTree>
  </p:cSld>
  <p:clrMapOvr>
    <a:masterClrMapping/>
  </p:clrMapOvr>
</p:sld>
</file>

<file path=ppt/theme/theme1.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70000">
              <a:srgbClr val="BBD3D9"/>
            </a:gs>
            <a:gs pos="1000">
              <a:srgbClr val="CFC9B9"/>
            </a:gs>
            <a:gs pos="88000">
              <a:srgbClr val="EDE7E2"/>
            </a:gs>
          </a:gsLst>
          <a:lin ang="2700000" scaled="1"/>
        </a:gradFill>
        <a:ln>
          <a:noFill/>
        </a:ln>
      </a:spPr>
      <a:bodyPr rtlCol="0" anchor="ctr"/>
      <a:lstStyle>
        <a:defPPr algn="l">
          <a:defRPr sz="2800" dirty="0">
            <a:solidFill>
              <a:srgbClr val="242D33"/>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tilla_Presentacion_v2" id="{CA2603B1-ED93-4849-A5C2-58093E205270}" vid="{B6A11F9F-7576-40B2-A543-D9DE7CFEC0FE}"/>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_Presentacion_v2" id="{CA2603B1-ED93-4849-A5C2-58093E205270}" vid="{358F5ACF-5DF3-4C52-B6D4-129CE3612FD4}"/>
    </a:ext>
  </a:extLst>
</a:theme>
</file>

<file path=ppt/theme/theme3.xml><?xml version="1.0" encoding="utf-8"?>
<a:theme xmlns:a="http://schemas.openxmlformats.org/drawingml/2006/main" name="Fin Presentac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_Presentacion_v2" id="{CA2603B1-ED93-4849-A5C2-58093E205270}" vid="{E931699C-028E-4CED-880F-987C0CC69F15}"/>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6701</TotalTime>
  <Words>2215</Words>
  <Application>Microsoft Office PowerPoint</Application>
  <PresentationFormat>Panorámica</PresentationFormat>
  <Paragraphs>302</Paragraphs>
  <Slides>30</Slides>
  <Notes>0</Notes>
  <HiddenSlides>0</HiddenSlides>
  <MMClips>0</MMClips>
  <ScaleCrop>false</ScaleCrop>
  <HeadingPairs>
    <vt:vector size="6" baseType="variant">
      <vt:variant>
        <vt:lpstr>Fuentes usadas</vt:lpstr>
      </vt:variant>
      <vt:variant>
        <vt:i4>12</vt:i4>
      </vt:variant>
      <vt:variant>
        <vt:lpstr>Tema</vt:lpstr>
      </vt:variant>
      <vt:variant>
        <vt:i4>3</vt:i4>
      </vt:variant>
      <vt:variant>
        <vt:lpstr>Títulos de diapositiva</vt:lpstr>
      </vt:variant>
      <vt:variant>
        <vt:i4>30</vt:i4>
      </vt:variant>
    </vt:vector>
  </HeadingPairs>
  <TitlesOfParts>
    <vt:vector size="45" baseType="lpstr">
      <vt:lpstr>Aptos</vt:lpstr>
      <vt:lpstr>Arial</vt:lpstr>
      <vt:lpstr>Calibri</vt:lpstr>
      <vt:lpstr>Calibri Light</vt:lpstr>
      <vt:lpstr>Lovelo</vt:lpstr>
      <vt:lpstr>Lovelo Black</vt:lpstr>
      <vt:lpstr>Now 1</vt:lpstr>
      <vt:lpstr>Now 1 Bold</vt:lpstr>
      <vt:lpstr>Now 2</vt:lpstr>
      <vt:lpstr>Now 2 Medium</vt:lpstr>
      <vt:lpstr>Roboto</vt:lpstr>
      <vt:lpstr>Times New Roman</vt:lpstr>
      <vt:lpstr>1_Diseño personalizado</vt:lpstr>
      <vt:lpstr>Diseño personalizado</vt:lpstr>
      <vt:lpstr>Fin Presentacion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Index</vt:lpstr>
      <vt:lpstr>PTOLEMY Full-Scale Prototype at LNGS</vt:lpstr>
      <vt:lpstr>Presentación de PowerPoint</vt:lpstr>
      <vt:lpstr>Electromagnetic coil design</vt:lpstr>
      <vt:lpstr>Electromagnetic design </vt:lpstr>
      <vt:lpstr>Index</vt:lpstr>
      <vt:lpstr>Magnetic calculations including manufacturing effects </vt:lpstr>
      <vt:lpstr>QUENCH protection system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Instrumentation</vt:lpstr>
      <vt:lpstr>Index</vt:lpstr>
      <vt:lpstr>Conclusions and future works</vt:lpstr>
      <vt:lpstr> 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suprasys.gustavo.sarmiento@outlook.es</dc:creator>
  <cp:lastModifiedBy>SUPRASYS, S.L.</cp:lastModifiedBy>
  <cp:revision>725</cp:revision>
  <dcterms:created xsi:type="dcterms:W3CDTF">2017-10-18T07:11:49Z</dcterms:created>
  <dcterms:modified xsi:type="dcterms:W3CDTF">2024-11-22T05:41:58Z</dcterms:modified>
</cp:coreProperties>
</file>