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30dec358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30dec358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1646e2ec32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1646e2ec32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646e2ec32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1646e2ec32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1646e2ec32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1646e2ec32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1646e2ec32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1646e2ec32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1646e2ec32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1646e2ec32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16d9e2b4a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16d9e2b4a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1646e2ec32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1646e2ec32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1646e2ec32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1646e2ec32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1646e2ec32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1646e2ec32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1646e2ec32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1646e2ec32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db89e1d7e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db89e1d7e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1646e2ec32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1646e2ec32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1646e2ec32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1646e2ec32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1646e2ec32_0_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1646e2ec32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1646e2ec32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1646e2ec32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1646e2ec32_0_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1646e2ec32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1646e2ec32_0_6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1646e2ec32_0_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1646e2ec32_0_8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1646e2ec32_0_8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1646e2ec32_0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31646e2ec32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1646e2ec32_0_6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1646e2ec32_0_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1646e2ec32_0_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1646e2ec32_0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1646e2ec3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1646e2ec3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30dec358cd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230dec358cd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646e2ec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1646e2ec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1646e2ec32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1646e2ec3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646e2ec32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1646e2ec32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646e2ec32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1646e2ec32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1646e2ec32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1646e2ec32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1646e2ec32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1646e2ec32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32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16.png"/><Relationship Id="rId13" Type="http://schemas.openxmlformats.org/officeDocument/2006/relationships/image" Target="../media/image9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Relationship Id="rId15" Type="http://schemas.openxmlformats.org/officeDocument/2006/relationships/image" Target="../media/image18.png"/><Relationship Id="rId1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33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FFFFFF"/>
                </a:solidFill>
              </a:rPr>
              <a:t>Electron ExB Slow Drift Demonstration</a:t>
            </a:r>
            <a:endParaRPr sz="2820">
              <a:solidFill>
                <a:srgbClr val="FFFFFF"/>
              </a:solidFill>
            </a:endParaRPr>
          </a:p>
        </p:txBody>
      </p:sp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50" y="690750"/>
            <a:ext cx="619840" cy="79042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3038700" y="4223475"/>
            <a:ext cx="306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Mark Farino, Andi Tan</a:t>
            </a:r>
            <a:endParaRPr sz="2000"/>
          </a:p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3317988" y="4795225"/>
            <a:ext cx="2508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PTOLEMY Collaboration Meeting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240" y="1277713"/>
            <a:ext cx="3762476" cy="279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2816" y="1123450"/>
            <a:ext cx="3862134" cy="289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2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2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p22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2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Steps Toward Multibounce Slow Drift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4" name="Google Shape;294;p22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95" name="Google Shape;295;p22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96" name="Google Shape;29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4216869"/>
            <a:ext cx="737488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2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98" name="Google Shape;298;p22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299" name="Google Shape;299;p22"/>
          <p:cNvSpPr txBox="1"/>
          <p:nvPr/>
        </p:nvSpPr>
        <p:spPr>
          <a:xfrm>
            <a:off x="159875" y="963900"/>
            <a:ext cx="4412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C-14 source disk and PIN Diode placed inside chamber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C-14 source disk set at 60 degree angle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B-field lowered to 0.16 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2"/>
          <p:cNvSpPr txBox="1"/>
          <p:nvPr/>
        </p:nvSpPr>
        <p:spPr>
          <a:xfrm>
            <a:off x="-227150" y="634800"/>
            <a:ext cx="328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To increase event rate: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1" name="Google Shape;301;p22"/>
          <p:cNvSpPr txBox="1"/>
          <p:nvPr/>
        </p:nvSpPr>
        <p:spPr>
          <a:xfrm>
            <a:off x="102075" y="2808950"/>
            <a:ext cx="4412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Center Electrodes width reduced (1.25’’ =&gt; 1’’)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3 mil thick Kapton lined inside vacuum chamber &amp; electrodes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Entire system cleaned, polished, and rewired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2"/>
          <p:cNvSpPr txBox="1"/>
          <p:nvPr/>
        </p:nvSpPr>
        <p:spPr>
          <a:xfrm>
            <a:off x="-284950" y="2479850"/>
            <a:ext cx="5046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To mitigate backgrounds &amp; sparking: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303" name="Google Shape;30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600" y="668300"/>
            <a:ext cx="2854200" cy="214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2"/>
          <p:cNvPicPr preferRelativeResize="0"/>
          <p:nvPr/>
        </p:nvPicPr>
        <p:blipFill rotWithShape="1">
          <a:blip r:embed="rId5">
            <a:alphaModFix/>
          </a:blip>
          <a:srcRect b="32306" l="13919" r="0" t="13577"/>
          <a:stretch/>
        </p:blipFill>
        <p:spPr>
          <a:xfrm>
            <a:off x="5760725" y="2853462"/>
            <a:ext cx="2377951" cy="199309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2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3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3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Procedure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14" name="Google Shape;314;p23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315" name="Google Shape;315;p23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16" name="Google Shape;316;p23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17" name="Google Shape;317;p23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318" name="Google Shape;318;p23"/>
          <p:cNvSpPr txBox="1"/>
          <p:nvPr/>
        </p:nvSpPr>
        <p:spPr>
          <a:xfrm>
            <a:off x="159875" y="963900"/>
            <a:ext cx="4412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Operate 0.16 T </a:t>
            </a:r>
            <a:r>
              <a:rPr b="1" lang="en">
                <a:solidFill>
                  <a:srgbClr val="FF0000"/>
                </a:solidFill>
              </a:rPr>
              <a:t>B field</a:t>
            </a:r>
            <a:r>
              <a:rPr lang="en"/>
              <a:t> and set voltages on drift electrodes to generate an upward </a:t>
            </a:r>
            <a:r>
              <a:rPr b="1" lang="en">
                <a:solidFill>
                  <a:srgbClr val="0000FF"/>
                </a:solidFill>
              </a:rPr>
              <a:t>E field 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378" y="828400"/>
            <a:ext cx="3598399" cy="23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75" y="4297175"/>
            <a:ext cx="492025" cy="5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8125" y="963899"/>
            <a:ext cx="259382" cy="2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7525" y="963899"/>
            <a:ext cx="259382" cy="2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6925" y="963899"/>
            <a:ext cx="259382" cy="2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1150" y="963899"/>
            <a:ext cx="259382" cy="2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1150" y="2880349"/>
            <a:ext cx="259382" cy="2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6925" y="2880349"/>
            <a:ext cx="259382" cy="2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7525" y="2880362"/>
            <a:ext cx="259382" cy="2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8125" y="2880349"/>
            <a:ext cx="259382" cy="252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23"/>
          <p:cNvCxnSpPr/>
          <p:nvPr/>
        </p:nvCxnSpPr>
        <p:spPr>
          <a:xfrm rot="10800000">
            <a:off x="6586475" y="1699400"/>
            <a:ext cx="5400" cy="649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0" name="Google Shape;330;p23"/>
          <p:cNvCxnSpPr/>
          <p:nvPr/>
        </p:nvCxnSpPr>
        <p:spPr>
          <a:xfrm rot="10800000">
            <a:off x="6942575" y="1699400"/>
            <a:ext cx="5400" cy="649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1" name="Google Shape;331;p23"/>
          <p:cNvCxnSpPr/>
          <p:nvPr/>
        </p:nvCxnSpPr>
        <p:spPr>
          <a:xfrm rot="10800000">
            <a:off x="7298675" y="1699400"/>
            <a:ext cx="5400" cy="649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2" name="Google Shape;332;p23"/>
          <p:cNvCxnSpPr/>
          <p:nvPr/>
        </p:nvCxnSpPr>
        <p:spPr>
          <a:xfrm rot="10800000">
            <a:off x="7759425" y="1699400"/>
            <a:ext cx="5400" cy="649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3" name="Google Shape;333;p23"/>
          <p:cNvCxnSpPr/>
          <p:nvPr/>
        </p:nvCxnSpPr>
        <p:spPr>
          <a:xfrm rot="10800000">
            <a:off x="5755100" y="1699400"/>
            <a:ext cx="5400" cy="649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34" name="Google Shape;33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0300" y="1876074"/>
            <a:ext cx="259382" cy="2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488" y="1876074"/>
            <a:ext cx="259382" cy="2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6275" y="1876074"/>
            <a:ext cx="259382" cy="2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1150" y="1876074"/>
            <a:ext cx="259382" cy="252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23"/>
          <p:cNvCxnSpPr/>
          <p:nvPr/>
        </p:nvCxnSpPr>
        <p:spPr>
          <a:xfrm rot="10800000">
            <a:off x="8220175" y="1723375"/>
            <a:ext cx="5400" cy="649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9" name="Google Shape;339;p23"/>
          <p:cNvCxnSpPr/>
          <p:nvPr/>
        </p:nvCxnSpPr>
        <p:spPr>
          <a:xfrm rot="10800000">
            <a:off x="6230375" y="1699400"/>
            <a:ext cx="5400" cy="649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0" name="Google Shape;340;p23"/>
          <p:cNvCxnSpPr/>
          <p:nvPr/>
        </p:nvCxnSpPr>
        <p:spPr>
          <a:xfrm rot="10800000">
            <a:off x="7989800" y="1699400"/>
            <a:ext cx="5400" cy="649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1" name="Google Shape;341;p23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4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48" name="Google Shape;348;p24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4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Procedure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50" name="Google Shape;350;p24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351" name="Google Shape;351;p24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52" name="Google Shape;352;p24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53" name="Google Shape;353;p24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354" name="Google Shape;354;p24"/>
          <p:cNvSpPr txBox="1"/>
          <p:nvPr/>
        </p:nvSpPr>
        <p:spPr>
          <a:xfrm>
            <a:off x="159875" y="963900"/>
            <a:ext cx="44121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Operate 0.16 T </a:t>
            </a:r>
            <a:r>
              <a:rPr lang="en">
                <a:solidFill>
                  <a:schemeClr val="dk1"/>
                </a:solidFill>
              </a:rPr>
              <a:t>B field</a:t>
            </a:r>
            <a:r>
              <a:rPr lang="en"/>
              <a:t> and set voltages on drift electrodes to generate an upward </a:t>
            </a:r>
            <a:r>
              <a:rPr lang="en">
                <a:solidFill>
                  <a:schemeClr val="dk1"/>
                </a:solidFill>
              </a:rPr>
              <a:t>E field</a:t>
            </a:r>
            <a:r>
              <a:rPr b="1" lang="en">
                <a:solidFill>
                  <a:srgbClr val="0000FF"/>
                </a:solidFill>
              </a:rPr>
              <a:t> </a:t>
            </a:r>
            <a:endParaRPr b="1">
              <a:solidFill>
                <a:srgbClr val="0000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Apply maximum voltage difference (</a:t>
            </a:r>
            <a:r>
              <a:rPr b="1" lang="en">
                <a:solidFill>
                  <a:srgbClr val="FF0000"/>
                </a:solidFill>
              </a:rPr>
              <a:t>+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6kV</a:t>
            </a:r>
            <a:r>
              <a:rPr lang="en">
                <a:solidFill>
                  <a:schemeClr val="dk1"/>
                </a:solidFill>
              </a:rPr>
              <a:t>) to outer pairs of electrodes (maximal drift velocity).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55" name="Google Shape;3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378" y="828400"/>
            <a:ext cx="3598399" cy="23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75" y="4297175"/>
            <a:ext cx="492025" cy="5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4"/>
          <p:cNvSpPr txBox="1"/>
          <p:nvPr/>
        </p:nvSpPr>
        <p:spPr>
          <a:xfrm>
            <a:off x="5529250" y="2571738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358" name="Google Shape;358;p24"/>
          <p:cNvSpPr txBox="1"/>
          <p:nvPr/>
        </p:nvSpPr>
        <p:spPr>
          <a:xfrm>
            <a:off x="5529250" y="1070663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</a:t>
            </a:r>
            <a:r>
              <a:rPr b="1" lang="en" sz="1800">
                <a:solidFill>
                  <a:srgbClr val="0000FF"/>
                </a:solidFill>
              </a:rPr>
              <a:t>kV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359" name="Google Shape;359;p24"/>
          <p:cNvSpPr txBox="1"/>
          <p:nvPr/>
        </p:nvSpPr>
        <p:spPr>
          <a:xfrm>
            <a:off x="7569300" y="2571738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360" name="Google Shape;360;p24"/>
          <p:cNvSpPr txBox="1"/>
          <p:nvPr/>
        </p:nvSpPr>
        <p:spPr>
          <a:xfrm>
            <a:off x="7674750" y="1070663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cxnSp>
        <p:nvCxnSpPr>
          <p:cNvPr id="361" name="Google Shape;361;p24"/>
          <p:cNvCxnSpPr/>
          <p:nvPr/>
        </p:nvCxnSpPr>
        <p:spPr>
          <a:xfrm>
            <a:off x="3532175" y="1877300"/>
            <a:ext cx="97800" cy="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2" name="Google Shape;362;p24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5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5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69" name="Google Shape;369;p25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5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Procedure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1" name="Google Shape;371;p25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372" name="Google Shape;372;p25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73" name="Google Shape;373;p25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74" name="Google Shape;374;p25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375" name="Google Shape;375;p25"/>
          <p:cNvSpPr txBox="1"/>
          <p:nvPr/>
        </p:nvSpPr>
        <p:spPr>
          <a:xfrm>
            <a:off x="159875" y="963900"/>
            <a:ext cx="4412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Operate 0.16 T </a:t>
            </a:r>
            <a:r>
              <a:rPr lang="en">
                <a:solidFill>
                  <a:schemeClr val="dk1"/>
                </a:solidFill>
              </a:rPr>
              <a:t>B field</a:t>
            </a:r>
            <a:r>
              <a:rPr lang="en"/>
              <a:t> and set voltages on drift electrodes to generate an upward </a:t>
            </a:r>
            <a:r>
              <a:rPr lang="en">
                <a:solidFill>
                  <a:schemeClr val="dk1"/>
                </a:solidFill>
              </a:rPr>
              <a:t>E field</a:t>
            </a:r>
            <a:r>
              <a:rPr b="1" lang="en">
                <a:solidFill>
                  <a:srgbClr val="0000FF"/>
                </a:solidFill>
              </a:rPr>
              <a:t> </a:t>
            </a:r>
            <a:endParaRPr b="1">
              <a:solidFill>
                <a:srgbClr val="0000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Apply maximum voltage difference (</a:t>
            </a:r>
            <a:r>
              <a:rPr b="1" lang="en">
                <a:solidFill>
                  <a:srgbClr val="FF0000"/>
                </a:solidFill>
              </a:rPr>
              <a:t>+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6kV</a:t>
            </a:r>
            <a:r>
              <a:rPr lang="en">
                <a:solidFill>
                  <a:schemeClr val="dk1"/>
                </a:solidFill>
              </a:rPr>
              <a:t>) to outer pairs of electrodes (maximal drift velocity).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Set center pair to smaller voltage difference to achieve slow drift (e.g., </a:t>
            </a:r>
            <a:r>
              <a:rPr b="1" lang="en">
                <a:solidFill>
                  <a:srgbClr val="FF9900"/>
                </a:solidFill>
              </a:rPr>
              <a:t>+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2kV </a:t>
            </a:r>
            <a:r>
              <a:rPr lang="en">
                <a:solidFill>
                  <a:schemeClr val="dk1"/>
                </a:solidFill>
              </a:rPr>
              <a:t>for ⅓ drift speed)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76" name="Google Shape;3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378" y="828400"/>
            <a:ext cx="3598399" cy="23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75" y="4297175"/>
            <a:ext cx="492025" cy="5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5"/>
          <p:cNvSpPr txBox="1"/>
          <p:nvPr/>
        </p:nvSpPr>
        <p:spPr>
          <a:xfrm>
            <a:off x="5529250" y="2571738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379" name="Google Shape;379;p25"/>
          <p:cNvSpPr txBox="1"/>
          <p:nvPr/>
        </p:nvSpPr>
        <p:spPr>
          <a:xfrm>
            <a:off x="5529250" y="1070663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380" name="Google Shape;380;p25"/>
          <p:cNvSpPr txBox="1"/>
          <p:nvPr/>
        </p:nvSpPr>
        <p:spPr>
          <a:xfrm>
            <a:off x="7569300" y="2571738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381" name="Google Shape;381;p25"/>
          <p:cNvSpPr txBox="1"/>
          <p:nvPr/>
        </p:nvSpPr>
        <p:spPr>
          <a:xfrm>
            <a:off x="7674750" y="1070663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cxnSp>
        <p:nvCxnSpPr>
          <p:cNvPr id="382" name="Google Shape;382;p25"/>
          <p:cNvCxnSpPr/>
          <p:nvPr/>
        </p:nvCxnSpPr>
        <p:spPr>
          <a:xfrm>
            <a:off x="3532175" y="1877300"/>
            <a:ext cx="97800" cy="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3" name="Google Shape;383;p25"/>
          <p:cNvCxnSpPr/>
          <p:nvPr/>
        </p:nvCxnSpPr>
        <p:spPr>
          <a:xfrm>
            <a:off x="2580850" y="2946100"/>
            <a:ext cx="97800" cy="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4" name="Google Shape;384;p25"/>
          <p:cNvSpPr txBox="1"/>
          <p:nvPr/>
        </p:nvSpPr>
        <p:spPr>
          <a:xfrm>
            <a:off x="6605925" y="2571738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900"/>
                </a:solidFill>
              </a:rPr>
              <a:t>+2kV</a:t>
            </a:r>
            <a:endParaRPr b="1" sz="1800">
              <a:solidFill>
                <a:srgbClr val="FF9900"/>
              </a:solidFill>
            </a:endParaRPr>
          </a:p>
        </p:txBody>
      </p:sp>
      <p:sp>
        <p:nvSpPr>
          <p:cNvPr id="385" name="Google Shape;385;p25"/>
          <p:cNvSpPr txBox="1"/>
          <p:nvPr/>
        </p:nvSpPr>
        <p:spPr>
          <a:xfrm>
            <a:off x="6605925" y="1070663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</a:rPr>
              <a:t>-2kV</a:t>
            </a:r>
            <a:endParaRPr b="1" sz="1800">
              <a:solidFill>
                <a:srgbClr val="4A86E8"/>
              </a:solidFill>
            </a:endParaRPr>
          </a:p>
        </p:txBody>
      </p:sp>
      <p:sp>
        <p:nvSpPr>
          <p:cNvPr id="386" name="Google Shape;386;p25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6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6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93" name="Google Shape;393;p26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6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Procedure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95" name="Google Shape;395;p26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396" name="Google Shape;396;p26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97" name="Google Shape;397;p26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98" name="Google Shape;398;p26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399" name="Google Shape;399;p26"/>
          <p:cNvSpPr txBox="1"/>
          <p:nvPr/>
        </p:nvSpPr>
        <p:spPr>
          <a:xfrm>
            <a:off x="159875" y="963900"/>
            <a:ext cx="44121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Operate 0.16 T </a:t>
            </a:r>
            <a:r>
              <a:rPr lang="en">
                <a:solidFill>
                  <a:schemeClr val="dk1"/>
                </a:solidFill>
              </a:rPr>
              <a:t>B field</a:t>
            </a:r>
            <a:r>
              <a:rPr lang="en"/>
              <a:t> and set voltages on drift electrodes to generate an upward </a:t>
            </a:r>
            <a:r>
              <a:rPr lang="en">
                <a:solidFill>
                  <a:schemeClr val="dk1"/>
                </a:solidFill>
              </a:rPr>
              <a:t>E field</a:t>
            </a:r>
            <a:r>
              <a:rPr b="1" lang="en">
                <a:solidFill>
                  <a:srgbClr val="0000FF"/>
                </a:solidFill>
              </a:rPr>
              <a:t> </a:t>
            </a:r>
            <a:endParaRPr b="1">
              <a:solidFill>
                <a:srgbClr val="0000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Apply maximum voltage difference (</a:t>
            </a:r>
            <a:r>
              <a:rPr b="1" lang="en">
                <a:solidFill>
                  <a:srgbClr val="FF0000"/>
                </a:solidFill>
              </a:rPr>
              <a:t>+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6kV</a:t>
            </a:r>
            <a:r>
              <a:rPr lang="en">
                <a:solidFill>
                  <a:schemeClr val="dk1"/>
                </a:solidFill>
              </a:rPr>
              <a:t>) to outer pairs of electrodes (maximal drift velocity).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Set center pair to smaller voltage difference to achieve slow drift (e.g., </a:t>
            </a:r>
            <a:r>
              <a:rPr b="1" lang="en">
                <a:solidFill>
                  <a:srgbClr val="FF9900"/>
                </a:solidFill>
              </a:rPr>
              <a:t>+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2</a:t>
            </a:r>
            <a:r>
              <a:rPr b="1" lang="en">
                <a:solidFill>
                  <a:schemeClr val="dk1"/>
                </a:solidFill>
              </a:rPr>
              <a:t>kV </a:t>
            </a:r>
            <a:r>
              <a:rPr lang="en">
                <a:solidFill>
                  <a:schemeClr val="dk1"/>
                </a:solidFill>
              </a:rPr>
              <a:t>for ⅓ drift speed)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Record data with bouncing plate operated </a:t>
            </a:r>
            <a:r>
              <a:rPr i="1" lang="en">
                <a:solidFill>
                  <a:schemeClr val="dk1"/>
                </a:solidFill>
              </a:rPr>
              <a:t>both </a:t>
            </a:r>
            <a:r>
              <a:rPr lang="en">
                <a:solidFill>
                  <a:schemeClr val="dk1"/>
                </a:solidFill>
              </a:rPr>
              <a:t>at </a:t>
            </a:r>
            <a:r>
              <a:rPr b="1" lang="en">
                <a:solidFill>
                  <a:srgbClr val="0000FF"/>
                </a:solidFill>
              </a:rPr>
              <a:t>-6kV</a:t>
            </a:r>
            <a:r>
              <a:rPr lang="en">
                <a:solidFill>
                  <a:schemeClr val="dk1"/>
                </a:solidFill>
              </a:rPr>
              <a:t> and </a:t>
            </a:r>
            <a:r>
              <a:rPr b="1" lang="en">
                <a:solidFill>
                  <a:schemeClr val="dk1"/>
                </a:solidFill>
              </a:rPr>
              <a:t>0kV</a:t>
            </a:r>
            <a:r>
              <a:rPr lang="en">
                <a:solidFill>
                  <a:schemeClr val="dk1"/>
                </a:solidFill>
              </a:rPr>
              <a:t> (to account for scattering). Difference between rates indicates successful transport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00" name="Google Shape;4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378" y="828400"/>
            <a:ext cx="3598399" cy="23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75" y="4297175"/>
            <a:ext cx="492025" cy="5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6"/>
          <p:cNvSpPr txBox="1"/>
          <p:nvPr/>
        </p:nvSpPr>
        <p:spPr>
          <a:xfrm>
            <a:off x="5529250" y="2571738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403" name="Google Shape;403;p26"/>
          <p:cNvSpPr txBox="1"/>
          <p:nvPr/>
        </p:nvSpPr>
        <p:spPr>
          <a:xfrm>
            <a:off x="5529250" y="1070663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404" name="Google Shape;404;p26"/>
          <p:cNvSpPr txBox="1"/>
          <p:nvPr/>
        </p:nvSpPr>
        <p:spPr>
          <a:xfrm>
            <a:off x="7569300" y="2571738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405" name="Google Shape;405;p26"/>
          <p:cNvSpPr txBox="1"/>
          <p:nvPr/>
        </p:nvSpPr>
        <p:spPr>
          <a:xfrm>
            <a:off x="7674750" y="1070663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cxnSp>
        <p:nvCxnSpPr>
          <p:cNvPr id="406" name="Google Shape;406;p26"/>
          <p:cNvCxnSpPr/>
          <p:nvPr/>
        </p:nvCxnSpPr>
        <p:spPr>
          <a:xfrm>
            <a:off x="3532175" y="1877300"/>
            <a:ext cx="97800" cy="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7" name="Google Shape;407;p26"/>
          <p:cNvCxnSpPr/>
          <p:nvPr/>
        </p:nvCxnSpPr>
        <p:spPr>
          <a:xfrm>
            <a:off x="2580850" y="2946100"/>
            <a:ext cx="97800" cy="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8" name="Google Shape;408;p26"/>
          <p:cNvSpPr txBox="1"/>
          <p:nvPr/>
        </p:nvSpPr>
        <p:spPr>
          <a:xfrm>
            <a:off x="6605925" y="2571738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900"/>
                </a:solidFill>
              </a:rPr>
              <a:t>+2kV</a:t>
            </a:r>
            <a:endParaRPr b="1" sz="1800">
              <a:solidFill>
                <a:srgbClr val="FF9900"/>
              </a:solidFill>
            </a:endParaRPr>
          </a:p>
        </p:txBody>
      </p:sp>
      <p:sp>
        <p:nvSpPr>
          <p:cNvPr id="409" name="Google Shape;409;p26"/>
          <p:cNvSpPr txBox="1"/>
          <p:nvPr/>
        </p:nvSpPr>
        <p:spPr>
          <a:xfrm>
            <a:off x="6605925" y="1070663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</a:rPr>
              <a:t>-2kV</a:t>
            </a:r>
            <a:endParaRPr b="1" sz="1800">
              <a:solidFill>
                <a:srgbClr val="4A86E8"/>
              </a:solidFill>
            </a:endParaRPr>
          </a:p>
        </p:txBody>
      </p:sp>
      <p:sp>
        <p:nvSpPr>
          <p:cNvPr id="410" name="Google Shape;410;p26"/>
          <p:cNvSpPr txBox="1"/>
          <p:nvPr/>
        </p:nvSpPr>
        <p:spPr>
          <a:xfrm>
            <a:off x="6546050" y="1839688"/>
            <a:ext cx="15747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r>
              <a:rPr b="1" lang="en" sz="1800">
                <a:solidFill>
                  <a:schemeClr val="dk1"/>
                </a:solidFill>
              </a:rPr>
              <a:t>/0kV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11" name="Google Shape;411;p26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7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7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18" name="Google Shape;418;p27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7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Procedure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0" name="Google Shape;420;p27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421" name="Google Shape;421;p27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22" name="Google Shape;422;p27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23" name="Google Shape;423;p27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424" name="Google Shape;424;p27"/>
          <p:cNvSpPr txBox="1"/>
          <p:nvPr/>
        </p:nvSpPr>
        <p:spPr>
          <a:xfrm>
            <a:off x="159875" y="963900"/>
            <a:ext cx="44121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Operate 0.16 T B field and set voltages on drift electrodes to generate an upward E field 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Apply maximum voltage difference (+ 6kV) to outer pairs of electrodes (maximal drift velocity).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Set center pair to smaller voltage difference to achieve slow drift (e.g., + 2kV for ⅓ drift speed)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Record data with bouncing plate operated </a:t>
            </a:r>
            <a:r>
              <a:rPr i="1" lang="en">
                <a:solidFill>
                  <a:schemeClr val="dk1"/>
                </a:solidFill>
              </a:rPr>
              <a:t>both </a:t>
            </a:r>
            <a:r>
              <a:rPr lang="en">
                <a:solidFill>
                  <a:schemeClr val="dk1"/>
                </a:solidFill>
              </a:rPr>
              <a:t>at -6kV and 0kV (to account for scattering). Difference between rates indicates successful transport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Discard remaining noise/background via mean and standard deviation selection criteria (~97% efficient)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25" name="Google Shape;425;p27"/>
          <p:cNvCxnSpPr/>
          <p:nvPr/>
        </p:nvCxnSpPr>
        <p:spPr>
          <a:xfrm>
            <a:off x="3532175" y="1877300"/>
            <a:ext cx="978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6" name="Google Shape;426;p27"/>
          <p:cNvCxnSpPr/>
          <p:nvPr/>
        </p:nvCxnSpPr>
        <p:spPr>
          <a:xfrm>
            <a:off x="2580850" y="2946100"/>
            <a:ext cx="978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7" name="Google Shape;427;p27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428" name="Google Shape;4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275" y="2718850"/>
            <a:ext cx="3618599" cy="198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7100" y="722651"/>
            <a:ext cx="3370250" cy="1908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046641"/>
            <a:ext cx="4274825" cy="287268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8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8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28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8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Procedure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39" name="Google Shape;439;p28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440" name="Google Shape;440;p28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41" name="Google Shape;441;p28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42" name="Google Shape;442;p28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443" name="Google Shape;443;p28"/>
          <p:cNvSpPr txBox="1"/>
          <p:nvPr/>
        </p:nvSpPr>
        <p:spPr>
          <a:xfrm>
            <a:off x="159875" y="963900"/>
            <a:ext cx="44121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Operate 0.16 T B field and set voltages on drift electrodes to generate an upward E field 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Apply maximum voltage difference (+ 6kV) to outer pairs of electrodes (maximal drift velocity).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Set center pair to smaller voltage difference to achieve slow drift (e.g., + 2kV for ⅓ drift speed)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Record data with bouncing plate operated </a:t>
            </a:r>
            <a:r>
              <a:rPr i="1" lang="en">
                <a:solidFill>
                  <a:schemeClr val="dk1"/>
                </a:solidFill>
              </a:rPr>
              <a:t>both </a:t>
            </a:r>
            <a:r>
              <a:rPr lang="en">
                <a:solidFill>
                  <a:schemeClr val="dk1"/>
                </a:solidFill>
              </a:rPr>
              <a:t>at -6kV and 0kV (to account for scattering). Difference between rates indicates successful transport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Discard remaining noise/background via mean and standard deviation selection criteria (~97% efficient)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44" name="Google Shape;444;p28"/>
          <p:cNvCxnSpPr/>
          <p:nvPr/>
        </p:nvCxnSpPr>
        <p:spPr>
          <a:xfrm>
            <a:off x="3532175" y="1877300"/>
            <a:ext cx="978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5" name="Google Shape;445;p28"/>
          <p:cNvCxnSpPr/>
          <p:nvPr/>
        </p:nvCxnSpPr>
        <p:spPr>
          <a:xfrm>
            <a:off x="2580850" y="2946100"/>
            <a:ext cx="978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6" name="Google Shape;446;p28"/>
          <p:cNvSpPr txBox="1"/>
          <p:nvPr/>
        </p:nvSpPr>
        <p:spPr>
          <a:xfrm>
            <a:off x="4731900" y="4297175"/>
            <a:ext cx="44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 amplitude of waveform output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47" name="Google Shape;447;p28"/>
          <p:cNvCxnSpPr/>
          <p:nvPr/>
        </p:nvCxnSpPr>
        <p:spPr>
          <a:xfrm flipH="1" rot="10800000">
            <a:off x="6217475" y="4071725"/>
            <a:ext cx="468000" cy="25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8" name="Google Shape;448;p28"/>
          <p:cNvSpPr txBox="1"/>
          <p:nvPr/>
        </p:nvSpPr>
        <p:spPr>
          <a:xfrm>
            <a:off x="5115550" y="634800"/>
            <a:ext cx="44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runs taken to ensure consistent behavior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49" name="Google Shape;449;p28"/>
          <p:cNvCxnSpPr/>
          <p:nvPr/>
        </p:nvCxnSpPr>
        <p:spPr>
          <a:xfrm>
            <a:off x="8061900" y="922350"/>
            <a:ext cx="583500" cy="390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0" name="Google Shape;450;p28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9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9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57" name="Google Shape;457;p29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29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Modes of Operation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59" name="Google Shape;459;p29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460" name="Google Shape;460;p29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61" name="Google Shape;461;p29"/>
          <p:cNvSpPr txBox="1"/>
          <p:nvPr/>
        </p:nvSpPr>
        <p:spPr>
          <a:xfrm>
            <a:off x="933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62" name="Google Shape;462;p29"/>
          <p:cNvSpPr txBox="1"/>
          <p:nvPr/>
        </p:nvSpPr>
        <p:spPr>
          <a:xfrm>
            <a:off x="-227150" y="634800"/>
            <a:ext cx="328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Symmetric Slow Drift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63" name="Google Shape;463;p29"/>
          <p:cNvSpPr txBox="1"/>
          <p:nvPr/>
        </p:nvSpPr>
        <p:spPr>
          <a:xfrm>
            <a:off x="159875" y="963900"/>
            <a:ext cx="4412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Symmetrically lower magnitude of top and bottom electrodes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75" y="2571750"/>
            <a:ext cx="3170079" cy="2107091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9"/>
          <p:cNvSpPr txBox="1"/>
          <p:nvPr/>
        </p:nvSpPr>
        <p:spPr>
          <a:xfrm>
            <a:off x="715368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466" name="Google Shape;466;p29"/>
          <p:cNvSpPr txBox="1"/>
          <p:nvPr/>
        </p:nvSpPr>
        <p:spPr>
          <a:xfrm>
            <a:off x="715368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467" name="Google Shape;467;p29"/>
          <p:cNvSpPr txBox="1"/>
          <p:nvPr/>
        </p:nvSpPr>
        <p:spPr>
          <a:xfrm>
            <a:off x="2512590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468" name="Google Shape;468;p29"/>
          <p:cNvSpPr txBox="1"/>
          <p:nvPr/>
        </p:nvSpPr>
        <p:spPr>
          <a:xfrm>
            <a:off x="2605488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469" name="Google Shape;469;p29"/>
          <p:cNvSpPr txBox="1"/>
          <p:nvPr/>
        </p:nvSpPr>
        <p:spPr>
          <a:xfrm>
            <a:off x="1717229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900"/>
                </a:solidFill>
              </a:rPr>
              <a:t>+X</a:t>
            </a:r>
            <a:endParaRPr b="1" sz="1800">
              <a:solidFill>
                <a:srgbClr val="FF9900"/>
              </a:solidFill>
            </a:endParaRPr>
          </a:p>
        </p:txBody>
      </p:sp>
      <p:sp>
        <p:nvSpPr>
          <p:cNvPr id="470" name="Google Shape;470;p29"/>
          <p:cNvSpPr txBox="1"/>
          <p:nvPr/>
        </p:nvSpPr>
        <p:spPr>
          <a:xfrm>
            <a:off x="1746345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</a:rPr>
              <a:t>-X</a:t>
            </a:r>
            <a:endParaRPr b="1" sz="1800">
              <a:solidFill>
                <a:srgbClr val="4A86E8"/>
              </a:solidFill>
            </a:endParaRPr>
          </a:p>
        </p:txBody>
      </p:sp>
      <p:sp>
        <p:nvSpPr>
          <p:cNvPr id="471" name="Google Shape;471;p29"/>
          <p:cNvSpPr txBox="1"/>
          <p:nvPr/>
        </p:nvSpPr>
        <p:spPr>
          <a:xfrm>
            <a:off x="1611138" y="3462659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r>
              <a:rPr b="1" lang="en" sz="1800">
                <a:solidFill>
                  <a:schemeClr val="dk1"/>
                </a:solidFill>
              </a:rPr>
              <a:t>/0kV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472" name="Google Shape;472;p29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0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0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0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Modes of Operation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81" name="Google Shape;481;p30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482" name="Google Shape;482;p30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83" name="Google Shape;483;p30"/>
          <p:cNvSpPr txBox="1"/>
          <p:nvPr/>
        </p:nvSpPr>
        <p:spPr>
          <a:xfrm>
            <a:off x="933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84" name="Google Shape;484;p30"/>
          <p:cNvSpPr txBox="1"/>
          <p:nvPr/>
        </p:nvSpPr>
        <p:spPr>
          <a:xfrm>
            <a:off x="-227150" y="634800"/>
            <a:ext cx="328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Symmetric Slow Drift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85" name="Google Shape;485;p30"/>
          <p:cNvSpPr txBox="1"/>
          <p:nvPr/>
        </p:nvSpPr>
        <p:spPr>
          <a:xfrm>
            <a:off x="159875" y="963900"/>
            <a:ext cx="4152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Symmetrically lower magnitude of top and bottom electrodes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Expectation: as X decreases, so too does event rate (electrons, following potential lines, more likely to terminate on wall)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6" name="Google Shape;4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75" y="2571750"/>
            <a:ext cx="3170079" cy="2107091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0"/>
          <p:cNvSpPr txBox="1"/>
          <p:nvPr/>
        </p:nvSpPr>
        <p:spPr>
          <a:xfrm>
            <a:off x="715368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488" name="Google Shape;488;p30"/>
          <p:cNvSpPr txBox="1"/>
          <p:nvPr/>
        </p:nvSpPr>
        <p:spPr>
          <a:xfrm>
            <a:off x="715368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489" name="Google Shape;489;p30"/>
          <p:cNvSpPr txBox="1"/>
          <p:nvPr/>
        </p:nvSpPr>
        <p:spPr>
          <a:xfrm>
            <a:off x="2512590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490" name="Google Shape;490;p30"/>
          <p:cNvSpPr txBox="1"/>
          <p:nvPr/>
        </p:nvSpPr>
        <p:spPr>
          <a:xfrm>
            <a:off x="2605488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491" name="Google Shape;491;p30"/>
          <p:cNvSpPr txBox="1"/>
          <p:nvPr/>
        </p:nvSpPr>
        <p:spPr>
          <a:xfrm>
            <a:off x="1717229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900"/>
                </a:solidFill>
              </a:rPr>
              <a:t>+X</a:t>
            </a:r>
            <a:endParaRPr b="1" sz="1800">
              <a:solidFill>
                <a:srgbClr val="FF9900"/>
              </a:solidFill>
            </a:endParaRPr>
          </a:p>
        </p:txBody>
      </p:sp>
      <p:sp>
        <p:nvSpPr>
          <p:cNvPr id="492" name="Google Shape;492;p30"/>
          <p:cNvSpPr txBox="1"/>
          <p:nvPr/>
        </p:nvSpPr>
        <p:spPr>
          <a:xfrm>
            <a:off x="1746345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</a:rPr>
              <a:t>-X</a:t>
            </a:r>
            <a:endParaRPr b="1" sz="1800">
              <a:solidFill>
                <a:srgbClr val="4A86E8"/>
              </a:solidFill>
            </a:endParaRPr>
          </a:p>
        </p:txBody>
      </p:sp>
      <p:sp>
        <p:nvSpPr>
          <p:cNvPr id="493" name="Google Shape;493;p30"/>
          <p:cNvSpPr txBox="1"/>
          <p:nvPr/>
        </p:nvSpPr>
        <p:spPr>
          <a:xfrm>
            <a:off x="1611138" y="3462659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r>
              <a:rPr b="1" lang="en" sz="1800">
                <a:solidFill>
                  <a:schemeClr val="dk1"/>
                </a:solidFill>
              </a:rPr>
              <a:t>/0kV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494" name="Google Shape;49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600" y="1333200"/>
            <a:ext cx="4686901" cy="25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0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1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1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02" name="Google Shape;502;p31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1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Modes of Operation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04" name="Google Shape;504;p31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505" name="Google Shape;505;p31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06" name="Google Shape;506;p31"/>
          <p:cNvSpPr txBox="1"/>
          <p:nvPr/>
        </p:nvSpPr>
        <p:spPr>
          <a:xfrm>
            <a:off x="933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07" name="Google Shape;507;p31"/>
          <p:cNvSpPr txBox="1"/>
          <p:nvPr/>
        </p:nvSpPr>
        <p:spPr>
          <a:xfrm>
            <a:off x="-227150" y="634800"/>
            <a:ext cx="328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Voltage Scan (2kV)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08" name="Google Shape;508;p31"/>
          <p:cNvSpPr txBox="1"/>
          <p:nvPr/>
        </p:nvSpPr>
        <p:spPr>
          <a:xfrm>
            <a:off x="159875" y="963900"/>
            <a:ext cx="4003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Record event rates within 2kV window around varying center voltage </a:t>
            </a:r>
            <a:r>
              <a:rPr b="1" lang="en">
                <a:solidFill>
                  <a:schemeClr val="dk1"/>
                </a:solidFill>
              </a:rPr>
              <a:t>X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9" name="Google Shape;5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75" y="2571750"/>
            <a:ext cx="3170079" cy="210709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31"/>
          <p:cNvSpPr txBox="1"/>
          <p:nvPr/>
        </p:nvSpPr>
        <p:spPr>
          <a:xfrm>
            <a:off x="715368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511" name="Google Shape;511;p31"/>
          <p:cNvSpPr txBox="1"/>
          <p:nvPr/>
        </p:nvSpPr>
        <p:spPr>
          <a:xfrm>
            <a:off x="715368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512" name="Google Shape;512;p31"/>
          <p:cNvSpPr txBox="1"/>
          <p:nvPr/>
        </p:nvSpPr>
        <p:spPr>
          <a:xfrm>
            <a:off x="2512590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513" name="Google Shape;513;p31"/>
          <p:cNvSpPr txBox="1"/>
          <p:nvPr/>
        </p:nvSpPr>
        <p:spPr>
          <a:xfrm>
            <a:off x="2605488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514" name="Google Shape;514;p31"/>
          <p:cNvSpPr txBox="1"/>
          <p:nvPr/>
        </p:nvSpPr>
        <p:spPr>
          <a:xfrm>
            <a:off x="1515579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900"/>
                </a:solidFill>
              </a:rPr>
              <a:t>X + 1kV</a:t>
            </a:r>
            <a:endParaRPr b="1" sz="1800">
              <a:solidFill>
                <a:srgbClr val="FF9900"/>
              </a:solidFill>
            </a:endParaRPr>
          </a:p>
        </p:txBody>
      </p:sp>
      <p:sp>
        <p:nvSpPr>
          <p:cNvPr id="515" name="Google Shape;515;p31"/>
          <p:cNvSpPr txBox="1"/>
          <p:nvPr/>
        </p:nvSpPr>
        <p:spPr>
          <a:xfrm>
            <a:off x="1515570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</a:rPr>
              <a:t>X - 1kV</a:t>
            </a:r>
            <a:endParaRPr b="1" sz="1800">
              <a:solidFill>
                <a:srgbClr val="4A86E8"/>
              </a:solidFill>
            </a:endParaRPr>
          </a:p>
        </p:txBody>
      </p:sp>
      <p:sp>
        <p:nvSpPr>
          <p:cNvPr id="516" name="Google Shape;516;p31"/>
          <p:cNvSpPr txBox="1"/>
          <p:nvPr/>
        </p:nvSpPr>
        <p:spPr>
          <a:xfrm>
            <a:off x="1611138" y="3462659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r>
              <a:rPr b="1" lang="en" sz="1800">
                <a:solidFill>
                  <a:schemeClr val="dk1"/>
                </a:solidFill>
              </a:rPr>
              <a:t>/0kV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517" name="Google Shape;517;p31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At Pollica…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4216869"/>
            <a:ext cx="737488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933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00" y="1365347"/>
            <a:ext cx="3975278" cy="21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7636" y="1435491"/>
            <a:ext cx="3684515" cy="212798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-34600" y="1375550"/>
            <a:ext cx="331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4216869"/>
            <a:ext cx="737488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/>
        </p:nvSpPr>
        <p:spPr>
          <a:xfrm>
            <a:off x="933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4008793" y="3563483"/>
            <a:ext cx="503400" cy="119700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4268470" y="2410420"/>
            <a:ext cx="171900" cy="1197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8548" y="3925562"/>
            <a:ext cx="1281150" cy="770675"/>
          </a:xfrm>
          <a:prstGeom prst="rect">
            <a:avLst/>
          </a:prstGeom>
          <a:solidFill>
            <a:srgbClr val="9900FF"/>
          </a:solidFill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2947400" y="3809375"/>
            <a:ext cx="15648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10uCi source with maximum electron energy ~160 keV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2936500" y="3732325"/>
            <a:ext cx="2234700" cy="963900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413" y="3000363"/>
            <a:ext cx="1763638" cy="96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/>
          <p:nvPr/>
        </p:nvSpPr>
        <p:spPr>
          <a:xfrm>
            <a:off x="477425" y="3847575"/>
            <a:ext cx="217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Electron-permeable thin film window. Electrons pass losing ~15-20 keV (presented april 2023)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477425" y="2937100"/>
            <a:ext cx="2109300" cy="1516800"/>
          </a:xfrm>
          <a:prstGeom prst="rect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6678450" y="3486925"/>
            <a:ext cx="2341200" cy="1308300"/>
          </a:xfrm>
          <a:prstGeom prst="rect">
            <a:avLst/>
          </a:prstGeom>
          <a:noFill/>
          <a:ln cap="flat" cmpd="sng" w="1905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System maintained at ~10e-6 Torr and immersed in 0.3 T magnetic field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90" name="Google Shape;90;p14"/>
          <p:cNvPicPr preferRelativeResize="0"/>
          <p:nvPr/>
        </p:nvPicPr>
        <p:blipFill rotWithShape="1">
          <a:blip r:embed="rId8">
            <a:alphaModFix/>
          </a:blip>
          <a:srcRect b="0" l="30260" r="40861" t="0"/>
          <a:stretch/>
        </p:blipFill>
        <p:spPr>
          <a:xfrm>
            <a:off x="7974990" y="813170"/>
            <a:ext cx="331780" cy="969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4"/>
          <p:cNvCxnSpPr/>
          <p:nvPr/>
        </p:nvCxnSpPr>
        <p:spPr>
          <a:xfrm>
            <a:off x="7744124" y="1299472"/>
            <a:ext cx="395700" cy="1200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2" name="Google Shape;9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023187">
            <a:off x="6114099" y="1205269"/>
            <a:ext cx="534349" cy="56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10">
            <a:alphaModFix/>
          </a:blip>
          <a:srcRect b="0" l="18402" r="14038" t="0"/>
          <a:stretch/>
        </p:blipFill>
        <p:spPr>
          <a:xfrm>
            <a:off x="6559386" y="740978"/>
            <a:ext cx="1195643" cy="14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03401" y="777959"/>
            <a:ext cx="740588" cy="8335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14"/>
          <p:cNvCxnSpPr/>
          <p:nvPr/>
        </p:nvCxnSpPr>
        <p:spPr>
          <a:xfrm flipH="1" rot="10800000">
            <a:off x="8139825" y="1450400"/>
            <a:ext cx="733800" cy="1755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" name="Google Shape;96;p14"/>
          <p:cNvSpPr txBox="1"/>
          <p:nvPr/>
        </p:nvSpPr>
        <p:spPr>
          <a:xfrm>
            <a:off x="6906625" y="2494075"/>
            <a:ext cx="16779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6305850" y="2148850"/>
            <a:ext cx="29121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Readout system consists of BPX-61 PIN Diode with protective glass removed, Cremat Evaluation Board, and shaping amplifier </a:t>
            </a:r>
            <a:endParaRPr sz="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(presented March 2024)</a:t>
            </a:r>
            <a:endParaRPr sz="900">
              <a:solidFill>
                <a:srgbClr val="000000"/>
              </a:solidFill>
            </a:endParaRPr>
          </a:p>
        </p:txBody>
      </p:sp>
      <p:sp>
        <p:nvSpPr>
          <p:cNvPr id="98" name="Google Shape;98;p14"/>
          <p:cNvSpPr/>
          <p:nvPr/>
        </p:nvSpPr>
        <p:spPr>
          <a:xfrm rot="-467058">
            <a:off x="2362856" y="3401907"/>
            <a:ext cx="1658988" cy="252229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4"/>
          <p:cNvSpPr/>
          <p:nvPr/>
        </p:nvSpPr>
        <p:spPr>
          <a:xfrm rot="9394126">
            <a:off x="4422066" y="1896036"/>
            <a:ext cx="1659005" cy="252346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6143650" y="662000"/>
            <a:ext cx="3003300" cy="21996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12">
            <a:alphaModFix/>
          </a:blip>
          <a:srcRect b="38845" l="24512" r="15643" t="25265"/>
          <a:stretch/>
        </p:blipFill>
        <p:spPr>
          <a:xfrm>
            <a:off x="4708050" y="740963"/>
            <a:ext cx="1087039" cy="869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9125" y="3011925"/>
            <a:ext cx="503400" cy="1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98325" y="2956175"/>
            <a:ext cx="503400" cy="2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/>
          <p:nvPr/>
        </p:nvSpPr>
        <p:spPr>
          <a:xfrm>
            <a:off x="4266621" y="2732900"/>
            <a:ext cx="86100" cy="597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5" name="Google Shape;105;p14"/>
          <p:cNvCxnSpPr/>
          <p:nvPr/>
        </p:nvCxnSpPr>
        <p:spPr>
          <a:xfrm>
            <a:off x="4352625" y="2530125"/>
            <a:ext cx="3600" cy="26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" name="Google Shape;106;p14"/>
          <p:cNvSpPr txBox="1"/>
          <p:nvPr/>
        </p:nvSpPr>
        <p:spPr>
          <a:xfrm>
            <a:off x="93350" y="739900"/>
            <a:ext cx="2854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Successfully measured difference in event rates of electrons emitted by </a:t>
            </a:r>
            <a:r>
              <a:rPr b="1" lang="en">
                <a:solidFill>
                  <a:srgbClr val="9900FF"/>
                </a:solidFill>
              </a:rPr>
              <a:t>C-14</a:t>
            </a:r>
            <a:r>
              <a:rPr lang="en"/>
              <a:t> (through </a:t>
            </a:r>
            <a:r>
              <a:rPr b="1" lang="en">
                <a:solidFill>
                  <a:srgbClr val="38761D"/>
                </a:solidFill>
              </a:rPr>
              <a:t>Kapton</a:t>
            </a:r>
            <a:r>
              <a:rPr lang="en"/>
              <a:t> film) </a:t>
            </a:r>
            <a:r>
              <a:rPr lang="en">
                <a:solidFill>
                  <a:schemeClr val="dk1"/>
                </a:solidFill>
              </a:rPr>
              <a:t>using windowless </a:t>
            </a:r>
            <a:r>
              <a:rPr b="1" lang="en">
                <a:solidFill>
                  <a:srgbClr val="E69138"/>
                </a:solidFill>
              </a:rPr>
              <a:t>PIN Diode</a:t>
            </a:r>
            <a:r>
              <a:rPr lang="en">
                <a:solidFill>
                  <a:schemeClr val="dk1"/>
                </a:solidFill>
              </a:rPr>
              <a:t> based on </a:t>
            </a:r>
            <a:r>
              <a:rPr b="1" lang="en">
                <a:solidFill>
                  <a:srgbClr val="0000FF"/>
                </a:solidFill>
              </a:rPr>
              <a:t>E</a:t>
            </a:r>
            <a:r>
              <a:rPr lang="en">
                <a:solidFill>
                  <a:schemeClr val="dk1"/>
                </a:solidFill>
              </a:rPr>
              <a:t>x</a:t>
            </a:r>
            <a:r>
              <a:rPr b="1" lang="en">
                <a:solidFill>
                  <a:srgbClr val="CC0000"/>
                </a:solidFill>
              </a:rPr>
              <a:t>B</a:t>
            </a:r>
            <a:r>
              <a:rPr lang="en">
                <a:solidFill>
                  <a:schemeClr val="dk1"/>
                </a:solidFill>
              </a:rPr>
              <a:t> drift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107" name="Google Shape;107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4091800" y="2253871"/>
            <a:ext cx="86100" cy="8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4227825" y="2253871"/>
            <a:ext cx="86100" cy="8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4356225" y="2253871"/>
            <a:ext cx="86100" cy="8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4091800" y="2405283"/>
            <a:ext cx="86100" cy="8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4091800" y="2556696"/>
            <a:ext cx="86100" cy="8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4227825" y="2556696"/>
            <a:ext cx="86100" cy="8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4091800" y="2700871"/>
            <a:ext cx="86100" cy="837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4"/>
          <p:cNvCxnSpPr/>
          <p:nvPr/>
        </p:nvCxnSpPr>
        <p:spPr>
          <a:xfrm>
            <a:off x="3586675" y="2107800"/>
            <a:ext cx="3900" cy="7755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" name="Google Shape;115;p14"/>
          <p:cNvCxnSpPr/>
          <p:nvPr/>
        </p:nvCxnSpPr>
        <p:spPr>
          <a:xfrm>
            <a:off x="3807400" y="2107800"/>
            <a:ext cx="3900" cy="7755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" name="Google Shape;116;p14"/>
          <p:cNvCxnSpPr/>
          <p:nvPr/>
        </p:nvCxnSpPr>
        <p:spPr>
          <a:xfrm>
            <a:off x="5498900" y="2065450"/>
            <a:ext cx="3900" cy="7755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" name="Google Shape;117;p14"/>
          <p:cNvCxnSpPr/>
          <p:nvPr/>
        </p:nvCxnSpPr>
        <p:spPr>
          <a:xfrm>
            <a:off x="5844375" y="2065450"/>
            <a:ext cx="3900" cy="7755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" name="Google Shape;118;p14"/>
          <p:cNvSpPr txBox="1"/>
          <p:nvPr/>
        </p:nvSpPr>
        <p:spPr>
          <a:xfrm>
            <a:off x="693550" y="1382225"/>
            <a:ext cx="280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19" name="Google Shape;119;p14"/>
          <p:cNvPicPr preferRelativeResize="0"/>
          <p:nvPr/>
        </p:nvPicPr>
        <p:blipFill rotWithShape="1">
          <a:blip r:embed="rId15">
            <a:alphaModFix/>
          </a:blip>
          <a:srcRect b="9082" l="10670" r="7690" t="4172"/>
          <a:stretch/>
        </p:blipFill>
        <p:spPr>
          <a:xfrm>
            <a:off x="4260999" y="3782675"/>
            <a:ext cx="857767" cy="88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2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2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24" name="Google Shape;524;p32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2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Modes of Operation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26" name="Google Shape;526;p32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527" name="Google Shape;527;p32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28" name="Google Shape;528;p32"/>
          <p:cNvSpPr txBox="1"/>
          <p:nvPr/>
        </p:nvSpPr>
        <p:spPr>
          <a:xfrm>
            <a:off x="933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29" name="Google Shape;529;p32"/>
          <p:cNvSpPr txBox="1"/>
          <p:nvPr/>
        </p:nvSpPr>
        <p:spPr>
          <a:xfrm>
            <a:off x="-227150" y="634800"/>
            <a:ext cx="328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Voltage</a:t>
            </a:r>
            <a:r>
              <a:rPr b="1" lang="en" sz="1800" u="sng"/>
              <a:t> Scan (2kV)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30" name="Google Shape;530;p32"/>
          <p:cNvSpPr txBox="1"/>
          <p:nvPr/>
        </p:nvSpPr>
        <p:spPr>
          <a:xfrm>
            <a:off x="159875" y="963900"/>
            <a:ext cx="4064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Record event rates within 2kV window around varying center voltage </a:t>
            </a:r>
            <a:r>
              <a:rPr b="1" lang="en">
                <a:solidFill>
                  <a:schemeClr val="dk1"/>
                </a:solidFill>
              </a:rPr>
              <a:t>X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Useful to study profile of source activity by ‘zooming in’ on a specific potential window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1" name="Google Shape;53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75" y="2571750"/>
            <a:ext cx="3170079" cy="2107091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2"/>
          <p:cNvSpPr txBox="1"/>
          <p:nvPr/>
        </p:nvSpPr>
        <p:spPr>
          <a:xfrm>
            <a:off x="715368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533" name="Google Shape;533;p32"/>
          <p:cNvSpPr txBox="1"/>
          <p:nvPr/>
        </p:nvSpPr>
        <p:spPr>
          <a:xfrm>
            <a:off x="715368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534" name="Google Shape;534;p32"/>
          <p:cNvSpPr txBox="1"/>
          <p:nvPr/>
        </p:nvSpPr>
        <p:spPr>
          <a:xfrm>
            <a:off x="2512590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+6kV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535" name="Google Shape;535;p32"/>
          <p:cNvSpPr txBox="1"/>
          <p:nvPr/>
        </p:nvSpPr>
        <p:spPr>
          <a:xfrm>
            <a:off x="2605488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536" name="Google Shape;536;p32"/>
          <p:cNvSpPr txBox="1"/>
          <p:nvPr/>
        </p:nvSpPr>
        <p:spPr>
          <a:xfrm>
            <a:off x="1515579" y="4107570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900"/>
                </a:solidFill>
              </a:rPr>
              <a:t>X + 1kV</a:t>
            </a:r>
            <a:endParaRPr b="1" sz="1800">
              <a:solidFill>
                <a:srgbClr val="FF9900"/>
              </a:solidFill>
            </a:endParaRPr>
          </a:p>
        </p:txBody>
      </p:sp>
      <p:sp>
        <p:nvSpPr>
          <p:cNvPr id="537" name="Google Shape;537;p32"/>
          <p:cNvSpPr txBox="1"/>
          <p:nvPr/>
        </p:nvSpPr>
        <p:spPr>
          <a:xfrm>
            <a:off x="1515570" y="278517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</a:rPr>
              <a:t>X - 1kV</a:t>
            </a:r>
            <a:endParaRPr b="1" sz="1800">
              <a:solidFill>
                <a:srgbClr val="4A86E8"/>
              </a:solidFill>
            </a:endParaRPr>
          </a:p>
        </p:txBody>
      </p:sp>
      <p:sp>
        <p:nvSpPr>
          <p:cNvPr id="538" name="Google Shape;538;p32"/>
          <p:cNvSpPr txBox="1"/>
          <p:nvPr/>
        </p:nvSpPr>
        <p:spPr>
          <a:xfrm>
            <a:off x="1611138" y="3462659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-6kV</a:t>
            </a:r>
            <a:r>
              <a:rPr b="1" lang="en" sz="1800">
                <a:solidFill>
                  <a:schemeClr val="dk1"/>
                </a:solidFill>
              </a:rPr>
              <a:t>/0kV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539" name="Google Shape;53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8750" y="1272126"/>
            <a:ext cx="4911649" cy="2668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32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3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3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47" name="Google Shape;547;p33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3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Simulation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49" name="Google Shape;549;p33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550" name="Google Shape;550;p33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551" name="Google Shape;55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401" y="3035038"/>
            <a:ext cx="2794313" cy="186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3"/>
          <p:cNvSpPr txBox="1"/>
          <p:nvPr/>
        </p:nvSpPr>
        <p:spPr>
          <a:xfrm>
            <a:off x="159875" y="699625"/>
            <a:ext cx="5028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1 million particles (2pi solid angle, uniform energy distribution) between 0-160keV launched for each voltage setting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3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4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4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60" name="Google Shape;560;p34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4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Simulation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62" name="Google Shape;562;p34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563" name="Google Shape;563;p34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564" name="Google Shape;5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401" y="3035038"/>
            <a:ext cx="2794313" cy="186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4"/>
          <p:cNvSpPr txBox="1"/>
          <p:nvPr/>
        </p:nvSpPr>
        <p:spPr>
          <a:xfrm>
            <a:off x="159875" y="699625"/>
            <a:ext cx="5028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1 million particles (2pi solid angle, uniform energy distribution) between 0-160keV launched for each voltage setting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Terminal location recorded via particle monitor; those impinging silicon active region of diode are saved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4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567" name="Google Shape;56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2100" y="699625"/>
            <a:ext cx="2115375" cy="230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5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35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74" name="Google Shape;574;p35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5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Simulation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76" name="Google Shape;576;p35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577" name="Google Shape;577;p35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78" name="Google Shape;578;p35"/>
          <p:cNvSpPr txBox="1"/>
          <p:nvPr/>
        </p:nvSpPr>
        <p:spPr>
          <a:xfrm>
            <a:off x="159875" y="699625"/>
            <a:ext cx="5028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1 million particles (2pi solid angle, uniform energy distribution) between 0-160keV launched for each voltage setting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Terminal location recorded via particle monitor; those impinging silicon active region of diode are saved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Output weighted (relatively) by C-14 spectrum (convolved with gaussian based on posited energy resolution)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9" name="Google Shape;5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401" y="3035038"/>
            <a:ext cx="2794313" cy="18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8951" y="3135937"/>
            <a:ext cx="2504926" cy="166107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5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582" name="Google Shape;58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2100" y="699625"/>
            <a:ext cx="2115375" cy="230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6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36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89" name="Google Shape;589;p36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36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Symmetric Slow Drift Results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91" name="Google Shape;591;p36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592" name="Google Shape;592;p36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93" name="Google Shape;593;p36"/>
          <p:cNvSpPr txBox="1"/>
          <p:nvPr/>
        </p:nvSpPr>
        <p:spPr>
          <a:xfrm>
            <a:off x="419900" y="3869050"/>
            <a:ext cx="3468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" sz="1100">
                <a:solidFill>
                  <a:schemeClr val="dk2"/>
                </a:solidFill>
              </a:rPr>
              <a:t>Reduction in event rate </a:t>
            </a:r>
            <a:r>
              <a:rPr lang="en" sz="1100">
                <a:solidFill>
                  <a:schemeClr val="dk2"/>
                </a:solidFill>
              </a:rPr>
              <a:t>corresponding</a:t>
            </a:r>
            <a:r>
              <a:rPr lang="en" sz="1100">
                <a:solidFill>
                  <a:schemeClr val="dk2"/>
                </a:solidFill>
              </a:rPr>
              <a:t> to potential difference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" sz="1100">
                <a:solidFill>
                  <a:schemeClr val="dk2"/>
                </a:solidFill>
              </a:rPr>
              <a:t>Fewer high-energy events as potential difference decreases</a:t>
            </a:r>
            <a:endParaRPr sz="11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594" name="Google Shape;594;p36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595" name="Google Shape;5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3675"/>
            <a:ext cx="4100011" cy="255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7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7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02" name="Google Shape;602;p37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37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Symmetric Slow Drift Results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04" name="Google Shape;604;p37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605" name="Google Shape;605;p37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06" name="Google Shape;606;p37"/>
          <p:cNvSpPr/>
          <p:nvPr/>
        </p:nvSpPr>
        <p:spPr>
          <a:xfrm>
            <a:off x="4202350" y="2288275"/>
            <a:ext cx="870000" cy="39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7"/>
          <p:cNvSpPr txBox="1"/>
          <p:nvPr/>
        </p:nvSpPr>
        <p:spPr>
          <a:xfrm>
            <a:off x="5644875" y="3867950"/>
            <a:ext cx="27144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" sz="1100">
                <a:solidFill>
                  <a:schemeClr val="dk2"/>
                </a:solidFill>
              </a:rPr>
              <a:t>I</a:t>
            </a:r>
            <a:r>
              <a:rPr lang="en" sz="1100">
                <a:solidFill>
                  <a:schemeClr val="dk2"/>
                </a:solidFill>
              </a:rPr>
              <a:t>ncreases, though rate of change plateaus as potential % -&gt; 1</a:t>
            </a:r>
            <a:endParaRPr sz="11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" sz="1100">
                <a:solidFill>
                  <a:schemeClr val="dk2"/>
                </a:solidFill>
              </a:rPr>
              <a:t>Non-zero event rate at 0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608" name="Google Shape;608;p37"/>
          <p:cNvSpPr txBox="1"/>
          <p:nvPr/>
        </p:nvSpPr>
        <p:spPr>
          <a:xfrm>
            <a:off x="419900" y="3869050"/>
            <a:ext cx="3468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" sz="1100">
                <a:solidFill>
                  <a:schemeClr val="dk2"/>
                </a:solidFill>
              </a:rPr>
              <a:t>Reduction in event rate corresponding to potential difference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" sz="1100">
                <a:solidFill>
                  <a:schemeClr val="dk2"/>
                </a:solidFill>
              </a:rPr>
              <a:t>Fewer high-energy events as potential difference decreases</a:t>
            </a:r>
            <a:endParaRPr sz="11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609" name="Google Shape;609;p37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610" name="Google Shape;6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3675"/>
            <a:ext cx="4100011" cy="25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4125" y="1180400"/>
            <a:ext cx="3865100" cy="2687556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7"/>
          <p:cNvSpPr txBox="1"/>
          <p:nvPr/>
        </p:nvSpPr>
        <p:spPr>
          <a:xfrm>
            <a:off x="3767775" y="1912125"/>
            <a:ext cx="1464600" cy="1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Count event rate above certain threshold 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8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38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19" name="Google Shape;619;p38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8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Symmetric Slow Drift Simulation Comparison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21" name="Google Shape;621;p38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622" name="Google Shape;622;p38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23" name="Google Shape;623;p38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624" name="Google Shape;62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4125" y="1180400"/>
            <a:ext cx="3865100" cy="2687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58013"/>
            <a:ext cx="3641900" cy="253232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8"/>
          <p:cNvSpPr txBox="1"/>
          <p:nvPr/>
        </p:nvSpPr>
        <p:spPr>
          <a:xfrm>
            <a:off x="633000" y="3867950"/>
            <a:ext cx="38388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" sz="1100">
                <a:solidFill>
                  <a:schemeClr val="dk2"/>
                </a:solidFill>
              </a:rPr>
              <a:t>Similar plateauing shape</a:t>
            </a:r>
            <a:endParaRPr sz="11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-"/>
            </a:pPr>
            <a:r>
              <a:rPr lang="en" sz="1100">
                <a:solidFill>
                  <a:schemeClr val="dk2"/>
                </a:solidFill>
              </a:rPr>
              <a:t>Simulations still running to study event rate at 0 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9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9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33" name="Google Shape;633;p39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39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2kV Voltage Scan</a:t>
            </a:r>
            <a:r>
              <a:rPr lang="en">
                <a:solidFill>
                  <a:srgbClr val="FFFFFF"/>
                </a:solidFill>
              </a:rPr>
              <a:t> Results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35" name="Google Shape;635;p39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636" name="Google Shape;636;p39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637" name="Google Shape;637;p39"/>
          <p:cNvCxnSpPr/>
          <p:nvPr/>
        </p:nvCxnSpPr>
        <p:spPr>
          <a:xfrm rot="10800000">
            <a:off x="2280850" y="3576025"/>
            <a:ext cx="187200" cy="47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8" name="Google Shape;638;p39"/>
          <p:cNvSpPr txBox="1"/>
          <p:nvPr/>
        </p:nvSpPr>
        <p:spPr>
          <a:xfrm>
            <a:off x="640150" y="4021075"/>
            <a:ext cx="3468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Average of central plate voltages</a:t>
            </a:r>
            <a:endParaRPr sz="11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639" name="Google Shape;639;p39"/>
          <p:cNvSpPr txBox="1"/>
          <p:nvPr/>
        </p:nvSpPr>
        <p:spPr>
          <a:xfrm>
            <a:off x="4108750" y="1013175"/>
            <a:ext cx="4839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Asymmetric and </a:t>
            </a:r>
            <a:r>
              <a:rPr b="1" i="1" lang="en" sz="1500">
                <a:solidFill>
                  <a:schemeClr val="dk2"/>
                </a:solidFill>
              </a:rPr>
              <a:t>not</a:t>
            </a:r>
            <a:r>
              <a:rPr lang="en" sz="1500">
                <a:solidFill>
                  <a:schemeClr val="dk2"/>
                </a:solidFill>
              </a:rPr>
              <a:t> centered around 0, why?</a:t>
            </a:r>
            <a:endParaRPr sz="15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640" name="Google Shape;640;p39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641" name="Google Shape;6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975" y="766775"/>
            <a:ext cx="3972742" cy="278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0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40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48" name="Google Shape;648;p40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0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2kV Voltage Scan Results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50" name="Google Shape;650;p40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651" name="Google Shape;651;p40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652" name="Google Shape;652;p40"/>
          <p:cNvCxnSpPr/>
          <p:nvPr/>
        </p:nvCxnSpPr>
        <p:spPr>
          <a:xfrm rot="10800000">
            <a:off x="2280850" y="3576025"/>
            <a:ext cx="187200" cy="47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3" name="Google Shape;653;p40"/>
          <p:cNvSpPr txBox="1"/>
          <p:nvPr/>
        </p:nvSpPr>
        <p:spPr>
          <a:xfrm>
            <a:off x="640150" y="4021075"/>
            <a:ext cx="3468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Average of central plate voltages</a:t>
            </a:r>
            <a:endParaRPr sz="11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654" name="Google Shape;654;p40"/>
          <p:cNvSpPr txBox="1"/>
          <p:nvPr/>
        </p:nvSpPr>
        <p:spPr>
          <a:xfrm>
            <a:off x="4108750" y="1013175"/>
            <a:ext cx="4839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Asymmetric and </a:t>
            </a:r>
            <a:r>
              <a:rPr b="1" i="1" lang="en" sz="1500">
                <a:solidFill>
                  <a:schemeClr val="dk2"/>
                </a:solidFill>
              </a:rPr>
              <a:t>not</a:t>
            </a:r>
            <a:r>
              <a:rPr lang="en" sz="1500">
                <a:solidFill>
                  <a:schemeClr val="dk2"/>
                </a:solidFill>
              </a:rPr>
              <a:t> centered around 0 because tilting the source disk favors electrons with cyclotron radii located in the </a:t>
            </a:r>
            <a:r>
              <a:rPr b="1" i="1" lang="en" sz="1500">
                <a:solidFill>
                  <a:schemeClr val="dk2"/>
                </a:solidFill>
              </a:rPr>
              <a:t>upper half </a:t>
            </a:r>
            <a:r>
              <a:rPr lang="en" sz="1500">
                <a:solidFill>
                  <a:schemeClr val="dk2"/>
                </a:solidFill>
              </a:rPr>
              <a:t>of the cage</a:t>
            </a:r>
            <a:endParaRPr sz="15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</p:txBody>
      </p:sp>
      <p:pic>
        <p:nvPicPr>
          <p:cNvPr id="655" name="Google Shape;6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775" y="2152925"/>
            <a:ext cx="4730453" cy="221602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0"/>
          <p:cNvSpPr txBox="1"/>
          <p:nvPr/>
        </p:nvSpPr>
        <p:spPr>
          <a:xfrm>
            <a:off x="5545345" y="2405912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</a:rPr>
              <a:t>-2kV</a:t>
            </a:r>
            <a:endParaRPr b="1" sz="1800">
              <a:solidFill>
                <a:srgbClr val="4A86E8"/>
              </a:solidFill>
            </a:endParaRPr>
          </a:p>
        </p:txBody>
      </p:sp>
      <p:sp>
        <p:nvSpPr>
          <p:cNvPr id="657" name="Google Shape;657;p40"/>
          <p:cNvSpPr txBox="1"/>
          <p:nvPr/>
        </p:nvSpPr>
        <p:spPr>
          <a:xfrm>
            <a:off x="5545354" y="3722145"/>
            <a:ext cx="13872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900"/>
                </a:solidFill>
              </a:rPr>
              <a:t>+2kV</a:t>
            </a:r>
            <a:endParaRPr b="1" sz="1800">
              <a:solidFill>
                <a:srgbClr val="FF9900"/>
              </a:solidFill>
            </a:endParaRPr>
          </a:p>
        </p:txBody>
      </p:sp>
      <p:sp>
        <p:nvSpPr>
          <p:cNvPr id="658" name="Google Shape;658;p40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659" name="Google Shape;65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975" y="766775"/>
            <a:ext cx="3972742" cy="278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1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41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66" name="Google Shape;666;p41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41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2kV Voltage Scan Simulation Comparison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68" name="Google Shape;668;p41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669" name="Google Shape;669;p41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70" name="Google Shape;670;p41"/>
          <p:cNvSpPr txBox="1"/>
          <p:nvPr/>
        </p:nvSpPr>
        <p:spPr>
          <a:xfrm>
            <a:off x="4364225" y="913950"/>
            <a:ext cx="4839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Resembles shape of data, though horizontally </a:t>
            </a:r>
            <a:r>
              <a:rPr i="1" lang="en" sz="1500">
                <a:solidFill>
                  <a:schemeClr val="dk2"/>
                </a:solidFill>
              </a:rPr>
              <a:t>offset</a:t>
            </a:r>
            <a:r>
              <a:rPr lang="en" sz="1500">
                <a:solidFill>
                  <a:schemeClr val="dk2"/>
                </a:solidFill>
              </a:rPr>
              <a:t> with a smaller plateau</a:t>
            </a:r>
            <a:endParaRPr sz="15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671" name="Google Shape;671;p41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672" name="Google Shape;67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650" y="1739288"/>
            <a:ext cx="3780999" cy="26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849" y="1657488"/>
            <a:ext cx="3967033" cy="2731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5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27" name="Google Shape;127;p15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5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At Pollica…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9" name="Google Shape;129;p15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30" name="Google Shape;130;p15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4216869"/>
            <a:ext cx="737488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/>
          <p:cNvSpPr txBox="1"/>
          <p:nvPr/>
        </p:nvSpPr>
        <p:spPr>
          <a:xfrm>
            <a:off x="933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650" y="2322498"/>
            <a:ext cx="3064576" cy="155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 txBox="1"/>
          <p:nvPr/>
        </p:nvSpPr>
        <p:spPr>
          <a:xfrm>
            <a:off x="-34600" y="1375550"/>
            <a:ext cx="331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35" name="Google Shape;13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4216869"/>
            <a:ext cx="737488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5"/>
          <p:cNvSpPr txBox="1"/>
          <p:nvPr/>
        </p:nvSpPr>
        <p:spPr>
          <a:xfrm>
            <a:off x="933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1109437" y="3881314"/>
            <a:ext cx="418800" cy="87600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1325422" y="3036661"/>
            <a:ext cx="143100" cy="87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5"/>
          <p:cNvSpPr txBox="1"/>
          <p:nvPr/>
        </p:nvSpPr>
        <p:spPr>
          <a:xfrm>
            <a:off x="6906625" y="2494075"/>
            <a:ext cx="16779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0" name="Google Shape;14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125" y="3011925"/>
            <a:ext cx="503400" cy="1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5"/>
          <p:cNvSpPr/>
          <p:nvPr/>
        </p:nvSpPr>
        <p:spPr>
          <a:xfrm>
            <a:off x="1323883" y="3272888"/>
            <a:ext cx="71700" cy="438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2" name="Google Shape;142;p15"/>
          <p:cNvCxnSpPr/>
          <p:nvPr/>
        </p:nvCxnSpPr>
        <p:spPr>
          <a:xfrm>
            <a:off x="1395417" y="3124349"/>
            <a:ext cx="3000" cy="19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15"/>
          <p:cNvSpPr txBox="1"/>
          <p:nvPr/>
        </p:nvSpPr>
        <p:spPr>
          <a:xfrm>
            <a:off x="93350" y="739900"/>
            <a:ext cx="2854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Successfully measured difference in event rates of electrons emitted by </a:t>
            </a:r>
            <a:r>
              <a:rPr b="1" lang="en">
                <a:solidFill>
                  <a:srgbClr val="9900FF"/>
                </a:solidFill>
              </a:rPr>
              <a:t>C-14</a:t>
            </a:r>
            <a:r>
              <a:rPr lang="en"/>
              <a:t> (through </a:t>
            </a:r>
            <a:r>
              <a:rPr b="1" lang="en">
                <a:solidFill>
                  <a:srgbClr val="38761D"/>
                </a:solidFill>
              </a:rPr>
              <a:t>Kapton</a:t>
            </a:r>
            <a:r>
              <a:rPr lang="en"/>
              <a:t> film) </a:t>
            </a:r>
            <a:r>
              <a:rPr lang="en">
                <a:solidFill>
                  <a:schemeClr val="dk1"/>
                </a:solidFill>
              </a:rPr>
              <a:t>using windowless </a:t>
            </a:r>
            <a:r>
              <a:rPr b="1" lang="en">
                <a:solidFill>
                  <a:srgbClr val="E69138"/>
                </a:solidFill>
              </a:rPr>
              <a:t>PIN Diode</a:t>
            </a:r>
            <a:r>
              <a:rPr lang="en">
                <a:solidFill>
                  <a:schemeClr val="dk1"/>
                </a:solidFill>
              </a:rPr>
              <a:t> based on </a:t>
            </a:r>
            <a:r>
              <a:rPr b="1" lang="en">
                <a:solidFill>
                  <a:srgbClr val="0000FF"/>
                </a:solidFill>
              </a:rPr>
              <a:t>E</a:t>
            </a:r>
            <a:r>
              <a:rPr lang="en">
                <a:solidFill>
                  <a:schemeClr val="dk1"/>
                </a:solidFill>
              </a:rPr>
              <a:t>x</a:t>
            </a:r>
            <a:r>
              <a:rPr b="1" lang="en">
                <a:solidFill>
                  <a:srgbClr val="CC0000"/>
                </a:solidFill>
              </a:rPr>
              <a:t>B</a:t>
            </a:r>
            <a:r>
              <a:rPr lang="en">
                <a:solidFill>
                  <a:schemeClr val="dk1"/>
                </a:solidFill>
              </a:rPr>
              <a:t> drift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78477" y="2921985"/>
            <a:ext cx="71613" cy="6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291615" y="2921985"/>
            <a:ext cx="71613" cy="6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398411" y="2921985"/>
            <a:ext cx="71613" cy="6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78477" y="3032899"/>
            <a:ext cx="71613" cy="6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78477" y="3143813"/>
            <a:ext cx="71613" cy="6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291615" y="3143813"/>
            <a:ext cx="71613" cy="6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78477" y="3249425"/>
            <a:ext cx="71613" cy="613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Google Shape;151;p15"/>
          <p:cNvCxnSpPr/>
          <p:nvPr/>
        </p:nvCxnSpPr>
        <p:spPr>
          <a:xfrm>
            <a:off x="758342" y="2814984"/>
            <a:ext cx="3300" cy="5682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2" name="Google Shape;152;p15"/>
          <p:cNvCxnSpPr/>
          <p:nvPr/>
        </p:nvCxnSpPr>
        <p:spPr>
          <a:xfrm>
            <a:off x="941929" y="2814984"/>
            <a:ext cx="3300" cy="5682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" name="Google Shape;153;p15"/>
          <p:cNvCxnSpPr/>
          <p:nvPr/>
        </p:nvCxnSpPr>
        <p:spPr>
          <a:xfrm>
            <a:off x="2348825" y="2783961"/>
            <a:ext cx="3300" cy="5682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4" name="Google Shape;154;p15"/>
          <p:cNvCxnSpPr/>
          <p:nvPr/>
        </p:nvCxnSpPr>
        <p:spPr>
          <a:xfrm>
            <a:off x="2636172" y="2783961"/>
            <a:ext cx="3300" cy="5682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5" name="Google Shape;155;p15"/>
          <p:cNvPicPr preferRelativeResize="0"/>
          <p:nvPr/>
        </p:nvPicPr>
        <p:blipFill rotWithShape="1">
          <a:blip r:embed="rId7">
            <a:alphaModFix/>
          </a:blip>
          <a:srcRect b="0" l="0" r="606" t="0"/>
          <a:stretch/>
        </p:blipFill>
        <p:spPr>
          <a:xfrm>
            <a:off x="3696350" y="1256525"/>
            <a:ext cx="5228872" cy="263043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5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2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42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80" name="Google Shape;680;p42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42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Next Steps &amp; Outlook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82" name="Google Shape;682;p42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683" name="Google Shape;683;p42"/>
          <p:cNvSpPr txBox="1"/>
          <p:nvPr/>
        </p:nvSpPr>
        <p:spPr>
          <a:xfrm>
            <a:off x="844350" y="1371150"/>
            <a:ext cx="7455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-  Run more voltage scan settings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Develop more rigorous methods to compare data and simulation</a:t>
            </a:r>
            <a:endParaRPr sz="1600"/>
          </a:p>
          <a:p>
            <a:pPr indent="0" lvl="0" marL="13716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Document findings and draft paper </a:t>
            </a:r>
            <a:endParaRPr sz="1600"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684" name="Google Shape;684;p42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6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63" name="Google Shape;163;p16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6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Steps Toward Multibounce Slow Drift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5" name="Google Shape;165;p16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66" name="Google Shape;166;p16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67" name="Google Shape;16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4216869"/>
            <a:ext cx="737488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 txBox="1"/>
          <p:nvPr/>
        </p:nvSpPr>
        <p:spPr>
          <a:xfrm>
            <a:off x="933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69" name="Google Shape;1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9625" y="879626"/>
            <a:ext cx="5057175" cy="376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 rotWithShape="1">
          <a:blip r:embed="rId5">
            <a:alphaModFix/>
          </a:blip>
          <a:srcRect b="12124" l="22875" r="26991" t="13265"/>
          <a:stretch/>
        </p:blipFill>
        <p:spPr>
          <a:xfrm rot="5400000">
            <a:off x="2656552" y="639276"/>
            <a:ext cx="3597238" cy="424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6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172" name="Google Shape;172;p16"/>
          <p:cNvSpPr txBox="1"/>
          <p:nvPr/>
        </p:nvSpPr>
        <p:spPr>
          <a:xfrm>
            <a:off x="4057825" y="533625"/>
            <a:ext cx="1684800" cy="6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-6kV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3" name="Google Shape;173;p16"/>
          <p:cNvSpPr txBox="1"/>
          <p:nvPr/>
        </p:nvSpPr>
        <p:spPr>
          <a:xfrm>
            <a:off x="4057825" y="4471675"/>
            <a:ext cx="1684800" cy="6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-6kV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4" name="Google Shape;174;p16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7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7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Steps Toward Multibounce Slow Drift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3" name="Google Shape;183;p17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84" name="Google Shape;184;p17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85" name="Google Shape;1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4216869"/>
            <a:ext cx="737488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7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87" name="Google Shape;1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575" y="739900"/>
            <a:ext cx="2766450" cy="201214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7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189" name="Google Shape;189;p17"/>
          <p:cNvSpPr txBox="1"/>
          <p:nvPr/>
        </p:nvSpPr>
        <p:spPr>
          <a:xfrm>
            <a:off x="159875" y="963900"/>
            <a:ext cx="4412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lang="en">
                <a:solidFill>
                  <a:srgbClr val="9900FF"/>
                </a:solidFill>
              </a:rPr>
              <a:t>C-14</a:t>
            </a:r>
            <a:r>
              <a:rPr lang="en"/>
              <a:t> source disk and </a:t>
            </a:r>
            <a:r>
              <a:rPr b="1" lang="en">
                <a:solidFill>
                  <a:srgbClr val="E69138"/>
                </a:solidFill>
              </a:rPr>
              <a:t>PIN Diode</a:t>
            </a:r>
            <a:r>
              <a:rPr lang="en"/>
              <a:t> placed inside chamber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7140948" y="1569861"/>
            <a:ext cx="640200" cy="691500"/>
          </a:xfrm>
          <a:prstGeom prst="rect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7"/>
          <p:cNvSpPr/>
          <p:nvPr/>
        </p:nvSpPr>
        <p:spPr>
          <a:xfrm>
            <a:off x="5732328" y="2181291"/>
            <a:ext cx="405900" cy="278700"/>
          </a:xfrm>
          <a:prstGeom prst="rect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7"/>
          <p:cNvSpPr txBox="1"/>
          <p:nvPr/>
        </p:nvSpPr>
        <p:spPr>
          <a:xfrm>
            <a:off x="-227150" y="634800"/>
            <a:ext cx="328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To increase event rate: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3" name="Google Shape;193;p17"/>
          <p:cNvPicPr preferRelativeResize="0"/>
          <p:nvPr/>
        </p:nvPicPr>
        <p:blipFill rotWithShape="1">
          <a:blip r:embed="rId5">
            <a:alphaModFix/>
          </a:blip>
          <a:srcRect b="0" l="0" r="0" t="11723"/>
          <a:stretch/>
        </p:blipFill>
        <p:spPr>
          <a:xfrm>
            <a:off x="5223825" y="2843588"/>
            <a:ext cx="2854200" cy="188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7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8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01" name="Google Shape;201;p18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8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Steps Toward Multibounce Slow Drift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3" name="Google Shape;203;p18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05" name="Google Shape;2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4216869"/>
            <a:ext cx="737488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8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07" name="Google Shape;2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575" y="739900"/>
            <a:ext cx="2766450" cy="20121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8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209" name="Google Shape;209;p18"/>
          <p:cNvSpPr txBox="1"/>
          <p:nvPr/>
        </p:nvSpPr>
        <p:spPr>
          <a:xfrm>
            <a:off x="159875" y="963900"/>
            <a:ext cx="4412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-"/>
            </a:pPr>
            <a:r>
              <a:rPr b="1" lang="en">
                <a:solidFill>
                  <a:srgbClr val="9900FF"/>
                </a:solidFill>
              </a:rPr>
              <a:t>C-14</a:t>
            </a:r>
            <a:r>
              <a:rPr lang="en"/>
              <a:t> source disk and </a:t>
            </a:r>
            <a:r>
              <a:rPr lang="en">
                <a:solidFill>
                  <a:schemeClr val="dk1"/>
                </a:solidFill>
              </a:rPr>
              <a:t>PIN Diode</a:t>
            </a:r>
            <a:r>
              <a:rPr lang="en"/>
              <a:t> placed inside chamber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>
                <a:solidFill>
                  <a:srgbClr val="9900FF"/>
                </a:solidFill>
              </a:rPr>
              <a:t>C-14</a:t>
            </a:r>
            <a:r>
              <a:rPr lang="en"/>
              <a:t> source disk set at </a:t>
            </a:r>
            <a:r>
              <a:rPr b="1" lang="en">
                <a:solidFill>
                  <a:srgbClr val="0000FF"/>
                </a:solidFill>
              </a:rPr>
              <a:t>60 degree angle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8"/>
          <p:cNvSpPr txBox="1"/>
          <p:nvPr/>
        </p:nvSpPr>
        <p:spPr>
          <a:xfrm>
            <a:off x="-227150" y="634800"/>
            <a:ext cx="328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To increase event rate: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1" name="Google Shape;211;p18"/>
          <p:cNvPicPr preferRelativeResize="0"/>
          <p:nvPr/>
        </p:nvPicPr>
        <p:blipFill rotWithShape="1">
          <a:blip r:embed="rId5">
            <a:alphaModFix/>
          </a:blip>
          <a:srcRect b="0" l="0" r="0" t="11723"/>
          <a:stretch/>
        </p:blipFill>
        <p:spPr>
          <a:xfrm>
            <a:off x="5223825" y="2843588"/>
            <a:ext cx="2854200" cy="1889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18"/>
          <p:cNvCxnSpPr/>
          <p:nvPr/>
        </p:nvCxnSpPr>
        <p:spPr>
          <a:xfrm flipH="1" rot="10800000">
            <a:off x="7364225" y="1711050"/>
            <a:ext cx="178800" cy="3084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3" name="Google Shape;213;p18"/>
          <p:cNvCxnSpPr/>
          <p:nvPr/>
        </p:nvCxnSpPr>
        <p:spPr>
          <a:xfrm flipH="1" rot="10800000">
            <a:off x="7369350" y="2014375"/>
            <a:ext cx="284100" cy="1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14" name="Google Shape;214;p18"/>
          <p:cNvSpPr/>
          <p:nvPr/>
        </p:nvSpPr>
        <p:spPr>
          <a:xfrm>
            <a:off x="7425925" y="1917900"/>
            <a:ext cx="38550" cy="89975"/>
          </a:xfrm>
          <a:custGeom>
            <a:rect b="b" l="l" r="r" t="t"/>
            <a:pathLst>
              <a:path extrusionOk="0" h="3599" w="1542">
                <a:moveTo>
                  <a:pt x="0" y="0"/>
                </a:moveTo>
                <a:cubicBezTo>
                  <a:pt x="881" y="963"/>
                  <a:pt x="1542" y="2294"/>
                  <a:pt x="1542" y="3599"/>
                </a:cubicBezTo>
              </a:path>
            </a:pathLst>
          </a:cu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5" name="Google Shape;215;p18"/>
          <p:cNvSpPr/>
          <p:nvPr/>
        </p:nvSpPr>
        <p:spPr>
          <a:xfrm>
            <a:off x="7140948" y="1569861"/>
            <a:ext cx="640200" cy="691500"/>
          </a:xfrm>
          <a:prstGeom prst="rect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8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9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23" name="Google Shape;223;p19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9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Steps Toward Multibounce Slow Drift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5" name="Google Shape;225;p19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26" name="Google Shape;226;p19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27" name="Google Shape;2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4216869"/>
            <a:ext cx="737488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9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29" name="Google Shape;2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575" y="739900"/>
            <a:ext cx="2766450" cy="201214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9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231" name="Google Shape;231;p19"/>
          <p:cNvSpPr txBox="1"/>
          <p:nvPr/>
        </p:nvSpPr>
        <p:spPr>
          <a:xfrm>
            <a:off x="159875" y="963900"/>
            <a:ext cx="4412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C-14 source disk and PIN Diode placed inside chamber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C-14 source disk set at 60 degree angle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b="1" lang="en">
                <a:solidFill>
                  <a:srgbClr val="CC0000"/>
                </a:solidFill>
              </a:rPr>
              <a:t>B-field</a:t>
            </a:r>
            <a:r>
              <a:rPr lang="en">
                <a:solidFill>
                  <a:schemeClr val="dk1"/>
                </a:solidFill>
              </a:rPr>
              <a:t> lowered to 0.16 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9"/>
          <p:cNvSpPr txBox="1"/>
          <p:nvPr/>
        </p:nvSpPr>
        <p:spPr>
          <a:xfrm>
            <a:off x="-227150" y="634800"/>
            <a:ext cx="328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To increase event rate: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3" name="Google Shape;23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1450" y="3131925"/>
            <a:ext cx="2108949" cy="1084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19"/>
          <p:cNvCxnSpPr/>
          <p:nvPr/>
        </p:nvCxnSpPr>
        <p:spPr>
          <a:xfrm rot="10800000">
            <a:off x="7780400" y="938675"/>
            <a:ext cx="35700" cy="16146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5" name="Google Shape;235;p19"/>
          <p:cNvCxnSpPr/>
          <p:nvPr/>
        </p:nvCxnSpPr>
        <p:spPr>
          <a:xfrm rot="10800000">
            <a:off x="7046375" y="938675"/>
            <a:ext cx="35700" cy="16146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6" name="Google Shape;236;p19"/>
          <p:cNvCxnSpPr/>
          <p:nvPr/>
        </p:nvCxnSpPr>
        <p:spPr>
          <a:xfrm rot="10800000">
            <a:off x="6505050" y="938675"/>
            <a:ext cx="35700" cy="16146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7" name="Google Shape;237;p19"/>
          <p:cNvCxnSpPr/>
          <p:nvPr/>
        </p:nvCxnSpPr>
        <p:spPr>
          <a:xfrm rot="10800000">
            <a:off x="5671450" y="963900"/>
            <a:ext cx="35700" cy="16146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" name="Google Shape;238;p19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0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45" name="Google Shape;245;p20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0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Steps Toward Multibounce Slow Drift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7" name="Google Shape;247;p20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48" name="Google Shape;248;p20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49" name="Google Shape;2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4216869"/>
            <a:ext cx="737488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0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51" name="Google Shape;251;p20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252" name="Google Shape;252;p20"/>
          <p:cNvSpPr txBox="1"/>
          <p:nvPr/>
        </p:nvSpPr>
        <p:spPr>
          <a:xfrm>
            <a:off x="159875" y="963900"/>
            <a:ext cx="4412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C-14 source disk and PIN Diode placed inside chamber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C-14 source disk set at 60 degree angle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B-field lowered to 0.16 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0"/>
          <p:cNvSpPr txBox="1"/>
          <p:nvPr/>
        </p:nvSpPr>
        <p:spPr>
          <a:xfrm>
            <a:off x="-227150" y="634800"/>
            <a:ext cx="328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To increase event rate: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4" name="Google Shape;254;p20"/>
          <p:cNvSpPr txBox="1"/>
          <p:nvPr/>
        </p:nvSpPr>
        <p:spPr>
          <a:xfrm>
            <a:off x="102075" y="2808950"/>
            <a:ext cx="4412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200"/>
              <a:buChar char="-"/>
            </a:pPr>
            <a:r>
              <a:rPr b="1" lang="en">
                <a:solidFill>
                  <a:srgbClr val="45818E"/>
                </a:solidFill>
              </a:rPr>
              <a:t>Center Electrodes</a:t>
            </a:r>
            <a:r>
              <a:rPr b="1" lang="en"/>
              <a:t> </a:t>
            </a:r>
            <a:r>
              <a:rPr lang="en"/>
              <a:t>width reduced (1.25’’ =&gt; 1’’)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3 mil thick </a:t>
            </a:r>
            <a:r>
              <a:rPr b="1" lang="en">
                <a:solidFill>
                  <a:srgbClr val="783F04"/>
                </a:solidFill>
              </a:rPr>
              <a:t>Kapton</a:t>
            </a:r>
            <a:r>
              <a:rPr lang="en"/>
              <a:t> lined inside vacuum chamber &amp; electrodes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575" y="739900"/>
            <a:ext cx="2766450" cy="201214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0"/>
          <p:cNvSpPr/>
          <p:nvPr/>
        </p:nvSpPr>
        <p:spPr>
          <a:xfrm>
            <a:off x="6437700" y="2671975"/>
            <a:ext cx="548700" cy="2523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5818E"/>
              </a:solidFill>
            </a:endParaRPr>
          </a:p>
        </p:txBody>
      </p:sp>
      <p:pic>
        <p:nvPicPr>
          <p:cNvPr id="257" name="Google Shape;25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875" y="3167169"/>
            <a:ext cx="6705600" cy="10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-284950" y="2479850"/>
            <a:ext cx="5046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To mitigate backgrounds &amp; sparking: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59" name="Google Shape;259;p20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/>
          <p:nvPr/>
        </p:nvSpPr>
        <p:spPr>
          <a:xfrm>
            <a:off x="0" y="4891075"/>
            <a:ext cx="9144000" cy="2523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1"/>
          <p:cNvSpPr txBox="1"/>
          <p:nvPr>
            <p:ph idx="12" type="sldNum"/>
          </p:nvPr>
        </p:nvSpPr>
        <p:spPr>
          <a:xfrm>
            <a:off x="8450533" y="4820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66" name="Google Shape;266;p21"/>
          <p:cNvSpPr/>
          <p:nvPr/>
        </p:nvSpPr>
        <p:spPr>
          <a:xfrm>
            <a:off x="0" y="0"/>
            <a:ext cx="9144000" cy="634800"/>
          </a:xfrm>
          <a:prstGeom prst="rect">
            <a:avLst/>
          </a:prstGeom>
          <a:gradFill>
            <a:gsLst>
              <a:gs pos="0">
                <a:srgbClr val="4D4D4D"/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1"/>
          <p:cNvSpPr txBox="1"/>
          <p:nvPr>
            <p:ph type="title"/>
          </p:nvPr>
        </p:nvSpPr>
        <p:spPr>
          <a:xfrm>
            <a:off x="311700" y="0"/>
            <a:ext cx="8520600" cy="96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Steps Toward Multibounce Slow Drift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8" name="Google Shape;268;p21"/>
          <p:cNvSpPr txBox="1"/>
          <p:nvPr/>
        </p:nvSpPr>
        <p:spPr>
          <a:xfrm>
            <a:off x="3401413" y="4824775"/>
            <a:ext cx="234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Mark Farino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69" name="Google Shape;269;p21"/>
          <p:cNvSpPr txBox="1"/>
          <p:nvPr/>
        </p:nvSpPr>
        <p:spPr>
          <a:xfrm>
            <a:off x="66600" y="963888"/>
            <a:ext cx="450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70" name="Google Shape;27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0" y="4216869"/>
            <a:ext cx="737488" cy="63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1"/>
          <p:cNvSpPr txBox="1"/>
          <p:nvPr/>
        </p:nvSpPr>
        <p:spPr>
          <a:xfrm>
            <a:off x="240650" y="787900"/>
            <a:ext cx="21477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2" name="Google Shape;272;p21"/>
          <p:cNvSpPr txBox="1"/>
          <p:nvPr/>
        </p:nvSpPr>
        <p:spPr>
          <a:xfrm>
            <a:off x="93350" y="739900"/>
            <a:ext cx="285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273" name="Google Shape;273;p21"/>
          <p:cNvSpPr txBox="1"/>
          <p:nvPr/>
        </p:nvSpPr>
        <p:spPr>
          <a:xfrm>
            <a:off x="159875" y="963900"/>
            <a:ext cx="4412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C-14 source disk and PIN Diode placed inside chamber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C-14 source disk set at 60 degree angle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B-field lowered to 0.16 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1"/>
          <p:cNvSpPr txBox="1"/>
          <p:nvPr/>
        </p:nvSpPr>
        <p:spPr>
          <a:xfrm>
            <a:off x="-227150" y="634800"/>
            <a:ext cx="32895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To increase event rate: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5" name="Google Shape;275;p21"/>
          <p:cNvSpPr txBox="1"/>
          <p:nvPr/>
        </p:nvSpPr>
        <p:spPr>
          <a:xfrm>
            <a:off x="102075" y="2808950"/>
            <a:ext cx="4412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>
                <a:solidFill>
                  <a:schemeClr val="dk1"/>
                </a:solidFill>
              </a:rPr>
              <a:t>Center Electrodes width reduced (1.25’’ =&gt; 1’’)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3 mil thick </a:t>
            </a:r>
            <a:r>
              <a:rPr b="1" lang="en">
                <a:solidFill>
                  <a:srgbClr val="783F04"/>
                </a:solidFill>
              </a:rPr>
              <a:t>Kapton</a:t>
            </a:r>
            <a:r>
              <a:rPr lang="en"/>
              <a:t> lined inside vacuum chamber &amp; electrodes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1"/>
          <p:cNvSpPr txBox="1"/>
          <p:nvPr/>
        </p:nvSpPr>
        <p:spPr>
          <a:xfrm>
            <a:off x="-284950" y="2479850"/>
            <a:ext cx="5046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/>
              <a:t>To mitigate backgrounds &amp; sparking:</a:t>
            </a:r>
            <a:endParaRPr sz="16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277" name="Google Shape;27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600" y="668300"/>
            <a:ext cx="2854200" cy="214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1"/>
          <p:cNvPicPr preferRelativeResize="0"/>
          <p:nvPr/>
        </p:nvPicPr>
        <p:blipFill rotWithShape="1">
          <a:blip r:embed="rId5">
            <a:alphaModFix/>
          </a:blip>
          <a:srcRect b="32306" l="13919" r="0" t="13577"/>
          <a:stretch/>
        </p:blipFill>
        <p:spPr>
          <a:xfrm>
            <a:off x="5760725" y="2853462"/>
            <a:ext cx="2377951" cy="19930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21"/>
          <p:cNvCxnSpPr/>
          <p:nvPr/>
        </p:nvCxnSpPr>
        <p:spPr>
          <a:xfrm flipH="1">
            <a:off x="7577250" y="1170125"/>
            <a:ext cx="1007700" cy="71700"/>
          </a:xfrm>
          <a:prstGeom prst="straightConnector1">
            <a:avLst/>
          </a:prstGeom>
          <a:noFill/>
          <a:ln cap="flat" cmpd="sng" w="19050">
            <a:solidFill>
              <a:srgbClr val="783F0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" name="Google Shape;280;p21"/>
          <p:cNvCxnSpPr/>
          <p:nvPr/>
        </p:nvCxnSpPr>
        <p:spPr>
          <a:xfrm rot="10800000">
            <a:off x="7022675" y="1891525"/>
            <a:ext cx="1116000" cy="97200"/>
          </a:xfrm>
          <a:prstGeom prst="straightConnector1">
            <a:avLst/>
          </a:prstGeom>
          <a:noFill/>
          <a:ln cap="flat" cmpd="sng" w="19050">
            <a:solidFill>
              <a:srgbClr val="783F0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1" name="Google Shape;281;p21"/>
          <p:cNvCxnSpPr/>
          <p:nvPr/>
        </p:nvCxnSpPr>
        <p:spPr>
          <a:xfrm flipH="1" rot="10800000">
            <a:off x="5993700" y="1616250"/>
            <a:ext cx="234900" cy="693600"/>
          </a:xfrm>
          <a:prstGeom prst="straightConnector1">
            <a:avLst/>
          </a:prstGeom>
          <a:noFill/>
          <a:ln cap="flat" cmpd="sng" w="19050">
            <a:solidFill>
              <a:srgbClr val="783F0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" name="Google Shape;282;p21"/>
          <p:cNvCxnSpPr/>
          <p:nvPr/>
        </p:nvCxnSpPr>
        <p:spPr>
          <a:xfrm flipH="1" rot="10800000">
            <a:off x="5993700" y="928025"/>
            <a:ext cx="697200" cy="242100"/>
          </a:xfrm>
          <a:prstGeom prst="straightConnector1">
            <a:avLst/>
          </a:prstGeom>
          <a:noFill/>
          <a:ln cap="flat" cmpd="sng" w="19050">
            <a:solidFill>
              <a:srgbClr val="783F0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p21"/>
          <p:cNvCxnSpPr/>
          <p:nvPr/>
        </p:nvCxnSpPr>
        <p:spPr>
          <a:xfrm flipH="1">
            <a:off x="7022675" y="4031600"/>
            <a:ext cx="1007700" cy="71700"/>
          </a:xfrm>
          <a:prstGeom prst="straightConnector1">
            <a:avLst/>
          </a:prstGeom>
          <a:noFill/>
          <a:ln cap="flat" cmpd="sng" w="19050">
            <a:solidFill>
              <a:srgbClr val="783F0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" name="Google Shape;284;p21"/>
          <p:cNvCxnSpPr/>
          <p:nvPr/>
        </p:nvCxnSpPr>
        <p:spPr>
          <a:xfrm flipH="1" rot="10800000">
            <a:off x="5543700" y="3666811"/>
            <a:ext cx="684900" cy="436500"/>
          </a:xfrm>
          <a:prstGeom prst="straightConnector1">
            <a:avLst/>
          </a:prstGeom>
          <a:noFill/>
          <a:ln cap="flat" cmpd="sng" w="19050">
            <a:solidFill>
              <a:srgbClr val="783F0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5" name="Google Shape;285;p21"/>
          <p:cNvSpPr txBox="1"/>
          <p:nvPr>
            <p:ph idx="12" type="sldNum"/>
          </p:nvPr>
        </p:nvSpPr>
        <p:spPr>
          <a:xfrm>
            <a:off x="40576" y="4795225"/>
            <a:ext cx="1026000" cy="44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Nov 21 2024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