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g" ContentType="vide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980" r:id="rId3"/>
    <p:sldId id="983" r:id="rId4"/>
    <p:sldId id="988" r:id="rId5"/>
    <p:sldId id="989" r:id="rId6"/>
    <p:sldId id="995" r:id="rId7"/>
    <p:sldId id="997" r:id="rId8"/>
    <p:sldId id="998" r:id="rId9"/>
    <p:sldId id="999" r:id="rId10"/>
    <p:sldId id="1001" r:id="rId11"/>
    <p:sldId id="1000" r:id="rId12"/>
    <p:sldId id="659" r:id="rId13"/>
    <p:sldId id="660" r:id="rId14"/>
    <p:sldId id="981" r:id="rId15"/>
    <p:sldId id="990" r:id="rId16"/>
    <p:sldId id="641" r:id="rId17"/>
    <p:sldId id="994" r:id="rId18"/>
    <p:sldId id="964" r:id="rId19"/>
    <p:sldId id="263" r:id="rId20"/>
    <p:sldId id="262" r:id="rId21"/>
    <p:sldId id="679" r:id="rId22"/>
    <p:sldId id="967" r:id="rId23"/>
    <p:sldId id="978" r:id="rId24"/>
    <p:sldId id="979" r:id="rId25"/>
    <p:sldId id="965" r:id="rId26"/>
    <p:sldId id="966" r:id="rId27"/>
    <p:sldId id="281" r:id="rId28"/>
    <p:sldId id="986" r:id="rId29"/>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9F6"/>
    <a:srgbClr val="6FE9FF"/>
    <a:srgbClr val="0B3FD9"/>
    <a:srgbClr val="0C42DA"/>
    <a:srgbClr val="0080E6"/>
    <a:srgbClr val="038AFD"/>
    <a:srgbClr val="1EB2F0"/>
    <a:srgbClr val="BA56FF"/>
    <a:srgbClr val="A738AB"/>
    <a:srgbClr val="008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4"/>
    <p:restoredTop sz="96405"/>
  </p:normalViewPr>
  <p:slideViewPr>
    <p:cSldViewPr snapToGrid="0" snapToObjects="1">
      <p:cViewPr varScale="1">
        <p:scale>
          <a:sx n="96" d="100"/>
          <a:sy n="96" d="100"/>
        </p:scale>
        <p:origin x="200" y="60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D4084-3356-5F4F-9C13-310580D26367}" type="datetimeFigureOut">
              <a:rPr lang="en-US" smtClean="0"/>
              <a:t>11/21/24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0F3DB-976C-CD4A-AFA0-E702C6AE2A2F}" type="slidenum">
              <a:rPr lang="en-US" smtClean="0"/>
              <a:t>‹#›</a:t>
            </a:fld>
            <a:endParaRPr lang="en-US"/>
          </a:p>
        </p:txBody>
      </p:sp>
    </p:spTree>
    <p:extLst>
      <p:ext uri="{BB962C8B-B14F-4D97-AF65-F5344CB8AC3E}">
        <p14:creationId xmlns:p14="http://schemas.microsoft.com/office/powerpoint/2010/main" val="412239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465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76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8FAD-3EC4-6217-4E68-5FE826660D00}"/>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9113B3E1-BC38-C98B-6DA0-C4ED3E917C0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6EB4A2C4-0D4B-A660-00E5-20A446E45065}"/>
              </a:ext>
            </a:extLst>
          </p:cNvPr>
          <p:cNvSpPr>
            <a:spLocks noGrp="1"/>
          </p:cNvSpPr>
          <p:nvPr>
            <p:ph type="dt" sz="half" idx="10"/>
          </p:nvPr>
        </p:nvSpPr>
        <p:spPr/>
        <p:txBody>
          <a:bodyPr/>
          <a:lstStyle/>
          <a:p>
            <a:fld id="{ED5F9B55-BAD3-9D4D-AA6A-EAFCD3D00F61}" type="datetimeFigureOut">
              <a:rPr lang="en-IT" smtClean="0"/>
              <a:t>21/11/24</a:t>
            </a:fld>
            <a:endParaRPr lang="en-IT"/>
          </a:p>
        </p:txBody>
      </p:sp>
      <p:sp>
        <p:nvSpPr>
          <p:cNvPr id="5" name="Footer Placeholder 4">
            <a:extLst>
              <a:ext uri="{FF2B5EF4-FFF2-40B4-BE49-F238E27FC236}">
                <a16:creationId xmlns:a16="http://schemas.microsoft.com/office/drawing/2014/main" id="{BBD5101B-D65B-F5D5-28C7-F930ACA24F5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92694DF6-FA84-4B15-F96A-C95205CFDAFB}"/>
              </a:ext>
            </a:extLst>
          </p:cNvPr>
          <p:cNvSpPr>
            <a:spLocks noGrp="1"/>
          </p:cNvSpPr>
          <p:nvPr>
            <p:ph type="sldNum" sz="quarter" idx="12"/>
          </p:nvPr>
        </p:nvSpPr>
        <p:spPr/>
        <p:txBody>
          <a:bodyPr/>
          <a:lstStyle/>
          <a:p>
            <a:fld id="{CAF0140D-5B37-FC4D-8A2C-66A4ED154D1A}" type="slidenum">
              <a:rPr lang="en-IT" smtClean="0"/>
              <a:t>‹#›</a:t>
            </a:fld>
            <a:endParaRPr lang="en-IT"/>
          </a:p>
        </p:txBody>
      </p:sp>
    </p:spTree>
    <p:extLst>
      <p:ext uri="{BB962C8B-B14F-4D97-AF65-F5344CB8AC3E}">
        <p14:creationId xmlns:p14="http://schemas.microsoft.com/office/powerpoint/2010/main" val="367220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8F647-B45E-285C-4F22-7FEE1BC691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C40918-15B6-92B8-FE57-E3AD5107DF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5018171-92AA-BEAB-A135-516D7D5C180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AB84DE-2645-F241-1DF2-FF9C6AEFB3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8B825A-99BF-38C4-3E0A-141E168ABB33}"/>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01109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hyperlink" Target="https://www.google.com/url?sa=i&amp;rct=j&amp;q=&amp;esrc=s&amp;source=images&amp;cd=&amp;ved=2ahUKEwiJ4I3I9ZHlAhUQhxoKHT9sDLwQjRx6BAgBEAQ&amp;url=https%3A%2F%2Fit.wikipedia.org%2Fwiki%2FScuola_Normale_Superiore&amp;psig=AOvVaw0egfC1H8oRMVC7o1-EIKhS&amp;ust=1570804675435167"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65C924-D9F6-E042-8236-D7F3D731C714}"/>
              </a:ext>
            </a:extLst>
          </p:cNvPr>
          <p:cNvPicPr>
            <a:picLocks noChangeAspect="1"/>
          </p:cNvPicPr>
          <p:nvPr userDrawn="1"/>
        </p:nvPicPr>
        <p:blipFill>
          <a:blip r:embed="rId6"/>
          <a:stretch>
            <a:fillRect/>
          </a:stretch>
        </p:blipFill>
        <p:spPr>
          <a:xfrm>
            <a:off x="0" y="6082748"/>
            <a:ext cx="775252" cy="775252"/>
          </a:xfrm>
          <a:prstGeom prst="rect">
            <a:avLst/>
          </a:prstGeom>
        </p:spPr>
      </p:pic>
      <p:pic>
        <p:nvPicPr>
          <p:cNvPr id="12" name="Picture 11">
            <a:extLst>
              <a:ext uri="{FF2B5EF4-FFF2-40B4-BE49-F238E27FC236}">
                <a16:creationId xmlns:a16="http://schemas.microsoft.com/office/drawing/2014/main" id="{33E7A133-14CB-8C43-B9E6-5901FF5C1D7B}"/>
              </a:ext>
            </a:extLst>
          </p:cNvPr>
          <p:cNvPicPr>
            <a:picLocks noChangeAspect="1"/>
          </p:cNvPicPr>
          <p:nvPr userDrawn="1"/>
        </p:nvPicPr>
        <p:blipFill rotWithShape="1">
          <a:blip r:embed="rId7"/>
          <a:srcRect l="25834" t="11015" r="26015" b="22754"/>
          <a:stretch/>
        </p:blipFill>
        <p:spPr>
          <a:xfrm>
            <a:off x="1276357" y="6206690"/>
            <a:ext cx="544020" cy="561213"/>
          </a:xfrm>
          <a:prstGeom prst="rect">
            <a:avLst/>
          </a:prstGeom>
        </p:spPr>
      </p:pic>
      <p:sp>
        <p:nvSpPr>
          <p:cNvPr id="13" name="Rectangle 12">
            <a:extLst>
              <a:ext uri="{FF2B5EF4-FFF2-40B4-BE49-F238E27FC236}">
                <a16:creationId xmlns:a16="http://schemas.microsoft.com/office/drawing/2014/main" id="{0E41DCB5-C3D8-D948-9A77-1019FE6812EF}"/>
              </a:ext>
            </a:extLst>
          </p:cNvPr>
          <p:cNvSpPr/>
          <p:nvPr userDrawn="1"/>
        </p:nvSpPr>
        <p:spPr>
          <a:xfrm>
            <a:off x="506627" y="6497236"/>
            <a:ext cx="11685375" cy="370702"/>
          </a:xfrm>
          <a:prstGeom prst="rect">
            <a:avLst/>
          </a:prstGeom>
          <a:gradFill>
            <a:gsLst>
              <a:gs pos="24000">
                <a:srgbClr val="93A7CA">
                  <a:alpha val="48379"/>
                </a:srgbClr>
              </a:gs>
              <a:gs pos="13000">
                <a:schemeClr val="accent1">
                  <a:lumMod val="5000"/>
                  <a:lumOff val="95000"/>
                  <a:alpha val="0"/>
                </a:schemeClr>
              </a:gs>
              <a:gs pos="38000">
                <a:schemeClr val="accent1">
                  <a:lumMod val="75000"/>
                </a:schemeClr>
              </a:gs>
              <a:gs pos="55000">
                <a:schemeClr val="accent1">
                  <a:lumMod val="75000"/>
                </a:schemeClr>
              </a:gs>
              <a:gs pos="87000">
                <a:srgbClr val="019BC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9BA29A3-3BDB-D045-A90F-CD9B8FBB0737}"/>
              </a:ext>
            </a:extLst>
          </p:cNvPr>
          <p:cNvSpPr txBox="1"/>
          <p:nvPr userDrawn="1"/>
        </p:nvSpPr>
        <p:spPr>
          <a:xfrm>
            <a:off x="4786118" y="6499349"/>
            <a:ext cx="7324365" cy="369332"/>
          </a:xfrm>
          <a:prstGeom prst="rect">
            <a:avLst/>
          </a:prstGeom>
          <a:noFill/>
        </p:spPr>
        <p:txBody>
          <a:bodyPr wrap="square" rtlCol="0">
            <a:spAutoFit/>
          </a:bodyPr>
          <a:lstStyle/>
          <a:p>
            <a:r>
              <a:rPr lang="en-GB" b="1" i="0" baseline="0" dirty="0">
                <a:solidFill>
                  <a:schemeClr val="bg1"/>
                </a:solidFill>
                <a:latin typeface="+mj-lt"/>
              </a:rPr>
              <a:t>International workshop of PTOLEMY collaboration, Genoa Nov 20-22 2024</a:t>
            </a:r>
          </a:p>
        </p:txBody>
      </p:sp>
      <p:pic>
        <p:nvPicPr>
          <p:cNvPr id="3" name="Picture 2">
            <a:extLst>
              <a:ext uri="{FF2B5EF4-FFF2-40B4-BE49-F238E27FC236}">
                <a16:creationId xmlns:a16="http://schemas.microsoft.com/office/drawing/2014/main" id="{B8AEF0BF-C9FF-CEFE-1647-8EF877146523}"/>
              </a:ext>
            </a:extLst>
          </p:cNvPr>
          <p:cNvPicPr>
            <a:picLocks noChangeAspect="1"/>
          </p:cNvPicPr>
          <p:nvPr userDrawn="1"/>
        </p:nvPicPr>
        <p:blipFill>
          <a:blip r:embed="rId8"/>
          <a:stretch>
            <a:fillRect/>
          </a:stretch>
        </p:blipFill>
        <p:spPr>
          <a:xfrm>
            <a:off x="1707570" y="6256707"/>
            <a:ext cx="1286784" cy="561213"/>
          </a:xfrm>
          <a:prstGeom prst="rect">
            <a:avLst/>
          </a:prstGeom>
        </p:spPr>
      </p:pic>
      <p:pic>
        <p:nvPicPr>
          <p:cNvPr id="4" name="Picture 6" descr="Risultati immagini per logo scuola normale superiore">
            <a:hlinkClick r:id="rId9"/>
            <a:extLst>
              <a:ext uri="{FF2B5EF4-FFF2-40B4-BE49-F238E27FC236}">
                <a16:creationId xmlns:a16="http://schemas.microsoft.com/office/drawing/2014/main" id="{5FAF376B-8150-C121-7D5F-8CB2A8CEC65D}"/>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55638"/>
          <a:stretch/>
        </p:blipFill>
        <p:spPr bwMode="auto">
          <a:xfrm>
            <a:off x="786682" y="6189767"/>
            <a:ext cx="419783" cy="56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3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hyperlink" Target="https://www.google.com/url?sa=i&amp;url=https%3A%2F%2Fwww.researchgate.net%2Ffigure%2FBand-structure-of-graphene-showing-the-p-and-s-band-character-Negative-and-positive_fig2_346555347&amp;psig=AOvVaw3tq6QMWI0URBPv_xurhBty&amp;ust=1732118105317000&amp;source=images&amp;cd=vfe&amp;opi=89978449&amp;ved=0CBQQjRxqFwoTCID-4_bg6IkDFQAAAAAdAAAAABAV" TargetMode="External"/><Relationship Id="rId13" Type="http://schemas.openxmlformats.org/officeDocument/2006/relationships/hyperlink" Target="https://www.google.com/url?sa=i&amp;url=https%3A%2F%2Fwww.researchgate.net%2Ffigure%2FPhonon-dispersion-spectra-calculated-for-the-fully-hydrogenated-FH-fully-fluorinated_fig4_338856809&amp;psig=AOvVaw3uSs5Q9fzttWnLxtFQmttf&amp;ust=1732118392529000&amp;source=images&amp;cd=vfe&amp;opi=89978449&amp;ved=0CBQQjRxqFwoTCPDh2_7h6IkDFQAAAAAdAAAAABA3" TargetMode="External"/><Relationship Id="rId3" Type="http://schemas.openxmlformats.org/officeDocument/2006/relationships/image" Target="../media/image750.png"/><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image" Target="../media/image23.jpg"/><Relationship Id="rId16"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hyperlink" Target="https://www.google.com/url?sa=i&amp;url=https%3A%2F%2Fwww.researchgate.net%2Ffigure%2FAb-initio-calculations-of-the-phonon-dispersion-of-graphene-We-used-a-supercell-with-98_fig1_273076879&amp;psig=AOvVaw0vYqAj7d-SiJvdNv0GUZXS&amp;ust=1732118286544000&amp;source=images&amp;cd=vfe&amp;opi=89978449&amp;ved=0CBQQjRxqFwoTCJiW_svh6IkDFQAAAAAdAAAAABAE" TargetMode="External"/><Relationship Id="rId5" Type="http://schemas.openxmlformats.org/officeDocument/2006/relationships/hyperlink" Target="https://www.google.com/url?sa=i&amp;url=https%3A%2F%2Fwww.researchgate.net%2Ffigure%2FThe-calculated-band-structure-of-agraphite-2H-and-bgraphene_fig6_280972649&amp;psig=AOvVaw0SnTnX4yl1rXIk-e4CbfRk&amp;ust=1731679546622000&amp;source=images&amp;cd=vfe&amp;opi=89978449&amp;ved=0CBEQjRxqFwoTCIDztJT_24kDFQAAAAAdAAAAABAV" TargetMode="External"/><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17.jpg"/><Relationship Id="rId9" Type="http://schemas.openxmlformats.org/officeDocument/2006/relationships/image" Target="../media/image79.png"/><Relationship Id="rId14"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3.jpg"/><Relationship Id="rId7" Type="http://schemas.openxmlformats.org/officeDocument/2006/relationships/image" Target="../media/image88.jp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20.jpg"/><Relationship Id="rId4" Type="http://schemas.openxmlformats.org/officeDocument/2006/relationships/image" Target="../media/image86.gif"/></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20.jpg"/><Relationship Id="rId21" Type="http://schemas.openxmlformats.org/officeDocument/2006/relationships/image" Target="../media/image37.png"/><Relationship Id="rId7" Type="http://schemas.openxmlformats.org/officeDocument/2006/relationships/image" Target="../media/image91.png"/><Relationship Id="rId17" Type="http://schemas.openxmlformats.org/officeDocument/2006/relationships/image" Target="../media/image33.png"/><Relationship Id="rId25" Type="http://schemas.openxmlformats.org/officeDocument/2006/relationships/image" Target="../media/image17.jpg"/><Relationship Id="rId2" Type="http://schemas.openxmlformats.org/officeDocument/2006/relationships/image" Target="../media/image89.jp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8.emf"/><Relationship Id="rId24" Type="http://schemas.openxmlformats.org/officeDocument/2006/relationships/image" Target="../media/image40.png"/><Relationship Id="rId5" Type="http://schemas.openxmlformats.org/officeDocument/2006/relationships/image" Target="../media/image90.emf"/><Relationship Id="rId15" Type="http://schemas.openxmlformats.org/officeDocument/2006/relationships/image" Target="../media/image31.png"/><Relationship Id="rId23" Type="http://schemas.openxmlformats.org/officeDocument/2006/relationships/image" Target="../media/image39.png"/><Relationship Id="rId19" Type="http://schemas.openxmlformats.org/officeDocument/2006/relationships/image" Target="../media/image35.png"/><Relationship Id="rId4" Type="http://schemas.openxmlformats.org/officeDocument/2006/relationships/image" Target="../media/image24.jpg"/><Relationship Id="rId14" Type="http://schemas.openxmlformats.org/officeDocument/2006/relationships/image" Target="../media/image30.png"/><Relationship Id="rId22"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93.emf"/></Relationships>
</file>

<file path=ppt/slides/_rels/slide17.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20.jpg"/><Relationship Id="rId7" Type="http://schemas.openxmlformats.org/officeDocument/2006/relationships/image" Target="../media/image560.pn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550.png"/><Relationship Id="rId5" Type="http://schemas.openxmlformats.org/officeDocument/2006/relationships/image" Target="../media/image96.emf"/><Relationship Id="rId10" Type="http://schemas.openxmlformats.org/officeDocument/2006/relationships/image" Target="../media/image86.gif"/><Relationship Id="rId4" Type="http://schemas.openxmlformats.org/officeDocument/2006/relationships/image" Target="../media/image95.emf"/><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40.png"/><Relationship Id="rId13" Type="http://schemas.openxmlformats.org/officeDocument/2006/relationships/image" Target="../media/image87.emf"/><Relationship Id="rId3" Type="http://schemas.openxmlformats.org/officeDocument/2006/relationships/slideLayout" Target="../slideLayouts/slideLayout2.xml"/><Relationship Id="rId7" Type="http://schemas.openxmlformats.org/officeDocument/2006/relationships/image" Target="../media/image630.png"/><Relationship Id="rId12" Type="http://schemas.openxmlformats.org/officeDocument/2006/relationships/image" Target="../media/image85.png"/><Relationship Id="rId17" Type="http://schemas.openxmlformats.org/officeDocument/2006/relationships/image" Target="../media/image103.jpg"/><Relationship Id="rId2" Type="http://schemas.openxmlformats.org/officeDocument/2006/relationships/video" Target="../media/media5.mpg"/><Relationship Id="rId16" Type="http://schemas.openxmlformats.org/officeDocument/2006/relationships/image" Target="../media/image102.jpg"/><Relationship Id="rId1" Type="http://schemas.microsoft.com/office/2007/relationships/media" Target="../media/media5.mpg"/><Relationship Id="rId6" Type="http://schemas.openxmlformats.org/officeDocument/2006/relationships/image" Target="../media/image620.png"/><Relationship Id="rId11" Type="http://schemas.openxmlformats.org/officeDocument/2006/relationships/image" Target="../media/image89.jpg"/><Relationship Id="rId5" Type="http://schemas.openxmlformats.org/officeDocument/2006/relationships/image" Target="../media/image99.png"/><Relationship Id="rId15" Type="http://schemas.openxmlformats.org/officeDocument/2006/relationships/image" Target="../media/image101.emf"/><Relationship Id="rId10" Type="http://schemas.openxmlformats.org/officeDocument/2006/relationships/image" Target="../media/image20.jpg"/><Relationship Id="rId4" Type="http://schemas.openxmlformats.org/officeDocument/2006/relationships/image" Target="../media/image98.png"/><Relationship Id="rId9" Type="http://schemas.openxmlformats.org/officeDocument/2006/relationships/image" Target="../media/image650.png"/><Relationship Id="rId14" Type="http://schemas.openxmlformats.org/officeDocument/2006/relationships/image" Target="../media/image100.png"/></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com/url?sa=i&amp;url=https%3A%2F%2Fwww.researchgate.net%2Ffigure%2FThe-calculated-band-structure-of-agraphite-2H-and-bgraphene_fig6_280972649&amp;psig=AOvVaw0SnTnX4yl1rXIk-e4CbfRk&amp;ust=1731679546622000&amp;source=images&amp;cd=vfe&amp;opi=89978449&amp;ved=0CBEQjRxqFwoTCIDztJT_24kDFQAAAAAdAAAAABAV" TargetMode="External"/><Relationship Id="rId2" Type="http://schemas.openxmlformats.org/officeDocument/2006/relationships/image" Target="../media/image104.jpeg"/><Relationship Id="rId1" Type="http://schemas.openxmlformats.org/officeDocument/2006/relationships/slideLayout" Target="../slideLayouts/slideLayout3.xml"/><Relationship Id="rId6" Type="http://schemas.openxmlformats.org/officeDocument/2006/relationships/image" Target="../media/image105.emf"/><Relationship Id="rId5" Type="http://schemas.openxmlformats.org/officeDocument/2006/relationships/image" Target="../media/image80.png"/><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emf"/><Relationship Id="rId3" Type="http://schemas.openxmlformats.org/officeDocument/2006/relationships/image" Target="../media/image106.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hyperlink" Target="https://www.google.com/url?sa=i&amp;url=https%3A%2F%2Fwww.researchgate.net%2Ffigure%2FColor-online-Band-structure-of-bulk-unstrained-silicon-in-the-sp-3-d-5-s-TB-and-GW_fig1_23970403&amp;psig=AOvVaw1S0jFZ5XXof30qksKm_9qo&amp;ust=1731663024321000&amp;source=images&amp;cd=vfe&amp;opi=89978449&amp;ved=0CBQQjRxqFwoTCJjWqdfB24kDFQAAAAAdAAAAABAV" TargetMode="External"/><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112.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hyperlink" Target="https://www.google.com/url?sa=i&amp;url=https%3A%2F%2Fwww.researchgate.net%2Ffigure%2FPhonon-dispersion-curves-along-the-different-direction-in-Si-with-crosses-depicting-the_fig3_231153972&amp;psig=AOvVaw2g2B6Imy8OIiikVzeqGHxR&amp;ust=1731664517495000&amp;source=images&amp;cd=vfe&amp;opi=89978449&amp;ved=0CBQQjRxqFwoTCNihjJbH24kDFQAAAAAdAAAAABAg" TargetMode="External"/><Relationship Id="rId9"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470.png"/><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image" Target="../media/image520.png"/><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90.emf"/><Relationship Id="rId3" Type="http://schemas.openxmlformats.org/officeDocument/2006/relationships/image" Target="../media/image28.emf"/><Relationship Id="rId7" Type="http://schemas.openxmlformats.org/officeDocument/2006/relationships/image" Target="../media/image540.png"/><Relationship Id="rId12" Type="http://schemas.openxmlformats.org/officeDocument/2006/relationships/image" Target="../media/image61.emf"/><Relationship Id="rId2" Type="http://schemas.openxmlformats.org/officeDocument/2006/relationships/image" Target="../media/image23.jpg"/><Relationship Id="rId1" Type="http://schemas.openxmlformats.org/officeDocument/2006/relationships/slideLayout" Target="../slideLayouts/slideLayout2.xml"/><Relationship Id="rId11" Type="http://schemas.openxmlformats.org/officeDocument/2006/relationships/image" Target="../media/image24.jpg"/><Relationship Id="rId10" Type="http://schemas.openxmlformats.org/officeDocument/2006/relationships/image" Target="../media/image58.emf"/><Relationship Id="rId9" Type="http://schemas.openxmlformats.org/officeDocument/2006/relationships/image" Target="../media/image621.png"/><Relationship Id="rId1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jpg"/><Relationship Id="rId7" Type="http://schemas.openxmlformats.org/officeDocument/2006/relationships/image" Target="../media/image123.png"/><Relationship Id="rId2" Type="http://schemas.openxmlformats.org/officeDocument/2006/relationships/image" Target="../media/image119.jp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hyperlink" Target="https://it.wikipedia.org/wiki/File:C60-Fulleren-kristallin.JPG" TargetMode="External"/><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320.png"/><Relationship Id="rId3" Type="http://schemas.openxmlformats.org/officeDocument/2006/relationships/image" Target="../media/image126.jpg"/><Relationship Id="rId7" Type="http://schemas.openxmlformats.org/officeDocument/2006/relationships/image" Target="../media/image240.png"/><Relationship Id="rId12" Type="http://schemas.openxmlformats.org/officeDocument/2006/relationships/image" Target="../media/image310.pn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960.png"/><Relationship Id="rId5" Type="http://schemas.openxmlformats.org/officeDocument/2006/relationships/image" Target="../media/image99.png"/><Relationship Id="rId10" Type="http://schemas.openxmlformats.org/officeDocument/2006/relationships/image" Target="../media/image290.png"/><Relationship Id="rId4" Type="http://schemas.openxmlformats.org/officeDocument/2006/relationships/image" Target="../media/image124.png"/><Relationship Id="rId9" Type="http://schemas.openxmlformats.org/officeDocument/2006/relationships/image" Target="../media/image280.png"/></Relationships>
</file>

<file path=ppt/slides/_rels/slide26.xml.rels><?xml version="1.0" encoding="UTF-8" standalone="yes"?>
<Relationships xmlns="http://schemas.openxmlformats.org/package/2006/relationships"><Relationship Id="rId8" Type="http://schemas.openxmlformats.org/officeDocument/2006/relationships/image" Target="../media/image970.png"/><Relationship Id="rId13" Type="http://schemas.openxmlformats.org/officeDocument/2006/relationships/image" Target="../media/image1140.png"/><Relationship Id="rId18" Type="http://schemas.openxmlformats.org/officeDocument/2006/relationships/image" Target="../media/image129.png"/><Relationship Id="rId3" Type="http://schemas.openxmlformats.org/officeDocument/2006/relationships/image" Target="../media/image118.png"/><Relationship Id="rId7" Type="http://schemas.openxmlformats.org/officeDocument/2006/relationships/image" Target="../media/image360.png"/><Relationship Id="rId12" Type="http://schemas.openxmlformats.org/officeDocument/2006/relationships/image" Target="../media/image127.jpg"/><Relationship Id="rId17" Type="http://schemas.openxmlformats.org/officeDocument/2006/relationships/image" Target="../media/image128.png"/><Relationship Id="rId2" Type="http://schemas.openxmlformats.org/officeDocument/2006/relationships/image" Target="../media/image99.png"/><Relationship Id="rId16" Type="http://schemas.openxmlformats.org/officeDocument/2006/relationships/image" Target="../media/image1170.png"/><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400.png"/><Relationship Id="rId5" Type="http://schemas.openxmlformats.org/officeDocument/2006/relationships/image" Target="../media/image340.png"/><Relationship Id="rId15" Type="http://schemas.openxmlformats.org/officeDocument/2006/relationships/image" Target="../media/image1160.png"/><Relationship Id="rId10" Type="http://schemas.openxmlformats.org/officeDocument/2006/relationships/image" Target="../media/image390.png"/><Relationship Id="rId19" Type="http://schemas.microsoft.com/office/2007/relationships/hdphoto" Target="../media/hdphoto2.wdp"/><Relationship Id="rId4" Type="http://schemas.openxmlformats.org/officeDocument/2006/relationships/image" Target="../media/image330.png"/><Relationship Id="rId9" Type="http://schemas.openxmlformats.org/officeDocument/2006/relationships/image" Target="../media/image380.png"/><Relationship Id="rId14" Type="http://schemas.openxmlformats.org/officeDocument/2006/relationships/image" Target="../media/image1150.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450.png"/><Relationship Id="rId2" Type="http://schemas.openxmlformats.org/officeDocument/2006/relationships/image" Target="../media/image127.jpg"/><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130.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90.emf"/><Relationship Id="rId3" Type="http://schemas.openxmlformats.org/officeDocument/2006/relationships/image" Target="../media/image28.emf"/><Relationship Id="rId7" Type="http://schemas.openxmlformats.org/officeDocument/2006/relationships/image" Target="../media/image540.png"/><Relationship Id="rId12" Type="http://schemas.openxmlformats.org/officeDocument/2006/relationships/image" Target="../media/image61.emf"/><Relationship Id="rId2" Type="http://schemas.openxmlformats.org/officeDocument/2006/relationships/image" Target="../media/image23.jpg"/><Relationship Id="rId1" Type="http://schemas.openxmlformats.org/officeDocument/2006/relationships/slideLayout" Target="../slideLayouts/slideLayout2.xml"/><Relationship Id="rId11" Type="http://schemas.openxmlformats.org/officeDocument/2006/relationships/image" Target="../media/image24.jpg"/><Relationship Id="rId10" Type="http://schemas.openxmlformats.org/officeDocument/2006/relationships/image" Target="../media/image58.emf"/><Relationship Id="rId9" Type="http://schemas.openxmlformats.org/officeDocument/2006/relationships/image" Target="../media/image621.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22.png"/><Relationship Id="rId21" Type="http://schemas.openxmlformats.org/officeDocument/2006/relationships/image" Target="../media/image37.png"/><Relationship Id="rId34" Type="http://schemas.openxmlformats.org/officeDocument/2006/relationships/image" Target="../media/image50.png"/><Relationship Id="rId12" Type="http://schemas.openxmlformats.org/officeDocument/2006/relationships/image" Target="../media/image27.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image" Target="../media/image21.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2.xml"/><Relationship Id="rId11" Type="http://schemas.openxmlformats.org/officeDocument/2006/relationships/image" Target="../media/image24.jp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png"/><Relationship Id="rId5" Type="http://schemas.openxmlformats.org/officeDocument/2006/relationships/image" Target="../media/image24.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3.jp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8"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55.png"/><Relationship Id="rId10" Type="http://schemas.openxmlformats.org/officeDocument/2006/relationships/image" Target="../media/image59.jpg"/><Relationship Id="rId4" Type="http://schemas.openxmlformats.org/officeDocument/2006/relationships/image" Target="../media/image24.jpg"/><Relationship Id="rId9" Type="http://schemas.openxmlformats.org/officeDocument/2006/relationships/image" Target="../media/image58.emf"/></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microsoft.com/office/2007/relationships/media" Target="../media/media2.mov"/><Relationship Id="rId7" Type="http://schemas.openxmlformats.org/officeDocument/2006/relationships/slideLayout" Target="../slideLayouts/slideLayout2.xml"/><Relationship Id="rId12" Type="http://schemas.openxmlformats.org/officeDocument/2006/relationships/image" Target="../media/image64.emf"/><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video" Target="../media/media3.mpg"/><Relationship Id="rId11" Type="http://schemas.openxmlformats.org/officeDocument/2006/relationships/image" Target="../media/image63.emf"/><Relationship Id="rId5" Type="http://schemas.microsoft.com/office/2007/relationships/media" Target="../media/media3.mpg"/><Relationship Id="rId15" Type="http://schemas.openxmlformats.org/officeDocument/2006/relationships/image" Target="../media/image67.png"/><Relationship Id="rId10" Type="http://schemas.openxmlformats.org/officeDocument/2006/relationships/image" Target="../media/image62.emf"/><Relationship Id="rId4" Type="http://schemas.openxmlformats.org/officeDocument/2006/relationships/video" Target="../media/media2.mov"/><Relationship Id="rId9" Type="http://schemas.openxmlformats.org/officeDocument/2006/relationships/image" Target="../media/image61.emf"/><Relationship Id="rId14" Type="http://schemas.openxmlformats.org/officeDocument/2006/relationships/image" Target="../media/image66.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1.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image" Target="../media/image68.emf"/></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5.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right light in space&#10;&#10;Description automatically generated">
            <a:extLst>
              <a:ext uri="{FF2B5EF4-FFF2-40B4-BE49-F238E27FC236}">
                <a16:creationId xmlns:a16="http://schemas.microsoft.com/office/drawing/2014/main" id="{69F4CB17-D36C-2B4E-97B5-4303BD6A1F07}"/>
              </a:ext>
            </a:extLst>
          </p:cNvPr>
          <p:cNvPicPr>
            <a:picLocks noChangeAspect="1"/>
          </p:cNvPicPr>
          <p:nvPr/>
        </p:nvPicPr>
        <p:blipFill>
          <a:blip r:embed="rId2">
            <a:alphaModFix amt="50000"/>
          </a:blip>
          <a:stretch>
            <a:fillRect/>
          </a:stretch>
        </p:blipFill>
        <p:spPr>
          <a:xfrm>
            <a:off x="-962831" y="-678061"/>
            <a:ext cx="13822539" cy="7775179"/>
          </a:xfrm>
          <a:prstGeom prst="rect">
            <a:avLst/>
          </a:prstGeom>
          <a:effectLst>
            <a:softEdge rad="589541"/>
          </a:effectLst>
        </p:spPr>
      </p:pic>
      <p:pic>
        <p:nvPicPr>
          <p:cNvPr id="3" name="Immagine 8" descr="PRACE.png">
            <a:extLst>
              <a:ext uri="{FF2B5EF4-FFF2-40B4-BE49-F238E27FC236}">
                <a16:creationId xmlns:a16="http://schemas.microsoft.com/office/drawing/2014/main" id="{17C6FE70-8824-9A48-B55B-FA316C6262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0222" y="4746420"/>
            <a:ext cx="1980691" cy="134234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3CBECA5-4C0F-C166-E336-3C6FD003ABFA}"/>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0851" y="5507297"/>
            <a:ext cx="3066350" cy="595165"/>
          </a:xfrm>
          <a:prstGeom prst="rect">
            <a:avLst/>
          </a:prstGeom>
          <a:effectLst>
            <a:outerShdw blurRad="76200" dist="63500" dir="2700000" algn="tl" rotWithShape="0">
              <a:prstClr val="black">
                <a:alpha val="40000"/>
              </a:prstClr>
            </a:outerShdw>
          </a:effectLst>
        </p:spPr>
      </p:pic>
      <p:pic>
        <p:nvPicPr>
          <p:cNvPr id="5" name="Picture 4" descr="A blue and black logo&#10;&#10;Description automatically generated">
            <a:extLst>
              <a:ext uri="{FF2B5EF4-FFF2-40B4-BE49-F238E27FC236}">
                <a16:creationId xmlns:a16="http://schemas.microsoft.com/office/drawing/2014/main" id="{31DF42E3-CDBD-7E1C-6D7F-3509EBA8FA2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91097" y="5611977"/>
            <a:ext cx="3386150" cy="976574"/>
          </a:xfrm>
          <a:prstGeom prst="rect">
            <a:avLst/>
          </a:prstGeom>
          <a:effectLst>
            <a:glow rad="134021">
              <a:schemeClr val="bg1">
                <a:alpha val="40000"/>
              </a:schemeClr>
            </a:glow>
          </a:effectLst>
        </p:spPr>
      </p:pic>
      <p:pic>
        <p:nvPicPr>
          <p:cNvPr id="6" name="Picture 5" descr="A logo with text on it&#10;&#10;Description automatically generated">
            <a:extLst>
              <a:ext uri="{FF2B5EF4-FFF2-40B4-BE49-F238E27FC236}">
                <a16:creationId xmlns:a16="http://schemas.microsoft.com/office/drawing/2014/main" id="{3D51DFDC-0568-DF0B-2B09-E444E038D362}"/>
              </a:ext>
            </a:extLst>
          </p:cNvPr>
          <p:cNvPicPr>
            <a:picLocks noChangeAspect="1"/>
          </p:cNvPicPr>
          <p:nvPr/>
        </p:nvPicPr>
        <p:blipFill rotWithShape="1">
          <a:blip r:embed="rId6"/>
          <a:srcRect l="8416" t="10568" r="21291" b="16664"/>
          <a:stretch/>
        </p:blipFill>
        <p:spPr>
          <a:xfrm>
            <a:off x="7109572" y="5345419"/>
            <a:ext cx="1086396" cy="1065443"/>
          </a:xfrm>
          <a:prstGeom prst="rect">
            <a:avLst/>
          </a:prstGeom>
          <a:effectLst>
            <a:outerShdw blurRad="50800" dist="38100" dir="2700000" sx="103000" sy="103000" algn="tl" rotWithShape="0">
              <a:prstClr val="black">
                <a:alpha val="40000"/>
              </a:prstClr>
            </a:outerShdw>
          </a:effectLst>
        </p:spPr>
      </p:pic>
      <p:pic>
        <p:nvPicPr>
          <p:cNvPr id="7" name="Picture 6" descr="A logo for a company&#10;&#10;Description automatically generated">
            <a:extLst>
              <a:ext uri="{FF2B5EF4-FFF2-40B4-BE49-F238E27FC236}">
                <a16:creationId xmlns:a16="http://schemas.microsoft.com/office/drawing/2014/main" id="{FBB47C94-BEEF-D34B-A48D-4DE0FDD86C5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27422" y="4961769"/>
            <a:ext cx="1589829" cy="1589829"/>
          </a:xfrm>
          <a:prstGeom prst="rect">
            <a:avLst/>
          </a:prstGeom>
          <a:effectLst>
            <a:glow rad="257886">
              <a:schemeClr val="bg1">
                <a:alpha val="75474"/>
              </a:schemeClr>
            </a:glow>
          </a:effectLst>
        </p:spPr>
      </p:pic>
      <p:pic>
        <p:nvPicPr>
          <p:cNvPr id="8" name="Graphic 7">
            <a:extLst>
              <a:ext uri="{FF2B5EF4-FFF2-40B4-BE49-F238E27FC236}">
                <a16:creationId xmlns:a16="http://schemas.microsoft.com/office/drawing/2014/main" id="{C1A3BFBB-B653-602C-1A80-6F1AF3E373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96044" y="4610404"/>
            <a:ext cx="1004070" cy="928367"/>
          </a:xfrm>
          <a:prstGeom prst="rect">
            <a:avLst/>
          </a:prstGeom>
          <a:effectLst>
            <a:glow rad="279832">
              <a:schemeClr val="bg1">
                <a:alpha val="40000"/>
              </a:schemeClr>
            </a:glow>
          </a:effectLst>
        </p:spPr>
      </p:pic>
      <p:pic>
        <p:nvPicPr>
          <p:cNvPr id="9" name="Picture 8">
            <a:extLst>
              <a:ext uri="{FF2B5EF4-FFF2-40B4-BE49-F238E27FC236}">
                <a16:creationId xmlns:a16="http://schemas.microsoft.com/office/drawing/2014/main" id="{E7B99284-A98E-441B-7333-CF32DC902E63}"/>
              </a:ext>
            </a:extLst>
          </p:cNvPr>
          <p:cNvPicPr>
            <a:picLocks noChangeAspect="1"/>
          </p:cNvPicPr>
          <p:nvPr/>
        </p:nvPicPr>
        <p:blipFill>
          <a:blip r:embed="rId10"/>
          <a:stretch>
            <a:fillRect/>
          </a:stretch>
        </p:blipFill>
        <p:spPr>
          <a:xfrm>
            <a:off x="40851" y="4610404"/>
            <a:ext cx="3261360" cy="807187"/>
          </a:xfrm>
          <a:prstGeom prst="rect">
            <a:avLst/>
          </a:prstGeom>
          <a:effectLst>
            <a:outerShdw blurRad="50800" dist="38100" dir="2700000" sx="101000" sy="101000" algn="tl" rotWithShape="0">
              <a:prstClr val="black">
                <a:alpha val="40000"/>
              </a:prstClr>
            </a:outerShdw>
          </a:effectLst>
        </p:spPr>
      </p:pic>
      <p:pic>
        <p:nvPicPr>
          <p:cNvPr id="10" name="Picture 9" descr="A white logo with black background&#10;&#10;Description automatically generated">
            <a:extLst>
              <a:ext uri="{FF2B5EF4-FFF2-40B4-BE49-F238E27FC236}">
                <a16:creationId xmlns:a16="http://schemas.microsoft.com/office/drawing/2014/main" id="{C8B4067E-EDDB-C5DF-795A-57ACD2CDAB12}"/>
              </a:ext>
            </a:extLst>
          </p:cNvPr>
          <p:cNvPicPr>
            <a:picLocks noChangeAspect="1"/>
          </p:cNvPicPr>
          <p:nvPr/>
        </p:nvPicPr>
        <p:blipFill>
          <a:blip r:embed="rId11"/>
          <a:stretch>
            <a:fillRect/>
          </a:stretch>
        </p:blipFill>
        <p:spPr>
          <a:xfrm>
            <a:off x="4198079" y="2247596"/>
            <a:ext cx="3745996" cy="2220565"/>
          </a:xfrm>
          <a:prstGeom prst="rect">
            <a:avLst/>
          </a:prstGeom>
          <a:effectLst>
            <a:outerShdw blurRad="50800" dist="38100" dir="2700000" sx="103000" sy="103000" algn="tl" rotWithShape="0">
              <a:prstClr val="black">
                <a:alpha val="40000"/>
              </a:prstClr>
            </a:outerShdw>
          </a:effectLst>
        </p:spPr>
      </p:pic>
      <p:pic>
        <p:nvPicPr>
          <p:cNvPr id="11" name="Picture 10" descr="A logo of a company&#10;&#10;Description automatically generated">
            <a:extLst>
              <a:ext uri="{FF2B5EF4-FFF2-40B4-BE49-F238E27FC236}">
                <a16:creationId xmlns:a16="http://schemas.microsoft.com/office/drawing/2014/main" id="{1CAA57D5-0BD7-0A35-E34C-C5502FEF74C2}"/>
              </a:ext>
            </a:extLst>
          </p:cNvPr>
          <p:cNvPicPr>
            <a:picLocks noChangeAspect="1"/>
          </p:cNvPicPr>
          <p:nvPr/>
        </p:nvPicPr>
        <p:blipFill rotWithShape="1">
          <a:blip r:embed="rId12">
            <a:clrChange>
              <a:clrFrom>
                <a:srgbClr val="FFFFFF"/>
              </a:clrFrom>
              <a:clrTo>
                <a:srgbClr val="FFFFFF">
                  <a:alpha val="0"/>
                </a:srgbClr>
              </a:clrTo>
            </a:clrChange>
          </a:blip>
          <a:srcRect t="33523" b="31052"/>
          <a:stretch/>
        </p:blipFill>
        <p:spPr>
          <a:xfrm>
            <a:off x="9646143" y="5598178"/>
            <a:ext cx="2395805" cy="848700"/>
          </a:xfrm>
          <a:prstGeom prst="rect">
            <a:avLst/>
          </a:prstGeom>
          <a:effectLst>
            <a:outerShdw blurRad="50800" dist="38100" dir="2700000" algn="tl" rotWithShape="0">
              <a:prstClr val="black">
                <a:alpha val="40000"/>
              </a:prstClr>
            </a:outerShdw>
          </a:effectLst>
        </p:spPr>
      </p:pic>
      <p:pic>
        <p:nvPicPr>
          <p:cNvPr id="12" name="image1.png">
            <a:extLst>
              <a:ext uri="{FF2B5EF4-FFF2-40B4-BE49-F238E27FC236}">
                <a16:creationId xmlns:a16="http://schemas.microsoft.com/office/drawing/2014/main" id="{1AD7DC5B-4ED0-0892-5617-D31E01F79A56}"/>
              </a:ext>
            </a:extLst>
          </p:cNvPr>
          <p:cNvPicPr/>
          <p:nvPr/>
        </p:nvPicPr>
        <p:blipFill>
          <a:blip r:embed="rId13"/>
          <a:srcRect/>
          <a:stretch>
            <a:fillRect/>
          </a:stretch>
        </p:blipFill>
        <p:spPr>
          <a:xfrm>
            <a:off x="4884875" y="4537729"/>
            <a:ext cx="2287127" cy="981618"/>
          </a:xfrm>
          <a:prstGeom prst="rect">
            <a:avLst/>
          </a:prstGeom>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DA6C628-7632-02D5-0D12-BCB466A1BEFA}"/>
              </a:ext>
            </a:extLst>
          </p:cNvPr>
          <p:cNvSpPr txBox="1"/>
          <p:nvPr/>
        </p:nvSpPr>
        <p:spPr>
          <a:xfrm>
            <a:off x="154170" y="86206"/>
            <a:ext cx="10050489" cy="1323439"/>
          </a:xfrm>
          <a:prstGeom prst="rect">
            <a:avLst/>
          </a:prstGeom>
          <a:noFill/>
          <a:effectLst>
            <a:glow rad="228600">
              <a:schemeClr val="accent5">
                <a:satMod val="175000"/>
                <a:alpha val="40000"/>
              </a:schemeClr>
            </a:glow>
          </a:effectLst>
        </p:spPr>
        <p:txBody>
          <a:bodyPr wrap="square" rtlCol="0">
            <a:spAutoFit/>
          </a:bodyPr>
          <a:lstStyle/>
          <a:p>
            <a:r>
              <a:rPr lang="en-IT" sz="4000" b="1" i="1" kern="100" dirty="0">
                <a:solidFill>
                  <a:schemeClr val="bg1"/>
                </a:solidFill>
                <a:effectLst>
                  <a:glow rad="228600">
                    <a:schemeClr val="accent5">
                      <a:satMod val="175000"/>
                      <a:alpha val="40000"/>
                    </a:schemeClr>
                  </a:glow>
                </a:effectLst>
                <a:latin typeface="Chalkboard" panose="03050602040202020205" pitchFamily="66" charset="77"/>
                <a:ea typeface="Aptos" panose="020B0004020202020204" pitchFamily="34" charset="0"/>
                <a:cs typeface="Times New Roman" panose="02020603050405020304" pitchFamily="18" charset="0"/>
              </a:rPr>
              <a:t>In silico </a:t>
            </a:r>
            <a:r>
              <a:rPr lang="en-IT" sz="4000" b="1" kern="100" dirty="0">
                <a:solidFill>
                  <a:schemeClr val="bg1"/>
                </a:solidFill>
                <a:effectLst>
                  <a:glow rad="228600">
                    <a:schemeClr val="accent5">
                      <a:satMod val="175000"/>
                      <a:alpha val="40000"/>
                    </a:schemeClr>
                  </a:glow>
                </a:effectLst>
                <a:latin typeface="Chalkboard" panose="03050602040202020205" pitchFamily="66" charset="77"/>
                <a:ea typeface="Aptos" panose="020B0004020202020204" pitchFamily="34" charset="0"/>
                <a:cs typeface="Times New Roman" panose="02020603050405020304" pitchFamily="18" charset="0"/>
              </a:rPr>
              <a:t>optimization of tritiated graphene for Ptolemy</a:t>
            </a:r>
          </a:p>
        </p:txBody>
      </p:sp>
      <p:sp>
        <p:nvSpPr>
          <p:cNvPr id="15" name="TextBox 14">
            <a:extLst>
              <a:ext uri="{FF2B5EF4-FFF2-40B4-BE49-F238E27FC236}">
                <a16:creationId xmlns:a16="http://schemas.microsoft.com/office/drawing/2014/main" id="{ADBDB770-CE9E-CDBB-2EFC-02302D280806}"/>
              </a:ext>
            </a:extLst>
          </p:cNvPr>
          <p:cNvSpPr txBox="1"/>
          <p:nvPr/>
        </p:nvSpPr>
        <p:spPr>
          <a:xfrm>
            <a:off x="623321" y="2166796"/>
            <a:ext cx="4443266" cy="1877437"/>
          </a:xfrm>
          <a:prstGeom prst="rect">
            <a:avLst/>
          </a:prstGeom>
          <a:noFill/>
          <a:effectLst>
            <a:glow rad="261760">
              <a:schemeClr val="bg1"/>
            </a:glow>
          </a:effectLst>
        </p:spPr>
        <p:txBody>
          <a:bodyPr wrap="square" rtlCol="0">
            <a:spAutoFit/>
          </a:bodyPr>
          <a:lstStyle/>
          <a:p>
            <a:r>
              <a:rPr lang="en-IT" sz="3200" i="1" dirty="0">
                <a:effectLst>
                  <a:glow rad="88900">
                    <a:schemeClr val="accent2">
                      <a:lumMod val="60000"/>
                      <a:lumOff val="40000"/>
                    </a:schemeClr>
                  </a:glow>
                </a:effectLst>
                <a:latin typeface="Chalkboard" panose="03050602040202020205" pitchFamily="66" charset="77"/>
              </a:rPr>
              <a:t>Valentina Tozzini </a:t>
            </a:r>
          </a:p>
          <a:p>
            <a:r>
              <a:rPr lang="en-IT" sz="2800" dirty="0">
                <a:effectLst>
                  <a:glow rad="88900">
                    <a:schemeClr val="accent2">
                      <a:lumMod val="60000"/>
                      <a:lumOff val="40000"/>
                    </a:schemeClr>
                  </a:glow>
                </a:effectLst>
                <a:latin typeface="Chalkboard" panose="03050602040202020205" pitchFamily="66" charset="77"/>
              </a:rPr>
              <a:t>Istituto Nanoscienze - CNR (Pisa –Italy)</a:t>
            </a:r>
          </a:p>
          <a:p>
            <a:r>
              <a:rPr lang="en-IT" sz="2800" dirty="0">
                <a:effectLst>
                  <a:glow rad="88900">
                    <a:schemeClr val="accent2">
                      <a:lumMod val="60000"/>
                      <a:lumOff val="40000"/>
                    </a:schemeClr>
                  </a:glow>
                </a:effectLst>
                <a:latin typeface="Chalkboard" panose="03050602040202020205" pitchFamily="66" charset="77"/>
              </a:rPr>
              <a:t>INFN Sez Pisa</a:t>
            </a:r>
          </a:p>
        </p:txBody>
      </p:sp>
      <p:sp>
        <p:nvSpPr>
          <p:cNvPr id="16" name="TextBox 15">
            <a:extLst>
              <a:ext uri="{FF2B5EF4-FFF2-40B4-BE49-F238E27FC236}">
                <a16:creationId xmlns:a16="http://schemas.microsoft.com/office/drawing/2014/main" id="{5E3BF4CE-F1D3-319E-FAEB-F41C1677E48B}"/>
              </a:ext>
            </a:extLst>
          </p:cNvPr>
          <p:cNvSpPr txBox="1"/>
          <p:nvPr/>
        </p:nvSpPr>
        <p:spPr>
          <a:xfrm>
            <a:off x="7595618" y="2052415"/>
            <a:ext cx="4443266" cy="2369880"/>
          </a:xfrm>
          <a:prstGeom prst="rect">
            <a:avLst/>
          </a:prstGeom>
          <a:noFill/>
          <a:effectLst>
            <a:glow rad="1145780">
              <a:schemeClr val="accent1">
                <a:lumMod val="75000"/>
              </a:schemeClr>
            </a:glow>
          </a:effectLst>
        </p:spPr>
        <p:txBody>
          <a:bodyPr wrap="square" rtlCol="0">
            <a:spAutoFit/>
          </a:bodyPr>
          <a:lstStyle/>
          <a:p>
            <a:r>
              <a:rPr lang="en-IT" sz="2400" dirty="0">
                <a:effectLst>
                  <a:glow rad="63500">
                    <a:schemeClr val="accent2">
                      <a:lumMod val="60000"/>
                      <a:lumOff val="40000"/>
                    </a:schemeClr>
                  </a:glow>
                </a:effectLst>
                <a:latin typeface="Chalkboard" panose="03050602040202020205" pitchFamily="66" charset="77"/>
              </a:rPr>
              <a:t>Guido Menichetti UniPi, I</a:t>
            </a:r>
            <a:r>
              <a:rPr lang="en-GB" sz="2400" dirty="0">
                <a:effectLst>
                  <a:glow rad="63500">
                    <a:schemeClr val="accent2">
                      <a:lumMod val="60000"/>
                      <a:lumOff val="40000"/>
                    </a:schemeClr>
                  </a:glow>
                </a:effectLst>
                <a:latin typeface="Chalkboard" panose="03050602040202020205" pitchFamily="66" charset="77"/>
              </a:rPr>
              <a:t>IT</a:t>
            </a:r>
            <a:endParaRPr lang="en-IT" sz="2400" dirty="0">
              <a:effectLst>
                <a:glow rad="63500">
                  <a:schemeClr val="accent2">
                    <a:lumMod val="60000"/>
                    <a:lumOff val="40000"/>
                  </a:schemeClr>
                </a:glow>
              </a:effectLst>
              <a:latin typeface="Chalkboard" panose="03050602040202020205" pitchFamily="66" charset="77"/>
            </a:endParaRPr>
          </a:p>
          <a:p>
            <a:r>
              <a:rPr lang="en-IT" sz="2400" dirty="0">
                <a:effectLst>
                  <a:glow rad="63500">
                    <a:schemeClr val="accent2">
                      <a:lumMod val="60000"/>
                      <a:lumOff val="40000"/>
                    </a:schemeClr>
                  </a:glow>
                </a:effectLst>
                <a:latin typeface="Chalkboard" panose="03050602040202020205" pitchFamily="66" charset="77"/>
              </a:rPr>
              <a:t>Angelo Esposito UniRoma1 </a:t>
            </a:r>
          </a:p>
          <a:p>
            <a:r>
              <a:rPr lang="en-IT" sz="2400" dirty="0">
                <a:effectLst>
                  <a:glow rad="63500">
                    <a:schemeClr val="accent2">
                      <a:lumMod val="60000"/>
                      <a:lumOff val="40000"/>
                    </a:schemeClr>
                  </a:glow>
                </a:effectLst>
                <a:latin typeface="Chalkboard" panose="03050602040202020205" pitchFamily="66" charset="77"/>
              </a:rPr>
              <a:t>Andrea Casale Comumbia Univ</a:t>
            </a:r>
          </a:p>
          <a:p>
            <a:r>
              <a:rPr lang="en-IT" sz="2400" dirty="0">
                <a:effectLst>
                  <a:glow rad="63500">
                    <a:schemeClr val="accent2">
                      <a:lumMod val="60000"/>
                      <a:lumOff val="40000"/>
                    </a:schemeClr>
                  </a:glow>
                </a:effectLst>
                <a:latin typeface="Chalkboard" panose="03050602040202020205" pitchFamily="66" charset="77"/>
              </a:rPr>
              <a:t>Luca Bellucci NANO-CNR</a:t>
            </a:r>
          </a:p>
          <a:p>
            <a:r>
              <a:rPr lang="en-IT" sz="2400" dirty="0">
                <a:effectLst>
                  <a:glow rad="63500">
                    <a:schemeClr val="accent2">
                      <a:lumMod val="60000"/>
                      <a:lumOff val="40000"/>
                    </a:schemeClr>
                  </a:glow>
                </a:effectLst>
                <a:latin typeface="Chalkboard" panose="03050602040202020205" pitchFamily="66" charset="77"/>
              </a:rPr>
              <a:t>Francesca Maria Pofi GSSI </a:t>
            </a:r>
          </a:p>
          <a:p>
            <a:r>
              <a:rPr lang="en-IT" sz="2800" dirty="0">
                <a:effectLst>
                  <a:glow rad="63500">
                    <a:schemeClr val="accent2">
                      <a:lumMod val="60000"/>
                      <a:lumOff val="40000"/>
                    </a:schemeClr>
                  </a:glow>
                </a:effectLst>
                <a:latin typeface="Chalkboard" panose="03050602040202020205" pitchFamily="66" charset="77"/>
              </a:rPr>
              <a:t>PTOLEMY collaboration </a:t>
            </a:r>
          </a:p>
        </p:txBody>
      </p:sp>
    </p:spTree>
    <p:extLst>
      <p:ext uri="{BB962C8B-B14F-4D97-AF65-F5344CB8AC3E}">
        <p14:creationId xmlns:p14="http://schemas.microsoft.com/office/powerpoint/2010/main" val="3957243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8DCD5-6FF3-66A8-E654-00DF1D848E8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B89B5C4-8C83-18E2-153A-C19611299D0A}"/>
              </a:ext>
            </a:extLst>
          </p:cNvPr>
          <p:cNvSpPr/>
          <p:nvPr/>
        </p:nvSpPr>
        <p:spPr>
          <a:xfrm>
            <a:off x="85031" y="1406783"/>
            <a:ext cx="8854099" cy="289276"/>
          </a:xfrm>
          <a:prstGeom prst="rect">
            <a:avLst/>
          </a:prstGeom>
          <a:solidFill>
            <a:srgbClr val="FBC9F6">
              <a:alpha val="1817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Rectangle 16">
            <a:extLst>
              <a:ext uri="{FF2B5EF4-FFF2-40B4-BE49-F238E27FC236}">
                <a16:creationId xmlns:a16="http://schemas.microsoft.com/office/drawing/2014/main" id="{3C7C7458-313A-4AEC-45D1-BED776A07DD8}"/>
              </a:ext>
            </a:extLst>
          </p:cNvPr>
          <p:cNvSpPr/>
          <p:nvPr/>
        </p:nvSpPr>
        <p:spPr>
          <a:xfrm>
            <a:off x="93996" y="593751"/>
            <a:ext cx="8818042" cy="269334"/>
          </a:xfrm>
          <a:prstGeom prst="rect">
            <a:avLst/>
          </a:prstGeom>
          <a:solidFill>
            <a:schemeClr val="accent1">
              <a:lumMod val="20000"/>
              <a:lumOff val="80000"/>
              <a:alpha val="4902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Rectangle 5">
            <a:extLst>
              <a:ext uri="{FF2B5EF4-FFF2-40B4-BE49-F238E27FC236}">
                <a16:creationId xmlns:a16="http://schemas.microsoft.com/office/drawing/2014/main" id="{1D363AE8-B2AD-BBA1-8F18-73DEA36C6DCA}"/>
              </a:ext>
            </a:extLst>
          </p:cNvPr>
          <p:cNvSpPr/>
          <p:nvPr/>
        </p:nvSpPr>
        <p:spPr>
          <a:xfrm>
            <a:off x="57938" y="870844"/>
            <a:ext cx="8854099" cy="538669"/>
          </a:xfrm>
          <a:prstGeom prst="rect">
            <a:avLst/>
          </a:prstGeom>
          <a:solidFill>
            <a:schemeClr val="accent2">
              <a:lumMod val="20000"/>
              <a:lumOff val="80000"/>
              <a:alpha val="4902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3" name="Oval 32">
            <a:extLst>
              <a:ext uri="{FF2B5EF4-FFF2-40B4-BE49-F238E27FC236}">
                <a16:creationId xmlns:a16="http://schemas.microsoft.com/office/drawing/2014/main" id="{1C75DD2A-391A-847E-4500-CA2E304483AD}"/>
              </a:ext>
            </a:extLst>
          </p:cNvPr>
          <p:cNvSpPr/>
          <p:nvPr/>
        </p:nvSpPr>
        <p:spPr>
          <a:xfrm>
            <a:off x="9147592" y="242906"/>
            <a:ext cx="3151087" cy="1005840"/>
          </a:xfrm>
          <a:prstGeom prst="ellipse">
            <a:avLst/>
          </a:prstGeom>
          <a:solidFill>
            <a:srgbClr val="0C42DA">
              <a:alpha val="22000"/>
            </a:srgbClr>
          </a:solidFill>
          <a:ln>
            <a:noFill/>
          </a:ln>
          <a:effectLst>
            <a:softEdge rad="384928"/>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325136AA-7F6A-3876-680B-16FD457D7723}"/>
              </a:ext>
            </a:extLst>
          </p:cNvPr>
          <p:cNvSpPr txBox="1"/>
          <p:nvPr/>
        </p:nvSpPr>
        <p:spPr>
          <a:xfrm>
            <a:off x="-27547" y="-18407"/>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The β electrons interact with the material</a:t>
            </a:r>
            <a:endParaRPr lang="en-GB" sz="3200" dirty="0">
              <a:latin typeface="Chalkboard" panose="03050602040202020205" pitchFamily="66" charset="77"/>
            </a:endParaRPr>
          </a:p>
        </p:txBody>
      </p:sp>
      <p:pic>
        <p:nvPicPr>
          <p:cNvPr id="3" name="Picture 2" descr="A molecule structure with orange balls&#10;&#10;Description automatically generated">
            <a:extLst>
              <a:ext uri="{FF2B5EF4-FFF2-40B4-BE49-F238E27FC236}">
                <a16:creationId xmlns:a16="http://schemas.microsoft.com/office/drawing/2014/main" id="{D26C77A3-789C-10FD-9B9F-E5B63DD1B86C}"/>
              </a:ext>
            </a:extLst>
          </p:cNvPr>
          <p:cNvPicPr>
            <a:picLocks noChangeAspect="1"/>
          </p:cNvPicPr>
          <p:nvPr/>
        </p:nvPicPr>
        <p:blipFill rotWithShape="1">
          <a:blip r:embed="rId2">
            <a:clrChange>
              <a:clrFrom>
                <a:srgbClr val="FFFFFF"/>
              </a:clrFrom>
              <a:clrTo>
                <a:srgbClr val="FFFFFF">
                  <a:alpha val="0"/>
                </a:srgbClr>
              </a:clrTo>
            </a:clrChange>
          </a:blip>
          <a:srcRect t="30882" b="31141"/>
          <a:stretch/>
        </p:blipFill>
        <p:spPr>
          <a:xfrm>
            <a:off x="8919333" y="389391"/>
            <a:ext cx="2952247" cy="918478"/>
          </a:xfrm>
          <a:prstGeom prst="rect">
            <a:avLst/>
          </a:prstGeom>
        </p:spPr>
      </p:pic>
      <p:cxnSp>
        <p:nvCxnSpPr>
          <p:cNvPr id="7" name="Straight Arrow Connector 6">
            <a:extLst>
              <a:ext uri="{FF2B5EF4-FFF2-40B4-BE49-F238E27FC236}">
                <a16:creationId xmlns:a16="http://schemas.microsoft.com/office/drawing/2014/main" id="{1DC2A24E-0C18-EAC6-DC50-8FE10892E3FF}"/>
              </a:ext>
            </a:extLst>
          </p:cNvPr>
          <p:cNvCxnSpPr>
            <a:cxnSpLocks/>
          </p:cNvCxnSpPr>
          <p:nvPr/>
        </p:nvCxnSpPr>
        <p:spPr>
          <a:xfrm>
            <a:off x="9503442" y="-37744"/>
            <a:ext cx="1219694" cy="751884"/>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A188D8EC-388A-00F1-CAC3-A611BE7662E2}"/>
                  </a:ext>
                </a:extLst>
              </p:cNvPr>
              <p:cNvSpPr>
                <a:spLocks/>
              </p:cNvSpPr>
              <p:nvPr/>
            </p:nvSpPr>
            <p:spPr>
              <a:xfrm>
                <a:off x="9896632" y="156101"/>
                <a:ext cx="270531" cy="248549"/>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5" name="Oval 4">
                <a:extLst>
                  <a:ext uri="{FF2B5EF4-FFF2-40B4-BE49-F238E27FC236}">
                    <a16:creationId xmlns:a16="http://schemas.microsoft.com/office/drawing/2014/main" id="{A188D8EC-388A-00F1-CAC3-A611BE7662E2}"/>
                  </a:ext>
                </a:extLst>
              </p:cNvPr>
              <p:cNvSpPr>
                <a:spLocks noRot="1" noChangeAspect="1" noMove="1" noResize="1" noEditPoints="1" noAdjustHandles="1" noChangeArrowheads="1" noChangeShapeType="1" noTextEdit="1"/>
              </p:cNvSpPr>
              <p:nvPr/>
            </p:nvSpPr>
            <p:spPr>
              <a:xfrm>
                <a:off x="9896632" y="156101"/>
                <a:ext cx="270531" cy="248549"/>
              </a:xfrm>
              <a:prstGeom prst="ellipse">
                <a:avLst/>
              </a:prstGeom>
              <a:blipFill>
                <a:blip r:embed="rId3"/>
                <a:stretch>
                  <a:fillRect l="-37500" b="-13043"/>
                </a:stretch>
              </a:blipFill>
              <a:ln>
                <a:noFill/>
              </a:ln>
            </p:spPr>
            <p:txBody>
              <a:bodyPr/>
              <a:lstStyle/>
              <a:p>
                <a:r>
                  <a:rPr lang="en-IT">
                    <a:noFill/>
                  </a:rPr>
                  <a:t> </a:t>
                </a:r>
              </a:p>
            </p:txBody>
          </p:sp>
        </mc:Fallback>
      </mc:AlternateContent>
      <p:cxnSp>
        <p:nvCxnSpPr>
          <p:cNvPr id="18" name="Straight Arrow Connector 17">
            <a:extLst>
              <a:ext uri="{FF2B5EF4-FFF2-40B4-BE49-F238E27FC236}">
                <a16:creationId xmlns:a16="http://schemas.microsoft.com/office/drawing/2014/main" id="{B9982ED5-EC42-A6B3-79ED-BFEAC2DE414F}"/>
              </a:ext>
            </a:extLst>
          </p:cNvPr>
          <p:cNvCxnSpPr>
            <a:cxnSpLocks/>
          </p:cNvCxnSpPr>
          <p:nvPr/>
        </p:nvCxnSpPr>
        <p:spPr>
          <a:xfrm flipV="1">
            <a:off x="10723136" y="404650"/>
            <a:ext cx="393190" cy="309490"/>
          </a:xfrm>
          <a:prstGeom prst="straightConnector1">
            <a:avLst/>
          </a:prstGeom>
          <a:ln w="28575">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4678AC1-1B10-B226-45C7-1FB54258D9F0}"/>
              </a:ext>
            </a:extLst>
          </p:cNvPr>
          <p:cNvCxnSpPr>
            <a:cxnSpLocks/>
          </p:cNvCxnSpPr>
          <p:nvPr/>
        </p:nvCxnSpPr>
        <p:spPr>
          <a:xfrm flipH="1">
            <a:off x="10613774" y="714140"/>
            <a:ext cx="109362" cy="221197"/>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DA5026C5-76FD-C5B0-FE83-4C52B79DC79B}"/>
              </a:ext>
            </a:extLst>
          </p:cNvPr>
          <p:cNvCxnSpPr>
            <a:cxnSpLocks/>
          </p:cNvCxnSpPr>
          <p:nvPr/>
        </p:nvCxnSpPr>
        <p:spPr>
          <a:xfrm>
            <a:off x="10723136" y="714140"/>
            <a:ext cx="128874" cy="280650"/>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22AF3E4-6233-6EA6-231B-53A8E22A23B2}"/>
              </a:ext>
            </a:extLst>
          </p:cNvPr>
          <p:cNvCxnSpPr>
            <a:cxnSpLocks/>
          </p:cNvCxnSpPr>
          <p:nvPr/>
        </p:nvCxnSpPr>
        <p:spPr>
          <a:xfrm>
            <a:off x="10723136" y="714140"/>
            <a:ext cx="228259" cy="156704"/>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sp>
        <p:nvSpPr>
          <p:cNvPr id="42" name="Freeform 41">
            <a:extLst>
              <a:ext uri="{FF2B5EF4-FFF2-40B4-BE49-F238E27FC236}">
                <a16:creationId xmlns:a16="http://schemas.microsoft.com/office/drawing/2014/main" id="{8206FF09-509D-C7F7-9385-272546EEFAD2}"/>
              </a:ext>
            </a:extLst>
          </p:cNvPr>
          <p:cNvSpPr/>
          <p:nvPr/>
        </p:nvSpPr>
        <p:spPr>
          <a:xfrm>
            <a:off x="10825108" y="653891"/>
            <a:ext cx="1395468" cy="126556"/>
          </a:xfrm>
          <a:custGeom>
            <a:avLst/>
            <a:gdLst>
              <a:gd name="connsiteX0" fmla="*/ 0 w 1395468"/>
              <a:gd name="connsiteY0" fmla="*/ 91546 h 126556"/>
              <a:gd name="connsiteX1" fmla="*/ 84064 w 1395468"/>
              <a:gd name="connsiteY1" fmla="*/ 4023 h 126556"/>
              <a:gd name="connsiteX2" fmla="*/ 134502 w 1395468"/>
              <a:gd name="connsiteY2" fmla="*/ 56537 h 126556"/>
              <a:gd name="connsiteX3" fmla="*/ 218567 w 1395468"/>
              <a:gd name="connsiteY3" fmla="*/ 126556 h 126556"/>
              <a:gd name="connsiteX4" fmla="*/ 269005 w 1395468"/>
              <a:gd name="connsiteY4" fmla="*/ 109051 h 126556"/>
              <a:gd name="connsiteX5" fmla="*/ 369883 w 1395468"/>
              <a:gd name="connsiteY5" fmla="*/ 39032 h 126556"/>
              <a:gd name="connsiteX6" fmla="*/ 538011 w 1395468"/>
              <a:gd name="connsiteY6" fmla="*/ 56537 h 126556"/>
              <a:gd name="connsiteX7" fmla="*/ 638888 w 1395468"/>
              <a:gd name="connsiteY7" fmla="*/ 21528 h 126556"/>
              <a:gd name="connsiteX8" fmla="*/ 739766 w 1395468"/>
              <a:gd name="connsiteY8" fmla="*/ 91546 h 126556"/>
              <a:gd name="connsiteX9" fmla="*/ 807017 w 1395468"/>
              <a:gd name="connsiteY9" fmla="*/ 74042 h 126556"/>
              <a:gd name="connsiteX10" fmla="*/ 840643 w 1395468"/>
              <a:gd name="connsiteY10" fmla="*/ 21528 h 126556"/>
              <a:gd name="connsiteX11" fmla="*/ 941520 w 1395468"/>
              <a:gd name="connsiteY11" fmla="*/ 39032 h 126556"/>
              <a:gd name="connsiteX12" fmla="*/ 1025584 w 1395468"/>
              <a:gd name="connsiteY12" fmla="*/ 109051 h 126556"/>
              <a:gd name="connsiteX13" fmla="*/ 1076023 w 1395468"/>
              <a:gd name="connsiteY13" fmla="*/ 91546 h 126556"/>
              <a:gd name="connsiteX14" fmla="*/ 1109649 w 1395468"/>
              <a:gd name="connsiteY14" fmla="*/ 39032 h 126556"/>
              <a:gd name="connsiteX15" fmla="*/ 1210526 w 1395468"/>
              <a:gd name="connsiteY15" fmla="*/ 74042 h 126556"/>
              <a:gd name="connsiteX16" fmla="*/ 1260965 w 1395468"/>
              <a:gd name="connsiteY16" fmla="*/ 109051 h 126556"/>
              <a:gd name="connsiteX17" fmla="*/ 1311403 w 1395468"/>
              <a:gd name="connsiteY17" fmla="*/ 91546 h 126556"/>
              <a:gd name="connsiteX18" fmla="*/ 1395468 w 1395468"/>
              <a:gd name="connsiteY18" fmla="*/ 56537 h 1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5468" h="126556" extrusionOk="0">
                <a:moveTo>
                  <a:pt x="0" y="91546"/>
                </a:moveTo>
                <a:cubicBezTo>
                  <a:pt x="18738" y="56646"/>
                  <a:pt x="38834" y="16576"/>
                  <a:pt x="84064" y="4023"/>
                </a:cubicBezTo>
                <a:cubicBezTo>
                  <a:pt x="113500" y="-640"/>
                  <a:pt x="113413" y="37707"/>
                  <a:pt x="134502" y="56537"/>
                </a:cubicBezTo>
                <a:cubicBezTo>
                  <a:pt x="183477" y="138923"/>
                  <a:pt x="132941" y="113432"/>
                  <a:pt x="218567" y="126556"/>
                </a:cubicBezTo>
                <a:cubicBezTo>
                  <a:pt x="230985" y="118316"/>
                  <a:pt x="256247" y="119318"/>
                  <a:pt x="269005" y="109051"/>
                </a:cubicBezTo>
                <a:cubicBezTo>
                  <a:pt x="304332" y="88617"/>
                  <a:pt x="369883" y="39032"/>
                  <a:pt x="369883" y="39032"/>
                </a:cubicBezTo>
                <a:cubicBezTo>
                  <a:pt x="476991" y="79247"/>
                  <a:pt x="424734" y="93950"/>
                  <a:pt x="538011" y="56537"/>
                </a:cubicBezTo>
                <a:cubicBezTo>
                  <a:pt x="574763" y="-3058"/>
                  <a:pt x="562122" y="-16966"/>
                  <a:pt x="638888" y="21528"/>
                </a:cubicBezTo>
                <a:cubicBezTo>
                  <a:pt x="675035" y="40345"/>
                  <a:pt x="739766" y="91546"/>
                  <a:pt x="739766" y="91546"/>
                </a:cubicBezTo>
                <a:cubicBezTo>
                  <a:pt x="761018" y="85523"/>
                  <a:pt x="791543" y="90456"/>
                  <a:pt x="807017" y="74042"/>
                </a:cubicBezTo>
                <a:cubicBezTo>
                  <a:pt x="824481" y="63342"/>
                  <a:pt x="821098" y="27227"/>
                  <a:pt x="840643" y="21528"/>
                </a:cubicBezTo>
                <a:cubicBezTo>
                  <a:pt x="874917" y="14771"/>
                  <a:pt x="913128" y="39608"/>
                  <a:pt x="941520" y="39032"/>
                </a:cubicBezTo>
                <a:cubicBezTo>
                  <a:pt x="974010" y="73515"/>
                  <a:pt x="972292" y="105068"/>
                  <a:pt x="1025584" y="109051"/>
                </a:cubicBezTo>
                <a:cubicBezTo>
                  <a:pt x="1039657" y="109650"/>
                  <a:pt x="1056480" y="95497"/>
                  <a:pt x="1076023" y="91546"/>
                </a:cubicBezTo>
                <a:cubicBezTo>
                  <a:pt x="1083345" y="73766"/>
                  <a:pt x="1093191" y="50790"/>
                  <a:pt x="1109649" y="39032"/>
                </a:cubicBezTo>
                <a:cubicBezTo>
                  <a:pt x="1166887" y="-12560"/>
                  <a:pt x="1157731" y="44754"/>
                  <a:pt x="1210526" y="74042"/>
                </a:cubicBezTo>
                <a:cubicBezTo>
                  <a:pt x="1224850" y="89653"/>
                  <a:pt x="1246051" y="98792"/>
                  <a:pt x="1260965" y="109051"/>
                </a:cubicBezTo>
                <a:cubicBezTo>
                  <a:pt x="1277591" y="107628"/>
                  <a:pt x="1299950" y="97189"/>
                  <a:pt x="1311403" y="91546"/>
                </a:cubicBezTo>
                <a:cubicBezTo>
                  <a:pt x="1381569" y="65178"/>
                  <a:pt x="1322744" y="56955"/>
                  <a:pt x="1395468" y="56537"/>
                </a:cubicBezTo>
              </a:path>
            </a:pathLst>
          </a:custGeom>
          <a:noFill/>
          <a:ln w="19050">
            <a:solidFill>
              <a:srgbClr val="7030A0"/>
            </a:solidFill>
            <a:tailEnd type="arrow"/>
            <a:extLst>
              <a:ext uri="{C807C97D-BFC1-408E-A445-0C87EB9F89A2}">
                <ask:lineSketchStyleProps xmlns:ask="http://schemas.microsoft.com/office/drawing/2018/sketchyshapes" sd="1219033472">
                  <a:custGeom>
                    <a:avLst/>
                    <a:gdLst>
                      <a:gd name="connsiteX0" fmla="*/ 0 w 1264920"/>
                      <a:gd name="connsiteY0" fmla="*/ 79703 h 110183"/>
                      <a:gd name="connsiteX1" fmla="*/ 76200 w 1264920"/>
                      <a:gd name="connsiteY1" fmla="*/ 3503 h 110183"/>
                      <a:gd name="connsiteX2" fmla="*/ 121920 w 1264920"/>
                      <a:gd name="connsiteY2" fmla="*/ 49223 h 110183"/>
                      <a:gd name="connsiteX3" fmla="*/ 198120 w 1264920"/>
                      <a:gd name="connsiteY3" fmla="*/ 110183 h 110183"/>
                      <a:gd name="connsiteX4" fmla="*/ 243840 w 1264920"/>
                      <a:gd name="connsiteY4" fmla="*/ 94943 h 110183"/>
                      <a:gd name="connsiteX5" fmla="*/ 335280 w 1264920"/>
                      <a:gd name="connsiteY5" fmla="*/ 33983 h 110183"/>
                      <a:gd name="connsiteX6" fmla="*/ 487680 w 1264920"/>
                      <a:gd name="connsiteY6" fmla="*/ 49223 h 110183"/>
                      <a:gd name="connsiteX7" fmla="*/ 579120 w 1264920"/>
                      <a:gd name="connsiteY7" fmla="*/ 18743 h 110183"/>
                      <a:gd name="connsiteX8" fmla="*/ 670560 w 1264920"/>
                      <a:gd name="connsiteY8" fmla="*/ 79703 h 110183"/>
                      <a:gd name="connsiteX9" fmla="*/ 731520 w 1264920"/>
                      <a:gd name="connsiteY9" fmla="*/ 64463 h 110183"/>
                      <a:gd name="connsiteX10" fmla="*/ 762000 w 1264920"/>
                      <a:gd name="connsiteY10" fmla="*/ 18743 h 110183"/>
                      <a:gd name="connsiteX11" fmla="*/ 853440 w 1264920"/>
                      <a:gd name="connsiteY11" fmla="*/ 33983 h 110183"/>
                      <a:gd name="connsiteX12" fmla="*/ 929640 w 1264920"/>
                      <a:gd name="connsiteY12" fmla="*/ 94943 h 110183"/>
                      <a:gd name="connsiteX13" fmla="*/ 975360 w 1264920"/>
                      <a:gd name="connsiteY13" fmla="*/ 79703 h 110183"/>
                      <a:gd name="connsiteX14" fmla="*/ 1005840 w 1264920"/>
                      <a:gd name="connsiteY14" fmla="*/ 33983 h 110183"/>
                      <a:gd name="connsiteX15" fmla="*/ 1097280 w 1264920"/>
                      <a:gd name="connsiteY15" fmla="*/ 64463 h 110183"/>
                      <a:gd name="connsiteX16" fmla="*/ 1143000 w 1264920"/>
                      <a:gd name="connsiteY16" fmla="*/ 94943 h 110183"/>
                      <a:gd name="connsiteX17" fmla="*/ 1188720 w 1264920"/>
                      <a:gd name="connsiteY17" fmla="*/ 79703 h 110183"/>
                      <a:gd name="connsiteX18" fmla="*/ 1264920 w 1264920"/>
                      <a:gd name="connsiteY18" fmla="*/ 49223 h 1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4920" h="110183">
                        <a:moveTo>
                          <a:pt x="0" y="79703"/>
                        </a:moveTo>
                        <a:cubicBezTo>
                          <a:pt x="25400" y="54303"/>
                          <a:pt x="41351" y="12215"/>
                          <a:pt x="76200" y="3503"/>
                        </a:cubicBezTo>
                        <a:cubicBezTo>
                          <a:pt x="97109" y="-1724"/>
                          <a:pt x="108122" y="32666"/>
                          <a:pt x="121920" y="49223"/>
                        </a:cubicBezTo>
                        <a:cubicBezTo>
                          <a:pt x="174946" y="112854"/>
                          <a:pt x="123065" y="85165"/>
                          <a:pt x="198120" y="110183"/>
                        </a:cubicBezTo>
                        <a:cubicBezTo>
                          <a:pt x="213360" y="105103"/>
                          <a:pt x="229797" y="102745"/>
                          <a:pt x="243840" y="94943"/>
                        </a:cubicBezTo>
                        <a:cubicBezTo>
                          <a:pt x="275862" y="77153"/>
                          <a:pt x="335280" y="33983"/>
                          <a:pt x="335280" y="33983"/>
                        </a:cubicBezTo>
                        <a:cubicBezTo>
                          <a:pt x="446591" y="71087"/>
                          <a:pt x="395551" y="72255"/>
                          <a:pt x="487680" y="49223"/>
                        </a:cubicBezTo>
                        <a:cubicBezTo>
                          <a:pt x="521173" y="-1016"/>
                          <a:pt x="510232" y="-15701"/>
                          <a:pt x="579120" y="18743"/>
                        </a:cubicBezTo>
                        <a:cubicBezTo>
                          <a:pt x="611885" y="35126"/>
                          <a:pt x="670560" y="79703"/>
                          <a:pt x="670560" y="79703"/>
                        </a:cubicBezTo>
                        <a:cubicBezTo>
                          <a:pt x="690880" y="74623"/>
                          <a:pt x="714092" y="76081"/>
                          <a:pt x="731520" y="64463"/>
                        </a:cubicBezTo>
                        <a:cubicBezTo>
                          <a:pt x="746760" y="54303"/>
                          <a:pt x="744231" y="23185"/>
                          <a:pt x="762000" y="18743"/>
                        </a:cubicBezTo>
                        <a:cubicBezTo>
                          <a:pt x="791978" y="11249"/>
                          <a:pt x="822960" y="28903"/>
                          <a:pt x="853440" y="33983"/>
                        </a:cubicBezTo>
                        <a:cubicBezTo>
                          <a:pt x="876844" y="69089"/>
                          <a:pt x="880565" y="94943"/>
                          <a:pt x="929640" y="94943"/>
                        </a:cubicBezTo>
                        <a:cubicBezTo>
                          <a:pt x="945704" y="94943"/>
                          <a:pt x="960120" y="84783"/>
                          <a:pt x="975360" y="79703"/>
                        </a:cubicBezTo>
                        <a:cubicBezTo>
                          <a:pt x="985520" y="64463"/>
                          <a:pt x="991537" y="45425"/>
                          <a:pt x="1005840" y="33983"/>
                        </a:cubicBezTo>
                        <a:cubicBezTo>
                          <a:pt x="1057443" y="-7299"/>
                          <a:pt x="1059740" y="33179"/>
                          <a:pt x="1097280" y="64463"/>
                        </a:cubicBezTo>
                        <a:cubicBezTo>
                          <a:pt x="1111351" y="76189"/>
                          <a:pt x="1127760" y="84783"/>
                          <a:pt x="1143000" y="94943"/>
                        </a:cubicBezTo>
                        <a:cubicBezTo>
                          <a:pt x="1158240" y="89863"/>
                          <a:pt x="1174352" y="86887"/>
                          <a:pt x="1188720" y="79703"/>
                        </a:cubicBezTo>
                        <a:cubicBezTo>
                          <a:pt x="1260952" y="43587"/>
                          <a:pt x="1206107" y="49223"/>
                          <a:pt x="1264920" y="4922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3" name="Freeform 42">
            <a:extLst>
              <a:ext uri="{FF2B5EF4-FFF2-40B4-BE49-F238E27FC236}">
                <a16:creationId xmlns:a16="http://schemas.microsoft.com/office/drawing/2014/main" id="{955FAE8A-9E76-7C27-E969-FF4139669715}"/>
              </a:ext>
            </a:extLst>
          </p:cNvPr>
          <p:cNvSpPr/>
          <p:nvPr/>
        </p:nvSpPr>
        <p:spPr>
          <a:xfrm flipH="1">
            <a:off x="9076343" y="669445"/>
            <a:ext cx="1568689" cy="111001"/>
          </a:xfrm>
          <a:custGeom>
            <a:avLst/>
            <a:gdLst>
              <a:gd name="connsiteX0" fmla="*/ 0 w 1568689"/>
              <a:gd name="connsiteY0" fmla="*/ 80294 h 111001"/>
              <a:gd name="connsiteX1" fmla="*/ 94499 w 1568689"/>
              <a:gd name="connsiteY1" fmla="*/ 3529 h 111001"/>
              <a:gd name="connsiteX2" fmla="*/ 151198 w 1568689"/>
              <a:gd name="connsiteY2" fmla="*/ 49588 h 111001"/>
              <a:gd name="connsiteX3" fmla="*/ 245698 w 1568689"/>
              <a:gd name="connsiteY3" fmla="*/ 111001 h 111001"/>
              <a:gd name="connsiteX4" fmla="*/ 302397 w 1568689"/>
              <a:gd name="connsiteY4" fmla="*/ 95647 h 111001"/>
              <a:gd name="connsiteX5" fmla="*/ 415797 w 1568689"/>
              <a:gd name="connsiteY5" fmla="*/ 34235 h 111001"/>
              <a:gd name="connsiteX6" fmla="*/ 604795 w 1568689"/>
              <a:gd name="connsiteY6" fmla="*/ 49588 h 111001"/>
              <a:gd name="connsiteX7" fmla="*/ 718194 w 1568689"/>
              <a:gd name="connsiteY7" fmla="*/ 18882 h 111001"/>
              <a:gd name="connsiteX8" fmla="*/ 831594 w 1568689"/>
              <a:gd name="connsiteY8" fmla="*/ 80294 h 111001"/>
              <a:gd name="connsiteX9" fmla="*/ 907193 w 1568689"/>
              <a:gd name="connsiteY9" fmla="*/ 64941 h 111001"/>
              <a:gd name="connsiteX10" fmla="*/ 944993 w 1568689"/>
              <a:gd name="connsiteY10" fmla="*/ 18882 h 111001"/>
              <a:gd name="connsiteX11" fmla="*/ 1058392 w 1568689"/>
              <a:gd name="connsiteY11" fmla="*/ 34235 h 111001"/>
              <a:gd name="connsiteX12" fmla="*/ 1152891 w 1568689"/>
              <a:gd name="connsiteY12" fmla="*/ 95647 h 111001"/>
              <a:gd name="connsiteX13" fmla="*/ 1209591 w 1568689"/>
              <a:gd name="connsiteY13" fmla="*/ 80294 h 111001"/>
              <a:gd name="connsiteX14" fmla="*/ 1247391 w 1568689"/>
              <a:gd name="connsiteY14" fmla="*/ 34235 h 111001"/>
              <a:gd name="connsiteX15" fmla="*/ 1360790 w 1568689"/>
              <a:gd name="connsiteY15" fmla="*/ 64941 h 111001"/>
              <a:gd name="connsiteX16" fmla="*/ 1417490 w 1568689"/>
              <a:gd name="connsiteY16" fmla="*/ 95647 h 111001"/>
              <a:gd name="connsiteX17" fmla="*/ 1474189 w 1568689"/>
              <a:gd name="connsiteY17" fmla="*/ 80294 h 111001"/>
              <a:gd name="connsiteX18" fmla="*/ 1568689 w 1568689"/>
              <a:gd name="connsiteY18" fmla="*/ 49588 h 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8689" h="111001" extrusionOk="0">
                <a:moveTo>
                  <a:pt x="0" y="80294"/>
                </a:moveTo>
                <a:cubicBezTo>
                  <a:pt x="23316" y="49658"/>
                  <a:pt x="39379" y="16772"/>
                  <a:pt x="94499" y="3529"/>
                </a:cubicBezTo>
                <a:cubicBezTo>
                  <a:pt x="125678" y="-632"/>
                  <a:pt x="127196" y="33127"/>
                  <a:pt x="151198" y="49588"/>
                </a:cubicBezTo>
                <a:cubicBezTo>
                  <a:pt x="206942" y="123473"/>
                  <a:pt x="151400" y="92528"/>
                  <a:pt x="245698" y="111001"/>
                </a:cubicBezTo>
                <a:cubicBezTo>
                  <a:pt x="261454" y="104163"/>
                  <a:pt x="286047" y="104016"/>
                  <a:pt x="302397" y="95647"/>
                </a:cubicBezTo>
                <a:cubicBezTo>
                  <a:pt x="342109" y="77725"/>
                  <a:pt x="415797" y="34235"/>
                  <a:pt x="415797" y="34235"/>
                </a:cubicBezTo>
                <a:cubicBezTo>
                  <a:pt x="542667" y="69903"/>
                  <a:pt x="486575" y="76526"/>
                  <a:pt x="604795" y="49588"/>
                </a:cubicBezTo>
                <a:cubicBezTo>
                  <a:pt x="645790" y="-6190"/>
                  <a:pt x="630376" y="-12501"/>
                  <a:pt x="718194" y="18882"/>
                </a:cubicBezTo>
                <a:cubicBezTo>
                  <a:pt x="758828" y="35386"/>
                  <a:pt x="831594" y="80294"/>
                  <a:pt x="831594" y="80294"/>
                </a:cubicBezTo>
                <a:cubicBezTo>
                  <a:pt x="856087" y="75063"/>
                  <a:pt x="889443" y="79804"/>
                  <a:pt x="907193" y="64941"/>
                </a:cubicBezTo>
                <a:cubicBezTo>
                  <a:pt x="927435" y="56704"/>
                  <a:pt x="923476" y="28730"/>
                  <a:pt x="944993" y="18882"/>
                </a:cubicBezTo>
                <a:cubicBezTo>
                  <a:pt x="983609" y="13549"/>
                  <a:pt x="1022333" y="31249"/>
                  <a:pt x="1058392" y="34235"/>
                </a:cubicBezTo>
                <a:cubicBezTo>
                  <a:pt x="1088258" y="68865"/>
                  <a:pt x="1092889" y="91611"/>
                  <a:pt x="1152891" y="95647"/>
                </a:cubicBezTo>
                <a:cubicBezTo>
                  <a:pt x="1171492" y="95864"/>
                  <a:pt x="1186419" y="82464"/>
                  <a:pt x="1209591" y="80294"/>
                </a:cubicBezTo>
                <a:cubicBezTo>
                  <a:pt x="1220352" y="64810"/>
                  <a:pt x="1228922" y="44272"/>
                  <a:pt x="1247391" y="34235"/>
                </a:cubicBezTo>
                <a:cubicBezTo>
                  <a:pt x="1311716" y="-11811"/>
                  <a:pt x="1309935" y="35936"/>
                  <a:pt x="1360790" y="64941"/>
                </a:cubicBezTo>
                <a:cubicBezTo>
                  <a:pt x="1375564" y="81539"/>
                  <a:pt x="1399251" y="85903"/>
                  <a:pt x="1417490" y="95647"/>
                </a:cubicBezTo>
                <a:cubicBezTo>
                  <a:pt x="1436306" y="92496"/>
                  <a:pt x="1457789" y="86691"/>
                  <a:pt x="1474189" y="80294"/>
                </a:cubicBezTo>
                <a:cubicBezTo>
                  <a:pt x="1562387" y="46102"/>
                  <a:pt x="1482353" y="50302"/>
                  <a:pt x="1568689" y="49588"/>
                </a:cubicBezTo>
              </a:path>
            </a:pathLst>
          </a:custGeom>
          <a:noFill/>
          <a:ln w="19050">
            <a:solidFill>
              <a:srgbClr val="7030A0"/>
            </a:solidFill>
            <a:tailEnd type="arrow"/>
            <a:extLst>
              <a:ext uri="{C807C97D-BFC1-408E-A445-0C87EB9F89A2}">
                <ask:lineSketchStyleProps xmlns:ask="http://schemas.microsoft.com/office/drawing/2018/sketchyshapes" sd="1219033472">
                  <a:custGeom>
                    <a:avLst/>
                    <a:gdLst>
                      <a:gd name="connsiteX0" fmla="*/ 0 w 1264920"/>
                      <a:gd name="connsiteY0" fmla="*/ 79703 h 110183"/>
                      <a:gd name="connsiteX1" fmla="*/ 76200 w 1264920"/>
                      <a:gd name="connsiteY1" fmla="*/ 3503 h 110183"/>
                      <a:gd name="connsiteX2" fmla="*/ 121920 w 1264920"/>
                      <a:gd name="connsiteY2" fmla="*/ 49223 h 110183"/>
                      <a:gd name="connsiteX3" fmla="*/ 198120 w 1264920"/>
                      <a:gd name="connsiteY3" fmla="*/ 110183 h 110183"/>
                      <a:gd name="connsiteX4" fmla="*/ 243840 w 1264920"/>
                      <a:gd name="connsiteY4" fmla="*/ 94943 h 110183"/>
                      <a:gd name="connsiteX5" fmla="*/ 335280 w 1264920"/>
                      <a:gd name="connsiteY5" fmla="*/ 33983 h 110183"/>
                      <a:gd name="connsiteX6" fmla="*/ 487680 w 1264920"/>
                      <a:gd name="connsiteY6" fmla="*/ 49223 h 110183"/>
                      <a:gd name="connsiteX7" fmla="*/ 579120 w 1264920"/>
                      <a:gd name="connsiteY7" fmla="*/ 18743 h 110183"/>
                      <a:gd name="connsiteX8" fmla="*/ 670560 w 1264920"/>
                      <a:gd name="connsiteY8" fmla="*/ 79703 h 110183"/>
                      <a:gd name="connsiteX9" fmla="*/ 731520 w 1264920"/>
                      <a:gd name="connsiteY9" fmla="*/ 64463 h 110183"/>
                      <a:gd name="connsiteX10" fmla="*/ 762000 w 1264920"/>
                      <a:gd name="connsiteY10" fmla="*/ 18743 h 110183"/>
                      <a:gd name="connsiteX11" fmla="*/ 853440 w 1264920"/>
                      <a:gd name="connsiteY11" fmla="*/ 33983 h 110183"/>
                      <a:gd name="connsiteX12" fmla="*/ 929640 w 1264920"/>
                      <a:gd name="connsiteY12" fmla="*/ 94943 h 110183"/>
                      <a:gd name="connsiteX13" fmla="*/ 975360 w 1264920"/>
                      <a:gd name="connsiteY13" fmla="*/ 79703 h 110183"/>
                      <a:gd name="connsiteX14" fmla="*/ 1005840 w 1264920"/>
                      <a:gd name="connsiteY14" fmla="*/ 33983 h 110183"/>
                      <a:gd name="connsiteX15" fmla="*/ 1097280 w 1264920"/>
                      <a:gd name="connsiteY15" fmla="*/ 64463 h 110183"/>
                      <a:gd name="connsiteX16" fmla="*/ 1143000 w 1264920"/>
                      <a:gd name="connsiteY16" fmla="*/ 94943 h 110183"/>
                      <a:gd name="connsiteX17" fmla="*/ 1188720 w 1264920"/>
                      <a:gd name="connsiteY17" fmla="*/ 79703 h 110183"/>
                      <a:gd name="connsiteX18" fmla="*/ 1264920 w 1264920"/>
                      <a:gd name="connsiteY18" fmla="*/ 49223 h 1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4920" h="110183">
                        <a:moveTo>
                          <a:pt x="0" y="79703"/>
                        </a:moveTo>
                        <a:cubicBezTo>
                          <a:pt x="25400" y="54303"/>
                          <a:pt x="41351" y="12215"/>
                          <a:pt x="76200" y="3503"/>
                        </a:cubicBezTo>
                        <a:cubicBezTo>
                          <a:pt x="97109" y="-1724"/>
                          <a:pt x="108122" y="32666"/>
                          <a:pt x="121920" y="49223"/>
                        </a:cubicBezTo>
                        <a:cubicBezTo>
                          <a:pt x="174946" y="112854"/>
                          <a:pt x="123065" y="85165"/>
                          <a:pt x="198120" y="110183"/>
                        </a:cubicBezTo>
                        <a:cubicBezTo>
                          <a:pt x="213360" y="105103"/>
                          <a:pt x="229797" y="102745"/>
                          <a:pt x="243840" y="94943"/>
                        </a:cubicBezTo>
                        <a:cubicBezTo>
                          <a:pt x="275862" y="77153"/>
                          <a:pt x="335280" y="33983"/>
                          <a:pt x="335280" y="33983"/>
                        </a:cubicBezTo>
                        <a:cubicBezTo>
                          <a:pt x="446591" y="71087"/>
                          <a:pt x="395551" y="72255"/>
                          <a:pt x="487680" y="49223"/>
                        </a:cubicBezTo>
                        <a:cubicBezTo>
                          <a:pt x="521173" y="-1016"/>
                          <a:pt x="510232" y="-15701"/>
                          <a:pt x="579120" y="18743"/>
                        </a:cubicBezTo>
                        <a:cubicBezTo>
                          <a:pt x="611885" y="35126"/>
                          <a:pt x="670560" y="79703"/>
                          <a:pt x="670560" y="79703"/>
                        </a:cubicBezTo>
                        <a:cubicBezTo>
                          <a:pt x="690880" y="74623"/>
                          <a:pt x="714092" y="76081"/>
                          <a:pt x="731520" y="64463"/>
                        </a:cubicBezTo>
                        <a:cubicBezTo>
                          <a:pt x="746760" y="54303"/>
                          <a:pt x="744231" y="23185"/>
                          <a:pt x="762000" y="18743"/>
                        </a:cubicBezTo>
                        <a:cubicBezTo>
                          <a:pt x="791978" y="11249"/>
                          <a:pt x="822960" y="28903"/>
                          <a:pt x="853440" y="33983"/>
                        </a:cubicBezTo>
                        <a:cubicBezTo>
                          <a:pt x="876844" y="69089"/>
                          <a:pt x="880565" y="94943"/>
                          <a:pt x="929640" y="94943"/>
                        </a:cubicBezTo>
                        <a:cubicBezTo>
                          <a:pt x="945704" y="94943"/>
                          <a:pt x="960120" y="84783"/>
                          <a:pt x="975360" y="79703"/>
                        </a:cubicBezTo>
                        <a:cubicBezTo>
                          <a:pt x="985520" y="64463"/>
                          <a:pt x="991537" y="45425"/>
                          <a:pt x="1005840" y="33983"/>
                        </a:cubicBezTo>
                        <a:cubicBezTo>
                          <a:pt x="1057443" y="-7299"/>
                          <a:pt x="1059740" y="33179"/>
                          <a:pt x="1097280" y="64463"/>
                        </a:cubicBezTo>
                        <a:cubicBezTo>
                          <a:pt x="1111351" y="76189"/>
                          <a:pt x="1127760" y="84783"/>
                          <a:pt x="1143000" y="94943"/>
                        </a:cubicBezTo>
                        <a:cubicBezTo>
                          <a:pt x="1158240" y="89863"/>
                          <a:pt x="1174352" y="86887"/>
                          <a:pt x="1188720" y="79703"/>
                        </a:cubicBezTo>
                        <a:cubicBezTo>
                          <a:pt x="1260952" y="43587"/>
                          <a:pt x="1206107" y="49223"/>
                          <a:pt x="1264920" y="4922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0" name="Picture 9" descr="A close-up of a molecule&#10;&#10;Description automatically generated">
            <a:extLst>
              <a:ext uri="{FF2B5EF4-FFF2-40B4-BE49-F238E27FC236}">
                <a16:creationId xmlns:a16="http://schemas.microsoft.com/office/drawing/2014/main" id="{205487F3-675E-6950-CFD2-E000832006CE}"/>
              </a:ext>
            </a:extLst>
          </p:cNvPr>
          <p:cNvPicPr>
            <a:picLocks noChangeAspect="1"/>
          </p:cNvPicPr>
          <p:nvPr/>
        </p:nvPicPr>
        <p:blipFill>
          <a:blip r:embed="rId4"/>
          <a:srcRect l="9561" t="11040" r="33302" b="11277"/>
          <a:stretch/>
        </p:blipFill>
        <p:spPr>
          <a:xfrm rot="5400000">
            <a:off x="10487576" y="1214788"/>
            <a:ext cx="1547781" cy="1647326"/>
          </a:xfrm>
          <a:prstGeom prst="rect">
            <a:avLst/>
          </a:prstGeom>
          <a:ln>
            <a:noFill/>
          </a:ln>
          <a:effectLst>
            <a:softEdge rad="112500"/>
          </a:effectLst>
        </p:spPr>
      </p:pic>
      <p:sp>
        <p:nvSpPr>
          <p:cNvPr id="11" name="TextBox 10">
            <a:extLst>
              <a:ext uri="{FF2B5EF4-FFF2-40B4-BE49-F238E27FC236}">
                <a16:creationId xmlns:a16="http://schemas.microsoft.com/office/drawing/2014/main" id="{21975D4A-1370-360B-2B45-4EBB2C0772E9}"/>
              </a:ext>
            </a:extLst>
          </p:cNvPr>
          <p:cNvSpPr txBox="1"/>
          <p:nvPr/>
        </p:nvSpPr>
        <p:spPr>
          <a:xfrm>
            <a:off x="5824" y="543221"/>
            <a:ext cx="8325353" cy="1200329"/>
          </a:xfrm>
          <a:prstGeom prst="rect">
            <a:avLst/>
          </a:prstGeom>
          <a:noFill/>
        </p:spPr>
        <p:txBody>
          <a:bodyPr wrap="square" rtlCol="0">
            <a:spAutoFit/>
          </a:bodyPr>
          <a:lstStyle/>
          <a:p>
            <a:pPr marL="285750" indent="-285750">
              <a:buFont typeface="Wingdings" pitchFamily="2" charset="2"/>
              <a:buChar char="ü"/>
            </a:pPr>
            <a:r>
              <a:rPr lang="en-GB" dirty="0">
                <a:solidFill>
                  <a:srgbClr val="00B0F0"/>
                </a:solidFill>
                <a:latin typeface="Chalkboard" panose="03050602040202020205" pitchFamily="66" charset="77"/>
              </a:rPr>
              <a:t>Primary scattering</a:t>
            </a:r>
          </a:p>
          <a:p>
            <a:pPr marL="285750" indent="-285750">
              <a:buFont typeface="Wingdings" pitchFamily="2" charset="2"/>
              <a:buChar char="ü"/>
            </a:pPr>
            <a:r>
              <a:rPr lang="en-GB" dirty="0">
                <a:solidFill>
                  <a:srgbClr val="0080E6"/>
                </a:solidFill>
                <a:latin typeface="Chalkboard" panose="03050602040202020205" pitchFamily="66" charset="77"/>
              </a:rPr>
              <a:t>Production of secondaries and scattering</a:t>
            </a:r>
            <a:endParaRPr lang="en-GB" b="1" dirty="0">
              <a:solidFill>
                <a:srgbClr val="0080E6"/>
              </a:solidFill>
              <a:latin typeface="Chalkboard" panose="03050602040202020205" pitchFamily="66" charset="77"/>
            </a:endParaRPr>
          </a:p>
          <a:p>
            <a:pPr marL="285750" indent="-285750">
              <a:buFont typeface="Wingdings" pitchFamily="2" charset="2"/>
              <a:buChar char="ü"/>
            </a:pPr>
            <a:r>
              <a:rPr lang="en-GB" dirty="0">
                <a:solidFill>
                  <a:srgbClr val="0B3FD9"/>
                </a:solidFill>
                <a:latin typeface="Chalkboard" panose="03050602040202020205" pitchFamily="66" charset="77"/>
              </a:rPr>
              <a:t>Dissipation by interactions with electrons of the material</a:t>
            </a:r>
          </a:p>
          <a:p>
            <a:pPr marL="285750" indent="-285750">
              <a:buFont typeface="Wingdings" pitchFamily="2" charset="2"/>
              <a:buChar char="ü"/>
            </a:pPr>
            <a:r>
              <a:rPr lang="en-GB" dirty="0">
                <a:solidFill>
                  <a:srgbClr val="7030A0"/>
                </a:solidFill>
                <a:latin typeface="Chalkboard" panose="03050602040202020205" pitchFamily="66" charset="77"/>
              </a:rPr>
              <a:t>Dissipation by interaction with phonons of the material</a:t>
            </a:r>
          </a:p>
        </p:txBody>
      </p:sp>
      <p:sp>
        <p:nvSpPr>
          <p:cNvPr id="8" name="TextBox 7">
            <a:extLst>
              <a:ext uri="{FF2B5EF4-FFF2-40B4-BE49-F238E27FC236}">
                <a16:creationId xmlns:a16="http://schemas.microsoft.com/office/drawing/2014/main" id="{0E377926-C6B3-0039-04E3-8422075193FD}"/>
              </a:ext>
            </a:extLst>
          </p:cNvPr>
          <p:cNvSpPr txBox="1"/>
          <p:nvPr/>
        </p:nvSpPr>
        <p:spPr>
          <a:xfrm>
            <a:off x="6686961" y="878086"/>
            <a:ext cx="2018822" cy="369332"/>
          </a:xfrm>
          <a:prstGeom prst="rect">
            <a:avLst/>
          </a:prstGeom>
          <a:noFill/>
        </p:spPr>
        <p:txBody>
          <a:bodyPr wrap="none" rtlCol="0">
            <a:spAutoFit/>
          </a:bodyPr>
          <a:lstStyle/>
          <a:p>
            <a:r>
              <a:rPr lang="en-GB" dirty="0">
                <a:solidFill>
                  <a:schemeClr val="accent2">
                    <a:lumMod val="75000"/>
                  </a:schemeClr>
                </a:solidFill>
              </a:rPr>
              <a:t>E</a:t>
            </a:r>
            <a:r>
              <a:rPr lang="en-IT" dirty="0">
                <a:solidFill>
                  <a:schemeClr val="accent2">
                    <a:lumMod val="75000"/>
                  </a:schemeClr>
                </a:solidFill>
              </a:rPr>
              <a:t>lectronic structure</a:t>
            </a:r>
          </a:p>
        </p:txBody>
      </p:sp>
      <p:sp>
        <p:nvSpPr>
          <p:cNvPr id="16" name="TextBox 15">
            <a:extLst>
              <a:ext uri="{FF2B5EF4-FFF2-40B4-BE49-F238E27FC236}">
                <a16:creationId xmlns:a16="http://schemas.microsoft.com/office/drawing/2014/main" id="{4D82F3DE-BE50-9677-134F-3751BABE2CC4}"/>
              </a:ext>
            </a:extLst>
          </p:cNvPr>
          <p:cNvSpPr txBox="1"/>
          <p:nvPr/>
        </p:nvSpPr>
        <p:spPr>
          <a:xfrm>
            <a:off x="6692039" y="1348636"/>
            <a:ext cx="2019335" cy="369332"/>
          </a:xfrm>
          <a:prstGeom prst="rect">
            <a:avLst/>
          </a:prstGeom>
          <a:noFill/>
        </p:spPr>
        <p:txBody>
          <a:bodyPr wrap="none" rtlCol="0">
            <a:spAutoFit/>
          </a:bodyPr>
          <a:lstStyle/>
          <a:p>
            <a:r>
              <a:rPr lang="en-US" dirty="0">
                <a:solidFill>
                  <a:srgbClr val="7030A0"/>
                </a:solidFill>
              </a:rPr>
              <a:t>Phonons dispersion</a:t>
            </a:r>
            <a:endParaRPr lang="en-IT" dirty="0">
              <a:solidFill>
                <a:srgbClr val="7030A0"/>
              </a:solidFill>
            </a:endParaRPr>
          </a:p>
        </p:txBody>
      </p:sp>
      <p:sp>
        <p:nvSpPr>
          <p:cNvPr id="20" name="TextBox 19">
            <a:extLst>
              <a:ext uri="{FF2B5EF4-FFF2-40B4-BE49-F238E27FC236}">
                <a16:creationId xmlns:a16="http://schemas.microsoft.com/office/drawing/2014/main" id="{DFD72262-7D33-2171-FC49-19BB7F60ADC6}"/>
              </a:ext>
            </a:extLst>
          </p:cNvPr>
          <p:cNvSpPr txBox="1"/>
          <p:nvPr/>
        </p:nvSpPr>
        <p:spPr>
          <a:xfrm>
            <a:off x="6655330" y="554712"/>
            <a:ext cx="2256708" cy="369332"/>
          </a:xfrm>
          <a:prstGeom prst="rect">
            <a:avLst/>
          </a:prstGeom>
          <a:noFill/>
        </p:spPr>
        <p:txBody>
          <a:bodyPr wrap="none" rtlCol="0">
            <a:spAutoFit/>
          </a:bodyPr>
          <a:lstStyle/>
          <a:p>
            <a:r>
              <a:rPr lang="en-US" dirty="0">
                <a:solidFill>
                  <a:srgbClr val="0B3FD9"/>
                </a:solidFill>
              </a:rPr>
              <a:t>Chemical composition</a:t>
            </a:r>
            <a:endParaRPr lang="en-IT" dirty="0">
              <a:solidFill>
                <a:srgbClr val="0B3FD9"/>
              </a:solidFill>
            </a:endParaRPr>
          </a:p>
        </p:txBody>
      </p:sp>
      <p:pic>
        <p:nvPicPr>
          <p:cNvPr id="23" name="Picture 2" descr="The calculated band structure of a) graphite-2 H and b) graphene. |  Download Scientific Diagram">
            <a:hlinkClick r:id="rId5"/>
            <a:extLst>
              <a:ext uri="{FF2B5EF4-FFF2-40B4-BE49-F238E27FC236}">
                <a16:creationId xmlns:a16="http://schemas.microsoft.com/office/drawing/2014/main" id="{9E93DADB-F550-C407-F126-157A48BD1CA7}"/>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1" t="1111" r="-8167" b="50000"/>
          <a:stretch/>
        </p:blipFill>
        <p:spPr bwMode="auto">
          <a:xfrm>
            <a:off x="1345740" y="2863212"/>
            <a:ext cx="2258188" cy="12227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diagram of a graph&#10;&#10;Description automatically generated">
            <a:extLst>
              <a:ext uri="{FF2B5EF4-FFF2-40B4-BE49-F238E27FC236}">
                <a16:creationId xmlns:a16="http://schemas.microsoft.com/office/drawing/2014/main" id="{53C28072-191C-6369-CBE8-B1CD5560128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569783" y="2818439"/>
            <a:ext cx="1873919" cy="1222790"/>
          </a:xfrm>
          <a:prstGeom prst="rect">
            <a:avLst/>
          </a:prstGeom>
        </p:spPr>
      </p:pic>
      <p:pic>
        <p:nvPicPr>
          <p:cNvPr id="26" name="Picture 5" descr="Band structure of graphene showing the π and σ band character. Negative...  | Download Scientific Diagram">
            <a:hlinkClick r:id="rId8"/>
            <a:extLst>
              <a:ext uri="{FF2B5EF4-FFF2-40B4-BE49-F238E27FC236}">
                <a16:creationId xmlns:a16="http://schemas.microsoft.com/office/drawing/2014/main" id="{F30D7F85-AD94-364C-7F30-09C61A29CB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3332" y="2840528"/>
            <a:ext cx="1925363" cy="11574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diagram of a graph&#10;&#10;Description automatically generated">
            <a:extLst>
              <a:ext uri="{FF2B5EF4-FFF2-40B4-BE49-F238E27FC236}">
                <a16:creationId xmlns:a16="http://schemas.microsoft.com/office/drawing/2014/main" id="{3F3AF784-CC28-699D-D4F0-032F42CC7B1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339414" y="5056648"/>
            <a:ext cx="2142665" cy="1423836"/>
          </a:xfrm>
          <a:prstGeom prst="rect">
            <a:avLst/>
          </a:prstGeom>
        </p:spPr>
      </p:pic>
      <p:pic>
        <p:nvPicPr>
          <p:cNvPr id="29" name="Picture 8" descr="Ab initio calculations of the phonon dispersion of graphene. We used a... |  Download Scientific Diagram">
            <a:hlinkClick r:id="rId11"/>
            <a:extLst>
              <a:ext uri="{FF2B5EF4-FFF2-40B4-BE49-F238E27FC236}">
                <a16:creationId xmlns:a16="http://schemas.microsoft.com/office/drawing/2014/main" id="{9CE4D4D5-F87B-8CFA-57A1-CF0A13CD93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7456" y="5141155"/>
            <a:ext cx="1892720" cy="12167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descr="Phonon dispersion spectra, calculated for the fully hydrogenated (FH),... |  Download Scientific Diagram">
            <a:hlinkClick r:id="rId13"/>
            <a:extLst>
              <a:ext uri="{FF2B5EF4-FFF2-40B4-BE49-F238E27FC236}">
                <a16:creationId xmlns:a16="http://schemas.microsoft.com/office/drawing/2014/main" id="{3179FEB6-942B-EF5E-6C1F-C1742592D45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47354" b="53322"/>
          <a:stretch/>
        </p:blipFill>
        <p:spPr bwMode="auto">
          <a:xfrm>
            <a:off x="6344774" y="5179227"/>
            <a:ext cx="2039797" cy="115748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7F46071-FA28-72D4-AEE5-28D70F6B6A2D}"/>
              </a:ext>
            </a:extLst>
          </p:cNvPr>
          <p:cNvSpPr txBox="1"/>
          <p:nvPr/>
        </p:nvSpPr>
        <p:spPr>
          <a:xfrm>
            <a:off x="57939" y="2862110"/>
            <a:ext cx="1389861" cy="830997"/>
          </a:xfrm>
          <a:prstGeom prst="rect">
            <a:avLst/>
          </a:prstGeom>
          <a:noFill/>
        </p:spPr>
        <p:txBody>
          <a:bodyPr wrap="square" rtlCol="0">
            <a:spAutoFit/>
          </a:bodyPr>
          <a:lstStyle/>
          <a:p>
            <a:r>
              <a:rPr lang="en-IT" sz="1600" b="1" dirty="0">
                <a:latin typeface="Chalkboard" panose="03050602040202020205" pitchFamily="66" charset="77"/>
              </a:rPr>
              <a:t>Electronic band structure</a:t>
            </a:r>
          </a:p>
        </p:txBody>
      </p:sp>
      <p:sp>
        <p:nvSpPr>
          <p:cNvPr id="36" name="TextBox 35">
            <a:extLst>
              <a:ext uri="{FF2B5EF4-FFF2-40B4-BE49-F238E27FC236}">
                <a16:creationId xmlns:a16="http://schemas.microsoft.com/office/drawing/2014/main" id="{A4633EB9-4C82-F973-1A4A-C82E7F1929ED}"/>
              </a:ext>
            </a:extLst>
          </p:cNvPr>
          <p:cNvSpPr txBox="1"/>
          <p:nvPr/>
        </p:nvSpPr>
        <p:spPr>
          <a:xfrm>
            <a:off x="1630680" y="2504434"/>
            <a:ext cx="1055610" cy="369332"/>
          </a:xfrm>
          <a:prstGeom prst="rect">
            <a:avLst/>
          </a:prstGeom>
          <a:noFill/>
        </p:spPr>
        <p:txBody>
          <a:bodyPr wrap="none" rtlCol="0">
            <a:spAutoFit/>
          </a:bodyPr>
          <a:lstStyle/>
          <a:p>
            <a:r>
              <a:rPr lang="en-IT" dirty="0">
                <a:latin typeface="Chalkboard" panose="03050602040202020205" pitchFamily="66" charset="77"/>
              </a:rPr>
              <a:t>Graphite</a:t>
            </a:r>
          </a:p>
        </p:txBody>
      </p:sp>
      <p:sp>
        <p:nvSpPr>
          <p:cNvPr id="37" name="TextBox 36">
            <a:extLst>
              <a:ext uri="{FF2B5EF4-FFF2-40B4-BE49-F238E27FC236}">
                <a16:creationId xmlns:a16="http://schemas.microsoft.com/office/drawing/2014/main" id="{65000160-E53A-F98A-2C8B-07868A19D983}"/>
              </a:ext>
            </a:extLst>
          </p:cNvPr>
          <p:cNvSpPr txBox="1"/>
          <p:nvPr/>
        </p:nvSpPr>
        <p:spPr>
          <a:xfrm>
            <a:off x="4238789" y="2475661"/>
            <a:ext cx="1160639" cy="369332"/>
          </a:xfrm>
          <a:prstGeom prst="rect">
            <a:avLst/>
          </a:prstGeom>
          <a:noFill/>
        </p:spPr>
        <p:txBody>
          <a:bodyPr wrap="none" rtlCol="0">
            <a:spAutoFit/>
          </a:bodyPr>
          <a:lstStyle/>
          <a:p>
            <a:r>
              <a:rPr lang="en-IT" dirty="0">
                <a:latin typeface="Chalkboard" panose="03050602040202020205" pitchFamily="66" charset="77"/>
              </a:rPr>
              <a:t>Graphene</a:t>
            </a:r>
          </a:p>
        </p:txBody>
      </p:sp>
      <p:sp>
        <p:nvSpPr>
          <p:cNvPr id="38" name="TextBox 37">
            <a:extLst>
              <a:ext uri="{FF2B5EF4-FFF2-40B4-BE49-F238E27FC236}">
                <a16:creationId xmlns:a16="http://schemas.microsoft.com/office/drawing/2014/main" id="{C68B074D-FCA1-BB2E-E12D-E4FBE3179B1B}"/>
              </a:ext>
            </a:extLst>
          </p:cNvPr>
          <p:cNvSpPr txBox="1"/>
          <p:nvPr/>
        </p:nvSpPr>
        <p:spPr>
          <a:xfrm>
            <a:off x="6628125" y="2465395"/>
            <a:ext cx="2650277" cy="369332"/>
          </a:xfrm>
          <a:prstGeom prst="rect">
            <a:avLst/>
          </a:prstGeom>
          <a:noFill/>
        </p:spPr>
        <p:txBody>
          <a:bodyPr wrap="none" rtlCol="0">
            <a:spAutoFit/>
          </a:bodyPr>
          <a:lstStyle/>
          <a:p>
            <a:r>
              <a:rPr lang="en-IT" dirty="0">
                <a:latin typeface="Chalkboard" panose="03050602040202020205" pitchFamily="66" charset="77"/>
              </a:rPr>
              <a:t>GraphAne (fully loaded)</a:t>
            </a:r>
          </a:p>
        </p:txBody>
      </p:sp>
      <p:sp>
        <p:nvSpPr>
          <p:cNvPr id="40" name="TextBox 39">
            <a:extLst>
              <a:ext uri="{FF2B5EF4-FFF2-40B4-BE49-F238E27FC236}">
                <a16:creationId xmlns:a16="http://schemas.microsoft.com/office/drawing/2014/main" id="{DAE06F35-C5EE-1974-50B8-748D2A057858}"/>
              </a:ext>
            </a:extLst>
          </p:cNvPr>
          <p:cNvSpPr txBox="1"/>
          <p:nvPr/>
        </p:nvSpPr>
        <p:spPr>
          <a:xfrm>
            <a:off x="8680987" y="2946771"/>
            <a:ext cx="3404143" cy="830997"/>
          </a:xfrm>
          <a:prstGeom prst="rect">
            <a:avLst/>
          </a:prstGeom>
          <a:noFill/>
        </p:spPr>
        <p:txBody>
          <a:bodyPr wrap="square">
            <a:spAutoFit/>
          </a:bodyPr>
          <a:lstStyle/>
          <a:p>
            <a:r>
              <a:rPr lang="en-GB" sz="1600" b="1" dirty="0">
                <a:latin typeface="Chalkboard" panose="03050602040202020205" pitchFamily="66" charset="77"/>
              </a:rPr>
              <a:t>g</a:t>
            </a:r>
            <a:r>
              <a:rPr lang="en-IT" sz="1600" b="1" dirty="0">
                <a:latin typeface="Chalkboard" panose="03050602040202020205" pitchFamily="66" charset="77"/>
              </a:rPr>
              <a:t>raphite</a:t>
            </a:r>
            <a:r>
              <a:rPr lang="en-IT" sz="1600" dirty="0">
                <a:latin typeface="Chalkboard" panose="03050602040202020205" pitchFamily="66" charset="77"/>
              </a:rPr>
              <a:t>: anisotropic conductor </a:t>
            </a:r>
            <a:r>
              <a:rPr lang="en-IT" sz="1600" b="1" dirty="0">
                <a:latin typeface="Chalkboard" panose="03050602040202020205" pitchFamily="66" charset="77"/>
              </a:rPr>
              <a:t>graphene</a:t>
            </a:r>
            <a:r>
              <a:rPr lang="en-IT" sz="1600" dirty="0">
                <a:latin typeface="Chalkboard" panose="03050602040202020205" pitchFamily="66" charset="77"/>
              </a:rPr>
              <a:t>: conductor 2D</a:t>
            </a:r>
          </a:p>
          <a:p>
            <a:r>
              <a:rPr lang="en-IT" sz="1600" b="1" dirty="0">
                <a:latin typeface="Chalkboard" panose="03050602040202020205" pitchFamily="66" charset="77"/>
              </a:rPr>
              <a:t>graphAne</a:t>
            </a:r>
            <a:r>
              <a:rPr lang="en-IT" sz="1600" dirty="0">
                <a:latin typeface="Chalkboard" panose="03050602040202020205" pitchFamily="66" charset="77"/>
              </a:rPr>
              <a:t>: insulator 2D</a:t>
            </a:r>
          </a:p>
        </p:txBody>
      </p:sp>
      <p:sp>
        <p:nvSpPr>
          <p:cNvPr id="41" name="TextBox 40">
            <a:extLst>
              <a:ext uri="{FF2B5EF4-FFF2-40B4-BE49-F238E27FC236}">
                <a16:creationId xmlns:a16="http://schemas.microsoft.com/office/drawing/2014/main" id="{C7FAE2DA-E33C-E434-BA3B-E16AB8F9B101}"/>
              </a:ext>
            </a:extLst>
          </p:cNvPr>
          <p:cNvSpPr txBox="1"/>
          <p:nvPr/>
        </p:nvSpPr>
        <p:spPr>
          <a:xfrm>
            <a:off x="57940" y="5179227"/>
            <a:ext cx="1016820" cy="338554"/>
          </a:xfrm>
          <a:prstGeom prst="rect">
            <a:avLst/>
          </a:prstGeom>
          <a:noFill/>
        </p:spPr>
        <p:txBody>
          <a:bodyPr wrap="square" rtlCol="0">
            <a:spAutoFit/>
          </a:bodyPr>
          <a:lstStyle/>
          <a:p>
            <a:r>
              <a:rPr lang="en-IT" sz="1600" b="1" dirty="0">
                <a:latin typeface="Chalkboard" panose="03050602040202020205" pitchFamily="66" charset="77"/>
              </a:rPr>
              <a:t>Phonons</a:t>
            </a:r>
          </a:p>
        </p:txBody>
      </p:sp>
      <p:sp>
        <p:nvSpPr>
          <p:cNvPr id="44" name="TextBox 43">
            <a:extLst>
              <a:ext uri="{FF2B5EF4-FFF2-40B4-BE49-F238E27FC236}">
                <a16:creationId xmlns:a16="http://schemas.microsoft.com/office/drawing/2014/main" id="{0BB77B00-7015-E36E-0027-99004AC4D61B}"/>
              </a:ext>
            </a:extLst>
          </p:cNvPr>
          <p:cNvSpPr txBox="1"/>
          <p:nvPr/>
        </p:nvSpPr>
        <p:spPr>
          <a:xfrm>
            <a:off x="8680986" y="5179227"/>
            <a:ext cx="3404143" cy="1077218"/>
          </a:xfrm>
          <a:prstGeom prst="rect">
            <a:avLst/>
          </a:prstGeom>
          <a:noFill/>
        </p:spPr>
        <p:txBody>
          <a:bodyPr wrap="square">
            <a:spAutoFit/>
          </a:bodyPr>
          <a:lstStyle/>
          <a:p>
            <a:r>
              <a:rPr lang="en-GB" sz="1600" b="1" dirty="0">
                <a:latin typeface="Chalkboard" panose="03050602040202020205" pitchFamily="66" charset="77"/>
              </a:rPr>
              <a:t>g</a:t>
            </a:r>
            <a:r>
              <a:rPr lang="en-IT" sz="1600" b="1" dirty="0">
                <a:latin typeface="Chalkboard" panose="03050602040202020205" pitchFamily="66" charset="77"/>
              </a:rPr>
              <a:t>raphite</a:t>
            </a:r>
            <a:r>
              <a:rPr lang="en-IT" sz="1600" dirty="0">
                <a:latin typeface="Chalkboard" panose="03050602040202020205" pitchFamily="66" charset="77"/>
              </a:rPr>
              <a:t>: strongly anysotropic </a:t>
            </a:r>
            <a:r>
              <a:rPr lang="en-IT" sz="1600" b="1" dirty="0">
                <a:latin typeface="Chalkboard" panose="03050602040202020205" pitchFamily="66" charset="77"/>
              </a:rPr>
              <a:t>graphene</a:t>
            </a:r>
            <a:r>
              <a:rPr lang="en-IT" sz="1600" dirty="0">
                <a:latin typeface="Chalkboard" panose="03050602040202020205" pitchFamily="66" charset="77"/>
              </a:rPr>
              <a:t>: quadratic branch</a:t>
            </a:r>
          </a:p>
          <a:p>
            <a:r>
              <a:rPr lang="en-IT" sz="1600" b="1" dirty="0">
                <a:latin typeface="Chalkboard" panose="03050602040202020205" pitchFamily="66" charset="77"/>
              </a:rPr>
              <a:t>graphAne</a:t>
            </a:r>
            <a:r>
              <a:rPr lang="en-IT" sz="1600" dirty="0">
                <a:latin typeface="Chalkboard" panose="03050602040202020205" pitchFamily="66" charset="77"/>
              </a:rPr>
              <a:t>: quadratic branch and specific C-H optical modes</a:t>
            </a:r>
          </a:p>
        </p:txBody>
      </p:sp>
      <p:sp>
        <p:nvSpPr>
          <p:cNvPr id="45" name="TextBox 44">
            <a:extLst>
              <a:ext uri="{FF2B5EF4-FFF2-40B4-BE49-F238E27FC236}">
                <a16:creationId xmlns:a16="http://schemas.microsoft.com/office/drawing/2014/main" id="{E94CA37A-E51B-DBD0-998D-05137910C23C}"/>
              </a:ext>
            </a:extLst>
          </p:cNvPr>
          <p:cNvSpPr txBox="1"/>
          <p:nvPr/>
        </p:nvSpPr>
        <p:spPr>
          <a:xfrm>
            <a:off x="17725" y="4117207"/>
            <a:ext cx="1389860" cy="830997"/>
          </a:xfrm>
          <a:prstGeom prst="rect">
            <a:avLst/>
          </a:prstGeom>
          <a:noFill/>
        </p:spPr>
        <p:txBody>
          <a:bodyPr wrap="square" rtlCol="0">
            <a:spAutoFit/>
          </a:bodyPr>
          <a:lstStyle/>
          <a:p>
            <a:r>
              <a:rPr lang="en-IT" sz="1600" b="1" dirty="0">
                <a:latin typeface="Chalkboard" panose="03050602040202020205" pitchFamily="66" charset="77"/>
              </a:rPr>
              <a:t>Energy loss function/</a:t>
            </a:r>
          </a:p>
          <a:p>
            <a:r>
              <a:rPr lang="en-IT" sz="1600" b="1" dirty="0">
                <a:latin typeface="Chalkboard" panose="03050602040202020205" pitchFamily="66" charset="77"/>
              </a:rPr>
              <a:t>conductivity</a:t>
            </a:r>
          </a:p>
        </p:txBody>
      </p:sp>
      <p:pic>
        <p:nvPicPr>
          <p:cNvPr id="46" name="Picture 45" descr="A close up of a white background&#10;&#10;Description automatically generated">
            <a:extLst>
              <a:ext uri="{FF2B5EF4-FFF2-40B4-BE49-F238E27FC236}">
                <a16:creationId xmlns:a16="http://schemas.microsoft.com/office/drawing/2014/main" id="{9D6997C7-E7EC-9C3F-2D3F-5CD4B8FD6FA7}"/>
              </a:ext>
            </a:extLst>
          </p:cNvPr>
          <p:cNvPicPr>
            <a:picLocks noChangeAspect="1"/>
          </p:cNvPicPr>
          <p:nvPr/>
        </p:nvPicPr>
        <p:blipFill>
          <a:blip r:embed="rId15"/>
          <a:srcRect t="12494" r="70244" b="-11116"/>
          <a:stretch/>
        </p:blipFill>
        <p:spPr>
          <a:xfrm>
            <a:off x="6628125" y="4196206"/>
            <a:ext cx="1527742" cy="821619"/>
          </a:xfrm>
          <a:prstGeom prst="rect">
            <a:avLst/>
          </a:prstGeom>
        </p:spPr>
      </p:pic>
      <p:pic>
        <p:nvPicPr>
          <p:cNvPr id="48" name="Picture 47" descr="A screenshot of a graph&#10;&#10;Description automatically generated">
            <a:extLst>
              <a:ext uri="{FF2B5EF4-FFF2-40B4-BE49-F238E27FC236}">
                <a16:creationId xmlns:a16="http://schemas.microsoft.com/office/drawing/2014/main" id="{5F72A6C0-37C0-C812-92C3-54E2D3F79E11}"/>
              </a:ext>
            </a:extLst>
          </p:cNvPr>
          <p:cNvPicPr>
            <a:picLocks noChangeAspect="1"/>
          </p:cNvPicPr>
          <p:nvPr/>
        </p:nvPicPr>
        <p:blipFill>
          <a:blip r:embed="rId16"/>
          <a:srcRect t="53162"/>
          <a:stretch/>
        </p:blipFill>
        <p:spPr>
          <a:xfrm>
            <a:off x="3879979" y="4170750"/>
            <a:ext cx="2216022" cy="830997"/>
          </a:xfrm>
          <a:prstGeom prst="rect">
            <a:avLst/>
          </a:prstGeom>
        </p:spPr>
      </p:pic>
      <p:pic>
        <p:nvPicPr>
          <p:cNvPr id="49" name="Picture 48" descr="A screenshot of a graph&#10;&#10;Description automatically generated">
            <a:extLst>
              <a:ext uri="{FF2B5EF4-FFF2-40B4-BE49-F238E27FC236}">
                <a16:creationId xmlns:a16="http://schemas.microsoft.com/office/drawing/2014/main" id="{8A570A06-6247-BBB4-DB18-8DA62DB34579}"/>
              </a:ext>
            </a:extLst>
          </p:cNvPr>
          <p:cNvPicPr>
            <a:picLocks noChangeAspect="1"/>
          </p:cNvPicPr>
          <p:nvPr/>
        </p:nvPicPr>
        <p:blipFill>
          <a:blip r:embed="rId16"/>
          <a:srcRect b="50000"/>
          <a:stretch/>
        </p:blipFill>
        <p:spPr>
          <a:xfrm>
            <a:off x="1407585" y="4170751"/>
            <a:ext cx="2258188" cy="830997"/>
          </a:xfrm>
          <a:prstGeom prst="rect">
            <a:avLst/>
          </a:prstGeom>
        </p:spPr>
      </p:pic>
      <p:sp>
        <p:nvSpPr>
          <p:cNvPr id="50" name="TextBox 49">
            <a:extLst>
              <a:ext uri="{FF2B5EF4-FFF2-40B4-BE49-F238E27FC236}">
                <a16:creationId xmlns:a16="http://schemas.microsoft.com/office/drawing/2014/main" id="{98AAFF58-CA98-0B1E-692D-AD90754D930F}"/>
              </a:ext>
            </a:extLst>
          </p:cNvPr>
          <p:cNvSpPr txBox="1"/>
          <p:nvPr/>
        </p:nvSpPr>
        <p:spPr>
          <a:xfrm>
            <a:off x="8359101" y="4020973"/>
            <a:ext cx="3774959" cy="1077218"/>
          </a:xfrm>
          <a:prstGeom prst="rect">
            <a:avLst/>
          </a:prstGeom>
          <a:noFill/>
        </p:spPr>
        <p:txBody>
          <a:bodyPr wrap="square">
            <a:spAutoFit/>
          </a:bodyPr>
          <a:lstStyle/>
          <a:p>
            <a:r>
              <a:rPr lang="en-GB" sz="1600" b="1" dirty="0">
                <a:latin typeface="Chalkboard" panose="03050602040202020205" pitchFamily="66" charset="77"/>
              </a:rPr>
              <a:t>g</a:t>
            </a:r>
            <a:r>
              <a:rPr lang="en-IT" sz="1600" b="1" dirty="0">
                <a:latin typeface="Chalkboard" panose="03050602040202020205" pitchFamily="66" charset="77"/>
              </a:rPr>
              <a:t>raphite</a:t>
            </a:r>
            <a:r>
              <a:rPr lang="en-IT" sz="1600" dirty="0">
                <a:latin typeface="Chalkboard" panose="03050602040202020205" pitchFamily="66" charset="77"/>
              </a:rPr>
              <a:t>: extremely anisotropic and dominated by plasmon peak</a:t>
            </a:r>
          </a:p>
          <a:p>
            <a:r>
              <a:rPr lang="en-GB" sz="1600" b="1" dirty="0">
                <a:latin typeface="Chalkboard" panose="03050602040202020205" pitchFamily="66" charset="77"/>
              </a:rPr>
              <a:t>g</a:t>
            </a:r>
            <a:r>
              <a:rPr lang="en-IT" sz="1600" b="1" dirty="0">
                <a:latin typeface="Chalkboard" panose="03050602040202020205" pitchFamily="66" charset="77"/>
              </a:rPr>
              <a:t>raphene/graphane</a:t>
            </a:r>
            <a:r>
              <a:rPr lang="en-IT" sz="1600" dirty="0">
                <a:latin typeface="Chalkboard" panose="03050602040202020205" pitchFamily="66" charset="77"/>
              </a:rPr>
              <a:t>: 2D, and strongly dependent on momentum transfer </a:t>
            </a:r>
          </a:p>
        </p:txBody>
      </p:sp>
      <p:sp>
        <p:nvSpPr>
          <p:cNvPr id="4" name="TextBox 3">
            <a:extLst>
              <a:ext uri="{FF2B5EF4-FFF2-40B4-BE49-F238E27FC236}">
                <a16:creationId xmlns:a16="http://schemas.microsoft.com/office/drawing/2014/main" id="{C8D3B614-72F0-760C-1BF0-40C3A4681B28}"/>
              </a:ext>
            </a:extLst>
          </p:cNvPr>
          <p:cNvSpPr txBox="1"/>
          <p:nvPr/>
        </p:nvSpPr>
        <p:spPr>
          <a:xfrm>
            <a:off x="-24622" y="1647785"/>
            <a:ext cx="10420078" cy="830997"/>
          </a:xfrm>
          <a:prstGeom prst="rect">
            <a:avLst/>
          </a:prstGeom>
          <a:noFill/>
        </p:spPr>
        <p:txBody>
          <a:bodyPr wrap="square">
            <a:spAutoFit/>
          </a:bodyPr>
          <a:lstStyle/>
          <a:p>
            <a:r>
              <a:rPr lang="en-IT" sz="1600" b="1" dirty="0">
                <a:solidFill>
                  <a:schemeClr val="accent5">
                    <a:lumMod val="50000"/>
                  </a:schemeClr>
                </a:solidFill>
                <a:latin typeface="Chalkboard" panose="03050602040202020205" pitchFamily="66" charset="77"/>
              </a:rPr>
              <a:t>Issues: </a:t>
            </a:r>
          </a:p>
          <a:p>
            <a:pPr marL="285750" indent="-285750">
              <a:buFont typeface="Wingdings" pitchFamily="2" charset="2"/>
              <a:buChar char="ü"/>
            </a:pPr>
            <a:r>
              <a:rPr lang="en-IT" sz="1600" dirty="0">
                <a:solidFill>
                  <a:schemeClr val="accent5">
                    <a:lumMod val="50000"/>
                  </a:schemeClr>
                </a:solidFill>
                <a:latin typeface="Chalkboard" panose="03050602040202020205" pitchFamily="66" charset="77"/>
              </a:rPr>
              <a:t>The effects to be described in MC simulations DEPEND on the material composition AND structure</a:t>
            </a:r>
          </a:p>
          <a:p>
            <a:pPr marL="285750" indent="-285750">
              <a:buFont typeface="Wingdings" pitchFamily="2" charset="2"/>
              <a:buChar char="ü"/>
            </a:pPr>
            <a:r>
              <a:rPr lang="en-GB" sz="1600" dirty="0">
                <a:solidFill>
                  <a:schemeClr val="accent5">
                    <a:lumMod val="50000"/>
                  </a:schemeClr>
                </a:solidFill>
                <a:latin typeface="Chalkboard" panose="03050602040202020205" pitchFamily="66" charset="77"/>
              </a:rPr>
              <a:t>Tritiated graphene is </a:t>
            </a:r>
            <a:r>
              <a:rPr lang="en-GB" sz="1600" b="1" dirty="0">
                <a:solidFill>
                  <a:schemeClr val="accent5">
                    <a:lumMod val="50000"/>
                  </a:schemeClr>
                </a:solidFill>
                <a:latin typeface="Chalkboard" panose="03050602040202020205" pitchFamily="66" charset="77"/>
              </a:rPr>
              <a:t>two dimensional, nano-porous</a:t>
            </a:r>
            <a:r>
              <a:rPr lang="en-GB" sz="1600" dirty="0">
                <a:solidFill>
                  <a:schemeClr val="accent5">
                    <a:lumMod val="50000"/>
                  </a:schemeClr>
                </a:solidFill>
                <a:latin typeface="Chalkboard" panose="03050602040202020205" pitchFamily="66" charset="77"/>
              </a:rPr>
              <a:t> and </a:t>
            </a:r>
            <a:r>
              <a:rPr lang="en-GB" sz="1600" b="1" dirty="0">
                <a:solidFill>
                  <a:schemeClr val="accent5">
                    <a:lumMod val="50000"/>
                  </a:schemeClr>
                </a:solidFill>
                <a:latin typeface="Chalkboard" panose="03050602040202020205" pitchFamily="66" charset="77"/>
              </a:rPr>
              <a:t>disordered</a:t>
            </a:r>
            <a:endParaRPr lang="en-IT" sz="1600" b="1" dirty="0">
              <a:solidFill>
                <a:schemeClr val="accent5">
                  <a:lumMod val="50000"/>
                </a:schemeClr>
              </a:solidFill>
              <a:latin typeface="Chalkboard" panose="03050602040202020205" pitchFamily="66" charset="77"/>
            </a:endParaRPr>
          </a:p>
        </p:txBody>
      </p:sp>
    </p:spTree>
    <p:extLst>
      <p:ext uri="{BB962C8B-B14F-4D97-AF65-F5344CB8AC3E}">
        <p14:creationId xmlns:p14="http://schemas.microsoft.com/office/powerpoint/2010/main" val="66033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500"/>
                                        <p:tgtEl>
                                          <p:spTgt spid="41"/>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par>
                          <p:cTn id="70" fill="hold">
                            <p:stCondLst>
                              <p:cond delay="1500"/>
                            </p:stCondLst>
                            <p:childTnLst>
                              <p:par>
                                <p:cTn id="71" presetID="22" presetClass="entr" presetSubtype="8"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left)">
                                      <p:cBhvr>
                                        <p:cTn id="73" dur="500"/>
                                        <p:tgtEl>
                                          <p:spTgt spid="31"/>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left)">
                                      <p:cBhvr>
                                        <p:cTn id="82" dur="500"/>
                                        <p:tgtEl>
                                          <p:spTgt spid="45"/>
                                        </p:tgtEl>
                                      </p:cBhvr>
                                    </p:animEffec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wipe(left)">
                                      <p:cBhvr>
                                        <p:cTn id="86" dur="500"/>
                                        <p:tgtEl>
                                          <p:spTgt spid="49"/>
                                        </p:tgtEl>
                                      </p:cBhvr>
                                    </p:animEffect>
                                  </p:childTnLst>
                                </p:cTn>
                              </p:par>
                            </p:childTnLst>
                          </p:cTn>
                        </p:par>
                        <p:par>
                          <p:cTn id="87" fill="hold">
                            <p:stCondLst>
                              <p:cond delay="1000"/>
                            </p:stCondLst>
                            <p:childTnLst>
                              <p:par>
                                <p:cTn id="88" presetID="22" presetClass="entr" presetSubtype="8" fill="hold" nodeType="after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wipe(left)">
                                      <p:cBhvr>
                                        <p:cTn id="90" dur="500"/>
                                        <p:tgtEl>
                                          <p:spTgt spid="48"/>
                                        </p:tgtEl>
                                      </p:cBhvr>
                                    </p:animEffect>
                                  </p:childTnLst>
                                </p:cTn>
                              </p:par>
                            </p:childTnLst>
                          </p:cTn>
                        </p:par>
                        <p:par>
                          <p:cTn id="91" fill="hold">
                            <p:stCondLst>
                              <p:cond delay="1500"/>
                            </p:stCondLst>
                            <p:childTnLst>
                              <p:par>
                                <p:cTn id="92" presetID="22" presetClass="entr" presetSubtype="8" fill="hold" nodeType="after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left)">
                                      <p:cBhvr>
                                        <p:cTn id="94" dur="500"/>
                                        <p:tgtEl>
                                          <p:spTgt spid="46"/>
                                        </p:tgtEl>
                                      </p:cBhvr>
                                    </p:animEffect>
                                  </p:childTnLst>
                                </p:cTn>
                              </p:par>
                            </p:childTnLst>
                          </p:cTn>
                        </p:par>
                        <p:par>
                          <p:cTn id="95" fill="hold">
                            <p:stCondLst>
                              <p:cond delay="2000"/>
                            </p:stCondLst>
                            <p:childTnLst>
                              <p:par>
                                <p:cTn id="96" presetID="22" presetClass="entr" presetSubtype="8" fill="hold" grpId="0"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wipe(left)">
                                      <p:cBhvr>
                                        <p:cTn id="9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6" grpId="0" animBg="1"/>
      <p:bldP spid="8" grpId="0"/>
      <p:bldP spid="16" grpId="0"/>
      <p:bldP spid="20" grpId="0"/>
      <p:bldP spid="35" grpId="0"/>
      <p:bldP spid="36" grpId="0"/>
      <p:bldP spid="37" grpId="0"/>
      <p:bldP spid="38" grpId="0"/>
      <p:bldP spid="40" grpId="0"/>
      <p:bldP spid="41" grpId="0"/>
      <p:bldP spid="44" grpId="0"/>
      <p:bldP spid="45"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hexagonal structure&#10;&#10;Description automatically generated">
            <a:extLst>
              <a:ext uri="{FF2B5EF4-FFF2-40B4-BE49-F238E27FC236}">
                <a16:creationId xmlns:a16="http://schemas.microsoft.com/office/drawing/2014/main" id="{ADB710E2-1A0A-2290-C088-38B00E63FC40}"/>
              </a:ext>
            </a:extLst>
          </p:cNvPr>
          <p:cNvPicPr>
            <a:picLocks noChangeAspect="1"/>
          </p:cNvPicPr>
          <p:nvPr/>
        </p:nvPicPr>
        <p:blipFill>
          <a:blip r:embed="rId2"/>
          <a:stretch>
            <a:fillRect/>
          </a:stretch>
        </p:blipFill>
        <p:spPr>
          <a:xfrm>
            <a:off x="9188741" y="2288496"/>
            <a:ext cx="2650255" cy="2529789"/>
          </a:xfrm>
          <a:prstGeom prst="rect">
            <a:avLst/>
          </a:prstGeom>
        </p:spPr>
      </p:pic>
      <p:sp>
        <p:nvSpPr>
          <p:cNvPr id="2" name="TextBox 1">
            <a:extLst>
              <a:ext uri="{FF2B5EF4-FFF2-40B4-BE49-F238E27FC236}">
                <a16:creationId xmlns:a16="http://schemas.microsoft.com/office/drawing/2014/main" id="{D03133E9-5EE8-114C-4212-DE01E20C6BF6}"/>
              </a:ext>
            </a:extLst>
          </p:cNvPr>
          <p:cNvSpPr txBox="1"/>
          <p:nvPr/>
        </p:nvSpPr>
        <p:spPr>
          <a:xfrm>
            <a:off x="65443" y="0"/>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The “real” material and its properties</a:t>
            </a:r>
            <a:endParaRPr lang="en-GB" sz="3200" dirty="0">
              <a:latin typeface="Chalkboard" panose="03050602040202020205" pitchFamily="66" charset="77"/>
            </a:endParaRPr>
          </a:p>
        </p:txBody>
      </p:sp>
      <p:pic>
        <p:nvPicPr>
          <p:cNvPr id="3" name="Picture 2" descr="A molecule structure with orange balls&#10;&#10;Description automatically generated">
            <a:extLst>
              <a:ext uri="{FF2B5EF4-FFF2-40B4-BE49-F238E27FC236}">
                <a16:creationId xmlns:a16="http://schemas.microsoft.com/office/drawing/2014/main" id="{954C4DF4-A41D-F3BF-D4F4-677679F2FACB}"/>
              </a:ext>
            </a:extLst>
          </p:cNvPr>
          <p:cNvPicPr>
            <a:picLocks noChangeAspect="1"/>
          </p:cNvPicPr>
          <p:nvPr/>
        </p:nvPicPr>
        <p:blipFill rotWithShape="1">
          <a:blip r:embed="rId3">
            <a:clrChange>
              <a:clrFrom>
                <a:srgbClr val="FFFFFF"/>
              </a:clrFrom>
              <a:clrTo>
                <a:srgbClr val="FFFFFF">
                  <a:alpha val="0"/>
                </a:srgbClr>
              </a:clrTo>
            </a:clrChange>
          </a:blip>
          <a:srcRect t="30882" b="31141"/>
          <a:stretch/>
        </p:blipFill>
        <p:spPr>
          <a:xfrm>
            <a:off x="8825048" y="220564"/>
            <a:ext cx="2952247" cy="918478"/>
          </a:xfrm>
          <a:prstGeom prst="rect">
            <a:avLst/>
          </a:prstGeom>
        </p:spPr>
      </p:pic>
      <p:sp>
        <p:nvSpPr>
          <p:cNvPr id="5" name="TextBox 4">
            <a:extLst>
              <a:ext uri="{FF2B5EF4-FFF2-40B4-BE49-F238E27FC236}">
                <a16:creationId xmlns:a16="http://schemas.microsoft.com/office/drawing/2014/main" id="{B1464BA3-F948-44CD-58CC-DF0D2A8FD60F}"/>
              </a:ext>
            </a:extLst>
          </p:cNvPr>
          <p:cNvSpPr txBox="1"/>
          <p:nvPr/>
        </p:nvSpPr>
        <p:spPr>
          <a:xfrm>
            <a:off x="65443" y="588364"/>
            <a:ext cx="8474123" cy="646331"/>
          </a:xfrm>
          <a:prstGeom prst="rect">
            <a:avLst/>
          </a:prstGeom>
          <a:noFill/>
        </p:spPr>
        <p:txBody>
          <a:bodyPr wrap="square">
            <a:spAutoFit/>
          </a:bodyPr>
          <a:lstStyle/>
          <a:p>
            <a:pPr marL="285750" indent="-285750">
              <a:buFont typeface="Wingdings" pitchFamily="2" charset="2"/>
              <a:buChar char="ü"/>
            </a:pPr>
            <a:r>
              <a:rPr lang="en-GB" dirty="0">
                <a:latin typeface="Chalkboard" panose="03050602040202020205" pitchFamily="66" charset="77"/>
              </a:rPr>
              <a:t>Our material </a:t>
            </a:r>
            <a:r>
              <a:rPr lang="en-GB" b="1" dirty="0">
                <a:latin typeface="Chalkboard" panose="03050602040202020205" pitchFamily="66" charset="77"/>
              </a:rPr>
              <a:t>is 2D </a:t>
            </a:r>
            <a:r>
              <a:rPr lang="en-GB" dirty="0">
                <a:latin typeface="Chalkboard" panose="03050602040202020205" pitchFamily="66" charset="77"/>
              </a:rPr>
              <a:t>→ Some of the properties are intrinsically different (density of states, phonons dispersion, conductivity, ELF)</a:t>
            </a:r>
            <a:endParaRPr lang="en-GB" b="1" dirty="0">
              <a:latin typeface="Chalkboard" panose="03050602040202020205" pitchFamily="66" charset="77"/>
            </a:endParaRPr>
          </a:p>
        </p:txBody>
      </p:sp>
      <p:sp>
        <p:nvSpPr>
          <p:cNvPr id="6" name="TextBox 5">
            <a:extLst>
              <a:ext uri="{FF2B5EF4-FFF2-40B4-BE49-F238E27FC236}">
                <a16:creationId xmlns:a16="http://schemas.microsoft.com/office/drawing/2014/main" id="{9FAF5832-FAC0-4CFE-B141-D9A6F87D7067}"/>
              </a:ext>
            </a:extLst>
          </p:cNvPr>
          <p:cNvSpPr txBox="1"/>
          <p:nvPr/>
        </p:nvSpPr>
        <p:spPr>
          <a:xfrm>
            <a:off x="88388" y="1327436"/>
            <a:ext cx="5618471" cy="2462213"/>
          </a:xfrm>
          <a:prstGeom prst="rect">
            <a:avLst/>
          </a:prstGeom>
          <a:noFill/>
        </p:spPr>
        <p:txBody>
          <a:bodyPr wrap="square">
            <a:spAutoFit/>
          </a:bodyPr>
          <a:lstStyle/>
          <a:p>
            <a:pPr marL="285750" indent="-285750">
              <a:buFont typeface="Wingdings" pitchFamily="2" charset="2"/>
              <a:buChar char="ü"/>
            </a:pPr>
            <a:r>
              <a:rPr lang="en-GB" dirty="0">
                <a:latin typeface="Chalkboard" panose="03050602040202020205" pitchFamily="66" charset="77"/>
              </a:rPr>
              <a:t>Our material is </a:t>
            </a:r>
            <a:r>
              <a:rPr lang="en-GB" b="1" dirty="0">
                <a:latin typeface="Chalkboard" panose="03050602040202020205" pitchFamily="66" charset="77"/>
              </a:rPr>
              <a:t>not entirely graphene or </a:t>
            </a:r>
            <a:r>
              <a:rPr lang="en-GB" b="1" dirty="0" err="1">
                <a:latin typeface="Chalkboard" panose="03050602040202020205" pitchFamily="66" charset="77"/>
              </a:rPr>
              <a:t>graphAne</a:t>
            </a:r>
            <a:endParaRPr lang="en-GB" b="1" dirty="0">
              <a:latin typeface="Chalkboard" panose="03050602040202020205" pitchFamily="66" charset="77"/>
            </a:endParaRPr>
          </a:p>
          <a:p>
            <a:endParaRPr lang="en-GB" sz="1000" b="1" dirty="0">
              <a:latin typeface="Chalkboard" panose="03050602040202020205" pitchFamily="66" charset="77"/>
            </a:endParaRPr>
          </a:p>
          <a:p>
            <a:pPr marL="285750" indent="-285750">
              <a:buFont typeface="Wingdings" pitchFamily="2" charset="2"/>
              <a:buChar char="ü"/>
            </a:pPr>
            <a:r>
              <a:rPr lang="en-GB" dirty="0">
                <a:latin typeface="Chalkboard" panose="03050602040202020205" pitchFamily="66" charset="77"/>
              </a:rPr>
              <a:t>Our material is </a:t>
            </a:r>
            <a:r>
              <a:rPr lang="en-GB" b="1" dirty="0">
                <a:latin typeface="Chalkboard" panose="03050602040202020205" pitchFamily="66" charset="77"/>
              </a:rPr>
              <a:t>not even regularly loaded</a:t>
            </a:r>
            <a:r>
              <a:rPr lang="en-GB" dirty="0">
                <a:latin typeface="Chalkboard" panose="03050602040202020205" pitchFamily="66" charset="77"/>
              </a:rPr>
              <a:t>, but probably disordered</a:t>
            </a:r>
          </a:p>
          <a:p>
            <a:r>
              <a:rPr lang="en-GB" dirty="0">
                <a:latin typeface="Chalkboard" panose="03050602040202020205" pitchFamily="66" charset="77"/>
              </a:rPr>
              <a:t>   → Properties like conductance, ELF, vibrational spectra are a mixture of those of graphene/</a:t>
            </a:r>
            <a:r>
              <a:rPr lang="en-GB" dirty="0" err="1">
                <a:latin typeface="Chalkboard" panose="03050602040202020205" pitchFamily="66" charset="77"/>
              </a:rPr>
              <a:t>graphAne</a:t>
            </a:r>
            <a:r>
              <a:rPr lang="en-GB" dirty="0">
                <a:latin typeface="Chalkboard" panose="03050602040202020205" pitchFamily="66" charset="77"/>
              </a:rPr>
              <a:t>, depending on </a:t>
            </a:r>
            <a:r>
              <a:rPr lang="en-GB" b="1" dirty="0">
                <a:latin typeface="Chalkboard" panose="03050602040202020205" pitchFamily="66" charset="77"/>
              </a:rPr>
              <a:t>loading</a:t>
            </a:r>
            <a:r>
              <a:rPr lang="en-GB" dirty="0">
                <a:latin typeface="Chalkboard" panose="03050602040202020205" pitchFamily="66" charset="77"/>
              </a:rPr>
              <a:t> and </a:t>
            </a:r>
            <a:r>
              <a:rPr lang="en-GB" b="1" dirty="0">
                <a:latin typeface="Chalkboard" panose="03050602040202020205" pitchFamily="66" charset="77"/>
              </a:rPr>
              <a:t>configuration of tritium </a:t>
            </a:r>
          </a:p>
        </p:txBody>
      </p:sp>
      <p:pic>
        <p:nvPicPr>
          <p:cNvPr id="7" name="Picture 2" descr="Figure 1">
            <a:extLst>
              <a:ext uri="{FF2B5EF4-FFF2-40B4-BE49-F238E27FC236}">
                <a16:creationId xmlns:a16="http://schemas.microsoft.com/office/drawing/2014/main" id="{FC33C67E-2E94-5427-585D-AEE645DC8D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42" t="58253" r="43466" b="12272"/>
          <a:stretch/>
        </p:blipFill>
        <p:spPr bwMode="auto">
          <a:xfrm>
            <a:off x="5800177" y="1144719"/>
            <a:ext cx="3069677" cy="1139830"/>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8" name="Picture 7" descr="A close-up of several spheres&#10;&#10;Description automatically generated">
            <a:extLst>
              <a:ext uri="{FF2B5EF4-FFF2-40B4-BE49-F238E27FC236}">
                <a16:creationId xmlns:a16="http://schemas.microsoft.com/office/drawing/2014/main" id="{6E61282B-8D94-4CD0-5DB3-B12F36510EDE}"/>
              </a:ext>
            </a:extLst>
          </p:cNvPr>
          <p:cNvPicPr>
            <a:picLocks noChangeAspect="1"/>
          </p:cNvPicPr>
          <p:nvPr/>
        </p:nvPicPr>
        <p:blipFill rotWithShape="1">
          <a:blip r:embed="rId5"/>
          <a:srcRect l="15413" t="23184" r="19051" b="33002"/>
          <a:stretch/>
        </p:blipFill>
        <p:spPr>
          <a:xfrm>
            <a:off x="8867257" y="960415"/>
            <a:ext cx="3148614" cy="1410428"/>
          </a:xfrm>
          <a:prstGeom prst="rect">
            <a:avLst/>
          </a:prstGeom>
          <a:effectLst>
            <a:softEdge rad="167969"/>
          </a:effectLst>
        </p:spPr>
      </p:pic>
      <p:grpSp>
        <p:nvGrpSpPr>
          <p:cNvPr id="10" name="Group 9">
            <a:extLst>
              <a:ext uri="{FF2B5EF4-FFF2-40B4-BE49-F238E27FC236}">
                <a16:creationId xmlns:a16="http://schemas.microsoft.com/office/drawing/2014/main" id="{44B62DF5-E689-CEED-C41C-80CCF5258A58}"/>
              </a:ext>
            </a:extLst>
          </p:cNvPr>
          <p:cNvGrpSpPr/>
          <p:nvPr/>
        </p:nvGrpSpPr>
        <p:grpSpPr>
          <a:xfrm>
            <a:off x="5500626" y="2267751"/>
            <a:ext cx="3594797" cy="2794663"/>
            <a:chOff x="5617648" y="1147657"/>
            <a:chExt cx="6588000" cy="5320145"/>
          </a:xfrm>
        </p:grpSpPr>
        <p:pic>
          <p:nvPicPr>
            <p:cNvPr id="11" name="Picture 10">
              <a:extLst>
                <a:ext uri="{FF2B5EF4-FFF2-40B4-BE49-F238E27FC236}">
                  <a16:creationId xmlns:a16="http://schemas.microsoft.com/office/drawing/2014/main" id="{639571D8-A385-0BD9-CB22-EECF997A4DB8}"/>
                </a:ext>
              </a:extLst>
            </p:cNvPr>
            <p:cNvPicPr>
              <a:picLocks noChangeAspect="1"/>
            </p:cNvPicPr>
            <p:nvPr/>
          </p:nvPicPr>
          <p:blipFill rotWithShape="1">
            <a:blip r:embed="rId6"/>
            <a:srcRect t="16050" b="21549"/>
            <a:stretch/>
          </p:blipFill>
          <p:spPr>
            <a:xfrm>
              <a:off x="5617648" y="1147657"/>
              <a:ext cx="6588000" cy="5320145"/>
            </a:xfrm>
            <a:prstGeom prst="rect">
              <a:avLst/>
            </a:prstGeom>
          </p:spPr>
        </p:pic>
        <p:sp>
          <p:nvSpPr>
            <p:cNvPr id="12" name="TextBox 11">
              <a:extLst>
                <a:ext uri="{FF2B5EF4-FFF2-40B4-BE49-F238E27FC236}">
                  <a16:creationId xmlns:a16="http://schemas.microsoft.com/office/drawing/2014/main" id="{8E5911B1-C55E-9F47-F58E-8CE09821E771}"/>
                </a:ext>
              </a:extLst>
            </p:cNvPr>
            <p:cNvSpPr txBox="1"/>
            <p:nvPr/>
          </p:nvSpPr>
          <p:spPr>
            <a:xfrm rot="17652049">
              <a:off x="7653975" y="1827708"/>
              <a:ext cx="1517209" cy="451237"/>
            </a:xfrm>
            <a:prstGeom prst="rect">
              <a:avLst/>
            </a:prstGeom>
            <a:noFill/>
          </p:spPr>
          <p:txBody>
            <a:bodyPr wrap="none" rtlCol="0">
              <a:spAutoFit/>
            </a:bodyPr>
            <a:lstStyle/>
            <a:p>
              <a:r>
                <a:rPr lang="en-US" sz="1000" dirty="0">
                  <a:solidFill>
                    <a:srgbClr val="F656FA"/>
                  </a:solidFill>
                </a:rPr>
                <a:t>M </a:t>
              </a:r>
              <a:r>
                <a:rPr lang="en-IT" sz="1000" dirty="0">
                  <a:solidFill>
                    <a:srgbClr val="F656FA"/>
                  </a:solidFill>
                </a:rPr>
                <a:t>single side</a:t>
              </a:r>
            </a:p>
          </p:txBody>
        </p:sp>
        <p:sp>
          <p:nvSpPr>
            <p:cNvPr id="13" name="TextBox 12">
              <a:extLst>
                <a:ext uri="{FF2B5EF4-FFF2-40B4-BE49-F238E27FC236}">
                  <a16:creationId xmlns:a16="http://schemas.microsoft.com/office/drawing/2014/main" id="{33C41C60-26F8-9E54-E09D-3A19C9051F7E}"/>
                </a:ext>
              </a:extLst>
            </p:cNvPr>
            <p:cNvSpPr txBox="1"/>
            <p:nvPr/>
          </p:nvSpPr>
          <p:spPr>
            <a:xfrm rot="19244018">
              <a:off x="9718097" y="4848443"/>
              <a:ext cx="1619283" cy="433811"/>
            </a:xfrm>
            <a:prstGeom prst="rect">
              <a:avLst/>
            </a:prstGeom>
            <a:noFill/>
          </p:spPr>
          <p:txBody>
            <a:bodyPr wrap="none" rtlCol="0">
              <a:spAutoFit/>
            </a:bodyPr>
            <a:lstStyle/>
            <a:p>
              <a:r>
                <a:rPr lang="en-US" sz="1000" dirty="0">
                  <a:solidFill>
                    <a:srgbClr val="00A7FF"/>
                  </a:solidFill>
                </a:rPr>
                <a:t>R double side</a:t>
              </a:r>
              <a:endParaRPr lang="en-IT" sz="1000" dirty="0">
                <a:solidFill>
                  <a:srgbClr val="00A7FF"/>
                </a:solidFill>
              </a:endParaRPr>
            </a:p>
          </p:txBody>
        </p:sp>
        <p:sp>
          <p:nvSpPr>
            <p:cNvPr id="14" name="TextBox 13">
              <a:extLst>
                <a:ext uri="{FF2B5EF4-FFF2-40B4-BE49-F238E27FC236}">
                  <a16:creationId xmlns:a16="http://schemas.microsoft.com/office/drawing/2014/main" id="{953B83D5-62C4-E903-96F0-ED3333214FB8}"/>
                </a:ext>
              </a:extLst>
            </p:cNvPr>
            <p:cNvSpPr txBox="1"/>
            <p:nvPr/>
          </p:nvSpPr>
          <p:spPr>
            <a:xfrm>
              <a:off x="9340177" y="1424062"/>
              <a:ext cx="1960062" cy="704944"/>
            </a:xfrm>
            <a:prstGeom prst="rect">
              <a:avLst/>
            </a:prstGeom>
            <a:noFill/>
          </p:spPr>
          <p:txBody>
            <a:bodyPr wrap="none" rtlCol="0">
              <a:spAutoFit/>
            </a:bodyPr>
            <a:lstStyle/>
            <a:p>
              <a:r>
                <a:rPr lang="en-IT" sz="1000" dirty="0"/>
                <a:t>A=3.5 (8) w*=1.1</a:t>
              </a:r>
            </a:p>
            <a:p>
              <a:r>
                <a:rPr lang="en-IT" sz="1000" dirty="0">
                  <a:solidFill>
                    <a:srgbClr val="00A7FF"/>
                  </a:solidFill>
                </a:rPr>
                <a:t>W=40Å</a:t>
              </a:r>
              <a:r>
                <a:rPr lang="en-IT" sz="1000" dirty="0"/>
                <a:t>.</a:t>
              </a:r>
              <a:r>
                <a:rPr lang="en-IT" sz="1000" dirty="0">
                  <a:solidFill>
                    <a:srgbClr val="F656FA"/>
                  </a:solidFill>
                </a:rPr>
                <a:t> </a:t>
              </a:r>
              <a:r>
                <a:rPr lang="en-US" sz="1000" dirty="0">
                  <a:solidFill>
                    <a:srgbClr val="F656FA"/>
                  </a:solidFill>
                </a:rPr>
                <a:t>δ</a:t>
              </a:r>
              <a:r>
                <a:rPr lang="en-IT" sz="1000" dirty="0">
                  <a:solidFill>
                    <a:srgbClr val="F656FA"/>
                  </a:solidFill>
                </a:rPr>
                <a:t>=3Å </a:t>
              </a:r>
            </a:p>
          </p:txBody>
        </p:sp>
        <p:sp>
          <p:nvSpPr>
            <p:cNvPr id="15" name="Freeform 14">
              <a:extLst>
                <a:ext uri="{FF2B5EF4-FFF2-40B4-BE49-F238E27FC236}">
                  <a16:creationId xmlns:a16="http://schemas.microsoft.com/office/drawing/2014/main" id="{E6F84583-C31B-ABAA-E951-A614736A8173}"/>
                </a:ext>
              </a:extLst>
            </p:cNvPr>
            <p:cNvSpPr/>
            <p:nvPr/>
          </p:nvSpPr>
          <p:spPr>
            <a:xfrm>
              <a:off x="6943966" y="1275922"/>
              <a:ext cx="4362333" cy="4362333"/>
            </a:xfrm>
            <a:custGeom>
              <a:avLst/>
              <a:gdLst>
                <a:gd name="connsiteX0" fmla="*/ 2041071 w 4637314"/>
                <a:gd name="connsiteY0" fmla="*/ 0 h 4637314"/>
                <a:gd name="connsiteX1" fmla="*/ 4620985 w 4637314"/>
                <a:gd name="connsiteY1" fmla="*/ 0 h 4637314"/>
                <a:gd name="connsiteX2" fmla="*/ 4637314 w 4637314"/>
                <a:gd name="connsiteY2" fmla="*/ 930728 h 4637314"/>
                <a:gd name="connsiteX3" fmla="*/ 3657600 w 4637314"/>
                <a:gd name="connsiteY3" fmla="*/ 1894114 h 4637314"/>
                <a:gd name="connsiteX4" fmla="*/ 2286000 w 4637314"/>
                <a:gd name="connsiteY4" fmla="*/ 2922814 h 4637314"/>
                <a:gd name="connsiteX5" fmla="*/ 1387928 w 4637314"/>
                <a:gd name="connsiteY5" fmla="*/ 3510643 h 4637314"/>
                <a:gd name="connsiteX6" fmla="*/ 783771 w 4637314"/>
                <a:gd name="connsiteY6" fmla="*/ 3886200 h 4637314"/>
                <a:gd name="connsiteX7" fmla="*/ 408214 w 4637314"/>
                <a:gd name="connsiteY7" fmla="*/ 4147457 h 4637314"/>
                <a:gd name="connsiteX8" fmla="*/ 179614 w 4637314"/>
                <a:gd name="connsiteY8" fmla="*/ 4327071 h 4637314"/>
                <a:gd name="connsiteX9" fmla="*/ 65314 w 4637314"/>
                <a:gd name="connsiteY9" fmla="*/ 4457700 h 4637314"/>
                <a:gd name="connsiteX10" fmla="*/ 32657 w 4637314"/>
                <a:gd name="connsiteY10" fmla="*/ 4588328 h 4637314"/>
                <a:gd name="connsiteX11" fmla="*/ 16328 w 4637314"/>
                <a:gd name="connsiteY11" fmla="*/ 4637314 h 4637314"/>
                <a:gd name="connsiteX12" fmla="*/ 0 w 4637314"/>
                <a:gd name="connsiteY12" fmla="*/ 4408714 h 4637314"/>
                <a:gd name="connsiteX13" fmla="*/ 163285 w 4637314"/>
                <a:gd name="connsiteY13" fmla="*/ 4049485 h 4637314"/>
                <a:gd name="connsiteX14" fmla="*/ 522514 w 4637314"/>
                <a:gd name="connsiteY14" fmla="*/ 3265714 h 4637314"/>
                <a:gd name="connsiteX15" fmla="*/ 1240971 w 4637314"/>
                <a:gd name="connsiteY15" fmla="*/ 1943100 h 4637314"/>
                <a:gd name="connsiteX16" fmla="*/ 1534885 w 4637314"/>
                <a:gd name="connsiteY16" fmla="*/ 1224643 h 4637314"/>
                <a:gd name="connsiteX17" fmla="*/ 1943100 w 4637314"/>
                <a:gd name="connsiteY17" fmla="*/ 244928 h 4637314"/>
                <a:gd name="connsiteX18" fmla="*/ 2041071 w 4637314"/>
                <a:gd name="connsiteY18" fmla="*/ 0 h 463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7314" h="4637314">
                  <a:moveTo>
                    <a:pt x="2041071" y="0"/>
                  </a:moveTo>
                  <a:lnTo>
                    <a:pt x="4620985" y="0"/>
                  </a:lnTo>
                  <a:lnTo>
                    <a:pt x="4637314" y="930728"/>
                  </a:lnTo>
                  <a:lnTo>
                    <a:pt x="3657600" y="1894114"/>
                  </a:lnTo>
                  <a:lnTo>
                    <a:pt x="2286000" y="2922814"/>
                  </a:lnTo>
                  <a:lnTo>
                    <a:pt x="1387928" y="3510643"/>
                  </a:lnTo>
                  <a:lnTo>
                    <a:pt x="783771" y="3886200"/>
                  </a:lnTo>
                  <a:lnTo>
                    <a:pt x="408214" y="4147457"/>
                  </a:lnTo>
                  <a:lnTo>
                    <a:pt x="179614" y="4327071"/>
                  </a:lnTo>
                  <a:lnTo>
                    <a:pt x="65314" y="4457700"/>
                  </a:lnTo>
                  <a:lnTo>
                    <a:pt x="32657" y="4588328"/>
                  </a:lnTo>
                  <a:lnTo>
                    <a:pt x="16328" y="4637314"/>
                  </a:lnTo>
                  <a:lnTo>
                    <a:pt x="0" y="4408714"/>
                  </a:lnTo>
                  <a:lnTo>
                    <a:pt x="163285" y="4049485"/>
                  </a:lnTo>
                  <a:lnTo>
                    <a:pt x="522514" y="3265714"/>
                  </a:lnTo>
                  <a:lnTo>
                    <a:pt x="1240971" y="1943100"/>
                  </a:lnTo>
                  <a:lnTo>
                    <a:pt x="1534885" y="1224643"/>
                  </a:lnTo>
                  <a:lnTo>
                    <a:pt x="1943100" y="244928"/>
                  </a:lnTo>
                  <a:lnTo>
                    <a:pt x="2041071" y="0"/>
                  </a:lnTo>
                  <a:close/>
                </a:path>
              </a:pathLst>
            </a:custGeom>
            <a:solidFill>
              <a:srgbClr val="F656FA">
                <a:alpha val="90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000"/>
            </a:p>
          </p:txBody>
        </p:sp>
        <p:sp>
          <p:nvSpPr>
            <p:cNvPr id="16" name="Freeform 15">
              <a:extLst>
                <a:ext uri="{FF2B5EF4-FFF2-40B4-BE49-F238E27FC236}">
                  <a16:creationId xmlns:a16="http://schemas.microsoft.com/office/drawing/2014/main" id="{43D411FE-85B8-8761-A16C-CB84349F2A35}"/>
                </a:ext>
              </a:extLst>
            </p:cNvPr>
            <p:cNvSpPr/>
            <p:nvPr/>
          </p:nvSpPr>
          <p:spPr>
            <a:xfrm>
              <a:off x="6943966" y="2207292"/>
              <a:ext cx="4331613" cy="3348552"/>
            </a:xfrm>
            <a:custGeom>
              <a:avLst/>
              <a:gdLst>
                <a:gd name="connsiteX0" fmla="*/ 4604657 w 4604657"/>
                <a:gd name="connsiteY0" fmla="*/ 0 h 3559629"/>
                <a:gd name="connsiteX1" fmla="*/ 4490357 w 4604657"/>
                <a:gd name="connsiteY1" fmla="*/ 1289957 h 3559629"/>
                <a:gd name="connsiteX2" fmla="*/ 4327072 w 4604657"/>
                <a:gd name="connsiteY2" fmla="*/ 2008415 h 3559629"/>
                <a:gd name="connsiteX3" fmla="*/ 4082143 w 4604657"/>
                <a:gd name="connsiteY3" fmla="*/ 2530929 h 3559629"/>
                <a:gd name="connsiteX4" fmla="*/ 3739243 w 4604657"/>
                <a:gd name="connsiteY4" fmla="*/ 2922815 h 3559629"/>
                <a:gd name="connsiteX5" fmla="*/ 3184072 w 4604657"/>
                <a:gd name="connsiteY5" fmla="*/ 3184072 h 3559629"/>
                <a:gd name="connsiteX6" fmla="*/ 2449286 w 4604657"/>
                <a:gd name="connsiteY6" fmla="*/ 3347357 h 3559629"/>
                <a:gd name="connsiteX7" fmla="*/ 1698172 w 4604657"/>
                <a:gd name="connsiteY7" fmla="*/ 3429000 h 3559629"/>
                <a:gd name="connsiteX8" fmla="*/ 996043 w 4604657"/>
                <a:gd name="connsiteY8" fmla="*/ 3494315 h 3559629"/>
                <a:gd name="connsiteX9" fmla="*/ 97972 w 4604657"/>
                <a:gd name="connsiteY9" fmla="*/ 3559629 h 3559629"/>
                <a:gd name="connsiteX10" fmla="*/ 97972 w 4604657"/>
                <a:gd name="connsiteY10" fmla="*/ 3559629 h 3559629"/>
                <a:gd name="connsiteX11" fmla="*/ 0 w 4604657"/>
                <a:gd name="connsiteY11" fmla="*/ 3494315 h 3559629"/>
                <a:gd name="connsiteX12" fmla="*/ 0 w 4604657"/>
                <a:gd name="connsiteY12" fmla="*/ 3494315 h 3559629"/>
                <a:gd name="connsiteX13" fmla="*/ 522514 w 4604657"/>
                <a:gd name="connsiteY13" fmla="*/ 3412672 h 3559629"/>
                <a:gd name="connsiteX14" fmla="*/ 1126672 w 4604657"/>
                <a:gd name="connsiteY14" fmla="*/ 3249386 h 3559629"/>
                <a:gd name="connsiteX15" fmla="*/ 1469572 w 4604657"/>
                <a:gd name="connsiteY15" fmla="*/ 3037115 h 3559629"/>
                <a:gd name="connsiteX16" fmla="*/ 1714500 w 4604657"/>
                <a:gd name="connsiteY16" fmla="*/ 2792186 h 3559629"/>
                <a:gd name="connsiteX17" fmla="*/ 1877786 w 4604657"/>
                <a:gd name="connsiteY17" fmla="*/ 2481943 h 3559629"/>
                <a:gd name="connsiteX18" fmla="*/ 1959429 w 4604657"/>
                <a:gd name="connsiteY18" fmla="*/ 2204357 h 3559629"/>
                <a:gd name="connsiteX19" fmla="*/ 2204357 w 4604657"/>
                <a:gd name="connsiteY19" fmla="*/ 2041072 h 3559629"/>
                <a:gd name="connsiteX20" fmla="*/ 3249386 w 4604657"/>
                <a:gd name="connsiteY20" fmla="*/ 1289957 h 3559629"/>
                <a:gd name="connsiteX21" fmla="*/ 4131129 w 4604657"/>
                <a:gd name="connsiteY21" fmla="*/ 506186 h 3559629"/>
                <a:gd name="connsiteX22" fmla="*/ 4588329 w 4604657"/>
                <a:gd name="connsiteY22" fmla="*/ 65315 h 35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4657" h="3559629">
                  <a:moveTo>
                    <a:pt x="4604657" y="0"/>
                  </a:moveTo>
                  <a:lnTo>
                    <a:pt x="4490357" y="1289957"/>
                  </a:lnTo>
                  <a:lnTo>
                    <a:pt x="4327072" y="2008415"/>
                  </a:lnTo>
                  <a:lnTo>
                    <a:pt x="4082143" y="2530929"/>
                  </a:lnTo>
                  <a:lnTo>
                    <a:pt x="3739243" y="2922815"/>
                  </a:lnTo>
                  <a:lnTo>
                    <a:pt x="3184072" y="3184072"/>
                  </a:lnTo>
                  <a:lnTo>
                    <a:pt x="2449286" y="3347357"/>
                  </a:lnTo>
                  <a:lnTo>
                    <a:pt x="1698172" y="3429000"/>
                  </a:lnTo>
                  <a:lnTo>
                    <a:pt x="996043" y="3494315"/>
                  </a:lnTo>
                  <a:lnTo>
                    <a:pt x="97972" y="3559629"/>
                  </a:lnTo>
                  <a:lnTo>
                    <a:pt x="97972" y="3559629"/>
                  </a:lnTo>
                  <a:lnTo>
                    <a:pt x="0" y="3494315"/>
                  </a:lnTo>
                  <a:lnTo>
                    <a:pt x="0" y="3494315"/>
                  </a:lnTo>
                  <a:lnTo>
                    <a:pt x="522514" y="3412672"/>
                  </a:lnTo>
                  <a:lnTo>
                    <a:pt x="1126672" y="3249386"/>
                  </a:lnTo>
                  <a:lnTo>
                    <a:pt x="1469572" y="3037115"/>
                  </a:lnTo>
                  <a:lnTo>
                    <a:pt x="1714500" y="2792186"/>
                  </a:lnTo>
                  <a:lnTo>
                    <a:pt x="1877786" y="2481943"/>
                  </a:lnTo>
                  <a:lnTo>
                    <a:pt x="1959429" y="2204357"/>
                  </a:lnTo>
                  <a:lnTo>
                    <a:pt x="2204357" y="2041072"/>
                  </a:lnTo>
                  <a:lnTo>
                    <a:pt x="3249386" y="1289957"/>
                  </a:lnTo>
                  <a:lnTo>
                    <a:pt x="4131129" y="506186"/>
                  </a:lnTo>
                  <a:lnTo>
                    <a:pt x="4588329" y="65315"/>
                  </a:lnTo>
                </a:path>
              </a:pathLst>
            </a:custGeom>
            <a:solidFill>
              <a:srgbClr val="00A7FF">
                <a:alpha val="153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000"/>
            </a:p>
          </p:txBody>
        </p:sp>
        <p:sp>
          <p:nvSpPr>
            <p:cNvPr id="17" name="TextBox 16">
              <a:extLst>
                <a:ext uri="{FF2B5EF4-FFF2-40B4-BE49-F238E27FC236}">
                  <a16:creationId xmlns:a16="http://schemas.microsoft.com/office/drawing/2014/main" id="{34A209DE-7722-11C1-7B32-02F2DA52950D}"/>
                </a:ext>
              </a:extLst>
            </p:cNvPr>
            <p:cNvSpPr txBox="1"/>
            <p:nvPr/>
          </p:nvSpPr>
          <p:spPr>
            <a:xfrm rot="19152800">
              <a:off x="7958287" y="4612276"/>
              <a:ext cx="1584941" cy="433811"/>
            </a:xfrm>
            <a:prstGeom prst="rect">
              <a:avLst/>
            </a:prstGeom>
            <a:noFill/>
          </p:spPr>
          <p:txBody>
            <a:bodyPr wrap="square" rtlCol="0">
              <a:spAutoFit/>
            </a:bodyPr>
            <a:lstStyle/>
            <a:p>
              <a:r>
                <a:rPr lang="en-US" sz="1000" dirty="0">
                  <a:solidFill>
                    <a:srgbClr val="00A7FF"/>
                  </a:solidFill>
                </a:rPr>
                <a:t>R single side</a:t>
              </a:r>
              <a:endParaRPr lang="en-IT" sz="1000" dirty="0">
                <a:solidFill>
                  <a:srgbClr val="00A7FF"/>
                </a:solidFill>
              </a:endParaRPr>
            </a:p>
          </p:txBody>
        </p:sp>
        <p:sp>
          <p:nvSpPr>
            <p:cNvPr id="18" name="TextBox 17">
              <a:extLst>
                <a:ext uri="{FF2B5EF4-FFF2-40B4-BE49-F238E27FC236}">
                  <a16:creationId xmlns:a16="http://schemas.microsoft.com/office/drawing/2014/main" id="{9D5011A4-6789-4C45-0467-F8C333819E98}"/>
                </a:ext>
              </a:extLst>
            </p:cNvPr>
            <p:cNvSpPr txBox="1"/>
            <p:nvPr/>
          </p:nvSpPr>
          <p:spPr>
            <a:xfrm rot="18970178">
              <a:off x="9597646" y="2599925"/>
              <a:ext cx="1551716" cy="433811"/>
            </a:xfrm>
            <a:prstGeom prst="rect">
              <a:avLst/>
            </a:prstGeom>
            <a:noFill/>
          </p:spPr>
          <p:txBody>
            <a:bodyPr wrap="none" rtlCol="0">
              <a:spAutoFit/>
            </a:bodyPr>
            <a:lstStyle/>
            <a:p>
              <a:r>
                <a:rPr lang="en-US" sz="1000" dirty="0">
                  <a:solidFill>
                    <a:srgbClr val="F656FA"/>
                  </a:solidFill>
                </a:rPr>
                <a:t>I </a:t>
              </a:r>
              <a:r>
                <a:rPr lang="en-IT" sz="1000" dirty="0">
                  <a:solidFill>
                    <a:srgbClr val="F656FA"/>
                  </a:solidFill>
                </a:rPr>
                <a:t>double side</a:t>
              </a:r>
            </a:p>
          </p:txBody>
        </p:sp>
      </p:grpSp>
      <p:pic>
        <p:nvPicPr>
          <p:cNvPr id="19" name="Picture 18" descr="A close up of a black and white texture&#10;&#10;Description automatically generated">
            <a:extLst>
              <a:ext uri="{FF2B5EF4-FFF2-40B4-BE49-F238E27FC236}">
                <a16:creationId xmlns:a16="http://schemas.microsoft.com/office/drawing/2014/main" id="{339C9964-F3D6-3CB7-5BA3-225B781ABF7D}"/>
              </a:ext>
            </a:extLst>
          </p:cNvPr>
          <p:cNvPicPr>
            <a:picLocks noChangeAspect="1"/>
          </p:cNvPicPr>
          <p:nvPr/>
        </p:nvPicPr>
        <p:blipFill>
          <a:blip r:embed="rId7"/>
          <a:stretch>
            <a:fillRect/>
          </a:stretch>
        </p:blipFill>
        <p:spPr>
          <a:xfrm>
            <a:off x="65443" y="3731041"/>
            <a:ext cx="2726629" cy="2436741"/>
          </a:xfrm>
          <a:prstGeom prst="rect">
            <a:avLst/>
          </a:prstGeom>
          <a:effectLst>
            <a:softEdge rad="201069"/>
          </a:effectLst>
        </p:spPr>
      </p:pic>
      <p:sp>
        <p:nvSpPr>
          <p:cNvPr id="21" name="TextBox 20">
            <a:extLst>
              <a:ext uri="{FF2B5EF4-FFF2-40B4-BE49-F238E27FC236}">
                <a16:creationId xmlns:a16="http://schemas.microsoft.com/office/drawing/2014/main" id="{264657E5-60B5-5011-D5DE-5E9116883BD5}"/>
              </a:ext>
            </a:extLst>
          </p:cNvPr>
          <p:cNvSpPr txBox="1"/>
          <p:nvPr/>
        </p:nvSpPr>
        <p:spPr>
          <a:xfrm>
            <a:off x="5223792" y="5009917"/>
            <a:ext cx="6902765" cy="923330"/>
          </a:xfrm>
          <a:prstGeom prst="rect">
            <a:avLst/>
          </a:prstGeom>
          <a:noFill/>
        </p:spPr>
        <p:txBody>
          <a:bodyPr wrap="square">
            <a:spAutoFit/>
          </a:bodyPr>
          <a:lstStyle/>
          <a:p>
            <a:pPr marL="285750" indent="-285750">
              <a:buFont typeface="Wingdings" pitchFamily="2" charset="2"/>
              <a:buChar char="ü"/>
            </a:pPr>
            <a:r>
              <a:rPr lang="en-GB" dirty="0">
                <a:latin typeface="Chalkboard" panose="03050602040202020205" pitchFamily="66" charset="77"/>
              </a:rPr>
              <a:t>Graphene is </a:t>
            </a:r>
            <a:r>
              <a:rPr lang="en-GB" b="1" dirty="0">
                <a:latin typeface="Chalkboard" panose="03050602040202020205" pitchFamily="66" charset="77"/>
              </a:rPr>
              <a:t>nanoporous</a:t>
            </a:r>
          </a:p>
          <a:p>
            <a:pPr lvl="1"/>
            <a:r>
              <a:rPr lang="en-GB" dirty="0">
                <a:latin typeface="Chalkboard" panose="03050602040202020205" pitchFamily="66" charset="77"/>
              </a:rPr>
              <a:t>→ tritium loading, diffusion of He, β electrons interaction and vibrational properties are </a:t>
            </a:r>
            <a:r>
              <a:rPr lang="en-GB" b="1" dirty="0">
                <a:latin typeface="Chalkboard" panose="03050602040202020205" pitchFamily="66" charset="77"/>
              </a:rPr>
              <a:t>influenced by the structure</a:t>
            </a:r>
          </a:p>
        </p:txBody>
      </p:sp>
      <p:grpSp>
        <p:nvGrpSpPr>
          <p:cNvPr id="4" name="Group 3">
            <a:extLst>
              <a:ext uri="{FF2B5EF4-FFF2-40B4-BE49-F238E27FC236}">
                <a16:creationId xmlns:a16="http://schemas.microsoft.com/office/drawing/2014/main" id="{D51071F9-BABA-0B93-3327-38F336F394C1}"/>
              </a:ext>
            </a:extLst>
          </p:cNvPr>
          <p:cNvGrpSpPr/>
          <p:nvPr/>
        </p:nvGrpSpPr>
        <p:grpSpPr>
          <a:xfrm>
            <a:off x="1539983" y="3757810"/>
            <a:ext cx="3694362" cy="2081497"/>
            <a:chOff x="1539983" y="3757810"/>
            <a:chExt cx="3694362" cy="2081497"/>
          </a:xfrm>
        </p:grpSpPr>
        <p:pic>
          <p:nvPicPr>
            <p:cNvPr id="22" name="Picture 21" descr="A close-up of a molecule&#10;&#10;Description automatically generated">
              <a:extLst>
                <a:ext uri="{FF2B5EF4-FFF2-40B4-BE49-F238E27FC236}">
                  <a16:creationId xmlns:a16="http://schemas.microsoft.com/office/drawing/2014/main" id="{BA59851B-979B-EDEF-2CA9-07559CE6789C}"/>
                </a:ext>
              </a:extLst>
            </p:cNvPr>
            <p:cNvPicPr>
              <a:picLocks noChangeAspect="1"/>
            </p:cNvPicPr>
            <p:nvPr/>
          </p:nvPicPr>
          <p:blipFill>
            <a:blip r:embed="rId8"/>
            <a:srcRect l="4106" t="11432" r="27626" b="10885"/>
            <a:stretch/>
          </p:blipFill>
          <p:spPr>
            <a:xfrm>
              <a:off x="2897623" y="3757810"/>
              <a:ext cx="2336722" cy="2081497"/>
            </a:xfrm>
            <a:prstGeom prst="ellipse">
              <a:avLst/>
            </a:prstGeom>
            <a:ln w="28575">
              <a:solidFill>
                <a:srgbClr val="6FE9FF"/>
              </a:solidFill>
            </a:ln>
            <a:effectLst>
              <a:softEdge rad="0"/>
            </a:effectLst>
          </p:spPr>
        </p:pic>
        <p:sp>
          <p:nvSpPr>
            <p:cNvPr id="23" name="Oval 22">
              <a:extLst>
                <a:ext uri="{FF2B5EF4-FFF2-40B4-BE49-F238E27FC236}">
                  <a16:creationId xmlns:a16="http://schemas.microsoft.com/office/drawing/2014/main" id="{02422E38-DA8F-FC3D-426E-86DCD65E344E}"/>
                </a:ext>
              </a:extLst>
            </p:cNvPr>
            <p:cNvSpPr/>
            <p:nvPr/>
          </p:nvSpPr>
          <p:spPr>
            <a:xfrm>
              <a:off x="1539983" y="5033614"/>
              <a:ext cx="145380" cy="136646"/>
            </a:xfrm>
            <a:prstGeom prst="ellipse">
              <a:avLst/>
            </a:prstGeom>
            <a:noFill/>
            <a:ln w="19050">
              <a:solidFill>
                <a:srgbClr val="6FE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25" name="Straight Connector 24">
              <a:extLst>
                <a:ext uri="{FF2B5EF4-FFF2-40B4-BE49-F238E27FC236}">
                  <a16:creationId xmlns:a16="http://schemas.microsoft.com/office/drawing/2014/main" id="{C98031AC-2601-4653-7039-3E958FFA7157}"/>
                </a:ext>
              </a:extLst>
            </p:cNvPr>
            <p:cNvCxnSpPr>
              <a:cxnSpLocks/>
              <a:stCxn id="23" idx="1"/>
            </p:cNvCxnSpPr>
            <p:nvPr/>
          </p:nvCxnSpPr>
          <p:spPr>
            <a:xfrm flipV="1">
              <a:off x="1561273" y="3957875"/>
              <a:ext cx="1782562" cy="1095750"/>
            </a:xfrm>
            <a:prstGeom prst="line">
              <a:avLst/>
            </a:prstGeom>
            <a:ln w="22225">
              <a:solidFill>
                <a:srgbClr val="6FE9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1045D55-9297-BDF6-7BF2-2E527A7FC59F}"/>
                </a:ext>
              </a:extLst>
            </p:cNvPr>
            <p:cNvCxnSpPr>
              <a:cxnSpLocks/>
            </p:cNvCxnSpPr>
            <p:nvPr/>
          </p:nvCxnSpPr>
          <p:spPr>
            <a:xfrm>
              <a:off x="1556403" y="5170260"/>
              <a:ext cx="2262562" cy="669047"/>
            </a:xfrm>
            <a:prstGeom prst="line">
              <a:avLst/>
            </a:prstGeom>
            <a:ln w="22225">
              <a:solidFill>
                <a:srgbClr val="6FE9FF"/>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AEE9337-8421-F0A0-A4C7-89BB6390ACE8}"/>
              </a:ext>
            </a:extLst>
          </p:cNvPr>
          <p:cNvSpPr txBox="1"/>
          <p:nvPr/>
        </p:nvSpPr>
        <p:spPr>
          <a:xfrm>
            <a:off x="2876001" y="5993105"/>
            <a:ext cx="9436535" cy="369332"/>
          </a:xfrm>
          <a:prstGeom prst="rect">
            <a:avLst/>
          </a:prstGeom>
          <a:noFill/>
          <a:effectLst>
            <a:glow rad="88900">
              <a:schemeClr val="accent2">
                <a:satMod val="175000"/>
                <a:alpha val="40000"/>
              </a:schemeClr>
            </a:glow>
          </a:effectLst>
        </p:spPr>
        <p:txBody>
          <a:bodyPr wrap="square">
            <a:spAutoFit/>
          </a:bodyPr>
          <a:lstStyle/>
          <a:p>
            <a:r>
              <a:rPr lang="en-GB" dirty="0">
                <a:solidFill>
                  <a:schemeClr val="accent1">
                    <a:lumMod val="75000"/>
                  </a:schemeClr>
                </a:solidFill>
                <a:effectLst>
                  <a:glow rad="63500">
                    <a:schemeClr val="accent2">
                      <a:satMod val="175000"/>
                      <a:alpha val="40000"/>
                    </a:schemeClr>
                  </a:glow>
                </a:effectLst>
                <a:latin typeface="Chalkboard" panose="03050602040202020205" pitchFamily="66" charset="77"/>
              </a:rPr>
              <a:t>Everything depends on </a:t>
            </a:r>
            <a:r>
              <a:rPr lang="en-GB" b="1" dirty="0">
                <a:solidFill>
                  <a:schemeClr val="accent1">
                    <a:lumMod val="75000"/>
                  </a:schemeClr>
                </a:solidFill>
                <a:effectLst>
                  <a:glow rad="63500">
                    <a:schemeClr val="accent2">
                      <a:satMod val="175000"/>
                      <a:alpha val="40000"/>
                    </a:schemeClr>
                  </a:glow>
                </a:effectLst>
                <a:latin typeface="Chalkboard" panose="03050602040202020205" pitchFamily="66" charset="77"/>
              </a:rPr>
              <a:t>graphene structure</a:t>
            </a:r>
            <a:r>
              <a:rPr lang="en-GB" dirty="0">
                <a:solidFill>
                  <a:schemeClr val="accent1">
                    <a:lumMod val="75000"/>
                  </a:schemeClr>
                </a:solidFill>
                <a:effectLst>
                  <a:glow rad="63500">
                    <a:schemeClr val="accent2">
                      <a:satMod val="175000"/>
                      <a:alpha val="40000"/>
                    </a:schemeClr>
                  </a:glow>
                </a:effectLst>
                <a:latin typeface="Chalkboard" panose="03050602040202020205" pitchFamily="66" charset="77"/>
              </a:rPr>
              <a:t>, on </a:t>
            </a:r>
            <a:r>
              <a:rPr lang="en-GB" b="1" dirty="0">
                <a:solidFill>
                  <a:schemeClr val="accent1">
                    <a:lumMod val="75000"/>
                  </a:schemeClr>
                </a:solidFill>
                <a:effectLst>
                  <a:glow rad="63500">
                    <a:schemeClr val="accent2">
                      <a:satMod val="175000"/>
                      <a:alpha val="40000"/>
                    </a:schemeClr>
                  </a:glow>
                </a:effectLst>
                <a:latin typeface="Chalkboard" panose="03050602040202020205" pitchFamily="66" charset="77"/>
              </a:rPr>
              <a:t>tritium loading</a:t>
            </a:r>
            <a:r>
              <a:rPr lang="en-GB" dirty="0">
                <a:solidFill>
                  <a:schemeClr val="accent1">
                    <a:lumMod val="75000"/>
                  </a:schemeClr>
                </a:solidFill>
                <a:effectLst>
                  <a:glow rad="63500">
                    <a:schemeClr val="accent2">
                      <a:satMod val="175000"/>
                      <a:alpha val="40000"/>
                    </a:schemeClr>
                  </a:glow>
                </a:effectLst>
                <a:latin typeface="Chalkboard" panose="03050602040202020205" pitchFamily="66" charset="77"/>
              </a:rPr>
              <a:t> level and </a:t>
            </a:r>
            <a:r>
              <a:rPr lang="en-GB" b="1" dirty="0">
                <a:solidFill>
                  <a:schemeClr val="accent1">
                    <a:lumMod val="75000"/>
                  </a:schemeClr>
                </a:solidFill>
                <a:effectLst>
                  <a:glow rad="63500">
                    <a:schemeClr val="accent2">
                      <a:satMod val="175000"/>
                      <a:alpha val="40000"/>
                    </a:schemeClr>
                  </a:glow>
                </a:effectLst>
                <a:latin typeface="Chalkboard" panose="03050602040202020205" pitchFamily="66" charset="77"/>
              </a:rPr>
              <a:t>distribution</a:t>
            </a:r>
            <a:r>
              <a:rPr lang="en-GB" dirty="0">
                <a:solidFill>
                  <a:schemeClr val="accent1">
                    <a:lumMod val="75000"/>
                  </a:schemeClr>
                </a:solidFill>
                <a:latin typeface="Chalkboard" panose="03050602040202020205" pitchFamily="66" charset="77"/>
              </a:rPr>
              <a:t>!</a:t>
            </a:r>
            <a:endParaRPr lang="en-GB" b="1" dirty="0">
              <a:solidFill>
                <a:schemeClr val="accent1">
                  <a:lumMod val="75000"/>
                </a:schemeClr>
              </a:solidFill>
              <a:latin typeface="Chalkboard" panose="03050602040202020205" pitchFamily="66" charset="77"/>
            </a:endParaRPr>
          </a:p>
        </p:txBody>
      </p:sp>
    </p:spTree>
    <p:extLst>
      <p:ext uri="{BB962C8B-B14F-4D97-AF65-F5344CB8AC3E}">
        <p14:creationId xmlns:p14="http://schemas.microsoft.com/office/powerpoint/2010/main" val="1001799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1"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types of objects&#10;&#10;Description automatically generated with medium confidence">
            <a:extLst>
              <a:ext uri="{FF2B5EF4-FFF2-40B4-BE49-F238E27FC236}">
                <a16:creationId xmlns:a16="http://schemas.microsoft.com/office/drawing/2014/main" id="{4C6B4A0F-744B-3FC4-30C5-F3A510C7570A}"/>
              </a:ext>
            </a:extLst>
          </p:cNvPr>
          <p:cNvPicPr>
            <a:picLocks noChangeAspect="1"/>
          </p:cNvPicPr>
          <p:nvPr/>
        </p:nvPicPr>
        <p:blipFill rotWithShape="1">
          <a:blip r:embed="rId2"/>
          <a:srcRect t="77630" r="67540"/>
          <a:stretch/>
        </p:blipFill>
        <p:spPr>
          <a:xfrm>
            <a:off x="7364112" y="5141042"/>
            <a:ext cx="3916159" cy="1364648"/>
          </a:xfrm>
          <a:prstGeom prst="rect">
            <a:avLst/>
          </a:prstGeom>
        </p:spPr>
      </p:pic>
      <p:sp>
        <p:nvSpPr>
          <p:cNvPr id="2" name="TextBox 1">
            <a:extLst>
              <a:ext uri="{FF2B5EF4-FFF2-40B4-BE49-F238E27FC236}">
                <a16:creationId xmlns:a16="http://schemas.microsoft.com/office/drawing/2014/main" id="{047FCB7A-49A9-8491-B9A7-6B28D41D7966}"/>
              </a:ext>
            </a:extLst>
          </p:cNvPr>
          <p:cNvSpPr txBox="1"/>
          <p:nvPr/>
        </p:nvSpPr>
        <p:spPr>
          <a:xfrm>
            <a:off x="0" y="18510"/>
            <a:ext cx="6184721" cy="523220"/>
          </a:xfrm>
          <a:prstGeom prst="rect">
            <a:avLst/>
          </a:prstGeom>
          <a:noFill/>
        </p:spPr>
        <p:txBody>
          <a:bodyPr wrap="square">
            <a:spAutoFit/>
          </a:bodyPr>
          <a:lstStyle/>
          <a:p>
            <a:pPr>
              <a:buClr>
                <a:srgbClr val="019BC9"/>
              </a:buClr>
            </a:pPr>
            <a:r>
              <a:rPr lang="en-GB" sz="2800" b="1" dirty="0">
                <a:solidFill>
                  <a:srgbClr val="0070C0"/>
                </a:solidFill>
                <a:latin typeface="Chalkboard" panose="03050602040202020205" pitchFamily="66" charset="77"/>
              </a:rPr>
              <a:t>Summary  </a:t>
            </a:r>
            <a:endParaRPr lang="en-GB" sz="2800" b="1" dirty="0">
              <a:latin typeface="Chalkboard" panose="03050602040202020205" pitchFamily="66" charset="77"/>
            </a:endParaRPr>
          </a:p>
        </p:txBody>
      </p:sp>
      <p:pic>
        <p:nvPicPr>
          <p:cNvPr id="6" name="Picture 5" descr="A close-up of several spheres&#10;&#10;Description automatically generated">
            <a:extLst>
              <a:ext uri="{FF2B5EF4-FFF2-40B4-BE49-F238E27FC236}">
                <a16:creationId xmlns:a16="http://schemas.microsoft.com/office/drawing/2014/main" id="{354AB45F-B3C3-BEBE-E5BA-BC429F5936A5}"/>
              </a:ext>
            </a:extLst>
          </p:cNvPr>
          <p:cNvPicPr>
            <a:picLocks noChangeAspect="1"/>
          </p:cNvPicPr>
          <p:nvPr/>
        </p:nvPicPr>
        <p:blipFill rotWithShape="1">
          <a:blip r:embed="rId3"/>
          <a:srcRect l="11950" t="28456" r="42064" b="27730"/>
          <a:stretch/>
        </p:blipFill>
        <p:spPr>
          <a:xfrm>
            <a:off x="9946325" y="5184024"/>
            <a:ext cx="2181527" cy="1285710"/>
          </a:xfrm>
          <a:prstGeom prst="rect">
            <a:avLst/>
          </a:prstGeom>
          <a:effectLst>
            <a:softEdge rad="167969"/>
          </a:effectLst>
        </p:spPr>
      </p:pic>
      <p:sp>
        <p:nvSpPr>
          <p:cNvPr id="7" name="TextBox 6">
            <a:extLst>
              <a:ext uri="{FF2B5EF4-FFF2-40B4-BE49-F238E27FC236}">
                <a16:creationId xmlns:a16="http://schemas.microsoft.com/office/drawing/2014/main" id="{43E43E05-9C0E-2448-1A4B-69AB3AA0A646}"/>
              </a:ext>
            </a:extLst>
          </p:cNvPr>
          <p:cNvSpPr txBox="1"/>
          <p:nvPr/>
        </p:nvSpPr>
        <p:spPr>
          <a:xfrm>
            <a:off x="27071" y="541730"/>
            <a:ext cx="8205270" cy="4093428"/>
          </a:xfrm>
          <a:prstGeom prst="rect">
            <a:avLst/>
          </a:prstGeom>
          <a:noFill/>
        </p:spPr>
        <p:txBody>
          <a:bodyPr wrap="square">
            <a:spAutoFit/>
          </a:bodyPr>
          <a:lstStyle/>
          <a:p>
            <a:pPr marL="342900" indent="-342900">
              <a:buClr>
                <a:schemeClr val="accent1">
                  <a:lumMod val="75000"/>
                </a:schemeClr>
              </a:buClr>
              <a:buFont typeface="Wingdings" pitchFamily="2" charset="2"/>
              <a:buChar char="ü"/>
            </a:pPr>
            <a:r>
              <a:rPr lang="en-US" sz="2200" dirty="0">
                <a:solidFill>
                  <a:schemeClr val="tx1">
                    <a:lumMod val="95000"/>
                    <a:lumOff val="5000"/>
                  </a:schemeClr>
                </a:solidFill>
                <a:latin typeface="Chalkboard" panose="03050602040202020205" pitchFamily="66" charset="77"/>
              </a:rPr>
              <a:t>The </a:t>
            </a:r>
            <a:r>
              <a:rPr lang="en-US" sz="2200" baseline="30000" dirty="0">
                <a:solidFill>
                  <a:schemeClr val="tx1">
                    <a:lumMod val="95000"/>
                    <a:lumOff val="5000"/>
                  </a:schemeClr>
                </a:solidFill>
                <a:latin typeface="Chalkboard" panose="03050602040202020205" pitchFamily="66" charset="77"/>
              </a:rPr>
              <a:t>3</a:t>
            </a:r>
            <a:r>
              <a:rPr lang="en-US" sz="2200" dirty="0">
                <a:solidFill>
                  <a:schemeClr val="tx1">
                    <a:lumMod val="95000"/>
                    <a:lumOff val="5000"/>
                  </a:schemeClr>
                </a:solidFill>
                <a:latin typeface="Chalkboard" panose="03050602040202020205" pitchFamily="66" charset="77"/>
              </a:rPr>
              <a:t>H-He potential for the rate calculation depends on loading level and distribution of tritium</a:t>
            </a:r>
          </a:p>
          <a:p>
            <a:pPr>
              <a:buClr>
                <a:schemeClr val="accent1">
                  <a:lumMod val="75000"/>
                </a:schemeClr>
              </a:buClr>
            </a:pPr>
            <a:endParaRPr lang="en-US" sz="1000" dirty="0">
              <a:solidFill>
                <a:schemeClr val="tx1">
                  <a:lumMod val="95000"/>
                  <a:lumOff val="5000"/>
                </a:schemeClr>
              </a:solidFill>
              <a:latin typeface="Chalkboard" panose="03050602040202020205" pitchFamily="66" charset="77"/>
            </a:endParaRPr>
          </a:p>
          <a:p>
            <a:pPr marL="342900" indent="-342900">
              <a:buClr>
                <a:schemeClr val="accent1">
                  <a:lumMod val="75000"/>
                </a:schemeClr>
              </a:buClr>
              <a:buFont typeface="Wingdings" pitchFamily="2" charset="2"/>
              <a:buChar char="ü"/>
            </a:pPr>
            <a:r>
              <a:rPr lang="en-US" sz="2200" dirty="0">
                <a:latin typeface="Chalkboard" panose="03050602040202020205" pitchFamily="66" charset="77"/>
              </a:rPr>
              <a:t>He detaches and diffuses through the structure </a:t>
            </a:r>
          </a:p>
          <a:p>
            <a:pPr marL="342900" indent="-342900">
              <a:buClr>
                <a:schemeClr val="accent1">
                  <a:lumMod val="75000"/>
                </a:schemeClr>
              </a:buClr>
              <a:buFont typeface="Wingdings" pitchFamily="2" charset="2"/>
              <a:buChar char="ü"/>
            </a:pPr>
            <a:endParaRPr lang="en-US" sz="1000" dirty="0">
              <a:latin typeface="Chalkboard" panose="03050602040202020205" pitchFamily="66" charset="77"/>
            </a:endParaRPr>
          </a:p>
          <a:p>
            <a:pPr marL="342900" indent="-342900">
              <a:buClr>
                <a:schemeClr val="accent1">
                  <a:lumMod val="75000"/>
                </a:schemeClr>
              </a:buClr>
              <a:buFont typeface="Wingdings" pitchFamily="2" charset="2"/>
              <a:buChar char="ü"/>
            </a:pPr>
            <a:r>
              <a:rPr lang="en-US" sz="2200" dirty="0">
                <a:latin typeface="Chalkboard" panose="03050602040202020205" pitchFamily="66" charset="77"/>
              </a:rPr>
              <a:t>Specific vibrational modes are activated that could be detected in coincidence with the decay/capture </a:t>
            </a:r>
          </a:p>
          <a:p>
            <a:pPr lvl="1">
              <a:buClr>
                <a:schemeClr val="accent1">
                  <a:lumMod val="75000"/>
                </a:schemeClr>
              </a:buClr>
            </a:pPr>
            <a:endParaRPr lang="en-US" sz="1000" dirty="0">
              <a:solidFill>
                <a:srgbClr val="FF0000"/>
              </a:solidFill>
              <a:latin typeface="Chalkboard" panose="03050602040202020205" pitchFamily="66" charset="77"/>
            </a:endParaRPr>
          </a:p>
          <a:p>
            <a:pPr marL="342900" indent="-342900">
              <a:buClr>
                <a:schemeClr val="accent1">
                  <a:lumMod val="75000"/>
                </a:schemeClr>
              </a:buClr>
              <a:buFont typeface="Wingdings" pitchFamily="2" charset="2"/>
              <a:buChar char="ü"/>
            </a:pPr>
            <a:r>
              <a:rPr lang="en-US" sz="2200" dirty="0">
                <a:solidFill>
                  <a:schemeClr val="tx1">
                    <a:lumMod val="95000"/>
                    <a:lumOff val="5000"/>
                  </a:schemeClr>
                </a:solidFill>
                <a:latin typeface="Chalkboard" panose="03050602040202020205" pitchFamily="66" charset="77"/>
              </a:rPr>
              <a:t>β electrons may create defects in the material in very specific conditions </a:t>
            </a:r>
          </a:p>
          <a:p>
            <a:pPr marL="342900" indent="-342900">
              <a:buClr>
                <a:schemeClr val="accent1">
                  <a:lumMod val="75000"/>
                </a:schemeClr>
              </a:buClr>
              <a:buFont typeface="Wingdings" pitchFamily="2" charset="2"/>
              <a:buChar char="ü"/>
            </a:pPr>
            <a:endParaRPr lang="en-US" sz="1000" dirty="0">
              <a:solidFill>
                <a:schemeClr val="tx1">
                  <a:lumMod val="95000"/>
                  <a:lumOff val="5000"/>
                </a:schemeClr>
              </a:solidFill>
              <a:latin typeface="Chalkboard" panose="03050602040202020205" pitchFamily="66" charset="77"/>
            </a:endParaRPr>
          </a:p>
          <a:p>
            <a:pPr marL="342900" indent="-342900">
              <a:buClr>
                <a:schemeClr val="accent1">
                  <a:lumMod val="75000"/>
                </a:schemeClr>
              </a:buClr>
              <a:buFont typeface="Wingdings" pitchFamily="2" charset="2"/>
              <a:buChar char="ü"/>
            </a:pPr>
            <a:r>
              <a:rPr lang="en-US" sz="2200" dirty="0">
                <a:solidFill>
                  <a:schemeClr val="tx1">
                    <a:lumMod val="95000"/>
                    <a:lumOff val="5000"/>
                  </a:schemeClr>
                </a:solidFill>
                <a:latin typeface="Chalkboard" panose="03050602040202020205" pitchFamily="66" charset="77"/>
              </a:rPr>
              <a:t>β electrons interaction and effect depends on tritium loading and distribution and is under study combining MC with MD</a:t>
            </a:r>
            <a:endParaRPr lang="en-US" sz="2200" dirty="0">
              <a:solidFill>
                <a:srgbClr val="FF0000"/>
              </a:solidFill>
              <a:latin typeface="Chalkboard" panose="03050602040202020205" pitchFamily="66" charset="77"/>
            </a:endParaRPr>
          </a:p>
        </p:txBody>
      </p:sp>
      <p:grpSp>
        <p:nvGrpSpPr>
          <p:cNvPr id="9" name="Group 8">
            <a:extLst>
              <a:ext uri="{FF2B5EF4-FFF2-40B4-BE49-F238E27FC236}">
                <a16:creationId xmlns:a16="http://schemas.microsoft.com/office/drawing/2014/main" id="{BD94D28C-AD6E-45CC-9428-14DE509B88C9}"/>
              </a:ext>
            </a:extLst>
          </p:cNvPr>
          <p:cNvGrpSpPr/>
          <p:nvPr/>
        </p:nvGrpSpPr>
        <p:grpSpPr>
          <a:xfrm>
            <a:off x="10245530" y="-63964"/>
            <a:ext cx="1871663" cy="2533080"/>
            <a:chOff x="1388324" y="2651633"/>
            <a:chExt cx="2270782" cy="2938659"/>
          </a:xfrm>
        </p:grpSpPr>
        <p:pic>
          <p:nvPicPr>
            <p:cNvPr id="10" name="Picture 9" descr="A close-up of a graphene structure&#10;&#10;Description automatically generated">
              <a:extLst>
                <a:ext uri="{FF2B5EF4-FFF2-40B4-BE49-F238E27FC236}">
                  <a16:creationId xmlns:a16="http://schemas.microsoft.com/office/drawing/2014/main" id="{27614FD1-FE57-F1DE-379A-38D4B2CC8547}"/>
                </a:ext>
              </a:extLst>
            </p:cNvPr>
            <p:cNvPicPr>
              <a:picLocks noChangeAspect="1"/>
            </p:cNvPicPr>
            <p:nvPr/>
          </p:nvPicPr>
          <p:blipFill>
            <a:blip r:embed="rId4"/>
            <a:srcRect l="25267" r="6354" b="32446"/>
            <a:stretch/>
          </p:blipFill>
          <p:spPr>
            <a:xfrm>
              <a:off x="2681446" y="3302757"/>
              <a:ext cx="551905" cy="545249"/>
            </a:xfrm>
            <a:prstGeom prst="ellipse">
              <a:avLst/>
            </a:prstGeom>
          </p:spPr>
        </p:pic>
        <p:pic>
          <p:nvPicPr>
            <p:cNvPr id="12" name="Picture 11">
              <a:extLst>
                <a:ext uri="{FF2B5EF4-FFF2-40B4-BE49-F238E27FC236}">
                  <a16:creationId xmlns:a16="http://schemas.microsoft.com/office/drawing/2014/main" id="{175D573E-548B-74DF-9DA6-DE8FCE86E0C9}"/>
                </a:ext>
              </a:extLst>
            </p:cNvPr>
            <p:cNvPicPr>
              <a:picLocks noChangeAspect="1"/>
            </p:cNvPicPr>
            <p:nvPr/>
          </p:nvPicPr>
          <p:blipFill>
            <a:blip r:embed="rId5"/>
            <a:stretch>
              <a:fillRect/>
            </a:stretch>
          </p:blipFill>
          <p:spPr>
            <a:xfrm>
              <a:off x="1388324" y="2651633"/>
              <a:ext cx="2270782" cy="2938659"/>
            </a:xfrm>
            <a:prstGeom prst="rect">
              <a:avLst/>
            </a:prstGeom>
          </p:spPr>
        </p:pic>
      </p:grpSp>
      <p:pic>
        <p:nvPicPr>
          <p:cNvPr id="22" name="Picture 21">
            <a:extLst>
              <a:ext uri="{FF2B5EF4-FFF2-40B4-BE49-F238E27FC236}">
                <a16:creationId xmlns:a16="http://schemas.microsoft.com/office/drawing/2014/main" id="{1E10E681-03FD-1E2D-7316-5C0DBF2DB23C}"/>
              </a:ext>
            </a:extLst>
          </p:cNvPr>
          <p:cNvPicPr>
            <a:picLocks noChangeAspect="1"/>
          </p:cNvPicPr>
          <p:nvPr/>
        </p:nvPicPr>
        <p:blipFill rotWithShape="1">
          <a:blip r:embed="rId6"/>
          <a:srcRect t="8864" r="51068" b="53419"/>
          <a:stretch/>
        </p:blipFill>
        <p:spPr>
          <a:xfrm>
            <a:off x="8000887" y="-50716"/>
            <a:ext cx="2270781" cy="2265118"/>
          </a:xfrm>
          <a:prstGeom prst="rect">
            <a:avLst/>
          </a:prstGeom>
        </p:spPr>
      </p:pic>
      <p:sp>
        <p:nvSpPr>
          <p:cNvPr id="25" name="TextBox 24">
            <a:extLst>
              <a:ext uri="{FF2B5EF4-FFF2-40B4-BE49-F238E27FC236}">
                <a16:creationId xmlns:a16="http://schemas.microsoft.com/office/drawing/2014/main" id="{A8247938-A3C9-4A8B-B7AD-6604DEB9C5D3}"/>
              </a:ext>
            </a:extLst>
          </p:cNvPr>
          <p:cNvSpPr txBox="1"/>
          <p:nvPr/>
        </p:nvSpPr>
        <p:spPr>
          <a:xfrm>
            <a:off x="8625500" y="289942"/>
            <a:ext cx="1241732" cy="276999"/>
          </a:xfrm>
          <a:prstGeom prst="rect">
            <a:avLst/>
          </a:prstGeom>
          <a:noFill/>
        </p:spPr>
        <p:txBody>
          <a:bodyPr wrap="square">
            <a:spAutoFit/>
          </a:bodyPr>
          <a:lstStyle/>
          <a:p>
            <a:r>
              <a:rPr lang="en-GB" sz="1200" dirty="0">
                <a:latin typeface="Chalkboard" panose="03050602040202020205" pitchFamily="66" charset="77"/>
              </a:rPr>
              <a:t>Vertical pot</a:t>
            </a:r>
          </a:p>
        </p:txBody>
      </p:sp>
      <p:grpSp>
        <p:nvGrpSpPr>
          <p:cNvPr id="27" name="Group 26">
            <a:extLst>
              <a:ext uri="{FF2B5EF4-FFF2-40B4-BE49-F238E27FC236}">
                <a16:creationId xmlns:a16="http://schemas.microsoft.com/office/drawing/2014/main" id="{86D7D13E-AD76-9F61-022E-1DE1EADE014A}"/>
              </a:ext>
            </a:extLst>
          </p:cNvPr>
          <p:cNvGrpSpPr/>
          <p:nvPr/>
        </p:nvGrpSpPr>
        <p:grpSpPr>
          <a:xfrm>
            <a:off x="8608927" y="221424"/>
            <a:ext cx="1402528" cy="1216098"/>
            <a:chOff x="6341013" y="3534230"/>
            <a:chExt cx="2244515" cy="1821484"/>
          </a:xfrm>
        </p:grpSpPr>
        <p:sp>
          <p:nvSpPr>
            <p:cNvPr id="28" name="Freeform 27">
              <a:extLst>
                <a:ext uri="{FF2B5EF4-FFF2-40B4-BE49-F238E27FC236}">
                  <a16:creationId xmlns:a16="http://schemas.microsoft.com/office/drawing/2014/main" id="{7D59A5E7-C173-4834-7A76-1F38A3F29170}"/>
                </a:ext>
              </a:extLst>
            </p:cNvPr>
            <p:cNvSpPr/>
            <p:nvPr/>
          </p:nvSpPr>
          <p:spPr>
            <a:xfrm>
              <a:off x="6411955" y="4294215"/>
              <a:ext cx="2173573" cy="743901"/>
            </a:xfrm>
            <a:custGeom>
              <a:avLst/>
              <a:gdLst>
                <a:gd name="connsiteX0" fmla="*/ 0 w 2173573"/>
                <a:gd name="connsiteY0" fmla="*/ 0 h 2101980"/>
                <a:gd name="connsiteX1" fmla="*/ 29980 w 2173573"/>
                <a:gd name="connsiteY1" fmla="*/ 824459 h 2101980"/>
                <a:gd name="connsiteX2" fmla="*/ 59960 w 2173573"/>
                <a:gd name="connsiteY2" fmla="*/ 1648918 h 2101980"/>
                <a:gd name="connsiteX3" fmla="*/ 134911 w 2173573"/>
                <a:gd name="connsiteY3" fmla="*/ 2098623 h 2101980"/>
                <a:gd name="connsiteX4" fmla="*/ 239842 w 2173573"/>
                <a:gd name="connsiteY4" fmla="*/ 1828800 h 2101980"/>
                <a:gd name="connsiteX5" fmla="*/ 389744 w 2173573"/>
                <a:gd name="connsiteY5" fmla="*/ 1364105 h 2101980"/>
                <a:gd name="connsiteX6" fmla="*/ 569626 w 2173573"/>
                <a:gd name="connsiteY6" fmla="*/ 1109272 h 2101980"/>
                <a:gd name="connsiteX7" fmla="*/ 854439 w 2173573"/>
                <a:gd name="connsiteY7" fmla="*/ 1019331 h 2101980"/>
                <a:gd name="connsiteX8" fmla="*/ 1573967 w 2173573"/>
                <a:gd name="connsiteY8" fmla="*/ 989351 h 2101980"/>
                <a:gd name="connsiteX9" fmla="*/ 2173573 w 2173573"/>
                <a:gd name="connsiteY9" fmla="*/ 989351 h 21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573" h="2101980">
                  <a:moveTo>
                    <a:pt x="0" y="0"/>
                  </a:moveTo>
                  <a:lnTo>
                    <a:pt x="29980" y="824459"/>
                  </a:lnTo>
                  <a:cubicBezTo>
                    <a:pt x="39973" y="1099279"/>
                    <a:pt x="42472" y="1436557"/>
                    <a:pt x="59960" y="1648918"/>
                  </a:cubicBezTo>
                  <a:cubicBezTo>
                    <a:pt x="77449" y="1861279"/>
                    <a:pt x="104931" y="2068643"/>
                    <a:pt x="134911" y="2098623"/>
                  </a:cubicBezTo>
                  <a:cubicBezTo>
                    <a:pt x="164891" y="2128603"/>
                    <a:pt x="197370" y="1951220"/>
                    <a:pt x="239842" y="1828800"/>
                  </a:cubicBezTo>
                  <a:cubicBezTo>
                    <a:pt x="282314" y="1706380"/>
                    <a:pt x="334780" y="1484026"/>
                    <a:pt x="389744" y="1364105"/>
                  </a:cubicBezTo>
                  <a:cubicBezTo>
                    <a:pt x="444708" y="1244184"/>
                    <a:pt x="492177" y="1166734"/>
                    <a:pt x="569626" y="1109272"/>
                  </a:cubicBezTo>
                  <a:cubicBezTo>
                    <a:pt x="647075" y="1051810"/>
                    <a:pt x="687049" y="1039318"/>
                    <a:pt x="854439" y="1019331"/>
                  </a:cubicBezTo>
                  <a:cubicBezTo>
                    <a:pt x="1021829" y="999344"/>
                    <a:pt x="1354111" y="994348"/>
                    <a:pt x="1573967" y="989351"/>
                  </a:cubicBezTo>
                  <a:cubicBezTo>
                    <a:pt x="1793823" y="984354"/>
                    <a:pt x="1983698" y="986852"/>
                    <a:pt x="2173573" y="989351"/>
                  </a:cubicBezTo>
                </a:path>
              </a:pathLst>
            </a:custGeom>
            <a:noFill/>
            <a:ln w="19050">
              <a:solidFill>
                <a:srgbClr val="A738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9" name="Freeform 28">
              <a:extLst>
                <a:ext uri="{FF2B5EF4-FFF2-40B4-BE49-F238E27FC236}">
                  <a16:creationId xmlns:a16="http://schemas.microsoft.com/office/drawing/2014/main" id="{B897A9B7-E252-A1F3-20EF-9D376C55F9B6}"/>
                </a:ext>
              </a:extLst>
            </p:cNvPr>
            <p:cNvSpPr/>
            <p:nvPr/>
          </p:nvSpPr>
          <p:spPr>
            <a:xfrm>
              <a:off x="6388308" y="3976619"/>
              <a:ext cx="2173573" cy="1379095"/>
            </a:xfrm>
            <a:custGeom>
              <a:avLst/>
              <a:gdLst>
                <a:gd name="connsiteX0" fmla="*/ 0 w 2173573"/>
                <a:gd name="connsiteY0" fmla="*/ 0 h 2101980"/>
                <a:gd name="connsiteX1" fmla="*/ 29980 w 2173573"/>
                <a:gd name="connsiteY1" fmla="*/ 824459 h 2101980"/>
                <a:gd name="connsiteX2" fmla="*/ 59960 w 2173573"/>
                <a:gd name="connsiteY2" fmla="*/ 1648918 h 2101980"/>
                <a:gd name="connsiteX3" fmla="*/ 134911 w 2173573"/>
                <a:gd name="connsiteY3" fmla="*/ 2098623 h 2101980"/>
                <a:gd name="connsiteX4" fmla="*/ 239842 w 2173573"/>
                <a:gd name="connsiteY4" fmla="*/ 1828800 h 2101980"/>
                <a:gd name="connsiteX5" fmla="*/ 389744 w 2173573"/>
                <a:gd name="connsiteY5" fmla="*/ 1364105 h 2101980"/>
                <a:gd name="connsiteX6" fmla="*/ 569626 w 2173573"/>
                <a:gd name="connsiteY6" fmla="*/ 1109272 h 2101980"/>
                <a:gd name="connsiteX7" fmla="*/ 854439 w 2173573"/>
                <a:gd name="connsiteY7" fmla="*/ 1019331 h 2101980"/>
                <a:gd name="connsiteX8" fmla="*/ 1573967 w 2173573"/>
                <a:gd name="connsiteY8" fmla="*/ 989351 h 2101980"/>
                <a:gd name="connsiteX9" fmla="*/ 2173573 w 2173573"/>
                <a:gd name="connsiteY9" fmla="*/ 989351 h 21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573" h="2101980">
                  <a:moveTo>
                    <a:pt x="0" y="0"/>
                  </a:moveTo>
                  <a:lnTo>
                    <a:pt x="29980" y="824459"/>
                  </a:lnTo>
                  <a:cubicBezTo>
                    <a:pt x="39973" y="1099279"/>
                    <a:pt x="42472" y="1436557"/>
                    <a:pt x="59960" y="1648918"/>
                  </a:cubicBezTo>
                  <a:cubicBezTo>
                    <a:pt x="77449" y="1861279"/>
                    <a:pt x="104931" y="2068643"/>
                    <a:pt x="134911" y="2098623"/>
                  </a:cubicBezTo>
                  <a:cubicBezTo>
                    <a:pt x="164891" y="2128603"/>
                    <a:pt x="197370" y="1951220"/>
                    <a:pt x="239842" y="1828800"/>
                  </a:cubicBezTo>
                  <a:cubicBezTo>
                    <a:pt x="282314" y="1706380"/>
                    <a:pt x="334780" y="1484026"/>
                    <a:pt x="389744" y="1364105"/>
                  </a:cubicBezTo>
                  <a:cubicBezTo>
                    <a:pt x="444708" y="1244184"/>
                    <a:pt x="492177" y="1166734"/>
                    <a:pt x="569626" y="1109272"/>
                  </a:cubicBezTo>
                  <a:cubicBezTo>
                    <a:pt x="647075" y="1051810"/>
                    <a:pt x="687049" y="1039318"/>
                    <a:pt x="854439" y="1019331"/>
                  </a:cubicBezTo>
                  <a:cubicBezTo>
                    <a:pt x="1021829" y="999344"/>
                    <a:pt x="1354111" y="994348"/>
                    <a:pt x="1573967" y="989351"/>
                  </a:cubicBezTo>
                  <a:cubicBezTo>
                    <a:pt x="1793823" y="984354"/>
                    <a:pt x="1983698" y="986852"/>
                    <a:pt x="2173573" y="989351"/>
                  </a:cubicBez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0" name="Freeform 29">
              <a:extLst>
                <a:ext uri="{FF2B5EF4-FFF2-40B4-BE49-F238E27FC236}">
                  <a16:creationId xmlns:a16="http://schemas.microsoft.com/office/drawing/2014/main" id="{4E26FC88-E198-DB57-5C40-D945E27E5B56}"/>
                </a:ext>
              </a:extLst>
            </p:cNvPr>
            <p:cNvSpPr/>
            <p:nvPr/>
          </p:nvSpPr>
          <p:spPr>
            <a:xfrm>
              <a:off x="6388307" y="4459013"/>
              <a:ext cx="2173573" cy="354344"/>
            </a:xfrm>
            <a:custGeom>
              <a:avLst/>
              <a:gdLst>
                <a:gd name="connsiteX0" fmla="*/ 0 w 2173573"/>
                <a:gd name="connsiteY0" fmla="*/ 0 h 2101980"/>
                <a:gd name="connsiteX1" fmla="*/ 29980 w 2173573"/>
                <a:gd name="connsiteY1" fmla="*/ 824459 h 2101980"/>
                <a:gd name="connsiteX2" fmla="*/ 59960 w 2173573"/>
                <a:gd name="connsiteY2" fmla="*/ 1648918 h 2101980"/>
                <a:gd name="connsiteX3" fmla="*/ 134911 w 2173573"/>
                <a:gd name="connsiteY3" fmla="*/ 2098623 h 2101980"/>
                <a:gd name="connsiteX4" fmla="*/ 239842 w 2173573"/>
                <a:gd name="connsiteY4" fmla="*/ 1828800 h 2101980"/>
                <a:gd name="connsiteX5" fmla="*/ 389744 w 2173573"/>
                <a:gd name="connsiteY5" fmla="*/ 1364105 h 2101980"/>
                <a:gd name="connsiteX6" fmla="*/ 569626 w 2173573"/>
                <a:gd name="connsiteY6" fmla="*/ 1109272 h 2101980"/>
                <a:gd name="connsiteX7" fmla="*/ 854439 w 2173573"/>
                <a:gd name="connsiteY7" fmla="*/ 1019331 h 2101980"/>
                <a:gd name="connsiteX8" fmla="*/ 1573967 w 2173573"/>
                <a:gd name="connsiteY8" fmla="*/ 989351 h 2101980"/>
                <a:gd name="connsiteX9" fmla="*/ 2173573 w 2173573"/>
                <a:gd name="connsiteY9" fmla="*/ 989351 h 21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573" h="2101980">
                  <a:moveTo>
                    <a:pt x="0" y="0"/>
                  </a:moveTo>
                  <a:lnTo>
                    <a:pt x="29980" y="824459"/>
                  </a:lnTo>
                  <a:cubicBezTo>
                    <a:pt x="39973" y="1099279"/>
                    <a:pt x="42472" y="1436557"/>
                    <a:pt x="59960" y="1648918"/>
                  </a:cubicBezTo>
                  <a:cubicBezTo>
                    <a:pt x="77449" y="1861279"/>
                    <a:pt x="104931" y="2068643"/>
                    <a:pt x="134911" y="2098623"/>
                  </a:cubicBezTo>
                  <a:cubicBezTo>
                    <a:pt x="164891" y="2128603"/>
                    <a:pt x="197370" y="1951220"/>
                    <a:pt x="239842" y="1828800"/>
                  </a:cubicBezTo>
                  <a:cubicBezTo>
                    <a:pt x="282314" y="1706380"/>
                    <a:pt x="334780" y="1484026"/>
                    <a:pt x="389744" y="1364105"/>
                  </a:cubicBezTo>
                  <a:cubicBezTo>
                    <a:pt x="444708" y="1244184"/>
                    <a:pt x="492177" y="1166734"/>
                    <a:pt x="569626" y="1109272"/>
                  </a:cubicBezTo>
                  <a:cubicBezTo>
                    <a:pt x="647075" y="1051810"/>
                    <a:pt x="687049" y="1039318"/>
                    <a:pt x="854439" y="1019331"/>
                  </a:cubicBezTo>
                  <a:cubicBezTo>
                    <a:pt x="1021829" y="999344"/>
                    <a:pt x="1354111" y="994348"/>
                    <a:pt x="1573967" y="989351"/>
                  </a:cubicBezTo>
                  <a:cubicBezTo>
                    <a:pt x="1793823" y="984354"/>
                    <a:pt x="1983698" y="986852"/>
                    <a:pt x="2173573" y="989351"/>
                  </a:cubicBez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1" name="Freeform 30">
              <a:extLst>
                <a:ext uri="{FF2B5EF4-FFF2-40B4-BE49-F238E27FC236}">
                  <a16:creationId xmlns:a16="http://schemas.microsoft.com/office/drawing/2014/main" id="{3398A82B-4872-B0FE-EAFE-188805612AA8}"/>
                </a:ext>
              </a:extLst>
            </p:cNvPr>
            <p:cNvSpPr/>
            <p:nvPr/>
          </p:nvSpPr>
          <p:spPr>
            <a:xfrm>
              <a:off x="6341013" y="3534230"/>
              <a:ext cx="2218545" cy="1208376"/>
            </a:xfrm>
            <a:custGeom>
              <a:avLst/>
              <a:gdLst>
                <a:gd name="connsiteX0" fmla="*/ 0 w 2218545"/>
                <a:gd name="connsiteY0" fmla="*/ 0 h 767381"/>
                <a:gd name="connsiteX1" fmla="*/ 104931 w 2218545"/>
                <a:gd name="connsiteY1" fmla="*/ 704538 h 767381"/>
                <a:gd name="connsiteX2" fmla="*/ 284813 w 2218545"/>
                <a:gd name="connsiteY2" fmla="*/ 719528 h 767381"/>
                <a:gd name="connsiteX3" fmla="*/ 479686 w 2218545"/>
                <a:gd name="connsiteY3" fmla="*/ 584617 h 767381"/>
                <a:gd name="connsiteX4" fmla="*/ 659568 w 2218545"/>
                <a:gd name="connsiteY4" fmla="*/ 599607 h 767381"/>
                <a:gd name="connsiteX5" fmla="*/ 899410 w 2218545"/>
                <a:gd name="connsiteY5" fmla="*/ 644577 h 767381"/>
                <a:gd name="connsiteX6" fmla="*/ 2218545 w 2218545"/>
                <a:gd name="connsiteY6" fmla="*/ 674557 h 76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8545" h="767381">
                  <a:moveTo>
                    <a:pt x="0" y="0"/>
                  </a:moveTo>
                  <a:cubicBezTo>
                    <a:pt x="28731" y="292308"/>
                    <a:pt x="57462" y="584617"/>
                    <a:pt x="104931" y="704538"/>
                  </a:cubicBezTo>
                  <a:cubicBezTo>
                    <a:pt x="152400" y="824459"/>
                    <a:pt x="222354" y="739515"/>
                    <a:pt x="284813" y="719528"/>
                  </a:cubicBezTo>
                  <a:cubicBezTo>
                    <a:pt x="347272" y="699541"/>
                    <a:pt x="417227" y="604604"/>
                    <a:pt x="479686" y="584617"/>
                  </a:cubicBezTo>
                  <a:cubicBezTo>
                    <a:pt x="542145" y="564630"/>
                    <a:pt x="589614" y="589614"/>
                    <a:pt x="659568" y="599607"/>
                  </a:cubicBezTo>
                  <a:cubicBezTo>
                    <a:pt x="729522" y="609600"/>
                    <a:pt x="639581" y="632085"/>
                    <a:pt x="899410" y="644577"/>
                  </a:cubicBezTo>
                  <a:cubicBezTo>
                    <a:pt x="1159239" y="657069"/>
                    <a:pt x="1688892" y="665813"/>
                    <a:pt x="2218545" y="674557"/>
                  </a:cubicBez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sp>
        <p:nvSpPr>
          <p:cNvPr id="32" name="TextBox 31">
            <a:extLst>
              <a:ext uri="{FF2B5EF4-FFF2-40B4-BE49-F238E27FC236}">
                <a16:creationId xmlns:a16="http://schemas.microsoft.com/office/drawing/2014/main" id="{B864A57B-15AD-8FE5-EA1F-575EAE546F3F}"/>
              </a:ext>
            </a:extLst>
          </p:cNvPr>
          <p:cNvSpPr txBox="1"/>
          <p:nvPr/>
        </p:nvSpPr>
        <p:spPr>
          <a:xfrm rot="16200000">
            <a:off x="7953479" y="1072577"/>
            <a:ext cx="518364" cy="307777"/>
          </a:xfrm>
          <a:prstGeom prst="rect">
            <a:avLst/>
          </a:prstGeom>
          <a:solidFill>
            <a:schemeClr val="bg1"/>
          </a:solidFill>
        </p:spPr>
        <p:txBody>
          <a:bodyPr wrap="square" rtlCol="0">
            <a:spAutoFit/>
          </a:bodyPr>
          <a:lstStyle/>
          <a:p>
            <a:r>
              <a:rPr lang="en-IT" sz="1400" i="1" dirty="0">
                <a:latin typeface="Cambria" panose="02040503050406030204" pitchFamily="18" charset="0"/>
              </a:rPr>
              <a:t>U</a:t>
            </a:r>
            <a:r>
              <a:rPr lang="en-IT" sz="1400" dirty="0">
                <a:latin typeface="Cambria" panose="02040503050406030204" pitchFamily="18" charset="0"/>
              </a:rPr>
              <a:t>(</a:t>
            </a:r>
            <a:r>
              <a:rPr lang="en-IT" sz="1400" i="1" dirty="0">
                <a:latin typeface="Cambria" panose="02040503050406030204" pitchFamily="18" charset="0"/>
              </a:rPr>
              <a:t>z</a:t>
            </a:r>
            <a:r>
              <a:rPr lang="en-IT" sz="1400" dirty="0">
                <a:latin typeface="Cambria" panose="02040503050406030204" pitchFamily="18" charset="0"/>
              </a:rPr>
              <a:t>)</a:t>
            </a:r>
          </a:p>
        </p:txBody>
      </p:sp>
      <p:pic>
        <p:nvPicPr>
          <p:cNvPr id="33" name="Picture 32" descr="A close-up of a graphene structure&#10;&#10;Description automatically generated">
            <a:extLst>
              <a:ext uri="{FF2B5EF4-FFF2-40B4-BE49-F238E27FC236}">
                <a16:creationId xmlns:a16="http://schemas.microsoft.com/office/drawing/2014/main" id="{90647884-9B36-0DF4-7A4E-56AA733E273B}"/>
              </a:ext>
            </a:extLst>
          </p:cNvPr>
          <p:cNvPicPr>
            <a:picLocks noChangeAspect="1"/>
          </p:cNvPicPr>
          <p:nvPr/>
        </p:nvPicPr>
        <p:blipFill>
          <a:blip r:embed="rId4"/>
          <a:srcRect l="25267" r="6354" b="32446"/>
          <a:stretch/>
        </p:blipFill>
        <p:spPr>
          <a:xfrm>
            <a:off x="10787895" y="2120209"/>
            <a:ext cx="988229" cy="976312"/>
          </a:xfrm>
          <a:prstGeom prst="ellipse">
            <a:avLst/>
          </a:prstGeom>
        </p:spPr>
      </p:pic>
      <p:pic>
        <p:nvPicPr>
          <p:cNvPr id="42" name="Picture 41">
            <a:extLst>
              <a:ext uri="{FF2B5EF4-FFF2-40B4-BE49-F238E27FC236}">
                <a16:creationId xmlns:a16="http://schemas.microsoft.com/office/drawing/2014/main" id="{7B72EE64-23AC-7E27-1BE8-84EF098D98A4}"/>
              </a:ext>
            </a:extLst>
          </p:cNvPr>
          <p:cNvPicPr>
            <a:picLocks noChangeAspect="1"/>
          </p:cNvPicPr>
          <p:nvPr/>
        </p:nvPicPr>
        <p:blipFill>
          <a:blip r:embed="rId7"/>
          <a:stretch>
            <a:fillRect/>
          </a:stretch>
        </p:blipFill>
        <p:spPr>
          <a:xfrm>
            <a:off x="8346735" y="2232762"/>
            <a:ext cx="2270780" cy="960715"/>
          </a:xfrm>
          <a:prstGeom prst="rect">
            <a:avLst/>
          </a:prstGeom>
        </p:spPr>
      </p:pic>
      <p:grpSp>
        <p:nvGrpSpPr>
          <p:cNvPr id="128" name="Group 127">
            <a:extLst>
              <a:ext uri="{FF2B5EF4-FFF2-40B4-BE49-F238E27FC236}">
                <a16:creationId xmlns:a16="http://schemas.microsoft.com/office/drawing/2014/main" id="{06351AA8-C095-B7B4-7722-DBA5FCD8EE6B}"/>
              </a:ext>
            </a:extLst>
          </p:cNvPr>
          <p:cNvGrpSpPr/>
          <p:nvPr/>
        </p:nvGrpSpPr>
        <p:grpSpPr>
          <a:xfrm>
            <a:off x="9595710" y="3175085"/>
            <a:ext cx="2384369" cy="2215525"/>
            <a:chOff x="8101430" y="3166499"/>
            <a:chExt cx="2384369" cy="2215525"/>
          </a:xfrm>
        </p:grpSpPr>
        <p:pic>
          <p:nvPicPr>
            <p:cNvPr id="84" name="Picture 83">
              <a:extLst>
                <a:ext uri="{FF2B5EF4-FFF2-40B4-BE49-F238E27FC236}">
                  <a16:creationId xmlns:a16="http://schemas.microsoft.com/office/drawing/2014/main" id="{D8EFE0E6-9CEC-BBDF-D184-81E19DF6FDDB}"/>
                </a:ext>
              </a:extLst>
            </p:cNvPr>
            <p:cNvPicPr>
              <a:picLocks noChangeAspect="1"/>
            </p:cNvPicPr>
            <p:nvPr/>
          </p:nvPicPr>
          <p:blipFill>
            <a:blip r:embed="rId8">
              <a:lum bright="13000"/>
            </a:blip>
            <a:srcRect t="14035" r="4010" b="22937"/>
            <a:stretch/>
          </p:blipFill>
          <p:spPr>
            <a:xfrm>
              <a:off x="8101430" y="3166499"/>
              <a:ext cx="2384369" cy="2215525"/>
            </a:xfrm>
            <a:prstGeom prst="rect">
              <a:avLst/>
            </a:prstGeom>
            <a:effectLst>
              <a:softEdge rad="253868"/>
            </a:effectLst>
          </p:spPr>
        </p:pic>
        <p:grpSp>
          <p:nvGrpSpPr>
            <p:cNvPr id="85" name="Group 84">
              <a:extLst>
                <a:ext uri="{FF2B5EF4-FFF2-40B4-BE49-F238E27FC236}">
                  <a16:creationId xmlns:a16="http://schemas.microsoft.com/office/drawing/2014/main" id="{5B4BAA30-1F70-5B95-5398-0155AF6390BB}"/>
                </a:ext>
              </a:extLst>
            </p:cNvPr>
            <p:cNvGrpSpPr/>
            <p:nvPr/>
          </p:nvGrpSpPr>
          <p:grpSpPr>
            <a:xfrm>
              <a:off x="8366550" y="3520673"/>
              <a:ext cx="1812415" cy="1628817"/>
              <a:chOff x="8595077" y="1701163"/>
              <a:chExt cx="3469649" cy="3222838"/>
            </a:xfrm>
          </p:grpSpPr>
          <p:grpSp>
            <p:nvGrpSpPr>
              <p:cNvPr id="86" name="Group 85">
                <a:extLst>
                  <a:ext uri="{FF2B5EF4-FFF2-40B4-BE49-F238E27FC236}">
                    <a16:creationId xmlns:a16="http://schemas.microsoft.com/office/drawing/2014/main" id="{02D7BFCF-451E-9507-0116-CE2954B5B8EB}"/>
                  </a:ext>
                </a:extLst>
              </p:cNvPr>
              <p:cNvGrpSpPr/>
              <p:nvPr/>
            </p:nvGrpSpPr>
            <p:grpSpPr>
              <a:xfrm>
                <a:off x="9489364" y="3330949"/>
                <a:ext cx="1624607" cy="462119"/>
                <a:chOff x="9489364" y="3330949"/>
                <a:chExt cx="1624607" cy="462119"/>
              </a:xfrm>
            </p:grpSpPr>
            <p:grpSp>
              <p:nvGrpSpPr>
                <p:cNvPr id="121" name="Group 120">
                  <a:extLst>
                    <a:ext uri="{FF2B5EF4-FFF2-40B4-BE49-F238E27FC236}">
                      <a16:creationId xmlns:a16="http://schemas.microsoft.com/office/drawing/2014/main" id="{6D425C7D-F37C-6E44-A1DC-E142AB517410}"/>
                    </a:ext>
                  </a:extLst>
                </p:cNvPr>
                <p:cNvGrpSpPr/>
                <p:nvPr/>
              </p:nvGrpSpPr>
              <p:grpSpPr>
                <a:xfrm>
                  <a:off x="9576618" y="3535026"/>
                  <a:ext cx="1537353" cy="258042"/>
                  <a:chOff x="6049836" y="3888787"/>
                  <a:chExt cx="1537353" cy="258042"/>
                </a:xfrm>
                <a:solidFill>
                  <a:srgbClr val="008AF2"/>
                </a:solidFill>
              </p:grpSpPr>
              <mc:AlternateContent xmlns:mc="http://schemas.openxmlformats.org/markup-compatibility/2006" xmlns:a14="http://schemas.microsoft.com/office/drawing/2010/main">
                <mc:Choice Requires="a14">
                  <p:sp>
                    <p:nvSpPr>
                      <p:cNvPr id="124" name="Oval 123">
                        <a:extLst>
                          <a:ext uri="{FF2B5EF4-FFF2-40B4-BE49-F238E27FC236}">
                            <a16:creationId xmlns:a16="http://schemas.microsoft.com/office/drawing/2014/main" id="{9F781FF8-AAF2-B264-9B34-CB9FA095F79F}"/>
                          </a:ext>
                        </a:extLst>
                      </p:cNvPr>
                      <p:cNvSpPr>
                        <a:spLocks noChangeAspect="1"/>
                      </p:cNvSpPr>
                      <p:nvPr/>
                    </p:nvSpPr>
                    <p:spPr>
                      <a:xfrm>
                        <a:off x="6049836" y="40476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70" name="Oval 69">
                        <a:extLst>
                          <a:ext uri="{FF2B5EF4-FFF2-40B4-BE49-F238E27FC236}">
                            <a16:creationId xmlns:a16="http://schemas.microsoft.com/office/drawing/2014/main" id="{C609DBB5-4FA8-B5FC-58FF-AE7D6056BE6A}"/>
                          </a:ext>
                        </a:extLst>
                      </p:cNvPr>
                      <p:cNvSpPr>
                        <a:spLocks noRot="1" noChangeAspect="1" noMove="1" noResize="1" noEditPoints="1" noAdjustHandles="1" noChangeArrowheads="1" noChangeShapeType="1" noTextEdit="1"/>
                      </p:cNvSpPr>
                      <p:nvPr/>
                    </p:nvSpPr>
                    <p:spPr>
                      <a:xfrm>
                        <a:off x="6049836" y="4047605"/>
                        <a:ext cx="108000" cy="99224"/>
                      </a:xfrm>
                      <a:prstGeom prst="ellipse">
                        <a:avLst/>
                      </a:prstGeom>
                      <a:blipFill>
                        <a:blip r:embed="rId13"/>
                        <a:stretch>
                          <a:fillRect l="-50000" t="-45455" r="-33333" b="-90909"/>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5" name="Oval 124">
                        <a:extLst>
                          <a:ext uri="{FF2B5EF4-FFF2-40B4-BE49-F238E27FC236}">
                            <a16:creationId xmlns:a16="http://schemas.microsoft.com/office/drawing/2014/main" id="{2E5709C3-C258-6D1B-A4AA-DA2F01070A2E}"/>
                          </a:ext>
                        </a:extLst>
                      </p:cNvPr>
                      <p:cNvSpPr>
                        <a:spLocks noChangeAspect="1"/>
                      </p:cNvSpPr>
                      <p:nvPr/>
                    </p:nvSpPr>
                    <p:spPr>
                      <a:xfrm>
                        <a:off x="7479189" y="3888787"/>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73" name="Oval 72">
                        <a:extLst>
                          <a:ext uri="{FF2B5EF4-FFF2-40B4-BE49-F238E27FC236}">
                            <a16:creationId xmlns:a16="http://schemas.microsoft.com/office/drawing/2014/main" id="{C2CC6A22-3EB6-D667-381F-0278A86049C6}"/>
                          </a:ext>
                        </a:extLst>
                      </p:cNvPr>
                      <p:cNvSpPr>
                        <a:spLocks noRot="1" noChangeAspect="1" noMove="1" noResize="1" noEditPoints="1" noAdjustHandles="1" noChangeArrowheads="1" noChangeShapeType="1" noTextEdit="1"/>
                      </p:cNvSpPr>
                      <p:nvPr/>
                    </p:nvSpPr>
                    <p:spPr>
                      <a:xfrm>
                        <a:off x="7479189" y="3888787"/>
                        <a:ext cx="108000" cy="99224"/>
                      </a:xfrm>
                      <a:prstGeom prst="ellipse">
                        <a:avLst/>
                      </a:prstGeom>
                      <a:blipFill>
                        <a:blip r:embed="rId14"/>
                        <a:stretch>
                          <a:fillRect l="-58333" t="-33333" r="-25000" b="-83333"/>
                        </a:stretch>
                      </a:blipFill>
                      <a:ln>
                        <a:noFill/>
                      </a:ln>
                    </p:spPr>
                    <p:txBody>
                      <a:bodyPr/>
                      <a:lstStyle/>
                      <a:p>
                        <a:r>
                          <a:rPr lang="en-IT">
                            <a:noFill/>
                          </a:rPr>
                          <a:t> </a:t>
                        </a:r>
                      </a:p>
                    </p:txBody>
                  </p:sp>
                </mc:Fallback>
              </mc:AlternateContent>
            </p:grpSp>
            <p:cxnSp>
              <p:nvCxnSpPr>
                <p:cNvPr id="122" name="Straight Arrow Connector 121">
                  <a:extLst>
                    <a:ext uri="{FF2B5EF4-FFF2-40B4-BE49-F238E27FC236}">
                      <a16:creationId xmlns:a16="http://schemas.microsoft.com/office/drawing/2014/main" id="{330BE16D-4C6A-EFA9-8649-DE50F9A224CA}"/>
                    </a:ext>
                  </a:extLst>
                </p:cNvPr>
                <p:cNvCxnSpPr>
                  <a:cxnSpLocks/>
                </p:cNvCxnSpPr>
                <p:nvPr/>
              </p:nvCxnSpPr>
              <p:spPr>
                <a:xfrm flipH="1" flipV="1">
                  <a:off x="9489364" y="3546559"/>
                  <a:ext cx="129751" cy="162726"/>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23" name="Straight Arrow Connector 122">
                  <a:extLst>
                    <a:ext uri="{FF2B5EF4-FFF2-40B4-BE49-F238E27FC236}">
                      <a16:creationId xmlns:a16="http://schemas.microsoft.com/office/drawing/2014/main" id="{1D5465B4-9809-092C-5F2C-79596AFEAA28}"/>
                    </a:ext>
                  </a:extLst>
                </p:cNvPr>
                <p:cNvCxnSpPr>
                  <a:cxnSpLocks/>
                </p:cNvCxnSpPr>
                <p:nvPr/>
              </p:nvCxnSpPr>
              <p:spPr>
                <a:xfrm flipH="1" flipV="1">
                  <a:off x="10778427" y="3330949"/>
                  <a:ext cx="271647" cy="229024"/>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nvGrpSpPr>
              <p:cNvPr id="87" name="Group 86">
                <a:extLst>
                  <a:ext uri="{FF2B5EF4-FFF2-40B4-BE49-F238E27FC236}">
                    <a16:creationId xmlns:a16="http://schemas.microsoft.com/office/drawing/2014/main" id="{1CC42E93-1395-298F-F47B-9D926F279092}"/>
                  </a:ext>
                </a:extLst>
              </p:cNvPr>
              <p:cNvGrpSpPr/>
              <p:nvPr/>
            </p:nvGrpSpPr>
            <p:grpSpPr>
              <a:xfrm rot="18420533">
                <a:off x="8836973" y="3458551"/>
                <a:ext cx="1223554" cy="1707345"/>
                <a:chOff x="9489364" y="2742549"/>
                <a:chExt cx="1223554" cy="1707345"/>
              </a:xfrm>
            </p:grpSpPr>
            <p:grpSp>
              <p:nvGrpSpPr>
                <p:cNvPr id="112" name="Group 111">
                  <a:extLst>
                    <a:ext uri="{FF2B5EF4-FFF2-40B4-BE49-F238E27FC236}">
                      <a16:creationId xmlns:a16="http://schemas.microsoft.com/office/drawing/2014/main" id="{E2C05B74-4A52-8E0D-0040-9C997EB0E97C}"/>
                    </a:ext>
                  </a:extLst>
                </p:cNvPr>
                <p:cNvGrpSpPr/>
                <p:nvPr/>
              </p:nvGrpSpPr>
              <p:grpSpPr>
                <a:xfrm>
                  <a:off x="9576618" y="2742549"/>
                  <a:ext cx="927753" cy="1607182"/>
                  <a:chOff x="6049836" y="3096310"/>
                  <a:chExt cx="927753" cy="1607182"/>
                </a:xfrm>
                <a:solidFill>
                  <a:srgbClr val="008AF2"/>
                </a:solidFill>
              </p:grpSpPr>
              <mc:AlternateContent xmlns:mc="http://schemas.openxmlformats.org/markup-compatibility/2006" xmlns:a14="http://schemas.microsoft.com/office/drawing/2010/main">
                <mc:Choice Requires="a14">
                  <p:sp>
                    <p:nvSpPr>
                      <p:cNvPr id="117" name="Oval 116">
                        <a:extLst>
                          <a:ext uri="{FF2B5EF4-FFF2-40B4-BE49-F238E27FC236}">
                            <a16:creationId xmlns:a16="http://schemas.microsoft.com/office/drawing/2014/main" id="{D5FD9A6D-6DD9-4BBC-150F-0F5B883DD612}"/>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00" name="Oval 99">
                        <a:extLst>
                          <a:ext uri="{FF2B5EF4-FFF2-40B4-BE49-F238E27FC236}">
                            <a16:creationId xmlns:a16="http://schemas.microsoft.com/office/drawing/2014/main" id="{AC6C578F-DB6F-39C1-1033-AD7C956CD576}"/>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15"/>
                        <a:stretch>
                          <a:fillRect l="-53333" t="-33333" r="-66667" b="-80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8" name="Oval 117">
                        <a:extLst>
                          <a:ext uri="{FF2B5EF4-FFF2-40B4-BE49-F238E27FC236}">
                            <a16:creationId xmlns:a16="http://schemas.microsoft.com/office/drawing/2014/main" id="{69E5134E-692E-AF05-5C5C-26979170717D}"/>
                          </a:ext>
                        </a:extLst>
                      </p:cNvPr>
                      <p:cNvSpPr>
                        <a:spLocks noChangeAspect="1"/>
                      </p:cNvSpPr>
                      <p:nvPr/>
                    </p:nvSpPr>
                    <p:spPr>
                      <a:xfrm>
                        <a:off x="6869589" y="3096310"/>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02" name="Oval 101">
                        <a:extLst>
                          <a:ext uri="{FF2B5EF4-FFF2-40B4-BE49-F238E27FC236}">
                            <a16:creationId xmlns:a16="http://schemas.microsoft.com/office/drawing/2014/main" id="{810D108D-572C-255D-083C-CDA730CE0BBA}"/>
                          </a:ext>
                        </a:extLst>
                      </p:cNvPr>
                      <p:cNvSpPr>
                        <a:spLocks noRot="1" noChangeAspect="1" noMove="1" noResize="1" noEditPoints="1" noAdjustHandles="1" noChangeArrowheads="1" noChangeShapeType="1" noTextEdit="1"/>
                      </p:cNvSpPr>
                      <p:nvPr/>
                    </p:nvSpPr>
                    <p:spPr>
                      <a:xfrm>
                        <a:off x="6869589" y="3096310"/>
                        <a:ext cx="108000" cy="99224"/>
                      </a:xfrm>
                      <a:prstGeom prst="ellipse">
                        <a:avLst/>
                      </a:prstGeom>
                      <a:blipFill>
                        <a:blip r:embed="rId16"/>
                        <a:stretch>
                          <a:fillRect l="-57143" t="-40000" r="-78571" b="-80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9" name="Oval 118">
                        <a:extLst>
                          <a:ext uri="{FF2B5EF4-FFF2-40B4-BE49-F238E27FC236}">
                            <a16:creationId xmlns:a16="http://schemas.microsoft.com/office/drawing/2014/main" id="{740A978D-EC4A-BBC3-2A52-B765E53557F8}"/>
                          </a:ext>
                        </a:extLst>
                      </p:cNvPr>
                      <p:cNvSpPr>
                        <a:spLocks noChangeAspect="1"/>
                      </p:cNvSpPr>
                      <p:nvPr/>
                    </p:nvSpPr>
                    <p:spPr>
                      <a:xfrm>
                        <a:off x="6049836" y="40476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03" name="Oval 102">
                        <a:extLst>
                          <a:ext uri="{FF2B5EF4-FFF2-40B4-BE49-F238E27FC236}">
                            <a16:creationId xmlns:a16="http://schemas.microsoft.com/office/drawing/2014/main" id="{107E2242-944C-2D4B-4A24-5EB6A9D9C61B}"/>
                          </a:ext>
                        </a:extLst>
                      </p:cNvPr>
                      <p:cNvSpPr>
                        <a:spLocks noRot="1" noChangeAspect="1" noMove="1" noResize="1" noEditPoints="1" noAdjustHandles="1" noChangeArrowheads="1" noChangeShapeType="1" noTextEdit="1"/>
                      </p:cNvSpPr>
                      <p:nvPr/>
                    </p:nvSpPr>
                    <p:spPr>
                      <a:xfrm>
                        <a:off x="6049836" y="4047605"/>
                        <a:ext cx="108000" cy="99224"/>
                      </a:xfrm>
                      <a:prstGeom prst="ellipse">
                        <a:avLst/>
                      </a:prstGeom>
                      <a:blipFill>
                        <a:blip r:embed="rId17"/>
                        <a:stretch>
                          <a:fillRect l="-53333" t="-40000" r="-73333" b="-73333"/>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0" name="Oval 119">
                        <a:extLst>
                          <a:ext uri="{FF2B5EF4-FFF2-40B4-BE49-F238E27FC236}">
                            <a16:creationId xmlns:a16="http://schemas.microsoft.com/office/drawing/2014/main" id="{0BD66FE7-9F4A-109E-10D4-7B790ADDB52E}"/>
                          </a:ext>
                        </a:extLst>
                      </p:cNvPr>
                      <p:cNvSpPr>
                        <a:spLocks noChangeAspect="1"/>
                      </p:cNvSpPr>
                      <p:nvPr/>
                    </p:nvSpPr>
                    <p:spPr>
                      <a:xfrm>
                        <a:off x="6779753" y="4604268"/>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04" name="Oval 103">
                        <a:extLst>
                          <a:ext uri="{FF2B5EF4-FFF2-40B4-BE49-F238E27FC236}">
                            <a16:creationId xmlns:a16="http://schemas.microsoft.com/office/drawing/2014/main" id="{C76334CD-695B-7D61-12DA-2F153253529D}"/>
                          </a:ext>
                        </a:extLst>
                      </p:cNvPr>
                      <p:cNvSpPr>
                        <a:spLocks noRot="1" noChangeAspect="1" noMove="1" noResize="1" noEditPoints="1" noAdjustHandles="1" noChangeArrowheads="1" noChangeShapeType="1" noTextEdit="1"/>
                      </p:cNvSpPr>
                      <p:nvPr/>
                    </p:nvSpPr>
                    <p:spPr>
                      <a:xfrm>
                        <a:off x="6779753" y="4604268"/>
                        <a:ext cx="108000" cy="99224"/>
                      </a:xfrm>
                      <a:prstGeom prst="ellipse">
                        <a:avLst/>
                      </a:prstGeom>
                      <a:blipFill>
                        <a:blip r:embed="rId18"/>
                        <a:stretch>
                          <a:fillRect l="-53333" t="-40000" r="-66667" b="-73333"/>
                        </a:stretch>
                      </a:blipFill>
                      <a:ln>
                        <a:noFill/>
                      </a:ln>
                    </p:spPr>
                    <p:txBody>
                      <a:bodyPr/>
                      <a:lstStyle/>
                      <a:p>
                        <a:r>
                          <a:rPr lang="en-IT">
                            <a:noFill/>
                          </a:rPr>
                          <a:t> </a:t>
                        </a:r>
                      </a:p>
                    </p:txBody>
                  </p:sp>
                </mc:Fallback>
              </mc:AlternateContent>
            </p:grpSp>
            <p:cxnSp>
              <p:nvCxnSpPr>
                <p:cNvPr id="113" name="Straight Arrow Connector 112">
                  <a:extLst>
                    <a:ext uri="{FF2B5EF4-FFF2-40B4-BE49-F238E27FC236}">
                      <a16:creationId xmlns:a16="http://schemas.microsoft.com/office/drawing/2014/main" id="{A1C5492B-4D53-4542-EA0A-36384E49BD52}"/>
                    </a:ext>
                  </a:extLst>
                </p:cNvPr>
                <p:cNvCxnSpPr>
                  <a:cxnSpLocks/>
                </p:cNvCxnSpPr>
                <p:nvPr/>
              </p:nvCxnSpPr>
              <p:spPr>
                <a:xfrm flipH="1" flipV="1">
                  <a:off x="9489364" y="3546559"/>
                  <a:ext cx="129751" cy="162726"/>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8A31E8EB-7790-2844-CF99-B9B1934BD8F6}"/>
                    </a:ext>
                  </a:extLst>
                </p:cNvPr>
                <p:cNvCxnSpPr>
                  <a:cxnSpLocks/>
                </p:cNvCxnSpPr>
                <p:nvPr/>
              </p:nvCxnSpPr>
              <p:spPr>
                <a:xfrm>
                  <a:off x="10478184" y="2785712"/>
                  <a:ext cx="234734" cy="18278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id="{D1F3F19A-7853-8BA7-5101-C19D326620DF}"/>
                    </a:ext>
                  </a:extLst>
                </p:cNvPr>
                <p:cNvCxnSpPr>
                  <a:cxnSpLocks/>
                </p:cNvCxnSpPr>
                <p:nvPr/>
              </p:nvCxnSpPr>
              <p:spPr>
                <a:xfrm flipH="1" flipV="1">
                  <a:off x="9798518" y="3264092"/>
                  <a:ext cx="367382" cy="13851"/>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1A52028B-D1F8-09C2-E0B0-52EE5BB1D9E6}"/>
                    </a:ext>
                  </a:extLst>
                </p:cNvPr>
                <p:cNvCxnSpPr>
                  <a:cxnSpLocks/>
                </p:cNvCxnSpPr>
                <p:nvPr/>
              </p:nvCxnSpPr>
              <p:spPr>
                <a:xfrm flipH="1">
                  <a:off x="10091571" y="4269699"/>
                  <a:ext cx="314688" cy="18019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nvGrpSpPr>
              <p:cNvPr id="88" name="Group 87">
                <a:extLst>
                  <a:ext uri="{FF2B5EF4-FFF2-40B4-BE49-F238E27FC236}">
                    <a16:creationId xmlns:a16="http://schemas.microsoft.com/office/drawing/2014/main" id="{93954938-70B5-CE11-CC3D-9A38BF2F5D05}"/>
                  </a:ext>
                </a:extLst>
              </p:cNvPr>
              <p:cNvGrpSpPr/>
              <p:nvPr/>
            </p:nvGrpSpPr>
            <p:grpSpPr>
              <a:xfrm>
                <a:off x="8650747" y="1882667"/>
                <a:ext cx="1518102" cy="1172438"/>
                <a:chOff x="9194816" y="2742549"/>
                <a:chExt cx="1518102" cy="1172438"/>
              </a:xfrm>
            </p:grpSpPr>
            <p:grpSp>
              <p:nvGrpSpPr>
                <p:cNvPr id="103" name="Group 102">
                  <a:extLst>
                    <a:ext uri="{FF2B5EF4-FFF2-40B4-BE49-F238E27FC236}">
                      <a16:creationId xmlns:a16="http://schemas.microsoft.com/office/drawing/2014/main" id="{101C8FB0-CD17-C832-6B60-4EE7C9E8FCA7}"/>
                    </a:ext>
                  </a:extLst>
                </p:cNvPr>
                <p:cNvGrpSpPr/>
                <p:nvPr/>
              </p:nvGrpSpPr>
              <p:grpSpPr>
                <a:xfrm>
                  <a:off x="9194816" y="2742549"/>
                  <a:ext cx="1391368" cy="1172438"/>
                  <a:chOff x="5668034" y="3096310"/>
                  <a:chExt cx="1391368" cy="1172438"/>
                </a:xfrm>
                <a:solidFill>
                  <a:srgbClr val="008AF2"/>
                </a:solidFill>
              </p:grpSpPr>
              <mc:AlternateContent xmlns:mc="http://schemas.openxmlformats.org/markup-compatibility/2006" xmlns:a14="http://schemas.microsoft.com/office/drawing/2010/main">
                <mc:Choice Requires="a14">
                  <p:sp>
                    <p:nvSpPr>
                      <p:cNvPr id="108" name="Oval 107">
                        <a:extLst>
                          <a:ext uri="{FF2B5EF4-FFF2-40B4-BE49-F238E27FC236}">
                            <a16:creationId xmlns:a16="http://schemas.microsoft.com/office/drawing/2014/main" id="{8CF5236E-B19E-E3A7-8A5B-0AE8B5B14896}"/>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16" name="Oval 115">
                        <a:extLst>
                          <a:ext uri="{FF2B5EF4-FFF2-40B4-BE49-F238E27FC236}">
                            <a16:creationId xmlns:a16="http://schemas.microsoft.com/office/drawing/2014/main" id="{18EB521A-BEA2-0324-362D-739BB04D416B}"/>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19"/>
                        <a:stretch>
                          <a:fillRect l="-50000" t="-41667" r="-25000" b="-7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1BB55133-529E-156A-F8CE-C33CD1A78342}"/>
                          </a:ext>
                        </a:extLst>
                      </p:cNvPr>
                      <p:cNvSpPr>
                        <a:spLocks noChangeAspect="1"/>
                      </p:cNvSpPr>
                      <p:nvPr/>
                    </p:nvSpPr>
                    <p:spPr>
                      <a:xfrm>
                        <a:off x="5668034" y="37428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17" name="Oval 116">
                        <a:extLst>
                          <a:ext uri="{FF2B5EF4-FFF2-40B4-BE49-F238E27FC236}">
                            <a16:creationId xmlns:a16="http://schemas.microsoft.com/office/drawing/2014/main" id="{02006DA5-3173-731F-E45B-748F3FAF7B25}"/>
                          </a:ext>
                        </a:extLst>
                      </p:cNvPr>
                      <p:cNvSpPr>
                        <a:spLocks noRot="1" noChangeAspect="1" noMove="1" noResize="1" noEditPoints="1" noAdjustHandles="1" noChangeArrowheads="1" noChangeShapeType="1" noTextEdit="1"/>
                      </p:cNvSpPr>
                      <p:nvPr/>
                    </p:nvSpPr>
                    <p:spPr>
                      <a:xfrm>
                        <a:off x="5668034" y="3742805"/>
                        <a:ext cx="108000" cy="99224"/>
                      </a:xfrm>
                      <a:prstGeom prst="ellipse">
                        <a:avLst/>
                      </a:prstGeom>
                      <a:blipFill>
                        <a:blip r:embed="rId20"/>
                        <a:stretch>
                          <a:fillRect l="-63636" t="-41667" r="-36364" b="-7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0" name="Oval 109">
                        <a:extLst>
                          <a:ext uri="{FF2B5EF4-FFF2-40B4-BE49-F238E27FC236}">
                            <a16:creationId xmlns:a16="http://schemas.microsoft.com/office/drawing/2014/main" id="{2DB18BF4-0EE7-3DA8-9FD7-00E0423F67C4}"/>
                          </a:ext>
                        </a:extLst>
                      </p:cNvPr>
                      <p:cNvSpPr>
                        <a:spLocks noChangeAspect="1"/>
                      </p:cNvSpPr>
                      <p:nvPr/>
                    </p:nvSpPr>
                    <p:spPr>
                      <a:xfrm>
                        <a:off x="6869589" y="3096310"/>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18" name="Oval 117">
                        <a:extLst>
                          <a:ext uri="{FF2B5EF4-FFF2-40B4-BE49-F238E27FC236}">
                            <a16:creationId xmlns:a16="http://schemas.microsoft.com/office/drawing/2014/main" id="{FFAC8A2E-9BF0-3C77-D8BF-E881A9BD246C}"/>
                          </a:ext>
                        </a:extLst>
                      </p:cNvPr>
                      <p:cNvSpPr>
                        <a:spLocks noRot="1" noChangeAspect="1" noMove="1" noResize="1" noEditPoints="1" noAdjustHandles="1" noChangeArrowheads="1" noChangeShapeType="1" noTextEdit="1"/>
                      </p:cNvSpPr>
                      <p:nvPr/>
                    </p:nvSpPr>
                    <p:spPr>
                      <a:xfrm>
                        <a:off x="6869589" y="3096310"/>
                        <a:ext cx="108000" cy="99224"/>
                      </a:xfrm>
                      <a:prstGeom prst="ellipse">
                        <a:avLst/>
                      </a:prstGeom>
                      <a:blipFill>
                        <a:blip r:embed="rId21"/>
                        <a:stretch>
                          <a:fillRect l="-50000" t="-33333" r="-25000" b="-83333"/>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1" name="Oval 110">
                        <a:extLst>
                          <a:ext uri="{FF2B5EF4-FFF2-40B4-BE49-F238E27FC236}">
                            <a16:creationId xmlns:a16="http://schemas.microsoft.com/office/drawing/2014/main" id="{FD88EF25-D2F2-134F-10D9-0DE235A61420}"/>
                          </a:ext>
                        </a:extLst>
                      </p:cNvPr>
                      <p:cNvSpPr>
                        <a:spLocks noChangeAspect="1"/>
                      </p:cNvSpPr>
                      <p:nvPr/>
                    </p:nvSpPr>
                    <p:spPr>
                      <a:xfrm>
                        <a:off x="6951402" y="4169524"/>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21" name="Oval 120">
                        <a:extLst>
                          <a:ext uri="{FF2B5EF4-FFF2-40B4-BE49-F238E27FC236}">
                            <a16:creationId xmlns:a16="http://schemas.microsoft.com/office/drawing/2014/main" id="{7A4F9FB2-DFC1-0D1A-EA64-E0154E7C40A1}"/>
                          </a:ext>
                        </a:extLst>
                      </p:cNvPr>
                      <p:cNvSpPr>
                        <a:spLocks noRot="1" noChangeAspect="1" noMove="1" noResize="1" noEditPoints="1" noAdjustHandles="1" noChangeArrowheads="1" noChangeShapeType="1" noTextEdit="1"/>
                      </p:cNvSpPr>
                      <p:nvPr/>
                    </p:nvSpPr>
                    <p:spPr>
                      <a:xfrm>
                        <a:off x="6951402" y="4169524"/>
                        <a:ext cx="108000" cy="99224"/>
                      </a:xfrm>
                      <a:prstGeom prst="ellipse">
                        <a:avLst/>
                      </a:prstGeom>
                      <a:blipFill>
                        <a:blip r:embed="rId22"/>
                        <a:stretch>
                          <a:fillRect l="-50000" t="-45455" r="-33333" b="-90909"/>
                        </a:stretch>
                      </a:blipFill>
                      <a:ln>
                        <a:noFill/>
                      </a:ln>
                    </p:spPr>
                    <p:txBody>
                      <a:bodyPr/>
                      <a:lstStyle/>
                      <a:p>
                        <a:r>
                          <a:rPr lang="en-IT">
                            <a:noFill/>
                          </a:rPr>
                          <a:t> </a:t>
                        </a:r>
                      </a:p>
                    </p:txBody>
                  </p:sp>
                </mc:Fallback>
              </mc:AlternateContent>
            </p:grpSp>
            <p:cxnSp>
              <p:nvCxnSpPr>
                <p:cNvPr id="104" name="Straight Arrow Connector 103">
                  <a:extLst>
                    <a:ext uri="{FF2B5EF4-FFF2-40B4-BE49-F238E27FC236}">
                      <a16:creationId xmlns:a16="http://schemas.microsoft.com/office/drawing/2014/main" id="{3941DF1F-A5E0-7218-3AC0-EC379B322858}"/>
                    </a:ext>
                  </a:extLst>
                </p:cNvPr>
                <p:cNvCxnSpPr>
                  <a:cxnSpLocks/>
                </p:cNvCxnSpPr>
                <p:nvPr/>
              </p:nvCxnSpPr>
              <p:spPr>
                <a:xfrm flipV="1">
                  <a:off x="9264351" y="3284549"/>
                  <a:ext cx="225827" cy="129352"/>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5D9603B2-CDF8-E523-4C8F-4AD0943353CC}"/>
                    </a:ext>
                  </a:extLst>
                </p:cNvPr>
                <p:cNvCxnSpPr>
                  <a:cxnSpLocks/>
                </p:cNvCxnSpPr>
                <p:nvPr/>
              </p:nvCxnSpPr>
              <p:spPr>
                <a:xfrm>
                  <a:off x="10478184" y="2785712"/>
                  <a:ext cx="234734" cy="18278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AF955511-35C1-6150-EFC7-0D546FB82CB0}"/>
                    </a:ext>
                  </a:extLst>
                </p:cNvPr>
                <p:cNvCxnSpPr>
                  <a:cxnSpLocks/>
                </p:cNvCxnSpPr>
                <p:nvPr/>
              </p:nvCxnSpPr>
              <p:spPr>
                <a:xfrm flipH="1" flipV="1">
                  <a:off x="9798518" y="3264092"/>
                  <a:ext cx="367382" cy="13851"/>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07" name="Straight Arrow Connector 106">
                  <a:extLst>
                    <a:ext uri="{FF2B5EF4-FFF2-40B4-BE49-F238E27FC236}">
                      <a16:creationId xmlns:a16="http://schemas.microsoft.com/office/drawing/2014/main" id="{02D6167B-DF41-AC23-C8B6-8ECD9BF2198C}"/>
                    </a:ext>
                  </a:extLst>
                </p:cNvPr>
                <p:cNvCxnSpPr>
                  <a:cxnSpLocks/>
                </p:cNvCxnSpPr>
                <p:nvPr/>
              </p:nvCxnSpPr>
              <p:spPr>
                <a:xfrm flipV="1">
                  <a:off x="10543693" y="3590403"/>
                  <a:ext cx="169225" cy="245150"/>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nvGrpSpPr>
              <p:cNvPr id="89" name="Group 88">
                <a:extLst>
                  <a:ext uri="{FF2B5EF4-FFF2-40B4-BE49-F238E27FC236}">
                    <a16:creationId xmlns:a16="http://schemas.microsoft.com/office/drawing/2014/main" id="{9E05CC39-4520-6048-8EA8-85E862093207}"/>
                  </a:ext>
                </a:extLst>
              </p:cNvPr>
              <p:cNvGrpSpPr/>
              <p:nvPr/>
            </p:nvGrpSpPr>
            <p:grpSpPr>
              <a:xfrm>
                <a:off x="10710427" y="1701163"/>
                <a:ext cx="1354299" cy="891701"/>
                <a:chOff x="9759672" y="2742549"/>
                <a:chExt cx="1354299" cy="891701"/>
              </a:xfrm>
            </p:grpSpPr>
            <p:grpSp>
              <p:nvGrpSpPr>
                <p:cNvPr id="96" name="Group 95">
                  <a:extLst>
                    <a:ext uri="{FF2B5EF4-FFF2-40B4-BE49-F238E27FC236}">
                      <a16:creationId xmlns:a16="http://schemas.microsoft.com/office/drawing/2014/main" id="{A4F22FB9-85BA-99F1-DAC9-602BEC072CFD}"/>
                    </a:ext>
                  </a:extLst>
                </p:cNvPr>
                <p:cNvGrpSpPr/>
                <p:nvPr/>
              </p:nvGrpSpPr>
              <p:grpSpPr>
                <a:xfrm>
                  <a:off x="10091571" y="2742549"/>
                  <a:ext cx="1022400" cy="891701"/>
                  <a:chOff x="6564789" y="3096310"/>
                  <a:chExt cx="1022400" cy="891701"/>
                </a:xfrm>
                <a:solidFill>
                  <a:srgbClr val="008AF2"/>
                </a:solidFill>
              </p:grpSpPr>
              <mc:AlternateContent xmlns:mc="http://schemas.openxmlformats.org/markup-compatibility/2006" xmlns:a14="http://schemas.microsoft.com/office/drawing/2010/main">
                <mc:Choice Requires="a14">
                  <p:sp>
                    <p:nvSpPr>
                      <p:cNvPr id="100" name="Oval 99">
                        <a:extLst>
                          <a:ext uri="{FF2B5EF4-FFF2-40B4-BE49-F238E27FC236}">
                            <a16:creationId xmlns:a16="http://schemas.microsoft.com/office/drawing/2014/main" id="{D78F1FFD-DE75-F969-D359-15FC598ECB6D}"/>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32" name="Oval 131">
                        <a:extLst>
                          <a:ext uri="{FF2B5EF4-FFF2-40B4-BE49-F238E27FC236}">
                            <a16:creationId xmlns:a16="http://schemas.microsoft.com/office/drawing/2014/main" id="{7BE8A7C6-B065-9011-0A4C-DB36DE154567}"/>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23"/>
                        <a:stretch>
                          <a:fillRect l="-58333" t="-45455" r="-25000" b="-90909"/>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1" name="Oval 100">
                        <a:extLst>
                          <a:ext uri="{FF2B5EF4-FFF2-40B4-BE49-F238E27FC236}">
                            <a16:creationId xmlns:a16="http://schemas.microsoft.com/office/drawing/2014/main" id="{941BD18E-6A2A-BA99-97A7-456CDCF7EE5B}"/>
                          </a:ext>
                        </a:extLst>
                      </p:cNvPr>
                      <p:cNvSpPr>
                        <a:spLocks noChangeAspect="1"/>
                      </p:cNvSpPr>
                      <p:nvPr/>
                    </p:nvSpPr>
                    <p:spPr>
                      <a:xfrm>
                        <a:off x="6869589" y="3096310"/>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34" name="Oval 133">
                        <a:extLst>
                          <a:ext uri="{FF2B5EF4-FFF2-40B4-BE49-F238E27FC236}">
                            <a16:creationId xmlns:a16="http://schemas.microsoft.com/office/drawing/2014/main" id="{F00AD4B7-1C22-BEB1-3537-F1FC518AA0AB}"/>
                          </a:ext>
                        </a:extLst>
                      </p:cNvPr>
                      <p:cNvSpPr>
                        <a:spLocks noRot="1" noChangeAspect="1" noMove="1" noResize="1" noEditPoints="1" noAdjustHandles="1" noChangeArrowheads="1" noChangeShapeType="1" noTextEdit="1"/>
                      </p:cNvSpPr>
                      <p:nvPr/>
                    </p:nvSpPr>
                    <p:spPr>
                      <a:xfrm>
                        <a:off x="6869589" y="3096310"/>
                        <a:ext cx="108000" cy="99224"/>
                      </a:xfrm>
                      <a:prstGeom prst="ellipse">
                        <a:avLst/>
                      </a:prstGeom>
                      <a:blipFill>
                        <a:blip r:embed="rId23"/>
                        <a:stretch>
                          <a:fillRect l="-58333" t="-41667" r="-25000" b="-7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2" name="Oval 101">
                        <a:extLst>
                          <a:ext uri="{FF2B5EF4-FFF2-40B4-BE49-F238E27FC236}">
                            <a16:creationId xmlns:a16="http://schemas.microsoft.com/office/drawing/2014/main" id="{BFADFBF7-A6F4-431C-2581-278712CEA8B6}"/>
                          </a:ext>
                        </a:extLst>
                      </p:cNvPr>
                      <p:cNvSpPr>
                        <a:spLocks noChangeAspect="1"/>
                      </p:cNvSpPr>
                      <p:nvPr/>
                    </p:nvSpPr>
                    <p:spPr>
                      <a:xfrm>
                        <a:off x="7479189" y="3888787"/>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38" name="Oval 137">
                        <a:extLst>
                          <a:ext uri="{FF2B5EF4-FFF2-40B4-BE49-F238E27FC236}">
                            <a16:creationId xmlns:a16="http://schemas.microsoft.com/office/drawing/2014/main" id="{854FED29-CCDD-9103-F02E-9BC24EC10A2B}"/>
                          </a:ext>
                        </a:extLst>
                      </p:cNvPr>
                      <p:cNvSpPr>
                        <a:spLocks noRot="1" noChangeAspect="1" noMove="1" noResize="1" noEditPoints="1" noAdjustHandles="1" noChangeArrowheads="1" noChangeShapeType="1" noTextEdit="1"/>
                      </p:cNvSpPr>
                      <p:nvPr/>
                    </p:nvSpPr>
                    <p:spPr>
                      <a:xfrm>
                        <a:off x="7479189" y="3888787"/>
                        <a:ext cx="108000" cy="99224"/>
                      </a:xfrm>
                      <a:prstGeom prst="ellipse">
                        <a:avLst/>
                      </a:prstGeom>
                      <a:blipFill>
                        <a:blip r:embed="rId24"/>
                        <a:stretch>
                          <a:fillRect l="-58333" t="-45455" r="-25000" b="-90909"/>
                        </a:stretch>
                      </a:blipFill>
                      <a:ln>
                        <a:noFill/>
                      </a:ln>
                    </p:spPr>
                    <p:txBody>
                      <a:bodyPr/>
                      <a:lstStyle/>
                      <a:p>
                        <a:r>
                          <a:rPr lang="en-IT">
                            <a:noFill/>
                          </a:rPr>
                          <a:t> </a:t>
                        </a:r>
                      </a:p>
                    </p:txBody>
                  </p:sp>
                </mc:Fallback>
              </mc:AlternateContent>
            </p:grpSp>
            <p:cxnSp>
              <p:nvCxnSpPr>
                <p:cNvPr id="97" name="Straight Arrow Connector 96">
                  <a:extLst>
                    <a:ext uri="{FF2B5EF4-FFF2-40B4-BE49-F238E27FC236}">
                      <a16:creationId xmlns:a16="http://schemas.microsoft.com/office/drawing/2014/main" id="{C1378EAA-C5EF-D6D9-F85D-18BE4CB1C0B8}"/>
                    </a:ext>
                  </a:extLst>
                </p:cNvPr>
                <p:cNvCxnSpPr>
                  <a:cxnSpLocks/>
                </p:cNvCxnSpPr>
                <p:nvPr/>
              </p:nvCxnSpPr>
              <p:spPr>
                <a:xfrm>
                  <a:off x="10478184" y="2785712"/>
                  <a:ext cx="234734" cy="18278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id="{1EE2618A-3F45-F7BC-451C-ED0028026AE8}"/>
                    </a:ext>
                  </a:extLst>
                </p:cNvPr>
                <p:cNvCxnSpPr>
                  <a:cxnSpLocks/>
                </p:cNvCxnSpPr>
                <p:nvPr/>
              </p:nvCxnSpPr>
              <p:spPr>
                <a:xfrm flipH="1">
                  <a:off x="9759672" y="3277943"/>
                  <a:ext cx="406228" cy="17368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416AA8ED-4C53-2A40-7819-59B6E2C50E67}"/>
                    </a:ext>
                  </a:extLst>
                </p:cNvPr>
                <p:cNvCxnSpPr>
                  <a:cxnSpLocks/>
                </p:cNvCxnSpPr>
                <p:nvPr/>
              </p:nvCxnSpPr>
              <p:spPr>
                <a:xfrm flipH="1" flipV="1">
                  <a:off x="10778427" y="3330949"/>
                  <a:ext cx="271647" cy="229024"/>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nvGrpSpPr>
              <p:cNvPr id="90" name="Group 89">
                <a:extLst>
                  <a:ext uri="{FF2B5EF4-FFF2-40B4-BE49-F238E27FC236}">
                    <a16:creationId xmlns:a16="http://schemas.microsoft.com/office/drawing/2014/main" id="{2F2DB48F-BE9C-F036-0EDC-AC72785C70DD}"/>
                  </a:ext>
                </a:extLst>
              </p:cNvPr>
              <p:cNvGrpSpPr/>
              <p:nvPr/>
            </p:nvGrpSpPr>
            <p:grpSpPr>
              <a:xfrm>
                <a:off x="10725636" y="4150334"/>
                <a:ext cx="1004755" cy="251624"/>
                <a:chOff x="9194816" y="3236644"/>
                <a:chExt cx="1004755" cy="251624"/>
              </a:xfrm>
            </p:grpSpPr>
            <p:grpSp>
              <p:nvGrpSpPr>
                <p:cNvPr id="91" name="Group 90">
                  <a:extLst>
                    <a:ext uri="{FF2B5EF4-FFF2-40B4-BE49-F238E27FC236}">
                      <a16:creationId xmlns:a16="http://schemas.microsoft.com/office/drawing/2014/main" id="{B66588AE-E182-2EC6-C275-92F9C11ED3CE}"/>
                    </a:ext>
                  </a:extLst>
                </p:cNvPr>
                <p:cNvGrpSpPr/>
                <p:nvPr/>
              </p:nvGrpSpPr>
              <p:grpSpPr>
                <a:xfrm>
                  <a:off x="9194816" y="3236644"/>
                  <a:ext cx="1004755" cy="251624"/>
                  <a:chOff x="5668034" y="3590405"/>
                  <a:chExt cx="1004755" cy="251624"/>
                </a:xfrm>
                <a:solidFill>
                  <a:srgbClr val="008AF2"/>
                </a:solidFill>
              </p:grpSpPr>
              <mc:AlternateContent xmlns:mc="http://schemas.openxmlformats.org/markup-compatibility/2006" xmlns:a14="http://schemas.microsoft.com/office/drawing/2010/main">
                <mc:Choice Requires="a14">
                  <p:sp>
                    <p:nvSpPr>
                      <p:cNvPr id="94" name="Oval 93">
                        <a:extLst>
                          <a:ext uri="{FF2B5EF4-FFF2-40B4-BE49-F238E27FC236}">
                            <a16:creationId xmlns:a16="http://schemas.microsoft.com/office/drawing/2014/main" id="{0613C652-D66C-7EA0-234B-0520FF7E44A3}"/>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48" name="Oval 147">
                        <a:extLst>
                          <a:ext uri="{FF2B5EF4-FFF2-40B4-BE49-F238E27FC236}">
                            <a16:creationId xmlns:a16="http://schemas.microsoft.com/office/drawing/2014/main" id="{8872DED4-E021-B087-AAD5-9442E9BD0EEE}"/>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13"/>
                        <a:stretch>
                          <a:fillRect l="-50000" t="-45455" r="-33333" b="-90909"/>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5" name="Oval 94">
                        <a:extLst>
                          <a:ext uri="{FF2B5EF4-FFF2-40B4-BE49-F238E27FC236}">
                            <a16:creationId xmlns:a16="http://schemas.microsoft.com/office/drawing/2014/main" id="{F7A5A310-5D4B-DCEA-2465-BE81B2A923B9}"/>
                          </a:ext>
                        </a:extLst>
                      </p:cNvPr>
                      <p:cNvSpPr>
                        <a:spLocks noChangeAspect="1"/>
                      </p:cNvSpPr>
                      <p:nvPr/>
                    </p:nvSpPr>
                    <p:spPr>
                      <a:xfrm>
                        <a:off x="5668034" y="37428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49" name="Oval 148">
                        <a:extLst>
                          <a:ext uri="{FF2B5EF4-FFF2-40B4-BE49-F238E27FC236}">
                            <a16:creationId xmlns:a16="http://schemas.microsoft.com/office/drawing/2014/main" id="{9BDA488B-EA2A-9595-1EBF-AC20D111BC3E}"/>
                          </a:ext>
                        </a:extLst>
                      </p:cNvPr>
                      <p:cNvSpPr>
                        <a:spLocks noRot="1" noChangeAspect="1" noMove="1" noResize="1" noEditPoints="1" noAdjustHandles="1" noChangeArrowheads="1" noChangeShapeType="1" noTextEdit="1"/>
                      </p:cNvSpPr>
                      <p:nvPr/>
                    </p:nvSpPr>
                    <p:spPr>
                      <a:xfrm>
                        <a:off x="5668034" y="3742805"/>
                        <a:ext cx="108000" cy="99224"/>
                      </a:xfrm>
                      <a:prstGeom prst="ellipse">
                        <a:avLst/>
                      </a:prstGeom>
                      <a:blipFill>
                        <a:blip r:embed="rId22"/>
                        <a:stretch>
                          <a:fillRect l="-58333" t="-45455" r="-25000" b="-90909"/>
                        </a:stretch>
                      </a:blipFill>
                      <a:ln>
                        <a:noFill/>
                      </a:ln>
                    </p:spPr>
                    <p:txBody>
                      <a:bodyPr/>
                      <a:lstStyle/>
                      <a:p>
                        <a:r>
                          <a:rPr lang="en-IT">
                            <a:noFill/>
                          </a:rPr>
                          <a:t> </a:t>
                        </a:r>
                      </a:p>
                    </p:txBody>
                  </p:sp>
                </mc:Fallback>
              </mc:AlternateContent>
            </p:grpSp>
            <p:cxnSp>
              <p:nvCxnSpPr>
                <p:cNvPr id="92" name="Straight Arrow Connector 91">
                  <a:extLst>
                    <a:ext uri="{FF2B5EF4-FFF2-40B4-BE49-F238E27FC236}">
                      <a16:creationId xmlns:a16="http://schemas.microsoft.com/office/drawing/2014/main" id="{FB045AEA-5C58-4A44-82FD-97C07D876C63}"/>
                    </a:ext>
                  </a:extLst>
                </p:cNvPr>
                <p:cNvCxnSpPr>
                  <a:cxnSpLocks/>
                </p:cNvCxnSpPr>
                <p:nvPr/>
              </p:nvCxnSpPr>
              <p:spPr>
                <a:xfrm flipV="1">
                  <a:off x="9264351" y="3284549"/>
                  <a:ext cx="225827" cy="129352"/>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CF85B1B8-0E03-5EC8-EC3C-5959DB03A782}"/>
                    </a:ext>
                  </a:extLst>
                </p:cNvPr>
                <p:cNvCxnSpPr>
                  <a:cxnSpLocks/>
                </p:cNvCxnSpPr>
                <p:nvPr/>
              </p:nvCxnSpPr>
              <p:spPr>
                <a:xfrm flipH="1" flipV="1">
                  <a:off x="9798518" y="3264092"/>
                  <a:ext cx="367382" cy="13851"/>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grpSp>
      <p:sp>
        <p:nvSpPr>
          <p:cNvPr id="130" name="TextBox 129">
            <a:extLst>
              <a:ext uri="{FF2B5EF4-FFF2-40B4-BE49-F238E27FC236}">
                <a16:creationId xmlns:a16="http://schemas.microsoft.com/office/drawing/2014/main" id="{91563BA9-585C-8D6C-9B05-5267A672243E}"/>
              </a:ext>
            </a:extLst>
          </p:cNvPr>
          <p:cNvSpPr txBox="1"/>
          <p:nvPr/>
        </p:nvSpPr>
        <p:spPr>
          <a:xfrm>
            <a:off x="82211" y="4718317"/>
            <a:ext cx="7937775" cy="1261884"/>
          </a:xfrm>
          <a:prstGeom prst="rect">
            <a:avLst/>
          </a:prstGeom>
          <a:noFill/>
        </p:spPr>
        <p:txBody>
          <a:bodyPr wrap="square">
            <a:spAutoFit/>
          </a:bodyPr>
          <a:lstStyle/>
          <a:p>
            <a:pPr marL="342900" indent="-342900">
              <a:buClr>
                <a:schemeClr val="accent1">
                  <a:lumMod val="75000"/>
                </a:schemeClr>
              </a:buClr>
              <a:buFont typeface="Wingdings" pitchFamily="2" charset="2"/>
              <a:buChar char="ü"/>
            </a:pPr>
            <a:r>
              <a:rPr lang="en-US" sz="2200" dirty="0">
                <a:solidFill>
                  <a:schemeClr val="tx1">
                    <a:lumMod val="95000"/>
                    <a:lumOff val="5000"/>
                  </a:schemeClr>
                </a:solidFill>
                <a:latin typeface="Chalkboard" panose="03050602040202020205" pitchFamily="66" charset="77"/>
              </a:rPr>
              <a:t>In conclusion, almost each effect depends on the amount and distribution of tritium</a:t>
            </a:r>
          </a:p>
          <a:p>
            <a:pPr marL="342900" indent="-342900">
              <a:buClr>
                <a:schemeClr val="accent1">
                  <a:lumMod val="75000"/>
                </a:schemeClr>
              </a:buClr>
              <a:buFont typeface="Wingdings" pitchFamily="2" charset="2"/>
              <a:buChar char="ü"/>
            </a:pPr>
            <a:endParaRPr lang="en-US" sz="1000" dirty="0">
              <a:solidFill>
                <a:schemeClr val="tx1">
                  <a:lumMod val="95000"/>
                  <a:lumOff val="5000"/>
                </a:schemeClr>
              </a:solidFill>
              <a:latin typeface="Chalkboard" panose="03050602040202020205" pitchFamily="66" charset="77"/>
            </a:endParaRPr>
          </a:p>
          <a:p>
            <a:pPr marL="342900" indent="-342900">
              <a:buClr>
                <a:schemeClr val="accent1">
                  <a:lumMod val="75000"/>
                </a:schemeClr>
              </a:buClr>
              <a:buFont typeface="Wingdings" pitchFamily="2" charset="2"/>
              <a:buChar char="ü"/>
            </a:pPr>
            <a:r>
              <a:rPr lang="en-US" sz="2200" dirty="0">
                <a:solidFill>
                  <a:schemeClr val="tx1">
                    <a:lumMod val="95000"/>
                    <a:lumOff val="5000"/>
                  </a:schemeClr>
                </a:solidFill>
                <a:latin typeface="Chalkboard" panose="03050602040202020205" pitchFamily="66" charset="77"/>
              </a:rPr>
              <a:t>Simulations are in the course to optimize loading</a:t>
            </a:r>
          </a:p>
        </p:txBody>
      </p:sp>
      <p:pic>
        <p:nvPicPr>
          <p:cNvPr id="131" name="Picture 130" descr="A close-up of a molecule&#10;&#10;Description automatically generated">
            <a:extLst>
              <a:ext uri="{FF2B5EF4-FFF2-40B4-BE49-F238E27FC236}">
                <a16:creationId xmlns:a16="http://schemas.microsoft.com/office/drawing/2014/main" id="{9CA66D7A-EC7C-3B38-DA48-ABE93B0502CD}"/>
              </a:ext>
            </a:extLst>
          </p:cNvPr>
          <p:cNvPicPr>
            <a:picLocks noChangeAspect="1"/>
          </p:cNvPicPr>
          <p:nvPr/>
        </p:nvPicPr>
        <p:blipFill>
          <a:blip r:embed="rId25"/>
          <a:srcRect l="4106" t="11432" r="27626" b="10885"/>
          <a:stretch/>
        </p:blipFill>
        <p:spPr>
          <a:xfrm>
            <a:off x="7825184" y="3395153"/>
            <a:ext cx="2002421" cy="1783709"/>
          </a:xfrm>
          <a:prstGeom prst="ellipse">
            <a:avLst/>
          </a:prstGeom>
          <a:ln w="28575">
            <a:noFill/>
          </a:ln>
          <a:effectLst>
            <a:softEdge rad="191603"/>
          </a:effectLst>
        </p:spPr>
      </p:pic>
    </p:spTree>
    <p:extLst>
      <p:ext uri="{BB962C8B-B14F-4D97-AF65-F5344CB8AC3E}">
        <p14:creationId xmlns:p14="http://schemas.microsoft.com/office/powerpoint/2010/main" val="1629050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500"/>
                                        <p:tgtEl>
                                          <p:spTgt spid="7">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fade">
                                      <p:cBhvr>
                                        <p:cTn id="34" dur="500"/>
                                        <p:tgtEl>
                                          <p:spTgt spid="131"/>
                                        </p:tgtEl>
                                      </p:cBhvr>
                                    </p:animEffect>
                                  </p:childTnLst>
                                </p:cTn>
                              </p:par>
                              <p:par>
                                <p:cTn id="35" presetID="10" presetClass="entr" presetSubtype="0" fill="hold" nodeType="with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fade">
                                      <p:cBhvr>
                                        <p:cTn id="37" dur="500"/>
                                        <p:tgtEl>
                                          <p:spTgt spid="1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0"/>
                                        </p:tgtEl>
                                        <p:attrNameLst>
                                          <p:attrName>style.visibility</p:attrName>
                                        </p:attrNameLst>
                                      </p:cBhvr>
                                      <p:to>
                                        <p:strVal val="visible"/>
                                      </p:to>
                                    </p:set>
                                    <p:animEffect transition="in" filter="fade">
                                      <p:cBhvr>
                                        <p:cTn id="42" dur="500"/>
                                        <p:tgtEl>
                                          <p:spTgt spid="130"/>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326F56-5F39-C643-AC9D-4FF339880870}"/>
              </a:ext>
            </a:extLst>
          </p:cNvPr>
          <p:cNvSpPr txBox="1"/>
          <p:nvPr/>
        </p:nvSpPr>
        <p:spPr>
          <a:xfrm>
            <a:off x="968074" y="400936"/>
            <a:ext cx="10034952" cy="923330"/>
          </a:xfrm>
          <a:prstGeom prst="rect">
            <a:avLst/>
          </a:prstGeom>
          <a:noFill/>
        </p:spPr>
        <p:txBody>
          <a:bodyPr wrap="square">
            <a:spAutoFit/>
          </a:bodyPr>
          <a:lstStyle/>
          <a:p>
            <a:pPr>
              <a:buClr>
                <a:srgbClr val="019BC9"/>
              </a:buClr>
            </a:pPr>
            <a:r>
              <a:rPr lang="en-GB" sz="5400" b="1" dirty="0">
                <a:solidFill>
                  <a:srgbClr val="0070C0"/>
                </a:solidFill>
                <a:latin typeface="Chalkboard" panose="03050602040202020205" pitchFamily="66" charset="77"/>
              </a:rPr>
              <a:t>Thank you for your attention </a:t>
            </a:r>
            <a:endParaRPr lang="en-GB" sz="5400" b="1" dirty="0">
              <a:latin typeface="Chalkboard" panose="03050602040202020205" pitchFamily="66" charset="77"/>
            </a:endParaRPr>
          </a:p>
        </p:txBody>
      </p:sp>
      <p:sp>
        <p:nvSpPr>
          <p:cNvPr id="4" name="TextBox 3">
            <a:extLst>
              <a:ext uri="{FF2B5EF4-FFF2-40B4-BE49-F238E27FC236}">
                <a16:creationId xmlns:a16="http://schemas.microsoft.com/office/drawing/2014/main" id="{1637E0FD-B873-207C-4BD2-02D141189908}"/>
              </a:ext>
            </a:extLst>
          </p:cNvPr>
          <p:cNvSpPr txBox="1"/>
          <p:nvPr/>
        </p:nvSpPr>
        <p:spPr>
          <a:xfrm>
            <a:off x="183461" y="1904735"/>
            <a:ext cx="4649022" cy="2677656"/>
          </a:xfrm>
          <a:prstGeom prst="rect">
            <a:avLst/>
          </a:prstGeom>
          <a:noFill/>
          <a:effectLst>
            <a:glow rad="1145780">
              <a:schemeClr val="accent1">
                <a:lumMod val="75000"/>
              </a:schemeClr>
            </a:glow>
          </a:effectLst>
        </p:spPr>
        <p:txBody>
          <a:bodyPr wrap="square" rtlCol="0">
            <a:spAutoFit/>
          </a:bodyPr>
          <a:lstStyle/>
          <a:p>
            <a:r>
              <a:rPr lang="en-IT" sz="2400" dirty="0">
                <a:solidFill>
                  <a:srgbClr val="002060"/>
                </a:solidFill>
                <a:effectLst/>
                <a:latin typeface="Chalkboard" panose="03050602040202020205" pitchFamily="66" charset="77"/>
              </a:rPr>
              <a:t>Guido Menichetti UniPi, I</a:t>
            </a:r>
            <a:r>
              <a:rPr lang="en-GB" sz="2400" dirty="0">
                <a:solidFill>
                  <a:srgbClr val="002060"/>
                </a:solidFill>
                <a:latin typeface="Chalkboard" panose="03050602040202020205" pitchFamily="66" charset="77"/>
              </a:rPr>
              <a:t>IT</a:t>
            </a:r>
            <a:endParaRPr lang="en-IT" sz="2400" dirty="0">
              <a:solidFill>
                <a:srgbClr val="002060"/>
              </a:solidFill>
              <a:effectLst/>
              <a:latin typeface="Chalkboard" panose="03050602040202020205" pitchFamily="66" charset="77"/>
            </a:endParaRPr>
          </a:p>
          <a:p>
            <a:r>
              <a:rPr lang="en-IT" sz="2400" dirty="0">
                <a:solidFill>
                  <a:srgbClr val="002060"/>
                </a:solidFill>
                <a:effectLst/>
                <a:latin typeface="Chalkboard" panose="03050602040202020205" pitchFamily="66" charset="77"/>
              </a:rPr>
              <a:t>Angelo Esposito UniRoma1 </a:t>
            </a:r>
          </a:p>
          <a:p>
            <a:r>
              <a:rPr lang="en-IT" sz="2400" dirty="0">
                <a:solidFill>
                  <a:srgbClr val="002060"/>
                </a:solidFill>
                <a:effectLst/>
                <a:latin typeface="Chalkboard" panose="03050602040202020205" pitchFamily="66" charset="77"/>
              </a:rPr>
              <a:t>Andrea Casale Columbia Univ</a:t>
            </a:r>
          </a:p>
          <a:p>
            <a:r>
              <a:rPr lang="en-IT" sz="2400" dirty="0">
                <a:solidFill>
                  <a:srgbClr val="002060"/>
                </a:solidFill>
                <a:effectLst/>
                <a:latin typeface="Chalkboard" panose="03050602040202020205" pitchFamily="66" charset="77"/>
              </a:rPr>
              <a:t>Luca Bellucci NANO-Cnr</a:t>
            </a:r>
          </a:p>
          <a:p>
            <a:r>
              <a:rPr lang="en-IT" sz="2400" dirty="0">
                <a:solidFill>
                  <a:srgbClr val="002060"/>
                </a:solidFill>
                <a:latin typeface="Chalkboard" panose="03050602040202020205" pitchFamily="66" charset="77"/>
              </a:rPr>
              <a:t>Francesca Maria Pofi GSSI </a:t>
            </a:r>
            <a:endParaRPr lang="en-IT" sz="2400" dirty="0">
              <a:solidFill>
                <a:srgbClr val="002060"/>
              </a:solidFill>
              <a:effectLst/>
              <a:latin typeface="Chalkboard" panose="03050602040202020205" pitchFamily="66" charset="77"/>
            </a:endParaRPr>
          </a:p>
          <a:p>
            <a:endParaRPr lang="en-IT" sz="2400" dirty="0">
              <a:solidFill>
                <a:srgbClr val="002060"/>
              </a:solidFill>
              <a:effectLst/>
              <a:latin typeface="Chalkboard" panose="03050602040202020205" pitchFamily="66" charset="77"/>
            </a:endParaRPr>
          </a:p>
          <a:p>
            <a:r>
              <a:rPr lang="en-IT" sz="2400" dirty="0">
                <a:solidFill>
                  <a:srgbClr val="002060"/>
                </a:solidFill>
                <a:effectLst/>
                <a:latin typeface="Chalkboard" panose="03050602040202020205" pitchFamily="66" charset="77"/>
              </a:rPr>
              <a:t>PTOLEMY Collaboration</a:t>
            </a:r>
          </a:p>
        </p:txBody>
      </p:sp>
      <p:pic>
        <p:nvPicPr>
          <p:cNvPr id="5" name="Immagine 8" descr="PRACE.png">
            <a:extLst>
              <a:ext uri="{FF2B5EF4-FFF2-40B4-BE49-F238E27FC236}">
                <a16:creationId xmlns:a16="http://schemas.microsoft.com/office/drawing/2014/main" id="{ECC307D0-F086-FBD0-CA65-4FB45274AA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49807" y="1629278"/>
            <a:ext cx="2792141" cy="189227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68786D8-DBA5-9587-7180-0926C2B2210A}"/>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37419" y="5505099"/>
            <a:ext cx="3066350" cy="595165"/>
          </a:xfrm>
          <a:prstGeom prst="rect">
            <a:avLst/>
          </a:prstGeom>
          <a:effectLst>
            <a:outerShdw blurRad="76200" dist="63500" dir="2700000" algn="tl" rotWithShape="0">
              <a:prstClr val="black">
                <a:alpha val="40000"/>
              </a:prstClr>
            </a:outerShdw>
          </a:effectLst>
        </p:spPr>
      </p:pic>
      <p:pic>
        <p:nvPicPr>
          <p:cNvPr id="7" name="Picture 6" descr="A blue and black logo&#10;&#10;Description automatically generated">
            <a:extLst>
              <a:ext uri="{FF2B5EF4-FFF2-40B4-BE49-F238E27FC236}">
                <a16:creationId xmlns:a16="http://schemas.microsoft.com/office/drawing/2014/main" id="{9F471618-88FE-7AA9-B429-52CC2484C4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91096" y="5291528"/>
            <a:ext cx="4497267" cy="1297023"/>
          </a:xfrm>
          <a:prstGeom prst="rect">
            <a:avLst/>
          </a:prstGeom>
          <a:effectLst>
            <a:glow rad="134021">
              <a:schemeClr val="bg1">
                <a:alpha val="40000"/>
              </a:schemeClr>
            </a:glow>
          </a:effectLst>
        </p:spPr>
      </p:pic>
      <p:pic>
        <p:nvPicPr>
          <p:cNvPr id="8" name="Picture 7" descr="A logo with text on it&#10;&#10;Description automatically generated">
            <a:extLst>
              <a:ext uri="{FF2B5EF4-FFF2-40B4-BE49-F238E27FC236}">
                <a16:creationId xmlns:a16="http://schemas.microsoft.com/office/drawing/2014/main" id="{EB3CF108-5D6C-35DD-D660-484F6DA382E5}"/>
              </a:ext>
            </a:extLst>
          </p:cNvPr>
          <p:cNvPicPr>
            <a:picLocks noChangeAspect="1"/>
          </p:cNvPicPr>
          <p:nvPr/>
        </p:nvPicPr>
        <p:blipFill rotWithShape="1">
          <a:blip r:embed="rId5"/>
          <a:srcRect l="8416" t="10568" r="21291" b="16664"/>
          <a:stretch/>
        </p:blipFill>
        <p:spPr>
          <a:xfrm>
            <a:off x="7649110" y="4277630"/>
            <a:ext cx="1780219" cy="1745884"/>
          </a:xfrm>
          <a:prstGeom prst="rect">
            <a:avLst/>
          </a:prstGeom>
          <a:effectLst>
            <a:outerShdw blurRad="50800" dist="38100" dir="2700000" sx="103000" sy="103000" algn="tl" rotWithShape="0">
              <a:prstClr val="black">
                <a:alpha val="40000"/>
              </a:prstClr>
            </a:outerShdw>
          </a:effectLst>
        </p:spPr>
      </p:pic>
      <p:pic>
        <p:nvPicPr>
          <p:cNvPr id="9" name="Picture 8" descr="A logo for a company&#10;&#10;Description automatically generated">
            <a:extLst>
              <a:ext uri="{FF2B5EF4-FFF2-40B4-BE49-F238E27FC236}">
                <a16:creationId xmlns:a16="http://schemas.microsoft.com/office/drawing/2014/main" id="{1479E8A8-2D78-0FBD-60AB-010E9E85960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930888" y="3764950"/>
            <a:ext cx="1986493" cy="1986493"/>
          </a:xfrm>
          <a:prstGeom prst="rect">
            <a:avLst/>
          </a:prstGeom>
          <a:effectLst>
            <a:glow rad="257886">
              <a:schemeClr val="bg1">
                <a:alpha val="75474"/>
              </a:schemeClr>
            </a:glow>
          </a:effectLst>
        </p:spPr>
      </p:pic>
      <p:pic>
        <p:nvPicPr>
          <p:cNvPr id="10" name="Graphic 9">
            <a:extLst>
              <a:ext uri="{FF2B5EF4-FFF2-40B4-BE49-F238E27FC236}">
                <a16:creationId xmlns:a16="http://schemas.microsoft.com/office/drawing/2014/main" id="{33ADA7BF-4562-9022-7EFC-3373A27426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39012" y="2056688"/>
            <a:ext cx="1779758" cy="1645571"/>
          </a:xfrm>
          <a:prstGeom prst="rect">
            <a:avLst/>
          </a:prstGeom>
          <a:effectLst>
            <a:glow rad="279832">
              <a:schemeClr val="bg1">
                <a:alpha val="40000"/>
              </a:schemeClr>
            </a:glow>
          </a:effectLst>
        </p:spPr>
      </p:pic>
      <p:pic>
        <p:nvPicPr>
          <p:cNvPr id="11" name="Picture 10">
            <a:extLst>
              <a:ext uri="{FF2B5EF4-FFF2-40B4-BE49-F238E27FC236}">
                <a16:creationId xmlns:a16="http://schemas.microsoft.com/office/drawing/2014/main" id="{2DBE85C2-5DBC-832E-2352-CF28DA11873F}"/>
              </a:ext>
            </a:extLst>
          </p:cNvPr>
          <p:cNvPicPr>
            <a:picLocks noChangeAspect="1"/>
          </p:cNvPicPr>
          <p:nvPr/>
        </p:nvPicPr>
        <p:blipFill>
          <a:blip r:embed="rId9"/>
          <a:stretch>
            <a:fillRect/>
          </a:stretch>
        </p:blipFill>
        <p:spPr>
          <a:xfrm>
            <a:off x="118638" y="4610405"/>
            <a:ext cx="3085131" cy="763570"/>
          </a:xfrm>
          <a:prstGeom prst="rect">
            <a:avLst/>
          </a:prstGeom>
          <a:effectLst>
            <a:outerShdw blurRad="50800" dist="38100" dir="2700000" sx="101000" sy="101000" algn="tl" rotWithShape="0">
              <a:prstClr val="black">
                <a:alpha val="40000"/>
              </a:prstClr>
            </a:outerShdw>
          </a:effectLst>
        </p:spPr>
      </p:pic>
      <p:pic>
        <p:nvPicPr>
          <p:cNvPr id="20" name="Picture 19" descr="A white logo with black background&#10;&#10;Description automatically generated">
            <a:extLst>
              <a:ext uri="{FF2B5EF4-FFF2-40B4-BE49-F238E27FC236}">
                <a16:creationId xmlns:a16="http://schemas.microsoft.com/office/drawing/2014/main" id="{8131CF10-D141-F17C-C2D7-E1E9093FAD73}"/>
              </a:ext>
            </a:extLst>
          </p:cNvPr>
          <p:cNvPicPr>
            <a:picLocks noChangeAspect="1"/>
          </p:cNvPicPr>
          <p:nvPr/>
        </p:nvPicPr>
        <p:blipFill>
          <a:blip r:embed="rId10"/>
          <a:stretch>
            <a:fillRect/>
          </a:stretch>
        </p:blipFill>
        <p:spPr>
          <a:xfrm>
            <a:off x="3693159" y="1692226"/>
            <a:ext cx="3893140" cy="2307790"/>
          </a:xfrm>
          <a:prstGeom prst="rect">
            <a:avLst/>
          </a:prstGeom>
          <a:effectLst>
            <a:outerShdw blurRad="50800" dist="38100" dir="2700000" sx="103000" sy="103000" algn="tl" rotWithShape="0">
              <a:prstClr val="black">
                <a:alpha val="40000"/>
              </a:prstClr>
            </a:outerShdw>
          </a:effectLst>
        </p:spPr>
      </p:pic>
      <p:pic>
        <p:nvPicPr>
          <p:cNvPr id="21" name="Picture 20" descr="A logo of a company&#10;&#10;Description automatically generated">
            <a:extLst>
              <a:ext uri="{FF2B5EF4-FFF2-40B4-BE49-F238E27FC236}">
                <a16:creationId xmlns:a16="http://schemas.microsoft.com/office/drawing/2014/main" id="{85105E51-F3F1-D4AE-4EF6-4C1C21EA364E}"/>
              </a:ext>
            </a:extLst>
          </p:cNvPr>
          <p:cNvPicPr>
            <a:picLocks noChangeAspect="1"/>
          </p:cNvPicPr>
          <p:nvPr/>
        </p:nvPicPr>
        <p:blipFill rotWithShape="1">
          <a:blip r:embed="rId11">
            <a:clrChange>
              <a:clrFrom>
                <a:srgbClr val="FFFFFF"/>
              </a:clrFrom>
              <a:clrTo>
                <a:srgbClr val="FFFFFF">
                  <a:alpha val="0"/>
                </a:srgbClr>
              </a:clrTo>
            </a:clrChange>
          </a:blip>
          <a:srcRect t="33523" b="31052"/>
          <a:stretch/>
        </p:blipFill>
        <p:spPr>
          <a:xfrm>
            <a:off x="9646143" y="5598178"/>
            <a:ext cx="2395805" cy="848700"/>
          </a:xfrm>
          <a:prstGeom prst="rect">
            <a:avLst/>
          </a:prstGeom>
          <a:effectLst>
            <a:outerShdw blurRad="50800" dist="38100" dir="2700000" algn="tl" rotWithShape="0">
              <a:prstClr val="black">
                <a:alpha val="40000"/>
              </a:prstClr>
            </a:outerShdw>
          </a:effectLst>
        </p:spPr>
      </p:pic>
      <p:pic>
        <p:nvPicPr>
          <p:cNvPr id="22" name="image1.png">
            <a:extLst>
              <a:ext uri="{FF2B5EF4-FFF2-40B4-BE49-F238E27FC236}">
                <a16:creationId xmlns:a16="http://schemas.microsoft.com/office/drawing/2014/main" id="{582A03E0-F6F1-9FBA-8FA4-E3DBECE07CFF}"/>
              </a:ext>
            </a:extLst>
          </p:cNvPr>
          <p:cNvPicPr/>
          <p:nvPr/>
        </p:nvPicPr>
        <p:blipFill>
          <a:blip r:embed="rId12"/>
          <a:srcRect/>
          <a:stretch>
            <a:fillRect/>
          </a:stretch>
        </p:blipFill>
        <p:spPr>
          <a:xfrm>
            <a:off x="3815815" y="4277630"/>
            <a:ext cx="3221249" cy="1139961"/>
          </a:xfrm>
          <a:prstGeom prst="rect">
            <a:avLst/>
          </a:prstGeo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1658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73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66DEE-1CDA-4805-26F0-B675AD827B44}"/>
              </a:ext>
            </a:extLst>
          </p:cNvPr>
          <p:cNvSpPr txBox="1"/>
          <p:nvPr/>
        </p:nvSpPr>
        <p:spPr>
          <a:xfrm>
            <a:off x="0" y="17417"/>
            <a:ext cx="12247093" cy="584775"/>
          </a:xfrm>
          <a:prstGeom prst="rect">
            <a:avLst/>
          </a:prstGeom>
          <a:noFill/>
        </p:spPr>
        <p:txBody>
          <a:bodyPr wrap="square">
            <a:spAutoFit/>
          </a:bodyPr>
          <a:lstStyle/>
          <a:p>
            <a:pPr>
              <a:buClr>
                <a:srgbClr val="019BC9"/>
              </a:buClr>
            </a:pPr>
            <a:r>
              <a:rPr lang="en-US" sz="3200" b="1" dirty="0">
                <a:solidFill>
                  <a:srgbClr val="0070C0"/>
                </a:solidFill>
                <a:latin typeface="Chalkboard" panose="03050602040202020205" pitchFamily="66" charset="77"/>
              </a:rPr>
              <a:t>Electrons</a:t>
            </a:r>
            <a:r>
              <a:rPr lang="en-GB" sz="3200" b="1" dirty="0">
                <a:solidFill>
                  <a:srgbClr val="0070C0"/>
                </a:solidFill>
                <a:latin typeface="Chalkboard" panose="03050602040202020205" pitchFamily="66" charset="77"/>
              </a:rPr>
              <a:t> interaction with the hydrogenated graphene</a:t>
            </a:r>
            <a:endParaRPr lang="en-GB" sz="3200" dirty="0">
              <a:latin typeface="Chalkboard" panose="03050602040202020205" pitchFamily="66" charset="77"/>
            </a:endParaRPr>
          </a:p>
        </p:txBody>
      </p:sp>
      <p:sp>
        <p:nvSpPr>
          <p:cNvPr id="6" name="TextBox 5">
            <a:extLst>
              <a:ext uri="{FF2B5EF4-FFF2-40B4-BE49-F238E27FC236}">
                <a16:creationId xmlns:a16="http://schemas.microsoft.com/office/drawing/2014/main" id="{1D4C03F6-C6D4-6ABE-CE05-DD0A05BEDB30}"/>
              </a:ext>
            </a:extLst>
          </p:cNvPr>
          <p:cNvSpPr txBox="1"/>
          <p:nvPr/>
        </p:nvSpPr>
        <p:spPr>
          <a:xfrm>
            <a:off x="-1" y="594784"/>
            <a:ext cx="12048565" cy="4524315"/>
          </a:xfrm>
          <a:prstGeom prst="rect">
            <a:avLst/>
          </a:prstGeom>
          <a:noFill/>
        </p:spPr>
        <p:txBody>
          <a:bodyPr wrap="square" rtlCol="0">
            <a:spAutoFit/>
          </a:bodyPr>
          <a:lstStyle/>
          <a:p>
            <a:r>
              <a:rPr lang="en-GB" sz="1600" dirty="0">
                <a:solidFill>
                  <a:srgbClr val="FF0000"/>
                </a:solidFill>
                <a:latin typeface="Chalkboard" panose="03050602040202020205" pitchFamily="66" charset="77"/>
              </a:rPr>
              <a:t>(to </a:t>
            </a:r>
            <a:r>
              <a:rPr lang="en-GB" sz="1600" b="1" dirty="0">
                <a:solidFill>
                  <a:srgbClr val="FF0000"/>
                </a:solidFill>
                <a:latin typeface="Chalkboard" panose="03050602040202020205" pitchFamily="66" charset="77"/>
              </a:rPr>
              <a:t>T at most 15 eV</a:t>
            </a:r>
            <a:r>
              <a:rPr lang="en-GB" sz="1600" dirty="0">
                <a:solidFill>
                  <a:srgbClr val="FF0000"/>
                </a:solidFill>
                <a:latin typeface="Chalkboard" panose="03050602040202020205" pitchFamily="66" charset="77"/>
              </a:rPr>
              <a:t>) </a:t>
            </a:r>
            <a:r>
              <a:rPr lang="en-IT" sz="1600" dirty="0">
                <a:solidFill>
                  <a:srgbClr val="FF0000"/>
                </a:solidFill>
                <a:latin typeface="Chalkboard" panose="03050602040202020205" pitchFamily="66" charset="77"/>
              </a:rPr>
              <a:t>-&gt; single events cannot generally break a C-C bond but can break a T-C bond</a:t>
            </a:r>
          </a:p>
          <a:p>
            <a:pPr marL="285750" indent="-285750">
              <a:buFont typeface="Wingdings" pitchFamily="2" charset="2"/>
              <a:buChar char="ü"/>
            </a:pPr>
            <a:r>
              <a:rPr lang="en-IT" sz="1600" dirty="0">
                <a:solidFill>
                  <a:srgbClr val="FF0000"/>
                </a:solidFill>
                <a:latin typeface="Chalkboard" panose="03050602040202020205" pitchFamily="66" charset="77"/>
              </a:rPr>
              <a:t>However, the </a:t>
            </a:r>
            <a:r>
              <a:rPr lang="en-IT" sz="1600" b="1" dirty="0">
                <a:solidFill>
                  <a:srgbClr val="FF0000"/>
                </a:solidFill>
                <a:latin typeface="Chalkboard" panose="03050602040202020205" pitchFamily="66" charset="77"/>
              </a:rPr>
              <a:t>sub-breaking energy is transferred to the material, which heats up</a:t>
            </a:r>
            <a:r>
              <a:rPr lang="en-IT" sz="1600" dirty="0">
                <a:solidFill>
                  <a:srgbClr val="FF0000"/>
                </a:solidFill>
                <a:latin typeface="Chalkboard" panose="03050602040202020205" pitchFamily="66" charset="77"/>
              </a:rPr>
              <a:t>. </a:t>
            </a:r>
            <a:r>
              <a:rPr lang="en-GB" sz="1600" dirty="0">
                <a:solidFill>
                  <a:srgbClr val="FF0000"/>
                </a:solidFill>
                <a:latin typeface="Chalkboard" panose="03050602040202020205" pitchFamily="66" charset="77"/>
              </a:rPr>
              <a:t>W</a:t>
            </a:r>
            <a:r>
              <a:rPr lang="en-IT" sz="1600" dirty="0">
                <a:solidFill>
                  <a:srgbClr val="FF0000"/>
                </a:solidFill>
                <a:latin typeface="Chalkboard" panose="03050602040202020205" pitchFamily="66" charset="77"/>
              </a:rPr>
              <a:t>ith the fluency of EM beams </a:t>
            </a:r>
            <a:r>
              <a:rPr lang="en-IT" sz="1600" b="1" dirty="0">
                <a:solidFill>
                  <a:srgbClr val="FF0000"/>
                </a:solidFill>
                <a:latin typeface="Chalkboard" panose="03050602040202020205" pitchFamily="66" charset="77"/>
              </a:rPr>
              <a:t>(fluence ~ 5x10</a:t>
            </a:r>
            <a:r>
              <a:rPr lang="en-IT" sz="1600" b="1" baseline="30000" dirty="0">
                <a:solidFill>
                  <a:srgbClr val="FF0000"/>
                </a:solidFill>
                <a:latin typeface="Chalkboard" panose="03050602040202020205" pitchFamily="66" charset="77"/>
              </a:rPr>
              <a:t>9</a:t>
            </a:r>
            <a:r>
              <a:rPr lang="en-IT" sz="1600" b="1" dirty="0">
                <a:solidFill>
                  <a:srgbClr val="FF0000"/>
                </a:solidFill>
                <a:latin typeface="Chalkboard" panose="03050602040202020205" pitchFamily="66" charset="77"/>
              </a:rPr>
              <a:t> el/nm</a:t>
            </a:r>
            <a:r>
              <a:rPr lang="en-IT" sz="1600" b="1" baseline="30000" dirty="0">
                <a:solidFill>
                  <a:srgbClr val="FF0000"/>
                </a:solidFill>
                <a:latin typeface="Chalkboard" panose="03050602040202020205" pitchFamily="66" charset="77"/>
              </a:rPr>
              <a:t>2</a:t>
            </a:r>
            <a:r>
              <a:rPr lang="en-IT" sz="1600" b="1" dirty="0">
                <a:solidFill>
                  <a:srgbClr val="FF0000"/>
                </a:solidFill>
                <a:latin typeface="Chalkboard" panose="03050602040202020205" pitchFamily="66" charset="77"/>
              </a:rPr>
              <a:t> sec) </a:t>
            </a:r>
            <a:r>
              <a:rPr lang="en-IT" sz="1600" dirty="0">
                <a:solidFill>
                  <a:srgbClr val="FF0000"/>
                </a:solidFill>
                <a:latin typeface="Chalkboard" panose="03050602040202020205" pitchFamily="66" charset="77"/>
              </a:rPr>
              <a:t>the heat up is fast and defects occurs when local temperature reaches high values.</a:t>
            </a:r>
          </a:p>
          <a:p>
            <a:pPr marL="285750" indent="-285750">
              <a:buFont typeface="Wingdings" pitchFamily="2" charset="2"/>
              <a:buChar char="ü"/>
            </a:pPr>
            <a:r>
              <a:rPr lang="en-GB" sz="1600" dirty="0">
                <a:solidFill>
                  <a:srgbClr val="FF0000"/>
                </a:solidFill>
                <a:latin typeface="Chalkboard" panose="03050602040202020205" pitchFamily="66" charset="77"/>
              </a:rPr>
              <a:t>S</a:t>
            </a:r>
            <a:r>
              <a:rPr lang="en-IT" sz="1600" dirty="0">
                <a:solidFill>
                  <a:srgbClr val="FF0000"/>
                </a:solidFill>
                <a:latin typeface="Chalkboard" panose="03050602040202020205" pitchFamily="66" charset="77"/>
              </a:rPr>
              <a:t>econdary electrons effect is not considered in this work, and the Ekin distribution is very roughly described  </a:t>
            </a:r>
          </a:p>
          <a:p>
            <a:endParaRPr lang="en-IT" sz="1600" dirty="0">
              <a:solidFill>
                <a:srgbClr val="FF0000"/>
              </a:solidFill>
              <a:latin typeface="Chalkboard" panose="03050602040202020205" pitchFamily="66" charset="77"/>
            </a:endParaRPr>
          </a:p>
          <a:p>
            <a:r>
              <a:rPr lang="en-IT" sz="1600" b="1" dirty="0">
                <a:solidFill>
                  <a:srgbClr val="FF0000"/>
                </a:solidFill>
                <a:latin typeface="Chalkboard" panose="03050602040202020205" pitchFamily="66" charset="77"/>
              </a:rPr>
              <a:t>In our case: </a:t>
            </a:r>
            <a:r>
              <a:rPr lang="en-IT" sz="1600" dirty="0">
                <a:solidFill>
                  <a:srgbClr val="FF0000"/>
                </a:solidFill>
                <a:latin typeface="Chalkboard" panose="03050602040202020205" pitchFamily="66" charset="77"/>
              </a:rPr>
              <a:t>we have a probability of decay (and fluence of electrons) that is  about </a:t>
            </a:r>
            <a:r>
              <a:rPr lang="en-IT" sz="1600" b="1" dirty="0">
                <a:solidFill>
                  <a:srgbClr val="FF0000"/>
                </a:solidFill>
                <a:latin typeface="Chalkboard" panose="03050602040202020205" pitchFamily="66" charset="77"/>
              </a:rPr>
              <a:t>10</a:t>
            </a:r>
            <a:r>
              <a:rPr lang="en-IT" sz="1600" b="1" baseline="30000" dirty="0">
                <a:solidFill>
                  <a:srgbClr val="FF0000"/>
                </a:solidFill>
                <a:latin typeface="Chalkboard" panose="03050602040202020205" pitchFamily="66" charset="77"/>
              </a:rPr>
              <a:t>-7</a:t>
            </a:r>
            <a:r>
              <a:rPr lang="en-IT" sz="1600" b="1" dirty="0">
                <a:solidFill>
                  <a:srgbClr val="FF0000"/>
                </a:solidFill>
                <a:latin typeface="Chalkboard" panose="03050602040202020205" pitchFamily="66" charset="77"/>
              </a:rPr>
              <a:t> el/nm</a:t>
            </a:r>
            <a:r>
              <a:rPr lang="en-IT" sz="1600" b="1" baseline="30000" dirty="0">
                <a:solidFill>
                  <a:srgbClr val="FF0000"/>
                </a:solidFill>
                <a:latin typeface="Chalkboard" panose="03050602040202020205" pitchFamily="66" charset="77"/>
              </a:rPr>
              <a:t>2</a:t>
            </a:r>
            <a:r>
              <a:rPr lang="en-IT" sz="1600" b="1" dirty="0">
                <a:solidFill>
                  <a:srgbClr val="FF0000"/>
                </a:solidFill>
                <a:latin typeface="Chalkboard" panose="03050602040202020205" pitchFamily="66" charset="77"/>
              </a:rPr>
              <a:t> sec </a:t>
            </a:r>
            <a:r>
              <a:rPr lang="en-IT" sz="1600" dirty="0">
                <a:solidFill>
                  <a:srgbClr val="FF0000"/>
                </a:solidFill>
                <a:latin typeface="Chalkboard" panose="03050602040202020205" pitchFamily="66" charset="77"/>
              </a:rPr>
              <a:t>) 17 orders of magnitude less -&gt; </a:t>
            </a:r>
            <a:r>
              <a:rPr lang="en-IT" sz="1600" b="1" dirty="0">
                <a:solidFill>
                  <a:srgbClr val="FF0000"/>
                </a:solidFill>
                <a:latin typeface="Chalkboard" panose="03050602040202020205" pitchFamily="66" charset="77"/>
              </a:rPr>
              <a:t>fast heat up </a:t>
            </a:r>
            <a:r>
              <a:rPr lang="en-GB" sz="1600" b="1" dirty="0">
                <a:solidFill>
                  <a:srgbClr val="FF0000"/>
                </a:solidFill>
                <a:latin typeface="Chalkboard" panose="03050602040202020205" pitchFamily="66" charset="77"/>
              </a:rPr>
              <a:t>is certainly not likely</a:t>
            </a:r>
            <a:r>
              <a:rPr lang="en-GB" sz="1600" dirty="0">
                <a:solidFill>
                  <a:srgbClr val="FF0000"/>
                </a:solidFill>
                <a:latin typeface="Chalkboard" panose="03050602040202020205" pitchFamily="66" charset="77"/>
              </a:rPr>
              <a:t> </a:t>
            </a:r>
          </a:p>
          <a:p>
            <a:endParaRPr lang="en-GB" sz="1600" dirty="0">
              <a:solidFill>
                <a:srgbClr val="FF0000"/>
              </a:solidFill>
              <a:latin typeface="Chalkboard" panose="03050602040202020205" pitchFamily="66" charset="77"/>
            </a:endParaRPr>
          </a:p>
          <a:p>
            <a:r>
              <a:rPr lang="en-GB" sz="1600" dirty="0">
                <a:solidFill>
                  <a:srgbClr val="FF0000"/>
                </a:solidFill>
                <a:latin typeface="Chalkboard" panose="03050602040202020205" pitchFamily="66" charset="77"/>
              </a:rPr>
              <a:t>But:</a:t>
            </a:r>
          </a:p>
          <a:p>
            <a:endParaRPr lang="en-GB" sz="1600" dirty="0">
              <a:solidFill>
                <a:srgbClr val="FF0000"/>
              </a:solidFill>
              <a:latin typeface="Chalkboard" panose="03050602040202020205" pitchFamily="66" charset="77"/>
            </a:endParaRPr>
          </a:p>
          <a:p>
            <a:r>
              <a:rPr lang="en-GB" sz="1600" dirty="0">
                <a:solidFill>
                  <a:srgbClr val="FF0000"/>
                </a:solidFill>
                <a:latin typeface="Chalkboard" panose="03050602040202020205" pitchFamily="66" charset="77"/>
              </a:rPr>
              <a:t>We have additional heating caused by </a:t>
            </a:r>
            <a:r>
              <a:rPr lang="en-GB" sz="1600" b="1" dirty="0">
                <a:solidFill>
                  <a:srgbClr val="FF0000"/>
                </a:solidFill>
                <a:latin typeface="Chalkboard" panose="03050602040202020205" pitchFamily="66" charset="77"/>
              </a:rPr>
              <a:t>He release and diffusion within the structure</a:t>
            </a:r>
            <a:r>
              <a:rPr lang="en-GB" sz="1600" dirty="0">
                <a:solidFill>
                  <a:srgbClr val="FF0000"/>
                </a:solidFill>
                <a:latin typeface="Chalkboard" panose="03050602040202020205" pitchFamily="66" charset="77"/>
              </a:rPr>
              <a:t>: each event distributes 2-4 eV of energy per nm</a:t>
            </a:r>
            <a:r>
              <a:rPr lang="en-GB" sz="1600" baseline="30000" dirty="0">
                <a:solidFill>
                  <a:srgbClr val="FF0000"/>
                </a:solidFill>
                <a:latin typeface="Chalkboard" panose="03050602040202020205" pitchFamily="66" charset="77"/>
              </a:rPr>
              <a:t>2 </a:t>
            </a:r>
            <a:r>
              <a:rPr lang="en-GB" sz="1600" dirty="0">
                <a:solidFill>
                  <a:srgbClr val="FF0000"/>
                </a:solidFill>
                <a:latin typeface="Chalkboard" panose="03050602040202020205" pitchFamily="66" charset="77"/>
              </a:rPr>
              <a:t>resulting in a heat up of 300-500 K/event = at most 500Kx10</a:t>
            </a:r>
            <a:r>
              <a:rPr lang="en-GB" sz="1600" baseline="30000" dirty="0">
                <a:solidFill>
                  <a:srgbClr val="FF0000"/>
                </a:solidFill>
                <a:latin typeface="Chalkboard" panose="03050602040202020205" pitchFamily="66" charset="77"/>
              </a:rPr>
              <a:t>-7</a:t>
            </a:r>
            <a:r>
              <a:rPr lang="en-GB" sz="1600" dirty="0">
                <a:solidFill>
                  <a:srgbClr val="FF0000"/>
                </a:solidFill>
                <a:latin typeface="Chalkboard" panose="03050602040202020205" pitchFamily="66" charset="77"/>
              </a:rPr>
              <a:t> sec</a:t>
            </a:r>
            <a:r>
              <a:rPr lang="en-GB" sz="1600" baseline="30000" dirty="0">
                <a:solidFill>
                  <a:srgbClr val="FF0000"/>
                </a:solidFill>
                <a:latin typeface="Chalkboard" panose="03050602040202020205" pitchFamily="66" charset="77"/>
              </a:rPr>
              <a:t>-1 </a:t>
            </a:r>
            <a:r>
              <a:rPr lang="en-GB" sz="1600" dirty="0">
                <a:solidFill>
                  <a:srgbClr val="FF0000"/>
                </a:solidFill>
                <a:latin typeface="Chalkboard" panose="03050602040202020205" pitchFamily="66" charset="77"/>
              </a:rPr>
              <a:t>(i.e. 300K /year)</a:t>
            </a:r>
          </a:p>
          <a:p>
            <a:endParaRPr lang="en-GB" sz="1600" dirty="0">
              <a:solidFill>
                <a:srgbClr val="FF0000"/>
              </a:solidFill>
              <a:latin typeface="Chalkboard" panose="03050602040202020205" pitchFamily="66" charset="77"/>
            </a:endParaRPr>
          </a:p>
          <a:p>
            <a:r>
              <a:rPr lang="en-GB" sz="1600" dirty="0">
                <a:solidFill>
                  <a:srgbClr val="FF0000"/>
                </a:solidFill>
                <a:latin typeface="Chalkboard" panose="03050602040202020205" pitchFamily="66" charset="77"/>
              </a:rPr>
              <a:t>C-T bonds can be directly </a:t>
            </a:r>
            <a:r>
              <a:rPr lang="en-GB" sz="1600" b="1" dirty="0">
                <a:solidFill>
                  <a:srgbClr val="FF0000"/>
                </a:solidFill>
                <a:latin typeface="Chalkboard" panose="03050602040202020205" pitchFamily="66" charset="77"/>
              </a:rPr>
              <a:t>broken by the primary electrons</a:t>
            </a:r>
          </a:p>
          <a:p>
            <a:pPr marL="285750" indent="-285750">
              <a:buFont typeface="Wingdings" pitchFamily="2" charset="2"/>
              <a:buChar char="ü"/>
            </a:pPr>
            <a:r>
              <a:rPr lang="en-GB" sz="1600" dirty="0">
                <a:solidFill>
                  <a:srgbClr val="FF0000"/>
                </a:solidFill>
                <a:latin typeface="Chalkboard" panose="03050602040202020205" pitchFamily="66" charset="77"/>
              </a:rPr>
              <a:t>We can properly evaluate the </a:t>
            </a:r>
            <a:r>
              <a:rPr lang="en-GB" sz="1600" b="1" dirty="0">
                <a:solidFill>
                  <a:srgbClr val="FF0000"/>
                </a:solidFill>
                <a:latin typeface="Chalkboard" panose="03050602040202020205" pitchFamily="66" charset="77"/>
              </a:rPr>
              <a:t>kinetic energy distribution by MC simulations, including secondary electrons</a:t>
            </a:r>
          </a:p>
          <a:p>
            <a:pPr marL="285750" indent="-285750">
              <a:buFont typeface="Wingdings" pitchFamily="2" charset="2"/>
              <a:buChar char="ü"/>
            </a:pPr>
            <a:endParaRPr lang="en-GB" sz="1600" b="1" dirty="0">
              <a:solidFill>
                <a:srgbClr val="FF0000"/>
              </a:solidFill>
              <a:latin typeface="Chalkboard" panose="03050602040202020205" pitchFamily="66" charset="77"/>
            </a:endParaRPr>
          </a:p>
          <a:p>
            <a:r>
              <a:rPr lang="en-GB" sz="1600" b="1" dirty="0">
                <a:solidFill>
                  <a:srgbClr val="FF0000"/>
                </a:solidFill>
                <a:latin typeface="Chalkboard" panose="03050602040202020205" pitchFamily="66" charset="77"/>
              </a:rPr>
              <a:t>-&gt;NEBULA calculations allow to include the material properties. </a:t>
            </a:r>
          </a:p>
          <a:p>
            <a:endParaRPr lang="en-IT" sz="1600" dirty="0">
              <a:latin typeface="Chalkboard" panose="03050602040202020205" pitchFamily="66" charset="77"/>
            </a:endParaRPr>
          </a:p>
        </p:txBody>
      </p:sp>
      <p:pic>
        <p:nvPicPr>
          <p:cNvPr id="3" name="Picture 2" descr="A grid of blue dots&#10;&#10;Description automatically generated">
            <a:extLst>
              <a:ext uri="{FF2B5EF4-FFF2-40B4-BE49-F238E27FC236}">
                <a16:creationId xmlns:a16="http://schemas.microsoft.com/office/drawing/2014/main" id="{7943463E-2427-924D-3F16-DD1A93DCC9EC}"/>
              </a:ext>
            </a:extLst>
          </p:cNvPr>
          <p:cNvPicPr>
            <a:picLocks noChangeAspect="1"/>
          </p:cNvPicPr>
          <p:nvPr/>
        </p:nvPicPr>
        <p:blipFill>
          <a:blip r:embed="rId2"/>
          <a:stretch>
            <a:fillRect/>
          </a:stretch>
        </p:blipFill>
        <p:spPr>
          <a:xfrm>
            <a:off x="9448951" y="4464827"/>
            <a:ext cx="2599614" cy="1905018"/>
          </a:xfrm>
          <a:prstGeom prst="rect">
            <a:avLst/>
          </a:prstGeom>
        </p:spPr>
      </p:pic>
    </p:spTree>
    <p:extLst>
      <p:ext uri="{BB962C8B-B14F-4D97-AF65-F5344CB8AC3E}">
        <p14:creationId xmlns:p14="http://schemas.microsoft.com/office/powerpoint/2010/main" val="917948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B2C48-14DA-E697-3642-D2E4F0BD5A00}"/>
              </a:ext>
            </a:extLst>
          </p:cNvPr>
          <p:cNvSpPr txBox="1"/>
          <p:nvPr/>
        </p:nvSpPr>
        <p:spPr>
          <a:xfrm>
            <a:off x="82196" y="28393"/>
            <a:ext cx="6184721" cy="461665"/>
          </a:xfrm>
          <a:prstGeom prst="rect">
            <a:avLst/>
          </a:prstGeom>
          <a:noFill/>
        </p:spPr>
        <p:txBody>
          <a:bodyPr wrap="square">
            <a:spAutoFit/>
          </a:bodyPr>
          <a:lstStyle/>
          <a:p>
            <a:pPr>
              <a:buClr>
                <a:srgbClr val="019BC9"/>
              </a:buClr>
            </a:pPr>
            <a:r>
              <a:rPr lang="en-GB" sz="2400" b="1" dirty="0">
                <a:solidFill>
                  <a:srgbClr val="0070C0"/>
                </a:solidFill>
                <a:latin typeface="Chalkboard" panose="03050602040202020205" pitchFamily="66" charset="77"/>
              </a:rPr>
              <a:t>Gap vs coverage</a:t>
            </a:r>
            <a:endParaRPr lang="en-GB" sz="2000" b="1" dirty="0">
              <a:latin typeface="Chalkboard" panose="03050602040202020205" pitchFamily="66" charset="77"/>
            </a:endParaRPr>
          </a:p>
        </p:txBody>
      </p:sp>
      <p:pic>
        <p:nvPicPr>
          <p:cNvPr id="4" name="Picture 3" descr="A close-up of several spheres&#10;&#10;Description automatically generated">
            <a:extLst>
              <a:ext uri="{FF2B5EF4-FFF2-40B4-BE49-F238E27FC236}">
                <a16:creationId xmlns:a16="http://schemas.microsoft.com/office/drawing/2014/main" id="{8DAB4DED-DBA6-509E-4269-0790F92D5E8E}"/>
              </a:ext>
            </a:extLst>
          </p:cNvPr>
          <p:cNvPicPr>
            <a:picLocks noChangeAspect="1"/>
          </p:cNvPicPr>
          <p:nvPr/>
        </p:nvPicPr>
        <p:blipFill rotWithShape="1">
          <a:blip r:embed="rId2"/>
          <a:srcRect t="23184"/>
          <a:stretch/>
        </p:blipFill>
        <p:spPr>
          <a:xfrm>
            <a:off x="8749587" y="625561"/>
            <a:ext cx="3016154" cy="1552420"/>
          </a:xfrm>
          <a:prstGeom prst="rect">
            <a:avLst/>
          </a:prstGeom>
          <a:effectLst>
            <a:softEdge rad="167969"/>
          </a:effectLst>
        </p:spPr>
      </p:pic>
      <p:pic>
        <p:nvPicPr>
          <p:cNvPr id="5" name="Picture 4" descr="A diagram of different types of objects&#10;&#10;Description automatically generated with medium confidence">
            <a:extLst>
              <a:ext uri="{FF2B5EF4-FFF2-40B4-BE49-F238E27FC236}">
                <a16:creationId xmlns:a16="http://schemas.microsoft.com/office/drawing/2014/main" id="{33D01756-D9AF-4DCD-85A3-24852362DCCE}"/>
              </a:ext>
            </a:extLst>
          </p:cNvPr>
          <p:cNvPicPr>
            <a:picLocks noChangeAspect="1"/>
          </p:cNvPicPr>
          <p:nvPr/>
        </p:nvPicPr>
        <p:blipFill rotWithShape="1">
          <a:blip r:embed="rId3"/>
          <a:srcRect l="3605" t="80312" r="69694" b="2610"/>
          <a:stretch/>
        </p:blipFill>
        <p:spPr>
          <a:xfrm>
            <a:off x="8817411" y="2338830"/>
            <a:ext cx="2971280" cy="1030366"/>
          </a:xfrm>
          <a:prstGeom prst="rect">
            <a:avLst/>
          </a:prstGeom>
          <a:effectLst>
            <a:softEdge rad="38100"/>
          </a:effectLst>
        </p:spPr>
      </p:pic>
      <p:grpSp>
        <p:nvGrpSpPr>
          <p:cNvPr id="8" name="Group 7">
            <a:extLst>
              <a:ext uri="{FF2B5EF4-FFF2-40B4-BE49-F238E27FC236}">
                <a16:creationId xmlns:a16="http://schemas.microsoft.com/office/drawing/2014/main" id="{868A6A9F-411B-6740-D3DD-92DF1F2BE728}"/>
              </a:ext>
            </a:extLst>
          </p:cNvPr>
          <p:cNvGrpSpPr>
            <a:grpSpLocks noChangeAspect="1"/>
          </p:cNvGrpSpPr>
          <p:nvPr/>
        </p:nvGrpSpPr>
        <p:grpSpPr>
          <a:xfrm>
            <a:off x="-345240" y="1316359"/>
            <a:ext cx="5509871" cy="4239314"/>
            <a:chOff x="5167745" y="852566"/>
            <a:chExt cx="7652183" cy="5887618"/>
          </a:xfrm>
        </p:grpSpPr>
        <p:pic>
          <p:nvPicPr>
            <p:cNvPr id="9" name="Picture 8">
              <a:extLst>
                <a:ext uri="{FF2B5EF4-FFF2-40B4-BE49-F238E27FC236}">
                  <a16:creationId xmlns:a16="http://schemas.microsoft.com/office/drawing/2014/main" id="{1338A67B-B5C2-4DDF-419A-E1E146E1B26B}"/>
                </a:ext>
              </a:extLst>
            </p:cNvPr>
            <p:cNvPicPr>
              <a:picLocks noChangeAspect="1"/>
            </p:cNvPicPr>
            <p:nvPr/>
          </p:nvPicPr>
          <p:blipFill rotWithShape="1">
            <a:blip r:embed="rId4"/>
            <a:srcRect t="15014" b="24084"/>
            <a:stretch/>
          </p:blipFill>
          <p:spPr>
            <a:xfrm>
              <a:off x="5167745" y="986079"/>
              <a:ext cx="7300851" cy="5754105"/>
            </a:xfrm>
            <a:prstGeom prst="rect">
              <a:avLst/>
            </a:prstGeom>
          </p:spPr>
        </p:pic>
        <p:sp>
          <p:nvSpPr>
            <p:cNvPr id="10" name="Rectangle 9">
              <a:extLst>
                <a:ext uri="{FF2B5EF4-FFF2-40B4-BE49-F238E27FC236}">
                  <a16:creationId xmlns:a16="http://schemas.microsoft.com/office/drawing/2014/main" id="{714A44A7-360D-9391-5144-91A5A29806A0}"/>
                </a:ext>
              </a:extLst>
            </p:cNvPr>
            <p:cNvSpPr/>
            <p:nvPr/>
          </p:nvSpPr>
          <p:spPr>
            <a:xfrm>
              <a:off x="11125198" y="1868643"/>
              <a:ext cx="1343397" cy="991143"/>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11" name="TextBox 10">
              <a:extLst>
                <a:ext uri="{FF2B5EF4-FFF2-40B4-BE49-F238E27FC236}">
                  <a16:creationId xmlns:a16="http://schemas.microsoft.com/office/drawing/2014/main" id="{C892F609-8C90-84F9-6D3E-B14E99C778F7}"/>
                </a:ext>
              </a:extLst>
            </p:cNvPr>
            <p:cNvSpPr txBox="1"/>
            <p:nvPr/>
          </p:nvSpPr>
          <p:spPr>
            <a:xfrm>
              <a:off x="11399569" y="2041911"/>
              <a:ext cx="1420359" cy="817875"/>
            </a:xfrm>
            <a:prstGeom prst="rect">
              <a:avLst/>
            </a:prstGeom>
            <a:noFill/>
          </p:spPr>
          <p:txBody>
            <a:bodyPr wrap="square" rtlCol="0">
              <a:spAutoFit/>
            </a:bodyPr>
            <a:lstStyle/>
            <a:p>
              <a:r>
                <a:rPr lang="en-IT" sz="1400" dirty="0">
                  <a:solidFill>
                    <a:srgbClr val="0070C0"/>
                  </a:solidFill>
                </a:rPr>
                <a:t>GW or B3LYP</a:t>
              </a:r>
            </a:p>
          </p:txBody>
        </p:sp>
        <p:sp>
          <p:nvSpPr>
            <p:cNvPr id="12" name="Rectangle 11">
              <a:extLst>
                <a:ext uri="{FF2B5EF4-FFF2-40B4-BE49-F238E27FC236}">
                  <a16:creationId xmlns:a16="http://schemas.microsoft.com/office/drawing/2014/main" id="{FE9B3EC0-1F54-54C1-D1B2-C9C669DAB980}"/>
                </a:ext>
              </a:extLst>
            </p:cNvPr>
            <p:cNvSpPr/>
            <p:nvPr/>
          </p:nvSpPr>
          <p:spPr>
            <a:xfrm>
              <a:off x="11125200" y="3400352"/>
              <a:ext cx="1343395" cy="819607"/>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13" name="TextBox 12">
              <a:extLst>
                <a:ext uri="{FF2B5EF4-FFF2-40B4-BE49-F238E27FC236}">
                  <a16:creationId xmlns:a16="http://schemas.microsoft.com/office/drawing/2014/main" id="{E84A1396-5366-F5FE-372E-7829EB6F1A36}"/>
                </a:ext>
              </a:extLst>
            </p:cNvPr>
            <p:cNvSpPr txBox="1"/>
            <p:nvPr/>
          </p:nvSpPr>
          <p:spPr>
            <a:xfrm>
              <a:off x="11544920" y="3449572"/>
              <a:ext cx="1040004" cy="817875"/>
            </a:xfrm>
            <a:prstGeom prst="rect">
              <a:avLst/>
            </a:prstGeom>
            <a:noFill/>
          </p:spPr>
          <p:txBody>
            <a:bodyPr wrap="square" rtlCol="0">
              <a:spAutoFit/>
            </a:bodyPr>
            <a:lstStyle/>
            <a:p>
              <a:r>
                <a:rPr lang="en-GB" sz="1400" dirty="0">
                  <a:solidFill>
                    <a:srgbClr val="0070C0"/>
                  </a:solidFill>
                </a:rPr>
                <a:t>B</a:t>
              </a:r>
              <a:r>
                <a:rPr lang="en-IT" sz="1400" dirty="0">
                  <a:solidFill>
                    <a:srgbClr val="0070C0"/>
                  </a:solidFill>
                </a:rPr>
                <a:t>are DFT</a:t>
              </a:r>
            </a:p>
          </p:txBody>
        </p:sp>
        <p:sp>
          <p:nvSpPr>
            <p:cNvPr id="14" name="TextBox 13">
              <a:extLst>
                <a:ext uri="{FF2B5EF4-FFF2-40B4-BE49-F238E27FC236}">
                  <a16:creationId xmlns:a16="http://schemas.microsoft.com/office/drawing/2014/main" id="{7D20F723-2177-72D3-E987-18DAA92F5D9F}"/>
                </a:ext>
              </a:extLst>
            </p:cNvPr>
            <p:cNvSpPr txBox="1"/>
            <p:nvPr/>
          </p:nvSpPr>
          <p:spPr>
            <a:xfrm>
              <a:off x="10999520" y="852566"/>
              <a:ext cx="1820408" cy="481104"/>
            </a:xfrm>
            <a:prstGeom prst="rect">
              <a:avLst/>
            </a:prstGeom>
            <a:noFill/>
          </p:spPr>
          <p:txBody>
            <a:bodyPr wrap="square" rtlCol="0">
              <a:spAutoFit/>
            </a:bodyPr>
            <a:lstStyle/>
            <a:p>
              <a:r>
                <a:rPr lang="en-IT" sz="1400" dirty="0">
                  <a:solidFill>
                    <a:srgbClr val="0070C0"/>
                  </a:solidFill>
                </a:rPr>
                <a:t>graphAne</a:t>
              </a:r>
            </a:p>
          </p:txBody>
        </p:sp>
        <p:sp>
          <p:nvSpPr>
            <p:cNvPr id="15" name="TextBox 14">
              <a:extLst>
                <a:ext uri="{FF2B5EF4-FFF2-40B4-BE49-F238E27FC236}">
                  <a16:creationId xmlns:a16="http://schemas.microsoft.com/office/drawing/2014/main" id="{7242E459-035C-6C42-02ED-9F9D2DBE6DAE}"/>
                </a:ext>
              </a:extLst>
            </p:cNvPr>
            <p:cNvSpPr txBox="1"/>
            <p:nvPr/>
          </p:nvSpPr>
          <p:spPr>
            <a:xfrm>
              <a:off x="6096000" y="852566"/>
              <a:ext cx="1820408" cy="481104"/>
            </a:xfrm>
            <a:prstGeom prst="rect">
              <a:avLst/>
            </a:prstGeom>
            <a:noFill/>
          </p:spPr>
          <p:txBody>
            <a:bodyPr wrap="square" rtlCol="0">
              <a:spAutoFit/>
            </a:bodyPr>
            <a:lstStyle/>
            <a:p>
              <a:r>
                <a:rPr lang="en-IT" sz="1400" dirty="0">
                  <a:solidFill>
                    <a:srgbClr val="0070C0"/>
                  </a:solidFill>
                </a:rPr>
                <a:t>graphEne</a:t>
              </a:r>
            </a:p>
          </p:txBody>
        </p:sp>
      </p:grpSp>
      <p:sp>
        <p:nvSpPr>
          <p:cNvPr id="16" name="TextBox 15">
            <a:extLst>
              <a:ext uri="{FF2B5EF4-FFF2-40B4-BE49-F238E27FC236}">
                <a16:creationId xmlns:a16="http://schemas.microsoft.com/office/drawing/2014/main" id="{179F91BE-A527-E0F1-AEEA-0409C3F641D2}"/>
              </a:ext>
            </a:extLst>
          </p:cNvPr>
          <p:cNvSpPr txBox="1"/>
          <p:nvPr/>
        </p:nvSpPr>
        <p:spPr>
          <a:xfrm>
            <a:off x="5213872" y="3665047"/>
            <a:ext cx="6652716" cy="1938992"/>
          </a:xfrm>
          <a:prstGeom prst="rect">
            <a:avLst/>
          </a:prstGeom>
          <a:noFill/>
        </p:spPr>
        <p:txBody>
          <a:bodyPr wrap="square" rtlCol="0">
            <a:spAutoFit/>
          </a:bodyPr>
          <a:lstStyle/>
          <a:p>
            <a:r>
              <a:rPr lang="en-US" sz="2000" dirty="0">
                <a:latin typeface="Chalkboard" panose="03050602040202020205" pitchFamily="66" charset="77"/>
              </a:rPr>
              <a:t>But</a:t>
            </a:r>
            <a:r>
              <a:rPr lang="en-US" sz="2000" dirty="0">
                <a:solidFill>
                  <a:srgbClr val="0070C0"/>
                </a:solidFill>
                <a:latin typeface="Chalkboard" panose="03050602040202020205" pitchFamily="66" charset="77"/>
              </a:rPr>
              <a:t> data from calculations (and exp as well) are very messy mainly </a:t>
            </a:r>
            <a:r>
              <a:rPr lang="en-US" sz="2000" dirty="0">
                <a:latin typeface="Chalkboard" panose="03050602040202020205" pitchFamily="66" charset="77"/>
              </a:rPr>
              <a:t>because </a:t>
            </a:r>
            <a:r>
              <a:rPr lang="en-US" sz="2000">
                <a:latin typeface="Chalkboard" panose="03050602040202020205" pitchFamily="66" charset="77"/>
              </a:rPr>
              <a:t>of different hydrogenation </a:t>
            </a:r>
            <a:r>
              <a:rPr lang="en-US" sz="2000" dirty="0">
                <a:latin typeface="Chalkboard" panose="03050602040202020205" pitchFamily="66" charset="77"/>
              </a:rPr>
              <a:t>modality </a:t>
            </a:r>
          </a:p>
          <a:p>
            <a:pPr marL="800100" lvl="1" indent="-342900">
              <a:buClr>
                <a:srgbClr val="0070C0"/>
              </a:buClr>
              <a:buFont typeface="Arial" panose="020B0604020202020204" pitchFamily="34" charset="0"/>
              <a:buChar char="•"/>
            </a:pPr>
            <a:r>
              <a:rPr lang="en-US" sz="2000" dirty="0">
                <a:latin typeface="Chalkboard" panose="03050602040202020205" pitchFamily="66" charset="77"/>
              </a:rPr>
              <a:t>one or two side</a:t>
            </a:r>
          </a:p>
          <a:p>
            <a:pPr marL="800100" lvl="1" indent="-342900">
              <a:buClr>
                <a:srgbClr val="0070C0"/>
              </a:buClr>
              <a:buFont typeface="Arial" panose="020B0604020202020204" pitchFamily="34" charset="0"/>
              <a:buChar char="•"/>
            </a:pPr>
            <a:r>
              <a:rPr lang="en-US" sz="2000" dirty="0">
                <a:latin typeface="Chalkboard" panose="03050602040202020205" pitchFamily="66" charset="77"/>
              </a:rPr>
              <a:t>clusters or random</a:t>
            </a:r>
          </a:p>
          <a:p>
            <a:pPr marL="800100" lvl="1" indent="-342900">
              <a:buClr>
                <a:srgbClr val="0070C0"/>
              </a:buClr>
              <a:buFont typeface="Arial" panose="020B0604020202020204" pitchFamily="34" charset="0"/>
              <a:buChar char="•"/>
            </a:pPr>
            <a:r>
              <a:rPr lang="en-US" sz="2000" dirty="0">
                <a:latin typeface="Chalkboard" panose="03050602040202020205" pitchFamily="66" charset="77"/>
              </a:rPr>
              <a:t>geometry of hydrogenation (strips, islands, …)</a:t>
            </a:r>
          </a:p>
        </p:txBody>
      </p:sp>
      <p:pic>
        <p:nvPicPr>
          <p:cNvPr id="7" name="Picture 6" descr="A close-up of a hexagonal structure&#10;&#10;Description automatically generated">
            <a:extLst>
              <a:ext uri="{FF2B5EF4-FFF2-40B4-BE49-F238E27FC236}">
                <a16:creationId xmlns:a16="http://schemas.microsoft.com/office/drawing/2014/main" id="{42AB3B91-E2F6-5D70-1667-4E4F6E88AC0B}"/>
              </a:ext>
            </a:extLst>
          </p:cNvPr>
          <p:cNvPicPr>
            <a:picLocks noChangeAspect="1"/>
          </p:cNvPicPr>
          <p:nvPr/>
        </p:nvPicPr>
        <p:blipFill>
          <a:blip r:embed="rId5"/>
          <a:stretch>
            <a:fillRect/>
          </a:stretch>
        </p:blipFill>
        <p:spPr>
          <a:xfrm>
            <a:off x="5604761" y="625561"/>
            <a:ext cx="2812511" cy="2684669"/>
          </a:xfrm>
          <a:prstGeom prst="rect">
            <a:avLst/>
          </a:prstGeom>
        </p:spPr>
      </p:pic>
      <p:sp>
        <p:nvSpPr>
          <p:cNvPr id="18" name="TextBox 17">
            <a:extLst>
              <a:ext uri="{FF2B5EF4-FFF2-40B4-BE49-F238E27FC236}">
                <a16:creationId xmlns:a16="http://schemas.microsoft.com/office/drawing/2014/main" id="{6F90940B-3807-4D7A-2B52-78EA7C2826FB}"/>
              </a:ext>
            </a:extLst>
          </p:cNvPr>
          <p:cNvSpPr txBox="1"/>
          <p:nvPr/>
        </p:nvSpPr>
        <p:spPr>
          <a:xfrm>
            <a:off x="-65976" y="496767"/>
            <a:ext cx="7370618" cy="461665"/>
          </a:xfrm>
          <a:prstGeom prst="rect">
            <a:avLst/>
          </a:prstGeom>
          <a:noFill/>
        </p:spPr>
        <p:txBody>
          <a:bodyPr wrap="square">
            <a:spAutoFit/>
          </a:bodyPr>
          <a:lstStyle/>
          <a:p>
            <a:r>
              <a:rPr lang="en-US" sz="2400" dirty="0">
                <a:latin typeface="Chalkboard" panose="03050602040202020205" pitchFamily="66" charset="77"/>
              </a:rPr>
              <a:t> Band gap generally decreases with T loading </a:t>
            </a:r>
          </a:p>
        </p:txBody>
      </p:sp>
    </p:spTree>
    <p:extLst>
      <p:ext uri="{BB962C8B-B14F-4D97-AF65-F5344CB8AC3E}">
        <p14:creationId xmlns:p14="http://schemas.microsoft.com/office/powerpoint/2010/main" val="992137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ene molecule structure with a graphene molecule&#10;&#10;Description automatically generated">
            <a:extLst>
              <a:ext uri="{FF2B5EF4-FFF2-40B4-BE49-F238E27FC236}">
                <a16:creationId xmlns:a16="http://schemas.microsoft.com/office/drawing/2014/main" id="{2F08EB9E-044D-A13C-9799-72D0AA0BC8D3}"/>
              </a:ext>
            </a:extLst>
          </p:cNvPr>
          <p:cNvPicPr>
            <a:picLocks noChangeAspect="1"/>
          </p:cNvPicPr>
          <p:nvPr/>
        </p:nvPicPr>
        <p:blipFill rotWithShape="1">
          <a:blip r:embed="rId2"/>
          <a:srcRect l="9041" t="8660"/>
          <a:stretch/>
        </p:blipFill>
        <p:spPr>
          <a:xfrm>
            <a:off x="66945" y="988942"/>
            <a:ext cx="4170554" cy="3581872"/>
          </a:xfrm>
          <a:prstGeom prst="rect">
            <a:avLst/>
          </a:prstGeom>
        </p:spPr>
      </p:pic>
      <p:sp>
        <p:nvSpPr>
          <p:cNvPr id="4" name="TextBox 3">
            <a:extLst>
              <a:ext uri="{FF2B5EF4-FFF2-40B4-BE49-F238E27FC236}">
                <a16:creationId xmlns:a16="http://schemas.microsoft.com/office/drawing/2014/main" id="{922EFBC4-3CC8-D84E-F22D-CE1107D182F2}"/>
              </a:ext>
            </a:extLst>
          </p:cNvPr>
          <p:cNvSpPr txBox="1"/>
          <p:nvPr/>
        </p:nvSpPr>
        <p:spPr>
          <a:xfrm>
            <a:off x="12177" y="476"/>
            <a:ext cx="6184721" cy="461665"/>
          </a:xfrm>
          <a:prstGeom prst="rect">
            <a:avLst/>
          </a:prstGeom>
          <a:noFill/>
        </p:spPr>
        <p:txBody>
          <a:bodyPr wrap="square">
            <a:spAutoFit/>
          </a:bodyPr>
          <a:lstStyle/>
          <a:p>
            <a:pPr>
              <a:buClr>
                <a:srgbClr val="019BC9"/>
              </a:buClr>
            </a:pPr>
            <a:r>
              <a:rPr lang="en-GB" sz="2400" b="1" dirty="0">
                <a:solidFill>
                  <a:srgbClr val="0070C0"/>
                </a:solidFill>
                <a:latin typeface="Chalkboard" panose="03050602040202020205" pitchFamily="66" charset="77"/>
              </a:rPr>
              <a:t>Gap vs coverage</a:t>
            </a:r>
            <a:endParaRPr lang="en-GB" sz="2000" b="1" dirty="0">
              <a:latin typeface="Chalkboard" panose="03050602040202020205" pitchFamily="66" charset="77"/>
            </a:endParaRPr>
          </a:p>
        </p:txBody>
      </p:sp>
      <p:pic>
        <p:nvPicPr>
          <p:cNvPr id="5" name="Picture 4" descr="A close-up of several spheres&#10;&#10;Description automatically generated">
            <a:extLst>
              <a:ext uri="{FF2B5EF4-FFF2-40B4-BE49-F238E27FC236}">
                <a16:creationId xmlns:a16="http://schemas.microsoft.com/office/drawing/2014/main" id="{BAA62778-3857-7D44-CD21-5E538BBBDB6E}"/>
              </a:ext>
            </a:extLst>
          </p:cNvPr>
          <p:cNvPicPr>
            <a:picLocks noChangeAspect="1"/>
          </p:cNvPicPr>
          <p:nvPr/>
        </p:nvPicPr>
        <p:blipFill rotWithShape="1">
          <a:blip r:embed="rId3"/>
          <a:srcRect l="15412" t="23184" r="10106"/>
          <a:stretch/>
        </p:blipFill>
        <p:spPr>
          <a:xfrm>
            <a:off x="-34736" y="798894"/>
            <a:ext cx="2520199" cy="1741566"/>
          </a:xfrm>
          <a:prstGeom prst="rect">
            <a:avLst/>
          </a:prstGeom>
          <a:effectLst>
            <a:softEdge rad="167969"/>
          </a:effectLst>
        </p:spPr>
      </p:pic>
      <p:grpSp>
        <p:nvGrpSpPr>
          <p:cNvPr id="35" name="Group 34">
            <a:extLst>
              <a:ext uri="{FF2B5EF4-FFF2-40B4-BE49-F238E27FC236}">
                <a16:creationId xmlns:a16="http://schemas.microsoft.com/office/drawing/2014/main" id="{62A03465-8DA6-E7BE-3797-BE8F89906D70}"/>
              </a:ext>
            </a:extLst>
          </p:cNvPr>
          <p:cNvGrpSpPr/>
          <p:nvPr/>
        </p:nvGrpSpPr>
        <p:grpSpPr>
          <a:xfrm>
            <a:off x="56380" y="2551474"/>
            <a:ext cx="4489840" cy="2126556"/>
            <a:chOff x="4955142" y="1998594"/>
            <a:chExt cx="3697280" cy="1886628"/>
          </a:xfrm>
        </p:grpSpPr>
        <p:grpSp>
          <p:nvGrpSpPr>
            <p:cNvPr id="12" name="Group 11">
              <a:extLst>
                <a:ext uri="{FF2B5EF4-FFF2-40B4-BE49-F238E27FC236}">
                  <a16:creationId xmlns:a16="http://schemas.microsoft.com/office/drawing/2014/main" id="{BB9C8CA1-AB9E-81D9-BD9C-5D0CDDCB81F5}"/>
                </a:ext>
              </a:extLst>
            </p:cNvPr>
            <p:cNvGrpSpPr/>
            <p:nvPr/>
          </p:nvGrpSpPr>
          <p:grpSpPr>
            <a:xfrm>
              <a:off x="4955142" y="2025704"/>
              <a:ext cx="3697280" cy="1859518"/>
              <a:chOff x="120709" y="783771"/>
              <a:chExt cx="3697280" cy="2759529"/>
            </a:xfrm>
          </p:grpSpPr>
          <p:grpSp>
            <p:nvGrpSpPr>
              <p:cNvPr id="13" name="Group 12">
                <a:extLst>
                  <a:ext uri="{FF2B5EF4-FFF2-40B4-BE49-F238E27FC236}">
                    <a16:creationId xmlns:a16="http://schemas.microsoft.com/office/drawing/2014/main" id="{36C5C970-5524-8346-1839-40EE63C3E08B}"/>
                  </a:ext>
                </a:extLst>
              </p:cNvPr>
              <p:cNvGrpSpPr/>
              <p:nvPr/>
            </p:nvGrpSpPr>
            <p:grpSpPr>
              <a:xfrm>
                <a:off x="120709" y="783771"/>
                <a:ext cx="924320" cy="2759529"/>
                <a:chOff x="120709" y="783771"/>
                <a:chExt cx="924320" cy="2759529"/>
              </a:xfrm>
            </p:grpSpPr>
            <p:sp>
              <p:nvSpPr>
                <p:cNvPr id="25" name="Rectangle 24">
                  <a:extLst>
                    <a:ext uri="{FF2B5EF4-FFF2-40B4-BE49-F238E27FC236}">
                      <a16:creationId xmlns:a16="http://schemas.microsoft.com/office/drawing/2014/main" id="{63DF0DB8-0EB4-E42B-BED1-FE3B37083864}"/>
                    </a:ext>
                  </a:extLst>
                </p:cNvPr>
                <p:cNvSpPr/>
                <p:nvPr/>
              </p:nvSpPr>
              <p:spPr>
                <a:xfrm>
                  <a:off x="120709" y="783771"/>
                  <a:ext cx="560614" cy="2759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6" name="Rectangle 25">
                  <a:extLst>
                    <a:ext uri="{FF2B5EF4-FFF2-40B4-BE49-F238E27FC236}">
                      <a16:creationId xmlns:a16="http://schemas.microsoft.com/office/drawing/2014/main" id="{61AA8B95-EE70-0DB2-FADF-B34287065C4C}"/>
                    </a:ext>
                  </a:extLst>
                </p:cNvPr>
                <p:cNvSpPr/>
                <p:nvPr/>
              </p:nvSpPr>
              <p:spPr>
                <a:xfrm>
                  <a:off x="681322" y="783771"/>
                  <a:ext cx="363707" cy="2759529"/>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14" name="Group 13">
                <a:extLst>
                  <a:ext uri="{FF2B5EF4-FFF2-40B4-BE49-F238E27FC236}">
                    <a16:creationId xmlns:a16="http://schemas.microsoft.com/office/drawing/2014/main" id="{3E02FE95-A532-7687-84A5-BDDC826C1E02}"/>
                  </a:ext>
                </a:extLst>
              </p:cNvPr>
              <p:cNvGrpSpPr/>
              <p:nvPr/>
            </p:nvGrpSpPr>
            <p:grpSpPr>
              <a:xfrm>
                <a:off x="1045029" y="783771"/>
                <a:ext cx="924320" cy="2759529"/>
                <a:chOff x="120709" y="783771"/>
                <a:chExt cx="924320" cy="2759529"/>
              </a:xfrm>
            </p:grpSpPr>
            <p:sp>
              <p:nvSpPr>
                <p:cNvPr id="23" name="Rectangle 22">
                  <a:extLst>
                    <a:ext uri="{FF2B5EF4-FFF2-40B4-BE49-F238E27FC236}">
                      <a16:creationId xmlns:a16="http://schemas.microsoft.com/office/drawing/2014/main" id="{EEC6CF14-64D8-4F7C-AA3D-1714B46FD8E4}"/>
                    </a:ext>
                  </a:extLst>
                </p:cNvPr>
                <p:cNvSpPr/>
                <p:nvPr/>
              </p:nvSpPr>
              <p:spPr>
                <a:xfrm>
                  <a:off x="120709" y="783771"/>
                  <a:ext cx="560614" cy="2759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4" name="Rectangle 23">
                  <a:extLst>
                    <a:ext uri="{FF2B5EF4-FFF2-40B4-BE49-F238E27FC236}">
                      <a16:creationId xmlns:a16="http://schemas.microsoft.com/office/drawing/2014/main" id="{EFA69137-82CB-9456-6070-B019521D01BD}"/>
                    </a:ext>
                  </a:extLst>
                </p:cNvPr>
                <p:cNvSpPr/>
                <p:nvPr/>
              </p:nvSpPr>
              <p:spPr>
                <a:xfrm>
                  <a:off x="681322" y="783771"/>
                  <a:ext cx="363707" cy="2759529"/>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16" name="Group 15">
                <a:extLst>
                  <a:ext uri="{FF2B5EF4-FFF2-40B4-BE49-F238E27FC236}">
                    <a16:creationId xmlns:a16="http://schemas.microsoft.com/office/drawing/2014/main" id="{F438B92D-7D5A-9743-AA6B-CC61B28804A0}"/>
                  </a:ext>
                </a:extLst>
              </p:cNvPr>
              <p:cNvGrpSpPr/>
              <p:nvPr/>
            </p:nvGrpSpPr>
            <p:grpSpPr>
              <a:xfrm>
                <a:off x="1969349" y="783771"/>
                <a:ext cx="924320" cy="2759529"/>
                <a:chOff x="120709" y="783771"/>
                <a:chExt cx="924320" cy="2759529"/>
              </a:xfrm>
            </p:grpSpPr>
            <p:sp>
              <p:nvSpPr>
                <p:cNvPr id="21" name="Rectangle 20">
                  <a:extLst>
                    <a:ext uri="{FF2B5EF4-FFF2-40B4-BE49-F238E27FC236}">
                      <a16:creationId xmlns:a16="http://schemas.microsoft.com/office/drawing/2014/main" id="{0AD14028-A40B-A327-9839-BB401676AAB5}"/>
                    </a:ext>
                  </a:extLst>
                </p:cNvPr>
                <p:cNvSpPr/>
                <p:nvPr/>
              </p:nvSpPr>
              <p:spPr>
                <a:xfrm>
                  <a:off x="120709" y="783771"/>
                  <a:ext cx="560614" cy="2759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2" name="Rectangle 21">
                  <a:extLst>
                    <a:ext uri="{FF2B5EF4-FFF2-40B4-BE49-F238E27FC236}">
                      <a16:creationId xmlns:a16="http://schemas.microsoft.com/office/drawing/2014/main" id="{9C691FD9-E80D-8312-6E7E-083E004989A3}"/>
                    </a:ext>
                  </a:extLst>
                </p:cNvPr>
                <p:cNvSpPr/>
                <p:nvPr/>
              </p:nvSpPr>
              <p:spPr>
                <a:xfrm>
                  <a:off x="681322" y="783771"/>
                  <a:ext cx="363707" cy="2759529"/>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17" name="Group 16">
                <a:extLst>
                  <a:ext uri="{FF2B5EF4-FFF2-40B4-BE49-F238E27FC236}">
                    <a16:creationId xmlns:a16="http://schemas.microsoft.com/office/drawing/2014/main" id="{2E00B6F5-DB1F-EFB9-4900-3AB7B83CE135}"/>
                  </a:ext>
                </a:extLst>
              </p:cNvPr>
              <p:cNvGrpSpPr/>
              <p:nvPr/>
            </p:nvGrpSpPr>
            <p:grpSpPr>
              <a:xfrm>
                <a:off x="2893669" y="783771"/>
                <a:ext cx="924320" cy="2759529"/>
                <a:chOff x="120709" y="783771"/>
                <a:chExt cx="924320" cy="2759529"/>
              </a:xfrm>
            </p:grpSpPr>
            <p:sp>
              <p:nvSpPr>
                <p:cNvPr id="19" name="Rectangle 18">
                  <a:extLst>
                    <a:ext uri="{FF2B5EF4-FFF2-40B4-BE49-F238E27FC236}">
                      <a16:creationId xmlns:a16="http://schemas.microsoft.com/office/drawing/2014/main" id="{FD09C1F9-C3F2-16E4-FBC3-79AC54F4DB44}"/>
                    </a:ext>
                  </a:extLst>
                </p:cNvPr>
                <p:cNvSpPr/>
                <p:nvPr/>
              </p:nvSpPr>
              <p:spPr>
                <a:xfrm>
                  <a:off x="120709" y="783771"/>
                  <a:ext cx="560614" cy="2759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0" name="Rectangle 19">
                  <a:extLst>
                    <a:ext uri="{FF2B5EF4-FFF2-40B4-BE49-F238E27FC236}">
                      <a16:creationId xmlns:a16="http://schemas.microsoft.com/office/drawing/2014/main" id="{65F8F3A6-B0AA-E1BC-6BA2-5ED1696B50AA}"/>
                    </a:ext>
                  </a:extLst>
                </p:cNvPr>
                <p:cNvSpPr/>
                <p:nvPr/>
              </p:nvSpPr>
              <p:spPr>
                <a:xfrm>
                  <a:off x="681322" y="783771"/>
                  <a:ext cx="363707" cy="2759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8" name="Rectangle 17">
                <a:extLst>
                  <a:ext uri="{FF2B5EF4-FFF2-40B4-BE49-F238E27FC236}">
                    <a16:creationId xmlns:a16="http://schemas.microsoft.com/office/drawing/2014/main" id="{8A43A7FE-66B5-20A0-4A91-D029146EDC39}"/>
                  </a:ext>
                </a:extLst>
              </p:cNvPr>
              <p:cNvSpPr/>
              <p:nvPr/>
            </p:nvSpPr>
            <p:spPr>
              <a:xfrm>
                <a:off x="120710" y="783771"/>
                <a:ext cx="3333571" cy="275952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sp>
          <p:nvSpPr>
            <p:cNvPr id="27" name="TextBox 26">
              <a:extLst>
                <a:ext uri="{FF2B5EF4-FFF2-40B4-BE49-F238E27FC236}">
                  <a16:creationId xmlns:a16="http://schemas.microsoft.com/office/drawing/2014/main" id="{304C2954-8E12-87BD-72B6-4FC49119F488}"/>
                </a:ext>
              </a:extLst>
            </p:cNvPr>
            <p:cNvSpPr txBox="1"/>
            <p:nvPr/>
          </p:nvSpPr>
          <p:spPr>
            <a:xfrm rot="16200000">
              <a:off x="4638462" y="2626904"/>
              <a:ext cx="1072794" cy="369332"/>
            </a:xfrm>
            <a:prstGeom prst="rect">
              <a:avLst/>
            </a:prstGeom>
            <a:noFill/>
          </p:spPr>
          <p:txBody>
            <a:bodyPr wrap="none" rtlCol="0">
              <a:spAutoFit/>
            </a:bodyPr>
            <a:lstStyle/>
            <a:p>
              <a:r>
                <a:rPr lang="en-IT" dirty="0"/>
                <a:t>graphEne</a:t>
              </a:r>
            </a:p>
          </p:txBody>
        </p:sp>
        <p:sp>
          <p:nvSpPr>
            <p:cNvPr id="28" name="TextBox 27">
              <a:extLst>
                <a:ext uri="{FF2B5EF4-FFF2-40B4-BE49-F238E27FC236}">
                  <a16:creationId xmlns:a16="http://schemas.microsoft.com/office/drawing/2014/main" id="{54FB1757-ED3F-EB14-0E1A-9E15E784C90B}"/>
                </a:ext>
              </a:extLst>
            </p:cNvPr>
            <p:cNvSpPr txBox="1"/>
            <p:nvPr/>
          </p:nvSpPr>
          <p:spPr>
            <a:xfrm rot="16200000">
              <a:off x="5112059" y="2649351"/>
              <a:ext cx="1093633" cy="369332"/>
            </a:xfrm>
            <a:prstGeom prst="rect">
              <a:avLst/>
            </a:prstGeom>
            <a:noFill/>
          </p:spPr>
          <p:txBody>
            <a:bodyPr wrap="none" rtlCol="0">
              <a:spAutoFit/>
            </a:bodyPr>
            <a:lstStyle/>
            <a:p>
              <a:r>
                <a:rPr lang="en-IT" dirty="0"/>
                <a:t>graphAne</a:t>
              </a:r>
            </a:p>
          </p:txBody>
        </p:sp>
        <p:cxnSp>
          <p:nvCxnSpPr>
            <p:cNvPr id="29" name="Straight Arrow Connector 28">
              <a:extLst>
                <a:ext uri="{FF2B5EF4-FFF2-40B4-BE49-F238E27FC236}">
                  <a16:creationId xmlns:a16="http://schemas.microsoft.com/office/drawing/2014/main" id="{5CF8B2DE-54E9-1403-0F54-A2B2A8A06785}"/>
                </a:ext>
              </a:extLst>
            </p:cNvPr>
            <p:cNvCxnSpPr>
              <a:cxnSpLocks/>
            </p:cNvCxnSpPr>
            <p:nvPr/>
          </p:nvCxnSpPr>
          <p:spPr>
            <a:xfrm>
              <a:off x="6800653" y="2402908"/>
              <a:ext cx="56374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110D73-3E77-04EF-685A-6C4FA160DAE7}"/>
                </a:ext>
              </a:extLst>
            </p:cNvPr>
            <p:cNvSpPr txBox="1"/>
            <p:nvPr/>
          </p:nvSpPr>
          <p:spPr>
            <a:xfrm>
              <a:off x="6898858" y="1998594"/>
              <a:ext cx="465536" cy="369326"/>
            </a:xfrm>
            <a:prstGeom prst="rect">
              <a:avLst/>
            </a:prstGeom>
            <a:noFill/>
          </p:spPr>
          <p:txBody>
            <a:bodyPr wrap="square" rtlCol="0">
              <a:spAutoFit/>
            </a:bodyPr>
            <a:lstStyle/>
            <a:p>
              <a:r>
                <a:rPr lang="en-IT" i="1" dirty="0">
                  <a:solidFill>
                    <a:srgbClr val="0070C0"/>
                  </a:solidFill>
                  <a:latin typeface="Cambria" panose="02040503050406030204" pitchFamily="18" charset="0"/>
                </a:rPr>
                <a:t>w</a:t>
              </a:r>
            </a:p>
          </p:txBody>
        </p:sp>
        <p:cxnSp>
          <p:nvCxnSpPr>
            <p:cNvPr id="31" name="Straight Arrow Connector 30">
              <a:extLst>
                <a:ext uri="{FF2B5EF4-FFF2-40B4-BE49-F238E27FC236}">
                  <a16:creationId xmlns:a16="http://schemas.microsoft.com/office/drawing/2014/main" id="{9E9A756C-C6DB-1C29-DC88-5A203F2CE3EF}"/>
                </a:ext>
              </a:extLst>
            </p:cNvPr>
            <p:cNvCxnSpPr>
              <a:cxnSpLocks/>
            </p:cNvCxnSpPr>
            <p:nvPr/>
          </p:nvCxnSpPr>
          <p:spPr>
            <a:xfrm>
              <a:off x="6377570" y="3226479"/>
              <a:ext cx="98682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2E08ACA-9993-9812-CE17-26DED3620F8D}"/>
                </a:ext>
              </a:extLst>
            </p:cNvPr>
            <p:cNvSpPr txBox="1"/>
            <p:nvPr/>
          </p:nvSpPr>
          <p:spPr>
            <a:xfrm>
              <a:off x="6636239" y="2827603"/>
              <a:ext cx="391454" cy="369332"/>
            </a:xfrm>
            <a:prstGeom prst="rect">
              <a:avLst/>
            </a:prstGeom>
            <a:noFill/>
          </p:spPr>
          <p:txBody>
            <a:bodyPr wrap="none" rtlCol="0">
              <a:spAutoFit/>
            </a:bodyPr>
            <a:lstStyle/>
            <a:p>
              <a:r>
                <a:rPr lang="en-IT" i="1" dirty="0">
                  <a:solidFill>
                    <a:srgbClr val="0070C0"/>
                  </a:solidFill>
                  <a:latin typeface="Cambria" panose="02040503050406030204" pitchFamily="18" charset="0"/>
                </a:rPr>
                <a:t>W</a:t>
              </a:r>
            </a:p>
          </p:txBody>
        </p:sp>
        <p:cxnSp>
          <p:nvCxnSpPr>
            <p:cNvPr id="33" name="Straight Arrow Connector 32">
              <a:extLst>
                <a:ext uri="{FF2B5EF4-FFF2-40B4-BE49-F238E27FC236}">
                  <a16:creationId xmlns:a16="http://schemas.microsoft.com/office/drawing/2014/main" id="{6FA58EA4-B447-AAF7-4BD4-34DD0EEAC3CF}"/>
                </a:ext>
              </a:extLst>
            </p:cNvPr>
            <p:cNvCxnSpPr>
              <a:cxnSpLocks/>
            </p:cNvCxnSpPr>
            <p:nvPr/>
          </p:nvCxnSpPr>
          <p:spPr>
            <a:xfrm>
              <a:off x="6412410" y="2695400"/>
              <a:ext cx="3882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FB8EB43-C7EB-73B8-C43D-5B06EE4FB033}"/>
                </a:ext>
              </a:extLst>
            </p:cNvPr>
            <p:cNvSpPr txBox="1"/>
            <p:nvPr/>
          </p:nvSpPr>
          <p:spPr>
            <a:xfrm>
              <a:off x="6450202" y="2275173"/>
              <a:ext cx="465536" cy="369326"/>
            </a:xfrm>
            <a:prstGeom prst="rect">
              <a:avLst/>
            </a:prstGeom>
            <a:noFill/>
          </p:spPr>
          <p:txBody>
            <a:bodyPr wrap="square" rtlCol="0">
              <a:spAutoFit/>
            </a:bodyPr>
            <a:lstStyle/>
            <a:p>
              <a:r>
                <a:rPr lang="en-IT" i="1" dirty="0">
                  <a:solidFill>
                    <a:srgbClr val="0070C0"/>
                  </a:solidFill>
                  <a:latin typeface="Cambria" panose="02040503050406030204" pitchFamily="18" charset="0"/>
                </a:rPr>
                <a:t>δ</a:t>
              </a:r>
            </a:p>
          </p:txBody>
        </p:sp>
      </p:grpSp>
      <p:sp>
        <p:nvSpPr>
          <p:cNvPr id="8" name="TextBox 7">
            <a:extLst>
              <a:ext uri="{FF2B5EF4-FFF2-40B4-BE49-F238E27FC236}">
                <a16:creationId xmlns:a16="http://schemas.microsoft.com/office/drawing/2014/main" id="{75A8D8D5-B685-FC63-1F7D-86F9679C8F0F}"/>
              </a:ext>
            </a:extLst>
          </p:cNvPr>
          <p:cNvSpPr txBox="1"/>
          <p:nvPr/>
        </p:nvSpPr>
        <p:spPr>
          <a:xfrm>
            <a:off x="66945" y="593013"/>
            <a:ext cx="4489839" cy="338554"/>
          </a:xfrm>
          <a:prstGeom prst="rect">
            <a:avLst/>
          </a:prstGeom>
          <a:noFill/>
        </p:spPr>
        <p:txBody>
          <a:bodyPr wrap="square">
            <a:spAutoFit/>
          </a:bodyPr>
          <a:lstStyle/>
          <a:p>
            <a:r>
              <a:rPr lang="en-IT" sz="1600" dirty="0">
                <a:solidFill>
                  <a:srgbClr val="0070C0"/>
                </a:solidFill>
                <a:latin typeface="Chalkboard" panose="03050602040202020205" pitchFamily="66" charset="77"/>
              </a:rPr>
              <a:t>Nanoribbons sculpted  in graphane (PRB  2011)</a:t>
            </a:r>
          </a:p>
        </p:txBody>
      </p:sp>
      <p:grpSp>
        <p:nvGrpSpPr>
          <p:cNvPr id="9" name="Group 8">
            <a:extLst>
              <a:ext uri="{FF2B5EF4-FFF2-40B4-BE49-F238E27FC236}">
                <a16:creationId xmlns:a16="http://schemas.microsoft.com/office/drawing/2014/main" id="{A42D9168-1F27-6CCE-058C-CF335B3635E1}"/>
              </a:ext>
            </a:extLst>
          </p:cNvPr>
          <p:cNvGrpSpPr/>
          <p:nvPr/>
        </p:nvGrpSpPr>
        <p:grpSpPr>
          <a:xfrm>
            <a:off x="4146693" y="1269591"/>
            <a:ext cx="4383355" cy="3408439"/>
            <a:chOff x="5409797" y="737939"/>
            <a:chExt cx="7080167" cy="5787039"/>
          </a:xfrm>
        </p:grpSpPr>
        <p:pic>
          <p:nvPicPr>
            <p:cNvPr id="10" name="Picture 9">
              <a:extLst>
                <a:ext uri="{FF2B5EF4-FFF2-40B4-BE49-F238E27FC236}">
                  <a16:creationId xmlns:a16="http://schemas.microsoft.com/office/drawing/2014/main" id="{55C058E4-DCAE-BB6C-8170-EF1A614331EB}"/>
                </a:ext>
              </a:extLst>
            </p:cNvPr>
            <p:cNvPicPr>
              <a:picLocks noChangeAspect="1"/>
            </p:cNvPicPr>
            <p:nvPr/>
          </p:nvPicPr>
          <p:blipFill rotWithShape="1">
            <a:blip r:embed="rId4"/>
            <a:srcRect t="14113" b="22728"/>
            <a:stretch/>
          </p:blipFill>
          <p:spPr>
            <a:xfrm>
              <a:off x="5409797" y="737939"/>
              <a:ext cx="7080167" cy="5787039"/>
            </a:xfrm>
            <a:prstGeom prst="rect">
              <a:avLst/>
            </a:prstGeom>
          </p:spPr>
        </p:pic>
        <p:sp>
          <p:nvSpPr>
            <p:cNvPr id="11" name="Freeform 10">
              <a:extLst>
                <a:ext uri="{FF2B5EF4-FFF2-40B4-BE49-F238E27FC236}">
                  <a16:creationId xmlns:a16="http://schemas.microsoft.com/office/drawing/2014/main" id="{A10E6D60-3A87-1A0E-388D-0412D9E6AC73}"/>
                </a:ext>
              </a:extLst>
            </p:cNvPr>
            <p:cNvSpPr/>
            <p:nvPr/>
          </p:nvSpPr>
          <p:spPr>
            <a:xfrm>
              <a:off x="7032226" y="1077686"/>
              <a:ext cx="4422980" cy="4359728"/>
            </a:xfrm>
            <a:custGeom>
              <a:avLst/>
              <a:gdLst>
                <a:gd name="connsiteX0" fmla="*/ 0 w 4555671"/>
                <a:gd name="connsiteY0" fmla="*/ 0 h 4359728"/>
                <a:gd name="connsiteX1" fmla="*/ 163286 w 4555671"/>
                <a:gd name="connsiteY1" fmla="*/ 1649185 h 4359728"/>
                <a:gd name="connsiteX2" fmla="*/ 489857 w 4555671"/>
                <a:gd name="connsiteY2" fmla="*/ 2939143 h 4359728"/>
                <a:gd name="connsiteX3" fmla="*/ 1175657 w 4555671"/>
                <a:gd name="connsiteY3" fmla="*/ 3739243 h 4359728"/>
                <a:gd name="connsiteX4" fmla="*/ 2024743 w 4555671"/>
                <a:gd name="connsiteY4" fmla="*/ 4049485 h 4359728"/>
                <a:gd name="connsiteX5" fmla="*/ 3184071 w 4555671"/>
                <a:gd name="connsiteY5" fmla="*/ 4278085 h 4359728"/>
                <a:gd name="connsiteX6" fmla="*/ 4555671 w 4555671"/>
                <a:gd name="connsiteY6" fmla="*/ 4359728 h 43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5671" h="4359728">
                  <a:moveTo>
                    <a:pt x="0" y="0"/>
                  </a:moveTo>
                  <a:cubicBezTo>
                    <a:pt x="40821" y="579664"/>
                    <a:pt x="81643" y="1159328"/>
                    <a:pt x="163286" y="1649185"/>
                  </a:cubicBezTo>
                  <a:cubicBezTo>
                    <a:pt x="244929" y="2139042"/>
                    <a:pt x="321129" y="2590800"/>
                    <a:pt x="489857" y="2939143"/>
                  </a:cubicBezTo>
                  <a:cubicBezTo>
                    <a:pt x="658585" y="3287486"/>
                    <a:pt x="919843" y="3554186"/>
                    <a:pt x="1175657" y="3739243"/>
                  </a:cubicBezTo>
                  <a:cubicBezTo>
                    <a:pt x="1431471" y="3924300"/>
                    <a:pt x="1690007" y="3959678"/>
                    <a:pt x="2024743" y="4049485"/>
                  </a:cubicBezTo>
                  <a:cubicBezTo>
                    <a:pt x="2359479" y="4139292"/>
                    <a:pt x="2762250" y="4226378"/>
                    <a:pt x="3184071" y="4278085"/>
                  </a:cubicBezTo>
                  <a:cubicBezTo>
                    <a:pt x="3605892" y="4329792"/>
                    <a:pt x="4080781" y="4344760"/>
                    <a:pt x="4555671" y="4359728"/>
                  </a:cubicBezTo>
                </a:path>
              </a:pathLst>
            </a:custGeom>
            <a:noFill/>
            <a:ln w="282575">
              <a:solidFill>
                <a:schemeClr val="accent1">
                  <a:shade val="15000"/>
                  <a:alpha val="28073"/>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41" name="TextBox 40">
            <a:extLst>
              <a:ext uri="{FF2B5EF4-FFF2-40B4-BE49-F238E27FC236}">
                <a16:creationId xmlns:a16="http://schemas.microsoft.com/office/drawing/2014/main" id="{CDA27508-1401-DF29-3648-E08C5AA7BFF7}"/>
              </a:ext>
            </a:extLst>
          </p:cNvPr>
          <p:cNvSpPr txBox="1"/>
          <p:nvPr/>
        </p:nvSpPr>
        <p:spPr>
          <a:xfrm>
            <a:off x="4878579" y="569661"/>
            <a:ext cx="3426167" cy="830997"/>
          </a:xfrm>
          <a:prstGeom prst="rect">
            <a:avLst/>
          </a:prstGeom>
          <a:noFill/>
        </p:spPr>
        <p:txBody>
          <a:bodyPr wrap="square">
            <a:spAutoFit/>
          </a:bodyPr>
          <a:lstStyle/>
          <a:p>
            <a:pPr>
              <a:buClr>
                <a:srgbClr val="0070C0"/>
              </a:buClr>
            </a:pPr>
            <a:r>
              <a:rPr lang="en-US" sz="1600" dirty="0">
                <a:latin typeface="Chalkboard" panose="03050602040202020205" pitchFamily="66" charset="77"/>
              </a:rPr>
              <a:t>The </a:t>
            </a:r>
            <a:r>
              <a:rPr lang="en-US" sz="1600" dirty="0">
                <a:solidFill>
                  <a:schemeClr val="accent1">
                    <a:lumMod val="75000"/>
                  </a:schemeClr>
                </a:solidFill>
                <a:latin typeface="Chalkboard" panose="03050602040202020205" pitchFamily="66" charset="77"/>
              </a:rPr>
              <a:t>gap-vs-stripes width </a:t>
            </a:r>
            <a:r>
              <a:rPr lang="en-US" sz="1600" dirty="0">
                <a:latin typeface="Chalkboard" panose="03050602040202020205" pitchFamily="66" charset="77"/>
              </a:rPr>
              <a:t>dependence is similar to that of graphene nanoribbons…</a:t>
            </a:r>
          </a:p>
        </p:txBody>
      </p:sp>
      <p:sp>
        <p:nvSpPr>
          <p:cNvPr id="43" name="TextBox 42">
            <a:extLst>
              <a:ext uri="{FF2B5EF4-FFF2-40B4-BE49-F238E27FC236}">
                <a16:creationId xmlns:a16="http://schemas.microsoft.com/office/drawing/2014/main" id="{CE735829-79C6-4A2C-3E7D-1293677325B6}"/>
              </a:ext>
            </a:extLst>
          </p:cNvPr>
          <p:cNvSpPr txBox="1"/>
          <p:nvPr/>
        </p:nvSpPr>
        <p:spPr>
          <a:xfrm>
            <a:off x="9035354" y="462140"/>
            <a:ext cx="2890215" cy="584775"/>
          </a:xfrm>
          <a:prstGeom prst="rect">
            <a:avLst/>
          </a:prstGeom>
          <a:noFill/>
        </p:spPr>
        <p:txBody>
          <a:bodyPr wrap="square">
            <a:spAutoFit/>
          </a:bodyPr>
          <a:lstStyle/>
          <a:p>
            <a:pPr>
              <a:buClr>
                <a:srgbClr val="0070C0"/>
              </a:buClr>
            </a:pPr>
            <a:r>
              <a:rPr lang="en-US" sz="1600" dirty="0">
                <a:latin typeface="Chalkboard" panose="03050602040202020205" pitchFamily="66" charset="77"/>
              </a:rPr>
              <a:t>… leading to simple behavior of gap vs coverage </a:t>
            </a:r>
          </a:p>
        </p:txBody>
      </p:sp>
      <p:sp>
        <p:nvSpPr>
          <p:cNvPr id="53" name="TextBox 52">
            <a:extLst>
              <a:ext uri="{FF2B5EF4-FFF2-40B4-BE49-F238E27FC236}">
                <a16:creationId xmlns:a16="http://schemas.microsoft.com/office/drawing/2014/main" id="{0CE67CA9-A5A6-C172-5BF7-5AE31AC31B49}"/>
              </a:ext>
            </a:extLst>
          </p:cNvPr>
          <p:cNvSpPr txBox="1"/>
          <p:nvPr/>
        </p:nvSpPr>
        <p:spPr>
          <a:xfrm>
            <a:off x="2633892" y="475"/>
            <a:ext cx="8344289" cy="461665"/>
          </a:xfrm>
          <a:prstGeom prst="rect">
            <a:avLst/>
          </a:prstGeom>
          <a:noFill/>
        </p:spPr>
        <p:txBody>
          <a:bodyPr wrap="square" rtlCol="0">
            <a:spAutoFit/>
          </a:bodyPr>
          <a:lstStyle/>
          <a:p>
            <a:r>
              <a:rPr lang="en-US" sz="2200" dirty="0">
                <a:latin typeface="Chalkboard" panose="03050602040202020205" pitchFamily="66" charset="77"/>
              </a:rPr>
              <a:t>focusing</a:t>
            </a:r>
            <a:r>
              <a:rPr lang="en-US" sz="2400" dirty="0">
                <a:latin typeface="Chalkboard" panose="03050602040202020205" pitchFamily="66" charset="77"/>
              </a:rPr>
              <a:t> on  simple geometries: </a:t>
            </a:r>
            <a:r>
              <a:rPr lang="en-US" sz="2400" dirty="0" err="1">
                <a:solidFill>
                  <a:srgbClr val="0070C0"/>
                </a:solidFill>
                <a:latin typeface="Chalkboard" panose="03050602040202020205" pitchFamily="66" charset="77"/>
              </a:rPr>
              <a:t>Tritiation</a:t>
            </a:r>
            <a:r>
              <a:rPr lang="en-US" sz="2400" dirty="0">
                <a:solidFill>
                  <a:srgbClr val="0070C0"/>
                </a:solidFill>
                <a:latin typeface="Chalkboard" panose="03050602040202020205" pitchFamily="66" charset="77"/>
              </a:rPr>
              <a:t> per stripes</a:t>
            </a:r>
          </a:p>
        </p:txBody>
      </p:sp>
      <p:sp>
        <p:nvSpPr>
          <p:cNvPr id="55" name="TextBox 54">
            <a:extLst>
              <a:ext uri="{FF2B5EF4-FFF2-40B4-BE49-F238E27FC236}">
                <a16:creationId xmlns:a16="http://schemas.microsoft.com/office/drawing/2014/main" id="{27493B69-5774-E679-5025-D29A17516477}"/>
              </a:ext>
            </a:extLst>
          </p:cNvPr>
          <p:cNvSpPr txBox="1"/>
          <p:nvPr/>
        </p:nvSpPr>
        <p:spPr>
          <a:xfrm rot="16200000">
            <a:off x="2425591" y="3476161"/>
            <a:ext cx="1563457" cy="369332"/>
          </a:xfrm>
          <a:prstGeom prst="rect">
            <a:avLst/>
          </a:prstGeom>
          <a:noFill/>
        </p:spPr>
        <p:txBody>
          <a:bodyPr wrap="square" rtlCol="0">
            <a:spAutoFit/>
          </a:bodyPr>
          <a:lstStyle/>
          <a:p>
            <a:r>
              <a:rPr lang="en-GB" dirty="0">
                <a:solidFill>
                  <a:schemeClr val="accent2">
                    <a:lumMod val="50000"/>
                  </a:schemeClr>
                </a:solidFill>
              </a:rPr>
              <a:t>t</a:t>
            </a:r>
            <a:r>
              <a:rPr lang="en-IT" dirty="0">
                <a:solidFill>
                  <a:schemeClr val="accent2">
                    <a:lumMod val="50000"/>
                  </a:schemeClr>
                </a:solidFill>
              </a:rPr>
              <a:t>ritiated </a:t>
            </a:r>
            <a:r>
              <a:rPr lang="en-IT" b="1" dirty="0">
                <a:solidFill>
                  <a:schemeClr val="accent2">
                    <a:lumMod val="50000"/>
                  </a:schemeClr>
                </a:solidFill>
              </a:rPr>
              <a:t>stripe</a:t>
            </a:r>
          </a:p>
        </p:txBody>
      </p:sp>
      <p:sp>
        <p:nvSpPr>
          <p:cNvPr id="56" name="TextBox 55">
            <a:extLst>
              <a:ext uri="{FF2B5EF4-FFF2-40B4-BE49-F238E27FC236}">
                <a16:creationId xmlns:a16="http://schemas.microsoft.com/office/drawing/2014/main" id="{B0FAE335-EB30-A057-725A-40CE8F2C6196}"/>
              </a:ext>
            </a:extLst>
          </p:cNvPr>
          <p:cNvSpPr txBox="1"/>
          <p:nvPr/>
        </p:nvSpPr>
        <p:spPr>
          <a:xfrm rot="16200000">
            <a:off x="2776455" y="3476162"/>
            <a:ext cx="1853972" cy="369332"/>
          </a:xfrm>
          <a:prstGeom prst="rect">
            <a:avLst/>
          </a:prstGeom>
          <a:noFill/>
        </p:spPr>
        <p:txBody>
          <a:bodyPr wrap="square" rtlCol="0">
            <a:spAutoFit/>
          </a:bodyPr>
          <a:lstStyle/>
          <a:p>
            <a:r>
              <a:rPr lang="en-US" dirty="0">
                <a:solidFill>
                  <a:schemeClr val="tx1">
                    <a:lumMod val="95000"/>
                    <a:lumOff val="5000"/>
                  </a:schemeClr>
                </a:solidFill>
              </a:rPr>
              <a:t>graphene </a:t>
            </a:r>
            <a:r>
              <a:rPr lang="en-US" b="1" dirty="0">
                <a:solidFill>
                  <a:schemeClr val="tx1">
                    <a:lumMod val="95000"/>
                    <a:lumOff val="5000"/>
                  </a:schemeClr>
                </a:solidFill>
              </a:rPr>
              <a:t>ribbon</a:t>
            </a:r>
            <a:endParaRPr lang="en-IT" b="1" dirty="0">
              <a:solidFill>
                <a:schemeClr val="tx1">
                  <a:lumMod val="95000"/>
                  <a:lumOff val="5000"/>
                </a:schemeClr>
              </a:solidFill>
            </a:endParaRPr>
          </a:p>
        </p:txBody>
      </p:sp>
      <p:grpSp>
        <p:nvGrpSpPr>
          <p:cNvPr id="2" name="Group 1">
            <a:extLst>
              <a:ext uri="{FF2B5EF4-FFF2-40B4-BE49-F238E27FC236}">
                <a16:creationId xmlns:a16="http://schemas.microsoft.com/office/drawing/2014/main" id="{69045B67-0ECC-B4DC-2BE0-D660BE96E38A}"/>
              </a:ext>
            </a:extLst>
          </p:cNvPr>
          <p:cNvGrpSpPr/>
          <p:nvPr/>
        </p:nvGrpSpPr>
        <p:grpSpPr>
          <a:xfrm>
            <a:off x="8121484" y="944680"/>
            <a:ext cx="4170553" cy="2816418"/>
            <a:chOff x="7973030" y="2451299"/>
            <a:chExt cx="4294902" cy="3820459"/>
          </a:xfrm>
        </p:grpSpPr>
        <p:pic>
          <p:nvPicPr>
            <p:cNvPr id="48" name="Picture 47">
              <a:extLst>
                <a:ext uri="{FF2B5EF4-FFF2-40B4-BE49-F238E27FC236}">
                  <a16:creationId xmlns:a16="http://schemas.microsoft.com/office/drawing/2014/main" id="{9B405120-E266-63BA-05CB-7D5611D618A6}"/>
                </a:ext>
              </a:extLst>
            </p:cNvPr>
            <p:cNvPicPr>
              <a:picLocks noChangeAspect="1"/>
            </p:cNvPicPr>
            <p:nvPr/>
          </p:nvPicPr>
          <p:blipFill rotWithShape="1">
            <a:blip r:embed="rId5">
              <a:lum bright="-19000"/>
            </a:blip>
            <a:srcRect l="1107" t="12887" r="4130" b="21976"/>
            <a:stretch/>
          </p:blipFill>
          <p:spPr>
            <a:xfrm>
              <a:off x="7973030" y="2451299"/>
              <a:ext cx="4294902" cy="3820459"/>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7376AF1-D5C6-F442-1E2B-2A55B342C024}"/>
                    </a:ext>
                  </a:extLst>
                </p:cNvPr>
                <p:cNvSpPr txBox="1"/>
                <p:nvPr/>
              </p:nvSpPr>
              <p:spPr>
                <a:xfrm>
                  <a:off x="8771227" y="3651891"/>
                  <a:ext cx="1802190" cy="4719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T" sz="1200" i="1" smtClean="0">
                                <a:solidFill>
                                  <a:srgbClr val="38D0D1"/>
                                </a:solidFill>
                                <a:latin typeface="Cambria Math" panose="02040503050406030204" pitchFamily="18" charset="0"/>
                              </a:rPr>
                            </m:ctrlPr>
                          </m:sSubPr>
                          <m:e>
                            <m:r>
                              <a:rPr lang="en-US" sz="1200" b="0" i="1" smtClean="0">
                                <a:solidFill>
                                  <a:srgbClr val="38D0D1"/>
                                </a:solidFill>
                                <a:latin typeface="Cambria Math" panose="02040503050406030204" pitchFamily="18" charset="0"/>
                              </a:rPr>
                              <m:t>𝐸</m:t>
                            </m:r>
                          </m:e>
                          <m:sub>
                            <m:r>
                              <a:rPr lang="en-US" sz="1200" b="0" i="1" smtClean="0">
                                <a:solidFill>
                                  <a:srgbClr val="38D0D1"/>
                                </a:solidFill>
                                <a:latin typeface="Cambria Math" panose="02040503050406030204" pitchFamily="18" charset="0"/>
                              </a:rPr>
                              <m:t>𝑔</m:t>
                            </m:r>
                          </m:sub>
                        </m:sSub>
                        <m:r>
                          <a:rPr lang="en-US" sz="1200" b="0" i="1" smtClean="0">
                            <a:solidFill>
                              <a:srgbClr val="38D0D1"/>
                            </a:solidFill>
                            <a:latin typeface="Cambria Math" panose="02040503050406030204" pitchFamily="18" charset="0"/>
                          </a:rPr>
                          <m:t>=</m:t>
                        </m:r>
                        <m:f>
                          <m:fPr>
                            <m:ctrlPr>
                              <a:rPr lang="en-US" sz="1200" b="0" i="1" smtClean="0">
                                <a:solidFill>
                                  <a:srgbClr val="38D0D1"/>
                                </a:solidFill>
                                <a:latin typeface="Cambria Math" panose="02040503050406030204" pitchFamily="18" charset="0"/>
                              </a:rPr>
                            </m:ctrlPr>
                          </m:fPr>
                          <m:num>
                            <m:r>
                              <a:rPr lang="en-US" sz="1200" b="0" i="1" smtClean="0">
                                <a:solidFill>
                                  <a:srgbClr val="38D0D1"/>
                                </a:solidFill>
                                <a:latin typeface="Cambria Math" panose="02040503050406030204" pitchFamily="18" charset="0"/>
                              </a:rPr>
                              <m:t>𝐴</m:t>
                            </m:r>
                          </m:num>
                          <m:den>
                            <m:sSup>
                              <m:sSupPr>
                                <m:ctrlPr>
                                  <a:rPr lang="en-US" sz="1200" b="0" i="1" smtClean="0">
                                    <a:solidFill>
                                      <a:srgbClr val="38D0D1"/>
                                    </a:solidFill>
                                    <a:latin typeface="Cambria Math" panose="02040503050406030204" pitchFamily="18" charset="0"/>
                                  </a:rPr>
                                </m:ctrlPr>
                              </m:sSupPr>
                              <m:e>
                                <m:r>
                                  <a:rPr lang="en-US" sz="1200" b="0" i="1" smtClean="0">
                                    <a:solidFill>
                                      <a:srgbClr val="38D0D1"/>
                                    </a:solidFill>
                                    <a:latin typeface="Cambria Math" panose="02040503050406030204" pitchFamily="18" charset="0"/>
                                  </a:rPr>
                                  <m:t>𝑤</m:t>
                                </m:r>
                              </m:e>
                              <m:sup>
                                <m:r>
                                  <a:rPr lang="en-US" sz="1200" b="0" i="1" smtClean="0">
                                    <a:solidFill>
                                      <a:srgbClr val="38D0D1"/>
                                    </a:solidFill>
                                    <a:latin typeface="Cambria Math" panose="02040503050406030204" pitchFamily="18" charset="0"/>
                                  </a:rPr>
                                  <m:t>∗</m:t>
                                </m:r>
                              </m:sup>
                            </m:sSup>
                            <m:r>
                              <a:rPr lang="en-US" sz="1200" b="0" i="1" smtClean="0">
                                <a:solidFill>
                                  <a:srgbClr val="38D0D1"/>
                                </a:solidFill>
                                <a:latin typeface="Cambria Math" panose="02040503050406030204" pitchFamily="18" charset="0"/>
                              </a:rPr>
                              <m:t>+</m:t>
                            </m:r>
                            <m:r>
                              <a:rPr lang="en-US" sz="1200" b="0" i="1" smtClean="0">
                                <a:solidFill>
                                  <a:srgbClr val="38D0D1"/>
                                </a:solidFill>
                                <a:latin typeface="Cambria Math" panose="02040503050406030204" pitchFamily="18" charset="0"/>
                              </a:rPr>
                              <m:t>𝑊</m:t>
                            </m:r>
                            <m:r>
                              <a:rPr lang="en-US" sz="1200" b="0" i="1" smtClean="0">
                                <a:solidFill>
                                  <a:srgbClr val="38D0D1"/>
                                </a:solidFill>
                                <a:latin typeface="Cambria Math" panose="02040503050406030204" pitchFamily="18" charset="0"/>
                              </a:rPr>
                              <m:t>(1−</m:t>
                            </m:r>
                            <m:r>
                              <a:rPr lang="en-US" sz="1200" b="1" i="1" smtClean="0">
                                <a:solidFill>
                                  <a:srgbClr val="38D0D1"/>
                                </a:solidFill>
                                <a:latin typeface="Cambria Math" panose="02040503050406030204" pitchFamily="18" charset="0"/>
                                <a:ea typeface="Cambria Math" panose="02040503050406030204" pitchFamily="18" charset="0"/>
                              </a:rPr>
                              <m:t>𝝈</m:t>
                            </m:r>
                            <m:r>
                              <a:rPr lang="en-US" sz="1200" b="0" i="1" smtClean="0">
                                <a:solidFill>
                                  <a:srgbClr val="38D0D1"/>
                                </a:solidFill>
                                <a:latin typeface="Cambria Math" panose="02040503050406030204" pitchFamily="18" charset="0"/>
                                <a:ea typeface="Cambria Math" panose="02040503050406030204" pitchFamily="18" charset="0"/>
                              </a:rPr>
                              <m:t>)</m:t>
                            </m:r>
                          </m:den>
                        </m:f>
                      </m:oMath>
                    </m:oMathPara>
                  </a14:m>
                  <a:endParaRPr lang="en-US" sz="1200" b="0" i="1" dirty="0">
                    <a:solidFill>
                      <a:srgbClr val="38D0D1"/>
                    </a:solidFill>
                    <a:latin typeface="Cambria Math" panose="02040503050406030204" pitchFamily="18" charset="0"/>
                    <a:ea typeface="Cambria Math" panose="02040503050406030204" pitchFamily="18" charset="0"/>
                  </a:endParaRPr>
                </a:p>
              </p:txBody>
            </p:sp>
          </mc:Choice>
          <mc:Fallback xmlns="">
            <p:sp>
              <p:nvSpPr>
                <p:cNvPr id="45" name="TextBox 44">
                  <a:extLst>
                    <a:ext uri="{FF2B5EF4-FFF2-40B4-BE49-F238E27FC236}">
                      <a16:creationId xmlns:a16="http://schemas.microsoft.com/office/drawing/2014/main" id="{27376AF1-D5C6-F442-1E2B-2A55B342C024}"/>
                    </a:ext>
                  </a:extLst>
                </p:cNvPr>
                <p:cNvSpPr txBox="1">
                  <a:spLocks noRot="1" noChangeAspect="1" noMove="1" noResize="1" noEditPoints="1" noAdjustHandles="1" noChangeArrowheads="1" noChangeShapeType="1" noTextEdit="1"/>
                </p:cNvSpPr>
                <p:nvPr/>
              </p:nvSpPr>
              <p:spPr>
                <a:xfrm>
                  <a:off x="8771227" y="3651891"/>
                  <a:ext cx="1802190" cy="471989"/>
                </a:xfrm>
                <a:prstGeom prst="rect">
                  <a:avLst/>
                </a:prstGeom>
                <a:blipFill>
                  <a:blip r:embed="rId6"/>
                  <a:stretch>
                    <a:fillRect b="-4285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7D78899-9135-7E17-19EB-2AD1682B3F0A}"/>
                    </a:ext>
                  </a:extLst>
                </p:cNvPr>
                <p:cNvSpPr txBox="1"/>
                <p:nvPr/>
              </p:nvSpPr>
              <p:spPr>
                <a:xfrm>
                  <a:off x="8800714" y="4186783"/>
                  <a:ext cx="1533181" cy="58811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IT" sz="1200" i="1" smtClean="0">
                                <a:solidFill>
                                  <a:srgbClr val="FF16ED"/>
                                </a:solidFill>
                                <a:latin typeface="Cambria Math" panose="02040503050406030204" pitchFamily="18" charset="0"/>
                              </a:rPr>
                            </m:ctrlPr>
                          </m:sSubPr>
                          <m:e>
                            <m:r>
                              <a:rPr lang="en-US" sz="1200" i="1">
                                <a:solidFill>
                                  <a:srgbClr val="FF16ED"/>
                                </a:solidFill>
                                <a:latin typeface="Cambria Math" panose="02040503050406030204" pitchFamily="18" charset="0"/>
                              </a:rPr>
                              <m:t>𝐸</m:t>
                            </m:r>
                          </m:e>
                          <m:sub>
                            <m:r>
                              <a:rPr lang="en-US" sz="1200" i="1">
                                <a:solidFill>
                                  <a:srgbClr val="FF16ED"/>
                                </a:solidFill>
                                <a:latin typeface="Cambria Math" panose="02040503050406030204" pitchFamily="18" charset="0"/>
                              </a:rPr>
                              <m:t>𝑔</m:t>
                            </m:r>
                          </m:sub>
                        </m:sSub>
                        <m:r>
                          <a:rPr lang="en-US" sz="1200" b="0" i="1" smtClean="0">
                            <a:solidFill>
                              <a:srgbClr val="FF16ED"/>
                            </a:solidFill>
                            <a:latin typeface="Cambria Math" panose="02040503050406030204" pitchFamily="18" charset="0"/>
                            <a:ea typeface="Cambria Math" panose="02040503050406030204" pitchFamily="18" charset="0"/>
                          </a:rPr>
                          <m:t>=</m:t>
                        </m:r>
                        <m:f>
                          <m:fPr>
                            <m:ctrlPr>
                              <a:rPr lang="en-US" sz="1200" i="1" smtClean="0">
                                <a:solidFill>
                                  <a:srgbClr val="FF16ED"/>
                                </a:solidFill>
                                <a:latin typeface="Cambria Math" panose="02040503050406030204" pitchFamily="18" charset="0"/>
                              </a:rPr>
                            </m:ctrlPr>
                          </m:fPr>
                          <m:num>
                            <m:r>
                              <a:rPr lang="en-US" sz="1200" i="1">
                                <a:solidFill>
                                  <a:srgbClr val="FF16ED"/>
                                </a:solidFill>
                                <a:latin typeface="Cambria Math" panose="02040503050406030204" pitchFamily="18" charset="0"/>
                              </a:rPr>
                              <m:t>𝐴</m:t>
                            </m:r>
                          </m:num>
                          <m:den>
                            <m:sSup>
                              <m:sSupPr>
                                <m:ctrlPr>
                                  <a:rPr lang="en-US" sz="1200" i="1">
                                    <a:solidFill>
                                      <a:srgbClr val="FF16ED"/>
                                    </a:solidFill>
                                    <a:latin typeface="Cambria Math" panose="02040503050406030204" pitchFamily="18" charset="0"/>
                                  </a:rPr>
                                </m:ctrlPr>
                              </m:sSupPr>
                              <m:e>
                                <m:r>
                                  <a:rPr lang="en-US" sz="1200" i="1">
                                    <a:solidFill>
                                      <a:srgbClr val="FF16ED"/>
                                    </a:solidFill>
                                    <a:latin typeface="Cambria Math" panose="02040503050406030204" pitchFamily="18" charset="0"/>
                                  </a:rPr>
                                  <m:t>𝑤</m:t>
                                </m:r>
                              </m:e>
                              <m:sup>
                                <m:r>
                                  <a:rPr lang="en-US" sz="1200" i="1">
                                    <a:solidFill>
                                      <a:srgbClr val="FF16ED"/>
                                    </a:solidFill>
                                    <a:latin typeface="Cambria Math" panose="02040503050406030204" pitchFamily="18" charset="0"/>
                                  </a:rPr>
                                  <m:t>∗</m:t>
                                </m:r>
                              </m:sup>
                            </m:sSup>
                            <m:r>
                              <a:rPr lang="en-US" sz="1200" i="1">
                                <a:solidFill>
                                  <a:srgbClr val="FF16ED"/>
                                </a:solidFill>
                                <a:latin typeface="Cambria Math" panose="02040503050406030204" pitchFamily="18" charset="0"/>
                              </a:rPr>
                              <m:t>+</m:t>
                            </m:r>
                            <m:r>
                              <a:rPr lang="en-US" sz="1200" b="0" i="1" smtClean="0">
                                <a:solidFill>
                                  <a:srgbClr val="FF16ED"/>
                                </a:solidFill>
                                <a:latin typeface="Cambria Math" panose="02040503050406030204" pitchFamily="18" charset="0"/>
                              </a:rPr>
                              <m:t>𝛿</m:t>
                            </m:r>
                            <m:r>
                              <a:rPr lang="en-US" sz="1200" i="1">
                                <a:solidFill>
                                  <a:srgbClr val="FF16ED"/>
                                </a:solidFill>
                                <a:latin typeface="Cambria Math" panose="02040503050406030204" pitchFamily="18" charset="0"/>
                              </a:rPr>
                              <m:t>(</m:t>
                            </m:r>
                            <m:f>
                              <m:fPr>
                                <m:ctrlPr>
                                  <a:rPr lang="en-US" sz="1200" b="1" i="1" smtClean="0">
                                    <a:solidFill>
                                      <a:srgbClr val="FF16ED"/>
                                    </a:solidFill>
                                    <a:latin typeface="Cambria Math" panose="02040503050406030204" pitchFamily="18" charset="0"/>
                                  </a:rPr>
                                </m:ctrlPr>
                              </m:fPr>
                              <m:num>
                                <m:r>
                                  <a:rPr lang="en-US" sz="1200" b="0" i="1">
                                    <a:solidFill>
                                      <a:srgbClr val="FF16ED"/>
                                    </a:solidFill>
                                    <a:latin typeface="Cambria Math" panose="02040503050406030204" pitchFamily="18" charset="0"/>
                                  </a:rPr>
                                  <m:t>1</m:t>
                                </m:r>
                              </m:num>
                              <m:den>
                                <m:r>
                                  <a:rPr lang="en-US" sz="1200" b="1" i="1">
                                    <a:solidFill>
                                      <a:srgbClr val="FF16ED"/>
                                    </a:solidFill>
                                    <a:latin typeface="Cambria Math" panose="02040503050406030204" pitchFamily="18" charset="0"/>
                                    <a:ea typeface="Cambria Math" panose="02040503050406030204" pitchFamily="18" charset="0"/>
                                  </a:rPr>
                                  <m:t>𝝈</m:t>
                                </m:r>
                              </m:den>
                            </m:f>
                            <m:r>
                              <a:rPr lang="en-US" sz="1200" b="0" i="1" smtClean="0">
                                <a:solidFill>
                                  <a:srgbClr val="FF16ED"/>
                                </a:solidFill>
                                <a:latin typeface="Cambria Math" panose="02040503050406030204" pitchFamily="18" charset="0"/>
                                <a:ea typeface="Cambria Math" panose="02040503050406030204" pitchFamily="18" charset="0"/>
                              </a:rPr>
                              <m:t>−1</m:t>
                            </m:r>
                            <m:r>
                              <a:rPr lang="en-US" sz="1200" i="1">
                                <a:solidFill>
                                  <a:srgbClr val="FF16ED"/>
                                </a:solidFill>
                                <a:latin typeface="Cambria Math" panose="02040503050406030204" pitchFamily="18" charset="0"/>
                                <a:ea typeface="Cambria Math" panose="02040503050406030204" pitchFamily="18" charset="0"/>
                              </a:rPr>
                              <m:t>)</m:t>
                            </m:r>
                          </m:den>
                        </m:f>
                      </m:oMath>
                    </m:oMathPara>
                  </a14:m>
                  <a:endParaRPr lang="en-IT" sz="1200" dirty="0"/>
                </a:p>
              </p:txBody>
            </p:sp>
          </mc:Choice>
          <mc:Fallback xmlns="">
            <p:sp>
              <p:nvSpPr>
                <p:cNvPr id="47" name="TextBox 46">
                  <a:extLst>
                    <a:ext uri="{FF2B5EF4-FFF2-40B4-BE49-F238E27FC236}">
                      <a16:creationId xmlns:a16="http://schemas.microsoft.com/office/drawing/2014/main" id="{27D78899-9135-7E17-19EB-2AD1682B3F0A}"/>
                    </a:ext>
                  </a:extLst>
                </p:cNvPr>
                <p:cNvSpPr txBox="1">
                  <a:spLocks noRot="1" noChangeAspect="1" noMove="1" noResize="1" noEditPoints="1" noAdjustHandles="1" noChangeArrowheads="1" noChangeShapeType="1" noTextEdit="1"/>
                </p:cNvSpPr>
                <p:nvPr/>
              </p:nvSpPr>
              <p:spPr>
                <a:xfrm>
                  <a:off x="8800714" y="4186783"/>
                  <a:ext cx="1533181" cy="588110"/>
                </a:xfrm>
                <a:prstGeom prst="rect">
                  <a:avLst/>
                </a:prstGeom>
                <a:blipFill>
                  <a:blip r:embed="rId7"/>
                  <a:stretch>
                    <a:fillRect b="-31429"/>
                  </a:stretch>
                </a:blipFill>
              </p:spPr>
              <p:txBody>
                <a:bodyPr/>
                <a:lstStyle/>
                <a:p>
                  <a:r>
                    <a:rPr lang="en-IT">
                      <a:noFill/>
                    </a:rPr>
                    <a:t> </a:t>
                  </a:r>
                </a:p>
              </p:txBody>
            </p:sp>
          </mc:Fallback>
        </mc:AlternateContent>
      </p:grpSp>
      <p:grpSp>
        <p:nvGrpSpPr>
          <p:cNvPr id="3" name="Group 2">
            <a:extLst>
              <a:ext uri="{FF2B5EF4-FFF2-40B4-BE49-F238E27FC236}">
                <a16:creationId xmlns:a16="http://schemas.microsoft.com/office/drawing/2014/main" id="{745FAA9A-BE52-9B23-846E-56F910728362}"/>
              </a:ext>
            </a:extLst>
          </p:cNvPr>
          <p:cNvGrpSpPr/>
          <p:nvPr/>
        </p:nvGrpSpPr>
        <p:grpSpPr>
          <a:xfrm>
            <a:off x="8049214" y="3477631"/>
            <a:ext cx="4075841" cy="3261304"/>
            <a:chOff x="7467536" y="25248"/>
            <a:chExt cx="4574602" cy="4180735"/>
          </a:xfrm>
        </p:grpSpPr>
        <p:pic>
          <p:nvPicPr>
            <p:cNvPr id="6" name="Picture 5">
              <a:extLst>
                <a:ext uri="{FF2B5EF4-FFF2-40B4-BE49-F238E27FC236}">
                  <a16:creationId xmlns:a16="http://schemas.microsoft.com/office/drawing/2014/main" id="{F1784AF9-8C49-2BC9-0AB3-9569236D62B1}"/>
                </a:ext>
              </a:extLst>
            </p:cNvPr>
            <p:cNvPicPr>
              <a:picLocks noChangeAspect="1"/>
            </p:cNvPicPr>
            <p:nvPr/>
          </p:nvPicPr>
          <p:blipFill rotWithShape="1">
            <a:blip r:embed="rId8">
              <a:lum bright="-16000"/>
            </a:blip>
            <a:srcRect t="13397" r="6838" b="20672"/>
            <a:stretch/>
          </p:blipFill>
          <p:spPr>
            <a:xfrm>
              <a:off x="7467536" y="25248"/>
              <a:ext cx="4574602" cy="418073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C8B612-62AE-892C-CFFD-6F5BD16E643C}"/>
                    </a:ext>
                  </a:extLst>
                </p:cNvPr>
                <p:cNvSpPr txBox="1"/>
                <p:nvPr/>
              </p:nvSpPr>
              <p:spPr>
                <a:xfrm>
                  <a:off x="8456148" y="1266694"/>
                  <a:ext cx="1940844" cy="8674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T" sz="1000" i="1" smtClean="0">
                                <a:solidFill>
                                  <a:srgbClr val="38D0D1"/>
                                </a:solidFill>
                                <a:latin typeface="Cambria Math" panose="02040503050406030204" pitchFamily="18" charset="0"/>
                              </a:rPr>
                            </m:ctrlPr>
                          </m:sSubPr>
                          <m:e>
                            <m:r>
                              <a:rPr lang="en-US" sz="1000" i="1">
                                <a:solidFill>
                                  <a:srgbClr val="38D0D1"/>
                                </a:solidFill>
                                <a:latin typeface="Cambria Math" panose="02040503050406030204" pitchFamily="18" charset="0"/>
                              </a:rPr>
                              <m:t>𝐸</m:t>
                            </m:r>
                          </m:e>
                          <m:sub>
                            <m:r>
                              <a:rPr lang="en-US" sz="1000" i="1">
                                <a:solidFill>
                                  <a:srgbClr val="38D0D1"/>
                                </a:solidFill>
                                <a:latin typeface="Cambria Math" panose="02040503050406030204" pitchFamily="18" charset="0"/>
                              </a:rPr>
                              <m:t>𝑔</m:t>
                            </m:r>
                          </m:sub>
                        </m:sSub>
                        <m:r>
                          <a:rPr lang="en-US" sz="1000" i="1">
                            <a:solidFill>
                              <a:srgbClr val="38D0D1"/>
                            </a:solidFill>
                            <a:latin typeface="Cambria Math" panose="02040503050406030204" pitchFamily="18" charset="0"/>
                          </a:rPr>
                          <m:t>=</m:t>
                        </m:r>
                        <m:f>
                          <m:fPr>
                            <m:ctrlPr>
                              <a:rPr lang="en-US" sz="1000" i="1" smtClean="0">
                                <a:solidFill>
                                  <a:srgbClr val="38D0D1"/>
                                </a:solidFill>
                                <a:latin typeface="Cambria Math" panose="02040503050406030204" pitchFamily="18" charset="0"/>
                              </a:rPr>
                            </m:ctrlPr>
                          </m:fPr>
                          <m:num>
                            <m:r>
                              <a:rPr lang="en-US" sz="1000" b="0" i="1" smtClean="0">
                                <a:solidFill>
                                  <a:srgbClr val="38D0D1"/>
                                </a:solidFill>
                                <a:latin typeface="Cambria Math" panose="02040503050406030204" pitchFamily="18" charset="0"/>
                              </a:rPr>
                              <m:t>𝐴</m:t>
                            </m:r>
                          </m:num>
                          <m:den>
                            <m:sSup>
                              <m:sSupPr>
                                <m:ctrlPr>
                                  <a:rPr lang="en-US" sz="1000" i="1" smtClean="0">
                                    <a:solidFill>
                                      <a:srgbClr val="38D0D1"/>
                                    </a:solidFill>
                                    <a:latin typeface="Cambria Math" panose="02040503050406030204" pitchFamily="18" charset="0"/>
                                  </a:rPr>
                                </m:ctrlPr>
                              </m:sSupPr>
                              <m:e>
                                <m:r>
                                  <a:rPr lang="en-US" sz="1000" b="0" i="1" smtClean="0">
                                    <a:solidFill>
                                      <a:srgbClr val="38D0D1"/>
                                    </a:solidFill>
                                    <a:latin typeface="Cambria Math" panose="02040503050406030204" pitchFamily="18" charset="0"/>
                                  </a:rPr>
                                  <m:t>𝑤</m:t>
                                </m:r>
                              </m:e>
                              <m:sup>
                                <m:r>
                                  <a:rPr lang="en-US" sz="1000" b="0" i="1" smtClean="0">
                                    <a:solidFill>
                                      <a:srgbClr val="38D0D1"/>
                                    </a:solidFill>
                                    <a:latin typeface="Cambria Math" panose="02040503050406030204" pitchFamily="18" charset="0"/>
                                  </a:rPr>
                                  <m:t>∗</m:t>
                                </m:r>
                              </m:sup>
                            </m:sSup>
                            <m:r>
                              <a:rPr lang="en-US" sz="1000" b="0" i="1" smtClean="0">
                                <a:solidFill>
                                  <a:srgbClr val="38D0D1"/>
                                </a:solidFill>
                                <a:latin typeface="Cambria Math" panose="02040503050406030204" pitchFamily="18" charset="0"/>
                              </a:rPr>
                              <m:t>+</m:t>
                            </m:r>
                            <m:r>
                              <a:rPr lang="en-US" sz="1000" i="1">
                                <a:solidFill>
                                  <a:srgbClr val="38D0D1"/>
                                </a:solidFill>
                                <a:latin typeface="Cambria Math" panose="02040503050406030204" pitchFamily="18" charset="0"/>
                                <a:ea typeface="Cambria Math" panose="02040503050406030204" pitchFamily="18" charset="0"/>
                              </a:rPr>
                              <m:t>𝑊</m:t>
                            </m:r>
                            <m:d>
                              <m:dPr>
                                <m:ctrlPr>
                                  <a:rPr lang="en-US" sz="1000" i="1">
                                    <a:solidFill>
                                      <a:srgbClr val="38D0D1"/>
                                    </a:solidFill>
                                    <a:latin typeface="Cambria Math" panose="02040503050406030204" pitchFamily="18" charset="0"/>
                                    <a:ea typeface="Cambria Math" panose="02040503050406030204" pitchFamily="18" charset="0"/>
                                  </a:rPr>
                                </m:ctrlPr>
                              </m:dPr>
                              <m:e>
                                <m:r>
                                  <a:rPr lang="en-US" sz="1000" i="1">
                                    <a:solidFill>
                                      <a:srgbClr val="38D0D1"/>
                                    </a:solidFill>
                                    <a:latin typeface="Cambria Math" panose="02040503050406030204" pitchFamily="18" charset="0"/>
                                    <a:ea typeface="Cambria Math" panose="02040503050406030204" pitchFamily="18" charset="0"/>
                                  </a:rPr>
                                  <m:t>1−</m:t>
                                </m:r>
                                <m:rad>
                                  <m:radPr>
                                    <m:degHide m:val="on"/>
                                    <m:ctrlPr>
                                      <a:rPr lang="en-US" sz="1000" i="1">
                                        <a:solidFill>
                                          <a:srgbClr val="38D0D1"/>
                                        </a:solidFill>
                                        <a:latin typeface="Cambria Math" panose="02040503050406030204" pitchFamily="18" charset="0"/>
                                        <a:ea typeface="Cambria Math" panose="02040503050406030204" pitchFamily="18" charset="0"/>
                                      </a:rPr>
                                    </m:ctrlPr>
                                  </m:radPr>
                                  <m:deg/>
                                  <m:e>
                                    <m:r>
                                      <a:rPr lang="en-IT" sz="1000" i="1">
                                        <a:solidFill>
                                          <a:srgbClr val="38D0D1"/>
                                        </a:solidFill>
                                        <a:latin typeface="Cambria Math" panose="02040503050406030204" pitchFamily="18" charset="0"/>
                                        <a:ea typeface="Cambria Math" panose="02040503050406030204" pitchFamily="18" charset="0"/>
                                      </a:rPr>
                                      <m:t>𝜎</m:t>
                                    </m:r>
                                  </m:e>
                                </m:rad>
                              </m:e>
                            </m:d>
                          </m:den>
                        </m:f>
                        <m:r>
                          <a:rPr lang="en-US" sz="1000" b="0" i="1" smtClean="0">
                            <a:solidFill>
                              <a:srgbClr val="38D0D1"/>
                            </a:solidFill>
                            <a:latin typeface="Cambria Math" panose="02040503050406030204" pitchFamily="18" charset="0"/>
                            <a:ea typeface="Cambria Math" panose="02040503050406030204" pitchFamily="18" charset="0"/>
                          </a:rPr>
                          <m:t> </m:t>
                        </m:r>
                      </m:oMath>
                    </m:oMathPara>
                  </a14:m>
                  <a:endParaRPr lang="en-US" sz="1000" b="0" i="1" dirty="0">
                    <a:solidFill>
                      <a:srgbClr val="38D0D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00" b="0" i="1" smtClean="0">
                            <a:solidFill>
                              <a:srgbClr val="FF16ED"/>
                            </a:solidFill>
                            <a:latin typeface="Cambria Math" panose="02040503050406030204" pitchFamily="18" charset="0"/>
                            <a:ea typeface="Cambria Math" panose="02040503050406030204" pitchFamily="18" charset="0"/>
                          </a:rPr>
                          <m:t> </m:t>
                        </m:r>
                        <m:sSub>
                          <m:sSubPr>
                            <m:ctrlPr>
                              <a:rPr lang="en-IT" sz="1000" i="1">
                                <a:solidFill>
                                  <a:srgbClr val="FF16ED"/>
                                </a:solidFill>
                                <a:latin typeface="Cambria Math" panose="02040503050406030204" pitchFamily="18" charset="0"/>
                              </a:rPr>
                            </m:ctrlPr>
                          </m:sSubPr>
                          <m:e>
                            <m:r>
                              <a:rPr lang="en-US" sz="1000" i="1">
                                <a:solidFill>
                                  <a:srgbClr val="FF16ED"/>
                                </a:solidFill>
                                <a:latin typeface="Cambria Math" panose="02040503050406030204" pitchFamily="18" charset="0"/>
                              </a:rPr>
                              <m:t>𝐸</m:t>
                            </m:r>
                          </m:e>
                          <m:sub>
                            <m:r>
                              <a:rPr lang="en-US" sz="1000" i="1">
                                <a:solidFill>
                                  <a:srgbClr val="FF16ED"/>
                                </a:solidFill>
                                <a:latin typeface="Cambria Math" panose="02040503050406030204" pitchFamily="18" charset="0"/>
                              </a:rPr>
                              <m:t>𝑔</m:t>
                            </m:r>
                          </m:sub>
                        </m:sSub>
                        <m:r>
                          <a:rPr lang="en-US" sz="1000" b="0" i="1" smtClean="0">
                            <a:solidFill>
                              <a:srgbClr val="FF16ED"/>
                            </a:solidFill>
                            <a:latin typeface="Cambria Math" panose="02040503050406030204" pitchFamily="18" charset="0"/>
                          </a:rPr>
                          <m:t>=</m:t>
                        </m:r>
                        <m:f>
                          <m:fPr>
                            <m:ctrlPr>
                              <a:rPr lang="en-US" sz="1000" i="1" smtClean="0">
                                <a:solidFill>
                                  <a:srgbClr val="FF16ED"/>
                                </a:solidFill>
                                <a:latin typeface="Cambria Math" panose="02040503050406030204" pitchFamily="18" charset="0"/>
                              </a:rPr>
                            </m:ctrlPr>
                          </m:fPr>
                          <m:num>
                            <m:r>
                              <a:rPr lang="en-US" sz="1000" i="1">
                                <a:solidFill>
                                  <a:srgbClr val="FF16ED"/>
                                </a:solidFill>
                                <a:latin typeface="Cambria Math" panose="02040503050406030204" pitchFamily="18" charset="0"/>
                              </a:rPr>
                              <m:t>𝐴</m:t>
                            </m:r>
                          </m:num>
                          <m:den>
                            <m:sSup>
                              <m:sSupPr>
                                <m:ctrlPr>
                                  <a:rPr lang="en-US" sz="1000" i="1">
                                    <a:solidFill>
                                      <a:srgbClr val="FF16ED"/>
                                    </a:solidFill>
                                    <a:latin typeface="Cambria Math" panose="02040503050406030204" pitchFamily="18" charset="0"/>
                                  </a:rPr>
                                </m:ctrlPr>
                              </m:sSupPr>
                              <m:e>
                                <m:r>
                                  <a:rPr lang="en-US" sz="1000" i="1">
                                    <a:solidFill>
                                      <a:srgbClr val="FF16ED"/>
                                    </a:solidFill>
                                    <a:latin typeface="Cambria Math" panose="02040503050406030204" pitchFamily="18" charset="0"/>
                                  </a:rPr>
                                  <m:t>𝑤</m:t>
                                </m:r>
                              </m:e>
                              <m:sup>
                                <m:r>
                                  <a:rPr lang="en-US" sz="1000" i="1">
                                    <a:solidFill>
                                      <a:srgbClr val="FF16ED"/>
                                    </a:solidFill>
                                    <a:latin typeface="Cambria Math" panose="02040503050406030204" pitchFamily="18" charset="0"/>
                                  </a:rPr>
                                  <m:t>∗</m:t>
                                </m:r>
                              </m:sup>
                            </m:sSup>
                            <m:r>
                              <a:rPr lang="en-US" sz="1000" i="1">
                                <a:solidFill>
                                  <a:srgbClr val="FF16ED"/>
                                </a:solidFill>
                                <a:latin typeface="Cambria Math" panose="02040503050406030204" pitchFamily="18" charset="0"/>
                              </a:rPr>
                              <m:t>+</m:t>
                            </m:r>
                            <m:r>
                              <a:rPr lang="en-US" sz="1000" i="1">
                                <a:solidFill>
                                  <a:srgbClr val="FF16ED"/>
                                </a:solidFill>
                                <a:latin typeface="Cambria Math" panose="02040503050406030204" pitchFamily="18" charset="0"/>
                                <a:ea typeface="Cambria Math" panose="02040503050406030204" pitchFamily="18" charset="0"/>
                              </a:rPr>
                              <m:t>𝛿</m:t>
                            </m:r>
                            <m:d>
                              <m:dPr>
                                <m:ctrlPr>
                                  <a:rPr lang="en-US" sz="1000" i="1">
                                    <a:solidFill>
                                      <a:srgbClr val="FF16ED"/>
                                    </a:solidFill>
                                    <a:latin typeface="Cambria Math" panose="02040503050406030204" pitchFamily="18" charset="0"/>
                                    <a:ea typeface="Cambria Math" panose="02040503050406030204" pitchFamily="18" charset="0"/>
                                  </a:rPr>
                                </m:ctrlPr>
                              </m:dPr>
                              <m:e>
                                <m:f>
                                  <m:fPr>
                                    <m:ctrlPr>
                                      <a:rPr lang="en-US" sz="1000" i="1" smtClean="0">
                                        <a:solidFill>
                                          <a:srgbClr val="FF16ED"/>
                                        </a:solidFill>
                                        <a:latin typeface="Cambria Math" panose="02040503050406030204" pitchFamily="18" charset="0"/>
                                        <a:ea typeface="Cambria Math" panose="02040503050406030204" pitchFamily="18" charset="0"/>
                                      </a:rPr>
                                    </m:ctrlPr>
                                  </m:fPr>
                                  <m:num>
                                    <m:r>
                                      <a:rPr lang="en-US" sz="1000" b="0" i="1" smtClean="0">
                                        <a:solidFill>
                                          <a:srgbClr val="FF16ED"/>
                                        </a:solidFill>
                                        <a:latin typeface="Cambria Math" panose="02040503050406030204" pitchFamily="18" charset="0"/>
                                        <a:ea typeface="Cambria Math" panose="02040503050406030204" pitchFamily="18" charset="0"/>
                                      </a:rPr>
                                      <m:t>1</m:t>
                                    </m:r>
                                  </m:num>
                                  <m:den>
                                    <m:rad>
                                      <m:radPr>
                                        <m:degHide m:val="on"/>
                                        <m:ctrlPr>
                                          <a:rPr lang="en-US" sz="1000" i="1">
                                            <a:solidFill>
                                              <a:srgbClr val="FF16ED"/>
                                            </a:solidFill>
                                            <a:latin typeface="Cambria Math" panose="02040503050406030204" pitchFamily="18" charset="0"/>
                                            <a:ea typeface="Cambria Math" panose="02040503050406030204" pitchFamily="18" charset="0"/>
                                          </a:rPr>
                                        </m:ctrlPr>
                                      </m:radPr>
                                      <m:deg/>
                                      <m:e>
                                        <m:r>
                                          <a:rPr lang="en-IT" sz="1000" i="1">
                                            <a:solidFill>
                                              <a:srgbClr val="FF16ED"/>
                                            </a:solidFill>
                                            <a:latin typeface="Cambria Math" panose="02040503050406030204" pitchFamily="18" charset="0"/>
                                            <a:ea typeface="Cambria Math" panose="02040503050406030204" pitchFamily="18" charset="0"/>
                                          </a:rPr>
                                          <m:t>𝜎</m:t>
                                        </m:r>
                                      </m:e>
                                    </m:rad>
                                  </m:den>
                                </m:f>
                                <m:r>
                                  <a:rPr lang="en-US" sz="1000" b="0" i="1" smtClean="0">
                                    <a:solidFill>
                                      <a:srgbClr val="FF16ED"/>
                                    </a:solidFill>
                                    <a:latin typeface="Cambria Math" panose="02040503050406030204" pitchFamily="18" charset="0"/>
                                    <a:ea typeface="Cambria Math" panose="02040503050406030204" pitchFamily="18" charset="0"/>
                                  </a:rPr>
                                  <m:t>−1</m:t>
                                </m:r>
                              </m:e>
                            </m:d>
                          </m:den>
                        </m:f>
                      </m:oMath>
                    </m:oMathPara>
                  </a14:m>
                  <a:endParaRPr lang="en-IT" sz="1000" dirty="0">
                    <a:solidFill>
                      <a:srgbClr val="FF16ED"/>
                    </a:solidFill>
                  </a:endParaRPr>
                </a:p>
              </p:txBody>
            </p:sp>
          </mc:Choice>
          <mc:Fallback xmlns="">
            <p:sp>
              <p:nvSpPr>
                <p:cNvPr id="15" name="TextBox 14">
                  <a:extLst>
                    <a:ext uri="{FF2B5EF4-FFF2-40B4-BE49-F238E27FC236}">
                      <a16:creationId xmlns:a16="http://schemas.microsoft.com/office/drawing/2014/main" id="{A5C8B612-62AE-892C-CFFD-6F5BD16E643C}"/>
                    </a:ext>
                  </a:extLst>
                </p:cNvPr>
                <p:cNvSpPr txBox="1">
                  <a:spLocks noRot="1" noChangeAspect="1" noMove="1" noResize="1" noEditPoints="1" noAdjustHandles="1" noChangeArrowheads="1" noChangeShapeType="1" noTextEdit="1"/>
                </p:cNvSpPr>
                <p:nvPr/>
              </p:nvSpPr>
              <p:spPr>
                <a:xfrm>
                  <a:off x="8456148" y="1266694"/>
                  <a:ext cx="1940844" cy="867417"/>
                </a:xfrm>
                <a:prstGeom prst="rect">
                  <a:avLst/>
                </a:prstGeom>
                <a:blipFill>
                  <a:blip r:embed="rId9"/>
                  <a:stretch>
                    <a:fillRect b="-21818"/>
                  </a:stretch>
                </a:blipFill>
              </p:spPr>
              <p:txBody>
                <a:bodyPr/>
                <a:lstStyle/>
                <a:p>
                  <a:r>
                    <a:rPr lang="en-IT">
                      <a:noFill/>
                    </a:rPr>
                    <a:t> </a:t>
                  </a:r>
                </a:p>
              </p:txBody>
            </p:sp>
          </mc:Fallback>
        </mc:AlternateContent>
      </p:grpSp>
      <p:pic>
        <p:nvPicPr>
          <p:cNvPr id="36" name="Picture 2" descr="Figure 1">
            <a:extLst>
              <a:ext uri="{FF2B5EF4-FFF2-40B4-BE49-F238E27FC236}">
                <a16:creationId xmlns:a16="http://schemas.microsoft.com/office/drawing/2014/main" id="{D51F8433-E13F-03D0-B25D-3193286097D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542" t="58253" r="37229" b="12272"/>
          <a:stretch/>
        </p:blipFill>
        <p:spPr bwMode="auto">
          <a:xfrm>
            <a:off x="56380" y="5265234"/>
            <a:ext cx="2645309" cy="867154"/>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107160B-67D6-2F7A-5723-87BA06AF71F2}"/>
              </a:ext>
            </a:extLst>
          </p:cNvPr>
          <p:cNvGrpSpPr/>
          <p:nvPr/>
        </p:nvGrpSpPr>
        <p:grpSpPr>
          <a:xfrm>
            <a:off x="3146683" y="4925515"/>
            <a:ext cx="2225034" cy="1255891"/>
            <a:chOff x="139636" y="781262"/>
            <a:chExt cx="3292470" cy="1876967"/>
          </a:xfrm>
        </p:grpSpPr>
        <p:sp>
          <p:nvSpPr>
            <p:cNvPr id="39" name="Rectangle 38">
              <a:extLst>
                <a:ext uri="{FF2B5EF4-FFF2-40B4-BE49-F238E27FC236}">
                  <a16:creationId xmlns:a16="http://schemas.microsoft.com/office/drawing/2014/main" id="{FA56C1AD-3012-3CCC-AB45-B039C18A53FF}"/>
                </a:ext>
              </a:extLst>
            </p:cNvPr>
            <p:cNvSpPr/>
            <p:nvPr/>
          </p:nvSpPr>
          <p:spPr>
            <a:xfrm>
              <a:off x="139636" y="781262"/>
              <a:ext cx="3292470" cy="1859518"/>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0" name="Oval 39">
              <a:extLst>
                <a:ext uri="{FF2B5EF4-FFF2-40B4-BE49-F238E27FC236}">
                  <a16:creationId xmlns:a16="http://schemas.microsoft.com/office/drawing/2014/main" id="{AB515D2A-77A4-48D9-6085-A57B8E1EDEE4}"/>
                </a:ext>
              </a:extLst>
            </p:cNvPr>
            <p:cNvSpPr>
              <a:spLocks noChangeAspect="1"/>
            </p:cNvSpPr>
            <p:nvPr/>
          </p:nvSpPr>
          <p:spPr>
            <a:xfrm>
              <a:off x="510319" y="981870"/>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4" name="Oval 43">
              <a:extLst>
                <a:ext uri="{FF2B5EF4-FFF2-40B4-BE49-F238E27FC236}">
                  <a16:creationId xmlns:a16="http://schemas.microsoft.com/office/drawing/2014/main" id="{A2BC925F-28C7-975E-EE4A-38B1C58A65FA}"/>
                </a:ext>
              </a:extLst>
            </p:cNvPr>
            <p:cNvSpPr>
              <a:spLocks noChangeAspect="1"/>
            </p:cNvSpPr>
            <p:nvPr/>
          </p:nvSpPr>
          <p:spPr>
            <a:xfrm>
              <a:off x="1431305" y="981870"/>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6" name="Oval 45">
              <a:extLst>
                <a:ext uri="{FF2B5EF4-FFF2-40B4-BE49-F238E27FC236}">
                  <a16:creationId xmlns:a16="http://schemas.microsoft.com/office/drawing/2014/main" id="{80AB0BF3-F7E5-1A9F-D355-C08D9CDEE0A9}"/>
                </a:ext>
              </a:extLst>
            </p:cNvPr>
            <p:cNvSpPr>
              <a:spLocks noChangeAspect="1"/>
            </p:cNvSpPr>
            <p:nvPr/>
          </p:nvSpPr>
          <p:spPr>
            <a:xfrm>
              <a:off x="2382718" y="959313"/>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9" name="Oval 48">
              <a:extLst>
                <a:ext uri="{FF2B5EF4-FFF2-40B4-BE49-F238E27FC236}">
                  <a16:creationId xmlns:a16="http://schemas.microsoft.com/office/drawing/2014/main" id="{3D1E1347-2351-4FD6-2FCB-C1B99EE0D723}"/>
                </a:ext>
              </a:extLst>
            </p:cNvPr>
            <p:cNvSpPr>
              <a:spLocks noChangeAspect="1"/>
            </p:cNvSpPr>
            <p:nvPr/>
          </p:nvSpPr>
          <p:spPr>
            <a:xfrm>
              <a:off x="989213" y="1557858"/>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2" name="Oval 51">
              <a:extLst>
                <a:ext uri="{FF2B5EF4-FFF2-40B4-BE49-F238E27FC236}">
                  <a16:creationId xmlns:a16="http://schemas.microsoft.com/office/drawing/2014/main" id="{AF970872-BB22-C688-27FA-D17D0D25758E}"/>
                </a:ext>
              </a:extLst>
            </p:cNvPr>
            <p:cNvSpPr>
              <a:spLocks noChangeAspect="1"/>
            </p:cNvSpPr>
            <p:nvPr/>
          </p:nvSpPr>
          <p:spPr>
            <a:xfrm>
              <a:off x="1910199" y="1557858"/>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7" name="Oval 56">
              <a:extLst>
                <a:ext uri="{FF2B5EF4-FFF2-40B4-BE49-F238E27FC236}">
                  <a16:creationId xmlns:a16="http://schemas.microsoft.com/office/drawing/2014/main" id="{EBB865F4-77A0-0181-0EDA-52557448BCFE}"/>
                </a:ext>
              </a:extLst>
            </p:cNvPr>
            <p:cNvSpPr>
              <a:spLocks noChangeAspect="1"/>
            </p:cNvSpPr>
            <p:nvPr/>
          </p:nvSpPr>
          <p:spPr>
            <a:xfrm>
              <a:off x="2861612" y="1535301"/>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0" name="Oval 59">
              <a:extLst>
                <a:ext uri="{FF2B5EF4-FFF2-40B4-BE49-F238E27FC236}">
                  <a16:creationId xmlns:a16="http://schemas.microsoft.com/office/drawing/2014/main" id="{7CCADF1E-D03D-5865-048C-911A7A7293CA}"/>
                </a:ext>
              </a:extLst>
            </p:cNvPr>
            <p:cNvSpPr>
              <a:spLocks noChangeAspect="1"/>
            </p:cNvSpPr>
            <p:nvPr/>
          </p:nvSpPr>
          <p:spPr>
            <a:xfrm>
              <a:off x="559941" y="2101571"/>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1" name="Oval 60">
              <a:extLst>
                <a:ext uri="{FF2B5EF4-FFF2-40B4-BE49-F238E27FC236}">
                  <a16:creationId xmlns:a16="http://schemas.microsoft.com/office/drawing/2014/main" id="{4AC55D16-A1B9-7C23-3A1B-FE72E489B3D0}"/>
                </a:ext>
              </a:extLst>
            </p:cNvPr>
            <p:cNvSpPr>
              <a:spLocks noChangeAspect="1"/>
            </p:cNvSpPr>
            <p:nvPr/>
          </p:nvSpPr>
          <p:spPr>
            <a:xfrm>
              <a:off x="1480927" y="2101571"/>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2" name="Oval 61">
              <a:extLst>
                <a:ext uri="{FF2B5EF4-FFF2-40B4-BE49-F238E27FC236}">
                  <a16:creationId xmlns:a16="http://schemas.microsoft.com/office/drawing/2014/main" id="{659764BD-1DE0-DED3-F065-9733F92F7760}"/>
                </a:ext>
              </a:extLst>
            </p:cNvPr>
            <p:cNvSpPr>
              <a:spLocks noChangeAspect="1"/>
            </p:cNvSpPr>
            <p:nvPr/>
          </p:nvSpPr>
          <p:spPr>
            <a:xfrm>
              <a:off x="2432340" y="2079014"/>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63" name="Straight Arrow Connector 62">
              <a:extLst>
                <a:ext uri="{FF2B5EF4-FFF2-40B4-BE49-F238E27FC236}">
                  <a16:creationId xmlns:a16="http://schemas.microsoft.com/office/drawing/2014/main" id="{B5355736-663E-8EFA-D795-F4F666D43C31}"/>
                </a:ext>
              </a:extLst>
            </p:cNvPr>
            <p:cNvCxnSpPr>
              <a:cxnSpLocks/>
              <a:endCxn id="61" idx="6"/>
            </p:cNvCxnSpPr>
            <p:nvPr/>
          </p:nvCxnSpPr>
          <p:spPr>
            <a:xfrm>
              <a:off x="1450014" y="2281571"/>
              <a:ext cx="3909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0E9DEF1-8389-E70B-52A5-306B9873A394}"/>
                </a:ext>
              </a:extLst>
            </p:cNvPr>
            <p:cNvCxnSpPr>
              <a:cxnSpLocks/>
            </p:cNvCxnSpPr>
            <p:nvPr/>
          </p:nvCxnSpPr>
          <p:spPr>
            <a:xfrm>
              <a:off x="1169213" y="1737858"/>
              <a:ext cx="92098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1AF2112A-0EA9-701C-7C90-FBF6572EC0DD}"/>
                </a:ext>
              </a:extLst>
            </p:cNvPr>
            <p:cNvSpPr txBox="1"/>
            <p:nvPr/>
          </p:nvSpPr>
          <p:spPr>
            <a:xfrm>
              <a:off x="1414766" y="1278202"/>
              <a:ext cx="389850" cy="369333"/>
            </a:xfrm>
            <a:prstGeom prst="rect">
              <a:avLst/>
            </a:prstGeom>
            <a:noFill/>
          </p:spPr>
          <p:txBody>
            <a:bodyPr wrap="none" rtlCol="0">
              <a:spAutoFit/>
            </a:bodyPr>
            <a:lstStyle/>
            <a:p>
              <a:r>
                <a:rPr lang="en-IT" dirty="0">
                  <a:solidFill>
                    <a:srgbClr val="0070C0"/>
                  </a:solidFill>
                </a:rPr>
                <a:t>W</a:t>
              </a:r>
            </a:p>
          </p:txBody>
        </p:sp>
        <p:sp>
          <p:nvSpPr>
            <p:cNvPr id="66" name="TextBox 65">
              <a:extLst>
                <a:ext uri="{FF2B5EF4-FFF2-40B4-BE49-F238E27FC236}">
                  <a16:creationId xmlns:a16="http://schemas.microsoft.com/office/drawing/2014/main" id="{EDD825B7-7790-6DE6-B5AC-90D45428765B}"/>
                </a:ext>
              </a:extLst>
            </p:cNvPr>
            <p:cNvSpPr txBox="1"/>
            <p:nvPr/>
          </p:nvSpPr>
          <p:spPr>
            <a:xfrm>
              <a:off x="1508481" y="2288897"/>
              <a:ext cx="304892" cy="369332"/>
            </a:xfrm>
            <a:prstGeom prst="rect">
              <a:avLst/>
            </a:prstGeom>
            <a:noFill/>
          </p:spPr>
          <p:txBody>
            <a:bodyPr wrap="none" rtlCol="0">
              <a:spAutoFit/>
            </a:bodyPr>
            <a:lstStyle/>
            <a:p>
              <a:r>
                <a:rPr lang="en-IT" dirty="0">
                  <a:solidFill>
                    <a:srgbClr val="0070C0"/>
                  </a:solidFill>
                </a:rPr>
                <a:t>δ</a:t>
              </a:r>
            </a:p>
          </p:txBody>
        </p:sp>
      </p:grpSp>
      <p:sp>
        <p:nvSpPr>
          <p:cNvPr id="67" name="TextBox 66">
            <a:extLst>
              <a:ext uri="{FF2B5EF4-FFF2-40B4-BE49-F238E27FC236}">
                <a16:creationId xmlns:a16="http://schemas.microsoft.com/office/drawing/2014/main" id="{14A23CEB-42EA-E0FA-B66B-BA189022B513}"/>
              </a:ext>
            </a:extLst>
          </p:cNvPr>
          <p:cNvSpPr txBox="1"/>
          <p:nvPr/>
        </p:nvSpPr>
        <p:spPr>
          <a:xfrm>
            <a:off x="-17778" y="4814982"/>
            <a:ext cx="3416450" cy="461665"/>
          </a:xfrm>
          <a:prstGeom prst="rect">
            <a:avLst/>
          </a:prstGeom>
          <a:noFill/>
        </p:spPr>
        <p:txBody>
          <a:bodyPr wrap="square" rtlCol="0">
            <a:spAutoFit/>
          </a:bodyPr>
          <a:lstStyle/>
          <a:p>
            <a:r>
              <a:rPr lang="en-US" sz="2400" dirty="0" err="1">
                <a:solidFill>
                  <a:srgbClr val="0070C0"/>
                </a:solidFill>
                <a:latin typeface="Chalkboard" panose="03050602040202020205" pitchFamily="66" charset="77"/>
              </a:rPr>
              <a:t>Tritiation</a:t>
            </a:r>
            <a:r>
              <a:rPr lang="en-US" sz="2400" dirty="0">
                <a:solidFill>
                  <a:srgbClr val="0070C0"/>
                </a:solidFill>
                <a:latin typeface="Chalkboard" panose="03050602040202020205" pitchFamily="66" charset="77"/>
              </a:rPr>
              <a:t> per islands</a:t>
            </a:r>
          </a:p>
        </p:txBody>
      </p:sp>
      <p:sp>
        <p:nvSpPr>
          <p:cNvPr id="68" name="TextBox 67">
            <a:extLst>
              <a:ext uri="{FF2B5EF4-FFF2-40B4-BE49-F238E27FC236}">
                <a16:creationId xmlns:a16="http://schemas.microsoft.com/office/drawing/2014/main" id="{DCAA638F-21ED-842A-BB9E-54B7ACEDD7F1}"/>
              </a:ext>
            </a:extLst>
          </p:cNvPr>
          <p:cNvSpPr txBox="1"/>
          <p:nvPr/>
        </p:nvSpPr>
        <p:spPr>
          <a:xfrm>
            <a:off x="5535742" y="5007074"/>
            <a:ext cx="2507555" cy="830997"/>
          </a:xfrm>
          <a:prstGeom prst="rect">
            <a:avLst/>
          </a:prstGeom>
          <a:noFill/>
        </p:spPr>
        <p:txBody>
          <a:bodyPr wrap="square">
            <a:spAutoFit/>
          </a:bodyPr>
          <a:lstStyle/>
          <a:p>
            <a:pPr>
              <a:buClr>
                <a:srgbClr val="0070C0"/>
              </a:buClr>
            </a:pPr>
            <a:r>
              <a:rPr lang="en-US" sz="1600" dirty="0">
                <a:latin typeface="Chalkboard" panose="03050602040202020205" pitchFamily="66" charset="77"/>
              </a:rPr>
              <a:t>In the </a:t>
            </a:r>
            <a:r>
              <a:rPr lang="en-US" sz="1600" dirty="0">
                <a:solidFill>
                  <a:schemeClr val="accent1">
                    <a:lumMod val="75000"/>
                  </a:schemeClr>
                </a:solidFill>
                <a:latin typeface="Chalkboard" panose="03050602040202020205" pitchFamily="66" charset="77"/>
              </a:rPr>
              <a:t>per-island </a:t>
            </a:r>
            <a:r>
              <a:rPr lang="en-US" sz="1600" dirty="0" err="1">
                <a:solidFill>
                  <a:schemeClr val="accent1">
                    <a:lumMod val="75000"/>
                  </a:schemeClr>
                </a:solidFill>
                <a:latin typeface="Chalkboard" panose="03050602040202020205" pitchFamily="66" charset="77"/>
              </a:rPr>
              <a:t>tritiation</a:t>
            </a:r>
            <a:r>
              <a:rPr lang="en-US" sz="1600" dirty="0">
                <a:solidFill>
                  <a:schemeClr val="accent1">
                    <a:lumMod val="75000"/>
                  </a:schemeClr>
                </a:solidFill>
                <a:latin typeface="Chalkboard" panose="03050602040202020205" pitchFamily="66" charset="77"/>
              </a:rPr>
              <a:t> </a:t>
            </a:r>
            <a:r>
              <a:rPr lang="en-US" sz="1600" dirty="0">
                <a:latin typeface="Chalkboard" panose="03050602040202020205" pitchFamily="66" charset="77"/>
              </a:rPr>
              <a:t>a similar trend can be derived  </a:t>
            </a:r>
          </a:p>
        </p:txBody>
      </p:sp>
    </p:spTree>
    <p:extLst>
      <p:ext uri="{BB962C8B-B14F-4D97-AF65-F5344CB8AC3E}">
        <p14:creationId xmlns:p14="http://schemas.microsoft.com/office/powerpoint/2010/main" val="2946125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55" grpId="0"/>
      <p:bldP spid="56" grpId="0"/>
      <p:bldP spid="67" grpId="0"/>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0F3C93D4-2214-A335-7B30-AAB934F909E7}"/>
              </a:ext>
            </a:extLst>
          </p:cNvPr>
          <p:cNvGrpSpPr/>
          <p:nvPr/>
        </p:nvGrpSpPr>
        <p:grpSpPr>
          <a:xfrm>
            <a:off x="2654158" y="4797236"/>
            <a:ext cx="2941981" cy="1664792"/>
            <a:chOff x="8355010" y="3405652"/>
            <a:chExt cx="3465210" cy="2194719"/>
          </a:xfrm>
        </p:grpSpPr>
        <p:pic>
          <p:nvPicPr>
            <p:cNvPr id="41" name="Picture 40">
              <a:extLst>
                <a:ext uri="{FF2B5EF4-FFF2-40B4-BE49-F238E27FC236}">
                  <a16:creationId xmlns:a16="http://schemas.microsoft.com/office/drawing/2014/main" id="{D56B2FDF-B35E-6DFA-559E-26D5B5B07CE3}"/>
                </a:ext>
              </a:extLst>
            </p:cNvPr>
            <p:cNvPicPr>
              <a:picLocks noChangeAspect="1"/>
            </p:cNvPicPr>
            <p:nvPr/>
          </p:nvPicPr>
          <p:blipFill rotWithShape="1">
            <a:blip r:embed="rId4"/>
            <a:srcRect l="-242" t="-387" r="49656" b="52313"/>
            <a:stretch/>
          </p:blipFill>
          <p:spPr>
            <a:xfrm>
              <a:off x="8355010" y="3405652"/>
              <a:ext cx="3465210" cy="2114002"/>
            </a:xfrm>
            <a:prstGeom prst="rect">
              <a:avLst/>
            </a:prstGeom>
          </p:spPr>
        </p:pic>
        <p:sp>
          <p:nvSpPr>
            <p:cNvPr id="42" name="Rectangle 41">
              <a:extLst>
                <a:ext uri="{FF2B5EF4-FFF2-40B4-BE49-F238E27FC236}">
                  <a16:creationId xmlns:a16="http://schemas.microsoft.com/office/drawing/2014/main" id="{1518C8DA-5FD8-8ED1-0746-6F2F95B5E80F}"/>
                </a:ext>
              </a:extLst>
            </p:cNvPr>
            <p:cNvSpPr/>
            <p:nvPr/>
          </p:nvSpPr>
          <p:spPr>
            <a:xfrm>
              <a:off x="10791894" y="4826944"/>
              <a:ext cx="861180" cy="584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42">
              <a:extLst>
                <a:ext uri="{FF2B5EF4-FFF2-40B4-BE49-F238E27FC236}">
                  <a16:creationId xmlns:a16="http://schemas.microsoft.com/office/drawing/2014/main" id="{78E31014-1BBC-15C8-2F0B-DC5080BD8EFF}"/>
                </a:ext>
              </a:extLst>
            </p:cNvPr>
            <p:cNvSpPr/>
            <p:nvPr/>
          </p:nvSpPr>
          <p:spPr>
            <a:xfrm>
              <a:off x="9814612" y="3590346"/>
              <a:ext cx="977282" cy="31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TextBox 43">
              <a:extLst>
                <a:ext uri="{FF2B5EF4-FFF2-40B4-BE49-F238E27FC236}">
                  <a16:creationId xmlns:a16="http://schemas.microsoft.com/office/drawing/2014/main" id="{7DC3EB6F-872C-34AC-CB4B-B4E551BB0616}"/>
                </a:ext>
              </a:extLst>
            </p:cNvPr>
            <p:cNvSpPr txBox="1"/>
            <p:nvPr/>
          </p:nvSpPr>
          <p:spPr>
            <a:xfrm>
              <a:off x="10066659" y="4792783"/>
              <a:ext cx="1724198" cy="807588"/>
            </a:xfrm>
            <a:prstGeom prst="rect">
              <a:avLst/>
            </a:prstGeom>
            <a:noFill/>
          </p:spPr>
          <p:txBody>
            <a:bodyPr wrap="square">
              <a:spAutoFit/>
            </a:bodyPr>
            <a:lstStyle/>
            <a:p>
              <a:r>
                <a:rPr lang="en-US" sz="900" dirty="0">
                  <a:ln/>
                  <a:latin typeface="Chalkboard"/>
                  <a:cs typeface="Chalkboard"/>
                </a:rPr>
                <a:t>S=1 triplet</a:t>
              </a:r>
            </a:p>
            <a:p>
              <a:r>
                <a:rPr lang="en-US" sz="900" dirty="0">
                  <a:ln/>
                  <a:solidFill>
                    <a:srgbClr val="1B3AFF"/>
                  </a:solidFill>
                  <a:latin typeface="Chalkboard"/>
                </a:rPr>
                <a:t>S=0 singlet</a:t>
              </a:r>
            </a:p>
            <a:p>
              <a:r>
                <a:rPr lang="en-US" sz="900" dirty="0">
                  <a:ln/>
                  <a:solidFill>
                    <a:srgbClr val="C00000"/>
                  </a:solidFill>
                  <a:latin typeface="Chalkboard"/>
                </a:rPr>
                <a:t>Not restrained</a:t>
              </a:r>
              <a:endParaRPr lang="en-US" sz="900" dirty="0">
                <a:solidFill>
                  <a:srgbClr val="C00000"/>
                </a:solidFill>
              </a:endParaRPr>
            </a:p>
          </p:txBody>
        </p:sp>
      </p:grpSp>
      <p:pic>
        <p:nvPicPr>
          <p:cNvPr id="2" name="Picture 1" descr="A black arrow pointing to a number&#10;&#10;Description automatically generated">
            <a:extLst>
              <a:ext uri="{FF2B5EF4-FFF2-40B4-BE49-F238E27FC236}">
                <a16:creationId xmlns:a16="http://schemas.microsoft.com/office/drawing/2014/main" id="{16347A3F-B026-6AF8-E643-F451DA057130}"/>
              </a:ext>
            </a:extLst>
          </p:cNvPr>
          <p:cNvPicPr>
            <a:picLocks noChangeAspect="1"/>
          </p:cNvPicPr>
          <p:nvPr/>
        </p:nvPicPr>
        <p:blipFill>
          <a:blip r:embed="rId5"/>
          <a:stretch>
            <a:fillRect/>
          </a:stretch>
        </p:blipFill>
        <p:spPr>
          <a:xfrm>
            <a:off x="6238172" y="173514"/>
            <a:ext cx="3134265" cy="567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C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a:extLst>
              <a:ext uri="{FF2B5EF4-FFF2-40B4-BE49-F238E27FC236}">
                <a16:creationId xmlns:a16="http://schemas.microsoft.com/office/drawing/2014/main" id="{8A6F9EB4-884B-FA23-6F57-FC866A9D1A0F}"/>
              </a:ext>
            </a:extLst>
          </p:cNvPr>
          <p:cNvGrpSpPr>
            <a:grpSpLocks noChangeAspect="1"/>
          </p:cNvGrpSpPr>
          <p:nvPr/>
        </p:nvGrpSpPr>
        <p:grpSpPr>
          <a:xfrm>
            <a:off x="9923370" y="149275"/>
            <a:ext cx="2253276" cy="1459164"/>
            <a:chOff x="2076328" y="2440217"/>
            <a:chExt cx="2493282" cy="1614588"/>
          </a:xfrm>
        </p:grpSpPr>
        <p:grpSp>
          <p:nvGrpSpPr>
            <p:cNvPr id="13" name="Group 12">
              <a:extLst>
                <a:ext uri="{FF2B5EF4-FFF2-40B4-BE49-F238E27FC236}">
                  <a16:creationId xmlns:a16="http://schemas.microsoft.com/office/drawing/2014/main" id="{7BA53F25-34CF-1DCC-552E-A747F048B773}"/>
                </a:ext>
              </a:extLst>
            </p:cNvPr>
            <p:cNvGrpSpPr/>
            <p:nvPr/>
          </p:nvGrpSpPr>
          <p:grpSpPr>
            <a:xfrm>
              <a:off x="2116165" y="2440217"/>
              <a:ext cx="2453445" cy="945428"/>
              <a:chOff x="994445" y="4288091"/>
              <a:chExt cx="2453445" cy="945428"/>
            </a:xfrm>
          </p:grpSpPr>
          <p:cxnSp>
            <p:nvCxnSpPr>
              <p:cNvPr id="25" name="Straight Arrow Connector 24">
                <a:extLst>
                  <a:ext uri="{FF2B5EF4-FFF2-40B4-BE49-F238E27FC236}">
                    <a16:creationId xmlns:a16="http://schemas.microsoft.com/office/drawing/2014/main" id="{BFAABA95-44BF-5D80-DA05-F6847C4EF736}"/>
                  </a:ext>
                </a:extLst>
              </p:cNvPr>
              <p:cNvCxnSpPr>
                <a:cxnSpLocks/>
              </p:cNvCxnSpPr>
              <p:nvPr/>
            </p:nvCxnSpPr>
            <p:spPr>
              <a:xfrm flipV="1">
                <a:off x="1926280" y="4829616"/>
                <a:ext cx="1521610" cy="364460"/>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8802B2FD-9071-FBBA-55CF-EC58FF286CB5}"/>
                  </a:ext>
                </a:extLst>
              </p:cNvPr>
              <p:cNvCxnSpPr>
                <a:cxnSpLocks/>
              </p:cNvCxnSpPr>
              <p:nvPr/>
            </p:nvCxnSpPr>
            <p:spPr>
              <a:xfrm>
                <a:off x="994445" y="4288091"/>
                <a:ext cx="913067" cy="945428"/>
              </a:xfrm>
              <a:prstGeom prst="straightConnector1">
                <a:avLst/>
              </a:prstGeom>
              <a:ln w="28575">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EC44D952-9A9F-24E5-D36F-6169F016FFA3}"/>
                      </a:ext>
                    </a:extLst>
                  </p:cNvPr>
                  <p:cNvSpPr>
                    <a:spLocks noChangeAspect="1"/>
                  </p:cNvSpPr>
                  <p:nvPr/>
                </p:nvSpPr>
                <p:spPr>
                  <a:xfrm>
                    <a:off x="1310004" y="4627432"/>
                    <a:ext cx="203880" cy="203880"/>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𝜈</m:t>
                          </m:r>
                        </m:oMath>
                      </m:oMathPara>
                    </a14:m>
                    <a:endParaRPr lang="en-IT" sz="1400" b="1" dirty="0"/>
                  </a:p>
                </p:txBody>
              </p:sp>
            </mc:Choice>
            <mc:Fallback xmlns="">
              <p:sp>
                <p:nvSpPr>
                  <p:cNvPr id="29" name="Oval 28">
                    <a:extLst>
                      <a:ext uri="{FF2B5EF4-FFF2-40B4-BE49-F238E27FC236}">
                        <a16:creationId xmlns:a16="http://schemas.microsoft.com/office/drawing/2014/main" id="{EC44D952-9A9F-24E5-D36F-6169F016FFA3}"/>
                      </a:ext>
                    </a:extLst>
                  </p:cNvPr>
                  <p:cNvSpPr>
                    <a:spLocks noRot="1" noChangeAspect="1" noMove="1" noResize="1" noEditPoints="1" noAdjustHandles="1" noChangeArrowheads="1" noChangeShapeType="1" noTextEdit="1"/>
                  </p:cNvSpPr>
                  <p:nvPr/>
                </p:nvSpPr>
                <p:spPr>
                  <a:xfrm>
                    <a:off x="1310004" y="4627432"/>
                    <a:ext cx="203880" cy="203880"/>
                  </a:xfrm>
                  <a:prstGeom prst="ellipse">
                    <a:avLst/>
                  </a:prstGeom>
                  <a:blipFill>
                    <a:blip r:embed="rId6"/>
                    <a:stretch>
                      <a:fillRect l="-33333" t="-5556" b="-38889"/>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7429DDE3-12B8-DBC3-630B-713AB4A0912D}"/>
                      </a:ext>
                    </a:extLst>
                  </p:cNvPr>
                  <p:cNvSpPr>
                    <a:spLocks noChangeAspect="1"/>
                  </p:cNvSpPr>
                  <p:nvPr/>
                </p:nvSpPr>
                <p:spPr>
                  <a:xfrm>
                    <a:off x="2942649" y="4852136"/>
                    <a:ext cx="203880" cy="203880"/>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31" name="Oval 30">
                    <a:extLst>
                      <a:ext uri="{FF2B5EF4-FFF2-40B4-BE49-F238E27FC236}">
                        <a16:creationId xmlns:a16="http://schemas.microsoft.com/office/drawing/2014/main" id="{7429DDE3-12B8-DBC3-630B-713AB4A0912D}"/>
                      </a:ext>
                    </a:extLst>
                  </p:cNvPr>
                  <p:cNvSpPr>
                    <a:spLocks noRot="1" noChangeAspect="1" noMove="1" noResize="1" noEditPoints="1" noAdjustHandles="1" noChangeArrowheads="1" noChangeShapeType="1" noTextEdit="1"/>
                  </p:cNvSpPr>
                  <p:nvPr/>
                </p:nvSpPr>
                <p:spPr>
                  <a:xfrm>
                    <a:off x="2942649" y="4852136"/>
                    <a:ext cx="203880" cy="203880"/>
                  </a:xfrm>
                  <a:prstGeom prst="ellipse">
                    <a:avLst/>
                  </a:prstGeom>
                  <a:blipFill>
                    <a:blip r:embed="rId7"/>
                    <a:stretch>
                      <a:fillRect l="-61111" t="-11111" r="-11111" b="-33333"/>
                    </a:stretch>
                  </a:blipFill>
                  <a:ln>
                    <a:noFill/>
                  </a:ln>
                </p:spPr>
                <p:txBody>
                  <a:bodyPr/>
                  <a:lstStyle/>
                  <a:p>
                    <a:r>
                      <a:rPr lang="en-IT">
                        <a:noFill/>
                      </a:rPr>
                      <a:t> </a:t>
                    </a:r>
                  </a:p>
                </p:txBody>
              </p:sp>
            </mc:Fallback>
          </mc:AlternateContent>
        </p:grpSp>
        <p:cxnSp>
          <p:nvCxnSpPr>
            <p:cNvPr id="15" name="Straight Arrow Connector 14">
              <a:extLst>
                <a:ext uri="{FF2B5EF4-FFF2-40B4-BE49-F238E27FC236}">
                  <a16:creationId xmlns:a16="http://schemas.microsoft.com/office/drawing/2014/main" id="{9EDB3DFD-6607-1772-5763-967B64069B46}"/>
                </a:ext>
              </a:extLst>
            </p:cNvPr>
            <p:cNvCxnSpPr>
              <a:cxnSpLocks/>
            </p:cNvCxnSpPr>
            <p:nvPr/>
          </p:nvCxnSpPr>
          <p:spPr>
            <a:xfrm>
              <a:off x="3029231" y="3346202"/>
              <a:ext cx="760805" cy="708603"/>
            </a:xfrm>
            <a:prstGeom prst="straightConnector1">
              <a:avLst/>
            </a:prstGeom>
            <a:ln w="28575">
              <a:solidFill>
                <a:srgbClr val="BA56FF"/>
              </a:solidFill>
              <a:tailEnd type="arrow"/>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E7F41381-6D4E-1493-F07A-C0FD7878FC8B}"/>
                </a:ext>
              </a:extLst>
            </p:cNvPr>
            <p:cNvSpPr>
              <a:spLocks noChangeAspect="1"/>
            </p:cNvSpPr>
            <p:nvPr/>
          </p:nvSpPr>
          <p:spPr>
            <a:xfrm>
              <a:off x="3259733" y="3544822"/>
              <a:ext cx="299803" cy="299803"/>
            </a:xfrm>
            <a:prstGeom prst="ellipse">
              <a:avLst/>
            </a:prstGeom>
            <a:solidFill>
              <a:srgbClr val="BA56FF"/>
            </a:solidFill>
            <a:ln>
              <a:noFill/>
            </a:ln>
            <a:scene3d>
              <a:camera prst="orthographicFront"/>
              <a:lightRig rig="threePt" dir="t"/>
            </a:scene3d>
            <a:sp3d>
              <a:bevelT w="1524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376265B-61DD-6193-D663-69AEF2219F54}"/>
                    </a:ext>
                  </a:extLst>
                </p:cNvPr>
                <p:cNvSpPr txBox="1"/>
                <p:nvPr/>
              </p:nvSpPr>
              <p:spPr>
                <a:xfrm>
                  <a:off x="3470191" y="3398823"/>
                  <a:ext cx="1071605" cy="5311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rgbClr val="BA56FF"/>
                                </a:solidFill>
                                <a:latin typeface="Cambria Math" panose="02040503050406030204" pitchFamily="18" charset="0"/>
                              </a:rPr>
                            </m:ctrlPr>
                          </m:sSupPr>
                          <m:e>
                            <m:sPre>
                              <m:sPrePr>
                                <m:ctrlPr>
                                  <a:rPr lang="en-IT" i="1">
                                    <a:solidFill>
                                      <a:srgbClr val="BA56FF"/>
                                    </a:solidFill>
                                    <a:latin typeface="Cambria Math" panose="02040503050406030204" pitchFamily="18" charset="0"/>
                                  </a:rPr>
                                </m:ctrlPr>
                              </m:sPrePr>
                              <m:sub/>
                              <m:sup>
                                <m:r>
                                  <a:rPr lang="en-US" i="0">
                                    <a:solidFill>
                                      <a:srgbClr val="BA56FF"/>
                                    </a:solidFill>
                                    <a:latin typeface="Cambria Math" panose="02040503050406030204" pitchFamily="18" charset="0"/>
                                  </a:rPr>
                                  <m:t>3</m:t>
                                </m:r>
                              </m:sup>
                              <m:e>
                                <m:r>
                                  <m:rPr>
                                    <m:sty m:val="p"/>
                                  </m:rPr>
                                  <a:rPr lang="en-US" i="0">
                                    <a:solidFill>
                                      <a:srgbClr val="BA56FF"/>
                                    </a:solidFill>
                                    <a:latin typeface="Cambria Math" panose="02040503050406030204" pitchFamily="18" charset="0"/>
                                  </a:rPr>
                                  <m:t>He</m:t>
                                </m:r>
                              </m:e>
                            </m:sPre>
                          </m:e>
                          <m:sup>
                            <m:r>
                              <a:rPr lang="en-US" b="0" i="1" smtClean="0">
                                <a:solidFill>
                                  <a:srgbClr val="BA56FF"/>
                                </a:solidFill>
                                <a:latin typeface="Cambria Math" panose="02040503050406030204" pitchFamily="18" charset="0"/>
                              </a:rPr>
                              <m:t>+</m:t>
                            </m:r>
                          </m:sup>
                        </m:sSup>
                      </m:oMath>
                    </m:oMathPara>
                  </a14:m>
                  <a:endParaRPr lang="en-IT" dirty="0"/>
                </a:p>
              </p:txBody>
            </p:sp>
          </mc:Choice>
          <mc:Fallback xmlns="">
            <p:sp>
              <p:nvSpPr>
                <p:cNvPr id="20" name="TextBox 19">
                  <a:extLst>
                    <a:ext uri="{FF2B5EF4-FFF2-40B4-BE49-F238E27FC236}">
                      <a16:creationId xmlns:a16="http://schemas.microsoft.com/office/drawing/2014/main" id="{3376265B-61DD-6193-D663-69AEF2219F54}"/>
                    </a:ext>
                  </a:extLst>
                </p:cNvPr>
                <p:cNvSpPr txBox="1">
                  <a:spLocks noRot="1" noChangeAspect="1" noMove="1" noResize="1" noEditPoints="1" noAdjustHandles="1" noChangeArrowheads="1" noChangeShapeType="1" noTextEdit="1"/>
                </p:cNvSpPr>
                <p:nvPr/>
              </p:nvSpPr>
              <p:spPr>
                <a:xfrm>
                  <a:off x="3470191" y="3398823"/>
                  <a:ext cx="1071605" cy="531150"/>
                </a:xfrm>
                <a:prstGeom prst="rect">
                  <a:avLst/>
                </a:prstGeom>
                <a:blipFill>
                  <a:blip r:embed="rId8"/>
                  <a:stretch>
                    <a:fillRect/>
                  </a:stretch>
                </a:blipFill>
              </p:spPr>
              <p:txBody>
                <a:bodyPr/>
                <a:lstStyle/>
                <a:p>
                  <a:r>
                    <a:rPr lang="en-IT">
                      <a:noFill/>
                    </a:rPr>
                    <a:t> </a:t>
                  </a:r>
                </a:p>
              </p:txBody>
            </p:sp>
          </mc:Fallback>
        </mc:AlternateContent>
        <p:sp>
          <p:nvSpPr>
            <p:cNvPr id="23" name="Oval 22">
              <a:extLst>
                <a:ext uri="{FF2B5EF4-FFF2-40B4-BE49-F238E27FC236}">
                  <a16:creationId xmlns:a16="http://schemas.microsoft.com/office/drawing/2014/main" id="{28232278-0637-8C4C-601F-F657F0BF2C9B}"/>
                </a:ext>
              </a:extLst>
            </p:cNvPr>
            <p:cNvSpPr>
              <a:spLocks noChangeAspect="1"/>
            </p:cNvSpPr>
            <p:nvPr/>
          </p:nvSpPr>
          <p:spPr>
            <a:xfrm>
              <a:off x="2910158" y="3245019"/>
              <a:ext cx="252000" cy="252000"/>
            </a:xfrm>
            <a:prstGeom prst="ellipse">
              <a:avLst/>
            </a:prstGeom>
            <a:solidFill>
              <a:schemeClr val="accent2">
                <a:lumMod val="75000"/>
              </a:schemeClr>
            </a:solidFill>
            <a:ln>
              <a:noFill/>
            </a:ln>
            <a:scene3d>
              <a:camera prst="orthographicFront"/>
              <a:lightRig rig="threePt" dir="t"/>
            </a:scene3d>
            <a:sp3d>
              <a:bevelT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9109210-E7DB-9DFE-1D27-82FEB6A5605F}"/>
                    </a:ext>
                  </a:extLst>
                </p:cNvPr>
                <p:cNvSpPr txBox="1"/>
                <p:nvPr/>
              </p:nvSpPr>
              <p:spPr>
                <a:xfrm>
                  <a:off x="2076328" y="3167950"/>
                  <a:ext cx="976763" cy="5407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chemeClr val="accent2">
                                    <a:lumMod val="75000"/>
                                  </a:schemeClr>
                                </a:solidFill>
                                <a:latin typeface="Cambria Math" panose="02040503050406030204" pitchFamily="18" charset="0"/>
                              </a:rPr>
                            </m:ctrlPr>
                          </m:sSupPr>
                          <m:e>
                            <m:sPre>
                              <m:sPrePr>
                                <m:ctrlPr>
                                  <a:rPr lang="en-IT" i="1">
                                    <a:solidFill>
                                      <a:schemeClr val="accent2">
                                        <a:lumMod val="75000"/>
                                      </a:schemeClr>
                                    </a:solidFill>
                                    <a:latin typeface="Cambria Math" panose="02040503050406030204" pitchFamily="18" charset="0"/>
                                  </a:rPr>
                                </m:ctrlPr>
                              </m:sPrePr>
                              <m:sub/>
                              <m:sup>
                                <m:r>
                                  <a:rPr lang="en-US" i="0">
                                    <a:solidFill>
                                      <a:schemeClr val="accent2">
                                        <a:lumMod val="75000"/>
                                      </a:schemeClr>
                                    </a:solidFill>
                                    <a:latin typeface="Cambria Math" panose="02040503050406030204" pitchFamily="18" charset="0"/>
                                  </a:rPr>
                                  <m:t>3</m:t>
                                </m:r>
                              </m:sup>
                              <m:e>
                                <m:r>
                                  <m:rPr>
                                    <m:sty m:val="p"/>
                                  </m:rPr>
                                  <a:rPr lang="en-US" i="0">
                                    <a:solidFill>
                                      <a:schemeClr val="accent2">
                                        <a:lumMod val="75000"/>
                                      </a:schemeClr>
                                    </a:solidFill>
                                    <a:latin typeface="Cambria Math" panose="02040503050406030204" pitchFamily="18" charset="0"/>
                                  </a:rPr>
                                  <m:t>H</m:t>
                                </m:r>
                              </m:e>
                            </m:sPre>
                          </m:e>
                          <m:sup/>
                        </m:sSup>
                      </m:oMath>
                    </m:oMathPara>
                  </a14:m>
                  <a:endParaRPr lang="en-IT" dirty="0"/>
                </a:p>
              </p:txBody>
            </p:sp>
          </mc:Choice>
          <mc:Fallback xmlns="">
            <p:sp>
              <p:nvSpPr>
                <p:cNvPr id="24" name="TextBox 23">
                  <a:extLst>
                    <a:ext uri="{FF2B5EF4-FFF2-40B4-BE49-F238E27FC236}">
                      <a16:creationId xmlns:a16="http://schemas.microsoft.com/office/drawing/2014/main" id="{09109210-E7DB-9DFE-1D27-82FEB6A5605F}"/>
                    </a:ext>
                  </a:extLst>
                </p:cNvPr>
                <p:cNvSpPr txBox="1">
                  <a:spLocks noRot="1" noChangeAspect="1" noMove="1" noResize="1" noEditPoints="1" noAdjustHandles="1" noChangeArrowheads="1" noChangeShapeType="1" noTextEdit="1"/>
                </p:cNvSpPr>
                <p:nvPr/>
              </p:nvSpPr>
              <p:spPr>
                <a:xfrm>
                  <a:off x="2076328" y="3167950"/>
                  <a:ext cx="976763" cy="540712"/>
                </a:xfrm>
                <a:prstGeom prst="rect">
                  <a:avLst/>
                </a:prstGeom>
                <a:blipFill>
                  <a:blip r:embed="rId9"/>
                  <a:stretch>
                    <a:fillRect/>
                  </a:stretch>
                </a:blipFill>
              </p:spPr>
              <p:txBody>
                <a:bodyPr/>
                <a:lstStyle/>
                <a:p>
                  <a:r>
                    <a:rPr lang="en-IT">
                      <a:noFill/>
                    </a:rPr>
                    <a:t> </a:t>
                  </a:r>
                </a:p>
              </p:txBody>
            </p:sp>
          </mc:Fallback>
        </mc:AlternateContent>
      </p:grpSp>
      <p:sp>
        <p:nvSpPr>
          <p:cNvPr id="33" name="TextBox 32">
            <a:extLst>
              <a:ext uri="{FF2B5EF4-FFF2-40B4-BE49-F238E27FC236}">
                <a16:creationId xmlns:a16="http://schemas.microsoft.com/office/drawing/2014/main" id="{44C11FB8-4A21-37E5-A9D2-9643B0513FFA}"/>
              </a:ext>
            </a:extLst>
          </p:cNvPr>
          <p:cNvSpPr txBox="1"/>
          <p:nvPr/>
        </p:nvSpPr>
        <p:spPr>
          <a:xfrm>
            <a:off x="15354" y="34112"/>
            <a:ext cx="6235544"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Neutrino capture</a:t>
            </a:r>
            <a:endParaRPr lang="en-GB" sz="3200" dirty="0">
              <a:latin typeface="Chalkboard" panose="03050602040202020205" pitchFamily="66" charset="77"/>
            </a:endParaRPr>
          </a:p>
        </p:txBody>
      </p:sp>
      <p:sp>
        <p:nvSpPr>
          <p:cNvPr id="76" name="TextBox 75">
            <a:extLst>
              <a:ext uri="{FF2B5EF4-FFF2-40B4-BE49-F238E27FC236}">
                <a16:creationId xmlns:a16="http://schemas.microsoft.com/office/drawing/2014/main" id="{50C34B68-7669-90A0-F16E-395C78921C36}"/>
              </a:ext>
            </a:extLst>
          </p:cNvPr>
          <p:cNvSpPr txBox="1"/>
          <p:nvPr/>
        </p:nvSpPr>
        <p:spPr>
          <a:xfrm>
            <a:off x="89323" y="625656"/>
            <a:ext cx="9990692" cy="1046440"/>
          </a:xfrm>
          <a:prstGeom prst="rect">
            <a:avLst/>
          </a:prstGeom>
          <a:noFill/>
        </p:spPr>
        <p:txBody>
          <a:bodyPr wrap="square" rtlCol="0">
            <a:spAutoFit/>
          </a:bodyPr>
          <a:lstStyle/>
          <a:p>
            <a:r>
              <a:rPr lang="en-US" sz="2200" b="1" dirty="0">
                <a:solidFill>
                  <a:srgbClr val="0070C0"/>
                </a:solidFill>
                <a:latin typeface="Chalkboard" panose="03050602040202020205" pitchFamily="66" charset="77"/>
              </a:rPr>
              <a:t>Requirements</a:t>
            </a:r>
            <a:endParaRPr lang="en-US" sz="2000" b="1" dirty="0">
              <a:solidFill>
                <a:srgbClr val="0070C0"/>
              </a:solidFill>
              <a:latin typeface="Chalkboard" panose="03050602040202020205" pitchFamily="66" charset="77"/>
            </a:endParaRPr>
          </a:p>
          <a:p>
            <a:pPr marL="457200" indent="-457200">
              <a:buAutoNum type="arabicPeriod"/>
            </a:pPr>
            <a:r>
              <a:rPr lang="en-US" sz="2000" dirty="0">
                <a:latin typeface="Chalkboard" panose="03050602040202020205" pitchFamily="66" charset="77"/>
              </a:rPr>
              <a:t>The material </a:t>
            </a:r>
            <a:r>
              <a:rPr lang="en-US" sz="2000" b="1" dirty="0">
                <a:latin typeface="Chalkboard" panose="03050602040202020205" pitchFamily="66" charset="77"/>
              </a:rPr>
              <a:t>must be conductive </a:t>
            </a:r>
            <a:r>
              <a:rPr lang="en-US" sz="2000" dirty="0">
                <a:latin typeface="Chalkboard" panose="03050602040202020205" pitchFamily="66" charset="77"/>
              </a:rPr>
              <a:t>for high precision β peak determination</a:t>
            </a:r>
            <a:endParaRPr lang="en-IT" sz="2200" b="1" dirty="0">
              <a:solidFill>
                <a:srgbClr val="0070C0"/>
              </a:solidFill>
              <a:latin typeface="Chalkboard" panose="03050602040202020205" pitchFamily="66" charset="77"/>
            </a:endParaRPr>
          </a:p>
          <a:p>
            <a:pPr marL="457200" indent="-457200">
              <a:buAutoNum type="arabicPeriod"/>
            </a:pPr>
            <a:endParaRPr lang="en-US" sz="2000" dirty="0">
              <a:latin typeface="Chalkboard" panose="03050602040202020205" pitchFamily="66" charset="77"/>
            </a:endParaRPr>
          </a:p>
        </p:txBody>
      </p:sp>
      <p:pic>
        <p:nvPicPr>
          <p:cNvPr id="77" name="Picture 76" descr="A close-up of several spheres&#10;&#10;Description automatically generated">
            <a:extLst>
              <a:ext uri="{FF2B5EF4-FFF2-40B4-BE49-F238E27FC236}">
                <a16:creationId xmlns:a16="http://schemas.microsoft.com/office/drawing/2014/main" id="{46E74580-02E4-6424-3C01-0343FC805806}"/>
              </a:ext>
            </a:extLst>
          </p:cNvPr>
          <p:cNvPicPr>
            <a:picLocks noChangeAspect="1"/>
          </p:cNvPicPr>
          <p:nvPr/>
        </p:nvPicPr>
        <p:blipFill rotWithShape="1">
          <a:blip r:embed="rId10"/>
          <a:srcRect t="23184"/>
          <a:stretch/>
        </p:blipFill>
        <p:spPr>
          <a:xfrm>
            <a:off x="1760060" y="1335944"/>
            <a:ext cx="2033101" cy="1046441"/>
          </a:xfrm>
          <a:prstGeom prst="rect">
            <a:avLst/>
          </a:prstGeom>
          <a:effectLst>
            <a:softEdge rad="167969"/>
          </a:effectLst>
        </p:spPr>
      </p:pic>
      <p:pic>
        <p:nvPicPr>
          <p:cNvPr id="78" name="Picture 77" descr="A diagram of different types of objects&#10;&#10;Description automatically generated with medium confidence">
            <a:extLst>
              <a:ext uri="{FF2B5EF4-FFF2-40B4-BE49-F238E27FC236}">
                <a16:creationId xmlns:a16="http://schemas.microsoft.com/office/drawing/2014/main" id="{CE929482-A9D8-C73B-2312-2C8068D1E87A}"/>
              </a:ext>
            </a:extLst>
          </p:cNvPr>
          <p:cNvPicPr>
            <a:picLocks noChangeAspect="1"/>
          </p:cNvPicPr>
          <p:nvPr/>
        </p:nvPicPr>
        <p:blipFill rotWithShape="1">
          <a:blip r:embed="rId11"/>
          <a:srcRect l="3605" t="80312" r="69694" b="2610"/>
          <a:stretch/>
        </p:blipFill>
        <p:spPr>
          <a:xfrm>
            <a:off x="3826956" y="1462628"/>
            <a:ext cx="2198303" cy="762317"/>
          </a:xfrm>
          <a:prstGeom prst="rect">
            <a:avLst/>
          </a:prstGeom>
          <a:effectLst>
            <a:softEdge rad="38100"/>
          </a:effectLst>
        </p:spPr>
      </p:pic>
      <p:pic>
        <p:nvPicPr>
          <p:cNvPr id="79" name="Picture 78" descr="A close-up of a hexagonal structure&#10;&#10;Description automatically generated">
            <a:extLst>
              <a:ext uri="{FF2B5EF4-FFF2-40B4-BE49-F238E27FC236}">
                <a16:creationId xmlns:a16="http://schemas.microsoft.com/office/drawing/2014/main" id="{112768A2-DB75-E065-92B9-5E99BE120FCB}"/>
              </a:ext>
            </a:extLst>
          </p:cNvPr>
          <p:cNvPicPr>
            <a:picLocks noChangeAspect="1"/>
          </p:cNvPicPr>
          <p:nvPr/>
        </p:nvPicPr>
        <p:blipFill>
          <a:blip r:embed="rId12"/>
          <a:stretch>
            <a:fillRect/>
          </a:stretch>
        </p:blipFill>
        <p:spPr>
          <a:xfrm>
            <a:off x="-13397" y="1462629"/>
            <a:ext cx="1764961" cy="1684735"/>
          </a:xfrm>
          <a:prstGeom prst="rect">
            <a:avLst/>
          </a:prstGeom>
        </p:spPr>
      </p:pic>
      <p:grpSp>
        <p:nvGrpSpPr>
          <p:cNvPr id="80" name="Group 79">
            <a:extLst>
              <a:ext uri="{FF2B5EF4-FFF2-40B4-BE49-F238E27FC236}">
                <a16:creationId xmlns:a16="http://schemas.microsoft.com/office/drawing/2014/main" id="{9E0F9EE3-F4C6-B935-7E56-CE14036D772B}"/>
              </a:ext>
            </a:extLst>
          </p:cNvPr>
          <p:cNvGrpSpPr/>
          <p:nvPr/>
        </p:nvGrpSpPr>
        <p:grpSpPr>
          <a:xfrm>
            <a:off x="5596139" y="1480144"/>
            <a:ext cx="3438354" cy="2357952"/>
            <a:chOff x="5617648" y="1147657"/>
            <a:chExt cx="6588000" cy="5320145"/>
          </a:xfrm>
        </p:grpSpPr>
        <p:pic>
          <p:nvPicPr>
            <p:cNvPr id="81" name="Picture 80">
              <a:extLst>
                <a:ext uri="{FF2B5EF4-FFF2-40B4-BE49-F238E27FC236}">
                  <a16:creationId xmlns:a16="http://schemas.microsoft.com/office/drawing/2014/main" id="{E71E80C5-3480-F320-E0E0-AB5842B5E382}"/>
                </a:ext>
              </a:extLst>
            </p:cNvPr>
            <p:cNvPicPr>
              <a:picLocks noChangeAspect="1"/>
            </p:cNvPicPr>
            <p:nvPr/>
          </p:nvPicPr>
          <p:blipFill rotWithShape="1">
            <a:blip r:embed="rId13"/>
            <a:srcRect t="16050" b="21549"/>
            <a:stretch/>
          </p:blipFill>
          <p:spPr>
            <a:xfrm>
              <a:off x="5617648" y="1147657"/>
              <a:ext cx="6588000" cy="5320145"/>
            </a:xfrm>
            <a:prstGeom prst="rect">
              <a:avLst/>
            </a:prstGeom>
          </p:spPr>
        </p:pic>
        <p:sp>
          <p:nvSpPr>
            <p:cNvPr id="82" name="TextBox 81">
              <a:extLst>
                <a:ext uri="{FF2B5EF4-FFF2-40B4-BE49-F238E27FC236}">
                  <a16:creationId xmlns:a16="http://schemas.microsoft.com/office/drawing/2014/main" id="{4B2E2F42-4CAB-0817-8268-5FB50D54CF42}"/>
                </a:ext>
              </a:extLst>
            </p:cNvPr>
            <p:cNvSpPr txBox="1"/>
            <p:nvPr/>
          </p:nvSpPr>
          <p:spPr>
            <a:xfrm rot="17652049">
              <a:off x="7169828" y="2125808"/>
              <a:ext cx="1810821" cy="493440"/>
            </a:xfrm>
            <a:prstGeom prst="rect">
              <a:avLst/>
            </a:prstGeom>
            <a:noFill/>
          </p:spPr>
          <p:txBody>
            <a:bodyPr wrap="none" rtlCol="0">
              <a:spAutoFit/>
            </a:bodyPr>
            <a:lstStyle/>
            <a:p>
              <a:r>
                <a:rPr lang="en-US" sz="1100" dirty="0">
                  <a:solidFill>
                    <a:srgbClr val="F656FA"/>
                  </a:solidFill>
                </a:rPr>
                <a:t>M </a:t>
              </a:r>
              <a:r>
                <a:rPr lang="en-IT" sz="1100" dirty="0">
                  <a:solidFill>
                    <a:srgbClr val="F656FA"/>
                  </a:solidFill>
                </a:rPr>
                <a:t>single side</a:t>
              </a:r>
            </a:p>
          </p:txBody>
        </p:sp>
        <p:sp>
          <p:nvSpPr>
            <p:cNvPr id="83" name="TextBox 82">
              <a:extLst>
                <a:ext uri="{FF2B5EF4-FFF2-40B4-BE49-F238E27FC236}">
                  <a16:creationId xmlns:a16="http://schemas.microsoft.com/office/drawing/2014/main" id="{1D0DD297-52F4-89B6-86A1-7C0D4C8AB388}"/>
                </a:ext>
              </a:extLst>
            </p:cNvPr>
            <p:cNvSpPr txBox="1"/>
            <p:nvPr/>
          </p:nvSpPr>
          <p:spPr>
            <a:xfrm rot="19244018">
              <a:off x="9627936" y="4810235"/>
              <a:ext cx="1799606" cy="510231"/>
            </a:xfrm>
            <a:prstGeom prst="rect">
              <a:avLst/>
            </a:prstGeom>
            <a:noFill/>
          </p:spPr>
          <p:txBody>
            <a:bodyPr wrap="none" rtlCol="0">
              <a:spAutoFit/>
            </a:bodyPr>
            <a:lstStyle/>
            <a:p>
              <a:r>
                <a:rPr lang="en-US" sz="1100" dirty="0">
                  <a:solidFill>
                    <a:srgbClr val="00A7FF"/>
                  </a:solidFill>
                </a:rPr>
                <a:t>R double side</a:t>
              </a:r>
              <a:endParaRPr lang="en-IT" sz="1100" dirty="0">
                <a:solidFill>
                  <a:srgbClr val="00A7FF"/>
                </a:solidFill>
              </a:endParaRPr>
            </a:p>
          </p:txBody>
        </p:sp>
        <p:sp>
          <p:nvSpPr>
            <p:cNvPr id="84" name="TextBox 83">
              <a:extLst>
                <a:ext uri="{FF2B5EF4-FFF2-40B4-BE49-F238E27FC236}">
                  <a16:creationId xmlns:a16="http://schemas.microsoft.com/office/drawing/2014/main" id="{93F6A1AC-14C2-5091-8DC7-1946173729AE}"/>
                </a:ext>
              </a:extLst>
            </p:cNvPr>
            <p:cNvSpPr txBox="1"/>
            <p:nvPr/>
          </p:nvSpPr>
          <p:spPr>
            <a:xfrm>
              <a:off x="9340177" y="1424063"/>
              <a:ext cx="2189642" cy="840381"/>
            </a:xfrm>
            <a:prstGeom prst="rect">
              <a:avLst/>
            </a:prstGeom>
            <a:noFill/>
          </p:spPr>
          <p:txBody>
            <a:bodyPr wrap="none" rtlCol="0">
              <a:spAutoFit/>
            </a:bodyPr>
            <a:lstStyle/>
            <a:p>
              <a:r>
                <a:rPr lang="en-IT" sz="1100" dirty="0"/>
                <a:t>A=3.5 (8) w*=1.1</a:t>
              </a:r>
            </a:p>
            <a:p>
              <a:r>
                <a:rPr lang="en-IT" sz="1100" dirty="0">
                  <a:solidFill>
                    <a:srgbClr val="00A7FF"/>
                  </a:solidFill>
                </a:rPr>
                <a:t>W=40Å</a:t>
              </a:r>
              <a:r>
                <a:rPr lang="en-IT" sz="1100" dirty="0"/>
                <a:t>.</a:t>
              </a:r>
              <a:r>
                <a:rPr lang="en-IT" sz="1100" dirty="0">
                  <a:solidFill>
                    <a:srgbClr val="F656FA"/>
                  </a:solidFill>
                </a:rPr>
                <a:t> </a:t>
              </a:r>
              <a:r>
                <a:rPr lang="en-US" sz="1100" dirty="0">
                  <a:solidFill>
                    <a:srgbClr val="F656FA"/>
                  </a:solidFill>
                </a:rPr>
                <a:t>δ</a:t>
              </a:r>
              <a:r>
                <a:rPr lang="en-IT" sz="1100" dirty="0">
                  <a:solidFill>
                    <a:srgbClr val="F656FA"/>
                  </a:solidFill>
                </a:rPr>
                <a:t>=3Å </a:t>
              </a:r>
            </a:p>
          </p:txBody>
        </p:sp>
        <p:sp>
          <p:nvSpPr>
            <p:cNvPr id="85" name="Freeform 84">
              <a:extLst>
                <a:ext uri="{FF2B5EF4-FFF2-40B4-BE49-F238E27FC236}">
                  <a16:creationId xmlns:a16="http://schemas.microsoft.com/office/drawing/2014/main" id="{BE8F55BC-24A7-7953-5C1E-468F76C0959C}"/>
                </a:ext>
              </a:extLst>
            </p:cNvPr>
            <p:cNvSpPr/>
            <p:nvPr/>
          </p:nvSpPr>
          <p:spPr>
            <a:xfrm>
              <a:off x="6943966" y="1275922"/>
              <a:ext cx="4362333" cy="4362333"/>
            </a:xfrm>
            <a:custGeom>
              <a:avLst/>
              <a:gdLst>
                <a:gd name="connsiteX0" fmla="*/ 2041071 w 4637314"/>
                <a:gd name="connsiteY0" fmla="*/ 0 h 4637314"/>
                <a:gd name="connsiteX1" fmla="*/ 4620985 w 4637314"/>
                <a:gd name="connsiteY1" fmla="*/ 0 h 4637314"/>
                <a:gd name="connsiteX2" fmla="*/ 4637314 w 4637314"/>
                <a:gd name="connsiteY2" fmla="*/ 930728 h 4637314"/>
                <a:gd name="connsiteX3" fmla="*/ 3657600 w 4637314"/>
                <a:gd name="connsiteY3" fmla="*/ 1894114 h 4637314"/>
                <a:gd name="connsiteX4" fmla="*/ 2286000 w 4637314"/>
                <a:gd name="connsiteY4" fmla="*/ 2922814 h 4637314"/>
                <a:gd name="connsiteX5" fmla="*/ 1387928 w 4637314"/>
                <a:gd name="connsiteY5" fmla="*/ 3510643 h 4637314"/>
                <a:gd name="connsiteX6" fmla="*/ 783771 w 4637314"/>
                <a:gd name="connsiteY6" fmla="*/ 3886200 h 4637314"/>
                <a:gd name="connsiteX7" fmla="*/ 408214 w 4637314"/>
                <a:gd name="connsiteY7" fmla="*/ 4147457 h 4637314"/>
                <a:gd name="connsiteX8" fmla="*/ 179614 w 4637314"/>
                <a:gd name="connsiteY8" fmla="*/ 4327071 h 4637314"/>
                <a:gd name="connsiteX9" fmla="*/ 65314 w 4637314"/>
                <a:gd name="connsiteY9" fmla="*/ 4457700 h 4637314"/>
                <a:gd name="connsiteX10" fmla="*/ 32657 w 4637314"/>
                <a:gd name="connsiteY10" fmla="*/ 4588328 h 4637314"/>
                <a:gd name="connsiteX11" fmla="*/ 16328 w 4637314"/>
                <a:gd name="connsiteY11" fmla="*/ 4637314 h 4637314"/>
                <a:gd name="connsiteX12" fmla="*/ 0 w 4637314"/>
                <a:gd name="connsiteY12" fmla="*/ 4408714 h 4637314"/>
                <a:gd name="connsiteX13" fmla="*/ 163285 w 4637314"/>
                <a:gd name="connsiteY13" fmla="*/ 4049485 h 4637314"/>
                <a:gd name="connsiteX14" fmla="*/ 522514 w 4637314"/>
                <a:gd name="connsiteY14" fmla="*/ 3265714 h 4637314"/>
                <a:gd name="connsiteX15" fmla="*/ 1240971 w 4637314"/>
                <a:gd name="connsiteY15" fmla="*/ 1943100 h 4637314"/>
                <a:gd name="connsiteX16" fmla="*/ 1534885 w 4637314"/>
                <a:gd name="connsiteY16" fmla="*/ 1224643 h 4637314"/>
                <a:gd name="connsiteX17" fmla="*/ 1943100 w 4637314"/>
                <a:gd name="connsiteY17" fmla="*/ 244928 h 4637314"/>
                <a:gd name="connsiteX18" fmla="*/ 2041071 w 4637314"/>
                <a:gd name="connsiteY18" fmla="*/ 0 h 463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7314" h="4637314">
                  <a:moveTo>
                    <a:pt x="2041071" y="0"/>
                  </a:moveTo>
                  <a:lnTo>
                    <a:pt x="4620985" y="0"/>
                  </a:lnTo>
                  <a:lnTo>
                    <a:pt x="4637314" y="930728"/>
                  </a:lnTo>
                  <a:lnTo>
                    <a:pt x="3657600" y="1894114"/>
                  </a:lnTo>
                  <a:lnTo>
                    <a:pt x="2286000" y="2922814"/>
                  </a:lnTo>
                  <a:lnTo>
                    <a:pt x="1387928" y="3510643"/>
                  </a:lnTo>
                  <a:lnTo>
                    <a:pt x="783771" y="3886200"/>
                  </a:lnTo>
                  <a:lnTo>
                    <a:pt x="408214" y="4147457"/>
                  </a:lnTo>
                  <a:lnTo>
                    <a:pt x="179614" y="4327071"/>
                  </a:lnTo>
                  <a:lnTo>
                    <a:pt x="65314" y="4457700"/>
                  </a:lnTo>
                  <a:lnTo>
                    <a:pt x="32657" y="4588328"/>
                  </a:lnTo>
                  <a:lnTo>
                    <a:pt x="16328" y="4637314"/>
                  </a:lnTo>
                  <a:lnTo>
                    <a:pt x="0" y="4408714"/>
                  </a:lnTo>
                  <a:lnTo>
                    <a:pt x="163285" y="4049485"/>
                  </a:lnTo>
                  <a:lnTo>
                    <a:pt x="522514" y="3265714"/>
                  </a:lnTo>
                  <a:lnTo>
                    <a:pt x="1240971" y="1943100"/>
                  </a:lnTo>
                  <a:lnTo>
                    <a:pt x="1534885" y="1224643"/>
                  </a:lnTo>
                  <a:lnTo>
                    <a:pt x="1943100" y="244928"/>
                  </a:lnTo>
                  <a:lnTo>
                    <a:pt x="2041071" y="0"/>
                  </a:lnTo>
                  <a:close/>
                </a:path>
              </a:pathLst>
            </a:custGeom>
            <a:solidFill>
              <a:srgbClr val="F656FA">
                <a:alpha val="90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100"/>
            </a:p>
          </p:txBody>
        </p:sp>
        <p:sp>
          <p:nvSpPr>
            <p:cNvPr id="86" name="Freeform 85">
              <a:extLst>
                <a:ext uri="{FF2B5EF4-FFF2-40B4-BE49-F238E27FC236}">
                  <a16:creationId xmlns:a16="http://schemas.microsoft.com/office/drawing/2014/main" id="{076C5D1F-1F2F-BF5C-1FF5-36193208462C}"/>
                </a:ext>
              </a:extLst>
            </p:cNvPr>
            <p:cNvSpPr/>
            <p:nvPr/>
          </p:nvSpPr>
          <p:spPr>
            <a:xfrm>
              <a:off x="6943966" y="2207292"/>
              <a:ext cx="4331613" cy="3348552"/>
            </a:xfrm>
            <a:custGeom>
              <a:avLst/>
              <a:gdLst>
                <a:gd name="connsiteX0" fmla="*/ 4604657 w 4604657"/>
                <a:gd name="connsiteY0" fmla="*/ 0 h 3559629"/>
                <a:gd name="connsiteX1" fmla="*/ 4490357 w 4604657"/>
                <a:gd name="connsiteY1" fmla="*/ 1289957 h 3559629"/>
                <a:gd name="connsiteX2" fmla="*/ 4327072 w 4604657"/>
                <a:gd name="connsiteY2" fmla="*/ 2008415 h 3559629"/>
                <a:gd name="connsiteX3" fmla="*/ 4082143 w 4604657"/>
                <a:gd name="connsiteY3" fmla="*/ 2530929 h 3559629"/>
                <a:gd name="connsiteX4" fmla="*/ 3739243 w 4604657"/>
                <a:gd name="connsiteY4" fmla="*/ 2922815 h 3559629"/>
                <a:gd name="connsiteX5" fmla="*/ 3184072 w 4604657"/>
                <a:gd name="connsiteY5" fmla="*/ 3184072 h 3559629"/>
                <a:gd name="connsiteX6" fmla="*/ 2449286 w 4604657"/>
                <a:gd name="connsiteY6" fmla="*/ 3347357 h 3559629"/>
                <a:gd name="connsiteX7" fmla="*/ 1698172 w 4604657"/>
                <a:gd name="connsiteY7" fmla="*/ 3429000 h 3559629"/>
                <a:gd name="connsiteX8" fmla="*/ 996043 w 4604657"/>
                <a:gd name="connsiteY8" fmla="*/ 3494315 h 3559629"/>
                <a:gd name="connsiteX9" fmla="*/ 97972 w 4604657"/>
                <a:gd name="connsiteY9" fmla="*/ 3559629 h 3559629"/>
                <a:gd name="connsiteX10" fmla="*/ 97972 w 4604657"/>
                <a:gd name="connsiteY10" fmla="*/ 3559629 h 3559629"/>
                <a:gd name="connsiteX11" fmla="*/ 0 w 4604657"/>
                <a:gd name="connsiteY11" fmla="*/ 3494315 h 3559629"/>
                <a:gd name="connsiteX12" fmla="*/ 0 w 4604657"/>
                <a:gd name="connsiteY12" fmla="*/ 3494315 h 3559629"/>
                <a:gd name="connsiteX13" fmla="*/ 522514 w 4604657"/>
                <a:gd name="connsiteY13" fmla="*/ 3412672 h 3559629"/>
                <a:gd name="connsiteX14" fmla="*/ 1126672 w 4604657"/>
                <a:gd name="connsiteY14" fmla="*/ 3249386 h 3559629"/>
                <a:gd name="connsiteX15" fmla="*/ 1469572 w 4604657"/>
                <a:gd name="connsiteY15" fmla="*/ 3037115 h 3559629"/>
                <a:gd name="connsiteX16" fmla="*/ 1714500 w 4604657"/>
                <a:gd name="connsiteY16" fmla="*/ 2792186 h 3559629"/>
                <a:gd name="connsiteX17" fmla="*/ 1877786 w 4604657"/>
                <a:gd name="connsiteY17" fmla="*/ 2481943 h 3559629"/>
                <a:gd name="connsiteX18" fmla="*/ 1959429 w 4604657"/>
                <a:gd name="connsiteY18" fmla="*/ 2204357 h 3559629"/>
                <a:gd name="connsiteX19" fmla="*/ 2204357 w 4604657"/>
                <a:gd name="connsiteY19" fmla="*/ 2041072 h 3559629"/>
                <a:gd name="connsiteX20" fmla="*/ 3249386 w 4604657"/>
                <a:gd name="connsiteY20" fmla="*/ 1289957 h 3559629"/>
                <a:gd name="connsiteX21" fmla="*/ 4131129 w 4604657"/>
                <a:gd name="connsiteY21" fmla="*/ 506186 h 3559629"/>
                <a:gd name="connsiteX22" fmla="*/ 4588329 w 4604657"/>
                <a:gd name="connsiteY22" fmla="*/ 65315 h 35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4657" h="3559629">
                  <a:moveTo>
                    <a:pt x="4604657" y="0"/>
                  </a:moveTo>
                  <a:lnTo>
                    <a:pt x="4490357" y="1289957"/>
                  </a:lnTo>
                  <a:lnTo>
                    <a:pt x="4327072" y="2008415"/>
                  </a:lnTo>
                  <a:lnTo>
                    <a:pt x="4082143" y="2530929"/>
                  </a:lnTo>
                  <a:lnTo>
                    <a:pt x="3739243" y="2922815"/>
                  </a:lnTo>
                  <a:lnTo>
                    <a:pt x="3184072" y="3184072"/>
                  </a:lnTo>
                  <a:lnTo>
                    <a:pt x="2449286" y="3347357"/>
                  </a:lnTo>
                  <a:lnTo>
                    <a:pt x="1698172" y="3429000"/>
                  </a:lnTo>
                  <a:lnTo>
                    <a:pt x="996043" y="3494315"/>
                  </a:lnTo>
                  <a:lnTo>
                    <a:pt x="97972" y="3559629"/>
                  </a:lnTo>
                  <a:lnTo>
                    <a:pt x="97972" y="3559629"/>
                  </a:lnTo>
                  <a:lnTo>
                    <a:pt x="0" y="3494315"/>
                  </a:lnTo>
                  <a:lnTo>
                    <a:pt x="0" y="3494315"/>
                  </a:lnTo>
                  <a:lnTo>
                    <a:pt x="522514" y="3412672"/>
                  </a:lnTo>
                  <a:lnTo>
                    <a:pt x="1126672" y="3249386"/>
                  </a:lnTo>
                  <a:lnTo>
                    <a:pt x="1469572" y="3037115"/>
                  </a:lnTo>
                  <a:lnTo>
                    <a:pt x="1714500" y="2792186"/>
                  </a:lnTo>
                  <a:lnTo>
                    <a:pt x="1877786" y="2481943"/>
                  </a:lnTo>
                  <a:lnTo>
                    <a:pt x="1959429" y="2204357"/>
                  </a:lnTo>
                  <a:lnTo>
                    <a:pt x="2204357" y="2041072"/>
                  </a:lnTo>
                  <a:lnTo>
                    <a:pt x="3249386" y="1289957"/>
                  </a:lnTo>
                  <a:lnTo>
                    <a:pt x="4131129" y="506186"/>
                  </a:lnTo>
                  <a:lnTo>
                    <a:pt x="4588329" y="65315"/>
                  </a:lnTo>
                </a:path>
              </a:pathLst>
            </a:custGeom>
            <a:solidFill>
              <a:srgbClr val="00A7FF">
                <a:alpha val="153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100"/>
            </a:p>
          </p:txBody>
        </p:sp>
        <p:sp>
          <p:nvSpPr>
            <p:cNvPr id="87" name="TextBox 86">
              <a:extLst>
                <a:ext uri="{FF2B5EF4-FFF2-40B4-BE49-F238E27FC236}">
                  <a16:creationId xmlns:a16="http://schemas.microsoft.com/office/drawing/2014/main" id="{8F58D405-F849-A02D-C38C-44262ADA5EBC}"/>
                </a:ext>
              </a:extLst>
            </p:cNvPr>
            <p:cNvSpPr txBox="1"/>
            <p:nvPr/>
          </p:nvSpPr>
          <p:spPr>
            <a:xfrm rot="19152800">
              <a:off x="7958287" y="4408992"/>
              <a:ext cx="1584941" cy="840381"/>
            </a:xfrm>
            <a:prstGeom prst="rect">
              <a:avLst/>
            </a:prstGeom>
            <a:noFill/>
          </p:spPr>
          <p:txBody>
            <a:bodyPr wrap="square" rtlCol="0">
              <a:spAutoFit/>
            </a:bodyPr>
            <a:lstStyle/>
            <a:p>
              <a:r>
                <a:rPr lang="en-US" sz="1100" dirty="0">
                  <a:solidFill>
                    <a:srgbClr val="00A7FF"/>
                  </a:solidFill>
                </a:rPr>
                <a:t>R single side</a:t>
              </a:r>
              <a:endParaRPr lang="en-IT" sz="1100" dirty="0">
                <a:solidFill>
                  <a:srgbClr val="00A7FF"/>
                </a:solidFill>
              </a:endParaRPr>
            </a:p>
          </p:txBody>
        </p:sp>
        <p:sp>
          <p:nvSpPr>
            <p:cNvPr id="88" name="TextBox 87">
              <a:extLst>
                <a:ext uri="{FF2B5EF4-FFF2-40B4-BE49-F238E27FC236}">
                  <a16:creationId xmlns:a16="http://schemas.microsoft.com/office/drawing/2014/main" id="{5CDC0CC0-0977-B45D-DE39-2B42561ED019}"/>
                </a:ext>
              </a:extLst>
            </p:cNvPr>
            <p:cNvSpPr txBox="1"/>
            <p:nvPr/>
          </p:nvSpPr>
          <p:spPr>
            <a:xfrm rot="18970178">
              <a:off x="9513008" y="2561716"/>
              <a:ext cx="1720994" cy="510231"/>
            </a:xfrm>
            <a:prstGeom prst="rect">
              <a:avLst/>
            </a:prstGeom>
            <a:noFill/>
          </p:spPr>
          <p:txBody>
            <a:bodyPr wrap="none" rtlCol="0">
              <a:spAutoFit/>
            </a:bodyPr>
            <a:lstStyle/>
            <a:p>
              <a:r>
                <a:rPr lang="en-US" sz="1100" dirty="0">
                  <a:solidFill>
                    <a:srgbClr val="F656FA"/>
                  </a:solidFill>
                </a:rPr>
                <a:t>I </a:t>
              </a:r>
              <a:r>
                <a:rPr lang="en-IT" sz="1100" dirty="0">
                  <a:solidFill>
                    <a:srgbClr val="F656FA"/>
                  </a:solidFill>
                </a:rPr>
                <a:t>double side</a:t>
              </a:r>
            </a:p>
          </p:txBody>
        </p:sp>
      </p:grpSp>
      <p:sp>
        <p:nvSpPr>
          <p:cNvPr id="91" name="TextBox 90">
            <a:extLst>
              <a:ext uri="{FF2B5EF4-FFF2-40B4-BE49-F238E27FC236}">
                <a16:creationId xmlns:a16="http://schemas.microsoft.com/office/drawing/2014/main" id="{A475AC6B-C7F9-444F-1A41-5100FA4587A6}"/>
              </a:ext>
            </a:extLst>
          </p:cNvPr>
          <p:cNvSpPr txBox="1"/>
          <p:nvPr/>
        </p:nvSpPr>
        <p:spPr>
          <a:xfrm>
            <a:off x="15354" y="3805010"/>
            <a:ext cx="9688204" cy="707886"/>
          </a:xfrm>
          <a:prstGeom prst="rect">
            <a:avLst/>
          </a:prstGeom>
          <a:noFill/>
        </p:spPr>
        <p:txBody>
          <a:bodyPr wrap="square">
            <a:spAutoFit/>
          </a:bodyPr>
          <a:lstStyle/>
          <a:p>
            <a:r>
              <a:rPr lang="en-US" sz="2000" dirty="0">
                <a:latin typeface="Chalkboard" panose="03050602040202020205" pitchFamily="66" charset="77"/>
              </a:rPr>
              <a:t>2. The </a:t>
            </a:r>
            <a:r>
              <a:rPr lang="en-US" sz="2000" b="1" dirty="0">
                <a:latin typeface="Chalkboard" panose="03050602040202020205" pitchFamily="66" charset="77"/>
              </a:rPr>
              <a:t>quantum uncertainty </a:t>
            </a:r>
            <a:r>
              <a:rPr lang="en-US" sz="2000" dirty="0">
                <a:latin typeface="Chalkboard" panose="03050602040202020205" pitchFamily="66" charset="77"/>
              </a:rPr>
              <a:t>on the </a:t>
            </a:r>
            <a:r>
              <a:rPr lang="en-US" sz="2000" baseline="30000" dirty="0">
                <a:latin typeface="Chalkboard" panose="03050602040202020205" pitchFamily="66" charset="77"/>
              </a:rPr>
              <a:t>3</a:t>
            </a:r>
            <a:r>
              <a:rPr lang="en-US" sz="2000" dirty="0">
                <a:latin typeface="Chalkboard" panose="03050602040202020205" pitchFamily="66" charset="77"/>
              </a:rPr>
              <a:t>H/He momentum </a:t>
            </a:r>
            <a:r>
              <a:rPr lang="en-US" sz="2000" b="1" dirty="0">
                <a:latin typeface="Chalkboard" panose="03050602040202020205" pitchFamily="66" charset="77"/>
              </a:rPr>
              <a:t>spoils the resolution </a:t>
            </a:r>
          </a:p>
          <a:p>
            <a:pPr marL="342900" indent="-342900">
              <a:buFont typeface="Wingdings" pitchFamily="2" charset="2"/>
              <a:buChar char="Ø"/>
            </a:pPr>
            <a:r>
              <a:rPr lang="en-US" sz="2000" dirty="0">
                <a:latin typeface="Chalkboard" panose="03050602040202020205" pitchFamily="66" charset="77"/>
              </a:rPr>
              <a:t> The </a:t>
            </a:r>
            <a:r>
              <a:rPr lang="en-US" sz="2000" b="1" dirty="0">
                <a:latin typeface="Chalkboard" panose="03050602040202020205" pitchFamily="66" charset="77"/>
              </a:rPr>
              <a:t>binding potential must be the flattest possible</a:t>
            </a:r>
          </a:p>
        </p:txBody>
      </p:sp>
      <p:grpSp>
        <p:nvGrpSpPr>
          <p:cNvPr id="3" name="Group 2">
            <a:extLst>
              <a:ext uri="{FF2B5EF4-FFF2-40B4-BE49-F238E27FC236}">
                <a16:creationId xmlns:a16="http://schemas.microsoft.com/office/drawing/2014/main" id="{D4F85431-18DE-6A7F-17DF-88EAF671F1B2}"/>
              </a:ext>
            </a:extLst>
          </p:cNvPr>
          <p:cNvGrpSpPr/>
          <p:nvPr/>
        </p:nvGrpSpPr>
        <p:grpSpPr>
          <a:xfrm>
            <a:off x="8952931" y="1858812"/>
            <a:ext cx="3155852" cy="1754326"/>
            <a:chOff x="5647281" y="1555068"/>
            <a:chExt cx="3999423" cy="2643612"/>
          </a:xfrm>
        </p:grpSpPr>
        <p:grpSp>
          <p:nvGrpSpPr>
            <p:cNvPr id="4" name="Group 3">
              <a:extLst>
                <a:ext uri="{FF2B5EF4-FFF2-40B4-BE49-F238E27FC236}">
                  <a16:creationId xmlns:a16="http://schemas.microsoft.com/office/drawing/2014/main" id="{11E697E2-8658-A07D-4EBA-D98D5C1F4B13}"/>
                </a:ext>
              </a:extLst>
            </p:cNvPr>
            <p:cNvGrpSpPr/>
            <p:nvPr/>
          </p:nvGrpSpPr>
          <p:grpSpPr>
            <a:xfrm>
              <a:off x="5647281" y="1555068"/>
              <a:ext cx="3999423" cy="2643612"/>
              <a:chOff x="8257940" y="1647386"/>
              <a:chExt cx="3934060" cy="2530230"/>
            </a:xfrm>
          </p:grpSpPr>
          <p:grpSp>
            <p:nvGrpSpPr>
              <p:cNvPr id="16" name="Group 15">
                <a:extLst>
                  <a:ext uri="{FF2B5EF4-FFF2-40B4-BE49-F238E27FC236}">
                    <a16:creationId xmlns:a16="http://schemas.microsoft.com/office/drawing/2014/main" id="{BB609AB2-E7B7-6667-61C8-66828472AAF1}"/>
                  </a:ext>
                </a:extLst>
              </p:cNvPr>
              <p:cNvGrpSpPr/>
              <p:nvPr/>
            </p:nvGrpSpPr>
            <p:grpSpPr>
              <a:xfrm>
                <a:off x="8257940" y="1647386"/>
                <a:ext cx="3934060" cy="2530230"/>
                <a:chOff x="8051985" y="1548662"/>
                <a:chExt cx="3438705" cy="2213620"/>
              </a:xfrm>
            </p:grpSpPr>
            <p:cxnSp>
              <p:nvCxnSpPr>
                <p:cNvPr id="28" name="Straight Arrow Connector 27">
                  <a:extLst>
                    <a:ext uri="{FF2B5EF4-FFF2-40B4-BE49-F238E27FC236}">
                      <a16:creationId xmlns:a16="http://schemas.microsoft.com/office/drawing/2014/main" id="{EA7ED349-6C0F-0570-F1F1-E4D38BCA3CF6}"/>
                    </a:ext>
                  </a:extLst>
                </p:cNvPr>
                <p:cNvCxnSpPr/>
                <p:nvPr/>
              </p:nvCxnSpPr>
              <p:spPr>
                <a:xfrm flipV="1">
                  <a:off x="8469442" y="1548662"/>
                  <a:ext cx="0" cy="18803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CDA17D-0A7F-2D25-B8E4-BBE6E904DEB6}"/>
                    </a:ext>
                  </a:extLst>
                </p:cNvPr>
                <p:cNvCxnSpPr>
                  <a:cxnSpLocks/>
                </p:cNvCxnSpPr>
                <p:nvPr/>
              </p:nvCxnSpPr>
              <p:spPr>
                <a:xfrm>
                  <a:off x="8320144" y="3275029"/>
                  <a:ext cx="317054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040F85E-05DE-6665-577D-6172A31DA299}"/>
                    </a:ext>
                  </a:extLst>
                </p:cNvPr>
                <p:cNvSpPr txBox="1"/>
                <p:nvPr/>
              </p:nvSpPr>
              <p:spPr>
                <a:xfrm rot="16200000">
                  <a:off x="7751133" y="2118852"/>
                  <a:ext cx="971035" cy="369332"/>
                </a:xfrm>
                <a:prstGeom prst="rect">
                  <a:avLst/>
                </a:prstGeom>
                <a:noFill/>
              </p:spPr>
              <p:txBody>
                <a:bodyPr wrap="none" rtlCol="0">
                  <a:spAutoFit/>
                </a:bodyPr>
                <a:lstStyle/>
                <a:p>
                  <a:r>
                    <a:rPr lang="en-IT" dirty="0"/>
                    <a:t># events</a:t>
                  </a:r>
                </a:p>
              </p:txBody>
            </p:sp>
            <p:sp>
              <p:nvSpPr>
                <p:cNvPr id="34" name="TextBox 33">
                  <a:extLst>
                    <a:ext uri="{FF2B5EF4-FFF2-40B4-BE49-F238E27FC236}">
                      <a16:creationId xmlns:a16="http://schemas.microsoft.com/office/drawing/2014/main" id="{DDA6E312-2649-AB57-8ADC-C03717028378}"/>
                    </a:ext>
                  </a:extLst>
                </p:cNvPr>
                <p:cNvSpPr txBox="1"/>
                <p:nvPr/>
              </p:nvSpPr>
              <p:spPr>
                <a:xfrm>
                  <a:off x="8460185" y="3372662"/>
                  <a:ext cx="1727227" cy="389620"/>
                </a:xfrm>
                <a:prstGeom prst="rect">
                  <a:avLst/>
                </a:prstGeom>
                <a:noFill/>
              </p:spPr>
              <p:txBody>
                <a:bodyPr wrap="none" rtlCol="0">
                  <a:spAutoFit/>
                </a:bodyPr>
                <a:lstStyle/>
                <a:p>
                  <a:r>
                    <a:rPr lang="en-GB" dirty="0"/>
                    <a:t>electron energy</a:t>
                  </a:r>
                  <a:endParaRPr lang="en-IT" dirty="0"/>
                </a:p>
              </p:txBody>
            </p:sp>
          </p:grpSp>
          <p:sp>
            <p:nvSpPr>
              <p:cNvPr id="18" name="Freeform 17">
                <a:extLst>
                  <a:ext uri="{FF2B5EF4-FFF2-40B4-BE49-F238E27FC236}">
                    <a16:creationId xmlns:a16="http://schemas.microsoft.com/office/drawing/2014/main" id="{5C4DA946-3B2E-61D5-6D71-D29F2D1FD4A7}"/>
                  </a:ext>
                </a:extLst>
              </p:cNvPr>
              <p:cNvSpPr/>
              <p:nvPr/>
            </p:nvSpPr>
            <p:spPr>
              <a:xfrm>
                <a:off x="8736195" y="2006356"/>
                <a:ext cx="1564828" cy="1620597"/>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3492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9" name="Freeform 18">
                <a:extLst>
                  <a:ext uri="{FF2B5EF4-FFF2-40B4-BE49-F238E27FC236}">
                    <a16:creationId xmlns:a16="http://schemas.microsoft.com/office/drawing/2014/main" id="{A69D0F33-0C76-5272-79C8-B34839CBAB12}"/>
                  </a:ext>
                </a:extLst>
              </p:cNvPr>
              <p:cNvSpPr/>
              <p:nvPr/>
            </p:nvSpPr>
            <p:spPr>
              <a:xfrm>
                <a:off x="11573326" y="1939726"/>
                <a:ext cx="505626" cy="1698439"/>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6" name="Group 5">
              <a:extLst>
                <a:ext uri="{FF2B5EF4-FFF2-40B4-BE49-F238E27FC236}">
                  <a16:creationId xmlns:a16="http://schemas.microsoft.com/office/drawing/2014/main" id="{898B245F-A306-5D0F-377F-C80D2076FC09}"/>
                </a:ext>
              </a:extLst>
            </p:cNvPr>
            <p:cNvGrpSpPr/>
            <p:nvPr/>
          </p:nvGrpSpPr>
          <p:grpSpPr>
            <a:xfrm>
              <a:off x="6122042" y="2146777"/>
              <a:ext cx="2357384" cy="1465424"/>
              <a:chOff x="6139278" y="2473377"/>
              <a:chExt cx="2357384" cy="1465424"/>
            </a:xfrm>
          </p:grpSpPr>
          <p:sp>
            <p:nvSpPr>
              <p:cNvPr id="11" name="Freeform 10">
                <a:extLst>
                  <a:ext uri="{FF2B5EF4-FFF2-40B4-BE49-F238E27FC236}">
                    <a16:creationId xmlns:a16="http://schemas.microsoft.com/office/drawing/2014/main" id="{7F527565-D1BB-53C0-E31A-0AAB38F08E51}"/>
                  </a:ext>
                </a:extLst>
              </p:cNvPr>
              <p:cNvSpPr/>
              <p:nvPr/>
            </p:nvSpPr>
            <p:spPr>
              <a:xfrm>
                <a:off x="6154348" y="2473377"/>
                <a:ext cx="1774009" cy="1465424"/>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2" name="Freeform 11">
                <a:extLst>
                  <a:ext uri="{FF2B5EF4-FFF2-40B4-BE49-F238E27FC236}">
                    <a16:creationId xmlns:a16="http://schemas.microsoft.com/office/drawing/2014/main" id="{992F0DA7-9FB8-0151-3137-15F11A87FF97}"/>
                  </a:ext>
                </a:extLst>
              </p:cNvPr>
              <p:cNvSpPr/>
              <p:nvPr/>
            </p:nvSpPr>
            <p:spPr>
              <a:xfrm>
                <a:off x="6154837" y="3003265"/>
                <a:ext cx="2341825" cy="932447"/>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4" name="Freeform 13">
                <a:extLst>
                  <a:ext uri="{FF2B5EF4-FFF2-40B4-BE49-F238E27FC236}">
                    <a16:creationId xmlns:a16="http://schemas.microsoft.com/office/drawing/2014/main" id="{370B9F09-544E-AE5E-58D3-A233AA40AD4B}"/>
                  </a:ext>
                </a:extLst>
              </p:cNvPr>
              <p:cNvSpPr/>
              <p:nvPr/>
            </p:nvSpPr>
            <p:spPr>
              <a:xfrm>
                <a:off x="6139278" y="2679701"/>
                <a:ext cx="2082846" cy="1212811"/>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7" name="Group 6">
              <a:extLst>
                <a:ext uri="{FF2B5EF4-FFF2-40B4-BE49-F238E27FC236}">
                  <a16:creationId xmlns:a16="http://schemas.microsoft.com/office/drawing/2014/main" id="{DE6D4BF3-DD1A-A774-05A4-1B28E20917A3}"/>
                </a:ext>
              </a:extLst>
            </p:cNvPr>
            <p:cNvGrpSpPr/>
            <p:nvPr/>
          </p:nvGrpSpPr>
          <p:grpSpPr>
            <a:xfrm>
              <a:off x="7874480" y="2353848"/>
              <a:ext cx="1453266" cy="1273485"/>
              <a:chOff x="7891716" y="2666219"/>
              <a:chExt cx="1453266" cy="1273485"/>
            </a:xfrm>
          </p:grpSpPr>
          <p:sp>
            <p:nvSpPr>
              <p:cNvPr id="8" name="Freeform 7">
                <a:extLst>
                  <a:ext uri="{FF2B5EF4-FFF2-40B4-BE49-F238E27FC236}">
                    <a16:creationId xmlns:a16="http://schemas.microsoft.com/office/drawing/2014/main" id="{3F809E17-C97F-53AD-76ED-B0FE2B70D1A3}"/>
                  </a:ext>
                </a:extLst>
              </p:cNvPr>
              <p:cNvSpPr/>
              <p:nvPr/>
            </p:nvSpPr>
            <p:spPr>
              <a:xfrm>
                <a:off x="8770304" y="2666219"/>
                <a:ext cx="574678" cy="1269048"/>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Freeform 8">
                <a:extLst>
                  <a:ext uri="{FF2B5EF4-FFF2-40B4-BE49-F238E27FC236}">
                    <a16:creationId xmlns:a16="http://schemas.microsoft.com/office/drawing/2014/main" id="{791FD211-E73A-AC27-047A-BAB00D5D1C96}"/>
                  </a:ext>
                </a:extLst>
              </p:cNvPr>
              <p:cNvSpPr/>
              <p:nvPr/>
            </p:nvSpPr>
            <p:spPr>
              <a:xfrm>
                <a:off x="8324348" y="3180113"/>
                <a:ext cx="911496" cy="759591"/>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 name="Freeform 9">
                <a:extLst>
                  <a:ext uri="{FF2B5EF4-FFF2-40B4-BE49-F238E27FC236}">
                    <a16:creationId xmlns:a16="http://schemas.microsoft.com/office/drawing/2014/main" id="{8CC95593-32D2-CE1F-55E3-BE6FA4D8F35A}"/>
                  </a:ext>
                </a:extLst>
              </p:cNvPr>
              <p:cNvSpPr/>
              <p:nvPr/>
            </p:nvSpPr>
            <p:spPr>
              <a:xfrm>
                <a:off x="7891716" y="3540933"/>
                <a:ext cx="1073721" cy="380435"/>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sp>
        <p:nvSpPr>
          <p:cNvPr id="36" name="TextBox 35">
            <a:extLst>
              <a:ext uri="{FF2B5EF4-FFF2-40B4-BE49-F238E27FC236}">
                <a16:creationId xmlns:a16="http://schemas.microsoft.com/office/drawing/2014/main" id="{F0DA3BC6-6F43-88F3-2370-693E7D6CBA3A}"/>
              </a:ext>
            </a:extLst>
          </p:cNvPr>
          <p:cNvSpPr txBox="1"/>
          <p:nvPr/>
        </p:nvSpPr>
        <p:spPr>
          <a:xfrm>
            <a:off x="1868486" y="2304996"/>
            <a:ext cx="3930014" cy="1200329"/>
          </a:xfrm>
          <a:prstGeom prst="rect">
            <a:avLst/>
          </a:prstGeom>
          <a:noFill/>
        </p:spPr>
        <p:txBody>
          <a:bodyPr wrap="square">
            <a:spAutoFit/>
          </a:bodyPr>
          <a:lstStyle/>
          <a:p>
            <a:r>
              <a:rPr lang="en-US" dirty="0">
                <a:latin typeface="Chalkboard" panose="03050602040202020205" pitchFamily="66" charset="77"/>
              </a:rPr>
              <a:t>The band gap and conductance depend on distribution of T on graphene</a:t>
            </a:r>
          </a:p>
          <a:p>
            <a:endParaRPr lang="en-US" sz="1800" b="1" dirty="0">
              <a:solidFill>
                <a:srgbClr val="FF0000"/>
              </a:solidFill>
              <a:latin typeface="Chalkboard" panose="03050602040202020205" pitchFamily="66" charset="77"/>
            </a:endParaRPr>
          </a:p>
        </p:txBody>
      </p:sp>
      <p:sp>
        <p:nvSpPr>
          <p:cNvPr id="38" name="TextBox 37">
            <a:extLst>
              <a:ext uri="{FF2B5EF4-FFF2-40B4-BE49-F238E27FC236}">
                <a16:creationId xmlns:a16="http://schemas.microsoft.com/office/drawing/2014/main" id="{956E0A85-B723-2A94-90BD-5BE85B2AE8ED}"/>
              </a:ext>
            </a:extLst>
          </p:cNvPr>
          <p:cNvSpPr txBox="1"/>
          <p:nvPr/>
        </p:nvSpPr>
        <p:spPr>
          <a:xfrm>
            <a:off x="81955" y="3249239"/>
            <a:ext cx="6277970" cy="400110"/>
          </a:xfrm>
          <a:prstGeom prst="rect">
            <a:avLst/>
          </a:prstGeom>
          <a:noFill/>
        </p:spPr>
        <p:txBody>
          <a:bodyPr wrap="square">
            <a:spAutoFit/>
          </a:bodyPr>
          <a:lstStyle/>
          <a:p>
            <a:r>
              <a:rPr lang="en-US" sz="2000" dirty="0">
                <a:solidFill>
                  <a:srgbClr val="0070C0"/>
                </a:solidFill>
                <a:latin typeface="Chalkboard" panose="03050602040202020205" pitchFamily="66" charset="77"/>
              </a:rPr>
              <a:t>→ </a:t>
            </a:r>
            <a:r>
              <a:rPr lang="en-US" sz="2000" b="1" dirty="0">
                <a:solidFill>
                  <a:srgbClr val="0070C0"/>
                </a:solidFill>
                <a:latin typeface="Chalkboard" panose="03050602040202020205" pitchFamily="66" charset="77"/>
              </a:rPr>
              <a:t>optimization of the material is in the course</a:t>
            </a:r>
          </a:p>
        </p:txBody>
      </p:sp>
      <p:pic>
        <p:nvPicPr>
          <p:cNvPr id="39" name="bindingtube" descr="bindingtube">
            <a:hlinkClick r:id="" action="ppaction://media"/>
            <a:extLst>
              <a:ext uri="{FF2B5EF4-FFF2-40B4-BE49-F238E27FC236}">
                <a16:creationId xmlns:a16="http://schemas.microsoft.com/office/drawing/2014/main" id="{7982DD80-951A-C2D3-020E-DD71351633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21168" t="41380" r="19682" b="38475"/>
          <a:stretch/>
        </p:blipFill>
        <p:spPr>
          <a:xfrm>
            <a:off x="89323" y="4775249"/>
            <a:ext cx="2909835" cy="1023967"/>
          </a:xfrm>
          <a:prstGeom prst="rect">
            <a:avLst/>
          </a:prstGeom>
        </p:spPr>
      </p:pic>
      <p:sp>
        <p:nvSpPr>
          <p:cNvPr id="46" name="TextBox 45">
            <a:extLst>
              <a:ext uri="{FF2B5EF4-FFF2-40B4-BE49-F238E27FC236}">
                <a16:creationId xmlns:a16="http://schemas.microsoft.com/office/drawing/2014/main" id="{A16E93ED-09C5-4FA8-5D0A-DF56783A2775}"/>
              </a:ext>
            </a:extLst>
          </p:cNvPr>
          <p:cNvSpPr txBox="1"/>
          <p:nvPr/>
        </p:nvSpPr>
        <p:spPr>
          <a:xfrm>
            <a:off x="345512" y="4418226"/>
            <a:ext cx="5750856" cy="400110"/>
          </a:xfrm>
          <a:prstGeom prst="rect">
            <a:avLst/>
          </a:prstGeom>
          <a:noFill/>
        </p:spPr>
        <p:txBody>
          <a:bodyPr wrap="square">
            <a:spAutoFit/>
          </a:bodyPr>
          <a:lstStyle/>
          <a:p>
            <a:r>
              <a:rPr lang="en-US" sz="2000" dirty="0">
                <a:solidFill>
                  <a:srgbClr val="0070C0"/>
                </a:solidFill>
                <a:latin typeface="Chalkboard" panose="03050602040202020205" pitchFamily="66" charset="77"/>
              </a:rPr>
              <a:t>➔ Encapsulation into nanotubes or fullerenes</a:t>
            </a:r>
            <a:endParaRPr lang="en-IT" sz="2000" dirty="0">
              <a:solidFill>
                <a:srgbClr val="0070C0"/>
              </a:solidFill>
            </a:endParaRPr>
          </a:p>
        </p:txBody>
      </p:sp>
      <p:sp>
        <p:nvSpPr>
          <p:cNvPr id="47" name="TextBox 46">
            <a:extLst>
              <a:ext uri="{FF2B5EF4-FFF2-40B4-BE49-F238E27FC236}">
                <a16:creationId xmlns:a16="http://schemas.microsoft.com/office/drawing/2014/main" id="{118E4EEF-B64B-32AA-E66B-35C6890A92D2}"/>
              </a:ext>
            </a:extLst>
          </p:cNvPr>
          <p:cNvSpPr txBox="1"/>
          <p:nvPr/>
        </p:nvSpPr>
        <p:spPr>
          <a:xfrm>
            <a:off x="5836887" y="5663181"/>
            <a:ext cx="3066225" cy="707886"/>
          </a:xfrm>
          <a:prstGeom prst="rect">
            <a:avLst/>
          </a:prstGeom>
          <a:noFill/>
        </p:spPr>
        <p:txBody>
          <a:bodyPr wrap="square">
            <a:spAutoFit/>
          </a:bodyPr>
          <a:lstStyle/>
          <a:p>
            <a:r>
              <a:rPr lang="en-US" sz="2000" dirty="0">
                <a:solidFill>
                  <a:srgbClr val="0070C0"/>
                </a:solidFill>
                <a:latin typeface="Chalkboard" panose="03050602040202020205" pitchFamily="66" charset="77"/>
              </a:rPr>
              <a:t>➔ excitation of coherent vibrational states </a:t>
            </a:r>
            <a:endParaRPr lang="en-IT" sz="2000" dirty="0">
              <a:solidFill>
                <a:srgbClr val="0070C0"/>
              </a:solidFill>
            </a:endParaRPr>
          </a:p>
        </p:txBody>
      </p:sp>
      <p:grpSp>
        <p:nvGrpSpPr>
          <p:cNvPr id="48" name="Group 47">
            <a:extLst>
              <a:ext uri="{FF2B5EF4-FFF2-40B4-BE49-F238E27FC236}">
                <a16:creationId xmlns:a16="http://schemas.microsoft.com/office/drawing/2014/main" id="{AE6D0262-7027-26DA-7FEA-FF0836AA5A6F}"/>
              </a:ext>
            </a:extLst>
          </p:cNvPr>
          <p:cNvGrpSpPr/>
          <p:nvPr/>
        </p:nvGrpSpPr>
        <p:grpSpPr>
          <a:xfrm>
            <a:off x="8703965" y="3582765"/>
            <a:ext cx="3488035" cy="3105106"/>
            <a:chOff x="3393289" y="2337548"/>
            <a:chExt cx="2691501" cy="2588168"/>
          </a:xfrm>
        </p:grpSpPr>
        <p:grpSp>
          <p:nvGrpSpPr>
            <p:cNvPr id="49" name="Group 48">
              <a:extLst>
                <a:ext uri="{FF2B5EF4-FFF2-40B4-BE49-F238E27FC236}">
                  <a16:creationId xmlns:a16="http://schemas.microsoft.com/office/drawing/2014/main" id="{7B2072EB-EE9B-81C6-57FE-5E52B2021CA6}"/>
                </a:ext>
              </a:extLst>
            </p:cNvPr>
            <p:cNvGrpSpPr>
              <a:grpSpLocks noChangeAspect="1"/>
            </p:cNvGrpSpPr>
            <p:nvPr/>
          </p:nvGrpSpPr>
          <p:grpSpPr>
            <a:xfrm>
              <a:off x="3393289" y="2337548"/>
              <a:ext cx="2691501" cy="2588168"/>
              <a:chOff x="2373936" y="3616487"/>
              <a:chExt cx="4148776" cy="3989498"/>
            </a:xfrm>
          </p:grpSpPr>
          <p:pic>
            <p:nvPicPr>
              <p:cNvPr id="53" name="Picture 52">
                <a:extLst>
                  <a:ext uri="{FF2B5EF4-FFF2-40B4-BE49-F238E27FC236}">
                    <a16:creationId xmlns:a16="http://schemas.microsoft.com/office/drawing/2014/main" id="{48641456-1082-2126-44C1-FB19560141A7}"/>
                  </a:ext>
                </a:extLst>
              </p:cNvPr>
              <p:cNvPicPr>
                <a:picLocks noChangeAspect="1"/>
              </p:cNvPicPr>
              <p:nvPr/>
            </p:nvPicPr>
            <p:blipFill rotWithShape="1">
              <a:blip r:embed="rId15"/>
              <a:srcRect l="-1" t="9524" r="4563" b="19561"/>
              <a:stretch/>
            </p:blipFill>
            <p:spPr>
              <a:xfrm>
                <a:off x="2373936" y="3616487"/>
                <a:ext cx="4148776" cy="3989498"/>
              </a:xfrm>
              <a:prstGeom prst="rect">
                <a:avLst/>
              </a:prstGeom>
            </p:spPr>
          </p:pic>
          <p:pic>
            <p:nvPicPr>
              <p:cNvPr id="54" name="Picture 53">
                <a:extLst>
                  <a:ext uri="{FF2B5EF4-FFF2-40B4-BE49-F238E27FC236}">
                    <a16:creationId xmlns:a16="http://schemas.microsoft.com/office/drawing/2014/main" id="{09D3BA2B-252B-6F6E-C1F6-5A7262AD69CC}"/>
                  </a:ext>
                </a:extLst>
              </p:cNvPr>
              <p:cNvPicPr>
                <a:picLocks noChangeAspect="1"/>
              </p:cNvPicPr>
              <p:nvPr/>
            </p:nvPicPr>
            <p:blipFill rotWithShape="1">
              <a:blip r:embed="rId16">
                <a:clrChange>
                  <a:clrFrom>
                    <a:srgbClr val="FFFFFF"/>
                  </a:clrFrom>
                  <a:clrTo>
                    <a:srgbClr val="FFFFFF">
                      <a:alpha val="0"/>
                    </a:srgbClr>
                  </a:clrTo>
                </a:clrChange>
              </a:blip>
              <a:srcRect l="15060" t="16850" r="15901" b="18389"/>
              <a:stretch/>
            </p:blipFill>
            <p:spPr>
              <a:xfrm>
                <a:off x="3135104" y="5499585"/>
                <a:ext cx="918992" cy="927385"/>
              </a:xfrm>
              <a:prstGeom prst="rect">
                <a:avLst/>
              </a:prstGeom>
            </p:spPr>
          </p:pic>
          <p:pic>
            <p:nvPicPr>
              <p:cNvPr id="55" name="Picture 54">
                <a:extLst>
                  <a:ext uri="{FF2B5EF4-FFF2-40B4-BE49-F238E27FC236}">
                    <a16:creationId xmlns:a16="http://schemas.microsoft.com/office/drawing/2014/main" id="{792B8D23-6CDF-A122-919C-0797698CBDE6}"/>
                  </a:ext>
                </a:extLst>
              </p:cNvPr>
              <p:cNvPicPr>
                <a:picLocks noChangeAspect="1"/>
              </p:cNvPicPr>
              <p:nvPr/>
            </p:nvPicPr>
            <p:blipFill rotWithShape="1">
              <a:blip r:embed="rId17">
                <a:clrChange>
                  <a:clrFrom>
                    <a:srgbClr val="FFFFFF"/>
                  </a:clrFrom>
                  <a:clrTo>
                    <a:srgbClr val="FFFFFF">
                      <a:alpha val="0"/>
                    </a:srgbClr>
                  </a:clrTo>
                </a:clrChange>
              </a:blip>
              <a:srcRect l="13485" t="15092" r="12592" b="16631"/>
              <a:stretch/>
            </p:blipFill>
            <p:spPr>
              <a:xfrm>
                <a:off x="5225271" y="5415766"/>
                <a:ext cx="995468" cy="989101"/>
              </a:xfrm>
              <a:prstGeom prst="rect">
                <a:avLst/>
              </a:prstGeom>
            </p:spPr>
          </p:pic>
        </p:grpSp>
        <p:grpSp>
          <p:nvGrpSpPr>
            <p:cNvPr id="50" name="Group 49">
              <a:extLst>
                <a:ext uri="{FF2B5EF4-FFF2-40B4-BE49-F238E27FC236}">
                  <a16:creationId xmlns:a16="http://schemas.microsoft.com/office/drawing/2014/main" id="{4C5EC9E4-E15C-E851-0D62-5AE773E4D64D}"/>
                </a:ext>
              </a:extLst>
            </p:cNvPr>
            <p:cNvGrpSpPr>
              <a:grpSpLocks noChangeAspect="1"/>
            </p:cNvGrpSpPr>
            <p:nvPr/>
          </p:nvGrpSpPr>
          <p:grpSpPr>
            <a:xfrm>
              <a:off x="3919790" y="3806973"/>
              <a:ext cx="1677707" cy="701116"/>
              <a:chOff x="1060251" y="3792950"/>
              <a:chExt cx="1928687" cy="806000"/>
            </a:xfrm>
          </p:grpSpPr>
          <p:sp>
            <p:nvSpPr>
              <p:cNvPr id="51" name="Freeform 50">
                <a:extLst>
                  <a:ext uri="{FF2B5EF4-FFF2-40B4-BE49-F238E27FC236}">
                    <a16:creationId xmlns:a16="http://schemas.microsoft.com/office/drawing/2014/main" id="{B640B514-EECD-B1BE-D672-2FF3492DAFAA}"/>
                  </a:ext>
                </a:extLst>
              </p:cNvPr>
              <p:cNvSpPr/>
              <p:nvPr/>
            </p:nvSpPr>
            <p:spPr>
              <a:xfrm>
                <a:off x="1068374" y="3792950"/>
                <a:ext cx="1912440" cy="750464"/>
              </a:xfrm>
              <a:custGeom>
                <a:avLst/>
                <a:gdLst>
                  <a:gd name="connsiteX0" fmla="*/ 0 w 3419061"/>
                  <a:gd name="connsiteY0" fmla="*/ 1325218 h 1341680"/>
                  <a:gd name="connsiteX1" fmla="*/ 901148 w 3419061"/>
                  <a:gd name="connsiteY1" fmla="*/ 1338470 h 1341680"/>
                  <a:gd name="connsiteX2" fmla="*/ 1563756 w 3419061"/>
                  <a:gd name="connsiteY2" fmla="*/ 1272209 h 1341680"/>
                  <a:gd name="connsiteX3" fmla="*/ 1934817 w 3419061"/>
                  <a:gd name="connsiteY3" fmla="*/ 993913 h 1341680"/>
                  <a:gd name="connsiteX4" fmla="*/ 2372139 w 3419061"/>
                  <a:gd name="connsiteY4" fmla="*/ 344557 h 1341680"/>
                  <a:gd name="connsiteX5" fmla="*/ 2504661 w 3419061"/>
                  <a:gd name="connsiteY5" fmla="*/ 225287 h 1341680"/>
                  <a:gd name="connsiteX6" fmla="*/ 2703443 w 3419061"/>
                  <a:gd name="connsiteY6" fmla="*/ 437322 h 1341680"/>
                  <a:gd name="connsiteX7" fmla="*/ 2875722 w 3419061"/>
                  <a:gd name="connsiteY7" fmla="*/ 622853 h 1341680"/>
                  <a:gd name="connsiteX8" fmla="*/ 3127513 w 3419061"/>
                  <a:gd name="connsiteY8" fmla="*/ 556592 h 1341680"/>
                  <a:gd name="connsiteX9" fmla="*/ 3419061 w 3419061"/>
                  <a:gd name="connsiteY9" fmla="*/ 0 h 134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9061" h="1341680">
                    <a:moveTo>
                      <a:pt x="0" y="1325218"/>
                    </a:moveTo>
                    <a:cubicBezTo>
                      <a:pt x="320261" y="1336261"/>
                      <a:pt x="640522" y="1347305"/>
                      <a:pt x="901148" y="1338470"/>
                    </a:cubicBezTo>
                    <a:cubicBezTo>
                      <a:pt x="1161774" y="1329635"/>
                      <a:pt x="1391478" y="1329635"/>
                      <a:pt x="1563756" y="1272209"/>
                    </a:cubicBezTo>
                    <a:cubicBezTo>
                      <a:pt x="1736034" y="1214783"/>
                      <a:pt x="1800087" y="1148522"/>
                      <a:pt x="1934817" y="993913"/>
                    </a:cubicBezTo>
                    <a:cubicBezTo>
                      <a:pt x="2069547" y="839304"/>
                      <a:pt x="2277165" y="472661"/>
                      <a:pt x="2372139" y="344557"/>
                    </a:cubicBezTo>
                    <a:cubicBezTo>
                      <a:pt x="2467113" y="216453"/>
                      <a:pt x="2449444" y="209826"/>
                      <a:pt x="2504661" y="225287"/>
                    </a:cubicBezTo>
                    <a:cubicBezTo>
                      <a:pt x="2559878" y="240748"/>
                      <a:pt x="2703443" y="437322"/>
                      <a:pt x="2703443" y="437322"/>
                    </a:cubicBezTo>
                    <a:cubicBezTo>
                      <a:pt x="2765286" y="503583"/>
                      <a:pt x="2805044" y="602975"/>
                      <a:pt x="2875722" y="622853"/>
                    </a:cubicBezTo>
                    <a:cubicBezTo>
                      <a:pt x="2946400" y="642731"/>
                      <a:pt x="3036956" y="660401"/>
                      <a:pt x="3127513" y="556592"/>
                    </a:cubicBezTo>
                    <a:cubicBezTo>
                      <a:pt x="3218070" y="452783"/>
                      <a:pt x="3318565" y="226391"/>
                      <a:pt x="3419061" y="0"/>
                    </a:cubicBezTo>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FF0000"/>
                  </a:solidFill>
                </a:endParaRPr>
              </a:p>
            </p:txBody>
          </p:sp>
          <p:sp>
            <p:nvSpPr>
              <p:cNvPr id="52" name="Freeform 51">
                <a:extLst>
                  <a:ext uri="{FF2B5EF4-FFF2-40B4-BE49-F238E27FC236}">
                    <a16:creationId xmlns:a16="http://schemas.microsoft.com/office/drawing/2014/main" id="{6E12683C-3D78-C4D5-1E11-B7BD286A0561}"/>
                  </a:ext>
                </a:extLst>
              </p:cNvPr>
              <p:cNvSpPr/>
              <p:nvPr/>
            </p:nvSpPr>
            <p:spPr>
              <a:xfrm>
                <a:off x="1060251" y="3835298"/>
                <a:ext cx="1928687" cy="763652"/>
              </a:xfrm>
              <a:custGeom>
                <a:avLst/>
                <a:gdLst>
                  <a:gd name="connsiteX0" fmla="*/ 0 w 3554569"/>
                  <a:gd name="connsiteY0" fmla="*/ 1300766 h 1365257"/>
                  <a:gd name="connsiteX1" fmla="*/ 772733 w 3554569"/>
                  <a:gd name="connsiteY1" fmla="*/ 1313645 h 1365257"/>
                  <a:gd name="connsiteX2" fmla="*/ 1429555 w 3554569"/>
                  <a:gd name="connsiteY2" fmla="*/ 1275008 h 1365257"/>
                  <a:gd name="connsiteX3" fmla="*/ 2382592 w 3554569"/>
                  <a:gd name="connsiteY3" fmla="*/ 1184856 h 1365257"/>
                  <a:gd name="connsiteX4" fmla="*/ 3129567 w 3554569"/>
                  <a:gd name="connsiteY4" fmla="*/ 1339402 h 1365257"/>
                  <a:gd name="connsiteX5" fmla="*/ 3451538 w 3554569"/>
                  <a:gd name="connsiteY5" fmla="*/ 553791 h 1365257"/>
                  <a:gd name="connsiteX6" fmla="*/ 3554569 w 3554569"/>
                  <a:gd name="connsiteY6" fmla="*/ 0 h 136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569" h="1365257">
                    <a:moveTo>
                      <a:pt x="0" y="1300766"/>
                    </a:moveTo>
                    <a:cubicBezTo>
                      <a:pt x="267237" y="1309352"/>
                      <a:pt x="534474" y="1317938"/>
                      <a:pt x="772733" y="1313645"/>
                    </a:cubicBezTo>
                    <a:cubicBezTo>
                      <a:pt x="1010992" y="1309352"/>
                      <a:pt x="1161245" y="1296473"/>
                      <a:pt x="1429555" y="1275008"/>
                    </a:cubicBezTo>
                    <a:cubicBezTo>
                      <a:pt x="1697865" y="1253543"/>
                      <a:pt x="2099257" y="1174124"/>
                      <a:pt x="2382592" y="1184856"/>
                    </a:cubicBezTo>
                    <a:cubicBezTo>
                      <a:pt x="2665927" y="1195588"/>
                      <a:pt x="2951409" y="1444580"/>
                      <a:pt x="3129567" y="1339402"/>
                    </a:cubicBezTo>
                    <a:cubicBezTo>
                      <a:pt x="3307725" y="1234224"/>
                      <a:pt x="3380704" y="777025"/>
                      <a:pt x="3451538" y="553791"/>
                    </a:cubicBezTo>
                    <a:cubicBezTo>
                      <a:pt x="3522372" y="330557"/>
                      <a:pt x="3538470" y="165278"/>
                      <a:pt x="3554569" y="0"/>
                    </a:cubicBezTo>
                  </a:path>
                </a:pathLst>
              </a:cu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sp>
        <p:nvSpPr>
          <p:cNvPr id="61" name="TextBox 60">
            <a:extLst>
              <a:ext uri="{FF2B5EF4-FFF2-40B4-BE49-F238E27FC236}">
                <a16:creationId xmlns:a16="http://schemas.microsoft.com/office/drawing/2014/main" id="{FC7BC0D2-39BD-EB0E-A288-C0343049FD8F}"/>
              </a:ext>
            </a:extLst>
          </p:cNvPr>
          <p:cNvSpPr txBox="1"/>
          <p:nvPr/>
        </p:nvSpPr>
        <p:spPr>
          <a:xfrm>
            <a:off x="5673943" y="4704950"/>
            <a:ext cx="2941981" cy="954107"/>
          </a:xfrm>
          <a:prstGeom prst="rect">
            <a:avLst/>
          </a:prstGeom>
          <a:noFill/>
        </p:spPr>
        <p:txBody>
          <a:bodyPr wrap="square">
            <a:spAutoFit/>
          </a:bodyPr>
          <a:lstStyle/>
          <a:p>
            <a:pPr marL="342900" indent="-342900">
              <a:buFont typeface="Wingdings" pitchFamily="2" charset="2"/>
              <a:buChar char="Ø"/>
            </a:pPr>
            <a:r>
              <a:rPr lang="en-US" sz="1800" dirty="0">
                <a:latin typeface="Chalkboard" panose="03050602040202020205" pitchFamily="66" charset="77"/>
              </a:rPr>
              <a:t>The </a:t>
            </a:r>
            <a:r>
              <a:rPr lang="en-US" b="1" baseline="30000" dirty="0">
                <a:latin typeface="Chalkboard" panose="03050602040202020205" pitchFamily="66" charset="77"/>
              </a:rPr>
              <a:t>3</a:t>
            </a:r>
            <a:r>
              <a:rPr lang="en-US" b="1" dirty="0">
                <a:latin typeface="Chalkboard" panose="03050602040202020205" pitchFamily="66" charset="77"/>
              </a:rPr>
              <a:t>H</a:t>
            </a:r>
            <a:r>
              <a:rPr lang="en-US" sz="1800" b="1" dirty="0">
                <a:latin typeface="Chalkboard" panose="03050602040202020205" pitchFamily="66" charset="77"/>
              </a:rPr>
              <a:t>/He momentum state must be controlled</a:t>
            </a:r>
          </a:p>
        </p:txBody>
      </p:sp>
    </p:spTree>
    <p:extLst>
      <p:ext uri="{BB962C8B-B14F-4D97-AF65-F5344CB8AC3E}">
        <p14:creationId xmlns:p14="http://schemas.microsoft.com/office/powerpoint/2010/main" val="2192925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500"/>
                                        <p:tgtEl>
                                          <p:spTgt spid="8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 presetClass="mediacall" presetSubtype="0" fill="hold" nodeType="withEffect">
                                  <p:stCondLst>
                                    <p:cond delay="0"/>
                                  </p:stCondLst>
                                  <p:childTnLst>
                                    <p:cmd type="call" cmd="playFrom(0.0)">
                                      <p:cBhvr>
                                        <p:cTn id="46" dur="1217" fill="hold"/>
                                        <p:tgtEl>
                                          <p:spTgt spid="39"/>
                                        </p:tgtEl>
                                      </p:cBhvr>
                                    </p:cmd>
                                  </p:childTnLst>
                                </p:cTn>
                              </p:par>
                              <p:par>
                                <p:cTn id="47" presetID="10"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repeatCount="5000" fill="hold" display="0">
                  <p:stCondLst>
                    <p:cond delay="indefinite"/>
                  </p:stCondLst>
                </p:cTn>
                <p:tgtEl>
                  <p:spTgt spid="39"/>
                </p:tgtEl>
              </p:cMediaNode>
            </p:video>
          </p:childTnLst>
        </p:cTn>
      </p:par>
    </p:tnLst>
    <p:bldLst>
      <p:bldP spid="91" grpId="0"/>
      <p:bldP spid="36" grpId="0"/>
      <p:bldP spid="38" grpId="0"/>
      <p:bldP spid="46" grpId="0"/>
      <p:bldP spid="47" grpId="0"/>
      <p:bldP spid="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a:extLst>
              <a:ext uri="{FF2B5EF4-FFF2-40B4-BE49-F238E27FC236}">
                <a16:creationId xmlns:a16="http://schemas.microsoft.com/office/drawing/2014/main" id="{E4C2ACCD-04F9-A6C6-F1DF-98072D5419B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5383" y="50060"/>
            <a:ext cx="4049437" cy="279182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69B52F9D-CDF9-DDBC-69A0-ABEF79EBDFD9}"/>
              </a:ext>
            </a:extLst>
          </p:cNvPr>
          <p:cNvGrpSpPr/>
          <p:nvPr/>
        </p:nvGrpSpPr>
        <p:grpSpPr>
          <a:xfrm>
            <a:off x="3411596" y="264341"/>
            <a:ext cx="4882044" cy="2643586"/>
            <a:chOff x="3411596" y="264341"/>
            <a:chExt cx="4882044" cy="2643586"/>
          </a:xfrm>
        </p:grpSpPr>
        <p:pic>
          <p:nvPicPr>
            <p:cNvPr id="16" name="Picture 2" descr="The calculated band structure of a) graphite-2 H and b) graphene. |  Download Scientific Diagram">
              <a:hlinkClick r:id="rId3"/>
              <a:extLst>
                <a:ext uri="{FF2B5EF4-FFF2-40B4-BE49-F238E27FC236}">
                  <a16:creationId xmlns:a16="http://schemas.microsoft.com/office/drawing/2014/main" id="{7C2655B9-C7FB-D761-3692-8C71B6D7645F}"/>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 t="1111" r="-8167" b="50000"/>
            <a:stretch/>
          </p:blipFill>
          <p:spPr bwMode="auto">
            <a:xfrm>
              <a:off x="3411596" y="264341"/>
              <a:ext cx="4882044" cy="26435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FCD6248-3D0C-8811-3F86-BD4C8C731DDA}"/>
                </a:ext>
              </a:extLst>
            </p:cNvPr>
            <p:cNvSpPr/>
            <p:nvPr/>
          </p:nvSpPr>
          <p:spPr>
            <a:xfrm>
              <a:off x="4164749" y="1359462"/>
              <a:ext cx="3673738" cy="501705"/>
            </a:xfrm>
            <a:prstGeom prst="rect">
              <a:avLst/>
            </a:prstGeom>
            <a:solidFill>
              <a:schemeClr val="accent6">
                <a:lumMod val="20000"/>
                <a:lumOff val="80000"/>
                <a:alpha val="593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9" name="TextBox 18">
            <a:extLst>
              <a:ext uri="{FF2B5EF4-FFF2-40B4-BE49-F238E27FC236}">
                <a16:creationId xmlns:a16="http://schemas.microsoft.com/office/drawing/2014/main" id="{67C55697-2A1D-3540-2202-017297F50ED3}"/>
              </a:ext>
            </a:extLst>
          </p:cNvPr>
          <p:cNvSpPr txBox="1"/>
          <p:nvPr/>
        </p:nvSpPr>
        <p:spPr>
          <a:xfrm>
            <a:off x="1561764" y="1799931"/>
            <a:ext cx="2128204" cy="923330"/>
          </a:xfrm>
          <a:prstGeom prst="rect">
            <a:avLst/>
          </a:prstGeom>
          <a:solidFill>
            <a:schemeClr val="accent6">
              <a:lumMod val="20000"/>
              <a:lumOff val="80000"/>
            </a:schemeClr>
          </a:solidFill>
          <a:ln>
            <a:solidFill>
              <a:schemeClr val="accent1"/>
            </a:solidFill>
          </a:ln>
        </p:spPr>
        <p:txBody>
          <a:bodyPr wrap="square">
            <a:spAutoFit/>
          </a:bodyPr>
          <a:lstStyle/>
          <a:p>
            <a:r>
              <a:rPr lang="en-US" sz="900" dirty="0">
                <a:solidFill>
                  <a:srgbClr val="FF0000"/>
                </a:solidFill>
                <a:latin typeface="Chalkboard" panose="03050602040202020205" pitchFamily="66" charset="77"/>
              </a:rPr>
              <a:t>This is the distance of FL to bottom of conduction band Considering that the pi bands are those contributing more to conduction in plane, I put here the bottom of the main pi bands (average) </a:t>
            </a:r>
            <a:endParaRPr lang="en-IT" sz="900" dirty="0">
              <a:solidFill>
                <a:srgbClr val="FF0000"/>
              </a:solidFill>
              <a:latin typeface="Chalkboard" panose="03050602040202020205" pitchFamily="66" charset="77"/>
            </a:endParaRPr>
          </a:p>
        </p:txBody>
      </p:sp>
      <p:cxnSp>
        <p:nvCxnSpPr>
          <p:cNvPr id="22" name="Straight Arrow Connector 21">
            <a:extLst>
              <a:ext uri="{FF2B5EF4-FFF2-40B4-BE49-F238E27FC236}">
                <a16:creationId xmlns:a16="http://schemas.microsoft.com/office/drawing/2014/main" id="{3CC44674-F92F-9A66-6731-273CE02748BF}"/>
              </a:ext>
            </a:extLst>
          </p:cNvPr>
          <p:cNvCxnSpPr>
            <a:cxnSpLocks/>
            <a:stCxn id="19" idx="3"/>
          </p:cNvCxnSpPr>
          <p:nvPr/>
        </p:nvCxnSpPr>
        <p:spPr>
          <a:xfrm flipV="1">
            <a:off x="3689968" y="1861167"/>
            <a:ext cx="474781" cy="40042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AA4DF3A-B2D0-EB98-6D31-515713A5862F}"/>
              </a:ext>
            </a:extLst>
          </p:cNvPr>
          <p:cNvCxnSpPr>
            <a:cxnSpLocks/>
            <a:endCxn id="19" idx="1"/>
          </p:cNvCxnSpPr>
          <p:nvPr/>
        </p:nvCxnSpPr>
        <p:spPr>
          <a:xfrm flipV="1">
            <a:off x="1343278" y="2261596"/>
            <a:ext cx="218486" cy="20774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BE97D01-EC50-572B-8760-FC63B345C4CD}"/>
              </a:ext>
            </a:extLst>
          </p:cNvPr>
          <p:cNvSpPr txBox="1"/>
          <p:nvPr/>
        </p:nvSpPr>
        <p:spPr>
          <a:xfrm>
            <a:off x="0" y="0"/>
            <a:ext cx="8099910" cy="369332"/>
          </a:xfrm>
          <a:prstGeom prst="rect">
            <a:avLst/>
          </a:prstGeom>
          <a:noFill/>
        </p:spPr>
        <p:txBody>
          <a:bodyPr wrap="none" rtlCol="0">
            <a:spAutoFit/>
          </a:bodyPr>
          <a:lstStyle/>
          <a:p>
            <a:r>
              <a:rPr lang="en-IT" dirty="0">
                <a:solidFill>
                  <a:schemeClr val="tx2">
                    <a:lumMod val="75000"/>
                    <a:lumOff val="25000"/>
                  </a:schemeClr>
                </a:solidFill>
                <a:latin typeface="Chalkboard" panose="03050602040202020205" pitchFamily="66" charset="77"/>
              </a:rPr>
              <a:t>14 Novembre 2024.     </a:t>
            </a:r>
            <a:r>
              <a:rPr lang="en-IT" b="1" dirty="0">
                <a:solidFill>
                  <a:schemeClr val="tx2">
                    <a:lumMod val="75000"/>
                    <a:lumOff val="25000"/>
                  </a:schemeClr>
                </a:solidFill>
                <a:latin typeface="Chalkboard" panose="03050602040202020205" pitchFamily="66" charset="77"/>
              </a:rPr>
              <a:t>Input for GRAPHITE/graphene: q parallel to plane</a:t>
            </a:r>
          </a:p>
        </p:txBody>
      </p:sp>
      <p:sp>
        <p:nvSpPr>
          <p:cNvPr id="6" name="TextBox 5">
            <a:extLst>
              <a:ext uri="{FF2B5EF4-FFF2-40B4-BE49-F238E27FC236}">
                <a16:creationId xmlns:a16="http://schemas.microsoft.com/office/drawing/2014/main" id="{805DF09C-A8BC-5393-1E7D-B28D740C0E61}"/>
              </a:ext>
            </a:extLst>
          </p:cNvPr>
          <p:cNvSpPr txBox="1"/>
          <p:nvPr/>
        </p:nvSpPr>
        <p:spPr>
          <a:xfrm>
            <a:off x="91035" y="369332"/>
            <a:ext cx="4683266" cy="6494085"/>
          </a:xfrm>
          <a:prstGeom prst="rect">
            <a:avLst/>
          </a:prstGeom>
          <a:noFill/>
        </p:spPr>
        <p:txBody>
          <a:bodyPr wrap="square">
            <a:spAutoFit/>
          </a:bodyPr>
          <a:lstStyle/>
          <a:p>
            <a:r>
              <a:rPr lang="en-GB" sz="1300" dirty="0" err="1"/>
              <a:t>graphite.yaml</a:t>
            </a:r>
            <a:endParaRPr lang="en-IT" sz="1300" dirty="0"/>
          </a:p>
          <a:p>
            <a:endParaRPr lang="en-IT" sz="1300" dirty="0"/>
          </a:p>
          <a:p>
            <a:r>
              <a:rPr lang="en-IT" sz="1300" dirty="0"/>
              <a:t>name:           graphite</a:t>
            </a:r>
          </a:p>
          <a:p>
            <a:r>
              <a:rPr lang="en-IT" sz="1300" dirty="0"/>
              <a:t>density:        2.2600 g/cm³</a:t>
            </a:r>
          </a:p>
          <a:p>
            <a:endParaRPr lang="en-IT" sz="1300" dirty="0"/>
          </a:p>
          <a:p>
            <a:r>
              <a:rPr lang="en-IT" sz="1300" dirty="0"/>
              <a:t>elements:</a:t>
            </a:r>
          </a:p>
          <a:p>
            <a:r>
              <a:rPr lang="en-IT" sz="1300" dirty="0"/>
              <a:t>    C: { count: 1, Z:  6, M: 12.0116 g/mol }</a:t>
            </a:r>
          </a:p>
          <a:p>
            <a:endParaRPr lang="en-IT" sz="1300" dirty="0"/>
          </a:p>
          <a:p>
            <a:r>
              <a:rPr lang="en-IT" sz="1300" b="1" dirty="0"/>
              <a:t>band_structure:</a:t>
            </a:r>
          </a:p>
          <a:p>
            <a:r>
              <a:rPr lang="en-IT" sz="1300" dirty="0"/>
              <a:t>    model:      metal</a:t>
            </a:r>
          </a:p>
          <a:p>
            <a:r>
              <a:rPr lang="en-IT" sz="1300" dirty="0"/>
              <a:t>    </a:t>
            </a:r>
            <a:r>
              <a:rPr lang="en-IT" sz="1300" dirty="0">
                <a:solidFill>
                  <a:schemeClr val="accent6">
                    <a:lumMod val="75000"/>
                  </a:schemeClr>
                </a:solidFill>
              </a:rPr>
              <a:t>fermi:    7.5 eV </a:t>
            </a:r>
          </a:p>
          <a:p>
            <a:r>
              <a:rPr lang="en-IT" sz="1300" dirty="0">
                <a:solidFill>
                  <a:schemeClr val="accent4">
                    <a:lumMod val="75000"/>
                  </a:schemeClr>
                </a:solidFill>
              </a:rPr>
              <a:t>    work_function:   </a:t>
            </a:r>
          </a:p>
          <a:p>
            <a:r>
              <a:rPr lang="en-IT" sz="1300" dirty="0">
                <a:solidFill>
                  <a:schemeClr val="accent4">
                    <a:lumMod val="75000"/>
                  </a:schemeClr>
                </a:solidFill>
              </a:rPr>
              <a:t>    4.7-4.8 eV   </a:t>
            </a:r>
            <a:r>
              <a:rPr lang="en-IT" sz="1200" dirty="0">
                <a:solidFill>
                  <a:srgbClr val="FF0000"/>
                </a:solidFill>
              </a:rPr>
              <a:t> from basal plane, from different literature sources</a:t>
            </a:r>
          </a:p>
          <a:p>
            <a:endParaRPr lang="en-IT" sz="1300" dirty="0"/>
          </a:p>
          <a:p>
            <a:r>
              <a:rPr lang="en-IT" sz="1300" b="1" dirty="0"/>
              <a:t>optical:</a:t>
            </a:r>
          </a:p>
          <a:p>
            <a:r>
              <a:rPr lang="en-IT" sz="1300" dirty="0"/>
              <a:t>    df_file:    elf/df_graphite.dat</a:t>
            </a:r>
          </a:p>
          <a:p>
            <a:endParaRPr lang="en-IT" sz="1300" dirty="0"/>
          </a:p>
          <a:p>
            <a:r>
              <a:rPr lang="en-IT" sz="1300" b="1" dirty="0"/>
              <a:t>phonon:</a:t>
            </a:r>
          </a:p>
          <a:p>
            <a:r>
              <a:rPr lang="en-IT" sz="1300" dirty="0"/>
              <a:t>    </a:t>
            </a:r>
            <a:r>
              <a:rPr lang="en-IT" sz="1300" dirty="0">
                <a:solidFill>
                  <a:srgbClr val="E806FF"/>
                </a:solidFill>
              </a:rPr>
              <a:t>lattice:    2.461 Å</a:t>
            </a:r>
          </a:p>
          <a:p>
            <a:r>
              <a:rPr lang="en-IT" sz="1300" dirty="0">
                <a:solidFill>
                  <a:schemeClr val="accent2">
                    <a:lumMod val="75000"/>
                  </a:schemeClr>
                </a:solidFill>
              </a:rPr>
              <a:t>    m_dos:      1.0 m_e</a:t>
            </a:r>
          </a:p>
          <a:p>
            <a:r>
              <a:rPr lang="en-IT" sz="1300" dirty="0">
                <a:solidFill>
                  <a:schemeClr val="accent2">
                    <a:lumMod val="75000"/>
                  </a:schemeClr>
                </a:solidFill>
              </a:rPr>
              <a:t>    m_eff:      0.1 m_e</a:t>
            </a:r>
          </a:p>
          <a:p>
            <a:endParaRPr lang="en-IT" sz="1300" dirty="0"/>
          </a:p>
          <a:p>
            <a:r>
              <a:rPr lang="en-IT" sz="1300" dirty="0">
                <a:solidFill>
                  <a:srgbClr val="0070C0"/>
                </a:solidFill>
              </a:rPr>
              <a:t>    longitudinal:</a:t>
            </a:r>
          </a:p>
          <a:p>
            <a:r>
              <a:rPr lang="en-IT" sz="1300" dirty="0"/>
              <a:t>        </a:t>
            </a:r>
            <a:r>
              <a:rPr lang="en-IT" sz="1300" dirty="0">
                <a:solidFill>
                  <a:srgbClr val="0070C0"/>
                </a:solidFill>
              </a:rPr>
              <a:t>alpha:  3.0 e-7 m²/s</a:t>
            </a:r>
          </a:p>
          <a:p>
            <a:r>
              <a:rPr lang="en-IT" sz="1300" dirty="0">
                <a:solidFill>
                  <a:schemeClr val="accent4">
                    <a:lumMod val="75000"/>
                  </a:schemeClr>
                </a:solidFill>
              </a:rPr>
              <a:t>        c_s:    21000 m/s </a:t>
            </a:r>
          </a:p>
          <a:p>
            <a:r>
              <a:rPr lang="en-IT" sz="1300" dirty="0"/>
              <a:t>        </a:t>
            </a:r>
            <a:r>
              <a:rPr lang="en-IT" sz="1300" dirty="0">
                <a:solidFill>
                  <a:srgbClr val="0070C0"/>
                </a:solidFill>
              </a:rPr>
              <a:t>ac_def: 4.5-6.8-7.8 eV</a:t>
            </a:r>
          </a:p>
          <a:p>
            <a:endParaRPr lang="en-IT" sz="1300" dirty="0"/>
          </a:p>
          <a:p>
            <a:r>
              <a:rPr lang="en-IT" sz="1300" dirty="0">
                <a:solidFill>
                  <a:schemeClr val="bg1">
                    <a:lumMod val="50000"/>
                  </a:schemeClr>
                </a:solidFill>
              </a:rPr>
              <a:t>    transversal:</a:t>
            </a:r>
          </a:p>
          <a:p>
            <a:r>
              <a:rPr lang="en-IT" sz="1300" dirty="0"/>
              <a:t>        </a:t>
            </a:r>
            <a:r>
              <a:rPr lang="en-IT" sz="1300" dirty="0">
                <a:solidFill>
                  <a:schemeClr val="bg1">
                    <a:lumMod val="50000"/>
                  </a:schemeClr>
                </a:solidFill>
              </a:rPr>
              <a:t>alpha:  4.0 e-7 m²/s</a:t>
            </a:r>
          </a:p>
          <a:p>
            <a:r>
              <a:rPr lang="en-IT" sz="1300" dirty="0"/>
              <a:t>        </a:t>
            </a:r>
            <a:r>
              <a:rPr lang="en-IT" sz="1300" dirty="0">
                <a:solidFill>
                  <a:schemeClr val="bg1">
                    <a:lumMod val="50000"/>
                  </a:schemeClr>
                </a:solidFill>
              </a:rPr>
              <a:t>c_s:    13800 m/s</a:t>
            </a:r>
          </a:p>
          <a:p>
            <a:r>
              <a:rPr lang="en-IT" sz="1300" dirty="0">
                <a:solidFill>
                  <a:schemeClr val="bg1">
                    <a:lumMod val="50000"/>
                  </a:schemeClr>
                </a:solidFill>
              </a:rPr>
              <a:t>        ac_def: 4.5-6.8-7.8 eV</a:t>
            </a:r>
          </a:p>
        </p:txBody>
      </p:sp>
      <p:sp>
        <p:nvSpPr>
          <p:cNvPr id="35" name="Rectangle 34">
            <a:extLst>
              <a:ext uri="{FF2B5EF4-FFF2-40B4-BE49-F238E27FC236}">
                <a16:creationId xmlns:a16="http://schemas.microsoft.com/office/drawing/2014/main" id="{8431B4DA-569B-A053-A910-E76F720BBA0C}"/>
              </a:ext>
            </a:extLst>
          </p:cNvPr>
          <p:cNvSpPr/>
          <p:nvPr/>
        </p:nvSpPr>
        <p:spPr>
          <a:xfrm>
            <a:off x="91035" y="3155894"/>
            <a:ext cx="3679854" cy="501706"/>
          </a:xfrm>
          <a:prstGeom prst="rect">
            <a:avLst/>
          </a:prstGeom>
          <a:solidFill>
            <a:schemeClr val="tx2">
              <a:lumMod val="10000"/>
              <a:lumOff val="90000"/>
              <a:alpha val="3308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7" name="TextBox 36">
            <a:extLst>
              <a:ext uri="{FF2B5EF4-FFF2-40B4-BE49-F238E27FC236}">
                <a16:creationId xmlns:a16="http://schemas.microsoft.com/office/drawing/2014/main" id="{395DAB8D-AD3E-987F-8039-AC93DED85B87}"/>
              </a:ext>
            </a:extLst>
          </p:cNvPr>
          <p:cNvSpPr txBox="1"/>
          <p:nvPr/>
        </p:nvSpPr>
        <p:spPr>
          <a:xfrm>
            <a:off x="2336611" y="3152001"/>
            <a:ext cx="1353357" cy="461665"/>
          </a:xfrm>
          <a:prstGeom prst="rect">
            <a:avLst/>
          </a:prstGeom>
          <a:noFill/>
        </p:spPr>
        <p:txBody>
          <a:bodyPr wrap="square">
            <a:spAutoFit/>
          </a:bodyPr>
          <a:lstStyle/>
          <a:p>
            <a:r>
              <a:rPr lang="en-GB" sz="1200" dirty="0">
                <a:solidFill>
                  <a:srgbClr val="FF0000"/>
                </a:solidFill>
              </a:rPr>
              <a:t>D</a:t>
            </a:r>
            <a:r>
              <a:rPr lang="en-IT" sz="1200" dirty="0">
                <a:solidFill>
                  <a:srgbClr val="FF0000"/>
                </a:solidFill>
              </a:rPr>
              <a:t>iscussed in next slides</a:t>
            </a:r>
            <a:endParaRPr lang="en-IT" sz="1200" dirty="0"/>
          </a:p>
        </p:txBody>
      </p:sp>
      <p:sp>
        <p:nvSpPr>
          <p:cNvPr id="38" name="TextBox 37">
            <a:extLst>
              <a:ext uri="{FF2B5EF4-FFF2-40B4-BE49-F238E27FC236}">
                <a16:creationId xmlns:a16="http://schemas.microsoft.com/office/drawing/2014/main" id="{C1D65482-A7CA-2C07-C762-AF96E4064827}"/>
              </a:ext>
            </a:extLst>
          </p:cNvPr>
          <p:cNvSpPr txBox="1"/>
          <p:nvPr/>
        </p:nvSpPr>
        <p:spPr>
          <a:xfrm>
            <a:off x="3818767" y="3009781"/>
            <a:ext cx="8373233" cy="1015663"/>
          </a:xfrm>
          <a:prstGeom prst="rect">
            <a:avLst/>
          </a:prstGeom>
          <a:solidFill>
            <a:schemeClr val="accent5">
              <a:lumMod val="20000"/>
              <a:lumOff val="80000"/>
              <a:alpha val="35000"/>
            </a:schemeClr>
          </a:solidFill>
          <a:ln>
            <a:solidFill>
              <a:srgbClr val="C00000"/>
            </a:solidFill>
          </a:ln>
        </p:spPr>
        <p:txBody>
          <a:bodyPr wrap="square" rtlCol="0">
            <a:spAutoFit/>
          </a:bodyPr>
          <a:lstStyle/>
          <a:p>
            <a:r>
              <a:rPr lang="en-IT" sz="1200" dirty="0">
                <a:solidFill>
                  <a:srgbClr val="FF0000"/>
                </a:solidFill>
                <a:latin typeface="Chalkboard" panose="03050602040202020205" pitchFamily="66" charset="77"/>
              </a:rPr>
              <a:t>NB: this is the a lattice constant (</a:t>
            </a:r>
            <a:r>
              <a:rPr lang="en-IT" sz="1200" b="1" dirty="0">
                <a:solidFill>
                  <a:srgbClr val="FF0000"/>
                </a:solidFill>
                <a:latin typeface="Chalkboard" panose="03050602040202020205" pitchFamily="66" charset="77"/>
              </a:rPr>
              <a:t>in-plane</a:t>
            </a:r>
            <a:r>
              <a:rPr lang="en-IT" sz="1200" dirty="0">
                <a:solidFill>
                  <a:srgbClr val="FF0000"/>
                </a:solidFill>
                <a:latin typeface="Chalkboard" panose="03050602040202020205" pitchFamily="66" charset="77"/>
              </a:rPr>
              <a:t>) but I’m not really sure what should be put here. </a:t>
            </a:r>
            <a:r>
              <a:rPr lang="en-GB" sz="1200" dirty="0">
                <a:solidFill>
                  <a:srgbClr val="FF0000"/>
                </a:solidFill>
                <a:latin typeface="Chalkboard" panose="03050602040202020205" pitchFamily="66" charset="77"/>
              </a:rPr>
              <a:t>F</a:t>
            </a:r>
            <a:r>
              <a:rPr lang="en-IT" sz="1200" dirty="0">
                <a:solidFill>
                  <a:srgbClr val="FF0000"/>
                </a:solidFill>
                <a:latin typeface="Chalkboard" panose="03050602040202020205" pitchFamily="66" charset="77"/>
              </a:rPr>
              <a:t>irst of all, due to anisotropy, the out of plane lattice constant is much larger (6.708). </a:t>
            </a:r>
            <a:r>
              <a:rPr lang="en-GB" sz="1200" dirty="0">
                <a:solidFill>
                  <a:srgbClr val="FF0000"/>
                </a:solidFill>
                <a:latin typeface="Chalkboard" panose="03050602040202020205" pitchFamily="66" charset="77"/>
              </a:rPr>
              <a:t>S</a:t>
            </a:r>
            <a:r>
              <a:rPr lang="en-IT" sz="1200" dirty="0">
                <a:solidFill>
                  <a:srgbClr val="FF0000"/>
                </a:solidFill>
                <a:latin typeface="Chalkboard" panose="03050602040202020205" pitchFamily="66" charset="77"/>
              </a:rPr>
              <a:t>econd, graphite has 2 atoms per cell, and symmetry of the crystal is not given anywhere.  </a:t>
            </a:r>
            <a:r>
              <a:rPr lang="en-GB" sz="1200" dirty="0">
                <a:solidFill>
                  <a:srgbClr val="FF0000"/>
                </a:solidFill>
                <a:latin typeface="Chalkboard" panose="03050602040202020205" pitchFamily="66" charset="77"/>
              </a:rPr>
              <a:t>T</a:t>
            </a:r>
            <a:r>
              <a:rPr lang="en-IT" sz="1200" dirty="0">
                <a:solidFill>
                  <a:srgbClr val="FF0000"/>
                </a:solidFill>
                <a:latin typeface="Chalkboard" panose="03050602040202020205" pitchFamily="66" charset="77"/>
              </a:rPr>
              <a:t>herefore, if one has to put a single value here, that should probably be </a:t>
            </a:r>
            <a:r>
              <a:rPr lang="en-IT" sz="1200" b="1" dirty="0">
                <a:solidFill>
                  <a:srgbClr val="FF0000"/>
                </a:solidFill>
                <a:latin typeface="Chalkboard" panose="03050602040202020205" pitchFamily="66" charset="77"/>
              </a:rPr>
              <a:t>1.42, that is the C-C distance</a:t>
            </a:r>
            <a:r>
              <a:rPr lang="en-IT" sz="1200" dirty="0">
                <a:solidFill>
                  <a:srgbClr val="FF0000"/>
                </a:solidFill>
                <a:latin typeface="Chalkboard" panose="03050602040202020205" pitchFamily="66" charset="77"/>
              </a:rPr>
              <a:t>. </a:t>
            </a:r>
            <a:r>
              <a:rPr lang="en-US" sz="1200" dirty="0">
                <a:solidFill>
                  <a:srgbClr val="FF0000"/>
                </a:solidFill>
                <a:latin typeface="Chalkboard" panose="03050602040202020205" pitchFamily="66" charset="77"/>
              </a:rPr>
              <a:t> It is possible that an effective lattice constant to be used for in plane calculation is more around 2 angstrom. </a:t>
            </a:r>
            <a:endParaRPr lang="en-IT" sz="1200" dirty="0">
              <a:solidFill>
                <a:srgbClr val="FF0000"/>
              </a:solidFill>
              <a:latin typeface="Chalkboard" panose="03050602040202020205" pitchFamily="66" charset="77"/>
            </a:endParaRPr>
          </a:p>
        </p:txBody>
      </p:sp>
      <p:cxnSp>
        <p:nvCxnSpPr>
          <p:cNvPr id="40" name="Straight Arrow Connector 39">
            <a:extLst>
              <a:ext uri="{FF2B5EF4-FFF2-40B4-BE49-F238E27FC236}">
                <a16:creationId xmlns:a16="http://schemas.microsoft.com/office/drawing/2014/main" id="{4A8A3391-6610-C7FD-B9E5-B5822E156E13}"/>
              </a:ext>
            </a:extLst>
          </p:cNvPr>
          <p:cNvCxnSpPr>
            <a:cxnSpLocks/>
            <a:endCxn id="38" idx="1"/>
          </p:cNvCxnSpPr>
          <p:nvPr/>
        </p:nvCxnSpPr>
        <p:spPr>
          <a:xfrm flipV="1">
            <a:off x="1469716" y="3517613"/>
            <a:ext cx="2349051" cy="548565"/>
          </a:xfrm>
          <a:prstGeom prst="straightConnector1">
            <a:avLst/>
          </a:prstGeom>
          <a:ln>
            <a:solidFill>
              <a:srgbClr val="E806FF"/>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E811C6C8-5767-CBC7-ED93-87E53F38861F}"/>
              </a:ext>
            </a:extLst>
          </p:cNvPr>
          <p:cNvSpPr txBox="1"/>
          <p:nvPr/>
        </p:nvSpPr>
        <p:spPr>
          <a:xfrm>
            <a:off x="1815001" y="4045657"/>
            <a:ext cx="10376999" cy="830997"/>
          </a:xfrm>
          <a:prstGeom prst="rect">
            <a:avLst/>
          </a:prstGeom>
          <a:solidFill>
            <a:schemeClr val="accent2">
              <a:lumMod val="20000"/>
              <a:lumOff val="80000"/>
              <a:alpha val="35000"/>
            </a:schemeClr>
          </a:solidFill>
          <a:ln>
            <a:solidFill>
              <a:srgbClr val="C00000"/>
            </a:solidFill>
          </a:ln>
        </p:spPr>
        <p:txBody>
          <a:bodyPr wrap="square" rtlCol="0">
            <a:spAutoFit/>
          </a:bodyPr>
          <a:lstStyle/>
          <a:p>
            <a:r>
              <a:rPr lang="en-IT" sz="1200" dirty="0">
                <a:solidFill>
                  <a:schemeClr val="accent2">
                    <a:lumMod val="75000"/>
                  </a:schemeClr>
                </a:solidFill>
                <a:latin typeface="Chalkboard" panose="03050602040202020205" pitchFamily="66" charset="77"/>
              </a:rPr>
              <a:t>The effective masses m_eff for conduction bands are very small, 0.04-0.05 m</a:t>
            </a:r>
            <a:r>
              <a:rPr lang="en-IT" sz="1200" baseline="-25000" dirty="0">
                <a:solidFill>
                  <a:schemeClr val="accent2">
                    <a:lumMod val="75000"/>
                  </a:schemeClr>
                </a:solidFill>
                <a:latin typeface="Chalkboard" panose="03050602040202020205" pitchFamily="66" charset="77"/>
              </a:rPr>
              <a:t>e</a:t>
            </a:r>
            <a:r>
              <a:rPr lang="en-IT" sz="1200" dirty="0">
                <a:solidFill>
                  <a:schemeClr val="accent2">
                    <a:lumMod val="75000"/>
                  </a:schemeClr>
                </a:solidFill>
                <a:latin typeface="Chalkboard" panose="03050602040202020205" pitchFamily="66" charset="77"/>
              </a:rPr>
              <a:t>, but for graphite at K point, the effective mass approximation is poor. In the literature one often finds 0,87, but this is the mass associated to pi-sigma plasmon. Therefore, I’m not even sure of these values. I would try values in the range 0.05-0.5 for the second and ~1 for the first, but we </a:t>
            </a:r>
            <a:r>
              <a:rPr lang="en-IT" sz="1200" b="1" dirty="0">
                <a:solidFill>
                  <a:schemeClr val="accent2">
                    <a:lumMod val="75000"/>
                  </a:schemeClr>
                </a:solidFill>
                <a:latin typeface="Chalkboard" panose="03050602040202020205" pitchFamily="66" charset="77"/>
              </a:rPr>
              <a:t>need to search little more, and see exactly how the parameters are used   </a:t>
            </a:r>
          </a:p>
        </p:txBody>
      </p:sp>
      <p:pic>
        <p:nvPicPr>
          <p:cNvPr id="44" name="Picture 43" descr="A diagram of a graph&#10;&#10;Description automatically generated">
            <a:extLst>
              <a:ext uri="{FF2B5EF4-FFF2-40B4-BE49-F238E27FC236}">
                <a16:creationId xmlns:a16="http://schemas.microsoft.com/office/drawing/2014/main" id="{09CEC665-B57A-C193-4366-D895B2C5F491}"/>
              </a:ext>
            </a:extLst>
          </p:cNvPr>
          <p:cNvPicPr>
            <a:picLocks noChangeAspect="1"/>
          </p:cNvPicPr>
          <p:nvPr/>
        </p:nvPicPr>
        <p:blipFill>
          <a:blip r:embed="rId5"/>
          <a:stretch>
            <a:fillRect/>
          </a:stretch>
        </p:blipFill>
        <p:spPr>
          <a:xfrm>
            <a:off x="9204495" y="4896867"/>
            <a:ext cx="2951218" cy="1961132"/>
          </a:xfrm>
          <a:prstGeom prst="rect">
            <a:avLst/>
          </a:prstGeom>
        </p:spPr>
      </p:pic>
      <p:pic>
        <p:nvPicPr>
          <p:cNvPr id="3" name="Picture 2">
            <a:extLst>
              <a:ext uri="{FF2B5EF4-FFF2-40B4-BE49-F238E27FC236}">
                <a16:creationId xmlns:a16="http://schemas.microsoft.com/office/drawing/2014/main" id="{01DE760F-6FCA-36FD-FB33-EC994F5CFF90}"/>
              </a:ext>
            </a:extLst>
          </p:cNvPr>
          <p:cNvPicPr>
            <a:picLocks noChangeAspect="1"/>
          </p:cNvPicPr>
          <p:nvPr/>
        </p:nvPicPr>
        <p:blipFill>
          <a:blip r:embed="rId6"/>
          <a:stretch>
            <a:fillRect/>
          </a:stretch>
        </p:blipFill>
        <p:spPr>
          <a:xfrm>
            <a:off x="7592582" y="4724932"/>
            <a:ext cx="1781137" cy="2305001"/>
          </a:xfrm>
          <a:prstGeom prst="rect">
            <a:avLst/>
          </a:prstGeom>
        </p:spPr>
      </p:pic>
      <p:sp>
        <p:nvSpPr>
          <p:cNvPr id="4" name="TextBox 3">
            <a:extLst>
              <a:ext uri="{FF2B5EF4-FFF2-40B4-BE49-F238E27FC236}">
                <a16:creationId xmlns:a16="http://schemas.microsoft.com/office/drawing/2014/main" id="{3FB5F85B-B66D-F41C-4097-17B167297DC7}"/>
              </a:ext>
            </a:extLst>
          </p:cNvPr>
          <p:cNvSpPr txBox="1"/>
          <p:nvPr/>
        </p:nvSpPr>
        <p:spPr>
          <a:xfrm>
            <a:off x="2109011" y="5611791"/>
            <a:ext cx="5483571" cy="1200329"/>
          </a:xfrm>
          <a:prstGeom prst="rect">
            <a:avLst/>
          </a:prstGeom>
          <a:solidFill>
            <a:schemeClr val="bg1">
              <a:lumMod val="95000"/>
            </a:schemeClr>
          </a:solidFill>
          <a:ln>
            <a:solidFill>
              <a:schemeClr val="tx1"/>
            </a:solidFill>
          </a:ln>
        </p:spPr>
        <p:txBody>
          <a:bodyPr wrap="square" rtlCol="0">
            <a:spAutoFit/>
          </a:bodyPr>
          <a:lstStyle/>
          <a:p>
            <a:r>
              <a:rPr lang="en-GB" sz="1200" dirty="0">
                <a:solidFill>
                  <a:schemeClr val="tx1">
                    <a:lumMod val="75000"/>
                    <a:lumOff val="25000"/>
                  </a:schemeClr>
                </a:solidFill>
                <a:latin typeface="Chalkboard" panose="03050602040202020205" pitchFamily="66" charset="77"/>
              </a:rPr>
              <a:t>The </a:t>
            </a:r>
            <a:r>
              <a:rPr lang="en-GB" sz="1200" b="1" dirty="0">
                <a:solidFill>
                  <a:schemeClr val="tx1">
                    <a:lumMod val="75000"/>
                    <a:lumOff val="25000"/>
                  </a:schemeClr>
                </a:solidFill>
                <a:latin typeface="Chalkboard" panose="03050602040202020205" pitchFamily="66" charset="77"/>
              </a:rPr>
              <a:t>transverse sound speed</a:t>
            </a:r>
            <a:r>
              <a:rPr lang="en-GB" sz="1200" dirty="0">
                <a:solidFill>
                  <a:schemeClr val="tx1">
                    <a:lumMod val="75000"/>
                    <a:lumOff val="25000"/>
                  </a:schemeClr>
                </a:solidFill>
                <a:latin typeface="Chalkboard" panose="03050602040202020205" pitchFamily="66" charset="77"/>
              </a:rPr>
              <a:t> is defined only for TA (in plane polarization mode). For the ZA mode (out of plane polarization), it is null, since the dispersion is quadratic. Therefore the effective value of the “transverse sound” velocity may be smaller. </a:t>
            </a:r>
          </a:p>
          <a:p>
            <a:r>
              <a:rPr lang="en-GB" sz="1200" dirty="0">
                <a:solidFill>
                  <a:schemeClr val="tx1">
                    <a:lumMod val="75000"/>
                    <a:lumOff val="25000"/>
                  </a:schemeClr>
                </a:solidFill>
                <a:latin typeface="Chalkboard" panose="03050602040202020205" pitchFamily="66" charset="77"/>
              </a:rPr>
              <a:t>The alpha </a:t>
            </a:r>
            <a:r>
              <a:rPr lang="en-GB" sz="1200" dirty="0" err="1">
                <a:solidFill>
                  <a:schemeClr val="tx1">
                    <a:lumMod val="75000"/>
                    <a:lumOff val="25000"/>
                  </a:schemeClr>
                </a:solidFill>
                <a:latin typeface="Chalkboard" panose="03050602040202020205" pitchFamily="66" charset="77"/>
              </a:rPr>
              <a:t>parmeter</a:t>
            </a:r>
            <a:r>
              <a:rPr lang="en-GB" sz="1200" dirty="0">
                <a:solidFill>
                  <a:schemeClr val="tx1">
                    <a:lumMod val="75000"/>
                    <a:lumOff val="25000"/>
                  </a:schemeClr>
                </a:solidFill>
                <a:latin typeface="Chalkboard" panose="03050602040202020205" pitchFamily="66" charset="77"/>
              </a:rPr>
              <a:t> (curvature) is set to approximately reproduce the zone boundary acoustic branch bending (see plot aside)</a:t>
            </a:r>
            <a:endParaRPr lang="en-IT" sz="1200" b="1" dirty="0">
              <a:solidFill>
                <a:schemeClr val="accent2">
                  <a:lumMod val="75000"/>
                </a:schemeClr>
              </a:solidFill>
              <a:latin typeface="Chalkboard" panose="03050602040202020205" pitchFamily="66" charset="77"/>
            </a:endParaRPr>
          </a:p>
        </p:txBody>
      </p:sp>
      <p:sp>
        <p:nvSpPr>
          <p:cNvPr id="7" name="TextBox 6">
            <a:extLst>
              <a:ext uri="{FF2B5EF4-FFF2-40B4-BE49-F238E27FC236}">
                <a16:creationId xmlns:a16="http://schemas.microsoft.com/office/drawing/2014/main" id="{18A46CD8-51EC-482D-E23E-208CBC6FD408}"/>
              </a:ext>
            </a:extLst>
          </p:cNvPr>
          <p:cNvSpPr txBox="1"/>
          <p:nvPr/>
        </p:nvSpPr>
        <p:spPr>
          <a:xfrm>
            <a:off x="2100919" y="4914164"/>
            <a:ext cx="5483571" cy="646331"/>
          </a:xfrm>
          <a:prstGeom prst="rect">
            <a:avLst/>
          </a:prstGeom>
          <a:solidFill>
            <a:schemeClr val="bg1">
              <a:lumMod val="95000"/>
            </a:schemeClr>
          </a:solidFill>
          <a:ln>
            <a:solidFill>
              <a:schemeClr val="tx1"/>
            </a:solidFill>
          </a:ln>
        </p:spPr>
        <p:txBody>
          <a:bodyPr wrap="square" rtlCol="0">
            <a:spAutoFit/>
          </a:bodyPr>
          <a:lstStyle/>
          <a:p>
            <a:r>
              <a:rPr lang="en-GB" sz="1200" dirty="0">
                <a:solidFill>
                  <a:schemeClr val="tx1">
                    <a:lumMod val="75000"/>
                    <a:lumOff val="25000"/>
                  </a:schemeClr>
                </a:solidFill>
                <a:latin typeface="Chalkboard" panose="03050602040202020205" pitchFamily="66" charset="77"/>
              </a:rPr>
              <a:t>The acoustic </a:t>
            </a:r>
            <a:r>
              <a:rPr lang="en-GB" sz="1200" b="1" dirty="0">
                <a:solidFill>
                  <a:schemeClr val="tx1">
                    <a:lumMod val="75000"/>
                    <a:lumOff val="25000"/>
                  </a:schemeClr>
                </a:solidFill>
                <a:latin typeface="Chalkboard" panose="03050602040202020205" pitchFamily="66" charset="77"/>
              </a:rPr>
              <a:t>phonon deformation potential </a:t>
            </a:r>
            <a:r>
              <a:rPr lang="en-GB" sz="1200" b="1" dirty="0" err="1">
                <a:solidFill>
                  <a:schemeClr val="tx1">
                    <a:lumMod val="75000"/>
                    <a:lumOff val="25000"/>
                  </a:schemeClr>
                </a:solidFill>
                <a:latin typeface="Chalkboard" panose="03050602040202020205" pitchFamily="66" charset="77"/>
              </a:rPr>
              <a:t>ac_def</a:t>
            </a:r>
            <a:r>
              <a:rPr lang="en-GB" sz="1200" b="1" dirty="0">
                <a:solidFill>
                  <a:schemeClr val="tx1">
                    <a:lumMod val="75000"/>
                    <a:lumOff val="25000"/>
                  </a:schemeClr>
                </a:solidFill>
                <a:latin typeface="Chalkboard" panose="03050602040202020205" pitchFamily="66" charset="77"/>
              </a:rPr>
              <a:t> </a:t>
            </a:r>
            <a:r>
              <a:rPr lang="en-GB" sz="1200" dirty="0">
                <a:solidFill>
                  <a:schemeClr val="tx1">
                    <a:lumMod val="75000"/>
                    <a:lumOff val="25000"/>
                  </a:schemeClr>
                </a:solidFill>
                <a:latin typeface="Chalkboard" panose="03050602040202020205" pitchFamily="66" charset="77"/>
              </a:rPr>
              <a:t>was taken from estimates on </a:t>
            </a:r>
            <a:r>
              <a:rPr lang="en-GB" sz="1200" i="1" dirty="0">
                <a:solidFill>
                  <a:schemeClr val="tx1">
                    <a:lumMod val="75000"/>
                    <a:lumOff val="25000"/>
                  </a:schemeClr>
                </a:solidFill>
                <a:latin typeface="Chalkboard" panose="03050602040202020205" pitchFamily="66" charset="77"/>
              </a:rPr>
              <a:t>graphene</a:t>
            </a:r>
            <a:r>
              <a:rPr lang="en-GB" sz="1200" dirty="0">
                <a:solidFill>
                  <a:schemeClr val="tx1">
                    <a:lumMod val="75000"/>
                    <a:lumOff val="25000"/>
                  </a:schemeClr>
                </a:solidFill>
                <a:latin typeface="Chalkboard" panose="03050602040202020205" pitchFamily="66" charset="77"/>
              </a:rPr>
              <a:t>, giving effective isotropic values. Therefore the same value is used for the two branches</a:t>
            </a:r>
            <a:endParaRPr lang="en-IT" sz="1200" dirty="0">
              <a:solidFill>
                <a:schemeClr val="accent2">
                  <a:lumMod val="75000"/>
                </a:schemeClr>
              </a:solidFill>
              <a:latin typeface="Chalkboard" panose="03050602040202020205" pitchFamily="66" charset="77"/>
            </a:endParaRPr>
          </a:p>
        </p:txBody>
      </p:sp>
    </p:spTree>
    <p:extLst>
      <p:ext uri="{BB962C8B-B14F-4D97-AF65-F5344CB8AC3E}">
        <p14:creationId xmlns:p14="http://schemas.microsoft.com/office/powerpoint/2010/main" val="596881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olecule&#10;&#10;Description automatically generated">
            <a:extLst>
              <a:ext uri="{FF2B5EF4-FFF2-40B4-BE49-F238E27FC236}">
                <a16:creationId xmlns:a16="http://schemas.microsoft.com/office/drawing/2014/main" id="{E9B2B538-0DD9-C52F-415E-32EF0E389686}"/>
              </a:ext>
            </a:extLst>
          </p:cNvPr>
          <p:cNvPicPr>
            <a:picLocks noChangeAspect="1"/>
          </p:cNvPicPr>
          <p:nvPr/>
        </p:nvPicPr>
        <p:blipFill>
          <a:blip r:embed="rId2"/>
          <a:srcRect l="9561" t="11040" r="33302" b="11277"/>
          <a:stretch/>
        </p:blipFill>
        <p:spPr>
          <a:xfrm rot="5400000">
            <a:off x="8149080" y="2529682"/>
            <a:ext cx="3813610" cy="4058883"/>
          </a:xfrm>
          <a:prstGeom prst="rect">
            <a:avLst/>
          </a:prstGeom>
          <a:ln>
            <a:noFill/>
          </a:ln>
          <a:effectLst>
            <a:softEdge rad="112500"/>
          </a:effectLst>
        </p:spPr>
      </p:pic>
      <p:sp>
        <p:nvSpPr>
          <p:cNvPr id="2" name="TextBox 1">
            <a:extLst>
              <a:ext uri="{FF2B5EF4-FFF2-40B4-BE49-F238E27FC236}">
                <a16:creationId xmlns:a16="http://schemas.microsoft.com/office/drawing/2014/main" id="{A0A93D32-F3D2-38F2-4FD8-9B3A70640EC4}"/>
              </a:ext>
            </a:extLst>
          </p:cNvPr>
          <p:cNvSpPr txBox="1"/>
          <p:nvPr/>
        </p:nvSpPr>
        <p:spPr>
          <a:xfrm>
            <a:off x="15353" y="34112"/>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Outline</a:t>
            </a:r>
            <a:endParaRPr lang="en-GB" sz="3200" dirty="0">
              <a:latin typeface="Chalkboard" panose="03050602040202020205" pitchFamily="66" charset="77"/>
            </a:endParaRPr>
          </a:p>
        </p:txBody>
      </p:sp>
      <p:sp>
        <p:nvSpPr>
          <p:cNvPr id="3" name="TextBox 2">
            <a:extLst>
              <a:ext uri="{FF2B5EF4-FFF2-40B4-BE49-F238E27FC236}">
                <a16:creationId xmlns:a16="http://schemas.microsoft.com/office/drawing/2014/main" id="{58A8132C-B955-AC75-5E75-0049E197EDD6}"/>
              </a:ext>
            </a:extLst>
          </p:cNvPr>
          <p:cNvSpPr txBox="1"/>
          <p:nvPr/>
        </p:nvSpPr>
        <p:spPr>
          <a:xfrm>
            <a:off x="106673" y="618887"/>
            <a:ext cx="11861754" cy="4308872"/>
          </a:xfrm>
          <a:prstGeom prst="rect">
            <a:avLst/>
          </a:prstGeom>
          <a:noFill/>
        </p:spPr>
        <p:txBody>
          <a:bodyPr wrap="square">
            <a:spAutoFit/>
          </a:bodyPr>
          <a:lstStyle/>
          <a:p>
            <a:pPr marL="342900" indent="-342900">
              <a:buClr>
                <a:srgbClr val="019BC9"/>
              </a:buClr>
              <a:buFont typeface="Wingdings" pitchFamily="2" charset="2"/>
              <a:buChar char="ü"/>
            </a:pPr>
            <a:r>
              <a:rPr lang="en-GB" sz="2400" dirty="0">
                <a:latin typeface="Chalkboard" panose="03050602040202020205" pitchFamily="66" charset="77"/>
              </a:rPr>
              <a:t>What happens </a:t>
            </a:r>
            <a:r>
              <a:rPr lang="en-GB" sz="2400" i="1" dirty="0">
                <a:latin typeface="Chalkboard" panose="03050602040202020205" pitchFamily="66" charset="77"/>
              </a:rPr>
              <a:t>during</a:t>
            </a:r>
            <a:r>
              <a:rPr lang="en-GB" sz="2400" dirty="0">
                <a:latin typeface="Chalkboard" panose="03050602040202020205" pitchFamily="66" charset="77"/>
              </a:rPr>
              <a:t> 3H decay </a:t>
            </a:r>
          </a:p>
          <a:p>
            <a:pPr marL="800100" lvl="1" indent="-342900">
              <a:buClr>
                <a:srgbClr val="019BC9"/>
              </a:buClr>
              <a:buFont typeface="Wingdings" pitchFamily="2" charset="2"/>
              <a:buChar char="Ø"/>
            </a:pPr>
            <a:r>
              <a:rPr lang="en-GB" sz="2200" dirty="0">
                <a:latin typeface="Chalkboard" panose="03050602040202020205" pitchFamily="66" charset="77"/>
              </a:rPr>
              <a:t>Potential of tritium on graphene → quantum uncertainty corrections </a:t>
            </a:r>
          </a:p>
          <a:p>
            <a:pPr marL="800100" lvl="1" indent="-342900">
              <a:buClr>
                <a:srgbClr val="019BC9"/>
              </a:buClr>
              <a:buFont typeface="Wingdings" pitchFamily="2" charset="2"/>
              <a:buChar char="Ø"/>
            </a:pPr>
            <a:endParaRPr lang="en-GB" sz="2400" dirty="0">
              <a:latin typeface="Chalkboard" panose="03050602040202020205" pitchFamily="66" charset="77"/>
            </a:endParaRPr>
          </a:p>
          <a:p>
            <a:pPr marL="342900" indent="-342900">
              <a:buClr>
                <a:srgbClr val="019BC9"/>
              </a:buClr>
              <a:buFont typeface="Wingdings" pitchFamily="2" charset="2"/>
              <a:buChar char="ü"/>
            </a:pPr>
            <a:r>
              <a:rPr lang="en-GB" sz="2400" dirty="0">
                <a:latin typeface="Chalkboard" panose="03050602040202020205" pitchFamily="66" charset="77"/>
              </a:rPr>
              <a:t>What happens </a:t>
            </a:r>
            <a:r>
              <a:rPr lang="en-GB" sz="2400" i="1" dirty="0">
                <a:latin typeface="Chalkboard" panose="03050602040202020205" pitchFamily="66" charset="77"/>
              </a:rPr>
              <a:t>after</a:t>
            </a:r>
            <a:r>
              <a:rPr lang="en-GB" sz="2400" dirty="0">
                <a:latin typeface="Chalkboard" panose="03050602040202020205" pitchFamily="66" charset="77"/>
              </a:rPr>
              <a:t> decay(/capture)</a:t>
            </a:r>
          </a:p>
          <a:p>
            <a:pPr marL="800100" lvl="1" indent="-342900">
              <a:buClr>
                <a:srgbClr val="019BC9"/>
              </a:buClr>
              <a:buFont typeface="Wingdings" pitchFamily="2" charset="2"/>
              <a:buChar char="Ø"/>
            </a:pPr>
            <a:r>
              <a:rPr lang="en-GB" sz="2200" dirty="0">
                <a:latin typeface="Chalkboard" panose="03050602040202020205" pitchFamily="66" charset="77"/>
              </a:rPr>
              <a:t>Electronic structure relaxation </a:t>
            </a:r>
          </a:p>
          <a:p>
            <a:pPr marL="800100" lvl="1" indent="-342900">
              <a:buClr>
                <a:srgbClr val="019BC9"/>
              </a:buClr>
              <a:buFont typeface="Wingdings" pitchFamily="2" charset="2"/>
              <a:buChar char="Ø"/>
            </a:pPr>
            <a:r>
              <a:rPr lang="en-GB" sz="2200" dirty="0">
                <a:latin typeface="Chalkboard" panose="03050602040202020205" pitchFamily="66" charset="77"/>
              </a:rPr>
              <a:t>He dynamics and interaction with the material </a:t>
            </a:r>
          </a:p>
          <a:p>
            <a:pPr marL="800100" lvl="1" indent="-342900">
              <a:buClr>
                <a:srgbClr val="019BC9"/>
              </a:buClr>
              <a:buFont typeface="Wingdings" pitchFamily="2" charset="2"/>
              <a:buChar char="Ø"/>
            </a:pPr>
            <a:r>
              <a:rPr lang="en-GB" sz="2200" dirty="0">
                <a:latin typeface="Chalkboard" panose="03050602040202020205" pitchFamily="66" charset="77"/>
              </a:rPr>
              <a:t>Interaction of β electrons with the material </a:t>
            </a:r>
          </a:p>
          <a:p>
            <a:pPr lvl="1">
              <a:buClr>
                <a:srgbClr val="019BC9"/>
              </a:buClr>
            </a:pPr>
            <a:r>
              <a:rPr lang="en-GB" sz="2200" dirty="0">
                <a:latin typeface="Chalkboard" panose="03050602040202020205" pitchFamily="66" charset="77"/>
              </a:rPr>
              <a:t>          → Energy loss function &amp; MC simulations </a:t>
            </a:r>
          </a:p>
          <a:p>
            <a:pPr marL="342900" indent="-342900">
              <a:buClr>
                <a:srgbClr val="019BC9"/>
              </a:buClr>
              <a:buFont typeface="Wingdings" pitchFamily="2" charset="2"/>
              <a:buChar char="ü"/>
            </a:pPr>
            <a:endParaRPr lang="en-GB" sz="2400" dirty="0">
              <a:latin typeface="Chalkboard" panose="03050602040202020205" pitchFamily="66" charset="77"/>
            </a:endParaRPr>
          </a:p>
          <a:p>
            <a:pPr marL="342900" indent="-342900">
              <a:buClr>
                <a:srgbClr val="019BC9"/>
              </a:buClr>
              <a:buFont typeface="Wingdings" pitchFamily="2" charset="2"/>
              <a:buChar char="ü"/>
            </a:pPr>
            <a:r>
              <a:rPr lang="en-GB" sz="2400" dirty="0">
                <a:latin typeface="Chalkboard" panose="03050602040202020205" pitchFamily="66" charset="77"/>
              </a:rPr>
              <a:t>How do we optimize the material?</a:t>
            </a:r>
          </a:p>
          <a:p>
            <a:pPr marL="800100" lvl="1" indent="-342900">
              <a:buClr>
                <a:srgbClr val="019BC9"/>
              </a:buClr>
              <a:buFont typeface="Wingdings" pitchFamily="2" charset="2"/>
              <a:buChar char="Ø"/>
            </a:pPr>
            <a:r>
              <a:rPr lang="en-GB" sz="2200" dirty="0">
                <a:latin typeface="Chalkboard" panose="03050602040202020205" pitchFamily="66" charset="77"/>
              </a:rPr>
              <a:t>Structure of the nanoporous scaffold</a:t>
            </a:r>
          </a:p>
          <a:p>
            <a:pPr marL="800100" lvl="1" indent="-342900">
              <a:buClr>
                <a:srgbClr val="019BC9"/>
              </a:buClr>
              <a:buFont typeface="Wingdings" pitchFamily="2" charset="2"/>
              <a:buChar char="Ø"/>
            </a:pPr>
            <a:r>
              <a:rPr lang="en-GB" sz="2200" dirty="0">
                <a:latin typeface="Chalkboard" panose="03050602040202020205" pitchFamily="66" charset="77"/>
              </a:rPr>
              <a:t>Level of tritium loading &amp; distribution</a:t>
            </a:r>
          </a:p>
        </p:txBody>
      </p:sp>
      <p:pic>
        <p:nvPicPr>
          <p:cNvPr id="6" name="Picture 5">
            <a:extLst>
              <a:ext uri="{FF2B5EF4-FFF2-40B4-BE49-F238E27FC236}">
                <a16:creationId xmlns:a16="http://schemas.microsoft.com/office/drawing/2014/main" id="{07772539-72E6-9E93-B738-4704701A32C2}"/>
              </a:ext>
            </a:extLst>
          </p:cNvPr>
          <p:cNvPicPr>
            <a:picLocks noChangeAspect="1"/>
          </p:cNvPicPr>
          <p:nvPr/>
        </p:nvPicPr>
        <p:blipFill>
          <a:blip r:embed="rId3"/>
          <a:srcRect l="1951" r="4486"/>
          <a:stretch/>
        </p:blipFill>
        <p:spPr>
          <a:xfrm>
            <a:off x="8516651" y="1535609"/>
            <a:ext cx="3097084" cy="1046494"/>
          </a:xfrm>
          <a:prstGeom prst="rect">
            <a:avLst/>
          </a:prstGeom>
        </p:spPr>
      </p:pic>
      <p:pic>
        <p:nvPicPr>
          <p:cNvPr id="7" name="Picture 6" descr="A close-up of a grid&#10;&#10;Description automatically generated">
            <a:extLst>
              <a:ext uri="{FF2B5EF4-FFF2-40B4-BE49-F238E27FC236}">
                <a16:creationId xmlns:a16="http://schemas.microsoft.com/office/drawing/2014/main" id="{59E6259E-B718-8F06-76A5-34F8D0835541}"/>
              </a:ext>
            </a:extLst>
          </p:cNvPr>
          <p:cNvPicPr>
            <a:picLocks noChangeAspect="1"/>
          </p:cNvPicPr>
          <p:nvPr/>
        </p:nvPicPr>
        <p:blipFill rotWithShape="1">
          <a:blip r:embed="rId4"/>
          <a:srcRect t="21856"/>
          <a:stretch/>
        </p:blipFill>
        <p:spPr>
          <a:xfrm>
            <a:off x="4517458" y="4661637"/>
            <a:ext cx="3242882" cy="1830958"/>
          </a:xfrm>
          <a:prstGeom prst="rect">
            <a:avLst/>
          </a:prstGeom>
          <a:ln>
            <a:noFill/>
          </a:ln>
          <a:effectLst>
            <a:softEdge rad="167234"/>
          </a:effectLst>
        </p:spPr>
      </p:pic>
      <p:pic>
        <p:nvPicPr>
          <p:cNvPr id="8" name="Picture 7" descr="A close-up of several spheres&#10;&#10;Description automatically generated">
            <a:extLst>
              <a:ext uri="{FF2B5EF4-FFF2-40B4-BE49-F238E27FC236}">
                <a16:creationId xmlns:a16="http://schemas.microsoft.com/office/drawing/2014/main" id="{634B4045-D89E-B7E2-E0BC-32F5DD96FEBE}"/>
              </a:ext>
            </a:extLst>
          </p:cNvPr>
          <p:cNvPicPr>
            <a:picLocks noChangeAspect="1"/>
          </p:cNvPicPr>
          <p:nvPr/>
        </p:nvPicPr>
        <p:blipFill rotWithShape="1">
          <a:blip r:embed="rId5"/>
          <a:srcRect l="11950" t="28456" r="42064" b="27730"/>
          <a:stretch/>
        </p:blipFill>
        <p:spPr>
          <a:xfrm>
            <a:off x="1245103" y="4661637"/>
            <a:ext cx="3139304" cy="1850188"/>
          </a:xfrm>
          <a:prstGeom prst="rect">
            <a:avLst/>
          </a:prstGeom>
          <a:effectLst>
            <a:softEdge rad="167969"/>
          </a:effectLst>
        </p:spPr>
      </p:pic>
    </p:spTree>
    <p:extLst>
      <p:ext uri="{BB962C8B-B14F-4D97-AF65-F5344CB8AC3E}">
        <p14:creationId xmlns:p14="http://schemas.microsoft.com/office/powerpoint/2010/main" val="302162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027">
            <a:extLst>
              <a:ext uri="{FF2B5EF4-FFF2-40B4-BE49-F238E27FC236}">
                <a16:creationId xmlns:a16="http://schemas.microsoft.com/office/drawing/2014/main" id="{FE9DD784-1D97-FD36-EE9F-42041BC76579}"/>
              </a:ext>
            </a:extLst>
          </p:cNvPr>
          <p:cNvSpPr/>
          <p:nvPr/>
        </p:nvSpPr>
        <p:spPr>
          <a:xfrm>
            <a:off x="7639020" y="15324"/>
            <a:ext cx="4387536" cy="4279378"/>
          </a:xfrm>
          <a:prstGeom prst="rect">
            <a:avLst/>
          </a:prstGeom>
          <a:solidFill>
            <a:schemeClr val="accent5">
              <a:lumMod val="20000"/>
              <a:lumOff val="80000"/>
              <a:alpha val="57434"/>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indent="-228600">
              <a:buAutoNum type="arabicPeriod"/>
            </a:pPr>
            <a:endParaRPr lang="en-IT" sz="1800" dirty="0">
              <a:latin typeface="Chalkboard" panose="03050602040202020205" pitchFamily="66" charset="77"/>
            </a:endParaRPr>
          </a:p>
        </p:txBody>
      </p:sp>
      <p:grpSp>
        <p:nvGrpSpPr>
          <p:cNvPr id="57" name="Group 56">
            <a:extLst>
              <a:ext uri="{FF2B5EF4-FFF2-40B4-BE49-F238E27FC236}">
                <a16:creationId xmlns:a16="http://schemas.microsoft.com/office/drawing/2014/main" id="{2606DC7D-B51E-9C65-08E5-3148356EF788}"/>
              </a:ext>
            </a:extLst>
          </p:cNvPr>
          <p:cNvGrpSpPr/>
          <p:nvPr/>
        </p:nvGrpSpPr>
        <p:grpSpPr>
          <a:xfrm>
            <a:off x="165444" y="2524345"/>
            <a:ext cx="7530083" cy="1171811"/>
            <a:chOff x="115311" y="1746846"/>
            <a:chExt cx="7255761" cy="1925911"/>
          </a:xfrm>
        </p:grpSpPr>
        <p:sp>
          <p:nvSpPr>
            <p:cNvPr id="54" name="Rectangle 53">
              <a:extLst>
                <a:ext uri="{FF2B5EF4-FFF2-40B4-BE49-F238E27FC236}">
                  <a16:creationId xmlns:a16="http://schemas.microsoft.com/office/drawing/2014/main" id="{203CCDA3-E585-20C9-1C53-7AD367350191}"/>
                </a:ext>
              </a:extLst>
            </p:cNvPr>
            <p:cNvSpPr/>
            <p:nvPr/>
          </p:nvSpPr>
          <p:spPr>
            <a:xfrm>
              <a:off x="115311" y="2849130"/>
              <a:ext cx="1694594" cy="823627"/>
            </a:xfrm>
            <a:prstGeom prst="rect">
              <a:avLst/>
            </a:prstGeom>
            <a:solidFill>
              <a:schemeClr val="accent5">
                <a:lumMod val="20000"/>
                <a:lumOff val="80000"/>
                <a:alpha val="57434"/>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56" name="Straight Arrow Connector 55">
              <a:extLst>
                <a:ext uri="{FF2B5EF4-FFF2-40B4-BE49-F238E27FC236}">
                  <a16:creationId xmlns:a16="http://schemas.microsoft.com/office/drawing/2014/main" id="{390C7193-1023-DE1D-50D2-80EAA1E4CFC3}"/>
                </a:ext>
              </a:extLst>
            </p:cNvPr>
            <p:cNvCxnSpPr>
              <a:cxnSpLocks/>
              <a:stCxn id="54" idx="3"/>
            </p:cNvCxnSpPr>
            <p:nvPr/>
          </p:nvCxnSpPr>
          <p:spPr>
            <a:xfrm flipV="1">
              <a:off x="1809905" y="1746846"/>
              <a:ext cx="5561167" cy="151409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DC8ECE60-D7AE-F2EB-61D1-E93B67E3C9FF}"/>
              </a:ext>
            </a:extLst>
          </p:cNvPr>
          <p:cNvGrpSpPr/>
          <p:nvPr/>
        </p:nvGrpSpPr>
        <p:grpSpPr>
          <a:xfrm>
            <a:off x="3156572" y="629974"/>
            <a:ext cx="4286756" cy="3315686"/>
            <a:chOff x="3503179" y="499544"/>
            <a:chExt cx="4286756" cy="3315686"/>
          </a:xfrm>
        </p:grpSpPr>
        <p:grpSp>
          <p:nvGrpSpPr>
            <p:cNvPr id="21" name="Group 20">
              <a:extLst>
                <a:ext uri="{FF2B5EF4-FFF2-40B4-BE49-F238E27FC236}">
                  <a16:creationId xmlns:a16="http://schemas.microsoft.com/office/drawing/2014/main" id="{CFB4C1EB-94D0-6824-D756-EFC552D75314}"/>
                </a:ext>
              </a:extLst>
            </p:cNvPr>
            <p:cNvGrpSpPr/>
            <p:nvPr/>
          </p:nvGrpSpPr>
          <p:grpSpPr>
            <a:xfrm>
              <a:off x="3503179" y="499544"/>
              <a:ext cx="4286756" cy="3315686"/>
              <a:chOff x="3503179" y="491452"/>
              <a:chExt cx="4286756" cy="3315686"/>
            </a:xfrm>
          </p:grpSpPr>
          <p:grpSp>
            <p:nvGrpSpPr>
              <p:cNvPr id="19" name="Group 18">
                <a:extLst>
                  <a:ext uri="{FF2B5EF4-FFF2-40B4-BE49-F238E27FC236}">
                    <a16:creationId xmlns:a16="http://schemas.microsoft.com/office/drawing/2014/main" id="{BA8AF187-158A-46A8-3330-86A148A0F660}"/>
                  </a:ext>
                </a:extLst>
              </p:cNvPr>
              <p:cNvGrpSpPr/>
              <p:nvPr/>
            </p:nvGrpSpPr>
            <p:grpSpPr>
              <a:xfrm>
                <a:off x="3503179" y="491452"/>
                <a:ext cx="4286756" cy="3315686"/>
                <a:chOff x="3609042" y="871777"/>
                <a:chExt cx="4286756" cy="3315686"/>
              </a:xfrm>
            </p:grpSpPr>
            <p:grpSp>
              <p:nvGrpSpPr>
                <p:cNvPr id="16" name="Group 15">
                  <a:extLst>
                    <a:ext uri="{FF2B5EF4-FFF2-40B4-BE49-F238E27FC236}">
                      <a16:creationId xmlns:a16="http://schemas.microsoft.com/office/drawing/2014/main" id="{038421AD-577F-BD18-8EE8-CF1EF5D4BC73}"/>
                    </a:ext>
                  </a:extLst>
                </p:cNvPr>
                <p:cNvGrpSpPr/>
                <p:nvPr/>
              </p:nvGrpSpPr>
              <p:grpSpPr>
                <a:xfrm>
                  <a:off x="3609042" y="922493"/>
                  <a:ext cx="4286756" cy="3264970"/>
                  <a:chOff x="4652914" y="1653805"/>
                  <a:chExt cx="3508411" cy="2629245"/>
                </a:xfrm>
              </p:grpSpPr>
              <p:grpSp>
                <p:nvGrpSpPr>
                  <p:cNvPr id="14" name="Group 13">
                    <a:extLst>
                      <a:ext uri="{FF2B5EF4-FFF2-40B4-BE49-F238E27FC236}">
                        <a16:creationId xmlns:a16="http://schemas.microsoft.com/office/drawing/2014/main" id="{D79B4431-77BF-56EF-09C4-72C27007940E}"/>
                      </a:ext>
                    </a:extLst>
                  </p:cNvPr>
                  <p:cNvGrpSpPr/>
                  <p:nvPr/>
                </p:nvGrpSpPr>
                <p:grpSpPr>
                  <a:xfrm>
                    <a:off x="4652914" y="1653805"/>
                    <a:ext cx="3508411" cy="2629245"/>
                    <a:chOff x="4636730" y="1681314"/>
                    <a:chExt cx="3508411" cy="2629245"/>
                  </a:xfrm>
                </p:grpSpPr>
                <p:pic>
                  <p:nvPicPr>
                    <p:cNvPr id="1026" name="Picture 2" descr="Color online) Band structure of bulk, unstrained silicon in the sp 3 d... |  Download Scientific Diagram">
                      <a:hlinkClick r:id="rId2"/>
                      <a:extLst>
                        <a:ext uri="{FF2B5EF4-FFF2-40B4-BE49-F238E27FC236}">
                          <a16:creationId xmlns:a16="http://schemas.microsoft.com/office/drawing/2014/main" id="{A8B1959F-FC28-195D-6B78-A3964304D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730" y="1681314"/>
                      <a:ext cx="3508411" cy="2629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62F70CEE-177E-A7A7-9EDF-38062067BE76}"/>
                        </a:ext>
                      </a:extLst>
                    </p:cNvPr>
                    <p:cNvSpPr/>
                    <p:nvPr/>
                  </p:nvSpPr>
                  <p:spPr>
                    <a:xfrm>
                      <a:off x="5081798" y="2735108"/>
                      <a:ext cx="2694648" cy="80920"/>
                    </a:xfrm>
                    <a:prstGeom prst="rect">
                      <a:avLst/>
                    </a:prstGeom>
                    <a:solidFill>
                      <a:schemeClr val="accent1">
                        <a:lumMod val="20000"/>
                        <a:lumOff val="80000"/>
                        <a:alpha val="593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5" name="Rectangle 14">
                    <a:extLst>
                      <a:ext uri="{FF2B5EF4-FFF2-40B4-BE49-F238E27FC236}">
                        <a16:creationId xmlns:a16="http://schemas.microsoft.com/office/drawing/2014/main" id="{F543DCDD-5D9C-B85D-4DC4-7A42D3F6ED37}"/>
                      </a:ext>
                    </a:extLst>
                  </p:cNvPr>
                  <p:cNvSpPr/>
                  <p:nvPr/>
                </p:nvSpPr>
                <p:spPr>
                  <a:xfrm>
                    <a:off x="5097982" y="2788518"/>
                    <a:ext cx="2694648" cy="613361"/>
                  </a:xfrm>
                  <a:prstGeom prst="rect">
                    <a:avLst/>
                  </a:prstGeom>
                  <a:solidFill>
                    <a:schemeClr val="accent6">
                      <a:lumMod val="20000"/>
                      <a:lumOff val="80000"/>
                      <a:alpha val="593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8" name="TextBox 17">
                  <a:extLst>
                    <a:ext uri="{FF2B5EF4-FFF2-40B4-BE49-F238E27FC236}">
                      <a16:creationId xmlns:a16="http://schemas.microsoft.com/office/drawing/2014/main" id="{EEC06E38-E41E-71E6-2BA7-DFA90C03E27A}"/>
                    </a:ext>
                  </a:extLst>
                </p:cNvPr>
                <p:cNvSpPr txBox="1"/>
                <p:nvPr/>
              </p:nvSpPr>
              <p:spPr>
                <a:xfrm>
                  <a:off x="4087519" y="871777"/>
                  <a:ext cx="3423117" cy="369332"/>
                </a:xfrm>
                <a:prstGeom prst="rect">
                  <a:avLst/>
                </a:prstGeom>
                <a:noFill/>
              </p:spPr>
              <p:txBody>
                <a:bodyPr wrap="none" rtlCol="0">
                  <a:spAutoFit/>
                </a:bodyPr>
                <a:lstStyle/>
                <a:p>
                  <a:r>
                    <a:rPr lang="en-IT" dirty="0"/>
                    <a:t>Silicon electronic band structure</a:t>
                  </a:r>
                </a:p>
              </p:txBody>
            </p:sp>
          </p:grpSp>
          <p:sp>
            <p:nvSpPr>
              <p:cNvPr id="20" name="Left Brace 19">
                <a:extLst>
                  <a:ext uri="{FF2B5EF4-FFF2-40B4-BE49-F238E27FC236}">
                    <a16:creationId xmlns:a16="http://schemas.microsoft.com/office/drawing/2014/main" id="{335A92FB-14EE-CA92-BA4B-62C42A0BBC3B}"/>
                  </a:ext>
                </a:extLst>
              </p:cNvPr>
              <p:cNvSpPr/>
              <p:nvPr/>
            </p:nvSpPr>
            <p:spPr>
              <a:xfrm>
                <a:off x="4087821" y="1967324"/>
                <a:ext cx="195177" cy="888293"/>
              </a:xfrm>
              <a:prstGeom prst="leftBrace">
                <a:avLst>
                  <a:gd name="adj1" fmla="val 8333"/>
                  <a:gd name="adj2" fmla="val 54124"/>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IT"/>
              </a:p>
            </p:txBody>
          </p:sp>
        </p:grpSp>
        <p:sp>
          <p:nvSpPr>
            <p:cNvPr id="22" name="Left Brace 21">
              <a:extLst>
                <a:ext uri="{FF2B5EF4-FFF2-40B4-BE49-F238E27FC236}">
                  <a16:creationId xmlns:a16="http://schemas.microsoft.com/office/drawing/2014/main" id="{9514632B-1205-7ED0-95B6-5E690A3CE61C}"/>
                </a:ext>
              </a:extLst>
            </p:cNvPr>
            <p:cNvSpPr/>
            <p:nvPr/>
          </p:nvSpPr>
          <p:spPr>
            <a:xfrm>
              <a:off x="4750697" y="1850760"/>
              <a:ext cx="195177" cy="100484"/>
            </a:xfrm>
            <a:prstGeom prst="leftBrace">
              <a:avLst>
                <a:gd name="adj1" fmla="val 8333"/>
                <a:gd name="adj2" fmla="val 54124"/>
              </a:avLst>
            </a:prstGeom>
            <a:ln>
              <a:solidFill>
                <a:schemeClr val="tx2">
                  <a:lumMod val="75000"/>
                  <a:lumOff val="25000"/>
                </a:schemeClr>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IT"/>
            </a:p>
          </p:txBody>
        </p:sp>
      </p:grpSp>
      <p:sp>
        <p:nvSpPr>
          <p:cNvPr id="4" name="TextBox 3">
            <a:extLst>
              <a:ext uri="{FF2B5EF4-FFF2-40B4-BE49-F238E27FC236}">
                <a16:creationId xmlns:a16="http://schemas.microsoft.com/office/drawing/2014/main" id="{9EB1384B-17B7-6065-B2A8-0FA4413A5AFB}"/>
              </a:ext>
            </a:extLst>
          </p:cNvPr>
          <p:cNvSpPr txBox="1"/>
          <p:nvPr/>
        </p:nvSpPr>
        <p:spPr>
          <a:xfrm>
            <a:off x="0" y="0"/>
            <a:ext cx="7174785" cy="646331"/>
          </a:xfrm>
          <a:prstGeom prst="rect">
            <a:avLst/>
          </a:prstGeom>
          <a:noFill/>
        </p:spPr>
        <p:txBody>
          <a:bodyPr wrap="none" rtlCol="0">
            <a:spAutoFit/>
          </a:bodyPr>
          <a:lstStyle/>
          <a:p>
            <a:r>
              <a:rPr lang="en-IT" dirty="0">
                <a:solidFill>
                  <a:schemeClr val="tx2">
                    <a:lumMod val="75000"/>
                    <a:lumOff val="25000"/>
                  </a:schemeClr>
                </a:solidFill>
                <a:latin typeface="Chalkboard" panose="03050602040202020205" pitchFamily="66" charset="77"/>
              </a:rPr>
              <a:t>14 Novembre 2024.     </a:t>
            </a:r>
            <a:r>
              <a:rPr lang="en-IT" b="1" dirty="0">
                <a:solidFill>
                  <a:schemeClr val="tx2">
                    <a:lumMod val="75000"/>
                    <a:lumOff val="25000"/>
                  </a:schemeClr>
                </a:solidFill>
                <a:latin typeface="Chalkboard" panose="03050602040202020205" pitchFamily="66" charset="77"/>
              </a:rPr>
              <a:t>How does NEBULA represent the material</a:t>
            </a:r>
          </a:p>
          <a:p>
            <a:r>
              <a:rPr lang="en-IT" b="1" dirty="0">
                <a:solidFill>
                  <a:schemeClr val="tx2">
                    <a:lumMod val="75000"/>
                    <a:lumOff val="25000"/>
                  </a:schemeClr>
                </a:solidFill>
                <a:latin typeface="Chalkboard" panose="03050602040202020205" pitchFamily="66" charset="77"/>
              </a:rPr>
              <a:t>The case of SILICON</a:t>
            </a:r>
          </a:p>
        </p:txBody>
      </p:sp>
      <p:sp>
        <p:nvSpPr>
          <p:cNvPr id="5" name="TextBox 4">
            <a:extLst>
              <a:ext uri="{FF2B5EF4-FFF2-40B4-BE49-F238E27FC236}">
                <a16:creationId xmlns:a16="http://schemas.microsoft.com/office/drawing/2014/main" id="{D51F6DE2-383A-D7D2-FC9C-A7539795020D}"/>
              </a:ext>
            </a:extLst>
          </p:cNvPr>
          <p:cNvSpPr txBox="1"/>
          <p:nvPr/>
        </p:nvSpPr>
        <p:spPr>
          <a:xfrm>
            <a:off x="115311" y="641154"/>
            <a:ext cx="2226379" cy="369332"/>
          </a:xfrm>
          <a:prstGeom prst="rect">
            <a:avLst/>
          </a:prstGeom>
          <a:noFill/>
        </p:spPr>
        <p:txBody>
          <a:bodyPr wrap="none" rtlCol="0">
            <a:spAutoFit/>
          </a:bodyPr>
          <a:lstStyle/>
          <a:p>
            <a:r>
              <a:rPr lang="en-IT" b="1" dirty="0"/>
              <a:t>Silicon silicon.yaml</a:t>
            </a:r>
          </a:p>
        </p:txBody>
      </p:sp>
      <p:sp>
        <p:nvSpPr>
          <p:cNvPr id="7" name="TextBox 6">
            <a:extLst>
              <a:ext uri="{FF2B5EF4-FFF2-40B4-BE49-F238E27FC236}">
                <a16:creationId xmlns:a16="http://schemas.microsoft.com/office/drawing/2014/main" id="{DD083DB1-2FCB-B25F-14E9-4E0CB3EF938F}"/>
              </a:ext>
            </a:extLst>
          </p:cNvPr>
          <p:cNvSpPr txBox="1"/>
          <p:nvPr/>
        </p:nvSpPr>
        <p:spPr>
          <a:xfrm>
            <a:off x="115311" y="1010486"/>
            <a:ext cx="4286756" cy="5447645"/>
          </a:xfrm>
          <a:prstGeom prst="rect">
            <a:avLst/>
          </a:prstGeom>
          <a:noFill/>
        </p:spPr>
        <p:txBody>
          <a:bodyPr wrap="square">
            <a:spAutoFit/>
          </a:bodyPr>
          <a:lstStyle/>
          <a:p>
            <a:r>
              <a:rPr lang="en-IT" sz="1200" dirty="0"/>
              <a:t>name:           silicon</a:t>
            </a:r>
          </a:p>
          <a:p>
            <a:r>
              <a:rPr lang="en-IT" sz="1200" dirty="0"/>
              <a:t>density:        2.3290 g/cm³</a:t>
            </a:r>
          </a:p>
          <a:p>
            <a:endParaRPr lang="en-IT" sz="1200" dirty="0"/>
          </a:p>
          <a:p>
            <a:r>
              <a:rPr lang="en-IT" sz="1200" dirty="0"/>
              <a:t>elements:</a:t>
            </a:r>
          </a:p>
          <a:p>
            <a:r>
              <a:rPr lang="en-IT" sz="1200" dirty="0"/>
              <a:t>    Si: { count: 1, Z: 14, M: 28.0855 g/mol }</a:t>
            </a:r>
          </a:p>
          <a:p>
            <a:endParaRPr lang="en-IT" sz="1200" dirty="0"/>
          </a:p>
          <a:p>
            <a:r>
              <a:rPr lang="en-IT" sz="1200" b="1" dirty="0"/>
              <a:t>band_structure:</a:t>
            </a:r>
          </a:p>
          <a:p>
            <a:r>
              <a:rPr lang="en-IT" sz="1200" dirty="0"/>
              <a:t>    model:      semiconductor</a:t>
            </a:r>
          </a:p>
          <a:p>
            <a:r>
              <a:rPr lang="en-IT" sz="1200" dirty="0"/>
              <a:t>    </a:t>
            </a:r>
            <a:r>
              <a:rPr lang="en-IT" sz="1200" dirty="0">
                <a:solidFill>
                  <a:schemeClr val="accent6">
                    <a:lumMod val="75000"/>
                  </a:schemeClr>
                </a:solidFill>
              </a:rPr>
              <a:t>valence:    7.27 eV</a:t>
            </a:r>
          </a:p>
          <a:p>
            <a:r>
              <a:rPr lang="en-IT" sz="1200" dirty="0"/>
              <a:t>    </a:t>
            </a:r>
            <a:r>
              <a:rPr lang="en-IT" sz="1200" dirty="0">
                <a:solidFill>
                  <a:schemeClr val="accent4">
                    <a:lumMod val="75000"/>
                  </a:schemeClr>
                </a:solidFill>
              </a:rPr>
              <a:t>band_gap:   1.12 eV</a:t>
            </a:r>
          </a:p>
          <a:p>
            <a:r>
              <a:rPr lang="en-IT" sz="1200" dirty="0"/>
              <a:t>    </a:t>
            </a:r>
            <a:r>
              <a:rPr lang="en-IT" sz="1200" dirty="0">
                <a:solidFill>
                  <a:srgbClr val="FF0000"/>
                </a:solidFill>
              </a:rPr>
              <a:t>affinity:   4.05 eV</a:t>
            </a:r>
          </a:p>
          <a:p>
            <a:endParaRPr lang="en-IT" sz="1200" dirty="0"/>
          </a:p>
          <a:p>
            <a:r>
              <a:rPr lang="en-IT" sz="1200" b="1" dirty="0"/>
              <a:t>optical:</a:t>
            </a:r>
          </a:p>
          <a:p>
            <a:r>
              <a:rPr lang="en-IT" sz="1200" dirty="0"/>
              <a:t>    df_file:    elf/df_Si.dat</a:t>
            </a:r>
          </a:p>
          <a:p>
            <a:endParaRPr lang="en-IT" sz="1200" dirty="0"/>
          </a:p>
          <a:p>
            <a:r>
              <a:rPr lang="en-IT" sz="1200" b="1" dirty="0"/>
              <a:t>phonon:</a:t>
            </a:r>
          </a:p>
          <a:p>
            <a:r>
              <a:rPr lang="en-IT" sz="1200" dirty="0"/>
              <a:t>    lattice:    5.430710 Å</a:t>
            </a:r>
          </a:p>
          <a:p>
            <a:r>
              <a:rPr lang="en-IT" sz="1200" dirty="0"/>
              <a:t>    m_dos:      1.08 m_e</a:t>
            </a:r>
          </a:p>
          <a:p>
            <a:r>
              <a:rPr lang="en-IT" sz="1200" dirty="0"/>
              <a:t>    m_eff:      0.26 m_e</a:t>
            </a:r>
          </a:p>
          <a:p>
            <a:endParaRPr lang="en-IT" sz="1200" dirty="0"/>
          </a:p>
          <a:p>
            <a:r>
              <a:rPr lang="en-IT" sz="1200" dirty="0">
                <a:solidFill>
                  <a:srgbClr val="0070C0"/>
                </a:solidFill>
              </a:rPr>
              <a:t>    longitudinal:</a:t>
            </a:r>
          </a:p>
          <a:p>
            <a:r>
              <a:rPr lang="en-IT" sz="1200" dirty="0"/>
              <a:t>        alpha:  2.00e-7 m²/s</a:t>
            </a:r>
          </a:p>
          <a:p>
            <a:r>
              <a:rPr lang="en-IT" sz="1200" dirty="0"/>
              <a:t>        c_s:    9130 m/s     # Landolt-Bornstein Vol. III/41A1a 872</a:t>
            </a:r>
          </a:p>
          <a:p>
            <a:r>
              <a:rPr lang="en-IT" sz="1200" dirty="0"/>
              <a:t>        ac_def: 9.2 eV       # Landolt-Bornstein Vol. III/41A1a 648</a:t>
            </a:r>
          </a:p>
          <a:p>
            <a:endParaRPr lang="en-IT" sz="1200" dirty="0"/>
          </a:p>
          <a:p>
            <a:r>
              <a:rPr lang="en-IT" sz="1200" dirty="0">
                <a:solidFill>
                  <a:schemeClr val="bg1">
                    <a:lumMod val="50000"/>
                  </a:schemeClr>
                </a:solidFill>
              </a:rPr>
              <a:t>    transversal:</a:t>
            </a:r>
          </a:p>
          <a:p>
            <a:r>
              <a:rPr lang="en-IT" sz="1200" dirty="0"/>
              <a:t>        alpha:  2.26e-7 m²/s</a:t>
            </a:r>
          </a:p>
          <a:p>
            <a:r>
              <a:rPr lang="en-IT" sz="1200" dirty="0"/>
              <a:t>        c_s:    5842 m/s     # Landolt-Bornstein Vol. III/41A1a 872</a:t>
            </a:r>
          </a:p>
          <a:p>
            <a:r>
              <a:rPr lang="en-IT" sz="1200" dirty="0"/>
              <a:t>        ac_def: 5.0 eV       # Landolt-Bornstein Vol. III/41A1a 648</a:t>
            </a:r>
          </a:p>
        </p:txBody>
      </p:sp>
      <p:cxnSp>
        <p:nvCxnSpPr>
          <p:cNvPr id="25" name="Straight Arrow Connector 24">
            <a:extLst>
              <a:ext uri="{FF2B5EF4-FFF2-40B4-BE49-F238E27FC236}">
                <a16:creationId xmlns:a16="http://schemas.microsoft.com/office/drawing/2014/main" id="{265200FD-4C59-1800-1B6B-7FB0C409093E}"/>
              </a:ext>
            </a:extLst>
          </p:cNvPr>
          <p:cNvCxnSpPr>
            <a:cxnSpLocks/>
            <a:stCxn id="22" idx="1"/>
          </p:cNvCxnSpPr>
          <p:nvPr/>
        </p:nvCxnSpPr>
        <p:spPr>
          <a:xfrm flipH="1">
            <a:off x="1594131" y="2035576"/>
            <a:ext cx="2809959" cy="739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DACD1D6-9686-F0C6-D69A-C96C75252B07}"/>
              </a:ext>
            </a:extLst>
          </p:cNvPr>
          <p:cNvCxnSpPr>
            <a:cxnSpLocks/>
          </p:cNvCxnSpPr>
          <p:nvPr/>
        </p:nvCxnSpPr>
        <p:spPr>
          <a:xfrm flipH="1" flipV="1">
            <a:off x="1515242" y="2561172"/>
            <a:ext cx="2196764" cy="3251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FF62443-8C19-6966-5EE2-1A10A85BBF4F}"/>
              </a:ext>
            </a:extLst>
          </p:cNvPr>
          <p:cNvCxnSpPr>
            <a:cxnSpLocks/>
          </p:cNvCxnSpPr>
          <p:nvPr/>
        </p:nvCxnSpPr>
        <p:spPr>
          <a:xfrm flipH="1">
            <a:off x="1432290" y="1931798"/>
            <a:ext cx="2948730" cy="10574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CE8715A1-3343-129B-1740-477DC263FB6F}"/>
              </a:ext>
            </a:extLst>
          </p:cNvPr>
          <p:cNvSpPr txBox="1"/>
          <p:nvPr/>
        </p:nvSpPr>
        <p:spPr>
          <a:xfrm>
            <a:off x="1465490" y="2820315"/>
            <a:ext cx="1837216" cy="769441"/>
          </a:xfrm>
          <a:prstGeom prst="rect">
            <a:avLst/>
          </a:prstGeom>
          <a:noFill/>
        </p:spPr>
        <p:txBody>
          <a:bodyPr wrap="square" rtlCol="0">
            <a:spAutoFit/>
          </a:bodyPr>
          <a:lstStyle/>
          <a:p>
            <a:r>
              <a:rPr lang="en-IT" sz="1100" dirty="0">
                <a:solidFill>
                  <a:srgbClr val="FF0000"/>
                </a:solidFill>
                <a:latin typeface="Chalkboard" panose="03050602040202020205" pitchFamily="66" charset="77"/>
              </a:rPr>
              <a:t>= level of the bottom of </a:t>
            </a:r>
          </a:p>
          <a:p>
            <a:r>
              <a:rPr lang="en-IT" sz="1100" dirty="0">
                <a:solidFill>
                  <a:srgbClr val="FF0000"/>
                </a:solidFill>
                <a:latin typeface="Chalkboard" panose="03050602040202020205" pitchFamily="66" charset="77"/>
              </a:rPr>
              <a:t>         conduction bands </a:t>
            </a:r>
          </a:p>
          <a:p>
            <a:r>
              <a:rPr lang="en-IT" sz="1100" dirty="0">
                <a:solidFill>
                  <a:srgbClr val="FF0000"/>
                </a:solidFill>
                <a:latin typeface="Chalkboard" panose="03050602040202020205" pitchFamily="66" charset="77"/>
              </a:rPr>
              <a:t>         with respect to </a:t>
            </a:r>
          </a:p>
          <a:p>
            <a:r>
              <a:rPr lang="en-IT" sz="1100" dirty="0">
                <a:solidFill>
                  <a:srgbClr val="FF0000"/>
                </a:solidFill>
                <a:latin typeface="Chalkboard" panose="03050602040202020205" pitchFamily="66" charset="77"/>
              </a:rPr>
              <a:t>                 vacuum</a:t>
            </a:r>
          </a:p>
        </p:txBody>
      </p:sp>
      <p:pic>
        <p:nvPicPr>
          <p:cNvPr id="36" name="Picture 2" descr="Phonon dispersion curves along the different direction in Si with... |  Download Scientific Diagram">
            <a:hlinkClick r:id="rId4"/>
            <a:extLst>
              <a:ext uri="{FF2B5EF4-FFF2-40B4-BE49-F238E27FC236}">
                <a16:creationId xmlns:a16="http://schemas.microsoft.com/office/drawing/2014/main" id="{6FC60586-4690-E110-9FD3-84A71B838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419" y="4366212"/>
            <a:ext cx="4422304" cy="240447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0B12D4E-C31A-0E8C-B8DF-D1FC61A546B3}"/>
              </a:ext>
            </a:extLst>
          </p:cNvPr>
          <p:cNvSpPr txBox="1"/>
          <p:nvPr/>
        </p:nvSpPr>
        <p:spPr>
          <a:xfrm>
            <a:off x="2218063" y="4793083"/>
            <a:ext cx="2922082" cy="276999"/>
          </a:xfrm>
          <a:prstGeom prst="rect">
            <a:avLst/>
          </a:prstGeom>
          <a:noFill/>
        </p:spPr>
        <p:txBody>
          <a:bodyPr wrap="none" rtlCol="0">
            <a:spAutoFit/>
          </a:bodyPr>
          <a:lstStyle/>
          <a:p>
            <a:r>
              <a:rPr lang="en-GB" sz="1200" dirty="0">
                <a:solidFill>
                  <a:schemeClr val="tx2">
                    <a:lumMod val="75000"/>
                    <a:lumOff val="25000"/>
                  </a:schemeClr>
                </a:solidFill>
                <a:latin typeface="Chalkboard" panose="03050602040202020205" pitchFamily="66" charset="77"/>
              </a:rPr>
              <a:t>C</a:t>
            </a:r>
            <a:r>
              <a:rPr lang="en-IT" sz="1200" dirty="0">
                <a:solidFill>
                  <a:schemeClr val="tx2">
                    <a:lumMod val="75000"/>
                    <a:lumOff val="25000"/>
                  </a:schemeClr>
                </a:solidFill>
                <a:latin typeface="Chalkboard" panose="03050602040202020205" pitchFamily="66" charset="77"/>
              </a:rPr>
              <a:t>urvature parameter at zone boundary</a:t>
            </a:r>
          </a:p>
        </p:txBody>
      </p:sp>
      <p:sp>
        <p:nvSpPr>
          <p:cNvPr id="38" name="TextBox 37">
            <a:extLst>
              <a:ext uri="{FF2B5EF4-FFF2-40B4-BE49-F238E27FC236}">
                <a16:creationId xmlns:a16="http://schemas.microsoft.com/office/drawing/2014/main" id="{5FB6459D-B348-FC70-A3FE-8C6D848F92E9}"/>
              </a:ext>
            </a:extLst>
          </p:cNvPr>
          <p:cNvSpPr txBox="1"/>
          <p:nvPr/>
        </p:nvSpPr>
        <p:spPr>
          <a:xfrm>
            <a:off x="4289824" y="5022677"/>
            <a:ext cx="1414950" cy="461665"/>
          </a:xfrm>
          <a:prstGeom prst="rect">
            <a:avLst/>
          </a:prstGeom>
          <a:noFill/>
        </p:spPr>
        <p:txBody>
          <a:bodyPr wrap="square" rtlCol="0">
            <a:spAutoFit/>
          </a:bodyPr>
          <a:lstStyle/>
          <a:p>
            <a:r>
              <a:rPr lang="en-GB" sz="1200" dirty="0">
                <a:solidFill>
                  <a:schemeClr val="tx2">
                    <a:lumMod val="75000"/>
                    <a:lumOff val="25000"/>
                  </a:schemeClr>
                </a:solidFill>
                <a:latin typeface="Chalkboard" panose="03050602040202020205" pitchFamily="66" charset="77"/>
              </a:rPr>
              <a:t>Linear part coefficients</a:t>
            </a:r>
            <a:endParaRPr lang="en-IT" sz="1200" dirty="0">
              <a:solidFill>
                <a:schemeClr val="tx2">
                  <a:lumMod val="75000"/>
                  <a:lumOff val="25000"/>
                </a:schemeClr>
              </a:solidFill>
              <a:latin typeface="Chalkboard" panose="03050602040202020205" pitchFamily="66" charset="77"/>
            </a:endParaRPr>
          </a:p>
        </p:txBody>
      </p:sp>
      <p:cxnSp>
        <p:nvCxnSpPr>
          <p:cNvPr id="40" name="Straight Arrow Connector 39">
            <a:extLst>
              <a:ext uri="{FF2B5EF4-FFF2-40B4-BE49-F238E27FC236}">
                <a16:creationId xmlns:a16="http://schemas.microsoft.com/office/drawing/2014/main" id="{1891D01E-5C49-AC04-973B-33A4AF04F300}"/>
              </a:ext>
            </a:extLst>
          </p:cNvPr>
          <p:cNvCxnSpPr/>
          <p:nvPr/>
        </p:nvCxnSpPr>
        <p:spPr>
          <a:xfrm>
            <a:off x="4935688" y="5450552"/>
            <a:ext cx="2638004" cy="664144"/>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55322531-799A-6226-EE5A-DCFA2153F76B}"/>
              </a:ext>
            </a:extLst>
          </p:cNvPr>
          <p:cNvCxnSpPr>
            <a:cxnSpLocks/>
          </p:cNvCxnSpPr>
          <p:nvPr/>
        </p:nvCxnSpPr>
        <p:spPr>
          <a:xfrm>
            <a:off x="4997299" y="4946815"/>
            <a:ext cx="1995539" cy="314635"/>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30326B9C-69B6-22AC-86FA-67C1552C1E27}"/>
              </a:ext>
            </a:extLst>
          </p:cNvPr>
          <p:cNvCxnSpPr>
            <a:cxnSpLocks/>
          </p:cNvCxnSpPr>
          <p:nvPr/>
        </p:nvCxnSpPr>
        <p:spPr>
          <a:xfrm>
            <a:off x="1228500" y="5713936"/>
            <a:ext cx="5949135" cy="493450"/>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F517532F-A387-30B9-B57A-4FCD6BD6AFDC}"/>
              </a:ext>
            </a:extLst>
          </p:cNvPr>
          <p:cNvCxnSpPr>
            <a:cxnSpLocks/>
          </p:cNvCxnSpPr>
          <p:nvPr/>
        </p:nvCxnSpPr>
        <p:spPr>
          <a:xfrm flipV="1">
            <a:off x="4152370" y="1827537"/>
            <a:ext cx="1791091" cy="25581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E8B2F67E-4C9C-B70C-785F-9E17F59AD63B}"/>
              </a:ext>
            </a:extLst>
          </p:cNvPr>
          <p:cNvSpPr txBox="1"/>
          <p:nvPr/>
        </p:nvSpPr>
        <p:spPr>
          <a:xfrm>
            <a:off x="1659182" y="4145003"/>
            <a:ext cx="3373006" cy="600164"/>
          </a:xfrm>
          <a:prstGeom prst="rect">
            <a:avLst/>
          </a:prstGeom>
          <a:noFill/>
        </p:spPr>
        <p:txBody>
          <a:bodyPr wrap="square">
            <a:spAutoFit/>
          </a:bodyPr>
          <a:lstStyle/>
          <a:p>
            <a:r>
              <a:rPr lang="en-US" sz="1100" dirty="0">
                <a:solidFill>
                  <a:srgbClr val="FF0000"/>
                </a:solidFill>
                <a:latin typeface="Chalkboard" panose="03050602040202020205" pitchFamily="66" charset="77"/>
              </a:rPr>
              <a:t>These effective masses are the curvature of bands (average) of valence and conduction bands for electron damping by phonons calculations </a:t>
            </a:r>
            <a:endParaRPr lang="en-IT" sz="1100" dirty="0">
              <a:solidFill>
                <a:srgbClr val="FF0000"/>
              </a:solidFill>
            </a:endParaRPr>
          </a:p>
        </p:txBody>
      </p:sp>
      <p:pic>
        <p:nvPicPr>
          <p:cNvPr id="63" name="Picture 62" descr="A close up of a white background&#10;&#10;Description automatically generated">
            <a:extLst>
              <a:ext uri="{FF2B5EF4-FFF2-40B4-BE49-F238E27FC236}">
                <a16:creationId xmlns:a16="http://schemas.microsoft.com/office/drawing/2014/main" id="{0FFAEDD4-6D8B-348C-D964-AF11BE670046}"/>
              </a:ext>
            </a:extLst>
          </p:cNvPr>
          <p:cNvPicPr>
            <a:picLocks noChangeAspect="1"/>
          </p:cNvPicPr>
          <p:nvPr/>
        </p:nvPicPr>
        <p:blipFill>
          <a:blip r:embed="rId6"/>
          <a:srcRect t="12494"/>
          <a:stretch/>
        </p:blipFill>
        <p:spPr>
          <a:xfrm>
            <a:off x="7818981" y="665631"/>
            <a:ext cx="3365500" cy="477870"/>
          </a:xfrm>
          <a:prstGeom prst="rect">
            <a:avLst/>
          </a:prstGeom>
        </p:spPr>
      </p:pic>
      <p:sp>
        <p:nvSpPr>
          <p:cNvPr id="1032" name="TextBox 1031">
            <a:extLst>
              <a:ext uri="{FF2B5EF4-FFF2-40B4-BE49-F238E27FC236}">
                <a16:creationId xmlns:a16="http://schemas.microsoft.com/office/drawing/2014/main" id="{20E40684-4457-5DA6-DC56-97DB6150645C}"/>
              </a:ext>
            </a:extLst>
          </p:cNvPr>
          <p:cNvSpPr txBox="1"/>
          <p:nvPr/>
        </p:nvSpPr>
        <p:spPr>
          <a:xfrm>
            <a:off x="7695527" y="15324"/>
            <a:ext cx="4331029" cy="754053"/>
          </a:xfrm>
          <a:prstGeom prst="rect">
            <a:avLst/>
          </a:prstGeom>
          <a:noFill/>
        </p:spPr>
        <p:txBody>
          <a:bodyPr wrap="square" rtlCol="0">
            <a:spAutoFit/>
          </a:bodyPr>
          <a:lstStyle/>
          <a:p>
            <a:r>
              <a:rPr lang="en-IT" sz="1400" dirty="0">
                <a:solidFill>
                  <a:srgbClr val="FF0000"/>
                </a:solidFill>
                <a:latin typeface="Chalkboard" panose="03050602040202020205" pitchFamily="66" charset="77"/>
              </a:rPr>
              <a:t>How optical properties are treated</a:t>
            </a:r>
          </a:p>
          <a:p>
            <a:endParaRPr lang="en-IT" sz="500" dirty="0">
              <a:solidFill>
                <a:srgbClr val="FF0000"/>
              </a:solidFill>
              <a:latin typeface="Chalkboard" panose="03050602040202020205" pitchFamily="66" charset="77"/>
            </a:endParaRPr>
          </a:p>
          <a:p>
            <a:pPr marL="228600" indent="-228600">
              <a:buAutoNum type="arabicPeriod"/>
            </a:pPr>
            <a:r>
              <a:rPr lang="en-GB" sz="1200" dirty="0">
                <a:latin typeface="Chalkboard" panose="03050602040202020205" pitchFamily="66" charset="77"/>
              </a:rPr>
              <a:t>T</a:t>
            </a:r>
            <a:r>
              <a:rPr lang="en-IT" sz="1200" dirty="0">
                <a:latin typeface="Chalkboard" panose="03050602040202020205" pitchFamily="66" charset="77"/>
              </a:rPr>
              <a:t>he q dependent ELF is expanded from that at q=0 in terms of the Lindhard function </a:t>
            </a:r>
          </a:p>
        </p:txBody>
      </p:sp>
      <p:pic>
        <p:nvPicPr>
          <p:cNvPr id="1034" name="Picture 1033" descr="A mathematical equation with numbers and lines&#10;&#10;Description automatically generated">
            <a:extLst>
              <a:ext uri="{FF2B5EF4-FFF2-40B4-BE49-F238E27FC236}">
                <a16:creationId xmlns:a16="http://schemas.microsoft.com/office/drawing/2014/main" id="{FDC169BF-1025-F98D-3046-EDF951C69A5F}"/>
              </a:ext>
            </a:extLst>
          </p:cNvPr>
          <p:cNvPicPr>
            <a:picLocks noChangeAspect="1"/>
          </p:cNvPicPr>
          <p:nvPr/>
        </p:nvPicPr>
        <p:blipFill>
          <a:blip r:embed="rId7"/>
          <a:srcRect t="8225"/>
          <a:stretch/>
        </p:blipFill>
        <p:spPr>
          <a:xfrm>
            <a:off x="7702271" y="1628742"/>
            <a:ext cx="1310242" cy="397591"/>
          </a:xfrm>
          <a:prstGeom prst="rect">
            <a:avLst/>
          </a:prstGeom>
        </p:spPr>
      </p:pic>
      <p:pic>
        <p:nvPicPr>
          <p:cNvPr id="1036" name="Picture 1035" descr="A math equations on a white background&#10;&#10;Description automatically generated">
            <a:extLst>
              <a:ext uri="{FF2B5EF4-FFF2-40B4-BE49-F238E27FC236}">
                <a16:creationId xmlns:a16="http://schemas.microsoft.com/office/drawing/2014/main" id="{1D1938C2-0913-743E-7427-EABD678935DE}"/>
              </a:ext>
            </a:extLst>
          </p:cNvPr>
          <p:cNvPicPr>
            <a:picLocks noChangeAspect="1"/>
          </p:cNvPicPr>
          <p:nvPr/>
        </p:nvPicPr>
        <p:blipFill>
          <a:blip r:embed="rId8"/>
          <a:stretch>
            <a:fillRect/>
          </a:stretch>
        </p:blipFill>
        <p:spPr>
          <a:xfrm>
            <a:off x="9042707" y="1143501"/>
            <a:ext cx="2722628" cy="859777"/>
          </a:xfrm>
          <a:prstGeom prst="rect">
            <a:avLst/>
          </a:prstGeom>
        </p:spPr>
      </p:pic>
      <p:pic>
        <p:nvPicPr>
          <p:cNvPr id="1038" name="Picture 1037">
            <a:extLst>
              <a:ext uri="{FF2B5EF4-FFF2-40B4-BE49-F238E27FC236}">
                <a16:creationId xmlns:a16="http://schemas.microsoft.com/office/drawing/2014/main" id="{E60E429D-A372-4CDB-B9FA-3201FE449AB0}"/>
              </a:ext>
            </a:extLst>
          </p:cNvPr>
          <p:cNvPicPr>
            <a:picLocks noChangeAspect="1"/>
          </p:cNvPicPr>
          <p:nvPr/>
        </p:nvPicPr>
        <p:blipFill>
          <a:blip r:embed="rId9"/>
          <a:stretch>
            <a:fillRect/>
          </a:stretch>
        </p:blipFill>
        <p:spPr>
          <a:xfrm>
            <a:off x="8235254" y="1390452"/>
            <a:ext cx="863600" cy="203200"/>
          </a:xfrm>
          <a:prstGeom prst="rect">
            <a:avLst/>
          </a:prstGeom>
        </p:spPr>
      </p:pic>
      <p:sp>
        <p:nvSpPr>
          <p:cNvPr id="1039" name="TextBox 1038">
            <a:extLst>
              <a:ext uri="{FF2B5EF4-FFF2-40B4-BE49-F238E27FC236}">
                <a16:creationId xmlns:a16="http://schemas.microsoft.com/office/drawing/2014/main" id="{AAE8CC93-5683-B1F8-5E2E-F29F332384C7}"/>
              </a:ext>
            </a:extLst>
          </p:cNvPr>
          <p:cNvSpPr txBox="1"/>
          <p:nvPr/>
        </p:nvSpPr>
        <p:spPr>
          <a:xfrm>
            <a:off x="7573692" y="2012151"/>
            <a:ext cx="4452864" cy="276999"/>
          </a:xfrm>
          <a:prstGeom prst="rect">
            <a:avLst/>
          </a:prstGeom>
          <a:noFill/>
        </p:spPr>
        <p:txBody>
          <a:bodyPr wrap="square" rtlCol="0">
            <a:spAutoFit/>
          </a:bodyPr>
          <a:lstStyle/>
          <a:p>
            <a:r>
              <a:rPr lang="en-GB" sz="1200" dirty="0">
                <a:latin typeface="Chalkboard" panose="03050602040202020205" pitchFamily="66" charset="77"/>
              </a:rPr>
              <a:t>2. T</a:t>
            </a:r>
            <a:r>
              <a:rPr lang="en-IT" sz="1200" dirty="0">
                <a:latin typeface="Chalkboard" panose="03050602040202020205" pitchFamily="66" charset="77"/>
              </a:rPr>
              <a:t>he lindhard function is approximated by single pole appr</a:t>
            </a:r>
          </a:p>
        </p:txBody>
      </p:sp>
      <p:pic>
        <p:nvPicPr>
          <p:cNvPr id="1041" name="Picture 1040" descr="A mathematical equation with symbols&#10;&#10;Description automatically generated with medium confidence">
            <a:extLst>
              <a:ext uri="{FF2B5EF4-FFF2-40B4-BE49-F238E27FC236}">
                <a16:creationId xmlns:a16="http://schemas.microsoft.com/office/drawing/2014/main" id="{F2F4231A-4F04-2911-C79D-F1282F623164}"/>
              </a:ext>
            </a:extLst>
          </p:cNvPr>
          <p:cNvPicPr>
            <a:picLocks noChangeAspect="1"/>
          </p:cNvPicPr>
          <p:nvPr/>
        </p:nvPicPr>
        <p:blipFill>
          <a:blip r:embed="rId10"/>
          <a:stretch>
            <a:fillRect/>
          </a:stretch>
        </p:blipFill>
        <p:spPr>
          <a:xfrm>
            <a:off x="7851649" y="2301321"/>
            <a:ext cx="2186343" cy="473887"/>
          </a:xfrm>
          <a:prstGeom prst="rect">
            <a:avLst/>
          </a:prstGeom>
        </p:spPr>
      </p:pic>
      <p:pic>
        <p:nvPicPr>
          <p:cNvPr id="1043" name="Picture 1042" descr="A group of symbols with black lines&#10;&#10;Description automatically generated">
            <a:extLst>
              <a:ext uri="{FF2B5EF4-FFF2-40B4-BE49-F238E27FC236}">
                <a16:creationId xmlns:a16="http://schemas.microsoft.com/office/drawing/2014/main" id="{1A4E6B81-4B4A-AEF5-4159-332414C345BA}"/>
              </a:ext>
            </a:extLst>
          </p:cNvPr>
          <p:cNvPicPr>
            <a:picLocks noChangeAspect="1"/>
          </p:cNvPicPr>
          <p:nvPr/>
        </p:nvPicPr>
        <p:blipFill>
          <a:blip r:embed="rId11"/>
          <a:stretch>
            <a:fillRect/>
          </a:stretch>
        </p:blipFill>
        <p:spPr>
          <a:xfrm>
            <a:off x="7843423" y="2847153"/>
            <a:ext cx="1981425" cy="426237"/>
          </a:xfrm>
          <a:prstGeom prst="rect">
            <a:avLst/>
          </a:prstGeom>
        </p:spPr>
      </p:pic>
      <p:pic>
        <p:nvPicPr>
          <p:cNvPr id="1045" name="Picture 1044">
            <a:extLst>
              <a:ext uri="{FF2B5EF4-FFF2-40B4-BE49-F238E27FC236}">
                <a16:creationId xmlns:a16="http://schemas.microsoft.com/office/drawing/2014/main" id="{B03E6CED-EE62-E2C7-0B8C-497A544345FD}"/>
              </a:ext>
            </a:extLst>
          </p:cNvPr>
          <p:cNvPicPr>
            <a:picLocks noChangeAspect="1"/>
          </p:cNvPicPr>
          <p:nvPr/>
        </p:nvPicPr>
        <p:blipFill>
          <a:blip r:embed="rId12"/>
          <a:stretch>
            <a:fillRect/>
          </a:stretch>
        </p:blipFill>
        <p:spPr>
          <a:xfrm>
            <a:off x="7838571" y="3267789"/>
            <a:ext cx="3086117" cy="177801"/>
          </a:xfrm>
          <a:prstGeom prst="rect">
            <a:avLst/>
          </a:prstGeom>
        </p:spPr>
      </p:pic>
      <p:sp>
        <p:nvSpPr>
          <p:cNvPr id="1047" name="TextBox 1046">
            <a:extLst>
              <a:ext uri="{FF2B5EF4-FFF2-40B4-BE49-F238E27FC236}">
                <a16:creationId xmlns:a16="http://schemas.microsoft.com/office/drawing/2014/main" id="{110D456C-F801-BFFE-7AE9-A93FF9EBFC44}"/>
              </a:ext>
            </a:extLst>
          </p:cNvPr>
          <p:cNvSpPr txBox="1"/>
          <p:nvPr/>
        </p:nvSpPr>
        <p:spPr>
          <a:xfrm>
            <a:off x="10056034" y="2375502"/>
            <a:ext cx="944418" cy="276999"/>
          </a:xfrm>
          <a:prstGeom prst="rect">
            <a:avLst/>
          </a:prstGeom>
          <a:noFill/>
        </p:spPr>
        <p:txBody>
          <a:bodyPr wrap="square">
            <a:spAutoFit/>
          </a:bodyPr>
          <a:lstStyle/>
          <a:p>
            <a:r>
              <a:rPr lang="en-GB" sz="1200" dirty="0">
                <a:latin typeface="Chalkboard" panose="03050602040202020205" pitchFamily="66" charset="77"/>
              </a:rPr>
              <a:t>l</a:t>
            </a:r>
            <a:r>
              <a:rPr lang="en-IT" sz="1200" dirty="0">
                <a:latin typeface="Chalkboard" panose="03050602040202020205" pitchFamily="66" charset="77"/>
              </a:rPr>
              <a:t>eading to </a:t>
            </a:r>
            <a:endParaRPr lang="en-IT" sz="1200" dirty="0"/>
          </a:p>
        </p:txBody>
      </p:sp>
      <p:sp>
        <p:nvSpPr>
          <p:cNvPr id="1048" name="TextBox 1047">
            <a:extLst>
              <a:ext uri="{FF2B5EF4-FFF2-40B4-BE49-F238E27FC236}">
                <a16:creationId xmlns:a16="http://schemas.microsoft.com/office/drawing/2014/main" id="{44DE2E13-8D04-DC97-5529-A4D739901559}"/>
              </a:ext>
            </a:extLst>
          </p:cNvPr>
          <p:cNvSpPr txBox="1"/>
          <p:nvPr/>
        </p:nvSpPr>
        <p:spPr>
          <a:xfrm>
            <a:off x="9868407" y="2777711"/>
            <a:ext cx="944418" cy="276999"/>
          </a:xfrm>
          <a:prstGeom prst="rect">
            <a:avLst/>
          </a:prstGeom>
          <a:noFill/>
        </p:spPr>
        <p:txBody>
          <a:bodyPr wrap="square">
            <a:spAutoFit/>
          </a:bodyPr>
          <a:lstStyle/>
          <a:p>
            <a:r>
              <a:rPr lang="en-GB" sz="1200" dirty="0">
                <a:latin typeface="Chalkboard" panose="03050602040202020205" pitchFamily="66" charset="77"/>
              </a:rPr>
              <a:t>with </a:t>
            </a:r>
            <a:endParaRPr lang="en-IT" sz="1200" dirty="0"/>
          </a:p>
        </p:txBody>
      </p:sp>
      <p:sp>
        <p:nvSpPr>
          <p:cNvPr id="1049" name="TextBox 1048">
            <a:extLst>
              <a:ext uri="{FF2B5EF4-FFF2-40B4-BE49-F238E27FC236}">
                <a16:creationId xmlns:a16="http://schemas.microsoft.com/office/drawing/2014/main" id="{44F6C25F-AE30-7C9D-14B1-ED30BCE4D4AD}"/>
              </a:ext>
            </a:extLst>
          </p:cNvPr>
          <p:cNvSpPr txBox="1"/>
          <p:nvPr/>
        </p:nvSpPr>
        <p:spPr>
          <a:xfrm>
            <a:off x="7737834" y="3474221"/>
            <a:ext cx="4174027" cy="830997"/>
          </a:xfrm>
          <a:prstGeom prst="rect">
            <a:avLst/>
          </a:prstGeom>
          <a:noFill/>
        </p:spPr>
        <p:txBody>
          <a:bodyPr wrap="square">
            <a:spAutoFit/>
          </a:bodyPr>
          <a:lstStyle/>
          <a:p>
            <a:r>
              <a:rPr lang="en-GB" sz="1200" dirty="0">
                <a:latin typeface="Chalkboard" panose="03050602040202020205" pitchFamily="66" charset="77"/>
              </a:rPr>
              <a:t>All depends on the optical epsilon and on the dispersion of plasmons (one or more), and serves to approximate the real epsilon(</a:t>
            </a:r>
            <a:r>
              <a:rPr lang="en-GB" sz="1200" dirty="0" err="1">
                <a:latin typeface="Chalkboard" panose="03050602040202020205" pitchFamily="66" charset="77"/>
              </a:rPr>
              <a:t>q,omega</a:t>
            </a:r>
            <a:r>
              <a:rPr lang="en-GB" sz="1200" dirty="0">
                <a:latin typeface="Chalkboard" panose="03050602040202020205" pitchFamily="66" charset="77"/>
              </a:rPr>
              <a:t>) when it is not known. If the plasmon is not dispersive, the q=0 </a:t>
            </a:r>
            <a:r>
              <a:rPr lang="en-GB" sz="1200" dirty="0" err="1">
                <a:latin typeface="Chalkboard" panose="03050602040202020205" pitchFamily="66" charset="77"/>
              </a:rPr>
              <a:t>approx</a:t>
            </a:r>
            <a:r>
              <a:rPr lang="en-GB" sz="1200" dirty="0">
                <a:latin typeface="Chalkboard" panose="03050602040202020205" pitchFamily="66" charset="77"/>
              </a:rPr>
              <a:t> is ok. </a:t>
            </a:r>
            <a:endParaRPr lang="en-IT" sz="1200" dirty="0"/>
          </a:p>
        </p:txBody>
      </p:sp>
      <p:pic>
        <p:nvPicPr>
          <p:cNvPr id="1053" name="Picture 1052">
            <a:extLst>
              <a:ext uri="{FF2B5EF4-FFF2-40B4-BE49-F238E27FC236}">
                <a16:creationId xmlns:a16="http://schemas.microsoft.com/office/drawing/2014/main" id="{B4596B90-A193-D0D4-DDB7-02F6BE785AF0}"/>
              </a:ext>
            </a:extLst>
          </p:cNvPr>
          <p:cNvPicPr>
            <a:picLocks noChangeAspect="1"/>
          </p:cNvPicPr>
          <p:nvPr/>
        </p:nvPicPr>
        <p:blipFill>
          <a:blip r:embed="rId13"/>
          <a:stretch>
            <a:fillRect/>
          </a:stretch>
        </p:blipFill>
        <p:spPr>
          <a:xfrm>
            <a:off x="10083545" y="4381054"/>
            <a:ext cx="2018994" cy="2612816"/>
          </a:xfrm>
          <a:prstGeom prst="rect">
            <a:avLst/>
          </a:prstGeom>
        </p:spPr>
      </p:pic>
    </p:spTree>
    <p:extLst>
      <p:ext uri="{BB962C8B-B14F-4D97-AF65-F5344CB8AC3E}">
        <p14:creationId xmlns:p14="http://schemas.microsoft.com/office/powerpoint/2010/main" val="1796198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BCBEF4-5A64-63D4-2B8E-470F079645DD}"/>
              </a:ext>
            </a:extLst>
          </p:cNvPr>
          <p:cNvSpPr txBox="1"/>
          <p:nvPr/>
        </p:nvSpPr>
        <p:spPr>
          <a:xfrm>
            <a:off x="12177" y="476"/>
            <a:ext cx="6184721" cy="461665"/>
          </a:xfrm>
          <a:prstGeom prst="rect">
            <a:avLst/>
          </a:prstGeom>
          <a:noFill/>
        </p:spPr>
        <p:txBody>
          <a:bodyPr wrap="square">
            <a:spAutoFit/>
          </a:bodyPr>
          <a:lstStyle/>
          <a:p>
            <a:pPr>
              <a:buClr>
                <a:srgbClr val="019BC9"/>
              </a:buClr>
            </a:pPr>
            <a:r>
              <a:rPr lang="en-GB" sz="2400" b="1" dirty="0">
                <a:solidFill>
                  <a:srgbClr val="0070C0"/>
                </a:solidFill>
                <a:latin typeface="Chalkboard" panose="03050602040202020205" pitchFamily="66" charset="77"/>
              </a:rPr>
              <a:t>Density Functional Theory calculations</a:t>
            </a:r>
            <a:endParaRPr lang="en-GB" sz="2000" b="1" dirty="0">
              <a:latin typeface="Chalkboard" panose="03050602040202020205" pitchFamily="66" charset="77"/>
            </a:endParaRPr>
          </a:p>
        </p:txBody>
      </p:sp>
      <p:sp>
        <p:nvSpPr>
          <p:cNvPr id="4" name="TextBox 3">
            <a:extLst>
              <a:ext uri="{FF2B5EF4-FFF2-40B4-BE49-F238E27FC236}">
                <a16:creationId xmlns:a16="http://schemas.microsoft.com/office/drawing/2014/main" id="{11B917AD-55F6-1F78-C25B-A216632BF912}"/>
              </a:ext>
            </a:extLst>
          </p:cNvPr>
          <p:cNvSpPr txBox="1"/>
          <p:nvPr/>
        </p:nvSpPr>
        <p:spPr>
          <a:xfrm>
            <a:off x="12178" y="497091"/>
            <a:ext cx="4886372" cy="369332"/>
          </a:xfrm>
          <a:prstGeom prst="rect">
            <a:avLst/>
          </a:prstGeom>
          <a:noFill/>
        </p:spPr>
        <p:txBody>
          <a:bodyPr wrap="square" rtlCol="0">
            <a:spAutoFit/>
          </a:bodyPr>
          <a:lstStyle/>
          <a:p>
            <a:pPr marL="285750" indent="-285750">
              <a:buFont typeface="Wingdings" pitchFamily="2" charset="2"/>
              <a:buChar char="ü"/>
            </a:pPr>
            <a:r>
              <a:rPr lang="en-IT" b="1" dirty="0">
                <a:solidFill>
                  <a:schemeClr val="accent1">
                    <a:lumMod val="75000"/>
                  </a:schemeClr>
                </a:solidFill>
                <a:latin typeface="Chalkboard" panose="03050602040202020205" pitchFamily="66" charset="77"/>
              </a:rPr>
              <a:t>Density Functional Theory</a:t>
            </a:r>
            <a:endParaRPr lang="en-IT" dirty="0">
              <a:latin typeface="Chalkboard" panose="03050602040202020205" pitchFamily="66" charset="77"/>
            </a:endParaRPr>
          </a:p>
        </p:txBody>
      </p:sp>
      <p:sp>
        <p:nvSpPr>
          <p:cNvPr id="13" name="TextBox 12">
            <a:extLst>
              <a:ext uri="{FF2B5EF4-FFF2-40B4-BE49-F238E27FC236}">
                <a16:creationId xmlns:a16="http://schemas.microsoft.com/office/drawing/2014/main" id="{4D5D1E40-104E-D076-0BD6-FE7EC7E15FA1}"/>
              </a:ext>
            </a:extLst>
          </p:cNvPr>
          <p:cNvSpPr txBox="1"/>
          <p:nvPr/>
        </p:nvSpPr>
        <p:spPr>
          <a:xfrm>
            <a:off x="103486" y="3658417"/>
            <a:ext cx="8552376" cy="2585323"/>
          </a:xfrm>
          <a:prstGeom prst="rect">
            <a:avLst/>
          </a:prstGeom>
          <a:noFill/>
        </p:spPr>
        <p:txBody>
          <a:bodyPr wrap="square" rtlCol="0">
            <a:spAutoFit/>
          </a:bodyPr>
          <a:lstStyle/>
          <a:p>
            <a:pPr marL="285750" indent="-285750">
              <a:buFont typeface="Wingdings" pitchFamily="2" charset="2"/>
              <a:buChar char="ü"/>
            </a:pPr>
            <a:r>
              <a:rPr lang="en-IT" b="1" dirty="0">
                <a:solidFill>
                  <a:schemeClr val="accent1">
                    <a:lumMod val="75000"/>
                  </a:schemeClr>
                </a:solidFill>
                <a:latin typeface="Chalkboard" panose="03050602040202020205" pitchFamily="66" charset="77"/>
              </a:rPr>
              <a:t>Calculation setup</a:t>
            </a:r>
          </a:p>
          <a:p>
            <a:pPr marL="800100" lvl="1" indent="-342900">
              <a:buFont typeface="System Font Regular"/>
              <a:buChar char="➺"/>
            </a:pPr>
            <a:r>
              <a:rPr lang="en-GB" dirty="0">
                <a:latin typeface="Chalkboard" panose="03050602040202020205" pitchFamily="66" charset="77"/>
              </a:rPr>
              <a:t>Density Functional </a:t>
            </a:r>
            <a:r>
              <a:rPr lang="en-GB" dirty="0" err="1">
                <a:latin typeface="Cambria" panose="02040503050406030204" pitchFamily="18" charset="0"/>
              </a:rPr>
              <a:t>E</a:t>
            </a:r>
            <a:r>
              <a:rPr lang="en-GB" baseline="-25000" dirty="0" err="1">
                <a:latin typeface="Cambria" panose="02040503050406030204" pitchFamily="18" charset="0"/>
              </a:rPr>
              <a:t>xc</a:t>
            </a:r>
            <a:r>
              <a:rPr lang="en-GB" dirty="0">
                <a:latin typeface="Cambria" panose="02040503050406030204" pitchFamily="18" charset="0"/>
              </a:rPr>
              <a:t>[n(r)] = </a:t>
            </a:r>
            <a:r>
              <a:rPr lang="en-IT" b="1" dirty="0">
                <a:latin typeface="Chalkboard" panose="03050602040202020205" pitchFamily="66" charset="77"/>
              </a:rPr>
              <a:t>Generalized Gradient Corrected</a:t>
            </a:r>
            <a:r>
              <a:rPr lang="en-IT" dirty="0">
                <a:latin typeface="Chalkboard" panose="03050602040202020205" pitchFamily="66" charset="77"/>
              </a:rPr>
              <a:t> (PBE) + vdW correction + spin resolved</a:t>
            </a:r>
            <a:endParaRPr lang="en-GB" dirty="0">
              <a:latin typeface="Cambria" panose="02040503050406030204" pitchFamily="18" charset="0"/>
            </a:endParaRPr>
          </a:p>
          <a:p>
            <a:pPr marL="800100" lvl="1" indent="-342900">
              <a:buFont typeface="System Font Regular"/>
              <a:buChar char="➺"/>
            </a:pPr>
            <a:r>
              <a:rPr lang="en-GB" dirty="0">
                <a:latin typeface="Chalkboard" panose="03050602040202020205" pitchFamily="66" charset="77"/>
              </a:rPr>
              <a:t>Augmented Plane Wave expansion (periodic boundary conditions) Quantum Espresso Code, vs 7.2</a:t>
            </a:r>
          </a:p>
          <a:p>
            <a:pPr marL="800100" lvl="1" indent="-342900">
              <a:buFont typeface="System Font Regular"/>
              <a:buChar char="➺"/>
            </a:pPr>
            <a:r>
              <a:rPr lang="en-GB" dirty="0">
                <a:latin typeface="Chalkboard" panose="03050602040202020205" pitchFamily="66" charset="77"/>
              </a:rPr>
              <a:t>Steered, damped or free molecular dynamics for the conformational space exploration</a:t>
            </a:r>
          </a:p>
          <a:p>
            <a:pPr marL="800100" lvl="1" indent="-342900">
              <a:buFont typeface="System Font Regular"/>
              <a:buChar char="➺"/>
            </a:pPr>
            <a:r>
              <a:rPr lang="en-GB" dirty="0">
                <a:latin typeface="Chalkboard" panose="03050602040202020205" pitchFamily="66" charset="77"/>
              </a:rPr>
              <a:t>Run on </a:t>
            </a:r>
            <a:r>
              <a:rPr lang="en-GB" dirty="0" err="1">
                <a:latin typeface="Chalkboard" panose="03050602040202020205" pitchFamily="66" charset="77"/>
              </a:rPr>
              <a:t>Leonardo@CINECA</a:t>
            </a:r>
            <a:r>
              <a:rPr lang="en-GB" dirty="0">
                <a:latin typeface="Chalkboard" panose="03050602040202020205" pitchFamily="66" charset="77"/>
              </a:rPr>
              <a:t> 4-8 nodes (4 </a:t>
            </a:r>
            <a:r>
              <a:rPr lang="en-GB" dirty="0" err="1">
                <a:latin typeface="Chalkboard" panose="03050602040202020205" pitchFamily="66" charset="77"/>
              </a:rPr>
              <a:t>GPUxnode</a:t>
            </a:r>
            <a:r>
              <a:rPr lang="en-GB" dirty="0">
                <a:latin typeface="Chalkboard" panose="03050602040202020205" pitchFamily="66" charset="77"/>
              </a:rPr>
              <a:t>, 32 core x node) → 128-256 Cores, 14-24 GPUs, or local nodes (test calculations)</a:t>
            </a:r>
          </a:p>
        </p:txBody>
      </p:sp>
      <p:sp>
        <p:nvSpPr>
          <p:cNvPr id="5" name="TextBox 4">
            <a:extLst>
              <a:ext uri="{FF2B5EF4-FFF2-40B4-BE49-F238E27FC236}">
                <a16:creationId xmlns:a16="http://schemas.microsoft.com/office/drawing/2014/main" id="{23CD7496-6A7D-D625-890B-7660385AE7BD}"/>
              </a:ext>
            </a:extLst>
          </p:cNvPr>
          <p:cNvSpPr txBox="1"/>
          <p:nvPr/>
        </p:nvSpPr>
        <p:spPr>
          <a:xfrm>
            <a:off x="103486" y="2034227"/>
            <a:ext cx="8609072" cy="1477328"/>
          </a:xfrm>
          <a:prstGeom prst="rect">
            <a:avLst/>
          </a:prstGeom>
          <a:noFill/>
        </p:spPr>
        <p:txBody>
          <a:bodyPr wrap="square" rtlCol="0">
            <a:spAutoFit/>
          </a:bodyPr>
          <a:lstStyle/>
          <a:p>
            <a:pPr marL="285750" indent="-285750">
              <a:buFont typeface="Wingdings" pitchFamily="2" charset="2"/>
              <a:buChar char="ü"/>
            </a:pPr>
            <a:r>
              <a:rPr lang="en-IT" b="1" dirty="0">
                <a:solidFill>
                  <a:schemeClr val="accent1">
                    <a:lumMod val="75000"/>
                  </a:schemeClr>
                </a:solidFill>
                <a:latin typeface="Chalkboard" panose="03050602040202020205" pitchFamily="66" charset="77"/>
              </a:rPr>
              <a:t>Calculations</a:t>
            </a:r>
          </a:p>
          <a:p>
            <a:pPr marL="800100" lvl="1" indent="-342900">
              <a:buFont typeface="System Font Regular"/>
              <a:buChar char="➺"/>
            </a:pPr>
            <a:r>
              <a:rPr lang="en-GB" b="1" dirty="0">
                <a:latin typeface="Chalkboard" panose="03050602040202020205" pitchFamily="66" charset="77"/>
              </a:rPr>
              <a:t>Electron density </a:t>
            </a:r>
            <a:r>
              <a:rPr lang="en-GB" dirty="0" err="1">
                <a:latin typeface="Cambria" panose="02040503050406030204" pitchFamily="18" charset="0"/>
              </a:rPr>
              <a:t>ρ</a:t>
            </a:r>
            <a:r>
              <a:rPr lang="en-GB" dirty="0">
                <a:latin typeface="Cambria" panose="02040503050406030204" pitchFamily="18" charset="0"/>
              </a:rPr>
              <a:t>(r) </a:t>
            </a:r>
            <a:r>
              <a:rPr lang="en-GB" dirty="0">
                <a:latin typeface="Chalkboard" panose="03050602040202020205" pitchFamily="66" charset="77"/>
              </a:rPr>
              <a:t>and </a:t>
            </a:r>
            <a:r>
              <a:rPr lang="en-GB" b="1" dirty="0">
                <a:latin typeface="Chalkboard" panose="03050602040202020205" pitchFamily="66" charset="77"/>
              </a:rPr>
              <a:t>full electronic structure </a:t>
            </a:r>
            <a:r>
              <a:rPr lang="en-GB" dirty="0">
                <a:latin typeface="Chalkboard" panose="03050602040202020205" pitchFamily="66" charset="77"/>
              </a:rPr>
              <a:t>→ </a:t>
            </a:r>
            <a:r>
              <a:rPr lang="en-GB" dirty="0" err="1">
                <a:latin typeface="Chalkboard" panose="03050602040202020205" pitchFamily="66" charset="77"/>
              </a:rPr>
              <a:t>Bands&amp;gaps</a:t>
            </a:r>
            <a:r>
              <a:rPr lang="en-GB" dirty="0">
                <a:latin typeface="Chalkboard" panose="03050602040202020205" pitchFamily="66" charset="77"/>
              </a:rPr>
              <a:t>, Fermi level, optical properties, transport… </a:t>
            </a:r>
          </a:p>
          <a:p>
            <a:pPr marL="800100" lvl="1" indent="-342900">
              <a:buFont typeface="System Font Regular"/>
              <a:buChar char="➺"/>
            </a:pPr>
            <a:r>
              <a:rPr lang="en-GB" b="1" dirty="0">
                <a:latin typeface="Chalkboard" panose="03050602040202020205" pitchFamily="66" charset="77"/>
              </a:rPr>
              <a:t>Electron spin density</a:t>
            </a:r>
            <a:r>
              <a:rPr lang="en-GB" dirty="0">
                <a:latin typeface="Chalkboard" panose="03050602040202020205" pitchFamily="66" charset="77"/>
              </a:rPr>
              <a:t> </a:t>
            </a:r>
            <a:r>
              <a:rPr lang="en-GB" dirty="0" err="1">
                <a:latin typeface="Cambria" panose="02040503050406030204" pitchFamily="18" charset="0"/>
              </a:rPr>
              <a:t>ζ</a:t>
            </a:r>
            <a:r>
              <a:rPr lang="en-GB" dirty="0">
                <a:latin typeface="Cambria" panose="02040503050406030204" pitchFamily="18" charset="0"/>
              </a:rPr>
              <a:t>(r)</a:t>
            </a:r>
            <a:r>
              <a:rPr lang="en-GB" dirty="0">
                <a:latin typeface="Chalkboard" panose="03050602040202020205" pitchFamily="66" charset="77"/>
              </a:rPr>
              <a:t>  → magnetism</a:t>
            </a:r>
          </a:p>
          <a:p>
            <a:pPr marL="800100" lvl="1" indent="-342900">
              <a:buFont typeface="System Font Regular"/>
              <a:buChar char="➺"/>
            </a:pPr>
            <a:r>
              <a:rPr lang="en-GB" b="1" dirty="0">
                <a:latin typeface="Chalkboard" panose="03050602040202020205" pitchFamily="66" charset="77"/>
              </a:rPr>
              <a:t>Forces on nuclei </a:t>
            </a:r>
            <a:r>
              <a:rPr lang="en-GB" dirty="0">
                <a:latin typeface="Chalkboard" panose="03050602040202020205" pitchFamily="66" charset="77"/>
              </a:rPr>
              <a:t>→ vibrational properties and molecular dynamics</a:t>
            </a:r>
          </a:p>
        </p:txBody>
      </p:sp>
      <p:pic>
        <p:nvPicPr>
          <p:cNvPr id="7" name="Picture 3" descr="lumo-persp.jpg">
            <a:extLst>
              <a:ext uri="{FF2B5EF4-FFF2-40B4-BE49-F238E27FC236}">
                <a16:creationId xmlns:a16="http://schemas.microsoft.com/office/drawing/2014/main" id="{D36D82F5-8E7F-F795-B385-B969065A6DB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818232" y="2022806"/>
            <a:ext cx="3094499" cy="1406194"/>
          </a:xfrm>
          <a:prstGeom prst="rect">
            <a:avLst/>
          </a:prstGeom>
          <a:noFill/>
          <a:ln>
            <a:noFill/>
          </a:ln>
        </p:spPr>
      </p:pic>
      <p:grpSp>
        <p:nvGrpSpPr>
          <p:cNvPr id="20" name="Group 19">
            <a:extLst>
              <a:ext uri="{FF2B5EF4-FFF2-40B4-BE49-F238E27FC236}">
                <a16:creationId xmlns:a16="http://schemas.microsoft.com/office/drawing/2014/main" id="{04A4407C-5356-10BF-09D1-2B17725F0794}"/>
              </a:ext>
            </a:extLst>
          </p:cNvPr>
          <p:cNvGrpSpPr/>
          <p:nvPr/>
        </p:nvGrpSpPr>
        <p:grpSpPr>
          <a:xfrm>
            <a:off x="9604638" y="3668519"/>
            <a:ext cx="2587362" cy="1406194"/>
            <a:chOff x="8878208" y="4831161"/>
            <a:chExt cx="2942614" cy="1576605"/>
          </a:xfrm>
        </p:grpSpPr>
        <p:pic>
          <p:nvPicPr>
            <p:cNvPr id="9" name="Picture 8" descr="A diagram of a molecule&#10;&#10;Description automatically generated with medium confidence">
              <a:extLst>
                <a:ext uri="{FF2B5EF4-FFF2-40B4-BE49-F238E27FC236}">
                  <a16:creationId xmlns:a16="http://schemas.microsoft.com/office/drawing/2014/main" id="{6311944E-125C-A1E1-B636-BCAC79E7F2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78208" y="4831161"/>
              <a:ext cx="2942614" cy="1576605"/>
            </a:xfrm>
            <a:prstGeom prst="rect">
              <a:avLst/>
            </a:prstGeom>
          </p:spPr>
        </p:pic>
        <p:sp>
          <p:nvSpPr>
            <p:cNvPr id="11" name="Parallelogram 10">
              <a:extLst>
                <a:ext uri="{FF2B5EF4-FFF2-40B4-BE49-F238E27FC236}">
                  <a16:creationId xmlns:a16="http://schemas.microsoft.com/office/drawing/2014/main" id="{48F70F16-9E09-CC0B-D7F3-162128697DF7}"/>
                </a:ext>
              </a:extLst>
            </p:cNvPr>
            <p:cNvSpPr/>
            <p:nvPr/>
          </p:nvSpPr>
          <p:spPr>
            <a:xfrm>
              <a:off x="8944621" y="4881383"/>
              <a:ext cx="2756949" cy="1526382"/>
            </a:xfrm>
            <a:prstGeom prst="parallelogram">
              <a:avLst>
                <a:gd name="adj" fmla="val 60370"/>
              </a:avLst>
            </a:prstGeom>
            <a:noFill/>
            <a:ln w="508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4" name="TextBox 13">
              <a:extLst>
                <a:ext uri="{FF2B5EF4-FFF2-40B4-BE49-F238E27FC236}">
                  <a16:creationId xmlns:a16="http://schemas.microsoft.com/office/drawing/2014/main" id="{CD29D1C7-A541-3080-4947-5D465708DFDD}"/>
                </a:ext>
              </a:extLst>
            </p:cNvPr>
            <p:cNvSpPr txBox="1"/>
            <p:nvPr/>
          </p:nvSpPr>
          <p:spPr>
            <a:xfrm>
              <a:off x="9711578" y="5950805"/>
              <a:ext cx="758148" cy="249748"/>
            </a:xfrm>
            <a:prstGeom prst="rect">
              <a:avLst/>
            </a:prstGeom>
            <a:noFill/>
          </p:spPr>
          <p:txBody>
            <a:bodyPr wrap="none" rtlCol="0">
              <a:spAutoFit/>
            </a:bodyPr>
            <a:lstStyle/>
            <a:p>
              <a:r>
                <a:rPr lang="en-IT" dirty="0">
                  <a:solidFill>
                    <a:srgbClr val="92D050"/>
                  </a:solidFill>
                  <a:effectLst>
                    <a:glow rad="127000">
                      <a:schemeClr val="bg1"/>
                    </a:glow>
                  </a:effectLst>
                </a:rPr>
                <a:t>supercell</a:t>
              </a:r>
            </a:p>
          </p:txBody>
        </p:sp>
      </p:grpSp>
      <p:pic>
        <p:nvPicPr>
          <p:cNvPr id="22" name="Picture 21" descr="A row of computer servers&#10;&#10;Description automatically generated">
            <a:extLst>
              <a:ext uri="{FF2B5EF4-FFF2-40B4-BE49-F238E27FC236}">
                <a16:creationId xmlns:a16="http://schemas.microsoft.com/office/drawing/2014/main" id="{20803894-0F60-6F7E-E5C4-DDE43C2B338C}"/>
              </a:ext>
            </a:extLst>
          </p:cNvPr>
          <p:cNvPicPr>
            <a:picLocks noChangeAspect="1"/>
          </p:cNvPicPr>
          <p:nvPr/>
        </p:nvPicPr>
        <p:blipFill>
          <a:blip r:embed="rId4"/>
          <a:stretch>
            <a:fillRect/>
          </a:stretch>
        </p:blipFill>
        <p:spPr>
          <a:xfrm>
            <a:off x="9412437" y="5187470"/>
            <a:ext cx="2333362" cy="1312516"/>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5FA81FF-46AB-327A-82DB-38B360486154}"/>
                  </a:ext>
                </a:extLst>
              </p:cNvPr>
              <p:cNvSpPr txBox="1"/>
              <p:nvPr/>
            </p:nvSpPr>
            <p:spPr>
              <a:xfrm>
                <a:off x="4603775" y="351249"/>
                <a:ext cx="6538200" cy="818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1" i="0" smtClean="0">
                              <a:latin typeface="Cambria Math" panose="02040503050406030204" pitchFamily="18" charset="0"/>
                            </a:rPr>
                            <m:t>𝐑</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𝑥𝑐</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𝐻</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𝑁</m:t>
                              </m:r>
                            </m:sub>
                          </m:sSub>
                          <m:d>
                            <m:dPr>
                              <m:ctrlPr>
                                <a:rPr lang="en-US" b="1" i="1" smtClean="0">
                                  <a:latin typeface="Cambria Math" panose="02040503050406030204" pitchFamily="18" charset="0"/>
                                </a:rPr>
                              </m:ctrlPr>
                            </m:dPr>
                            <m:e>
                              <m:r>
                                <a:rPr lang="en-US" b="1" i="0" smtClean="0">
                                  <a:latin typeface="Cambria Math" panose="02040503050406030204" pitchFamily="18" charset="0"/>
                                </a:rPr>
                                <m:t>𝐑</m:t>
                              </m:r>
                              <m:r>
                                <a:rPr lang="en-US" b="1" i="0" smtClean="0">
                                  <a:latin typeface="Cambria Math" panose="02040503050406030204" pitchFamily="18" charset="0"/>
                                </a:rPr>
                                <m:t>,</m:t>
                              </m:r>
                              <m:r>
                                <a:rPr lang="en-US" b="1" i="0" smtClean="0">
                                  <a:latin typeface="Cambria Math" panose="02040503050406030204" pitchFamily="18" charset="0"/>
                                </a:rPr>
                                <m:t>𝐫</m:t>
                              </m:r>
                            </m:e>
                          </m:d>
                          <m:r>
                            <a:rPr lang="en-US" b="0" i="1" smtClean="0">
                              <a:latin typeface="Cambria Math" panose="02040503050406030204" pitchFamily="18" charset="0"/>
                            </a:rPr>
                            <m:t>𝑛</m:t>
                          </m:r>
                          <m:d>
                            <m:dPr>
                              <m:ctrlPr>
                                <a:rPr lang="en-US" b="0" i="1" smtClean="0">
                                  <a:latin typeface="Cambria Math" panose="02040503050406030204" pitchFamily="18" charset="0"/>
                                </a:rPr>
                              </m:ctrlPr>
                            </m:dPr>
                            <m:e>
                              <m:r>
                                <a:rPr lang="en-US" b="1" i="0" smtClean="0">
                                  <a:latin typeface="Cambria Math" panose="02040503050406030204" pitchFamily="18" charset="0"/>
                                </a:rPr>
                                <m:t>𝐫</m:t>
                              </m:r>
                            </m:e>
                          </m:d>
                          <m:r>
                            <a:rPr lang="en-US" b="0" i="1" smtClean="0">
                              <a:latin typeface="Cambria Math" panose="02040503050406030204" pitchFamily="18" charset="0"/>
                            </a:rPr>
                            <m:t>𝑑</m:t>
                          </m:r>
                          <m:r>
                            <a:rPr lang="en-US" b="1" i="0" smtClean="0">
                              <a:latin typeface="Cambria Math" panose="02040503050406030204" pitchFamily="18" charset="0"/>
                            </a:rPr>
                            <m:t>𝐫</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𝑁𝑁</m:t>
                          </m:r>
                        </m:sub>
                      </m:sSub>
                      <m:r>
                        <a:rPr lang="en-US" b="0" i="1" smtClean="0">
                          <a:latin typeface="Cambria Math" panose="02040503050406030204" pitchFamily="18" charset="0"/>
                        </a:rPr>
                        <m:t>(</m:t>
                      </m:r>
                      <m:r>
                        <a:rPr lang="en-US" b="1" i="0" smtClean="0">
                          <a:latin typeface="Cambria Math" panose="02040503050406030204" pitchFamily="18" charset="0"/>
                        </a:rPr>
                        <m:t>𝐑</m:t>
                      </m:r>
                      <m:r>
                        <a:rPr lang="en-US" b="0" i="1" smtClean="0">
                          <a:latin typeface="Cambria Math" panose="02040503050406030204" pitchFamily="18" charset="0"/>
                        </a:rPr>
                        <m:t>)</m:t>
                      </m:r>
                    </m:oMath>
                  </m:oMathPara>
                </a14:m>
                <a:endParaRPr lang="en-IT" dirty="0"/>
              </a:p>
            </p:txBody>
          </p:sp>
        </mc:Choice>
        <mc:Fallback xmlns="">
          <p:sp>
            <p:nvSpPr>
              <p:cNvPr id="2" name="TextBox 1">
                <a:extLst>
                  <a:ext uri="{FF2B5EF4-FFF2-40B4-BE49-F238E27FC236}">
                    <a16:creationId xmlns:a16="http://schemas.microsoft.com/office/drawing/2014/main" id="{75FA81FF-46AB-327A-82DB-38B360486154}"/>
                  </a:ext>
                </a:extLst>
              </p:cNvPr>
              <p:cNvSpPr txBox="1">
                <a:spLocks noRot="1" noChangeAspect="1" noMove="1" noResize="1" noEditPoints="1" noAdjustHandles="1" noChangeArrowheads="1" noChangeShapeType="1" noTextEdit="1"/>
              </p:cNvSpPr>
              <p:nvPr/>
            </p:nvSpPr>
            <p:spPr>
              <a:xfrm>
                <a:off x="4603775" y="351249"/>
                <a:ext cx="6538200" cy="818814"/>
              </a:xfrm>
              <a:prstGeom prst="rect">
                <a:avLst/>
              </a:prstGeom>
              <a:blipFill>
                <a:blip r:embed="rId5"/>
                <a:stretch>
                  <a:fillRect t="-130303" b="-186364"/>
                </a:stretch>
              </a:blipFill>
            </p:spPr>
            <p:txBody>
              <a:bodyPr/>
              <a:lstStyle/>
              <a:p>
                <a:r>
                  <a:rPr lang="en-IT">
                    <a:noFill/>
                  </a:rPr>
                  <a:t> </a:t>
                </a:r>
              </a:p>
            </p:txBody>
          </p:sp>
        </mc:Fallback>
      </mc:AlternateContent>
      <p:sp>
        <p:nvSpPr>
          <p:cNvPr id="6" name="TextBox 5">
            <a:extLst>
              <a:ext uri="{FF2B5EF4-FFF2-40B4-BE49-F238E27FC236}">
                <a16:creationId xmlns:a16="http://schemas.microsoft.com/office/drawing/2014/main" id="{9FF102BD-5B53-9825-5E22-287B982E6C0A}"/>
              </a:ext>
            </a:extLst>
          </p:cNvPr>
          <p:cNvSpPr txBox="1"/>
          <p:nvPr/>
        </p:nvSpPr>
        <p:spPr>
          <a:xfrm>
            <a:off x="488983" y="1080839"/>
            <a:ext cx="9174050" cy="707886"/>
          </a:xfrm>
          <a:prstGeom prst="rect">
            <a:avLst/>
          </a:prstGeom>
          <a:noFill/>
        </p:spPr>
        <p:txBody>
          <a:bodyPr wrap="none" rtlCol="0">
            <a:spAutoFit/>
          </a:bodyPr>
          <a:lstStyle/>
          <a:p>
            <a:pPr marL="342900" indent="-342900">
              <a:buFont typeface="System Font Regular"/>
              <a:buChar char="➺"/>
            </a:pPr>
            <a:r>
              <a:rPr lang="en-IT" sz="2000" dirty="0">
                <a:solidFill>
                  <a:srgbClr val="0070C0"/>
                </a:solidFill>
                <a:latin typeface="Chalkboard" panose="03050602040202020205" pitchFamily="66" charset="77"/>
              </a:rPr>
              <a:t>BO</a:t>
            </a:r>
            <a:r>
              <a:rPr lang="en-IT" sz="2000" dirty="0">
                <a:latin typeface="Chalkboard" panose="03050602040202020205" pitchFamily="66" charset="77"/>
              </a:rPr>
              <a:t> → self consistent calculation for </a:t>
            </a:r>
            <a:r>
              <a:rPr lang="en-IT" sz="2000" i="1" dirty="0">
                <a:latin typeface="Chalkboard" panose="03050602040202020205" pitchFamily="66" charset="77"/>
              </a:rPr>
              <a:t>n </a:t>
            </a:r>
            <a:r>
              <a:rPr lang="en-IT" sz="2000" dirty="0">
                <a:latin typeface="Chalkboard" panose="03050602040202020205" pitchFamily="66" charset="77"/>
              </a:rPr>
              <a:t>at given </a:t>
            </a:r>
            <a:r>
              <a:rPr lang="en-IT" sz="2000" b="1" dirty="0">
                <a:latin typeface="Chalkboard" panose="03050602040202020205" pitchFamily="66" charset="77"/>
              </a:rPr>
              <a:t>R</a:t>
            </a:r>
            <a:endParaRPr lang="en-GB" sz="2000" dirty="0">
              <a:latin typeface="Chalkboard" panose="03050602040202020205" pitchFamily="66" charset="77"/>
            </a:endParaRPr>
          </a:p>
          <a:p>
            <a:pPr marL="342900" indent="-342900">
              <a:buFont typeface="System Font Regular"/>
              <a:buChar char="➺"/>
            </a:pPr>
            <a:r>
              <a:rPr lang="en-US" sz="2000" dirty="0">
                <a:solidFill>
                  <a:schemeClr val="accent5">
                    <a:lumMod val="75000"/>
                  </a:schemeClr>
                </a:solidFill>
                <a:latin typeface="Chalkboard" panose="03050602040202020205" pitchFamily="66" charset="77"/>
              </a:rPr>
              <a:t>Frozen electrons</a:t>
            </a:r>
            <a:r>
              <a:rPr lang="en-US" sz="2000" dirty="0">
                <a:latin typeface="Chalkboard" panose="03050602040202020205" pitchFamily="66" charset="77"/>
              </a:rPr>
              <a:t>: non self consistent calculation at given n with variable </a:t>
            </a:r>
            <a:r>
              <a:rPr lang="en-US" sz="2000" b="1" dirty="0">
                <a:latin typeface="Chalkboard" panose="03050602040202020205" pitchFamily="66" charset="77"/>
              </a:rPr>
              <a:t>R</a:t>
            </a:r>
            <a:endParaRPr lang="en-IT" sz="2000" b="1" dirty="0">
              <a:latin typeface="Chalkboard" panose="03050602040202020205" pitchFamily="66" charset="77"/>
            </a:endParaRPr>
          </a:p>
        </p:txBody>
      </p:sp>
    </p:spTree>
    <p:extLst>
      <p:ext uri="{BB962C8B-B14F-4D97-AF65-F5344CB8AC3E}">
        <p14:creationId xmlns:p14="http://schemas.microsoft.com/office/powerpoint/2010/main" val="2632375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BD8A6B8-FE77-90F8-2971-2FC37B0B79D8}"/>
              </a:ext>
            </a:extLst>
          </p:cNvPr>
          <p:cNvGrpSpPr>
            <a:grpSpLocks noChangeAspect="1"/>
          </p:cNvGrpSpPr>
          <p:nvPr/>
        </p:nvGrpSpPr>
        <p:grpSpPr>
          <a:xfrm>
            <a:off x="405012" y="665327"/>
            <a:ext cx="3286954" cy="1520178"/>
            <a:chOff x="123527" y="5411006"/>
            <a:chExt cx="6546848" cy="3027846"/>
          </a:xfrm>
        </p:grpSpPr>
        <p:pic>
          <p:nvPicPr>
            <p:cNvPr id="15" name="Picture 14" descr="A molecule structure with orange balls&#10;&#10;Description automatically generated">
              <a:extLst>
                <a:ext uri="{FF2B5EF4-FFF2-40B4-BE49-F238E27FC236}">
                  <a16:creationId xmlns:a16="http://schemas.microsoft.com/office/drawing/2014/main" id="{C7CED953-A966-E692-FA68-3E8CFDE2C011}"/>
                </a:ext>
              </a:extLst>
            </p:cNvPr>
            <p:cNvPicPr>
              <a:picLocks noChangeAspect="1"/>
            </p:cNvPicPr>
            <p:nvPr/>
          </p:nvPicPr>
          <p:blipFill rotWithShape="1">
            <a:blip r:embed="rId2"/>
            <a:srcRect t="30882" b="31141"/>
            <a:stretch/>
          </p:blipFill>
          <p:spPr>
            <a:xfrm>
              <a:off x="123527" y="6402055"/>
              <a:ext cx="6546848" cy="2036797"/>
            </a:xfrm>
            <a:prstGeom prst="rect">
              <a:avLst/>
            </a:prstGeom>
          </p:spPr>
        </p:pic>
        <p:pic>
          <p:nvPicPr>
            <p:cNvPr id="16" name="Picture 15" descr="A molecule structure with orange balls&#10;&#10;Description automatically generated">
              <a:extLst>
                <a:ext uri="{FF2B5EF4-FFF2-40B4-BE49-F238E27FC236}">
                  <a16:creationId xmlns:a16="http://schemas.microsoft.com/office/drawing/2014/main" id="{6BB7345B-F490-1E80-E112-E1CE24139E27}"/>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9595" y="6248926"/>
              <a:ext cx="742950" cy="523220"/>
            </a:xfrm>
            <a:prstGeom prst="rect">
              <a:avLst/>
            </a:prstGeom>
          </p:spPr>
        </p:pic>
        <p:pic>
          <p:nvPicPr>
            <p:cNvPr id="17" name="Picture 16" descr="A molecule structure with orange balls&#10;&#10;Description automatically generated">
              <a:extLst>
                <a:ext uri="{FF2B5EF4-FFF2-40B4-BE49-F238E27FC236}">
                  <a16:creationId xmlns:a16="http://schemas.microsoft.com/office/drawing/2014/main" id="{8085E161-5E80-0BAE-9A06-50ACC3860602}"/>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7665" y="5867680"/>
              <a:ext cx="742950" cy="523220"/>
            </a:xfrm>
            <a:prstGeom prst="rect">
              <a:avLst/>
            </a:prstGeom>
          </p:spPr>
        </p:pic>
        <p:pic>
          <p:nvPicPr>
            <p:cNvPr id="18" name="Picture 17" descr="A molecule structure with orange balls&#10;&#10;Description automatically generated">
              <a:extLst>
                <a:ext uri="{FF2B5EF4-FFF2-40B4-BE49-F238E27FC236}">
                  <a16:creationId xmlns:a16="http://schemas.microsoft.com/office/drawing/2014/main" id="{E8169DDC-3CBC-7CF0-3CC8-0C1833CFB90B}"/>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9595" y="5411006"/>
              <a:ext cx="742950" cy="523220"/>
            </a:xfrm>
            <a:prstGeom prst="rect">
              <a:avLst/>
            </a:prstGeom>
          </p:spPr>
        </p:pic>
        <p:cxnSp>
          <p:nvCxnSpPr>
            <p:cNvPr id="19" name="Straight Arrow Connector 18">
              <a:extLst>
                <a:ext uri="{FF2B5EF4-FFF2-40B4-BE49-F238E27FC236}">
                  <a16:creationId xmlns:a16="http://schemas.microsoft.com/office/drawing/2014/main" id="{33124F7E-F21E-D356-28B3-046CD6C77C8B}"/>
                </a:ext>
              </a:extLst>
            </p:cNvPr>
            <p:cNvCxnSpPr>
              <a:cxnSpLocks/>
            </p:cNvCxnSpPr>
            <p:nvPr/>
          </p:nvCxnSpPr>
          <p:spPr>
            <a:xfrm flipV="1">
              <a:off x="3836315" y="5672616"/>
              <a:ext cx="0" cy="1628825"/>
            </a:xfrm>
            <a:prstGeom prst="straightConnector1">
              <a:avLst/>
            </a:prstGeom>
            <a:ln w="28575">
              <a:solidFill>
                <a:schemeClr val="bg2">
                  <a:lumMod val="1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528143F-912A-A146-2281-B96A8A921AD9}"/>
                </a:ext>
              </a:extLst>
            </p:cNvPr>
            <p:cNvSpPr txBox="1"/>
            <p:nvPr/>
          </p:nvSpPr>
          <p:spPr>
            <a:xfrm>
              <a:off x="3804255" y="5801314"/>
              <a:ext cx="534343" cy="644141"/>
            </a:xfrm>
            <a:prstGeom prst="rect">
              <a:avLst/>
            </a:prstGeom>
            <a:noFill/>
          </p:spPr>
          <p:txBody>
            <a:bodyPr wrap="none" rtlCol="0">
              <a:spAutoFit/>
            </a:bodyPr>
            <a:lstStyle/>
            <a:p>
              <a:r>
                <a:rPr lang="en-IT" sz="1600" b="1" i="1" dirty="0">
                  <a:latin typeface="Cambria" panose="02040503050406030204" pitchFamily="18" charset="0"/>
                </a:rPr>
                <a:t>z</a:t>
              </a:r>
            </a:p>
          </p:txBody>
        </p:sp>
      </p:grpSp>
      <p:sp>
        <p:nvSpPr>
          <p:cNvPr id="4" name="TextBox 3">
            <a:extLst>
              <a:ext uri="{FF2B5EF4-FFF2-40B4-BE49-F238E27FC236}">
                <a16:creationId xmlns:a16="http://schemas.microsoft.com/office/drawing/2014/main" id="{AA98BA0A-89FA-3F6A-6424-B9B71D919108}"/>
              </a:ext>
            </a:extLst>
          </p:cNvPr>
          <p:cNvSpPr txBox="1"/>
          <p:nvPr/>
        </p:nvSpPr>
        <p:spPr>
          <a:xfrm>
            <a:off x="15354" y="34112"/>
            <a:ext cx="6235544"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Focus on the beta decay</a:t>
            </a:r>
            <a:endParaRPr lang="en-GB" sz="3200" dirty="0">
              <a:latin typeface="Chalkboard" panose="03050602040202020205" pitchFamily="66" charset="77"/>
            </a:endParaRPr>
          </a:p>
        </p:txBody>
      </p:sp>
      <p:pic>
        <p:nvPicPr>
          <p:cNvPr id="5" name="Picture 4" descr="A black and white symbol&#10;&#10;Description automatically generated with medium confidence">
            <a:extLst>
              <a:ext uri="{FF2B5EF4-FFF2-40B4-BE49-F238E27FC236}">
                <a16:creationId xmlns:a16="http://schemas.microsoft.com/office/drawing/2014/main" id="{53199C67-E808-53D7-6286-E9E79850375A}"/>
              </a:ext>
            </a:extLst>
          </p:cNvPr>
          <p:cNvPicPr>
            <a:picLocks noChangeAspect="1"/>
          </p:cNvPicPr>
          <p:nvPr/>
        </p:nvPicPr>
        <p:blipFill rotWithShape="1">
          <a:blip r:embed="rId3"/>
          <a:srcRect l="-2664" r="-2113" b="13078"/>
          <a:stretch/>
        </p:blipFill>
        <p:spPr>
          <a:xfrm>
            <a:off x="7052794" y="121479"/>
            <a:ext cx="4344034" cy="686432"/>
          </a:xfrm>
          <a:prstGeom prst="rect">
            <a:avLst/>
          </a:prstGeom>
          <a:solidFill>
            <a:srgbClr val="FFFFFF">
              <a:shade val="85000"/>
            </a:srgbClr>
          </a:solidFill>
          <a:ln w="88900" cap="sq">
            <a:solidFill>
              <a:srgbClr val="FFFFFF"/>
            </a:solidFill>
            <a:miter lim="800000"/>
          </a:ln>
          <a:effectLst>
            <a:outerShdw blurRad="55000" dist="18000" dir="5400000" algn="tl" rotWithShape="0">
              <a:schemeClr val="accent5">
                <a:lumMod val="50000"/>
                <a:alpha val="40000"/>
              </a:schemeClr>
            </a:outerShdw>
          </a:effectLst>
          <a:scene3d>
            <a:camera prst="orthographicFront"/>
            <a:lightRig rig="twoPt" dir="t">
              <a:rot lat="0" lon="0" rev="7200000"/>
            </a:lightRig>
          </a:scene3d>
          <a:sp3d>
            <a:bevelT w="25400" h="19050"/>
            <a:contourClr>
              <a:srgbClr val="FFFFFF"/>
            </a:contourClr>
          </a:sp3d>
        </p:spPr>
      </p:pic>
      <p:cxnSp>
        <p:nvCxnSpPr>
          <p:cNvPr id="7" name="Straight Arrow Connector 6">
            <a:extLst>
              <a:ext uri="{FF2B5EF4-FFF2-40B4-BE49-F238E27FC236}">
                <a16:creationId xmlns:a16="http://schemas.microsoft.com/office/drawing/2014/main" id="{1BEB9E33-1330-4FE5-6F8E-EF1D89662561}"/>
              </a:ext>
            </a:extLst>
          </p:cNvPr>
          <p:cNvCxnSpPr>
            <a:cxnSpLocks/>
          </p:cNvCxnSpPr>
          <p:nvPr/>
        </p:nvCxnSpPr>
        <p:spPr>
          <a:xfrm>
            <a:off x="15354" y="2175130"/>
            <a:ext cx="1155685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04AE0F1-6FB3-A81F-C688-7082954FB29D}"/>
              </a:ext>
            </a:extLst>
          </p:cNvPr>
          <p:cNvPicPr>
            <a:picLocks noChangeAspect="1"/>
          </p:cNvPicPr>
          <p:nvPr/>
        </p:nvPicPr>
        <p:blipFill rotWithShape="1">
          <a:blip r:embed="rId4"/>
          <a:srcRect t="8864" r="51068" b="53419"/>
          <a:stretch/>
        </p:blipFill>
        <p:spPr>
          <a:xfrm>
            <a:off x="5098010" y="3116024"/>
            <a:ext cx="3580052" cy="3571124"/>
          </a:xfrm>
          <a:prstGeom prst="rect">
            <a:avLst/>
          </a:prstGeom>
        </p:spPr>
      </p:pic>
      <p:pic>
        <p:nvPicPr>
          <p:cNvPr id="24" name="Picture 23">
            <a:extLst>
              <a:ext uri="{FF2B5EF4-FFF2-40B4-BE49-F238E27FC236}">
                <a16:creationId xmlns:a16="http://schemas.microsoft.com/office/drawing/2014/main" id="{9A403FCC-10B3-C364-75DD-E82185BB45D8}"/>
              </a:ext>
            </a:extLst>
          </p:cNvPr>
          <p:cNvPicPr>
            <a:picLocks noChangeAspect="1"/>
          </p:cNvPicPr>
          <p:nvPr/>
        </p:nvPicPr>
        <p:blipFill rotWithShape="1">
          <a:blip r:embed="rId4"/>
          <a:srcRect t="45043" r="51068" b="17240"/>
          <a:stretch/>
        </p:blipFill>
        <p:spPr>
          <a:xfrm>
            <a:off x="8381951" y="3119436"/>
            <a:ext cx="3673570" cy="3573890"/>
          </a:xfrm>
          <a:prstGeom prst="rect">
            <a:avLst/>
          </a:prstGeom>
        </p:spPr>
      </p:pic>
      <p:cxnSp>
        <p:nvCxnSpPr>
          <p:cNvPr id="25" name="Straight Arrow Connector 24">
            <a:extLst>
              <a:ext uri="{FF2B5EF4-FFF2-40B4-BE49-F238E27FC236}">
                <a16:creationId xmlns:a16="http://schemas.microsoft.com/office/drawing/2014/main" id="{FEA54D58-A5E5-10E9-258F-A86610113EA3}"/>
              </a:ext>
            </a:extLst>
          </p:cNvPr>
          <p:cNvCxnSpPr>
            <a:cxnSpLocks/>
          </p:cNvCxnSpPr>
          <p:nvPr/>
        </p:nvCxnSpPr>
        <p:spPr>
          <a:xfrm flipH="1">
            <a:off x="1780606" y="1359113"/>
            <a:ext cx="655634" cy="0"/>
          </a:xfrm>
          <a:prstGeom prst="straightConnector1">
            <a:avLst/>
          </a:prstGeom>
          <a:ln w="28575">
            <a:solidFill>
              <a:schemeClr val="bg2">
                <a:lumMod val="1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FA9919D-1E25-4C2C-7F40-CF9CD472C963}"/>
              </a:ext>
            </a:extLst>
          </p:cNvPr>
          <p:cNvSpPr txBox="1"/>
          <p:nvPr/>
        </p:nvSpPr>
        <p:spPr>
          <a:xfrm>
            <a:off x="1780606" y="1054864"/>
            <a:ext cx="189951" cy="338554"/>
          </a:xfrm>
          <a:prstGeom prst="rect">
            <a:avLst/>
          </a:prstGeom>
          <a:noFill/>
        </p:spPr>
        <p:txBody>
          <a:bodyPr wrap="square" rtlCol="0">
            <a:spAutoFit/>
          </a:bodyPr>
          <a:lstStyle/>
          <a:p>
            <a:r>
              <a:rPr lang="en-IT" sz="1600" b="1" i="1" dirty="0">
                <a:latin typeface="Cambria" panose="02040503050406030204" pitchFamily="18" charset="0"/>
              </a:rPr>
              <a:t>r</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79787F7-BF9F-3708-C9EE-3C25DC2A1A76}"/>
                  </a:ext>
                </a:extLst>
              </p:cNvPr>
              <p:cNvSpPr txBox="1"/>
              <p:nvPr/>
            </p:nvSpPr>
            <p:spPr>
              <a:xfrm>
                <a:off x="23968" y="2262386"/>
                <a:ext cx="11328018" cy="1138773"/>
              </a:xfrm>
              <a:prstGeom prst="rect">
                <a:avLst/>
              </a:prstGeom>
              <a:noFill/>
            </p:spPr>
            <p:txBody>
              <a:bodyPr wrap="square" rtlCol="0">
                <a:spAutoFit/>
              </a:bodyPr>
              <a:lstStyle/>
              <a:p>
                <a:r>
                  <a:rPr lang="en-IT" sz="2200" b="1" dirty="0">
                    <a:solidFill>
                      <a:srgbClr val="0070C0"/>
                    </a:solidFill>
                    <a:latin typeface="Chalkboard" panose="03050602040202020205" pitchFamily="66" charset="77"/>
                  </a:rPr>
                  <a:t>Starting state </a:t>
                </a:r>
                <a14:m>
                  <m:oMath xmlns:m="http://schemas.openxmlformats.org/officeDocument/2006/math">
                    <m:sSub>
                      <m:sSubPr>
                        <m:ctrlPr>
                          <a:rPr lang="el-GR" sz="2400" i="1" smtClean="0">
                            <a:solidFill>
                              <a:srgbClr val="0070C0"/>
                            </a:solidFill>
                            <a:latin typeface="Cambria Math" panose="02040503050406030204" pitchFamily="18" charset="0"/>
                            <a:ea typeface="Cambria Math" panose="02040503050406030204" pitchFamily="18" charset="0"/>
                          </a:rPr>
                        </m:ctrlPr>
                      </m:sSubPr>
                      <m:e>
                        <m:r>
                          <m:rPr>
                            <m:sty m:val="p"/>
                          </m:rPr>
                          <a:rPr lang="el-GR" sz="2400" i="1">
                            <a:solidFill>
                              <a:srgbClr val="0070C0"/>
                            </a:solidFill>
                            <a:latin typeface="Cambria Math" panose="02040503050406030204" pitchFamily="18" charset="0"/>
                            <a:ea typeface="Cambria Math" panose="02040503050406030204" pitchFamily="18" charset="0"/>
                          </a:rPr>
                          <m:t>Ψ</m:t>
                        </m:r>
                      </m:e>
                      <m:sub>
                        <m:r>
                          <a:rPr lang="en-US" sz="2400" b="0" i="1" smtClean="0">
                            <a:solidFill>
                              <a:srgbClr val="0070C0"/>
                            </a:solidFill>
                            <a:latin typeface="Cambria Math" panose="02040503050406030204" pitchFamily="18" charset="0"/>
                            <a:ea typeface="Cambria Math" panose="02040503050406030204" pitchFamily="18" charset="0"/>
                          </a:rPr>
                          <m:t>0</m:t>
                        </m:r>
                      </m:sub>
                    </m:sSub>
                  </m:oMath>
                </a14:m>
                <a:r>
                  <a:rPr lang="en-IT" sz="2400" dirty="0">
                    <a:solidFill>
                      <a:srgbClr val="0070C0"/>
                    </a:solidFill>
                    <a:latin typeface="Chalkboard" panose="03050602040202020205" pitchFamily="66" charset="77"/>
                    <a:ea typeface="Cambria Math" panose="02040503050406030204" pitchFamily="18" charset="0"/>
                  </a:rPr>
                  <a:t> </a:t>
                </a:r>
                <a:r>
                  <a:rPr lang="en-IT" sz="2200" dirty="0">
                    <a:latin typeface="Chalkboard" panose="03050602040202020205" pitchFamily="66" charset="77"/>
                  </a:rPr>
                  <a:t>: T is relaxed on the substrate</a:t>
                </a:r>
              </a:p>
              <a:p>
                <a:endParaRPr lang="en-IT" sz="2200" dirty="0">
                  <a:latin typeface="Chalkboard" panose="03050602040202020205" pitchFamily="66" charset="77"/>
                </a:endParaRPr>
              </a:p>
              <a:p>
                <a:pPr marL="342900" indent="-342900">
                  <a:buFont typeface="Wingdings" pitchFamily="2" charset="2"/>
                  <a:buChar char="ü"/>
                </a:pPr>
                <a:r>
                  <a:rPr lang="en-IT" sz="2200" b="1" dirty="0">
                    <a:latin typeface="Chalkboard" panose="03050602040202020205" pitchFamily="66" charset="77"/>
                  </a:rPr>
                  <a:t>BO </a:t>
                </a:r>
                <a:r>
                  <a:rPr lang="en-IT" sz="2200" dirty="0">
                    <a:latin typeface="Chalkboard" panose="03050602040202020205" pitchFamily="66" charset="77"/>
                  </a:rPr>
                  <a:t>standard DFT for evaluation of </a:t>
                </a:r>
                <a:r>
                  <a:rPr lang="en-IT" sz="2200" b="1" dirty="0">
                    <a:latin typeface="Chalkboard" panose="03050602040202020205" pitchFamily="66" charset="77"/>
                  </a:rPr>
                  <a:t>orthogonal and lateral potential</a:t>
                </a:r>
              </a:p>
            </p:txBody>
          </p:sp>
        </mc:Choice>
        <mc:Fallback xmlns="">
          <p:sp>
            <p:nvSpPr>
              <p:cNvPr id="30" name="TextBox 29">
                <a:extLst>
                  <a:ext uri="{FF2B5EF4-FFF2-40B4-BE49-F238E27FC236}">
                    <a16:creationId xmlns:a16="http://schemas.microsoft.com/office/drawing/2014/main" id="{379787F7-BF9F-3708-C9EE-3C25DC2A1A76}"/>
                  </a:ext>
                </a:extLst>
              </p:cNvPr>
              <p:cNvSpPr txBox="1">
                <a:spLocks noRot="1" noChangeAspect="1" noMove="1" noResize="1" noEditPoints="1" noAdjustHandles="1" noChangeArrowheads="1" noChangeShapeType="1" noTextEdit="1"/>
              </p:cNvSpPr>
              <p:nvPr/>
            </p:nvSpPr>
            <p:spPr>
              <a:xfrm>
                <a:off x="23968" y="2262386"/>
                <a:ext cx="11328018" cy="1138773"/>
              </a:xfrm>
              <a:prstGeom prst="rect">
                <a:avLst/>
              </a:prstGeom>
              <a:blipFill>
                <a:blip r:embed="rId5"/>
                <a:stretch>
                  <a:fillRect l="-672" t="-1111" b="-10000"/>
                </a:stretch>
              </a:blipFill>
            </p:spPr>
            <p:txBody>
              <a:bodyPr/>
              <a:lstStyle/>
              <a:p>
                <a:r>
                  <a:rPr lang="en-IT">
                    <a:noFill/>
                  </a:rPr>
                  <a:t> </a:t>
                </a:r>
              </a:p>
            </p:txBody>
          </p:sp>
        </mc:Fallback>
      </mc:AlternateContent>
      <p:grpSp>
        <p:nvGrpSpPr>
          <p:cNvPr id="35" name="Group 34">
            <a:extLst>
              <a:ext uri="{FF2B5EF4-FFF2-40B4-BE49-F238E27FC236}">
                <a16:creationId xmlns:a16="http://schemas.microsoft.com/office/drawing/2014/main" id="{5DB31B64-789D-5A67-4C6B-ED0FE67EAC06}"/>
              </a:ext>
            </a:extLst>
          </p:cNvPr>
          <p:cNvGrpSpPr/>
          <p:nvPr/>
        </p:nvGrpSpPr>
        <p:grpSpPr>
          <a:xfrm>
            <a:off x="6027114" y="3561525"/>
            <a:ext cx="2244515" cy="1821484"/>
            <a:chOff x="6341013" y="3534230"/>
            <a:chExt cx="2244515" cy="1821484"/>
          </a:xfrm>
        </p:grpSpPr>
        <p:sp>
          <p:nvSpPr>
            <p:cNvPr id="31" name="Freeform 30">
              <a:extLst>
                <a:ext uri="{FF2B5EF4-FFF2-40B4-BE49-F238E27FC236}">
                  <a16:creationId xmlns:a16="http://schemas.microsoft.com/office/drawing/2014/main" id="{B0E84A01-98DA-07CA-7DA9-313CC8F2A801}"/>
                </a:ext>
              </a:extLst>
            </p:cNvPr>
            <p:cNvSpPr/>
            <p:nvPr/>
          </p:nvSpPr>
          <p:spPr>
            <a:xfrm>
              <a:off x="6411955" y="4294215"/>
              <a:ext cx="2173573" cy="743901"/>
            </a:xfrm>
            <a:custGeom>
              <a:avLst/>
              <a:gdLst>
                <a:gd name="connsiteX0" fmla="*/ 0 w 2173573"/>
                <a:gd name="connsiteY0" fmla="*/ 0 h 2101980"/>
                <a:gd name="connsiteX1" fmla="*/ 29980 w 2173573"/>
                <a:gd name="connsiteY1" fmla="*/ 824459 h 2101980"/>
                <a:gd name="connsiteX2" fmla="*/ 59960 w 2173573"/>
                <a:gd name="connsiteY2" fmla="*/ 1648918 h 2101980"/>
                <a:gd name="connsiteX3" fmla="*/ 134911 w 2173573"/>
                <a:gd name="connsiteY3" fmla="*/ 2098623 h 2101980"/>
                <a:gd name="connsiteX4" fmla="*/ 239842 w 2173573"/>
                <a:gd name="connsiteY4" fmla="*/ 1828800 h 2101980"/>
                <a:gd name="connsiteX5" fmla="*/ 389744 w 2173573"/>
                <a:gd name="connsiteY5" fmla="*/ 1364105 h 2101980"/>
                <a:gd name="connsiteX6" fmla="*/ 569626 w 2173573"/>
                <a:gd name="connsiteY6" fmla="*/ 1109272 h 2101980"/>
                <a:gd name="connsiteX7" fmla="*/ 854439 w 2173573"/>
                <a:gd name="connsiteY7" fmla="*/ 1019331 h 2101980"/>
                <a:gd name="connsiteX8" fmla="*/ 1573967 w 2173573"/>
                <a:gd name="connsiteY8" fmla="*/ 989351 h 2101980"/>
                <a:gd name="connsiteX9" fmla="*/ 2173573 w 2173573"/>
                <a:gd name="connsiteY9" fmla="*/ 989351 h 21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573" h="2101980">
                  <a:moveTo>
                    <a:pt x="0" y="0"/>
                  </a:moveTo>
                  <a:lnTo>
                    <a:pt x="29980" y="824459"/>
                  </a:lnTo>
                  <a:cubicBezTo>
                    <a:pt x="39973" y="1099279"/>
                    <a:pt x="42472" y="1436557"/>
                    <a:pt x="59960" y="1648918"/>
                  </a:cubicBezTo>
                  <a:cubicBezTo>
                    <a:pt x="77449" y="1861279"/>
                    <a:pt x="104931" y="2068643"/>
                    <a:pt x="134911" y="2098623"/>
                  </a:cubicBezTo>
                  <a:cubicBezTo>
                    <a:pt x="164891" y="2128603"/>
                    <a:pt x="197370" y="1951220"/>
                    <a:pt x="239842" y="1828800"/>
                  </a:cubicBezTo>
                  <a:cubicBezTo>
                    <a:pt x="282314" y="1706380"/>
                    <a:pt x="334780" y="1484026"/>
                    <a:pt x="389744" y="1364105"/>
                  </a:cubicBezTo>
                  <a:cubicBezTo>
                    <a:pt x="444708" y="1244184"/>
                    <a:pt x="492177" y="1166734"/>
                    <a:pt x="569626" y="1109272"/>
                  </a:cubicBezTo>
                  <a:cubicBezTo>
                    <a:pt x="647075" y="1051810"/>
                    <a:pt x="687049" y="1039318"/>
                    <a:pt x="854439" y="1019331"/>
                  </a:cubicBezTo>
                  <a:cubicBezTo>
                    <a:pt x="1021829" y="999344"/>
                    <a:pt x="1354111" y="994348"/>
                    <a:pt x="1573967" y="989351"/>
                  </a:cubicBezTo>
                  <a:cubicBezTo>
                    <a:pt x="1793823" y="984354"/>
                    <a:pt x="1983698" y="986852"/>
                    <a:pt x="2173573" y="989351"/>
                  </a:cubicBezTo>
                </a:path>
              </a:pathLst>
            </a:custGeom>
            <a:noFill/>
            <a:ln w="19050">
              <a:solidFill>
                <a:srgbClr val="A738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2" name="Freeform 31">
              <a:extLst>
                <a:ext uri="{FF2B5EF4-FFF2-40B4-BE49-F238E27FC236}">
                  <a16:creationId xmlns:a16="http://schemas.microsoft.com/office/drawing/2014/main" id="{B6ED86CC-A234-2ABE-308F-8A4F7AE151C7}"/>
                </a:ext>
              </a:extLst>
            </p:cNvPr>
            <p:cNvSpPr/>
            <p:nvPr/>
          </p:nvSpPr>
          <p:spPr>
            <a:xfrm>
              <a:off x="6388308" y="3976619"/>
              <a:ext cx="2173573" cy="1379095"/>
            </a:xfrm>
            <a:custGeom>
              <a:avLst/>
              <a:gdLst>
                <a:gd name="connsiteX0" fmla="*/ 0 w 2173573"/>
                <a:gd name="connsiteY0" fmla="*/ 0 h 2101980"/>
                <a:gd name="connsiteX1" fmla="*/ 29980 w 2173573"/>
                <a:gd name="connsiteY1" fmla="*/ 824459 h 2101980"/>
                <a:gd name="connsiteX2" fmla="*/ 59960 w 2173573"/>
                <a:gd name="connsiteY2" fmla="*/ 1648918 h 2101980"/>
                <a:gd name="connsiteX3" fmla="*/ 134911 w 2173573"/>
                <a:gd name="connsiteY3" fmla="*/ 2098623 h 2101980"/>
                <a:gd name="connsiteX4" fmla="*/ 239842 w 2173573"/>
                <a:gd name="connsiteY4" fmla="*/ 1828800 h 2101980"/>
                <a:gd name="connsiteX5" fmla="*/ 389744 w 2173573"/>
                <a:gd name="connsiteY5" fmla="*/ 1364105 h 2101980"/>
                <a:gd name="connsiteX6" fmla="*/ 569626 w 2173573"/>
                <a:gd name="connsiteY6" fmla="*/ 1109272 h 2101980"/>
                <a:gd name="connsiteX7" fmla="*/ 854439 w 2173573"/>
                <a:gd name="connsiteY7" fmla="*/ 1019331 h 2101980"/>
                <a:gd name="connsiteX8" fmla="*/ 1573967 w 2173573"/>
                <a:gd name="connsiteY8" fmla="*/ 989351 h 2101980"/>
                <a:gd name="connsiteX9" fmla="*/ 2173573 w 2173573"/>
                <a:gd name="connsiteY9" fmla="*/ 989351 h 21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573" h="2101980">
                  <a:moveTo>
                    <a:pt x="0" y="0"/>
                  </a:moveTo>
                  <a:lnTo>
                    <a:pt x="29980" y="824459"/>
                  </a:lnTo>
                  <a:cubicBezTo>
                    <a:pt x="39973" y="1099279"/>
                    <a:pt x="42472" y="1436557"/>
                    <a:pt x="59960" y="1648918"/>
                  </a:cubicBezTo>
                  <a:cubicBezTo>
                    <a:pt x="77449" y="1861279"/>
                    <a:pt x="104931" y="2068643"/>
                    <a:pt x="134911" y="2098623"/>
                  </a:cubicBezTo>
                  <a:cubicBezTo>
                    <a:pt x="164891" y="2128603"/>
                    <a:pt x="197370" y="1951220"/>
                    <a:pt x="239842" y="1828800"/>
                  </a:cubicBezTo>
                  <a:cubicBezTo>
                    <a:pt x="282314" y="1706380"/>
                    <a:pt x="334780" y="1484026"/>
                    <a:pt x="389744" y="1364105"/>
                  </a:cubicBezTo>
                  <a:cubicBezTo>
                    <a:pt x="444708" y="1244184"/>
                    <a:pt x="492177" y="1166734"/>
                    <a:pt x="569626" y="1109272"/>
                  </a:cubicBezTo>
                  <a:cubicBezTo>
                    <a:pt x="647075" y="1051810"/>
                    <a:pt x="687049" y="1039318"/>
                    <a:pt x="854439" y="1019331"/>
                  </a:cubicBezTo>
                  <a:cubicBezTo>
                    <a:pt x="1021829" y="999344"/>
                    <a:pt x="1354111" y="994348"/>
                    <a:pt x="1573967" y="989351"/>
                  </a:cubicBezTo>
                  <a:cubicBezTo>
                    <a:pt x="1793823" y="984354"/>
                    <a:pt x="1983698" y="986852"/>
                    <a:pt x="2173573" y="989351"/>
                  </a:cubicBez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3" name="Freeform 32">
              <a:extLst>
                <a:ext uri="{FF2B5EF4-FFF2-40B4-BE49-F238E27FC236}">
                  <a16:creationId xmlns:a16="http://schemas.microsoft.com/office/drawing/2014/main" id="{6D238ECA-9C3D-DCBB-4CD6-495B6F3748F2}"/>
                </a:ext>
              </a:extLst>
            </p:cNvPr>
            <p:cNvSpPr/>
            <p:nvPr/>
          </p:nvSpPr>
          <p:spPr>
            <a:xfrm>
              <a:off x="6388307" y="4459013"/>
              <a:ext cx="2173573" cy="354344"/>
            </a:xfrm>
            <a:custGeom>
              <a:avLst/>
              <a:gdLst>
                <a:gd name="connsiteX0" fmla="*/ 0 w 2173573"/>
                <a:gd name="connsiteY0" fmla="*/ 0 h 2101980"/>
                <a:gd name="connsiteX1" fmla="*/ 29980 w 2173573"/>
                <a:gd name="connsiteY1" fmla="*/ 824459 h 2101980"/>
                <a:gd name="connsiteX2" fmla="*/ 59960 w 2173573"/>
                <a:gd name="connsiteY2" fmla="*/ 1648918 h 2101980"/>
                <a:gd name="connsiteX3" fmla="*/ 134911 w 2173573"/>
                <a:gd name="connsiteY3" fmla="*/ 2098623 h 2101980"/>
                <a:gd name="connsiteX4" fmla="*/ 239842 w 2173573"/>
                <a:gd name="connsiteY4" fmla="*/ 1828800 h 2101980"/>
                <a:gd name="connsiteX5" fmla="*/ 389744 w 2173573"/>
                <a:gd name="connsiteY5" fmla="*/ 1364105 h 2101980"/>
                <a:gd name="connsiteX6" fmla="*/ 569626 w 2173573"/>
                <a:gd name="connsiteY6" fmla="*/ 1109272 h 2101980"/>
                <a:gd name="connsiteX7" fmla="*/ 854439 w 2173573"/>
                <a:gd name="connsiteY7" fmla="*/ 1019331 h 2101980"/>
                <a:gd name="connsiteX8" fmla="*/ 1573967 w 2173573"/>
                <a:gd name="connsiteY8" fmla="*/ 989351 h 2101980"/>
                <a:gd name="connsiteX9" fmla="*/ 2173573 w 2173573"/>
                <a:gd name="connsiteY9" fmla="*/ 989351 h 21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573" h="2101980">
                  <a:moveTo>
                    <a:pt x="0" y="0"/>
                  </a:moveTo>
                  <a:lnTo>
                    <a:pt x="29980" y="824459"/>
                  </a:lnTo>
                  <a:cubicBezTo>
                    <a:pt x="39973" y="1099279"/>
                    <a:pt x="42472" y="1436557"/>
                    <a:pt x="59960" y="1648918"/>
                  </a:cubicBezTo>
                  <a:cubicBezTo>
                    <a:pt x="77449" y="1861279"/>
                    <a:pt x="104931" y="2068643"/>
                    <a:pt x="134911" y="2098623"/>
                  </a:cubicBezTo>
                  <a:cubicBezTo>
                    <a:pt x="164891" y="2128603"/>
                    <a:pt x="197370" y="1951220"/>
                    <a:pt x="239842" y="1828800"/>
                  </a:cubicBezTo>
                  <a:cubicBezTo>
                    <a:pt x="282314" y="1706380"/>
                    <a:pt x="334780" y="1484026"/>
                    <a:pt x="389744" y="1364105"/>
                  </a:cubicBezTo>
                  <a:cubicBezTo>
                    <a:pt x="444708" y="1244184"/>
                    <a:pt x="492177" y="1166734"/>
                    <a:pt x="569626" y="1109272"/>
                  </a:cubicBezTo>
                  <a:cubicBezTo>
                    <a:pt x="647075" y="1051810"/>
                    <a:pt x="687049" y="1039318"/>
                    <a:pt x="854439" y="1019331"/>
                  </a:cubicBezTo>
                  <a:cubicBezTo>
                    <a:pt x="1021829" y="999344"/>
                    <a:pt x="1354111" y="994348"/>
                    <a:pt x="1573967" y="989351"/>
                  </a:cubicBezTo>
                  <a:cubicBezTo>
                    <a:pt x="1793823" y="984354"/>
                    <a:pt x="1983698" y="986852"/>
                    <a:pt x="2173573" y="989351"/>
                  </a:cubicBez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4" name="Freeform 33">
              <a:extLst>
                <a:ext uri="{FF2B5EF4-FFF2-40B4-BE49-F238E27FC236}">
                  <a16:creationId xmlns:a16="http://schemas.microsoft.com/office/drawing/2014/main" id="{D72EBE64-9050-9A7F-ECAE-7F5234E32DF5}"/>
                </a:ext>
              </a:extLst>
            </p:cNvPr>
            <p:cNvSpPr/>
            <p:nvPr/>
          </p:nvSpPr>
          <p:spPr>
            <a:xfrm>
              <a:off x="6341013" y="3534230"/>
              <a:ext cx="2218545" cy="1208376"/>
            </a:xfrm>
            <a:custGeom>
              <a:avLst/>
              <a:gdLst>
                <a:gd name="connsiteX0" fmla="*/ 0 w 2218545"/>
                <a:gd name="connsiteY0" fmla="*/ 0 h 767381"/>
                <a:gd name="connsiteX1" fmla="*/ 104931 w 2218545"/>
                <a:gd name="connsiteY1" fmla="*/ 704538 h 767381"/>
                <a:gd name="connsiteX2" fmla="*/ 284813 w 2218545"/>
                <a:gd name="connsiteY2" fmla="*/ 719528 h 767381"/>
                <a:gd name="connsiteX3" fmla="*/ 479686 w 2218545"/>
                <a:gd name="connsiteY3" fmla="*/ 584617 h 767381"/>
                <a:gd name="connsiteX4" fmla="*/ 659568 w 2218545"/>
                <a:gd name="connsiteY4" fmla="*/ 599607 h 767381"/>
                <a:gd name="connsiteX5" fmla="*/ 899410 w 2218545"/>
                <a:gd name="connsiteY5" fmla="*/ 644577 h 767381"/>
                <a:gd name="connsiteX6" fmla="*/ 2218545 w 2218545"/>
                <a:gd name="connsiteY6" fmla="*/ 674557 h 76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8545" h="767381">
                  <a:moveTo>
                    <a:pt x="0" y="0"/>
                  </a:moveTo>
                  <a:cubicBezTo>
                    <a:pt x="28731" y="292308"/>
                    <a:pt x="57462" y="584617"/>
                    <a:pt x="104931" y="704538"/>
                  </a:cubicBezTo>
                  <a:cubicBezTo>
                    <a:pt x="152400" y="824459"/>
                    <a:pt x="222354" y="739515"/>
                    <a:pt x="284813" y="719528"/>
                  </a:cubicBezTo>
                  <a:cubicBezTo>
                    <a:pt x="347272" y="699541"/>
                    <a:pt x="417227" y="604604"/>
                    <a:pt x="479686" y="584617"/>
                  </a:cubicBezTo>
                  <a:cubicBezTo>
                    <a:pt x="542145" y="564630"/>
                    <a:pt x="589614" y="589614"/>
                    <a:pt x="659568" y="599607"/>
                  </a:cubicBezTo>
                  <a:cubicBezTo>
                    <a:pt x="729522" y="609600"/>
                    <a:pt x="639581" y="632085"/>
                    <a:pt x="899410" y="644577"/>
                  </a:cubicBezTo>
                  <a:cubicBezTo>
                    <a:pt x="1159239" y="657069"/>
                    <a:pt x="1688892" y="665813"/>
                    <a:pt x="2218545" y="674557"/>
                  </a:cubicBez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sp>
        <p:nvSpPr>
          <p:cNvPr id="37" name="TextBox 36">
            <a:extLst>
              <a:ext uri="{FF2B5EF4-FFF2-40B4-BE49-F238E27FC236}">
                <a16:creationId xmlns:a16="http://schemas.microsoft.com/office/drawing/2014/main" id="{0A3428A7-CBFF-4A51-D36B-75D1A607CB73}"/>
              </a:ext>
            </a:extLst>
          </p:cNvPr>
          <p:cNvSpPr txBox="1"/>
          <p:nvPr/>
        </p:nvSpPr>
        <p:spPr>
          <a:xfrm>
            <a:off x="38484" y="3456842"/>
            <a:ext cx="4920159" cy="2616101"/>
          </a:xfrm>
          <a:prstGeom prst="rect">
            <a:avLst/>
          </a:prstGeom>
          <a:noFill/>
        </p:spPr>
        <p:txBody>
          <a:bodyPr wrap="square">
            <a:spAutoFit/>
          </a:bodyPr>
          <a:lstStyle/>
          <a:p>
            <a:pPr marL="342900" indent="-342900">
              <a:buFont typeface="Wingdings" pitchFamily="2" charset="2"/>
              <a:buChar char="ü"/>
            </a:pPr>
            <a:r>
              <a:rPr lang="en-IT" sz="2200" dirty="0">
                <a:latin typeface="Chalkboard" panose="03050602040202020205" pitchFamily="66" charset="77"/>
              </a:rPr>
              <a:t>The </a:t>
            </a:r>
            <a:r>
              <a:rPr lang="en-IT" sz="2200" b="1" dirty="0">
                <a:latin typeface="Chalkboard" panose="03050602040202020205" pitchFamily="66" charset="77"/>
              </a:rPr>
              <a:t>binding energy </a:t>
            </a:r>
            <a:r>
              <a:rPr lang="en-IT" sz="2200" dirty="0">
                <a:latin typeface="Chalkboard" panose="03050602040202020205" pitchFamily="66" charset="77"/>
              </a:rPr>
              <a:t>depends</a:t>
            </a:r>
            <a:r>
              <a:rPr lang="en-IT" sz="2200" b="1" dirty="0">
                <a:latin typeface="Chalkboard" panose="03050602040202020205" pitchFamily="66" charset="77"/>
              </a:rPr>
              <a:t> on loading level and distribution, </a:t>
            </a:r>
            <a:r>
              <a:rPr lang="en-IT" sz="2200" dirty="0">
                <a:latin typeface="Chalkboard" panose="03050602040202020205" pitchFamily="66" charset="77"/>
              </a:rPr>
              <a:t>and on the local geometry of the substrate</a:t>
            </a:r>
          </a:p>
          <a:p>
            <a:endParaRPr lang="en-IT" sz="1000" dirty="0">
              <a:latin typeface="Chalkboard" panose="03050602040202020205" pitchFamily="66" charset="77"/>
            </a:endParaRPr>
          </a:p>
          <a:p>
            <a:pPr marL="342900" indent="-342900">
              <a:buFont typeface="Wingdings" pitchFamily="2" charset="2"/>
              <a:buChar char="ü"/>
            </a:pPr>
            <a:r>
              <a:rPr lang="en-GB" sz="2200" dirty="0">
                <a:latin typeface="Chalkboard" panose="03050602040202020205" pitchFamily="66" charset="77"/>
              </a:rPr>
              <a:t>A</a:t>
            </a:r>
            <a:r>
              <a:rPr lang="en-IT" sz="2200" dirty="0">
                <a:latin typeface="Chalkboard" panose="03050602040202020205" pitchFamily="66" charset="77"/>
              </a:rPr>
              <a:t> </a:t>
            </a:r>
            <a:r>
              <a:rPr lang="en-IT" sz="2200" b="1" dirty="0">
                <a:latin typeface="Chalkboard" panose="03050602040202020205" pitchFamily="66" charset="77"/>
              </a:rPr>
              <a:t>barrier</a:t>
            </a:r>
            <a:r>
              <a:rPr lang="en-IT" sz="2200" dirty="0">
                <a:latin typeface="Chalkboard" panose="03050602040202020205" pitchFamily="66" charset="77"/>
              </a:rPr>
              <a:t> can be present especially in presence of spin polarization or in concavities</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F71CEB3-8EA9-8E1E-916A-C4C9887B04F2}"/>
                  </a:ext>
                </a:extLst>
              </p:cNvPr>
              <p:cNvSpPr txBox="1"/>
              <p:nvPr/>
            </p:nvSpPr>
            <p:spPr>
              <a:xfrm>
                <a:off x="7052794" y="984371"/>
                <a:ext cx="3099695" cy="1060931"/>
              </a:xfrm>
              <a:prstGeom prst="rect">
                <a:avLst/>
              </a:prstGeom>
              <a:solidFill>
                <a:schemeClr val="bg1"/>
              </a:solidFill>
              <a:effectLst>
                <a:glow rad="63500">
                  <a:srgbClr val="0070C0">
                    <a:alpha val="40000"/>
                  </a:srgbClr>
                </a:glow>
              </a:effectLst>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𝑀</m:t>
                      </m:r>
                      <m:r>
                        <a:rPr lang="en-US" sz="2400" b="0" i="1" smtClean="0">
                          <a:latin typeface="Cambria Math" panose="02040503050406030204" pitchFamily="18" charset="0"/>
                        </a:rPr>
                        <m:t>~</m:t>
                      </m:r>
                      <m:nary>
                        <m:naryPr>
                          <m:limLoc m:val="undOvr"/>
                          <m:subHide m:val="on"/>
                          <m:supHide m:val="on"/>
                          <m:ctrlPr>
                            <a:rPr lang="en-US" sz="2400" b="0" i="1" smtClean="0">
                              <a:latin typeface="Cambria Math" panose="02040503050406030204" pitchFamily="18" charset="0"/>
                            </a:rPr>
                          </m:ctrlPr>
                        </m:naryPr>
                        <m:sub/>
                        <m:sup/>
                        <m:e>
                          <m:r>
                            <a:rPr lang="en-US" sz="2400" b="0" i="1" smtClean="0">
                              <a:latin typeface="Cambria Math" panose="02040503050406030204" pitchFamily="18" charset="0"/>
                            </a:rPr>
                            <m:t>𝑑</m:t>
                          </m:r>
                          <m:r>
                            <a:rPr lang="en-US" sz="2400" b="1" i="0" smtClean="0">
                              <a:latin typeface="Cambria Math" panose="02040503050406030204" pitchFamily="18" charset="0"/>
                            </a:rPr>
                            <m:t>𝐱</m:t>
                          </m:r>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sSubSup>
                                <m:sSubSupPr>
                                  <m:ctrlPr>
                                    <a:rPr lang="el-GR" sz="2400" b="0" i="1" smtClean="0">
                                      <a:latin typeface="Cambria Math" panose="02040503050406030204" pitchFamily="18" charset="0"/>
                                      <a:ea typeface="Cambria Math" panose="02040503050406030204" pitchFamily="18" charset="0"/>
                                    </a:rPr>
                                  </m:ctrlPr>
                                </m:sSubSupPr>
                                <m:e>
                                  <m:r>
                                    <m:rPr>
                                      <m:sty m:val="p"/>
                                    </m:rPr>
                                    <a:rPr lang="el-GR" sz="2400" i="1">
                                      <a:latin typeface="Cambria Math" panose="02040503050406030204" pitchFamily="18" charset="0"/>
                                      <a:ea typeface="Cambria Math" panose="02040503050406030204" pitchFamily="18" charset="0"/>
                                    </a:rPr>
                                    <m:t>Ψ</m:t>
                                  </m:r>
                                </m:e>
                                <m:sub>
                                  <m:r>
                                    <a:rPr lang="en-US" sz="2400" b="0" i="1" smtClean="0">
                                      <a:latin typeface="Cambria Math" panose="02040503050406030204" pitchFamily="18" charset="0"/>
                                    </a:rPr>
                                    <m:t>0</m:t>
                                  </m:r>
                                </m:sub>
                                <m:sup/>
                              </m:sSubSup>
                              <m:sSubSup>
                                <m:sSubSupPr>
                                  <m:ctrlPr>
                                    <a:rPr lang="el-GR" sz="2400" i="1" smtClean="0">
                                      <a:latin typeface="Cambria Math" panose="02040503050406030204" pitchFamily="18" charset="0"/>
                                      <a:ea typeface="Cambria Math" panose="02040503050406030204" pitchFamily="18" charset="0"/>
                                    </a:rPr>
                                  </m:ctrlPr>
                                </m:sSubSupPr>
                                <m:e>
                                  <m:r>
                                    <m:rPr>
                                      <m:sty m:val="p"/>
                                    </m:rPr>
                                    <a:rPr lang="el-GR" sz="2400" i="1">
                                      <a:latin typeface="Cambria Math" panose="02040503050406030204" pitchFamily="18" charset="0"/>
                                      <a:ea typeface="Cambria Math" panose="02040503050406030204" pitchFamily="18" charset="0"/>
                                    </a:rPr>
                                    <m:t>Ψ</m:t>
                                  </m:r>
                                </m:e>
                                <m:sub>
                                  <m:r>
                                    <a:rPr lang="en-US" sz="2400" b="0" i="1" smtClean="0">
                                      <a:latin typeface="Cambria Math" panose="02040503050406030204" pitchFamily="18" charset="0"/>
                                      <a:ea typeface="Cambria Math" panose="02040503050406030204" pitchFamily="18" charset="0"/>
                                    </a:rPr>
                                    <m:t>𝑓</m:t>
                                  </m:r>
                                </m:sub>
                                <m:sup>
                                  <m:r>
                                    <a:rPr lang="en-US" sz="2400" b="0" i="1" smtClean="0">
                                      <a:latin typeface="Cambria Math" panose="02040503050406030204" pitchFamily="18" charset="0"/>
                                      <a:ea typeface="Cambria Math" panose="02040503050406030204" pitchFamily="18" charset="0"/>
                                    </a:rPr>
                                    <m:t>∗</m:t>
                                  </m:r>
                                </m:sup>
                              </m:sSubSup>
                              <m:r>
                                <a:rPr lang="en-US" sz="2400" b="0" i="1" smtClean="0">
                                  <a:latin typeface="Cambria Math" panose="02040503050406030204" pitchFamily="18" charset="0"/>
                                </a:rPr>
                                <m:t>𝑒</m:t>
                              </m:r>
                            </m:e>
                            <m:sup>
                              <m:r>
                                <a:rPr lang="en-US" sz="2400" i="1">
                                  <a:latin typeface="Cambria Math" panose="02040503050406030204" pitchFamily="18" charset="0"/>
                                </a:rPr>
                                <m:t>𝑖</m:t>
                              </m:r>
                              <m:sSub>
                                <m:sSubPr>
                                  <m:ctrlPr>
                                    <a:rPr lang="en-US" sz="2400" i="1" smtClean="0">
                                      <a:latin typeface="Cambria Math" panose="02040503050406030204" pitchFamily="18" charset="0"/>
                                    </a:rPr>
                                  </m:ctrlPr>
                                </m:sSubPr>
                                <m:e>
                                  <m:r>
                                    <a:rPr lang="en-US" sz="2400" b="1" i="0" smtClean="0">
                                      <a:latin typeface="Cambria Math" panose="02040503050406030204" pitchFamily="18" charset="0"/>
                                    </a:rPr>
                                    <m:t>𝐩</m:t>
                                  </m:r>
                                </m:e>
                                <m:sub>
                                  <m:r>
                                    <a:rPr lang="en-US" sz="2400" b="1" i="0" smtClean="0">
                                      <a:latin typeface="Cambria Math" panose="02040503050406030204" pitchFamily="18" charset="0"/>
                                    </a:rPr>
                                    <m:t>𝐞𝐥</m:t>
                                  </m:r>
                                </m:sub>
                              </m:sSub>
                              <m:r>
                                <a:rPr lang="en-US" sz="2400" i="1" smtClean="0">
                                  <a:latin typeface="Cambria Math" panose="02040503050406030204" pitchFamily="18" charset="0"/>
                                  <a:ea typeface="Cambria Math" panose="02040503050406030204" pitchFamily="18" charset="0"/>
                                </a:rPr>
                                <m:t>∙</m:t>
                              </m:r>
                              <m:r>
                                <a:rPr lang="en-US" sz="2400" b="1" i="0" smtClean="0">
                                  <a:latin typeface="Cambria Math" panose="02040503050406030204" pitchFamily="18" charset="0"/>
                                </a:rPr>
                                <m:t>𝐱</m:t>
                              </m:r>
                            </m:sup>
                          </m:sSup>
                        </m:e>
                      </m:nary>
                    </m:oMath>
                  </m:oMathPara>
                </a14:m>
                <a:endParaRPr lang="en-IT" sz="2400" dirty="0"/>
              </a:p>
            </p:txBody>
          </p:sp>
        </mc:Choice>
        <mc:Fallback xmlns="">
          <p:sp>
            <p:nvSpPr>
              <p:cNvPr id="40" name="TextBox 39">
                <a:extLst>
                  <a:ext uri="{FF2B5EF4-FFF2-40B4-BE49-F238E27FC236}">
                    <a16:creationId xmlns:a16="http://schemas.microsoft.com/office/drawing/2014/main" id="{3F71CEB3-8EA9-8E1E-916A-C4C9887B04F2}"/>
                  </a:ext>
                </a:extLst>
              </p:cNvPr>
              <p:cNvSpPr txBox="1">
                <a:spLocks noRot="1" noChangeAspect="1" noMove="1" noResize="1" noEditPoints="1" noAdjustHandles="1" noChangeArrowheads="1" noChangeShapeType="1" noTextEdit="1"/>
              </p:cNvSpPr>
              <p:nvPr/>
            </p:nvSpPr>
            <p:spPr>
              <a:xfrm>
                <a:off x="7052794" y="984371"/>
                <a:ext cx="3099695" cy="1060931"/>
              </a:xfrm>
              <a:prstGeom prst="rect">
                <a:avLst/>
              </a:prstGeom>
              <a:blipFill>
                <a:blip r:embed="rId6"/>
                <a:stretch>
                  <a:fillRect l="-18039" t="-118947" b="-166316"/>
                </a:stretch>
              </a:blipFill>
              <a:effectLst>
                <a:glow rad="63500">
                  <a:srgbClr val="0070C0">
                    <a:alpha val="40000"/>
                  </a:srgbClr>
                </a:glow>
              </a:effectLst>
            </p:spPr>
            <p:txBody>
              <a:bodyPr/>
              <a:lstStyle/>
              <a:p>
                <a:r>
                  <a:rPr lang="en-IT">
                    <a:noFill/>
                  </a:rPr>
                  <a:t> </a:t>
                </a:r>
              </a:p>
            </p:txBody>
          </p:sp>
        </mc:Fallback>
      </mc:AlternateContent>
    </p:spTree>
    <p:extLst>
      <p:ext uri="{BB962C8B-B14F-4D97-AF65-F5344CB8AC3E}">
        <p14:creationId xmlns:p14="http://schemas.microsoft.com/office/powerpoint/2010/main" val="2531492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147AF3E9-D1BB-F630-9DAC-D71DBC515500}"/>
              </a:ext>
            </a:extLst>
          </p:cNvPr>
          <p:cNvCxnSpPr>
            <a:cxnSpLocks/>
          </p:cNvCxnSpPr>
          <p:nvPr/>
        </p:nvCxnSpPr>
        <p:spPr>
          <a:xfrm>
            <a:off x="8415705" y="2190747"/>
            <a:ext cx="0" cy="20986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B84B9FF-0522-F30A-6834-80A5CADC77BF}"/>
              </a:ext>
            </a:extLst>
          </p:cNvPr>
          <p:cNvSpPr txBox="1"/>
          <p:nvPr/>
        </p:nvSpPr>
        <p:spPr>
          <a:xfrm>
            <a:off x="8214756" y="2308021"/>
            <a:ext cx="869597" cy="369332"/>
          </a:xfrm>
          <a:prstGeom prst="rect">
            <a:avLst/>
          </a:prstGeom>
          <a:noFill/>
        </p:spPr>
        <p:txBody>
          <a:bodyPr wrap="none" rtlCol="0">
            <a:spAutoFit/>
          </a:bodyPr>
          <a:lstStyle/>
          <a:p>
            <a:r>
              <a:rPr lang="en-GB" dirty="0" err="1"/>
              <a:t>t~ps-ns</a:t>
            </a:r>
            <a:endParaRPr lang="en-IT" dirty="0"/>
          </a:p>
        </p:txBody>
      </p:sp>
      <p:grpSp>
        <p:nvGrpSpPr>
          <p:cNvPr id="14" name="Group 13">
            <a:extLst>
              <a:ext uri="{FF2B5EF4-FFF2-40B4-BE49-F238E27FC236}">
                <a16:creationId xmlns:a16="http://schemas.microsoft.com/office/drawing/2014/main" id="{5BD8A6B8-FE77-90F8-2971-2FC37B0B79D8}"/>
              </a:ext>
            </a:extLst>
          </p:cNvPr>
          <p:cNvGrpSpPr>
            <a:grpSpLocks noChangeAspect="1"/>
          </p:cNvGrpSpPr>
          <p:nvPr/>
        </p:nvGrpSpPr>
        <p:grpSpPr>
          <a:xfrm>
            <a:off x="354845" y="563238"/>
            <a:ext cx="3440965" cy="1591406"/>
            <a:chOff x="123527" y="5411006"/>
            <a:chExt cx="6546848" cy="3027846"/>
          </a:xfrm>
        </p:grpSpPr>
        <p:pic>
          <p:nvPicPr>
            <p:cNvPr id="15" name="Picture 14" descr="A molecule structure with orange balls&#10;&#10;Description automatically generated">
              <a:extLst>
                <a:ext uri="{FF2B5EF4-FFF2-40B4-BE49-F238E27FC236}">
                  <a16:creationId xmlns:a16="http://schemas.microsoft.com/office/drawing/2014/main" id="{C7CED953-A966-E692-FA68-3E8CFDE2C011}"/>
                </a:ext>
              </a:extLst>
            </p:cNvPr>
            <p:cNvPicPr>
              <a:picLocks noChangeAspect="1"/>
            </p:cNvPicPr>
            <p:nvPr/>
          </p:nvPicPr>
          <p:blipFill rotWithShape="1">
            <a:blip r:embed="rId2"/>
            <a:srcRect t="30882" b="31141"/>
            <a:stretch/>
          </p:blipFill>
          <p:spPr>
            <a:xfrm>
              <a:off x="123527" y="6402055"/>
              <a:ext cx="6546848" cy="2036797"/>
            </a:xfrm>
            <a:prstGeom prst="rect">
              <a:avLst/>
            </a:prstGeom>
          </p:spPr>
        </p:pic>
        <p:pic>
          <p:nvPicPr>
            <p:cNvPr id="16" name="Picture 15" descr="A molecule structure with orange balls&#10;&#10;Description automatically generated">
              <a:extLst>
                <a:ext uri="{FF2B5EF4-FFF2-40B4-BE49-F238E27FC236}">
                  <a16:creationId xmlns:a16="http://schemas.microsoft.com/office/drawing/2014/main" id="{6BB7345B-F490-1E80-E112-E1CE24139E27}"/>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9595" y="6248926"/>
              <a:ext cx="742950" cy="523220"/>
            </a:xfrm>
            <a:prstGeom prst="rect">
              <a:avLst/>
            </a:prstGeom>
          </p:spPr>
        </p:pic>
        <p:pic>
          <p:nvPicPr>
            <p:cNvPr id="17" name="Picture 16" descr="A molecule structure with orange balls&#10;&#10;Description automatically generated">
              <a:extLst>
                <a:ext uri="{FF2B5EF4-FFF2-40B4-BE49-F238E27FC236}">
                  <a16:creationId xmlns:a16="http://schemas.microsoft.com/office/drawing/2014/main" id="{8085E161-5E80-0BAE-9A06-50ACC3860602}"/>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7665" y="5867680"/>
              <a:ext cx="742950" cy="523220"/>
            </a:xfrm>
            <a:prstGeom prst="rect">
              <a:avLst/>
            </a:prstGeom>
          </p:spPr>
        </p:pic>
        <p:pic>
          <p:nvPicPr>
            <p:cNvPr id="18" name="Picture 17" descr="A molecule structure with orange balls&#10;&#10;Description automatically generated">
              <a:extLst>
                <a:ext uri="{FF2B5EF4-FFF2-40B4-BE49-F238E27FC236}">
                  <a16:creationId xmlns:a16="http://schemas.microsoft.com/office/drawing/2014/main" id="{E8169DDC-3CBC-7CF0-3CC8-0C1833CFB90B}"/>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9595" y="5411006"/>
              <a:ext cx="742950" cy="523220"/>
            </a:xfrm>
            <a:prstGeom prst="rect">
              <a:avLst/>
            </a:prstGeom>
          </p:spPr>
        </p:pic>
        <p:cxnSp>
          <p:nvCxnSpPr>
            <p:cNvPr id="19" name="Straight Arrow Connector 18">
              <a:extLst>
                <a:ext uri="{FF2B5EF4-FFF2-40B4-BE49-F238E27FC236}">
                  <a16:creationId xmlns:a16="http://schemas.microsoft.com/office/drawing/2014/main" id="{33124F7E-F21E-D356-28B3-046CD6C77C8B}"/>
                </a:ext>
              </a:extLst>
            </p:cNvPr>
            <p:cNvCxnSpPr>
              <a:cxnSpLocks/>
            </p:cNvCxnSpPr>
            <p:nvPr/>
          </p:nvCxnSpPr>
          <p:spPr>
            <a:xfrm flipV="1">
              <a:off x="3836315" y="5672616"/>
              <a:ext cx="0" cy="1628825"/>
            </a:xfrm>
            <a:prstGeom prst="straightConnector1">
              <a:avLst/>
            </a:prstGeom>
            <a:ln w="28575">
              <a:solidFill>
                <a:schemeClr val="bg2">
                  <a:lumMod val="1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528143F-912A-A146-2281-B96A8A921AD9}"/>
                </a:ext>
              </a:extLst>
            </p:cNvPr>
            <p:cNvSpPr txBox="1"/>
            <p:nvPr/>
          </p:nvSpPr>
          <p:spPr>
            <a:xfrm>
              <a:off x="3804255" y="5801314"/>
              <a:ext cx="534343" cy="644141"/>
            </a:xfrm>
            <a:prstGeom prst="rect">
              <a:avLst/>
            </a:prstGeom>
            <a:noFill/>
          </p:spPr>
          <p:txBody>
            <a:bodyPr wrap="none" rtlCol="0">
              <a:spAutoFit/>
            </a:bodyPr>
            <a:lstStyle/>
            <a:p>
              <a:r>
                <a:rPr lang="en-IT" sz="1600" b="1" i="1" dirty="0">
                  <a:latin typeface="Cambria" panose="02040503050406030204" pitchFamily="18" charset="0"/>
                </a:rPr>
                <a:t>z</a:t>
              </a:r>
            </a:p>
          </p:txBody>
        </p:sp>
      </p:grpSp>
      <p:sp>
        <p:nvSpPr>
          <p:cNvPr id="4" name="TextBox 3">
            <a:extLst>
              <a:ext uri="{FF2B5EF4-FFF2-40B4-BE49-F238E27FC236}">
                <a16:creationId xmlns:a16="http://schemas.microsoft.com/office/drawing/2014/main" id="{AA98BA0A-89FA-3F6A-6424-B9B71D919108}"/>
              </a:ext>
            </a:extLst>
          </p:cNvPr>
          <p:cNvSpPr txBox="1"/>
          <p:nvPr/>
        </p:nvSpPr>
        <p:spPr>
          <a:xfrm>
            <a:off x="15354" y="34112"/>
            <a:ext cx="6235544"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Beta decay</a:t>
            </a:r>
            <a:endParaRPr lang="en-GB" sz="3200" dirty="0">
              <a:latin typeface="Chalkboard" panose="03050602040202020205" pitchFamily="66" charset="77"/>
            </a:endParaRPr>
          </a:p>
        </p:txBody>
      </p:sp>
      <p:cxnSp>
        <p:nvCxnSpPr>
          <p:cNvPr id="7" name="Straight Arrow Connector 6">
            <a:extLst>
              <a:ext uri="{FF2B5EF4-FFF2-40B4-BE49-F238E27FC236}">
                <a16:creationId xmlns:a16="http://schemas.microsoft.com/office/drawing/2014/main" id="{1BEB9E33-1330-4FE5-6F8E-EF1D89662561}"/>
              </a:ext>
            </a:extLst>
          </p:cNvPr>
          <p:cNvCxnSpPr>
            <a:cxnSpLocks/>
          </p:cNvCxnSpPr>
          <p:nvPr/>
        </p:nvCxnSpPr>
        <p:spPr>
          <a:xfrm>
            <a:off x="15354" y="2175130"/>
            <a:ext cx="1155685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12E3A5-1A46-D3BB-43AD-670CCC3ED000}"/>
              </a:ext>
            </a:extLst>
          </p:cNvPr>
          <p:cNvCxnSpPr>
            <a:cxnSpLocks/>
          </p:cNvCxnSpPr>
          <p:nvPr/>
        </p:nvCxnSpPr>
        <p:spPr>
          <a:xfrm>
            <a:off x="3844972" y="2178672"/>
            <a:ext cx="0" cy="20986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43267B-8168-3957-5BE8-C7783FD62249}"/>
              </a:ext>
            </a:extLst>
          </p:cNvPr>
          <p:cNvSpPr txBox="1"/>
          <p:nvPr/>
        </p:nvSpPr>
        <p:spPr>
          <a:xfrm>
            <a:off x="3289178" y="2295946"/>
            <a:ext cx="494046" cy="369332"/>
          </a:xfrm>
          <a:prstGeom prst="rect">
            <a:avLst/>
          </a:prstGeom>
          <a:noFill/>
        </p:spPr>
        <p:txBody>
          <a:bodyPr wrap="none" rtlCol="0">
            <a:spAutoFit/>
          </a:bodyPr>
          <a:lstStyle/>
          <a:p>
            <a:r>
              <a:rPr lang="en-GB" dirty="0"/>
              <a:t>t</a:t>
            </a:r>
            <a:r>
              <a:rPr lang="en-IT" dirty="0"/>
              <a:t>=0</a:t>
            </a:r>
          </a:p>
        </p:txBody>
      </p:sp>
      <p:pic>
        <p:nvPicPr>
          <p:cNvPr id="23" name="Picture 22">
            <a:extLst>
              <a:ext uri="{FF2B5EF4-FFF2-40B4-BE49-F238E27FC236}">
                <a16:creationId xmlns:a16="http://schemas.microsoft.com/office/drawing/2014/main" id="{E04AE0F1-6FB3-A81F-C688-7082954FB29D}"/>
              </a:ext>
            </a:extLst>
          </p:cNvPr>
          <p:cNvPicPr>
            <a:picLocks noChangeAspect="1"/>
          </p:cNvPicPr>
          <p:nvPr/>
        </p:nvPicPr>
        <p:blipFill rotWithShape="1">
          <a:blip r:embed="rId3"/>
          <a:srcRect t="8864" r="51068" b="53419"/>
          <a:stretch/>
        </p:blipFill>
        <p:spPr>
          <a:xfrm>
            <a:off x="-104535" y="2154644"/>
            <a:ext cx="2270781" cy="2265118"/>
          </a:xfrm>
          <a:prstGeom prst="rect">
            <a:avLst/>
          </a:prstGeom>
        </p:spPr>
      </p:pic>
      <p:pic>
        <p:nvPicPr>
          <p:cNvPr id="24" name="Picture 23">
            <a:extLst>
              <a:ext uri="{FF2B5EF4-FFF2-40B4-BE49-F238E27FC236}">
                <a16:creationId xmlns:a16="http://schemas.microsoft.com/office/drawing/2014/main" id="{9A403FCC-10B3-C364-75DD-E82185BB45D8}"/>
              </a:ext>
            </a:extLst>
          </p:cNvPr>
          <p:cNvPicPr>
            <a:picLocks noChangeAspect="1"/>
          </p:cNvPicPr>
          <p:nvPr/>
        </p:nvPicPr>
        <p:blipFill rotWithShape="1">
          <a:blip r:embed="rId3"/>
          <a:srcRect t="45043" r="51068" b="17240"/>
          <a:stretch/>
        </p:blipFill>
        <p:spPr>
          <a:xfrm>
            <a:off x="-55377" y="4163208"/>
            <a:ext cx="2270781" cy="2265118"/>
          </a:xfrm>
          <a:prstGeom prst="rect">
            <a:avLst/>
          </a:prstGeom>
        </p:spPr>
      </p:pic>
      <p:cxnSp>
        <p:nvCxnSpPr>
          <p:cNvPr id="25" name="Straight Arrow Connector 24">
            <a:extLst>
              <a:ext uri="{FF2B5EF4-FFF2-40B4-BE49-F238E27FC236}">
                <a16:creationId xmlns:a16="http://schemas.microsoft.com/office/drawing/2014/main" id="{FEA54D58-A5E5-10E9-258F-A86610113EA3}"/>
              </a:ext>
            </a:extLst>
          </p:cNvPr>
          <p:cNvCxnSpPr>
            <a:cxnSpLocks/>
          </p:cNvCxnSpPr>
          <p:nvPr/>
        </p:nvCxnSpPr>
        <p:spPr>
          <a:xfrm flipH="1">
            <a:off x="1835925" y="1147572"/>
            <a:ext cx="655634" cy="0"/>
          </a:xfrm>
          <a:prstGeom prst="straightConnector1">
            <a:avLst/>
          </a:prstGeom>
          <a:ln w="28575">
            <a:solidFill>
              <a:schemeClr val="bg2">
                <a:lumMod val="1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FA9919D-1E25-4C2C-7F40-CF9CD472C963}"/>
              </a:ext>
            </a:extLst>
          </p:cNvPr>
          <p:cNvSpPr txBox="1"/>
          <p:nvPr/>
        </p:nvSpPr>
        <p:spPr>
          <a:xfrm>
            <a:off x="1834402" y="873118"/>
            <a:ext cx="280846" cy="338554"/>
          </a:xfrm>
          <a:prstGeom prst="rect">
            <a:avLst/>
          </a:prstGeom>
          <a:noFill/>
        </p:spPr>
        <p:txBody>
          <a:bodyPr wrap="square" rtlCol="0">
            <a:spAutoFit/>
          </a:bodyPr>
          <a:lstStyle/>
          <a:p>
            <a:r>
              <a:rPr lang="en-IT" sz="1600" b="1" i="1" dirty="0">
                <a:latin typeface="Cambria" panose="02040503050406030204" pitchFamily="18" charset="0"/>
              </a:rPr>
              <a:t>r</a:t>
            </a:r>
          </a:p>
        </p:txBody>
      </p:sp>
      <p:pic>
        <p:nvPicPr>
          <p:cNvPr id="28" name="Picture 27" descr="A molecule structure with orange balls&#10;&#10;Description automatically generated">
            <a:extLst>
              <a:ext uri="{FF2B5EF4-FFF2-40B4-BE49-F238E27FC236}">
                <a16:creationId xmlns:a16="http://schemas.microsoft.com/office/drawing/2014/main" id="{41B53612-3BC9-9912-BA1D-2059D0693FCD}"/>
              </a:ext>
            </a:extLst>
          </p:cNvPr>
          <p:cNvPicPr>
            <a:picLocks noChangeAspect="1"/>
          </p:cNvPicPr>
          <p:nvPr/>
        </p:nvPicPr>
        <p:blipFill rotWithShape="1">
          <a:blip r:embed="rId2">
            <a:clrChange>
              <a:clrFrom>
                <a:srgbClr val="FFFFFF"/>
              </a:clrFrom>
              <a:clrTo>
                <a:srgbClr val="FFFFFF">
                  <a:alpha val="0"/>
                </a:srgbClr>
              </a:clrTo>
            </a:clrChange>
          </a:blip>
          <a:srcRect t="30882" b="31141"/>
          <a:stretch/>
        </p:blipFill>
        <p:spPr>
          <a:xfrm>
            <a:off x="3891046" y="1109035"/>
            <a:ext cx="3426730" cy="1066095"/>
          </a:xfrm>
          <a:prstGeom prst="rect">
            <a:avLst/>
          </a:prstGeom>
        </p:spPr>
      </p:pic>
      <p:grpSp>
        <p:nvGrpSpPr>
          <p:cNvPr id="2" name="Group 1">
            <a:extLst>
              <a:ext uri="{FF2B5EF4-FFF2-40B4-BE49-F238E27FC236}">
                <a16:creationId xmlns:a16="http://schemas.microsoft.com/office/drawing/2014/main" id="{83EA4AC0-0EBC-E43A-76D4-DCEDAD2CE52F}"/>
              </a:ext>
            </a:extLst>
          </p:cNvPr>
          <p:cNvGrpSpPr/>
          <p:nvPr/>
        </p:nvGrpSpPr>
        <p:grpSpPr>
          <a:xfrm>
            <a:off x="5143682" y="453347"/>
            <a:ext cx="2009886" cy="858858"/>
            <a:chOff x="1926280" y="4499612"/>
            <a:chExt cx="1521610" cy="707716"/>
          </a:xfrm>
        </p:grpSpPr>
        <p:cxnSp>
          <p:nvCxnSpPr>
            <p:cNvPr id="3" name="Straight Arrow Connector 2">
              <a:extLst>
                <a:ext uri="{FF2B5EF4-FFF2-40B4-BE49-F238E27FC236}">
                  <a16:creationId xmlns:a16="http://schemas.microsoft.com/office/drawing/2014/main" id="{E98E0484-70AE-5FDA-E1CC-5786D22BDE3D}"/>
                </a:ext>
              </a:extLst>
            </p:cNvPr>
            <p:cNvCxnSpPr>
              <a:cxnSpLocks/>
            </p:cNvCxnSpPr>
            <p:nvPr/>
          </p:nvCxnSpPr>
          <p:spPr>
            <a:xfrm flipV="1">
              <a:off x="1990906" y="4829616"/>
              <a:ext cx="1456984" cy="377712"/>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54584775-93FC-0630-9F93-4C8FCF6D8A84}"/>
                </a:ext>
              </a:extLst>
            </p:cNvPr>
            <p:cNvCxnSpPr>
              <a:cxnSpLocks/>
            </p:cNvCxnSpPr>
            <p:nvPr/>
          </p:nvCxnSpPr>
          <p:spPr>
            <a:xfrm flipV="1">
              <a:off x="1926280" y="4499612"/>
              <a:ext cx="748205" cy="694464"/>
            </a:xfrm>
            <a:prstGeom prst="straightConnector1">
              <a:avLst/>
            </a:prstGeom>
            <a:ln w="28575">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3174763A-8D63-8256-5CAC-39C94D836C37}"/>
                    </a:ext>
                  </a:extLst>
                </p:cNvPr>
                <p:cNvSpPr>
                  <a:spLocks noChangeAspect="1"/>
                </p:cNvSpPr>
                <p:nvPr/>
              </p:nvSpPr>
              <p:spPr>
                <a:xfrm>
                  <a:off x="2300383" y="4620266"/>
                  <a:ext cx="203880" cy="203880"/>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acc>
                          <m:accPr>
                            <m:chr m:val="̅"/>
                            <m:ctrlPr>
                              <a:rPr lang="en-IT" sz="1400" b="1" i="1" smtClean="0">
                                <a:latin typeface="Cambria Math" panose="02040503050406030204" pitchFamily="18" charset="0"/>
                              </a:rPr>
                            </m:ctrlPr>
                          </m:accPr>
                          <m:e>
                            <m:r>
                              <a:rPr lang="en-IT" sz="1400" b="1" i="1">
                                <a:latin typeface="Cambria Math" panose="02040503050406030204" pitchFamily="18" charset="0"/>
                                <a:ea typeface="Cambria Math" panose="02040503050406030204" pitchFamily="18" charset="0"/>
                              </a:rPr>
                              <m:t>𝝂</m:t>
                            </m:r>
                          </m:e>
                        </m:acc>
                      </m:oMath>
                    </m:oMathPara>
                  </a14:m>
                  <a:endParaRPr lang="en-IT" sz="1400" b="1" dirty="0"/>
                </a:p>
              </p:txBody>
            </p:sp>
          </mc:Choice>
          <mc:Fallback xmlns="">
            <p:sp>
              <p:nvSpPr>
                <p:cNvPr id="21" name="Oval 20">
                  <a:extLst>
                    <a:ext uri="{FF2B5EF4-FFF2-40B4-BE49-F238E27FC236}">
                      <a16:creationId xmlns:a16="http://schemas.microsoft.com/office/drawing/2014/main" id="{3174763A-8D63-8256-5CAC-39C94D836C37}"/>
                    </a:ext>
                  </a:extLst>
                </p:cNvPr>
                <p:cNvSpPr>
                  <a:spLocks noRot="1" noChangeAspect="1" noMove="1" noResize="1" noEditPoints="1" noAdjustHandles="1" noChangeArrowheads="1" noChangeShapeType="1" noTextEdit="1"/>
                </p:cNvSpPr>
                <p:nvPr/>
              </p:nvSpPr>
              <p:spPr>
                <a:xfrm>
                  <a:off x="2300383" y="4620266"/>
                  <a:ext cx="203880" cy="203880"/>
                </a:xfrm>
                <a:prstGeom prst="ellipse">
                  <a:avLst/>
                </a:prstGeom>
                <a:blipFill>
                  <a:blip r:embed="rId7"/>
                  <a:stretch>
                    <a:fillRect l="-8000" b="-18182"/>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B3B60479-3CF8-4412-8EF4-1EFAC38755E5}"/>
                    </a:ext>
                  </a:extLst>
                </p:cNvPr>
                <p:cNvSpPr>
                  <a:spLocks/>
                </p:cNvSpPr>
                <p:nvPr/>
              </p:nvSpPr>
              <p:spPr>
                <a:xfrm>
                  <a:off x="2942649" y="4852136"/>
                  <a:ext cx="204809" cy="204809"/>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22" name="Oval 21">
                  <a:extLst>
                    <a:ext uri="{FF2B5EF4-FFF2-40B4-BE49-F238E27FC236}">
                      <a16:creationId xmlns:a16="http://schemas.microsoft.com/office/drawing/2014/main" id="{B3B60479-3CF8-4412-8EF4-1EFAC38755E5}"/>
                    </a:ext>
                  </a:extLst>
                </p:cNvPr>
                <p:cNvSpPr>
                  <a:spLocks noRot="1" noChangeAspect="1" noMove="1" noResize="1" noEditPoints="1" noAdjustHandles="1" noChangeArrowheads="1" noChangeShapeType="1" noTextEdit="1"/>
                </p:cNvSpPr>
                <p:nvPr/>
              </p:nvSpPr>
              <p:spPr>
                <a:xfrm>
                  <a:off x="2942649" y="4852136"/>
                  <a:ext cx="204809" cy="204809"/>
                </a:xfrm>
                <a:prstGeom prst="ellipse">
                  <a:avLst/>
                </a:prstGeom>
                <a:blipFill>
                  <a:blip r:embed="rId8"/>
                  <a:stretch>
                    <a:fillRect l="-32000" b="-17391"/>
                  </a:stretch>
                </a:blipFill>
                <a:ln>
                  <a:noFill/>
                </a:ln>
              </p:spPr>
              <p:txBody>
                <a:bodyPr/>
                <a:lstStyle/>
                <a:p>
                  <a:r>
                    <a:rPr lang="en-IT">
                      <a:noFill/>
                    </a:rPr>
                    <a:t> </a:t>
                  </a:r>
                </a:p>
              </p:txBody>
            </p:sp>
          </mc:Fallback>
        </mc:AlternateContent>
      </p:grpSp>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26A4E02C-79AC-8BCA-60BA-4A37E56D3B91}"/>
                  </a:ext>
                </a:extLst>
              </p:cNvPr>
              <p:cNvSpPr>
                <a:spLocks noChangeAspect="1"/>
              </p:cNvSpPr>
              <p:nvPr/>
            </p:nvSpPr>
            <p:spPr>
              <a:xfrm>
                <a:off x="5081288" y="1215722"/>
                <a:ext cx="222790" cy="222790"/>
              </a:xfrm>
              <a:prstGeom prst="ellipse">
                <a:avLst/>
              </a:prstGeom>
              <a:solidFill>
                <a:srgbClr val="A738AB"/>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27" name="Oval 26">
                <a:extLst>
                  <a:ext uri="{FF2B5EF4-FFF2-40B4-BE49-F238E27FC236}">
                    <a16:creationId xmlns:a16="http://schemas.microsoft.com/office/drawing/2014/main" id="{26A4E02C-79AC-8BCA-60BA-4A37E56D3B91}"/>
                  </a:ext>
                </a:extLst>
              </p:cNvPr>
              <p:cNvSpPr>
                <a:spLocks noRot="1" noChangeAspect="1" noMove="1" noResize="1" noEditPoints="1" noAdjustHandles="1" noChangeArrowheads="1" noChangeShapeType="1" noTextEdit="1"/>
              </p:cNvSpPr>
              <p:nvPr/>
            </p:nvSpPr>
            <p:spPr>
              <a:xfrm>
                <a:off x="5081288" y="1215722"/>
                <a:ext cx="222790" cy="222790"/>
              </a:xfrm>
              <a:prstGeom prst="ellipse">
                <a:avLst/>
              </a:prstGeom>
              <a:blipFill>
                <a:blip r:embed="rId9"/>
                <a:stretch>
                  <a:fillRect l="-9091" b="-23810"/>
                </a:stretch>
              </a:blipFill>
              <a:ln>
                <a:noFill/>
              </a:ln>
            </p:spPr>
            <p:txBody>
              <a:bodyPr/>
              <a:lstStyle/>
              <a:p>
                <a:r>
                  <a:rPr lang="en-IT">
                    <a:noFill/>
                  </a:rPr>
                  <a:t> </a:t>
                </a:r>
              </a:p>
            </p:txBody>
          </p:sp>
        </mc:Fallback>
      </mc:AlternateContent>
      <p:cxnSp>
        <p:nvCxnSpPr>
          <p:cNvPr id="33" name="Straight Connector 32">
            <a:extLst>
              <a:ext uri="{FF2B5EF4-FFF2-40B4-BE49-F238E27FC236}">
                <a16:creationId xmlns:a16="http://schemas.microsoft.com/office/drawing/2014/main" id="{D45DAED9-FE8A-66E2-F827-C5DDDC6C547B}"/>
              </a:ext>
            </a:extLst>
          </p:cNvPr>
          <p:cNvCxnSpPr>
            <a:cxnSpLocks/>
          </p:cNvCxnSpPr>
          <p:nvPr/>
        </p:nvCxnSpPr>
        <p:spPr>
          <a:xfrm>
            <a:off x="6463346" y="2196466"/>
            <a:ext cx="0" cy="20986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9DC3B7-AB89-A113-1215-66006082DDE6}"/>
              </a:ext>
            </a:extLst>
          </p:cNvPr>
          <p:cNvSpPr txBox="1"/>
          <p:nvPr/>
        </p:nvSpPr>
        <p:spPr>
          <a:xfrm>
            <a:off x="5907552" y="2313740"/>
            <a:ext cx="534313" cy="369332"/>
          </a:xfrm>
          <a:prstGeom prst="rect">
            <a:avLst/>
          </a:prstGeom>
          <a:noFill/>
        </p:spPr>
        <p:txBody>
          <a:bodyPr wrap="none" rtlCol="0">
            <a:spAutoFit/>
          </a:bodyPr>
          <a:lstStyle/>
          <a:p>
            <a:r>
              <a:rPr lang="en-GB" dirty="0" err="1"/>
              <a:t>t~fs</a:t>
            </a:r>
            <a:endParaRPr lang="en-IT" dirty="0"/>
          </a:p>
        </p:txBody>
      </p:sp>
      <p:grpSp>
        <p:nvGrpSpPr>
          <p:cNvPr id="35" name="Group 34">
            <a:extLst>
              <a:ext uri="{FF2B5EF4-FFF2-40B4-BE49-F238E27FC236}">
                <a16:creationId xmlns:a16="http://schemas.microsoft.com/office/drawing/2014/main" id="{2ECE73BD-9D48-0A2F-842C-8AFFFFFA474F}"/>
              </a:ext>
            </a:extLst>
          </p:cNvPr>
          <p:cNvGrpSpPr/>
          <p:nvPr/>
        </p:nvGrpSpPr>
        <p:grpSpPr>
          <a:xfrm>
            <a:off x="4648121" y="2687561"/>
            <a:ext cx="2318919" cy="2080357"/>
            <a:chOff x="9031458" y="2295946"/>
            <a:chExt cx="3160542" cy="3177210"/>
          </a:xfrm>
        </p:grpSpPr>
        <p:pic>
          <p:nvPicPr>
            <p:cNvPr id="30" name="Picture 29">
              <a:extLst>
                <a:ext uri="{FF2B5EF4-FFF2-40B4-BE49-F238E27FC236}">
                  <a16:creationId xmlns:a16="http://schemas.microsoft.com/office/drawing/2014/main" id="{AF688EE4-32C7-2309-F47F-2F7C3498D35D}"/>
                </a:ext>
              </a:extLst>
            </p:cNvPr>
            <p:cNvPicPr>
              <a:picLocks noChangeAspect="1"/>
            </p:cNvPicPr>
            <p:nvPr/>
          </p:nvPicPr>
          <p:blipFill>
            <a:blip r:embed="rId10"/>
            <a:srcRect l="1872" t="10217" r="3367" b="16172"/>
            <a:stretch/>
          </p:blipFill>
          <p:spPr>
            <a:xfrm>
              <a:off x="9031458" y="2295946"/>
              <a:ext cx="3160542" cy="3177210"/>
            </a:xfrm>
            <a:prstGeom prst="rect">
              <a:avLst/>
            </a:prstGeom>
          </p:spPr>
        </p:pic>
        <p:sp>
          <p:nvSpPr>
            <p:cNvPr id="31" name="Freeform 30">
              <a:extLst>
                <a:ext uri="{FF2B5EF4-FFF2-40B4-BE49-F238E27FC236}">
                  <a16:creationId xmlns:a16="http://schemas.microsoft.com/office/drawing/2014/main" id="{07BF4779-1E8F-ADF8-30E5-217CC7E02655}"/>
                </a:ext>
              </a:extLst>
            </p:cNvPr>
            <p:cNvSpPr/>
            <p:nvPr/>
          </p:nvSpPr>
          <p:spPr>
            <a:xfrm>
              <a:off x="9748911" y="2475913"/>
              <a:ext cx="1477107" cy="2011680"/>
            </a:xfrm>
            <a:custGeom>
              <a:avLst/>
              <a:gdLst>
                <a:gd name="connsiteX0" fmla="*/ 0 w 1477107"/>
                <a:gd name="connsiteY0" fmla="*/ 0 h 2011680"/>
                <a:gd name="connsiteX1" fmla="*/ 211015 w 1477107"/>
                <a:gd name="connsiteY1" fmla="*/ 1111348 h 2011680"/>
                <a:gd name="connsiteX2" fmla="*/ 379827 w 1477107"/>
                <a:gd name="connsiteY2" fmla="*/ 1491175 h 2011680"/>
                <a:gd name="connsiteX3" fmla="*/ 590843 w 1477107"/>
                <a:gd name="connsiteY3" fmla="*/ 1758461 h 2011680"/>
                <a:gd name="connsiteX4" fmla="*/ 914400 w 1477107"/>
                <a:gd name="connsiteY4" fmla="*/ 1969477 h 2011680"/>
                <a:gd name="connsiteX5" fmla="*/ 1378634 w 1477107"/>
                <a:gd name="connsiteY5" fmla="*/ 1997612 h 2011680"/>
                <a:gd name="connsiteX6" fmla="*/ 1477107 w 1477107"/>
                <a:gd name="connsiteY6" fmla="*/ 201168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7" h="2011680">
                  <a:moveTo>
                    <a:pt x="0" y="0"/>
                  </a:moveTo>
                  <a:cubicBezTo>
                    <a:pt x="73855" y="431409"/>
                    <a:pt x="147711" y="862819"/>
                    <a:pt x="211015" y="1111348"/>
                  </a:cubicBezTo>
                  <a:cubicBezTo>
                    <a:pt x="274320" y="1359877"/>
                    <a:pt x="316522" y="1383323"/>
                    <a:pt x="379827" y="1491175"/>
                  </a:cubicBezTo>
                  <a:cubicBezTo>
                    <a:pt x="443132" y="1599027"/>
                    <a:pt x="501748" y="1678744"/>
                    <a:pt x="590843" y="1758461"/>
                  </a:cubicBezTo>
                  <a:cubicBezTo>
                    <a:pt x="679938" y="1838178"/>
                    <a:pt x="783101" y="1929618"/>
                    <a:pt x="914400" y="1969477"/>
                  </a:cubicBezTo>
                  <a:cubicBezTo>
                    <a:pt x="1045699" y="2009336"/>
                    <a:pt x="1284850" y="1990578"/>
                    <a:pt x="1378634" y="1997612"/>
                  </a:cubicBezTo>
                  <a:cubicBezTo>
                    <a:pt x="1472419" y="2004646"/>
                    <a:pt x="1474763" y="2008163"/>
                    <a:pt x="1477107" y="201168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pic>
        <p:nvPicPr>
          <p:cNvPr id="39" name="Picture 38" descr="A close-up of a graphene structure&#10;&#10;Description automatically generated">
            <a:extLst>
              <a:ext uri="{FF2B5EF4-FFF2-40B4-BE49-F238E27FC236}">
                <a16:creationId xmlns:a16="http://schemas.microsoft.com/office/drawing/2014/main" id="{9E05F44F-8D3B-2CA5-6826-42F1677315EF}"/>
              </a:ext>
            </a:extLst>
          </p:cNvPr>
          <p:cNvPicPr>
            <a:picLocks noChangeAspect="1"/>
          </p:cNvPicPr>
          <p:nvPr/>
        </p:nvPicPr>
        <p:blipFill>
          <a:blip r:embed="rId11"/>
          <a:srcRect l="25267" r="6354" b="32446"/>
          <a:stretch/>
        </p:blipFill>
        <p:spPr>
          <a:xfrm>
            <a:off x="5629363" y="2916531"/>
            <a:ext cx="957108" cy="945566"/>
          </a:xfrm>
          <a:prstGeom prst="ellipse">
            <a:avLst/>
          </a:prstGeom>
        </p:spPr>
      </p:pic>
      <p:grpSp>
        <p:nvGrpSpPr>
          <p:cNvPr id="36" name="Group 35">
            <a:extLst>
              <a:ext uri="{FF2B5EF4-FFF2-40B4-BE49-F238E27FC236}">
                <a16:creationId xmlns:a16="http://schemas.microsoft.com/office/drawing/2014/main" id="{2AC9BBA5-CB03-7D77-9A21-D76461EEFFF3}"/>
              </a:ext>
            </a:extLst>
          </p:cNvPr>
          <p:cNvGrpSpPr/>
          <p:nvPr/>
        </p:nvGrpSpPr>
        <p:grpSpPr>
          <a:xfrm>
            <a:off x="9029619" y="2400607"/>
            <a:ext cx="2899904" cy="2185037"/>
            <a:chOff x="3631717" y="3365123"/>
            <a:chExt cx="3808380" cy="3487858"/>
          </a:xfrm>
        </p:grpSpPr>
        <p:pic>
          <p:nvPicPr>
            <p:cNvPr id="37" name="Picture 36">
              <a:extLst>
                <a:ext uri="{FF2B5EF4-FFF2-40B4-BE49-F238E27FC236}">
                  <a16:creationId xmlns:a16="http://schemas.microsoft.com/office/drawing/2014/main" id="{87A17E6B-9B62-1359-206C-65F1A8421EDB}"/>
                </a:ext>
              </a:extLst>
            </p:cNvPr>
            <p:cNvPicPr>
              <a:picLocks noChangeAspect="1"/>
            </p:cNvPicPr>
            <p:nvPr/>
          </p:nvPicPr>
          <p:blipFill rotWithShape="1">
            <a:blip r:embed="rId12"/>
            <a:srcRect t="9718" b="19473"/>
            <a:stretch/>
          </p:blipFill>
          <p:spPr>
            <a:xfrm>
              <a:off x="3631717" y="3365123"/>
              <a:ext cx="3806230" cy="3487858"/>
            </a:xfrm>
            <a:prstGeom prst="rect">
              <a:avLst/>
            </a:prstGeom>
          </p:spPr>
        </p:pic>
        <p:sp>
          <p:nvSpPr>
            <p:cNvPr id="38" name="Rectangle 37">
              <a:extLst>
                <a:ext uri="{FF2B5EF4-FFF2-40B4-BE49-F238E27FC236}">
                  <a16:creationId xmlns:a16="http://schemas.microsoft.com/office/drawing/2014/main" id="{0D59C792-C920-DA94-7787-F0C27E556E19}"/>
                </a:ext>
              </a:extLst>
            </p:cNvPr>
            <p:cNvSpPr/>
            <p:nvPr/>
          </p:nvSpPr>
          <p:spPr>
            <a:xfrm>
              <a:off x="6844905" y="4825076"/>
              <a:ext cx="547322" cy="1657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0" name="TextBox 39">
              <a:extLst>
                <a:ext uri="{FF2B5EF4-FFF2-40B4-BE49-F238E27FC236}">
                  <a16:creationId xmlns:a16="http://schemas.microsoft.com/office/drawing/2014/main" id="{EA4AD6C5-E3BB-599B-0C06-BB67E245026A}"/>
                </a:ext>
              </a:extLst>
            </p:cNvPr>
            <p:cNvSpPr txBox="1"/>
            <p:nvPr/>
          </p:nvSpPr>
          <p:spPr>
            <a:xfrm rot="16200000">
              <a:off x="6861255" y="3856666"/>
              <a:ext cx="781012" cy="376673"/>
            </a:xfrm>
            <a:prstGeom prst="rect">
              <a:avLst/>
            </a:prstGeom>
            <a:noFill/>
          </p:spPr>
          <p:txBody>
            <a:bodyPr wrap="none" rtlCol="0">
              <a:spAutoFit/>
            </a:bodyPr>
            <a:lstStyle/>
            <a:p>
              <a:r>
                <a:rPr lang="en-IT" sz="1000" dirty="0">
                  <a:solidFill>
                    <a:srgbClr val="FF0000"/>
                  </a:solidFill>
                  <a:latin typeface="Cambria" panose="02040503050406030204" pitchFamily="18" charset="0"/>
                </a:rPr>
                <a:t>T (K)</a:t>
              </a:r>
            </a:p>
          </p:txBody>
        </p:sp>
      </p:grpSp>
      <p:pic>
        <p:nvPicPr>
          <p:cNvPr id="13" name="Picture 12">
            <a:extLst>
              <a:ext uri="{FF2B5EF4-FFF2-40B4-BE49-F238E27FC236}">
                <a16:creationId xmlns:a16="http://schemas.microsoft.com/office/drawing/2014/main" id="{22EB5E9C-F9BD-CCF4-3103-39936F95B66C}"/>
              </a:ext>
            </a:extLst>
          </p:cNvPr>
          <p:cNvPicPr>
            <a:picLocks noChangeAspect="1"/>
          </p:cNvPicPr>
          <p:nvPr/>
        </p:nvPicPr>
        <p:blipFill>
          <a:blip r:embed="rId13"/>
          <a:stretch>
            <a:fillRect/>
          </a:stretch>
        </p:blipFill>
        <p:spPr>
          <a:xfrm>
            <a:off x="2150563" y="2380719"/>
            <a:ext cx="2270782" cy="2938659"/>
          </a:xfrm>
          <a:prstGeom prst="rect">
            <a:avLst/>
          </a:prstGeom>
        </p:spPr>
      </p:pic>
      <p:pic>
        <p:nvPicPr>
          <p:cNvPr id="12" name="Picture 11">
            <a:extLst>
              <a:ext uri="{FF2B5EF4-FFF2-40B4-BE49-F238E27FC236}">
                <a16:creationId xmlns:a16="http://schemas.microsoft.com/office/drawing/2014/main" id="{58D0DCEB-5A12-3193-F644-5075429938C3}"/>
              </a:ext>
            </a:extLst>
          </p:cNvPr>
          <p:cNvPicPr>
            <a:picLocks noChangeAspect="1"/>
          </p:cNvPicPr>
          <p:nvPr/>
        </p:nvPicPr>
        <p:blipFill>
          <a:blip r:embed="rId14"/>
          <a:srcRect l="598" t="7638"/>
          <a:stretch/>
        </p:blipFill>
        <p:spPr>
          <a:xfrm>
            <a:off x="7975698" y="187053"/>
            <a:ext cx="3535642" cy="1849468"/>
          </a:xfrm>
          <a:prstGeom prst="rect">
            <a:avLst/>
          </a:prstGeom>
        </p:spPr>
      </p:pic>
      <p:grpSp>
        <p:nvGrpSpPr>
          <p:cNvPr id="44" name="Group 43">
            <a:extLst>
              <a:ext uri="{FF2B5EF4-FFF2-40B4-BE49-F238E27FC236}">
                <a16:creationId xmlns:a16="http://schemas.microsoft.com/office/drawing/2014/main" id="{B7C201AE-2E65-4D5A-4207-84456A2889A8}"/>
              </a:ext>
            </a:extLst>
          </p:cNvPr>
          <p:cNvGrpSpPr/>
          <p:nvPr/>
        </p:nvGrpSpPr>
        <p:grpSpPr>
          <a:xfrm>
            <a:off x="8578249" y="4628922"/>
            <a:ext cx="3303638" cy="1742675"/>
            <a:chOff x="5647281" y="1555068"/>
            <a:chExt cx="3999423" cy="2643612"/>
          </a:xfrm>
        </p:grpSpPr>
        <p:grpSp>
          <p:nvGrpSpPr>
            <p:cNvPr id="45" name="Group 44">
              <a:extLst>
                <a:ext uri="{FF2B5EF4-FFF2-40B4-BE49-F238E27FC236}">
                  <a16:creationId xmlns:a16="http://schemas.microsoft.com/office/drawing/2014/main" id="{274294B0-B557-A8EC-9520-615B9D7DE622}"/>
                </a:ext>
              </a:extLst>
            </p:cNvPr>
            <p:cNvGrpSpPr/>
            <p:nvPr/>
          </p:nvGrpSpPr>
          <p:grpSpPr>
            <a:xfrm>
              <a:off x="5647281" y="1555068"/>
              <a:ext cx="3999423" cy="2643612"/>
              <a:chOff x="8257940" y="1647386"/>
              <a:chExt cx="3934060" cy="2530230"/>
            </a:xfrm>
          </p:grpSpPr>
          <p:grpSp>
            <p:nvGrpSpPr>
              <p:cNvPr id="54" name="Group 53">
                <a:extLst>
                  <a:ext uri="{FF2B5EF4-FFF2-40B4-BE49-F238E27FC236}">
                    <a16:creationId xmlns:a16="http://schemas.microsoft.com/office/drawing/2014/main" id="{683E5F95-CDBB-EC67-2C66-ED235C1B74FD}"/>
                  </a:ext>
                </a:extLst>
              </p:cNvPr>
              <p:cNvGrpSpPr/>
              <p:nvPr/>
            </p:nvGrpSpPr>
            <p:grpSpPr>
              <a:xfrm>
                <a:off x="8257940" y="1647386"/>
                <a:ext cx="3934060" cy="2530230"/>
                <a:chOff x="8051985" y="1548662"/>
                <a:chExt cx="3438705" cy="2213620"/>
              </a:xfrm>
            </p:grpSpPr>
            <p:cxnSp>
              <p:nvCxnSpPr>
                <p:cNvPr id="60" name="Straight Arrow Connector 59">
                  <a:extLst>
                    <a:ext uri="{FF2B5EF4-FFF2-40B4-BE49-F238E27FC236}">
                      <a16:creationId xmlns:a16="http://schemas.microsoft.com/office/drawing/2014/main" id="{C4F24BBC-2F0C-46C7-644A-816D1976439B}"/>
                    </a:ext>
                  </a:extLst>
                </p:cNvPr>
                <p:cNvCxnSpPr/>
                <p:nvPr/>
              </p:nvCxnSpPr>
              <p:spPr>
                <a:xfrm flipV="1">
                  <a:off x="8469442" y="1548662"/>
                  <a:ext cx="0" cy="18803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C2E5B11-5CC4-DB30-057E-A69BF8FC3789}"/>
                    </a:ext>
                  </a:extLst>
                </p:cNvPr>
                <p:cNvCxnSpPr>
                  <a:cxnSpLocks/>
                </p:cNvCxnSpPr>
                <p:nvPr/>
              </p:nvCxnSpPr>
              <p:spPr>
                <a:xfrm>
                  <a:off x="8320144" y="3275029"/>
                  <a:ext cx="317054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ED5E6E1C-9AD5-51CE-4647-57123F85CD2D}"/>
                    </a:ext>
                  </a:extLst>
                </p:cNvPr>
                <p:cNvSpPr txBox="1"/>
                <p:nvPr/>
              </p:nvSpPr>
              <p:spPr>
                <a:xfrm rot="16200000">
                  <a:off x="7751133" y="2118852"/>
                  <a:ext cx="971035" cy="369332"/>
                </a:xfrm>
                <a:prstGeom prst="rect">
                  <a:avLst/>
                </a:prstGeom>
                <a:noFill/>
              </p:spPr>
              <p:txBody>
                <a:bodyPr wrap="none" rtlCol="0">
                  <a:spAutoFit/>
                </a:bodyPr>
                <a:lstStyle/>
                <a:p>
                  <a:r>
                    <a:rPr lang="en-IT" dirty="0"/>
                    <a:t># events</a:t>
                  </a:r>
                </a:p>
              </p:txBody>
            </p:sp>
            <p:sp>
              <p:nvSpPr>
                <p:cNvPr id="63" name="TextBox 62">
                  <a:extLst>
                    <a:ext uri="{FF2B5EF4-FFF2-40B4-BE49-F238E27FC236}">
                      <a16:creationId xmlns:a16="http://schemas.microsoft.com/office/drawing/2014/main" id="{B651A505-15A8-4616-B7E8-9B70F2705069}"/>
                    </a:ext>
                  </a:extLst>
                </p:cNvPr>
                <p:cNvSpPr txBox="1"/>
                <p:nvPr/>
              </p:nvSpPr>
              <p:spPr>
                <a:xfrm>
                  <a:off x="8460185" y="3372662"/>
                  <a:ext cx="1727227" cy="389620"/>
                </a:xfrm>
                <a:prstGeom prst="rect">
                  <a:avLst/>
                </a:prstGeom>
                <a:noFill/>
              </p:spPr>
              <p:txBody>
                <a:bodyPr wrap="none" rtlCol="0">
                  <a:spAutoFit/>
                </a:bodyPr>
                <a:lstStyle/>
                <a:p>
                  <a:r>
                    <a:rPr lang="en-GB" dirty="0"/>
                    <a:t>electron energy</a:t>
                  </a:r>
                  <a:endParaRPr lang="en-IT" dirty="0"/>
                </a:p>
              </p:txBody>
            </p:sp>
          </p:grpSp>
          <p:sp>
            <p:nvSpPr>
              <p:cNvPr id="55" name="Freeform 54">
                <a:extLst>
                  <a:ext uri="{FF2B5EF4-FFF2-40B4-BE49-F238E27FC236}">
                    <a16:creationId xmlns:a16="http://schemas.microsoft.com/office/drawing/2014/main" id="{B79306B3-B4EB-B84E-1739-B762204103AD}"/>
                  </a:ext>
                </a:extLst>
              </p:cNvPr>
              <p:cNvSpPr/>
              <p:nvPr/>
            </p:nvSpPr>
            <p:spPr>
              <a:xfrm>
                <a:off x="8736195" y="2006356"/>
                <a:ext cx="1564828" cy="1620597"/>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3492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6" name="Freeform 55">
                <a:extLst>
                  <a:ext uri="{FF2B5EF4-FFF2-40B4-BE49-F238E27FC236}">
                    <a16:creationId xmlns:a16="http://schemas.microsoft.com/office/drawing/2014/main" id="{67BA8430-CEA0-166C-440E-55AEBFF62A0F}"/>
                  </a:ext>
                </a:extLst>
              </p:cNvPr>
              <p:cNvSpPr/>
              <p:nvPr/>
            </p:nvSpPr>
            <p:spPr>
              <a:xfrm>
                <a:off x="11573326" y="1939726"/>
                <a:ext cx="505626" cy="1698439"/>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46" name="Group 45">
              <a:extLst>
                <a:ext uri="{FF2B5EF4-FFF2-40B4-BE49-F238E27FC236}">
                  <a16:creationId xmlns:a16="http://schemas.microsoft.com/office/drawing/2014/main" id="{3245F1FE-58BE-9E9C-F5D0-4F8197935568}"/>
                </a:ext>
              </a:extLst>
            </p:cNvPr>
            <p:cNvGrpSpPr/>
            <p:nvPr/>
          </p:nvGrpSpPr>
          <p:grpSpPr>
            <a:xfrm>
              <a:off x="6122042" y="2146777"/>
              <a:ext cx="2357384" cy="1465424"/>
              <a:chOff x="6139278" y="2473377"/>
              <a:chExt cx="2357384" cy="1465424"/>
            </a:xfrm>
          </p:grpSpPr>
          <p:sp>
            <p:nvSpPr>
              <p:cNvPr id="51" name="Freeform 50">
                <a:extLst>
                  <a:ext uri="{FF2B5EF4-FFF2-40B4-BE49-F238E27FC236}">
                    <a16:creationId xmlns:a16="http://schemas.microsoft.com/office/drawing/2014/main" id="{075D92F9-577B-B04C-5F25-49E5363C09CC}"/>
                  </a:ext>
                </a:extLst>
              </p:cNvPr>
              <p:cNvSpPr/>
              <p:nvPr/>
            </p:nvSpPr>
            <p:spPr>
              <a:xfrm>
                <a:off x="6154348" y="2473377"/>
                <a:ext cx="1774009" cy="1465424"/>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2" name="Freeform 51">
                <a:extLst>
                  <a:ext uri="{FF2B5EF4-FFF2-40B4-BE49-F238E27FC236}">
                    <a16:creationId xmlns:a16="http://schemas.microsoft.com/office/drawing/2014/main" id="{32AD32AF-E6A2-96D5-1613-E158CB34ACC2}"/>
                  </a:ext>
                </a:extLst>
              </p:cNvPr>
              <p:cNvSpPr/>
              <p:nvPr/>
            </p:nvSpPr>
            <p:spPr>
              <a:xfrm>
                <a:off x="6154837" y="3003265"/>
                <a:ext cx="2341825" cy="932447"/>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3" name="Freeform 52">
                <a:extLst>
                  <a:ext uri="{FF2B5EF4-FFF2-40B4-BE49-F238E27FC236}">
                    <a16:creationId xmlns:a16="http://schemas.microsoft.com/office/drawing/2014/main" id="{02437913-589F-5F37-202E-E580344B97D1}"/>
                  </a:ext>
                </a:extLst>
              </p:cNvPr>
              <p:cNvSpPr/>
              <p:nvPr/>
            </p:nvSpPr>
            <p:spPr>
              <a:xfrm>
                <a:off x="6139278" y="2679701"/>
                <a:ext cx="2082846" cy="1212811"/>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47" name="Group 46">
              <a:extLst>
                <a:ext uri="{FF2B5EF4-FFF2-40B4-BE49-F238E27FC236}">
                  <a16:creationId xmlns:a16="http://schemas.microsoft.com/office/drawing/2014/main" id="{BC3EAD51-78C9-6F70-5866-48D658567F92}"/>
                </a:ext>
              </a:extLst>
            </p:cNvPr>
            <p:cNvGrpSpPr/>
            <p:nvPr/>
          </p:nvGrpSpPr>
          <p:grpSpPr>
            <a:xfrm>
              <a:off x="7874480" y="2353848"/>
              <a:ext cx="1453266" cy="1273485"/>
              <a:chOff x="7891716" y="2666219"/>
              <a:chExt cx="1453266" cy="1273485"/>
            </a:xfrm>
          </p:grpSpPr>
          <p:sp>
            <p:nvSpPr>
              <p:cNvPr id="48" name="Freeform 47">
                <a:extLst>
                  <a:ext uri="{FF2B5EF4-FFF2-40B4-BE49-F238E27FC236}">
                    <a16:creationId xmlns:a16="http://schemas.microsoft.com/office/drawing/2014/main" id="{EBC5B124-42CE-8FA9-525B-778B012F6323}"/>
                  </a:ext>
                </a:extLst>
              </p:cNvPr>
              <p:cNvSpPr/>
              <p:nvPr/>
            </p:nvSpPr>
            <p:spPr>
              <a:xfrm>
                <a:off x="8770304" y="2666219"/>
                <a:ext cx="574678" cy="1269048"/>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9" name="Freeform 48">
                <a:extLst>
                  <a:ext uri="{FF2B5EF4-FFF2-40B4-BE49-F238E27FC236}">
                    <a16:creationId xmlns:a16="http://schemas.microsoft.com/office/drawing/2014/main" id="{A77B8648-7DF1-726D-857F-27F4D9AE3897}"/>
                  </a:ext>
                </a:extLst>
              </p:cNvPr>
              <p:cNvSpPr/>
              <p:nvPr/>
            </p:nvSpPr>
            <p:spPr>
              <a:xfrm>
                <a:off x="8324348" y="3180113"/>
                <a:ext cx="911496" cy="759591"/>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0" name="Freeform 49">
                <a:extLst>
                  <a:ext uri="{FF2B5EF4-FFF2-40B4-BE49-F238E27FC236}">
                    <a16:creationId xmlns:a16="http://schemas.microsoft.com/office/drawing/2014/main" id="{3E6CDC19-489A-9A1E-4E05-381EEDB8CF18}"/>
                  </a:ext>
                </a:extLst>
              </p:cNvPr>
              <p:cNvSpPr/>
              <p:nvPr/>
            </p:nvSpPr>
            <p:spPr>
              <a:xfrm>
                <a:off x="7891716" y="3540933"/>
                <a:ext cx="1073721" cy="380435"/>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sp>
        <p:nvSpPr>
          <p:cNvPr id="65" name="TextBox 64">
            <a:extLst>
              <a:ext uri="{FF2B5EF4-FFF2-40B4-BE49-F238E27FC236}">
                <a16:creationId xmlns:a16="http://schemas.microsoft.com/office/drawing/2014/main" id="{674C2849-1EA6-7C93-A1BB-0F562AED5FC7}"/>
              </a:ext>
            </a:extLst>
          </p:cNvPr>
          <p:cNvSpPr txBox="1"/>
          <p:nvPr/>
        </p:nvSpPr>
        <p:spPr>
          <a:xfrm>
            <a:off x="2417705" y="4665818"/>
            <a:ext cx="5722697" cy="1815882"/>
          </a:xfrm>
          <a:prstGeom prst="rect">
            <a:avLst/>
          </a:prstGeom>
          <a:noFill/>
        </p:spPr>
        <p:txBody>
          <a:bodyPr wrap="square" rtlCol="0">
            <a:spAutoFit/>
          </a:bodyPr>
          <a:lstStyle/>
          <a:p>
            <a:r>
              <a:rPr lang="en-IT" sz="2200" dirty="0">
                <a:latin typeface="Chalkboard" panose="03050602040202020205" pitchFamily="66" charset="77"/>
              </a:rPr>
              <a:t>The accurate evaluation of potentials at different stages allow evaluating the β emission spectra endpoint with high precision </a:t>
            </a:r>
          </a:p>
          <a:p>
            <a:pPr lvl="5"/>
            <a:r>
              <a:rPr lang="en-IT" sz="2400" dirty="0">
                <a:latin typeface="Chalkboard" panose="03050602040202020205" pitchFamily="66" charset="77"/>
              </a:rPr>
              <a:t>	→ </a:t>
            </a:r>
            <a:r>
              <a:rPr lang="en-IT" sz="2400" dirty="0">
                <a:solidFill>
                  <a:srgbClr val="0070C0"/>
                </a:solidFill>
                <a:latin typeface="Chalkboard" panose="03050602040202020205" pitchFamily="66" charset="77"/>
              </a:rPr>
              <a:t>neutrino mass</a:t>
            </a:r>
          </a:p>
        </p:txBody>
      </p:sp>
    </p:spTree>
    <p:extLst>
      <p:ext uri="{BB962C8B-B14F-4D97-AF65-F5344CB8AC3E}">
        <p14:creationId xmlns:p14="http://schemas.microsoft.com/office/powerpoint/2010/main" val="823390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7479DA1-F0AD-40C0-FEAC-53C638B528B6}"/>
              </a:ext>
            </a:extLst>
          </p:cNvPr>
          <p:cNvSpPr txBox="1"/>
          <p:nvPr/>
        </p:nvSpPr>
        <p:spPr>
          <a:xfrm>
            <a:off x="15354" y="34112"/>
            <a:ext cx="6235544"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Neutrino capture</a:t>
            </a:r>
            <a:endParaRPr lang="en-GB" sz="3200" dirty="0">
              <a:latin typeface="Chalkboard" panose="03050602040202020205" pitchFamily="66" charset="77"/>
            </a:endParaRPr>
          </a:p>
        </p:txBody>
      </p:sp>
      <p:sp>
        <p:nvSpPr>
          <p:cNvPr id="19" name="TextBox 18">
            <a:extLst>
              <a:ext uri="{FF2B5EF4-FFF2-40B4-BE49-F238E27FC236}">
                <a16:creationId xmlns:a16="http://schemas.microsoft.com/office/drawing/2014/main" id="{067A5452-77F8-097B-A9CD-D73BEC53D1A6}"/>
              </a:ext>
            </a:extLst>
          </p:cNvPr>
          <p:cNvSpPr txBox="1"/>
          <p:nvPr/>
        </p:nvSpPr>
        <p:spPr>
          <a:xfrm>
            <a:off x="3456865" y="40928"/>
            <a:ext cx="6235544"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 and quantum tech</a:t>
            </a:r>
            <a:endParaRPr lang="en-GB" sz="3200" dirty="0">
              <a:latin typeface="Chalkboard" panose="03050602040202020205" pitchFamily="66" charset="77"/>
            </a:endParaRPr>
          </a:p>
        </p:txBody>
      </p:sp>
      <p:sp>
        <p:nvSpPr>
          <p:cNvPr id="20" name="TextBox 19">
            <a:extLst>
              <a:ext uri="{FF2B5EF4-FFF2-40B4-BE49-F238E27FC236}">
                <a16:creationId xmlns:a16="http://schemas.microsoft.com/office/drawing/2014/main" id="{F68D509E-E4E4-BC8A-8F46-420F0782ADB0}"/>
              </a:ext>
            </a:extLst>
          </p:cNvPr>
          <p:cNvSpPr txBox="1"/>
          <p:nvPr/>
        </p:nvSpPr>
        <p:spPr>
          <a:xfrm>
            <a:off x="15354" y="804808"/>
            <a:ext cx="9333362" cy="461665"/>
          </a:xfrm>
          <a:prstGeom prst="rect">
            <a:avLst/>
          </a:prstGeom>
          <a:noFill/>
        </p:spPr>
        <p:txBody>
          <a:bodyPr wrap="square">
            <a:spAutoFit/>
          </a:bodyPr>
          <a:lstStyle/>
          <a:p>
            <a:r>
              <a:rPr lang="en-US" sz="2400" dirty="0">
                <a:solidFill>
                  <a:srgbClr val="0070C0"/>
                </a:solidFill>
                <a:latin typeface="Chalkboard" panose="03050602040202020205" pitchFamily="66" charset="77"/>
              </a:rPr>
              <a:t>➔ Encapsulation into nanotubes or fullerenes</a:t>
            </a:r>
            <a:endParaRPr lang="en-IT" sz="2400" dirty="0">
              <a:solidFill>
                <a:srgbClr val="0070C0"/>
              </a:solidFill>
            </a:endParaRPr>
          </a:p>
        </p:txBody>
      </p:sp>
      <p:pic>
        <p:nvPicPr>
          <p:cNvPr id="21" name="Picture 20">
            <a:extLst>
              <a:ext uri="{FF2B5EF4-FFF2-40B4-BE49-F238E27FC236}">
                <a16:creationId xmlns:a16="http://schemas.microsoft.com/office/drawing/2014/main" id="{FD818FCF-2CB2-A506-66E2-582946ACC70B}"/>
              </a:ext>
            </a:extLst>
          </p:cNvPr>
          <p:cNvPicPr>
            <a:picLocks noChangeAspect="1"/>
          </p:cNvPicPr>
          <p:nvPr/>
        </p:nvPicPr>
        <p:blipFill>
          <a:blip r:embed="rId2"/>
          <a:stretch>
            <a:fillRect/>
          </a:stretch>
        </p:blipFill>
        <p:spPr>
          <a:xfrm>
            <a:off x="9417278" y="732941"/>
            <a:ext cx="2398953" cy="2485335"/>
          </a:xfrm>
          <a:prstGeom prst="rect">
            <a:avLst/>
          </a:prstGeom>
          <a:ln>
            <a:noFill/>
          </a:ln>
          <a:effectLst>
            <a:softEdge rad="112500"/>
          </a:effectLst>
        </p:spPr>
      </p:pic>
      <p:pic>
        <p:nvPicPr>
          <p:cNvPr id="22" name="Picture 21">
            <a:extLst>
              <a:ext uri="{FF2B5EF4-FFF2-40B4-BE49-F238E27FC236}">
                <a16:creationId xmlns:a16="http://schemas.microsoft.com/office/drawing/2014/main" id="{EBE6281C-52C3-8B46-C19A-E7C4CD0586DF}"/>
              </a:ext>
            </a:extLst>
          </p:cNvPr>
          <p:cNvPicPr>
            <a:picLocks noChangeAspect="1"/>
          </p:cNvPicPr>
          <p:nvPr/>
        </p:nvPicPr>
        <p:blipFill>
          <a:blip r:embed="rId3"/>
          <a:stretch>
            <a:fillRect/>
          </a:stretch>
        </p:blipFill>
        <p:spPr>
          <a:xfrm>
            <a:off x="6987653" y="732941"/>
            <a:ext cx="2361063" cy="2446081"/>
          </a:xfrm>
          <a:prstGeom prst="rect">
            <a:avLst/>
          </a:prstGeom>
          <a:ln>
            <a:noFill/>
          </a:ln>
          <a:effectLst>
            <a:softEdge rad="112500"/>
          </a:effectLst>
        </p:spPr>
      </p:pic>
      <p:pic>
        <p:nvPicPr>
          <p:cNvPr id="23" name="Picture 22" descr="A close-up of a paper&#10;&#10;Description automatically generated">
            <a:extLst>
              <a:ext uri="{FF2B5EF4-FFF2-40B4-BE49-F238E27FC236}">
                <a16:creationId xmlns:a16="http://schemas.microsoft.com/office/drawing/2014/main" id="{FF516100-8F92-32EF-A049-1E796A63CD2A}"/>
              </a:ext>
            </a:extLst>
          </p:cNvPr>
          <p:cNvPicPr>
            <a:picLocks noChangeAspect="1"/>
          </p:cNvPicPr>
          <p:nvPr/>
        </p:nvPicPr>
        <p:blipFill>
          <a:blip r:embed="rId4"/>
          <a:stretch>
            <a:fillRect/>
          </a:stretch>
        </p:blipFill>
        <p:spPr>
          <a:xfrm>
            <a:off x="4598172" y="4707063"/>
            <a:ext cx="4959435" cy="1769252"/>
          </a:xfrm>
          <a:prstGeom prst="rect">
            <a:avLst/>
          </a:prstGeom>
        </p:spPr>
      </p:pic>
      <p:sp>
        <p:nvSpPr>
          <p:cNvPr id="25" name="TextBox 24">
            <a:extLst>
              <a:ext uri="{FF2B5EF4-FFF2-40B4-BE49-F238E27FC236}">
                <a16:creationId xmlns:a16="http://schemas.microsoft.com/office/drawing/2014/main" id="{C9C8DE83-3A26-58D2-0928-64EB9871DAC7}"/>
              </a:ext>
            </a:extLst>
          </p:cNvPr>
          <p:cNvSpPr txBox="1"/>
          <p:nvPr/>
        </p:nvSpPr>
        <p:spPr>
          <a:xfrm>
            <a:off x="76769" y="1288114"/>
            <a:ext cx="6277970" cy="923330"/>
          </a:xfrm>
          <a:prstGeom prst="rect">
            <a:avLst/>
          </a:prstGeom>
          <a:noFill/>
        </p:spPr>
        <p:txBody>
          <a:bodyPr wrap="square">
            <a:spAutoFit/>
          </a:bodyPr>
          <a:lstStyle/>
          <a:p>
            <a:r>
              <a:rPr lang="en-US" sz="1800" dirty="0">
                <a:latin typeface="Chalkboard" panose="03050602040202020205" pitchFamily="66" charset="77"/>
              </a:rPr>
              <a:t>The need for high concentration of tritium can be recovered compacting tubes into </a:t>
            </a:r>
            <a:r>
              <a:rPr lang="en-US" sz="1800" b="1" dirty="0">
                <a:latin typeface="Chalkboard" panose="03050602040202020205" pitchFamily="66" charset="77"/>
              </a:rPr>
              <a:t>bundles</a:t>
            </a:r>
            <a:r>
              <a:rPr lang="en-US" sz="1800" dirty="0">
                <a:latin typeface="Chalkboard" panose="03050602040202020205" pitchFamily="66" charset="77"/>
              </a:rPr>
              <a:t> or fullerene into </a:t>
            </a:r>
            <a:r>
              <a:rPr lang="en-US" sz="1800" b="1" dirty="0">
                <a:latin typeface="Chalkboard" panose="03050602040202020205" pitchFamily="66" charset="77"/>
              </a:rPr>
              <a:t>fullerite</a:t>
            </a:r>
            <a:endParaRPr lang="en-IT" b="1" dirty="0"/>
          </a:p>
        </p:txBody>
      </p:sp>
      <p:pic>
        <p:nvPicPr>
          <p:cNvPr id="26" name="Picture 2">
            <a:hlinkClick r:id="rId5"/>
            <a:extLst>
              <a:ext uri="{FF2B5EF4-FFF2-40B4-BE49-F238E27FC236}">
                <a16:creationId xmlns:a16="http://schemas.microsoft.com/office/drawing/2014/main" id="{73DF10F3-7121-A828-12AF-1E717FC299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9602"/>
          <a:stretch/>
        </p:blipFill>
        <p:spPr bwMode="auto">
          <a:xfrm>
            <a:off x="9417278" y="3304599"/>
            <a:ext cx="2416278" cy="14262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B183226-A019-6F62-9D8C-3EA09E0E6D0E}"/>
              </a:ext>
            </a:extLst>
          </p:cNvPr>
          <p:cNvPicPr>
            <a:picLocks noChangeAspect="1"/>
          </p:cNvPicPr>
          <p:nvPr/>
        </p:nvPicPr>
        <p:blipFill>
          <a:blip r:embed="rId7"/>
          <a:stretch>
            <a:fillRect/>
          </a:stretch>
        </p:blipFill>
        <p:spPr>
          <a:xfrm>
            <a:off x="7077890" y="3286260"/>
            <a:ext cx="2270826" cy="1444553"/>
          </a:xfrm>
          <a:prstGeom prst="rect">
            <a:avLst/>
          </a:prstGeom>
          <a:ln>
            <a:noFill/>
          </a:ln>
          <a:effectLst>
            <a:softEdge rad="112500"/>
          </a:effectLst>
        </p:spPr>
      </p:pic>
      <p:pic>
        <p:nvPicPr>
          <p:cNvPr id="28" name="Picture 27" descr="A close up of a black background&#10;&#10;Description automatically generated">
            <a:extLst>
              <a:ext uri="{FF2B5EF4-FFF2-40B4-BE49-F238E27FC236}">
                <a16:creationId xmlns:a16="http://schemas.microsoft.com/office/drawing/2014/main" id="{03D68D81-1C08-9BE0-3B70-58C4775F880A}"/>
              </a:ext>
            </a:extLst>
          </p:cNvPr>
          <p:cNvPicPr>
            <a:picLocks noChangeAspect="1"/>
          </p:cNvPicPr>
          <p:nvPr/>
        </p:nvPicPr>
        <p:blipFill rotWithShape="1">
          <a:blip r:embed="rId8"/>
          <a:srcRect r="1313"/>
          <a:stretch/>
        </p:blipFill>
        <p:spPr>
          <a:xfrm>
            <a:off x="250370" y="3953232"/>
            <a:ext cx="4077815" cy="1763243"/>
          </a:xfrm>
          <a:prstGeom prst="rect">
            <a:avLst/>
          </a:prstGeom>
          <a:ln>
            <a:noFill/>
          </a:ln>
          <a:effectLst>
            <a:softEdge rad="112500"/>
          </a:effectLst>
        </p:spPr>
      </p:pic>
      <p:sp>
        <p:nvSpPr>
          <p:cNvPr id="29" name="TextBox 28">
            <a:extLst>
              <a:ext uri="{FF2B5EF4-FFF2-40B4-BE49-F238E27FC236}">
                <a16:creationId xmlns:a16="http://schemas.microsoft.com/office/drawing/2014/main" id="{29EFF480-04AC-B198-F16B-389A6C2C53B8}"/>
              </a:ext>
            </a:extLst>
          </p:cNvPr>
          <p:cNvSpPr txBox="1"/>
          <p:nvPr/>
        </p:nvSpPr>
        <p:spPr>
          <a:xfrm>
            <a:off x="173837" y="2431918"/>
            <a:ext cx="6400800" cy="1200329"/>
          </a:xfrm>
          <a:prstGeom prst="rect">
            <a:avLst/>
          </a:prstGeom>
          <a:noFill/>
        </p:spPr>
        <p:txBody>
          <a:bodyPr wrap="square">
            <a:spAutoFit/>
          </a:bodyPr>
          <a:lstStyle/>
          <a:p>
            <a:r>
              <a:rPr lang="en-US" sz="2400" dirty="0">
                <a:solidFill>
                  <a:srgbClr val="0070C0"/>
                </a:solidFill>
                <a:latin typeface="Chalkboard" panose="03050602040202020205" pitchFamily="66" charset="77"/>
              </a:rPr>
              <a:t>➔ </a:t>
            </a:r>
            <a:r>
              <a:rPr lang="en-US" sz="2400" dirty="0">
                <a:latin typeface="Chalkboard" panose="03050602040202020205" pitchFamily="66" charset="77"/>
              </a:rPr>
              <a:t>These systems are also considered as bases for </a:t>
            </a:r>
            <a:r>
              <a:rPr lang="en-US" sz="2400" b="1" dirty="0">
                <a:latin typeface="Chalkboard" panose="03050602040202020205" pitchFamily="66" charset="77"/>
              </a:rPr>
              <a:t>quantum bits encoded into the encapsulated atom spin</a:t>
            </a:r>
            <a:endParaRPr lang="en-IT" sz="2400" b="1" dirty="0"/>
          </a:p>
        </p:txBody>
      </p:sp>
    </p:spTree>
    <p:extLst>
      <p:ext uri="{BB962C8B-B14F-4D97-AF65-F5344CB8AC3E}">
        <p14:creationId xmlns:p14="http://schemas.microsoft.com/office/powerpoint/2010/main" val="328496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10" presetClass="entr" presetSubtype="0" fill="hold" nodeType="afterEffect">
                                  <p:stCondLst>
                                    <p:cond delay="10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21061AA-C078-B55A-E797-4882E9F700FD}"/>
              </a:ext>
            </a:extLst>
          </p:cNvPr>
          <p:cNvSpPr txBox="1"/>
          <p:nvPr/>
        </p:nvSpPr>
        <p:spPr>
          <a:xfrm>
            <a:off x="15354" y="34112"/>
            <a:ext cx="2098260"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Neutrinos </a:t>
            </a:r>
            <a:endParaRPr lang="en-GB" sz="3200" dirty="0">
              <a:latin typeface="Chalkboard" panose="03050602040202020205" pitchFamily="66" charset="77"/>
            </a:endParaRPr>
          </a:p>
        </p:txBody>
      </p:sp>
      <p:pic>
        <p:nvPicPr>
          <p:cNvPr id="23" name="Picture 22" descr="A close-up of a blue and purple object&#10;&#10;Description automatically generated">
            <a:extLst>
              <a:ext uri="{FF2B5EF4-FFF2-40B4-BE49-F238E27FC236}">
                <a16:creationId xmlns:a16="http://schemas.microsoft.com/office/drawing/2014/main" id="{9D721A3C-238F-938B-C7B2-D60485D42B01}"/>
              </a:ext>
            </a:extLst>
          </p:cNvPr>
          <p:cNvPicPr>
            <a:picLocks noChangeAspect="1"/>
          </p:cNvPicPr>
          <p:nvPr/>
        </p:nvPicPr>
        <p:blipFill rotWithShape="1">
          <a:blip r:embed="rId2"/>
          <a:srcRect l="5544" t="7759" r="9453" b="8193"/>
          <a:stretch/>
        </p:blipFill>
        <p:spPr>
          <a:xfrm rot="16200000">
            <a:off x="-578211" y="3339042"/>
            <a:ext cx="3136374" cy="1744392"/>
          </a:xfrm>
          <a:prstGeom prst="rect">
            <a:avLst/>
          </a:prstGeom>
          <a:ln>
            <a:noFill/>
          </a:ln>
          <a:effectLst>
            <a:softEdge rad="112500"/>
          </a:effectLst>
        </p:spPr>
      </p:pic>
      <p:sp>
        <p:nvSpPr>
          <p:cNvPr id="28" name="TextBox 27">
            <a:extLst>
              <a:ext uri="{FF2B5EF4-FFF2-40B4-BE49-F238E27FC236}">
                <a16:creationId xmlns:a16="http://schemas.microsoft.com/office/drawing/2014/main" id="{857DED7B-BE5C-4159-EB96-EB669E02CDC7}"/>
              </a:ext>
            </a:extLst>
          </p:cNvPr>
          <p:cNvSpPr txBox="1"/>
          <p:nvPr/>
        </p:nvSpPr>
        <p:spPr>
          <a:xfrm>
            <a:off x="2277944" y="4920190"/>
            <a:ext cx="3149004" cy="646331"/>
          </a:xfrm>
          <a:prstGeom prst="rect">
            <a:avLst/>
          </a:prstGeom>
          <a:noFill/>
        </p:spPr>
        <p:txBody>
          <a:bodyPr wrap="none" rtlCol="0">
            <a:spAutoFit/>
          </a:bodyPr>
          <a:lstStyle/>
          <a:p>
            <a:r>
              <a:rPr lang="en-IT" dirty="0">
                <a:latin typeface="Chalkboard" panose="03050602040202020205" pitchFamily="66" charset="77"/>
              </a:rPr>
              <a:t>1 sec after Big Bang</a:t>
            </a:r>
          </a:p>
          <a:p>
            <a:pPr>
              <a:buClr>
                <a:schemeClr val="accent5">
                  <a:lumMod val="75000"/>
                </a:schemeClr>
              </a:buClr>
            </a:pPr>
            <a:r>
              <a:rPr lang="en-US" b="1" dirty="0">
                <a:latin typeface="Chalkboard" panose="03050602040202020205" pitchFamily="66" charset="77"/>
              </a:rPr>
              <a:t>Relic neutrinos background</a:t>
            </a:r>
          </a:p>
        </p:txBody>
      </p:sp>
      <p:pic>
        <p:nvPicPr>
          <p:cNvPr id="29" name="Picture 28" descr="A close-up of a blue oval&#10;&#10;Description automatically generated">
            <a:extLst>
              <a:ext uri="{FF2B5EF4-FFF2-40B4-BE49-F238E27FC236}">
                <a16:creationId xmlns:a16="http://schemas.microsoft.com/office/drawing/2014/main" id="{BA8B994E-54F6-2515-2306-348E1DF8266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33323" y="2435561"/>
            <a:ext cx="2231504" cy="1115752"/>
          </a:xfrm>
          <a:prstGeom prst="rect">
            <a:avLst/>
          </a:prstGeom>
        </p:spPr>
      </p:pic>
      <p:cxnSp>
        <p:nvCxnSpPr>
          <p:cNvPr id="30" name="Straight Arrow Connector 29">
            <a:extLst>
              <a:ext uri="{FF2B5EF4-FFF2-40B4-BE49-F238E27FC236}">
                <a16:creationId xmlns:a16="http://schemas.microsoft.com/office/drawing/2014/main" id="{91203B03-6DA5-1D32-7166-C610F0625363}"/>
              </a:ext>
            </a:extLst>
          </p:cNvPr>
          <p:cNvCxnSpPr>
            <a:cxnSpLocks/>
            <a:endCxn id="31" idx="1"/>
          </p:cNvCxnSpPr>
          <p:nvPr/>
        </p:nvCxnSpPr>
        <p:spPr>
          <a:xfrm flipV="1">
            <a:off x="1201003" y="3455102"/>
            <a:ext cx="730686" cy="1495312"/>
          </a:xfrm>
          <a:prstGeom prst="straightConnector1">
            <a:avLst/>
          </a:prstGeom>
          <a:ln w="222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B89C17E-2660-E973-BDF7-184C5A1095A5}"/>
              </a:ext>
            </a:extLst>
          </p:cNvPr>
          <p:cNvSpPr txBox="1"/>
          <p:nvPr/>
        </p:nvSpPr>
        <p:spPr>
          <a:xfrm>
            <a:off x="1931689" y="2993437"/>
            <a:ext cx="3624262" cy="923330"/>
          </a:xfrm>
          <a:prstGeom prst="rect">
            <a:avLst/>
          </a:prstGeom>
          <a:noFill/>
        </p:spPr>
        <p:txBody>
          <a:bodyPr wrap="none" rtlCol="0">
            <a:spAutoFit/>
          </a:bodyPr>
          <a:lstStyle/>
          <a:p>
            <a:r>
              <a:rPr lang="en-US" b="1" dirty="0">
                <a:latin typeface="Chalkboard" panose="03050602040202020205" pitchFamily="66" charset="77"/>
              </a:rPr>
              <a:t>Microwave </a:t>
            </a:r>
          </a:p>
          <a:p>
            <a:r>
              <a:rPr lang="en-US" b="1" dirty="0">
                <a:latin typeface="Chalkboard" panose="03050602040202020205" pitchFamily="66" charset="77"/>
              </a:rPr>
              <a:t>cosmic </a:t>
            </a:r>
          </a:p>
          <a:p>
            <a:r>
              <a:rPr lang="en-US" b="1" dirty="0">
                <a:latin typeface="Chalkboard" panose="03050602040202020205" pitchFamily="66" charset="77"/>
              </a:rPr>
              <a:t>background </a:t>
            </a:r>
            <a:r>
              <a:rPr lang="en-IT" dirty="0">
                <a:latin typeface="Chalkboard" panose="03050602040202020205" pitchFamily="66" charset="77"/>
              </a:rPr>
              <a:t>(&gt; 380Kyears, 2.7K) </a:t>
            </a:r>
          </a:p>
        </p:txBody>
      </p:sp>
      <p:cxnSp>
        <p:nvCxnSpPr>
          <p:cNvPr id="32" name="Straight Arrow Connector 31">
            <a:extLst>
              <a:ext uri="{FF2B5EF4-FFF2-40B4-BE49-F238E27FC236}">
                <a16:creationId xmlns:a16="http://schemas.microsoft.com/office/drawing/2014/main" id="{89856A04-C04C-7627-3D1F-A3255D19152B}"/>
              </a:ext>
            </a:extLst>
          </p:cNvPr>
          <p:cNvCxnSpPr>
            <a:cxnSpLocks/>
          </p:cNvCxnSpPr>
          <p:nvPr/>
        </p:nvCxnSpPr>
        <p:spPr>
          <a:xfrm flipV="1">
            <a:off x="1166924" y="4607241"/>
            <a:ext cx="881770" cy="545014"/>
          </a:xfrm>
          <a:prstGeom prst="straightConnector1">
            <a:avLst/>
          </a:prstGeom>
          <a:ln w="222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0A10515-5E38-D00F-B581-55054D2B14ED}"/>
              </a:ext>
            </a:extLst>
          </p:cNvPr>
          <p:cNvSpPr txBox="1"/>
          <p:nvPr/>
        </p:nvSpPr>
        <p:spPr>
          <a:xfrm>
            <a:off x="2113614" y="4116821"/>
            <a:ext cx="3863987" cy="646331"/>
          </a:xfrm>
          <a:prstGeom prst="rect">
            <a:avLst/>
          </a:prstGeom>
          <a:noFill/>
        </p:spPr>
        <p:txBody>
          <a:bodyPr wrap="square" rtlCol="0">
            <a:spAutoFit/>
          </a:bodyPr>
          <a:lstStyle/>
          <a:p>
            <a:r>
              <a:rPr lang="en-US" b="1" dirty="0">
                <a:latin typeface="Chalkboard" panose="03050602040202020205" pitchFamily="66" charset="77"/>
              </a:rPr>
              <a:t>Gravitational wave cosmic background</a:t>
            </a:r>
            <a:r>
              <a:rPr lang="en-IT" b="1" dirty="0">
                <a:latin typeface="Chalkboard" panose="03050602040202020205" pitchFamily="66" charset="77"/>
              </a:rPr>
              <a:t> </a:t>
            </a:r>
            <a:r>
              <a:rPr lang="en-IT" sz="1600" dirty="0">
                <a:latin typeface="Chalkboard" panose="03050602040202020205" pitchFamily="66" charset="77"/>
              </a:rPr>
              <a:t>(VIRGO)</a:t>
            </a:r>
          </a:p>
        </p:txBody>
      </p:sp>
      <p:cxnSp>
        <p:nvCxnSpPr>
          <p:cNvPr id="34" name="Straight Arrow Connector 33">
            <a:extLst>
              <a:ext uri="{FF2B5EF4-FFF2-40B4-BE49-F238E27FC236}">
                <a16:creationId xmlns:a16="http://schemas.microsoft.com/office/drawing/2014/main" id="{AF401C72-FADD-3E39-C30D-962C5C1CFCB7}"/>
              </a:ext>
            </a:extLst>
          </p:cNvPr>
          <p:cNvCxnSpPr>
            <a:cxnSpLocks/>
          </p:cNvCxnSpPr>
          <p:nvPr/>
        </p:nvCxnSpPr>
        <p:spPr>
          <a:xfrm flipV="1">
            <a:off x="1201003" y="5233602"/>
            <a:ext cx="1101470" cy="77572"/>
          </a:xfrm>
          <a:prstGeom prst="straightConnector1">
            <a:avLst/>
          </a:prstGeom>
          <a:ln w="2222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A close up of a black background&#10;&#10;Description automatically generated">
            <a:extLst>
              <a:ext uri="{FF2B5EF4-FFF2-40B4-BE49-F238E27FC236}">
                <a16:creationId xmlns:a16="http://schemas.microsoft.com/office/drawing/2014/main" id="{F0D92983-0928-D833-94A6-081F492024AB}"/>
              </a:ext>
            </a:extLst>
          </p:cNvPr>
          <p:cNvPicPr>
            <a:picLocks noChangeAspect="1"/>
          </p:cNvPicPr>
          <p:nvPr/>
        </p:nvPicPr>
        <p:blipFill rotWithShape="1">
          <a:blip r:embed="rId4"/>
          <a:srcRect r="1313"/>
          <a:stretch/>
        </p:blipFill>
        <p:spPr>
          <a:xfrm>
            <a:off x="8945455" y="-25593"/>
            <a:ext cx="3245385" cy="1403301"/>
          </a:xfrm>
          <a:prstGeom prst="rect">
            <a:avLst/>
          </a:prstGeom>
          <a:ln>
            <a:noFill/>
          </a:ln>
          <a:effectLst>
            <a:softEdge rad="112500"/>
          </a:effectLst>
        </p:spPr>
      </p:pic>
      <p:sp>
        <p:nvSpPr>
          <p:cNvPr id="36" name="TextBox 35">
            <a:extLst>
              <a:ext uri="{FF2B5EF4-FFF2-40B4-BE49-F238E27FC236}">
                <a16:creationId xmlns:a16="http://schemas.microsoft.com/office/drawing/2014/main" id="{72DD25C1-2B1E-E85B-2BEF-9C4A132EB2A6}"/>
              </a:ext>
            </a:extLst>
          </p:cNvPr>
          <p:cNvSpPr txBox="1"/>
          <p:nvPr/>
        </p:nvSpPr>
        <p:spPr>
          <a:xfrm>
            <a:off x="1832435" y="47891"/>
            <a:ext cx="6909807" cy="584775"/>
          </a:xfrm>
          <a:prstGeom prst="rect">
            <a:avLst/>
          </a:prstGeom>
          <a:noFill/>
        </p:spPr>
        <p:txBody>
          <a:bodyPr wrap="square">
            <a:spAutoFit/>
          </a:bodyPr>
          <a:lstStyle/>
          <a:p>
            <a:pPr>
              <a:buClr>
                <a:srgbClr val="019BC9"/>
              </a:buClr>
            </a:pPr>
            <a:r>
              <a:rPr lang="en-GB" sz="3200" dirty="0">
                <a:solidFill>
                  <a:srgbClr val="0070C0"/>
                </a:solidFill>
                <a:latin typeface="Chalkboard" panose="03050602040202020205" pitchFamily="66" charset="77"/>
              </a:rPr>
              <a:t>… are “elusive”</a:t>
            </a:r>
            <a:endParaRPr lang="en-GB" sz="3200" dirty="0">
              <a:latin typeface="Chalkboard" panose="03050602040202020205" pitchFamily="66" charset="77"/>
            </a:endParaRPr>
          </a:p>
        </p:txBody>
      </p:sp>
      <p:sp>
        <p:nvSpPr>
          <p:cNvPr id="37" name="TextBox 36">
            <a:extLst>
              <a:ext uri="{FF2B5EF4-FFF2-40B4-BE49-F238E27FC236}">
                <a16:creationId xmlns:a16="http://schemas.microsoft.com/office/drawing/2014/main" id="{F46EDABB-4DDB-5998-8613-48493CF7B84D}"/>
              </a:ext>
            </a:extLst>
          </p:cNvPr>
          <p:cNvSpPr txBox="1"/>
          <p:nvPr/>
        </p:nvSpPr>
        <p:spPr>
          <a:xfrm>
            <a:off x="117219" y="524001"/>
            <a:ext cx="8888202" cy="1056892"/>
          </a:xfrm>
          <a:prstGeom prst="rect">
            <a:avLst/>
          </a:prstGeom>
          <a:noFill/>
        </p:spPr>
        <p:txBody>
          <a:bodyPr wrap="none" rtlCol="0">
            <a:spAutoFit/>
          </a:bodyPr>
          <a:lstStyle/>
          <a:p>
            <a:pPr marL="342900" indent="-342900">
              <a:lnSpc>
                <a:spcPct val="150000"/>
              </a:lnSpc>
              <a:buClr>
                <a:srgbClr val="0091DE"/>
              </a:buClr>
              <a:buFont typeface="Wingdings" pitchFamily="2" charset="2"/>
              <a:buChar char="ü"/>
            </a:pPr>
            <a:r>
              <a:rPr lang="en-IT" sz="2200" dirty="0">
                <a:latin typeface="Chalkboard" panose="03050602040202020205" pitchFamily="66" charset="77"/>
              </a:rPr>
              <a:t>The</a:t>
            </a:r>
            <a:r>
              <a:rPr lang="en-GB" sz="2200" dirty="0" err="1">
                <a:latin typeface="Chalkboard" panose="03050602040202020205" pitchFamily="66" charset="77"/>
              </a:rPr>
              <a:t>ir</a:t>
            </a:r>
            <a:r>
              <a:rPr lang="en-IT" sz="2200" dirty="0">
                <a:latin typeface="Chalkboard" panose="03050602040202020205" pitchFamily="66" charset="77"/>
              </a:rPr>
              <a:t> mass is “almost” null and unknown (0.5-0.8 eV)</a:t>
            </a:r>
          </a:p>
          <a:p>
            <a:pPr marL="342900" indent="-342900">
              <a:lnSpc>
                <a:spcPct val="150000"/>
              </a:lnSpc>
              <a:buClr>
                <a:srgbClr val="0091DE"/>
              </a:buClr>
              <a:buFont typeface="Wingdings" pitchFamily="2" charset="2"/>
              <a:buChar char="ü"/>
            </a:pPr>
            <a:r>
              <a:rPr lang="en-IT" sz="2200" dirty="0">
                <a:latin typeface="Chalkboard" panose="03050602040202020205" pitchFamily="66" charset="77"/>
              </a:rPr>
              <a:t>They are neutral and interact only ”wealkly” with other particles</a:t>
            </a:r>
          </a:p>
        </p:txBody>
      </p:sp>
      <p:sp>
        <p:nvSpPr>
          <p:cNvPr id="38" name="TextBox 37">
            <a:extLst>
              <a:ext uri="{FF2B5EF4-FFF2-40B4-BE49-F238E27FC236}">
                <a16:creationId xmlns:a16="http://schemas.microsoft.com/office/drawing/2014/main" id="{1D9725F5-BFB5-22C7-E117-66CCEFED797D}"/>
              </a:ext>
            </a:extLst>
          </p:cNvPr>
          <p:cNvSpPr txBox="1"/>
          <p:nvPr/>
        </p:nvSpPr>
        <p:spPr>
          <a:xfrm>
            <a:off x="117219" y="1655337"/>
            <a:ext cx="11889457" cy="769441"/>
          </a:xfrm>
          <a:prstGeom prst="rect">
            <a:avLst/>
          </a:prstGeom>
          <a:noFill/>
        </p:spPr>
        <p:txBody>
          <a:bodyPr wrap="square" rtlCol="0">
            <a:spAutoFit/>
          </a:bodyPr>
          <a:lstStyle/>
          <a:p>
            <a:pPr marL="342900" indent="-342900">
              <a:buClr>
                <a:srgbClr val="0091DE"/>
              </a:buClr>
              <a:buFont typeface="Wingdings" pitchFamily="2" charset="2"/>
              <a:buChar char="ü"/>
            </a:pPr>
            <a:r>
              <a:rPr lang="en-US" sz="2200" dirty="0">
                <a:latin typeface="Chalkboard" panose="03050602040202020205" pitchFamily="66" charset="77"/>
              </a:rPr>
              <a:t>Their cosmic background bears extremely interesting information on the early universe (decoupled 1 sec after Big Bang)</a:t>
            </a:r>
          </a:p>
        </p:txBody>
      </p:sp>
      <p:grpSp>
        <p:nvGrpSpPr>
          <p:cNvPr id="13" name="Group 12">
            <a:extLst>
              <a:ext uri="{FF2B5EF4-FFF2-40B4-BE49-F238E27FC236}">
                <a16:creationId xmlns:a16="http://schemas.microsoft.com/office/drawing/2014/main" id="{F639AD17-8CD3-827F-DACA-5C8D81956BE7}"/>
              </a:ext>
            </a:extLst>
          </p:cNvPr>
          <p:cNvGrpSpPr/>
          <p:nvPr/>
        </p:nvGrpSpPr>
        <p:grpSpPr>
          <a:xfrm>
            <a:off x="5625468" y="2342074"/>
            <a:ext cx="6309597" cy="3991925"/>
            <a:chOff x="5625468" y="2342074"/>
            <a:chExt cx="6309597" cy="3991925"/>
          </a:xfrm>
        </p:grpSpPr>
        <p:sp>
          <p:nvSpPr>
            <p:cNvPr id="12" name="Rectangle 11">
              <a:extLst>
                <a:ext uri="{FF2B5EF4-FFF2-40B4-BE49-F238E27FC236}">
                  <a16:creationId xmlns:a16="http://schemas.microsoft.com/office/drawing/2014/main" id="{2B96A0AB-D1A4-0D47-8405-1FB3546B4D1E}"/>
                </a:ext>
              </a:extLst>
            </p:cNvPr>
            <p:cNvSpPr/>
            <p:nvPr/>
          </p:nvSpPr>
          <p:spPr>
            <a:xfrm>
              <a:off x="5625468" y="2342074"/>
              <a:ext cx="6309597" cy="3991925"/>
            </a:xfrm>
            <a:prstGeom prst="rect">
              <a:avLst/>
            </a:prstGeom>
            <a:solidFill>
              <a:schemeClr val="bg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9" name="TextBox 38">
              <a:extLst>
                <a:ext uri="{FF2B5EF4-FFF2-40B4-BE49-F238E27FC236}">
                  <a16:creationId xmlns:a16="http://schemas.microsoft.com/office/drawing/2014/main" id="{77D6BE40-9DF5-E8E7-5675-7FC59DC2B060}"/>
                </a:ext>
              </a:extLst>
            </p:cNvPr>
            <p:cNvSpPr txBox="1"/>
            <p:nvPr/>
          </p:nvSpPr>
          <p:spPr>
            <a:xfrm>
              <a:off x="5685125" y="2492428"/>
              <a:ext cx="6114234" cy="769441"/>
            </a:xfrm>
            <a:prstGeom prst="rect">
              <a:avLst/>
            </a:prstGeom>
            <a:noFill/>
          </p:spPr>
          <p:txBody>
            <a:bodyPr wrap="square" rtlCol="0">
              <a:spAutoFit/>
            </a:bodyPr>
            <a:lstStyle/>
            <a:p>
              <a:pPr marL="342900" indent="-342900">
                <a:buClr>
                  <a:srgbClr val="0091DE"/>
                </a:buClr>
                <a:buFont typeface="Wingdings" pitchFamily="2" charset="2"/>
                <a:buChar char="ü"/>
              </a:pPr>
              <a:r>
                <a:rPr lang="en-US" sz="2200" dirty="0">
                  <a:solidFill>
                    <a:srgbClr val="0070C0"/>
                  </a:solidFill>
                  <a:latin typeface="Chalkboard" panose="03050602040202020205" pitchFamily="66" charset="77"/>
                </a:rPr>
                <a:t>Interaction with Tritium (</a:t>
              </a:r>
              <a:r>
                <a:rPr lang="en-US" sz="2200" baseline="30000" dirty="0">
                  <a:solidFill>
                    <a:srgbClr val="0070C0"/>
                  </a:solidFill>
                  <a:latin typeface="Chalkboard" panose="03050602040202020205" pitchFamily="66" charset="77"/>
                </a:rPr>
                <a:t>3</a:t>
              </a:r>
              <a:r>
                <a:rPr lang="en-US" sz="2200" dirty="0">
                  <a:solidFill>
                    <a:srgbClr val="0070C0"/>
                  </a:solidFill>
                  <a:latin typeface="Chalkboard" panose="03050602040202020205" pitchFamily="66" charset="77"/>
                </a:rPr>
                <a:t>H) </a:t>
              </a:r>
            </a:p>
            <a:p>
              <a:pPr>
                <a:buClr>
                  <a:srgbClr val="0091DE"/>
                </a:buClr>
              </a:pPr>
              <a:r>
                <a:rPr lang="en-US" sz="2200" dirty="0">
                  <a:solidFill>
                    <a:srgbClr val="0070C0"/>
                  </a:solidFill>
                  <a:latin typeface="Chalkboard" panose="03050602040202020205" pitchFamily="66" charset="77"/>
                </a:rPr>
                <a:t>    </a:t>
              </a:r>
              <a:r>
                <a:rPr lang="en-US" sz="2200" dirty="0">
                  <a:latin typeface="Chalkboard" panose="03050602040202020205" pitchFamily="66" charset="77"/>
                </a:rPr>
                <a:t>to explore neutrinos</a:t>
              </a:r>
            </a:p>
          </p:txBody>
        </p:sp>
      </p:grpSp>
      <p:pic>
        <p:nvPicPr>
          <p:cNvPr id="40" name="Picture 39" descr="A black arrow pointing to a number&#10;&#10;Description automatically generated">
            <a:extLst>
              <a:ext uri="{FF2B5EF4-FFF2-40B4-BE49-F238E27FC236}">
                <a16:creationId xmlns:a16="http://schemas.microsoft.com/office/drawing/2014/main" id="{F257F93F-6994-CF3B-4F6B-2BF32B37BE45}"/>
              </a:ext>
            </a:extLst>
          </p:cNvPr>
          <p:cNvPicPr>
            <a:picLocks noChangeAspect="1"/>
          </p:cNvPicPr>
          <p:nvPr/>
        </p:nvPicPr>
        <p:blipFill>
          <a:blip r:embed="rId5"/>
          <a:stretch>
            <a:fillRect/>
          </a:stretch>
        </p:blipFill>
        <p:spPr>
          <a:xfrm>
            <a:off x="6185086" y="3907507"/>
            <a:ext cx="2753139" cy="498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C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descr="A black and white symbol&#10;&#10;Description automatically generated with medium confidence">
            <a:extLst>
              <a:ext uri="{FF2B5EF4-FFF2-40B4-BE49-F238E27FC236}">
                <a16:creationId xmlns:a16="http://schemas.microsoft.com/office/drawing/2014/main" id="{4AC5ABC0-36A4-DAA6-0AFA-5D21F143E6E6}"/>
              </a:ext>
            </a:extLst>
          </p:cNvPr>
          <p:cNvPicPr>
            <a:picLocks noChangeAspect="1"/>
          </p:cNvPicPr>
          <p:nvPr/>
        </p:nvPicPr>
        <p:blipFill rotWithShape="1">
          <a:blip r:embed="rId6"/>
          <a:srcRect l="-2664" r="-2113" b="13078"/>
          <a:stretch/>
        </p:blipFill>
        <p:spPr>
          <a:xfrm>
            <a:off x="6270789" y="5436121"/>
            <a:ext cx="2921411" cy="461633"/>
          </a:xfrm>
          <a:prstGeom prst="rect">
            <a:avLst/>
          </a:prstGeom>
          <a:solidFill>
            <a:srgbClr val="FFFFFF">
              <a:shade val="85000"/>
            </a:srgbClr>
          </a:solidFill>
          <a:ln w="88900" cap="sq">
            <a:solidFill>
              <a:srgbClr val="FFFFFF"/>
            </a:solidFill>
            <a:miter lim="800000"/>
          </a:ln>
          <a:effectLst>
            <a:outerShdw blurRad="55000" dist="18000" dir="5400000" algn="tl" rotWithShape="0">
              <a:schemeClr val="accent5">
                <a:lumMod val="50000"/>
                <a:alpha val="40000"/>
              </a:schemeClr>
            </a:outerShdw>
          </a:effectLst>
          <a:scene3d>
            <a:camera prst="orthographicFront"/>
            <a:lightRig rig="twoPt" dir="t">
              <a:rot lat="0" lon="0" rev="7200000"/>
            </a:lightRig>
          </a:scene3d>
          <a:sp3d>
            <a:bevelT w="25400" h="19050"/>
            <a:contourClr>
              <a:srgbClr val="FFFFFF"/>
            </a:contourClr>
          </a:sp3d>
        </p:spPr>
      </p:pic>
      <p:grpSp>
        <p:nvGrpSpPr>
          <p:cNvPr id="42" name="Group 41">
            <a:extLst>
              <a:ext uri="{FF2B5EF4-FFF2-40B4-BE49-F238E27FC236}">
                <a16:creationId xmlns:a16="http://schemas.microsoft.com/office/drawing/2014/main" id="{1EF90683-9576-B4CB-7B4C-0686580136A3}"/>
              </a:ext>
            </a:extLst>
          </p:cNvPr>
          <p:cNvGrpSpPr>
            <a:grpSpLocks noChangeAspect="1"/>
          </p:cNvGrpSpPr>
          <p:nvPr/>
        </p:nvGrpSpPr>
        <p:grpSpPr>
          <a:xfrm>
            <a:off x="9586083" y="4698759"/>
            <a:ext cx="1945019" cy="1516332"/>
            <a:chOff x="2214547" y="2091426"/>
            <a:chExt cx="2589505" cy="2018774"/>
          </a:xfrm>
        </p:grpSpPr>
        <p:grpSp>
          <p:nvGrpSpPr>
            <p:cNvPr id="43" name="Group 42">
              <a:extLst>
                <a:ext uri="{FF2B5EF4-FFF2-40B4-BE49-F238E27FC236}">
                  <a16:creationId xmlns:a16="http://schemas.microsoft.com/office/drawing/2014/main" id="{B4F96618-390F-810F-F340-59C201208374}"/>
                </a:ext>
              </a:extLst>
            </p:cNvPr>
            <p:cNvGrpSpPr/>
            <p:nvPr/>
          </p:nvGrpSpPr>
          <p:grpSpPr>
            <a:xfrm>
              <a:off x="3048000" y="2091426"/>
              <a:ext cx="1521610" cy="1254776"/>
              <a:chOff x="1926280" y="3939300"/>
              <a:chExt cx="1521610" cy="1254776"/>
            </a:xfrm>
          </p:grpSpPr>
          <p:cxnSp>
            <p:nvCxnSpPr>
              <p:cNvPr id="50" name="Straight Arrow Connector 49">
                <a:extLst>
                  <a:ext uri="{FF2B5EF4-FFF2-40B4-BE49-F238E27FC236}">
                    <a16:creationId xmlns:a16="http://schemas.microsoft.com/office/drawing/2014/main" id="{2B6EA64C-8D7C-9188-DD58-FF241C553437}"/>
                  </a:ext>
                </a:extLst>
              </p:cNvPr>
              <p:cNvCxnSpPr>
                <a:cxnSpLocks/>
              </p:cNvCxnSpPr>
              <p:nvPr/>
            </p:nvCxnSpPr>
            <p:spPr>
              <a:xfrm flipV="1">
                <a:off x="1926280" y="4829616"/>
                <a:ext cx="1521610" cy="364460"/>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03D8C55-5930-E2EA-0ED9-4D9A3D74A838}"/>
                  </a:ext>
                </a:extLst>
              </p:cNvPr>
              <p:cNvCxnSpPr>
                <a:cxnSpLocks/>
              </p:cNvCxnSpPr>
              <p:nvPr/>
            </p:nvCxnSpPr>
            <p:spPr>
              <a:xfrm flipV="1">
                <a:off x="1926280" y="3939300"/>
                <a:ext cx="609600" cy="1254776"/>
              </a:xfrm>
              <a:prstGeom prst="straightConnector1">
                <a:avLst/>
              </a:prstGeom>
              <a:ln w="28575">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357897B4-63AE-8B2C-E792-13A5604D0028}"/>
                      </a:ext>
                    </a:extLst>
                  </p:cNvPr>
                  <p:cNvSpPr>
                    <a:spLocks noChangeAspect="1"/>
                  </p:cNvSpPr>
                  <p:nvPr/>
                </p:nvSpPr>
                <p:spPr>
                  <a:xfrm>
                    <a:off x="2233936" y="4180260"/>
                    <a:ext cx="203880" cy="203880"/>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acc>
                            <m:accPr>
                              <m:chr m:val="̅"/>
                              <m:ctrlPr>
                                <a:rPr lang="en-IT" sz="1400" b="1" i="1" smtClean="0">
                                  <a:latin typeface="Cambria Math" panose="02040503050406030204" pitchFamily="18" charset="0"/>
                                </a:rPr>
                              </m:ctrlPr>
                            </m:accPr>
                            <m:e>
                              <m:r>
                                <a:rPr lang="en-IT" sz="1400" b="1" i="1">
                                  <a:latin typeface="Cambria Math" panose="02040503050406030204" pitchFamily="18" charset="0"/>
                                  <a:ea typeface="Cambria Math" panose="02040503050406030204" pitchFamily="18" charset="0"/>
                                </a:rPr>
                                <m:t>𝝂</m:t>
                              </m:r>
                            </m:e>
                          </m:acc>
                        </m:oMath>
                      </m:oMathPara>
                    </a14:m>
                    <a:endParaRPr lang="en-IT" sz="1400" b="1" dirty="0"/>
                  </a:p>
                </p:txBody>
              </p:sp>
            </mc:Choice>
            <mc:Fallback xmlns="">
              <p:sp>
                <p:nvSpPr>
                  <p:cNvPr id="18" name="Oval 17">
                    <a:extLst>
                      <a:ext uri="{FF2B5EF4-FFF2-40B4-BE49-F238E27FC236}">
                        <a16:creationId xmlns:a16="http://schemas.microsoft.com/office/drawing/2014/main" id="{735D3412-213E-0DEE-1460-3995CDF2E9AF}"/>
                      </a:ext>
                    </a:extLst>
                  </p:cNvPr>
                  <p:cNvSpPr>
                    <a:spLocks noRot="1" noChangeAspect="1" noMove="1" noResize="1" noEditPoints="1" noAdjustHandles="1" noChangeArrowheads="1" noChangeShapeType="1" noTextEdit="1"/>
                  </p:cNvSpPr>
                  <p:nvPr/>
                </p:nvSpPr>
                <p:spPr>
                  <a:xfrm>
                    <a:off x="2233936" y="4180260"/>
                    <a:ext cx="203880" cy="203880"/>
                  </a:xfrm>
                  <a:prstGeom prst="ellipse">
                    <a:avLst/>
                  </a:prstGeom>
                  <a:blipFill>
                    <a:blip r:embed="rId7"/>
                    <a:stretch>
                      <a:fillRect l="-31579" t="-5000" b="-2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7D740DA7-1A68-6B76-C55C-028A2161843F}"/>
                      </a:ext>
                    </a:extLst>
                  </p:cNvPr>
                  <p:cNvSpPr>
                    <a:spLocks noChangeAspect="1"/>
                  </p:cNvSpPr>
                  <p:nvPr/>
                </p:nvSpPr>
                <p:spPr>
                  <a:xfrm>
                    <a:off x="2942649" y="4852136"/>
                    <a:ext cx="203880" cy="203880"/>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21" name="Oval 20">
                    <a:extLst>
                      <a:ext uri="{FF2B5EF4-FFF2-40B4-BE49-F238E27FC236}">
                        <a16:creationId xmlns:a16="http://schemas.microsoft.com/office/drawing/2014/main" id="{F0CC7073-450C-8A55-9CBA-3FDEA8C9E118}"/>
                      </a:ext>
                    </a:extLst>
                  </p:cNvPr>
                  <p:cNvSpPr>
                    <a:spLocks noRot="1" noChangeAspect="1" noMove="1" noResize="1" noEditPoints="1" noAdjustHandles="1" noChangeArrowheads="1" noChangeShapeType="1" noTextEdit="1"/>
                  </p:cNvSpPr>
                  <p:nvPr/>
                </p:nvSpPr>
                <p:spPr>
                  <a:xfrm>
                    <a:off x="2942649" y="4852136"/>
                    <a:ext cx="203880" cy="203880"/>
                  </a:xfrm>
                  <a:prstGeom prst="ellipse">
                    <a:avLst/>
                  </a:prstGeom>
                  <a:blipFill>
                    <a:blip r:embed="rId8"/>
                    <a:stretch>
                      <a:fillRect l="-50000" t="-5263" r="-5000" b="-31579"/>
                    </a:stretch>
                  </a:blipFill>
                  <a:ln>
                    <a:noFill/>
                  </a:ln>
                </p:spPr>
                <p:txBody>
                  <a:bodyPr/>
                  <a:lstStyle/>
                  <a:p>
                    <a:r>
                      <a:rPr lang="en-IT">
                        <a:noFill/>
                      </a:rPr>
                      <a:t> </a:t>
                    </a:r>
                  </a:p>
                </p:txBody>
              </p:sp>
            </mc:Fallback>
          </mc:AlternateContent>
        </p:grpSp>
        <p:cxnSp>
          <p:nvCxnSpPr>
            <p:cNvPr id="44" name="Straight Arrow Connector 43">
              <a:extLst>
                <a:ext uri="{FF2B5EF4-FFF2-40B4-BE49-F238E27FC236}">
                  <a16:creationId xmlns:a16="http://schemas.microsoft.com/office/drawing/2014/main" id="{B529620A-0EAF-4871-1741-0C3F8E9F502E}"/>
                </a:ext>
              </a:extLst>
            </p:cNvPr>
            <p:cNvCxnSpPr>
              <a:cxnSpLocks/>
            </p:cNvCxnSpPr>
            <p:nvPr/>
          </p:nvCxnSpPr>
          <p:spPr>
            <a:xfrm>
              <a:off x="3029231" y="3346202"/>
              <a:ext cx="760805" cy="708603"/>
            </a:xfrm>
            <a:prstGeom prst="straightConnector1">
              <a:avLst/>
            </a:prstGeom>
            <a:ln w="28575">
              <a:solidFill>
                <a:srgbClr val="BA56FF"/>
              </a:solidFill>
              <a:tailEnd type="arrow"/>
            </a:ln>
          </p:spPr>
          <p:style>
            <a:lnRef idx="1">
              <a:schemeClr val="dk1"/>
            </a:lnRef>
            <a:fillRef idx="0">
              <a:schemeClr val="dk1"/>
            </a:fillRef>
            <a:effectRef idx="0">
              <a:schemeClr val="dk1"/>
            </a:effectRef>
            <a:fontRef idx="minor">
              <a:schemeClr val="tx1"/>
            </a:fontRef>
          </p:style>
        </p:cxnSp>
        <p:sp>
          <p:nvSpPr>
            <p:cNvPr id="45" name="Oval 44">
              <a:extLst>
                <a:ext uri="{FF2B5EF4-FFF2-40B4-BE49-F238E27FC236}">
                  <a16:creationId xmlns:a16="http://schemas.microsoft.com/office/drawing/2014/main" id="{DC5A5296-BA87-9DE5-F968-ECDCA62893C3}"/>
                </a:ext>
              </a:extLst>
            </p:cNvPr>
            <p:cNvSpPr>
              <a:spLocks noChangeAspect="1"/>
            </p:cNvSpPr>
            <p:nvPr/>
          </p:nvSpPr>
          <p:spPr>
            <a:xfrm>
              <a:off x="3259733" y="3544822"/>
              <a:ext cx="299803" cy="299803"/>
            </a:xfrm>
            <a:prstGeom prst="ellipse">
              <a:avLst/>
            </a:prstGeom>
            <a:solidFill>
              <a:srgbClr val="BA56FF"/>
            </a:solidFill>
            <a:ln>
              <a:noFill/>
            </a:ln>
            <a:scene3d>
              <a:camera prst="orthographicFront"/>
              <a:lightRig rig="threePt" dir="t"/>
            </a:scene3d>
            <a:sp3d>
              <a:bevelT w="1524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6ACA24C-BFD0-4E6C-A6E2-9EB0DD729FFD}"/>
                    </a:ext>
                  </a:extLst>
                </p:cNvPr>
                <p:cNvSpPr txBox="1"/>
                <p:nvPr/>
              </p:nvSpPr>
              <p:spPr>
                <a:xfrm>
                  <a:off x="3732447" y="3579050"/>
                  <a:ext cx="1071605" cy="5311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rgbClr val="BA56FF"/>
                                </a:solidFill>
                                <a:latin typeface="Cambria Math" panose="02040503050406030204" pitchFamily="18" charset="0"/>
                              </a:rPr>
                            </m:ctrlPr>
                          </m:sSupPr>
                          <m:e>
                            <m:sPre>
                              <m:sPrePr>
                                <m:ctrlPr>
                                  <a:rPr lang="en-IT" i="1">
                                    <a:solidFill>
                                      <a:srgbClr val="BA56FF"/>
                                    </a:solidFill>
                                    <a:latin typeface="Cambria Math" panose="02040503050406030204" pitchFamily="18" charset="0"/>
                                  </a:rPr>
                                </m:ctrlPr>
                              </m:sPrePr>
                              <m:sub/>
                              <m:sup>
                                <m:r>
                                  <a:rPr lang="en-US" i="0">
                                    <a:solidFill>
                                      <a:srgbClr val="BA56FF"/>
                                    </a:solidFill>
                                    <a:latin typeface="Cambria Math" panose="02040503050406030204" pitchFamily="18" charset="0"/>
                                  </a:rPr>
                                  <m:t>3</m:t>
                                </m:r>
                              </m:sup>
                              <m:e>
                                <m:r>
                                  <m:rPr>
                                    <m:sty m:val="p"/>
                                  </m:rPr>
                                  <a:rPr lang="en-US" i="0">
                                    <a:solidFill>
                                      <a:srgbClr val="BA56FF"/>
                                    </a:solidFill>
                                    <a:latin typeface="Cambria Math" panose="02040503050406030204" pitchFamily="18" charset="0"/>
                                  </a:rPr>
                                  <m:t>He</m:t>
                                </m:r>
                              </m:e>
                            </m:sPre>
                          </m:e>
                          <m:sup>
                            <m:r>
                              <a:rPr lang="en-US" b="0" i="1" smtClean="0">
                                <a:solidFill>
                                  <a:srgbClr val="BA56FF"/>
                                </a:solidFill>
                                <a:latin typeface="Cambria Math" panose="02040503050406030204" pitchFamily="18" charset="0"/>
                              </a:rPr>
                              <m:t>+</m:t>
                            </m:r>
                          </m:sup>
                        </m:sSup>
                      </m:oMath>
                    </m:oMathPara>
                  </a14:m>
                  <a:endParaRPr lang="en-IT" dirty="0"/>
                </a:p>
              </p:txBody>
            </p:sp>
          </mc:Choice>
          <mc:Fallback xmlns="">
            <p:sp>
              <p:nvSpPr>
                <p:cNvPr id="46" name="TextBox 45">
                  <a:extLst>
                    <a:ext uri="{FF2B5EF4-FFF2-40B4-BE49-F238E27FC236}">
                      <a16:creationId xmlns:a16="http://schemas.microsoft.com/office/drawing/2014/main" id="{A6ACA24C-BFD0-4E6C-A6E2-9EB0DD729FFD}"/>
                    </a:ext>
                  </a:extLst>
                </p:cNvPr>
                <p:cNvSpPr txBox="1">
                  <a:spLocks noRot="1" noChangeAspect="1" noMove="1" noResize="1" noEditPoints="1" noAdjustHandles="1" noChangeArrowheads="1" noChangeShapeType="1" noTextEdit="1"/>
                </p:cNvSpPr>
                <p:nvPr/>
              </p:nvSpPr>
              <p:spPr>
                <a:xfrm>
                  <a:off x="3732447" y="3579050"/>
                  <a:ext cx="1071605" cy="531150"/>
                </a:xfrm>
                <a:prstGeom prst="rect">
                  <a:avLst/>
                </a:prstGeom>
                <a:blipFill>
                  <a:blip r:embed="rId9"/>
                  <a:stretch>
                    <a:fillRect/>
                  </a:stretch>
                </a:blipFill>
              </p:spPr>
              <p:txBody>
                <a:bodyPr/>
                <a:lstStyle/>
                <a:p>
                  <a:r>
                    <a:rPr lang="en-IT">
                      <a:noFill/>
                    </a:rPr>
                    <a:t> </a:t>
                  </a:r>
                </a:p>
              </p:txBody>
            </p:sp>
          </mc:Fallback>
        </mc:AlternateContent>
        <p:sp>
          <p:nvSpPr>
            <p:cNvPr id="48" name="Oval 47">
              <a:extLst>
                <a:ext uri="{FF2B5EF4-FFF2-40B4-BE49-F238E27FC236}">
                  <a16:creationId xmlns:a16="http://schemas.microsoft.com/office/drawing/2014/main" id="{B3977493-979A-05AF-A7FB-F43AEE8AF02E}"/>
                </a:ext>
              </a:extLst>
            </p:cNvPr>
            <p:cNvSpPr>
              <a:spLocks noChangeAspect="1"/>
            </p:cNvSpPr>
            <p:nvPr/>
          </p:nvSpPr>
          <p:spPr>
            <a:xfrm>
              <a:off x="2971685" y="3249025"/>
              <a:ext cx="252000" cy="252000"/>
            </a:xfrm>
            <a:prstGeom prst="ellipse">
              <a:avLst/>
            </a:prstGeom>
            <a:solidFill>
              <a:schemeClr val="accent2">
                <a:lumMod val="75000"/>
              </a:schemeClr>
            </a:solidFill>
            <a:ln>
              <a:noFill/>
            </a:ln>
            <a:scene3d>
              <a:camera prst="orthographicFront"/>
              <a:lightRig rig="threePt" dir="t"/>
            </a:scene3d>
            <a:sp3d>
              <a:bevelT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E0495E7-CF1C-C2C4-70DE-8AF46E6B6BAA}"/>
                    </a:ext>
                  </a:extLst>
                </p:cNvPr>
                <p:cNvSpPr txBox="1"/>
                <p:nvPr/>
              </p:nvSpPr>
              <p:spPr>
                <a:xfrm>
                  <a:off x="2214547" y="2803491"/>
                  <a:ext cx="976762" cy="5407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chemeClr val="accent2">
                                    <a:lumMod val="75000"/>
                                  </a:schemeClr>
                                </a:solidFill>
                                <a:latin typeface="Cambria Math" panose="02040503050406030204" pitchFamily="18" charset="0"/>
                              </a:rPr>
                            </m:ctrlPr>
                          </m:sSupPr>
                          <m:e>
                            <m:sPre>
                              <m:sPrePr>
                                <m:ctrlPr>
                                  <a:rPr lang="en-IT" i="1">
                                    <a:solidFill>
                                      <a:schemeClr val="accent2">
                                        <a:lumMod val="75000"/>
                                      </a:schemeClr>
                                    </a:solidFill>
                                    <a:latin typeface="Cambria Math" panose="02040503050406030204" pitchFamily="18" charset="0"/>
                                  </a:rPr>
                                </m:ctrlPr>
                              </m:sPrePr>
                              <m:sub/>
                              <m:sup>
                                <m:r>
                                  <a:rPr lang="en-US" i="0">
                                    <a:solidFill>
                                      <a:schemeClr val="accent2">
                                        <a:lumMod val="75000"/>
                                      </a:schemeClr>
                                    </a:solidFill>
                                    <a:latin typeface="Cambria Math" panose="02040503050406030204" pitchFamily="18" charset="0"/>
                                  </a:rPr>
                                  <m:t>3</m:t>
                                </m:r>
                              </m:sup>
                              <m:e>
                                <m:r>
                                  <m:rPr>
                                    <m:sty m:val="p"/>
                                  </m:rPr>
                                  <a:rPr lang="en-US" i="0">
                                    <a:solidFill>
                                      <a:schemeClr val="accent2">
                                        <a:lumMod val="75000"/>
                                      </a:schemeClr>
                                    </a:solidFill>
                                    <a:latin typeface="Cambria Math" panose="02040503050406030204" pitchFamily="18" charset="0"/>
                                  </a:rPr>
                                  <m:t>H</m:t>
                                </m:r>
                              </m:e>
                            </m:sPre>
                          </m:e>
                          <m:sup/>
                        </m:sSup>
                      </m:oMath>
                    </m:oMathPara>
                  </a14:m>
                  <a:endParaRPr lang="en-IT" dirty="0"/>
                </a:p>
              </p:txBody>
            </p:sp>
          </mc:Choice>
          <mc:Fallback xmlns="">
            <p:sp>
              <p:nvSpPr>
                <p:cNvPr id="49" name="TextBox 48">
                  <a:extLst>
                    <a:ext uri="{FF2B5EF4-FFF2-40B4-BE49-F238E27FC236}">
                      <a16:creationId xmlns:a16="http://schemas.microsoft.com/office/drawing/2014/main" id="{2E0495E7-CF1C-C2C4-70DE-8AF46E6B6BAA}"/>
                    </a:ext>
                  </a:extLst>
                </p:cNvPr>
                <p:cNvSpPr txBox="1">
                  <a:spLocks noRot="1" noChangeAspect="1" noMove="1" noResize="1" noEditPoints="1" noAdjustHandles="1" noChangeArrowheads="1" noChangeShapeType="1" noTextEdit="1"/>
                </p:cNvSpPr>
                <p:nvPr/>
              </p:nvSpPr>
              <p:spPr>
                <a:xfrm>
                  <a:off x="2214547" y="2803491"/>
                  <a:ext cx="976762" cy="540712"/>
                </a:xfrm>
                <a:prstGeom prst="rect">
                  <a:avLst/>
                </a:prstGeom>
                <a:blipFill>
                  <a:blip r:embed="rId10"/>
                  <a:stretch>
                    <a:fillRect/>
                  </a:stretch>
                </a:blipFill>
              </p:spPr>
              <p:txBody>
                <a:bodyPr/>
                <a:lstStyle/>
                <a:p>
                  <a:r>
                    <a:rPr lang="en-IT">
                      <a:noFill/>
                    </a:rPr>
                    <a:t> </a:t>
                  </a:r>
                </a:p>
              </p:txBody>
            </p:sp>
          </mc:Fallback>
        </mc:AlternateContent>
      </p:grpSp>
      <p:sp>
        <p:nvSpPr>
          <p:cNvPr id="55" name="TextBox 54">
            <a:extLst>
              <a:ext uri="{FF2B5EF4-FFF2-40B4-BE49-F238E27FC236}">
                <a16:creationId xmlns:a16="http://schemas.microsoft.com/office/drawing/2014/main" id="{502A11F4-2B25-7893-7BDD-ABB85C20C48F}"/>
              </a:ext>
            </a:extLst>
          </p:cNvPr>
          <p:cNvSpPr txBox="1"/>
          <p:nvPr/>
        </p:nvSpPr>
        <p:spPr>
          <a:xfrm>
            <a:off x="5820831" y="3516657"/>
            <a:ext cx="2921411" cy="400110"/>
          </a:xfrm>
          <a:prstGeom prst="rect">
            <a:avLst/>
          </a:prstGeom>
          <a:noFill/>
        </p:spPr>
        <p:txBody>
          <a:bodyPr wrap="square">
            <a:spAutoFit/>
          </a:bodyPr>
          <a:lstStyle/>
          <a:p>
            <a:pPr marL="342900" indent="-342900">
              <a:buClr>
                <a:srgbClr val="0091DE"/>
              </a:buClr>
              <a:buFont typeface="Wingdings" pitchFamily="2" charset="2"/>
              <a:buChar char="Ø"/>
            </a:pPr>
            <a:r>
              <a:rPr lang="en-US" sz="2000" dirty="0">
                <a:solidFill>
                  <a:srgbClr val="FF0000"/>
                </a:solidFill>
                <a:latin typeface="Chalkboard" panose="03050602040202020205" pitchFamily="66" charset="77"/>
              </a:rPr>
              <a:t>Neutrino capture</a:t>
            </a:r>
          </a:p>
        </p:txBody>
      </p:sp>
      <p:grpSp>
        <p:nvGrpSpPr>
          <p:cNvPr id="56" name="Group 55">
            <a:extLst>
              <a:ext uri="{FF2B5EF4-FFF2-40B4-BE49-F238E27FC236}">
                <a16:creationId xmlns:a16="http://schemas.microsoft.com/office/drawing/2014/main" id="{D7B6EAF4-3B20-B7ED-8740-75B9F1EA7A7D}"/>
              </a:ext>
            </a:extLst>
          </p:cNvPr>
          <p:cNvGrpSpPr>
            <a:grpSpLocks noChangeAspect="1"/>
          </p:cNvGrpSpPr>
          <p:nvPr/>
        </p:nvGrpSpPr>
        <p:grpSpPr>
          <a:xfrm>
            <a:off x="9475731" y="3750516"/>
            <a:ext cx="1872744" cy="1114828"/>
            <a:chOff x="2076328" y="2981742"/>
            <a:chExt cx="2493282" cy="1484232"/>
          </a:xfrm>
        </p:grpSpPr>
        <p:grpSp>
          <p:nvGrpSpPr>
            <p:cNvPr id="57" name="Group 56">
              <a:extLst>
                <a:ext uri="{FF2B5EF4-FFF2-40B4-BE49-F238E27FC236}">
                  <a16:creationId xmlns:a16="http://schemas.microsoft.com/office/drawing/2014/main" id="{54BB7431-351C-002C-468C-56117DB4BECC}"/>
                </a:ext>
              </a:extLst>
            </p:cNvPr>
            <p:cNvGrpSpPr/>
            <p:nvPr/>
          </p:nvGrpSpPr>
          <p:grpSpPr>
            <a:xfrm>
              <a:off x="2388005" y="2981742"/>
              <a:ext cx="2181605" cy="1484232"/>
              <a:chOff x="1266285" y="4829616"/>
              <a:chExt cx="2181605" cy="1484232"/>
            </a:xfrm>
          </p:grpSpPr>
          <p:cxnSp>
            <p:nvCxnSpPr>
              <p:cNvPr id="64" name="Straight Arrow Connector 63">
                <a:extLst>
                  <a:ext uri="{FF2B5EF4-FFF2-40B4-BE49-F238E27FC236}">
                    <a16:creationId xmlns:a16="http://schemas.microsoft.com/office/drawing/2014/main" id="{EE989BD1-9608-856B-0542-A56D19A87662}"/>
                  </a:ext>
                </a:extLst>
              </p:cNvPr>
              <p:cNvCxnSpPr>
                <a:cxnSpLocks/>
              </p:cNvCxnSpPr>
              <p:nvPr/>
            </p:nvCxnSpPr>
            <p:spPr>
              <a:xfrm flipV="1">
                <a:off x="1926280" y="4829616"/>
                <a:ext cx="1521610" cy="364460"/>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75684A20-13C2-E7AD-3F2F-0A0E87FB4E40}"/>
                  </a:ext>
                </a:extLst>
              </p:cNvPr>
              <p:cNvCxnSpPr>
                <a:cxnSpLocks/>
              </p:cNvCxnSpPr>
              <p:nvPr/>
            </p:nvCxnSpPr>
            <p:spPr>
              <a:xfrm flipV="1">
                <a:off x="1266285" y="5267006"/>
                <a:ext cx="621366" cy="1046842"/>
              </a:xfrm>
              <a:prstGeom prst="straightConnector1">
                <a:avLst/>
              </a:prstGeom>
              <a:ln w="28575">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CFCFCB0C-EF21-6BDD-6514-268200E4617F}"/>
                      </a:ext>
                    </a:extLst>
                  </p:cNvPr>
                  <p:cNvSpPr>
                    <a:spLocks noChangeAspect="1"/>
                  </p:cNvSpPr>
                  <p:nvPr/>
                </p:nvSpPr>
                <p:spPr>
                  <a:xfrm>
                    <a:off x="1447675" y="5698799"/>
                    <a:ext cx="203879" cy="203880"/>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𝜈</m:t>
                          </m:r>
                        </m:oMath>
                      </m:oMathPara>
                    </a14:m>
                    <a:endParaRPr lang="en-IT" sz="1400" b="1" dirty="0"/>
                  </a:p>
                </p:txBody>
              </p:sp>
            </mc:Choice>
            <mc:Fallback xmlns="">
              <p:sp>
                <p:nvSpPr>
                  <p:cNvPr id="66" name="Oval 65">
                    <a:extLst>
                      <a:ext uri="{FF2B5EF4-FFF2-40B4-BE49-F238E27FC236}">
                        <a16:creationId xmlns:a16="http://schemas.microsoft.com/office/drawing/2014/main" id="{CFCFCB0C-EF21-6BDD-6514-268200E4617F}"/>
                      </a:ext>
                    </a:extLst>
                  </p:cNvPr>
                  <p:cNvSpPr>
                    <a:spLocks noRot="1" noChangeAspect="1" noMove="1" noResize="1" noEditPoints="1" noAdjustHandles="1" noChangeArrowheads="1" noChangeShapeType="1" noTextEdit="1"/>
                  </p:cNvSpPr>
                  <p:nvPr/>
                </p:nvSpPr>
                <p:spPr>
                  <a:xfrm>
                    <a:off x="1447675" y="5698799"/>
                    <a:ext cx="203879" cy="203880"/>
                  </a:xfrm>
                  <a:prstGeom prst="ellipse">
                    <a:avLst/>
                  </a:prstGeom>
                  <a:blipFill>
                    <a:blip r:embed="rId11"/>
                    <a:stretch>
                      <a:fillRect l="-46667" t="-20000" b="-53333"/>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B25E6E0A-D988-E47C-DDCF-A1217C001C1E}"/>
                      </a:ext>
                    </a:extLst>
                  </p:cNvPr>
                  <p:cNvSpPr>
                    <a:spLocks noChangeAspect="1"/>
                  </p:cNvSpPr>
                  <p:nvPr/>
                </p:nvSpPr>
                <p:spPr>
                  <a:xfrm>
                    <a:off x="2942649" y="4852136"/>
                    <a:ext cx="203880" cy="203880"/>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21" name="Oval 20">
                    <a:extLst>
                      <a:ext uri="{FF2B5EF4-FFF2-40B4-BE49-F238E27FC236}">
                        <a16:creationId xmlns:a16="http://schemas.microsoft.com/office/drawing/2014/main" id="{F0CC7073-450C-8A55-9CBA-3FDEA8C9E118}"/>
                      </a:ext>
                    </a:extLst>
                  </p:cNvPr>
                  <p:cNvSpPr>
                    <a:spLocks noRot="1" noChangeAspect="1" noMove="1" noResize="1" noEditPoints="1" noAdjustHandles="1" noChangeArrowheads="1" noChangeShapeType="1" noTextEdit="1"/>
                  </p:cNvSpPr>
                  <p:nvPr/>
                </p:nvSpPr>
                <p:spPr>
                  <a:xfrm>
                    <a:off x="2942649" y="4852136"/>
                    <a:ext cx="203880" cy="203880"/>
                  </a:xfrm>
                  <a:prstGeom prst="ellipse">
                    <a:avLst/>
                  </a:prstGeom>
                  <a:blipFill>
                    <a:blip r:embed="rId8"/>
                    <a:stretch>
                      <a:fillRect l="-50000" t="-5263" r="-5000" b="-31579"/>
                    </a:stretch>
                  </a:blipFill>
                  <a:ln>
                    <a:noFill/>
                  </a:ln>
                </p:spPr>
                <p:txBody>
                  <a:bodyPr/>
                  <a:lstStyle/>
                  <a:p>
                    <a:r>
                      <a:rPr lang="en-IT">
                        <a:noFill/>
                      </a:rPr>
                      <a:t> </a:t>
                    </a:r>
                  </a:p>
                </p:txBody>
              </p:sp>
            </mc:Fallback>
          </mc:AlternateContent>
        </p:grpSp>
        <p:cxnSp>
          <p:nvCxnSpPr>
            <p:cNvPr id="58" name="Straight Arrow Connector 57">
              <a:extLst>
                <a:ext uri="{FF2B5EF4-FFF2-40B4-BE49-F238E27FC236}">
                  <a16:creationId xmlns:a16="http://schemas.microsoft.com/office/drawing/2014/main" id="{A8CB77F9-6FAF-7E4B-DF31-86B849797ADE}"/>
                </a:ext>
              </a:extLst>
            </p:cNvPr>
            <p:cNvCxnSpPr>
              <a:cxnSpLocks/>
            </p:cNvCxnSpPr>
            <p:nvPr/>
          </p:nvCxnSpPr>
          <p:spPr>
            <a:xfrm>
              <a:off x="3029231" y="3346202"/>
              <a:ext cx="760805" cy="708603"/>
            </a:xfrm>
            <a:prstGeom prst="straightConnector1">
              <a:avLst/>
            </a:prstGeom>
            <a:ln w="28575">
              <a:solidFill>
                <a:srgbClr val="BA56FF"/>
              </a:solidFill>
              <a:tailEnd type="arrow"/>
            </a:ln>
          </p:spPr>
          <p:style>
            <a:lnRef idx="1">
              <a:schemeClr val="dk1"/>
            </a:lnRef>
            <a:fillRef idx="0">
              <a:schemeClr val="dk1"/>
            </a:fillRef>
            <a:effectRef idx="0">
              <a:schemeClr val="dk1"/>
            </a:effectRef>
            <a:fontRef idx="minor">
              <a:schemeClr val="tx1"/>
            </a:fontRef>
          </p:style>
        </p:cxnSp>
        <p:sp>
          <p:nvSpPr>
            <p:cNvPr id="59" name="Oval 58">
              <a:extLst>
                <a:ext uri="{FF2B5EF4-FFF2-40B4-BE49-F238E27FC236}">
                  <a16:creationId xmlns:a16="http://schemas.microsoft.com/office/drawing/2014/main" id="{2CACB741-9045-EC7C-0D2A-E7782A79CF33}"/>
                </a:ext>
              </a:extLst>
            </p:cNvPr>
            <p:cNvSpPr>
              <a:spLocks noChangeAspect="1"/>
            </p:cNvSpPr>
            <p:nvPr/>
          </p:nvSpPr>
          <p:spPr>
            <a:xfrm>
              <a:off x="3259733" y="3544822"/>
              <a:ext cx="299803" cy="299803"/>
            </a:xfrm>
            <a:prstGeom prst="ellipse">
              <a:avLst/>
            </a:prstGeom>
            <a:solidFill>
              <a:srgbClr val="BA56FF"/>
            </a:solidFill>
            <a:ln>
              <a:noFill/>
            </a:ln>
            <a:scene3d>
              <a:camera prst="orthographicFront"/>
              <a:lightRig rig="threePt" dir="t"/>
            </a:scene3d>
            <a:sp3d>
              <a:bevelT w="1524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4C1C5EB-53C8-63E1-8D71-7AFD6B7153FA}"/>
                    </a:ext>
                  </a:extLst>
                </p:cNvPr>
                <p:cNvSpPr txBox="1"/>
                <p:nvPr/>
              </p:nvSpPr>
              <p:spPr>
                <a:xfrm>
                  <a:off x="3470191" y="3398823"/>
                  <a:ext cx="1071605" cy="5311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rgbClr val="BA56FF"/>
                                </a:solidFill>
                                <a:latin typeface="Cambria Math" panose="02040503050406030204" pitchFamily="18" charset="0"/>
                              </a:rPr>
                            </m:ctrlPr>
                          </m:sSupPr>
                          <m:e>
                            <m:sPre>
                              <m:sPrePr>
                                <m:ctrlPr>
                                  <a:rPr lang="en-IT" i="1">
                                    <a:solidFill>
                                      <a:srgbClr val="BA56FF"/>
                                    </a:solidFill>
                                    <a:latin typeface="Cambria Math" panose="02040503050406030204" pitchFamily="18" charset="0"/>
                                  </a:rPr>
                                </m:ctrlPr>
                              </m:sPrePr>
                              <m:sub/>
                              <m:sup>
                                <m:r>
                                  <a:rPr lang="en-US" i="0">
                                    <a:solidFill>
                                      <a:srgbClr val="BA56FF"/>
                                    </a:solidFill>
                                    <a:latin typeface="Cambria Math" panose="02040503050406030204" pitchFamily="18" charset="0"/>
                                  </a:rPr>
                                  <m:t>3</m:t>
                                </m:r>
                              </m:sup>
                              <m:e>
                                <m:r>
                                  <m:rPr>
                                    <m:sty m:val="p"/>
                                  </m:rPr>
                                  <a:rPr lang="en-US" i="0">
                                    <a:solidFill>
                                      <a:srgbClr val="BA56FF"/>
                                    </a:solidFill>
                                    <a:latin typeface="Cambria Math" panose="02040503050406030204" pitchFamily="18" charset="0"/>
                                  </a:rPr>
                                  <m:t>He</m:t>
                                </m:r>
                              </m:e>
                            </m:sPre>
                          </m:e>
                          <m:sup>
                            <m:r>
                              <a:rPr lang="en-US" b="0" i="1" smtClean="0">
                                <a:solidFill>
                                  <a:srgbClr val="BA56FF"/>
                                </a:solidFill>
                                <a:latin typeface="Cambria Math" panose="02040503050406030204" pitchFamily="18" charset="0"/>
                              </a:rPr>
                              <m:t>+</m:t>
                            </m:r>
                          </m:sup>
                        </m:sSup>
                      </m:oMath>
                    </m:oMathPara>
                  </a14:m>
                  <a:endParaRPr lang="en-IT" dirty="0"/>
                </a:p>
              </p:txBody>
            </p:sp>
          </mc:Choice>
          <mc:Fallback xmlns="">
            <p:sp>
              <p:nvSpPr>
                <p:cNvPr id="60" name="TextBox 59">
                  <a:extLst>
                    <a:ext uri="{FF2B5EF4-FFF2-40B4-BE49-F238E27FC236}">
                      <a16:creationId xmlns:a16="http://schemas.microsoft.com/office/drawing/2014/main" id="{54C1C5EB-53C8-63E1-8D71-7AFD6B7153FA}"/>
                    </a:ext>
                  </a:extLst>
                </p:cNvPr>
                <p:cNvSpPr txBox="1">
                  <a:spLocks noRot="1" noChangeAspect="1" noMove="1" noResize="1" noEditPoints="1" noAdjustHandles="1" noChangeArrowheads="1" noChangeShapeType="1" noTextEdit="1"/>
                </p:cNvSpPr>
                <p:nvPr/>
              </p:nvSpPr>
              <p:spPr>
                <a:xfrm>
                  <a:off x="3470191" y="3398823"/>
                  <a:ext cx="1071605" cy="531150"/>
                </a:xfrm>
                <a:prstGeom prst="rect">
                  <a:avLst/>
                </a:prstGeom>
                <a:blipFill>
                  <a:blip r:embed="rId12"/>
                  <a:stretch>
                    <a:fillRect/>
                  </a:stretch>
                </a:blipFill>
              </p:spPr>
              <p:txBody>
                <a:bodyPr/>
                <a:lstStyle/>
                <a:p>
                  <a:r>
                    <a:rPr lang="en-IT">
                      <a:noFill/>
                    </a:rPr>
                    <a:t> </a:t>
                  </a:r>
                </a:p>
              </p:txBody>
            </p:sp>
          </mc:Fallback>
        </mc:AlternateContent>
        <p:sp>
          <p:nvSpPr>
            <p:cNvPr id="62" name="Oval 61">
              <a:extLst>
                <a:ext uri="{FF2B5EF4-FFF2-40B4-BE49-F238E27FC236}">
                  <a16:creationId xmlns:a16="http://schemas.microsoft.com/office/drawing/2014/main" id="{A3422F83-0BD4-C5A4-9358-D9F8496E4ABB}"/>
                </a:ext>
              </a:extLst>
            </p:cNvPr>
            <p:cNvSpPr>
              <a:spLocks noChangeAspect="1"/>
            </p:cNvSpPr>
            <p:nvPr/>
          </p:nvSpPr>
          <p:spPr>
            <a:xfrm>
              <a:off x="2910158" y="3245019"/>
              <a:ext cx="252000" cy="252000"/>
            </a:xfrm>
            <a:prstGeom prst="ellipse">
              <a:avLst/>
            </a:prstGeom>
            <a:solidFill>
              <a:schemeClr val="accent2">
                <a:lumMod val="75000"/>
              </a:schemeClr>
            </a:solidFill>
            <a:ln>
              <a:noFill/>
            </a:ln>
            <a:scene3d>
              <a:camera prst="orthographicFront"/>
              <a:lightRig rig="threePt" dir="t"/>
            </a:scene3d>
            <a:sp3d>
              <a:bevelT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2787CC7-0E3A-30E8-4134-AD3283B3BA24}"/>
                    </a:ext>
                  </a:extLst>
                </p:cNvPr>
                <p:cNvSpPr txBox="1"/>
                <p:nvPr/>
              </p:nvSpPr>
              <p:spPr>
                <a:xfrm>
                  <a:off x="2076328" y="3167950"/>
                  <a:ext cx="976763" cy="5407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chemeClr val="accent2">
                                    <a:lumMod val="75000"/>
                                  </a:schemeClr>
                                </a:solidFill>
                                <a:latin typeface="Cambria Math" panose="02040503050406030204" pitchFamily="18" charset="0"/>
                              </a:rPr>
                            </m:ctrlPr>
                          </m:sSupPr>
                          <m:e>
                            <m:sPre>
                              <m:sPrePr>
                                <m:ctrlPr>
                                  <a:rPr lang="en-IT" i="1">
                                    <a:solidFill>
                                      <a:schemeClr val="accent2">
                                        <a:lumMod val="75000"/>
                                      </a:schemeClr>
                                    </a:solidFill>
                                    <a:latin typeface="Cambria Math" panose="02040503050406030204" pitchFamily="18" charset="0"/>
                                  </a:rPr>
                                </m:ctrlPr>
                              </m:sPrePr>
                              <m:sub/>
                              <m:sup>
                                <m:r>
                                  <a:rPr lang="en-US" i="0">
                                    <a:solidFill>
                                      <a:schemeClr val="accent2">
                                        <a:lumMod val="75000"/>
                                      </a:schemeClr>
                                    </a:solidFill>
                                    <a:latin typeface="Cambria Math" panose="02040503050406030204" pitchFamily="18" charset="0"/>
                                  </a:rPr>
                                  <m:t>3</m:t>
                                </m:r>
                              </m:sup>
                              <m:e>
                                <m:r>
                                  <m:rPr>
                                    <m:sty m:val="p"/>
                                  </m:rPr>
                                  <a:rPr lang="en-US" i="0">
                                    <a:solidFill>
                                      <a:schemeClr val="accent2">
                                        <a:lumMod val="75000"/>
                                      </a:schemeClr>
                                    </a:solidFill>
                                    <a:latin typeface="Cambria Math" panose="02040503050406030204" pitchFamily="18" charset="0"/>
                                  </a:rPr>
                                  <m:t>H</m:t>
                                </m:r>
                              </m:e>
                            </m:sPre>
                          </m:e>
                          <m:sup/>
                        </m:sSup>
                      </m:oMath>
                    </m:oMathPara>
                  </a14:m>
                  <a:endParaRPr lang="en-IT" dirty="0"/>
                </a:p>
              </p:txBody>
            </p:sp>
          </mc:Choice>
          <mc:Fallback xmlns="">
            <p:sp>
              <p:nvSpPr>
                <p:cNvPr id="63" name="TextBox 62">
                  <a:extLst>
                    <a:ext uri="{FF2B5EF4-FFF2-40B4-BE49-F238E27FC236}">
                      <a16:creationId xmlns:a16="http://schemas.microsoft.com/office/drawing/2014/main" id="{12787CC7-0E3A-30E8-4134-AD3283B3BA24}"/>
                    </a:ext>
                  </a:extLst>
                </p:cNvPr>
                <p:cNvSpPr txBox="1">
                  <a:spLocks noRot="1" noChangeAspect="1" noMove="1" noResize="1" noEditPoints="1" noAdjustHandles="1" noChangeArrowheads="1" noChangeShapeType="1" noTextEdit="1"/>
                </p:cNvSpPr>
                <p:nvPr/>
              </p:nvSpPr>
              <p:spPr>
                <a:xfrm>
                  <a:off x="2076328" y="3167950"/>
                  <a:ext cx="976763" cy="540712"/>
                </a:xfrm>
                <a:prstGeom prst="rect">
                  <a:avLst/>
                </a:prstGeom>
                <a:blipFill>
                  <a:blip r:embed="rId13"/>
                  <a:stretch>
                    <a:fillRect/>
                  </a:stretch>
                </a:blipFill>
              </p:spPr>
              <p:txBody>
                <a:bodyPr/>
                <a:lstStyle/>
                <a:p>
                  <a:r>
                    <a:rPr lang="en-IT">
                      <a:noFill/>
                    </a:rPr>
                    <a:t> </a:t>
                  </a:r>
                </a:p>
              </p:txBody>
            </p:sp>
          </mc:Fallback>
        </mc:AlternateContent>
      </p:grpSp>
      <p:sp>
        <p:nvSpPr>
          <p:cNvPr id="70" name="TextBox 69">
            <a:extLst>
              <a:ext uri="{FF2B5EF4-FFF2-40B4-BE49-F238E27FC236}">
                <a16:creationId xmlns:a16="http://schemas.microsoft.com/office/drawing/2014/main" id="{740BF4BA-991B-3985-34EA-1FF73057C801}"/>
              </a:ext>
            </a:extLst>
          </p:cNvPr>
          <p:cNvSpPr txBox="1"/>
          <p:nvPr/>
        </p:nvSpPr>
        <p:spPr>
          <a:xfrm>
            <a:off x="5820831" y="5008452"/>
            <a:ext cx="2921411" cy="400110"/>
          </a:xfrm>
          <a:prstGeom prst="rect">
            <a:avLst/>
          </a:prstGeom>
          <a:noFill/>
        </p:spPr>
        <p:txBody>
          <a:bodyPr wrap="square">
            <a:spAutoFit/>
          </a:bodyPr>
          <a:lstStyle/>
          <a:p>
            <a:pPr marL="342900" indent="-342900">
              <a:buClr>
                <a:srgbClr val="0091DE"/>
              </a:buClr>
              <a:buFont typeface="Wingdings" pitchFamily="2" charset="2"/>
              <a:buChar char="Ø"/>
            </a:pPr>
            <a:r>
              <a:rPr lang="en-US" sz="2000" dirty="0">
                <a:solidFill>
                  <a:srgbClr val="018AFF"/>
                </a:solidFill>
                <a:latin typeface="Chalkboard" panose="03050602040202020205" pitchFamily="66" charset="77"/>
              </a:rPr>
              <a:t>Tritium β decay</a:t>
            </a:r>
            <a:endParaRPr lang="en-IT" sz="2000" dirty="0">
              <a:solidFill>
                <a:srgbClr val="018AFF"/>
              </a:solidFill>
              <a:latin typeface="Chalkboard" panose="03050602040202020205" pitchFamily="66" charset="77"/>
            </a:endParaRPr>
          </a:p>
        </p:txBody>
      </p:sp>
      <p:sp>
        <p:nvSpPr>
          <p:cNvPr id="3" name="TextBox 2">
            <a:extLst>
              <a:ext uri="{FF2B5EF4-FFF2-40B4-BE49-F238E27FC236}">
                <a16:creationId xmlns:a16="http://schemas.microsoft.com/office/drawing/2014/main" id="{87813F67-D999-0051-1367-D4F8F663E025}"/>
              </a:ext>
            </a:extLst>
          </p:cNvPr>
          <p:cNvSpPr txBox="1"/>
          <p:nvPr/>
        </p:nvSpPr>
        <p:spPr>
          <a:xfrm>
            <a:off x="1751738" y="5709427"/>
            <a:ext cx="3813205" cy="369332"/>
          </a:xfrm>
          <a:prstGeom prst="rect">
            <a:avLst/>
          </a:prstGeom>
          <a:noFill/>
        </p:spPr>
        <p:txBody>
          <a:bodyPr wrap="square">
            <a:spAutoFit/>
          </a:bodyPr>
          <a:lstStyle/>
          <a:p>
            <a:r>
              <a:rPr lang="en-US" sz="1800" dirty="0">
                <a:latin typeface="Chalkboard" panose="03050602040202020205" pitchFamily="66" charset="77"/>
              </a:rPr>
              <a:t>(density </a:t>
            </a:r>
            <a:r>
              <a:rPr lang="en-IT" sz="1800" dirty="0">
                <a:latin typeface="Chalkboard" panose="03050602040202020205" pitchFamily="66" charset="77"/>
              </a:rPr>
              <a:t>~53 cm</a:t>
            </a:r>
            <a:r>
              <a:rPr lang="en-IT" sz="1800" baseline="30000" dirty="0">
                <a:latin typeface="Chalkboard" panose="03050602040202020205" pitchFamily="66" charset="77"/>
              </a:rPr>
              <a:t>-3</a:t>
            </a:r>
            <a:r>
              <a:rPr lang="en-IT" sz="1800" dirty="0">
                <a:latin typeface="Chalkboard" panose="03050602040202020205" pitchFamily="66" charset="77"/>
              </a:rPr>
              <a:t>, energy~10</a:t>
            </a:r>
            <a:r>
              <a:rPr lang="en-IT" sz="1800" baseline="30000" dirty="0">
                <a:latin typeface="Chalkboard" panose="03050602040202020205" pitchFamily="66" charset="77"/>
              </a:rPr>
              <a:t>-4</a:t>
            </a:r>
            <a:r>
              <a:rPr lang="en-IT" sz="1800" dirty="0">
                <a:latin typeface="Chalkboard" panose="03050602040202020205" pitchFamily="66" charset="77"/>
              </a:rPr>
              <a:t> eV)</a:t>
            </a:r>
            <a:endParaRPr lang="en-IT" dirty="0"/>
          </a:p>
        </p:txBody>
      </p:sp>
      <p:sp>
        <p:nvSpPr>
          <p:cNvPr id="4" name="TextBox 3">
            <a:extLst>
              <a:ext uri="{FF2B5EF4-FFF2-40B4-BE49-F238E27FC236}">
                <a16:creationId xmlns:a16="http://schemas.microsoft.com/office/drawing/2014/main" id="{9EA98697-497F-188A-A8B9-4DD5C827E761}"/>
              </a:ext>
            </a:extLst>
          </p:cNvPr>
          <p:cNvSpPr txBox="1"/>
          <p:nvPr/>
        </p:nvSpPr>
        <p:spPr>
          <a:xfrm>
            <a:off x="4842186" y="47891"/>
            <a:ext cx="3575104" cy="584775"/>
          </a:xfrm>
          <a:prstGeom prst="rect">
            <a:avLst/>
          </a:prstGeom>
          <a:noFill/>
        </p:spPr>
        <p:txBody>
          <a:bodyPr wrap="square">
            <a:spAutoFit/>
          </a:bodyPr>
          <a:lstStyle/>
          <a:p>
            <a:pPr>
              <a:buClr>
                <a:srgbClr val="019BC9"/>
              </a:buClr>
            </a:pPr>
            <a:r>
              <a:rPr lang="en-GB" sz="3200" dirty="0">
                <a:solidFill>
                  <a:srgbClr val="0070C0"/>
                </a:solidFill>
                <a:latin typeface="Chalkboard" panose="03050602040202020205" pitchFamily="66" charset="77"/>
              </a:rPr>
              <a:t>and “informative” </a:t>
            </a:r>
            <a:endParaRPr lang="en-GB" sz="3200" dirty="0">
              <a:latin typeface="Chalkboard" panose="03050602040202020205" pitchFamily="66" charset="77"/>
            </a:endParaRPr>
          </a:p>
        </p:txBody>
      </p:sp>
    </p:spTree>
    <p:extLst>
      <p:ext uri="{BB962C8B-B14F-4D97-AF65-F5344CB8AC3E}">
        <p14:creationId xmlns:p14="http://schemas.microsoft.com/office/powerpoint/2010/main" val="569019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par>
                          <p:cTn id="34" fill="hold">
                            <p:stCondLst>
                              <p:cond delay="2000"/>
                            </p:stCondLst>
                            <p:childTnLst>
                              <p:par>
                                <p:cTn id="35" presetID="22" presetClass="entr" presetSubtype="8"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par>
                          <p:cTn id="63" fill="hold">
                            <p:stCondLst>
                              <p:cond delay="1000"/>
                            </p:stCondLst>
                            <p:childTnLst>
                              <p:par>
                                <p:cTn id="64" presetID="22" presetClass="entr" presetSubtype="8"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500"/>
                                        <p:tgtEl>
                                          <p:spTgt spid="40"/>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500"/>
                                        <p:tgtEl>
                                          <p:spTgt spid="70"/>
                                        </p:tgtEl>
                                      </p:cBhvr>
                                    </p:animEffect>
                                  </p:childTnLst>
                                </p:cTn>
                              </p:par>
                            </p:childTnLst>
                          </p:cTn>
                        </p:par>
                        <p:par>
                          <p:cTn id="75" fill="hold">
                            <p:stCondLst>
                              <p:cond delay="2500"/>
                            </p:stCondLst>
                            <p:childTnLst>
                              <p:par>
                                <p:cTn id="76" presetID="10" presetClass="entr" presetSubtype="0" fill="hold"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par>
                          <p:cTn id="79" fill="hold">
                            <p:stCondLst>
                              <p:cond delay="3000"/>
                            </p:stCondLst>
                            <p:childTnLst>
                              <p:par>
                                <p:cTn id="80" presetID="10" presetClass="entr" presetSubtype="0" fill="hold"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3" grpId="0"/>
      <p:bldP spid="36" grpId="0"/>
      <p:bldP spid="37" grpId="0"/>
      <p:bldP spid="38" grpId="0"/>
      <p:bldP spid="55" grpId="0"/>
      <p:bldP spid="70"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black arrow pointing to a number&#10;&#10;Description automatically generated">
            <a:extLst>
              <a:ext uri="{FF2B5EF4-FFF2-40B4-BE49-F238E27FC236}">
                <a16:creationId xmlns:a16="http://schemas.microsoft.com/office/drawing/2014/main" id="{F257F93F-6994-CF3B-4F6B-2BF32B37BE45}"/>
              </a:ext>
            </a:extLst>
          </p:cNvPr>
          <p:cNvPicPr>
            <a:picLocks noChangeAspect="1"/>
          </p:cNvPicPr>
          <p:nvPr/>
        </p:nvPicPr>
        <p:blipFill>
          <a:blip r:embed="rId2"/>
          <a:stretch>
            <a:fillRect/>
          </a:stretch>
        </p:blipFill>
        <p:spPr>
          <a:xfrm>
            <a:off x="344463" y="1359061"/>
            <a:ext cx="2753139" cy="498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C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descr="A black and white symbol&#10;&#10;Description automatically generated with medium confidence">
            <a:extLst>
              <a:ext uri="{FF2B5EF4-FFF2-40B4-BE49-F238E27FC236}">
                <a16:creationId xmlns:a16="http://schemas.microsoft.com/office/drawing/2014/main" id="{4AC5ABC0-36A4-DAA6-0AFA-5D21F143E6E6}"/>
              </a:ext>
            </a:extLst>
          </p:cNvPr>
          <p:cNvPicPr>
            <a:picLocks noChangeAspect="1"/>
          </p:cNvPicPr>
          <p:nvPr/>
        </p:nvPicPr>
        <p:blipFill rotWithShape="1">
          <a:blip r:embed="rId3"/>
          <a:srcRect l="-2664" r="-2113" b="13078"/>
          <a:stretch/>
        </p:blipFill>
        <p:spPr>
          <a:xfrm>
            <a:off x="413838" y="3075882"/>
            <a:ext cx="2921411" cy="461633"/>
          </a:xfrm>
          <a:prstGeom prst="rect">
            <a:avLst/>
          </a:prstGeom>
          <a:solidFill>
            <a:srgbClr val="FFFFFF">
              <a:shade val="85000"/>
            </a:srgbClr>
          </a:solidFill>
          <a:ln w="88900" cap="sq">
            <a:solidFill>
              <a:srgbClr val="FFFFFF"/>
            </a:solidFill>
            <a:miter lim="800000"/>
          </a:ln>
          <a:effectLst>
            <a:outerShdw blurRad="55000" dist="18000" dir="5400000" algn="tl" rotWithShape="0">
              <a:schemeClr val="accent5">
                <a:lumMod val="50000"/>
                <a:alpha val="40000"/>
              </a:schemeClr>
            </a:outerShdw>
          </a:effectLst>
          <a:scene3d>
            <a:camera prst="orthographicFront"/>
            <a:lightRig rig="twoPt" dir="t">
              <a:rot lat="0" lon="0" rev="7200000"/>
            </a:lightRig>
          </a:scene3d>
          <a:sp3d>
            <a:bevelT w="25400" h="19050"/>
            <a:contourClr>
              <a:srgbClr val="FFFFFF"/>
            </a:contourClr>
          </a:sp3d>
        </p:spPr>
      </p:pic>
      <p:grpSp>
        <p:nvGrpSpPr>
          <p:cNvPr id="42" name="Group 41">
            <a:extLst>
              <a:ext uri="{FF2B5EF4-FFF2-40B4-BE49-F238E27FC236}">
                <a16:creationId xmlns:a16="http://schemas.microsoft.com/office/drawing/2014/main" id="{1EF90683-9576-B4CB-7B4C-0686580136A3}"/>
              </a:ext>
            </a:extLst>
          </p:cNvPr>
          <p:cNvGrpSpPr>
            <a:grpSpLocks noChangeAspect="1"/>
          </p:cNvGrpSpPr>
          <p:nvPr/>
        </p:nvGrpSpPr>
        <p:grpSpPr>
          <a:xfrm>
            <a:off x="3242213" y="2016798"/>
            <a:ext cx="2313759" cy="1817773"/>
            <a:chOff x="2214547" y="2075789"/>
            <a:chExt cx="2589505" cy="2034411"/>
          </a:xfrm>
        </p:grpSpPr>
        <p:grpSp>
          <p:nvGrpSpPr>
            <p:cNvPr id="43" name="Group 42">
              <a:extLst>
                <a:ext uri="{FF2B5EF4-FFF2-40B4-BE49-F238E27FC236}">
                  <a16:creationId xmlns:a16="http://schemas.microsoft.com/office/drawing/2014/main" id="{B4F96618-390F-810F-F340-59C201208374}"/>
                </a:ext>
              </a:extLst>
            </p:cNvPr>
            <p:cNvGrpSpPr/>
            <p:nvPr/>
          </p:nvGrpSpPr>
          <p:grpSpPr>
            <a:xfrm>
              <a:off x="3048000" y="2075789"/>
              <a:ext cx="1521610" cy="1270413"/>
              <a:chOff x="1926280" y="3923663"/>
              <a:chExt cx="1521610" cy="1270413"/>
            </a:xfrm>
          </p:grpSpPr>
          <p:cxnSp>
            <p:nvCxnSpPr>
              <p:cNvPr id="50" name="Straight Arrow Connector 49">
                <a:extLst>
                  <a:ext uri="{FF2B5EF4-FFF2-40B4-BE49-F238E27FC236}">
                    <a16:creationId xmlns:a16="http://schemas.microsoft.com/office/drawing/2014/main" id="{2B6EA64C-8D7C-9188-DD58-FF241C553437}"/>
                  </a:ext>
                </a:extLst>
              </p:cNvPr>
              <p:cNvCxnSpPr>
                <a:cxnSpLocks/>
              </p:cNvCxnSpPr>
              <p:nvPr/>
            </p:nvCxnSpPr>
            <p:spPr>
              <a:xfrm flipV="1">
                <a:off x="1926280" y="4829616"/>
                <a:ext cx="1521610" cy="364460"/>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03D8C55-5930-E2EA-0ED9-4D9A3D74A838}"/>
                  </a:ext>
                </a:extLst>
              </p:cNvPr>
              <p:cNvCxnSpPr>
                <a:cxnSpLocks/>
              </p:cNvCxnSpPr>
              <p:nvPr/>
            </p:nvCxnSpPr>
            <p:spPr>
              <a:xfrm flipV="1">
                <a:off x="1926280" y="3923663"/>
                <a:ext cx="585290" cy="1270413"/>
              </a:xfrm>
              <a:prstGeom prst="straightConnector1">
                <a:avLst/>
              </a:prstGeom>
              <a:ln w="28575">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357897B4-63AE-8B2C-E792-13A5604D0028}"/>
                      </a:ext>
                    </a:extLst>
                  </p:cNvPr>
                  <p:cNvSpPr>
                    <a:spLocks noChangeAspect="1"/>
                  </p:cNvSpPr>
                  <p:nvPr/>
                </p:nvSpPr>
                <p:spPr>
                  <a:xfrm>
                    <a:off x="2233936" y="4180260"/>
                    <a:ext cx="203880" cy="203880"/>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acc>
                            <m:accPr>
                              <m:chr m:val="̅"/>
                              <m:ctrlPr>
                                <a:rPr lang="en-IT" sz="1400" b="1" i="1" smtClean="0">
                                  <a:latin typeface="Cambria Math" panose="02040503050406030204" pitchFamily="18" charset="0"/>
                                </a:rPr>
                              </m:ctrlPr>
                            </m:accPr>
                            <m:e>
                              <m:r>
                                <a:rPr lang="en-IT" sz="1400" b="1" i="1">
                                  <a:latin typeface="Cambria Math" panose="02040503050406030204" pitchFamily="18" charset="0"/>
                                  <a:ea typeface="Cambria Math" panose="02040503050406030204" pitchFamily="18" charset="0"/>
                                </a:rPr>
                                <m:t>𝝂</m:t>
                              </m:r>
                            </m:e>
                          </m:acc>
                        </m:oMath>
                      </m:oMathPara>
                    </a14:m>
                    <a:endParaRPr lang="en-IT" sz="1400" b="1" dirty="0"/>
                  </a:p>
                </p:txBody>
              </p:sp>
            </mc:Choice>
            <mc:Fallback xmlns="">
              <p:sp>
                <p:nvSpPr>
                  <p:cNvPr id="52" name="Oval 51">
                    <a:extLst>
                      <a:ext uri="{FF2B5EF4-FFF2-40B4-BE49-F238E27FC236}">
                        <a16:creationId xmlns:a16="http://schemas.microsoft.com/office/drawing/2014/main" id="{357897B4-63AE-8B2C-E792-13A5604D0028}"/>
                      </a:ext>
                    </a:extLst>
                  </p:cNvPr>
                  <p:cNvSpPr>
                    <a:spLocks noRot="1" noChangeAspect="1" noMove="1" noResize="1" noEditPoints="1" noAdjustHandles="1" noChangeArrowheads="1" noChangeShapeType="1" noTextEdit="1"/>
                  </p:cNvSpPr>
                  <p:nvPr/>
                </p:nvSpPr>
                <p:spPr>
                  <a:xfrm>
                    <a:off x="2233936" y="4180260"/>
                    <a:ext cx="203880" cy="203880"/>
                  </a:xfrm>
                  <a:prstGeom prst="ellipse">
                    <a:avLst/>
                  </a:prstGeom>
                  <a:blipFill>
                    <a:blip r:embed="rId4"/>
                    <a:stretch>
                      <a:fillRect l="-35294" t="-11111" b="-38889"/>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7D740DA7-1A68-6B76-C55C-028A2161843F}"/>
                      </a:ext>
                    </a:extLst>
                  </p:cNvPr>
                  <p:cNvSpPr>
                    <a:spLocks noChangeAspect="1"/>
                  </p:cNvSpPr>
                  <p:nvPr/>
                </p:nvSpPr>
                <p:spPr>
                  <a:xfrm>
                    <a:off x="2942649" y="4852136"/>
                    <a:ext cx="203880" cy="203880"/>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53" name="Oval 52">
                    <a:extLst>
                      <a:ext uri="{FF2B5EF4-FFF2-40B4-BE49-F238E27FC236}">
                        <a16:creationId xmlns:a16="http://schemas.microsoft.com/office/drawing/2014/main" id="{7D740DA7-1A68-6B76-C55C-028A2161843F}"/>
                      </a:ext>
                    </a:extLst>
                  </p:cNvPr>
                  <p:cNvSpPr>
                    <a:spLocks noRot="1" noChangeAspect="1" noMove="1" noResize="1" noEditPoints="1" noAdjustHandles="1" noChangeArrowheads="1" noChangeShapeType="1" noTextEdit="1"/>
                  </p:cNvSpPr>
                  <p:nvPr/>
                </p:nvSpPr>
                <p:spPr>
                  <a:xfrm>
                    <a:off x="2942649" y="4852136"/>
                    <a:ext cx="203880" cy="203880"/>
                  </a:xfrm>
                  <a:prstGeom prst="ellipse">
                    <a:avLst/>
                  </a:prstGeom>
                  <a:blipFill>
                    <a:blip r:embed="rId5"/>
                    <a:stretch>
                      <a:fillRect l="-70588" t="-5556" r="-17647" b="-38889"/>
                    </a:stretch>
                  </a:blipFill>
                  <a:ln>
                    <a:noFill/>
                  </a:ln>
                </p:spPr>
                <p:txBody>
                  <a:bodyPr/>
                  <a:lstStyle/>
                  <a:p>
                    <a:r>
                      <a:rPr lang="en-IT">
                        <a:noFill/>
                      </a:rPr>
                      <a:t> </a:t>
                    </a:r>
                  </a:p>
                </p:txBody>
              </p:sp>
            </mc:Fallback>
          </mc:AlternateContent>
        </p:grpSp>
        <p:cxnSp>
          <p:nvCxnSpPr>
            <p:cNvPr id="44" name="Straight Arrow Connector 43">
              <a:extLst>
                <a:ext uri="{FF2B5EF4-FFF2-40B4-BE49-F238E27FC236}">
                  <a16:creationId xmlns:a16="http://schemas.microsoft.com/office/drawing/2014/main" id="{B529620A-0EAF-4871-1741-0C3F8E9F502E}"/>
                </a:ext>
              </a:extLst>
            </p:cNvPr>
            <p:cNvCxnSpPr>
              <a:cxnSpLocks/>
            </p:cNvCxnSpPr>
            <p:nvPr/>
          </p:nvCxnSpPr>
          <p:spPr>
            <a:xfrm>
              <a:off x="3029231" y="3346202"/>
              <a:ext cx="760805" cy="708603"/>
            </a:xfrm>
            <a:prstGeom prst="straightConnector1">
              <a:avLst/>
            </a:prstGeom>
            <a:ln w="28575">
              <a:solidFill>
                <a:srgbClr val="BA56FF"/>
              </a:solidFill>
              <a:tailEnd type="arrow"/>
            </a:ln>
          </p:spPr>
          <p:style>
            <a:lnRef idx="1">
              <a:schemeClr val="dk1"/>
            </a:lnRef>
            <a:fillRef idx="0">
              <a:schemeClr val="dk1"/>
            </a:fillRef>
            <a:effectRef idx="0">
              <a:schemeClr val="dk1"/>
            </a:effectRef>
            <a:fontRef idx="minor">
              <a:schemeClr val="tx1"/>
            </a:fontRef>
          </p:style>
        </p:cxnSp>
        <p:sp>
          <p:nvSpPr>
            <p:cNvPr id="45" name="Oval 44">
              <a:extLst>
                <a:ext uri="{FF2B5EF4-FFF2-40B4-BE49-F238E27FC236}">
                  <a16:creationId xmlns:a16="http://schemas.microsoft.com/office/drawing/2014/main" id="{DC5A5296-BA87-9DE5-F968-ECDCA62893C3}"/>
                </a:ext>
              </a:extLst>
            </p:cNvPr>
            <p:cNvSpPr>
              <a:spLocks noChangeAspect="1"/>
            </p:cNvSpPr>
            <p:nvPr/>
          </p:nvSpPr>
          <p:spPr>
            <a:xfrm>
              <a:off x="3259733" y="3544822"/>
              <a:ext cx="299803" cy="299803"/>
            </a:xfrm>
            <a:prstGeom prst="ellipse">
              <a:avLst/>
            </a:prstGeom>
            <a:solidFill>
              <a:srgbClr val="BA56FF"/>
            </a:solidFill>
            <a:ln>
              <a:noFill/>
            </a:ln>
            <a:scene3d>
              <a:camera prst="orthographicFront"/>
              <a:lightRig rig="threePt" dir="t"/>
            </a:scene3d>
            <a:sp3d>
              <a:bevelT w="1524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6ACA24C-BFD0-4E6C-A6E2-9EB0DD729FFD}"/>
                    </a:ext>
                  </a:extLst>
                </p:cNvPr>
                <p:cNvSpPr txBox="1"/>
                <p:nvPr/>
              </p:nvSpPr>
              <p:spPr>
                <a:xfrm>
                  <a:off x="3732447" y="3579050"/>
                  <a:ext cx="1071605" cy="5311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rgbClr val="BA56FF"/>
                                </a:solidFill>
                                <a:latin typeface="Cambria Math" panose="02040503050406030204" pitchFamily="18" charset="0"/>
                              </a:rPr>
                            </m:ctrlPr>
                          </m:sSupPr>
                          <m:e>
                            <m:sPre>
                              <m:sPrePr>
                                <m:ctrlPr>
                                  <a:rPr lang="en-IT" i="1">
                                    <a:solidFill>
                                      <a:srgbClr val="BA56FF"/>
                                    </a:solidFill>
                                    <a:latin typeface="Cambria Math" panose="02040503050406030204" pitchFamily="18" charset="0"/>
                                  </a:rPr>
                                </m:ctrlPr>
                              </m:sPrePr>
                              <m:sub/>
                              <m:sup>
                                <m:r>
                                  <a:rPr lang="en-US" i="0">
                                    <a:solidFill>
                                      <a:srgbClr val="BA56FF"/>
                                    </a:solidFill>
                                    <a:latin typeface="Cambria Math" panose="02040503050406030204" pitchFamily="18" charset="0"/>
                                  </a:rPr>
                                  <m:t>3</m:t>
                                </m:r>
                              </m:sup>
                              <m:e>
                                <m:r>
                                  <m:rPr>
                                    <m:sty m:val="p"/>
                                  </m:rPr>
                                  <a:rPr lang="en-US" i="0">
                                    <a:solidFill>
                                      <a:srgbClr val="BA56FF"/>
                                    </a:solidFill>
                                    <a:latin typeface="Cambria Math" panose="02040503050406030204" pitchFamily="18" charset="0"/>
                                  </a:rPr>
                                  <m:t>He</m:t>
                                </m:r>
                              </m:e>
                            </m:sPre>
                          </m:e>
                          <m:sup>
                            <m:r>
                              <a:rPr lang="en-US" b="0" i="1" smtClean="0">
                                <a:solidFill>
                                  <a:srgbClr val="BA56FF"/>
                                </a:solidFill>
                                <a:latin typeface="Cambria Math" panose="02040503050406030204" pitchFamily="18" charset="0"/>
                              </a:rPr>
                              <m:t>+</m:t>
                            </m:r>
                          </m:sup>
                        </m:sSup>
                      </m:oMath>
                    </m:oMathPara>
                  </a14:m>
                  <a:endParaRPr lang="en-IT" dirty="0"/>
                </a:p>
              </p:txBody>
            </p:sp>
          </mc:Choice>
          <mc:Fallback xmlns="">
            <p:sp>
              <p:nvSpPr>
                <p:cNvPr id="46" name="TextBox 45">
                  <a:extLst>
                    <a:ext uri="{FF2B5EF4-FFF2-40B4-BE49-F238E27FC236}">
                      <a16:creationId xmlns:a16="http://schemas.microsoft.com/office/drawing/2014/main" id="{A6ACA24C-BFD0-4E6C-A6E2-9EB0DD729FFD}"/>
                    </a:ext>
                  </a:extLst>
                </p:cNvPr>
                <p:cNvSpPr txBox="1">
                  <a:spLocks noRot="1" noChangeAspect="1" noMove="1" noResize="1" noEditPoints="1" noAdjustHandles="1" noChangeArrowheads="1" noChangeShapeType="1" noTextEdit="1"/>
                </p:cNvSpPr>
                <p:nvPr/>
              </p:nvSpPr>
              <p:spPr>
                <a:xfrm>
                  <a:off x="3732447" y="3579050"/>
                  <a:ext cx="1071605" cy="531150"/>
                </a:xfrm>
                <a:prstGeom prst="rect">
                  <a:avLst/>
                </a:prstGeom>
                <a:blipFill>
                  <a:blip r:embed="rId6"/>
                  <a:stretch>
                    <a:fillRect/>
                  </a:stretch>
                </a:blipFill>
              </p:spPr>
              <p:txBody>
                <a:bodyPr/>
                <a:lstStyle/>
                <a:p>
                  <a:r>
                    <a:rPr lang="en-IT">
                      <a:noFill/>
                    </a:rPr>
                    <a:t> </a:t>
                  </a:r>
                </a:p>
              </p:txBody>
            </p:sp>
          </mc:Fallback>
        </mc:AlternateContent>
        <p:sp>
          <p:nvSpPr>
            <p:cNvPr id="48" name="Oval 47">
              <a:extLst>
                <a:ext uri="{FF2B5EF4-FFF2-40B4-BE49-F238E27FC236}">
                  <a16:creationId xmlns:a16="http://schemas.microsoft.com/office/drawing/2014/main" id="{B3977493-979A-05AF-A7FB-F43AEE8AF02E}"/>
                </a:ext>
              </a:extLst>
            </p:cNvPr>
            <p:cNvSpPr>
              <a:spLocks noChangeAspect="1"/>
            </p:cNvSpPr>
            <p:nvPr/>
          </p:nvSpPr>
          <p:spPr>
            <a:xfrm>
              <a:off x="2971685" y="3249025"/>
              <a:ext cx="252000" cy="252000"/>
            </a:xfrm>
            <a:prstGeom prst="ellipse">
              <a:avLst/>
            </a:prstGeom>
            <a:solidFill>
              <a:schemeClr val="accent2">
                <a:lumMod val="75000"/>
              </a:schemeClr>
            </a:solidFill>
            <a:ln>
              <a:noFill/>
            </a:ln>
            <a:scene3d>
              <a:camera prst="orthographicFront"/>
              <a:lightRig rig="threePt" dir="t"/>
            </a:scene3d>
            <a:sp3d>
              <a:bevelT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E0495E7-CF1C-C2C4-70DE-8AF46E6B6BAA}"/>
                    </a:ext>
                  </a:extLst>
                </p:cNvPr>
                <p:cNvSpPr txBox="1"/>
                <p:nvPr/>
              </p:nvSpPr>
              <p:spPr>
                <a:xfrm>
                  <a:off x="2214547" y="2803491"/>
                  <a:ext cx="976762" cy="5407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chemeClr val="accent2">
                                    <a:lumMod val="75000"/>
                                  </a:schemeClr>
                                </a:solidFill>
                                <a:latin typeface="Cambria Math" panose="02040503050406030204" pitchFamily="18" charset="0"/>
                              </a:rPr>
                            </m:ctrlPr>
                          </m:sSupPr>
                          <m:e>
                            <m:sPre>
                              <m:sPrePr>
                                <m:ctrlPr>
                                  <a:rPr lang="en-IT" i="1">
                                    <a:solidFill>
                                      <a:schemeClr val="accent2">
                                        <a:lumMod val="75000"/>
                                      </a:schemeClr>
                                    </a:solidFill>
                                    <a:latin typeface="Cambria Math" panose="02040503050406030204" pitchFamily="18" charset="0"/>
                                  </a:rPr>
                                </m:ctrlPr>
                              </m:sPrePr>
                              <m:sub/>
                              <m:sup>
                                <m:r>
                                  <a:rPr lang="en-US" i="0">
                                    <a:solidFill>
                                      <a:schemeClr val="accent2">
                                        <a:lumMod val="75000"/>
                                      </a:schemeClr>
                                    </a:solidFill>
                                    <a:latin typeface="Cambria Math" panose="02040503050406030204" pitchFamily="18" charset="0"/>
                                  </a:rPr>
                                  <m:t>3</m:t>
                                </m:r>
                              </m:sup>
                              <m:e>
                                <m:r>
                                  <m:rPr>
                                    <m:sty m:val="p"/>
                                  </m:rPr>
                                  <a:rPr lang="en-US" i="0">
                                    <a:solidFill>
                                      <a:schemeClr val="accent2">
                                        <a:lumMod val="75000"/>
                                      </a:schemeClr>
                                    </a:solidFill>
                                    <a:latin typeface="Cambria Math" panose="02040503050406030204" pitchFamily="18" charset="0"/>
                                  </a:rPr>
                                  <m:t>H</m:t>
                                </m:r>
                              </m:e>
                            </m:sPre>
                          </m:e>
                          <m:sup/>
                        </m:sSup>
                      </m:oMath>
                    </m:oMathPara>
                  </a14:m>
                  <a:endParaRPr lang="en-IT" dirty="0"/>
                </a:p>
              </p:txBody>
            </p:sp>
          </mc:Choice>
          <mc:Fallback xmlns="">
            <p:sp>
              <p:nvSpPr>
                <p:cNvPr id="49" name="TextBox 48">
                  <a:extLst>
                    <a:ext uri="{FF2B5EF4-FFF2-40B4-BE49-F238E27FC236}">
                      <a16:creationId xmlns:a16="http://schemas.microsoft.com/office/drawing/2014/main" id="{2E0495E7-CF1C-C2C4-70DE-8AF46E6B6BAA}"/>
                    </a:ext>
                  </a:extLst>
                </p:cNvPr>
                <p:cNvSpPr txBox="1">
                  <a:spLocks noRot="1" noChangeAspect="1" noMove="1" noResize="1" noEditPoints="1" noAdjustHandles="1" noChangeArrowheads="1" noChangeShapeType="1" noTextEdit="1"/>
                </p:cNvSpPr>
                <p:nvPr/>
              </p:nvSpPr>
              <p:spPr>
                <a:xfrm>
                  <a:off x="2214547" y="2803491"/>
                  <a:ext cx="976762" cy="540712"/>
                </a:xfrm>
                <a:prstGeom prst="rect">
                  <a:avLst/>
                </a:prstGeom>
                <a:blipFill>
                  <a:blip r:embed="rId7"/>
                  <a:stretch>
                    <a:fillRect/>
                  </a:stretch>
                </a:blipFill>
              </p:spPr>
              <p:txBody>
                <a:bodyPr/>
                <a:lstStyle/>
                <a:p>
                  <a:r>
                    <a:rPr lang="en-IT">
                      <a:noFill/>
                    </a:rPr>
                    <a:t> </a:t>
                  </a:r>
                </a:p>
              </p:txBody>
            </p:sp>
          </mc:Fallback>
        </mc:AlternateContent>
      </p:grpSp>
      <p:sp>
        <p:nvSpPr>
          <p:cNvPr id="55" name="TextBox 54">
            <a:extLst>
              <a:ext uri="{FF2B5EF4-FFF2-40B4-BE49-F238E27FC236}">
                <a16:creationId xmlns:a16="http://schemas.microsoft.com/office/drawing/2014/main" id="{502A11F4-2B25-7893-7BDD-ABB85C20C48F}"/>
              </a:ext>
            </a:extLst>
          </p:cNvPr>
          <p:cNvSpPr txBox="1"/>
          <p:nvPr/>
        </p:nvSpPr>
        <p:spPr>
          <a:xfrm>
            <a:off x="82598" y="680934"/>
            <a:ext cx="2921411" cy="400110"/>
          </a:xfrm>
          <a:prstGeom prst="rect">
            <a:avLst/>
          </a:prstGeom>
          <a:noFill/>
        </p:spPr>
        <p:txBody>
          <a:bodyPr wrap="square">
            <a:spAutoFit/>
          </a:bodyPr>
          <a:lstStyle/>
          <a:p>
            <a:pPr marL="342900" indent="-342900">
              <a:buClr>
                <a:srgbClr val="0091DE"/>
              </a:buClr>
              <a:buFont typeface="Wingdings" pitchFamily="2" charset="2"/>
              <a:buChar char="Ø"/>
            </a:pPr>
            <a:r>
              <a:rPr lang="en-US" sz="2000" dirty="0">
                <a:solidFill>
                  <a:srgbClr val="FF0000"/>
                </a:solidFill>
                <a:latin typeface="Chalkboard" panose="03050602040202020205" pitchFamily="66" charset="77"/>
              </a:rPr>
              <a:t>Neutrino capture</a:t>
            </a:r>
          </a:p>
        </p:txBody>
      </p:sp>
      <p:grpSp>
        <p:nvGrpSpPr>
          <p:cNvPr id="56" name="Group 55">
            <a:extLst>
              <a:ext uri="{FF2B5EF4-FFF2-40B4-BE49-F238E27FC236}">
                <a16:creationId xmlns:a16="http://schemas.microsoft.com/office/drawing/2014/main" id="{D7B6EAF4-3B20-B7ED-8740-75B9F1EA7A7D}"/>
              </a:ext>
            </a:extLst>
          </p:cNvPr>
          <p:cNvGrpSpPr>
            <a:grpSpLocks noChangeAspect="1"/>
          </p:cNvGrpSpPr>
          <p:nvPr/>
        </p:nvGrpSpPr>
        <p:grpSpPr>
          <a:xfrm>
            <a:off x="3528573" y="1047031"/>
            <a:ext cx="2253276" cy="1320155"/>
            <a:chOff x="2076328" y="2981742"/>
            <a:chExt cx="2493282" cy="1460772"/>
          </a:xfrm>
        </p:grpSpPr>
        <p:grpSp>
          <p:nvGrpSpPr>
            <p:cNvPr id="57" name="Group 56">
              <a:extLst>
                <a:ext uri="{FF2B5EF4-FFF2-40B4-BE49-F238E27FC236}">
                  <a16:creationId xmlns:a16="http://schemas.microsoft.com/office/drawing/2014/main" id="{54BB7431-351C-002C-468C-56117DB4BECC}"/>
                </a:ext>
              </a:extLst>
            </p:cNvPr>
            <p:cNvGrpSpPr/>
            <p:nvPr/>
          </p:nvGrpSpPr>
          <p:grpSpPr>
            <a:xfrm>
              <a:off x="2431724" y="2981742"/>
              <a:ext cx="2137886" cy="1460772"/>
              <a:chOff x="1310004" y="4829616"/>
              <a:chExt cx="2137886" cy="1460772"/>
            </a:xfrm>
          </p:grpSpPr>
          <p:cxnSp>
            <p:nvCxnSpPr>
              <p:cNvPr id="64" name="Straight Arrow Connector 63">
                <a:extLst>
                  <a:ext uri="{FF2B5EF4-FFF2-40B4-BE49-F238E27FC236}">
                    <a16:creationId xmlns:a16="http://schemas.microsoft.com/office/drawing/2014/main" id="{EE989BD1-9608-856B-0542-A56D19A87662}"/>
                  </a:ext>
                </a:extLst>
              </p:cNvPr>
              <p:cNvCxnSpPr>
                <a:cxnSpLocks/>
              </p:cNvCxnSpPr>
              <p:nvPr/>
            </p:nvCxnSpPr>
            <p:spPr>
              <a:xfrm flipV="1">
                <a:off x="1926280" y="4829616"/>
                <a:ext cx="1521610" cy="364460"/>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75684A20-13C2-E7AD-3F2F-0A0E87FB4E40}"/>
                  </a:ext>
                </a:extLst>
              </p:cNvPr>
              <p:cNvCxnSpPr>
                <a:cxnSpLocks/>
              </p:cNvCxnSpPr>
              <p:nvPr/>
            </p:nvCxnSpPr>
            <p:spPr>
              <a:xfrm flipV="1">
                <a:off x="1310004" y="5233519"/>
                <a:ext cx="597508" cy="1056869"/>
              </a:xfrm>
              <a:prstGeom prst="straightConnector1">
                <a:avLst/>
              </a:prstGeom>
              <a:ln w="28575">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CFCFCB0C-EF21-6BDD-6514-268200E4617F}"/>
                      </a:ext>
                    </a:extLst>
                  </p:cNvPr>
                  <p:cNvSpPr>
                    <a:spLocks noChangeAspect="1"/>
                  </p:cNvSpPr>
                  <p:nvPr/>
                </p:nvSpPr>
                <p:spPr>
                  <a:xfrm>
                    <a:off x="1509395" y="5650102"/>
                    <a:ext cx="203880" cy="203880"/>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𝜈</m:t>
                          </m:r>
                        </m:oMath>
                      </m:oMathPara>
                    </a14:m>
                    <a:endParaRPr lang="en-IT" sz="1400" b="1" dirty="0"/>
                  </a:p>
                </p:txBody>
              </p:sp>
            </mc:Choice>
            <mc:Fallback xmlns="">
              <p:sp>
                <p:nvSpPr>
                  <p:cNvPr id="66" name="Oval 65">
                    <a:extLst>
                      <a:ext uri="{FF2B5EF4-FFF2-40B4-BE49-F238E27FC236}">
                        <a16:creationId xmlns:a16="http://schemas.microsoft.com/office/drawing/2014/main" id="{CFCFCB0C-EF21-6BDD-6514-268200E4617F}"/>
                      </a:ext>
                    </a:extLst>
                  </p:cNvPr>
                  <p:cNvSpPr>
                    <a:spLocks noRot="1" noChangeAspect="1" noMove="1" noResize="1" noEditPoints="1" noAdjustHandles="1" noChangeArrowheads="1" noChangeShapeType="1" noTextEdit="1"/>
                  </p:cNvSpPr>
                  <p:nvPr/>
                </p:nvSpPr>
                <p:spPr>
                  <a:xfrm>
                    <a:off x="1509395" y="5650102"/>
                    <a:ext cx="203880" cy="203880"/>
                  </a:xfrm>
                  <a:prstGeom prst="ellipse">
                    <a:avLst/>
                  </a:prstGeom>
                  <a:blipFill>
                    <a:blip r:embed="rId8"/>
                    <a:stretch>
                      <a:fillRect l="-33333" t="-5556" b="-38889"/>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B25E6E0A-D988-E47C-DDCF-A1217C001C1E}"/>
                      </a:ext>
                    </a:extLst>
                  </p:cNvPr>
                  <p:cNvSpPr>
                    <a:spLocks noChangeAspect="1"/>
                  </p:cNvSpPr>
                  <p:nvPr/>
                </p:nvSpPr>
                <p:spPr>
                  <a:xfrm>
                    <a:off x="2942649" y="4852136"/>
                    <a:ext cx="203880" cy="203880"/>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67" name="Oval 66">
                    <a:extLst>
                      <a:ext uri="{FF2B5EF4-FFF2-40B4-BE49-F238E27FC236}">
                        <a16:creationId xmlns:a16="http://schemas.microsoft.com/office/drawing/2014/main" id="{B25E6E0A-D988-E47C-DDCF-A1217C001C1E}"/>
                      </a:ext>
                    </a:extLst>
                  </p:cNvPr>
                  <p:cNvSpPr>
                    <a:spLocks noRot="1" noChangeAspect="1" noMove="1" noResize="1" noEditPoints="1" noAdjustHandles="1" noChangeArrowheads="1" noChangeShapeType="1" noTextEdit="1"/>
                  </p:cNvSpPr>
                  <p:nvPr/>
                </p:nvSpPr>
                <p:spPr>
                  <a:xfrm>
                    <a:off x="2942649" y="4852136"/>
                    <a:ext cx="203880" cy="203880"/>
                  </a:xfrm>
                  <a:prstGeom prst="ellipse">
                    <a:avLst/>
                  </a:prstGeom>
                  <a:blipFill>
                    <a:blip r:embed="rId9"/>
                    <a:stretch>
                      <a:fillRect l="-70588" t="-11765" r="-17647" b="-41176"/>
                    </a:stretch>
                  </a:blipFill>
                  <a:ln>
                    <a:noFill/>
                  </a:ln>
                </p:spPr>
                <p:txBody>
                  <a:bodyPr/>
                  <a:lstStyle/>
                  <a:p>
                    <a:r>
                      <a:rPr lang="en-IT">
                        <a:noFill/>
                      </a:rPr>
                      <a:t> </a:t>
                    </a:r>
                  </a:p>
                </p:txBody>
              </p:sp>
            </mc:Fallback>
          </mc:AlternateContent>
        </p:grpSp>
        <p:cxnSp>
          <p:nvCxnSpPr>
            <p:cNvPr id="58" name="Straight Arrow Connector 57">
              <a:extLst>
                <a:ext uri="{FF2B5EF4-FFF2-40B4-BE49-F238E27FC236}">
                  <a16:creationId xmlns:a16="http://schemas.microsoft.com/office/drawing/2014/main" id="{A8CB77F9-6FAF-7E4B-DF31-86B849797ADE}"/>
                </a:ext>
              </a:extLst>
            </p:cNvPr>
            <p:cNvCxnSpPr>
              <a:cxnSpLocks/>
            </p:cNvCxnSpPr>
            <p:nvPr/>
          </p:nvCxnSpPr>
          <p:spPr>
            <a:xfrm>
              <a:off x="3029231" y="3346202"/>
              <a:ext cx="760805" cy="708603"/>
            </a:xfrm>
            <a:prstGeom prst="straightConnector1">
              <a:avLst/>
            </a:prstGeom>
            <a:ln w="28575">
              <a:solidFill>
                <a:srgbClr val="BA56FF"/>
              </a:solidFill>
              <a:tailEnd type="arrow"/>
            </a:ln>
          </p:spPr>
          <p:style>
            <a:lnRef idx="1">
              <a:schemeClr val="dk1"/>
            </a:lnRef>
            <a:fillRef idx="0">
              <a:schemeClr val="dk1"/>
            </a:fillRef>
            <a:effectRef idx="0">
              <a:schemeClr val="dk1"/>
            </a:effectRef>
            <a:fontRef idx="minor">
              <a:schemeClr val="tx1"/>
            </a:fontRef>
          </p:style>
        </p:cxnSp>
        <p:sp>
          <p:nvSpPr>
            <p:cNvPr id="59" name="Oval 58">
              <a:extLst>
                <a:ext uri="{FF2B5EF4-FFF2-40B4-BE49-F238E27FC236}">
                  <a16:creationId xmlns:a16="http://schemas.microsoft.com/office/drawing/2014/main" id="{2CACB741-9045-EC7C-0D2A-E7782A79CF33}"/>
                </a:ext>
              </a:extLst>
            </p:cNvPr>
            <p:cNvSpPr>
              <a:spLocks noChangeAspect="1"/>
            </p:cNvSpPr>
            <p:nvPr/>
          </p:nvSpPr>
          <p:spPr>
            <a:xfrm>
              <a:off x="3259733" y="3544822"/>
              <a:ext cx="299803" cy="299803"/>
            </a:xfrm>
            <a:prstGeom prst="ellipse">
              <a:avLst/>
            </a:prstGeom>
            <a:solidFill>
              <a:srgbClr val="BA56FF"/>
            </a:solidFill>
            <a:ln>
              <a:noFill/>
            </a:ln>
            <a:scene3d>
              <a:camera prst="orthographicFront"/>
              <a:lightRig rig="threePt" dir="t"/>
            </a:scene3d>
            <a:sp3d>
              <a:bevelT w="1524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4C1C5EB-53C8-63E1-8D71-7AFD6B7153FA}"/>
                    </a:ext>
                  </a:extLst>
                </p:cNvPr>
                <p:cNvSpPr txBox="1"/>
                <p:nvPr/>
              </p:nvSpPr>
              <p:spPr>
                <a:xfrm>
                  <a:off x="3470191" y="3398823"/>
                  <a:ext cx="1071605" cy="5311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rgbClr val="BA56FF"/>
                                </a:solidFill>
                                <a:latin typeface="Cambria Math" panose="02040503050406030204" pitchFamily="18" charset="0"/>
                              </a:rPr>
                            </m:ctrlPr>
                          </m:sSupPr>
                          <m:e>
                            <m:sPre>
                              <m:sPrePr>
                                <m:ctrlPr>
                                  <a:rPr lang="en-IT" i="1">
                                    <a:solidFill>
                                      <a:srgbClr val="BA56FF"/>
                                    </a:solidFill>
                                    <a:latin typeface="Cambria Math" panose="02040503050406030204" pitchFamily="18" charset="0"/>
                                  </a:rPr>
                                </m:ctrlPr>
                              </m:sPrePr>
                              <m:sub/>
                              <m:sup>
                                <m:r>
                                  <a:rPr lang="en-US" i="0">
                                    <a:solidFill>
                                      <a:srgbClr val="BA56FF"/>
                                    </a:solidFill>
                                    <a:latin typeface="Cambria Math" panose="02040503050406030204" pitchFamily="18" charset="0"/>
                                  </a:rPr>
                                  <m:t>3</m:t>
                                </m:r>
                              </m:sup>
                              <m:e>
                                <m:r>
                                  <m:rPr>
                                    <m:sty m:val="p"/>
                                  </m:rPr>
                                  <a:rPr lang="en-US" i="0">
                                    <a:solidFill>
                                      <a:srgbClr val="BA56FF"/>
                                    </a:solidFill>
                                    <a:latin typeface="Cambria Math" panose="02040503050406030204" pitchFamily="18" charset="0"/>
                                  </a:rPr>
                                  <m:t>He</m:t>
                                </m:r>
                              </m:e>
                            </m:sPre>
                          </m:e>
                          <m:sup>
                            <m:r>
                              <a:rPr lang="en-US" b="0" i="1" smtClean="0">
                                <a:solidFill>
                                  <a:srgbClr val="BA56FF"/>
                                </a:solidFill>
                                <a:latin typeface="Cambria Math" panose="02040503050406030204" pitchFamily="18" charset="0"/>
                              </a:rPr>
                              <m:t>+</m:t>
                            </m:r>
                          </m:sup>
                        </m:sSup>
                      </m:oMath>
                    </m:oMathPara>
                  </a14:m>
                  <a:endParaRPr lang="en-IT" dirty="0"/>
                </a:p>
              </p:txBody>
            </p:sp>
          </mc:Choice>
          <mc:Fallback xmlns="">
            <p:sp>
              <p:nvSpPr>
                <p:cNvPr id="60" name="TextBox 59">
                  <a:extLst>
                    <a:ext uri="{FF2B5EF4-FFF2-40B4-BE49-F238E27FC236}">
                      <a16:creationId xmlns:a16="http://schemas.microsoft.com/office/drawing/2014/main" id="{54C1C5EB-53C8-63E1-8D71-7AFD6B7153FA}"/>
                    </a:ext>
                  </a:extLst>
                </p:cNvPr>
                <p:cNvSpPr txBox="1">
                  <a:spLocks noRot="1" noChangeAspect="1" noMove="1" noResize="1" noEditPoints="1" noAdjustHandles="1" noChangeArrowheads="1" noChangeShapeType="1" noTextEdit="1"/>
                </p:cNvSpPr>
                <p:nvPr/>
              </p:nvSpPr>
              <p:spPr>
                <a:xfrm>
                  <a:off x="3470191" y="3398823"/>
                  <a:ext cx="1071605" cy="531150"/>
                </a:xfrm>
                <a:prstGeom prst="rect">
                  <a:avLst/>
                </a:prstGeom>
                <a:blipFill>
                  <a:blip r:embed="rId10"/>
                  <a:stretch>
                    <a:fillRect/>
                  </a:stretch>
                </a:blipFill>
              </p:spPr>
              <p:txBody>
                <a:bodyPr/>
                <a:lstStyle/>
                <a:p>
                  <a:r>
                    <a:rPr lang="en-IT">
                      <a:noFill/>
                    </a:rPr>
                    <a:t> </a:t>
                  </a:r>
                </a:p>
              </p:txBody>
            </p:sp>
          </mc:Fallback>
        </mc:AlternateContent>
        <p:sp>
          <p:nvSpPr>
            <p:cNvPr id="62" name="Oval 61">
              <a:extLst>
                <a:ext uri="{FF2B5EF4-FFF2-40B4-BE49-F238E27FC236}">
                  <a16:creationId xmlns:a16="http://schemas.microsoft.com/office/drawing/2014/main" id="{A3422F83-0BD4-C5A4-9358-D9F8496E4ABB}"/>
                </a:ext>
              </a:extLst>
            </p:cNvPr>
            <p:cNvSpPr>
              <a:spLocks noChangeAspect="1"/>
            </p:cNvSpPr>
            <p:nvPr/>
          </p:nvSpPr>
          <p:spPr>
            <a:xfrm>
              <a:off x="2910158" y="3245019"/>
              <a:ext cx="252000" cy="252000"/>
            </a:xfrm>
            <a:prstGeom prst="ellipse">
              <a:avLst/>
            </a:prstGeom>
            <a:solidFill>
              <a:schemeClr val="accent2">
                <a:lumMod val="75000"/>
              </a:schemeClr>
            </a:solidFill>
            <a:ln>
              <a:noFill/>
            </a:ln>
            <a:scene3d>
              <a:camera prst="orthographicFront"/>
              <a:lightRig rig="threePt" dir="t"/>
            </a:scene3d>
            <a:sp3d>
              <a:bevelT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2787CC7-0E3A-30E8-4134-AD3283B3BA24}"/>
                    </a:ext>
                  </a:extLst>
                </p:cNvPr>
                <p:cNvSpPr txBox="1"/>
                <p:nvPr/>
              </p:nvSpPr>
              <p:spPr>
                <a:xfrm>
                  <a:off x="2076328" y="3167950"/>
                  <a:ext cx="976763" cy="5407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i="1" smtClean="0">
                                <a:solidFill>
                                  <a:schemeClr val="accent2">
                                    <a:lumMod val="75000"/>
                                  </a:schemeClr>
                                </a:solidFill>
                                <a:latin typeface="Cambria Math" panose="02040503050406030204" pitchFamily="18" charset="0"/>
                              </a:rPr>
                            </m:ctrlPr>
                          </m:sSupPr>
                          <m:e>
                            <m:sPre>
                              <m:sPrePr>
                                <m:ctrlPr>
                                  <a:rPr lang="en-IT" i="1">
                                    <a:solidFill>
                                      <a:schemeClr val="accent2">
                                        <a:lumMod val="75000"/>
                                      </a:schemeClr>
                                    </a:solidFill>
                                    <a:latin typeface="Cambria Math" panose="02040503050406030204" pitchFamily="18" charset="0"/>
                                  </a:rPr>
                                </m:ctrlPr>
                              </m:sPrePr>
                              <m:sub/>
                              <m:sup>
                                <m:r>
                                  <a:rPr lang="en-US" i="0">
                                    <a:solidFill>
                                      <a:schemeClr val="accent2">
                                        <a:lumMod val="75000"/>
                                      </a:schemeClr>
                                    </a:solidFill>
                                    <a:latin typeface="Cambria Math" panose="02040503050406030204" pitchFamily="18" charset="0"/>
                                  </a:rPr>
                                  <m:t>3</m:t>
                                </m:r>
                              </m:sup>
                              <m:e>
                                <m:r>
                                  <m:rPr>
                                    <m:sty m:val="p"/>
                                  </m:rPr>
                                  <a:rPr lang="en-US" i="0">
                                    <a:solidFill>
                                      <a:schemeClr val="accent2">
                                        <a:lumMod val="75000"/>
                                      </a:schemeClr>
                                    </a:solidFill>
                                    <a:latin typeface="Cambria Math" panose="02040503050406030204" pitchFamily="18" charset="0"/>
                                  </a:rPr>
                                  <m:t>H</m:t>
                                </m:r>
                              </m:e>
                            </m:sPre>
                          </m:e>
                          <m:sup/>
                        </m:sSup>
                      </m:oMath>
                    </m:oMathPara>
                  </a14:m>
                  <a:endParaRPr lang="en-IT" dirty="0"/>
                </a:p>
              </p:txBody>
            </p:sp>
          </mc:Choice>
          <mc:Fallback xmlns="">
            <p:sp>
              <p:nvSpPr>
                <p:cNvPr id="63" name="TextBox 62">
                  <a:extLst>
                    <a:ext uri="{FF2B5EF4-FFF2-40B4-BE49-F238E27FC236}">
                      <a16:creationId xmlns:a16="http://schemas.microsoft.com/office/drawing/2014/main" id="{12787CC7-0E3A-30E8-4134-AD3283B3BA24}"/>
                    </a:ext>
                  </a:extLst>
                </p:cNvPr>
                <p:cNvSpPr txBox="1">
                  <a:spLocks noRot="1" noChangeAspect="1" noMove="1" noResize="1" noEditPoints="1" noAdjustHandles="1" noChangeArrowheads="1" noChangeShapeType="1" noTextEdit="1"/>
                </p:cNvSpPr>
                <p:nvPr/>
              </p:nvSpPr>
              <p:spPr>
                <a:xfrm>
                  <a:off x="2076328" y="3167950"/>
                  <a:ext cx="976763" cy="540712"/>
                </a:xfrm>
                <a:prstGeom prst="rect">
                  <a:avLst/>
                </a:prstGeom>
                <a:blipFill>
                  <a:blip r:embed="rId11"/>
                  <a:stretch>
                    <a:fillRect/>
                  </a:stretch>
                </a:blipFill>
              </p:spPr>
              <p:txBody>
                <a:bodyPr/>
                <a:lstStyle/>
                <a:p>
                  <a:r>
                    <a:rPr lang="en-IT">
                      <a:noFill/>
                    </a:rPr>
                    <a:t> </a:t>
                  </a:r>
                </a:p>
              </p:txBody>
            </p:sp>
          </mc:Fallback>
        </mc:AlternateContent>
      </p:grpSp>
      <p:sp>
        <p:nvSpPr>
          <p:cNvPr id="70" name="TextBox 69">
            <a:extLst>
              <a:ext uri="{FF2B5EF4-FFF2-40B4-BE49-F238E27FC236}">
                <a16:creationId xmlns:a16="http://schemas.microsoft.com/office/drawing/2014/main" id="{740BF4BA-991B-3985-34EA-1FF73057C801}"/>
              </a:ext>
            </a:extLst>
          </p:cNvPr>
          <p:cNvSpPr txBox="1"/>
          <p:nvPr/>
        </p:nvSpPr>
        <p:spPr>
          <a:xfrm>
            <a:off x="82598" y="2467626"/>
            <a:ext cx="2921411" cy="400110"/>
          </a:xfrm>
          <a:prstGeom prst="rect">
            <a:avLst/>
          </a:prstGeom>
          <a:noFill/>
        </p:spPr>
        <p:txBody>
          <a:bodyPr wrap="square">
            <a:spAutoFit/>
          </a:bodyPr>
          <a:lstStyle/>
          <a:p>
            <a:pPr marL="342900" indent="-342900">
              <a:buClr>
                <a:srgbClr val="0091DE"/>
              </a:buClr>
              <a:buFont typeface="Wingdings" pitchFamily="2" charset="2"/>
              <a:buChar char="Ø"/>
            </a:pPr>
            <a:r>
              <a:rPr lang="en-US" sz="2000" dirty="0">
                <a:solidFill>
                  <a:srgbClr val="018AFF"/>
                </a:solidFill>
                <a:latin typeface="Chalkboard" panose="03050602040202020205" pitchFamily="66" charset="77"/>
              </a:rPr>
              <a:t>Tritium β decay</a:t>
            </a:r>
            <a:endParaRPr lang="en-IT" sz="2000" dirty="0">
              <a:solidFill>
                <a:srgbClr val="018AFF"/>
              </a:solidFill>
              <a:latin typeface="Chalkboard" panose="03050602040202020205" pitchFamily="66" charset="77"/>
            </a:endParaRPr>
          </a:p>
        </p:txBody>
      </p:sp>
      <p:sp>
        <p:nvSpPr>
          <p:cNvPr id="2" name="TextBox 1">
            <a:extLst>
              <a:ext uri="{FF2B5EF4-FFF2-40B4-BE49-F238E27FC236}">
                <a16:creationId xmlns:a16="http://schemas.microsoft.com/office/drawing/2014/main" id="{867ADDC2-9ECE-25F2-E8FF-A2A0809655B2}"/>
              </a:ext>
            </a:extLst>
          </p:cNvPr>
          <p:cNvSpPr txBox="1"/>
          <p:nvPr/>
        </p:nvSpPr>
        <p:spPr>
          <a:xfrm>
            <a:off x="15354" y="34112"/>
            <a:ext cx="6783576"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Neutrinos interaction with Tritium </a:t>
            </a:r>
            <a:endParaRPr lang="en-GB" sz="3200" dirty="0">
              <a:latin typeface="Chalkboard" panose="03050602040202020205" pitchFamily="66" charset="77"/>
            </a:endParaRPr>
          </a:p>
        </p:txBody>
      </p:sp>
      <p:sp>
        <p:nvSpPr>
          <p:cNvPr id="3" name="TextBox 2">
            <a:extLst>
              <a:ext uri="{FF2B5EF4-FFF2-40B4-BE49-F238E27FC236}">
                <a16:creationId xmlns:a16="http://schemas.microsoft.com/office/drawing/2014/main" id="{AB00A869-C984-9522-9E17-553BA4C04F76}"/>
              </a:ext>
            </a:extLst>
          </p:cNvPr>
          <p:cNvSpPr txBox="1"/>
          <p:nvPr/>
        </p:nvSpPr>
        <p:spPr>
          <a:xfrm>
            <a:off x="6907669" y="119421"/>
            <a:ext cx="5064555" cy="400110"/>
          </a:xfrm>
          <a:prstGeom prst="rect">
            <a:avLst/>
          </a:prstGeom>
          <a:noFill/>
        </p:spPr>
        <p:txBody>
          <a:bodyPr wrap="square">
            <a:spAutoFit/>
          </a:bodyPr>
          <a:lstStyle/>
          <a:p>
            <a:pPr>
              <a:buClr>
                <a:srgbClr val="019BC9"/>
              </a:buClr>
            </a:pPr>
            <a:r>
              <a:rPr lang="en-GB" sz="2000" dirty="0">
                <a:solidFill>
                  <a:srgbClr val="FF0000"/>
                </a:solidFill>
                <a:latin typeface="Chalkboard" panose="03050602040202020205" pitchFamily="66" charset="77"/>
              </a:rPr>
              <a:t>Capture</a:t>
            </a:r>
            <a:r>
              <a:rPr lang="en-GB" sz="2000" dirty="0">
                <a:latin typeface="Chalkboard" panose="03050602040202020205" pitchFamily="66" charset="77"/>
              </a:rPr>
              <a:t> and </a:t>
            </a:r>
            <a:r>
              <a:rPr lang="en-GB" sz="2000" dirty="0">
                <a:solidFill>
                  <a:srgbClr val="038AFD"/>
                </a:solidFill>
                <a:latin typeface="Chalkboard" panose="03050602040202020205" pitchFamily="66" charset="77"/>
              </a:rPr>
              <a:t>decay</a:t>
            </a:r>
            <a:r>
              <a:rPr lang="en-GB" sz="2000" dirty="0">
                <a:latin typeface="Chalkboard" panose="03050602040202020205" pitchFamily="66" charset="77"/>
              </a:rPr>
              <a:t>: two faces of a coin</a:t>
            </a:r>
          </a:p>
        </p:txBody>
      </p:sp>
      <p:grpSp>
        <p:nvGrpSpPr>
          <p:cNvPr id="13" name="Group 12">
            <a:extLst>
              <a:ext uri="{FF2B5EF4-FFF2-40B4-BE49-F238E27FC236}">
                <a16:creationId xmlns:a16="http://schemas.microsoft.com/office/drawing/2014/main" id="{901656CF-FE8F-5F99-85BE-45AB294D9E01}"/>
              </a:ext>
            </a:extLst>
          </p:cNvPr>
          <p:cNvGrpSpPr/>
          <p:nvPr/>
        </p:nvGrpSpPr>
        <p:grpSpPr>
          <a:xfrm>
            <a:off x="6988602" y="561516"/>
            <a:ext cx="5378517" cy="2540863"/>
            <a:chOff x="8051985" y="1548662"/>
            <a:chExt cx="4701284" cy="2222923"/>
          </a:xfrm>
        </p:grpSpPr>
        <p:cxnSp>
          <p:nvCxnSpPr>
            <p:cNvPr id="7" name="Straight Arrow Connector 6">
              <a:extLst>
                <a:ext uri="{FF2B5EF4-FFF2-40B4-BE49-F238E27FC236}">
                  <a16:creationId xmlns:a16="http://schemas.microsoft.com/office/drawing/2014/main" id="{BFB250E9-A612-9A7C-E411-D1539CDEBF9E}"/>
                </a:ext>
              </a:extLst>
            </p:cNvPr>
            <p:cNvCxnSpPr/>
            <p:nvPr/>
          </p:nvCxnSpPr>
          <p:spPr>
            <a:xfrm flipV="1">
              <a:off x="8469442" y="1548662"/>
              <a:ext cx="0" cy="18803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E658B6-86AD-D6D0-3A88-D7B488D3687B}"/>
                </a:ext>
              </a:extLst>
            </p:cNvPr>
            <p:cNvCxnSpPr>
              <a:cxnSpLocks/>
            </p:cNvCxnSpPr>
            <p:nvPr/>
          </p:nvCxnSpPr>
          <p:spPr>
            <a:xfrm>
              <a:off x="8320144" y="3275029"/>
              <a:ext cx="362923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F54C4C0-AC30-569B-1750-A5E987A1B1A2}"/>
                </a:ext>
              </a:extLst>
            </p:cNvPr>
            <p:cNvSpPr txBox="1"/>
            <p:nvPr/>
          </p:nvSpPr>
          <p:spPr>
            <a:xfrm rot="16200000">
              <a:off x="7751133" y="2118852"/>
              <a:ext cx="971035" cy="369332"/>
            </a:xfrm>
            <a:prstGeom prst="rect">
              <a:avLst/>
            </a:prstGeom>
            <a:noFill/>
          </p:spPr>
          <p:txBody>
            <a:bodyPr wrap="none" rtlCol="0">
              <a:spAutoFit/>
            </a:bodyPr>
            <a:lstStyle/>
            <a:p>
              <a:r>
                <a:rPr lang="en-IT" dirty="0"/>
                <a:t># events</a:t>
              </a:r>
            </a:p>
          </p:txBody>
        </p:sp>
        <p:sp>
          <p:nvSpPr>
            <p:cNvPr id="12" name="TextBox 11">
              <a:extLst>
                <a:ext uri="{FF2B5EF4-FFF2-40B4-BE49-F238E27FC236}">
                  <a16:creationId xmlns:a16="http://schemas.microsoft.com/office/drawing/2014/main" id="{C19193AF-DE34-574E-9356-429C8C7AA535}"/>
                </a:ext>
              </a:extLst>
            </p:cNvPr>
            <p:cNvSpPr txBox="1"/>
            <p:nvPr/>
          </p:nvSpPr>
          <p:spPr>
            <a:xfrm>
              <a:off x="11596354" y="3206130"/>
              <a:ext cx="1156915" cy="565455"/>
            </a:xfrm>
            <a:prstGeom prst="rect">
              <a:avLst/>
            </a:prstGeom>
            <a:noFill/>
          </p:spPr>
          <p:txBody>
            <a:bodyPr wrap="square" rtlCol="0">
              <a:spAutoFit/>
            </a:bodyPr>
            <a:lstStyle/>
            <a:p>
              <a:r>
                <a:rPr lang="en-GB" dirty="0"/>
                <a:t>electron energy</a:t>
              </a:r>
              <a:endParaRPr lang="en-IT" dirty="0"/>
            </a:p>
          </p:txBody>
        </p:sp>
      </p:grpSp>
      <p:cxnSp>
        <p:nvCxnSpPr>
          <p:cNvPr id="15" name="Straight Connector 14">
            <a:extLst>
              <a:ext uri="{FF2B5EF4-FFF2-40B4-BE49-F238E27FC236}">
                <a16:creationId xmlns:a16="http://schemas.microsoft.com/office/drawing/2014/main" id="{106C49E6-02A7-13EA-2441-D9DF5503F79D}"/>
              </a:ext>
            </a:extLst>
          </p:cNvPr>
          <p:cNvCxnSpPr>
            <a:cxnSpLocks/>
          </p:cNvCxnSpPr>
          <p:nvPr/>
        </p:nvCxnSpPr>
        <p:spPr>
          <a:xfrm>
            <a:off x="7466195" y="925122"/>
            <a:ext cx="2282524" cy="1609680"/>
          </a:xfrm>
          <a:prstGeom prst="line">
            <a:avLst/>
          </a:prstGeom>
          <a:ln w="9525" cmpd="sng">
            <a:solidFill>
              <a:srgbClr val="038AF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2ABD49-ED72-318F-6737-960E2D9B14C9}"/>
              </a:ext>
            </a:extLst>
          </p:cNvPr>
          <p:cNvCxnSpPr>
            <a:cxnSpLocks/>
          </p:cNvCxnSpPr>
          <p:nvPr/>
        </p:nvCxnSpPr>
        <p:spPr>
          <a:xfrm>
            <a:off x="9748719" y="853856"/>
            <a:ext cx="0" cy="1680946"/>
          </a:xfrm>
          <a:prstGeom prst="line">
            <a:avLst/>
          </a:prstGeom>
          <a:ln w="9525"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A70E96B-977A-9F2C-CCB5-76848B912C67}"/>
              </a:ext>
            </a:extLst>
          </p:cNvPr>
          <p:cNvSpPr txBox="1"/>
          <p:nvPr/>
        </p:nvSpPr>
        <p:spPr>
          <a:xfrm>
            <a:off x="8934072" y="1603674"/>
            <a:ext cx="814647" cy="400110"/>
          </a:xfrm>
          <a:prstGeom prst="rect">
            <a:avLst/>
          </a:prstGeom>
          <a:noFill/>
        </p:spPr>
        <p:txBody>
          <a:bodyPr wrap="none" rtlCol="0">
            <a:spAutoFit/>
          </a:bodyPr>
          <a:lstStyle/>
          <a:p>
            <a:r>
              <a:rPr lang="en-GB" sz="2000" dirty="0">
                <a:latin typeface="Cambria Math" panose="02040503050406030204" pitchFamily="18" charset="0"/>
                <a:ea typeface="Cambria Math" panose="02040503050406030204" pitchFamily="18" charset="0"/>
              </a:rPr>
              <a:t>m</a:t>
            </a:r>
            <a:r>
              <a:rPr lang="en-IT" sz="2000" baseline="-25000" dirty="0">
                <a:latin typeface="Cambria Math" panose="02040503050406030204" pitchFamily="18" charset="0"/>
                <a:ea typeface="Cambria Math" panose="02040503050406030204" pitchFamily="18" charset="0"/>
              </a:rPr>
              <a:t>ν</a:t>
            </a:r>
            <a:r>
              <a:rPr lang="en-IT" sz="2000" dirty="0">
                <a:latin typeface="Cambria Math" panose="02040503050406030204" pitchFamily="18" charset="0"/>
                <a:ea typeface="Cambria Math" panose="02040503050406030204" pitchFamily="18" charset="0"/>
              </a:rPr>
              <a:t>=0</a:t>
            </a:r>
          </a:p>
        </p:txBody>
      </p:sp>
      <p:sp>
        <p:nvSpPr>
          <p:cNvPr id="87" name="TextBox 86">
            <a:extLst>
              <a:ext uri="{FF2B5EF4-FFF2-40B4-BE49-F238E27FC236}">
                <a16:creationId xmlns:a16="http://schemas.microsoft.com/office/drawing/2014/main" id="{B92EC618-D1D0-E75B-5103-50E7FD81E236}"/>
              </a:ext>
            </a:extLst>
          </p:cNvPr>
          <p:cNvSpPr txBox="1"/>
          <p:nvPr/>
        </p:nvSpPr>
        <p:spPr>
          <a:xfrm>
            <a:off x="113181" y="3896997"/>
            <a:ext cx="6272294" cy="830997"/>
          </a:xfrm>
          <a:prstGeom prst="rect">
            <a:avLst/>
          </a:prstGeom>
          <a:noFill/>
        </p:spPr>
        <p:txBody>
          <a:bodyPr wrap="none" rtlCol="0">
            <a:spAutoFit/>
          </a:bodyPr>
          <a:lstStyle/>
          <a:p>
            <a:pPr marL="342900" indent="-342900">
              <a:buFont typeface="Wingdings" pitchFamily="2" charset="2"/>
              <a:buChar char="ü"/>
            </a:pPr>
            <a:r>
              <a:rPr lang="en-IT" sz="2400" dirty="0">
                <a:solidFill>
                  <a:srgbClr val="038AFD"/>
                </a:solidFill>
                <a:latin typeface="Chalkboard" panose="03050602040202020205" pitchFamily="66" charset="77"/>
              </a:rPr>
              <a:t>Both process </a:t>
            </a:r>
            <a:r>
              <a:rPr lang="en-IT" sz="2400" dirty="0">
                <a:latin typeface="Chalkboard" panose="03050602040202020205" pitchFamily="66" charset="77"/>
              </a:rPr>
              <a:t>can measure </a:t>
            </a:r>
            <a:r>
              <a:rPr lang="en-IT" sz="2400" b="1" dirty="0">
                <a:latin typeface="Chalkboard" panose="03050602040202020205" pitchFamily="66" charset="77"/>
              </a:rPr>
              <a:t>neutrino mass</a:t>
            </a:r>
          </a:p>
          <a:p>
            <a:pPr marL="342900" indent="-342900">
              <a:buFont typeface="Wingdings" pitchFamily="2" charset="2"/>
              <a:buChar char="ü"/>
            </a:pPr>
            <a:r>
              <a:rPr lang="en-US" sz="2400" dirty="0">
                <a:solidFill>
                  <a:srgbClr val="FF0000"/>
                </a:solidFill>
                <a:latin typeface="Chalkboard" panose="03050602040202020205" pitchFamily="66" charset="77"/>
              </a:rPr>
              <a:t>Capture</a:t>
            </a:r>
            <a:r>
              <a:rPr lang="en-US" sz="2400" dirty="0">
                <a:latin typeface="Chalkboard" panose="03050602040202020205" pitchFamily="66" charset="77"/>
              </a:rPr>
              <a:t> can detect </a:t>
            </a:r>
            <a:r>
              <a:rPr lang="en-IT" sz="2400" dirty="0">
                <a:latin typeface="Chalkboard" panose="03050602040202020205" pitchFamily="66" charset="77"/>
              </a:rPr>
              <a:t>the </a:t>
            </a:r>
            <a:r>
              <a:rPr lang="en-IT" sz="2400" b="1" dirty="0">
                <a:latin typeface="Chalkboard" panose="03050602040202020205" pitchFamily="66" charset="77"/>
              </a:rPr>
              <a:t>relic neutrinos</a:t>
            </a:r>
          </a:p>
        </p:txBody>
      </p:sp>
      <p:grpSp>
        <p:nvGrpSpPr>
          <p:cNvPr id="88" name="Group 87">
            <a:extLst>
              <a:ext uri="{FF2B5EF4-FFF2-40B4-BE49-F238E27FC236}">
                <a16:creationId xmlns:a16="http://schemas.microsoft.com/office/drawing/2014/main" id="{FB588C3B-83A0-62F5-9069-12204C449CAD}"/>
              </a:ext>
            </a:extLst>
          </p:cNvPr>
          <p:cNvGrpSpPr/>
          <p:nvPr/>
        </p:nvGrpSpPr>
        <p:grpSpPr>
          <a:xfrm>
            <a:off x="7938538" y="3188351"/>
            <a:ext cx="3508891" cy="1846689"/>
            <a:chOff x="1015200" y="3971368"/>
            <a:chExt cx="3508891" cy="1846689"/>
          </a:xfrm>
        </p:grpSpPr>
        <p:grpSp>
          <p:nvGrpSpPr>
            <p:cNvPr id="89" name="Group 88">
              <a:extLst>
                <a:ext uri="{FF2B5EF4-FFF2-40B4-BE49-F238E27FC236}">
                  <a16:creationId xmlns:a16="http://schemas.microsoft.com/office/drawing/2014/main" id="{825C2C66-F866-4B35-FB4D-C4DE1CFC8F00}"/>
                </a:ext>
              </a:extLst>
            </p:cNvPr>
            <p:cNvGrpSpPr/>
            <p:nvPr/>
          </p:nvGrpSpPr>
          <p:grpSpPr>
            <a:xfrm>
              <a:off x="1570033" y="3971368"/>
              <a:ext cx="2779119" cy="1801299"/>
              <a:chOff x="1570033" y="3978568"/>
              <a:chExt cx="2779119" cy="1801299"/>
            </a:xfrm>
          </p:grpSpPr>
          <p:sp>
            <p:nvSpPr>
              <p:cNvPr id="93" name="Freeform 92">
                <a:extLst>
                  <a:ext uri="{FF2B5EF4-FFF2-40B4-BE49-F238E27FC236}">
                    <a16:creationId xmlns:a16="http://schemas.microsoft.com/office/drawing/2014/main" id="{830DDA83-032E-21C1-14D7-06464162BE81}"/>
                  </a:ext>
                </a:extLst>
              </p:cNvPr>
              <p:cNvSpPr/>
              <p:nvPr/>
            </p:nvSpPr>
            <p:spPr>
              <a:xfrm>
                <a:off x="1578451" y="3978568"/>
                <a:ext cx="2770701" cy="1801299"/>
              </a:xfrm>
              <a:custGeom>
                <a:avLst/>
                <a:gdLst>
                  <a:gd name="connsiteX0" fmla="*/ 0 w 2770701"/>
                  <a:gd name="connsiteY0" fmla="*/ 0 h 1801299"/>
                  <a:gd name="connsiteX1" fmla="*/ 1368163 w 2770701"/>
                  <a:gd name="connsiteY1" fmla="*/ 6875 h 1801299"/>
                  <a:gd name="connsiteX2" fmla="*/ 1375038 w 2770701"/>
                  <a:gd name="connsiteY2" fmla="*/ 323134 h 1801299"/>
                  <a:gd name="connsiteX3" fmla="*/ 2756951 w 2770701"/>
                  <a:gd name="connsiteY3" fmla="*/ 323134 h 1801299"/>
                  <a:gd name="connsiteX4" fmla="*/ 2770701 w 2770701"/>
                  <a:gd name="connsiteY4" fmla="*/ 1416289 h 1801299"/>
                  <a:gd name="connsiteX5" fmla="*/ 1381913 w 2770701"/>
                  <a:gd name="connsiteY5" fmla="*/ 1416289 h 1801299"/>
                  <a:gd name="connsiteX6" fmla="*/ 1388788 w 2770701"/>
                  <a:gd name="connsiteY6" fmla="*/ 1801299 h 1801299"/>
                  <a:gd name="connsiteX7" fmla="*/ 0 w 2770701"/>
                  <a:gd name="connsiteY7" fmla="*/ 1794424 h 1801299"/>
                  <a:gd name="connsiteX8" fmla="*/ 0 w 2770701"/>
                  <a:gd name="connsiteY8" fmla="*/ 0 h 180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0701" h="1801299">
                    <a:moveTo>
                      <a:pt x="0" y="0"/>
                    </a:moveTo>
                    <a:lnTo>
                      <a:pt x="1368163" y="6875"/>
                    </a:lnTo>
                    <a:lnTo>
                      <a:pt x="1375038" y="323134"/>
                    </a:lnTo>
                    <a:lnTo>
                      <a:pt x="2756951" y="323134"/>
                    </a:lnTo>
                    <a:lnTo>
                      <a:pt x="2770701" y="1416289"/>
                    </a:lnTo>
                    <a:lnTo>
                      <a:pt x="1381913" y="1416289"/>
                    </a:lnTo>
                    <a:lnTo>
                      <a:pt x="1388788" y="1801299"/>
                    </a:lnTo>
                    <a:lnTo>
                      <a:pt x="0" y="1794424"/>
                    </a:lnTo>
                    <a:cubicBezTo>
                      <a:pt x="2292" y="1203158"/>
                      <a:pt x="4583" y="611892"/>
                      <a:pt x="0" y="0"/>
                    </a:cubicBezTo>
                    <a:close/>
                  </a:path>
                </a:pathLst>
              </a:custGeom>
              <a:gradFill flip="none" rotWithShape="1">
                <a:gsLst>
                  <a:gs pos="45000">
                    <a:schemeClr val="accent4">
                      <a:lumMod val="5000"/>
                      <a:lumOff val="95000"/>
                    </a:schemeClr>
                  </a:gs>
                  <a:gs pos="83000">
                    <a:schemeClr val="accent4">
                      <a:lumMod val="45000"/>
                      <a:lumOff val="55000"/>
                    </a:schemeClr>
                  </a:gs>
                  <a:gs pos="96000">
                    <a:schemeClr val="accent4">
                      <a:lumMod val="45000"/>
                      <a:lumOff val="55000"/>
                    </a:schemeClr>
                  </a:gs>
                </a:gsLst>
                <a:lin ang="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94" name="Elbow Connector 93">
                <a:extLst>
                  <a:ext uri="{FF2B5EF4-FFF2-40B4-BE49-F238E27FC236}">
                    <a16:creationId xmlns:a16="http://schemas.microsoft.com/office/drawing/2014/main" id="{77E0D7BB-2F9C-9D38-4698-56FD43E14820}"/>
                  </a:ext>
                </a:extLst>
              </p:cNvPr>
              <p:cNvCxnSpPr>
                <a:cxnSpLocks/>
              </p:cNvCxnSpPr>
              <p:nvPr/>
            </p:nvCxnSpPr>
            <p:spPr>
              <a:xfrm>
                <a:off x="1578554" y="3981760"/>
                <a:ext cx="2732185" cy="313067"/>
              </a:xfrm>
              <a:prstGeom prst="bentConnector3">
                <a:avLst>
                  <a:gd name="adj1"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Elbow Connector 94">
                <a:extLst>
                  <a:ext uri="{FF2B5EF4-FFF2-40B4-BE49-F238E27FC236}">
                    <a16:creationId xmlns:a16="http://schemas.microsoft.com/office/drawing/2014/main" id="{C3A07049-06F5-98C9-E90B-1E07FB45745A}"/>
                  </a:ext>
                </a:extLst>
              </p:cNvPr>
              <p:cNvCxnSpPr>
                <a:cxnSpLocks/>
              </p:cNvCxnSpPr>
              <p:nvPr/>
            </p:nvCxnSpPr>
            <p:spPr>
              <a:xfrm flipV="1">
                <a:off x="1570033" y="5395906"/>
                <a:ext cx="2777328" cy="377740"/>
              </a:xfrm>
              <a:prstGeom prst="bentConnector3">
                <a:avLst>
                  <a:gd name="adj1"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Freeform 95">
                <a:extLst>
                  <a:ext uri="{FF2B5EF4-FFF2-40B4-BE49-F238E27FC236}">
                    <a16:creationId xmlns:a16="http://schemas.microsoft.com/office/drawing/2014/main" id="{92537FD6-2364-D3FC-0B0F-E4D87EC0C893}"/>
                  </a:ext>
                </a:extLst>
              </p:cNvPr>
              <p:cNvSpPr/>
              <p:nvPr/>
            </p:nvSpPr>
            <p:spPr>
              <a:xfrm>
                <a:off x="3049925" y="4564460"/>
                <a:ext cx="1251284" cy="801510"/>
              </a:xfrm>
              <a:custGeom>
                <a:avLst/>
                <a:gdLst>
                  <a:gd name="connsiteX0" fmla="*/ 0 w 1251284"/>
                  <a:gd name="connsiteY0" fmla="*/ 801510 h 801510"/>
                  <a:gd name="connsiteX1" fmla="*/ 213131 w 1251284"/>
                  <a:gd name="connsiteY1" fmla="*/ 354623 h 801510"/>
                  <a:gd name="connsiteX2" fmla="*/ 426262 w 1251284"/>
                  <a:gd name="connsiteY2" fmla="*/ 505877 h 801510"/>
                  <a:gd name="connsiteX3" fmla="*/ 639392 w 1251284"/>
                  <a:gd name="connsiteY3" fmla="*/ 10863 h 801510"/>
                  <a:gd name="connsiteX4" fmla="*/ 845648 w 1251284"/>
                  <a:gd name="connsiteY4" fmla="*/ 217119 h 801510"/>
                  <a:gd name="connsiteX5" fmla="*/ 996902 w 1251284"/>
                  <a:gd name="connsiteY5" fmla="*/ 636506 h 801510"/>
                  <a:gd name="connsiteX6" fmla="*/ 1031278 w 1251284"/>
                  <a:gd name="connsiteY6" fmla="*/ 72740 h 801510"/>
                  <a:gd name="connsiteX7" fmla="*/ 1251284 w 1251284"/>
                  <a:gd name="connsiteY7" fmla="*/ 24614 h 80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284" h="801510">
                    <a:moveTo>
                      <a:pt x="0" y="801510"/>
                    </a:moveTo>
                    <a:cubicBezTo>
                      <a:pt x="71043" y="602702"/>
                      <a:pt x="142087" y="403895"/>
                      <a:pt x="213131" y="354623"/>
                    </a:cubicBezTo>
                    <a:cubicBezTo>
                      <a:pt x="284175" y="305351"/>
                      <a:pt x="355219" y="563170"/>
                      <a:pt x="426262" y="505877"/>
                    </a:cubicBezTo>
                    <a:cubicBezTo>
                      <a:pt x="497305" y="448584"/>
                      <a:pt x="569494" y="58989"/>
                      <a:pt x="639392" y="10863"/>
                    </a:cubicBezTo>
                    <a:cubicBezTo>
                      <a:pt x="709290" y="-37263"/>
                      <a:pt x="786063" y="112845"/>
                      <a:pt x="845648" y="217119"/>
                    </a:cubicBezTo>
                    <a:cubicBezTo>
                      <a:pt x="905233" y="321393"/>
                      <a:pt x="965964" y="660569"/>
                      <a:pt x="996902" y="636506"/>
                    </a:cubicBezTo>
                    <a:cubicBezTo>
                      <a:pt x="1027840" y="612443"/>
                      <a:pt x="988881" y="174722"/>
                      <a:pt x="1031278" y="72740"/>
                    </a:cubicBezTo>
                    <a:cubicBezTo>
                      <a:pt x="1073675" y="-29242"/>
                      <a:pt x="1162479" y="-2314"/>
                      <a:pt x="1251284" y="24614"/>
                    </a:cubicBezTo>
                  </a:path>
                </a:pathLst>
              </a:custGeom>
              <a:noFill/>
              <a:ln w="19050">
                <a:solidFill>
                  <a:srgbClr val="CA0014"/>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7" name="Freeform 96">
                <a:extLst>
                  <a:ext uri="{FF2B5EF4-FFF2-40B4-BE49-F238E27FC236}">
                    <a16:creationId xmlns:a16="http://schemas.microsoft.com/office/drawing/2014/main" id="{E2F44AF5-8B5B-AD2B-C4B4-A1FFB4E3DA1B}"/>
                  </a:ext>
                </a:extLst>
              </p:cNvPr>
              <p:cNvSpPr/>
              <p:nvPr/>
            </p:nvSpPr>
            <p:spPr>
              <a:xfrm>
                <a:off x="3090993" y="4364738"/>
                <a:ext cx="1223783" cy="834264"/>
              </a:xfrm>
              <a:custGeom>
                <a:avLst/>
                <a:gdLst>
                  <a:gd name="connsiteX0" fmla="*/ 0 w 1223783"/>
                  <a:gd name="connsiteY0" fmla="*/ 564299 h 767205"/>
                  <a:gd name="connsiteX1" fmla="*/ 199380 w 1223783"/>
                  <a:gd name="connsiteY1" fmla="*/ 729303 h 767205"/>
                  <a:gd name="connsiteX2" fmla="*/ 350634 w 1223783"/>
                  <a:gd name="connsiteY2" fmla="*/ 743054 h 767205"/>
                  <a:gd name="connsiteX3" fmla="*/ 364384 w 1223783"/>
                  <a:gd name="connsiteY3" fmla="*/ 447421 h 767205"/>
                  <a:gd name="connsiteX4" fmla="*/ 453762 w 1223783"/>
                  <a:gd name="connsiteY4" fmla="*/ 55535 h 767205"/>
                  <a:gd name="connsiteX5" fmla="*/ 639392 w 1223783"/>
                  <a:gd name="connsiteY5" fmla="*/ 509297 h 767205"/>
                  <a:gd name="connsiteX6" fmla="*/ 859398 w 1223783"/>
                  <a:gd name="connsiteY6" fmla="*/ 534 h 767205"/>
                  <a:gd name="connsiteX7" fmla="*/ 996902 w 1223783"/>
                  <a:gd name="connsiteY7" fmla="*/ 626176 h 767205"/>
                  <a:gd name="connsiteX8" fmla="*/ 1223783 w 1223783"/>
                  <a:gd name="connsiteY8" fmla="*/ 701803 h 76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783" h="767205">
                    <a:moveTo>
                      <a:pt x="0" y="564299"/>
                    </a:moveTo>
                    <a:cubicBezTo>
                      <a:pt x="70470" y="631905"/>
                      <a:pt x="140941" y="699511"/>
                      <a:pt x="199380" y="729303"/>
                    </a:cubicBezTo>
                    <a:cubicBezTo>
                      <a:pt x="257819" y="759095"/>
                      <a:pt x="323133" y="790034"/>
                      <a:pt x="350634" y="743054"/>
                    </a:cubicBezTo>
                    <a:cubicBezTo>
                      <a:pt x="378135" y="696074"/>
                      <a:pt x="347196" y="562007"/>
                      <a:pt x="364384" y="447421"/>
                    </a:cubicBezTo>
                    <a:cubicBezTo>
                      <a:pt x="381572" y="332834"/>
                      <a:pt x="407927" y="45222"/>
                      <a:pt x="453762" y="55535"/>
                    </a:cubicBezTo>
                    <a:cubicBezTo>
                      <a:pt x="499597" y="65848"/>
                      <a:pt x="571786" y="518464"/>
                      <a:pt x="639392" y="509297"/>
                    </a:cubicBezTo>
                    <a:cubicBezTo>
                      <a:pt x="706998" y="500130"/>
                      <a:pt x="799813" y="-18946"/>
                      <a:pt x="859398" y="534"/>
                    </a:cubicBezTo>
                    <a:cubicBezTo>
                      <a:pt x="918983" y="20014"/>
                      <a:pt x="936171" y="509298"/>
                      <a:pt x="996902" y="626176"/>
                    </a:cubicBezTo>
                    <a:cubicBezTo>
                      <a:pt x="1057633" y="743054"/>
                      <a:pt x="1140708" y="722428"/>
                      <a:pt x="1223783" y="701803"/>
                    </a:cubicBezTo>
                  </a:path>
                </a:pathLst>
              </a:custGeom>
              <a:noFill/>
              <a:ln w="19050">
                <a:solidFill>
                  <a:srgbClr val="0086E6"/>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8" name="TextBox 97">
                <a:extLst>
                  <a:ext uri="{FF2B5EF4-FFF2-40B4-BE49-F238E27FC236}">
                    <a16:creationId xmlns:a16="http://schemas.microsoft.com/office/drawing/2014/main" id="{F70F0912-830D-B9D2-31BE-16A80A46C97D}"/>
                  </a:ext>
                </a:extLst>
              </p:cNvPr>
              <p:cNvSpPr txBox="1"/>
              <p:nvPr/>
            </p:nvSpPr>
            <p:spPr>
              <a:xfrm>
                <a:off x="3013243" y="4258129"/>
                <a:ext cx="540533" cy="369332"/>
              </a:xfrm>
              <a:prstGeom prst="rect">
                <a:avLst/>
              </a:prstGeom>
              <a:noFill/>
            </p:spPr>
            <p:txBody>
              <a:bodyPr wrap="none" rtlCol="0">
                <a:spAutoFit/>
              </a:bodyPr>
              <a:lstStyle/>
              <a:p>
                <a:r>
                  <a:rPr lang="en-IT" dirty="0"/>
                  <a:t>B </a:t>
                </a:r>
                <a:r>
                  <a:rPr lang="en-IT" sz="1400" dirty="0"/>
                  <a:t>⊙</a:t>
                </a:r>
              </a:p>
            </p:txBody>
          </p:sp>
          <p:sp>
            <p:nvSpPr>
              <p:cNvPr id="99" name="TextBox 98">
                <a:extLst>
                  <a:ext uri="{FF2B5EF4-FFF2-40B4-BE49-F238E27FC236}">
                    <a16:creationId xmlns:a16="http://schemas.microsoft.com/office/drawing/2014/main" id="{A3B1C585-C82F-7060-810D-AFEDE2A6E89D}"/>
                  </a:ext>
                </a:extLst>
              </p:cNvPr>
              <p:cNvSpPr txBox="1"/>
              <p:nvPr/>
            </p:nvSpPr>
            <p:spPr>
              <a:xfrm>
                <a:off x="3013243" y="4533668"/>
                <a:ext cx="511679" cy="369332"/>
              </a:xfrm>
              <a:prstGeom prst="rect">
                <a:avLst/>
              </a:prstGeom>
              <a:noFill/>
            </p:spPr>
            <p:txBody>
              <a:bodyPr wrap="none" rtlCol="0">
                <a:spAutoFit/>
              </a:bodyPr>
              <a:lstStyle/>
              <a:p>
                <a:r>
                  <a:rPr lang="en-IT" dirty="0"/>
                  <a:t>E </a:t>
                </a:r>
                <a:r>
                  <a:rPr lang="en-IT" sz="1400" dirty="0"/>
                  <a:t>↑</a:t>
                </a:r>
              </a:p>
            </p:txBody>
          </p:sp>
        </p:grpSp>
        <p:grpSp>
          <p:nvGrpSpPr>
            <p:cNvPr id="90" name="Group 89">
              <a:extLst>
                <a:ext uri="{FF2B5EF4-FFF2-40B4-BE49-F238E27FC236}">
                  <a16:creationId xmlns:a16="http://schemas.microsoft.com/office/drawing/2014/main" id="{0CD2931F-7D61-24A0-1D28-100FCED193A8}"/>
                </a:ext>
              </a:extLst>
            </p:cNvPr>
            <p:cNvGrpSpPr/>
            <p:nvPr/>
          </p:nvGrpSpPr>
          <p:grpSpPr>
            <a:xfrm>
              <a:off x="1015200" y="4226075"/>
              <a:ext cx="3508891" cy="1591982"/>
              <a:chOff x="1015200" y="4226075"/>
              <a:chExt cx="3508891" cy="1591982"/>
            </a:xfrm>
          </p:grpSpPr>
          <p:sp>
            <p:nvSpPr>
              <p:cNvPr id="91" name="Rectangle 90">
                <a:extLst>
                  <a:ext uri="{FF2B5EF4-FFF2-40B4-BE49-F238E27FC236}">
                    <a16:creationId xmlns:a16="http://schemas.microsoft.com/office/drawing/2014/main" id="{7542A7A7-4B58-4A02-791B-130B0FB8432F}"/>
                  </a:ext>
                </a:extLst>
              </p:cNvPr>
              <p:cNvSpPr/>
              <p:nvPr/>
            </p:nvSpPr>
            <p:spPr>
              <a:xfrm rot="16200000">
                <a:off x="3803210" y="4770227"/>
                <a:ext cx="1265034" cy="1767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1400" dirty="0"/>
                  <a:t>collector</a:t>
                </a:r>
              </a:p>
            </p:txBody>
          </p:sp>
          <p:cxnSp>
            <p:nvCxnSpPr>
              <p:cNvPr id="92" name="Elbow Connector 91">
                <a:extLst>
                  <a:ext uri="{FF2B5EF4-FFF2-40B4-BE49-F238E27FC236}">
                    <a16:creationId xmlns:a16="http://schemas.microsoft.com/office/drawing/2014/main" id="{68EE3E1F-F15C-5771-6607-4FF30C576082}"/>
                  </a:ext>
                </a:extLst>
              </p:cNvPr>
              <p:cNvCxnSpPr>
                <a:stCxn id="101" idx="3"/>
                <a:endCxn id="91" idx="1"/>
              </p:cNvCxnSpPr>
              <p:nvPr/>
            </p:nvCxnSpPr>
            <p:spPr>
              <a:xfrm rot="5400000" flipH="1" flipV="1">
                <a:off x="2561990" y="3944319"/>
                <a:ext cx="326948" cy="3420528"/>
              </a:xfrm>
              <a:prstGeom prst="bentConnector3">
                <a:avLst>
                  <a:gd name="adj1" fmla="val 48578"/>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00" name="Oval 99">
            <a:extLst>
              <a:ext uri="{FF2B5EF4-FFF2-40B4-BE49-F238E27FC236}">
                <a16:creationId xmlns:a16="http://schemas.microsoft.com/office/drawing/2014/main" id="{AD269738-DD17-AA8F-98D9-1033A11B0B0F}"/>
              </a:ext>
            </a:extLst>
          </p:cNvPr>
          <p:cNvSpPr/>
          <p:nvPr/>
        </p:nvSpPr>
        <p:spPr>
          <a:xfrm rot="16200000">
            <a:off x="6926072" y="3398801"/>
            <a:ext cx="2327546" cy="1412282"/>
          </a:xfrm>
          <a:prstGeom prst="ellipse">
            <a:avLst/>
          </a:prstGeom>
          <a:solidFill>
            <a:schemeClr val="accent1">
              <a:lumMod val="60000"/>
              <a:lumOff val="40000"/>
              <a:alpha val="96000"/>
            </a:schemeClr>
          </a:solidFill>
          <a:ln>
            <a:noFill/>
          </a:ln>
          <a:effectLst>
            <a:softEdge rad="225641"/>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01" name="Picture 100" descr="A network of orange spheres&#10;&#10;Description automatically generated">
            <a:extLst>
              <a:ext uri="{FF2B5EF4-FFF2-40B4-BE49-F238E27FC236}">
                <a16:creationId xmlns:a16="http://schemas.microsoft.com/office/drawing/2014/main" id="{2562E21A-63B8-CBBB-2FDD-6007908B1FF7}"/>
              </a:ext>
            </a:extLst>
          </p:cNvPr>
          <p:cNvPicPr>
            <a:picLocks noChangeAspect="1"/>
          </p:cNvPicPr>
          <p:nvPr/>
        </p:nvPicPr>
        <p:blipFill rotWithShape="1">
          <a:blip r:embed="rId12"/>
          <a:srcRect l="19" t="24214" r="-575" b="17758"/>
          <a:stretch/>
        </p:blipFill>
        <p:spPr>
          <a:xfrm rot="5400000">
            <a:off x="6996281" y="3537950"/>
            <a:ext cx="1884513" cy="1109666"/>
          </a:xfrm>
          <a:prstGeom prst="rect">
            <a:avLst/>
          </a:prstGeom>
        </p:spPr>
      </p:pic>
      <p:grpSp>
        <p:nvGrpSpPr>
          <p:cNvPr id="102" name="Group 101">
            <a:extLst>
              <a:ext uri="{FF2B5EF4-FFF2-40B4-BE49-F238E27FC236}">
                <a16:creationId xmlns:a16="http://schemas.microsoft.com/office/drawing/2014/main" id="{CCC6F2B3-7115-89C7-3443-1197A5B0F7C2}"/>
              </a:ext>
            </a:extLst>
          </p:cNvPr>
          <p:cNvGrpSpPr/>
          <p:nvPr/>
        </p:nvGrpSpPr>
        <p:grpSpPr>
          <a:xfrm>
            <a:off x="7938537" y="5161770"/>
            <a:ext cx="3420529" cy="307777"/>
            <a:chOff x="1015199" y="5944787"/>
            <a:chExt cx="3420529" cy="307777"/>
          </a:xfrm>
        </p:grpSpPr>
        <p:cxnSp>
          <p:nvCxnSpPr>
            <p:cNvPr id="103" name="Straight Arrow Connector 102">
              <a:extLst>
                <a:ext uri="{FF2B5EF4-FFF2-40B4-BE49-F238E27FC236}">
                  <a16:creationId xmlns:a16="http://schemas.microsoft.com/office/drawing/2014/main" id="{55186898-F793-235E-1B26-A2A52819F4D5}"/>
                </a:ext>
              </a:extLst>
            </p:cNvPr>
            <p:cNvCxnSpPr>
              <a:cxnSpLocks/>
            </p:cNvCxnSpPr>
            <p:nvPr/>
          </p:nvCxnSpPr>
          <p:spPr>
            <a:xfrm>
              <a:off x="1015199" y="5988921"/>
              <a:ext cx="3420529" cy="0"/>
            </a:xfrm>
            <a:prstGeom prst="straightConnector1">
              <a:avLst/>
            </a:prstGeom>
            <a:ln w="158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99C4EA13-7E8F-8B63-9093-41201AF32C0C}"/>
                </a:ext>
              </a:extLst>
            </p:cNvPr>
            <p:cNvSpPr txBox="1"/>
            <p:nvPr/>
          </p:nvSpPr>
          <p:spPr>
            <a:xfrm>
              <a:off x="2999657" y="5944787"/>
              <a:ext cx="441541" cy="307777"/>
            </a:xfrm>
            <a:prstGeom prst="rect">
              <a:avLst/>
            </a:prstGeom>
            <a:noFill/>
          </p:spPr>
          <p:txBody>
            <a:bodyPr wrap="square">
              <a:spAutoFit/>
            </a:bodyPr>
            <a:lstStyle/>
            <a:p>
              <a:r>
                <a:rPr lang="en-GB" sz="1400" dirty="0">
                  <a:solidFill>
                    <a:schemeClr val="accent2">
                      <a:lumMod val="75000"/>
                    </a:schemeClr>
                  </a:solidFill>
                  <a:latin typeface="Chalkboard" panose="03050602040202020205" pitchFamily="66" charset="77"/>
                </a:rPr>
                <a:t>ΔV</a:t>
              </a:r>
              <a:endParaRPr lang="en-IT" sz="1400" dirty="0">
                <a:solidFill>
                  <a:schemeClr val="accent2">
                    <a:lumMod val="75000"/>
                  </a:schemeClr>
                </a:solidFill>
              </a:endParaRPr>
            </a:p>
          </p:txBody>
        </p:sp>
      </p:grpSp>
      <p:grpSp>
        <p:nvGrpSpPr>
          <p:cNvPr id="105" name="Group 104">
            <a:extLst>
              <a:ext uri="{FF2B5EF4-FFF2-40B4-BE49-F238E27FC236}">
                <a16:creationId xmlns:a16="http://schemas.microsoft.com/office/drawing/2014/main" id="{0DB1820C-AA53-E003-30C3-9CAE9A46ED5C}"/>
              </a:ext>
            </a:extLst>
          </p:cNvPr>
          <p:cNvGrpSpPr/>
          <p:nvPr/>
        </p:nvGrpSpPr>
        <p:grpSpPr>
          <a:xfrm>
            <a:off x="6634613" y="4027508"/>
            <a:ext cx="3338650" cy="733701"/>
            <a:chOff x="-282610" y="4794429"/>
            <a:chExt cx="3338650" cy="733701"/>
          </a:xfrm>
        </p:grpSpPr>
        <p:cxnSp>
          <p:nvCxnSpPr>
            <p:cNvPr id="106" name="Straight Arrow Connector 105">
              <a:extLst>
                <a:ext uri="{FF2B5EF4-FFF2-40B4-BE49-F238E27FC236}">
                  <a16:creationId xmlns:a16="http://schemas.microsoft.com/office/drawing/2014/main" id="{799DF40E-768A-4594-6A03-F2CBE02EC66F}"/>
                </a:ext>
              </a:extLst>
            </p:cNvPr>
            <p:cNvCxnSpPr>
              <a:cxnSpLocks/>
            </p:cNvCxnSpPr>
            <p:nvPr/>
          </p:nvCxnSpPr>
          <p:spPr>
            <a:xfrm flipV="1">
              <a:off x="-282610" y="4819449"/>
              <a:ext cx="1545376" cy="708681"/>
            </a:xfrm>
            <a:prstGeom prst="straightConnector1">
              <a:avLst/>
            </a:prstGeom>
            <a:ln w="12700">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p:cxnSp>
          <p:nvCxnSpPr>
            <p:cNvPr id="107" name="Straight Arrow Connector 106">
              <a:extLst>
                <a:ext uri="{FF2B5EF4-FFF2-40B4-BE49-F238E27FC236}">
                  <a16:creationId xmlns:a16="http://schemas.microsoft.com/office/drawing/2014/main" id="{9E3AA33A-54E1-9799-CB41-90000BE205CF}"/>
                </a:ext>
              </a:extLst>
            </p:cNvPr>
            <p:cNvCxnSpPr>
              <a:cxnSpLocks/>
            </p:cNvCxnSpPr>
            <p:nvPr/>
          </p:nvCxnSpPr>
          <p:spPr>
            <a:xfrm>
              <a:off x="1262766" y="4794429"/>
              <a:ext cx="1793274" cy="566733"/>
            </a:xfrm>
            <a:prstGeom prst="straightConnector1">
              <a:avLst/>
            </a:prstGeom>
            <a:ln w="22225">
              <a:solidFill>
                <a:srgbClr val="CA0014"/>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8" name="Oval 107">
                  <a:extLst>
                    <a:ext uri="{FF2B5EF4-FFF2-40B4-BE49-F238E27FC236}">
                      <a16:creationId xmlns:a16="http://schemas.microsoft.com/office/drawing/2014/main" id="{4A9CB7CA-742A-2DCE-A3B7-4CC93CC7AA0F}"/>
                    </a:ext>
                  </a:extLst>
                </p:cNvPr>
                <p:cNvSpPr>
                  <a:spLocks noChangeAspect="1"/>
                </p:cNvSpPr>
                <p:nvPr/>
              </p:nvSpPr>
              <p:spPr>
                <a:xfrm>
                  <a:off x="219717" y="5155301"/>
                  <a:ext cx="203880" cy="203880"/>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ea typeface="Cambria Math" panose="02040503050406030204" pitchFamily="18" charset="0"/>
                          </a:rPr>
                          <m:t>𝝂</m:t>
                        </m:r>
                      </m:oMath>
                    </m:oMathPara>
                  </a14:m>
                  <a:endParaRPr lang="en-IT" sz="1400" b="1" dirty="0"/>
                </a:p>
              </p:txBody>
            </p:sp>
          </mc:Choice>
          <mc:Fallback xmlns="">
            <p:sp>
              <p:nvSpPr>
                <p:cNvPr id="19" name="Oval 18">
                  <a:extLst>
                    <a:ext uri="{FF2B5EF4-FFF2-40B4-BE49-F238E27FC236}">
                      <a16:creationId xmlns:a16="http://schemas.microsoft.com/office/drawing/2014/main" id="{0FD8C970-7DC9-6D6A-2244-368FC3ECD29C}"/>
                    </a:ext>
                  </a:extLst>
                </p:cNvPr>
                <p:cNvSpPr>
                  <a:spLocks noRot="1" noChangeAspect="1" noMove="1" noResize="1" noEditPoints="1" noAdjustHandles="1" noChangeArrowheads="1" noChangeShapeType="1" noTextEdit="1"/>
                </p:cNvSpPr>
                <p:nvPr/>
              </p:nvSpPr>
              <p:spPr>
                <a:xfrm>
                  <a:off x="219717" y="5155301"/>
                  <a:ext cx="203880" cy="203880"/>
                </a:xfrm>
                <a:prstGeom prst="ellipse">
                  <a:avLst/>
                </a:prstGeom>
                <a:blipFill>
                  <a:blip r:embed="rId13"/>
                  <a:stretch>
                    <a:fillRect l="-26316" t="-5000" b="-30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AE723DD5-EC3A-0092-D897-421EB81713A4}"/>
                    </a:ext>
                  </a:extLst>
                </p:cNvPr>
                <p:cNvSpPr>
                  <a:spLocks noChangeAspect="1"/>
                </p:cNvSpPr>
                <p:nvPr/>
              </p:nvSpPr>
              <p:spPr>
                <a:xfrm>
                  <a:off x="2038409" y="4998149"/>
                  <a:ext cx="203880" cy="203880"/>
                </a:xfrm>
                <a:prstGeom prst="ellipse">
                  <a:avLst/>
                </a:prstGeom>
                <a:solidFill>
                  <a:srgbClr val="C00000"/>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20" name="Oval 19">
                  <a:extLst>
                    <a:ext uri="{FF2B5EF4-FFF2-40B4-BE49-F238E27FC236}">
                      <a16:creationId xmlns:a16="http://schemas.microsoft.com/office/drawing/2014/main" id="{F45FF0BD-7713-23E3-6612-9FBE5B9E8847}"/>
                    </a:ext>
                  </a:extLst>
                </p:cNvPr>
                <p:cNvSpPr>
                  <a:spLocks noRot="1" noChangeAspect="1" noMove="1" noResize="1" noEditPoints="1" noAdjustHandles="1" noChangeArrowheads="1" noChangeShapeType="1" noTextEdit="1"/>
                </p:cNvSpPr>
                <p:nvPr/>
              </p:nvSpPr>
              <p:spPr>
                <a:xfrm>
                  <a:off x="2038409" y="4998149"/>
                  <a:ext cx="203880" cy="203880"/>
                </a:xfrm>
                <a:prstGeom prst="ellipse">
                  <a:avLst/>
                </a:prstGeom>
                <a:blipFill>
                  <a:blip r:embed="rId14"/>
                  <a:stretch>
                    <a:fillRect l="-55000" t="-5263" r="-5000" b="-31579"/>
                  </a:stretch>
                </a:blipFill>
                <a:ln>
                  <a:noFill/>
                </a:ln>
              </p:spPr>
              <p:txBody>
                <a:bodyPr/>
                <a:lstStyle/>
                <a:p>
                  <a:r>
                    <a:rPr lang="en-IT">
                      <a:noFill/>
                    </a:rPr>
                    <a:t> </a:t>
                  </a:r>
                </a:p>
              </p:txBody>
            </p:sp>
          </mc:Fallback>
        </mc:AlternateContent>
      </p:grpSp>
      <p:grpSp>
        <p:nvGrpSpPr>
          <p:cNvPr id="110" name="Group 109">
            <a:extLst>
              <a:ext uri="{FF2B5EF4-FFF2-40B4-BE49-F238E27FC236}">
                <a16:creationId xmlns:a16="http://schemas.microsoft.com/office/drawing/2014/main" id="{59A9A68C-310D-4E97-2355-2AD905B3B507}"/>
              </a:ext>
            </a:extLst>
          </p:cNvPr>
          <p:cNvGrpSpPr/>
          <p:nvPr/>
        </p:nvGrpSpPr>
        <p:grpSpPr>
          <a:xfrm>
            <a:off x="8246553" y="3054343"/>
            <a:ext cx="2124675" cy="1153352"/>
            <a:chOff x="1323215" y="3837360"/>
            <a:chExt cx="2124675" cy="1153352"/>
          </a:xfrm>
        </p:grpSpPr>
        <p:cxnSp>
          <p:nvCxnSpPr>
            <p:cNvPr id="111" name="Straight Arrow Connector 110">
              <a:extLst>
                <a:ext uri="{FF2B5EF4-FFF2-40B4-BE49-F238E27FC236}">
                  <a16:creationId xmlns:a16="http://schemas.microsoft.com/office/drawing/2014/main" id="{74F54E9A-99CB-0241-89BA-56F6C2B5DD48}"/>
                </a:ext>
              </a:extLst>
            </p:cNvPr>
            <p:cNvCxnSpPr>
              <a:cxnSpLocks/>
            </p:cNvCxnSpPr>
            <p:nvPr/>
          </p:nvCxnSpPr>
          <p:spPr>
            <a:xfrm>
              <a:off x="1323215" y="4501351"/>
              <a:ext cx="1778977" cy="489361"/>
            </a:xfrm>
            <a:prstGeom prst="straightConnector1">
              <a:avLst/>
            </a:prstGeom>
            <a:ln w="22225">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21B790A0-1D95-FB1B-9A18-89A91D3B61C5}"/>
                </a:ext>
              </a:extLst>
            </p:cNvPr>
            <p:cNvCxnSpPr>
              <a:cxnSpLocks/>
            </p:cNvCxnSpPr>
            <p:nvPr/>
          </p:nvCxnSpPr>
          <p:spPr>
            <a:xfrm flipV="1">
              <a:off x="1323215" y="3840282"/>
              <a:ext cx="2124675" cy="671783"/>
            </a:xfrm>
            <a:prstGeom prst="straightConnector1">
              <a:avLst/>
            </a:prstGeom>
            <a:ln w="12700">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3" name="Oval 112">
                  <a:extLst>
                    <a:ext uri="{FF2B5EF4-FFF2-40B4-BE49-F238E27FC236}">
                      <a16:creationId xmlns:a16="http://schemas.microsoft.com/office/drawing/2014/main" id="{E98F6611-DF7A-4630-5577-5D7FBD0EB79B}"/>
                    </a:ext>
                  </a:extLst>
                </p:cNvPr>
                <p:cNvSpPr>
                  <a:spLocks noChangeAspect="1"/>
                </p:cNvSpPr>
                <p:nvPr/>
              </p:nvSpPr>
              <p:spPr>
                <a:xfrm>
                  <a:off x="3135636" y="3837360"/>
                  <a:ext cx="203880" cy="203880"/>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acc>
                          <m:accPr>
                            <m:chr m:val="̅"/>
                            <m:ctrlPr>
                              <a:rPr lang="en-IT" sz="1400" b="1" i="1" smtClean="0">
                                <a:latin typeface="Cambria Math" panose="02040503050406030204" pitchFamily="18" charset="0"/>
                              </a:rPr>
                            </m:ctrlPr>
                          </m:accPr>
                          <m:e>
                            <m:r>
                              <a:rPr lang="en-IT" sz="1400" b="1" i="1">
                                <a:latin typeface="Cambria Math" panose="02040503050406030204" pitchFamily="18" charset="0"/>
                                <a:ea typeface="Cambria Math" panose="02040503050406030204" pitchFamily="18" charset="0"/>
                              </a:rPr>
                              <m:t>𝝂</m:t>
                            </m:r>
                          </m:e>
                        </m:acc>
                      </m:oMath>
                    </m:oMathPara>
                  </a14:m>
                  <a:endParaRPr lang="en-IT" sz="1400" b="1" dirty="0"/>
                </a:p>
              </p:txBody>
            </p:sp>
          </mc:Choice>
          <mc:Fallback xmlns="">
            <p:sp>
              <p:nvSpPr>
                <p:cNvPr id="18" name="Oval 17">
                  <a:extLst>
                    <a:ext uri="{FF2B5EF4-FFF2-40B4-BE49-F238E27FC236}">
                      <a16:creationId xmlns:a16="http://schemas.microsoft.com/office/drawing/2014/main" id="{735D3412-213E-0DEE-1460-3995CDF2E9AF}"/>
                    </a:ext>
                  </a:extLst>
                </p:cNvPr>
                <p:cNvSpPr>
                  <a:spLocks noRot="1" noChangeAspect="1" noMove="1" noResize="1" noEditPoints="1" noAdjustHandles="1" noChangeArrowheads="1" noChangeShapeType="1" noTextEdit="1"/>
                </p:cNvSpPr>
                <p:nvPr/>
              </p:nvSpPr>
              <p:spPr>
                <a:xfrm>
                  <a:off x="3135636" y="3837360"/>
                  <a:ext cx="203880" cy="203880"/>
                </a:xfrm>
                <a:prstGeom prst="ellipse">
                  <a:avLst/>
                </a:prstGeom>
                <a:blipFill>
                  <a:blip r:embed="rId15"/>
                  <a:stretch>
                    <a:fillRect l="-26316" b="-2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4" name="Oval 113">
                  <a:extLst>
                    <a:ext uri="{FF2B5EF4-FFF2-40B4-BE49-F238E27FC236}">
                      <a16:creationId xmlns:a16="http://schemas.microsoft.com/office/drawing/2014/main" id="{5D597CD6-0265-E5B8-C0B3-3D1BEE9C460C}"/>
                    </a:ext>
                  </a:extLst>
                </p:cNvPr>
                <p:cNvSpPr>
                  <a:spLocks noChangeAspect="1"/>
                </p:cNvSpPr>
                <p:nvPr/>
              </p:nvSpPr>
              <p:spPr>
                <a:xfrm>
                  <a:off x="2312729" y="4727676"/>
                  <a:ext cx="203880" cy="203880"/>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21" name="Oval 20">
                  <a:extLst>
                    <a:ext uri="{FF2B5EF4-FFF2-40B4-BE49-F238E27FC236}">
                      <a16:creationId xmlns:a16="http://schemas.microsoft.com/office/drawing/2014/main" id="{F0CC7073-450C-8A55-9CBA-3FDEA8C9E118}"/>
                    </a:ext>
                  </a:extLst>
                </p:cNvPr>
                <p:cNvSpPr>
                  <a:spLocks noRot="1" noChangeAspect="1" noMove="1" noResize="1" noEditPoints="1" noAdjustHandles="1" noChangeArrowheads="1" noChangeShapeType="1" noTextEdit="1"/>
                </p:cNvSpPr>
                <p:nvPr/>
              </p:nvSpPr>
              <p:spPr>
                <a:xfrm>
                  <a:off x="2312729" y="4727676"/>
                  <a:ext cx="203880" cy="203880"/>
                </a:xfrm>
                <a:prstGeom prst="ellipse">
                  <a:avLst/>
                </a:prstGeom>
                <a:blipFill>
                  <a:blip r:embed="rId16"/>
                  <a:stretch>
                    <a:fillRect l="-50000" t="-5263" r="-5000" b="-31579"/>
                  </a:stretch>
                </a:blipFill>
                <a:ln>
                  <a:noFill/>
                </a:ln>
              </p:spPr>
              <p:txBody>
                <a:bodyPr/>
                <a:lstStyle/>
                <a:p>
                  <a:r>
                    <a:rPr lang="en-IT">
                      <a:noFill/>
                    </a:rPr>
                    <a:t> </a:t>
                  </a:r>
                </a:p>
              </p:txBody>
            </p:sp>
          </mc:Fallback>
        </mc:AlternateContent>
      </p:grpSp>
      <p:pic>
        <p:nvPicPr>
          <p:cNvPr id="115" name="Picture 114" descr="A group of orange balloons&#10;&#10;Description automatically generated">
            <a:extLst>
              <a:ext uri="{FF2B5EF4-FFF2-40B4-BE49-F238E27FC236}">
                <a16:creationId xmlns:a16="http://schemas.microsoft.com/office/drawing/2014/main" id="{C94FCB66-BC1E-33A2-A189-B8A6E81A27DD}"/>
              </a:ext>
            </a:extLst>
          </p:cNvPr>
          <p:cNvPicPr>
            <a:picLocks noChangeAspect="1"/>
          </p:cNvPicPr>
          <p:nvPr/>
        </p:nvPicPr>
        <p:blipFill rotWithShape="1">
          <a:blip r:embed="rId17"/>
          <a:srcRect t="29674" b="30373"/>
          <a:stretch/>
        </p:blipFill>
        <p:spPr>
          <a:xfrm rot="5400000">
            <a:off x="7068695" y="3720324"/>
            <a:ext cx="1867930" cy="761503"/>
          </a:xfrm>
          <a:prstGeom prst="rect">
            <a:avLst/>
          </a:prstGeom>
          <a:effectLst>
            <a:softEdge rad="12700"/>
          </a:effectLst>
        </p:spPr>
      </p:pic>
      <p:sp>
        <p:nvSpPr>
          <p:cNvPr id="119" name="TextBox 118">
            <a:extLst>
              <a:ext uri="{FF2B5EF4-FFF2-40B4-BE49-F238E27FC236}">
                <a16:creationId xmlns:a16="http://schemas.microsoft.com/office/drawing/2014/main" id="{67696EFC-D126-5001-6890-7DF1EEADC4AA}"/>
              </a:ext>
            </a:extLst>
          </p:cNvPr>
          <p:cNvSpPr txBox="1"/>
          <p:nvPr/>
        </p:nvSpPr>
        <p:spPr>
          <a:xfrm>
            <a:off x="58988" y="5120468"/>
            <a:ext cx="7534176" cy="1015663"/>
          </a:xfrm>
          <a:prstGeom prst="rect">
            <a:avLst/>
          </a:prstGeom>
          <a:noFill/>
        </p:spPr>
        <p:txBody>
          <a:bodyPr wrap="square">
            <a:spAutoFit/>
          </a:bodyPr>
          <a:lstStyle/>
          <a:p>
            <a:pPr marL="285750" indent="-285750">
              <a:buClr>
                <a:schemeClr val="accent5">
                  <a:lumMod val="75000"/>
                </a:schemeClr>
              </a:buClr>
              <a:buFont typeface="System Font Regular"/>
              <a:buChar char="➺"/>
            </a:pPr>
            <a:r>
              <a:rPr lang="en-US" sz="2000" b="1" dirty="0">
                <a:latin typeface="Chalkboard" panose="03050602040202020205" pitchFamily="66" charset="77"/>
              </a:rPr>
              <a:t>High concentration </a:t>
            </a:r>
            <a:r>
              <a:rPr lang="en-US" sz="2000" dirty="0">
                <a:latin typeface="Chalkboard" panose="03050602040202020205" pitchFamily="66" charset="77"/>
              </a:rPr>
              <a:t>of tritium for high event rate </a:t>
            </a:r>
          </a:p>
          <a:p>
            <a:pPr marL="285750" indent="-285750">
              <a:buClr>
                <a:schemeClr val="accent5">
                  <a:lumMod val="75000"/>
                </a:schemeClr>
              </a:buClr>
              <a:buFont typeface="System Font Regular"/>
              <a:buChar char="➺"/>
            </a:pPr>
            <a:r>
              <a:rPr lang="en-US" sz="2000" b="1" dirty="0">
                <a:latin typeface="Chalkboard" panose="03050602040202020205" pitchFamily="66" charset="77"/>
              </a:rPr>
              <a:t>High exposure </a:t>
            </a:r>
            <a:r>
              <a:rPr lang="en-US" sz="2000" dirty="0">
                <a:latin typeface="Chalkboard" panose="03050602040202020205" pitchFamily="66" charset="77"/>
              </a:rPr>
              <a:t>of tritium for efficient e</a:t>
            </a:r>
            <a:r>
              <a:rPr lang="en-US" sz="2000" baseline="30000" dirty="0">
                <a:latin typeface="Chalkboard" panose="03050602040202020205" pitchFamily="66" charset="77"/>
              </a:rPr>
              <a:t>- </a:t>
            </a:r>
            <a:r>
              <a:rPr lang="en-US" sz="2000" dirty="0">
                <a:latin typeface="Chalkboard" panose="03050602040202020205" pitchFamily="66" charset="77"/>
              </a:rPr>
              <a:t>collection</a:t>
            </a:r>
          </a:p>
          <a:p>
            <a:pPr marL="285750" indent="-285750">
              <a:buClr>
                <a:schemeClr val="accent5">
                  <a:lumMod val="75000"/>
                </a:schemeClr>
              </a:buClr>
              <a:buFont typeface="System Font Regular"/>
              <a:buChar char="➺"/>
            </a:pPr>
            <a:r>
              <a:rPr lang="en-US" sz="2000" b="1" dirty="0">
                <a:latin typeface="Chalkboard" panose="03050602040202020205" pitchFamily="66" charset="77"/>
              </a:rPr>
              <a:t>Conducting material </a:t>
            </a:r>
            <a:r>
              <a:rPr lang="en-US" sz="2000" dirty="0">
                <a:latin typeface="Chalkboard" panose="03050602040202020205" pitchFamily="66" charset="77"/>
              </a:rPr>
              <a:t>for accuracy in energy measurement</a:t>
            </a:r>
          </a:p>
        </p:txBody>
      </p:sp>
      <p:sp>
        <p:nvSpPr>
          <p:cNvPr id="120" name="TextBox 119">
            <a:extLst>
              <a:ext uri="{FF2B5EF4-FFF2-40B4-BE49-F238E27FC236}">
                <a16:creationId xmlns:a16="http://schemas.microsoft.com/office/drawing/2014/main" id="{53F50ED2-61EC-88C8-A862-A180723A408A}"/>
              </a:ext>
            </a:extLst>
          </p:cNvPr>
          <p:cNvSpPr txBox="1"/>
          <p:nvPr/>
        </p:nvSpPr>
        <p:spPr>
          <a:xfrm>
            <a:off x="111390" y="4710961"/>
            <a:ext cx="3035989" cy="461665"/>
          </a:xfrm>
          <a:prstGeom prst="rect">
            <a:avLst/>
          </a:prstGeom>
          <a:noFill/>
        </p:spPr>
        <p:txBody>
          <a:bodyPr wrap="square">
            <a:spAutoFit/>
          </a:bodyPr>
          <a:lstStyle/>
          <a:p>
            <a:pPr>
              <a:buClr>
                <a:schemeClr val="accent5">
                  <a:lumMod val="75000"/>
                </a:schemeClr>
              </a:buClr>
            </a:pPr>
            <a:r>
              <a:rPr lang="en-US" sz="2400" dirty="0">
                <a:latin typeface="Chalkboard" panose="03050602040202020205" pitchFamily="66" charset="77"/>
              </a:rPr>
              <a:t>The detector needs </a:t>
            </a:r>
          </a:p>
        </p:txBody>
      </p:sp>
      <p:sp>
        <p:nvSpPr>
          <p:cNvPr id="121" name="TextBox 120">
            <a:extLst>
              <a:ext uri="{FF2B5EF4-FFF2-40B4-BE49-F238E27FC236}">
                <a16:creationId xmlns:a16="http://schemas.microsoft.com/office/drawing/2014/main" id="{D6DE3606-A902-83ED-9D2F-D79B633C563A}"/>
              </a:ext>
            </a:extLst>
          </p:cNvPr>
          <p:cNvSpPr txBox="1"/>
          <p:nvPr/>
        </p:nvSpPr>
        <p:spPr>
          <a:xfrm>
            <a:off x="7841308" y="5340021"/>
            <a:ext cx="2302457" cy="954107"/>
          </a:xfrm>
          <a:prstGeom prst="rect">
            <a:avLst/>
          </a:prstGeom>
          <a:noFill/>
        </p:spPr>
        <p:txBody>
          <a:bodyPr wrap="square">
            <a:spAutoFit/>
          </a:bodyPr>
          <a:lstStyle/>
          <a:p>
            <a:pPr>
              <a:buClr>
                <a:schemeClr val="accent5">
                  <a:lumMod val="75000"/>
                </a:schemeClr>
              </a:buClr>
            </a:pPr>
            <a:r>
              <a:rPr lang="en-US" sz="2800" b="1" dirty="0">
                <a:solidFill>
                  <a:srgbClr val="0070C0"/>
                </a:solidFill>
                <a:latin typeface="Chalkboard" panose="03050602040202020205" pitchFamily="66" charset="77"/>
              </a:rPr>
              <a:t>Tritium on graphene</a:t>
            </a:r>
            <a:r>
              <a:rPr lang="en-US" sz="2800" dirty="0">
                <a:solidFill>
                  <a:srgbClr val="0070C0"/>
                </a:solidFill>
                <a:latin typeface="Chalkboard" panose="03050602040202020205" pitchFamily="66" charset="77"/>
              </a:rPr>
              <a:t>!</a:t>
            </a:r>
          </a:p>
        </p:txBody>
      </p:sp>
      <p:grpSp>
        <p:nvGrpSpPr>
          <p:cNvPr id="5" name="Group 4">
            <a:extLst>
              <a:ext uri="{FF2B5EF4-FFF2-40B4-BE49-F238E27FC236}">
                <a16:creationId xmlns:a16="http://schemas.microsoft.com/office/drawing/2014/main" id="{A29AD70A-6844-11B6-48A6-9E86439960E8}"/>
              </a:ext>
            </a:extLst>
          </p:cNvPr>
          <p:cNvGrpSpPr/>
          <p:nvPr/>
        </p:nvGrpSpPr>
        <p:grpSpPr>
          <a:xfrm>
            <a:off x="7466857" y="840208"/>
            <a:ext cx="3342757" cy="2163335"/>
            <a:chOff x="7466857" y="1208700"/>
            <a:chExt cx="3342757" cy="2163335"/>
          </a:xfrm>
        </p:grpSpPr>
        <p:sp>
          <p:nvSpPr>
            <p:cNvPr id="73" name="Freeform 72">
              <a:extLst>
                <a:ext uri="{FF2B5EF4-FFF2-40B4-BE49-F238E27FC236}">
                  <a16:creationId xmlns:a16="http://schemas.microsoft.com/office/drawing/2014/main" id="{54355776-1C28-05DC-FDB7-327AEAE2EE18}"/>
                </a:ext>
              </a:extLst>
            </p:cNvPr>
            <p:cNvSpPr/>
            <p:nvPr/>
          </p:nvSpPr>
          <p:spPr>
            <a:xfrm>
              <a:off x="7466857" y="1288978"/>
              <a:ext cx="1564828" cy="1620597"/>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3492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5" name="Freeform 74">
              <a:extLst>
                <a:ext uri="{FF2B5EF4-FFF2-40B4-BE49-F238E27FC236}">
                  <a16:creationId xmlns:a16="http://schemas.microsoft.com/office/drawing/2014/main" id="{E5FC5D9E-EB62-417E-197B-0CBA5754C832}"/>
                </a:ext>
              </a:extLst>
            </p:cNvPr>
            <p:cNvSpPr/>
            <p:nvPr/>
          </p:nvSpPr>
          <p:spPr>
            <a:xfrm>
              <a:off x="10303988" y="1208700"/>
              <a:ext cx="505626" cy="1698439"/>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83" name="Group 82">
              <a:extLst>
                <a:ext uri="{FF2B5EF4-FFF2-40B4-BE49-F238E27FC236}">
                  <a16:creationId xmlns:a16="http://schemas.microsoft.com/office/drawing/2014/main" id="{472166AF-536C-9B80-7FE0-8F4AE045A5C2}"/>
                </a:ext>
              </a:extLst>
            </p:cNvPr>
            <p:cNvGrpSpPr/>
            <p:nvPr/>
          </p:nvGrpSpPr>
          <p:grpSpPr>
            <a:xfrm>
              <a:off x="8998588" y="2972748"/>
              <a:ext cx="1558213" cy="399287"/>
              <a:chOff x="9266032" y="3910524"/>
              <a:chExt cx="1801641" cy="461665"/>
            </a:xfrm>
          </p:grpSpPr>
          <p:cxnSp>
            <p:nvCxnSpPr>
              <p:cNvPr id="78" name="Straight Arrow Connector 77">
                <a:extLst>
                  <a:ext uri="{FF2B5EF4-FFF2-40B4-BE49-F238E27FC236}">
                    <a16:creationId xmlns:a16="http://schemas.microsoft.com/office/drawing/2014/main" id="{118F8A63-D76C-C90D-8678-EF08533181F7}"/>
                  </a:ext>
                </a:extLst>
              </p:cNvPr>
              <p:cNvCxnSpPr>
                <a:cxnSpLocks/>
              </p:cNvCxnSpPr>
              <p:nvPr/>
            </p:nvCxnSpPr>
            <p:spPr>
              <a:xfrm>
                <a:off x="9266032" y="3964988"/>
                <a:ext cx="180164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6D92BB4-926B-14F1-5239-7F27822D6798}"/>
                  </a:ext>
                </a:extLst>
              </p:cNvPr>
              <p:cNvSpPr txBox="1"/>
              <p:nvPr/>
            </p:nvSpPr>
            <p:spPr>
              <a:xfrm>
                <a:off x="9830110" y="3910524"/>
                <a:ext cx="710451" cy="461665"/>
              </a:xfrm>
              <a:prstGeom prst="rect">
                <a:avLst/>
              </a:prstGeom>
              <a:noFill/>
            </p:spPr>
            <p:txBody>
              <a:bodyPr wrap="none" rtlCol="0">
                <a:spAutoFit/>
              </a:bodyPr>
              <a:lstStyle/>
              <a:p>
                <a:r>
                  <a:rPr lang="en-IT" sz="2400" dirty="0">
                    <a:latin typeface="Cambria Math" panose="02040503050406030204" pitchFamily="18" charset="0"/>
                    <a:ea typeface="Cambria Math" panose="02040503050406030204" pitchFamily="18" charset="0"/>
                  </a:rPr>
                  <a:t>2m</a:t>
                </a:r>
                <a:r>
                  <a:rPr lang="en-IT" sz="2400" baseline="-25000" dirty="0">
                    <a:latin typeface="Cambria Math" panose="02040503050406030204" pitchFamily="18" charset="0"/>
                    <a:ea typeface="Cambria Math" panose="02040503050406030204" pitchFamily="18" charset="0"/>
                  </a:rPr>
                  <a:t>ν</a:t>
                </a:r>
              </a:p>
            </p:txBody>
          </p:sp>
        </p:grpSp>
      </p:grpSp>
      <p:sp>
        <p:nvSpPr>
          <p:cNvPr id="6" name="TextBox 5">
            <a:extLst>
              <a:ext uri="{FF2B5EF4-FFF2-40B4-BE49-F238E27FC236}">
                <a16:creationId xmlns:a16="http://schemas.microsoft.com/office/drawing/2014/main" id="{ADD60BD6-763A-7BAA-7B2E-3A7B398C3B49}"/>
              </a:ext>
            </a:extLst>
          </p:cNvPr>
          <p:cNvSpPr txBox="1"/>
          <p:nvPr/>
        </p:nvSpPr>
        <p:spPr>
          <a:xfrm>
            <a:off x="10638680" y="843227"/>
            <a:ext cx="814647" cy="400110"/>
          </a:xfrm>
          <a:prstGeom prst="rect">
            <a:avLst/>
          </a:prstGeom>
          <a:noFill/>
        </p:spPr>
        <p:txBody>
          <a:bodyPr wrap="none" rtlCol="0">
            <a:spAutoFit/>
          </a:bodyPr>
          <a:lstStyle/>
          <a:p>
            <a:r>
              <a:rPr lang="en-GB" sz="2000" dirty="0">
                <a:latin typeface="Cambria Math" panose="02040503050406030204" pitchFamily="18" charset="0"/>
                <a:ea typeface="Cambria Math" panose="02040503050406030204" pitchFamily="18" charset="0"/>
              </a:rPr>
              <a:t>m</a:t>
            </a:r>
            <a:r>
              <a:rPr lang="en-IT" sz="2000" baseline="-25000" dirty="0">
                <a:latin typeface="Cambria Math" panose="02040503050406030204" pitchFamily="18" charset="0"/>
                <a:ea typeface="Cambria Math" panose="02040503050406030204" pitchFamily="18" charset="0"/>
              </a:rPr>
              <a:t>ν</a:t>
            </a:r>
            <a:r>
              <a:rPr lang="en-IT" sz="2000" dirty="0">
                <a:latin typeface="Cambria Math" panose="02040503050406030204" pitchFamily="18" charset="0"/>
                <a:ea typeface="Cambria Math" panose="02040503050406030204" pitchFamily="18" charset="0"/>
              </a:rPr>
              <a:t>≠0</a:t>
            </a:r>
          </a:p>
        </p:txBody>
      </p:sp>
      <p:pic>
        <p:nvPicPr>
          <p:cNvPr id="10" name="Picture 9" descr="A white logo with black background&#10;&#10;Description automatically generated">
            <a:extLst>
              <a:ext uri="{FF2B5EF4-FFF2-40B4-BE49-F238E27FC236}">
                <a16:creationId xmlns:a16="http://schemas.microsoft.com/office/drawing/2014/main" id="{C0030985-F7B7-1520-004D-8007521446EC}"/>
              </a:ext>
            </a:extLst>
          </p:cNvPr>
          <p:cNvPicPr>
            <a:picLocks noChangeAspect="1"/>
          </p:cNvPicPr>
          <p:nvPr/>
        </p:nvPicPr>
        <p:blipFill>
          <a:blip r:embed="rId18">
            <a:duotone>
              <a:prstClr val="black"/>
              <a:schemeClr val="accent1">
                <a:tint val="45000"/>
                <a:satMod val="400000"/>
              </a:schemeClr>
            </a:duotone>
            <a:extLst>
              <a:ext uri="{BEBA8EAE-BF5A-486C-A8C5-ECC9F3942E4B}">
                <a14:imgProps xmlns:a14="http://schemas.microsoft.com/office/drawing/2010/main">
                  <a14:imgLayer r:embed="rId19">
                    <a14:imgEffect>
                      <a14:colorTemperature colorTemp="11200"/>
                    </a14:imgEffect>
                  </a14:imgLayer>
                </a14:imgProps>
              </a:ext>
            </a:extLst>
          </a:blip>
          <a:stretch>
            <a:fillRect/>
          </a:stretch>
        </p:blipFill>
        <p:spPr>
          <a:xfrm>
            <a:off x="9882035" y="5346564"/>
            <a:ext cx="1698711" cy="1006968"/>
          </a:xfrm>
          <a:prstGeom prst="rect">
            <a:avLst/>
          </a:prstGeom>
          <a:effectLst>
            <a:glow>
              <a:schemeClr val="tx1">
                <a:alpha val="82458"/>
              </a:schemeClr>
            </a:glow>
          </a:effectLst>
        </p:spPr>
      </p:pic>
    </p:spTree>
    <p:extLst>
      <p:ext uri="{BB962C8B-B14F-4D97-AF65-F5344CB8AC3E}">
        <p14:creationId xmlns:p14="http://schemas.microsoft.com/office/powerpoint/2010/main" val="1390720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fade">
                                      <p:cBhvr>
                                        <p:cTn id="14" dur="500"/>
                                        <p:tgtEl>
                                          <p:spTgt spid="8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500"/>
                                        <p:tgtEl>
                                          <p:spTgt spid="119"/>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par>
                                <p:cTn id="28" presetID="10" presetClass="entr" presetSubtype="0" fill="hold" nodeType="with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fade">
                                      <p:cBhvr>
                                        <p:cTn id="30" dur="500"/>
                                        <p:tgtEl>
                                          <p:spTgt spid="115"/>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left)">
                                      <p:cBhvr>
                                        <p:cTn id="34" dur="500"/>
                                        <p:tgtEl>
                                          <p:spTgt spid="105"/>
                                        </p:tgtEl>
                                      </p:cBhvr>
                                    </p:animEffect>
                                  </p:childTnLst>
                                </p:cTn>
                              </p:par>
                              <p:par>
                                <p:cTn id="35" presetID="22" presetClass="entr" presetSubtype="8" fill="hold" nodeType="with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wipe(left)">
                                      <p:cBhvr>
                                        <p:cTn id="37" dur="500"/>
                                        <p:tgtEl>
                                          <p:spTgt spid="110"/>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wipe(left)">
                                      <p:cBhvr>
                                        <p:cTn id="41" dur="500"/>
                                        <p:tgtEl>
                                          <p:spTgt spid="88"/>
                                        </p:tgtEl>
                                      </p:cBhvr>
                                    </p:animEffect>
                                  </p:childTnLst>
                                </p:cTn>
                              </p:par>
                              <p:par>
                                <p:cTn id="42" presetID="22" presetClass="entr" presetSubtype="4" fill="hold" nodeType="with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wipe(down)">
                                      <p:cBhvr>
                                        <p:cTn id="44" dur="500"/>
                                        <p:tgtEl>
                                          <p:spTgt spid="10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fade">
                                      <p:cBhvr>
                                        <p:cTn id="49" dur="500"/>
                                        <p:tgtEl>
                                          <p:spTgt spid="10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fade">
                                      <p:cBhvr>
                                        <p:cTn id="52" dur="500"/>
                                        <p:tgtEl>
                                          <p:spTgt spid="121"/>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100" grpId="0" animBg="1"/>
      <p:bldP spid="119" grpId="0"/>
      <p:bldP spid="120" grpId="0"/>
      <p:bldP spid="121"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89B90-5E68-2E3A-CC70-BCEE7093601D}"/>
              </a:ext>
            </a:extLst>
          </p:cNvPr>
          <p:cNvSpPr txBox="1"/>
          <p:nvPr/>
        </p:nvSpPr>
        <p:spPr>
          <a:xfrm>
            <a:off x="15354" y="34112"/>
            <a:ext cx="4451715"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Tritium on graphene</a:t>
            </a:r>
            <a:endParaRPr lang="en-GB" sz="3200" dirty="0">
              <a:latin typeface="Chalkboard" panose="03050602040202020205" pitchFamily="66" charset="77"/>
            </a:endParaRPr>
          </a:p>
        </p:txBody>
      </p:sp>
      <p:pic>
        <p:nvPicPr>
          <p:cNvPr id="3" name="Picture 2" descr="A network of orange spheres&#10;&#10;Description automatically generated">
            <a:extLst>
              <a:ext uri="{FF2B5EF4-FFF2-40B4-BE49-F238E27FC236}">
                <a16:creationId xmlns:a16="http://schemas.microsoft.com/office/drawing/2014/main" id="{4A3E0858-17C1-E91C-EB9B-5750FB73E17E}"/>
              </a:ext>
            </a:extLst>
          </p:cNvPr>
          <p:cNvPicPr>
            <a:picLocks noChangeAspect="1"/>
          </p:cNvPicPr>
          <p:nvPr/>
        </p:nvPicPr>
        <p:blipFill rotWithShape="1">
          <a:blip r:embed="rId2"/>
          <a:srcRect l="19" t="24214" r="-575" b="17758"/>
          <a:stretch/>
        </p:blipFill>
        <p:spPr>
          <a:xfrm>
            <a:off x="9403214" y="-6749"/>
            <a:ext cx="2850533" cy="1678492"/>
          </a:xfrm>
          <a:prstGeom prst="rect">
            <a:avLst/>
          </a:prstGeom>
          <a:ln>
            <a:noFill/>
          </a:ln>
          <a:effectLst>
            <a:softEdge rad="112500"/>
          </a:effectLst>
        </p:spPr>
      </p:pic>
      <p:sp>
        <p:nvSpPr>
          <p:cNvPr id="28" name="TextBox 27">
            <a:extLst>
              <a:ext uri="{FF2B5EF4-FFF2-40B4-BE49-F238E27FC236}">
                <a16:creationId xmlns:a16="http://schemas.microsoft.com/office/drawing/2014/main" id="{61004081-760E-F537-8A60-01771C98C7E8}"/>
              </a:ext>
            </a:extLst>
          </p:cNvPr>
          <p:cNvSpPr txBox="1"/>
          <p:nvPr/>
        </p:nvSpPr>
        <p:spPr>
          <a:xfrm>
            <a:off x="0" y="643296"/>
            <a:ext cx="5890771" cy="830997"/>
          </a:xfrm>
          <a:prstGeom prst="rect">
            <a:avLst/>
          </a:prstGeom>
          <a:noFill/>
        </p:spPr>
        <p:txBody>
          <a:bodyPr wrap="square">
            <a:spAutoFit/>
          </a:bodyPr>
          <a:lstStyle/>
          <a:p>
            <a:pPr marL="285750" indent="-285750">
              <a:buClr>
                <a:schemeClr val="accent5">
                  <a:lumMod val="75000"/>
                </a:schemeClr>
              </a:buClr>
              <a:buFont typeface="System Font Regular"/>
              <a:buChar char="➺"/>
            </a:pPr>
            <a:r>
              <a:rPr lang="en-US" sz="1600" b="1" dirty="0">
                <a:latin typeface="Chalkboard" panose="03050602040202020205" pitchFamily="66" charset="77"/>
              </a:rPr>
              <a:t>High concentration </a:t>
            </a:r>
            <a:r>
              <a:rPr lang="en-US" sz="1600" dirty="0">
                <a:latin typeface="Chalkboard" panose="03050602040202020205" pitchFamily="66" charset="77"/>
              </a:rPr>
              <a:t>of tritium for high event rate </a:t>
            </a:r>
          </a:p>
          <a:p>
            <a:pPr marL="285750" indent="-285750">
              <a:buClr>
                <a:schemeClr val="accent5">
                  <a:lumMod val="75000"/>
                </a:schemeClr>
              </a:buClr>
              <a:buFont typeface="System Font Regular"/>
              <a:buChar char="➺"/>
            </a:pPr>
            <a:r>
              <a:rPr lang="en-US" sz="1600" b="1" dirty="0">
                <a:latin typeface="Chalkboard" panose="03050602040202020205" pitchFamily="66" charset="77"/>
              </a:rPr>
              <a:t>High exposure </a:t>
            </a:r>
            <a:r>
              <a:rPr lang="en-US" sz="1600" dirty="0">
                <a:latin typeface="Chalkboard" panose="03050602040202020205" pitchFamily="66" charset="77"/>
              </a:rPr>
              <a:t>of tritium for efficient e</a:t>
            </a:r>
            <a:r>
              <a:rPr lang="en-US" sz="1600" baseline="30000" dirty="0">
                <a:latin typeface="Chalkboard" panose="03050602040202020205" pitchFamily="66" charset="77"/>
              </a:rPr>
              <a:t>- </a:t>
            </a:r>
            <a:r>
              <a:rPr lang="en-US" sz="1600" dirty="0">
                <a:latin typeface="Chalkboard" panose="03050602040202020205" pitchFamily="66" charset="77"/>
              </a:rPr>
              <a:t>collection</a:t>
            </a:r>
          </a:p>
          <a:p>
            <a:pPr marL="285750" indent="-285750">
              <a:buClr>
                <a:schemeClr val="accent5">
                  <a:lumMod val="75000"/>
                </a:schemeClr>
              </a:buClr>
              <a:buFont typeface="System Font Regular"/>
              <a:buChar char="➺"/>
            </a:pPr>
            <a:r>
              <a:rPr lang="en-US" sz="1600" b="1" dirty="0">
                <a:latin typeface="Chalkboard" panose="03050602040202020205" pitchFamily="66" charset="77"/>
              </a:rPr>
              <a:t>Conducting material </a:t>
            </a:r>
            <a:r>
              <a:rPr lang="en-US" sz="1600" dirty="0">
                <a:latin typeface="Chalkboard" panose="03050602040202020205" pitchFamily="66" charset="77"/>
              </a:rPr>
              <a:t>for accuracy in energy measurement</a:t>
            </a:r>
          </a:p>
        </p:txBody>
      </p:sp>
      <p:sp>
        <p:nvSpPr>
          <p:cNvPr id="31" name="TextBox 30">
            <a:extLst>
              <a:ext uri="{FF2B5EF4-FFF2-40B4-BE49-F238E27FC236}">
                <a16:creationId xmlns:a16="http://schemas.microsoft.com/office/drawing/2014/main" id="{73B4253C-AB71-2139-07AF-BE7CDEB54655}"/>
              </a:ext>
            </a:extLst>
          </p:cNvPr>
          <p:cNvSpPr txBox="1"/>
          <p:nvPr/>
        </p:nvSpPr>
        <p:spPr>
          <a:xfrm>
            <a:off x="5971759" y="261276"/>
            <a:ext cx="3384940" cy="584775"/>
          </a:xfrm>
          <a:prstGeom prst="rect">
            <a:avLst/>
          </a:prstGeom>
          <a:noFill/>
        </p:spPr>
        <p:txBody>
          <a:bodyPr wrap="square">
            <a:spAutoFit/>
          </a:bodyPr>
          <a:lstStyle/>
          <a:p>
            <a:r>
              <a:rPr lang="en-US" sz="1600" dirty="0">
                <a:solidFill>
                  <a:srgbClr val="0070C0"/>
                </a:solidFill>
                <a:latin typeface="Chalkboard" panose="03050602040202020205" pitchFamily="66" charset="77"/>
              </a:rPr>
              <a:t>0.019 </a:t>
            </a:r>
            <a:r>
              <a:rPr lang="en-US" sz="1600" baseline="0" dirty="0" err="1">
                <a:solidFill>
                  <a:srgbClr val="0070C0"/>
                </a:solidFill>
                <a:latin typeface="Chalkboard" panose="03050602040202020205" pitchFamily="66" charset="77"/>
              </a:rPr>
              <a:t>μ</a:t>
            </a:r>
            <a:r>
              <a:rPr lang="en-US" sz="1600" dirty="0" err="1">
                <a:solidFill>
                  <a:srgbClr val="0070C0"/>
                </a:solidFill>
                <a:latin typeface="Chalkboard" panose="03050602040202020205" pitchFamily="66" charset="77"/>
              </a:rPr>
              <a:t>g</a:t>
            </a:r>
            <a:r>
              <a:rPr lang="en-US" sz="1600" dirty="0">
                <a:solidFill>
                  <a:srgbClr val="0070C0"/>
                </a:solidFill>
                <a:latin typeface="Chalkboard" panose="03050602040202020205" pitchFamily="66" charset="77"/>
              </a:rPr>
              <a:t>/cm</a:t>
            </a:r>
            <a:r>
              <a:rPr lang="en-US" sz="1600" baseline="30000" dirty="0">
                <a:solidFill>
                  <a:srgbClr val="0070C0"/>
                </a:solidFill>
                <a:latin typeface="Chalkboard" panose="03050602040202020205" pitchFamily="66" charset="77"/>
              </a:rPr>
              <a:t>2 </a:t>
            </a:r>
            <a:r>
              <a:rPr lang="en-US" sz="1600" b="0" baseline="0" dirty="0">
                <a:solidFill>
                  <a:srgbClr val="0070C0"/>
                </a:solidFill>
                <a:latin typeface="Chalkboard" panose="03050602040202020205" pitchFamily="66" charset="77"/>
              </a:rPr>
              <a:t>= </a:t>
            </a:r>
            <a:r>
              <a:rPr lang="en-US" sz="1600" b="1" baseline="0" dirty="0">
                <a:solidFill>
                  <a:srgbClr val="0070C0"/>
                </a:solidFill>
                <a:latin typeface="Chalkboard" panose="03050602040202020205" pitchFamily="66" charset="77"/>
              </a:rPr>
              <a:t>0.19mg/m</a:t>
            </a:r>
            <a:r>
              <a:rPr lang="en-US" sz="1600" b="1" baseline="30000" dirty="0">
                <a:solidFill>
                  <a:srgbClr val="0070C0"/>
                </a:solidFill>
                <a:latin typeface="Chalkboard" panose="03050602040202020205" pitchFamily="66" charset="77"/>
              </a:rPr>
              <a:t>2       </a:t>
            </a:r>
            <a:r>
              <a:rPr lang="en-US" sz="1600" b="0" baseline="0" dirty="0">
                <a:solidFill>
                  <a:srgbClr val="0070C0"/>
                </a:solidFill>
                <a:latin typeface="Chalkboard" panose="03050602040202020205" pitchFamily="66" charset="77"/>
              </a:rPr>
              <a:t>0.1g/cm</a:t>
            </a:r>
            <a:r>
              <a:rPr lang="en-US" sz="1600" b="0" baseline="30000" dirty="0">
                <a:solidFill>
                  <a:srgbClr val="0070C0"/>
                </a:solidFill>
                <a:latin typeface="Chalkboard" panose="03050602040202020205" pitchFamily="66" charset="77"/>
              </a:rPr>
              <a:t>3 </a:t>
            </a:r>
            <a:r>
              <a:rPr lang="en-US" sz="1600" b="0" baseline="0" dirty="0">
                <a:solidFill>
                  <a:srgbClr val="0070C0"/>
                </a:solidFill>
                <a:latin typeface="Chalkboard" panose="03050602040202020205" pitchFamily="66" charset="77"/>
              </a:rPr>
              <a:t> </a:t>
            </a:r>
            <a:r>
              <a:rPr lang="en-US" sz="1600" baseline="0" dirty="0">
                <a:solidFill>
                  <a:srgbClr val="0070C0"/>
                </a:solidFill>
                <a:latin typeface="Chalkboard" panose="03050602040202020205" pitchFamily="66" charset="77"/>
              </a:rPr>
              <a:t>= </a:t>
            </a:r>
            <a:r>
              <a:rPr lang="en-US" sz="1600" b="1" baseline="0" dirty="0">
                <a:solidFill>
                  <a:srgbClr val="0070C0"/>
                </a:solidFill>
                <a:latin typeface="Chalkboard" panose="03050602040202020205" pitchFamily="66" charset="77"/>
              </a:rPr>
              <a:t>100 kg/m</a:t>
            </a:r>
            <a:r>
              <a:rPr lang="en-US" sz="1600" b="1" baseline="30000" dirty="0">
                <a:solidFill>
                  <a:srgbClr val="0070C0"/>
                </a:solidFill>
                <a:latin typeface="Chalkboard" panose="03050602040202020205" pitchFamily="66" charset="77"/>
              </a:rPr>
              <a:t>3 </a:t>
            </a:r>
          </a:p>
        </p:txBody>
      </p:sp>
      <p:sp>
        <p:nvSpPr>
          <p:cNvPr id="34" name="TextBox 33">
            <a:extLst>
              <a:ext uri="{FF2B5EF4-FFF2-40B4-BE49-F238E27FC236}">
                <a16:creationId xmlns:a16="http://schemas.microsoft.com/office/drawing/2014/main" id="{4A2F6419-DFAA-2C7A-1FCC-46A72A8E82BA}"/>
              </a:ext>
            </a:extLst>
          </p:cNvPr>
          <p:cNvSpPr txBox="1"/>
          <p:nvPr/>
        </p:nvSpPr>
        <p:spPr>
          <a:xfrm>
            <a:off x="5952640" y="805201"/>
            <a:ext cx="3384940" cy="338554"/>
          </a:xfrm>
          <a:prstGeom prst="rect">
            <a:avLst/>
          </a:prstGeom>
          <a:noFill/>
        </p:spPr>
        <p:txBody>
          <a:bodyPr wrap="square">
            <a:spAutoFit/>
          </a:bodyPr>
          <a:lstStyle/>
          <a:p>
            <a:r>
              <a:rPr lang="en-US" sz="1600" dirty="0">
                <a:solidFill>
                  <a:srgbClr val="0070C0"/>
                </a:solidFill>
                <a:latin typeface="Chalkboard" panose="03050602040202020205" pitchFamily="66" charset="77"/>
              </a:rPr>
              <a:t>Accessible surface </a:t>
            </a:r>
            <a:r>
              <a:rPr lang="en-US" sz="1600" b="1" dirty="0">
                <a:solidFill>
                  <a:srgbClr val="0070C0"/>
                </a:solidFill>
                <a:latin typeface="Chalkboard" panose="03050602040202020205" pitchFamily="66" charset="77"/>
              </a:rPr>
              <a:t>2630 m</a:t>
            </a:r>
            <a:r>
              <a:rPr lang="en-US" sz="1600" b="1" baseline="30000" dirty="0">
                <a:solidFill>
                  <a:srgbClr val="0070C0"/>
                </a:solidFill>
                <a:latin typeface="Chalkboard" panose="03050602040202020205" pitchFamily="66" charset="77"/>
              </a:rPr>
              <a:t>2</a:t>
            </a:r>
            <a:r>
              <a:rPr lang="en-US" sz="1600" b="1" dirty="0">
                <a:solidFill>
                  <a:srgbClr val="0070C0"/>
                </a:solidFill>
                <a:latin typeface="Chalkboard" panose="03050602040202020205" pitchFamily="66" charset="77"/>
              </a:rPr>
              <a:t>/g</a:t>
            </a:r>
            <a:endParaRPr lang="en-US" sz="1600" b="1" baseline="30000" dirty="0">
              <a:solidFill>
                <a:srgbClr val="0070C0"/>
              </a:solidFill>
              <a:latin typeface="Chalkboard" panose="03050602040202020205" pitchFamily="66" charset="77"/>
            </a:endParaRPr>
          </a:p>
        </p:txBody>
      </p:sp>
      <p:sp>
        <p:nvSpPr>
          <p:cNvPr id="36" name="TextBox 35">
            <a:extLst>
              <a:ext uri="{FF2B5EF4-FFF2-40B4-BE49-F238E27FC236}">
                <a16:creationId xmlns:a16="http://schemas.microsoft.com/office/drawing/2014/main" id="{C8B63CF7-84B2-CFA2-8026-B59A81C453FE}"/>
              </a:ext>
            </a:extLst>
          </p:cNvPr>
          <p:cNvSpPr txBox="1"/>
          <p:nvPr/>
        </p:nvSpPr>
        <p:spPr>
          <a:xfrm>
            <a:off x="5952640" y="1130107"/>
            <a:ext cx="3674133" cy="338554"/>
          </a:xfrm>
          <a:prstGeom prst="rect">
            <a:avLst/>
          </a:prstGeom>
          <a:noFill/>
        </p:spPr>
        <p:txBody>
          <a:bodyPr wrap="square">
            <a:spAutoFit/>
          </a:bodyPr>
          <a:lstStyle/>
          <a:p>
            <a:r>
              <a:rPr lang="en-US" sz="1600" dirty="0">
                <a:solidFill>
                  <a:srgbClr val="0070C0"/>
                </a:solidFill>
                <a:latin typeface="Chalkboard" panose="03050602040202020205" pitchFamily="66" charset="77"/>
              </a:rPr>
              <a:t>High electron mobility </a:t>
            </a:r>
            <a:r>
              <a:rPr lang="en-US" sz="1600" b="1" dirty="0">
                <a:solidFill>
                  <a:srgbClr val="0070C0"/>
                </a:solidFill>
                <a:latin typeface="Chalkboard" panose="03050602040202020205" pitchFamily="66" charset="77"/>
              </a:rPr>
              <a:t>x 1000 of Cu</a:t>
            </a:r>
            <a:endParaRPr lang="en-US" sz="1600" b="1" baseline="30000" dirty="0">
              <a:solidFill>
                <a:srgbClr val="0070C0"/>
              </a:solidFill>
              <a:latin typeface="Chalkboard" panose="03050602040202020205" pitchFamily="66" charset="77"/>
            </a:endParaRPr>
          </a:p>
        </p:txBody>
      </p:sp>
      <p:pic>
        <p:nvPicPr>
          <p:cNvPr id="54" name="Picture 53" descr="A black arrow pointing to a number&#10;&#10;Description automatically generated">
            <a:extLst>
              <a:ext uri="{FF2B5EF4-FFF2-40B4-BE49-F238E27FC236}">
                <a16:creationId xmlns:a16="http://schemas.microsoft.com/office/drawing/2014/main" id="{0B78F41F-151C-2D71-5A49-A6E20ADF698B}"/>
              </a:ext>
            </a:extLst>
          </p:cNvPr>
          <p:cNvPicPr>
            <a:picLocks noChangeAspect="1"/>
          </p:cNvPicPr>
          <p:nvPr/>
        </p:nvPicPr>
        <p:blipFill>
          <a:blip r:embed="rId3"/>
          <a:stretch>
            <a:fillRect/>
          </a:stretch>
        </p:blipFill>
        <p:spPr>
          <a:xfrm>
            <a:off x="10214874" y="2056953"/>
            <a:ext cx="1897554" cy="343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C00000">
                <a:alpha val="40000"/>
              </a:srgbClr>
            </a:outerShdw>
          </a:effectLst>
          <a:scene3d>
            <a:camera prst="orthographicFront"/>
            <a:lightRig rig="twoPt" dir="t">
              <a:rot lat="0" lon="0" rev="7200000"/>
            </a:lightRig>
          </a:scene3d>
          <a:sp3d>
            <a:bevelT w="25400" h="19050"/>
            <a:contourClr>
              <a:srgbClr val="FFFFFF"/>
            </a:contourClr>
          </a:sp3d>
        </p:spPr>
      </p:pic>
      <p:pic>
        <p:nvPicPr>
          <p:cNvPr id="55" name="Picture 54" descr="A black and white symbol&#10;&#10;Description automatically generated with medium confidence">
            <a:extLst>
              <a:ext uri="{FF2B5EF4-FFF2-40B4-BE49-F238E27FC236}">
                <a16:creationId xmlns:a16="http://schemas.microsoft.com/office/drawing/2014/main" id="{63286804-957C-FBD8-74C1-CC0801D0402F}"/>
              </a:ext>
            </a:extLst>
          </p:cNvPr>
          <p:cNvPicPr>
            <a:picLocks noChangeAspect="1"/>
          </p:cNvPicPr>
          <p:nvPr/>
        </p:nvPicPr>
        <p:blipFill rotWithShape="1">
          <a:blip r:embed="rId4"/>
          <a:srcRect l="-2664" r="-2113" b="13078"/>
          <a:stretch/>
        </p:blipFill>
        <p:spPr>
          <a:xfrm>
            <a:off x="10195291" y="2843606"/>
            <a:ext cx="1924809" cy="304153"/>
          </a:xfrm>
          <a:prstGeom prst="rect">
            <a:avLst/>
          </a:prstGeom>
          <a:solidFill>
            <a:srgbClr val="FFFFFF">
              <a:shade val="85000"/>
            </a:srgbClr>
          </a:solidFill>
          <a:ln w="88900" cap="sq">
            <a:solidFill>
              <a:srgbClr val="FFFFFF"/>
            </a:solidFill>
            <a:miter lim="800000"/>
          </a:ln>
          <a:effectLst>
            <a:outerShdw blurRad="55000" dist="18000" dir="5400000" algn="tl" rotWithShape="0">
              <a:schemeClr val="accent5">
                <a:lumMod val="50000"/>
                <a:alpha val="40000"/>
              </a:schemeClr>
            </a:outerShdw>
          </a:effectLst>
          <a:scene3d>
            <a:camera prst="orthographicFront"/>
            <a:lightRig rig="twoPt" dir="t">
              <a:rot lat="0" lon="0" rev="7200000"/>
            </a:lightRig>
          </a:scene3d>
          <a:sp3d>
            <a:bevelT w="25400" h="19050"/>
            <a:contourClr>
              <a:srgbClr val="FFFFFF"/>
            </a:contourClr>
          </a:sp3d>
        </p:spPr>
      </p:pic>
      <p:sp>
        <p:nvSpPr>
          <p:cNvPr id="79" name="TextBox 78">
            <a:extLst>
              <a:ext uri="{FF2B5EF4-FFF2-40B4-BE49-F238E27FC236}">
                <a16:creationId xmlns:a16="http://schemas.microsoft.com/office/drawing/2014/main" id="{6F536DC4-1E6D-E426-4471-1074F9FAF608}"/>
              </a:ext>
            </a:extLst>
          </p:cNvPr>
          <p:cNvSpPr txBox="1"/>
          <p:nvPr/>
        </p:nvSpPr>
        <p:spPr>
          <a:xfrm>
            <a:off x="10100337" y="1717901"/>
            <a:ext cx="2791481" cy="338554"/>
          </a:xfrm>
          <a:prstGeom prst="rect">
            <a:avLst/>
          </a:prstGeom>
          <a:noFill/>
        </p:spPr>
        <p:txBody>
          <a:bodyPr wrap="square">
            <a:spAutoFit/>
          </a:bodyPr>
          <a:lstStyle/>
          <a:p>
            <a:pPr marL="342900" indent="-342900">
              <a:buClr>
                <a:srgbClr val="0091DE"/>
              </a:buClr>
              <a:buFont typeface="Wingdings" pitchFamily="2" charset="2"/>
              <a:buChar char="Ø"/>
            </a:pPr>
            <a:r>
              <a:rPr lang="en-US" sz="1600" dirty="0">
                <a:solidFill>
                  <a:srgbClr val="FF0000"/>
                </a:solidFill>
                <a:latin typeface="Chalkboard" panose="03050602040202020205" pitchFamily="66" charset="77"/>
              </a:rPr>
              <a:t>Neutrino capture</a:t>
            </a:r>
          </a:p>
        </p:txBody>
      </p:sp>
      <p:sp>
        <p:nvSpPr>
          <p:cNvPr id="98" name="TextBox 97">
            <a:extLst>
              <a:ext uri="{FF2B5EF4-FFF2-40B4-BE49-F238E27FC236}">
                <a16:creationId xmlns:a16="http://schemas.microsoft.com/office/drawing/2014/main" id="{7366AF8B-F5F9-6779-EC01-C51759AA9F31}"/>
              </a:ext>
            </a:extLst>
          </p:cNvPr>
          <p:cNvSpPr txBox="1"/>
          <p:nvPr/>
        </p:nvSpPr>
        <p:spPr>
          <a:xfrm>
            <a:off x="10085511" y="2511191"/>
            <a:ext cx="2791481" cy="338554"/>
          </a:xfrm>
          <a:prstGeom prst="rect">
            <a:avLst/>
          </a:prstGeom>
          <a:noFill/>
        </p:spPr>
        <p:txBody>
          <a:bodyPr wrap="square">
            <a:spAutoFit/>
          </a:bodyPr>
          <a:lstStyle/>
          <a:p>
            <a:pPr marL="342900" indent="-342900">
              <a:buClr>
                <a:srgbClr val="0091DE"/>
              </a:buClr>
              <a:buFont typeface="Wingdings" pitchFamily="2" charset="2"/>
              <a:buChar char="Ø"/>
            </a:pPr>
            <a:r>
              <a:rPr lang="en-US" sz="1600" dirty="0">
                <a:solidFill>
                  <a:srgbClr val="018AFF"/>
                </a:solidFill>
                <a:latin typeface="Chalkboard" panose="03050602040202020205" pitchFamily="66" charset="77"/>
              </a:rPr>
              <a:t>Tritium β decay</a:t>
            </a:r>
            <a:endParaRPr lang="en-IT" sz="1600" dirty="0">
              <a:solidFill>
                <a:srgbClr val="018AFF"/>
              </a:solidFill>
              <a:latin typeface="Chalkboard" panose="03050602040202020205" pitchFamily="66" charset="77"/>
            </a:endParaRPr>
          </a:p>
        </p:txBody>
      </p:sp>
      <p:pic>
        <p:nvPicPr>
          <p:cNvPr id="99" name="Picture 98">
            <a:extLst>
              <a:ext uri="{FF2B5EF4-FFF2-40B4-BE49-F238E27FC236}">
                <a16:creationId xmlns:a16="http://schemas.microsoft.com/office/drawing/2014/main" id="{F35836A3-C48D-E3B6-D631-BF1A030298B6}"/>
              </a:ext>
            </a:extLst>
          </p:cNvPr>
          <p:cNvPicPr>
            <a:picLocks noChangeAspect="1"/>
          </p:cNvPicPr>
          <p:nvPr/>
        </p:nvPicPr>
        <p:blipFill rotWithShape="1">
          <a:blip r:embed="rId5"/>
          <a:srcRect l="50605" t="7737" r="-265" b="56281"/>
          <a:stretch/>
        </p:blipFill>
        <p:spPr>
          <a:xfrm>
            <a:off x="282897" y="1558865"/>
            <a:ext cx="1775896" cy="1298841"/>
          </a:xfrm>
          <a:prstGeom prst="rect">
            <a:avLst/>
          </a:prstGeom>
          <a:ln>
            <a:noFill/>
          </a:ln>
          <a:effectLst>
            <a:softEdge rad="112500"/>
          </a:effectLst>
        </p:spPr>
      </p:pic>
      <p:sp>
        <p:nvSpPr>
          <p:cNvPr id="100" name="TextBox 99">
            <a:extLst>
              <a:ext uri="{FF2B5EF4-FFF2-40B4-BE49-F238E27FC236}">
                <a16:creationId xmlns:a16="http://schemas.microsoft.com/office/drawing/2014/main" id="{FF5A054C-D06C-EA87-8F83-BC1CFBD6E384}"/>
              </a:ext>
            </a:extLst>
          </p:cNvPr>
          <p:cNvSpPr txBox="1"/>
          <p:nvPr/>
        </p:nvSpPr>
        <p:spPr>
          <a:xfrm>
            <a:off x="2149311" y="1775925"/>
            <a:ext cx="3071274" cy="984885"/>
          </a:xfrm>
          <a:prstGeom prst="rect">
            <a:avLst/>
          </a:prstGeom>
          <a:noFill/>
        </p:spPr>
        <p:txBody>
          <a:bodyPr wrap="square">
            <a:spAutoFit/>
          </a:bodyPr>
          <a:lstStyle/>
          <a:p>
            <a:pPr>
              <a:buClr>
                <a:schemeClr val="accent5">
                  <a:lumMod val="75000"/>
                </a:schemeClr>
              </a:buClr>
            </a:pPr>
            <a:r>
              <a:rPr lang="en-US" sz="2000" dirty="0">
                <a:latin typeface="Chalkboard" panose="03050602040202020205" pitchFamily="66" charset="77"/>
              </a:rPr>
              <a:t>Nanoporous graphene can be loaded up to 90%</a:t>
            </a:r>
          </a:p>
          <a:p>
            <a:pPr>
              <a:buClr>
                <a:schemeClr val="accent5">
                  <a:lumMod val="75000"/>
                </a:schemeClr>
              </a:buClr>
            </a:pPr>
            <a:r>
              <a:rPr lang="en-US" i="1" dirty="0" err="1">
                <a:latin typeface="Chalkboard" panose="03050602040202020205" pitchFamily="66" charset="77"/>
              </a:rPr>
              <a:t>Betti</a:t>
            </a:r>
            <a:r>
              <a:rPr lang="en-US" i="1" dirty="0">
                <a:latin typeface="Chalkboard" panose="03050602040202020205" pitchFamily="66" charset="77"/>
              </a:rPr>
              <a:t> et al </a:t>
            </a:r>
            <a:r>
              <a:rPr lang="en-US" i="1" dirty="0" err="1">
                <a:latin typeface="Chalkboard" panose="03050602040202020205" pitchFamily="66" charset="77"/>
              </a:rPr>
              <a:t>Nanolett</a:t>
            </a:r>
            <a:r>
              <a:rPr lang="en-US" i="1" dirty="0">
                <a:latin typeface="Chalkboard" panose="03050602040202020205" pitchFamily="66" charset="77"/>
              </a:rPr>
              <a:t> 2024</a:t>
            </a:r>
          </a:p>
        </p:txBody>
      </p:sp>
      <p:sp>
        <p:nvSpPr>
          <p:cNvPr id="101" name="TextBox 100">
            <a:extLst>
              <a:ext uri="{FF2B5EF4-FFF2-40B4-BE49-F238E27FC236}">
                <a16:creationId xmlns:a16="http://schemas.microsoft.com/office/drawing/2014/main" id="{EF084453-8439-505A-7CBF-ACFF07421B47}"/>
              </a:ext>
            </a:extLst>
          </p:cNvPr>
          <p:cNvSpPr txBox="1"/>
          <p:nvPr/>
        </p:nvSpPr>
        <p:spPr>
          <a:xfrm>
            <a:off x="80351" y="3365941"/>
            <a:ext cx="6396705" cy="430887"/>
          </a:xfrm>
          <a:prstGeom prst="rect">
            <a:avLst/>
          </a:prstGeom>
          <a:noFill/>
        </p:spPr>
        <p:txBody>
          <a:bodyPr wrap="square">
            <a:spAutoFit/>
          </a:bodyPr>
          <a:lstStyle/>
          <a:p>
            <a:pPr>
              <a:buClr>
                <a:schemeClr val="accent5">
                  <a:lumMod val="75000"/>
                </a:schemeClr>
              </a:buClr>
            </a:pPr>
            <a:r>
              <a:rPr lang="en-US" sz="2200" dirty="0">
                <a:latin typeface="Chalkboard" panose="03050602040202020205" pitchFamily="66" charset="77"/>
              </a:rPr>
              <a:t>Graphene satisfies the requirements, </a:t>
            </a:r>
            <a:r>
              <a:rPr lang="en-US" sz="2200" b="1" dirty="0">
                <a:latin typeface="Chalkboard" panose="03050602040202020205" pitchFamily="66" charset="77"/>
              </a:rPr>
              <a:t>BUT…</a:t>
            </a: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0EF59AEF-2BD6-2053-4980-72021B65BB3F}"/>
                  </a:ext>
                </a:extLst>
              </p:cNvPr>
              <p:cNvSpPr txBox="1"/>
              <p:nvPr/>
            </p:nvSpPr>
            <p:spPr>
              <a:xfrm>
                <a:off x="64444" y="4364504"/>
                <a:ext cx="11315674" cy="1323439"/>
              </a:xfrm>
              <a:prstGeom prst="rect">
                <a:avLst/>
              </a:prstGeom>
              <a:noFill/>
            </p:spPr>
            <p:txBody>
              <a:bodyPr wrap="square">
                <a:spAutoFit/>
              </a:bodyPr>
              <a:lstStyle/>
              <a:p>
                <a:pPr marL="342900" indent="-342900">
                  <a:buClr>
                    <a:schemeClr val="accent5">
                      <a:lumMod val="75000"/>
                    </a:schemeClr>
                  </a:buClr>
                  <a:buFont typeface="Wingdings" pitchFamily="2" charset="2"/>
                  <a:buChar char="ü"/>
                </a:pPr>
                <a14:m>
                  <m:oMath xmlns:m="http://schemas.openxmlformats.org/officeDocument/2006/math">
                    <m:r>
                      <a:rPr lang="en-US" sz="2000" b="1" i="1" smtClean="0">
                        <a:latin typeface="Cambria Math" panose="02040503050406030204" pitchFamily="18" charset="0"/>
                        <a:ea typeface="Cambria Math" panose="02040503050406030204" pitchFamily="18" charset="0"/>
                      </a:rPr>
                      <m:t>𝚿</m:t>
                    </m:r>
                  </m:oMath>
                </a14:m>
                <a:r>
                  <a:rPr lang="en-US" sz="2000" b="1" baseline="-25000" dirty="0">
                    <a:latin typeface="Chalkboard" panose="03050602040202020205" pitchFamily="66" charset="77"/>
                  </a:rPr>
                  <a:t>0</a:t>
                </a:r>
                <a:r>
                  <a:rPr lang="en-US" sz="2000" b="1" dirty="0">
                    <a:latin typeface="Chalkboard" panose="03050602040202020205" pitchFamily="66" charset="77"/>
                  </a:rPr>
                  <a:t>(</a:t>
                </a:r>
                <a:r>
                  <a:rPr lang="en-US" sz="2000" b="1" baseline="30000" dirty="0">
                    <a:latin typeface="Chalkboard" panose="03050602040202020205" pitchFamily="66" charset="77"/>
                  </a:rPr>
                  <a:t>3</a:t>
                </a:r>
                <a:r>
                  <a:rPr lang="en-US" sz="2000" b="1" dirty="0">
                    <a:latin typeface="Chalkboard" panose="03050602040202020205" pitchFamily="66" charset="77"/>
                  </a:rPr>
                  <a:t>H) and </a:t>
                </a:r>
                <a14:m>
                  <m:oMath xmlns:m="http://schemas.openxmlformats.org/officeDocument/2006/math">
                    <m:r>
                      <a:rPr lang="en-US" sz="2000" b="1" i="1">
                        <a:latin typeface="Cambria Math" panose="02040503050406030204" pitchFamily="18" charset="0"/>
                        <a:ea typeface="Cambria Math" panose="02040503050406030204" pitchFamily="18" charset="0"/>
                      </a:rPr>
                      <m:t>𝚿</m:t>
                    </m:r>
                  </m:oMath>
                </a14:m>
                <a:r>
                  <a:rPr lang="en-US" sz="2000" b="1" baseline="-25000" dirty="0">
                    <a:latin typeface="Chalkboard" panose="03050602040202020205" pitchFamily="66" charset="77"/>
                  </a:rPr>
                  <a:t>f</a:t>
                </a:r>
                <a:r>
                  <a:rPr lang="en-US" sz="2000" b="1" dirty="0">
                    <a:latin typeface="Chalkboard" panose="03050602040202020205" pitchFamily="66" charset="77"/>
                  </a:rPr>
                  <a:t>(</a:t>
                </a:r>
                <a:r>
                  <a:rPr lang="en-US" sz="2000" b="1" baseline="30000" dirty="0">
                    <a:latin typeface="Chalkboard" panose="03050602040202020205" pitchFamily="66" charset="77"/>
                  </a:rPr>
                  <a:t>3</a:t>
                </a:r>
                <a:r>
                  <a:rPr lang="en-US" sz="2000" b="1" dirty="0">
                    <a:latin typeface="Chalkboard" panose="03050602040202020205" pitchFamily="66" charset="77"/>
                  </a:rPr>
                  <a:t>He</a:t>
                </a:r>
                <a:r>
                  <a:rPr lang="en-US" sz="2000" b="1" baseline="30000" dirty="0">
                    <a:latin typeface="Chalkboard" panose="03050602040202020205" pitchFamily="66" charset="77"/>
                  </a:rPr>
                  <a:t>+</a:t>
                </a:r>
                <a:r>
                  <a:rPr lang="en-US" sz="2000" b="1" dirty="0">
                    <a:latin typeface="Chalkboard" panose="03050602040202020205" pitchFamily="66" charset="77"/>
                  </a:rPr>
                  <a:t>) </a:t>
                </a:r>
                <a:r>
                  <a:rPr lang="en-US" sz="2000" dirty="0">
                    <a:latin typeface="Chalkboard" panose="03050602040202020205" pitchFamily="66" charset="77"/>
                  </a:rPr>
                  <a:t>are influenced by the substrate</a:t>
                </a:r>
              </a:p>
              <a:p>
                <a:pPr marL="342900" indent="-342900">
                  <a:buClr>
                    <a:schemeClr val="accent5">
                      <a:lumMod val="75000"/>
                    </a:schemeClr>
                  </a:buClr>
                  <a:buFont typeface="Wingdings" pitchFamily="2" charset="2"/>
                  <a:buChar char="ü"/>
                </a:pPr>
                <a:r>
                  <a:rPr lang="en-US" sz="2000" dirty="0">
                    <a:latin typeface="Chalkboard" panose="03050602040202020205" pitchFamily="66" charset="77"/>
                  </a:rPr>
                  <a:t>The </a:t>
                </a:r>
                <a:r>
                  <a:rPr lang="en-US" sz="2000" b="1" dirty="0">
                    <a:latin typeface="Chalkboard" panose="03050602040202020205" pitchFamily="66" charset="77"/>
                  </a:rPr>
                  <a:t>spectra turns out considerably different </a:t>
                </a:r>
                <a:r>
                  <a:rPr lang="en-US" sz="2000" dirty="0">
                    <a:latin typeface="Chalkboard" panose="03050602040202020205" pitchFamily="66" charset="77"/>
                  </a:rPr>
                  <a:t>from the case </a:t>
                </a:r>
                <a:r>
                  <a:rPr lang="en-US" sz="2000" i="1" dirty="0">
                    <a:latin typeface="Chalkboard" panose="03050602040202020205" pitchFamily="66" charset="77"/>
                  </a:rPr>
                  <a:t>in vacuo</a:t>
                </a:r>
              </a:p>
              <a:p>
                <a:pPr marL="342900" indent="-342900">
                  <a:buClr>
                    <a:schemeClr val="accent5">
                      <a:lumMod val="75000"/>
                    </a:schemeClr>
                  </a:buClr>
                  <a:buFont typeface="Wingdings" pitchFamily="2" charset="2"/>
                  <a:buChar char="ü"/>
                </a:pPr>
                <a:r>
                  <a:rPr lang="en-US" sz="2000" dirty="0">
                    <a:latin typeface="Chalkboard" panose="03050602040202020205" pitchFamily="66" charset="77"/>
                  </a:rPr>
                  <a:t>The </a:t>
                </a:r>
                <a:r>
                  <a:rPr lang="en-US" sz="2000" b="1" dirty="0">
                    <a:latin typeface="Chalkboard" panose="03050602040202020205" pitchFamily="66" charset="77"/>
                  </a:rPr>
                  <a:t>interaction potential </a:t>
                </a:r>
                <a:r>
                  <a:rPr lang="en-US" sz="2000" dirty="0">
                    <a:latin typeface="Chalkboard" panose="03050602040202020205" pitchFamily="66" charset="77"/>
                  </a:rPr>
                  <a:t>of  H/He</a:t>
                </a:r>
                <a:r>
                  <a:rPr lang="en-US" sz="2000" baseline="30000" dirty="0">
                    <a:latin typeface="Chalkboard" panose="03050602040202020205" pitchFamily="66" charset="77"/>
                  </a:rPr>
                  <a:t>+ </a:t>
                </a:r>
                <a:r>
                  <a:rPr lang="en-US" sz="2000" dirty="0">
                    <a:latin typeface="Chalkboard" panose="03050602040202020205" pitchFamily="66" charset="77"/>
                  </a:rPr>
                  <a:t>with graphene must be known </a:t>
                </a:r>
                <a:r>
                  <a:rPr lang="en-US" sz="2000" b="1" dirty="0">
                    <a:latin typeface="Chalkboard" panose="03050602040202020205" pitchFamily="66" charset="77"/>
                  </a:rPr>
                  <a:t>with high precision</a:t>
                </a:r>
                <a:endParaRPr lang="en-US" sz="2000" dirty="0">
                  <a:latin typeface="Chalkboard" panose="03050602040202020205" pitchFamily="66" charset="77"/>
                </a:endParaRPr>
              </a:p>
              <a:p>
                <a:pPr marL="342900" indent="-342900">
                  <a:buClr>
                    <a:schemeClr val="accent5">
                      <a:lumMod val="75000"/>
                    </a:schemeClr>
                  </a:buClr>
                  <a:buFont typeface="Wingdings" pitchFamily="2" charset="2"/>
                  <a:buChar char="ü"/>
                </a:pPr>
                <a:r>
                  <a:rPr lang="en-US" sz="2000" dirty="0">
                    <a:latin typeface="Chalkboard" panose="03050602040202020205" pitchFamily="66" charset="77"/>
                  </a:rPr>
                  <a:t>The </a:t>
                </a:r>
                <a:r>
                  <a:rPr lang="en-US" sz="2000" b="1" dirty="0">
                    <a:latin typeface="Chalkboard" panose="03050602040202020205" pitchFamily="66" charset="77"/>
                  </a:rPr>
                  <a:t>conduction properties </a:t>
                </a:r>
                <a:r>
                  <a:rPr lang="en-US" sz="2000" dirty="0">
                    <a:latin typeface="Chalkboard" panose="03050602040202020205" pitchFamily="66" charset="77"/>
                  </a:rPr>
                  <a:t>of the material must be known during reactions</a:t>
                </a:r>
              </a:p>
            </p:txBody>
          </p:sp>
        </mc:Choice>
        <mc:Fallback xmlns="">
          <p:sp>
            <p:nvSpPr>
              <p:cNvPr id="102" name="TextBox 101">
                <a:extLst>
                  <a:ext uri="{FF2B5EF4-FFF2-40B4-BE49-F238E27FC236}">
                    <a16:creationId xmlns:a16="http://schemas.microsoft.com/office/drawing/2014/main" id="{0EF59AEF-2BD6-2053-4980-72021B65BB3F}"/>
                  </a:ext>
                </a:extLst>
              </p:cNvPr>
              <p:cNvSpPr txBox="1">
                <a:spLocks noRot="1" noChangeAspect="1" noMove="1" noResize="1" noEditPoints="1" noAdjustHandles="1" noChangeArrowheads="1" noChangeShapeType="1" noTextEdit="1"/>
              </p:cNvSpPr>
              <p:nvPr/>
            </p:nvSpPr>
            <p:spPr>
              <a:xfrm>
                <a:off x="64444" y="4364504"/>
                <a:ext cx="11315674" cy="1323439"/>
              </a:xfrm>
              <a:prstGeom prst="rect">
                <a:avLst/>
              </a:prstGeom>
              <a:blipFill>
                <a:blip r:embed="rId6"/>
                <a:stretch>
                  <a:fillRect l="-561" t="-2857" b="-7619"/>
                </a:stretch>
              </a:blipFill>
            </p:spPr>
            <p:txBody>
              <a:bodyPr/>
              <a:lstStyle/>
              <a:p>
                <a:r>
                  <a:rPr lang="en-IT">
                    <a:noFill/>
                  </a:rPr>
                  <a:t> </a:t>
                </a:r>
              </a:p>
            </p:txBody>
          </p:sp>
        </mc:Fallback>
      </mc:AlternateContent>
      <p:grpSp>
        <p:nvGrpSpPr>
          <p:cNvPr id="108" name="Group 107">
            <a:extLst>
              <a:ext uri="{FF2B5EF4-FFF2-40B4-BE49-F238E27FC236}">
                <a16:creationId xmlns:a16="http://schemas.microsoft.com/office/drawing/2014/main" id="{272A9EA3-EC1A-EA88-D193-A4EFDE27DB15}"/>
              </a:ext>
            </a:extLst>
          </p:cNvPr>
          <p:cNvGrpSpPr/>
          <p:nvPr/>
        </p:nvGrpSpPr>
        <p:grpSpPr>
          <a:xfrm>
            <a:off x="5995876" y="1943715"/>
            <a:ext cx="2179942" cy="1246164"/>
            <a:chOff x="6139278" y="2473377"/>
            <a:chExt cx="2357384" cy="1465424"/>
          </a:xfrm>
        </p:grpSpPr>
        <p:sp>
          <p:nvSpPr>
            <p:cNvPr id="105" name="Freeform 104">
              <a:extLst>
                <a:ext uri="{FF2B5EF4-FFF2-40B4-BE49-F238E27FC236}">
                  <a16:creationId xmlns:a16="http://schemas.microsoft.com/office/drawing/2014/main" id="{39248400-7EBA-9643-3634-B418050596E2}"/>
                </a:ext>
              </a:extLst>
            </p:cNvPr>
            <p:cNvSpPr/>
            <p:nvPr/>
          </p:nvSpPr>
          <p:spPr>
            <a:xfrm>
              <a:off x="6154348" y="2473377"/>
              <a:ext cx="1774009" cy="1465424"/>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6" name="Freeform 105">
              <a:extLst>
                <a:ext uri="{FF2B5EF4-FFF2-40B4-BE49-F238E27FC236}">
                  <a16:creationId xmlns:a16="http://schemas.microsoft.com/office/drawing/2014/main" id="{A6A4FAB4-6884-0934-BF34-D00F39AEDDA7}"/>
                </a:ext>
              </a:extLst>
            </p:cNvPr>
            <p:cNvSpPr/>
            <p:nvPr/>
          </p:nvSpPr>
          <p:spPr>
            <a:xfrm>
              <a:off x="6154837" y="3003265"/>
              <a:ext cx="2341825" cy="932447"/>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7" name="Freeform 106">
              <a:extLst>
                <a:ext uri="{FF2B5EF4-FFF2-40B4-BE49-F238E27FC236}">
                  <a16:creationId xmlns:a16="http://schemas.microsoft.com/office/drawing/2014/main" id="{C6DE3404-DFBD-3332-6659-63A4C70FCAA9}"/>
                </a:ext>
              </a:extLst>
            </p:cNvPr>
            <p:cNvSpPr/>
            <p:nvPr/>
          </p:nvSpPr>
          <p:spPr>
            <a:xfrm>
              <a:off x="6139278" y="2679701"/>
              <a:ext cx="2082846" cy="1212811"/>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112" name="Group 111">
            <a:extLst>
              <a:ext uri="{FF2B5EF4-FFF2-40B4-BE49-F238E27FC236}">
                <a16:creationId xmlns:a16="http://schemas.microsoft.com/office/drawing/2014/main" id="{DBFE33E0-DF05-F880-97F2-A2522A3A6BCC}"/>
              </a:ext>
            </a:extLst>
          </p:cNvPr>
          <p:cNvGrpSpPr/>
          <p:nvPr/>
        </p:nvGrpSpPr>
        <p:grpSpPr>
          <a:xfrm>
            <a:off x="7544461" y="1799339"/>
            <a:ext cx="1373275" cy="1370370"/>
            <a:chOff x="7858561" y="2321851"/>
            <a:chExt cx="1485057" cy="1611485"/>
          </a:xfrm>
        </p:grpSpPr>
        <p:sp>
          <p:nvSpPr>
            <p:cNvPr id="109" name="Freeform 108">
              <a:extLst>
                <a:ext uri="{FF2B5EF4-FFF2-40B4-BE49-F238E27FC236}">
                  <a16:creationId xmlns:a16="http://schemas.microsoft.com/office/drawing/2014/main" id="{3ABEACB3-69D1-9409-0208-B394F08DC929}"/>
                </a:ext>
              </a:extLst>
            </p:cNvPr>
            <p:cNvSpPr/>
            <p:nvPr/>
          </p:nvSpPr>
          <p:spPr>
            <a:xfrm>
              <a:off x="8768940" y="2321851"/>
              <a:ext cx="574678" cy="1611485"/>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10" name="Freeform 109">
              <a:extLst>
                <a:ext uri="{FF2B5EF4-FFF2-40B4-BE49-F238E27FC236}">
                  <a16:creationId xmlns:a16="http://schemas.microsoft.com/office/drawing/2014/main" id="{3DB2F4D4-3A57-6288-5A0C-BD71F37132F9}"/>
                </a:ext>
              </a:extLst>
            </p:cNvPr>
            <p:cNvSpPr/>
            <p:nvPr/>
          </p:nvSpPr>
          <p:spPr>
            <a:xfrm>
              <a:off x="8291616" y="3229641"/>
              <a:ext cx="911496" cy="691987"/>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11" name="Freeform 110">
              <a:extLst>
                <a:ext uri="{FF2B5EF4-FFF2-40B4-BE49-F238E27FC236}">
                  <a16:creationId xmlns:a16="http://schemas.microsoft.com/office/drawing/2014/main" id="{A1DACD12-C2FB-22E7-1766-491F385D168F}"/>
                </a:ext>
              </a:extLst>
            </p:cNvPr>
            <p:cNvSpPr/>
            <p:nvPr/>
          </p:nvSpPr>
          <p:spPr>
            <a:xfrm>
              <a:off x="7858561" y="3563098"/>
              <a:ext cx="1073721" cy="344004"/>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13" name="TextBox 112">
            <a:extLst>
              <a:ext uri="{FF2B5EF4-FFF2-40B4-BE49-F238E27FC236}">
                <a16:creationId xmlns:a16="http://schemas.microsoft.com/office/drawing/2014/main" id="{FF3F67F5-EBA2-EA38-1BA5-A3F3D865960F}"/>
              </a:ext>
            </a:extLst>
          </p:cNvPr>
          <p:cNvSpPr txBox="1"/>
          <p:nvPr/>
        </p:nvSpPr>
        <p:spPr>
          <a:xfrm>
            <a:off x="1235242" y="5772140"/>
            <a:ext cx="10393979" cy="461665"/>
          </a:xfrm>
          <a:prstGeom prst="rect">
            <a:avLst/>
          </a:prstGeom>
          <a:noFill/>
        </p:spPr>
        <p:txBody>
          <a:bodyPr wrap="square" rtlCol="0">
            <a:spAutoFit/>
          </a:bodyPr>
          <a:lstStyle/>
          <a:p>
            <a:r>
              <a:rPr lang="en-IT" sz="2400" b="1" dirty="0">
                <a:latin typeface="Chalkboard" panose="03050602040202020205" pitchFamily="66" charset="77"/>
              </a:rPr>
              <a:t>→ Density Functional Theory calculations in non-standard conditions</a:t>
            </a:r>
          </a:p>
        </p:txBody>
      </p:sp>
      <p:grpSp>
        <p:nvGrpSpPr>
          <p:cNvPr id="9" name="Group 8">
            <a:extLst>
              <a:ext uri="{FF2B5EF4-FFF2-40B4-BE49-F238E27FC236}">
                <a16:creationId xmlns:a16="http://schemas.microsoft.com/office/drawing/2014/main" id="{F4490A0C-F546-AB5C-048D-7B73477BCB92}"/>
              </a:ext>
            </a:extLst>
          </p:cNvPr>
          <p:cNvGrpSpPr/>
          <p:nvPr/>
        </p:nvGrpSpPr>
        <p:grpSpPr>
          <a:xfrm>
            <a:off x="6000620" y="1717902"/>
            <a:ext cx="3107079" cy="1836107"/>
            <a:chOff x="7466857" y="1208700"/>
            <a:chExt cx="3342757" cy="2163335"/>
          </a:xfrm>
        </p:grpSpPr>
        <p:sp>
          <p:nvSpPr>
            <p:cNvPr id="10" name="Freeform 9">
              <a:extLst>
                <a:ext uri="{FF2B5EF4-FFF2-40B4-BE49-F238E27FC236}">
                  <a16:creationId xmlns:a16="http://schemas.microsoft.com/office/drawing/2014/main" id="{E5068FFD-934F-8599-6F25-CE1CFF6BE944}"/>
                </a:ext>
              </a:extLst>
            </p:cNvPr>
            <p:cNvSpPr/>
            <p:nvPr/>
          </p:nvSpPr>
          <p:spPr>
            <a:xfrm>
              <a:off x="7466857" y="1288978"/>
              <a:ext cx="1564828" cy="1620597"/>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3492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1" name="Freeform 10">
              <a:extLst>
                <a:ext uri="{FF2B5EF4-FFF2-40B4-BE49-F238E27FC236}">
                  <a16:creationId xmlns:a16="http://schemas.microsoft.com/office/drawing/2014/main" id="{AD7542C5-6B1E-1E6B-22CA-F9CB4E8D2CF7}"/>
                </a:ext>
              </a:extLst>
            </p:cNvPr>
            <p:cNvSpPr/>
            <p:nvPr/>
          </p:nvSpPr>
          <p:spPr>
            <a:xfrm>
              <a:off x="10303988" y="1208700"/>
              <a:ext cx="505626" cy="1698439"/>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12" name="Group 11">
              <a:extLst>
                <a:ext uri="{FF2B5EF4-FFF2-40B4-BE49-F238E27FC236}">
                  <a16:creationId xmlns:a16="http://schemas.microsoft.com/office/drawing/2014/main" id="{7DECF4C0-D744-5C95-046D-3D0DB25177C8}"/>
                </a:ext>
              </a:extLst>
            </p:cNvPr>
            <p:cNvGrpSpPr/>
            <p:nvPr/>
          </p:nvGrpSpPr>
          <p:grpSpPr>
            <a:xfrm>
              <a:off x="8998588" y="2972748"/>
              <a:ext cx="1558213" cy="399287"/>
              <a:chOff x="9266032" y="3910524"/>
              <a:chExt cx="1801641" cy="461665"/>
            </a:xfrm>
          </p:grpSpPr>
          <p:cxnSp>
            <p:nvCxnSpPr>
              <p:cNvPr id="13" name="Straight Arrow Connector 12">
                <a:extLst>
                  <a:ext uri="{FF2B5EF4-FFF2-40B4-BE49-F238E27FC236}">
                    <a16:creationId xmlns:a16="http://schemas.microsoft.com/office/drawing/2014/main" id="{D682BBA3-5434-7C0E-9BA1-697B32A19445}"/>
                  </a:ext>
                </a:extLst>
              </p:cNvPr>
              <p:cNvCxnSpPr>
                <a:cxnSpLocks/>
              </p:cNvCxnSpPr>
              <p:nvPr/>
            </p:nvCxnSpPr>
            <p:spPr>
              <a:xfrm>
                <a:off x="9266032" y="3964988"/>
                <a:ext cx="180164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1DFEDF3-EC6C-81D5-4C87-C5D0C3052A54}"/>
                  </a:ext>
                </a:extLst>
              </p:cNvPr>
              <p:cNvSpPr txBox="1"/>
              <p:nvPr/>
            </p:nvSpPr>
            <p:spPr>
              <a:xfrm>
                <a:off x="9830110" y="3910524"/>
                <a:ext cx="710451" cy="461665"/>
              </a:xfrm>
              <a:prstGeom prst="rect">
                <a:avLst/>
              </a:prstGeom>
              <a:noFill/>
            </p:spPr>
            <p:txBody>
              <a:bodyPr wrap="none" rtlCol="0">
                <a:spAutoFit/>
              </a:bodyPr>
              <a:lstStyle/>
              <a:p>
                <a:r>
                  <a:rPr lang="en-IT" sz="2400" dirty="0">
                    <a:latin typeface="Cambria Math" panose="02040503050406030204" pitchFamily="18" charset="0"/>
                    <a:ea typeface="Cambria Math" panose="02040503050406030204" pitchFamily="18" charset="0"/>
                  </a:rPr>
                  <a:t>2m</a:t>
                </a:r>
                <a:r>
                  <a:rPr lang="en-IT" sz="2400" baseline="-25000" dirty="0">
                    <a:latin typeface="Cambria Math" panose="02040503050406030204" pitchFamily="18" charset="0"/>
                    <a:ea typeface="Cambria Math" panose="02040503050406030204" pitchFamily="18" charset="0"/>
                  </a:rPr>
                  <a:t>ν</a:t>
                </a:r>
              </a:p>
            </p:txBody>
          </p:sp>
        </p:grpSp>
      </p:grpSp>
      <p:grpSp>
        <p:nvGrpSpPr>
          <p:cNvPr id="15" name="Group 14">
            <a:extLst>
              <a:ext uri="{FF2B5EF4-FFF2-40B4-BE49-F238E27FC236}">
                <a16:creationId xmlns:a16="http://schemas.microsoft.com/office/drawing/2014/main" id="{51AB20D3-B62B-BA04-4858-B0DA02D43A6E}"/>
              </a:ext>
            </a:extLst>
          </p:cNvPr>
          <p:cNvGrpSpPr/>
          <p:nvPr/>
        </p:nvGrpSpPr>
        <p:grpSpPr>
          <a:xfrm>
            <a:off x="5575971" y="1494319"/>
            <a:ext cx="4999310" cy="2156530"/>
            <a:chOff x="8051985" y="1548662"/>
            <a:chExt cx="4701284" cy="2222923"/>
          </a:xfrm>
        </p:grpSpPr>
        <p:cxnSp>
          <p:nvCxnSpPr>
            <p:cNvPr id="16" name="Straight Arrow Connector 15">
              <a:extLst>
                <a:ext uri="{FF2B5EF4-FFF2-40B4-BE49-F238E27FC236}">
                  <a16:creationId xmlns:a16="http://schemas.microsoft.com/office/drawing/2014/main" id="{3E0F7FAC-F6E2-3F12-4F2C-CEC31EEA2164}"/>
                </a:ext>
              </a:extLst>
            </p:cNvPr>
            <p:cNvCxnSpPr/>
            <p:nvPr/>
          </p:nvCxnSpPr>
          <p:spPr>
            <a:xfrm flipV="1">
              <a:off x="8469442" y="1548662"/>
              <a:ext cx="0" cy="18803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12F3280-6EE6-2FFC-FE45-BA04603FF1A6}"/>
                </a:ext>
              </a:extLst>
            </p:cNvPr>
            <p:cNvCxnSpPr>
              <a:cxnSpLocks/>
            </p:cNvCxnSpPr>
            <p:nvPr/>
          </p:nvCxnSpPr>
          <p:spPr>
            <a:xfrm>
              <a:off x="8320144" y="3275029"/>
              <a:ext cx="362923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CCD9315-4DE4-8F6B-BA66-CFECCDC1DCA7}"/>
                </a:ext>
              </a:extLst>
            </p:cNvPr>
            <p:cNvSpPr txBox="1"/>
            <p:nvPr/>
          </p:nvSpPr>
          <p:spPr>
            <a:xfrm rot="16200000">
              <a:off x="7751133" y="2118852"/>
              <a:ext cx="971035" cy="369332"/>
            </a:xfrm>
            <a:prstGeom prst="rect">
              <a:avLst/>
            </a:prstGeom>
            <a:noFill/>
          </p:spPr>
          <p:txBody>
            <a:bodyPr wrap="none" rtlCol="0">
              <a:spAutoFit/>
            </a:bodyPr>
            <a:lstStyle/>
            <a:p>
              <a:r>
                <a:rPr lang="en-IT" dirty="0"/>
                <a:t># events</a:t>
              </a:r>
            </a:p>
          </p:txBody>
        </p:sp>
        <p:sp>
          <p:nvSpPr>
            <p:cNvPr id="19" name="TextBox 18">
              <a:extLst>
                <a:ext uri="{FF2B5EF4-FFF2-40B4-BE49-F238E27FC236}">
                  <a16:creationId xmlns:a16="http://schemas.microsoft.com/office/drawing/2014/main" id="{C9290A50-095E-5038-0817-E91879BD642A}"/>
                </a:ext>
              </a:extLst>
            </p:cNvPr>
            <p:cNvSpPr txBox="1"/>
            <p:nvPr/>
          </p:nvSpPr>
          <p:spPr>
            <a:xfrm>
              <a:off x="11596354" y="3206130"/>
              <a:ext cx="1156915" cy="565455"/>
            </a:xfrm>
            <a:prstGeom prst="rect">
              <a:avLst/>
            </a:prstGeom>
            <a:noFill/>
          </p:spPr>
          <p:txBody>
            <a:bodyPr wrap="square" rtlCol="0">
              <a:spAutoFit/>
            </a:bodyPr>
            <a:lstStyle/>
            <a:p>
              <a:r>
                <a:rPr lang="en-GB" dirty="0"/>
                <a:t>electron energy</a:t>
              </a:r>
              <a:endParaRPr lang="en-IT" dirty="0"/>
            </a:p>
          </p:txBody>
        </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5EEF257-BCC9-EC13-49D6-C89202C1EED5}"/>
                  </a:ext>
                </a:extLst>
              </p:cNvPr>
              <p:cNvSpPr txBox="1"/>
              <p:nvPr/>
            </p:nvSpPr>
            <p:spPr>
              <a:xfrm>
                <a:off x="8917736" y="3882780"/>
                <a:ext cx="3099695" cy="1060931"/>
              </a:xfrm>
              <a:prstGeom prst="rect">
                <a:avLst/>
              </a:prstGeom>
              <a:solidFill>
                <a:schemeClr val="bg1"/>
              </a:solidFill>
              <a:effectLst>
                <a:glow rad="63500">
                  <a:srgbClr val="0070C0">
                    <a:alpha val="40000"/>
                  </a:srgbClr>
                </a:glow>
              </a:effectLst>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𝑀</m:t>
                      </m:r>
                      <m:r>
                        <a:rPr lang="en-US" sz="2400" b="0" i="1" smtClean="0">
                          <a:latin typeface="Cambria Math" panose="02040503050406030204" pitchFamily="18" charset="0"/>
                        </a:rPr>
                        <m:t>~</m:t>
                      </m:r>
                      <m:nary>
                        <m:naryPr>
                          <m:limLoc m:val="undOvr"/>
                          <m:subHide m:val="on"/>
                          <m:supHide m:val="on"/>
                          <m:ctrlPr>
                            <a:rPr lang="en-US" sz="2400" b="0" i="1" smtClean="0">
                              <a:latin typeface="Cambria Math" panose="02040503050406030204" pitchFamily="18" charset="0"/>
                            </a:rPr>
                          </m:ctrlPr>
                        </m:naryPr>
                        <m:sub/>
                        <m:sup/>
                        <m:e>
                          <m:r>
                            <a:rPr lang="en-US" sz="2400" b="0" i="1" smtClean="0">
                              <a:latin typeface="Cambria Math" panose="02040503050406030204" pitchFamily="18" charset="0"/>
                            </a:rPr>
                            <m:t>𝑑</m:t>
                          </m:r>
                          <m:r>
                            <a:rPr lang="en-US" sz="2400" b="1" i="0" smtClean="0">
                              <a:latin typeface="Cambria Math" panose="02040503050406030204" pitchFamily="18" charset="0"/>
                            </a:rPr>
                            <m:t>𝐱</m:t>
                          </m:r>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sSubSup>
                                <m:sSubSupPr>
                                  <m:ctrlPr>
                                    <a:rPr lang="el-GR" sz="2400" b="0" i="1" smtClean="0">
                                      <a:latin typeface="Cambria Math" panose="02040503050406030204" pitchFamily="18" charset="0"/>
                                      <a:ea typeface="Cambria Math" panose="02040503050406030204" pitchFamily="18" charset="0"/>
                                    </a:rPr>
                                  </m:ctrlPr>
                                </m:sSubSupPr>
                                <m:e>
                                  <m:r>
                                    <m:rPr>
                                      <m:sty m:val="p"/>
                                    </m:rPr>
                                    <a:rPr lang="el-GR" sz="2400" i="1">
                                      <a:latin typeface="Cambria Math" panose="02040503050406030204" pitchFamily="18" charset="0"/>
                                      <a:ea typeface="Cambria Math" panose="02040503050406030204" pitchFamily="18" charset="0"/>
                                    </a:rPr>
                                    <m:t>Ψ</m:t>
                                  </m:r>
                                </m:e>
                                <m:sub>
                                  <m:r>
                                    <a:rPr lang="en-US" sz="2400" b="0" i="1" smtClean="0">
                                      <a:latin typeface="Cambria Math" panose="02040503050406030204" pitchFamily="18" charset="0"/>
                                    </a:rPr>
                                    <m:t>0</m:t>
                                  </m:r>
                                </m:sub>
                                <m:sup/>
                              </m:sSubSup>
                              <m:sSubSup>
                                <m:sSubSupPr>
                                  <m:ctrlPr>
                                    <a:rPr lang="el-GR" sz="2400" i="1" smtClean="0">
                                      <a:latin typeface="Cambria Math" panose="02040503050406030204" pitchFamily="18" charset="0"/>
                                      <a:ea typeface="Cambria Math" panose="02040503050406030204" pitchFamily="18" charset="0"/>
                                    </a:rPr>
                                  </m:ctrlPr>
                                </m:sSubSupPr>
                                <m:e>
                                  <m:r>
                                    <m:rPr>
                                      <m:sty m:val="p"/>
                                    </m:rPr>
                                    <a:rPr lang="el-GR" sz="2400" i="1">
                                      <a:latin typeface="Cambria Math" panose="02040503050406030204" pitchFamily="18" charset="0"/>
                                      <a:ea typeface="Cambria Math" panose="02040503050406030204" pitchFamily="18" charset="0"/>
                                    </a:rPr>
                                    <m:t>Ψ</m:t>
                                  </m:r>
                                </m:e>
                                <m:sub>
                                  <m:r>
                                    <a:rPr lang="en-US" sz="2400" b="0" i="1" smtClean="0">
                                      <a:latin typeface="Cambria Math" panose="02040503050406030204" pitchFamily="18" charset="0"/>
                                      <a:ea typeface="Cambria Math" panose="02040503050406030204" pitchFamily="18" charset="0"/>
                                    </a:rPr>
                                    <m:t>𝑓</m:t>
                                  </m:r>
                                </m:sub>
                                <m:sup>
                                  <m:r>
                                    <a:rPr lang="en-US" sz="2400" b="0" i="1" smtClean="0">
                                      <a:latin typeface="Cambria Math" panose="02040503050406030204" pitchFamily="18" charset="0"/>
                                      <a:ea typeface="Cambria Math" panose="02040503050406030204" pitchFamily="18" charset="0"/>
                                    </a:rPr>
                                    <m:t>∗</m:t>
                                  </m:r>
                                </m:sup>
                              </m:sSubSup>
                              <m:r>
                                <a:rPr lang="en-US" sz="2400" b="0" i="1" smtClean="0">
                                  <a:latin typeface="Cambria Math" panose="02040503050406030204" pitchFamily="18" charset="0"/>
                                </a:rPr>
                                <m:t>𝑒</m:t>
                              </m:r>
                            </m:e>
                            <m:sup>
                              <m:r>
                                <a:rPr lang="en-US" sz="2400" i="1">
                                  <a:latin typeface="Cambria Math" panose="02040503050406030204" pitchFamily="18" charset="0"/>
                                </a:rPr>
                                <m:t>𝑖</m:t>
                              </m:r>
                              <m:sSub>
                                <m:sSubPr>
                                  <m:ctrlPr>
                                    <a:rPr lang="en-US" sz="2400" i="1" smtClean="0">
                                      <a:latin typeface="Cambria Math" panose="02040503050406030204" pitchFamily="18" charset="0"/>
                                    </a:rPr>
                                  </m:ctrlPr>
                                </m:sSubPr>
                                <m:e>
                                  <m:r>
                                    <a:rPr lang="en-US" sz="2400" b="1" i="0" smtClean="0">
                                      <a:latin typeface="Cambria Math" panose="02040503050406030204" pitchFamily="18" charset="0"/>
                                    </a:rPr>
                                    <m:t>𝐩</m:t>
                                  </m:r>
                                </m:e>
                                <m:sub>
                                  <m:r>
                                    <a:rPr lang="en-US" sz="2400" b="1" i="0" smtClean="0">
                                      <a:latin typeface="Cambria Math" panose="02040503050406030204" pitchFamily="18" charset="0"/>
                                    </a:rPr>
                                    <m:t>𝐞𝐥</m:t>
                                  </m:r>
                                </m:sub>
                              </m:sSub>
                              <m:r>
                                <a:rPr lang="en-US" sz="2400" i="1" smtClean="0">
                                  <a:latin typeface="Cambria Math" panose="02040503050406030204" pitchFamily="18" charset="0"/>
                                  <a:ea typeface="Cambria Math" panose="02040503050406030204" pitchFamily="18" charset="0"/>
                                </a:rPr>
                                <m:t>∙</m:t>
                              </m:r>
                              <m:r>
                                <a:rPr lang="en-US" sz="2400" b="1" i="0" smtClean="0">
                                  <a:latin typeface="Cambria Math" panose="02040503050406030204" pitchFamily="18" charset="0"/>
                                </a:rPr>
                                <m:t>𝐱</m:t>
                              </m:r>
                            </m:sup>
                          </m:sSup>
                        </m:e>
                      </m:nary>
                    </m:oMath>
                  </m:oMathPara>
                </a14:m>
                <a:endParaRPr lang="en-IT" sz="2400" dirty="0"/>
              </a:p>
            </p:txBody>
          </p:sp>
        </mc:Choice>
        <mc:Fallback xmlns="">
          <p:sp>
            <p:nvSpPr>
              <p:cNvPr id="21" name="TextBox 20">
                <a:extLst>
                  <a:ext uri="{FF2B5EF4-FFF2-40B4-BE49-F238E27FC236}">
                    <a16:creationId xmlns:a16="http://schemas.microsoft.com/office/drawing/2014/main" id="{F5EEF257-BCC9-EC13-49D6-C89202C1EED5}"/>
                  </a:ext>
                </a:extLst>
              </p:cNvPr>
              <p:cNvSpPr txBox="1">
                <a:spLocks noRot="1" noChangeAspect="1" noMove="1" noResize="1" noEditPoints="1" noAdjustHandles="1" noChangeArrowheads="1" noChangeShapeType="1" noTextEdit="1"/>
              </p:cNvSpPr>
              <p:nvPr/>
            </p:nvSpPr>
            <p:spPr>
              <a:xfrm>
                <a:off x="8917736" y="3882780"/>
                <a:ext cx="3099695" cy="1060931"/>
              </a:xfrm>
              <a:prstGeom prst="rect">
                <a:avLst/>
              </a:prstGeom>
              <a:blipFill>
                <a:blip r:embed="rId7"/>
                <a:stretch>
                  <a:fillRect l="-17969" t="-117895" b="-166316"/>
                </a:stretch>
              </a:blipFill>
              <a:effectLst>
                <a:glow rad="63500">
                  <a:srgbClr val="0070C0">
                    <a:alpha val="40000"/>
                  </a:srgbClr>
                </a:glow>
              </a:effectLst>
            </p:spPr>
            <p:txBody>
              <a:bodyPr/>
              <a:lstStyle/>
              <a:p>
                <a:r>
                  <a:rPr lang="en-IT">
                    <a:noFill/>
                  </a:rPr>
                  <a:t> </a:t>
                </a:r>
              </a:p>
            </p:txBody>
          </p:sp>
        </mc:Fallback>
      </mc:AlternateContent>
      <p:sp>
        <p:nvSpPr>
          <p:cNvPr id="23" name="TextBox 22">
            <a:extLst>
              <a:ext uri="{FF2B5EF4-FFF2-40B4-BE49-F238E27FC236}">
                <a16:creationId xmlns:a16="http://schemas.microsoft.com/office/drawing/2014/main" id="{4A8FA5D3-DCB5-7A4E-41D9-BAB77950A08F}"/>
              </a:ext>
            </a:extLst>
          </p:cNvPr>
          <p:cNvSpPr txBox="1"/>
          <p:nvPr/>
        </p:nvSpPr>
        <p:spPr>
          <a:xfrm>
            <a:off x="80351" y="3746914"/>
            <a:ext cx="8806076" cy="430887"/>
          </a:xfrm>
          <a:prstGeom prst="rect">
            <a:avLst/>
          </a:prstGeom>
          <a:noFill/>
        </p:spPr>
        <p:txBody>
          <a:bodyPr wrap="square">
            <a:spAutoFit/>
          </a:bodyPr>
          <a:lstStyle/>
          <a:p>
            <a:pPr>
              <a:buClr>
                <a:schemeClr val="accent5">
                  <a:lumMod val="75000"/>
                </a:schemeClr>
              </a:buClr>
            </a:pPr>
            <a:r>
              <a:rPr lang="en-US" sz="2200" dirty="0">
                <a:solidFill>
                  <a:srgbClr val="0070C0"/>
                </a:solidFill>
                <a:latin typeface="Chalkboard" panose="03050602040202020205" pitchFamily="66" charset="77"/>
              </a:rPr>
              <a:t>The </a:t>
            </a:r>
            <a:r>
              <a:rPr lang="en-US" sz="2200" b="1" dirty="0">
                <a:solidFill>
                  <a:srgbClr val="0070C0"/>
                </a:solidFill>
                <a:latin typeface="Chalkboard" panose="03050602040202020205" pitchFamily="66" charset="77"/>
              </a:rPr>
              <a:t>substrate effects </a:t>
            </a:r>
            <a:r>
              <a:rPr lang="en-US" sz="2200" dirty="0">
                <a:solidFill>
                  <a:srgbClr val="0070C0"/>
                </a:solidFill>
                <a:latin typeface="Chalkboard" panose="03050602040202020205" pitchFamily="66" charset="77"/>
              </a:rPr>
              <a:t>must be included in the reactions!</a:t>
            </a:r>
          </a:p>
        </p:txBody>
      </p:sp>
    </p:spTree>
    <p:extLst>
      <p:ext uri="{BB962C8B-B14F-4D97-AF65-F5344CB8AC3E}">
        <p14:creationId xmlns:p14="http://schemas.microsoft.com/office/powerpoint/2010/main" val="2174126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xEl>
                                              <p:pRg st="0" end="0"/>
                                            </p:txEl>
                                          </p:spTgt>
                                        </p:tgtEl>
                                        <p:attrNameLst>
                                          <p:attrName>style.visibility</p:attrName>
                                        </p:attrNameLst>
                                      </p:cBhvr>
                                      <p:to>
                                        <p:strVal val="visible"/>
                                      </p:to>
                                    </p:set>
                                    <p:animEffect transition="in" filter="fade">
                                      <p:cBhvr>
                                        <p:cTn id="10" dur="500"/>
                                        <p:tgtEl>
                                          <p:spTgt spid="10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2">
                                            <p:txEl>
                                              <p:pRg st="1" end="1"/>
                                            </p:txEl>
                                          </p:spTgt>
                                        </p:tgtEl>
                                        <p:attrNameLst>
                                          <p:attrName>style.visibility</p:attrName>
                                        </p:attrNameLst>
                                      </p:cBhvr>
                                      <p:to>
                                        <p:strVal val="visible"/>
                                      </p:to>
                                    </p:set>
                                    <p:animEffect transition="in" filter="fade">
                                      <p:cBhvr>
                                        <p:cTn id="18" dur="500"/>
                                        <p:tgtEl>
                                          <p:spTgt spid="10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par>
                                <p:cTn id="22" presetID="10" presetClass="entr" presetSubtype="0" fill="hold" nodeType="with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fade">
                                      <p:cBhvr>
                                        <p:cTn id="24" dur="500"/>
                                        <p:tgtEl>
                                          <p:spTgt spid="1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2">
                                            <p:txEl>
                                              <p:pRg st="2" end="2"/>
                                            </p:txEl>
                                          </p:spTgt>
                                        </p:tgtEl>
                                        <p:attrNameLst>
                                          <p:attrName>style.visibility</p:attrName>
                                        </p:attrNameLst>
                                      </p:cBhvr>
                                      <p:to>
                                        <p:strVal val="visible"/>
                                      </p:to>
                                    </p:set>
                                    <p:animEffect transition="in" filter="fade">
                                      <p:cBhvr>
                                        <p:cTn id="29" dur="500"/>
                                        <p:tgtEl>
                                          <p:spTgt spid="102">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2">
                                            <p:txEl>
                                              <p:pRg st="3" end="3"/>
                                            </p:txEl>
                                          </p:spTgt>
                                        </p:tgtEl>
                                        <p:attrNameLst>
                                          <p:attrName>style.visibility</p:attrName>
                                        </p:attrNameLst>
                                      </p:cBhvr>
                                      <p:to>
                                        <p:strVal val="visible"/>
                                      </p:to>
                                    </p:set>
                                    <p:animEffect transition="in" filter="fade">
                                      <p:cBhvr>
                                        <p:cTn id="32" dur="500"/>
                                        <p:tgtEl>
                                          <p:spTgt spid="102">
                                            <p:txEl>
                                              <p:pRg st="3" end="3"/>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fade">
                                      <p:cBhvr>
                                        <p:cTn id="3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uiExpand="1" build="p"/>
      <p:bldP spid="113" grpId="0"/>
      <p:bldP spid="21"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AE4C-4667-8BB0-EDE1-A5213E89ABBC}"/>
            </a:ext>
          </a:extLst>
        </p:cNvPr>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FE6D5322-B188-863E-B065-CFF8F79941D4}"/>
              </a:ext>
            </a:extLst>
          </p:cNvPr>
          <p:cNvCxnSpPr>
            <a:cxnSpLocks/>
          </p:cNvCxnSpPr>
          <p:nvPr/>
        </p:nvCxnSpPr>
        <p:spPr>
          <a:xfrm>
            <a:off x="8415705" y="2190747"/>
            <a:ext cx="0" cy="20986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DF3ADB6-3207-26F2-1ACE-7FA29A15C937}"/>
              </a:ext>
            </a:extLst>
          </p:cNvPr>
          <p:cNvSpPr txBox="1"/>
          <p:nvPr/>
        </p:nvSpPr>
        <p:spPr>
          <a:xfrm>
            <a:off x="8214756" y="2308021"/>
            <a:ext cx="869597" cy="369332"/>
          </a:xfrm>
          <a:prstGeom prst="rect">
            <a:avLst/>
          </a:prstGeom>
          <a:noFill/>
        </p:spPr>
        <p:txBody>
          <a:bodyPr wrap="none" rtlCol="0">
            <a:spAutoFit/>
          </a:bodyPr>
          <a:lstStyle/>
          <a:p>
            <a:r>
              <a:rPr lang="en-GB" dirty="0" err="1"/>
              <a:t>t~ps-ns</a:t>
            </a:r>
            <a:endParaRPr lang="en-IT" dirty="0"/>
          </a:p>
        </p:txBody>
      </p:sp>
      <p:grpSp>
        <p:nvGrpSpPr>
          <p:cNvPr id="14" name="Group 13">
            <a:extLst>
              <a:ext uri="{FF2B5EF4-FFF2-40B4-BE49-F238E27FC236}">
                <a16:creationId xmlns:a16="http://schemas.microsoft.com/office/drawing/2014/main" id="{49833BBD-5E66-6B26-AD15-EF29E3692629}"/>
              </a:ext>
            </a:extLst>
          </p:cNvPr>
          <p:cNvGrpSpPr>
            <a:grpSpLocks noChangeAspect="1"/>
          </p:cNvGrpSpPr>
          <p:nvPr/>
        </p:nvGrpSpPr>
        <p:grpSpPr>
          <a:xfrm>
            <a:off x="354845" y="563238"/>
            <a:ext cx="3440965" cy="1591406"/>
            <a:chOff x="123527" y="5411006"/>
            <a:chExt cx="6546848" cy="3027846"/>
          </a:xfrm>
        </p:grpSpPr>
        <p:pic>
          <p:nvPicPr>
            <p:cNvPr id="15" name="Picture 14" descr="A molecule structure with orange balls&#10;&#10;Description automatically generated">
              <a:extLst>
                <a:ext uri="{FF2B5EF4-FFF2-40B4-BE49-F238E27FC236}">
                  <a16:creationId xmlns:a16="http://schemas.microsoft.com/office/drawing/2014/main" id="{4FE04BF2-1290-3412-C04B-1CEC409AC4E8}"/>
                </a:ext>
              </a:extLst>
            </p:cNvPr>
            <p:cNvPicPr>
              <a:picLocks noChangeAspect="1"/>
            </p:cNvPicPr>
            <p:nvPr/>
          </p:nvPicPr>
          <p:blipFill rotWithShape="1">
            <a:blip r:embed="rId2"/>
            <a:srcRect t="30882" b="31141"/>
            <a:stretch/>
          </p:blipFill>
          <p:spPr>
            <a:xfrm>
              <a:off x="123527" y="6402055"/>
              <a:ext cx="6546848" cy="2036797"/>
            </a:xfrm>
            <a:prstGeom prst="rect">
              <a:avLst/>
            </a:prstGeom>
          </p:spPr>
        </p:pic>
        <p:pic>
          <p:nvPicPr>
            <p:cNvPr id="16" name="Picture 15" descr="A molecule structure with orange balls&#10;&#10;Description automatically generated">
              <a:extLst>
                <a:ext uri="{FF2B5EF4-FFF2-40B4-BE49-F238E27FC236}">
                  <a16:creationId xmlns:a16="http://schemas.microsoft.com/office/drawing/2014/main" id="{BBB8772B-6E47-1998-4ABD-9E5439944540}"/>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9595" y="6248926"/>
              <a:ext cx="742950" cy="523220"/>
            </a:xfrm>
            <a:prstGeom prst="rect">
              <a:avLst/>
            </a:prstGeom>
          </p:spPr>
        </p:pic>
        <p:pic>
          <p:nvPicPr>
            <p:cNvPr id="17" name="Picture 16" descr="A molecule structure with orange balls&#10;&#10;Description automatically generated">
              <a:extLst>
                <a:ext uri="{FF2B5EF4-FFF2-40B4-BE49-F238E27FC236}">
                  <a16:creationId xmlns:a16="http://schemas.microsoft.com/office/drawing/2014/main" id="{30F44517-327D-A88E-D480-FA07CE5C09B6}"/>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7665" y="5867680"/>
              <a:ext cx="742950" cy="523220"/>
            </a:xfrm>
            <a:prstGeom prst="rect">
              <a:avLst/>
            </a:prstGeom>
          </p:spPr>
        </p:pic>
        <p:pic>
          <p:nvPicPr>
            <p:cNvPr id="18" name="Picture 17" descr="A molecule structure with orange balls&#10;&#10;Description automatically generated">
              <a:extLst>
                <a:ext uri="{FF2B5EF4-FFF2-40B4-BE49-F238E27FC236}">
                  <a16:creationId xmlns:a16="http://schemas.microsoft.com/office/drawing/2014/main" id="{FC7F652D-AA98-E20B-E127-2AF162190FA2}"/>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9595" y="5411006"/>
              <a:ext cx="742950" cy="523220"/>
            </a:xfrm>
            <a:prstGeom prst="rect">
              <a:avLst/>
            </a:prstGeom>
          </p:spPr>
        </p:pic>
        <p:cxnSp>
          <p:nvCxnSpPr>
            <p:cNvPr id="19" name="Straight Arrow Connector 18">
              <a:extLst>
                <a:ext uri="{FF2B5EF4-FFF2-40B4-BE49-F238E27FC236}">
                  <a16:creationId xmlns:a16="http://schemas.microsoft.com/office/drawing/2014/main" id="{F751E397-CA89-E0F7-9904-1F5F2EA3CDDE}"/>
                </a:ext>
              </a:extLst>
            </p:cNvPr>
            <p:cNvCxnSpPr>
              <a:cxnSpLocks/>
            </p:cNvCxnSpPr>
            <p:nvPr/>
          </p:nvCxnSpPr>
          <p:spPr>
            <a:xfrm flipV="1">
              <a:off x="3836315" y="5672616"/>
              <a:ext cx="0" cy="1628825"/>
            </a:xfrm>
            <a:prstGeom prst="straightConnector1">
              <a:avLst/>
            </a:prstGeom>
            <a:ln w="28575">
              <a:solidFill>
                <a:schemeClr val="bg2">
                  <a:lumMod val="1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FA9CD58-0F63-4E60-F14E-7AA9C9CF9B2C}"/>
                </a:ext>
              </a:extLst>
            </p:cNvPr>
            <p:cNvSpPr txBox="1"/>
            <p:nvPr/>
          </p:nvSpPr>
          <p:spPr>
            <a:xfrm>
              <a:off x="3804255" y="5801314"/>
              <a:ext cx="534343" cy="644141"/>
            </a:xfrm>
            <a:prstGeom prst="rect">
              <a:avLst/>
            </a:prstGeom>
            <a:noFill/>
          </p:spPr>
          <p:txBody>
            <a:bodyPr wrap="none" rtlCol="0">
              <a:spAutoFit/>
            </a:bodyPr>
            <a:lstStyle/>
            <a:p>
              <a:r>
                <a:rPr lang="en-IT" sz="1600" b="1" i="1" dirty="0">
                  <a:latin typeface="Cambria" panose="02040503050406030204" pitchFamily="18" charset="0"/>
                </a:rPr>
                <a:t>z</a:t>
              </a:r>
            </a:p>
          </p:txBody>
        </p:sp>
      </p:grpSp>
      <p:sp>
        <p:nvSpPr>
          <p:cNvPr id="4" name="TextBox 3">
            <a:extLst>
              <a:ext uri="{FF2B5EF4-FFF2-40B4-BE49-F238E27FC236}">
                <a16:creationId xmlns:a16="http://schemas.microsoft.com/office/drawing/2014/main" id="{B1AAA132-9770-C95A-45F4-2CFE18074F8B}"/>
              </a:ext>
            </a:extLst>
          </p:cNvPr>
          <p:cNvSpPr txBox="1"/>
          <p:nvPr/>
        </p:nvSpPr>
        <p:spPr>
          <a:xfrm>
            <a:off x="15354" y="34112"/>
            <a:ext cx="6235544"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Beta decay</a:t>
            </a:r>
            <a:endParaRPr lang="en-GB" sz="3200" dirty="0">
              <a:latin typeface="Chalkboard" panose="03050602040202020205" pitchFamily="66" charset="77"/>
            </a:endParaRPr>
          </a:p>
        </p:txBody>
      </p:sp>
      <p:cxnSp>
        <p:nvCxnSpPr>
          <p:cNvPr id="7" name="Straight Arrow Connector 6">
            <a:extLst>
              <a:ext uri="{FF2B5EF4-FFF2-40B4-BE49-F238E27FC236}">
                <a16:creationId xmlns:a16="http://schemas.microsoft.com/office/drawing/2014/main" id="{B090B25B-754C-9712-7E6B-AFF4F53745D1}"/>
              </a:ext>
            </a:extLst>
          </p:cNvPr>
          <p:cNvCxnSpPr>
            <a:cxnSpLocks/>
          </p:cNvCxnSpPr>
          <p:nvPr/>
        </p:nvCxnSpPr>
        <p:spPr>
          <a:xfrm>
            <a:off x="15354" y="2175130"/>
            <a:ext cx="1155685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67DBBC-6EFD-5026-2C8E-FD593521AB88}"/>
              </a:ext>
            </a:extLst>
          </p:cNvPr>
          <p:cNvCxnSpPr>
            <a:cxnSpLocks/>
          </p:cNvCxnSpPr>
          <p:nvPr/>
        </p:nvCxnSpPr>
        <p:spPr>
          <a:xfrm>
            <a:off x="3844972" y="2178672"/>
            <a:ext cx="0" cy="20986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2E8FA3-D891-2151-2815-F93E5F1A631F}"/>
              </a:ext>
            </a:extLst>
          </p:cNvPr>
          <p:cNvSpPr txBox="1"/>
          <p:nvPr/>
        </p:nvSpPr>
        <p:spPr>
          <a:xfrm>
            <a:off x="3289178" y="2295946"/>
            <a:ext cx="494046" cy="369332"/>
          </a:xfrm>
          <a:prstGeom prst="rect">
            <a:avLst/>
          </a:prstGeom>
          <a:noFill/>
        </p:spPr>
        <p:txBody>
          <a:bodyPr wrap="none" rtlCol="0">
            <a:spAutoFit/>
          </a:bodyPr>
          <a:lstStyle/>
          <a:p>
            <a:r>
              <a:rPr lang="en-GB" dirty="0"/>
              <a:t>t</a:t>
            </a:r>
            <a:r>
              <a:rPr lang="en-IT" dirty="0"/>
              <a:t>=0</a:t>
            </a:r>
          </a:p>
        </p:txBody>
      </p:sp>
      <p:pic>
        <p:nvPicPr>
          <p:cNvPr id="23" name="Picture 22">
            <a:extLst>
              <a:ext uri="{FF2B5EF4-FFF2-40B4-BE49-F238E27FC236}">
                <a16:creationId xmlns:a16="http://schemas.microsoft.com/office/drawing/2014/main" id="{CBABA3D4-CDBD-D151-63DD-3353D7B25515}"/>
              </a:ext>
            </a:extLst>
          </p:cNvPr>
          <p:cNvPicPr>
            <a:picLocks noChangeAspect="1"/>
          </p:cNvPicPr>
          <p:nvPr/>
        </p:nvPicPr>
        <p:blipFill rotWithShape="1">
          <a:blip r:embed="rId3"/>
          <a:srcRect t="8864" r="51068" b="53419"/>
          <a:stretch/>
        </p:blipFill>
        <p:spPr>
          <a:xfrm>
            <a:off x="-104535" y="2154644"/>
            <a:ext cx="2270781" cy="2265118"/>
          </a:xfrm>
          <a:prstGeom prst="rect">
            <a:avLst/>
          </a:prstGeom>
        </p:spPr>
      </p:pic>
      <p:pic>
        <p:nvPicPr>
          <p:cNvPr id="24" name="Picture 23">
            <a:extLst>
              <a:ext uri="{FF2B5EF4-FFF2-40B4-BE49-F238E27FC236}">
                <a16:creationId xmlns:a16="http://schemas.microsoft.com/office/drawing/2014/main" id="{7662343B-E746-715C-DC6E-6EBEE400C076}"/>
              </a:ext>
            </a:extLst>
          </p:cNvPr>
          <p:cNvPicPr>
            <a:picLocks noChangeAspect="1"/>
          </p:cNvPicPr>
          <p:nvPr/>
        </p:nvPicPr>
        <p:blipFill rotWithShape="1">
          <a:blip r:embed="rId3"/>
          <a:srcRect t="45043" r="51068" b="17240"/>
          <a:stretch/>
        </p:blipFill>
        <p:spPr>
          <a:xfrm>
            <a:off x="-55377" y="4163208"/>
            <a:ext cx="2270781" cy="2265118"/>
          </a:xfrm>
          <a:prstGeom prst="rect">
            <a:avLst/>
          </a:prstGeom>
        </p:spPr>
      </p:pic>
      <p:cxnSp>
        <p:nvCxnSpPr>
          <p:cNvPr id="25" name="Straight Arrow Connector 24">
            <a:extLst>
              <a:ext uri="{FF2B5EF4-FFF2-40B4-BE49-F238E27FC236}">
                <a16:creationId xmlns:a16="http://schemas.microsoft.com/office/drawing/2014/main" id="{AB076EDA-B6D5-FFAF-0BCC-6C9E922DC081}"/>
              </a:ext>
            </a:extLst>
          </p:cNvPr>
          <p:cNvCxnSpPr>
            <a:cxnSpLocks/>
          </p:cNvCxnSpPr>
          <p:nvPr/>
        </p:nvCxnSpPr>
        <p:spPr>
          <a:xfrm flipH="1">
            <a:off x="1835925" y="1147572"/>
            <a:ext cx="655634" cy="0"/>
          </a:xfrm>
          <a:prstGeom prst="straightConnector1">
            <a:avLst/>
          </a:prstGeom>
          <a:ln w="28575">
            <a:solidFill>
              <a:schemeClr val="bg2">
                <a:lumMod val="1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782FB1D-3738-B424-45B2-5FCDF51B5190}"/>
              </a:ext>
            </a:extLst>
          </p:cNvPr>
          <p:cNvSpPr txBox="1"/>
          <p:nvPr/>
        </p:nvSpPr>
        <p:spPr>
          <a:xfrm>
            <a:off x="1834402" y="873118"/>
            <a:ext cx="280846" cy="338554"/>
          </a:xfrm>
          <a:prstGeom prst="rect">
            <a:avLst/>
          </a:prstGeom>
          <a:noFill/>
        </p:spPr>
        <p:txBody>
          <a:bodyPr wrap="square" rtlCol="0">
            <a:spAutoFit/>
          </a:bodyPr>
          <a:lstStyle/>
          <a:p>
            <a:r>
              <a:rPr lang="en-IT" sz="1600" b="1" i="1" dirty="0">
                <a:latin typeface="Cambria" panose="02040503050406030204" pitchFamily="18" charset="0"/>
              </a:rPr>
              <a:t>r</a:t>
            </a:r>
          </a:p>
        </p:txBody>
      </p:sp>
      <p:pic>
        <p:nvPicPr>
          <p:cNvPr id="28" name="Picture 27" descr="A molecule structure with orange balls&#10;&#10;Description automatically generated">
            <a:extLst>
              <a:ext uri="{FF2B5EF4-FFF2-40B4-BE49-F238E27FC236}">
                <a16:creationId xmlns:a16="http://schemas.microsoft.com/office/drawing/2014/main" id="{6D81BA62-228E-CD1B-53F0-9D51718F1B68}"/>
              </a:ext>
            </a:extLst>
          </p:cNvPr>
          <p:cNvPicPr>
            <a:picLocks noChangeAspect="1"/>
          </p:cNvPicPr>
          <p:nvPr/>
        </p:nvPicPr>
        <p:blipFill rotWithShape="1">
          <a:blip r:embed="rId2">
            <a:clrChange>
              <a:clrFrom>
                <a:srgbClr val="FFFFFF"/>
              </a:clrFrom>
              <a:clrTo>
                <a:srgbClr val="FFFFFF">
                  <a:alpha val="0"/>
                </a:srgbClr>
              </a:clrTo>
            </a:clrChange>
          </a:blip>
          <a:srcRect t="30882" b="31141"/>
          <a:stretch/>
        </p:blipFill>
        <p:spPr>
          <a:xfrm>
            <a:off x="3891046" y="1109035"/>
            <a:ext cx="3426730" cy="1066095"/>
          </a:xfrm>
          <a:prstGeom prst="rect">
            <a:avLst/>
          </a:prstGeom>
        </p:spPr>
      </p:pic>
      <p:grpSp>
        <p:nvGrpSpPr>
          <p:cNvPr id="2" name="Group 1">
            <a:extLst>
              <a:ext uri="{FF2B5EF4-FFF2-40B4-BE49-F238E27FC236}">
                <a16:creationId xmlns:a16="http://schemas.microsoft.com/office/drawing/2014/main" id="{DE86D289-98A8-FDCC-5CB9-79F2A5E4B567}"/>
              </a:ext>
            </a:extLst>
          </p:cNvPr>
          <p:cNvGrpSpPr/>
          <p:nvPr/>
        </p:nvGrpSpPr>
        <p:grpSpPr>
          <a:xfrm>
            <a:off x="5143682" y="453347"/>
            <a:ext cx="2009886" cy="858858"/>
            <a:chOff x="1926280" y="4499612"/>
            <a:chExt cx="1521610" cy="707716"/>
          </a:xfrm>
        </p:grpSpPr>
        <p:cxnSp>
          <p:nvCxnSpPr>
            <p:cNvPr id="3" name="Straight Arrow Connector 2">
              <a:extLst>
                <a:ext uri="{FF2B5EF4-FFF2-40B4-BE49-F238E27FC236}">
                  <a16:creationId xmlns:a16="http://schemas.microsoft.com/office/drawing/2014/main" id="{37755756-3F25-6748-CB98-91F178438C17}"/>
                </a:ext>
              </a:extLst>
            </p:cNvPr>
            <p:cNvCxnSpPr>
              <a:cxnSpLocks/>
            </p:cNvCxnSpPr>
            <p:nvPr/>
          </p:nvCxnSpPr>
          <p:spPr>
            <a:xfrm flipV="1">
              <a:off x="1990906" y="4829616"/>
              <a:ext cx="1456984" cy="377712"/>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888F3C6B-9F58-B2C7-FBD2-106C6826A879}"/>
                </a:ext>
              </a:extLst>
            </p:cNvPr>
            <p:cNvCxnSpPr>
              <a:cxnSpLocks/>
            </p:cNvCxnSpPr>
            <p:nvPr/>
          </p:nvCxnSpPr>
          <p:spPr>
            <a:xfrm flipV="1">
              <a:off x="1926280" y="4499612"/>
              <a:ext cx="748205" cy="694464"/>
            </a:xfrm>
            <a:prstGeom prst="straightConnector1">
              <a:avLst/>
            </a:prstGeom>
            <a:ln w="28575">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3D9907D3-4577-BE25-CD9E-77AE7BCA2E44}"/>
                    </a:ext>
                  </a:extLst>
                </p:cNvPr>
                <p:cNvSpPr>
                  <a:spLocks noChangeAspect="1"/>
                </p:cNvSpPr>
                <p:nvPr/>
              </p:nvSpPr>
              <p:spPr>
                <a:xfrm>
                  <a:off x="2300383" y="4620266"/>
                  <a:ext cx="203880" cy="203880"/>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acc>
                          <m:accPr>
                            <m:chr m:val="̅"/>
                            <m:ctrlPr>
                              <a:rPr lang="en-IT" sz="1400" b="1" i="1" smtClean="0">
                                <a:latin typeface="Cambria Math" panose="02040503050406030204" pitchFamily="18" charset="0"/>
                              </a:rPr>
                            </m:ctrlPr>
                          </m:accPr>
                          <m:e>
                            <m:r>
                              <a:rPr lang="en-IT" sz="1400" b="1" i="1">
                                <a:latin typeface="Cambria Math" panose="02040503050406030204" pitchFamily="18" charset="0"/>
                                <a:ea typeface="Cambria Math" panose="02040503050406030204" pitchFamily="18" charset="0"/>
                              </a:rPr>
                              <m:t>𝝂</m:t>
                            </m:r>
                          </m:e>
                        </m:acc>
                      </m:oMath>
                    </m:oMathPara>
                  </a14:m>
                  <a:endParaRPr lang="en-IT" sz="1400" b="1" dirty="0"/>
                </a:p>
              </p:txBody>
            </p:sp>
          </mc:Choice>
          <mc:Fallback xmlns="">
            <p:sp>
              <p:nvSpPr>
                <p:cNvPr id="21" name="Oval 20">
                  <a:extLst>
                    <a:ext uri="{FF2B5EF4-FFF2-40B4-BE49-F238E27FC236}">
                      <a16:creationId xmlns:a16="http://schemas.microsoft.com/office/drawing/2014/main" id="{3174763A-8D63-8256-5CAC-39C94D836C37}"/>
                    </a:ext>
                  </a:extLst>
                </p:cNvPr>
                <p:cNvSpPr>
                  <a:spLocks noRot="1" noChangeAspect="1" noMove="1" noResize="1" noEditPoints="1" noAdjustHandles="1" noChangeArrowheads="1" noChangeShapeType="1" noTextEdit="1"/>
                </p:cNvSpPr>
                <p:nvPr/>
              </p:nvSpPr>
              <p:spPr>
                <a:xfrm>
                  <a:off x="2300383" y="4620266"/>
                  <a:ext cx="203880" cy="203880"/>
                </a:xfrm>
                <a:prstGeom prst="ellipse">
                  <a:avLst/>
                </a:prstGeom>
                <a:blipFill>
                  <a:blip r:embed="rId7"/>
                  <a:stretch>
                    <a:fillRect l="-8000" b="-18182"/>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F9F7472D-FCBE-6126-ECCD-A626E038482B}"/>
                    </a:ext>
                  </a:extLst>
                </p:cNvPr>
                <p:cNvSpPr>
                  <a:spLocks/>
                </p:cNvSpPr>
                <p:nvPr/>
              </p:nvSpPr>
              <p:spPr>
                <a:xfrm>
                  <a:off x="2942649" y="4852136"/>
                  <a:ext cx="204809" cy="204809"/>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22" name="Oval 21">
                  <a:extLst>
                    <a:ext uri="{FF2B5EF4-FFF2-40B4-BE49-F238E27FC236}">
                      <a16:creationId xmlns:a16="http://schemas.microsoft.com/office/drawing/2014/main" id="{B3B60479-3CF8-4412-8EF4-1EFAC38755E5}"/>
                    </a:ext>
                  </a:extLst>
                </p:cNvPr>
                <p:cNvSpPr>
                  <a:spLocks noRot="1" noChangeAspect="1" noMove="1" noResize="1" noEditPoints="1" noAdjustHandles="1" noChangeArrowheads="1" noChangeShapeType="1" noTextEdit="1"/>
                </p:cNvSpPr>
                <p:nvPr/>
              </p:nvSpPr>
              <p:spPr>
                <a:xfrm>
                  <a:off x="2942649" y="4852136"/>
                  <a:ext cx="204809" cy="204809"/>
                </a:xfrm>
                <a:prstGeom prst="ellipse">
                  <a:avLst/>
                </a:prstGeom>
                <a:blipFill>
                  <a:blip r:embed="rId8"/>
                  <a:stretch>
                    <a:fillRect l="-32000" b="-17391"/>
                  </a:stretch>
                </a:blipFill>
                <a:ln>
                  <a:noFill/>
                </a:ln>
              </p:spPr>
              <p:txBody>
                <a:bodyPr/>
                <a:lstStyle/>
                <a:p>
                  <a:r>
                    <a:rPr lang="en-IT">
                      <a:noFill/>
                    </a:rPr>
                    <a:t> </a:t>
                  </a:r>
                </a:p>
              </p:txBody>
            </p:sp>
          </mc:Fallback>
        </mc:AlternateContent>
      </p:grpSp>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5FEB8FC5-0474-0227-C4C3-E8FC58BEAF3D}"/>
                  </a:ext>
                </a:extLst>
              </p:cNvPr>
              <p:cNvSpPr>
                <a:spLocks noChangeAspect="1"/>
              </p:cNvSpPr>
              <p:nvPr/>
            </p:nvSpPr>
            <p:spPr>
              <a:xfrm>
                <a:off x="5081288" y="1215722"/>
                <a:ext cx="222790" cy="222790"/>
              </a:xfrm>
              <a:prstGeom prst="ellipse">
                <a:avLst/>
              </a:prstGeom>
              <a:solidFill>
                <a:srgbClr val="A738AB"/>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27" name="Oval 26">
                <a:extLst>
                  <a:ext uri="{FF2B5EF4-FFF2-40B4-BE49-F238E27FC236}">
                    <a16:creationId xmlns:a16="http://schemas.microsoft.com/office/drawing/2014/main" id="{26A4E02C-79AC-8BCA-60BA-4A37E56D3B91}"/>
                  </a:ext>
                </a:extLst>
              </p:cNvPr>
              <p:cNvSpPr>
                <a:spLocks noRot="1" noChangeAspect="1" noMove="1" noResize="1" noEditPoints="1" noAdjustHandles="1" noChangeArrowheads="1" noChangeShapeType="1" noTextEdit="1"/>
              </p:cNvSpPr>
              <p:nvPr/>
            </p:nvSpPr>
            <p:spPr>
              <a:xfrm>
                <a:off x="5081288" y="1215722"/>
                <a:ext cx="222790" cy="222790"/>
              </a:xfrm>
              <a:prstGeom prst="ellipse">
                <a:avLst/>
              </a:prstGeom>
              <a:blipFill>
                <a:blip r:embed="rId9"/>
                <a:stretch>
                  <a:fillRect l="-9091" b="-23810"/>
                </a:stretch>
              </a:blipFill>
              <a:ln>
                <a:noFill/>
              </a:ln>
            </p:spPr>
            <p:txBody>
              <a:bodyPr/>
              <a:lstStyle/>
              <a:p>
                <a:r>
                  <a:rPr lang="en-IT">
                    <a:noFill/>
                  </a:rPr>
                  <a:t> </a:t>
                </a:r>
              </a:p>
            </p:txBody>
          </p:sp>
        </mc:Fallback>
      </mc:AlternateContent>
      <p:cxnSp>
        <p:nvCxnSpPr>
          <p:cNvPr id="33" name="Straight Connector 32">
            <a:extLst>
              <a:ext uri="{FF2B5EF4-FFF2-40B4-BE49-F238E27FC236}">
                <a16:creationId xmlns:a16="http://schemas.microsoft.com/office/drawing/2014/main" id="{A25ACC7D-BF1C-CAF2-5C0F-747F42B45EC2}"/>
              </a:ext>
            </a:extLst>
          </p:cNvPr>
          <p:cNvCxnSpPr>
            <a:cxnSpLocks/>
          </p:cNvCxnSpPr>
          <p:nvPr/>
        </p:nvCxnSpPr>
        <p:spPr>
          <a:xfrm>
            <a:off x="6463346" y="2196466"/>
            <a:ext cx="0" cy="20986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9E4A77B-AFD0-8AED-9FEC-3E48B528BF0E}"/>
              </a:ext>
            </a:extLst>
          </p:cNvPr>
          <p:cNvSpPr txBox="1"/>
          <p:nvPr/>
        </p:nvSpPr>
        <p:spPr>
          <a:xfrm>
            <a:off x="5907552" y="2313740"/>
            <a:ext cx="534313" cy="369332"/>
          </a:xfrm>
          <a:prstGeom prst="rect">
            <a:avLst/>
          </a:prstGeom>
          <a:noFill/>
        </p:spPr>
        <p:txBody>
          <a:bodyPr wrap="none" rtlCol="0">
            <a:spAutoFit/>
          </a:bodyPr>
          <a:lstStyle/>
          <a:p>
            <a:r>
              <a:rPr lang="en-GB" dirty="0" err="1"/>
              <a:t>t~fs</a:t>
            </a:r>
            <a:endParaRPr lang="en-IT" dirty="0"/>
          </a:p>
        </p:txBody>
      </p:sp>
      <p:grpSp>
        <p:nvGrpSpPr>
          <p:cNvPr id="35" name="Group 34">
            <a:extLst>
              <a:ext uri="{FF2B5EF4-FFF2-40B4-BE49-F238E27FC236}">
                <a16:creationId xmlns:a16="http://schemas.microsoft.com/office/drawing/2014/main" id="{28C8C798-EA82-3AC0-84CE-1122A2DF6D4F}"/>
              </a:ext>
            </a:extLst>
          </p:cNvPr>
          <p:cNvGrpSpPr/>
          <p:nvPr/>
        </p:nvGrpSpPr>
        <p:grpSpPr>
          <a:xfrm>
            <a:off x="4648121" y="2687561"/>
            <a:ext cx="2318919" cy="2080357"/>
            <a:chOff x="9031458" y="2295946"/>
            <a:chExt cx="3160542" cy="3177210"/>
          </a:xfrm>
        </p:grpSpPr>
        <p:pic>
          <p:nvPicPr>
            <p:cNvPr id="30" name="Picture 29">
              <a:extLst>
                <a:ext uri="{FF2B5EF4-FFF2-40B4-BE49-F238E27FC236}">
                  <a16:creationId xmlns:a16="http://schemas.microsoft.com/office/drawing/2014/main" id="{037BE004-DC47-188B-2EA0-B1F6D0AF28CE}"/>
                </a:ext>
              </a:extLst>
            </p:cNvPr>
            <p:cNvPicPr>
              <a:picLocks noChangeAspect="1"/>
            </p:cNvPicPr>
            <p:nvPr/>
          </p:nvPicPr>
          <p:blipFill>
            <a:blip r:embed="rId10"/>
            <a:srcRect l="1872" t="10217" r="3367" b="16172"/>
            <a:stretch/>
          </p:blipFill>
          <p:spPr>
            <a:xfrm>
              <a:off x="9031458" y="2295946"/>
              <a:ext cx="3160542" cy="3177210"/>
            </a:xfrm>
            <a:prstGeom prst="rect">
              <a:avLst/>
            </a:prstGeom>
          </p:spPr>
        </p:pic>
        <p:sp>
          <p:nvSpPr>
            <p:cNvPr id="31" name="Freeform 30">
              <a:extLst>
                <a:ext uri="{FF2B5EF4-FFF2-40B4-BE49-F238E27FC236}">
                  <a16:creationId xmlns:a16="http://schemas.microsoft.com/office/drawing/2014/main" id="{F3424FD9-6968-D585-A7EC-71ABE24F7A9B}"/>
                </a:ext>
              </a:extLst>
            </p:cNvPr>
            <p:cNvSpPr/>
            <p:nvPr/>
          </p:nvSpPr>
          <p:spPr>
            <a:xfrm>
              <a:off x="9748911" y="2475913"/>
              <a:ext cx="1477107" cy="2011680"/>
            </a:xfrm>
            <a:custGeom>
              <a:avLst/>
              <a:gdLst>
                <a:gd name="connsiteX0" fmla="*/ 0 w 1477107"/>
                <a:gd name="connsiteY0" fmla="*/ 0 h 2011680"/>
                <a:gd name="connsiteX1" fmla="*/ 211015 w 1477107"/>
                <a:gd name="connsiteY1" fmla="*/ 1111348 h 2011680"/>
                <a:gd name="connsiteX2" fmla="*/ 379827 w 1477107"/>
                <a:gd name="connsiteY2" fmla="*/ 1491175 h 2011680"/>
                <a:gd name="connsiteX3" fmla="*/ 590843 w 1477107"/>
                <a:gd name="connsiteY3" fmla="*/ 1758461 h 2011680"/>
                <a:gd name="connsiteX4" fmla="*/ 914400 w 1477107"/>
                <a:gd name="connsiteY4" fmla="*/ 1969477 h 2011680"/>
                <a:gd name="connsiteX5" fmla="*/ 1378634 w 1477107"/>
                <a:gd name="connsiteY5" fmla="*/ 1997612 h 2011680"/>
                <a:gd name="connsiteX6" fmla="*/ 1477107 w 1477107"/>
                <a:gd name="connsiteY6" fmla="*/ 201168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7" h="2011680">
                  <a:moveTo>
                    <a:pt x="0" y="0"/>
                  </a:moveTo>
                  <a:cubicBezTo>
                    <a:pt x="73855" y="431409"/>
                    <a:pt x="147711" y="862819"/>
                    <a:pt x="211015" y="1111348"/>
                  </a:cubicBezTo>
                  <a:cubicBezTo>
                    <a:pt x="274320" y="1359877"/>
                    <a:pt x="316522" y="1383323"/>
                    <a:pt x="379827" y="1491175"/>
                  </a:cubicBezTo>
                  <a:cubicBezTo>
                    <a:pt x="443132" y="1599027"/>
                    <a:pt x="501748" y="1678744"/>
                    <a:pt x="590843" y="1758461"/>
                  </a:cubicBezTo>
                  <a:cubicBezTo>
                    <a:pt x="679938" y="1838178"/>
                    <a:pt x="783101" y="1929618"/>
                    <a:pt x="914400" y="1969477"/>
                  </a:cubicBezTo>
                  <a:cubicBezTo>
                    <a:pt x="1045699" y="2009336"/>
                    <a:pt x="1284850" y="1990578"/>
                    <a:pt x="1378634" y="1997612"/>
                  </a:cubicBezTo>
                  <a:cubicBezTo>
                    <a:pt x="1472419" y="2004646"/>
                    <a:pt x="1474763" y="2008163"/>
                    <a:pt x="1477107" y="201168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pic>
        <p:nvPicPr>
          <p:cNvPr id="39" name="Picture 38" descr="A close-up of a graphene structure&#10;&#10;Description automatically generated">
            <a:extLst>
              <a:ext uri="{FF2B5EF4-FFF2-40B4-BE49-F238E27FC236}">
                <a16:creationId xmlns:a16="http://schemas.microsoft.com/office/drawing/2014/main" id="{290DAA16-D9AE-F183-9D01-6D63C7F23537}"/>
              </a:ext>
            </a:extLst>
          </p:cNvPr>
          <p:cNvPicPr>
            <a:picLocks noChangeAspect="1"/>
          </p:cNvPicPr>
          <p:nvPr/>
        </p:nvPicPr>
        <p:blipFill>
          <a:blip r:embed="rId11"/>
          <a:srcRect l="25267" r="6354" b="32446"/>
          <a:stretch/>
        </p:blipFill>
        <p:spPr>
          <a:xfrm>
            <a:off x="5629363" y="2916531"/>
            <a:ext cx="957108" cy="945566"/>
          </a:xfrm>
          <a:prstGeom prst="ellipse">
            <a:avLst/>
          </a:prstGeom>
        </p:spPr>
      </p:pic>
      <p:grpSp>
        <p:nvGrpSpPr>
          <p:cNvPr id="36" name="Group 35">
            <a:extLst>
              <a:ext uri="{FF2B5EF4-FFF2-40B4-BE49-F238E27FC236}">
                <a16:creationId xmlns:a16="http://schemas.microsoft.com/office/drawing/2014/main" id="{853B9A5B-4602-AC43-D18D-617ABB9E8653}"/>
              </a:ext>
            </a:extLst>
          </p:cNvPr>
          <p:cNvGrpSpPr/>
          <p:nvPr/>
        </p:nvGrpSpPr>
        <p:grpSpPr>
          <a:xfrm>
            <a:off x="9029619" y="2400607"/>
            <a:ext cx="2899904" cy="2185037"/>
            <a:chOff x="3631717" y="3365123"/>
            <a:chExt cx="3808380" cy="3487858"/>
          </a:xfrm>
        </p:grpSpPr>
        <p:pic>
          <p:nvPicPr>
            <p:cNvPr id="37" name="Picture 36">
              <a:extLst>
                <a:ext uri="{FF2B5EF4-FFF2-40B4-BE49-F238E27FC236}">
                  <a16:creationId xmlns:a16="http://schemas.microsoft.com/office/drawing/2014/main" id="{C760C648-4E2D-9E95-9944-62D6DCB53D85}"/>
                </a:ext>
              </a:extLst>
            </p:cNvPr>
            <p:cNvPicPr>
              <a:picLocks noChangeAspect="1"/>
            </p:cNvPicPr>
            <p:nvPr/>
          </p:nvPicPr>
          <p:blipFill rotWithShape="1">
            <a:blip r:embed="rId12"/>
            <a:srcRect t="9718" b="19473"/>
            <a:stretch/>
          </p:blipFill>
          <p:spPr>
            <a:xfrm>
              <a:off x="3631717" y="3365123"/>
              <a:ext cx="3806230" cy="3487858"/>
            </a:xfrm>
            <a:prstGeom prst="rect">
              <a:avLst/>
            </a:prstGeom>
          </p:spPr>
        </p:pic>
        <p:sp>
          <p:nvSpPr>
            <p:cNvPr id="38" name="Rectangle 37">
              <a:extLst>
                <a:ext uri="{FF2B5EF4-FFF2-40B4-BE49-F238E27FC236}">
                  <a16:creationId xmlns:a16="http://schemas.microsoft.com/office/drawing/2014/main" id="{323FC998-9BBD-D493-148B-EE31255CBB45}"/>
                </a:ext>
              </a:extLst>
            </p:cNvPr>
            <p:cNvSpPr/>
            <p:nvPr/>
          </p:nvSpPr>
          <p:spPr>
            <a:xfrm>
              <a:off x="6844905" y="4825076"/>
              <a:ext cx="547322" cy="1657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0" name="TextBox 39">
              <a:extLst>
                <a:ext uri="{FF2B5EF4-FFF2-40B4-BE49-F238E27FC236}">
                  <a16:creationId xmlns:a16="http://schemas.microsoft.com/office/drawing/2014/main" id="{456A2C21-0D89-B23C-11E2-36EED608D3FF}"/>
                </a:ext>
              </a:extLst>
            </p:cNvPr>
            <p:cNvSpPr txBox="1"/>
            <p:nvPr/>
          </p:nvSpPr>
          <p:spPr>
            <a:xfrm rot="16200000">
              <a:off x="6861255" y="3856666"/>
              <a:ext cx="781012" cy="376673"/>
            </a:xfrm>
            <a:prstGeom prst="rect">
              <a:avLst/>
            </a:prstGeom>
            <a:noFill/>
          </p:spPr>
          <p:txBody>
            <a:bodyPr wrap="none" rtlCol="0">
              <a:spAutoFit/>
            </a:bodyPr>
            <a:lstStyle/>
            <a:p>
              <a:r>
                <a:rPr lang="en-IT" sz="1000" dirty="0">
                  <a:solidFill>
                    <a:srgbClr val="FF0000"/>
                  </a:solidFill>
                  <a:latin typeface="Cambria" panose="02040503050406030204" pitchFamily="18" charset="0"/>
                </a:rPr>
                <a:t>T (K)</a:t>
              </a:r>
            </a:p>
          </p:txBody>
        </p:sp>
      </p:grpSp>
      <p:pic>
        <p:nvPicPr>
          <p:cNvPr id="13" name="Picture 12">
            <a:extLst>
              <a:ext uri="{FF2B5EF4-FFF2-40B4-BE49-F238E27FC236}">
                <a16:creationId xmlns:a16="http://schemas.microsoft.com/office/drawing/2014/main" id="{27950F48-F8D3-BAB4-A587-CC61B275931C}"/>
              </a:ext>
            </a:extLst>
          </p:cNvPr>
          <p:cNvPicPr>
            <a:picLocks noChangeAspect="1"/>
          </p:cNvPicPr>
          <p:nvPr/>
        </p:nvPicPr>
        <p:blipFill>
          <a:blip r:embed="rId13"/>
          <a:stretch>
            <a:fillRect/>
          </a:stretch>
        </p:blipFill>
        <p:spPr>
          <a:xfrm>
            <a:off x="2150563" y="2380719"/>
            <a:ext cx="2270782" cy="2938659"/>
          </a:xfrm>
          <a:prstGeom prst="rect">
            <a:avLst/>
          </a:prstGeom>
        </p:spPr>
      </p:pic>
      <p:pic>
        <p:nvPicPr>
          <p:cNvPr id="12" name="Picture 11">
            <a:extLst>
              <a:ext uri="{FF2B5EF4-FFF2-40B4-BE49-F238E27FC236}">
                <a16:creationId xmlns:a16="http://schemas.microsoft.com/office/drawing/2014/main" id="{4CE4BAC5-B576-7AB7-9240-1191F76B311E}"/>
              </a:ext>
            </a:extLst>
          </p:cNvPr>
          <p:cNvPicPr>
            <a:picLocks noChangeAspect="1"/>
          </p:cNvPicPr>
          <p:nvPr/>
        </p:nvPicPr>
        <p:blipFill>
          <a:blip r:embed="rId14"/>
          <a:srcRect l="598" t="7638"/>
          <a:stretch/>
        </p:blipFill>
        <p:spPr>
          <a:xfrm>
            <a:off x="7975698" y="187053"/>
            <a:ext cx="3535642" cy="1849468"/>
          </a:xfrm>
          <a:prstGeom prst="rect">
            <a:avLst/>
          </a:prstGeom>
        </p:spPr>
      </p:pic>
      <p:grpSp>
        <p:nvGrpSpPr>
          <p:cNvPr id="44" name="Group 43">
            <a:extLst>
              <a:ext uri="{FF2B5EF4-FFF2-40B4-BE49-F238E27FC236}">
                <a16:creationId xmlns:a16="http://schemas.microsoft.com/office/drawing/2014/main" id="{D45FB870-CACB-6ACD-5D1D-B4570A1E69C2}"/>
              </a:ext>
            </a:extLst>
          </p:cNvPr>
          <p:cNvGrpSpPr/>
          <p:nvPr/>
        </p:nvGrpSpPr>
        <p:grpSpPr>
          <a:xfrm>
            <a:off x="8578249" y="4628922"/>
            <a:ext cx="3303638" cy="1742675"/>
            <a:chOff x="5647281" y="1555068"/>
            <a:chExt cx="3999423" cy="2643612"/>
          </a:xfrm>
        </p:grpSpPr>
        <p:grpSp>
          <p:nvGrpSpPr>
            <p:cNvPr id="45" name="Group 44">
              <a:extLst>
                <a:ext uri="{FF2B5EF4-FFF2-40B4-BE49-F238E27FC236}">
                  <a16:creationId xmlns:a16="http://schemas.microsoft.com/office/drawing/2014/main" id="{DDEE15EC-C8BD-A78F-5DE7-989D920335D2}"/>
                </a:ext>
              </a:extLst>
            </p:cNvPr>
            <p:cNvGrpSpPr/>
            <p:nvPr/>
          </p:nvGrpSpPr>
          <p:grpSpPr>
            <a:xfrm>
              <a:off x="5647281" y="1555068"/>
              <a:ext cx="3999423" cy="2643612"/>
              <a:chOff x="8257940" y="1647386"/>
              <a:chExt cx="3934060" cy="2530230"/>
            </a:xfrm>
          </p:grpSpPr>
          <p:grpSp>
            <p:nvGrpSpPr>
              <p:cNvPr id="54" name="Group 53">
                <a:extLst>
                  <a:ext uri="{FF2B5EF4-FFF2-40B4-BE49-F238E27FC236}">
                    <a16:creationId xmlns:a16="http://schemas.microsoft.com/office/drawing/2014/main" id="{653EA175-E486-8B6F-EA7C-9F4CF808C34A}"/>
                  </a:ext>
                </a:extLst>
              </p:cNvPr>
              <p:cNvGrpSpPr/>
              <p:nvPr/>
            </p:nvGrpSpPr>
            <p:grpSpPr>
              <a:xfrm>
                <a:off x="8257940" y="1647386"/>
                <a:ext cx="3934060" cy="2530230"/>
                <a:chOff x="8051985" y="1548662"/>
                <a:chExt cx="3438705" cy="2213620"/>
              </a:xfrm>
            </p:grpSpPr>
            <p:cxnSp>
              <p:nvCxnSpPr>
                <p:cNvPr id="60" name="Straight Arrow Connector 59">
                  <a:extLst>
                    <a:ext uri="{FF2B5EF4-FFF2-40B4-BE49-F238E27FC236}">
                      <a16:creationId xmlns:a16="http://schemas.microsoft.com/office/drawing/2014/main" id="{C54C6966-917D-6B9F-D381-305A54767EC8}"/>
                    </a:ext>
                  </a:extLst>
                </p:cNvPr>
                <p:cNvCxnSpPr/>
                <p:nvPr/>
              </p:nvCxnSpPr>
              <p:spPr>
                <a:xfrm flipV="1">
                  <a:off x="8469442" y="1548662"/>
                  <a:ext cx="0" cy="18803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C4B5D6B-159C-E8EF-6CE5-7ED4AA21644A}"/>
                    </a:ext>
                  </a:extLst>
                </p:cNvPr>
                <p:cNvCxnSpPr>
                  <a:cxnSpLocks/>
                </p:cNvCxnSpPr>
                <p:nvPr/>
              </p:nvCxnSpPr>
              <p:spPr>
                <a:xfrm>
                  <a:off x="8320144" y="3275029"/>
                  <a:ext cx="317054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2BA542F-D6D1-8797-A948-C85EE6661CEB}"/>
                    </a:ext>
                  </a:extLst>
                </p:cNvPr>
                <p:cNvSpPr txBox="1"/>
                <p:nvPr/>
              </p:nvSpPr>
              <p:spPr>
                <a:xfrm rot="16200000">
                  <a:off x="7751133" y="2118852"/>
                  <a:ext cx="971035" cy="369332"/>
                </a:xfrm>
                <a:prstGeom prst="rect">
                  <a:avLst/>
                </a:prstGeom>
                <a:noFill/>
              </p:spPr>
              <p:txBody>
                <a:bodyPr wrap="none" rtlCol="0">
                  <a:spAutoFit/>
                </a:bodyPr>
                <a:lstStyle/>
                <a:p>
                  <a:r>
                    <a:rPr lang="en-IT" dirty="0"/>
                    <a:t># events</a:t>
                  </a:r>
                </a:p>
              </p:txBody>
            </p:sp>
            <p:sp>
              <p:nvSpPr>
                <p:cNvPr id="63" name="TextBox 62">
                  <a:extLst>
                    <a:ext uri="{FF2B5EF4-FFF2-40B4-BE49-F238E27FC236}">
                      <a16:creationId xmlns:a16="http://schemas.microsoft.com/office/drawing/2014/main" id="{3505F2BE-7266-538C-E28B-B6C6E6DAC14F}"/>
                    </a:ext>
                  </a:extLst>
                </p:cNvPr>
                <p:cNvSpPr txBox="1"/>
                <p:nvPr/>
              </p:nvSpPr>
              <p:spPr>
                <a:xfrm>
                  <a:off x="8460185" y="3372662"/>
                  <a:ext cx="1727227" cy="389620"/>
                </a:xfrm>
                <a:prstGeom prst="rect">
                  <a:avLst/>
                </a:prstGeom>
                <a:noFill/>
              </p:spPr>
              <p:txBody>
                <a:bodyPr wrap="none" rtlCol="0">
                  <a:spAutoFit/>
                </a:bodyPr>
                <a:lstStyle/>
                <a:p>
                  <a:r>
                    <a:rPr lang="en-GB" dirty="0"/>
                    <a:t>electron energy</a:t>
                  </a:r>
                  <a:endParaRPr lang="en-IT" dirty="0"/>
                </a:p>
              </p:txBody>
            </p:sp>
          </p:grpSp>
          <p:sp>
            <p:nvSpPr>
              <p:cNvPr id="55" name="Freeform 54">
                <a:extLst>
                  <a:ext uri="{FF2B5EF4-FFF2-40B4-BE49-F238E27FC236}">
                    <a16:creationId xmlns:a16="http://schemas.microsoft.com/office/drawing/2014/main" id="{FD011C02-44CB-D4AD-827C-38815B527E8B}"/>
                  </a:ext>
                </a:extLst>
              </p:cNvPr>
              <p:cNvSpPr/>
              <p:nvPr/>
            </p:nvSpPr>
            <p:spPr>
              <a:xfrm>
                <a:off x="8736195" y="2006356"/>
                <a:ext cx="1564828" cy="1620597"/>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3492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6" name="Freeform 55">
                <a:extLst>
                  <a:ext uri="{FF2B5EF4-FFF2-40B4-BE49-F238E27FC236}">
                    <a16:creationId xmlns:a16="http://schemas.microsoft.com/office/drawing/2014/main" id="{D969FDA6-ED8D-4EB7-BA9C-4E9FD01E04E1}"/>
                  </a:ext>
                </a:extLst>
              </p:cNvPr>
              <p:cNvSpPr/>
              <p:nvPr/>
            </p:nvSpPr>
            <p:spPr>
              <a:xfrm>
                <a:off x="11573326" y="1939726"/>
                <a:ext cx="505626" cy="1698439"/>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46" name="Group 45">
              <a:extLst>
                <a:ext uri="{FF2B5EF4-FFF2-40B4-BE49-F238E27FC236}">
                  <a16:creationId xmlns:a16="http://schemas.microsoft.com/office/drawing/2014/main" id="{21DDD74C-2151-AEE8-AC78-530FEE3250FA}"/>
                </a:ext>
              </a:extLst>
            </p:cNvPr>
            <p:cNvGrpSpPr/>
            <p:nvPr/>
          </p:nvGrpSpPr>
          <p:grpSpPr>
            <a:xfrm>
              <a:off x="6122042" y="2146777"/>
              <a:ext cx="2357384" cy="1465424"/>
              <a:chOff x="6139278" y="2473377"/>
              <a:chExt cx="2357384" cy="1465424"/>
            </a:xfrm>
          </p:grpSpPr>
          <p:sp>
            <p:nvSpPr>
              <p:cNvPr id="51" name="Freeform 50">
                <a:extLst>
                  <a:ext uri="{FF2B5EF4-FFF2-40B4-BE49-F238E27FC236}">
                    <a16:creationId xmlns:a16="http://schemas.microsoft.com/office/drawing/2014/main" id="{B3C2B108-7ADB-E7BE-26AF-B578405AE3A3}"/>
                  </a:ext>
                </a:extLst>
              </p:cNvPr>
              <p:cNvSpPr/>
              <p:nvPr/>
            </p:nvSpPr>
            <p:spPr>
              <a:xfrm>
                <a:off x="6154348" y="2473377"/>
                <a:ext cx="1774009" cy="1465424"/>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2" name="Freeform 51">
                <a:extLst>
                  <a:ext uri="{FF2B5EF4-FFF2-40B4-BE49-F238E27FC236}">
                    <a16:creationId xmlns:a16="http://schemas.microsoft.com/office/drawing/2014/main" id="{1A7312F3-6FA2-1144-13A2-EFB4178A0C60}"/>
                  </a:ext>
                </a:extLst>
              </p:cNvPr>
              <p:cNvSpPr/>
              <p:nvPr/>
            </p:nvSpPr>
            <p:spPr>
              <a:xfrm>
                <a:off x="6154837" y="3003265"/>
                <a:ext cx="2341825" cy="932447"/>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3" name="Freeform 52">
                <a:extLst>
                  <a:ext uri="{FF2B5EF4-FFF2-40B4-BE49-F238E27FC236}">
                    <a16:creationId xmlns:a16="http://schemas.microsoft.com/office/drawing/2014/main" id="{374FEE3F-0C5A-B1D5-4F3D-15C46456F1FE}"/>
                  </a:ext>
                </a:extLst>
              </p:cNvPr>
              <p:cNvSpPr/>
              <p:nvPr/>
            </p:nvSpPr>
            <p:spPr>
              <a:xfrm>
                <a:off x="6139278" y="2679701"/>
                <a:ext cx="2082846" cy="1212811"/>
              </a:xfrm>
              <a:custGeom>
                <a:avLst/>
                <a:gdLst>
                  <a:gd name="connsiteX0" fmla="*/ 0 w 1978702"/>
                  <a:gd name="connsiteY0" fmla="*/ 0 h 1873771"/>
                  <a:gd name="connsiteX1" fmla="*/ 539646 w 1978702"/>
                  <a:gd name="connsiteY1" fmla="*/ 344774 h 1873771"/>
                  <a:gd name="connsiteX2" fmla="*/ 1454046 w 1978702"/>
                  <a:gd name="connsiteY2" fmla="*/ 1079292 h 1873771"/>
                  <a:gd name="connsiteX3" fmla="*/ 1888761 w 1978702"/>
                  <a:gd name="connsiteY3" fmla="*/ 1618938 h 1873771"/>
                  <a:gd name="connsiteX4" fmla="*/ 1978702 w 1978702"/>
                  <a:gd name="connsiteY4" fmla="*/ 1873771 h 187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1873771">
                    <a:moveTo>
                      <a:pt x="0" y="0"/>
                    </a:moveTo>
                    <a:cubicBezTo>
                      <a:pt x="148652" y="82446"/>
                      <a:pt x="297305" y="164892"/>
                      <a:pt x="539646" y="344774"/>
                    </a:cubicBezTo>
                    <a:cubicBezTo>
                      <a:pt x="781987" y="524656"/>
                      <a:pt x="1229194" y="866931"/>
                      <a:pt x="1454046" y="1079292"/>
                    </a:cubicBezTo>
                    <a:cubicBezTo>
                      <a:pt x="1678898" y="1291653"/>
                      <a:pt x="1801318" y="1486525"/>
                      <a:pt x="1888761" y="1618938"/>
                    </a:cubicBezTo>
                    <a:cubicBezTo>
                      <a:pt x="1976204" y="1751351"/>
                      <a:pt x="1977453" y="1812561"/>
                      <a:pt x="1978702" y="1873771"/>
                    </a:cubicBezTo>
                  </a:path>
                </a:pathLst>
              </a:custGeom>
              <a:noFill/>
              <a:ln w="15875">
                <a:solidFill>
                  <a:srgbClr val="038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47" name="Group 46">
              <a:extLst>
                <a:ext uri="{FF2B5EF4-FFF2-40B4-BE49-F238E27FC236}">
                  <a16:creationId xmlns:a16="http://schemas.microsoft.com/office/drawing/2014/main" id="{634C9F65-15C1-F5CF-0716-9C59FF9FA254}"/>
                </a:ext>
              </a:extLst>
            </p:cNvPr>
            <p:cNvGrpSpPr/>
            <p:nvPr/>
          </p:nvGrpSpPr>
          <p:grpSpPr>
            <a:xfrm>
              <a:off x="7874480" y="2353848"/>
              <a:ext cx="1453266" cy="1273485"/>
              <a:chOff x="7891716" y="2666219"/>
              <a:chExt cx="1453266" cy="1273485"/>
            </a:xfrm>
          </p:grpSpPr>
          <p:sp>
            <p:nvSpPr>
              <p:cNvPr id="48" name="Freeform 47">
                <a:extLst>
                  <a:ext uri="{FF2B5EF4-FFF2-40B4-BE49-F238E27FC236}">
                    <a16:creationId xmlns:a16="http://schemas.microsoft.com/office/drawing/2014/main" id="{6255C99C-1607-3253-13EE-04821B9E4150}"/>
                  </a:ext>
                </a:extLst>
              </p:cNvPr>
              <p:cNvSpPr/>
              <p:nvPr/>
            </p:nvSpPr>
            <p:spPr>
              <a:xfrm>
                <a:off x="8770304" y="2666219"/>
                <a:ext cx="574678" cy="1269048"/>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9" name="Freeform 48">
                <a:extLst>
                  <a:ext uri="{FF2B5EF4-FFF2-40B4-BE49-F238E27FC236}">
                    <a16:creationId xmlns:a16="http://schemas.microsoft.com/office/drawing/2014/main" id="{073F061C-1375-BC45-8BAC-742B177A21A8}"/>
                  </a:ext>
                </a:extLst>
              </p:cNvPr>
              <p:cNvSpPr/>
              <p:nvPr/>
            </p:nvSpPr>
            <p:spPr>
              <a:xfrm>
                <a:off x="8324348" y="3180113"/>
                <a:ext cx="911496" cy="759591"/>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0" name="Freeform 49">
                <a:extLst>
                  <a:ext uri="{FF2B5EF4-FFF2-40B4-BE49-F238E27FC236}">
                    <a16:creationId xmlns:a16="http://schemas.microsoft.com/office/drawing/2014/main" id="{A3EEAB76-EE00-3B0E-0B1C-FFD13E94DDFE}"/>
                  </a:ext>
                </a:extLst>
              </p:cNvPr>
              <p:cNvSpPr/>
              <p:nvPr/>
            </p:nvSpPr>
            <p:spPr>
              <a:xfrm>
                <a:off x="7891716" y="3540933"/>
                <a:ext cx="1073721" cy="380435"/>
              </a:xfrm>
              <a:custGeom>
                <a:avLst/>
                <a:gdLst>
                  <a:gd name="connsiteX0" fmla="*/ 0 w 584616"/>
                  <a:gd name="connsiteY0" fmla="*/ 1948784 h 1963774"/>
                  <a:gd name="connsiteX1" fmla="*/ 194872 w 584616"/>
                  <a:gd name="connsiteY1" fmla="*/ 1499079 h 1963774"/>
                  <a:gd name="connsiteX2" fmla="*/ 254833 w 584616"/>
                  <a:gd name="connsiteY2" fmla="*/ 62 h 1963774"/>
                  <a:gd name="connsiteX3" fmla="*/ 314793 w 584616"/>
                  <a:gd name="connsiteY3" fmla="*/ 1559040 h 1963774"/>
                  <a:gd name="connsiteX4" fmla="*/ 584616 w 584616"/>
                  <a:gd name="connsiteY4" fmla="*/ 1963774 h 196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16" h="1963774">
                    <a:moveTo>
                      <a:pt x="0" y="1948784"/>
                    </a:moveTo>
                    <a:cubicBezTo>
                      <a:pt x="76200" y="1886325"/>
                      <a:pt x="152400" y="1823866"/>
                      <a:pt x="194872" y="1499079"/>
                    </a:cubicBezTo>
                    <a:cubicBezTo>
                      <a:pt x="237344" y="1174292"/>
                      <a:pt x="234846" y="-9932"/>
                      <a:pt x="254833" y="62"/>
                    </a:cubicBezTo>
                    <a:cubicBezTo>
                      <a:pt x="274820" y="10055"/>
                      <a:pt x="259829" y="1231755"/>
                      <a:pt x="314793" y="1559040"/>
                    </a:cubicBezTo>
                    <a:cubicBezTo>
                      <a:pt x="369757" y="1886325"/>
                      <a:pt x="477186" y="1925049"/>
                      <a:pt x="584616" y="1963774"/>
                    </a:cubicBezTo>
                  </a:path>
                </a:pathLst>
              </a:cu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sp>
        <p:nvSpPr>
          <p:cNvPr id="65" name="TextBox 64">
            <a:extLst>
              <a:ext uri="{FF2B5EF4-FFF2-40B4-BE49-F238E27FC236}">
                <a16:creationId xmlns:a16="http://schemas.microsoft.com/office/drawing/2014/main" id="{5A06A3E3-7CE3-A1A2-6F9D-D9278B01819D}"/>
              </a:ext>
            </a:extLst>
          </p:cNvPr>
          <p:cNvSpPr txBox="1"/>
          <p:nvPr/>
        </p:nvSpPr>
        <p:spPr>
          <a:xfrm>
            <a:off x="2417705" y="4665818"/>
            <a:ext cx="5722697" cy="1815882"/>
          </a:xfrm>
          <a:prstGeom prst="rect">
            <a:avLst/>
          </a:prstGeom>
          <a:noFill/>
        </p:spPr>
        <p:txBody>
          <a:bodyPr wrap="square" rtlCol="0">
            <a:spAutoFit/>
          </a:bodyPr>
          <a:lstStyle/>
          <a:p>
            <a:r>
              <a:rPr lang="en-IT" sz="2200" dirty="0">
                <a:latin typeface="Chalkboard" panose="03050602040202020205" pitchFamily="66" charset="77"/>
              </a:rPr>
              <a:t>The accurate evaluation of potentials at different stages allow evaluating the β emission spectra endpoint with high precision </a:t>
            </a:r>
          </a:p>
          <a:p>
            <a:pPr lvl="5"/>
            <a:r>
              <a:rPr lang="en-IT" sz="2400" dirty="0">
                <a:latin typeface="Chalkboard" panose="03050602040202020205" pitchFamily="66" charset="77"/>
              </a:rPr>
              <a:t>	→ </a:t>
            </a:r>
            <a:r>
              <a:rPr lang="en-IT" sz="2400" dirty="0">
                <a:solidFill>
                  <a:srgbClr val="0070C0"/>
                </a:solidFill>
                <a:latin typeface="Chalkboard" panose="03050602040202020205" pitchFamily="66" charset="77"/>
              </a:rPr>
              <a:t>neutrino mass</a:t>
            </a:r>
          </a:p>
        </p:txBody>
      </p:sp>
    </p:spTree>
    <p:extLst>
      <p:ext uri="{BB962C8B-B14F-4D97-AF65-F5344CB8AC3E}">
        <p14:creationId xmlns:p14="http://schemas.microsoft.com/office/powerpoint/2010/main" val="2324395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D7D18CF1-67D5-E4E0-7828-7C48DA8CB5DB}"/>
              </a:ext>
            </a:extLst>
          </p:cNvPr>
          <p:cNvPicPr>
            <a:picLocks noChangeAspect="1"/>
          </p:cNvPicPr>
          <p:nvPr/>
        </p:nvPicPr>
        <p:blipFill>
          <a:blip r:embed="rId2">
            <a:lum bright="13000"/>
          </a:blip>
          <a:srcRect t="14035" r="4010" b="22937"/>
          <a:stretch/>
        </p:blipFill>
        <p:spPr>
          <a:xfrm>
            <a:off x="8233146" y="1461735"/>
            <a:ext cx="4094893" cy="3804922"/>
          </a:xfrm>
          <a:prstGeom prst="rect">
            <a:avLst/>
          </a:prstGeom>
          <a:effectLst>
            <a:softEdge rad="253868"/>
          </a:effectLst>
        </p:spPr>
      </p:pic>
      <p:pic>
        <p:nvPicPr>
          <p:cNvPr id="26" name="Picture 25">
            <a:extLst>
              <a:ext uri="{FF2B5EF4-FFF2-40B4-BE49-F238E27FC236}">
                <a16:creationId xmlns:a16="http://schemas.microsoft.com/office/drawing/2014/main" id="{C85609DE-179C-405F-BA58-20EBFDFFDE22}"/>
              </a:ext>
            </a:extLst>
          </p:cNvPr>
          <p:cNvPicPr>
            <a:picLocks noChangeAspect="1"/>
          </p:cNvPicPr>
          <p:nvPr/>
        </p:nvPicPr>
        <p:blipFill>
          <a:blip r:embed="rId3"/>
          <a:srcRect l="598" t="7638"/>
          <a:stretch/>
        </p:blipFill>
        <p:spPr>
          <a:xfrm>
            <a:off x="4103096" y="3424997"/>
            <a:ext cx="3535642" cy="1849468"/>
          </a:xfrm>
          <a:prstGeom prst="rect">
            <a:avLst/>
          </a:prstGeom>
        </p:spPr>
      </p:pic>
      <p:sp>
        <p:nvSpPr>
          <p:cNvPr id="2" name="TextBox 1">
            <a:extLst>
              <a:ext uri="{FF2B5EF4-FFF2-40B4-BE49-F238E27FC236}">
                <a16:creationId xmlns:a16="http://schemas.microsoft.com/office/drawing/2014/main" id="{5AD5B479-0012-7220-352F-ADB23C3C3A32}"/>
              </a:ext>
            </a:extLst>
          </p:cNvPr>
          <p:cNvSpPr txBox="1"/>
          <p:nvPr/>
        </p:nvSpPr>
        <p:spPr>
          <a:xfrm>
            <a:off x="77133" y="-8935"/>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Timeline</a:t>
            </a:r>
            <a:endParaRPr lang="en-GB" sz="3200" dirty="0">
              <a:latin typeface="Chalkboard" panose="03050602040202020205" pitchFamily="66" charset="77"/>
            </a:endParaRPr>
          </a:p>
        </p:txBody>
      </p:sp>
      <p:cxnSp>
        <p:nvCxnSpPr>
          <p:cNvPr id="3" name="Straight Connector 2">
            <a:extLst>
              <a:ext uri="{FF2B5EF4-FFF2-40B4-BE49-F238E27FC236}">
                <a16:creationId xmlns:a16="http://schemas.microsoft.com/office/drawing/2014/main" id="{1D6596F3-8555-01E9-A073-DD5AB95EE447}"/>
              </a:ext>
            </a:extLst>
          </p:cNvPr>
          <p:cNvCxnSpPr>
            <a:cxnSpLocks/>
          </p:cNvCxnSpPr>
          <p:nvPr/>
        </p:nvCxnSpPr>
        <p:spPr>
          <a:xfrm>
            <a:off x="8536841" y="5290082"/>
            <a:ext cx="0" cy="20986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8DBFE22-1C5F-8005-5069-6C3913935D1A}"/>
              </a:ext>
            </a:extLst>
          </p:cNvPr>
          <p:cNvSpPr txBox="1"/>
          <p:nvPr/>
        </p:nvSpPr>
        <p:spPr>
          <a:xfrm>
            <a:off x="8335892" y="5407356"/>
            <a:ext cx="928459" cy="369332"/>
          </a:xfrm>
          <a:prstGeom prst="rect">
            <a:avLst/>
          </a:prstGeom>
          <a:noFill/>
        </p:spPr>
        <p:txBody>
          <a:bodyPr wrap="none" rtlCol="0">
            <a:spAutoFit/>
          </a:bodyPr>
          <a:lstStyle/>
          <a:p>
            <a:r>
              <a:rPr lang="en-GB" dirty="0"/>
              <a:t>t~ ns-</a:t>
            </a:r>
            <a:r>
              <a:rPr lang="en-GB" dirty="0" err="1"/>
              <a:t>μs</a:t>
            </a:r>
            <a:endParaRPr lang="en-IT" dirty="0"/>
          </a:p>
        </p:txBody>
      </p:sp>
      <p:cxnSp>
        <p:nvCxnSpPr>
          <p:cNvPr id="12" name="Straight Arrow Connector 11">
            <a:extLst>
              <a:ext uri="{FF2B5EF4-FFF2-40B4-BE49-F238E27FC236}">
                <a16:creationId xmlns:a16="http://schemas.microsoft.com/office/drawing/2014/main" id="{3FD59044-D6B6-9C8B-A01B-D21CE72A987F}"/>
              </a:ext>
            </a:extLst>
          </p:cNvPr>
          <p:cNvCxnSpPr>
            <a:cxnSpLocks/>
          </p:cNvCxnSpPr>
          <p:nvPr/>
        </p:nvCxnSpPr>
        <p:spPr>
          <a:xfrm>
            <a:off x="136490" y="5274465"/>
            <a:ext cx="1155685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5710BC-13E1-085C-E66E-4FDE05EC54E6}"/>
              </a:ext>
            </a:extLst>
          </p:cNvPr>
          <p:cNvCxnSpPr>
            <a:cxnSpLocks/>
          </p:cNvCxnSpPr>
          <p:nvPr/>
        </p:nvCxnSpPr>
        <p:spPr>
          <a:xfrm>
            <a:off x="1459136" y="5274465"/>
            <a:ext cx="0" cy="20986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B1A1AA7-7DD9-0FB0-B0C9-1F24CDBD1ABA}"/>
              </a:ext>
            </a:extLst>
          </p:cNvPr>
          <p:cNvSpPr txBox="1"/>
          <p:nvPr/>
        </p:nvSpPr>
        <p:spPr>
          <a:xfrm>
            <a:off x="1175750" y="5417951"/>
            <a:ext cx="494046" cy="369332"/>
          </a:xfrm>
          <a:prstGeom prst="rect">
            <a:avLst/>
          </a:prstGeom>
          <a:noFill/>
        </p:spPr>
        <p:txBody>
          <a:bodyPr wrap="none" rtlCol="0">
            <a:spAutoFit/>
          </a:bodyPr>
          <a:lstStyle/>
          <a:p>
            <a:r>
              <a:rPr lang="en-GB" dirty="0"/>
              <a:t>t</a:t>
            </a:r>
            <a:r>
              <a:rPr lang="en-IT" dirty="0"/>
              <a:t>=0</a:t>
            </a:r>
          </a:p>
        </p:txBody>
      </p:sp>
      <p:pic>
        <p:nvPicPr>
          <p:cNvPr id="17" name="Picture 16" descr="A molecule structure with orange balls&#10;&#10;Description automatically generated">
            <a:extLst>
              <a:ext uri="{FF2B5EF4-FFF2-40B4-BE49-F238E27FC236}">
                <a16:creationId xmlns:a16="http://schemas.microsoft.com/office/drawing/2014/main" id="{32FE11D9-935A-623E-CC28-D2C454A2874D}"/>
              </a:ext>
            </a:extLst>
          </p:cNvPr>
          <p:cNvPicPr>
            <a:picLocks noChangeAspect="1"/>
          </p:cNvPicPr>
          <p:nvPr/>
        </p:nvPicPr>
        <p:blipFill rotWithShape="1">
          <a:blip r:embed="rId4">
            <a:clrChange>
              <a:clrFrom>
                <a:srgbClr val="FFFFFF"/>
              </a:clrFrom>
              <a:clrTo>
                <a:srgbClr val="FFFFFF">
                  <a:alpha val="0"/>
                </a:srgbClr>
              </a:clrTo>
            </a:clrChange>
          </a:blip>
          <a:srcRect t="30882" b="31141"/>
          <a:stretch/>
        </p:blipFill>
        <p:spPr>
          <a:xfrm>
            <a:off x="121136" y="4308644"/>
            <a:ext cx="3426730" cy="1066095"/>
          </a:xfrm>
          <a:prstGeom prst="rect">
            <a:avLst/>
          </a:prstGeom>
        </p:spPr>
      </p:pic>
      <p:grpSp>
        <p:nvGrpSpPr>
          <p:cNvPr id="18" name="Group 17">
            <a:extLst>
              <a:ext uri="{FF2B5EF4-FFF2-40B4-BE49-F238E27FC236}">
                <a16:creationId xmlns:a16="http://schemas.microsoft.com/office/drawing/2014/main" id="{C93152C3-5D96-032C-D31A-62DDE0CBFBF0}"/>
              </a:ext>
            </a:extLst>
          </p:cNvPr>
          <p:cNvGrpSpPr/>
          <p:nvPr/>
        </p:nvGrpSpPr>
        <p:grpSpPr>
          <a:xfrm>
            <a:off x="1373772" y="3042371"/>
            <a:ext cx="2009886" cy="1469441"/>
            <a:chOff x="1926280" y="3996479"/>
            <a:chExt cx="1521610" cy="1210849"/>
          </a:xfrm>
        </p:grpSpPr>
        <p:cxnSp>
          <p:nvCxnSpPr>
            <p:cNvPr id="19" name="Straight Arrow Connector 18">
              <a:extLst>
                <a:ext uri="{FF2B5EF4-FFF2-40B4-BE49-F238E27FC236}">
                  <a16:creationId xmlns:a16="http://schemas.microsoft.com/office/drawing/2014/main" id="{75E43329-54F9-1355-686A-D72AB5D17FB3}"/>
                </a:ext>
              </a:extLst>
            </p:cNvPr>
            <p:cNvCxnSpPr>
              <a:cxnSpLocks/>
            </p:cNvCxnSpPr>
            <p:nvPr/>
          </p:nvCxnSpPr>
          <p:spPr>
            <a:xfrm flipV="1">
              <a:off x="1990906" y="4829616"/>
              <a:ext cx="1456984" cy="377712"/>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F397761-276E-F9F1-6F66-86BE0420B542}"/>
                </a:ext>
              </a:extLst>
            </p:cNvPr>
            <p:cNvCxnSpPr>
              <a:cxnSpLocks/>
            </p:cNvCxnSpPr>
            <p:nvPr/>
          </p:nvCxnSpPr>
          <p:spPr>
            <a:xfrm flipV="1">
              <a:off x="1926280" y="3996479"/>
              <a:ext cx="715937" cy="1197597"/>
            </a:xfrm>
            <a:prstGeom prst="straightConnector1">
              <a:avLst/>
            </a:prstGeom>
            <a:ln w="28575">
              <a:solidFill>
                <a:schemeClr val="bg1">
                  <a:lumMod val="65000"/>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F256E5F8-40A4-466F-4E28-8E1A47A69F17}"/>
                    </a:ext>
                  </a:extLst>
                </p:cNvPr>
                <p:cNvSpPr>
                  <a:spLocks noChangeAspect="1"/>
                </p:cNvSpPr>
                <p:nvPr/>
              </p:nvSpPr>
              <p:spPr>
                <a:xfrm>
                  <a:off x="2234804" y="4374524"/>
                  <a:ext cx="203880" cy="227542"/>
                </a:xfrm>
                <a:prstGeom prst="ellipse">
                  <a:avLst/>
                </a:prstGeom>
                <a:solidFill>
                  <a:schemeClr val="bg1">
                    <a:lumMod val="50000"/>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acc>
                          <m:accPr>
                            <m:chr m:val="̅"/>
                            <m:ctrlPr>
                              <a:rPr lang="en-IT" sz="1400" b="1" i="1" smtClean="0">
                                <a:latin typeface="Cambria Math" panose="02040503050406030204" pitchFamily="18" charset="0"/>
                              </a:rPr>
                            </m:ctrlPr>
                          </m:accPr>
                          <m:e>
                            <m:r>
                              <a:rPr lang="en-IT" sz="1400" b="1" i="1">
                                <a:latin typeface="Cambria Math" panose="02040503050406030204" pitchFamily="18" charset="0"/>
                                <a:ea typeface="Cambria Math" panose="02040503050406030204" pitchFamily="18" charset="0"/>
                              </a:rPr>
                              <m:t>𝝂</m:t>
                            </m:r>
                          </m:e>
                        </m:acc>
                      </m:oMath>
                    </m:oMathPara>
                  </a14:m>
                  <a:endParaRPr lang="en-IT" sz="1400" b="1" dirty="0"/>
                </a:p>
              </p:txBody>
            </p:sp>
          </mc:Choice>
          <mc:Fallback xmlns="">
            <p:sp>
              <p:nvSpPr>
                <p:cNvPr id="21" name="Oval 20">
                  <a:extLst>
                    <a:ext uri="{FF2B5EF4-FFF2-40B4-BE49-F238E27FC236}">
                      <a16:creationId xmlns:a16="http://schemas.microsoft.com/office/drawing/2014/main" id="{F256E5F8-40A4-466F-4E28-8E1A47A69F17}"/>
                    </a:ext>
                  </a:extLst>
                </p:cNvPr>
                <p:cNvSpPr>
                  <a:spLocks noRot="1" noChangeAspect="1" noMove="1" noResize="1" noEditPoints="1" noAdjustHandles="1" noChangeArrowheads="1" noChangeShapeType="1" noTextEdit="1"/>
                </p:cNvSpPr>
                <p:nvPr/>
              </p:nvSpPr>
              <p:spPr>
                <a:xfrm>
                  <a:off x="2234804" y="4374524"/>
                  <a:ext cx="203880" cy="227542"/>
                </a:xfrm>
                <a:prstGeom prst="ellipse">
                  <a:avLst/>
                </a:prstGeom>
                <a:blipFill>
                  <a:blip r:embed="rId5"/>
                  <a:stretch>
                    <a:fillRect l="-12500" b="-12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2B321B74-4EBA-E651-FDD6-BB8CF3452A8E}"/>
                    </a:ext>
                  </a:extLst>
                </p:cNvPr>
                <p:cNvSpPr>
                  <a:spLocks/>
                </p:cNvSpPr>
                <p:nvPr/>
              </p:nvSpPr>
              <p:spPr>
                <a:xfrm>
                  <a:off x="2942649" y="4852136"/>
                  <a:ext cx="204809" cy="204809"/>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22" name="Oval 21">
                  <a:extLst>
                    <a:ext uri="{FF2B5EF4-FFF2-40B4-BE49-F238E27FC236}">
                      <a16:creationId xmlns:a16="http://schemas.microsoft.com/office/drawing/2014/main" id="{B3B60479-3CF8-4412-8EF4-1EFAC38755E5}"/>
                    </a:ext>
                  </a:extLst>
                </p:cNvPr>
                <p:cNvSpPr>
                  <a:spLocks noRot="1" noChangeAspect="1" noMove="1" noResize="1" noEditPoints="1" noAdjustHandles="1" noChangeArrowheads="1" noChangeShapeType="1" noTextEdit="1"/>
                </p:cNvSpPr>
                <p:nvPr/>
              </p:nvSpPr>
              <p:spPr>
                <a:xfrm>
                  <a:off x="2942649" y="4852136"/>
                  <a:ext cx="204809" cy="204809"/>
                </a:xfrm>
                <a:prstGeom prst="ellipse">
                  <a:avLst/>
                </a:prstGeom>
                <a:blipFill>
                  <a:blip r:embed="rId8"/>
                  <a:stretch>
                    <a:fillRect l="-32000" b="-17391"/>
                  </a:stretch>
                </a:blipFill>
                <a:ln>
                  <a:noFill/>
                </a:ln>
              </p:spPr>
              <p:txBody>
                <a:bodyPr/>
                <a:lstStyle/>
                <a:p>
                  <a:r>
                    <a:rPr lang="en-IT">
                      <a:noFill/>
                    </a:rPr>
                    <a:t> </a:t>
                  </a:r>
                </a:p>
              </p:txBody>
            </p:sp>
          </mc:Fallback>
        </mc:AlternateContent>
      </p:grpSp>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D4A42500-CEF3-2DB5-49A0-F56B362E3989}"/>
                  </a:ext>
                </a:extLst>
              </p:cNvPr>
              <p:cNvSpPr>
                <a:spLocks noChangeAspect="1"/>
              </p:cNvSpPr>
              <p:nvPr/>
            </p:nvSpPr>
            <p:spPr>
              <a:xfrm>
                <a:off x="1311378" y="4415331"/>
                <a:ext cx="222790" cy="222790"/>
              </a:xfrm>
              <a:prstGeom prst="ellipse">
                <a:avLst/>
              </a:prstGeom>
              <a:solidFill>
                <a:srgbClr val="A738AB"/>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23" name="Oval 22">
                <a:extLst>
                  <a:ext uri="{FF2B5EF4-FFF2-40B4-BE49-F238E27FC236}">
                    <a16:creationId xmlns:a16="http://schemas.microsoft.com/office/drawing/2014/main" id="{D4A42500-CEF3-2DB5-49A0-F56B362E3989}"/>
                  </a:ext>
                </a:extLst>
              </p:cNvPr>
              <p:cNvSpPr>
                <a:spLocks noRot="1" noChangeAspect="1" noMove="1" noResize="1" noEditPoints="1" noAdjustHandles="1" noChangeArrowheads="1" noChangeShapeType="1" noTextEdit="1"/>
              </p:cNvSpPr>
              <p:nvPr/>
            </p:nvSpPr>
            <p:spPr>
              <a:xfrm>
                <a:off x="1311378" y="4415331"/>
                <a:ext cx="222790" cy="222790"/>
              </a:xfrm>
              <a:prstGeom prst="ellipse">
                <a:avLst/>
              </a:prstGeom>
              <a:blipFill>
                <a:blip r:embed="rId9"/>
                <a:stretch>
                  <a:fillRect l="-10000" b="-23810"/>
                </a:stretch>
              </a:blipFill>
              <a:ln>
                <a:noFill/>
              </a:ln>
            </p:spPr>
            <p:txBody>
              <a:bodyPr/>
              <a:lstStyle/>
              <a:p>
                <a:r>
                  <a:rPr lang="en-IT">
                    <a:noFill/>
                  </a:rPr>
                  <a:t> </a:t>
                </a:r>
              </a:p>
            </p:txBody>
          </p:sp>
        </mc:Fallback>
      </mc:AlternateContent>
      <p:cxnSp>
        <p:nvCxnSpPr>
          <p:cNvPr id="24" name="Straight Connector 23">
            <a:extLst>
              <a:ext uri="{FF2B5EF4-FFF2-40B4-BE49-F238E27FC236}">
                <a16:creationId xmlns:a16="http://schemas.microsoft.com/office/drawing/2014/main" id="{C6371B7A-7A10-033D-0BD2-4C1F7E261A32}"/>
              </a:ext>
            </a:extLst>
          </p:cNvPr>
          <p:cNvCxnSpPr>
            <a:cxnSpLocks/>
          </p:cNvCxnSpPr>
          <p:nvPr/>
        </p:nvCxnSpPr>
        <p:spPr>
          <a:xfrm>
            <a:off x="5059418" y="5287967"/>
            <a:ext cx="0" cy="20986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B3E328C-5C4E-44A7-D389-77404F9E4113}"/>
              </a:ext>
            </a:extLst>
          </p:cNvPr>
          <p:cNvSpPr txBox="1"/>
          <p:nvPr/>
        </p:nvSpPr>
        <p:spPr>
          <a:xfrm>
            <a:off x="4651774" y="5478543"/>
            <a:ext cx="815288" cy="369332"/>
          </a:xfrm>
          <a:prstGeom prst="rect">
            <a:avLst/>
          </a:prstGeom>
          <a:noFill/>
        </p:spPr>
        <p:txBody>
          <a:bodyPr wrap="none" rtlCol="0">
            <a:spAutoFit/>
          </a:bodyPr>
          <a:lstStyle/>
          <a:p>
            <a:r>
              <a:rPr lang="en-GB" dirty="0" err="1"/>
              <a:t>t~fs-ps</a:t>
            </a:r>
            <a:endParaRPr lang="en-IT" dirty="0"/>
          </a:p>
        </p:txBody>
      </p:sp>
      <p:grpSp>
        <p:nvGrpSpPr>
          <p:cNvPr id="29" name="Group 28">
            <a:extLst>
              <a:ext uri="{FF2B5EF4-FFF2-40B4-BE49-F238E27FC236}">
                <a16:creationId xmlns:a16="http://schemas.microsoft.com/office/drawing/2014/main" id="{E6D556AC-878D-C90C-61A4-67E6F45F9310}"/>
              </a:ext>
            </a:extLst>
          </p:cNvPr>
          <p:cNvGrpSpPr/>
          <p:nvPr/>
        </p:nvGrpSpPr>
        <p:grpSpPr>
          <a:xfrm>
            <a:off x="469846" y="4638121"/>
            <a:ext cx="841532" cy="1291040"/>
            <a:chOff x="1146761" y="3059796"/>
            <a:chExt cx="841532" cy="1291040"/>
          </a:xfrm>
        </p:grpSpPr>
        <p:cxnSp>
          <p:nvCxnSpPr>
            <p:cNvPr id="27" name="Straight Arrow Connector 26">
              <a:extLst>
                <a:ext uri="{FF2B5EF4-FFF2-40B4-BE49-F238E27FC236}">
                  <a16:creationId xmlns:a16="http://schemas.microsoft.com/office/drawing/2014/main" id="{1DA7942E-767F-1988-BC52-51250767C87D}"/>
                </a:ext>
              </a:extLst>
            </p:cNvPr>
            <p:cNvCxnSpPr>
              <a:cxnSpLocks/>
            </p:cNvCxnSpPr>
            <p:nvPr/>
          </p:nvCxnSpPr>
          <p:spPr>
            <a:xfrm flipV="1">
              <a:off x="1156183" y="3059796"/>
              <a:ext cx="832110" cy="1291040"/>
            </a:xfrm>
            <a:prstGeom prst="straightConnector1">
              <a:avLst/>
            </a:prstGeom>
            <a:ln w="28575">
              <a:solidFill>
                <a:schemeClr val="bg1">
                  <a:lumMod val="65000"/>
                  <a:alpha val="54385"/>
                </a:schemeClr>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4B0B2E92-68DB-00AA-48A0-5E9C338A756A}"/>
                    </a:ext>
                  </a:extLst>
                </p:cNvPr>
                <p:cNvSpPr>
                  <a:spLocks noChangeAspect="1"/>
                </p:cNvSpPr>
                <p:nvPr/>
              </p:nvSpPr>
              <p:spPr>
                <a:xfrm>
                  <a:off x="1146761" y="3985572"/>
                  <a:ext cx="269304" cy="269964"/>
                </a:xfrm>
                <a:prstGeom prst="ellipse">
                  <a:avLst/>
                </a:prstGeom>
                <a:solidFill>
                  <a:schemeClr val="bg1">
                    <a:lumMod val="50000"/>
                    <a:alpha val="57442"/>
                  </a:schemeClr>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acc>
                          <m:accPr>
                            <m:chr m:val="̅"/>
                            <m:ctrlPr>
                              <a:rPr lang="en-IT" sz="1400" b="1" i="1" smtClean="0">
                                <a:latin typeface="Cambria Math" panose="02040503050406030204" pitchFamily="18" charset="0"/>
                              </a:rPr>
                            </m:ctrlPr>
                          </m:accPr>
                          <m:e>
                            <m:r>
                              <a:rPr lang="en-IT" sz="1400" b="1" i="1">
                                <a:latin typeface="Cambria Math" panose="02040503050406030204" pitchFamily="18" charset="0"/>
                                <a:ea typeface="Cambria Math" panose="02040503050406030204" pitchFamily="18" charset="0"/>
                              </a:rPr>
                              <m:t>𝝂</m:t>
                            </m:r>
                          </m:e>
                        </m:acc>
                      </m:oMath>
                    </m:oMathPara>
                  </a14:m>
                  <a:endParaRPr lang="en-IT" sz="1400" b="1" dirty="0"/>
                </a:p>
              </p:txBody>
            </p:sp>
          </mc:Choice>
          <mc:Fallback xmlns="">
            <p:sp>
              <p:nvSpPr>
                <p:cNvPr id="28" name="Oval 27">
                  <a:extLst>
                    <a:ext uri="{FF2B5EF4-FFF2-40B4-BE49-F238E27FC236}">
                      <a16:creationId xmlns:a16="http://schemas.microsoft.com/office/drawing/2014/main" id="{4B0B2E92-68DB-00AA-48A0-5E9C338A756A}"/>
                    </a:ext>
                  </a:extLst>
                </p:cNvPr>
                <p:cNvSpPr>
                  <a:spLocks noRot="1" noChangeAspect="1" noMove="1" noResize="1" noEditPoints="1" noAdjustHandles="1" noChangeArrowheads="1" noChangeShapeType="1" noTextEdit="1"/>
                </p:cNvSpPr>
                <p:nvPr/>
              </p:nvSpPr>
              <p:spPr>
                <a:xfrm>
                  <a:off x="1146761" y="3985572"/>
                  <a:ext cx="269304" cy="269964"/>
                </a:xfrm>
                <a:prstGeom prst="ellipse">
                  <a:avLst/>
                </a:prstGeom>
                <a:blipFill>
                  <a:blip r:embed="rId10"/>
                  <a:stretch>
                    <a:fillRect l="-12500" b="-12000"/>
                  </a:stretch>
                </a:blipFill>
                <a:ln>
                  <a:noFill/>
                </a:ln>
              </p:spPr>
              <p:txBody>
                <a:bodyPr/>
                <a:lstStyle/>
                <a:p>
                  <a:r>
                    <a:rPr lang="en-IT">
                      <a:noFill/>
                    </a:rPr>
                    <a:t> </a:t>
                  </a:r>
                </a:p>
              </p:txBody>
            </p:sp>
          </mc:Fallback>
        </mc:AlternateContent>
      </p:grpSp>
      <p:sp>
        <p:nvSpPr>
          <p:cNvPr id="31" name="TextBox 30">
            <a:extLst>
              <a:ext uri="{FF2B5EF4-FFF2-40B4-BE49-F238E27FC236}">
                <a16:creationId xmlns:a16="http://schemas.microsoft.com/office/drawing/2014/main" id="{E3AC6E8D-A81F-89FD-FB54-E010125AAD9D}"/>
              </a:ext>
            </a:extLst>
          </p:cNvPr>
          <p:cNvSpPr txBox="1"/>
          <p:nvPr/>
        </p:nvSpPr>
        <p:spPr>
          <a:xfrm>
            <a:off x="0" y="3469832"/>
            <a:ext cx="1771319" cy="707886"/>
          </a:xfrm>
          <a:prstGeom prst="rect">
            <a:avLst/>
          </a:prstGeom>
          <a:noFill/>
        </p:spPr>
        <p:txBody>
          <a:bodyPr wrap="none" rtlCol="0">
            <a:spAutoFit/>
          </a:bodyPr>
          <a:lstStyle/>
          <a:p>
            <a:r>
              <a:rPr lang="en-GB" sz="2000" dirty="0">
                <a:latin typeface="Chalkboard" panose="03050602040202020205" pitchFamily="66" charset="77"/>
              </a:rPr>
              <a:t>	</a:t>
            </a:r>
            <a:r>
              <a:rPr lang="en-GB" sz="2000" dirty="0">
                <a:solidFill>
                  <a:schemeClr val="bg1">
                    <a:lumMod val="50000"/>
                  </a:schemeClr>
                </a:solidFill>
                <a:latin typeface="Chalkboard" panose="03050602040202020205" pitchFamily="66" charset="77"/>
              </a:rPr>
              <a:t>d</a:t>
            </a:r>
            <a:r>
              <a:rPr lang="en-IT" sz="2000" dirty="0">
                <a:solidFill>
                  <a:schemeClr val="bg1">
                    <a:lumMod val="50000"/>
                  </a:schemeClr>
                </a:solidFill>
                <a:latin typeface="Chalkboard" panose="03050602040202020205" pitchFamily="66" charset="77"/>
              </a:rPr>
              <a:t>ecay</a:t>
            </a:r>
          </a:p>
          <a:p>
            <a:endParaRPr lang="en-IT" sz="2000" dirty="0">
              <a:latin typeface="Chalkboard" panose="03050602040202020205" pitchFamily="66" charset="77"/>
            </a:endParaRPr>
          </a:p>
        </p:txBody>
      </p:sp>
      <p:sp>
        <p:nvSpPr>
          <p:cNvPr id="37" name="TextBox 36">
            <a:extLst>
              <a:ext uri="{FF2B5EF4-FFF2-40B4-BE49-F238E27FC236}">
                <a16:creationId xmlns:a16="http://schemas.microsoft.com/office/drawing/2014/main" id="{5DC947E8-F7C5-67B7-0CEE-FC4BC1462935}"/>
              </a:ext>
            </a:extLst>
          </p:cNvPr>
          <p:cNvSpPr txBox="1"/>
          <p:nvPr/>
        </p:nvSpPr>
        <p:spPr>
          <a:xfrm>
            <a:off x="77133" y="5848920"/>
            <a:ext cx="1382004" cy="400110"/>
          </a:xfrm>
          <a:prstGeom prst="rect">
            <a:avLst/>
          </a:prstGeom>
          <a:noFill/>
        </p:spPr>
        <p:txBody>
          <a:bodyPr wrap="square">
            <a:spAutoFit/>
          </a:bodyPr>
          <a:lstStyle/>
          <a:p>
            <a:r>
              <a:rPr lang="en-IT" sz="2000" dirty="0">
                <a:solidFill>
                  <a:schemeClr val="bg1">
                    <a:lumMod val="65000"/>
                  </a:schemeClr>
                </a:solidFill>
                <a:latin typeface="Chalkboard" panose="03050602040202020205" pitchFamily="66" charset="77"/>
              </a:rPr>
              <a:t>(capture)</a:t>
            </a:r>
          </a:p>
        </p:txBody>
      </p:sp>
      <p:pic>
        <p:nvPicPr>
          <p:cNvPr id="39" name="Picture 38" descr="A close-up of a graphene structure&#10;&#10;Description automatically generated">
            <a:extLst>
              <a:ext uri="{FF2B5EF4-FFF2-40B4-BE49-F238E27FC236}">
                <a16:creationId xmlns:a16="http://schemas.microsoft.com/office/drawing/2014/main" id="{7C5E1261-6AE9-65F3-2F0E-68B1A1533109}"/>
              </a:ext>
            </a:extLst>
          </p:cNvPr>
          <p:cNvPicPr>
            <a:picLocks noChangeAspect="1"/>
          </p:cNvPicPr>
          <p:nvPr/>
        </p:nvPicPr>
        <p:blipFill>
          <a:blip r:embed="rId11"/>
          <a:srcRect l="25267" r="6354" b="32446"/>
          <a:stretch/>
        </p:blipFill>
        <p:spPr>
          <a:xfrm>
            <a:off x="2615993" y="1466952"/>
            <a:ext cx="2392718" cy="2363864"/>
          </a:xfrm>
          <a:prstGeom prst="ellipse">
            <a:avLst/>
          </a:prstGeom>
        </p:spPr>
      </p:pic>
      <p:cxnSp>
        <p:nvCxnSpPr>
          <p:cNvPr id="40" name="Straight Arrow Connector 39">
            <a:extLst>
              <a:ext uri="{FF2B5EF4-FFF2-40B4-BE49-F238E27FC236}">
                <a16:creationId xmlns:a16="http://schemas.microsoft.com/office/drawing/2014/main" id="{45CC5C83-66CF-2DD3-7820-B52A92FA16E0}"/>
              </a:ext>
            </a:extLst>
          </p:cNvPr>
          <p:cNvCxnSpPr>
            <a:cxnSpLocks/>
          </p:cNvCxnSpPr>
          <p:nvPr/>
        </p:nvCxnSpPr>
        <p:spPr>
          <a:xfrm>
            <a:off x="2247161" y="845118"/>
            <a:ext cx="321990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1336B38-38CF-DE61-303E-7B0B8F42D921}"/>
              </a:ext>
            </a:extLst>
          </p:cNvPr>
          <p:cNvSpPr txBox="1"/>
          <p:nvPr/>
        </p:nvSpPr>
        <p:spPr>
          <a:xfrm>
            <a:off x="2421397" y="494327"/>
            <a:ext cx="2802025" cy="1015663"/>
          </a:xfrm>
          <a:prstGeom prst="rect">
            <a:avLst/>
          </a:prstGeom>
          <a:noFill/>
        </p:spPr>
        <p:txBody>
          <a:bodyPr wrap="square">
            <a:spAutoFit/>
          </a:bodyPr>
          <a:lstStyle/>
          <a:p>
            <a:r>
              <a:rPr lang="en-GB" sz="2000" dirty="0">
                <a:latin typeface="Chalkboard" panose="03050602040202020205" pitchFamily="66" charset="77"/>
              </a:rPr>
              <a:t>E</a:t>
            </a:r>
            <a:r>
              <a:rPr lang="en-IT" sz="2000" dirty="0">
                <a:latin typeface="Chalkboard" panose="03050602040202020205" pitchFamily="66" charset="77"/>
              </a:rPr>
              <a:t>lectronic relaxation</a:t>
            </a:r>
          </a:p>
          <a:p>
            <a:r>
              <a:rPr lang="en-GB" sz="2000" dirty="0">
                <a:latin typeface="Chalkboard" panose="03050602040202020205" pitchFamily="66" charset="77"/>
              </a:rPr>
              <a:t>from 3H to He </a:t>
            </a:r>
            <a:r>
              <a:rPr lang="en-GB" sz="2000" dirty="0" err="1">
                <a:latin typeface="Chalkboard" panose="03050602040202020205" pitchFamily="66" charset="77"/>
              </a:rPr>
              <a:t>el</a:t>
            </a:r>
            <a:r>
              <a:rPr lang="en-GB" sz="2000" dirty="0">
                <a:latin typeface="Chalkboard" panose="03050602040202020205" pitchFamily="66" charset="77"/>
              </a:rPr>
              <a:t> struct</a:t>
            </a:r>
            <a:r>
              <a:rPr lang="en-IT" sz="2000" dirty="0">
                <a:latin typeface="Chalkboard" panose="03050602040202020205" pitchFamily="66" charset="77"/>
              </a:rPr>
              <a:t> </a:t>
            </a:r>
          </a:p>
        </p:txBody>
      </p:sp>
      <p:cxnSp>
        <p:nvCxnSpPr>
          <p:cNvPr id="46" name="Straight Arrow Connector 45">
            <a:extLst>
              <a:ext uri="{FF2B5EF4-FFF2-40B4-BE49-F238E27FC236}">
                <a16:creationId xmlns:a16="http://schemas.microsoft.com/office/drawing/2014/main" id="{1D9C0ABF-FEF9-F772-BE5F-82F2AA654922}"/>
              </a:ext>
            </a:extLst>
          </p:cNvPr>
          <p:cNvCxnSpPr>
            <a:cxnSpLocks/>
          </p:cNvCxnSpPr>
          <p:nvPr/>
        </p:nvCxnSpPr>
        <p:spPr>
          <a:xfrm>
            <a:off x="5770925" y="1366340"/>
            <a:ext cx="21656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D88BA21-6146-2419-2F01-DC51D1177069}"/>
              </a:ext>
            </a:extLst>
          </p:cNvPr>
          <p:cNvSpPr txBox="1"/>
          <p:nvPr/>
        </p:nvSpPr>
        <p:spPr>
          <a:xfrm>
            <a:off x="5770925" y="928719"/>
            <a:ext cx="2353592" cy="707886"/>
          </a:xfrm>
          <a:prstGeom prst="rect">
            <a:avLst/>
          </a:prstGeom>
          <a:noFill/>
        </p:spPr>
        <p:txBody>
          <a:bodyPr wrap="square">
            <a:spAutoFit/>
          </a:bodyPr>
          <a:lstStyle/>
          <a:p>
            <a:r>
              <a:rPr lang="en-US" sz="2000" dirty="0">
                <a:latin typeface="Chalkboard" panose="03050602040202020205" pitchFamily="66" charset="77"/>
              </a:rPr>
              <a:t>He detachment </a:t>
            </a:r>
          </a:p>
          <a:p>
            <a:endParaRPr lang="en-IT" sz="2000" dirty="0">
              <a:latin typeface="Chalkboard" panose="03050602040202020205" pitchFamily="66" charset="77"/>
            </a:endParaRPr>
          </a:p>
        </p:txBody>
      </p:sp>
      <p:grpSp>
        <p:nvGrpSpPr>
          <p:cNvPr id="5" name="Group 4">
            <a:extLst>
              <a:ext uri="{FF2B5EF4-FFF2-40B4-BE49-F238E27FC236}">
                <a16:creationId xmlns:a16="http://schemas.microsoft.com/office/drawing/2014/main" id="{C696D317-90B9-7C16-49DA-F3A370FDCCC6}"/>
              </a:ext>
            </a:extLst>
          </p:cNvPr>
          <p:cNvGrpSpPr/>
          <p:nvPr/>
        </p:nvGrpSpPr>
        <p:grpSpPr>
          <a:xfrm>
            <a:off x="5797715" y="2849698"/>
            <a:ext cx="1550708" cy="989254"/>
            <a:chOff x="5797715" y="2849698"/>
            <a:chExt cx="1550708" cy="989254"/>
          </a:xfrm>
        </p:grpSpPr>
        <p:cxnSp>
          <p:nvCxnSpPr>
            <p:cNvPr id="48" name="Straight Arrow Connector 47">
              <a:extLst>
                <a:ext uri="{FF2B5EF4-FFF2-40B4-BE49-F238E27FC236}">
                  <a16:creationId xmlns:a16="http://schemas.microsoft.com/office/drawing/2014/main" id="{B104D6C5-E155-A326-DC7F-2BEB4FD7C121}"/>
                </a:ext>
              </a:extLst>
            </p:cNvPr>
            <p:cNvCxnSpPr>
              <a:cxnSpLocks/>
            </p:cNvCxnSpPr>
            <p:nvPr/>
          </p:nvCxnSpPr>
          <p:spPr>
            <a:xfrm flipV="1">
              <a:off x="6733172" y="3409381"/>
              <a:ext cx="615251" cy="312857"/>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49" name="Oval 48">
                  <a:extLst>
                    <a:ext uri="{FF2B5EF4-FFF2-40B4-BE49-F238E27FC236}">
                      <a16:creationId xmlns:a16="http://schemas.microsoft.com/office/drawing/2014/main" id="{228C6A2F-EDAA-8515-1A3E-3376F87C2890}"/>
                    </a:ext>
                  </a:extLst>
                </p:cNvPr>
                <p:cNvSpPr>
                  <a:spLocks/>
                </p:cNvSpPr>
                <p:nvPr/>
              </p:nvSpPr>
              <p:spPr>
                <a:xfrm>
                  <a:off x="6564789" y="3590403"/>
                  <a:ext cx="270531" cy="248549"/>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p:sp>
              <p:nvSpPr>
                <p:cNvPr id="49" name="Oval 48">
                  <a:extLst>
                    <a:ext uri="{FF2B5EF4-FFF2-40B4-BE49-F238E27FC236}">
                      <a16:creationId xmlns:a16="http://schemas.microsoft.com/office/drawing/2014/main" id="{228C6A2F-EDAA-8515-1A3E-3376F87C2890}"/>
                    </a:ext>
                  </a:extLst>
                </p:cNvPr>
                <p:cNvSpPr>
                  <a:spLocks noRot="1" noChangeAspect="1" noMove="1" noResize="1" noEditPoints="1" noAdjustHandles="1" noChangeArrowheads="1" noChangeShapeType="1" noTextEdit="1"/>
                </p:cNvSpPr>
                <p:nvPr/>
              </p:nvSpPr>
              <p:spPr>
                <a:xfrm>
                  <a:off x="6564789" y="3590403"/>
                  <a:ext cx="270531" cy="248549"/>
                </a:xfrm>
                <a:prstGeom prst="ellipse">
                  <a:avLst/>
                </a:prstGeom>
                <a:blipFill>
                  <a:blip r:embed="rId12"/>
                  <a:stretch>
                    <a:fillRect l="-32000" b="-17391"/>
                  </a:stretch>
                </a:blipFill>
                <a:ln>
                  <a:noFill/>
                </a:ln>
              </p:spPr>
              <p:txBody>
                <a:bodyPr/>
                <a:lstStyle/>
                <a:p>
                  <a:r>
                    <a:rPr lang="en-IT">
                      <a:noFill/>
                    </a:rPr>
                    <a:t> </a:t>
                  </a:r>
                </a:p>
              </p:txBody>
            </p:sp>
          </mc:Fallback>
        </mc:AlternateContent>
        <p:cxnSp>
          <p:nvCxnSpPr>
            <p:cNvPr id="50" name="Straight Arrow Connector 49">
              <a:extLst>
                <a:ext uri="{FF2B5EF4-FFF2-40B4-BE49-F238E27FC236}">
                  <a16:creationId xmlns:a16="http://schemas.microsoft.com/office/drawing/2014/main" id="{2F3F6C6D-E058-D200-7D46-A7659EDAC39E}"/>
                </a:ext>
              </a:extLst>
            </p:cNvPr>
            <p:cNvCxnSpPr>
              <a:cxnSpLocks/>
            </p:cNvCxnSpPr>
            <p:nvPr/>
          </p:nvCxnSpPr>
          <p:spPr>
            <a:xfrm flipH="1" flipV="1">
              <a:off x="5797715" y="2849698"/>
              <a:ext cx="153392" cy="651558"/>
            </a:xfrm>
            <a:prstGeom prst="straightConnector1">
              <a:avLst/>
            </a:prstGeom>
            <a:ln w="28575">
              <a:solidFill>
                <a:srgbClr val="A738AB"/>
              </a:solidFill>
              <a:tailEnd type="arrow"/>
            </a:ln>
          </p:spPr>
          <p:style>
            <a:lnRef idx="1">
              <a:schemeClr val="dk1"/>
            </a:lnRef>
            <a:fillRef idx="0">
              <a:schemeClr val="dk1"/>
            </a:fillRef>
            <a:effectRef idx="0">
              <a:schemeClr val="dk1"/>
            </a:effectRef>
            <a:fontRef idx="minor">
              <a:schemeClr val="tx1"/>
            </a:fontRef>
          </p:style>
        </p:cxnSp>
      </p:grpSp>
      <p:pic>
        <p:nvPicPr>
          <p:cNvPr id="59" name="Picture 58" descr="A molecule structure with orange balls&#10;&#10;Description automatically generated">
            <a:extLst>
              <a:ext uri="{FF2B5EF4-FFF2-40B4-BE49-F238E27FC236}">
                <a16:creationId xmlns:a16="http://schemas.microsoft.com/office/drawing/2014/main" id="{09426335-C584-D2BB-F86E-9713BC3F14D0}"/>
              </a:ext>
            </a:extLst>
          </p:cNvPr>
          <p:cNvPicPr>
            <a:picLocks noChangeAspect="1"/>
          </p:cNvPicPr>
          <p:nvPr/>
        </p:nvPicPr>
        <p:blipFill rotWithShape="1">
          <a:blip r:embed="rId4">
            <a:clrChange>
              <a:clrFrom>
                <a:srgbClr val="FFFFFF"/>
              </a:clrFrom>
              <a:clrTo>
                <a:srgbClr val="FFFFFF">
                  <a:alpha val="0"/>
                </a:srgbClr>
              </a:clrTo>
            </a:clrChange>
          </a:blip>
          <a:srcRect t="30882" b="31141"/>
          <a:stretch/>
        </p:blipFill>
        <p:spPr>
          <a:xfrm>
            <a:off x="5203307" y="1989485"/>
            <a:ext cx="2952247" cy="918478"/>
          </a:xfrm>
          <a:prstGeom prst="rect">
            <a:avLst/>
          </a:prstGeom>
        </p:spPr>
      </p:pic>
      <p:sp>
        <p:nvSpPr>
          <p:cNvPr id="65" name="TextBox 64">
            <a:extLst>
              <a:ext uri="{FF2B5EF4-FFF2-40B4-BE49-F238E27FC236}">
                <a16:creationId xmlns:a16="http://schemas.microsoft.com/office/drawing/2014/main" id="{5FA676A8-0E1B-4C65-DC08-AAB6D9BC9D7C}"/>
              </a:ext>
            </a:extLst>
          </p:cNvPr>
          <p:cNvSpPr txBox="1"/>
          <p:nvPr/>
        </p:nvSpPr>
        <p:spPr>
          <a:xfrm>
            <a:off x="8233146" y="-31491"/>
            <a:ext cx="4342908" cy="1323439"/>
          </a:xfrm>
          <a:prstGeom prst="rect">
            <a:avLst/>
          </a:prstGeom>
          <a:noFill/>
        </p:spPr>
        <p:txBody>
          <a:bodyPr wrap="square">
            <a:spAutoFit/>
          </a:bodyPr>
          <a:lstStyle/>
          <a:p>
            <a:r>
              <a:rPr lang="en-US" sz="2000" dirty="0">
                <a:latin typeface="Chalkboard" panose="03050602040202020205" pitchFamily="66" charset="77"/>
              </a:rPr>
              <a:t>He and β diffusion &amp; interaction </a:t>
            </a:r>
          </a:p>
          <a:p>
            <a:r>
              <a:rPr lang="en-US" sz="2000" dirty="0">
                <a:latin typeface="Chalkboard" panose="03050602040202020205" pitchFamily="66" charset="77"/>
              </a:rPr>
              <a:t>Heating up </a:t>
            </a:r>
          </a:p>
          <a:p>
            <a:r>
              <a:rPr lang="en-US" sz="2000" dirty="0">
                <a:latin typeface="Chalkboard" panose="03050602040202020205" pitchFamily="66" charset="77"/>
              </a:rPr>
              <a:t>Material damage</a:t>
            </a:r>
          </a:p>
          <a:p>
            <a:r>
              <a:rPr lang="en-US" sz="2000" dirty="0">
                <a:latin typeface="Chalkboard" panose="03050602040202020205" pitchFamily="66" charset="77"/>
              </a:rPr>
              <a:t>T release</a:t>
            </a:r>
          </a:p>
        </p:txBody>
      </p:sp>
      <p:grpSp>
        <p:nvGrpSpPr>
          <p:cNvPr id="156" name="Group 155">
            <a:extLst>
              <a:ext uri="{FF2B5EF4-FFF2-40B4-BE49-F238E27FC236}">
                <a16:creationId xmlns:a16="http://schemas.microsoft.com/office/drawing/2014/main" id="{B308BF97-892D-83D5-E653-65C975BF732A}"/>
              </a:ext>
            </a:extLst>
          </p:cNvPr>
          <p:cNvGrpSpPr/>
          <p:nvPr/>
        </p:nvGrpSpPr>
        <p:grpSpPr>
          <a:xfrm>
            <a:off x="8595077" y="1701163"/>
            <a:ext cx="3469649" cy="3222838"/>
            <a:chOff x="8595077" y="1701163"/>
            <a:chExt cx="3469649" cy="3222838"/>
          </a:xfrm>
        </p:grpSpPr>
        <p:grpSp>
          <p:nvGrpSpPr>
            <p:cNvPr id="90" name="Group 89">
              <a:extLst>
                <a:ext uri="{FF2B5EF4-FFF2-40B4-BE49-F238E27FC236}">
                  <a16:creationId xmlns:a16="http://schemas.microsoft.com/office/drawing/2014/main" id="{7463D061-1242-11FA-35A6-02CE99AA4B8E}"/>
                </a:ext>
              </a:extLst>
            </p:cNvPr>
            <p:cNvGrpSpPr/>
            <p:nvPr/>
          </p:nvGrpSpPr>
          <p:grpSpPr>
            <a:xfrm>
              <a:off x="9489364" y="3330949"/>
              <a:ext cx="1624607" cy="462119"/>
              <a:chOff x="9489364" y="3330949"/>
              <a:chExt cx="1624607" cy="462119"/>
            </a:xfrm>
          </p:grpSpPr>
          <p:grpSp>
            <p:nvGrpSpPr>
              <p:cNvPr id="66" name="Group 65">
                <a:extLst>
                  <a:ext uri="{FF2B5EF4-FFF2-40B4-BE49-F238E27FC236}">
                    <a16:creationId xmlns:a16="http://schemas.microsoft.com/office/drawing/2014/main" id="{0A4056A8-554F-56C0-30D1-D00D38972864}"/>
                  </a:ext>
                </a:extLst>
              </p:cNvPr>
              <p:cNvGrpSpPr/>
              <p:nvPr/>
            </p:nvGrpSpPr>
            <p:grpSpPr>
              <a:xfrm>
                <a:off x="9576618" y="3535026"/>
                <a:ext cx="1537353" cy="258042"/>
                <a:chOff x="6049836" y="3888787"/>
                <a:chExt cx="1537353" cy="258042"/>
              </a:xfrm>
              <a:solidFill>
                <a:srgbClr val="008AF2"/>
              </a:solidFill>
            </p:grpSpPr>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C609DBB5-4FA8-B5FC-58FF-AE7D6056BE6A}"/>
                        </a:ext>
                      </a:extLst>
                    </p:cNvPr>
                    <p:cNvSpPr>
                      <a:spLocks noChangeAspect="1"/>
                    </p:cNvSpPr>
                    <p:nvPr/>
                  </p:nvSpPr>
                  <p:spPr>
                    <a:xfrm>
                      <a:off x="6049836" y="40476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70" name="Oval 69">
                      <a:extLst>
                        <a:ext uri="{FF2B5EF4-FFF2-40B4-BE49-F238E27FC236}">
                          <a16:creationId xmlns:a16="http://schemas.microsoft.com/office/drawing/2014/main" id="{C609DBB5-4FA8-B5FC-58FF-AE7D6056BE6A}"/>
                        </a:ext>
                      </a:extLst>
                    </p:cNvPr>
                    <p:cNvSpPr>
                      <a:spLocks noRot="1" noChangeAspect="1" noMove="1" noResize="1" noEditPoints="1" noAdjustHandles="1" noChangeArrowheads="1" noChangeShapeType="1" noTextEdit="1"/>
                    </p:cNvSpPr>
                    <p:nvPr/>
                  </p:nvSpPr>
                  <p:spPr>
                    <a:xfrm>
                      <a:off x="6049836" y="4047605"/>
                      <a:ext cx="108000" cy="99224"/>
                    </a:xfrm>
                    <a:prstGeom prst="ellipse">
                      <a:avLst/>
                    </a:prstGeom>
                    <a:blipFill>
                      <a:blip r:embed="rId13"/>
                      <a:stretch>
                        <a:fillRect l="-50000" t="-45455" r="-33333" b="-90909"/>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C2CC6A22-3EB6-D667-381F-0278A86049C6}"/>
                        </a:ext>
                      </a:extLst>
                    </p:cNvPr>
                    <p:cNvSpPr>
                      <a:spLocks noChangeAspect="1"/>
                    </p:cNvSpPr>
                    <p:nvPr/>
                  </p:nvSpPr>
                  <p:spPr>
                    <a:xfrm>
                      <a:off x="7479189" y="3888787"/>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73" name="Oval 72">
                      <a:extLst>
                        <a:ext uri="{FF2B5EF4-FFF2-40B4-BE49-F238E27FC236}">
                          <a16:creationId xmlns:a16="http://schemas.microsoft.com/office/drawing/2014/main" id="{C2CC6A22-3EB6-D667-381F-0278A86049C6}"/>
                        </a:ext>
                      </a:extLst>
                    </p:cNvPr>
                    <p:cNvSpPr>
                      <a:spLocks noRot="1" noChangeAspect="1" noMove="1" noResize="1" noEditPoints="1" noAdjustHandles="1" noChangeArrowheads="1" noChangeShapeType="1" noTextEdit="1"/>
                    </p:cNvSpPr>
                    <p:nvPr/>
                  </p:nvSpPr>
                  <p:spPr>
                    <a:xfrm>
                      <a:off x="7479189" y="3888787"/>
                      <a:ext cx="108000" cy="99224"/>
                    </a:xfrm>
                    <a:prstGeom prst="ellipse">
                      <a:avLst/>
                    </a:prstGeom>
                    <a:blipFill>
                      <a:blip r:embed="rId14"/>
                      <a:stretch>
                        <a:fillRect l="-58333" t="-33333" r="-25000" b="-83333"/>
                      </a:stretch>
                    </a:blipFill>
                    <a:ln>
                      <a:noFill/>
                    </a:ln>
                  </p:spPr>
                  <p:txBody>
                    <a:bodyPr/>
                    <a:lstStyle/>
                    <a:p>
                      <a:r>
                        <a:rPr lang="en-IT">
                          <a:noFill/>
                        </a:rPr>
                        <a:t> </a:t>
                      </a:r>
                    </a:p>
                  </p:txBody>
                </p:sp>
              </mc:Fallback>
            </mc:AlternateContent>
          </p:grpSp>
          <p:cxnSp>
            <p:nvCxnSpPr>
              <p:cNvPr id="77" name="Straight Arrow Connector 76">
                <a:extLst>
                  <a:ext uri="{FF2B5EF4-FFF2-40B4-BE49-F238E27FC236}">
                    <a16:creationId xmlns:a16="http://schemas.microsoft.com/office/drawing/2014/main" id="{3347329F-DC1E-A6F3-6429-16BCC19B09D6}"/>
                  </a:ext>
                </a:extLst>
              </p:cNvPr>
              <p:cNvCxnSpPr>
                <a:cxnSpLocks/>
              </p:cNvCxnSpPr>
              <p:nvPr/>
            </p:nvCxnSpPr>
            <p:spPr>
              <a:xfrm flipH="1" flipV="1">
                <a:off x="9489364" y="3546559"/>
                <a:ext cx="129751" cy="162726"/>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A883FDED-F264-2069-91F0-E6FB585AE74B}"/>
                  </a:ext>
                </a:extLst>
              </p:cNvPr>
              <p:cNvCxnSpPr>
                <a:cxnSpLocks/>
              </p:cNvCxnSpPr>
              <p:nvPr/>
            </p:nvCxnSpPr>
            <p:spPr>
              <a:xfrm flipH="1" flipV="1">
                <a:off x="10778427" y="3330949"/>
                <a:ext cx="271647" cy="229024"/>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nvGrpSpPr>
            <p:cNvPr id="91" name="Group 90">
              <a:extLst>
                <a:ext uri="{FF2B5EF4-FFF2-40B4-BE49-F238E27FC236}">
                  <a16:creationId xmlns:a16="http://schemas.microsoft.com/office/drawing/2014/main" id="{2CF94144-4E21-2686-C35B-DE0347DFB276}"/>
                </a:ext>
              </a:extLst>
            </p:cNvPr>
            <p:cNvGrpSpPr/>
            <p:nvPr/>
          </p:nvGrpSpPr>
          <p:grpSpPr>
            <a:xfrm rot="18420533">
              <a:off x="8836973" y="3458551"/>
              <a:ext cx="1223554" cy="1707345"/>
              <a:chOff x="9489364" y="2742549"/>
              <a:chExt cx="1223554" cy="1707345"/>
            </a:xfrm>
          </p:grpSpPr>
          <p:grpSp>
            <p:nvGrpSpPr>
              <p:cNvPr id="92" name="Group 91">
                <a:extLst>
                  <a:ext uri="{FF2B5EF4-FFF2-40B4-BE49-F238E27FC236}">
                    <a16:creationId xmlns:a16="http://schemas.microsoft.com/office/drawing/2014/main" id="{4F670DAE-D15A-BB94-E7C4-E5D8451FB8A4}"/>
                  </a:ext>
                </a:extLst>
              </p:cNvPr>
              <p:cNvGrpSpPr/>
              <p:nvPr/>
            </p:nvGrpSpPr>
            <p:grpSpPr>
              <a:xfrm>
                <a:off x="9576618" y="2742549"/>
                <a:ext cx="927753" cy="1607182"/>
                <a:chOff x="6049836" y="3096310"/>
                <a:chExt cx="927753" cy="1607182"/>
              </a:xfrm>
              <a:solidFill>
                <a:srgbClr val="008AF2"/>
              </a:solidFill>
            </p:grpSpPr>
            <mc:AlternateContent xmlns:mc="http://schemas.openxmlformats.org/markup-compatibility/2006" xmlns:a14="http://schemas.microsoft.com/office/drawing/2010/main">
              <mc:Choice Requires="a14">
                <p:sp>
                  <p:nvSpPr>
                    <p:cNvPr id="100" name="Oval 99">
                      <a:extLst>
                        <a:ext uri="{FF2B5EF4-FFF2-40B4-BE49-F238E27FC236}">
                          <a16:creationId xmlns:a16="http://schemas.microsoft.com/office/drawing/2014/main" id="{AC6C578F-DB6F-39C1-1033-AD7C956CD576}"/>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00" name="Oval 99">
                      <a:extLst>
                        <a:ext uri="{FF2B5EF4-FFF2-40B4-BE49-F238E27FC236}">
                          <a16:creationId xmlns:a16="http://schemas.microsoft.com/office/drawing/2014/main" id="{AC6C578F-DB6F-39C1-1033-AD7C956CD576}"/>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15"/>
                      <a:stretch>
                        <a:fillRect l="-53333" t="-33333" r="-66667" b="-80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2" name="Oval 101">
                      <a:extLst>
                        <a:ext uri="{FF2B5EF4-FFF2-40B4-BE49-F238E27FC236}">
                          <a16:creationId xmlns:a16="http://schemas.microsoft.com/office/drawing/2014/main" id="{810D108D-572C-255D-083C-CDA730CE0BBA}"/>
                        </a:ext>
                      </a:extLst>
                    </p:cNvPr>
                    <p:cNvSpPr>
                      <a:spLocks noChangeAspect="1"/>
                    </p:cNvSpPr>
                    <p:nvPr/>
                  </p:nvSpPr>
                  <p:spPr>
                    <a:xfrm>
                      <a:off x="6869589" y="3096310"/>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02" name="Oval 101">
                      <a:extLst>
                        <a:ext uri="{FF2B5EF4-FFF2-40B4-BE49-F238E27FC236}">
                          <a16:creationId xmlns:a16="http://schemas.microsoft.com/office/drawing/2014/main" id="{810D108D-572C-255D-083C-CDA730CE0BBA}"/>
                        </a:ext>
                      </a:extLst>
                    </p:cNvPr>
                    <p:cNvSpPr>
                      <a:spLocks noRot="1" noChangeAspect="1" noMove="1" noResize="1" noEditPoints="1" noAdjustHandles="1" noChangeArrowheads="1" noChangeShapeType="1" noTextEdit="1"/>
                    </p:cNvSpPr>
                    <p:nvPr/>
                  </p:nvSpPr>
                  <p:spPr>
                    <a:xfrm>
                      <a:off x="6869589" y="3096310"/>
                      <a:ext cx="108000" cy="99224"/>
                    </a:xfrm>
                    <a:prstGeom prst="ellipse">
                      <a:avLst/>
                    </a:prstGeom>
                    <a:blipFill>
                      <a:blip r:embed="rId16"/>
                      <a:stretch>
                        <a:fillRect l="-57143" t="-40000" r="-78571" b="-80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3" name="Oval 102">
                      <a:extLst>
                        <a:ext uri="{FF2B5EF4-FFF2-40B4-BE49-F238E27FC236}">
                          <a16:creationId xmlns:a16="http://schemas.microsoft.com/office/drawing/2014/main" id="{107E2242-944C-2D4B-4A24-5EB6A9D9C61B}"/>
                        </a:ext>
                      </a:extLst>
                    </p:cNvPr>
                    <p:cNvSpPr>
                      <a:spLocks noChangeAspect="1"/>
                    </p:cNvSpPr>
                    <p:nvPr/>
                  </p:nvSpPr>
                  <p:spPr>
                    <a:xfrm>
                      <a:off x="6049836" y="40476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03" name="Oval 102">
                      <a:extLst>
                        <a:ext uri="{FF2B5EF4-FFF2-40B4-BE49-F238E27FC236}">
                          <a16:creationId xmlns:a16="http://schemas.microsoft.com/office/drawing/2014/main" id="{107E2242-944C-2D4B-4A24-5EB6A9D9C61B}"/>
                        </a:ext>
                      </a:extLst>
                    </p:cNvPr>
                    <p:cNvSpPr>
                      <a:spLocks noRot="1" noChangeAspect="1" noMove="1" noResize="1" noEditPoints="1" noAdjustHandles="1" noChangeArrowheads="1" noChangeShapeType="1" noTextEdit="1"/>
                    </p:cNvSpPr>
                    <p:nvPr/>
                  </p:nvSpPr>
                  <p:spPr>
                    <a:xfrm>
                      <a:off x="6049836" y="4047605"/>
                      <a:ext cx="108000" cy="99224"/>
                    </a:xfrm>
                    <a:prstGeom prst="ellipse">
                      <a:avLst/>
                    </a:prstGeom>
                    <a:blipFill>
                      <a:blip r:embed="rId17"/>
                      <a:stretch>
                        <a:fillRect l="-53333" t="-40000" r="-73333" b="-73333"/>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4" name="Oval 103">
                      <a:extLst>
                        <a:ext uri="{FF2B5EF4-FFF2-40B4-BE49-F238E27FC236}">
                          <a16:creationId xmlns:a16="http://schemas.microsoft.com/office/drawing/2014/main" id="{C76334CD-695B-7D61-12DA-2F153253529D}"/>
                        </a:ext>
                      </a:extLst>
                    </p:cNvPr>
                    <p:cNvSpPr>
                      <a:spLocks noChangeAspect="1"/>
                    </p:cNvSpPr>
                    <p:nvPr/>
                  </p:nvSpPr>
                  <p:spPr>
                    <a:xfrm>
                      <a:off x="6779753" y="4604268"/>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04" name="Oval 103">
                      <a:extLst>
                        <a:ext uri="{FF2B5EF4-FFF2-40B4-BE49-F238E27FC236}">
                          <a16:creationId xmlns:a16="http://schemas.microsoft.com/office/drawing/2014/main" id="{C76334CD-695B-7D61-12DA-2F153253529D}"/>
                        </a:ext>
                      </a:extLst>
                    </p:cNvPr>
                    <p:cNvSpPr>
                      <a:spLocks noRot="1" noChangeAspect="1" noMove="1" noResize="1" noEditPoints="1" noAdjustHandles="1" noChangeArrowheads="1" noChangeShapeType="1" noTextEdit="1"/>
                    </p:cNvSpPr>
                    <p:nvPr/>
                  </p:nvSpPr>
                  <p:spPr>
                    <a:xfrm>
                      <a:off x="6779753" y="4604268"/>
                      <a:ext cx="108000" cy="99224"/>
                    </a:xfrm>
                    <a:prstGeom prst="ellipse">
                      <a:avLst/>
                    </a:prstGeom>
                    <a:blipFill>
                      <a:blip r:embed="rId18"/>
                      <a:stretch>
                        <a:fillRect l="-53333" t="-40000" r="-66667" b="-73333"/>
                      </a:stretch>
                    </a:blipFill>
                    <a:ln>
                      <a:noFill/>
                    </a:ln>
                  </p:spPr>
                  <p:txBody>
                    <a:bodyPr/>
                    <a:lstStyle/>
                    <a:p>
                      <a:r>
                        <a:rPr lang="en-IT">
                          <a:noFill/>
                        </a:rPr>
                        <a:t> </a:t>
                      </a:r>
                    </a:p>
                  </p:txBody>
                </p:sp>
              </mc:Fallback>
            </mc:AlternateContent>
          </p:grpSp>
          <p:cxnSp>
            <p:nvCxnSpPr>
              <p:cNvPr id="94" name="Straight Arrow Connector 93">
                <a:extLst>
                  <a:ext uri="{FF2B5EF4-FFF2-40B4-BE49-F238E27FC236}">
                    <a16:creationId xmlns:a16="http://schemas.microsoft.com/office/drawing/2014/main" id="{FFD8353A-BA93-A2ED-F6F6-91B5DDFB635F}"/>
                  </a:ext>
                </a:extLst>
              </p:cNvPr>
              <p:cNvCxnSpPr>
                <a:cxnSpLocks/>
              </p:cNvCxnSpPr>
              <p:nvPr/>
            </p:nvCxnSpPr>
            <p:spPr>
              <a:xfrm flipH="1" flipV="1">
                <a:off x="9489364" y="3546559"/>
                <a:ext cx="129751" cy="162726"/>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1518BD3F-0995-F49C-2292-B43A2B1BFAAD}"/>
                  </a:ext>
                </a:extLst>
              </p:cNvPr>
              <p:cNvCxnSpPr>
                <a:cxnSpLocks/>
              </p:cNvCxnSpPr>
              <p:nvPr/>
            </p:nvCxnSpPr>
            <p:spPr>
              <a:xfrm>
                <a:off x="10478184" y="2785712"/>
                <a:ext cx="234734" cy="18278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F391E864-C23C-A836-3AD4-E91AA26BA871}"/>
                  </a:ext>
                </a:extLst>
              </p:cNvPr>
              <p:cNvCxnSpPr>
                <a:cxnSpLocks/>
              </p:cNvCxnSpPr>
              <p:nvPr/>
            </p:nvCxnSpPr>
            <p:spPr>
              <a:xfrm flipH="1" flipV="1">
                <a:off x="9798518" y="3264092"/>
                <a:ext cx="367382" cy="13851"/>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D0C8B9C1-0CA8-D9A9-1C6C-312ED76D65A6}"/>
                  </a:ext>
                </a:extLst>
              </p:cNvPr>
              <p:cNvCxnSpPr>
                <a:cxnSpLocks/>
              </p:cNvCxnSpPr>
              <p:nvPr/>
            </p:nvCxnSpPr>
            <p:spPr>
              <a:xfrm flipH="1">
                <a:off x="10091571" y="4269699"/>
                <a:ext cx="314688" cy="18019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nvGrpSpPr>
            <p:cNvPr id="107" name="Group 106">
              <a:extLst>
                <a:ext uri="{FF2B5EF4-FFF2-40B4-BE49-F238E27FC236}">
                  <a16:creationId xmlns:a16="http://schemas.microsoft.com/office/drawing/2014/main" id="{82054B19-5C15-3ED5-9282-A1572B9BD836}"/>
                </a:ext>
              </a:extLst>
            </p:cNvPr>
            <p:cNvGrpSpPr/>
            <p:nvPr/>
          </p:nvGrpSpPr>
          <p:grpSpPr>
            <a:xfrm>
              <a:off x="8650747" y="1882667"/>
              <a:ext cx="1518102" cy="1172438"/>
              <a:chOff x="9194816" y="2742549"/>
              <a:chExt cx="1518102" cy="1172438"/>
            </a:xfrm>
          </p:grpSpPr>
          <p:grpSp>
            <p:nvGrpSpPr>
              <p:cNvPr id="108" name="Group 107">
                <a:extLst>
                  <a:ext uri="{FF2B5EF4-FFF2-40B4-BE49-F238E27FC236}">
                    <a16:creationId xmlns:a16="http://schemas.microsoft.com/office/drawing/2014/main" id="{6C51E9E1-CBB6-7AB4-5FAB-045A1792641B}"/>
                  </a:ext>
                </a:extLst>
              </p:cNvPr>
              <p:cNvGrpSpPr/>
              <p:nvPr/>
            </p:nvGrpSpPr>
            <p:grpSpPr>
              <a:xfrm>
                <a:off x="9194816" y="2742549"/>
                <a:ext cx="1391368" cy="1172438"/>
                <a:chOff x="5668034" y="3096310"/>
                <a:chExt cx="1391368" cy="1172438"/>
              </a:xfrm>
              <a:solidFill>
                <a:srgbClr val="008AF2"/>
              </a:solidFill>
            </p:grpSpPr>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18EB521A-BEA2-0324-362D-739BB04D416B}"/>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16" name="Oval 115">
                      <a:extLst>
                        <a:ext uri="{FF2B5EF4-FFF2-40B4-BE49-F238E27FC236}">
                          <a16:creationId xmlns:a16="http://schemas.microsoft.com/office/drawing/2014/main" id="{18EB521A-BEA2-0324-362D-739BB04D416B}"/>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19"/>
                      <a:stretch>
                        <a:fillRect l="-50000" t="-41667" r="-25000" b="-7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7" name="Oval 116">
                      <a:extLst>
                        <a:ext uri="{FF2B5EF4-FFF2-40B4-BE49-F238E27FC236}">
                          <a16:creationId xmlns:a16="http://schemas.microsoft.com/office/drawing/2014/main" id="{02006DA5-3173-731F-E45B-748F3FAF7B25}"/>
                        </a:ext>
                      </a:extLst>
                    </p:cNvPr>
                    <p:cNvSpPr>
                      <a:spLocks noChangeAspect="1"/>
                    </p:cNvSpPr>
                    <p:nvPr/>
                  </p:nvSpPr>
                  <p:spPr>
                    <a:xfrm>
                      <a:off x="5668034" y="37428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17" name="Oval 116">
                      <a:extLst>
                        <a:ext uri="{FF2B5EF4-FFF2-40B4-BE49-F238E27FC236}">
                          <a16:creationId xmlns:a16="http://schemas.microsoft.com/office/drawing/2014/main" id="{02006DA5-3173-731F-E45B-748F3FAF7B25}"/>
                        </a:ext>
                      </a:extLst>
                    </p:cNvPr>
                    <p:cNvSpPr>
                      <a:spLocks noRot="1" noChangeAspect="1" noMove="1" noResize="1" noEditPoints="1" noAdjustHandles="1" noChangeArrowheads="1" noChangeShapeType="1" noTextEdit="1"/>
                    </p:cNvSpPr>
                    <p:nvPr/>
                  </p:nvSpPr>
                  <p:spPr>
                    <a:xfrm>
                      <a:off x="5668034" y="3742805"/>
                      <a:ext cx="108000" cy="99224"/>
                    </a:xfrm>
                    <a:prstGeom prst="ellipse">
                      <a:avLst/>
                    </a:prstGeom>
                    <a:blipFill>
                      <a:blip r:embed="rId20"/>
                      <a:stretch>
                        <a:fillRect l="-63636" t="-41667" r="-36364" b="-7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8" name="Oval 117">
                      <a:extLst>
                        <a:ext uri="{FF2B5EF4-FFF2-40B4-BE49-F238E27FC236}">
                          <a16:creationId xmlns:a16="http://schemas.microsoft.com/office/drawing/2014/main" id="{FFAC8A2E-9BF0-3C77-D8BF-E881A9BD246C}"/>
                        </a:ext>
                      </a:extLst>
                    </p:cNvPr>
                    <p:cNvSpPr>
                      <a:spLocks noChangeAspect="1"/>
                    </p:cNvSpPr>
                    <p:nvPr/>
                  </p:nvSpPr>
                  <p:spPr>
                    <a:xfrm>
                      <a:off x="6869589" y="3096310"/>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18" name="Oval 117">
                      <a:extLst>
                        <a:ext uri="{FF2B5EF4-FFF2-40B4-BE49-F238E27FC236}">
                          <a16:creationId xmlns:a16="http://schemas.microsoft.com/office/drawing/2014/main" id="{FFAC8A2E-9BF0-3C77-D8BF-E881A9BD246C}"/>
                        </a:ext>
                      </a:extLst>
                    </p:cNvPr>
                    <p:cNvSpPr>
                      <a:spLocks noRot="1" noChangeAspect="1" noMove="1" noResize="1" noEditPoints="1" noAdjustHandles="1" noChangeArrowheads="1" noChangeShapeType="1" noTextEdit="1"/>
                    </p:cNvSpPr>
                    <p:nvPr/>
                  </p:nvSpPr>
                  <p:spPr>
                    <a:xfrm>
                      <a:off x="6869589" y="3096310"/>
                      <a:ext cx="108000" cy="99224"/>
                    </a:xfrm>
                    <a:prstGeom prst="ellipse">
                      <a:avLst/>
                    </a:prstGeom>
                    <a:blipFill>
                      <a:blip r:embed="rId21"/>
                      <a:stretch>
                        <a:fillRect l="-50000" t="-33333" r="-25000" b="-83333"/>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1" name="Oval 120">
                      <a:extLst>
                        <a:ext uri="{FF2B5EF4-FFF2-40B4-BE49-F238E27FC236}">
                          <a16:creationId xmlns:a16="http://schemas.microsoft.com/office/drawing/2014/main" id="{7A4F9FB2-DFC1-0D1A-EA64-E0154E7C40A1}"/>
                        </a:ext>
                      </a:extLst>
                    </p:cNvPr>
                    <p:cNvSpPr>
                      <a:spLocks noChangeAspect="1"/>
                    </p:cNvSpPr>
                    <p:nvPr/>
                  </p:nvSpPr>
                  <p:spPr>
                    <a:xfrm>
                      <a:off x="6951402" y="4169524"/>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21" name="Oval 120">
                      <a:extLst>
                        <a:ext uri="{FF2B5EF4-FFF2-40B4-BE49-F238E27FC236}">
                          <a16:creationId xmlns:a16="http://schemas.microsoft.com/office/drawing/2014/main" id="{7A4F9FB2-DFC1-0D1A-EA64-E0154E7C40A1}"/>
                        </a:ext>
                      </a:extLst>
                    </p:cNvPr>
                    <p:cNvSpPr>
                      <a:spLocks noRot="1" noChangeAspect="1" noMove="1" noResize="1" noEditPoints="1" noAdjustHandles="1" noChangeArrowheads="1" noChangeShapeType="1" noTextEdit="1"/>
                    </p:cNvSpPr>
                    <p:nvPr/>
                  </p:nvSpPr>
                  <p:spPr>
                    <a:xfrm>
                      <a:off x="6951402" y="4169524"/>
                      <a:ext cx="108000" cy="99224"/>
                    </a:xfrm>
                    <a:prstGeom prst="ellipse">
                      <a:avLst/>
                    </a:prstGeom>
                    <a:blipFill>
                      <a:blip r:embed="rId22"/>
                      <a:stretch>
                        <a:fillRect l="-50000" t="-45455" r="-33333" b="-90909"/>
                      </a:stretch>
                    </a:blipFill>
                    <a:ln>
                      <a:noFill/>
                    </a:ln>
                  </p:spPr>
                  <p:txBody>
                    <a:bodyPr/>
                    <a:lstStyle/>
                    <a:p>
                      <a:r>
                        <a:rPr lang="en-IT">
                          <a:noFill/>
                        </a:rPr>
                        <a:t> </a:t>
                      </a:r>
                    </a:p>
                  </p:txBody>
                </p:sp>
              </mc:Fallback>
            </mc:AlternateContent>
          </p:grpSp>
          <p:cxnSp>
            <p:nvCxnSpPr>
              <p:cNvPr id="109" name="Straight Arrow Connector 108">
                <a:extLst>
                  <a:ext uri="{FF2B5EF4-FFF2-40B4-BE49-F238E27FC236}">
                    <a16:creationId xmlns:a16="http://schemas.microsoft.com/office/drawing/2014/main" id="{CEEC85B1-8064-C211-C48B-4B24B3D3FD8C}"/>
                  </a:ext>
                </a:extLst>
              </p:cNvPr>
              <p:cNvCxnSpPr>
                <a:cxnSpLocks/>
              </p:cNvCxnSpPr>
              <p:nvPr/>
            </p:nvCxnSpPr>
            <p:spPr>
              <a:xfrm flipV="1">
                <a:off x="9264351" y="3284549"/>
                <a:ext cx="225827" cy="129352"/>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0B856C6E-A610-B914-38DC-FA1EA738C694}"/>
                  </a:ext>
                </a:extLst>
              </p:cNvPr>
              <p:cNvCxnSpPr>
                <a:cxnSpLocks/>
              </p:cNvCxnSpPr>
              <p:nvPr/>
            </p:nvCxnSpPr>
            <p:spPr>
              <a:xfrm>
                <a:off x="10478184" y="2785712"/>
                <a:ext cx="234734" cy="18278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5CE9945D-F8B2-E953-F412-EC8DC86FBFAA}"/>
                  </a:ext>
                </a:extLst>
              </p:cNvPr>
              <p:cNvCxnSpPr>
                <a:cxnSpLocks/>
              </p:cNvCxnSpPr>
              <p:nvPr/>
            </p:nvCxnSpPr>
            <p:spPr>
              <a:xfrm flipH="1" flipV="1">
                <a:off x="9798518" y="3264092"/>
                <a:ext cx="367382" cy="13851"/>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9F9BF0CB-1253-4F0E-676E-3C06C6F6D922}"/>
                  </a:ext>
                </a:extLst>
              </p:cNvPr>
              <p:cNvCxnSpPr>
                <a:cxnSpLocks/>
              </p:cNvCxnSpPr>
              <p:nvPr/>
            </p:nvCxnSpPr>
            <p:spPr>
              <a:xfrm flipV="1">
                <a:off x="10543693" y="3590403"/>
                <a:ext cx="169225" cy="245150"/>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nvGrpSpPr>
            <p:cNvPr id="123" name="Group 122">
              <a:extLst>
                <a:ext uri="{FF2B5EF4-FFF2-40B4-BE49-F238E27FC236}">
                  <a16:creationId xmlns:a16="http://schemas.microsoft.com/office/drawing/2014/main" id="{45548094-CF78-5B8A-8AAC-E1CE455243A5}"/>
                </a:ext>
              </a:extLst>
            </p:cNvPr>
            <p:cNvGrpSpPr/>
            <p:nvPr/>
          </p:nvGrpSpPr>
          <p:grpSpPr>
            <a:xfrm>
              <a:off x="10710427" y="1701163"/>
              <a:ext cx="1354299" cy="891701"/>
              <a:chOff x="9759672" y="2742549"/>
              <a:chExt cx="1354299" cy="891701"/>
            </a:xfrm>
          </p:grpSpPr>
          <p:grpSp>
            <p:nvGrpSpPr>
              <p:cNvPr id="124" name="Group 123">
                <a:extLst>
                  <a:ext uri="{FF2B5EF4-FFF2-40B4-BE49-F238E27FC236}">
                    <a16:creationId xmlns:a16="http://schemas.microsoft.com/office/drawing/2014/main" id="{F16B9F5B-A46F-152E-D17F-DD72FA08250A}"/>
                  </a:ext>
                </a:extLst>
              </p:cNvPr>
              <p:cNvGrpSpPr/>
              <p:nvPr/>
            </p:nvGrpSpPr>
            <p:grpSpPr>
              <a:xfrm>
                <a:off x="10091571" y="2742549"/>
                <a:ext cx="1022400" cy="891701"/>
                <a:chOff x="6564789" y="3096310"/>
                <a:chExt cx="1022400" cy="891701"/>
              </a:xfrm>
              <a:solidFill>
                <a:srgbClr val="008AF2"/>
              </a:solidFill>
            </p:grpSpPr>
            <mc:AlternateContent xmlns:mc="http://schemas.openxmlformats.org/markup-compatibility/2006" xmlns:a14="http://schemas.microsoft.com/office/drawing/2010/main">
              <mc:Choice Requires="a14">
                <p:sp>
                  <p:nvSpPr>
                    <p:cNvPr id="132" name="Oval 131">
                      <a:extLst>
                        <a:ext uri="{FF2B5EF4-FFF2-40B4-BE49-F238E27FC236}">
                          <a16:creationId xmlns:a16="http://schemas.microsoft.com/office/drawing/2014/main" id="{7BE8A7C6-B065-9011-0A4C-DB36DE154567}"/>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32" name="Oval 131">
                      <a:extLst>
                        <a:ext uri="{FF2B5EF4-FFF2-40B4-BE49-F238E27FC236}">
                          <a16:creationId xmlns:a16="http://schemas.microsoft.com/office/drawing/2014/main" id="{7BE8A7C6-B065-9011-0A4C-DB36DE154567}"/>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23"/>
                      <a:stretch>
                        <a:fillRect l="-58333" t="-45455" r="-25000" b="-90909"/>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F00AD4B7-1C22-BEB1-3537-F1FC518AA0AB}"/>
                        </a:ext>
                      </a:extLst>
                    </p:cNvPr>
                    <p:cNvSpPr>
                      <a:spLocks noChangeAspect="1"/>
                    </p:cNvSpPr>
                    <p:nvPr/>
                  </p:nvSpPr>
                  <p:spPr>
                    <a:xfrm>
                      <a:off x="6869589" y="3096310"/>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34" name="Oval 133">
                      <a:extLst>
                        <a:ext uri="{FF2B5EF4-FFF2-40B4-BE49-F238E27FC236}">
                          <a16:creationId xmlns:a16="http://schemas.microsoft.com/office/drawing/2014/main" id="{F00AD4B7-1C22-BEB1-3537-F1FC518AA0AB}"/>
                        </a:ext>
                      </a:extLst>
                    </p:cNvPr>
                    <p:cNvSpPr>
                      <a:spLocks noRot="1" noChangeAspect="1" noMove="1" noResize="1" noEditPoints="1" noAdjustHandles="1" noChangeArrowheads="1" noChangeShapeType="1" noTextEdit="1"/>
                    </p:cNvSpPr>
                    <p:nvPr/>
                  </p:nvSpPr>
                  <p:spPr>
                    <a:xfrm>
                      <a:off x="6869589" y="3096310"/>
                      <a:ext cx="108000" cy="99224"/>
                    </a:xfrm>
                    <a:prstGeom prst="ellipse">
                      <a:avLst/>
                    </a:prstGeom>
                    <a:blipFill>
                      <a:blip r:embed="rId23"/>
                      <a:stretch>
                        <a:fillRect l="-58333" t="-41667" r="-25000" b="-7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8" name="Oval 137">
                      <a:extLst>
                        <a:ext uri="{FF2B5EF4-FFF2-40B4-BE49-F238E27FC236}">
                          <a16:creationId xmlns:a16="http://schemas.microsoft.com/office/drawing/2014/main" id="{854FED29-CCDD-9103-F02E-9BC24EC10A2B}"/>
                        </a:ext>
                      </a:extLst>
                    </p:cNvPr>
                    <p:cNvSpPr>
                      <a:spLocks noChangeAspect="1"/>
                    </p:cNvSpPr>
                    <p:nvPr/>
                  </p:nvSpPr>
                  <p:spPr>
                    <a:xfrm>
                      <a:off x="7479189" y="3888787"/>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38" name="Oval 137">
                      <a:extLst>
                        <a:ext uri="{FF2B5EF4-FFF2-40B4-BE49-F238E27FC236}">
                          <a16:creationId xmlns:a16="http://schemas.microsoft.com/office/drawing/2014/main" id="{854FED29-CCDD-9103-F02E-9BC24EC10A2B}"/>
                        </a:ext>
                      </a:extLst>
                    </p:cNvPr>
                    <p:cNvSpPr>
                      <a:spLocks noRot="1" noChangeAspect="1" noMove="1" noResize="1" noEditPoints="1" noAdjustHandles="1" noChangeArrowheads="1" noChangeShapeType="1" noTextEdit="1"/>
                    </p:cNvSpPr>
                    <p:nvPr/>
                  </p:nvSpPr>
                  <p:spPr>
                    <a:xfrm>
                      <a:off x="7479189" y="3888787"/>
                      <a:ext cx="108000" cy="99224"/>
                    </a:xfrm>
                    <a:prstGeom prst="ellipse">
                      <a:avLst/>
                    </a:prstGeom>
                    <a:blipFill>
                      <a:blip r:embed="rId24"/>
                      <a:stretch>
                        <a:fillRect l="-58333" t="-45455" r="-25000" b="-90909"/>
                      </a:stretch>
                    </a:blipFill>
                    <a:ln>
                      <a:noFill/>
                    </a:ln>
                  </p:spPr>
                  <p:txBody>
                    <a:bodyPr/>
                    <a:lstStyle/>
                    <a:p>
                      <a:r>
                        <a:rPr lang="en-IT">
                          <a:noFill/>
                        </a:rPr>
                        <a:t> </a:t>
                      </a:r>
                    </a:p>
                  </p:txBody>
                </p:sp>
              </mc:Fallback>
            </mc:AlternateContent>
          </p:grpSp>
          <p:cxnSp>
            <p:nvCxnSpPr>
              <p:cNvPr id="127" name="Straight Arrow Connector 126">
                <a:extLst>
                  <a:ext uri="{FF2B5EF4-FFF2-40B4-BE49-F238E27FC236}">
                    <a16:creationId xmlns:a16="http://schemas.microsoft.com/office/drawing/2014/main" id="{322B8708-EF2B-7564-9808-B9FD963AC18C}"/>
                  </a:ext>
                </a:extLst>
              </p:cNvPr>
              <p:cNvCxnSpPr>
                <a:cxnSpLocks/>
              </p:cNvCxnSpPr>
              <p:nvPr/>
            </p:nvCxnSpPr>
            <p:spPr>
              <a:xfrm>
                <a:off x="10478184" y="2785712"/>
                <a:ext cx="234734" cy="18278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334DB63A-E180-61C2-E42D-6423EE10BD29}"/>
                  </a:ext>
                </a:extLst>
              </p:cNvPr>
              <p:cNvCxnSpPr>
                <a:cxnSpLocks/>
              </p:cNvCxnSpPr>
              <p:nvPr/>
            </p:nvCxnSpPr>
            <p:spPr>
              <a:xfrm flipH="1">
                <a:off x="9759672" y="3277943"/>
                <a:ext cx="406228" cy="173685"/>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B28632C5-3DBC-0082-4877-15B39769A1EB}"/>
                  </a:ext>
                </a:extLst>
              </p:cNvPr>
              <p:cNvCxnSpPr>
                <a:cxnSpLocks/>
              </p:cNvCxnSpPr>
              <p:nvPr/>
            </p:nvCxnSpPr>
            <p:spPr>
              <a:xfrm flipH="1" flipV="1">
                <a:off x="10778427" y="3330949"/>
                <a:ext cx="271647" cy="229024"/>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nvGrpSpPr>
            <p:cNvPr id="139" name="Group 138">
              <a:extLst>
                <a:ext uri="{FF2B5EF4-FFF2-40B4-BE49-F238E27FC236}">
                  <a16:creationId xmlns:a16="http://schemas.microsoft.com/office/drawing/2014/main" id="{EACDFC11-E466-E137-963E-0BBF995E260F}"/>
                </a:ext>
              </a:extLst>
            </p:cNvPr>
            <p:cNvGrpSpPr/>
            <p:nvPr/>
          </p:nvGrpSpPr>
          <p:grpSpPr>
            <a:xfrm>
              <a:off x="10725636" y="4150334"/>
              <a:ext cx="1004755" cy="251624"/>
              <a:chOff x="9194816" y="3236644"/>
              <a:chExt cx="1004755" cy="251624"/>
            </a:xfrm>
          </p:grpSpPr>
          <p:grpSp>
            <p:nvGrpSpPr>
              <p:cNvPr id="140" name="Group 139">
                <a:extLst>
                  <a:ext uri="{FF2B5EF4-FFF2-40B4-BE49-F238E27FC236}">
                    <a16:creationId xmlns:a16="http://schemas.microsoft.com/office/drawing/2014/main" id="{BAA5694F-55A6-1D1D-1B8D-3E117B887DDD}"/>
                  </a:ext>
                </a:extLst>
              </p:cNvPr>
              <p:cNvGrpSpPr/>
              <p:nvPr/>
            </p:nvGrpSpPr>
            <p:grpSpPr>
              <a:xfrm>
                <a:off x="9194816" y="3236644"/>
                <a:ext cx="1004755" cy="251624"/>
                <a:chOff x="5668034" y="3590405"/>
                <a:chExt cx="1004755" cy="251624"/>
              </a:xfrm>
              <a:solidFill>
                <a:srgbClr val="008AF2"/>
              </a:solidFill>
            </p:grpSpPr>
            <mc:AlternateContent xmlns:mc="http://schemas.openxmlformats.org/markup-compatibility/2006" xmlns:a14="http://schemas.microsoft.com/office/drawing/2010/main">
              <mc:Choice Requires="a14">
                <p:sp>
                  <p:nvSpPr>
                    <p:cNvPr id="148" name="Oval 147">
                      <a:extLst>
                        <a:ext uri="{FF2B5EF4-FFF2-40B4-BE49-F238E27FC236}">
                          <a16:creationId xmlns:a16="http://schemas.microsoft.com/office/drawing/2014/main" id="{8872DED4-E021-B087-AAD5-9442E9BD0EEE}"/>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48" name="Oval 147">
                      <a:extLst>
                        <a:ext uri="{FF2B5EF4-FFF2-40B4-BE49-F238E27FC236}">
                          <a16:creationId xmlns:a16="http://schemas.microsoft.com/office/drawing/2014/main" id="{8872DED4-E021-B087-AAD5-9442E9BD0EEE}"/>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13"/>
                      <a:stretch>
                        <a:fillRect l="-50000" t="-45455" r="-33333" b="-90909"/>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9" name="Oval 148">
                      <a:extLst>
                        <a:ext uri="{FF2B5EF4-FFF2-40B4-BE49-F238E27FC236}">
                          <a16:creationId xmlns:a16="http://schemas.microsoft.com/office/drawing/2014/main" id="{9BDA488B-EA2A-9595-1EBF-AC20D111BC3E}"/>
                        </a:ext>
                      </a:extLst>
                    </p:cNvPr>
                    <p:cNvSpPr>
                      <a:spLocks noChangeAspect="1"/>
                    </p:cNvSpPr>
                    <p:nvPr/>
                  </p:nvSpPr>
                  <p:spPr>
                    <a:xfrm>
                      <a:off x="5668034" y="37428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149" name="Oval 148">
                      <a:extLst>
                        <a:ext uri="{FF2B5EF4-FFF2-40B4-BE49-F238E27FC236}">
                          <a16:creationId xmlns:a16="http://schemas.microsoft.com/office/drawing/2014/main" id="{9BDA488B-EA2A-9595-1EBF-AC20D111BC3E}"/>
                        </a:ext>
                      </a:extLst>
                    </p:cNvPr>
                    <p:cNvSpPr>
                      <a:spLocks noRot="1" noChangeAspect="1" noMove="1" noResize="1" noEditPoints="1" noAdjustHandles="1" noChangeArrowheads="1" noChangeShapeType="1" noTextEdit="1"/>
                    </p:cNvSpPr>
                    <p:nvPr/>
                  </p:nvSpPr>
                  <p:spPr>
                    <a:xfrm>
                      <a:off x="5668034" y="3742805"/>
                      <a:ext cx="108000" cy="99224"/>
                    </a:xfrm>
                    <a:prstGeom prst="ellipse">
                      <a:avLst/>
                    </a:prstGeom>
                    <a:blipFill>
                      <a:blip r:embed="rId22"/>
                      <a:stretch>
                        <a:fillRect l="-58333" t="-45455" r="-25000" b="-90909"/>
                      </a:stretch>
                    </a:blipFill>
                    <a:ln>
                      <a:noFill/>
                    </a:ln>
                  </p:spPr>
                  <p:txBody>
                    <a:bodyPr/>
                    <a:lstStyle/>
                    <a:p>
                      <a:r>
                        <a:rPr lang="en-IT">
                          <a:noFill/>
                        </a:rPr>
                        <a:t> </a:t>
                      </a:r>
                    </a:p>
                  </p:txBody>
                </p:sp>
              </mc:Fallback>
            </mc:AlternateContent>
          </p:grpSp>
          <p:cxnSp>
            <p:nvCxnSpPr>
              <p:cNvPr id="141" name="Straight Arrow Connector 140">
                <a:extLst>
                  <a:ext uri="{FF2B5EF4-FFF2-40B4-BE49-F238E27FC236}">
                    <a16:creationId xmlns:a16="http://schemas.microsoft.com/office/drawing/2014/main" id="{677513FA-9D16-DDB4-EDE5-6BB47BB00832}"/>
                  </a:ext>
                </a:extLst>
              </p:cNvPr>
              <p:cNvCxnSpPr>
                <a:cxnSpLocks/>
              </p:cNvCxnSpPr>
              <p:nvPr/>
            </p:nvCxnSpPr>
            <p:spPr>
              <a:xfrm flipV="1">
                <a:off x="9264351" y="3284549"/>
                <a:ext cx="225827" cy="129352"/>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BA52FAEB-ED9E-4540-D2C9-37443005F131}"/>
                  </a:ext>
                </a:extLst>
              </p:cNvPr>
              <p:cNvCxnSpPr>
                <a:cxnSpLocks/>
              </p:cNvCxnSpPr>
              <p:nvPr/>
            </p:nvCxnSpPr>
            <p:spPr>
              <a:xfrm flipH="1" flipV="1">
                <a:off x="9798518" y="3264092"/>
                <a:ext cx="367382" cy="13851"/>
              </a:xfrm>
              <a:prstGeom prst="straightConnector1">
                <a:avLst/>
              </a:prstGeom>
              <a:ln w="19050">
                <a:solidFill>
                  <a:srgbClr val="0086E6"/>
                </a:solidFill>
                <a:tailEnd type="arrow"/>
              </a:ln>
            </p:spPr>
            <p:style>
              <a:lnRef idx="1">
                <a:schemeClr val="dk1"/>
              </a:lnRef>
              <a:fillRef idx="0">
                <a:schemeClr val="dk1"/>
              </a:fillRef>
              <a:effectRef idx="0">
                <a:schemeClr val="dk1"/>
              </a:effectRef>
              <a:fontRef idx="minor">
                <a:schemeClr val="tx1"/>
              </a:fontRef>
            </p:style>
          </p:cxnSp>
        </p:grpSp>
      </p:grpSp>
      <p:grpSp>
        <p:nvGrpSpPr>
          <p:cNvPr id="223" name="Group 222">
            <a:extLst>
              <a:ext uri="{FF2B5EF4-FFF2-40B4-BE49-F238E27FC236}">
                <a16:creationId xmlns:a16="http://schemas.microsoft.com/office/drawing/2014/main" id="{EC081AF6-DE81-7367-418B-5C2C56030DCE}"/>
              </a:ext>
            </a:extLst>
          </p:cNvPr>
          <p:cNvGrpSpPr>
            <a:grpSpLocks noChangeAspect="1"/>
          </p:cNvGrpSpPr>
          <p:nvPr/>
        </p:nvGrpSpPr>
        <p:grpSpPr>
          <a:xfrm rot="19040359">
            <a:off x="8559948" y="1832900"/>
            <a:ext cx="3348845" cy="2810458"/>
            <a:chOff x="8945295" y="1882667"/>
            <a:chExt cx="3089896" cy="2593143"/>
          </a:xfrm>
          <a:solidFill>
            <a:srgbClr val="A738AB"/>
          </a:solidFill>
        </p:grpSpPr>
        <p:grpSp>
          <p:nvGrpSpPr>
            <p:cNvPr id="224" name="Group 223">
              <a:extLst>
                <a:ext uri="{FF2B5EF4-FFF2-40B4-BE49-F238E27FC236}">
                  <a16:creationId xmlns:a16="http://schemas.microsoft.com/office/drawing/2014/main" id="{0D342F80-7429-B67B-9661-8692FE69E31A}"/>
                </a:ext>
              </a:extLst>
            </p:cNvPr>
            <p:cNvGrpSpPr/>
            <p:nvPr/>
          </p:nvGrpSpPr>
          <p:grpSpPr>
            <a:xfrm>
              <a:off x="9194816" y="3236644"/>
              <a:ext cx="1518102" cy="678343"/>
              <a:chOff x="9194816" y="3236644"/>
              <a:chExt cx="1518102" cy="678343"/>
            </a:xfrm>
            <a:grpFill/>
          </p:grpSpPr>
          <p:grpSp>
            <p:nvGrpSpPr>
              <p:cNvPr id="275" name="Group 274">
                <a:extLst>
                  <a:ext uri="{FF2B5EF4-FFF2-40B4-BE49-F238E27FC236}">
                    <a16:creationId xmlns:a16="http://schemas.microsoft.com/office/drawing/2014/main" id="{E283A31D-5D8B-1563-39D9-9A38A5320071}"/>
                  </a:ext>
                </a:extLst>
              </p:cNvPr>
              <p:cNvGrpSpPr/>
              <p:nvPr/>
            </p:nvGrpSpPr>
            <p:grpSpPr>
              <a:xfrm>
                <a:off x="9194816" y="3236644"/>
                <a:ext cx="1391368" cy="678343"/>
                <a:chOff x="5668034" y="3590405"/>
                <a:chExt cx="1391368" cy="678343"/>
              </a:xfrm>
              <a:grpFill/>
            </p:grpSpPr>
            <mc:AlternateContent xmlns:mc="http://schemas.openxmlformats.org/markup-compatibility/2006" xmlns:a14="http://schemas.microsoft.com/office/drawing/2010/main">
              <mc:Choice Requires="a14">
                <p:sp>
                  <p:nvSpPr>
                    <p:cNvPr id="282" name="Oval 281">
                      <a:extLst>
                        <a:ext uri="{FF2B5EF4-FFF2-40B4-BE49-F238E27FC236}">
                          <a16:creationId xmlns:a16="http://schemas.microsoft.com/office/drawing/2014/main" id="{1F5C0374-D840-EA20-81DB-9C287BD0C778}"/>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82" name="Oval 281">
                      <a:extLst>
                        <a:ext uri="{FF2B5EF4-FFF2-40B4-BE49-F238E27FC236}">
                          <a16:creationId xmlns:a16="http://schemas.microsoft.com/office/drawing/2014/main" id="{1F5C0374-D840-EA20-81DB-9C287BD0C778}"/>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25"/>
                      <a:stretch>
                        <a:fillRect l="-50000" t="-40000" r="-56250" b="-80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83" name="Oval 282">
                      <a:extLst>
                        <a:ext uri="{FF2B5EF4-FFF2-40B4-BE49-F238E27FC236}">
                          <a16:creationId xmlns:a16="http://schemas.microsoft.com/office/drawing/2014/main" id="{D80E47BE-E8CB-E379-E1BF-384DB506D316}"/>
                        </a:ext>
                      </a:extLst>
                    </p:cNvPr>
                    <p:cNvSpPr>
                      <a:spLocks noChangeAspect="1"/>
                    </p:cNvSpPr>
                    <p:nvPr/>
                  </p:nvSpPr>
                  <p:spPr>
                    <a:xfrm>
                      <a:off x="5668034" y="37428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83" name="Oval 282">
                      <a:extLst>
                        <a:ext uri="{FF2B5EF4-FFF2-40B4-BE49-F238E27FC236}">
                          <a16:creationId xmlns:a16="http://schemas.microsoft.com/office/drawing/2014/main" id="{D80E47BE-E8CB-E379-E1BF-384DB506D316}"/>
                        </a:ext>
                      </a:extLst>
                    </p:cNvPr>
                    <p:cNvSpPr>
                      <a:spLocks noRot="1" noChangeAspect="1" noMove="1" noResize="1" noEditPoints="1" noAdjustHandles="1" noChangeArrowheads="1" noChangeShapeType="1" noTextEdit="1"/>
                    </p:cNvSpPr>
                    <p:nvPr/>
                  </p:nvSpPr>
                  <p:spPr>
                    <a:xfrm>
                      <a:off x="5668034" y="3742805"/>
                      <a:ext cx="108000" cy="99224"/>
                    </a:xfrm>
                    <a:prstGeom prst="ellipse">
                      <a:avLst/>
                    </a:prstGeom>
                    <a:blipFill>
                      <a:blip r:embed="rId26"/>
                      <a:stretch>
                        <a:fillRect l="-50000" t="-37500" r="-56250" b="-6875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84" name="Oval 283">
                      <a:extLst>
                        <a:ext uri="{FF2B5EF4-FFF2-40B4-BE49-F238E27FC236}">
                          <a16:creationId xmlns:a16="http://schemas.microsoft.com/office/drawing/2014/main" id="{4FC2D894-B7B5-D10C-1A59-F71070789CDF}"/>
                        </a:ext>
                      </a:extLst>
                    </p:cNvPr>
                    <p:cNvSpPr>
                      <a:spLocks noChangeAspect="1"/>
                    </p:cNvSpPr>
                    <p:nvPr/>
                  </p:nvSpPr>
                  <p:spPr>
                    <a:xfrm>
                      <a:off x="6049836" y="40476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84" name="Oval 283">
                      <a:extLst>
                        <a:ext uri="{FF2B5EF4-FFF2-40B4-BE49-F238E27FC236}">
                          <a16:creationId xmlns:a16="http://schemas.microsoft.com/office/drawing/2014/main" id="{4FC2D894-B7B5-D10C-1A59-F71070789CDF}"/>
                        </a:ext>
                      </a:extLst>
                    </p:cNvPr>
                    <p:cNvSpPr>
                      <a:spLocks noRot="1" noChangeAspect="1" noMove="1" noResize="1" noEditPoints="1" noAdjustHandles="1" noChangeArrowheads="1" noChangeShapeType="1" noTextEdit="1"/>
                    </p:cNvSpPr>
                    <p:nvPr/>
                  </p:nvSpPr>
                  <p:spPr>
                    <a:xfrm>
                      <a:off x="6049836" y="4047605"/>
                      <a:ext cx="108000" cy="99224"/>
                    </a:xfrm>
                    <a:prstGeom prst="ellipse">
                      <a:avLst/>
                    </a:prstGeom>
                    <a:blipFill>
                      <a:blip r:embed="rId27"/>
                      <a:stretch>
                        <a:fillRect l="-60000" t="-37500" r="-66667" b="-7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86" name="Oval 285">
                      <a:extLst>
                        <a:ext uri="{FF2B5EF4-FFF2-40B4-BE49-F238E27FC236}">
                          <a16:creationId xmlns:a16="http://schemas.microsoft.com/office/drawing/2014/main" id="{C5B477B7-57C1-964C-DE3B-945CD61FC562}"/>
                        </a:ext>
                      </a:extLst>
                    </p:cNvPr>
                    <p:cNvSpPr>
                      <a:spLocks noChangeAspect="1"/>
                    </p:cNvSpPr>
                    <p:nvPr/>
                  </p:nvSpPr>
                  <p:spPr>
                    <a:xfrm>
                      <a:off x="6951402" y="4169524"/>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86" name="Oval 285">
                      <a:extLst>
                        <a:ext uri="{FF2B5EF4-FFF2-40B4-BE49-F238E27FC236}">
                          <a16:creationId xmlns:a16="http://schemas.microsoft.com/office/drawing/2014/main" id="{C5B477B7-57C1-964C-DE3B-945CD61FC562}"/>
                        </a:ext>
                      </a:extLst>
                    </p:cNvPr>
                    <p:cNvSpPr>
                      <a:spLocks noRot="1" noChangeAspect="1" noMove="1" noResize="1" noEditPoints="1" noAdjustHandles="1" noChangeArrowheads="1" noChangeShapeType="1" noTextEdit="1"/>
                    </p:cNvSpPr>
                    <p:nvPr/>
                  </p:nvSpPr>
                  <p:spPr>
                    <a:xfrm>
                      <a:off x="6951402" y="4169524"/>
                      <a:ext cx="108000" cy="99224"/>
                    </a:xfrm>
                    <a:prstGeom prst="ellipse">
                      <a:avLst/>
                    </a:prstGeom>
                    <a:blipFill>
                      <a:blip r:embed="rId28"/>
                      <a:stretch>
                        <a:fillRect l="-50000" t="-40000" r="-56250" b="-80000"/>
                      </a:stretch>
                    </a:blipFill>
                    <a:ln>
                      <a:noFill/>
                    </a:ln>
                  </p:spPr>
                  <p:txBody>
                    <a:bodyPr/>
                    <a:lstStyle/>
                    <a:p>
                      <a:r>
                        <a:rPr lang="en-IT">
                          <a:noFill/>
                        </a:rPr>
                        <a:t> </a:t>
                      </a:r>
                    </a:p>
                  </p:txBody>
                </p:sp>
              </mc:Fallback>
            </mc:AlternateContent>
          </p:grpSp>
          <p:cxnSp>
            <p:nvCxnSpPr>
              <p:cNvPr id="276" name="Straight Arrow Connector 275">
                <a:extLst>
                  <a:ext uri="{FF2B5EF4-FFF2-40B4-BE49-F238E27FC236}">
                    <a16:creationId xmlns:a16="http://schemas.microsoft.com/office/drawing/2014/main" id="{7528A147-A1FB-D1B3-1EA6-3C00D6E76145}"/>
                  </a:ext>
                </a:extLst>
              </p:cNvPr>
              <p:cNvCxnSpPr>
                <a:cxnSpLocks/>
              </p:cNvCxnSpPr>
              <p:nvPr/>
            </p:nvCxnSpPr>
            <p:spPr>
              <a:xfrm flipV="1">
                <a:off x="9264351" y="3284549"/>
                <a:ext cx="225827" cy="129352"/>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77" name="Straight Arrow Connector 276">
                <a:extLst>
                  <a:ext uri="{FF2B5EF4-FFF2-40B4-BE49-F238E27FC236}">
                    <a16:creationId xmlns:a16="http://schemas.microsoft.com/office/drawing/2014/main" id="{5AA43418-4843-5986-E61C-7441F67E9534}"/>
                  </a:ext>
                </a:extLst>
              </p:cNvPr>
              <p:cNvCxnSpPr>
                <a:cxnSpLocks/>
              </p:cNvCxnSpPr>
              <p:nvPr/>
            </p:nvCxnSpPr>
            <p:spPr>
              <a:xfrm flipH="1" flipV="1">
                <a:off x="9489364" y="3546559"/>
                <a:ext cx="129751" cy="162726"/>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78" name="Straight Arrow Connector 277">
                <a:extLst>
                  <a:ext uri="{FF2B5EF4-FFF2-40B4-BE49-F238E27FC236}">
                    <a16:creationId xmlns:a16="http://schemas.microsoft.com/office/drawing/2014/main" id="{DE78F86E-8785-3A03-DEC8-380EC121E03C}"/>
                  </a:ext>
                </a:extLst>
              </p:cNvPr>
              <p:cNvCxnSpPr>
                <a:cxnSpLocks/>
              </p:cNvCxnSpPr>
              <p:nvPr/>
            </p:nvCxnSpPr>
            <p:spPr>
              <a:xfrm flipH="1" flipV="1">
                <a:off x="9798518" y="3264092"/>
                <a:ext cx="367382" cy="13851"/>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79" name="Straight Arrow Connector 278">
                <a:extLst>
                  <a:ext uri="{FF2B5EF4-FFF2-40B4-BE49-F238E27FC236}">
                    <a16:creationId xmlns:a16="http://schemas.microsoft.com/office/drawing/2014/main" id="{115CC59A-AFA3-ABBF-0E53-6E2F696386CF}"/>
                  </a:ext>
                </a:extLst>
              </p:cNvPr>
              <p:cNvCxnSpPr>
                <a:cxnSpLocks/>
              </p:cNvCxnSpPr>
              <p:nvPr/>
            </p:nvCxnSpPr>
            <p:spPr>
              <a:xfrm flipV="1">
                <a:off x="10543693" y="3590403"/>
                <a:ext cx="169225" cy="245150"/>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grpSp>
        <p:grpSp>
          <p:nvGrpSpPr>
            <p:cNvPr id="225" name="Group 224">
              <a:extLst>
                <a:ext uri="{FF2B5EF4-FFF2-40B4-BE49-F238E27FC236}">
                  <a16:creationId xmlns:a16="http://schemas.microsoft.com/office/drawing/2014/main" id="{3B391BC9-BE37-BEA6-E011-8297C64E5A24}"/>
                </a:ext>
              </a:extLst>
            </p:cNvPr>
            <p:cNvGrpSpPr/>
            <p:nvPr/>
          </p:nvGrpSpPr>
          <p:grpSpPr>
            <a:xfrm rot="18420533">
              <a:off x="9542430" y="3665680"/>
              <a:ext cx="322964" cy="1297296"/>
              <a:chOff x="10091571" y="3152598"/>
              <a:chExt cx="322964" cy="1297296"/>
            </a:xfrm>
            <a:grpFill/>
          </p:grpSpPr>
          <p:grpSp>
            <p:nvGrpSpPr>
              <p:cNvPr id="262" name="Group 261">
                <a:extLst>
                  <a:ext uri="{FF2B5EF4-FFF2-40B4-BE49-F238E27FC236}">
                    <a16:creationId xmlns:a16="http://schemas.microsoft.com/office/drawing/2014/main" id="{0627E2C0-3F58-76E0-6E33-31DFA4F4C68B}"/>
                  </a:ext>
                </a:extLst>
              </p:cNvPr>
              <p:cNvGrpSpPr/>
              <p:nvPr/>
            </p:nvGrpSpPr>
            <p:grpSpPr>
              <a:xfrm>
                <a:off x="10091571" y="3236644"/>
                <a:ext cx="322964" cy="1113087"/>
                <a:chOff x="6564789" y="3590405"/>
                <a:chExt cx="322964" cy="1113087"/>
              </a:xfrm>
              <a:grpFill/>
            </p:grpSpPr>
            <mc:AlternateContent xmlns:mc="http://schemas.openxmlformats.org/markup-compatibility/2006" xmlns:a14="http://schemas.microsoft.com/office/drawing/2010/main">
              <mc:Choice Requires="a14">
                <p:sp>
                  <p:nvSpPr>
                    <p:cNvPr id="269" name="Oval 268">
                      <a:extLst>
                        <a:ext uri="{FF2B5EF4-FFF2-40B4-BE49-F238E27FC236}">
                          <a16:creationId xmlns:a16="http://schemas.microsoft.com/office/drawing/2014/main" id="{B684B4F6-A0DC-616E-D5F4-78141C8F7A85}"/>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69" name="Oval 268">
                      <a:extLst>
                        <a:ext uri="{FF2B5EF4-FFF2-40B4-BE49-F238E27FC236}">
                          <a16:creationId xmlns:a16="http://schemas.microsoft.com/office/drawing/2014/main" id="{B684B4F6-A0DC-616E-D5F4-78141C8F7A85}"/>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29"/>
                      <a:stretch>
                        <a:fillRect l="-38462" t="-28571" r="-76923" b="-42857"/>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73" name="Oval 272">
                      <a:extLst>
                        <a:ext uri="{FF2B5EF4-FFF2-40B4-BE49-F238E27FC236}">
                          <a16:creationId xmlns:a16="http://schemas.microsoft.com/office/drawing/2014/main" id="{BA8AC5DD-CEC1-E92A-4064-32228548135B}"/>
                        </a:ext>
                      </a:extLst>
                    </p:cNvPr>
                    <p:cNvSpPr>
                      <a:spLocks noChangeAspect="1"/>
                    </p:cNvSpPr>
                    <p:nvPr/>
                  </p:nvSpPr>
                  <p:spPr>
                    <a:xfrm>
                      <a:off x="6779753" y="4604268"/>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73" name="Oval 272">
                      <a:extLst>
                        <a:ext uri="{FF2B5EF4-FFF2-40B4-BE49-F238E27FC236}">
                          <a16:creationId xmlns:a16="http://schemas.microsoft.com/office/drawing/2014/main" id="{BA8AC5DD-CEC1-E92A-4064-32228548135B}"/>
                        </a:ext>
                      </a:extLst>
                    </p:cNvPr>
                    <p:cNvSpPr>
                      <a:spLocks noRot="1" noChangeAspect="1" noMove="1" noResize="1" noEditPoints="1" noAdjustHandles="1" noChangeArrowheads="1" noChangeShapeType="1" noTextEdit="1"/>
                    </p:cNvSpPr>
                    <p:nvPr/>
                  </p:nvSpPr>
                  <p:spPr>
                    <a:xfrm>
                      <a:off x="6779753" y="4604268"/>
                      <a:ext cx="108000" cy="99224"/>
                    </a:xfrm>
                    <a:prstGeom prst="ellipse">
                      <a:avLst/>
                    </a:prstGeom>
                    <a:blipFill>
                      <a:blip r:embed="rId30"/>
                      <a:stretch>
                        <a:fillRect l="-38462" t="-30769" r="-76923" b="-53846"/>
                      </a:stretch>
                    </a:blipFill>
                    <a:ln>
                      <a:noFill/>
                    </a:ln>
                  </p:spPr>
                  <p:txBody>
                    <a:bodyPr/>
                    <a:lstStyle/>
                    <a:p>
                      <a:r>
                        <a:rPr lang="en-IT">
                          <a:noFill/>
                        </a:rPr>
                        <a:t> </a:t>
                      </a:r>
                    </a:p>
                  </p:txBody>
                </p:sp>
              </mc:Fallback>
            </mc:AlternateContent>
          </p:grpSp>
          <p:cxnSp>
            <p:nvCxnSpPr>
              <p:cNvPr id="266" name="Straight Arrow Connector 265">
                <a:extLst>
                  <a:ext uri="{FF2B5EF4-FFF2-40B4-BE49-F238E27FC236}">
                    <a16:creationId xmlns:a16="http://schemas.microsoft.com/office/drawing/2014/main" id="{8639B1D6-FD7C-CB77-BD1E-CA6C4EC5CA47}"/>
                  </a:ext>
                </a:extLst>
              </p:cNvPr>
              <p:cNvCxnSpPr>
                <a:cxnSpLocks/>
              </p:cNvCxnSpPr>
              <p:nvPr/>
            </p:nvCxnSpPr>
            <p:spPr>
              <a:xfrm rot="5739108" flipH="1" flipV="1">
                <a:off x="10213582" y="3111103"/>
                <a:ext cx="136484" cy="219474"/>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68" name="Straight Arrow Connector 267">
                <a:extLst>
                  <a:ext uri="{FF2B5EF4-FFF2-40B4-BE49-F238E27FC236}">
                    <a16:creationId xmlns:a16="http://schemas.microsoft.com/office/drawing/2014/main" id="{4E14BFAC-5578-3774-EA06-F0E812DDD2D7}"/>
                  </a:ext>
                </a:extLst>
              </p:cNvPr>
              <p:cNvCxnSpPr>
                <a:cxnSpLocks/>
              </p:cNvCxnSpPr>
              <p:nvPr/>
            </p:nvCxnSpPr>
            <p:spPr>
              <a:xfrm flipH="1">
                <a:off x="10091571" y="4269699"/>
                <a:ext cx="314688" cy="180195"/>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grpSp>
        <p:grpSp>
          <p:nvGrpSpPr>
            <p:cNvPr id="226" name="Group 225">
              <a:extLst>
                <a:ext uri="{FF2B5EF4-FFF2-40B4-BE49-F238E27FC236}">
                  <a16:creationId xmlns:a16="http://schemas.microsoft.com/office/drawing/2014/main" id="{9727C773-38C5-A974-9DD1-B9A5672811F2}"/>
                </a:ext>
              </a:extLst>
            </p:cNvPr>
            <p:cNvGrpSpPr/>
            <p:nvPr/>
          </p:nvGrpSpPr>
          <p:grpSpPr>
            <a:xfrm>
              <a:off x="8945295" y="1882667"/>
              <a:ext cx="1223554" cy="1050519"/>
              <a:chOff x="9489364" y="2742549"/>
              <a:chExt cx="1223554" cy="1050519"/>
            </a:xfrm>
            <a:grpFill/>
          </p:grpSpPr>
          <p:grpSp>
            <p:nvGrpSpPr>
              <p:cNvPr id="251" name="Group 250">
                <a:extLst>
                  <a:ext uri="{FF2B5EF4-FFF2-40B4-BE49-F238E27FC236}">
                    <a16:creationId xmlns:a16="http://schemas.microsoft.com/office/drawing/2014/main" id="{694DFBF8-F16E-B663-D37E-78EE2061FB78}"/>
                  </a:ext>
                </a:extLst>
              </p:cNvPr>
              <p:cNvGrpSpPr/>
              <p:nvPr/>
            </p:nvGrpSpPr>
            <p:grpSpPr>
              <a:xfrm>
                <a:off x="9576618" y="2742549"/>
                <a:ext cx="927753" cy="1050519"/>
                <a:chOff x="6049836" y="3096310"/>
                <a:chExt cx="927753" cy="1050519"/>
              </a:xfrm>
              <a:grpFill/>
            </p:grpSpPr>
            <mc:AlternateContent xmlns:mc="http://schemas.openxmlformats.org/markup-compatibility/2006" xmlns:a14="http://schemas.microsoft.com/office/drawing/2010/main">
              <mc:Choice Requires="a14">
                <p:sp>
                  <p:nvSpPr>
                    <p:cNvPr id="257" name="Oval 256">
                      <a:extLst>
                        <a:ext uri="{FF2B5EF4-FFF2-40B4-BE49-F238E27FC236}">
                          <a16:creationId xmlns:a16="http://schemas.microsoft.com/office/drawing/2014/main" id="{2E908DCC-4F02-C162-C02D-7F7AA0A6EA30}"/>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57" name="Oval 256">
                      <a:extLst>
                        <a:ext uri="{FF2B5EF4-FFF2-40B4-BE49-F238E27FC236}">
                          <a16:creationId xmlns:a16="http://schemas.microsoft.com/office/drawing/2014/main" id="{2E908DCC-4F02-C162-C02D-7F7AA0A6EA30}"/>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31"/>
                      <a:stretch>
                        <a:fillRect l="-41176" t="-37500" r="-47059" b="-6875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59" name="Oval 258">
                      <a:extLst>
                        <a:ext uri="{FF2B5EF4-FFF2-40B4-BE49-F238E27FC236}">
                          <a16:creationId xmlns:a16="http://schemas.microsoft.com/office/drawing/2014/main" id="{C1064CE3-348C-FEAB-F8B4-4C070D0139DE}"/>
                        </a:ext>
                      </a:extLst>
                    </p:cNvPr>
                    <p:cNvSpPr>
                      <a:spLocks noChangeAspect="1"/>
                    </p:cNvSpPr>
                    <p:nvPr/>
                  </p:nvSpPr>
                  <p:spPr>
                    <a:xfrm>
                      <a:off x="6869589" y="3096310"/>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59" name="Oval 258">
                      <a:extLst>
                        <a:ext uri="{FF2B5EF4-FFF2-40B4-BE49-F238E27FC236}">
                          <a16:creationId xmlns:a16="http://schemas.microsoft.com/office/drawing/2014/main" id="{C1064CE3-348C-FEAB-F8B4-4C070D0139DE}"/>
                        </a:ext>
                      </a:extLst>
                    </p:cNvPr>
                    <p:cNvSpPr>
                      <a:spLocks noRot="1" noChangeAspect="1" noMove="1" noResize="1" noEditPoints="1" noAdjustHandles="1" noChangeArrowheads="1" noChangeShapeType="1" noTextEdit="1"/>
                    </p:cNvSpPr>
                    <p:nvPr/>
                  </p:nvSpPr>
                  <p:spPr>
                    <a:xfrm>
                      <a:off x="6869589" y="3096310"/>
                      <a:ext cx="108000" cy="99224"/>
                    </a:xfrm>
                    <a:prstGeom prst="ellipse">
                      <a:avLst/>
                    </a:prstGeom>
                    <a:blipFill>
                      <a:blip r:embed="rId32"/>
                      <a:stretch>
                        <a:fillRect l="-50000" t="-40000" r="-56250" b="-80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0" name="Oval 259">
                      <a:extLst>
                        <a:ext uri="{FF2B5EF4-FFF2-40B4-BE49-F238E27FC236}">
                          <a16:creationId xmlns:a16="http://schemas.microsoft.com/office/drawing/2014/main" id="{2B2E2044-7E12-AB6C-D8C8-C93E8AB741FE}"/>
                        </a:ext>
                      </a:extLst>
                    </p:cNvPr>
                    <p:cNvSpPr>
                      <a:spLocks noChangeAspect="1"/>
                    </p:cNvSpPr>
                    <p:nvPr/>
                  </p:nvSpPr>
                  <p:spPr>
                    <a:xfrm>
                      <a:off x="6049836" y="40476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60" name="Oval 259">
                      <a:extLst>
                        <a:ext uri="{FF2B5EF4-FFF2-40B4-BE49-F238E27FC236}">
                          <a16:creationId xmlns:a16="http://schemas.microsoft.com/office/drawing/2014/main" id="{2B2E2044-7E12-AB6C-D8C8-C93E8AB741FE}"/>
                        </a:ext>
                      </a:extLst>
                    </p:cNvPr>
                    <p:cNvSpPr>
                      <a:spLocks noRot="1" noChangeAspect="1" noMove="1" noResize="1" noEditPoints="1" noAdjustHandles="1" noChangeArrowheads="1" noChangeShapeType="1" noTextEdit="1"/>
                    </p:cNvSpPr>
                    <p:nvPr/>
                  </p:nvSpPr>
                  <p:spPr>
                    <a:xfrm>
                      <a:off x="6049836" y="4047605"/>
                      <a:ext cx="108000" cy="99224"/>
                    </a:xfrm>
                    <a:prstGeom prst="ellipse">
                      <a:avLst/>
                    </a:prstGeom>
                    <a:blipFill>
                      <a:blip r:embed="rId33"/>
                      <a:stretch>
                        <a:fillRect l="-60000" t="-40000" r="-66667" b="-80000"/>
                      </a:stretch>
                    </a:blipFill>
                    <a:ln>
                      <a:noFill/>
                    </a:ln>
                  </p:spPr>
                  <p:txBody>
                    <a:bodyPr/>
                    <a:lstStyle/>
                    <a:p>
                      <a:r>
                        <a:rPr lang="en-IT">
                          <a:noFill/>
                        </a:rPr>
                        <a:t> </a:t>
                      </a:r>
                    </a:p>
                  </p:txBody>
                </p:sp>
              </mc:Fallback>
            </mc:AlternateContent>
          </p:grpSp>
          <p:cxnSp>
            <p:nvCxnSpPr>
              <p:cNvPr id="253" name="Straight Arrow Connector 252">
                <a:extLst>
                  <a:ext uri="{FF2B5EF4-FFF2-40B4-BE49-F238E27FC236}">
                    <a16:creationId xmlns:a16="http://schemas.microsoft.com/office/drawing/2014/main" id="{EF2A161E-59C6-5A36-387E-E31030403845}"/>
                  </a:ext>
                </a:extLst>
              </p:cNvPr>
              <p:cNvCxnSpPr>
                <a:cxnSpLocks/>
              </p:cNvCxnSpPr>
              <p:nvPr/>
            </p:nvCxnSpPr>
            <p:spPr>
              <a:xfrm flipH="1" flipV="1">
                <a:off x="9489364" y="3546559"/>
                <a:ext cx="129751" cy="162726"/>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54" name="Straight Arrow Connector 253">
                <a:extLst>
                  <a:ext uri="{FF2B5EF4-FFF2-40B4-BE49-F238E27FC236}">
                    <a16:creationId xmlns:a16="http://schemas.microsoft.com/office/drawing/2014/main" id="{763B714E-FEBB-1BB1-5532-498009DA9476}"/>
                  </a:ext>
                </a:extLst>
              </p:cNvPr>
              <p:cNvCxnSpPr>
                <a:cxnSpLocks/>
              </p:cNvCxnSpPr>
              <p:nvPr/>
            </p:nvCxnSpPr>
            <p:spPr>
              <a:xfrm>
                <a:off x="10478184" y="2785712"/>
                <a:ext cx="234734" cy="182785"/>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55" name="Straight Arrow Connector 254">
                <a:extLst>
                  <a:ext uri="{FF2B5EF4-FFF2-40B4-BE49-F238E27FC236}">
                    <a16:creationId xmlns:a16="http://schemas.microsoft.com/office/drawing/2014/main" id="{54A6ABD0-FC0F-CE89-2A86-7E3CEAD2AAC4}"/>
                  </a:ext>
                </a:extLst>
              </p:cNvPr>
              <p:cNvCxnSpPr>
                <a:cxnSpLocks/>
              </p:cNvCxnSpPr>
              <p:nvPr/>
            </p:nvCxnSpPr>
            <p:spPr>
              <a:xfrm flipH="1" flipV="1">
                <a:off x="9798518" y="3264092"/>
                <a:ext cx="367382" cy="13851"/>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grpSp>
        <p:grpSp>
          <p:nvGrpSpPr>
            <p:cNvPr id="227" name="Group 226">
              <a:extLst>
                <a:ext uri="{FF2B5EF4-FFF2-40B4-BE49-F238E27FC236}">
                  <a16:creationId xmlns:a16="http://schemas.microsoft.com/office/drawing/2014/main" id="{B6C34EF3-74CC-AF10-14C9-AC1A1DEA4B14}"/>
                </a:ext>
              </a:extLst>
            </p:cNvPr>
            <p:cNvGrpSpPr/>
            <p:nvPr/>
          </p:nvGrpSpPr>
          <p:grpSpPr>
            <a:xfrm>
              <a:off x="10749273" y="2195258"/>
              <a:ext cx="914400" cy="1213250"/>
              <a:chOff x="9798518" y="3236644"/>
              <a:chExt cx="914400" cy="1213250"/>
            </a:xfrm>
            <a:grpFill/>
          </p:grpSpPr>
          <p:grpSp>
            <p:nvGrpSpPr>
              <p:cNvPr id="238" name="Group 237">
                <a:extLst>
                  <a:ext uri="{FF2B5EF4-FFF2-40B4-BE49-F238E27FC236}">
                    <a16:creationId xmlns:a16="http://schemas.microsoft.com/office/drawing/2014/main" id="{36106B2D-4183-45E2-557B-83CEDBB9FA93}"/>
                  </a:ext>
                </a:extLst>
              </p:cNvPr>
              <p:cNvGrpSpPr/>
              <p:nvPr/>
            </p:nvGrpSpPr>
            <p:grpSpPr>
              <a:xfrm>
                <a:off x="10091571" y="3236644"/>
                <a:ext cx="494613" cy="1113087"/>
                <a:chOff x="6564789" y="3590405"/>
                <a:chExt cx="494613" cy="1113087"/>
              </a:xfrm>
              <a:grpFill/>
            </p:grpSpPr>
            <mc:AlternateContent xmlns:mc="http://schemas.openxmlformats.org/markup-compatibility/2006" xmlns:a14="http://schemas.microsoft.com/office/drawing/2010/main">
              <mc:Choice Requires="a14">
                <p:sp>
                  <p:nvSpPr>
                    <p:cNvPr id="245" name="Oval 244">
                      <a:extLst>
                        <a:ext uri="{FF2B5EF4-FFF2-40B4-BE49-F238E27FC236}">
                          <a16:creationId xmlns:a16="http://schemas.microsoft.com/office/drawing/2014/main" id="{81757558-B399-E975-1C9C-5343C2DEB4DB}"/>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45" name="Oval 244">
                      <a:extLst>
                        <a:ext uri="{FF2B5EF4-FFF2-40B4-BE49-F238E27FC236}">
                          <a16:creationId xmlns:a16="http://schemas.microsoft.com/office/drawing/2014/main" id="{81757558-B399-E975-1C9C-5343C2DEB4DB}"/>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34"/>
                      <a:stretch>
                        <a:fillRect l="-50000" t="-46667" r="-56250" b="-80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48" name="Oval 247">
                      <a:extLst>
                        <a:ext uri="{FF2B5EF4-FFF2-40B4-BE49-F238E27FC236}">
                          <a16:creationId xmlns:a16="http://schemas.microsoft.com/office/drawing/2014/main" id="{134D16A6-841F-0BE7-5EA2-AE624522F5A6}"/>
                        </a:ext>
                      </a:extLst>
                    </p:cNvPr>
                    <p:cNvSpPr>
                      <a:spLocks noChangeAspect="1"/>
                    </p:cNvSpPr>
                    <p:nvPr/>
                  </p:nvSpPr>
                  <p:spPr>
                    <a:xfrm>
                      <a:off x="6779753" y="4604268"/>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48" name="Oval 247">
                      <a:extLst>
                        <a:ext uri="{FF2B5EF4-FFF2-40B4-BE49-F238E27FC236}">
                          <a16:creationId xmlns:a16="http://schemas.microsoft.com/office/drawing/2014/main" id="{134D16A6-841F-0BE7-5EA2-AE624522F5A6}"/>
                        </a:ext>
                      </a:extLst>
                    </p:cNvPr>
                    <p:cNvSpPr>
                      <a:spLocks noRot="1" noChangeAspect="1" noMove="1" noResize="1" noEditPoints="1" noAdjustHandles="1" noChangeArrowheads="1" noChangeShapeType="1" noTextEdit="1"/>
                    </p:cNvSpPr>
                    <p:nvPr/>
                  </p:nvSpPr>
                  <p:spPr>
                    <a:xfrm>
                      <a:off x="6779753" y="4604268"/>
                      <a:ext cx="108000" cy="99224"/>
                    </a:xfrm>
                    <a:prstGeom prst="ellipse">
                      <a:avLst/>
                    </a:prstGeom>
                    <a:blipFill>
                      <a:blip r:embed="rId35"/>
                      <a:stretch>
                        <a:fillRect l="-50000" t="-31250" r="-56250" b="-7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49" name="Oval 248">
                      <a:extLst>
                        <a:ext uri="{FF2B5EF4-FFF2-40B4-BE49-F238E27FC236}">
                          <a16:creationId xmlns:a16="http://schemas.microsoft.com/office/drawing/2014/main" id="{C21A1D71-5918-27CC-F68A-F4F7005A9181}"/>
                        </a:ext>
                      </a:extLst>
                    </p:cNvPr>
                    <p:cNvSpPr>
                      <a:spLocks noChangeAspect="1"/>
                    </p:cNvSpPr>
                    <p:nvPr/>
                  </p:nvSpPr>
                  <p:spPr>
                    <a:xfrm>
                      <a:off x="6951402" y="4169524"/>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49" name="Oval 248">
                      <a:extLst>
                        <a:ext uri="{FF2B5EF4-FFF2-40B4-BE49-F238E27FC236}">
                          <a16:creationId xmlns:a16="http://schemas.microsoft.com/office/drawing/2014/main" id="{C21A1D71-5918-27CC-F68A-F4F7005A9181}"/>
                        </a:ext>
                      </a:extLst>
                    </p:cNvPr>
                    <p:cNvSpPr>
                      <a:spLocks noRot="1" noChangeAspect="1" noMove="1" noResize="1" noEditPoints="1" noAdjustHandles="1" noChangeArrowheads="1" noChangeShapeType="1" noTextEdit="1"/>
                    </p:cNvSpPr>
                    <p:nvPr/>
                  </p:nvSpPr>
                  <p:spPr>
                    <a:xfrm>
                      <a:off x="6951402" y="4169524"/>
                      <a:ext cx="108000" cy="99224"/>
                    </a:xfrm>
                    <a:prstGeom prst="ellipse">
                      <a:avLst/>
                    </a:prstGeom>
                    <a:blipFill>
                      <a:blip r:embed="rId36"/>
                      <a:stretch>
                        <a:fillRect l="-53333" t="-40000" r="-66667" b="-80000"/>
                      </a:stretch>
                    </a:blipFill>
                    <a:ln>
                      <a:noFill/>
                    </a:ln>
                  </p:spPr>
                  <p:txBody>
                    <a:bodyPr/>
                    <a:lstStyle/>
                    <a:p>
                      <a:r>
                        <a:rPr lang="en-IT">
                          <a:noFill/>
                        </a:rPr>
                        <a:t> </a:t>
                      </a:r>
                    </a:p>
                  </p:txBody>
                </p:sp>
              </mc:Fallback>
            </mc:AlternateContent>
          </p:grpSp>
          <p:cxnSp>
            <p:nvCxnSpPr>
              <p:cNvPr id="241" name="Straight Arrow Connector 240">
                <a:extLst>
                  <a:ext uri="{FF2B5EF4-FFF2-40B4-BE49-F238E27FC236}">
                    <a16:creationId xmlns:a16="http://schemas.microsoft.com/office/drawing/2014/main" id="{A3C7C376-7C71-B615-4FD5-E88F26437D38}"/>
                  </a:ext>
                </a:extLst>
              </p:cNvPr>
              <p:cNvCxnSpPr>
                <a:cxnSpLocks/>
              </p:cNvCxnSpPr>
              <p:nvPr/>
            </p:nvCxnSpPr>
            <p:spPr>
              <a:xfrm flipH="1" flipV="1">
                <a:off x="9798518" y="3264092"/>
                <a:ext cx="367382" cy="13851"/>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42" name="Straight Arrow Connector 241">
                <a:extLst>
                  <a:ext uri="{FF2B5EF4-FFF2-40B4-BE49-F238E27FC236}">
                    <a16:creationId xmlns:a16="http://schemas.microsoft.com/office/drawing/2014/main" id="{465EAE88-3E0C-51AC-F417-2C476EF6E862}"/>
                  </a:ext>
                </a:extLst>
              </p:cNvPr>
              <p:cNvCxnSpPr>
                <a:cxnSpLocks/>
              </p:cNvCxnSpPr>
              <p:nvPr/>
            </p:nvCxnSpPr>
            <p:spPr>
              <a:xfrm flipV="1">
                <a:off x="10543693" y="3590403"/>
                <a:ext cx="169225" cy="245150"/>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44" name="Straight Arrow Connector 243">
                <a:extLst>
                  <a:ext uri="{FF2B5EF4-FFF2-40B4-BE49-F238E27FC236}">
                    <a16:creationId xmlns:a16="http://schemas.microsoft.com/office/drawing/2014/main" id="{9314D218-D011-C8F3-2335-74A7F2A14FFB}"/>
                  </a:ext>
                </a:extLst>
              </p:cNvPr>
              <p:cNvCxnSpPr>
                <a:cxnSpLocks/>
              </p:cNvCxnSpPr>
              <p:nvPr/>
            </p:nvCxnSpPr>
            <p:spPr>
              <a:xfrm flipH="1">
                <a:off x="10091571" y="4269699"/>
                <a:ext cx="314688" cy="180195"/>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grpSp>
        <p:grpSp>
          <p:nvGrpSpPr>
            <p:cNvPr id="228" name="Group 227">
              <a:extLst>
                <a:ext uri="{FF2B5EF4-FFF2-40B4-BE49-F238E27FC236}">
                  <a16:creationId xmlns:a16="http://schemas.microsoft.com/office/drawing/2014/main" id="{747D5ACE-7D3D-41D2-AD03-40E37079A381}"/>
                </a:ext>
              </a:extLst>
            </p:cNvPr>
            <p:cNvGrpSpPr/>
            <p:nvPr/>
          </p:nvGrpSpPr>
          <p:grpSpPr>
            <a:xfrm>
              <a:off x="10725636" y="3501152"/>
              <a:ext cx="1309555" cy="900806"/>
              <a:chOff x="9194816" y="2587462"/>
              <a:chExt cx="1309555" cy="900806"/>
            </a:xfrm>
            <a:grpFill/>
          </p:grpSpPr>
          <p:grpSp>
            <p:nvGrpSpPr>
              <p:cNvPr id="229" name="Group 228">
                <a:extLst>
                  <a:ext uri="{FF2B5EF4-FFF2-40B4-BE49-F238E27FC236}">
                    <a16:creationId xmlns:a16="http://schemas.microsoft.com/office/drawing/2014/main" id="{AEFD0EFF-12EB-F1EF-5570-5F8B1DB0595A}"/>
                  </a:ext>
                </a:extLst>
              </p:cNvPr>
              <p:cNvGrpSpPr/>
              <p:nvPr/>
            </p:nvGrpSpPr>
            <p:grpSpPr>
              <a:xfrm>
                <a:off x="9194816" y="2742549"/>
                <a:ext cx="1309555" cy="745719"/>
                <a:chOff x="5668034" y="3096310"/>
                <a:chExt cx="1309555" cy="745719"/>
              </a:xfrm>
              <a:grpFill/>
            </p:grpSpPr>
            <mc:AlternateContent xmlns:mc="http://schemas.openxmlformats.org/markup-compatibility/2006" xmlns:a14="http://schemas.microsoft.com/office/drawing/2010/main">
              <mc:Choice Requires="a14">
                <p:sp>
                  <p:nvSpPr>
                    <p:cNvPr id="234" name="Oval 233">
                      <a:extLst>
                        <a:ext uri="{FF2B5EF4-FFF2-40B4-BE49-F238E27FC236}">
                          <a16:creationId xmlns:a16="http://schemas.microsoft.com/office/drawing/2014/main" id="{D2B40919-7905-E375-A14F-030C0455B94C}"/>
                        </a:ext>
                      </a:extLst>
                    </p:cNvPr>
                    <p:cNvSpPr>
                      <a:spLocks noChangeAspect="1"/>
                    </p:cNvSpPr>
                    <p:nvPr/>
                  </p:nvSpPr>
                  <p:spPr>
                    <a:xfrm>
                      <a:off x="6564789" y="35904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34" name="Oval 233">
                      <a:extLst>
                        <a:ext uri="{FF2B5EF4-FFF2-40B4-BE49-F238E27FC236}">
                          <a16:creationId xmlns:a16="http://schemas.microsoft.com/office/drawing/2014/main" id="{D2B40919-7905-E375-A14F-030C0455B94C}"/>
                        </a:ext>
                      </a:extLst>
                    </p:cNvPr>
                    <p:cNvSpPr>
                      <a:spLocks noRot="1" noChangeAspect="1" noMove="1" noResize="1" noEditPoints="1" noAdjustHandles="1" noChangeArrowheads="1" noChangeShapeType="1" noTextEdit="1"/>
                    </p:cNvSpPr>
                    <p:nvPr/>
                  </p:nvSpPr>
                  <p:spPr>
                    <a:xfrm>
                      <a:off x="6564789" y="3590405"/>
                      <a:ext cx="108000" cy="99224"/>
                    </a:xfrm>
                    <a:prstGeom prst="ellipse">
                      <a:avLst/>
                    </a:prstGeom>
                    <a:blipFill>
                      <a:blip r:embed="rId37"/>
                      <a:stretch>
                        <a:fillRect l="-43750" t="-31250" r="-56250" b="-7500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35" name="Oval 234">
                      <a:extLst>
                        <a:ext uri="{FF2B5EF4-FFF2-40B4-BE49-F238E27FC236}">
                          <a16:creationId xmlns:a16="http://schemas.microsoft.com/office/drawing/2014/main" id="{76A0EB4E-61B5-92A1-7F17-3182A09C618A}"/>
                        </a:ext>
                      </a:extLst>
                    </p:cNvPr>
                    <p:cNvSpPr>
                      <a:spLocks noChangeAspect="1"/>
                    </p:cNvSpPr>
                    <p:nvPr/>
                  </p:nvSpPr>
                  <p:spPr>
                    <a:xfrm>
                      <a:off x="5668034" y="3742805"/>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35" name="Oval 234">
                      <a:extLst>
                        <a:ext uri="{FF2B5EF4-FFF2-40B4-BE49-F238E27FC236}">
                          <a16:creationId xmlns:a16="http://schemas.microsoft.com/office/drawing/2014/main" id="{76A0EB4E-61B5-92A1-7F17-3182A09C618A}"/>
                        </a:ext>
                      </a:extLst>
                    </p:cNvPr>
                    <p:cNvSpPr>
                      <a:spLocks noRot="1" noChangeAspect="1" noMove="1" noResize="1" noEditPoints="1" noAdjustHandles="1" noChangeArrowheads="1" noChangeShapeType="1" noTextEdit="1"/>
                    </p:cNvSpPr>
                    <p:nvPr/>
                  </p:nvSpPr>
                  <p:spPr>
                    <a:xfrm>
                      <a:off x="5668034" y="3742805"/>
                      <a:ext cx="108000" cy="99224"/>
                    </a:xfrm>
                    <a:prstGeom prst="ellipse">
                      <a:avLst/>
                    </a:prstGeom>
                    <a:blipFill>
                      <a:blip r:embed="rId32"/>
                      <a:stretch>
                        <a:fillRect l="-50000" t="-37500" r="-56250" b="-68750"/>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36" name="Oval 235">
                      <a:extLst>
                        <a:ext uri="{FF2B5EF4-FFF2-40B4-BE49-F238E27FC236}">
                          <a16:creationId xmlns:a16="http://schemas.microsoft.com/office/drawing/2014/main" id="{10B02FE5-0F9C-2B32-11C0-839A49F278CE}"/>
                        </a:ext>
                      </a:extLst>
                    </p:cNvPr>
                    <p:cNvSpPr>
                      <a:spLocks noChangeAspect="1"/>
                    </p:cNvSpPr>
                    <p:nvPr/>
                  </p:nvSpPr>
                  <p:spPr>
                    <a:xfrm>
                      <a:off x="6869589" y="3096310"/>
                      <a:ext cx="108000" cy="99224"/>
                    </a:xfrm>
                    <a:prstGeom prst="ellipse">
                      <a:avLst/>
                    </a:prstGeom>
                    <a:grp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rgbClr val="A738AB"/>
                                </a:solidFill>
                                <a:latin typeface="Cambria Math" panose="02040503050406030204" pitchFamily="18" charset="0"/>
                              </a:rPr>
                              <m:t> </m:t>
                            </m:r>
                            <m:r>
                              <a:rPr lang="en-US" sz="1400" b="1" i="1" smtClean="0">
                                <a:solidFill>
                                  <a:srgbClr val="A738AB"/>
                                </a:solidFill>
                                <a:latin typeface="Cambria Math" panose="02040503050406030204" pitchFamily="18" charset="0"/>
                              </a:rPr>
                              <m:t> </m:t>
                            </m:r>
                          </m:oMath>
                        </m:oMathPara>
                      </a14:m>
                      <a:endParaRPr lang="en-IT" sz="1400" b="1" dirty="0">
                        <a:solidFill>
                          <a:srgbClr val="A738AB"/>
                        </a:solidFill>
                      </a:endParaRPr>
                    </a:p>
                  </p:txBody>
                </p:sp>
              </mc:Choice>
              <mc:Fallback xmlns="">
                <p:sp>
                  <p:nvSpPr>
                    <p:cNvPr id="236" name="Oval 235">
                      <a:extLst>
                        <a:ext uri="{FF2B5EF4-FFF2-40B4-BE49-F238E27FC236}">
                          <a16:creationId xmlns:a16="http://schemas.microsoft.com/office/drawing/2014/main" id="{10B02FE5-0F9C-2B32-11C0-839A49F278CE}"/>
                        </a:ext>
                      </a:extLst>
                    </p:cNvPr>
                    <p:cNvSpPr>
                      <a:spLocks noRot="1" noChangeAspect="1" noMove="1" noResize="1" noEditPoints="1" noAdjustHandles="1" noChangeArrowheads="1" noChangeShapeType="1" noTextEdit="1"/>
                    </p:cNvSpPr>
                    <p:nvPr/>
                  </p:nvSpPr>
                  <p:spPr>
                    <a:xfrm>
                      <a:off x="6869589" y="3096310"/>
                      <a:ext cx="108000" cy="99224"/>
                    </a:xfrm>
                    <a:prstGeom prst="ellipse">
                      <a:avLst/>
                    </a:prstGeom>
                    <a:blipFill>
                      <a:blip r:embed="rId32"/>
                      <a:stretch>
                        <a:fillRect l="-50000" t="-37500" r="-56250" b="-68750"/>
                      </a:stretch>
                    </a:blipFill>
                    <a:ln>
                      <a:noFill/>
                    </a:ln>
                  </p:spPr>
                  <p:txBody>
                    <a:bodyPr/>
                    <a:lstStyle/>
                    <a:p>
                      <a:r>
                        <a:rPr lang="en-IT">
                          <a:noFill/>
                        </a:rPr>
                        <a:t> </a:t>
                      </a:r>
                    </a:p>
                  </p:txBody>
                </p:sp>
              </mc:Fallback>
            </mc:AlternateContent>
          </p:grpSp>
          <p:cxnSp>
            <p:nvCxnSpPr>
              <p:cNvPr id="230" name="Straight Arrow Connector 229">
                <a:extLst>
                  <a:ext uri="{FF2B5EF4-FFF2-40B4-BE49-F238E27FC236}">
                    <a16:creationId xmlns:a16="http://schemas.microsoft.com/office/drawing/2014/main" id="{C88DB899-84CE-6935-19A2-51EA715E3431}"/>
                  </a:ext>
                </a:extLst>
              </p:cNvPr>
              <p:cNvCxnSpPr>
                <a:cxnSpLocks/>
              </p:cNvCxnSpPr>
              <p:nvPr/>
            </p:nvCxnSpPr>
            <p:spPr>
              <a:xfrm flipV="1">
                <a:off x="9264351" y="3284549"/>
                <a:ext cx="225827" cy="129352"/>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32" name="Straight Arrow Connector 231">
                <a:extLst>
                  <a:ext uri="{FF2B5EF4-FFF2-40B4-BE49-F238E27FC236}">
                    <a16:creationId xmlns:a16="http://schemas.microsoft.com/office/drawing/2014/main" id="{E7F57227-6F78-C345-A204-B324C50E48F6}"/>
                  </a:ext>
                </a:extLst>
              </p:cNvPr>
              <p:cNvCxnSpPr>
                <a:cxnSpLocks/>
              </p:cNvCxnSpPr>
              <p:nvPr/>
            </p:nvCxnSpPr>
            <p:spPr>
              <a:xfrm flipH="1" flipV="1">
                <a:off x="10046684" y="2587462"/>
                <a:ext cx="431500" cy="198250"/>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cxnSp>
            <p:nvCxnSpPr>
              <p:cNvPr id="233" name="Straight Arrow Connector 232">
                <a:extLst>
                  <a:ext uri="{FF2B5EF4-FFF2-40B4-BE49-F238E27FC236}">
                    <a16:creationId xmlns:a16="http://schemas.microsoft.com/office/drawing/2014/main" id="{AA0E5B01-2195-D09E-D468-0F119DCB500E}"/>
                  </a:ext>
                </a:extLst>
              </p:cNvPr>
              <p:cNvCxnSpPr>
                <a:cxnSpLocks/>
              </p:cNvCxnSpPr>
              <p:nvPr/>
            </p:nvCxnSpPr>
            <p:spPr>
              <a:xfrm flipH="1" flipV="1">
                <a:off x="9798518" y="3264092"/>
                <a:ext cx="367382" cy="13851"/>
              </a:xfrm>
              <a:prstGeom prst="straightConnector1">
                <a:avLst/>
              </a:prstGeom>
              <a:grpFill/>
              <a:ln w="19050">
                <a:solidFill>
                  <a:srgbClr val="A738AB"/>
                </a:solidFill>
                <a:tailEnd type="arrow"/>
              </a:ln>
            </p:spPr>
            <p:style>
              <a:lnRef idx="1">
                <a:schemeClr val="dk1"/>
              </a:lnRef>
              <a:fillRef idx="0">
                <a:schemeClr val="dk1"/>
              </a:fillRef>
              <a:effectRef idx="0">
                <a:schemeClr val="dk1"/>
              </a:effectRef>
              <a:fontRef idx="minor">
                <a:schemeClr val="tx1"/>
              </a:fontRef>
            </p:style>
          </p:cxnSp>
        </p:grpSp>
      </p:grpSp>
      <p:cxnSp>
        <p:nvCxnSpPr>
          <p:cNvPr id="291" name="Straight Arrow Connector 290">
            <a:extLst>
              <a:ext uri="{FF2B5EF4-FFF2-40B4-BE49-F238E27FC236}">
                <a16:creationId xmlns:a16="http://schemas.microsoft.com/office/drawing/2014/main" id="{CDD9A67E-9EB7-D18F-73E9-5D737A00B6B9}"/>
              </a:ext>
            </a:extLst>
          </p:cNvPr>
          <p:cNvCxnSpPr>
            <a:cxnSpLocks/>
          </p:cNvCxnSpPr>
          <p:nvPr/>
        </p:nvCxnSpPr>
        <p:spPr>
          <a:xfrm>
            <a:off x="8335892" y="1366340"/>
            <a:ext cx="345210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68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22" presetClass="entr" presetSubtype="8"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nodeType="withEffect">
                                  <p:stCondLst>
                                    <p:cond delay="0"/>
                                  </p:stCondLst>
                                  <p:childTnLst>
                                    <p:set>
                                      <p:cBhvr>
                                        <p:cTn id="46" dur="1" fill="hold">
                                          <p:stCondLst>
                                            <p:cond delay="0"/>
                                          </p:stCondLst>
                                        </p:cTn>
                                        <p:tgtEl>
                                          <p:spTgt spid="156"/>
                                        </p:tgtEl>
                                        <p:attrNameLst>
                                          <p:attrName>style.visibility</p:attrName>
                                        </p:attrNameLst>
                                      </p:cBhvr>
                                      <p:to>
                                        <p:strVal val="visible"/>
                                      </p:to>
                                    </p:set>
                                    <p:animEffect transition="in" filter="fade">
                                      <p:cBhvr>
                                        <p:cTn id="47" dur="500"/>
                                        <p:tgtEl>
                                          <p:spTgt spid="156"/>
                                        </p:tgtEl>
                                      </p:cBhvr>
                                    </p:animEffect>
                                  </p:childTnLst>
                                </p:cTn>
                              </p:par>
                              <p:par>
                                <p:cTn id="48" presetID="10" presetClass="entr" presetSubtype="0" fill="hold" nodeType="withEffect">
                                  <p:stCondLst>
                                    <p:cond delay="0"/>
                                  </p:stCondLst>
                                  <p:childTnLst>
                                    <p:set>
                                      <p:cBhvr>
                                        <p:cTn id="49" dur="1" fill="hold">
                                          <p:stCondLst>
                                            <p:cond delay="0"/>
                                          </p:stCondLst>
                                        </p:cTn>
                                        <p:tgtEl>
                                          <p:spTgt spid="223"/>
                                        </p:tgtEl>
                                        <p:attrNameLst>
                                          <p:attrName>style.visibility</p:attrName>
                                        </p:attrNameLst>
                                      </p:cBhvr>
                                      <p:to>
                                        <p:strVal val="visible"/>
                                      </p:to>
                                    </p:set>
                                    <p:animEffect transition="in" filter="fade">
                                      <p:cBhvr>
                                        <p:cTn id="50" dur="500"/>
                                        <p:tgtEl>
                                          <p:spTgt spid="223"/>
                                        </p:tgtEl>
                                      </p:cBhvr>
                                    </p:animEffect>
                                  </p:childTnLst>
                                </p:cTn>
                              </p:par>
                              <p:par>
                                <p:cTn id="51" presetID="10" presetClass="entr" presetSubtype="0" fill="hold" nodeType="withEffect">
                                  <p:stCondLst>
                                    <p:cond delay="0"/>
                                  </p:stCondLst>
                                  <p:childTnLst>
                                    <p:set>
                                      <p:cBhvr>
                                        <p:cTn id="52" dur="1" fill="hold">
                                          <p:stCondLst>
                                            <p:cond delay="0"/>
                                          </p:stCondLst>
                                        </p:cTn>
                                        <p:tgtEl>
                                          <p:spTgt spid="291"/>
                                        </p:tgtEl>
                                        <p:attrNameLst>
                                          <p:attrName>style.visibility</p:attrName>
                                        </p:attrNameLst>
                                      </p:cBhvr>
                                      <p:to>
                                        <p:strVal val="visible"/>
                                      </p:to>
                                    </p:set>
                                    <p:animEffect transition="in" filter="fade">
                                      <p:cBhvr>
                                        <p:cTn id="53"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7"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6C41-DD97-9F94-6B42-B20F847B8790}"/>
            </a:ext>
          </a:extLst>
        </p:cNvPr>
        <p:cNvGrpSpPr/>
        <p:nvPr/>
      </p:nvGrpSpPr>
      <p:grpSpPr>
        <a:xfrm>
          <a:off x="0" y="0"/>
          <a:ext cx="0" cy="0"/>
          <a:chOff x="0" y="0"/>
          <a:chExt cx="0" cy="0"/>
        </a:xfrm>
      </p:grpSpPr>
      <p:sp>
        <p:nvSpPr>
          <p:cNvPr id="133" name="Rectangle 132">
            <a:extLst>
              <a:ext uri="{FF2B5EF4-FFF2-40B4-BE49-F238E27FC236}">
                <a16:creationId xmlns:a16="http://schemas.microsoft.com/office/drawing/2014/main" id="{35084190-2C3A-0F6B-8E9B-5EFF8DD457D8}"/>
              </a:ext>
            </a:extLst>
          </p:cNvPr>
          <p:cNvSpPr/>
          <p:nvPr/>
        </p:nvSpPr>
        <p:spPr>
          <a:xfrm>
            <a:off x="5450577" y="4308958"/>
            <a:ext cx="6645291" cy="2199667"/>
          </a:xfrm>
          <a:prstGeom prst="rect">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1" name="Rectangle 100">
            <a:extLst>
              <a:ext uri="{FF2B5EF4-FFF2-40B4-BE49-F238E27FC236}">
                <a16:creationId xmlns:a16="http://schemas.microsoft.com/office/drawing/2014/main" id="{40961ABB-E926-CE31-A44B-072DA8503924}"/>
              </a:ext>
            </a:extLst>
          </p:cNvPr>
          <p:cNvSpPr/>
          <p:nvPr/>
        </p:nvSpPr>
        <p:spPr>
          <a:xfrm>
            <a:off x="5450324" y="1473937"/>
            <a:ext cx="6645291" cy="2787127"/>
          </a:xfrm>
          <a:prstGeom prst="rect">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3" name="Rectangle 82">
            <a:extLst>
              <a:ext uri="{FF2B5EF4-FFF2-40B4-BE49-F238E27FC236}">
                <a16:creationId xmlns:a16="http://schemas.microsoft.com/office/drawing/2014/main" id="{7F8C11B1-F073-D025-6AF3-95FD2151937C}"/>
              </a:ext>
            </a:extLst>
          </p:cNvPr>
          <p:cNvSpPr/>
          <p:nvPr/>
        </p:nvSpPr>
        <p:spPr>
          <a:xfrm>
            <a:off x="80683" y="543092"/>
            <a:ext cx="5251147" cy="5701940"/>
          </a:xfrm>
          <a:prstGeom prst="rect">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D550A692-B676-FB29-87D1-789381120017}"/>
              </a:ext>
            </a:extLst>
          </p:cNvPr>
          <p:cNvSpPr txBox="1"/>
          <p:nvPr/>
        </p:nvSpPr>
        <p:spPr>
          <a:xfrm>
            <a:off x="-27547" y="-18407"/>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On the ultra-fast time scale</a:t>
            </a:r>
            <a:endParaRPr lang="en-GB" sz="3200" dirty="0">
              <a:latin typeface="Chalkboard" panose="03050602040202020205" pitchFamily="66" charset="77"/>
            </a:endParaRPr>
          </a:p>
        </p:txBody>
      </p:sp>
      <p:pic>
        <p:nvPicPr>
          <p:cNvPr id="17" name="Picture 16" descr="A molecule structure with orange balls&#10;&#10;Description automatically generated">
            <a:extLst>
              <a:ext uri="{FF2B5EF4-FFF2-40B4-BE49-F238E27FC236}">
                <a16:creationId xmlns:a16="http://schemas.microsoft.com/office/drawing/2014/main" id="{6B962AA4-33B8-8013-9EBC-11480724529B}"/>
              </a:ext>
            </a:extLst>
          </p:cNvPr>
          <p:cNvPicPr>
            <a:picLocks noChangeAspect="1"/>
          </p:cNvPicPr>
          <p:nvPr/>
        </p:nvPicPr>
        <p:blipFill rotWithShape="1">
          <a:blip r:embed="rId2">
            <a:clrChange>
              <a:clrFrom>
                <a:srgbClr val="FFFFFF"/>
              </a:clrFrom>
              <a:clrTo>
                <a:srgbClr val="FFFFFF">
                  <a:alpha val="0"/>
                </a:srgbClr>
              </a:clrTo>
            </a:clrChange>
          </a:blip>
          <a:srcRect t="30882" b="31141"/>
          <a:stretch/>
        </p:blipFill>
        <p:spPr>
          <a:xfrm>
            <a:off x="8557374" y="1489441"/>
            <a:ext cx="3426730" cy="1066095"/>
          </a:xfrm>
          <a:prstGeom prst="rect">
            <a:avLst/>
          </a:prstGeom>
        </p:spPr>
      </p:pic>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515E7A41-A3A0-9F02-C6FF-689CAD82D4D2}"/>
                  </a:ext>
                </a:extLst>
              </p:cNvPr>
              <p:cNvSpPr>
                <a:spLocks noChangeAspect="1"/>
              </p:cNvSpPr>
              <p:nvPr/>
            </p:nvSpPr>
            <p:spPr>
              <a:xfrm>
                <a:off x="10230797" y="1605671"/>
                <a:ext cx="222790" cy="222790"/>
              </a:xfrm>
              <a:prstGeom prst="ellipse">
                <a:avLst/>
              </a:prstGeom>
              <a:solidFill>
                <a:srgbClr val="A738AB"/>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oMath>
                  </m:oMathPara>
                </a14:m>
                <a:endParaRPr lang="en-IT" sz="1400" b="1" dirty="0"/>
              </a:p>
            </p:txBody>
          </p:sp>
        </mc:Choice>
        <mc:Fallback xmlns="">
          <p:sp>
            <p:nvSpPr>
              <p:cNvPr id="23" name="Oval 22">
                <a:extLst>
                  <a:ext uri="{FF2B5EF4-FFF2-40B4-BE49-F238E27FC236}">
                    <a16:creationId xmlns:a16="http://schemas.microsoft.com/office/drawing/2014/main" id="{515E7A41-A3A0-9F02-C6FF-689CAD82D4D2}"/>
                  </a:ext>
                </a:extLst>
              </p:cNvPr>
              <p:cNvSpPr>
                <a:spLocks noRot="1" noChangeAspect="1" noMove="1" noResize="1" noEditPoints="1" noAdjustHandles="1" noChangeArrowheads="1" noChangeShapeType="1" noTextEdit="1"/>
              </p:cNvSpPr>
              <p:nvPr/>
            </p:nvSpPr>
            <p:spPr>
              <a:xfrm>
                <a:off x="10230797" y="1605671"/>
                <a:ext cx="222790" cy="222790"/>
              </a:xfrm>
              <a:prstGeom prst="ellipse">
                <a:avLst/>
              </a:prstGeom>
              <a:blipFill>
                <a:blip r:embed="rId3"/>
                <a:stretch>
                  <a:fillRect l="-9524" b="-30000"/>
                </a:stretch>
              </a:blipFill>
              <a:ln>
                <a:noFill/>
              </a:ln>
            </p:spPr>
            <p:txBody>
              <a:bodyPr/>
              <a:lstStyle/>
              <a:p>
                <a:r>
                  <a:rPr lang="en-IT">
                    <a:noFill/>
                  </a:rPr>
                  <a:t> </a:t>
                </a:r>
              </a:p>
            </p:txBody>
          </p:sp>
        </mc:Fallback>
      </mc:AlternateContent>
      <p:pic>
        <p:nvPicPr>
          <p:cNvPr id="39" name="Picture 38" descr="A close-up of a graphene structure&#10;&#10;Description automatically generated">
            <a:extLst>
              <a:ext uri="{FF2B5EF4-FFF2-40B4-BE49-F238E27FC236}">
                <a16:creationId xmlns:a16="http://schemas.microsoft.com/office/drawing/2014/main" id="{960242F3-2BAC-768B-313B-BEA3F89BA0BE}"/>
              </a:ext>
            </a:extLst>
          </p:cNvPr>
          <p:cNvPicPr>
            <a:picLocks noChangeAspect="1"/>
          </p:cNvPicPr>
          <p:nvPr/>
        </p:nvPicPr>
        <p:blipFill>
          <a:blip r:embed="rId4"/>
          <a:srcRect l="25267" r="6354" b="32446"/>
          <a:stretch/>
        </p:blipFill>
        <p:spPr>
          <a:xfrm>
            <a:off x="6754930" y="4517715"/>
            <a:ext cx="941985" cy="930626"/>
          </a:xfrm>
          <a:prstGeom prst="ellipse">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D62026-AA20-1EFF-A28D-A56BD3B4E1A6}"/>
                  </a:ext>
                </a:extLst>
              </p:cNvPr>
              <p:cNvSpPr txBox="1"/>
              <p:nvPr/>
            </p:nvSpPr>
            <p:spPr>
              <a:xfrm>
                <a:off x="5783887" y="55174"/>
                <a:ext cx="6324360" cy="1361270"/>
              </a:xfrm>
              <a:prstGeom prst="rect">
                <a:avLst/>
              </a:prstGeom>
              <a:solidFill>
                <a:schemeClr val="bg1"/>
              </a:solidFill>
              <a:scene3d>
                <a:camera prst="orthographicFront"/>
                <a:lightRig rig="threePt" dir="t"/>
              </a:scene3d>
              <a:sp3d>
                <a:bevelT/>
              </a:sp3d>
            </p:spPr>
            <p:txBody>
              <a:bodyPr wrap="none" rtlCol="0">
                <a:spAutoFit/>
              </a:bodyPr>
              <a:lstStyle/>
              <a:p>
                <a:endParaRPr lang="en-US" sz="2000" b="0" i="1" dirty="0">
                  <a:latin typeface="Cambria Math" panose="02040503050406030204" pitchFamily="18" charset="0"/>
                </a:endParaRPr>
              </a:p>
              <a:p>
                <a:endParaRPr lang="en-US"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𝐸</m:t>
                      </m:r>
                      <m:d>
                        <m:dPr>
                          <m:begChr m:val="["/>
                          <m:endChr m:val="]"/>
                          <m:ctrlPr>
                            <a:rPr lang="en-US" sz="2000" i="1">
                              <a:latin typeface="Cambria Math" panose="02040503050406030204" pitchFamily="18" charset="0"/>
                            </a:rPr>
                          </m:ctrlPr>
                        </m:dPr>
                        <m:e>
                          <m:r>
                            <a:rPr lang="en-US" sz="2000" i="1" smtClean="0">
                              <a:solidFill>
                                <a:schemeClr val="accent2">
                                  <a:lumMod val="75000"/>
                                </a:schemeClr>
                              </a:solidFill>
                              <a:latin typeface="Cambria Math" panose="02040503050406030204" pitchFamily="18" charset="0"/>
                            </a:rPr>
                            <m:t>𝑛</m:t>
                          </m:r>
                          <m:d>
                            <m:dPr>
                              <m:ctrlPr>
                                <a:rPr lang="en-US" sz="2000" i="1" smtClean="0">
                                  <a:solidFill>
                                    <a:schemeClr val="accent2">
                                      <a:lumMod val="75000"/>
                                    </a:schemeClr>
                                  </a:solidFill>
                                  <a:latin typeface="Cambria Math" panose="02040503050406030204" pitchFamily="18" charset="0"/>
                                </a:rPr>
                              </m:ctrlPr>
                            </m:dPr>
                            <m:e>
                              <m:r>
                                <a:rPr lang="en-US" sz="2000" b="1">
                                  <a:solidFill>
                                    <a:schemeClr val="accent2">
                                      <a:lumMod val="75000"/>
                                    </a:schemeClr>
                                  </a:solidFill>
                                  <a:latin typeface="Cambria Math" panose="02040503050406030204" pitchFamily="18" charset="0"/>
                                </a:rPr>
                                <m:t>𝐫</m:t>
                              </m:r>
                            </m:e>
                          </m:d>
                        </m:e>
                      </m:d>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𝑧</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𝑒𝑒</m:t>
                          </m:r>
                        </m:sub>
                      </m:sSub>
                      <m:d>
                        <m:dPr>
                          <m:begChr m:val="["/>
                          <m:endChr m:val="]"/>
                          <m:ctrlPr>
                            <a:rPr lang="en-US" sz="2000" b="0" i="1" smtClean="0">
                              <a:latin typeface="Cambria Math" panose="02040503050406030204" pitchFamily="18" charset="0"/>
                            </a:rPr>
                          </m:ctrlPr>
                        </m:dPr>
                        <m:e>
                          <m:r>
                            <a:rPr lang="en-US" sz="2000" b="0" i="1" smtClean="0">
                              <a:solidFill>
                                <a:schemeClr val="accent2">
                                  <a:lumMod val="75000"/>
                                </a:schemeClr>
                              </a:solidFill>
                              <a:latin typeface="Cambria Math" panose="02040503050406030204" pitchFamily="18" charset="0"/>
                            </a:rPr>
                            <m:t>𝑛</m:t>
                          </m:r>
                          <m:d>
                            <m:dPr>
                              <m:ctrlPr>
                                <a:rPr lang="en-US" sz="2000" b="0" i="1" smtClean="0">
                                  <a:solidFill>
                                    <a:schemeClr val="accent2">
                                      <a:lumMod val="75000"/>
                                    </a:schemeClr>
                                  </a:solidFill>
                                  <a:latin typeface="Cambria Math" panose="02040503050406030204" pitchFamily="18" charset="0"/>
                                </a:rPr>
                              </m:ctrlPr>
                            </m:dPr>
                            <m:e>
                              <m:r>
                                <a:rPr lang="en-US" sz="2000" b="1" i="0" smtClean="0">
                                  <a:solidFill>
                                    <a:schemeClr val="accent2">
                                      <a:lumMod val="75000"/>
                                    </a:schemeClr>
                                  </a:solidFill>
                                  <a:latin typeface="Cambria Math" panose="02040503050406030204" pitchFamily="18" charset="0"/>
                                </a:rPr>
                                <m:t>𝐫</m:t>
                              </m:r>
                            </m:e>
                          </m:d>
                        </m:e>
                      </m:d>
                      <m:r>
                        <a:rPr lang="en-US" sz="2000" b="0" i="1" smtClean="0">
                          <a:latin typeface="Cambria Math" panose="02040503050406030204" pitchFamily="18" charset="0"/>
                        </a:rPr>
                        <m:t>+</m:t>
                      </m:r>
                      <m:nary>
                        <m:naryPr>
                          <m:limLoc m:val="undOvr"/>
                          <m:subHide m:val="on"/>
                          <m:supHide m:val="on"/>
                          <m:ctrlPr>
                            <a:rPr lang="en-US" sz="2000" b="0" i="1" smtClean="0">
                              <a:latin typeface="Cambria Math" panose="02040503050406030204" pitchFamily="18" charset="0"/>
                            </a:rPr>
                          </m:ctrlPr>
                        </m:naryPr>
                        <m:sub/>
                        <m:sup/>
                        <m:e>
                          <m:r>
                            <a:rPr lang="en-US" sz="2000" b="0" i="1" smtClean="0">
                              <a:solidFill>
                                <a:schemeClr val="accent2">
                                  <a:lumMod val="75000"/>
                                </a:schemeClr>
                              </a:solidFill>
                              <a:latin typeface="Cambria Math" panose="02040503050406030204" pitchFamily="18" charset="0"/>
                            </a:rPr>
                            <m:t>𝑛</m:t>
                          </m:r>
                          <m:d>
                            <m:dPr>
                              <m:ctrlPr>
                                <a:rPr lang="en-US" sz="2000" b="0" i="1" smtClean="0">
                                  <a:solidFill>
                                    <a:schemeClr val="accent2">
                                      <a:lumMod val="75000"/>
                                    </a:schemeClr>
                                  </a:solidFill>
                                  <a:latin typeface="Cambria Math" panose="02040503050406030204" pitchFamily="18" charset="0"/>
                                </a:rPr>
                              </m:ctrlPr>
                            </m:dPr>
                            <m:e>
                              <m:r>
                                <a:rPr lang="en-US" sz="2000" b="1">
                                  <a:solidFill>
                                    <a:schemeClr val="accent2">
                                      <a:lumMod val="75000"/>
                                    </a:schemeClr>
                                  </a:solidFill>
                                  <a:latin typeface="Cambria Math" panose="02040503050406030204" pitchFamily="18" charset="0"/>
                                </a:rPr>
                                <m:t>𝐫</m:t>
                              </m:r>
                            </m:e>
                          </m:d>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𝑁</m:t>
                              </m:r>
                              <m:r>
                                <a:rPr lang="en-US" sz="2000" b="0" i="1" smtClean="0">
                                  <a:latin typeface="Cambria Math" panose="02040503050406030204" pitchFamily="18" charset="0"/>
                                </a:rPr>
                                <m:t>,</m:t>
                              </m:r>
                              <m:r>
                                <a:rPr lang="en-US" sz="2000" b="0" i="1" smtClean="0">
                                  <a:latin typeface="Cambria Math" panose="02040503050406030204" pitchFamily="18" charset="0"/>
                                </a:rPr>
                                <m:t>𝑒</m:t>
                              </m:r>
                            </m:sub>
                          </m:sSub>
                          <m:d>
                            <m:dPr>
                              <m:ctrlPr>
                                <a:rPr lang="en-US" sz="2000" b="0" i="1" smtClean="0">
                                  <a:latin typeface="Cambria Math" panose="02040503050406030204" pitchFamily="18" charset="0"/>
                                </a:rPr>
                              </m:ctrlPr>
                            </m:dPr>
                            <m:e>
                              <m:r>
                                <a:rPr lang="en-US" sz="2000" b="1" i="0" smtClean="0">
                                  <a:latin typeface="Cambria Math" panose="02040503050406030204" pitchFamily="18" charset="0"/>
                                </a:rPr>
                                <m:t>𝐫</m:t>
                              </m:r>
                              <m:r>
                                <a:rPr lang="en-US" sz="2000" b="0" i="1" smtClean="0">
                                  <a:latin typeface="Cambria Math" panose="02040503050406030204" pitchFamily="18" charset="0"/>
                                </a:rPr>
                                <m:t>,</m:t>
                              </m:r>
                              <m:r>
                                <a:rPr lang="en-US" sz="2000" b="0" i="1" smtClean="0">
                                  <a:latin typeface="Cambria Math" panose="02040503050406030204" pitchFamily="18" charset="0"/>
                                </a:rPr>
                                <m:t>𝑧</m:t>
                              </m:r>
                              <m:r>
                                <a:rPr lang="en-US" sz="2000" b="1" i="1" smtClean="0">
                                  <a:latin typeface="Cambria Math" panose="02040503050406030204" pitchFamily="18" charset="0"/>
                                </a:rPr>
                                <m:t> </m:t>
                              </m:r>
                            </m:e>
                          </m:d>
                          <m:r>
                            <a:rPr lang="en-US" sz="2000" b="0" i="1" smtClean="0">
                              <a:latin typeface="Cambria Math" panose="02040503050406030204" pitchFamily="18" charset="0"/>
                            </a:rPr>
                            <m:t>𝑑</m:t>
                          </m:r>
                          <m:r>
                            <a:rPr lang="en-US" sz="2000" b="1" i="0" smtClean="0">
                              <a:latin typeface="Cambria Math" panose="02040503050406030204" pitchFamily="18" charset="0"/>
                            </a:rPr>
                            <m:t>𝐫</m:t>
                          </m:r>
                        </m:e>
                      </m:nary>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b="0" i="1" smtClean="0">
                              <a:latin typeface="Cambria Math" panose="02040503050406030204" pitchFamily="18" charset="0"/>
                            </a:rPr>
                            <m:t>𝑁𝑁</m:t>
                          </m:r>
                        </m:sub>
                      </m:sSub>
                      <m:d>
                        <m:dPr>
                          <m:ctrlPr>
                            <a:rPr lang="en-US" sz="2000" i="1">
                              <a:latin typeface="Cambria Math" panose="02040503050406030204" pitchFamily="18" charset="0"/>
                            </a:rPr>
                          </m:ctrlPr>
                        </m:dPr>
                        <m:e>
                          <m:r>
                            <a:rPr lang="en-US" sz="2000" i="1">
                              <a:latin typeface="Cambria Math" panose="02040503050406030204" pitchFamily="18" charset="0"/>
                            </a:rPr>
                            <m:t>𝑧</m:t>
                          </m:r>
                        </m:e>
                      </m:d>
                    </m:oMath>
                  </m:oMathPara>
                </a14:m>
                <a:endParaRPr lang="en-IT" sz="2000" dirty="0"/>
              </a:p>
            </p:txBody>
          </p:sp>
        </mc:Choice>
        <mc:Fallback xmlns="">
          <p:sp>
            <p:nvSpPr>
              <p:cNvPr id="5" name="TextBox 4">
                <a:extLst>
                  <a:ext uri="{FF2B5EF4-FFF2-40B4-BE49-F238E27FC236}">
                    <a16:creationId xmlns:a16="http://schemas.microsoft.com/office/drawing/2014/main" id="{5DD62026-AA20-1EFF-A28D-A56BD3B4E1A6}"/>
                  </a:ext>
                </a:extLst>
              </p:cNvPr>
              <p:cNvSpPr txBox="1">
                <a:spLocks noRot="1" noChangeAspect="1" noMove="1" noResize="1" noEditPoints="1" noAdjustHandles="1" noChangeArrowheads="1" noChangeShapeType="1" noTextEdit="1"/>
              </p:cNvSpPr>
              <p:nvPr/>
            </p:nvSpPr>
            <p:spPr>
              <a:xfrm>
                <a:off x="5783887" y="55174"/>
                <a:ext cx="6324360" cy="1361270"/>
              </a:xfrm>
              <a:prstGeom prst="rect">
                <a:avLst/>
              </a:prstGeom>
              <a:blipFill>
                <a:blip r:embed="rId5"/>
                <a:stretch>
                  <a:fillRect t="-53636" b="-121818"/>
                </a:stretch>
              </a:blipFill>
            </p:spPr>
            <p:txBody>
              <a:bodyPr/>
              <a:lstStyle/>
              <a:p>
                <a:r>
                  <a:rPr lang="en-IT">
                    <a:noFill/>
                  </a:rPr>
                  <a:t> </a:t>
                </a:r>
              </a:p>
            </p:txBody>
          </p:sp>
        </mc:Fallback>
      </mc:AlternateContent>
      <p:sp>
        <p:nvSpPr>
          <p:cNvPr id="35" name="TextBox 34">
            <a:extLst>
              <a:ext uri="{FF2B5EF4-FFF2-40B4-BE49-F238E27FC236}">
                <a16:creationId xmlns:a16="http://schemas.microsoft.com/office/drawing/2014/main" id="{634A33E2-315C-8162-1025-DA398A439D1E}"/>
              </a:ext>
            </a:extLst>
          </p:cNvPr>
          <p:cNvSpPr txBox="1"/>
          <p:nvPr/>
        </p:nvSpPr>
        <p:spPr>
          <a:xfrm>
            <a:off x="138567" y="594249"/>
            <a:ext cx="2585195" cy="369332"/>
          </a:xfrm>
          <a:prstGeom prst="rect">
            <a:avLst/>
          </a:prstGeom>
          <a:noFill/>
        </p:spPr>
        <p:txBody>
          <a:bodyPr wrap="none" rtlCol="0">
            <a:spAutoFit/>
          </a:bodyPr>
          <a:lstStyle/>
          <a:p>
            <a:r>
              <a:rPr lang="en-IT" b="1" dirty="0">
                <a:solidFill>
                  <a:schemeClr val="accent5">
                    <a:lumMod val="75000"/>
                  </a:schemeClr>
                </a:solidFill>
                <a:latin typeface="Chalkboard" panose="03050602040202020205" pitchFamily="66" charset="77"/>
              </a:rPr>
              <a:t>Before decay/capture:</a:t>
            </a:r>
          </a:p>
        </p:txBody>
      </p:sp>
      <p:grpSp>
        <p:nvGrpSpPr>
          <p:cNvPr id="41" name="Group 40">
            <a:extLst>
              <a:ext uri="{FF2B5EF4-FFF2-40B4-BE49-F238E27FC236}">
                <a16:creationId xmlns:a16="http://schemas.microsoft.com/office/drawing/2014/main" id="{D5228065-3A9A-FC73-3F41-16EC7E179833}"/>
              </a:ext>
            </a:extLst>
          </p:cNvPr>
          <p:cNvGrpSpPr/>
          <p:nvPr/>
        </p:nvGrpSpPr>
        <p:grpSpPr>
          <a:xfrm>
            <a:off x="7401824" y="119534"/>
            <a:ext cx="1232033" cy="1104056"/>
            <a:chOff x="7498081" y="4027"/>
            <a:chExt cx="1232033" cy="1104056"/>
          </a:xfrm>
        </p:grpSpPr>
        <p:sp>
          <p:nvSpPr>
            <p:cNvPr id="36" name="TextBox 35">
              <a:extLst>
                <a:ext uri="{FF2B5EF4-FFF2-40B4-BE49-F238E27FC236}">
                  <a16:creationId xmlns:a16="http://schemas.microsoft.com/office/drawing/2014/main" id="{987650A6-BF30-2356-1623-56B3901FD710}"/>
                </a:ext>
              </a:extLst>
            </p:cNvPr>
            <p:cNvSpPr txBox="1"/>
            <p:nvPr/>
          </p:nvSpPr>
          <p:spPr>
            <a:xfrm>
              <a:off x="7498081" y="4027"/>
              <a:ext cx="1232033" cy="584775"/>
            </a:xfrm>
            <a:prstGeom prst="rect">
              <a:avLst/>
            </a:prstGeom>
            <a:noFill/>
          </p:spPr>
          <p:txBody>
            <a:bodyPr wrap="square" rtlCol="0">
              <a:spAutoFit/>
            </a:bodyPr>
            <a:lstStyle/>
            <a:p>
              <a:r>
                <a:rPr lang="en-GB" sz="1600" dirty="0">
                  <a:solidFill>
                    <a:schemeClr val="accent5">
                      <a:lumMod val="75000"/>
                    </a:schemeClr>
                  </a:solidFill>
                  <a:latin typeface="Chalkboard" panose="03050602040202020205" pitchFamily="66" charset="77"/>
                </a:rPr>
                <a:t>E</a:t>
              </a:r>
              <a:r>
                <a:rPr lang="en-IT" sz="1600" dirty="0">
                  <a:solidFill>
                    <a:schemeClr val="accent5">
                      <a:lumMod val="75000"/>
                    </a:schemeClr>
                  </a:solidFill>
                  <a:latin typeface="Chalkboard" panose="03050602040202020205" pitchFamily="66" charset="77"/>
                </a:rPr>
                <a:t>l-el interaction</a:t>
              </a:r>
            </a:p>
          </p:txBody>
        </p:sp>
        <p:sp>
          <p:nvSpPr>
            <p:cNvPr id="38" name="Rectangle 37">
              <a:extLst>
                <a:ext uri="{FF2B5EF4-FFF2-40B4-BE49-F238E27FC236}">
                  <a16:creationId xmlns:a16="http://schemas.microsoft.com/office/drawing/2014/main" id="{808E43F9-C870-CDEF-5407-5F8CA01BD978}"/>
                </a:ext>
              </a:extLst>
            </p:cNvPr>
            <p:cNvSpPr/>
            <p:nvPr/>
          </p:nvSpPr>
          <p:spPr>
            <a:xfrm>
              <a:off x="7498081" y="43597"/>
              <a:ext cx="1126156" cy="1064486"/>
            </a:xfrm>
            <a:prstGeom prst="rect">
              <a:avLst/>
            </a:prstGeom>
            <a:no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43" name="Group 42">
            <a:extLst>
              <a:ext uri="{FF2B5EF4-FFF2-40B4-BE49-F238E27FC236}">
                <a16:creationId xmlns:a16="http://schemas.microsoft.com/office/drawing/2014/main" id="{90196CD4-A02F-2DD2-D2B3-B34E8D4E79D4}"/>
              </a:ext>
            </a:extLst>
          </p:cNvPr>
          <p:cNvGrpSpPr/>
          <p:nvPr/>
        </p:nvGrpSpPr>
        <p:grpSpPr>
          <a:xfrm>
            <a:off x="11052271" y="128396"/>
            <a:ext cx="874076" cy="1104056"/>
            <a:chOff x="7498081" y="4027"/>
            <a:chExt cx="874076" cy="1104056"/>
          </a:xfrm>
        </p:grpSpPr>
        <p:sp>
          <p:nvSpPr>
            <p:cNvPr id="44" name="TextBox 43">
              <a:extLst>
                <a:ext uri="{FF2B5EF4-FFF2-40B4-BE49-F238E27FC236}">
                  <a16:creationId xmlns:a16="http://schemas.microsoft.com/office/drawing/2014/main" id="{AC9A2E5A-4200-5B4F-6158-23D7FF22F40C}"/>
                </a:ext>
              </a:extLst>
            </p:cNvPr>
            <p:cNvSpPr txBox="1"/>
            <p:nvPr/>
          </p:nvSpPr>
          <p:spPr>
            <a:xfrm>
              <a:off x="7498081" y="4027"/>
              <a:ext cx="825951" cy="584775"/>
            </a:xfrm>
            <a:prstGeom prst="rect">
              <a:avLst/>
            </a:prstGeom>
            <a:noFill/>
          </p:spPr>
          <p:txBody>
            <a:bodyPr wrap="square" rtlCol="0">
              <a:spAutoFit/>
            </a:bodyPr>
            <a:lstStyle/>
            <a:p>
              <a:r>
                <a:rPr lang="en-US" sz="1600" dirty="0">
                  <a:solidFill>
                    <a:schemeClr val="accent5">
                      <a:lumMod val="75000"/>
                    </a:schemeClr>
                  </a:solidFill>
                  <a:latin typeface="Chalkboard" panose="03050602040202020205" pitchFamily="66" charset="77"/>
                </a:rPr>
                <a:t>nuclei</a:t>
              </a:r>
            </a:p>
            <a:p>
              <a:r>
                <a:rPr lang="en-IT" sz="1600" dirty="0">
                  <a:solidFill>
                    <a:schemeClr val="accent5">
                      <a:lumMod val="75000"/>
                    </a:schemeClr>
                  </a:solidFill>
                  <a:latin typeface="Chalkboard" panose="03050602040202020205" pitchFamily="66" charset="77"/>
                </a:rPr>
                <a:t>int</a:t>
              </a:r>
            </a:p>
          </p:txBody>
        </p:sp>
        <p:sp>
          <p:nvSpPr>
            <p:cNvPr id="45" name="Rectangle 44">
              <a:extLst>
                <a:ext uri="{FF2B5EF4-FFF2-40B4-BE49-F238E27FC236}">
                  <a16:creationId xmlns:a16="http://schemas.microsoft.com/office/drawing/2014/main" id="{056381E5-B365-7F4E-F924-4B38E665B48B}"/>
                </a:ext>
              </a:extLst>
            </p:cNvPr>
            <p:cNvSpPr/>
            <p:nvPr/>
          </p:nvSpPr>
          <p:spPr>
            <a:xfrm>
              <a:off x="7498081" y="43597"/>
              <a:ext cx="874076" cy="1064486"/>
            </a:xfrm>
            <a:prstGeom prst="rect">
              <a:avLst/>
            </a:prstGeom>
            <a:no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51" name="Group 50">
            <a:extLst>
              <a:ext uri="{FF2B5EF4-FFF2-40B4-BE49-F238E27FC236}">
                <a16:creationId xmlns:a16="http://schemas.microsoft.com/office/drawing/2014/main" id="{6E969572-4042-43D1-F704-8DD905C84A29}"/>
              </a:ext>
            </a:extLst>
          </p:cNvPr>
          <p:cNvGrpSpPr/>
          <p:nvPr/>
        </p:nvGrpSpPr>
        <p:grpSpPr>
          <a:xfrm>
            <a:off x="8767169" y="138027"/>
            <a:ext cx="2101711" cy="1104056"/>
            <a:chOff x="7498080" y="4027"/>
            <a:chExt cx="2101711" cy="1104056"/>
          </a:xfrm>
        </p:grpSpPr>
        <p:sp>
          <p:nvSpPr>
            <p:cNvPr id="52" name="TextBox 51">
              <a:extLst>
                <a:ext uri="{FF2B5EF4-FFF2-40B4-BE49-F238E27FC236}">
                  <a16:creationId xmlns:a16="http://schemas.microsoft.com/office/drawing/2014/main" id="{767EBC18-820A-92DE-E696-F783B6470923}"/>
                </a:ext>
              </a:extLst>
            </p:cNvPr>
            <p:cNvSpPr txBox="1"/>
            <p:nvPr/>
          </p:nvSpPr>
          <p:spPr>
            <a:xfrm>
              <a:off x="7498081" y="4027"/>
              <a:ext cx="1935354" cy="584775"/>
            </a:xfrm>
            <a:prstGeom prst="rect">
              <a:avLst/>
            </a:prstGeom>
            <a:noFill/>
          </p:spPr>
          <p:txBody>
            <a:bodyPr wrap="square" rtlCol="0">
              <a:spAutoFit/>
            </a:bodyPr>
            <a:lstStyle/>
            <a:p>
              <a:r>
                <a:rPr lang="en-US" sz="1600" dirty="0">
                  <a:solidFill>
                    <a:schemeClr val="accent5">
                      <a:lumMod val="75000"/>
                    </a:schemeClr>
                  </a:solidFill>
                  <a:latin typeface="Chalkboard" panose="03050602040202020205" pitchFamily="66" charset="77"/>
                </a:rPr>
                <a:t>Nuclei-electrons </a:t>
              </a:r>
              <a:r>
                <a:rPr lang="en-IT" sz="1600" dirty="0">
                  <a:solidFill>
                    <a:schemeClr val="accent5">
                      <a:lumMod val="75000"/>
                    </a:schemeClr>
                  </a:solidFill>
                  <a:latin typeface="Chalkboard" panose="03050602040202020205" pitchFamily="66" charset="77"/>
                </a:rPr>
                <a:t>interaction</a:t>
              </a:r>
            </a:p>
          </p:txBody>
        </p:sp>
        <p:sp>
          <p:nvSpPr>
            <p:cNvPr id="53" name="Rectangle 52">
              <a:extLst>
                <a:ext uri="{FF2B5EF4-FFF2-40B4-BE49-F238E27FC236}">
                  <a16:creationId xmlns:a16="http://schemas.microsoft.com/office/drawing/2014/main" id="{7665BCE8-46D9-460A-8635-3B2FB212382F}"/>
                </a:ext>
              </a:extLst>
            </p:cNvPr>
            <p:cNvSpPr/>
            <p:nvPr/>
          </p:nvSpPr>
          <p:spPr>
            <a:xfrm>
              <a:off x="7498080" y="43597"/>
              <a:ext cx="2101711" cy="1064486"/>
            </a:xfrm>
            <a:prstGeom prst="rect">
              <a:avLst/>
            </a:prstGeom>
            <a:no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60" name="Group 59">
            <a:extLst>
              <a:ext uri="{FF2B5EF4-FFF2-40B4-BE49-F238E27FC236}">
                <a16:creationId xmlns:a16="http://schemas.microsoft.com/office/drawing/2014/main" id="{DF081DFC-984F-080B-67E4-8764E2BE5900}"/>
              </a:ext>
            </a:extLst>
          </p:cNvPr>
          <p:cNvGrpSpPr/>
          <p:nvPr/>
        </p:nvGrpSpPr>
        <p:grpSpPr>
          <a:xfrm>
            <a:off x="5876573" y="107842"/>
            <a:ext cx="1520812" cy="680038"/>
            <a:chOff x="5972830" y="-7665"/>
            <a:chExt cx="1520812" cy="680038"/>
          </a:xfrm>
        </p:grpSpPr>
        <p:sp>
          <p:nvSpPr>
            <p:cNvPr id="55" name="TextBox 54">
              <a:extLst>
                <a:ext uri="{FF2B5EF4-FFF2-40B4-BE49-F238E27FC236}">
                  <a16:creationId xmlns:a16="http://schemas.microsoft.com/office/drawing/2014/main" id="{FE279BB2-9CAB-4D05-815E-CE2F16B38718}"/>
                </a:ext>
              </a:extLst>
            </p:cNvPr>
            <p:cNvSpPr txBox="1"/>
            <p:nvPr/>
          </p:nvSpPr>
          <p:spPr>
            <a:xfrm>
              <a:off x="5972830" y="-7665"/>
              <a:ext cx="1520812" cy="584775"/>
            </a:xfrm>
            <a:prstGeom prst="rect">
              <a:avLst/>
            </a:prstGeom>
            <a:noFill/>
          </p:spPr>
          <p:txBody>
            <a:bodyPr wrap="square" rtlCol="0">
              <a:spAutoFit/>
            </a:bodyPr>
            <a:lstStyle/>
            <a:p>
              <a:r>
                <a:rPr lang="en-GB" sz="1600" dirty="0">
                  <a:solidFill>
                    <a:schemeClr val="accent5">
                      <a:lumMod val="75000"/>
                    </a:schemeClr>
                  </a:solidFill>
                  <a:latin typeface="Chalkboard" panose="03050602040202020205" pitchFamily="66" charset="77"/>
                </a:rPr>
                <a:t>Electrons space density</a:t>
              </a:r>
              <a:endParaRPr lang="en-IT" sz="1600" dirty="0">
                <a:solidFill>
                  <a:schemeClr val="accent5">
                    <a:lumMod val="75000"/>
                  </a:schemeClr>
                </a:solidFill>
                <a:latin typeface="Chalkboard" panose="03050602040202020205" pitchFamily="66" charset="77"/>
              </a:endParaRPr>
            </a:p>
          </p:txBody>
        </p:sp>
        <p:cxnSp>
          <p:nvCxnSpPr>
            <p:cNvPr id="58" name="Straight Arrow Connector 57">
              <a:extLst>
                <a:ext uri="{FF2B5EF4-FFF2-40B4-BE49-F238E27FC236}">
                  <a16:creationId xmlns:a16="http://schemas.microsoft.com/office/drawing/2014/main" id="{37E6474D-0972-7449-6FD1-F5B2A96774A5}"/>
                </a:ext>
              </a:extLst>
            </p:cNvPr>
            <p:cNvCxnSpPr>
              <a:cxnSpLocks/>
            </p:cNvCxnSpPr>
            <p:nvPr/>
          </p:nvCxnSpPr>
          <p:spPr>
            <a:xfrm flipV="1">
              <a:off x="6545179" y="487707"/>
              <a:ext cx="0" cy="1846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2943959C-A3D8-3581-8FE2-EC611DA2DA21}"/>
              </a:ext>
            </a:extLst>
          </p:cNvPr>
          <p:cNvSpPr txBox="1"/>
          <p:nvPr/>
        </p:nvSpPr>
        <p:spPr>
          <a:xfrm>
            <a:off x="138567" y="1030930"/>
            <a:ext cx="5159010" cy="1815882"/>
          </a:xfrm>
          <a:prstGeom prst="rect">
            <a:avLst/>
          </a:prstGeom>
          <a:noFill/>
        </p:spPr>
        <p:txBody>
          <a:bodyPr wrap="square" rtlCol="0">
            <a:spAutoFit/>
          </a:bodyPr>
          <a:lstStyle/>
          <a:p>
            <a:pPr marL="285750" indent="-285750">
              <a:buFont typeface="Wingdings" pitchFamily="2" charset="2"/>
              <a:buChar char="ü"/>
            </a:pPr>
            <a:r>
              <a:rPr lang="en-GB" sz="1600" i="1" dirty="0">
                <a:solidFill>
                  <a:schemeClr val="accent5">
                    <a:lumMod val="75000"/>
                  </a:schemeClr>
                </a:solidFill>
                <a:latin typeface="Cambria" panose="02040503050406030204" pitchFamily="18" charset="0"/>
              </a:rPr>
              <a:t>n</a:t>
            </a:r>
            <a:r>
              <a:rPr lang="en-GB" sz="1600" dirty="0">
                <a:solidFill>
                  <a:schemeClr val="accent5">
                    <a:lumMod val="75000"/>
                  </a:schemeClr>
                </a:solidFill>
                <a:latin typeface="Cambria" panose="02040503050406030204" pitchFamily="18" charset="0"/>
              </a:rPr>
              <a:t>(</a:t>
            </a:r>
            <a:r>
              <a:rPr lang="en-GB" sz="1600" b="1" i="1" dirty="0">
                <a:solidFill>
                  <a:schemeClr val="accent5">
                    <a:lumMod val="75000"/>
                  </a:schemeClr>
                </a:solidFill>
                <a:latin typeface="Cambria" panose="02040503050406030204" pitchFamily="18" charset="0"/>
              </a:rPr>
              <a:t>r</a:t>
            </a:r>
            <a:r>
              <a:rPr lang="en-GB" sz="1600" dirty="0">
                <a:solidFill>
                  <a:schemeClr val="accent5">
                    <a:lumMod val="75000"/>
                  </a:schemeClr>
                </a:solidFill>
                <a:latin typeface="Cambria" panose="02040503050406030204" pitchFamily="18" charset="0"/>
              </a:rPr>
              <a:t>) </a:t>
            </a:r>
            <a:r>
              <a:rPr lang="en-GB" sz="1600" dirty="0">
                <a:solidFill>
                  <a:schemeClr val="accent5">
                    <a:lumMod val="75000"/>
                  </a:schemeClr>
                </a:solidFill>
                <a:latin typeface="Chalkboard" panose="03050602040202020205" pitchFamily="66" charset="77"/>
              </a:rPr>
              <a:t>is </a:t>
            </a:r>
            <a:r>
              <a:rPr lang="en-GB" sz="1600" i="1" dirty="0">
                <a:solidFill>
                  <a:schemeClr val="accent5">
                    <a:lumMod val="75000"/>
                  </a:schemeClr>
                </a:solidFill>
                <a:latin typeface="Chalkboard" panose="03050602040202020205" pitchFamily="66" charset="77"/>
              </a:rPr>
              <a:t>relaxed</a:t>
            </a:r>
            <a:r>
              <a:rPr lang="en-GB" sz="1600" dirty="0">
                <a:solidFill>
                  <a:schemeClr val="accent5">
                    <a:lumMod val="75000"/>
                  </a:schemeClr>
                </a:solidFill>
                <a:latin typeface="Chalkboard" panose="03050602040202020205" pitchFamily="66" charset="77"/>
              </a:rPr>
              <a:t> </a:t>
            </a:r>
            <a:r>
              <a:rPr lang="en-GB" sz="1600" dirty="0">
                <a:latin typeface="Chalkboard" panose="03050602040202020205" pitchFamily="66" charset="77"/>
              </a:rPr>
              <a:t>in the electronic ground state</a:t>
            </a:r>
          </a:p>
          <a:p>
            <a:pPr marL="285750" indent="-285750">
              <a:buFont typeface="Wingdings" pitchFamily="2" charset="2"/>
              <a:buChar char="ü"/>
            </a:pPr>
            <a:r>
              <a:rPr lang="en-GB" sz="1600" dirty="0">
                <a:latin typeface="Chalkboard" panose="03050602040202020205" pitchFamily="66" charset="77"/>
              </a:rPr>
              <a:t>The T interaction potential </a:t>
            </a:r>
            <a:r>
              <a:rPr lang="en-GB" sz="1600" i="1" dirty="0">
                <a:latin typeface="Cambria" panose="02040503050406030204" pitchFamily="18" charset="0"/>
              </a:rPr>
              <a:t>U</a:t>
            </a:r>
            <a:r>
              <a:rPr lang="en-GB" sz="1600" dirty="0">
                <a:latin typeface="Cambria" panose="02040503050406030204" pitchFamily="18" charset="0"/>
              </a:rPr>
              <a:t>(</a:t>
            </a:r>
            <a:r>
              <a:rPr lang="en-GB" sz="1600" i="1" dirty="0">
                <a:latin typeface="Cambria" panose="02040503050406030204" pitchFamily="18" charset="0"/>
              </a:rPr>
              <a:t>z</a:t>
            </a:r>
            <a:r>
              <a:rPr lang="en-GB" sz="1600" dirty="0">
                <a:latin typeface="Cambria" panose="02040503050406030204" pitchFamily="18" charset="0"/>
              </a:rPr>
              <a:t>) </a:t>
            </a:r>
            <a:r>
              <a:rPr lang="en-GB" sz="1600" dirty="0">
                <a:latin typeface="Chalkboard" panose="03050602040202020205" pitchFamily="66" charset="77"/>
              </a:rPr>
              <a:t>is calculated within </a:t>
            </a:r>
            <a:r>
              <a:rPr lang="en-GB" sz="1600" dirty="0">
                <a:solidFill>
                  <a:schemeClr val="accent5">
                    <a:lumMod val="75000"/>
                  </a:schemeClr>
                </a:solidFill>
                <a:latin typeface="Chalkboard" panose="03050602040202020205" pitchFamily="66" charset="77"/>
              </a:rPr>
              <a:t>BO-DFT </a:t>
            </a:r>
            <a:r>
              <a:rPr lang="en-GB" sz="1600" dirty="0">
                <a:latin typeface="Chalkboard" panose="03050602040202020205" pitchFamily="66" charset="77"/>
              </a:rPr>
              <a:t>moving a T atom</a:t>
            </a:r>
          </a:p>
          <a:p>
            <a:pPr marL="285750" indent="-285750">
              <a:buFont typeface="Wingdings" pitchFamily="2" charset="2"/>
              <a:buChar char="ü"/>
            </a:pPr>
            <a:r>
              <a:rPr lang="en-GB" sz="1600" dirty="0">
                <a:latin typeface="Chalkboard" panose="03050602040202020205" pitchFamily="66" charset="77"/>
              </a:rPr>
              <a:t>T </a:t>
            </a:r>
            <a:r>
              <a:rPr lang="en-GB" sz="1600" dirty="0">
                <a:solidFill>
                  <a:schemeClr val="accent5">
                    <a:lumMod val="75000"/>
                  </a:schemeClr>
                </a:solidFill>
                <a:latin typeface="Chalkboard" panose="03050602040202020205" pitchFamily="66" charset="77"/>
              </a:rPr>
              <a:t>binding energy </a:t>
            </a:r>
            <a:r>
              <a:rPr lang="en-GB" sz="1600" dirty="0">
                <a:latin typeface="Chalkboard" panose="03050602040202020205" pitchFamily="66" charset="77"/>
              </a:rPr>
              <a:t>ranges from  </a:t>
            </a:r>
            <a:r>
              <a:rPr lang="en-GB" sz="1600" dirty="0">
                <a:solidFill>
                  <a:schemeClr val="accent5">
                    <a:lumMod val="75000"/>
                  </a:schemeClr>
                </a:solidFill>
                <a:latin typeface="Chalkboard" panose="03050602040202020205" pitchFamily="66" charset="77"/>
              </a:rPr>
              <a:t>5 eV to ~0 </a:t>
            </a:r>
            <a:r>
              <a:rPr lang="en-GB" sz="1600" dirty="0">
                <a:latin typeface="Chalkboard" panose="03050602040202020205" pitchFamily="66" charset="77"/>
              </a:rPr>
              <a:t>depending on T </a:t>
            </a:r>
            <a:r>
              <a:rPr lang="en-GB" sz="1600" dirty="0">
                <a:solidFill>
                  <a:schemeClr val="accent5">
                    <a:lumMod val="75000"/>
                  </a:schemeClr>
                </a:solidFill>
                <a:latin typeface="Chalkboard" panose="03050602040202020205" pitchFamily="66" charset="77"/>
              </a:rPr>
              <a:t>loading</a:t>
            </a:r>
            <a:r>
              <a:rPr lang="en-GB" sz="1600" dirty="0">
                <a:latin typeface="Chalkboard" panose="03050602040202020205" pitchFamily="66" charset="77"/>
              </a:rPr>
              <a:t>, local curvature of the sheet, on </a:t>
            </a:r>
            <a:r>
              <a:rPr lang="en-GB" sz="1600" dirty="0">
                <a:solidFill>
                  <a:schemeClr val="accent5">
                    <a:lumMod val="75000"/>
                  </a:schemeClr>
                </a:solidFill>
                <a:latin typeface="Chalkboard" panose="03050602040202020205" pitchFamily="66" charset="77"/>
              </a:rPr>
              <a:t>E-B external fields </a:t>
            </a:r>
            <a:r>
              <a:rPr lang="en-GB" sz="1600" dirty="0">
                <a:latin typeface="Chalkboard" panose="03050602040202020205" pitchFamily="66" charset="77"/>
              </a:rPr>
              <a:t>and </a:t>
            </a:r>
            <a:r>
              <a:rPr lang="en-GB" sz="1600" dirty="0">
                <a:solidFill>
                  <a:schemeClr val="accent5">
                    <a:lumMod val="75000"/>
                  </a:schemeClr>
                </a:solidFill>
                <a:latin typeface="Chalkboard" panose="03050602040202020205" pitchFamily="66" charset="77"/>
              </a:rPr>
              <a:t>electronic doping</a:t>
            </a:r>
          </a:p>
          <a:p>
            <a:r>
              <a:rPr lang="en-GB" sz="1600" dirty="0">
                <a:latin typeface="Chalkboard" panose="03050602040202020205" pitchFamily="66" charset="77"/>
              </a:rPr>
              <a:t>  </a:t>
            </a:r>
            <a:endParaRPr lang="en-IT" sz="1600" dirty="0">
              <a:latin typeface="Chalkboard" panose="03050602040202020205" pitchFamily="66" charset="77"/>
            </a:endParaRPr>
          </a:p>
        </p:txBody>
      </p:sp>
      <p:grpSp>
        <p:nvGrpSpPr>
          <p:cNvPr id="82" name="Group 81">
            <a:extLst>
              <a:ext uri="{FF2B5EF4-FFF2-40B4-BE49-F238E27FC236}">
                <a16:creationId xmlns:a16="http://schemas.microsoft.com/office/drawing/2014/main" id="{E54F65F1-72A9-01CF-945B-148953E44147}"/>
              </a:ext>
            </a:extLst>
          </p:cNvPr>
          <p:cNvGrpSpPr/>
          <p:nvPr/>
        </p:nvGrpSpPr>
        <p:grpSpPr>
          <a:xfrm>
            <a:off x="534976" y="2598359"/>
            <a:ext cx="3440965" cy="1591406"/>
            <a:chOff x="381050" y="2260483"/>
            <a:chExt cx="3440965" cy="1591406"/>
          </a:xfrm>
        </p:grpSpPr>
        <p:grpSp>
          <p:nvGrpSpPr>
            <p:cNvPr id="6" name="Group 5">
              <a:extLst>
                <a:ext uri="{FF2B5EF4-FFF2-40B4-BE49-F238E27FC236}">
                  <a16:creationId xmlns:a16="http://schemas.microsoft.com/office/drawing/2014/main" id="{643EBA7E-12BC-2D96-7378-66FB368EFCBC}"/>
                </a:ext>
              </a:extLst>
            </p:cNvPr>
            <p:cNvGrpSpPr>
              <a:grpSpLocks noChangeAspect="1"/>
            </p:cNvGrpSpPr>
            <p:nvPr/>
          </p:nvGrpSpPr>
          <p:grpSpPr>
            <a:xfrm>
              <a:off x="381050" y="2260483"/>
              <a:ext cx="3440965" cy="1591406"/>
              <a:chOff x="123527" y="5411006"/>
              <a:chExt cx="6546848" cy="3027846"/>
            </a:xfrm>
          </p:grpSpPr>
          <p:pic>
            <p:nvPicPr>
              <p:cNvPr id="7" name="Picture 6" descr="A molecule structure with orange balls&#10;&#10;Description automatically generated">
                <a:extLst>
                  <a:ext uri="{FF2B5EF4-FFF2-40B4-BE49-F238E27FC236}">
                    <a16:creationId xmlns:a16="http://schemas.microsoft.com/office/drawing/2014/main" id="{8D0863EF-B5BA-B820-703B-B18C8F67C5CC}"/>
                  </a:ext>
                </a:extLst>
              </p:cNvPr>
              <p:cNvPicPr>
                <a:picLocks noChangeAspect="1"/>
              </p:cNvPicPr>
              <p:nvPr/>
            </p:nvPicPr>
            <p:blipFill rotWithShape="1">
              <a:blip r:embed="rId2"/>
              <a:srcRect t="30882" b="31141"/>
              <a:stretch/>
            </p:blipFill>
            <p:spPr>
              <a:xfrm>
                <a:off x="123527" y="6402055"/>
                <a:ext cx="6546848" cy="2036797"/>
              </a:xfrm>
              <a:prstGeom prst="rect">
                <a:avLst/>
              </a:prstGeom>
            </p:spPr>
          </p:pic>
          <p:pic>
            <p:nvPicPr>
              <p:cNvPr id="8" name="Picture 7" descr="A molecule structure with orange balls&#10;&#10;Description automatically generated">
                <a:extLst>
                  <a:ext uri="{FF2B5EF4-FFF2-40B4-BE49-F238E27FC236}">
                    <a16:creationId xmlns:a16="http://schemas.microsoft.com/office/drawing/2014/main" id="{E2DBC4C5-8B93-AB18-FAA1-4A1B147A00B0}"/>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9595" y="6248926"/>
                <a:ext cx="742950" cy="523220"/>
              </a:xfrm>
              <a:prstGeom prst="rect">
                <a:avLst/>
              </a:prstGeom>
            </p:spPr>
          </p:pic>
          <p:pic>
            <p:nvPicPr>
              <p:cNvPr id="9" name="Picture 8" descr="A molecule structure with orange balls&#10;&#10;Description automatically generated">
                <a:extLst>
                  <a:ext uri="{FF2B5EF4-FFF2-40B4-BE49-F238E27FC236}">
                    <a16:creationId xmlns:a16="http://schemas.microsoft.com/office/drawing/2014/main" id="{CB7788B8-B4C8-B4A4-5645-2374EE000614}"/>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7665" y="5867680"/>
                <a:ext cx="742950" cy="523220"/>
              </a:xfrm>
              <a:prstGeom prst="rect">
                <a:avLst/>
              </a:prstGeom>
            </p:spPr>
          </p:pic>
          <p:pic>
            <p:nvPicPr>
              <p:cNvPr id="10" name="Picture 9" descr="A molecule structure with orange balls&#10;&#10;Description automatically generated">
                <a:extLst>
                  <a:ext uri="{FF2B5EF4-FFF2-40B4-BE49-F238E27FC236}">
                    <a16:creationId xmlns:a16="http://schemas.microsoft.com/office/drawing/2014/main" id="{D962EC3F-5F39-C2B0-0CA0-4FC946BFE33C}"/>
                  </a:ext>
                </a:extLst>
              </p:cNvPr>
              <p:cNvPicPr>
                <a:picLocks noChangeAspect="1"/>
              </p:cNvPicPr>
              <p:nvPr/>
            </p:nvPicPr>
            <p:blipFill rotWithShape="1">
              <a:blip r:embed="rId2">
                <a:clrChange>
                  <a:clrFrom>
                    <a:srgbClr val="FFFFFF"/>
                  </a:clrFrom>
                  <a:clrTo>
                    <a:srgbClr val="FFFFFF">
                      <a:alpha val="0"/>
                    </a:srgbClr>
                  </a:clrTo>
                </a:clrChange>
                <a:alphaModFix amt="50000"/>
              </a:blip>
              <a:srcRect l="47280" t="32566" r="41372" b="57678"/>
              <a:stretch/>
            </p:blipFill>
            <p:spPr>
              <a:xfrm>
                <a:off x="3209595" y="5411006"/>
                <a:ext cx="742950" cy="523220"/>
              </a:xfrm>
              <a:prstGeom prst="rect">
                <a:avLst/>
              </a:prstGeom>
            </p:spPr>
          </p:pic>
          <p:cxnSp>
            <p:nvCxnSpPr>
              <p:cNvPr id="11" name="Straight Arrow Connector 10">
                <a:extLst>
                  <a:ext uri="{FF2B5EF4-FFF2-40B4-BE49-F238E27FC236}">
                    <a16:creationId xmlns:a16="http://schemas.microsoft.com/office/drawing/2014/main" id="{19F63469-9E50-F15A-C97D-B5525110296B}"/>
                  </a:ext>
                </a:extLst>
              </p:cNvPr>
              <p:cNvCxnSpPr>
                <a:cxnSpLocks/>
              </p:cNvCxnSpPr>
              <p:nvPr/>
            </p:nvCxnSpPr>
            <p:spPr>
              <a:xfrm flipV="1">
                <a:off x="3836315" y="5672616"/>
                <a:ext cx="0" cy="1628825"/>
              </a:xfrm>
              <a:prstGeom prst="straightConnector1">
                <a:avLst/>
              </a:prstGeom>
              <a:ln w="28575">
                <a:solidFill>
                  <a:schemeClr val="bg2">
                    <a:lumMod val="1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763785D-BC92-6BEA-2F13-CD67614A15BF}"/>
                  </a:ext>
                </a:extLst>
              </p:cNvPr>
              <p:cNvSpPr txBox="1"/>
              <p:nvPr/>
            </p:nvSpPr>
            <p:spPr>
              <a:xfrm>
                <a:off x="3804255" y="5801314"/>
                <a:ext cx="534343" cy="644141"/>
              </a:xfrm>
              <a:prstGeom prst="rect">
                <a:avLst/>
              </a:prstGeom>
              <a:noFill/>
            </p:spPr>
            <p:txBody>
              <a:bodyPr wrap="none" rtlCol="0">
                <a:spAutoFit/>
              </a:bodyPr>
              <a:lstStyle/>
              <a:p>
                <a:r>
                  <a:rPr lang="en-IT" sz="1600" i="1" dirty="0">
                    <a:latin typeface="Cambria" panose="02040503050406030204" pitchFamily="18" charset="0"/>
                  </a:rPr>
                  <a:t>z</a:t>
                </a:r>
              </a:p>
            </p:txBody>
          </p:sp>
        </p:grpSp>
        <p:cxnSp>
          <p:nvCxnSpPr>
            <p:cNvPr id="62" name="Straight Arrow Connector 61">
              <a:extLst>
                <a:ext uri="{FF2B5EF4-FFF2-40B4-BE49-F238E27FC236}">
                  <a16:creationId xmlns:a16="http://schemas.microsoft.com/office/drawing/2014/main" id="{B4169FF9-E71C-FDC3-E58B-2A1041975013}"/>
                </a:ext>
              </a:extLst>
            </p:cNvPr>
            <p:cNvCxnSpPr>
              <a:cxnSpLocks/>
            </p:cNvCxnSpPr>
            <p:nvPr/>
          </p:nvCxnSpPr>
          <p:spPr>
            <a:xfrm>
              <a:off x="1876926" y="2975884"/>
              <a:ext cx="627182" cy="0"/>
            </a:xfrm>
            <a:prstGeom prst="straightConnector1">
              <a:avLst/>
            </a:prstGeom>
            <a:ln w="28575">
              <a:solidFill>
                <a:schemeClr val="bg2">
                  <a:lumMod val="10000"/>
                </a:schemeClr>
              </a:solidFill>
              <a:headEnd type="stealth"/>
              <a:tailEnd type="stealth"/>
            </a:ln>
          </p:spPr>
          <p:style>
            <a:lnRef idx="2">
              <a:schemeClr val="accent1"/>
            </a:lnRef>
            <a:fillRef idx="0">
              <a:schemeClr val="accent1"/>
            </a:fillRef>
            <a:effectRef idx="1">
              <a:schemeClr val="accent1"/>
            </a:effectRef>
            <a:fontRef idx="minor">
              <a:schemeClr val="tx1"/>
            </a:fontRef>
          </p:style>
        </p:cxnSp>
      </p:grpSp>
      <p:grpSp>
        <p:nvGrpSpPr>
          <p:cNvPr id="69" name="Group 68">
            <a:extLst>
              <a:ext uri="{FF2B5EF4-FFF2-40B4-BE49-F238E27FC236}">
                <a16:creationId xmlns:a16="http://schemas.microsoft.com/office/drawing/2014/main" id="{E8B06A71-3E89-AE6E-B3D9-95A1F3339369}"/>
              </a:ext>
            </a:extLst>
          </p:cNvPr>
          <p:cNvGrpSpPr/>
          <p:nvPr/>
        </p:nvGrpSpPr>
        <p:grpSpPr>
          <a:xfrm>
            <a:off x="80683" y="3979959"/>
            <a:ext cx="4302147" cy="2292447"/>
            <a:chOff x="5755" y="3988879"/>
            <a:chExt cx="4302147" cy="2292447"/>
          </a:xfrm>
        </p:grpSpPr>
        <p:pic>
          <p:nvPicPr>
            <p:cNvPr id="33" name="Picture 32">
              <a:extLst>
                <a:ext uri="{FF2B5EF4-FFF2-40B4-BE49-F238E27FC236}">
                  <a16:creationId xmlns:a16="http://schemas.microsoft.com/office/drawing/2014/main" id="{26823205-90EF-1402-4D0E-3BDAAD0C8E5F}"/>
                </a:ext>
              </a:extLst>
            </p:cNvPr>
            <p:cNvPicPr>
              <a:picLocks noChangeAspect="1"/>
            </p:cNvPicPr>
            <p:nvPr/>
          </p:nvPicPr>
          <p:blipFill rotWithShape="1">
            <a:blip r:embed="rId6"/>
            <a:srcRect t="8864" r="51068" b="53419"/>
            <a:stretch/>
          </p:blipFill>
          <p:spPr>
            <a:xfrm>
              <a:off x="5755" y="3988879"/>
              <a:ext cx="2270781" cy="2265118"/>
            </a:xfrm>
            <a:prstGeom prst="rect">
              <a:avLst/>
            </a:prstGeom>
          </p:spPr>
        </p:pic>
        <p:pic>
          <p:nvPicPr>
            <p:cNvPr id="34" name="Picture 33">
              <a:extLst>
                <a:ext uri="{FF2B5EF4-FFF2-40B4-BE49-F238E27FC236}">
                  <a16:creationId xmlns:a16="http://schemas.microsoft.com/office/drawing/2014/main" id="{103F87B1-2832-5E29-42D2-C03D9A8252DC}"/>
                </a:ext>
              </a:extLst>
            </p:cNvPr>
            <p:cNvPicPr>
              <a:picLocks noChangeAspect="1"/>
            </p:cNvPicPr>
            <p:nvPr/>
          </p:nvPicPr>
          <p:blipFill rotWithShape="1">
            <a:blip r:embed="rId6"/>
            <a:srcRect t="45043" r="51068" b="17240"/>
            <a:stretch/>
          </p:blipFill>
          <p:spPr>
            <a:xfrm>
              <a:off x="2037121" y="4016208"/>
              <a:ext cx="2270781" cy="2265118"/>
            </a:xfrm>
            <a:prstGeom prst="rect">
              <a:avLst/>
            </a:prstGeom>
          </p:spPr>
        </p:pic>
        <p:sp>
          <p:nvSpPr>
            <p:cNvPr id="68" name="TextBox 67">
              <a:extLst>
                <a:ext uri="{FF2B5EF4-FFF2-40B4-BE49-F238E27FC236}">
                  <a16:creationId xmlns:a16="http://schemas.microsoft.com/office/drawing/2014/main" id="{9E1953A6-B840-804D-7BAB-6B194CD2B571}"/>
                </a:ext>
              </a:extLst>
            </p:cNvPr>
            <p:cNvSpPr txBox="1"/>
            <p:nvPr/>
          </p:nvSpPr>
          <p:spPr>
            <a:xfrm rot="16200000">
              <a:off x="2070421" y="5156591"/>
              <a:ext cx="516488" cy="307777"/>
            </a:xfrm>
            <a:prstGeom prst="rect">
              <a:avLst/>
            </a:prstGeom>
            <a:solidFill>
              <a:schemeClr val="bg1"/>
            </a:solidFill>
          </p:spPr>
          <p:txBody>
            <a:bodyPr wrap="none" rtlCol="0">
              <a:spAutoFit/>
            </a:bodyPr>
            <a:lstStyle/>
            <a:p>
              <a:r>
                <a:rPr lang="en-IT" sz="1400" i="1" dirty="0">
                  <a:latin typeface="Cambria" panose="02040503050406030204" pitchFamily="18" charset="0"/>
                </a:rPr>
                <a:t>U</a:t>
              </a:r>
              <a:r>
                <a:rPr lang="en-IT" sz="1400" dirty="0">
                  <a:latin typeface="Cambria" panose="02040503050406030204" pitchFamily="18" charset="0"/>
                </a:rPr>
                <a:t>(</a:t>
              </a:r>
              <a:r>
                <a:rPr lang="en-IT" sz="1400" i="1" dirty="0">
                  <a:latin typeface="Cambria" panose="02040503050406030204" pitchFamily="18" charset="0"/>
                </a:rPr>
                <a:t>r</a:t>
              </a:r>
              <a:r>
                <a:rPr lang="en-IT" sz="1400" dirty="0">
                  <a:latin typeface="Cambria" panose="02040503050406030204" pitchFamily="18" charset="0"/>
                </a:rPr>
                <a:t>)</a:t>
              </a:r>
            </a:p>
          </p:txBody>
        </p:sp>
      </p:grpSp>
      <p:sp>
        <p:nvSpPr>
          <p:cNvPr id="72" name="TextBox 71">
            <a:extLst>
              <a:ext uri="{FF2B5EF4-FFF2-40B4-BE49-F238E27FC236}">
                <a16:creationId xmlns:a16="http://schemas.microsoft.com/office/drawing/2014/main" id="{FBD8F774-E813-6FEE-A64D-1BCD5ED886CF}"/>
              </a:ext>
            </a:extLst>
          </p:cNvPr>
          <p:cNvSpPr txBox="1"/>
          <p:nvPr/>
        </p:nvSpPr>
        <p:spPr>
          <a:xfrm>
            <a:off x="705296" y="4320617"/>
            <a:ext cx="1241732" cy="276999"/>
          </a:xfrm>
          <a:prstGeom prst="rect">
            <a:avLst/>
          </a:prstGeom>
          <a:noFill/>
        </p:spPr>
        <p:txBody>
          <a:bodyPr wrap="square">
            <a:spAutoFit/>
          </a:bodyPr>
          <a:lstStyle/>
          <a:p>
            <a:r>
              <a:rPr lang="en-GB" sz="1200" dirty="0">
                <a:latin typeface="Chalkboard" panose="03050602040202020205" pitchFamily="66" charset="77"/>
              </a:rPr>
              <a:t>Vertical pot</a:t>
            </a:r>
          </a:p>
        </p:txBody>
      </p:sp>
      <p:sp>
        <p:nvSpPr>
          <p:cNvPr id="74" name="TextBox 73">
            <a:extLst>
              <a:ext uri="{FF2B5EF4-FFF2-40B4-BE49-F238E27FC236}">
                <a16:creationId xmlns:a16="http://schemas.microsoft.com/office/drawing/2014/main" id="{46E27C55-7B93-B4E9-9C9F-BD86832D4A3A}"/>
              </a:ext>
            </a:extLst>
          </p:cNvPr>
          <p:cNvSpPr txBox="1"/>
          <p:nvPr/>
        </p:nvSpPr>
        <p:spPr>
          <a:xfrm>
            <a:off x="3344666" y="5063902"/>
            <a:ext cx="781950" cy="461665"/>
          </a:xfrm>
          <a:prstGeom prst="rect">
            <a:avLst/>
          </a:prstGeom>
          <a:noFill/>
        </p:spPr>
        <p:txBody>
          <a:bodyPr wrap="square">
            <a:spAutoFit/>
          </a:bodyPr>
          <a:lstStyle/>
          <a:p>
            <a:r>
              <a:rPr lang="en-GB" sz="1200" dirty="0">
                <a:latin typeface="Chalkboard" panose="03050602040202020205" pitchFamily="66" charset="77"/>
              </a:rPr>
              <a:t>lateral potential</a:t>
            </a:r>
          </a:p>
        </p:txBody>
      </p:sp>
      <p:grpSp>
        <p:nvGrpSpPr>
          <p:cNvPr id="76" name="Group 75">
            <a:extLst>
              <a:ext uri="{FF2B5EF4-FFF2-40B4-BE49-F238E27FC236}">
                <a16:creationId xmlns:a16="http://schemas.microsoft.com/office/drawing/2014/main" id="{E982812A-E987-A06E-06D7-8C7558FF4796}"/>
              </a:ext>
            </a:extLst>
          </p:cNvPr>
          <p:cNvGrpSpPr/>
          <p:nvPr/>
        </p:nvGrpSpPr>
        <p:grpSpPr>
          <a:xfrm>
            <a:off x="688723" y="4252099"/>
            <a:ext cx="1402528" cy="1216098"/>
            <a:chOff x="6341013" y="3534230"/>
            <a:chExt cx="2244515" cy="1821484"/>
          </a:xfrm>
        </p:grpSpPr>
        <p:sp>
          <p:nvSpPr>
            <p:cNvPr id="78" name="Freeform 77">
              <a:extLst>
                <a:ext uri="{FF2B5EF4-FFF2-40B4-BE49-F238E27FC236}">
                  <a16:creationId xmlns:a16="http://schemas.microsoft.com/office/drawing/2014/main" id="{963CCE58-EC23-A6A6-37CB-FAD44F212E9E}"/>
                </a:ext>
              </a:extLst>
            </p:cNvPr>
            <p:cNvSpPr/>
            <p:nvPr/>
          </p:nvSpPr>
          <p:spPr>
            <a:xfrm>
              <a:off x="6411955" y="4294215"/>
              <a:ext cx="2173573" cy="743901"/>
            </a:xfrm>
            <a:custGeom>
              <a:avLst/>
              <a:gdLst>
                <a:gd name="connsiteX0" fmla="*/ 0 w 2173573"/>
                <a:gd name="connsiteY0" fmla="*/ 0 h 2101980"/>
                <a:gd name="connsiteX1" fmla="*/ 29980 w 2173573"/>
                <a:gd name="connsiteY1" fmla="*/ 824459 h 2101980"/>
                <a:gd name="connsiteX2" fmla="*/ 59960 w 2173573"/>
                <a:gd name="connsiteY2" fmla="*/ 1648918 h 2101980"/>
                <a:gd name="connsiteX3" fmla="*/ 134911 w 2173573"/>
                <a:gd name="connsiteY3" fmla="*/ 2098623 h 2101980"/>
                <a:gd name="connsiteX4" fmla="*/ 239842 w 2173573"/>
                <a:gd name="connsiteY4" fmla="*/ 1828800 h 2101980"/>
                <a:gd name="connsiteX5" fmla="*/ 389744 w 2173573"/>
                <a:gd name="connsiteY5" fmla="*/ 1364105 h 2101980"/>
                <a:gd name="connsiteX6" fmla="*/ 569626 w 2173573"/>
                <a:gd name="connsiteY6" fmla="*/ 1109272 h 2101980"/>
                <a:gd name="connsiteX7" fmla="*/ 854439 w 2173573"/>
                <a:gd name="connsiteY7" fmla="*/ 1019331 h 2101980"/>
                <a:gd name="connsiteX8" fmla="*/ 1573967 w 2173573"/>
                <a:gd name="connsiteY8" fmla="*/ 989351 h 2101980"/>
                <a:gd name="connsiteX9" fmla="*/ 2173573 w 2173573"/>
                <a:gd name="connsiteY9" fmla="*/ 989351 h 21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573" h="2101980">
                  <a:moveTo>
                    <a:pt x="0" y="0"/>
                  </a:moveTo>
                  <a:lnTo>
                    <a:pt x="29980" y="824459"/>
                  </a:lnTo>
                  <a:cubicBezTo>
                    <a:pt x="39973" y="1099279"/>
                    <a:pt x="42472" y="1436557"/>
                    <a:pt x="59960" y="1648918"/>
                  </a:cubicBezTo>
                  <a:cubicBezTo>
                    <a:pt x="77449" y="1861279"/>
                    <a:pt x="104931" y="2068643"/>
                    <a:pt x="134911" y="2098623"/>
                  </a:cubicBezTo>
                  <a:cubicBezTo>
                    <a:pt x="164891" y="2128603"/>
                    <a:pt x="197370" y="1951220"/>
                    <a:pt x="239842" y="1828800"/>
                  </a:cubicBezTo>
                  <a:cubicBezTo>
                    <a:pt x="282314" y="1706380"/>
                    <a:pt x="334780" y="1484026"/>
                    <a:pt x="389744" y="1364105"/>
                  </a:cubicBezTo>
                  <a:cubicBezTo>
                    <a:pt x="444708" y="1244184"/>
                    <a:pt x="492177" y="1166734"/>
                    <a:pt x="569626" y="1109272"/>
                  </a:cubicBezTo>
                  <a:cubicBezTo>
                    <a:pt x="647075" y="1051810"/>
                    <a:pt x="687049" y="1039318"/>
                    <a:pt x="854439" y="1019331"/>
                  </a:cubicBezTo>
                  <a:cubicBezTo>
                    <a:pt x="1021829" y="999344"/>
                    <a:pt x="1354111" y="994348"/>
                    <a:pt x="1573967" y="989351"/>
                  </a:cubicBezTo>
                  <a:cubicBezTo>
                    <a:pt x="1793823" y="984354"/>
                    <a:pt x="1983698" y="986852"/>
                    <a:pt x="2173573" y="989351"/>
                  </a:cubicBezTo>
                </a:path>
              </a:pathLst>
            </a:custGeom>
            <a:noFill/>
            <a:ln w="19050">
              <a:solidFill>
                <a:srgbClr val="A738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9" name="Freeform 78">
              <a:extLst>
                <a:ext uri="{FF2B5EF4-FFF2-40B4-BE49-F238E27FC236}">
                  <a16:creationId xmlns:a16="http://schemas.microsoft.com/office/drawing/2014/main" id="{CB96A218-46F4-2503-88C7-F1CEA7CD1307}"/>
                </a:ext>
              </a:extLst>
            </p:cNvPr>
            <p:cNvSpPr/>
            <p:nvPr/>
          </p:nvSpPr>
          <p:spPr>
            <a:xfrm>
              <a:off x="6388308" y="3976619"/>
              <a:ext cx="2173573" cy="1379095"/>
            </a:xfrm>
            <a:custGeom>
              <a:avLst/>
              <a:gdLst>
                <a:gd name="connsiteX0" fmla="*/ 0 w 2173573"/>
                <a:gd name="connsiteY0" fmla="*/ 0 h 2101980"/>
                <a:gd name="connsiteX1" fmla="*/ 29980 w 2173573"/>
                <a:gd name="connsiteY1" fmla="*/ 824459 h 2101980"/>
                <a:gd name="connsiteX2" fmla="*/ 59960 w 2173573"/>
                <a:gd name="connsiteY2" fmla="*/ 1648918 h 2101980"/>
                <a:gd name="connsiteX3" fmla="*/ 134911 w 2173573"/>
                <a:gd name="connsiteY3" fmla="*/ 2098623 h 2101980"/>
                <a:gd name="connsiteX4" fmla="*/ 239842 w 2173573"/>
                <a:gd name="connsiteY4" fmla="*/ 1828800 h 2101980"/>
                <a:gd name="connsiteX5" fmla="*/ 389744 w 2173573"/>
                <a:gd name="connsiteY5" fmla="*/ 1364105 h 2101980"/>
                <a:gd name="connsiteX6" fmla="*/ 569626 w 2173573"/>
                <a:gd name="connsiteY6" fmla="*/ 1109272 h 2101980"/>
                <a:gd name="connsiteX7" fmla="*/ 854439 w 2173573"/>
                <a:gd name="connsiteY7" fmla="*/ 1019331 h 2101980"/>
                <a:gd name="connsiteX8" fmla="*/ 1573967 w 2173573"/>
                <a:gd name="connsiteY8" fmla="*/ 989351 h 2101980"/>
                <a:gd name="connsiteX9" fmla="*/ 2173573 w 2173573"/>
                <a:gd name="connsiteY9" fmla="*/ 989351 h 21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573" h="2101980">
                  <a:moveTo>
                    <a:pt x="0" y="0"/>
                  </a:moveTo>
                  <a:lnTo>
                    <a:pt x="29980" y="824459"/>
                  </a:lnTo>
                  <a:cubicBezTo>
                    <a:pt x="39973" y="1099279"/>
                    <a:pt x="42472" y="1436557"/>
                    <a:pt x="59960" y="1648918"/>
                  </a:cubicBezTo>
                  <a:cubicBezTo>
                    <a:pt x="77449" y="1861279"/>
                    <a:pt x="104931" y="2068643"/>
                    <a:pt x="134911" y="2098623"/>
                  </a:cubicBezTo>
                  <a:cubicBezTo>
                    <a:pt x="164891" y="2128603"/>
                    <a:pt x="197370" y="1951220"/>
                    <a:pt x="239842" y="1828800"/>
                  </a:cubicBezTo>
                  <a:cubicBezTo>
                    <a:pt x="282314" y="1706380"/>
                    <a:pt x="334780" y="1484026"/>
                    <a:pt x="389744" y="1364105"/>
                  </a:cubicBezTo>
                  <a:cubicBezTo>
                    <a:pt x="444708" y="1244184"/>
                    <a:pt x="492177" y="1166734"/>
                    <a:pt x="569626" y="1109272"/>
                  </a:cubicBezTo>
                  <a:cubicBezTo>
                    <a:pt x="647075" y="1051810"/>
                    <a:pt x="687049" y="1039318"/>
                    <a:pt x="854439" y="1019331"/>
                  </a:cubicBezTo>
                  <a:cubicBezTo>
                    <a:pt x="1021829" y="999344"/>
                    <a:pt x="1354111" y="994348"/>
                    <a:pt x="1573967" y="989351"/>
                  </a:cubicBezTo>
                  <a:cubicBezTo>
                    <a:pt x="1793823" y="984354"/>
                    <a:pt x="1983698" y="986852"/>
                    <a:pt x="2173573" y="989351"/>
                  </a:cubicBez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0" name="Freeform 79">
              <a:extLst>
                <a:ext uri="{FF2B5EF4-FFF2-40B4-BE49-F238E27FC236}">
                  <a16:creationId xmlns:a16="http://schemas.microsoft.com/office/drawing/2014/main" id="{6CFC9997-8C95-1077-1CB8-2069449A8504}"/>
                </a:ext>
              </a:extLst>
            </p:cNvPr>
            <p:cNvSpPr/>
            <p:nvPr/>
          </p:nvSpPr>
          <p:spPr>
            <a:xfrm>
              <a:off x="6388307" y="4459013"/>
              <a:ext cx="2173573" cy="354344"/>
            </a:xfrm>
            <a:custGeom>
              <a:avLst/>
              <a:gdLst>
                <a:gd name="connsiteX0" fmla="*/ 0 w 2173573"/>
                <a:gd name="connsiteY0" fmla="*/ 0 h 2101980"/>
                <a:gd name="connsiteX1" fmla="*/ 29980 w 2173573"/>
                <a:gd name="connsiteY1" fmla="*/ 824459 h 2101980"/>
                <a:gd name="connsiteX2" fmla="*/ 59960 w 2173573"/>
                <a:gd name="connsiteY2" fmla="*/ 1648918 h 2101980"/>
                <a:gd name="connsiteX3" fmla="*/ 134911 w 2173573"/>
                <a:gd name="connsiteY3" fmla="*/ 2098623 h 2101980"/>
                <a:gd name="connsiteX4" fmla="*/ 239842 w 2173573"/>
                <a:gd name="connsiteY4" fmla="*/ 1828800 h 2101980"/>
                <a:gd name="connsiteX5" fmla="*/ 389744 w 2173573"/>
                <a:gd name="connsiteY5" fmla="*/ 1364105 h 2101980"/>
                <a:gd name="connsiteX6" fmla="*/ 569626 w 2173573"/>
                <a:gd name="connsiteY6" fmla="*/ 1109272 h 2101980"/>
                <a:gd name="connsiteX7" fmla="*/ 854439 w 2173573"/>
                <a:gd name="connsiteY7" fmla="*/ 1019331 h 2101980"/>
                <a:gd name="connsiteX8" fmla="*/ 1573967 w 2173573"/>
                <a:gd name="connsiteY8" fmla="*/ 989351 h 2101980"/>
                <a:gd name="connsiteX9" fmla="*/ 2173573 w 2173573"/>
                <a:gd name="connsiteY9" fmla="*/ 989351 h 21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573" h="2101980">
                  <a:moveTo>
                    <a:pt x="0" y="0"/>
                  </a:moveTo>
                  <a:lnTo>
                    <a:pt x="29980" y="824459"/>
                  </a:lnTo>
                  <a:cubicBezTo>
                    <a:pt x="39973" y="1099279"/>
                    <a:pt x="42472" y="1436557"/>
                    <a:pt x="59960" y="1648918"/>
                  </a:cubicBezTo>
                  <a:cubicBezTo>
                    <a:pt x="77449" y="1861279"/>
                    <a:pt x="104931" y="2068643"/>
                    <a:pt x="134911" y="2098623"/>
                  </a:cubicBezTo>
                  <a:cubicBezTo>
                    <a:pt x="164891" y="2128603"/>
                    <a:pt x="197370" y="1951220"/>
                    <a:pt x="239842" y="1828800"/>
                  </a:cubicBezTo>
                  <a:cubicBezTo>
                    <a:pt x="282314" y="1706380"/>
                    <a:pt x="334780" y="1484026"/>
                    <a:pt x="389744" y="1364105"/>
                  </a:cubicBezTo>
                  <a:cubicBezTo>
                    <a:pt x="444708" y="1244184"/>
                    <a:pt x="492177" y="1166734"/>
                    <a:pt x="569626" y="1109272"/>
                  </a:cubicBezTo>
                  <a:cubicBezTo>
                    <a:pt x="647075" y="1051810"/>
                    <a:pt x="687049" y="1039318"/>
                    <a:pt x="854439" y="1019331"/>
                  </a:cubicBezTo>
                  <a:cubicBezTo>
                    <a:pt x="1021829" y="999344"/>
                    <a:pt x="1354111" y="994348"/>
                    <a:pt x="1573967" y="989351"/>
                  </a:cubicBezTo>
                  <a:cubicBezTo>
                    <a:pt x="1793823" y="984354"/>
                    <a:pt x="1983698" y="986852"/>
                    <a:pt x="2173573" y="989351"/>
                  </a:cubicBez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1" name="Freeform 80">
              <a:extLst>
                <a:ext uri="{FF2B5EF4-FFF2-40B4-BE49-F238E27FC236}">
                  <a16:creationId xmlns:a16="http://schemas.microsoft.com/office/drawing/2014/main" id="{6A651432-9404-1A10-88F1-7484598A110B}"/>
                </a:ext>
              </a:extLst>
            </p:cNvPr>
            <p:cNvSpPr/>
            <p:nvPr/>
          </p:nvSpPr>
          <p:spPr>
            <a:xfrm>
              <a:off x="6341013" y="3534230"/>
              <a:ext cx="2218545" cy="1208376"/>
            </a:xfrm>
            <a:custGeom>
              <a:avLst/>
              <a:gdLst>
                <a:gd name="connsiteX0" fmla="*/ 0 w 2218545"/>
                <a:gd name="connsiteY0" fmla="*/ 0 h 767381"/>
                <a:gd name="connsiteX1" fmla="*/ 104931 w 2218545"/>
                <a:gd name="connsiteY1" fmla="*/ 704538 h 767381"/>
                <a:gd name="connsiteX2" fmla="*/ 284813 w 2218545"/>
                <a:gd name="connsiteY2" fmla="*/ 719528 h 767381"/>
                <a:gd name="connsiteX3" fmla="*/ 479686 w 2218545"/>
                <a:gd name="connsiteY3" fmla="*/ 584617 h 767381"/>
                <a:gd name="connsiteX4" fmla="*/ 659568 w 2218545"/>
                <a:gd name="connsiteY4" fmla="*/ 599607 h 767381"/>
                <a:gd name="connsiteX5" fmla="*/ 899410 w 2218545"/>
                <a:gd name="connsiteY5" fmla="*/ 644577 h 767381"/>
                <a:gd name="connsiteX6" fmla="*/ 2218545 w 2218545"/>
                <a:gd name="connsiteY6" fmla="*/ 674557 h 76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8545" h="767381">
                  <a:moveTo>
                    <a:pt x="0" y="0"/>
                  </a:moveTo>
                  <a:cubicBezTo>
                    <a:pt x="28731" y="292308"/>
                    <a:pt x="57462" y="584617"/>
                    <a:pt x="104931" y="704538"/>
                  </a:cubicBezTo>
                  <a:cubicBezTo>
                    <a:pt x="152400" y="824459"/>
                    <a:pt x="222354" y="739515"/>
                    <a:pt x="284813" y="719528"/>
                  </a:cubicBezTo>
                  <a:cubicBezTo>
                    <a:pt x="347272" y="699541"/>
                    <a:pt x="417227" y="604604"/>
                    <a:pt x="479686" y="584617"/>
                  </a:cubicBezTo>
                  <a:cubicBezTo>
                    <a:pt x="542145" y="564630"/>
                    <a:pt x="589614" y="589614"/>
                    <a:pt x="659568" y="599607"/>
                  </a:cubicBezTo>
                  <a:cubicBezTo>
                    <a:pt x="729522" y="609600"/>
                    <a:pt x="639581" y="632085"/>
                    <a:pt x="899410" y="644577"/>
                  </a:cubicBezTo>
                  <a:cubicBezTo>
                    <a:pt x="1159239" y="657069"/>
                    <a:pt x="1688892" y="665813"/>
                    <a:pt x="2218545" y="674557"/>
                  </a:cubicBez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sp>
        <p:nvSpPr>
          <p:cNvPr id="86" name="TextBox 85">
            <a:extLst>
              <a:ext uri="{FF2B5EF4-FFF2-40B4-BE49-F238E27FC236}">
                <a16:creationId xmlns:a16="http://schemas.microsoft.com/office/drawing/2014/main" id="{A9E1B555-4440-2EA8-A5D9-E1CE24C715ED}"/>
              </a:ext>
            </a:extLst>
          </p:cNvPr>
          <p:cNvSpPr txBox="1"/>
          <p:nvPr/>
        </p:nvSpPr>
        <p:spPr>
          <a:xfrm>
            <a:off x="5510159" y="1521831"/>
            <a:ext cx="2101601" cy="369332"/>
          </a:xfrm>
          <a:prstGeom prst="rect">
            <a:avLst/>
          </a:prstGeom>
          <a:noFill/>
        </p:spPr>
        <p:txBody>
          <a:bodyPr wrap="none" rtlCol="0">
            <a:spAutoFit/>
          </a:bodyPr>
          <a:lstStyle/>
          <a:p>
            <a:r>
              <a:rPr lang="en-IT" b="1" dirty="0">
                <a:solidFill>
                  <a:schemeClr val="accent5">
                    <a:lumMod val="75000"/>
                  </a:schemeClr>
                </a:solidFill>
                <a:latin typeface="Chalkboard" panose="03050602040202020205" pitchFamily="66" charset="77"/>
              </a:rPr>
              <a:t>Just after decay:</a:t>
            </a:r>
          </a:p>
        </p:txBody>
      </p:sp>
      <p:sp>
        <p:nvSpPr>
          <p:cNvPr id="87" name="TextBox 86">
            <a:extLst>
              <a:ext uri="{FF2B5EF4-FFF2-40B4-BE49-F238E27FC236}">
                <a16:creationId xmlns:a16="http://schemas.microsoft.com/office/drawing/2014/main" id="{817F5952-5D7A-A0C7-FEF7-412A68A34440}"/>
              </a:ext>
            </a:extLst>
          </p:cNvPr>
          <p:cNvSpPr txBox="1"/>
          <p:nvPr/>
        </p:nvSpPr>
        <p:spPr>
          <a:xfrm>
            <a:off x="8235229" y="2302829"/>
            <a:ext cx="3908258" cy="1815882"/>
          </a:xfrm>
          <a:prstGeom prst="rect">
            <a:avLst/>
          </a:prstGeom>
          <a:noFill/>
        </p:spPr>
        <p:txBody>
          <a:bodyPr wrap="square" rtlCol="0">
            <a:spAutoFit/>
          </a:bodyPr>
          <a:lstStyle/>
          <a:p>
            <a:endParaRPr lang="en-IT" sz="1600" b="1" dirty="0">
              <a:solidFill>
                <a:srgbClr val="0070C0"/>
              </a:solidFill>
              <a:latin typeface="Chalkboard" panose="03050602040202020205" pitchFamily="66" charset="77"/>
            </a:endParaRPr>
          </a:p>
          <a:p>
            <a:pPr marL="342900" indent="-342900">
              <a:buClr>
                <a:srgbClr val="038AFD"/>
              </a:buClr>
              <a:buFont typeface="Wingdings" pitchFamily="2" charset="2"/>
              <a:buChar char="ü"/>
            </a:pPr>
            <a:r>
              <a:rPr lang="en-IT" sz="1600" b="1" baseline="30000" dirty="0">
                <a:solidFill>
                  <a:schemeClr val="accent2">
                    <a:lumMod val="75000"/>
                  </a:schemeClr>
                </a:solidFill>
                <a:latin typeface="Chalkboard" panose="03050602040202020205" pitchFamily="66" charset="77"/>
              </a:rPr>
              <a:t>3</a:t>
            </a:r>
            <a:r>
              <a:rPr lang="en-IT" sz="1600" b="1" dirty="0">
                <a:solidFill>
                  <a:schemeClr val="accent2">
                    <a:lumMod val="75000"/>
                  </a:schemeClr>
                </a:solidFill>
                <a:latin typeface="Chalkboard" panose="03050602040202020205" pitchFamily="66" charset="77"/>
              </a:rPr>
              <a:t>H </a:t>
            </a:r>
            <a:r>
              <a:rPr lang="en-IT" sz="1600" b="1" dirty="0">
                <a:latin typeface="Chalkboard" panose="03050602040202020205" pitchFamily="66" charset="77"/>
              </a:rPr>
              <a:t>becomes </a:t>
            </a:r>
            <a:r>
              <a:rPr lang="en-IT" sz="1600" b="1" dirty="0">
                <a:solidFill>
                  <a:srgbClr val="FF0000"/>
                </a:solidFill>
                <a:latin typeface="Chalkboard" panose="03050602040202020205" pitchFamily="66" charset="77"/>
              </a:rPr>
              <a:t>He</a:t>
            </a:r>
            <a:r>
              <a:rPr lang="en-IT" sz="1600" b="1" baseline="30000" dirty="0">
                <a:solidFill>
                  <a:srgbClr val="FF0000"/>
                </a:solidFill>
                <a:latin typeface="Chalkboard" panose="03050602040202020205" pitchFamily="66" charset="77"/>
              </a:rPr>
              <a:t>+</a:t>
            </a:r>
            <a:r>
              <a:rPr lang="en-IT" sz="1600" b="1" dirty="0">
                <a:solidFill>
                  <a:srgbClr val="FF0000"/>
                </a:solidFill>
                <a:latin typeface="Chalkboard" panose="03050602040202020205" pitchFamily="66" charset="77"/>
              </a:rPr>
              <a:t> </a:t>
            </a:r>
            <a:r>
              <a:rPr lang="en-IT" sz="1600" dirty="0">
                <a:latin typeface="Chalkboard" panose="03050602040202020205" pitchFamily="66" charset="77"/>
              </a:rPr>
              <a:t>and the electronic structure has not time to rearrange</a:t>
            </a:r>
          </a:p>
          <a:p>
            <a:pPr marL="342900" indent="-342900">
              <a:buClr>
                <a:srgbClr val="038AFD"/>
              </a:buClr>
              <a:buFont typeface="Wingdings" pitchFamily="2" charset="2"/>
              <a:buChar char="Ø"/>
            </a:pPr>
            <a:r>
              <a:rPr lang="en-IT" sz="1600" b="1" dirty="0">
                <a:latin typeface="Chalkboard" panose="03050602040202020205" pitchFamily="66" charset="77"/>
              </a:rPr>
              <a:t>Sudden </a:t>
            </a:r>
            <a:r>
              <a:rPr lang="en-IT" sz="1600" b="1" dirty="0">
                <a:solidFill>
                  <a:srgbClr val="A738AB"/>
                </a:solidFill>
                <a:latin typeface="Chalkboard" panose="03050602040202020205" pitchFamily="66" charset="77"/>
              </a:rPr>
              <a:t>approximation</a:t>
            </a:r>
            <a:r>
              <a:rPr lang="en-IT" sz="1600" dirty="0">
                <a:latin typeface="Chalkboard" panose="03050602040202020205" pitchFamily="66" charset="77"/>
              </a:rPr>
              <a:t>: U(z) evaluated with </a:t>
            </a:r>
            <a:r>
              <a:rPr lang="en-IT" sz="1600" i="1" dirty="0">
                <a:solidFill>
                  <a:schemeClr val="accent2">
                    <a:lumMod val="75000"/>
                  </a:schemeClr>
                </a:solidFill>
                <a:latin typeface="Cambria" panose="02040503050406030204" pitchFamily="18" charset="0"/>
              </a:rPr>
              <a:t>n</a:t>
            </a:r>
            <a:r>
              <a:rPr lang="en-IT" sz="1600" dirty="0">
                <a:solidFill>
                  <a:schemeClr val="accent2">
                    <a:lumMod val="75000"/>
                  </a:schemeClr>
                </a:solidFill>
                <a:latin typeface="Cambria" panose="02040503050406030204" pitchFamily="18" charset="0"/>
              </a:rPr>
              <a:t>(</a:t>
            </a:r>
            <a:r>
              <a:rPr lang="en-IT" sz="1600" b="1" dirty="0">
                <a:solidFill>
                  <a:schemeClr val="accent2">
                    <a:lumMod val="75000"/>
                  </a:schemeClr>
                </a:solidFill>
                <a:latin typeface="Cambria" panose="02040503050406030204" pitchFamily="18" charset="0"/>
              </a:rPr>
              <a:t>r</a:t>
            </a:r>
            <a:r>
              <a:rPr lang="en-IT" sz="1600" dirty="0">
                <a:solidFill>
                  <a:schemeClr val="accent2">
                    <a:lumMod val="75000"/>
                  </a:schemeClr>
                </a:solidFill>
                <a:latin typeface="Cambria" panose="02040503050406030204" pitchFamily="18" charset="0"/>
              </a:rPr>
              <a:t>) </a:t>
            </a:r>
            <a:r>
              <a:rPr lang="en-IT" sz="1600" dirty="0">
                <a:latin typeface="Chalkboard" panose="03050602040202020205" pitchFamily="66" charset="77"/>
              </a:rPr>
              <a:t>frozen at the configuration with</a:t>
            </a:r>
            <a:r>
              <a:rPr lang="en-IT" sz="1600" dirty="0">
                <a:solidFill>
                  <a:schemeClr val="accent2">
                    <a:lumMod val="75000"/>
                  </a:schemeClr>
                </a:solidFill>
                <a:latin typeface="Chalkboard" panose="03050602040202020205" pitchFamily="66" charset="77"/>
              </a:rPr>
              <a:t> T</a:t>
            </a:r>
          </a:p>
          <a:p>
            <a:pPr marL="342900" indent="-342900">
              <a:buClr>
                <a:srgbClr val="038AFD"/>
              </a:buClr>
              <a:buFont typeface="Wingdings" pitchFamily="2" charset="2"/>
              <a:buChar char="Ø"/>
            </a:pPr>
            <a:r>
              <a:rPr lang="en-IT" sz="1600" dirty="0">
                <a:latin typeface="Chalkboard" panose="03050602040202020205" pitchFamily="66" charset="77"/>
              </a:rPr>
              <a:t>The potential is </a:t>
            </a:r>
            <a:r>
              <a:rPr lang="en-IT" sz="1600" dirty="0">
                <a:solidFill>
                  <a:srgbClr val="FF0000"/>
                </a:solidFill>
                <a:latin typeface="Chalkboard" panose="03050602040202020205" pitchFamily="66" charset="77"/>
              </a:rPr>
              <a:t>strognly attractive</a:t>
            </a:r>
          </a:p>
        </p:txBody>
      </p:sp>
      <p:sp>
        <p:nvSpPr>
          <p:cNvPr id="67" name="TextBox 66">
            <a:extLst>
              <a:ext uri="{FF2B5EF4-FFF2-40B4-BE49-F238E27FC236}">
                <a16:creationId xmlns:a16="http://schemas.microsoft.com/office/drawing/2014/main" id="{9126D449-D6FF-7CAA-92D2-78CDC5006EE6}"/>
              </a:ext>
            </a:extLst>
          </p:cNvPr>
          <p:cNvSpPr txBox="1"/>
          <p:nvPr/>
        </p:nvSpPr>
        <p:spPr>
          <a:xfrm rot="16200000">
            <a:off x="33275" y="5103252"/>
            <a:ext cx="518364" cy="307777"/>
          </a:xfrm>
          <a:prstGeom prst="rect">
            <a:avLst/>
          </a:prstGeom>
          <a:solidFill>
            <a:schemeClr val="bg1"/>
          </a:solidFill>
        </p:spPr>
        <p:txBody>
          <a:bodyPr wrap="square" rtlCol="0">
            <a:spAutoFit/>
          </a:bodyPr>
          <a:lstStyle/>
          <a:p>
            <a:r>
              <a:rPr lang="en-IT" sz="1400" i="1" dirty="0">
                <a:latin typeface="Cambria" panose="02040503050406030204" pitchFamily="18" charset="0"/>
              </a:rPr>
              <a:t>U</a:t>
            </a:r>
            <a:r>
              <a:rPr lang="en-IT" sz="1400" dirty="0">
                <a:latin typeface="Cambria" panose="02040503050406030204" pitchFamily="18" charset="0"/>
              </a:rPr>
              <a:t>(</a:t>
            </a:r>
            <a:r>
              <a:rPr lang="en-IT" sz="1400" i="1" dirty="0">
                <a:latin typeface="Cambria" panose="02040503050406030204" pitchFamily="18" charset="0"/>
              </a:rPr>
              <a:t>z</a:t>
            </a:r>
            <a:r>
              <a:rPr lang="en-IT" sz="1400" dirty="0">
                <a:latin typeface="Cambria" panose="02040503050406030204" pitchFamily="18" charset="0"/>
              </a:rPr>
              <a:t>)</a:t>
            </a:r>
          </a:p>
        </p:txBody>
      </p:sp>
      <p:grpSp>
        <p:nvGrpSpPr>
          <p:cNvPr id="98" name="Group 97">
            <a:extLst>
              <a:ext uri="{FF2B5EF4-FFF2-40B4-BE49-F238E27FC236}">
                <a16:creationId xmlns:a16="http://schemas.microsoft.com/office/drawing/2014/main" id="{22553599-A200-7005-EF96-6FE150695F29}"/>
              </a:ext>
            </a:extLst>
          </p:cNvPr>
          <p:cNvGrpSpPr/>
          <p:nvPr/>
        </p:nvGrpSpPr>
        <p:grpSpPr>
          <a:xfrm>
            <a:off x="5599868" y="1901732"/>
            <a:ext cx="2511395" cy="2296998"/>
            <a:chOff x="5613091" y="2191122"/>
            <a:chExt cx="3011146" cy="2767678"/>
          </a:xfrm>
        </p:grpSpPr>
        <p:pic>
          <p:nvPicPr>
            <p:cNvPr id="88" name="Picture 87" descr="A graph on a black background&#10;&#10;Description automatically generated">
              <a:extLst>
                <a:ext uri="{FF2B5EF4-FFF2-40B4-BE49-F238E27FC236}">
                  <a16:creationId xmlns:a16="http://schemas.microsoft.com/office/drawing/2014/main" id="{959D6071-20F7-CEC0-31E0-27F955CE2D4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6442"/>
                      </a14:imgEffect>
                    </a14:imgLayer>
                  </a14:imgProps>
                </a:ext>
              </a:extLst>
            </a:blip>
            <a:stretch>
              <a:fillRect/>
            </a:stretch>
          </p:blipFill>
          <p:spPr>
            <a:xfrm>
              <a:off x="5671187" y="2191122"/>
              <a:ext cx="2953050" cy="2767678"/>
            </a:xfrm>
            <a:prstGeom prst="rect">
              <a:avLst/>
            </a:prstGeom>
          </p:spPr>
        </p:pic>
        <p:sp>
          <p:nvSpPr>
            <p:cNvPr id="89" name="TextBox 88">
              <a:extLst>
                <a:ext uri="{FF2B5EF4-FFF2-40B4-BE49-F238E27FC236}">
                  <a16:creationId xmlns:a16="http://schemas.microsoft.com/office/drawing/2014/main" id="{79B3046F-7070-9841-578D-09A49FA3E58A}"/>
                </a:ext>
              </a:extLst>
            </p:cNvPr>
            <p:cNvSpPr txBox="1"/>
            <p:nvPr/>
          </p:nvSpPr>
          <p:spPr>
            <a:xfrm rot="16200000">
              <a:off x="5448085" y="3718470"/>
              <a:ext cx="635667" cy="305655"/>
            </a:xfrm>
            <a:prstGeom prst="rect">
              <a:avLst/>
            </a:prstGeom>
            <a:solidFill>
              <a:schemeClr val="bg1"/>
            </a:solidFill>
          </p:spPr>
          <p:txBody>
            <a:bodyPr wrap="square" rtlCol="0">
              <a:spAutoFit/>
            </a:bodyPr>
            <a:lstStyle/>
            <a:p>
              <a:r>
                <a:rPr lang="en-IT" sz="1200" i="1" dirty="0">
                  <a:latin typeface="Cambria" panose="02040503050406030204" pitchFamily="18" charset="0"/>
                </a:rPr>
                <a:t>U</a:t>
              </a:r>
              <a:r>
                <a:rPr lang="en-IT" sz="1200" dirty="0">
                  <a:latin typeface="Cambria" panose="02040503050406030204" pitchFamily="18" charset="0"/>
                </a:rPr>
                <a:t>(</a:t>
              </a:r>
              <a:r>
                <a:rPr lang="en-IT" sz="1200" i="1" dirty="0">
                  <a:latin typeface="Cambria" panose="02040503050406030204" pitchFamily="18" charset="0"/>
                </a:rPr>
                <a:t>z</a:t>
              </a:r>
              <a:r>
                <a:rPr lang="en-IT" sz="1200" dirty="0">
                  <a:latin typeface="Cambria" panose="02040503050406030204" pitchFamily="18" charset="0"/>
                </a:rPr>
                <a:t>)</a:t>
              </a:r>
            </a:p>
          </p:txBody>
        </p:sp>
        <p:sp>
          <p:nvSpPr>
            <p:cNvPr id="93" name="TextBox 92">
              <a:extLst>
                <a:ext uri="{FF2B5EF4-FFF2-40B4-BE49-F238E27FC236}">
                  <a16:creationId xmlns:a16="http://schemas.microsoft.com/office/drawing/2014/main" id="{C526A9CA-1724-224E-1E60-EDC83C906BEE}"/>
                </a:ext>
              </a:extLst>
            </p:cNvPr>
            <p:cNvSpPr txBox="1"/>
            <p:nvPr/>
          </p:nvSpPr>
          <p:spPr>
            <a:xfrm>
              <a:off x="6117099" y="2449826"/>
              <a:ext cx="949693" cy="738664"/>
            </a:xfrm>
            <a:prstGeom prst="rect">
              <a:avLst/>
            </a:prstGeom>
            <a:noFill/>
          </p:spPr>
          <p:txBody>
            <a:bodyPr wrap="square" rtlCol="0">
              <a:spAutoFit/>
            </a:bodyPr>
            <a:lstStyle/>
            <a:p>
              <a:r>
                <a:rPr lang="en-IT" sz="1200" dirty="0">
                  <a:solidFill>
                    <a:srgbClr val="FF0000"/>
                  </a:solidFill>
                  <a:latin typeface="Chalkboard" panose="03050602040202020205" pitchFamily="66" charset="77"/>
                </a:rPr>
                <a:t>He+</a:t>
              </a:r>
            </a:p>
            <a:p>
              <a:r>
                <a:rPr lang="en-IT" sz="1200" dirty="0">
                  <a:solidFill>
                    <a:srgbClr val="FF0000"/>
                  </a:solidFill>
                  <a:latin typeface="Chalkboard" panose="03050602040202020205" pitchFamily="66" charset="77"/>
                </a:rPr>
                <a:t>(sudden approx)</a:t>
              </a:r>
            </a:p>
          </p:txBody>
        </p:sp>
        <p:sp>
          <p:nvSpPr>
            <p:cNvPr id="97" name="TextBox 96">
              <a:extLst>
                <a:ext uri="{FF2B5EF4-FFF2-40B4-BE49-F238E27FC236}">
                  <a16:creationId xmlns:a16="http://schemas.microsoft.com/office/drawing/2014/main" id="{099132AF-2D07-31D6-4350-7B77353BD6B8}"/>
                </a:ext>
              </a:extLst>
            </p:cNvPr>
            <p:cNvSpPr txBox="1"/>
            <p:nvPr/>
          </p:nvSpPr>
          <p:spPr>
            <a:xfrm>
              <a:off x="7282513" y="4016098"/>
              <a:ext cx="949693" cy="314471"/>
            </a:xfrm>
            <a:prstGeom prst="rect">
              <a:avLst/>
            </a:prstGeom>
            <a:noFill/>
          </p:spPr>
          <p:txBody>
            <a:bodyPr wrap="square" rtlCol="0">
              <a:spAutoFit/>
            </a:bodyPr>
            <a:lstStyle/>
            <a:p>
              <a:r>
                <a:rPr lang="en-IT" sz="1200" dirty="0">
                  <a:latin typeface="Chalkboard" panose="03050602040202020205" pitchFamily="66" charset="77"/>
                </a:rPr>
                <a:t>T BO</a:t>
              </a:r>
            </a:p>
          </p:txBody>
        </p:sp>
      </p:grpSp>
      <p:sp>
        <p:nvSpPr>
          <p:cNvPr id="105" name="Rectangle 104">
            <a:extLst>
              <a:ext uri="{FF2B5EF4-FFF2-40B4-BE49-F238E27FC236}">
                <a16:creationId xmlns:a16="http://schemas.microsoft.com/office/drawing/2014/main" id="{6F79526D-6EA7-E66F-7D16-B190A7AD4A20}"/>
              </a:ext>
            </a:extLst>
          </p:cNvPr>
          <p:cNvSpPr/>
          <p:nvPr/>
        </p:nvSpPr>
        <p:spPr>
          <a:xfrm>
            <a:off x="157816" y="1792231"/>
            <a:ext cx="5062758" cy="828892"/>
          </a:xfrm>
          <a:prstGeom prst="rect">
            <a:avLst/>
          </a:prstGeom>
          <a:solidFill>
            <a:srgbClr val="FFFF00">
              <a:alpha val="270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125" name="Group 124">
            <a:extLst>
              <a:ext uri="{FF2B5EF4-FFF2-40B4-BE49-F238E27FC236}">
                <a16:creationId xmlns:a16="http://schemas.microsoft.com/office/drawing/2014/main" id="{CB3F10A8-4426-4AFF-0C8F-D7734D8EA0CC}"/>
              </a:ext>
            </a:extLst>
          </p:cNvPr>
          <p:cNvGrpSpPr/>
          <p:nvPr/>
        </p:nvGrpSpPr>
        <p:grpSpPr>
          <a:xfrm>
            <a:off x="5599867" y="4367047"/>
            <a:ext cx="2338168" cy="2189492"/>
            <a:chOff x="5613494" y="4351268"/>
            <a:chExt cx="2338168" cy="2189492"/>
          </a:xfrm>
        </p:grpSpPr>
        <p:grpSp>
          <p:nvGrpSpPr>
            <p:cNvPr id="114" name="Group 113">
              <a:extLst>
                <a:ext uri="{FF2B5EF4-FFF2-40B4-BE49-F238E27FC236}">
                  <a16:creationId xmlns:a16="http://schemas.microsoft.com/office/drawing/2014/main" id="{AE7846CA-23C3-BF9F-D774-21D428CC333E}"/>
                </a:ext>
              </a:extLst>
            </p:cNvPr>
            <p:cNvGrpSpPr/>
            <p:nvPr/>
          </p:nvGrpSpPr>
          <p:grpSpPr>
            <a:xfrm>
              <a:off x="5727330" y="4351268"/>
              <a:ext cx="2224332" cy="2189492"/>
              <a:chOff x="9031458" y="2295946"/>
              <a:chExt cx="3160542" cy="3177210"/>
            </a:xfrm>
          </p:grpSpPr>
          <p:pic>
            <p:nvPicPr>
              <p:cNvPr id="115" name="Picture 114">
                <a:extLst>
                  <a:ext uri="{FF2B5EF4-FFF2-40B4-BE49-F238E27FC236}">
                    <a16:creationId xmlns:a16="http://schemas.microsoft.com/office/drawing/2014/main" id="{ACE782CC-7DD8-4957-C713-54EF52914DEA}"/>
                  </a:ext>
                </a:extLst>
              </p:cNvPr>
              <p:cNvPicPr>
                <a:picLocks noChangeAspect="1"/>
              </p:cNvPicPr>
              <p:nvPr/>
            </p:nvPicPr>
            <p:blipFill>
              <a:blip r:embed="rId9"/>
              <a:srcRect l="1872" t="10217" r="3367" b="16172"/>
              <a:stretch/>
            </p:blipFill>
            <p:spPr>
              <a:xfrm>
                <a:off x="9031458" y="2295946"/>
                <a:ext cx="3160542" cy="3177210"/>
              </a:xfrm>
              <a:prstGeom prst="rect">
                <a:avLst/>
              </a:prstGeom>
            </p:spPr>
          </p:pic>
          <p:sp>
            <p:nvSpPr>
              <p:cNvPr id="119" name="Freeform 118">
                <a:extLst>
                  <a:ext uri="{FF2B5EF4-FFF2-40B4-BE49-F238E27FC236}">
                    <a16:creationId xmlns:a16="http://schemas.microsoft.com/office/drawing/2014/main" id="{1AF66EFC-60BD-D6B6-4F8F-1288FA4414C8}"/>
                  </a:ext>
                </a:extLst>
              </p:cNvPr>
              <p:cNvSpPr/>
              <p:nvPr/>
            </p:nvSpPr>
            <p:spPr>
              <a:xfrm>
                <a:off x="9748911" y="2475913"/>
                <a:ext cx="1477107" cy="2011680"/>
              </a:xfrm>
              <a:custGeom>
                <a:avLst/>
                <a:gdLst>
                  <a:gd name="connsiteX0" fmla="*/ 0 w 1477107"/>
                  <a:gd name="connsiteY0" fmla="*/ 0 h 2011680"/>
                  <a:gd name="connsiteX1" fmla="*/ 211015 w 1477107"/>
                  <a:gd name="connsiteY1" fmla="*/ 1111348 h 2011680"/>
                  <a:gd name="connsiteX2" fmla="*/ 379827 w 1477107"/>
                  <a:gd name="connsiteY2" fmla="*/ 1491175 h 2011680"/>
                  <a:gd name="connsiteX3" fmla="*/ 590843 w 1477107"/>
                  <a:gd name="connsiteY3" fmla="*/ 1758461 h 2011680"/>
                  <a:gd name="connsiteX4" fmla="*/ 914400 w 1477107"/>
                  <a:gd name="connsiteY4" fmla="*/ 1969477 h 2011680"/>
                  <a:gd name="connsiteX5" fmla="*/ 1378634 w 1477107"/>
                  <a:gd name="connsiteY5" fmla="*/ 1997612 h 2011680"/>
                  <a:gd name="connsiteX6" fmla="*/ 1477107 w 1477107"/>
                  <a:gd name="connsiteY6" fmla="*/ 201168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7" h="2011680">
                    <a:moveTo>
                      <a:pt x="0" y="0"/>
                    </a:moveTo>
                    <a:cubicBezTo>
                      <a:pt x="73855" y="431409"/>
                      <a:pt x="147711" y="862819"/>
                      <a:pt x="211015" y="1111348"/>
                    </a:cubicBezTo>
                    <a:cubicBezTo>
                      <a:pt x="274320" y="1359877"/>
                      <a:pt x="316522" y="1383323"/>
                      <a:pt x="379827" y="1491175"/>
                    </a:cubicBezTo>
                    <a:cubicBezTo>
                      <a:pt x="443132" y="1599027"/>
                      <a:pt x="501748" y="1678744"/>
                      <a:pt x="590843" y="1758461"/>
                    </a:cubicBezTo>
                    <a:cubicBezTo>
                      <a:pt x="679938" y="1838178"/>
                      <a:pt x="783101" y="1929618"/>
                      <a:pt x="914400" y="1969477"/>
                    </a:cubicBezTo>
                    <a:cubicBezTo>
                      <a:pt x="1045699" y="2009336"/>
                      <a:pt x="1284850" y="1990578"/>
                      <a:pt x="1378634" y="1997612"/>
                    </a:cubicBezTo>
                    <a:cubicBezTo>
                      <a:pt x="1472419" y="2004646"/>
                      <a:pt x="1474763" y="2008163"/>
                      <a:pt x="1477107" y="201168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20" name="Freeform 119">
              <a:extLst>
                <a:ext uri="{FF2B5EF4-FFF2-40B4-BE49-F238E27FC236}">
                  <a16:creationId xmlns:a16="http://schemas.microsoft.com/office/drawing/2014/main" id="{3172F1C5-D7CC-E7D3-714A-95F2BF240A39}"/>
                </a:ext>
              </a:extLst>
            </p:cNvPr>
            <p:cNvSpPr/>
            <p:nvPr/>
          </p:nvSpPr>
          <p:spPr>
            <a:xfrm>
              <a:off x="6227545" y="4475747"/>
              <a:ext cx="1520792" cy="1395664"/>
            </a:xfrm>
            <a:custGeom>
              <a:avLst/>
              <a:gdLst>
                <a:gd name="connsiteX0" fmla="*/ 0 w 1520792"/>
                <a:gd name="connsiteY0" fmla="*/ 0 h 1395664"/>
                <a:gd name="connsiteX1" fmla="*/ 96253 w 1520792"/>
                <a:gd name="connsiteY1" fmla="*/ 519765 h 1395664"/>
                <a:gd name="connsiteX2" fmla="*/ 211756 w 1520792"/>
                <a:gd name="connsiteY2" fmla="*/ 943276 h 1395664"/>
                <a:gd name="connsiteX3" fmla="*/ 394636 w 1520792"/>
                <a:gd name="connsiteY3" fmla="*/ 1183908 h 1395664"/>
                <a:gd name="connsiteX4" fmla="*/ 635268 w 1520792"/>
                <a:gd name="connsiteY4" fmla="*/ 1357162 h 1395664"/>
                <a:gd name="connsiteX5" fmla="*/ 866274 w 1520792"/>
                <a:gd name="connsiteY5" fmla="*/ 1376413 h 1395664"/>
                <a:gd name="connsiteX6" fmla="*/ 1106906 w 1520792"/>
                <a:gd name="connsiteY6" fmla="*/ 1386038 h 1395664"/>
                <a:gd name="connsiteX7" fmla="*/ 1520792 w 1520792"/>
                <a:gd name="connsiteY7" fmla="*/ 1395664 h 139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792" h="1395664">
                  <a:moveTo>
                    <a:pt x="0" y="0"/>
                  </a:moveTo>
                  <a:cubicBezTo>
                    <a:pt x="30480" y="181276"/>
                    <a:pt x="60960" y="362552"/>
                    <a:pt x="96253" y="519765"/>
                  </a:cubicBezTo>
                  <a:cubicBezTo>
                    <a:pt x="131546" y="676978"/>
                    <a:pt x="162026" y="832586"/>
                    <a:pt x="211756" y="943276"/>
                  </a:cubicBezTo>
                  <a:cubicBezTo>
                    <a:pt x="261486" y="1053966"/>
                    <a:pt x="324051" y="1114927"/>
                    <a:pt x="394636" y="1183908"/>
                  </a:cubicBezTo>
                  <a:cubicBezTo>
                    <a:pt x="465221" y="1252889"/>
                    <a:pt x="556662" y="1325078"/>
                    <a:pt x="635268" y="1357162"/>
                  </a:cubicBezTo>
                  <a:cubicBezTo>
                    <a:pt x="713874" y="1389246"/>
                    <a:pt x="787668" y="1371600"/>
                    <a:pt x="866274" y="1376413"/>
                  </a:cubicBezTo>
                  <a:cubicBezTo>
                    <a:pt x="944880" y="1381226"/>
                    <a:pt x="1106906" y="1386038"/>
                    <a:pt x="1106906" y="1386038"/>
                  </a:cubicBezTo>
                  <a:lnTo>
                    <a:pt x="1520792" y="1395664"/>
                  </a:lnTo>
                </a:path>
              </a:pathLst>
            </a:custGeom>
            <a:noFill/>
            <a:ln w="28575">
              <a:solidFill>
                <a:srgbClr val="BA5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22" name="TextBox 121">
              <a:extLst>
                <a:ext uri="{FF2B5EF4-FFF2-40B4-BE49-F238E27FC236}">
                  <a16:creationId xmlns:a16="http://schemas.microsoft.com/office/drawing/2014/main" id="{943D2071-9D36-D779-F907-ED336C2E9290}"/>
                </a:ext>
              </a:extLst>
            </p:cNvPr>
            <p:cNvSpPr txBox="1"/>
            <p:nvPr/>
          </p:nvSpPr>
          <p:spPr>
            <a:xfrm rot="16200000">
              <a:off x="5477175" y="5538608"/>
              <a:ext cx="527563" cy="254926"/>
            </a:xfrm>
            <a:prstGeom prst="rect">
              <a:avLst/>
            </a:prstGeom>
            <a:solidFill>
              <a:schemeClr val="bg1"/>
            </a:solidFill>
          </p:spPr>
          <p:txBody>
            <a:bodyPr wrap="square" rtlCol="0">
              <a:spAutoFit/>
            </a:bodyPr>
            <a:lstStyle/>
            <a:p>
              <a:r>
                <a:rPr lang="en-IT" sz="1200" i="1" dirty="0">
                  <a:latin typeface="Cambria" panose="02040503050406030204" pitchFamily="18" charset="0"/>
                </a:rPr>
                <a:t>U</a:t>
              </a:r>
              <a:r>
                <a:rPr lang="en-IT" sz="1200" dirty="0">
                  <a:latin typeface="Cambria" panose="02040503050406030204" pitchFamily="18" charset="0"/>
                </a:rPr>
                <a:t>(</a:t>
              </a:r>
              <a:r>
                <a:rPr lang="en-IT" sz="1200" i="1" dirty="0">
                  <a:latin typeface="Cambria" panose="02040503050406030204" pitchFamily="18" charset="0"/>
                </a:rPr>
                <a:t>z</a:t>
              </a:r>
              <a:r>
                <a:rPr lang="en-IT" sz="1200" dirty="0">
                  <a:latin typeface="Cambria" panose="02040503050406030204" pitchFamily="18" charset="0"/>
                </a:rPr>
                <a:t>)</a:t>
              </a:r>
            </a:p>
          </p:txBody>
        </p:sp>
      </p:grpSp>
      <p:sp>
        <p:nvSpPr>
          <p:cNvPr id="126" name="TextBox 125">
            <a:extLst>
              <a:ext uri="{FF2B5EF4-FFF2-40B4-BE49-F238E27FC236}">
                <a16:creationId xmlns:a16="http://schemas.microsoft.com/office/drawing/2014/main" id="{0D7F6CE3-01DC-396A-69B6-27F07B6FC15E}"/>
              </a:ext>
            </a:extLst>
          </p:cNvPr>
          <p:cNvSpPr txBox="1"/>
          <p:nvPr/>
        </p:nvSpPr>
        <p:spPr>
          <a:xfrm>
            <a:off x="7964902" y="4367047"/>
            <a:ext cx="4208987" cy="2123658"/>
          </a:xfrm>
          <a:prstGeom prst="rect">
            <a:avLst/>
          </a:prstGeom>
          <a:noFill/>
        </p:spPr>
        <p:txBody>
          <a:bodyPr wrap="square" rtlCol="0">
            <a:spAutoFit/>
          </a:bodyPr>
          <a:lstStyle/>
          <a:p>
            <a:r>
              <a:rPr lang="en-IT" b="1" dirty="0">
                <a:solidFill>
                  <a:schemeClr val="accent5">
                    <a:lumMod val="75000"/>
                  </a:schemeClr>
                </a:solidFill>
                <a:latin typeface="Chalkboard" panose="03050602040202020205" pitchFamily="66" charset="77"/>
              </a:rPr>
              <a:t>After electronic relaxation:</a:t>
            </a:r>
          </a:p>
          <a:p>
            <a:endParaRPr lang="en-IT" b="1" dirty="0">
              <a:solidFill>
                <a:schemeClr val="accent5">
                  <a:lumMod val="75000"/>
                </a:schemeClr>
              </a:solidFill>
              <a:latin typeface="Chalkboard" panose="03050602040202020205" pitchFamily="66" charset="77"/>
            </a:endParaRPr>
          </a:p>
          <a:p>
            <a:pPr marL="285750" indent="-285750">
              <a:buFont typeface="Wingdings" pitchFamily="2" charset="2"/>
              <a:buChar char="ü"/>
            </a:pPr>
            <a:r>
              <a:rPr lang="en-GB" sz="1600" dirty="0">
                <a:latin typeface="Chalkboard" panose="03050602040202020205" pitchFamily="66" charset="77"/>
              </a:rPr>
              <a:t>E</a:t>
            </a:r>
            <a:r>
              <a:rPr lang="en-IT" sz="1600" dirty="0">
                <a:latin typeface="Chalkboard" panose="03050602040202020205" pitchFamily="66" charset="77"/>
              </a:rPr>
              <a:t>lectrons move to He (</a:t>
            </a:r>
            <a:r>
              <a:rPr lang="en-IT" sz="1600" dirty="0">
                <a:solidFill>
                  <a:srgbClr val="FF0000"/>
                </a:solidFill>
                <a:latin typeface="Chalkboard" panose="03050602040202020205" pitchFamily="66" charset="77"/>
              </a:rPr>
              <a:t>He</a:t>
            </a:r>
            <a:r>
              <a:rPr lang="en-IT" sz="1600" baseline="30000" dirty="0">
                <a:solidFill>
                  <a:srgbClr val="FF0000"/>
                </a:solidFill>
                <a:latin typeface="Chalkboard" panose="03050602040202020205" pitchFamily="66" charset="77"/>
              </a:rPr>
              <a:t>+</a:t>
            </a:r>
            <a:r>
              <a:rPr lang="en-IT" sz="1600" dirty="0">
                <a:solidFill>
                  <a:srgbClr val="FF0000"/>
                </a:solidFill>
                <a:latin typeface="Chalkboard" panose="03050602040202020205" pitchFamily="66" charset="77"/>
              </a:rPr>
              <a:t> </a:t>
            </a:r>
            <a:r>
              <a:rPr lang="en-IT" sz="1600" dirty="0">
                <a:latin typeface="Chalkboard" panose="03050602040202020205" pitchFamily="66" charset="77"/>
              </a:rPr>
              <a:t>→ </a:t>
            </a:r>
            <a:r>
              <a:rPr lang="en-IT" sz="1600" dirty="0">
                <a:solidFill>
                  <a:srgbClr val="BA56FF"/>
                </a:solidFill>
                <a:latin typeface="Chalkboard" panose="03050602040202020205" pitchFamily="66" charset="77"/>
              </a:rPr>
              <a:t>He</a:t>
            </a:r>
            <a:r>
              <a:rPr lang="en-IT" sz="1600" dirty="0">
                <a:latin typeface="Chalkboard" panose="03050602040202020205" pitchFamily="66" charset="77"/>
              </a:rPr>
              <a:t>)</a:t>
            </a:r>
          </a:p>
          <a:p>
            <a:pPr marL="285750" indent="-285750">
              <a:buFont typeface="Wingdings" pitchFamily="2" charset="2"/>
              <a:buChar char="ü"/>
            </a:pPr>
            <a:r>
              <a:rPr lang="en-IT" sz="1600" dirty="0">
                <a:latin typeface="Chalkboard" panose="03050602040202020205" pitchFamily="66" charset="77"/>
              </a:rPr>
              <a:t>The potential turns </a:t>
            </a:r>
            <a:r>
              <a:rPr lang="en-IT" sz="1600" dirty="0">
                <a:solidFill>
                  <a:srgbClr val="BA56FF"/>
                </a:solidFill>
                <a:latin typeface="Chalkboard" panose="03050602040202020205" pitchFamily="66" charset="77"/>
              </a:rPr>
              <a:t>strongly repulsive</a:t>
            </a:r>
          </a:p>
          <a:p>
            <a:pPr marL="285750" indent="-285750">
              <a:buFont typeface="Wingdings" pitchFamily="2" charset="2"/>
              <a:buChar char="ü"/>
            </a:pPr>
            <a:endParaRPr lang="en-IT" sz="1600" dirty="0">
              <a:latin typeface="Chalkboard" panose="03050602040202020205" pitchFamily="66" charset="77"/>
            </a:endParaRPr>
          </a:p>
          <a:p>
            <a:r>
              <a:rPr lang="en-GB" sz="1600" dirty="0">
                <a:latin typeface="Chalkboard" panose="03050602040202020205" pitchFamily="66" charset="77"/>
              </a:rPr>
              <a:t>T</a:t>
            </a:r>
            <a:r>
              <a:rPr lang="en-IT" sz="1600" dirty="0">
                <a:latin typeface="Chalkboard" panose="03050602040202020205" pitchFamily="66" charset="77"/>
              </a:rPr>
              <a:t>he </a:t>
            </a:r>
            <a:r>
              <a:rPr lang="en-IT" sz="1600" dirty="0">
                <a:solidFill>
                  <a:schemeClr val="accent1">
                    <a:lumMod val="75000"/>
                  </a:schemeClr>
                </a:solidFill>
                <a:latin typeface="Chalkboard" panose="03050602040202020205" pitchFamily="66" charset="77"/>
              </a:rPr>
              <a:t>relaxation time</a:t>
            </a:r>
            <a:r>
              <a:rPr lang="en-IT" sz="1600" dirty="0">
                <a:latin typeface="Chalkboard" panose="03050602040202020205" pitchFamily="66" charset="77"/>
              </a:rPr>
              <a:t> depends on the </a:t>
            </a:r>
            <a:r>
              <a:rPr lang="en-IT" sz="1600" dirty="0">
                <a:solidFill>
                  <a:schemeClr val="accent1">
                    <a:lumMod val="75000"/>
                  </a:schemeClr>
                </a:solidFill>
                <a:latin typeface="Chalkboard" panose="03050602040202020205" pitchFamily="66" charset="77"/>
              </a:rPr>
              <a:t>opto-electronic properties</a:t>
            </a:r>
            <a:r>
              <a:rPr lang="en-IT" sz="1600" dirty="0">
                <a:latin typeface="Chalkboard" panose="03050602040202020205" pitchFamily="66" charset="77"/>
              </a:rPr>
              <a:t> of the material, and therefore on </a:t>
            </a:r>
            <a:r>
              <a:rPr lang="en-IT" sz="1600" dirty="0">
                <a:solidFill>
                  <a:schemeClr val="accent1">
                    <a:lumMod val="75000"/>
                  </a:schemeClr>
                </a:solidFill>
                <a:latin typeface="Chalkboard" panose="03050602040202020205" pitchFamily="66" charset="77"/>
              </a:rPr>
              <a:t>the T loading </a:t>
            </a:r>
          </a:p>
        </p:txBody>
      </p:sp>
      <p:sp>
        <p:nvSpPr>
          <p:cNvPr id="129" name="TextBox 128">
            <a:extLst>
              <a:ext uri="{FF2B5EF4-FFF2-40B4-BE49-F238E27FC236}">
                <a16:creationId xmlns:a16="http://schemas.microsoft.com/office/drawing/2014/main" id="{BF32AB64-A4ED-5E90-419D-A4D545909D10}"/>
              </a:ext>
            </a:extLst>
          </p:cNvPr>
          <p:cNvSpPr txBox="1"/>
          <p:nvPr/>
        </p:nvSpPr>
        <p:spPr>
          <a:xfrm>
            <a:off x="6995598" y="5534532"/>
            <a:ext cx="792075" cy="276999"/>
          </a:xfrm>
          <a:prstGeom prst="rect">
            <a:avLst/>
          </a:prstGeom>
          <a:noFill/>
        </p:spPr>
        <p:txBody>
          <a:bodyPr wrap="square" rtlCol="0">
            <a:spAutoFit/>
          </a:bodyPr>
          <a:lstStyle/>
          <a:p>
            <a:r>
              <a:rPr lang="en-IT" sz="1200" dirty="0">
                <a:solidFill>
                  <a:srgbClr val="BA56FF"/>
                </a:solidFill>
                <a:latin typeface="Chalkboard" panose="03050602040202020205" pitchFamily="66" charset="77"/>
              </a:rPr>
              <a:t>He BO</a:t>
            </a:r>
          </a:p>
        </p:txBody>
      </p:sp>
      <p:pic>
        <p:nvPicPr>
          <p:cNvPr id="131" name="Picture 130" descr="A blue and pink molecule&#10;&#10;Description automatically generated">
            <a:extLst>
              <a:ext uri="{FF2B5EF4-FFF2-40B4-BE49-F238E27FC236}">
                <a16:creationId xmlns:a16="http://schemas.microsoft.com/office/drawing/2014/main" id="{9F63AE35-F971-EE6D-4130-A3AFC50BED17}"/>
              </a:ext>
            </a:extLst>
          </p:cNvPr>
          <p:cNvPicPr>
            <a:picLocks noChangeAspect="1"/>
          </p:cNvPicPr>
          <p:nvPr/>
        </p:nvPicPr>
        <p:blipFill>
          <a:blip r:embed="rId10">
            <a:clrChange>
              <a:clrFrom>
                <a:srgbClr val="FFFFFF"/>
              </a:clrFrom>
              <a:clrTo>
                <a:srgbClr val="FFFFFF">
                  <a:alpha val="0"/>
                </a:srgbClr>
              </a:clrTo>
            </a:clrChange>
          </a:blip>
          <a:srcRect l="25466" t="35342" r="10913" b="30717"/>
          <a:stretch/>
        </p:blipFill>
        <p:spPr>
          <a:xfrm>
            <a:off x="6096000" y="5803828"/>
            <a:ext cx="988908" cy="527565"/>
          </a:xfrm>
          <a:prstGeom prst="rect">
            <a:avLst/>
          </a:prstGeom>
        </p:spPr>
      </p:pic>
      <p:sp>
        <p:nvSpPr>
          <p:cNvPr id="135" name="Rectangle 134">
            <a:extLst>
              <a:ext uri="{FF2B5EF4-FFF2-40B4-BE49-F238E27FC236}">
                <a16:creationId xmlns:a16="http://schemas.microsoft.com/office/drawing/2014/main" id="{A2947741-3021-EC9C-C596-DB71FCFEDFFD}"/>
              </a:ext>
            </a:extLst>
          </p:cNvPr>
          <p:cNvSpPr/>
          <p:nvPr/>
        </p:nvSpPr>
        <p:spPr>
          <a:xfrm>
            <a:off x="7964902" y="5620028"/>
            <a:ext cx="4130713" cy="828892"/>
          </a:xfrm>
          <a:prstGeom prst="rect">
            <a:avLst/>
          </a:prstGeom>
          <a:solidFill>
            <a:srgbClr val="FFFF00">
              <a:alpha val="270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394659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10" presetClass="entr" presetSubtype="0" fill="hold" nodeType="with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500"/>
                                        <p:tgtEl>
                                          <p:spTgt spid="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
                                        </p:tgtEl>
                                        <p:attrNameLst>
                                          <p:attrName>style.visibility</p:attrName>
                                        </p:attrNameLst>
                                      </p:cBhvr>
                                      <p:to>
                                        <p:strVal val="visible"/>
                                      </p:to>
                                    </p:set>
                                    <p:animEffect transition="in" filter="fade">
                                      <p:cBhvr>
                                        <p:cTn id="27" dur="500"/>
                                        <p:tgtEl>
                                          <p:spTgt spid="133"/>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0"/>
                                  </p:stCondLst>
                                  <p:childTnLst>
                                    <p:set>
                                      <p:cBhvr>
                                        <p:cTn id="32" dur="1" fill="hold">
                                          <p:stCondLst>
                                            <p:cond delay="0"/>
                                          </p:stCondLst>
                                        </p:cTn>
                                        <p:tgtEl>
                                          <p:spTgt spid="125"/>
                                        </p:tgtEl>
                                        <p:attrNameLst>
                                          <p:attrName>style.visibility</p:attrName>
                                        </p:attrNameLst>
                                      </p:cBhvr>
                                      <p:to>
                                        <p:strVal val="visible"/>
                                      </p:to>
                                    </p:set>
                                    <p:animEffect transition="in" filter="fade">
                                      <p:cBhvr>
                                        <p:cTn id="33" dur="500"/>
                                        <p:tgtEl>
                                          <p:spTgt spid="1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6"/>
                                        </p:tgtEl>
                                        <p:attrNameLst>
                                          <p:attrName>style.visibility</p:attrName>
                                        </p:attrNameLst>
                                      </p:cBhvr>
                                      <p:to>
                                        <p:strVal val="visible"/>
                                      </p:to>
                                    </p:set>
                                    <p:animEffect transition="in" filter="fade">
                                      <p:cBhvr>
                                        <p:cTn id="36" dur="500"/>
                                        <p:tgtEl>
                                          <p:spTgt spid="1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500"/>
                                        <p:tgtEl>
                                          <p:spTgt spid="129"/>
                                        </p:tgtEl>
                                      </p:cBhvr>
                                    </p:animEffect>
                                  </p:childTnLst>
                                </p:cTn>
                              </p:par>
                              <p:par>
                                <p:cTn id="40" presetID="10" presetClass="entr" presetSubtype="0" fill="hold" nodeType="withEffect">
                                  <p:stCondLst>
                                    <p:cond delay="0"/>
                                  </p:stCondLst>
                                  <p:childTnLst>
                                    <p:set>
                                      <p:cBhvr>
                                        <p:cTn id="41" dur="1" fill="hold">
                                          <p:stCondLst>
                                            <p:cond delay="0"/>
                                          </p:stCondLst>
                                        </p:cTn>
                                        <p:tgtEl>
                                          <p:spTgt spid="131"/>
                                        </p:tgtEl>
                                        <p:attrNameLst>
                                          <p:attrName>style.visibility</p:attrName>
                                        </p:attrNameLst>
                                      </p:cBhvr>
                                      <p:to>
                                        <p:strVal val="visible"/>
                                      </p:to>
                                    </p:set>
                                    <p:animEffect transition="in" filter="fade">
                                      <p:cBhvr>
                                        <p:cTn id="42" dur="500"/>
                                        <p:tgtEl>
                                          <p:spTgt spid="1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5"/>
                                        </p:tgtEl>
                                        <p:attrNameLst>
                                          <p:attrName>style.visibility</p:attrName>
                                        </p:attrNameLst>
                                      </p:cBhvr>
                                      <p:to>
                                        <p:strVal val="visible"/>
                                      </p:to>
                                    </p:set>
                                    <p:animEffect transition="in" filter="fade">
                                      <p:cBhvr>
                                        <p:cTn id="47" dur="500"/>
                                        <p:tgtEl>
                                          <p:spTgt spid="1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fade">
                                      <p:cBhvr>
                                        <p:cTn id="5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01" grpId="0" animBg="1"/>
      <p:bldP spid="23" grpId="0" animBg="1"/>
      <p:bldP spid="86" grpId="0"/>
      <p:bldP spid="87" grpId="0"/>
      <p:bldP spid="105" grpId="0" animBg="1"/>
      <p:bldP spid="126" grpId="0"/>
      <p:bldP spid="129" grpId="0"/>
      <p:bldP spid="1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ntitled">
            <a:hlinkClick r:id="" action="ppaction://media"/>
            <a:extLst>
              <a:ext uri="{FF2B5EF4-FFF2-40B4-BE49-F238E27FC236}">
                <a16:creationId xmlns:a16="http://schemas.microsoft.com/office/drawing/2014/main" id="{988889E5-4AA2-1032-2401-93436E08DBD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8001" y="0"/>
            <a:ext cx="3272504" cy="2084522"/>
          </a:xfrm>
          <a:prstGeom prst="rect">
            <a:avLst/>
          </a:prstGeom>
        </p:spPr>
      </p:pic>
      <p:grpSp>
        <p:nvGrpSpPr>
          <p:cNvPr id="6" name="Group 5">
            <a:extLst>
              <a:ext uri="{FF2B5EF4-FFF2-40B4-BE49-F238E27FC236}">
                <a16:creationId xmlns:a16="http://schemas.microsoft.com/office/drawing/2014/main" id="{AAF85201-6FC2-8D61-0483-BCE208F19CC9}"/>
              </a:ext>
            </a:extLst>
          </p:cNvPr>
          <p:cNvGrpSpPr/>
          <p:nvPr/>
        </p:nvGrpSpPr>
        <p:grpSpPr>
          <a:xfrm>
            <a:off x="6368921" y="444737"/>
            <a:ext cx="2862209" cy="2712203"/>
            <a:chOff x="3631717" y="3365123"/>
            <a:chExt cx="3808380" cy="3487858"/>
          </a:xfrm>
        </p:grpSpPr>
        <p:pic>
          <p:nvPicPr>
            <p:cNvPr id="7" name="Picture 6">
              <a:extLst>
                <a:ext uri="{FF2B5EF4-FFF2-40B4-BE49-F238E27FC236}">
                  <a16:creationId xmlns:a16="http://schemas.microsoft.com/office/drawing/2014/main" id="{8BC3E4CB-A4F2-2BC0-1C62-28989DE06E80}"/>
                </a:ext>
              </a:extLst>
            </p:cNvPr>
            <p:cNvPicPr>
              <a:picLocks noChangeAspect="1"/>
            </p:cNvPicPr>
            <p:nvPr/>
          </p:nvPicPr>
          <p:blipFill rotWithShape="1">
            <a:blip r:embed="rId9"/>
            <a:srcRect t="9718" b="19473"/>
            <a:stretch/>
          </p:blipFill>
          <p:spPr>
            <a:xfrm>
              <a:off x="3631717" y="3365123"/>
              <a:ext cx="3806230" cy="3487858"/>
            </a:xfrm>
            <a:prstGeom prst="rect">
              <a:avLst/>
            </a:prstGeom>
          </p:spPr>
        </p:pic>
        <p:sp>
          <p:nvSpPr>
            <p:cNvPr id="8" name="Rectangle 7">
              <a:extLst>
                <a:ext uri="{FF2B5EF4-FFF2-40B4-BE49-F238E27FC236}">
                  <a16:creationId xmlns:a16="http://schemas.microsoft.com/office/drawing/2014/main" id="{CCAA142C-7102-4749-36F3-BFC0DB9F9DCE}"/>
                </a:ext>
              </a:extLst>
            </p:cNvPr>
            <p:cNvSpPr/>
            <p:nvPr/>
          </p:nvSpPr>
          <p:spPr>
            <a:xfrm>
              <a:off x="6844905" y="4825076"/>
              <a:ext cx="547322" cy="1657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TextBox 8">
              <a:extLst>
                <a:ext uri="{FF2B5EF4-FFF2-40B4-BE49-F238E27FC236}">
                  <a16:creationId xmlns:a16="http://schemas.microsoft.com/office/drawing/2014/main" id="{3AC84449-25B5-68A3-0040-33DA2AFCD2C8}"/>
                </a:ext>
              </a:extLst>
            </p:cNvPr>
            <p:cNvSpPr txBox="1"/>
            <p:nvPr/>
          </p:nvSpPr>
          <p:spPr>
            <a:xfrm rot="16200000">
              <a:off x="6861255" y="3856666"/>
              <a:ext cx="781012" cy="376673"/>
            </a:xfrm>
            <a:prstGeom prst="rect">
              <a:avLst/>
            </a:prstGeom>
            <a:noFill/>
          </p:spPr>
          <p:txBody>
            <a:bodyPr wrap="none" rtlCol="0">
              <a:spAutoFit/>
            </a:bodyPr>
            <a:lstStyle/>
            <a:p>
              <a:r>
                <a:rPr lang="en-IT" sz="1000" dirty="0">
                  <a:solidFill>
                    <a:srgbClr val="FF0000"/>
                  </a:solidFill>
                  <a:latin typeface="Cambria" panose="02040503050406030204" pitchFamily="18" charset="0"/>
                </a:rPr>
                <a:t>T (K)</a:t>
              </a:r>
            </a:p>
          </p:txBody>
        </p:sp>
      </p:grpSp>
      <p:pic>
        <p:nvPicPr>
          <p:cNvPr id="3" name="Picture 2">
            <a:extLst>
              <a:ext uri="{FF2B5EF4-FFF2-40B4-BE49-F238E27FC236}">
                <a16:creationId xmlns:a16="http://schemas.microsoft.com/office/drawing/2014/main" id="{E909D489-8D32-AEBB-A3D1-CEF44DDE99B1}"/>
              </a:ext>
            </a:extLst>
          </p:cNvPr>
          <p:cNvPicPr>
            <a:picLocks noChangeAspect="1"/>
          </p:cNvPicPr>
          <p:nvPr/>
        </p:nvPicPr>
        <p:blipFill>
          <a:blip r:embed="rId10"/>
          <a:stretch>
            <a:fillRect/>
          </a:stretch>
        </p:blipFill>
        <p:spPr>
          <a:xfrm>
            <a:off x="9221790" y="111583"/>
            <a:ext cx="2862209" cy="3704035"/>
          </a:xfrm>
          <a:prstGeom prst="rect">
            <a:avLst/>
          </a:prstGeom>
        </p:spPr>
      </p:pic>
      <p:pic>
        <p:nvPicPr>
          <p:cNvPr id="12" name="Picture 11">
            <a:extLst>
              <a:ext uri="{FF2B5EF4-FFF2-40B4-BE49-F238E27FC236}">
                <a16:creationId xmlns:a16="http://schemas.microsoft.com/office/drawing/2014/main" id="{41F2BB10-52D4-7980-692F-13EF88DC5210}"/>
              </a:ext>
            </a:extLst>
          </p:cNvPr>
          <p:cNvPicPr>
            <a:picLocks noChangeAspect="1"/>
          </p:cNvPicPr>
          <p:nvPr/>
        </p:nvPicPr>
        <p:blipFill>
          <a:blip r:embed="rId11"/>
          <a:stretch>
            <a:fillRect/>
          </a:stretch>
        </p:blipFill>
        <p:spPr>
          <a:xfrm>
            <a:off x="6401649" y="2872274"/>
            <a:ext cx="2828673" cy="3660635"/>
          </a:xfrm>
          <a:prstGeom prst="rect">
            <a:avLst/>
          </a:prstGeom>
        </p:spPr>
      </p:pic>
      <p:pic>
        <p:nvPicPr>
          <p:cNvPr id="14" name="Picture 13">
            <a:extLst>
              <a:ext uri="{FF2B5EF4-FFF2-40B4-BE49-F238E27FC236}">
                <a16:creationId xmlns:a16="http://schemas.microsoft.com/office/drawing/2014/main" id="{C857349A-6808-EEEF-8C3F-E40CC619F180}"/>
              </a:ext>
            </a:extLst>
          </p:cNvPr>
          <p:cNvPicPr>
            <a:picLocks noChangeAspect="1"/>
          </p:cNvPicPr>
          <p:nvPr/>
        </p:nvPicPr>
        <p:blipFill>
          <a:blip r:embed="rId12"/>
          <a:stretch>
            <a:fillRect/>
          </a:stretch>
        </p:blipFill>
        <p:spPr>
          <a:xfrm>
            <a:off x="9289563" y="2779109"/>
            <a:ext cx="2862210" cy="3704035"/>
          </a:xfrm>
          <a:prstGeom prst="rect">
            <a:avLst/>
          </a:prstGeom>
        </p:spPr>
      </p:pic>
      <p:sp>
        <p:nvSpPr>
          <p:cNvPr id="15" name="TextBox 14">
            <a:extLst>
              <a:ext uri="{FF2B5EF4-FFF2-40B4-BE49-F238E27FC236}">
                <a16:creationId xmlns:a16="http://schemas.microsoft.com/office/drawing/2014/main" id="{D26C8E9A-4FAF-6288-638A-50253974CE3F}"/>
              </a:ext>
            </a:extLst>
          </p:cNvPr>
          <p:cNvSpPr txBox="1"/>
          <p:nvPr/>
        </p:nvSpPr>
        <p:spPr>
          <a:xfrm>
            <a:off x="-27547" y="-18407"/>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The repulsive potential produces He release</a:t>
            </a:r>
            <a:endParaRPr lang="en-GB" sz="3200" dirty="0">
              <a:latin typeface="Chalkboard" panose="03050602040202020205" pitchFamily="66" charset="77"/>
            </a:endParaRPr>
          </a:p>
        </p:txBody>
      </p:sp>
      <p:sp>
        <p:nvSpPr>
          <p:cNvPr id="16" name="TextBox 15">
            <a:extLst>
              <a:ext uri="{FF2B5EF4-FFF2-40B4-BE49-F238E27FC236}">
                <a16:creationId xmlns:a16="http://schemas.microsoft.com/office/drawing/2014/main" id="{69BAB288-0167-E38A-6B2A-B3AF66CC3A26}"/>
              </a:ext>
            </a:extLst>
          </p:cNvPr>
          <p:cNvSpPr txBox="1"/>
          <p:nvPr/>
        </p:nvSpPr>
        <p:spPr>
          <a:xfrm>
            <a:off x="3776646" y="657342"/>
            <a:ext cx="2719952" cy="1077218"/>
          </a:xfrm>
          <a:prstGeom prst="rect">
            <a:avLst/>
          </a:prstGeom>
          <a:noFill/>
        </p:spPr>
        <p:txBody>
          <a:bodyPr wrap="square" rtlCol="0">
            <a:spAutoFit/>
          </a:bodyPr>
          <a:lstStyle/>
          <a:p>
            <a:r>
              <a:rPr lang="en-IT" sz="1600" dirty="0">
                <a:latin typeface="Chalkboard" panose="03050602040202020205" pitchFamily="66" charset="77"/>
              </a:rPr>
              <a:t>For each He released, </a:t>
            </a:r>
            <a:r>
              <a:rPr lang="en-IT" sz="1600" b="1" dirty="0">
                <a:latin typeface="Chalkboard" panose="03050602040202020205" pitchFamily="66" charset="77"/>
              </a:rPr>
              <a:t>the system gains </a:t>
            </a:r>
          </a:p>
          <a:p>
            <a:pPr marL="285750" indent="-285750">
              <a:buFont typeface="Arial" panose="020B0604020202020204" pitchFamily="34" charset="0"/>
              <a:buChar char="•"/>
            </a:pPr>
            <a:r>
              <a:rPr lang="en-IT" sz="1600" b="1" dirty="0">
                <a:solidFill>
                  <a:schemeClr val="accent5">
                    <a:lumMod val="75000"/>
                  </a:schemeClr>
                </a:solidFill>
                <a:latin typeface="Chalkboard" panose="03050602040202020205" pitchFamily="66" charset="77"/>
              </a:rPr>
              <a:t>~2 eV </a:t>
            </a:r>
            <a:r>
              <a:rPr lang="en-IT" sz="1600" dirty="0">
                <a:latin typeface="Chalkboard" panose="03050602040202020205" pitchFamily="66" charset="77"/>
              </a:rPr>
              <a:t>if isolated (ch +1)</a:t>
            </a:r>
          </a:p>
          <a:p>
            <a:pPr marL="285750" indent="-285750">
              <a:buFont typeface="Arial" panose="020B0604020202020204" pitchFamily="34" charset="0"/>
              <a:buChar char="•"/>
            </a:pPr>
            <a:r>
              <a:rPr lang="en-IT" sz="1600" b="1" dirty="0">
                <a:solidFill>
                  <a:schemeClr val="accent5">
                    <a:lumMod val="75000"/>
                  </a:schemeClr>
                </a:solidFill>
                <a:latin typeface="Chalkboard" panose="03050602040202020205" pitchFamily="66" charset="77"/>
              </a:rPr>
              <a:t>~4 eV </a:t>
            </a:r>
            <a:r>
              <a:rPr lang="en-IT" sz="1600" dirty="0">
                <a:latin typeface="Chalkboard" panose="03050602040202020205" pitchFamily="66" charset="77"/>
              </a:rPr>
              <a:t>if neutralized</a:t>
            </a:r>
          </a:p>
        </p:txBody>
      </p:sp>
      <p:sp>
        <p:nvSpPr>
          <p:cNvPr id="17" name="TextBox 16">
            <a:extLst>
              <a:ext uri="{FF2B5EF4-FFF2-40B4-BE49-F238E27FC236}">
                <a16:creationId xmlns:a16="http://schemas.microsoft.com/office/drawing/2014/main" id="{18DFF92D-AB14-E04D-A25C-B87660B60EDE}"/>
              </a:ext>
            </a:extLst>
          </p:cNvPr>
          <p:cNvSpPr txBox="1"/>
          <p:nvPr/>
        </p:nvSpPr>
        <p:spPr>
          <a:xfrm>
            <a:off x="7129220" y="669758"/>
            <a:ext cx="1125373" cy="369332"/>
          </a:xfrm>
          <a:prstGeom prst="rect">
            <a:avLst/>
          </a:prstGeom>
          <a:noFill/>
        </p:spPr>
        <p:txBody>
          <a:bodyPr wrap="none" rtlCol="0">
            <a:spAutoFit/>
          </a:bodyPr>
          <a:lstStyle/>
          <a:p>
            <a:r>
              <a:rPr lang="en-GB" dirty="0"/>
              <a:t>C</a:t>
            </a:r>
            <a:r>
              <a:rPr lang="en-IT" dirty="0"/>
              <a:t>harge +1</a:t>
            </a:r>
          </a:p>
        </p:txBody>
      </p:sp>
      <p:sp>
        <p:nvSpPr>
          <p:cNvPr id="18" name="TextBox 17">
            <a:extLst>
              <a:ext uri="{FF2B5EF4-FFF2-40B4-BE49-F238E27FC236}">
                <a16:creationId xmlns:a16="http://schemas.microsoft.com/office/drawing/2014/main" id="{18DA010D-E2B1-9C2E-E3A1-BA361E3FC811}"/>
              </a:ext>
            </a:extLst>
          </p:cNvPr>
          <p:cNvSpPr txBox="1"/>
          <p:nvPr/>
        </p:nvSpPr>
        <p:spPr>
          <a:xfrm>
            <a:off x="10093261" y="907751"/>
            <a:ext cx="1009956" cy="369332"/>
          </a:xfrm>
          <a:prstGeom prst="rect">
            <a:avLst/>
          </a:prstGeom>
          <a:noFill/>
        </p:spPr>
        <p:txBody>
          <a:bodyPr wrap="none" rtlCol="0">
            <a:spAutoFit/>
          </a:bodyPr>
          <a:lstStyle/>
          <a:p>
            <a:r>
              <a:rPr lang="en-GB" dirty="0"/>
              <a:t>C</a:t>
            </a:r>
            <a:r>
              <a:rPr lang="en-IT" dirty="0"/>
              <a:t>harge 0</a:t>
            </a:r>
          </a:p>
        </p:txBody>
      </p:sp>
      <p:sp>
        <p:nvSpPr>
          <p:cNvPr id="19" name="Rectangle 18">
            <a:extLst>
              <a:ext uri="{FF2B5EF4-FFF2-40B4-BE49-F238E27FC236}">
                <a16:creationId xmlns:a16="http://schemas.microsoft.com/office/drawing/2014/main" id="{D9780071-BD2F-C341-1BDA-74B80B2AFFAA}"/>
              </a:ext>
            </a:extLst>
          </p:cNvPr>
          <p:cNvSpPr/>
          <p:nvPr/>
        </p:nvSpPr>
        <p:spPr>
          <a:xfrm>
            <a:off x="11671338" y="1490332"/>
            <a:ext cx="411343" cy="1288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21" name="short_neutral.mpg">
            <a:hlinkClick r:id="" action="ppaction://media"/>
            <a:extLst>
              <a:ext uri="{FF2B5EF4-FFF2-40B4-BE49-F238E27FC236}">
                <a16:creationId xmlns:a16="http://schemas.microsoft.com/office/drawing/2014/main" id="{C6F9FA88-7563-B8D6-E77C-3EBAB48F1A98}"/>
              </a:ext>
            </a:extLst>
          </p:cNvPr>
          <p:cNvPicPr>
            <a:picLocks noChangeAspect="1"/>
          </p:cNvPicPr>
          <p:nvPr>
            <a:videoFile r:link="rId4"/>
            <p:extLst>
              <p:ext uri="{DAA4B4D4-6D71-4841-9C94-3DE7FCFB9230}">
                <p14:media xmlns:p14="http://schemas.microsoft.com/office/powerpoint/2010/main" r:embed="rId3"/>
              </p:ext>
            </p:extLst>
          </p:nvPr>
        </p:nvPicPr>
        <p:blipFill>
          <a:blip r:embed="rId13"/>
          <a:srcRect l="18126" t="15428" r="12595" b="31494"/>
          <a:stretch/>
        </p:blipFill>
        <p:spPr>
          <a:xfrm>
            <a:off x="175684" y="2713560"/>
            <a:ext cx="5137237" cy="1725011"/>
          </a:xfrm>
          <a:prstGeom prst="rect">
            <a:avLst/>
          </a:prstGeom>
        </p:spPr>
      </p:pic>
      <p:sp>
        <p:nvSpPr>
          <p:cNvPr id="22" name="TextBox 21">
            <a:extLst>
              <a:ext uri="{FF2B5EF4-FFF2-40B4-BE49-F238E27FC236}">
                <a16:creationId xmlns:a16="http://schemas.microsoft.com/office/drawing/2014/main" id="{A26C41A3-B1E3-E0F7-7E4D-A7414A5CBDF3}"/>
              </a:ext>
            </a:extLst>
          </p:cNvPr>
          <p:cNvSpPr txBox="1"/>
          <p:nvPr/>
        </p:nvSpPr>
        <p:spPr>
          <a:xfrm>
            <a:off x="23690" y="1888035"/>
            <a:ext cx="6343614" cy="830997"/>
          </a:xfrm>
          <a:prstGeom prst="rect">
            <a:avLst/>
          </a:prstGeom>
          <a:noFill/>
        </p:spPr>
        <p:txBody>
          <a:bodyPr wrap="square" rtlCol="0">
            <a:spAutoFit/>
          </a:bodyPr>
          <a:lstStyle/>
          <a:p>
            <a:r>
              <a:rPr lang="en-IT" sz="1600" dirty="0">
                <a:latin typeface="Chalkboard" panose="03050602040202020205" pitchFamily="66" charset="77"/>
              </a:rPr>
              <a:t>He transfer energy to the sytem during ~10-100 ns. </a:t>
            </a:r>
          </a:p>
          <a:p>
            <a:r>
              <a:rPr lang="en-IT" sz="1600" dirty="0">
                <a:latin typeface="Chalkboard" panose="03050602040202020205" pitchFamily="66" charset="77"/>
              </a:rPr>
              <a:t>A single event can heat locally (</a:t>
            </a:r>
            <a:r>
              <a:rPr lang="en-IT" sz="1600" baseline="-25000" dirty="0">
                <a:latin typeface="Chalkboard" panose="03050602040202020205" pitchFamily="66" charset="77"/>
              </a:rPr>
              <a:t>~</a:t>
            </a:r>
            <a:r>
              <a:rPr lang="en-IT" sz="1600" dirty="0">
                <a:latin typeface="Chalkboard" panose="03050602040202020205" pitchFamily="66" charset="77"/>
              </a:rPr>
              <a:t>1nm</a:t>
            </a:r>
            <a:r>
              <a:rPr lang="en-IT" sz="1600" baseline="30000" dirty="0">
                <a:latin typeface="Chalkboard" panose="03050602040202020205" pitchFamily="66" charset="77"/>
              </a:rPr>
              <a:t>2</a:t>
            </a:r>
            <a:r>
              <a:rPr lang="en-IT" sz="1600" dirty="0">
                <a:latin typeface="Chalkboard" panose="03050602040202020205" pitchFamily="66" charset="77"/>
              </a:rPr>
              <a:t>) up to 600K but given the low rate of events on the large scale heating is negligible  </a:t>
            </a:r>
          </a:p>
        </p:txBody>
      </p:sp>
      <p:pic>
        <p:nvPicPr>
          <p:cNvPr id="24" name="Picture 23">
            <a:extLst>
              <a:ext uri="{FF2B5EF4-FFF2-40B4-BE49-F238E27FC236}">
                <a16:creationId xmlns:a16="http://schemas.microsoft.com/office/drawing/2014/main" id="{4DDC7A70-6B77-A0B8-2AC9-9BC8AC17DBDD}"/>
              </a:ext>
            </a:extLst>
          </p:cNvPr>
          <p:cNvPicPr>
            <a:picLocks noChangeAspect="1"/>
          </p:cNvPicPr>
          <p:nvPr/>
        </p:nvPicPr>
        <p:blipFill>
          <a:blip r:embed="rId14"/>
          <a:stretch>
            <a:fillRect/>
          </a:stretch>
        </p:blipFill>
        <p:spPr>
          <a:xfrm>
            <a:off x="4298945" y="4161921"/>
            <a:ext cx="2233811" cy="2890814"/>
          </a:xfrm>
          <a:prstGeom prst="rect">
            <a:avLst/>
          </a:prstGeom>
        </p:spPr>
      </p:pic>
      <p:pic>
        <p:nvPicPr>
          <p:cNvPr id="25" name="doubleHe">
            <a:hlinkClick r:id="" action="ppaction://media"/>
            <a:extLst>
              <a:ext uri="{FF2B5EF4-FFF2-40B4-BE49-F238E27FC236}">
                <a16:creationId xmlns:a16="http://schemas.microsoft.com/office/drawing/2014/main" id="{FA247ED6-8046-DB64-5F29-5244E652154B}"/>
              </a:ext>
            </a:extLst>
          </p:cNvPr>
          <p:cNvPicPr>
            <a:picLocks noChangeAspect="1"/>
          </p:cNvPicPr>
          <p:nvPr>
            <a:videoFile r:link="rId6"/>
            <p:extLst>
              <p:ext uri="{DAA4B4D4-6D71-4841-9C94-3DE7FCFB9230}">
                <p14:media xmlns:p14="http://schemas.microsoft.com/office/powerpoint/2010/main" r:embed="rId5"/>
              </p:ext>
            </p:extLst>
          </p:nvPr>
        </p:nvPicPr>
        <p:blipFill>
          <a:blip r:embed="rId15"/>
          <a:srcRect l="4584" t="7785" r="-1379" b="11472"/>
          <a:stretch/>
        </p:blipFill>
        <p:spPr>
          <a:xfrm>
            <a:off x="2248723" y="5510317"/>
            <a:ext cx="2418141" cy="884070"/>
          </a:xfrm>
          <a:prstGeom prst="rect">
            <a:avLst/>
          </a:prstGeom>
        </p:spPr>
      </p:pic>
      <p:sp>
        <p:nvSpPr>
          <p:cNvPr id="26" name="TextBox 25">
            <a:extLst>
              <a:ext uri="{FF2B5EF4-FFF2-40B4-BE49-F238E27FC236}">
                <a16:creationId xmlns:a16="http://schemas.microsoft.com/office/drawing/2014/main" id="{6BA0F6FA-270D-98F1-3F2E-572E6C347FCF}"/>
              </a:ext>
            </a:extLst>
          </p:cNvPr>
          <p:cNvSpPr txBox="1"/>
          <p:nvPr/>
        </p:nvSpPr>
        <p:spPr>
          <a:xfrm>
            <a:off x="185821" y="4561800"/>
            <a:ext cx="4072573" cy="830997"/>
          </a:xfrm>
          <a:prstGeom prst="rect">
            <a:avLst/>
          </a:prstGeom>
          <a:noFill/>
        </p:spPr>
        <p:txBody>
          <a:bodyPr wrap="square" rtlCol="0">
            <a:spAutoFit/>
          </a:bodyPr>
          <a:lstStyle/>
          <a:p>
            <a:r>
              <a:rPr lang="en-IT" sz="1600" dirty="0">
                <a:latin typeface="Chalkboard" panose="03050602040202020205" pitchFamily="66" charset="77"/>
              </a:rPr>
              <a:t>Double decay/release events (extremely unlikely) could have sufficient energy to create a vancancy in the sheet</a:t>
            </a:r>
          </a:p>
        </p:txBody>
      </p:sp>
      <p:sp>
        <p:nvSpPr>
          <p:cNvPr id="27" name="TextBox 26">
            <a:extLst>
              <a:ext uri="{FF2B5EF4-FFF2-40B4-BE49-F238E27FC236}">
                <a16:creationId xmlns:a16="http://schemas.microsoft.com/office/drawing/2014/main" id="{BBB27028-9D90-7558-0428-5CC83C792553}"/>
              </a:ext>
            </a:extLst>
          </p:cNvPr>
          <p:cNvSpPr txBox="1"/>
          <p:nvPr/>
        </p:nvSpPr>
        <p:spPr>
          <a:xfrm>
            <a:off x="6783091" y="5823326"/>
            <a:ext cx="5408909" cy="646331"/>
          </a:xfrm>
          <a:prstGeom prst="rect">
            <a:avLst/>
          </a:prstGeom>
          <a:noFill/>
        </p:spPr>
        <p:txBody>
          <a:bodyPr wrap="square" rtlCol="0">
            <a:spAutoFit/>
          </a:bodyPr>
          <a:lstStyle/>
          <a:p>
            <a:r>
              <a:rPr lang="en-IT" dirty="0">
                <a:solidFill>
                  <a:srgbClr val="0070C0"/>
                </a:solidFill>
                <a:latin typeface="Chalkboard" panose="03050602040202020205" pitchFamily="66" charset="77"/>
              </a:rPr>
              <a:t>Overall, it seems that He release would not make substantial damage to the system</a:t>
            </a:r>
          </a:p>
        </p:txBody>
      </p:sp>
    </p:spTree>
    <p:extLst>
      <p:ext uri="{BB962C8B-B14F-4D97-AF65-F5344CB8AC3E}">
        <p14:creationId xmlns:p14="http://schemas.microsoft.com/office/powerpoint/2010/main" val="2853649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9"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 presetClass="mediacall" presetSubtype="0" fill="hold" nodeType="withEffect">
                                  <p:stCondLst>
                                    <p:cond delay="0"/>
                                  </p:stCondLst>
                                  <p:childTnLst>
                                    <p:cmd type="call" cmd="playFrom(0.0)">
                                      <p:cBhvr>
                                        <p:cTn id="31" dur="11986" fill="hold"/>
                                        <p:tgtEl>
                                          <p:spTgt spid="21"/>
                                        </p:tgtEl>
                                      </p:cBhvr>
                                    </p:cmd>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 presetClass="mediacall" presetSubtype="0" fill="hold" nodeType="withEffect">
                                  <p:stCondLst>
                                    <p:cond delay="0"/>
                                  </p:stCondLst>
                                  <p:childTnLst>
                                    <p:cmd type="call" cmd="playFrom(0.0)">
                                      <p:cBhvr>
                                        <p:cTn id="50" dur="16128" fill="hold"/>
                                        <p:tgtEl>
                                          <p:spTgt spid="25"/>
                                        </p:tgtEl>
                                      </p:cBhvr>
                                    </p:cmd>
                                  </p:childTnLst>
                                </p:cTn>
                              </p:par>
                            </p:childTnLst>
                          </p:cTn>
                        </p:par>
                        <p:par>
                          <p:cTn id="51" fill="hold">
                            <p:stCondLst>
                              <p:cond delay="16128"/>
                            </p:stCondLst>
                            <p:childTnLst>
                              <p:par>
                                <p:cTn id="52" presetID="10"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5"/>
                </p:tgtEl>
              </p:cMediaNode>
            </p:video>
            <p:video>
              <p:cMediaNode vol="80000">
                <p:cTn id="56" fill="hold" display="0">
                  <p:stCondLst>
                    <p:cond delay="indefinite"/>
                  </p:stCondLst>
                </p:cTn>
                <p:tgtEl>
                  <p:spTgt spid="21"/>
                </p:tgtEl>
              </p:cMediaNode>
            </p:video>
            <p:video>
              <p:cMediaNode vol="80000">
                <p:cTn id="57" fill="hold" display="0">
                  <p:stCondLst>
                    <p:cond delay="indefinite"/>
                  </p:stCondLst>
                </p:cTn>
                <p:tgtEl>
                  <p:spTgt spid="25"/>
                </p:tgtEl>
              </p:cMediaNode>
            </p:video>
          </p:childTnLst>
        </p:cTn>
      </p:par>
    </p:tnLst>
    <p:bldLst>
      <p:bldP spid="17" grpId="0"/>
      <p:bldP spid="18" grpId="0"/>
      <p:bldP spid="22"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01C555-9259-A353-7E9E-F66E8C36C15D}"/>
              </a:ext>
            </a:extLst>
          </p:cNvPr>
          <p:cNvSpPr txBox="1"/>
          <p:nvPr/>
        </p:nvSpPr>
        <p:spPr>
          <a:xfrm>
            <a:off x="-27547" y="-18407"/>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The He release excites specific modes of the sheet </a:t>
            </a:r>
            <a:endParaRPr lang="en-GB" sz="3200" dirty="0">
              <a:latin typeface="Chalkboard" panose="03050602040202020205" pitchFamily="66" charset="77"/>
            </a:endParaRPr>
          </a:p>
        </p:txBody>
      </p:sp>
      <p:pic>
        <p:nvPicPr>
          <p:cNvPr id="4" name="Picture 3">
            <a:extLst>
              <a:ext uri="{FF2B5EF4-FFF2-40B4-BE49-F238E27FC236}">
                <a16:creationId xmlns:a16="http://schemas.microsoft.com/office/drawing/2014/main" id="{4275096F-47FD-36F7-B3AB-8C7AAB7959F1}"/>
              </a:ext>
            </a:extLst>
          </p:cNvPr>
          <p:cNvPicPr>
            <a:picLocks noChangeAspect="1"/>
          </p:cNvPicPr>
          <p:nvPr/>
        </p:nvPicPr>
        <p:blipFill>
          <a:blip r:embed="rId4"/>
          <a:stretch>
            <a:fillRect/>
          </a:stretch>
        </p:blipFill>
        <p:spPr>
          <a:xfrm>
            <a:off x="7137128" y="-317510"/>
            <a:ext cx="5299364" cy="6858000"/>
          </a:xfrm>
          <a:prstGeom prst="rect">
            <a:avLst/>
          </a:prstGeom>
        </p:spPr>
      </p:pic>
      <p:pic>
        <p:nvPicPr>
          <p:cNvPr id="6" name="Picture 5">
            <a:extLst>
              <a:ext uri="{FF2B5EF4-FFF2-40B4-BE49-F238E27FC236}">
                <a16:creationId xmlns:a16="http://schemas.microsoft.com/office/drawing/2014/main" id="{1C249D2E-4D17-11F5-F75D-2011A50DFDF0}"/>
              </a:ext>
            </a:extLst>
          </p:cNvPr>
          <p:cNvPicPr>
            <a:picLocks noChangeAspect="1"/>
          </p:cNvPicPr>
          <p:nvPr/>
        </p:nvPicPr>
        <p:blipFill>
          <a:blip r:embed="rId5"/>
          <a:stretch>
            <a:fillRect/>
          </a:stretch>
        </p:blipFill>
        <p:spPr>
          <a:xfrm>
            <a:off x="3985268" y="2735473"/>
            <a:ext cx="3608851" cy="4670277"/>
          </a:xfrm>
          <a:prstGeom prst="rect">
            <a:avLst/>
          </a:prstGeom>
        </p:spPr>
      </p:pic>
      <p:sp>
        <p:nvSpPr>
          <p:cNvPr id="7" name="TextBox 6">
            <a:extLst>
              <a:ext uri="{FF2B5EF4-FFF2-40B4-BE49-F238E27FC236}">
                <a16:creationId xmlns:a16="http://schemas.microsoft.com/office/drawing/2014/main" id="{9BE1A7A9-5124-C18F-2A74-3583B5CC184E}"/>
              </a:ext>
            </a:extLst>
          </p:cNvPr>
          <p:cNvSpPr txBox="1"/>
          <p:nvPr/>
        </p:nvSpPr>
        <p:spPr>
          <a:xfrm>
            <a:off x="159279" y="566368"/>
            <a:ext cx="7434840" cy="2893100"/>
          </a:xfrm>
          <a:prstGeom prst="rect">
            <a:avLst/>
          </a:prstGeom>
          <a:noFill/>
        </p:spPr>
        <p:txBody>
          <a:bodyPr wrap="square" rtlCol="0">
            <a:spAutoFit/>
          </a:bodyPr>
          <a:lstStyle/>
          <a:p>
            <a:pPr marL="285750" indent="-285750">
              <a:buFont typeface="Wingdings" pitchFamily="2" charset="2"/>
              <a:buChar char="ü"/>
            </a:pPr>
            <a:r>
              <a:rPr lang="en-GB" dirty="0">
                <a:latin typeface="Chalkboard" panose="03050602040202020205" pitchFamily="66" charset="77"/>
              </a:rPr>
              <a:t>After He is released, </a:t>
            </a:r>
            <a:r>
              <a:rPr lang="en-GB" b="1" dirty="0">
                <a:latin typeface="Chalkboard" panose="03050602040202020205" pitchFamily="66" charset="77"/>
              </a:rPr>
              <a:t>the vacant site is distorted </a:t>
            </a:r>
            <a:r>
              <a:rPr lang="en-GB" dirty="0">
                <a:latin typeface="Chalkboard" panose="03050602040202020205" pitchFamily="66" charset="77"/>
              </a:rPr>
              <a:t>and its relaxation excite </a:t>
            </a:r>
            <a:r>
              <a:rPr lang="en-GB" b="1" dirty="0">
                <a:latin typeface="Chalkboard" panose="03050602040202020205" pitchFamily="66" charset="77"/>
              </a:rPr>
              <a:t>specific vibrational modes</a:t>
            </a:r>
            <a:endParaRPr lang="en-GB" dirty="0">
              <a:latin typeface="Chalkboard" panose="03050602040202020205" pitchFamily="66" charset="77"/>
            </a:endParaRPr>
          </a:p>
          <a:p>
            <a:pPr marL="285750" indent="-285750">
              <a:buFont typeface="Wingdings" pitchFamily="2" charset="2"/>
              <a:buChar char="ü"/>
            </a:pPr>
            <a:r>
              <a:rPr lang="en-GB" dirty="0">
                <a:latin typeface="Chalkboard" panose="03050602040202020205" pitchFamily="66" charset="77"/>
              </a:rPr>
              <a:t>These are visible in the beats and involve: stretching-bending and rocking + out of plane mode of the sheet</a:t>
            </a:r>
          </a:p>
          <a:p>
            <a:pPr marL="285750" indent="-285750">
              <a:buFont typeface="Wingdings" pitchFamily="2" charset="2"/>
              <a:buChar char="ü"/>
            </a:pPr>
            <a:r>
              <a:rPr lang="en-GB" dirty="0">
                <a:latin typeface="Chalkboard" panose="03050602040202020205" pitchFamily="66" charset="77"/>
              </a:rPr>
              <a:t>Specific frequencies may appear as </a:t>
            </a:r>
            <a:r>
              <a:rPr lang="en-GB" b="1" dirty="0">
                <a:solidFill>
                  <a:schemeClr val="accent5">
                    <a:lumMod val="75000"/>
                  </a:schemeClr>
                </a:solidFill>
                <a:latin typeface="Chalkboard" panose="03050602040202020205" pitchFamily="66" charset="77"/>
              </a:rPr>
              <a:t>enhanced peaks in IR or Raman</a:t>
            </a:r>
          </a:p>
          <a:p>
            <a:pPr marL="285750" indent="-285750">
              <a:buFont typeface="Wingdings" pitchFamily="2" charset="2"/>
              <a:buChar char="ü"/>
            </a:pPr>
            <a:r>
              <a:rPr lang="en-GB" dirty="0">
                <a:latin typeface="Chalkboard" panose="03050602040202020205" pitchFamily="66" charset="77"/>
              </a:rPr>
              <a:t>The </a:t>
            </a:r>
            <a:r>
              <a:rPr lang="en-GB" dirty="0">
                <a:solidFill>
                  <a:schemeClr val="accent5">
                    <a:lumMod val="75000"/>
                  </a:schemeClr>
                </a:solidFill>
                <a:latin typeface="Chalkboard" panose="03050602040202020205" pitchFamily="66" charset="77"/>
              </a:rPr>
              <a:t>frequencies</a:t>
            </a:r>
            <a:r>
              <a:rPr lang="en-GB" dirty="0">
                <a:latin typeface="Chalkboard" panose="03050602040202020205" pitchFamily="66" charset="77"/>
              </a:rPr>
              <a:t> however, depends on the amount and distribution of tritium</a:t>
            </a:r>
          </a:p>
          <a:p>
            <a:pPr marL="285750" indent="-285750">
              <a:buFont typeface="Wingdings" pitchFamily="2" charset="2"/>
              <a:buChar char="ü"/>
            </a:pPr>
            <a:endParaRPr lang="en-GB" dirty="0">
              <a:latin typeface="Chalkboard" panose="03050602040202020205" pitchFamily="66" charset="77"/>
            </a:endParaRPr>
          </a:p>
          <a:p>
            <a:pPr marL="342900" indent="-342900">
              <a:buFont typeface="Wingdings" pitchFamily="2" charset="2"/>
              <a:buChar char="ü"/>
            </a:pPr>
            <a:r>
              <a:rPr lang="en-GB" sz="2000" dirty="0">
                <a:solidFill>
                  <a:schemeClr val="accent5">
                    <a:lumMod val="75000"/>
                  </a:schemeClr>
                </a:solidFill>
                <a:latin typeface="Chalkboard" panose="03050602040202020205" pitchFamily="66" charset="77"/>
              </a:rPr>
              <a:t>Vibrational spectra calculations </a:t>
            </a:r>
            <a:r>
              <a:rPr lang="en-GB" sz="2000" dirty="0">
                <a:latin typeface="Chalkboard" panose="03050602040202020205" pitchFamily="66" charset="77"/>
              </a:rPr>
              <a:t>are in progress</a:t>
            </a:r>
          </a:p>
        </p:txBody>
      </p:sp>
      <p:pic>
        <p:nvPicPr>
          <p:cNvPr id="9" name="Picture 8" descr="A molecule structure with orange balls&#10;&#10;Description automatically generated">
            <a:extLst>
              <a:ext uri="{FF2B5EF4-FFF2-40B4-BE49-F238E27FC236}">
                <a16:creationId xmlns:a16="http://schemas.microsoft.com/office/drawing/2014/main" id="{1F2E6C9B-CAF1-6063-886C-40B00A96EF59}"/>
              </a:ext>
            </a:extLst>
          </p:cNvPr>
          <p:cNvPicPr>
            <a:picLocks noChangeAspect="1"/>
          </p:cNvPicPr>
          <p:nvPr/>
        </p:nvPicPr>
        <p:blipFill>
          <a:blip r:embed="rId6"/>
          <a:stretch>
            <a:fillRect/>
          </a:stretch>
        </p:blipFill>
        <p:spPr>
          <a:xfrm>
            <a:off x="540191" y="3585247"/>
            <a:ext cx="2979134" cy="1966271"/>
          </a:xfrm>
          <a:prstGeom prst="rect">
            <a:avLst/>
          </a:prstGeom>
        </p:spPr>
      </p:pic>
      <p:pic>
        <p:nvPicPr>
          <p:cNvPr id="10" name="wave_trimmed.mpg">
            <a:hlinkClick r:id="" action="ppaction://media"/>
            <a:extLst>
              <a:ext uri="{FF2B5EF4-FFF2-40B4-BE49-F238E27FC236}">
                <a16:creationId xmlns:a16="http://schemas.microsoft.com/office/drawing/2014/main" id="{ADC5B371-7769-1706-5E3B-5CD71D2745F3}"/>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35575" t="39681" r="28878" b="38886"/>
          <a:stretch/>
        </p:blipFill>
        <p:spPr>
          <a:xfrm>
            <a:off x="8060062" y="4976236"/>
            <a:ext cx="3709846" cy="1469878"/>
          </a:xfrm>
          <a:prstGeom prst="rect">
            <a:avLst/>
          </a:prstGeom>
        </p:spPr>
      </p:pic>
    </p:spTree>
    <p:extLst>
      <p:ext uri="{BB962C8B-B14F-4D97-AF65-F5344CB8AC3E}">
        <p14:creationId xmlns:p14="http://schemas.microsoft.com/office/powerpoint/2010/main" val="196936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 presetClass="mediacall" presetSubtype="0" fill="hold" nodeType="withEffect">
                                  <p:stCondLst>
                                    <p:cond delay="0"/>
                                  </p:stCondLst>
                                  <p:childTnLst>
                                    <p:cmd type="call" cmd="playFrom(0.0)">
                                      <p:cBhvr>
                                        <p:cTn id="25" dur="33936" fill="hold"/>
                                        <p:tgtEl>
                                          <p:spTgt spid="10"/>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0"/>
                </p:tgtEl>
              </p:cMediaNode>
            </p:video>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0"/>
                                        </p:tgtEl>
                                      </p:cBhvr>
                                    </p:cmd>
                                  </p:childTnLst>
                                </p:cTn>
                              </p:par>
                            </p:childTnLst>
                          </p:cTn>
                        </p:par>
                      </p:childTnLst>
                    </p:cTn>
                  </p:par>
                </p:childTnLst>
              </p:cTn>
              <p:nextCondLst>
                <p:cond evt="onClick" delay="0">
                  <p:tgtEl>
                    <p:spTgt spid="10"/>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D6D09F02-2E95-E343-B9E7-18CDC5C4D544}"/>
              </a:ext>
            </a:extLst>
          </p:cNvPr>
          <p:cNvSpPr/>
          <p:nvPr/>
        </p:nvSpPr>
        <p:spPr>
          <a:xfrm>
            <a:off x="586685" y="1465751"/>
            <a:ext cx="3151087" cy="1005840"/>
          </a:xfrm>
          <a:prstGeom prst="ellipse">
            <a:avLst/>
          </a:prstGeom>
          <a:solidFill>
            <a:srgbClr val="0C42DA">
              <a:alpha val="22000"/>
            </a:srgbClr>
          </a:solidFill>
          <a:ln>
            <a:noFill/>
          </a:ln>
          <a:effectLst>
            <a:softEdge rad="384928"/>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AF698FE1-936A-9BA2-0483-DC1177E1FD6D}"/>
              </a:ext>
            </a:extLst>
          </p:cNvPr>
          <p:cNvSpPr txBox="1"/>
          <p:nvPr/>
        </p:nvSpPr>
        <p:spPr>
          <a:xfrm>
            <a:off x="-27547" y="-18407"/>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The β electrons interact with the material</a:t>
            </a:r>
            <a:endParaRPr lang="en-GB" sz="3200" dirty="0">
              <a:latin typeface="Chalkboard" panose="03050602040202020205" pitchFamily="66" charset="77"/>
            </a:endParaRPr>
          </a:p>
        </p:txBody>
      </p:sp>
      <p:pic>
        <p:nvPicPr>
          <p:cNvPr id="3" name="Picture 2" descr="A molecule structure with orange balls&#10;&#10;Description automatically generated">
            <a:extLst>
              <a:ext uri="{FF2B5EF4-FFF2-40B4-BE49-F238E27FC236}">
                <a16:creationId xmlns:a16="http://schemas.microsoft.com/office/drawing/2014/main" id="{24A07690-D80D-E2D4-7C2D-EAA7540814E1}"/>
              </a:ext>
            </a:extLst>
          </p:cNvPr>
          <p:cNvPicPr>
            <a:picLocks noChangeAspect="1"/>
          </p:cNvPicPr>
          <p:nvPr/>
        </p:nvPicPr>
        <p:blipFill rotWithShape="1">
          <a:blip r:embed="rId2">
            <a:clrChange>
              <a:clrFrom>
                <a:srgbClr val="FFFFFF"/>
              </a:clrFrom>
              <a:clrTo>
                <a:srgbClr val="FFFFFF">
                  <a:alpha val="0"/>
                </a:srgbClr>
              </a:clrTo>
            </a:clrChange>
          </a:blip>
          <a:srcRect t="30882" b="31141"/>
          <a:stretch/>
        </p:blipFill>
        <p:spPr>
          <a:xfrm>
            <a:off x="358426" y="1572480"/>
            <a:ext cx="2952247" cy="918478"/>
          </a:xfrm>
          <a:prstGeom prst="rect">
            <a:avLst/>
          </a:prstGeom>
        </p:spPr>
      </p:pic>
      <p:cxnSp>
        <p:nvCxnSpPr>
          <p:cNvPr id="7" name="Straight Arrow Connector 6">
            <a:extLst>
              <a:ext uri="{FF2B5EF4-FFF2-40B4-BE49-F238E27FC236}">
                <a16:creationId xmlns:a16="http://schemas.microsoft.com/office/drawing/2014/main" id="{FE5058E1-1396-A4A3-63D4-1BA89A69641F}"/>
              </a:ext>
            </a:extLst>
          </p:cNvPr>
          <p:cNvCxnSpPr>
            <a:cxnSpLocks/>
          </p:cNvCxnSpPr>
          <p:nvPr/>
        </p:nvCxnSpPr>
        <p:spPr>
          <a:xfrm>
            <a:off x="942535" y="1145345"/>
            <a:ext cx="1219694" cy="751884"/>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A396C953-98AF-5842-B560-0B3A2E372FC6}"/>
                  </a:ext>
                </a:extLst>
              </p:cNvPr>
              <p:cNvSpPr>
                <a:spLocks/>
              </p:cNvSpPr>
              <p:nvPr/>
            </p:nvSpPr>
            <p:spPr>
              <a:xfrm>
                <a:off x="1335725" y="1339190"/>
                <a:ext cx="270531" cy="248549"/>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5" name="Oval 4">
                <a:extLst>
                  <a:ext uri="{FF2B5EF4-FFF2-40B4-BE49-F238E27FC236}">
                    <a16:creationId xmlns:a16="http://schemas.microsoft.com/office/drawing/2014/main" id="{A396C953-98AF-5842-B560-0B3A2E372FC6}"/>
                  </a:ext>
                </a:extLst>
              </p:cNvPr>
              <p:cNvSpPr>
                <a:spLocks noRot="1" noChangeAspect="1" noMove="1" noResize="1" noEditPoints="1" noAdjustHandles="1" noChangeArrowheads="1" noChangeShapeType="1" noTextEdit="1"/>
              </p:cNvSpPr>
              <p:nvPr/>
            </p:nvSpPr>
            <p:spPr>
              <a:xfrm>
                <a:off x="1335725" y="1339190"/>
                <a:ext cx="270531" cy="248549"/>
              </a:xfrm>
              <a:prstGeom prst="ellipse">
                <a:avLst/>
              </a:prstGeom>
              <a:blipFill>
                <a:blip r:embed="rId3"/>
                <a:stretch>
                  <a:fillRect l="-33333" b="-17391"/>
                </a:stretch>
              </a:blipFill>
              <a:ln>
                <a:noFill/>
              </a:ln>
            </p:spPr>
            <p:txBody>
              <a:bodyPr/>
              <a:lstStyle/>
              <a:p>
                <a:r>
                  <a:rPr lang="en-IT">
                    <a:noFill/>
                  </a:rPr>
                  <a:t> </a:t>
                </a:r>
              </a:p>
            </p:txBody>
          </p:sp>
        </mc:Fallback>
      </mc:AlternateContent>
      <p:sp>
        <p:nvSpPr>
          <p:cNvPr id="15" name="TextBox 14">
            <a:extLst>
              <a:ext uri="{FF2B5EF4-FFF2-40B4-BE49-F238E27FC236}">
                <a16:creationId xmlns:a16="http://schemas.microsoft.com/office/drawing/2014/main" id="{AB26A1B8-5B06-CED8-09D3-99568D3DA8A6}"/>
              </a:ext>
            </a:extLst>
          </p:cNvPr>
          <p:cNvSpPr txBox="1"/>
          <p:nvPr/>
        </p:nvSpPr>
        <p:spPr>
          <a:xfrm>
            <a:off x="3866646" y="1373467"/>
            <a:ext cx="8325353" cy="1200329"/>
          </a:xfrm>
          <a:prstGeom prst="rect">
            <a:avLst/>
          </a:prstGeom>
          <a:noFill/>
        </p:spPr>
        <p:txBody>
          <a:bodyPr wrap="square" rtlCol="0">
            <a:spAutoFit/>
          </a:bodyPr>
          <a:lstStyle/>
          <a:p>
            <a:pPr marL="285750" indent="-285750">
              <a:buFont typeface="Wingdings" pitchFamily="2" charset="2"/>
              <a:buChar char="ü"/>
            </a:pPr>
            <a:r>
              <a:rPr lang="en-GB" dirty="0">
                <a:solidFill>
                  <a:srgbClr val="00B0F0"/>
                </a:solidFill>
                <a:latin typeface="Chalkboard" panose="03050602040202020205" pitchFamily="66" charset="77"/>
              </a:rPr>
              <a:t>Primary scattering</a:t>
            </a:r>
          </a:p>
          <a:p>
            <a:pPr marL="285750" indent="-285750">
              <a:buFont typeface="Wingdings" pitchFamily="2" charset="2"/>
              <a:buChar char="ü"/>
            </a:pPr>
            <a:r>
              <a:rPr lang="en-GB" dirty="0">
                <a:solidFill>
                  <a:srgbClr val="0080E6"/>
                </a:solidFill>
                <a:latin typeface="Chalkboard" panose="03050602040202020205" pitchFamily="66" charset="77"/>
              </a:rPr>
              <a:t>Production of secondaries and scattering</a:t>
            </a:r>
            <a:endParaRPr lang="en-GB" b="1" dirty="0">
              <a:solidFill>
                <a:srgbClr val="0080E6"/>
              </a:solidFill>
              <a:latin typeface="Chalkboard" panose="03050602040202020205" pitchFamily="66" charset="77"/>
            </a:endParaRPr>
          </a:p>
          <a:p>
            <a:pPr marL="285750" indent="-285750">
              <a:buFont typeface="Wingdings" pitchFamily="2" charset="2"/>
              <a:buChar char="ü"/>
            </a:pPr>
            <a:r>
              <a:rPr lang="en-GB" dirty="0">
                <a:solidFill>
                  <a:srgbClr val="0B3FD9"/>
                </a:solidFill>
                <a:latin typeface="Chalkboard" panose="03050602040202020205" pitchFamily="66" charset="77"/>
              </a:rPr>
              <a:t>Dissipation by interactions with electrons of the material</a:t>
            </a:r>
          </a:p>
          <a:p>
            <a:pPr marL="285750" indent="-285750">
              <a:buFont typeface="Wingdings" pitchFamily="2" charset="2"/>
              <a:buChar char="ü"/>
            </a:pPr>
            <a:r>
              <a:rPr lang="en-GB" dirty="0">
                <a:solidFill>
                  <a:srgbClr val="7030A0"/>
                </a:solidFill>
                <a:latin typeface="Chalkboard" panose="03050602040202020205" pitchFamily="66" charset="77"/>
              </a:rPr>
              <a:t>Dissipation by interaction with phonons of the material</a:t>
            </a:r>
          </a:p>
        </p:txBody>
      </p:sp>
      <p:cxnSp>
        <p:nvCxnSpPr>
          <p:cNvPr id="18" name="Straight Arrow Connector 17">
            <a:extLst>
              <a:ext uri="{FF2B5EF4-FFF2-40B4-BE49-F238E27FC236}">
                <a16:creationId xmlns:a16="http://schemas.microsoft.com/office/drawing/2014/main" id="{3AC631E2-97C2-6105-EDBE-C25FB125FA50}"/>
              </a:ext>
            </a:extLst>
          </p:cNvPr>
          <p:cNvCxnSpPr>
            <a:cxnSpLocks/>
          </p:cNvCxnSpPr>
          <p:nvPr/>
        </p:nvCxnSpPr>
        <p:spPr>
          <a:xfrm flipV="1">
            <a:off x="2162229" y="1587739"/>
            <a:ext cx="393190" cy="309490"/>
          </a:xfrm>
          <a:prstGeom prst="straightConnector1">
            <a:avLst/>
          </a:prstGeom>
          <a:ln w="28575">
            <a:solidFill>
              <a:srgbClr val="00B0F0"/>
            </a:solidFill>
            <a:tailEnd type="arrow"/>
          </a:ln>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AB6B7750-1CFA-AF02-C595-B387A5BD9022}"/>
              </a:ext>
            </a:extLst>
          </p:cNvPr>
          <p:cNvGrpSpPr/>
          <p:nvPr/>
        </p:nvGrpSpPr>
        <p:grpSpPr>
          <a:xfrm>
            <a:off x="2052867" y="1897229"/>
            <a:ext cx="337621" cy="280650"/>
            <a:chOff x="2052867" y="1897229"/>
            <a:chExt cx="337621" cy="280650"/>
          </a:xfrm>
        </p:grpSpPr>
        <p:cxnSp>
          <p:nvCxnSpPr>
            <p:cNvPr id="22" name="Straight Arrow Connector 21">
              <a:extLst>
                <a:ext uri="{FF2B5EF4-FFF2-40B4-BE49-F238E27FC236}">
                  <a16:creationId xmlns:a16="http://schemas.microsoft.com/office/drawing/2014/main" id="{01F0FF0D-000A-30AE-379E-F42A1F62469B}"/>
                </a:ext>
              </a:extLst>
            </p:cNvPr>
            <p:cNvCxnSpPr>
              <a:cxnSpLocks/>
            </p:cNvCxnSpPr>
            <p:nvPr/>
          </p:nvCxnSpPr>
          <p:spPr>
            <a:xfrm flipH="1">
              <a:off x="2052867" y="1897229"/>
              <a:ext cx="109362" cy="221197"/>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A681F671-D7D5-010A-EB9A-BE9B653E2C24}"/>
                </a:ext>
              </a:extLst>
            </p:cNvPr>
            <p:cNvCxnSpPr>
              <a:cxnSpLocks/>
            </p:cNvCxnSpPr>
            <p:nvPr/>
          </p:nvCxnSpPr>
          <p:spPr>
            <a:xfrm>
              <a:off x="2162229" y="1897229"/>
              <a:ext cx="128874" cy="280650"/>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A2F152C-BB6C-0470-7AEF-FE8C25C2E8A7}"/>
                </a:ext>
              </a:extLst>
            </p:cNvPr>
            <p:cNvCxnSpPr>
              <a:cxnSpLocks/>
            </p:cNvCxnSpPr>
            <p:nvPr/>
          </p:nvCxnSpPr>
          <p:spPr>
            <a:xfrm>
              <a:off x="2162229" y="1897229"/>
              <a:ext cx="228259" cy="156704"/>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E23B4280-B041-B5A2-272E-E06DB2EA8406}"/>
              </a:ext>
            </a:extLst>
          </p:cNvPr>
          <p:cNvGrpSpPr/>
          <p:nvPr/>
        </p:nvGrpSpPr>
        <p:grpSpPr>
          <a:xfrm>
            <a:off x="515436" y="1836980"/>
            <a:ext cx="3144233" cy="126556"/>
            <a:chOff x="515436" y="1836980"/>
            <a:chExt cx="3144233" cy="126556"/>
          </a:xfrm>
        </p:grpSpPr>
        <p:sp>
          <p:nvSpPr>
            <p:cNvPr id="42" name="Freeform 41">
              <a:extLst>
                <a:ext uri="{FF2B5EF4-FFF2-40B4-BE49-F238E27FC236}">
                  <a16:creationId xmlns:a16="http://schemas.microsoft.com/office/drawing/2014/main" id="{26E2B815-18AF-4775-21D0-E24796054BD2}"/>
                </a:ext>
              </a:extLst>
            </p:cNvPr>
            <p:cNvSpPr/>
            <p:nvPr/>
          </p:nvSpPr>
          <p:spPr>
            <a:xfrm>
              <a:off x="2264201" y="1836980"/>
              <a:ext cx="1395468" cy="126556"/>
            </a:xfrm>
            <a:custGeom>
              <a:avLst/>
              <a:gdLst>
                <a:gd name="connsiteX0" fmla="*/ 0 w 1395468"/>
                <a:gd name="connsiteY0" fmla="*/ 91546 h 126556"/>
                <a:gd name="connsiteX1" fmla="*/ 84064 w 1395468"/>
                <a:gd name="connsiteY1" fmla="*/ 4023 h 126556"/>
                <a:gd name="connsiteX2" fmla="*/ 134502 w 1395468"/>
                <a:gd name="connsiteY2" fmla="*/ 56537 h 126556"/>
                <a:gd name="connsiteX3" fmla="*/ 218567 w 1395468"/>
                <a:gd name="connsiteY3" fmla="*/ 126556 h 126556"/>
                <a:gd name="connsiteX4" fmla="*/ 269005 w 1395468"/>
                <a:gd name="connsiteY4" fmla="*/ 109051 h 126556"/>
                <a:gd name="connsiteX5" fmla="*/ 369883 w 1395468"/>
                <a:gd name="connsiteY5" fmla="*/ 39032 h 126556"/>
                <a:gd name="connsiteX6" fmla="*/ 538011 w 1395468"/>
                <a:gd name="connsiteY6" fmla="*/ 56537 h 126556"/>
                <a:gd name="connsiteX7" fmla="*/ 638888 w 1395468"/>
                <a:gd name="connsiteY7" fmla="*/ 21528 h 126556"/>
                <a:gd name="connsiteX8" fmla="*/ 739766 w 1395468"/>
                <a:gd name="connsiteY8" fmla="*/ 91546 h 126556"/>
                <a:gd name="connsiteX9" fmla="*/ 807017 w 1395468"/>
                <a:gd name="connsiteY9" fmla="*/ 74042 h 126556"/>
                <a:gd name="connsiteX10" fmla="*/ 840643 w 1395468"/>
                <a:gd name="connsiteY10" fmla="*/ 21528 h 126556"/>
                <a:gd name="connsiteX11" fmla="*/ 941520 w 1395468"/>
                <a:gd name="connsiteY11" fmla="*/ 39032 h 126556"/>
                <a:gd name="connsiteX12" fmla="*/ 1025584 w 1395468"/>
                <a:gd name="connsiteY12" fmla="*/ 109051 h 126556"/>
                <a:gd name="connsiteX13" fmla="*/ 1076023 w 1395468"/>
                <a:gd name="connsiteY13" fmla="*/ 91546 h 126556"/>
                <a:gd name="connsiteX14" fmla="*/ 1109649 w 1395468"/>
                <a:gd name="connsiteY14" fmla="*/ 39032 h 126556"/>
                <a:gd name="connsiteX15" fmla="*/ 1210526 w 1395468"/>
                <a:gd name="connsiteY15" fmla="*/ 74042 h 126556"/>
                <a:gd name="connsiteX16" fmla="*/ 1260965 w 1395468"/>
                <a:gd name="connsiteY16" fmla="*/ 109051 h 126556"/>
                <a:gd name="connsiteX17" fmla="*/ 1311403 w 1395468"/>
                <a:gd name="connsiteY17" fmla="*/ 91546 h 126556"/>
                <a:gd name="connsiteX18" fmla="*/ 1395468 w 1395468"/>
                <a:gd name="connsiteY18" fmla="*/ 56537 h 1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5468" h="126556" extrusionOk="0">
                  <a:moveTo>
                    <a:pt x="0" y="91546"/>
                  </a:moveTo>
                  <a:cubicBezTo>
                    <a:pt x="18738" y="56646"/>
                    <a:pt x="38834" y="16576"/>
                    <a:pt x="84064" y="4023"/>
                  </a:cubicBezTo>
                  <a:cubicBezTo>
                    <a:pt x="113500" y="-640"/>
                    <a:pt x="113413" y="37707"/>
                    <a:pt x="134502" y="56537"/>
                  </a:cubicBezTo>
                  <a:cubicBezTo>
                    <a:pt x="183477" y="138923"/>
                    <a:pt x="132941" y="113432"/>
                    <a:pt x="218567" y="126556"/>
                  </a:cubicBezTo>
                  <a:cubicBezTo>
                    <a:pt x="230985" y="118316"/>
                    <a:pt x="256247" y="119318"/>
                    <a:pt x="269005" y="109051"/>
                  </a:cubicBezTo>
                  <a:cubicBezTo>
                    <a:pt x="304332" y="88617"/>
                    <a:pt x="369883" y="39032"/>
                    <a:pt x="369883" y="39032"/>
                  </a:cubicBezTo>
                  <a:cubicBezTo>
                    <a:pt x="476991" y="79247"/>
                    <a:pt x="424734" y="93950"/>
                    <a:pt x="538011" y="56537"/>
                  </a:cubicBezTo>
                  <a:cubicBezTo>
                    <a:pt x="574763" y="-3058"/>
                    <a:pt x="562122" y="-16966"/>
                    <a:pt x="638888" y="21528"/>
                  </a:cubicBezTo>
                  <a:cubicBezTo>
                    <a:pt x="675035" y="40345"/>
                    <a:pt x="739766" y="91546"/>
                    <a:pt x="739766" y="91546"/>
                  </a:cubicBezTo>
                  <a:cubicBezTo>
                    <a:pt x="761018" y="85523"/>
                    <a:pt x="791543" y="90456"/>
                    <a:pt x="807017" y="74042"/>
                  </a:cubicBezTo>
                  <a:cubicBezTo>
                    <a:pt x="824481" y="63342"/>
                    <a:pt x="821098" y="27227"/>
                    <a:pt x="840643" y="21528"/>
                  </a:cubicBezTo>
                  <a:cubicBezTo>
                    <a:pt x="874917" y="14771"/>
                    <a:pt x="913128" y="39608"/>
                    <a:pt x="941520" y="39032"/>
                  </a:cubicBezTo>
                  <a:cubicBezTo>
                    <a:pt x="974010" y="73515"/>
                    <a:pt x="972292" y="105068"/>
                    <a:pt x="1025584" y="109051"/>
                  </a:cubicBezTo>
                  <a:cubicBezTo>
                    <a:pt x="1039657" y="109650"/>
                    <a:pt x="1056480" y="95497"/>
                    <a:pt x="1076023" y="91546"/>
                  </a:cubicBezTo>
                  <a:cubicBezTo>
                    <a:pt x="1083345" y="73766"/>
                    <a:pt x="1093191" y="50790"/>
                    <a:pt x="1109649" y="39032"/>
                  </a:cubicBezTo>
                  <a:cubicBezTo>
                    <a:pt x="1166887" y="-12560"/>
                    <a:pt x="1157731" y="44754"/>
                    <a:pt x="1210526" y="74042"/>
                  </a:cubicBezTo>
                  <a:cubicBezTo>
                    <a:pt x="1224850" y="89653"/>
                    <a:pt x="1246051" y="98792"/>
                    <a:pt x="1260965" y="109051"/>
                  </a:cubicBezTo>
                  <a:cubicBezTo>
                    <a:pt x="1277591" y="107628"/>
                    <a:pt x="1299950" y="97189"/>
                    <a:pt x="1311403" y="91546"/>
                  </a:cubicBezTo>
                  <a:cubicBezTo>
                    <a:pt x="1381569" y="65178"/>
                    <a:pt x="1322744" y="56955"/>
                    <a:pt x="1395468" y="56537"/>
                  </a:cubicBezTo>
                </a:path>
              </a:pathLst>
            </a:custGeom>
            <a:noFill/>
            <a:ln w="19050">
              <a:solidFill>
                <a:srgbClr val="7030A0"/>
              </a:solidFill>
              <a:tailEnd type="arrow"/>
              <a:extLst>
                <a:ext uri="{C807C97D-BFC1-408E-A445-0C87EB9F89A2}">
                  <ask:lineSketchStyleProps xmlns:ask="http://schemas.microsoft.com/office/drawing/2018/sketchyshapes" sd="1219033472">
                    <a:custGeom>
                      <a:avLst/>
                      <a:gdLst>
                        <a:gd name="connsiteX0" fmla="*/ 0 w 1264920"/>
                        <a:gd name="connsiteY0" fmla="*/ 79703 h 110183"/>
                        <a:gd name="connsiteX1" fmla="*/ 76200 w 1264920"/>
                        <a:gd name="connsiteY1" fmla="*/ 3503 h 110183"/>
                        <a:gd name="connsiteX2" fmla="*/ 121920 w 1264920"/>
                        <a:gd name="connsiteY2" fmla="*/ 49223 h 110183"/>
                        <a:gd name="connsiteX3" fmla="*/ 198120 w 1264920"/>
                        <a:gd name="connsiteY3" fmla="*/ 110183 h 110183"/>
                        <a:gd name="connsiteX4" fmla="*/ 243840 w 1264920"/>
                        <a:gd name="connsiteY4" fmla="*/ 94943 h 110183"/>
                        <a:gd name="connsiteX5" fmla="*/ 335280 w 1264920"/>
                        <a:gd name="connsiteY5" fmla="*/ 33983 h 110183"/>
                        <a:gd name="connsiteX6" fmla="*/ 487680 w 1264920"/>
                        <a:gd name="connsiteY6" fmla="*/ 49223 h 110183"/>
                        <a:gd name="connsiteX7" fmla="*/ 579120 w 1264920"/>
                        <a:gd name="connsiteY7" fmla="*/ 18743 h 110183"/>
                        <a:gd name="connsiteX8" fmla="*/ 670560 w 1264920"/>
                        <a:gd name="connsiteY8" fmla="*/ 79703 h 110183"/>
                        <a:gd name="connsiteX9" fmla="*/ 731520 w 1264920"/>
                        <a:gd name="connsiteY9" fmla="*/ 64463 h 110183"/>
                        <a:gd name="connsiteX10" fmla="*/ 762000 w 1264920"/>
                        <a:gd name="connsiteY10" fmla="*/ 18743 h 110183"/>
                        <a:gd name="connsiteX11" fmla="*/ 853440 w 1264920"/>
                        <a:gd name="connsiteY11" fmla="*/ 33983 h 110183"/>
                        <a:gd name="connsiteX12" fmla="*/ 929640 w 1264920"/>
                        <a:gd name="connsiteY12" fmla="*/ 94943 h 110183"/>
                        <a:gd name="connsiteX13" fmla="*/ 975360 w 1264920"/>
                        <a:gd name="connsiteY13" fmla="*/ 79703 h 110183"/>
                        <a:gd name="connsiteX14" fmla="*/ 1005840 w 1264920"/>
                        <a:gd name="connsiteY14" fmla="*/ 33983 h 110183"/>
                        <a:gd name="connsiteX15" fmla="*/ 1097280 w 1264920"/>
                        <a:gd name="connsiteY15" fmla="*/ 64463 h 110183"/>
                        <a:gd name="connsiteX16" fmla="*/ 1143000 w 1264920"/>
                        <a:gd name="connsiteY16" fmla="*/ 94943 h 110183"/>
                        <a:gd name="connsiteX17" fmla="*/ 1188720 w 1264920"/>
                        <a:gd name="connsiteY17" fmla="*/ 79703 h 110183"/>
                        <a:gd name="connsiteX18" fmla="*/ 1264920 w 1264920"/>
                        <a:gd name="connsiteY18" fmla="*/ 49223 h 1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4920" h="110183">
                          <a:moveTo>
                            <a:pt x="0" y="79703"/>
                          </a:moveTo>
                          <a:cubicBezTo>
                            <a:pt x="25400" y="54303"/>
                            <a:pt x="41351" y="12215"/>
                            <a:pt x="76200" y="3503"/>
                          </a:cubicBezTo>
                          <a:cubicBezTo>
                            <a:pt x="97109" y="-1724"/>
                            <a:pt x="108122" y="32666"/>
                            <a:pt x="121920" y="49223"/>
                          </a:cubicBezTo>
                          <a:cubicBezTo>
                            <a:pt x="174946" y="112854"/>
                            <a:pt x="123065" y="85165"/>
                            <a:pt x="198120" y="110183"/>
                          </a:cubicBezTo>
                          <a:cubicBezTo>
                            <a:pt x="213360" y="105103"/>
                            <a:pt x="229797" y="102745"/>
                            <a:pt x="243840" y="94943"/>
                          </a:cubicBezTo>
                          <a:cubicBezTo>
                            <a:pt x="275862" y="77153"/>
                            <a:pt x="335280" y="33983"/>
                            <a:pt x="335280" y="33983"/>
                          </a:cubicBezTo>
                          <a:cubicBezTo>
                            <a:pt x="446591" y="71087"/>
                            <a:pt x="395551" y="72255"/>
                            <a:pt x="487680" y="49223"/>
                          </a:cubicBezTo>
                          <a:cubicBezTo>
                            <a:pt x="521173" y="-1016"/>
                            <a:pt x="510232" y="-15701"/>
                            <a:pt x="579120" y="18743"/>
                          </a:cubicBezTo>
                          <a:cubicBezTo>
                            <a:pt x="611885" y="35126"/>
                            <a:pt x="670560" y="79703"/>
                            <a:pt x="670560" y="79703"/>
                          </a:cubicBezTo>
                          <a:cubicBezTo>
                            <a:pt x="690880" y="74623"/>
                            <a:pt x="714092" y="76081"/>
                            <a:pt x="731520" y="64463"/>
                          </a:cubicBezTo>
                          <a:cubicBezTo>
                            <a:pt x="746760" y="54303"/>
                            <a:pt x="744231" y="23185"/>
                            <a:pt x="762000" y="18743"/>
                          </a:cubicBezTo>
                          <a:cubicBezTo>
                            <a:pt x="791978" y="11249"/>
                            <a:pt x="822960" y="28903"/>
                            <a:pt x="853440" y="33983"/>
                          </a:cubicBezTo>
                          <a:cubicBezTo>
                            <a:pt x="876844" y="69089"/>
                            <a:pt x="880565" y="94943"/>
                            <a:pt x="929640" y="94943"/>
                          </a:cubicBezTo>
                          <a:cubicBezTo>
                            <a:pt x="945704" y="94943"/>
                            <a:pt x="960120" y="84783"/>
                            <a:pt x="975360" y="79703"/>
                          </a:cubicBezTo>
                          <a:cubicBezTo>
                            <a:pt x="985520" y="64463"/>
                            <a:pt x="991537" y="45425"/>
                            <a:pt x="1005840" y="33983"/>
                          </a:cubicBezTo>
                          <a:cubicBezTo>
                            <a:pt x="1057443" y="-7299"/>
                            <a:pt x="1059740" y="33179"/>
                            <a:pt x="1097280" y="64463"/>
                          </a:cubicBezTo>
                          <a:cubicBezTo>
                            <a:pt x="1111351" y="76189"/>
                            <a:pt x="1127760" y="84783"/>
                            <a:pt x="1143000" y="94943"/>
                          </a:cubicBezTo>
                          <a:cubicBezTo>
                            <a:pt x="1158240" y="89863"/>
                            <a:pt x="1174352" y="86887"/>
                            <a:pt x="1188720" y="79703"/>
                          </a:cubicBezTo>
                          <a:cubicBezTo>
                            <a:pt x="1260952" y="43587"/>
                            <a:pt x="1206107" y="49223"/>
                            <a:pt x="1264920" y="4922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3" name="Freeform 42">
              <a:extLst>
                <a:ext uri="{FF2B5EF4-FFF2-40B4-BE49-F238E27FC236}">
                  <a16:creationId xmlns:a16="http://schemas.microsoft.com/office/drawing/2014/main" id="{D28E9CFC-06C6-50B6-D6A8-6063A96284EA}"/>
                </a:ext>
              </a:extLst>
            </p:cNvPr>
            <p:cNvSpPr/>
            <p:nvPr/>
          </p:nvSpPr>
          <p:spPr>
            <a:xfrm flipH="1">
              <a:off x="515436" y="1852534"/>
              <a:ext cx="1568689" cy="111001"/>
            </a:xfrm>
            <a:custGeom>
              <a:avLst/>
              <a:gdLst>
                <a:gd name="connsiteX0" fmla="*/ 0 w 1568689"/>
                <a:gd name="connsiteY0" fmla="*/ 80294 h 111001"/>
                <a:gd name="connsiteX1" fmla="*/ 94499 w 1568689"/>
                <a:gd name="connsiteY1" fmla="*/ 3529 h 111001"/>
                <a:gd name="connsiteX2" fmla="*/ 151198 w 1568689"/>
                <a:gd name="connsiteY2" fmla="*/ 49588 h 111001"/>
                <a:gd name="connsiteX3" fmla="*/ 245698 w 1568689"/>
                <a:gd name="connsiteY3" fmla="*/ 111001 h 111001"/>
                <a:gd name="connsiteX4" fmla="*/ 302397 w 1568689"/>
                <a:gd name="connsiteY4" fmla="*/ 95647 h 111001"/>
                <a:gd name="connsiteX5" fmla="*/ 415797 w 1568689"/>
                <a:gd name="connsiteY5" fmla="*/ 34235 h 111001"/>
                <a:gd name="connsiteX6" fmla="*/ 604795 w 1568689"/>
                <a:gd name="connsiteY6" fmla="*/ 49588 h 111001"/>
                <a:gd name="connsiteX7" fmla="*/ 718194 w 1568689"/>
                <a:gd name="connsiteY7" fmla="*/ 18882 h 111001"/>
                <a:gd name="connsiteX8" fmla="*/ 831594 w 1568689"/>
                <a:gd name="connsiteY8" fmla="*/ 80294 h 111001"/>
                <a:gd name="connsiteX9" fmla="*/ 907193 w 1568689"/>
                <a:gd name="connsiteY9" fmla="*/ 64941 h 111001"/>
                <a:gd name="connsiteX10" fmla="*/ 944993 w 1568689"/>
                <a:gd name="connsiteY10" fmla="*/ 18882 h 111001"/>
                <a:gd name="connsiteX11" fmla="*/ 1058392 w 1568689"/>
                <a:gd name="connsiteY11" fmla="*/ 34235 h 111001"/>
                <a:gd name="connsiteX12" fmla="*/ 1152891 w 1568689"/>
                <a:gd name="connsiteY12" fmla="*/ 95647 h 111001"/>
                <a:gd name="connsiteX13" fmla="*/ 1209591 w 1568689"/>
                <a:gd name="connsiteY13" fmla="*/ 80294 h 111001"/>
                <a:gd name="connsiteX14" fmla="*/ 1247391 w 1568689"/>
                <a:gd name="connsiteY14" fmla="*/ 34235 h 111001"/>
                <a:gd name="connsiteX15" fmla="*/ 1360790 w 1568689"/>
                <a:gd name="connsiteY15" fmla="*/ 64941 h 111001"/>
                <a:gd name="connsiteX16" fmla="*/ 1417490 w 1568689"/>
                <a:gd name="connsiteY16" fmla="*/ 95647 h 111001"/>
                <a:gd name="connsiteX17" fmla="*/ 1474189 w 1568689"/>
                <a:gd name="connsiteY17" fmla="*/ 80294 h 111001"/>
                <a:gd name="connsiteX18" fmla="*/ 1568689 w 1568689"/>
                <a:gd name="connsiteY18" fmla="*/ 49588 h 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8689" h="111001" extrusionOk="0">
                  <a:moveTo>
                    <a:pt x="0" y="80294"/>
                  </a:moveTo>
                  <a:cubicBezTo>
                    <a:pt x="23316" y="49658"/>
                    <a:pt x="39379" y="16772"/>
                    <a:pt x="94499" y="3529"/>
                  </a:cubicBezTo>
                  <a:cubicBezTo>
                    <a:pt x="125678" y="-632"/>
                    <a:pt x="127196" y="33127"/>
                    <a:pt x="151198" y="49588"/>
                  </a:cubicBezTo>
                  <a:cubicBezTo>
                    <a:pt x="206942" y="123473"/>
                    <a:pt x="151400" y="92528"/>
                    <a:pt x="245698" y="111001"/>
                  </a:cubicBezTo>
                  <a:cubicBezTo>
                    <a:pt x="261454" y="104163"/>
                    <a:pt x="286047" y="104016"/>
                    <a:pt x="302397" y="95647"/>
                  </a:cubicBezTo>
                  <a:cubicBezTo>
                    <a:pt x="342109" y="77725"/>
                    <a:pt x="415797" y="34235"/>
                    <a:pt x="415797" y="34235"/>
                  </a:cubicBezTo>
                  <a:cubicBezTo>
                    <a:pt x="542667" y="69903"/>
                    <a:pt x="486575" y="76526"/>
                    <a:pt x="604795" y="49588"/>
                  </a:cubicBezTo>
                  <a:cubicBezTo>
                    <a:pt x="645790" y="-6190"/>
                    <a:pt x="630376" y="-12501"/>
                    <a:pt x="718194" y="18882"/>
                  </a:cubicBezTo>
                  <a:cubicBezTo>
                    <a:pt x="758828" y="35386"/>
                    <a:pt x="831594" y="80294"/>
                    <a:pt x="831594" y="80294"/>
                  </a:cubicBezTo>
                  <a:cubicBezTo>
                    <a:pt x="856087" y="75063"/>
                    <a:pt x="889443" y="79804"/>
                    <a:pt x="907193" y="64941"/>
                  </a:cubicBezTo>
                  <a:cubicBezTo>
                    <a:pt x="927435" y="56704"/>
                    <a:pt x="923476" y="28730"/>
                    <a:pt x="944993" y="18882"/>
                  </a:cubicBezTo>
                  <a:cubicBezTo>
                    <a:pt x="983609" y="13549"/>
                    <a:pt x="1022333" y="31249"/>
                    <a:pt x="1058392" y="34235"/>
                  </a:cubicBezTo>
                  <a:cubicBezTo>
                    <a:pt x="1088258" y="68865"/>
                    <a:pt x="1092889" y="91611"/>
                    <a:pt x="1152891" y="95647"/>
                  </a:cubicBezTo>
                  <a:cubicBezTo>
                    <a:pt x="1171492" y="95864"/>
                    <a:pt x="1186419" y="82464"/>
                    <a:pt x="1209591" y="80294"/>
                  </a:cubicBezTo>
                  <a:cubicBezTo>
                    <a:pt x="1220352" y="64810"/>
                    <a:pt x="1228922" y="44272"/>
                    <a:pt x="1247391" y="34235"/>
                  </a:cubicBezTo>
                  <a:cubicBezTo>
                    <a:pt x="1311716" y="-11811"/>
                    <a:pt x="1309935" y="35936"/>
                    <a:pt x="1360790" y="64941"/>
                  </a:cubicBezTo>
                  <a:cubicBezTo>
                    <a:pt x="1375564" y="81539"/>
                    <a:pt x="1399251" y="85903"/>
                    <a:pt x="1417490" y="95647"/>
                  </a:cubicBezTo>
                  <a:cubicBezTo>
                    <a:pt x="1436306" y="92496"/>
                    <a:pt x="1457789" y="86691"/>
                    <a:pt x="1474189" y="80294"/>
                  </a:cubicBezTo>
                  <a:cubicBezTo>
                    <a:pt x="1562387" y="46102"/>
                    <a:pt x="1482353" y="50302"/>
                    <a:pt x="1568689" y="49588"/>
                  </a:cubicBezTo>
                </a:path>
              </a:pathLst>
            </a:custGeom>
            <a:noFill/>
            <a:ln w="19050">
              <a:solidFill>
                <a:srgbClr val="7030A0"/>
              </a:solidFill>
              <a:tailEnd type="arrow"/>
              <a:extLst>
                <a:ext uri="{C807C97D-BFC1-408E-A445-0C87EB9F89A2}">
                  <ask:lineSketchStyleProps xmlns:ask="http://schemas.microsoft.com/office/drawing/2018/sketchyshapes" sd="1219033472">
                    <a:custGeom>
                      <a:avLst/>
                      <a:gdLst>
                        <a:gd name="connsiteX0" fmla="*/ 0 w 1264920"/>
                        <a:gd name="connsiteY0" fmla="*/ 79703 h 110183"/>
                        <a:gd name="connsiteX1" fmla="*/ 76200 w 1264920"/>
                        <a:gd name="connsiteY1" fmla="*/ 3503 h 110183"/>
                        <a:gd name="connsiteX2" fmla="*/ 121920 w 1264920"/>
                        <a:gd name="connsiteY2" fmla="*/ 49223 h 110183"/>
                        <a:gd name="connsiteX3" fmla="*/ 198120 w 1264920"/>
                        <a:gd name="connsiteY3" fmla="*/ 110183 h 110183"/>
                        <a:gd name="connsiteX4" fmla="*/ 243840 w 1264920"/>
                        <a:gd name="connsiteY4" fmla="*/ 94943 h 110183"/>
                        <a:gd name="connsiteX5" fmla="*/ 335280 w 1264920"/>
                        <a:gd name="connsiteY5" fmla="*/ 33983 h 110183"/>
                        <a:gd name="connsiteX6" fmla="*/ 487680 w 1264920"/>
                        <a:gd name="connsiteY6" fmla="*/ 49223 h 110183"/>
                        <a:gd name="connsiteX7" fmla="*/ 579120 w 1264920"/>
                        <a:gd name="connsiteY7" fmla="*/ 18743 h 110183"/>
                        <a:gd name="connsiteX8" fmla="*/ 670560 w 1264920"/>
                        <a:gd name="connsiteY8" fmla="*/ 79703 h 110183"/>
                        <a:gd name="connsiteX9" fmla="*/ 731520 w 1264920"/>
                        <a:gd name="connsiteY9" fmla="*/ 64463 h 110183"/>
                        <a:gd name="connsiteX10" fmla="*/ 762000 w 1264920"/>
                        <a:gd name="connsiteY10" fmla="*/ 18743 h 110183"/>
                        <a:gd name="connsiteX11" fmla="*/ 853440 w 1264920"/>
                        <a:gd name="connsiteY11" fmla="*/ 33983 h 110183"/>
                        <a:gd name="connsiteX12" fmla="*/ 929640 w 1264920"/>
                        <a:gd name="connsiteY12" fmla="*/ 94943 h 110183"/>
                        <a:gd name="connsiteX13" fmla="*/ 975360 w 1264920"/>
                        <a:gd name="connsiteY13" fmla="*/ 79703 h 110183"/>
                        <a:gd name="connsiteX14" fmla="*/ 1005840 w 1264920"/>
                        <a:gd name="connsiteY14" fmla="*/ 33983 h 110183"/>
                        <a:gd name="connsiteX15" fmla="*/ 1097280 w 1264920"/>
                        <a:gd name="connsiteY15" fmla="*/ 64463 h 110183"/>
                        <a:gd name="connsiteX16" fmla="*/ 1143000 w 1264920"/>
                        <a:gd name="connsiteY16" fmla="*/ 94943 h 110183"/>
                        <a:gd name="connsiteX17" fmla="*/ 1188720 w 1264920"/>
                        <a:gd name="connsiteY17" fmla="*/ 79703 h 110183"/>
                        <a:gd name="connsiteX18" fmla="*/ 1264920 w 1264920"/>
                        <a:gd name="connsiteY18" fmla="*/ 49223 h 1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4920" h="110183">
                          <a:moveTo>
                            <a:pt x="0" y="79703"/>
                          </a:moveTo>
                          <a:cubicBezTo>
                            <a:pt x="25400" y="54303"/>
                            <a:pt x="41351" y="12215"/>
                            <a:pt x="76200" y="3503"/>
                          </a:cubicBezTo>
                          <a:cubicBezTo>
                            <a:pt x="97109" y="-1724"/>
                            <a:pt x="108122" y="32666"/>
                            <a:pt x="121920" y="49223"/>
                          </a:cubicBezTo>
                          <a:cubicBezTo>
                            <a:pt x="174946" y="112854"/>
                            <a:pt x="123065" y="85165"/>
                            <a:pt x="198120" y="110183"/>
                          </a:cubicBezTo>
                          <a:cubicBezTo>
                            <a:pt x="213360" y="105103"/>
                            <a:pt x="229797" y="102745"/>
                            <a:pt x="243840" y="94943"/>
                          </a:cubicBezTo>
                          <a:cubicBezTo>
                            <a:pt x="275862" y="77153"/>
                            <a:pt x="335280" y="33983"/>
                            <a:pt x="335280" y="33983"/>
                          </a:cubicBezTo>
                          <a:cubicBezTo>
                            <a:pt x="446591" y="71087"/>
                            <a:pt x="395551" y="72255"/>
                            <a:pt x="487680" y="49223"/>
                          </a:cubicBezTo>
                          <a:cubicBezTo>
                            <a:pt x="521173" y="-1016"/>
                            <a:pt x="510232" y="-15701"/>
                            <a:pt x="579120" y="18743"/>
                          </a:cubicBezTo>
                          <a:cubicBezTo>
                            <a:pt x="611885" y="35126"/>
                            <a:pt x="670560" y="79703"/>
                            <a:pt x="670560" y="79703"/>
                          </a:cubicBezTo>
                          <a:cubicBezTo>
                            <a:pt x="690880" y="74623"/>
                            <a:pt x="714092" y="76081"/>
                            <a:pt x="731520" y="64463"/>
                          </a:cubicBezTo>
                          <a:cubicBezTo>
                            <a:pt x="746760" y="54303"/>
                            <a:pt x="744231" y="23185"/>
                            <a:pt x="762000" y="18743"/>
                          </a:cubicBezTo>
                          <a:cubicBezTo>
                            <a:pt x="791978" y="11249"/>
                            <a:pt x="822960" y="28903"/>
                            <a:pt x="853440" y="33983"/>
                          </a:cubicBezTo>
                          <a:cubicBezTo>
                            <a:pt x="876844" y="69089"/>
                            <a:pt x="880565" y="94943"/>
                            <a:pt x="929640" y="94943"/>
                          </a:cubicBezTo>
                          <a:cubicBezTo>
                            <a:pt x="945704" y="94943"/>
                            <a:pt x="960120" y="84783"/>
                            <a:pt x="975360" y="79703"/>
                          </a:cubicBezTo>
                          <a:cubicBezTo>
                            <a:pt x="985520" y="64463"/>
                            <a:pt x="991537" y="45425"/>
                            <a:pt x="1005840" y="33983"/>
                          </a:cubicBezTo>
                          <a:cubicBezTo>
                            <a:pt x="1057443" y="-7299"/>
                            <a:pt x="1059740" y="33179"/>
                            <a:pt x="1097280" y="64463"/>
                          </a:cubicBezTo>
                          <a:cubicBezTo>
                            <a:pt x="1111351" y="76189"/>
                            <a:pt x="1127760" y="84783"/>
                            <a:pt x="1143000" y="94943"/>
                          </a:cubicBezTo>
                          <a:cubicBezTo>
                            <a:pt x="1158240" y="89863"/>
                            <a:pt x="1174352" y="86887"/>
                            <a:pt x="1188720" y="79703"/>
                          </a:cubicBezTo>
                          <a:cubicBezTo>
                            <a:pt x="1260952" y="43587"/>
                            <a:pt x="1206107" y="49223"/>
                            <a:pt x="1264920" y="4922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44" name="TextBox 43">
            <a:extLst>
              <a:ext uri="{FF2B5EF4-FFF2-40B4-BE49-F238E27FC236}">
                <a16:creationId xmlns:a16="http://schemas.microsoft.com/office/drawing/2014/main" id="{9292CF70-ABFA-189A-C336-B34A7D6322A8}"/>
              </a:ext>
            </a:extLst>
          </p:cNvPr>
          <p:cNvSpPr txBox="1"/>
          <p:nvPr/>
        </p:nvSpPr>
        <p:spPr>
          <a:xfrm>
            <a:off x="179958" y="2800207"/>
            <a:ext cx="7348602" cy="1077218"/>
          </a:xfrm>
          <a:prstGeom prst="rect">
            <a:avLst/>
          </a:prstGeom>
          <a:noFill/>
        </p:spPr>
        <p:txBody>
          <a:bodyPr wrap="square" rtlCol="0">
            <a:spAutoFit/>
          </a:bodyPr>
          <a:lstStyle/>
          <a:p>
            <a:r>
              <a:rPr lang="en-IT" sz="1600" b="1" dirty="0">
                <a:latin typeface="Chalkboard" panose="03050602040202020205" pitchFamily="66" charset="77"/>
              </a:rPr>
              <a:t>Moleculary dynamics </a:t>
            </a:r>
            <a:r>
              <a:rPr lang="en-IT" sz="1600" dirty="0">
                <a:latin typeface="Chalkboard" panose="03050602040202020205" pitchFamily="66" charset="77"/>
              </a:rPr>
              <a:t>simulations </a:t>
            </a:r>
            <a:r>
              <a:rPr lang="en-GB" sz="1600" dirty="0">
                <a:latin typeface="Chalkboard" panose="03050602040202020205" pitchFamily="66" charset="77"/>
              </a:rPr>
              <a:t>(</a:t>
            </a:r>
            <a:r>
              <a:rPr lang="en-GB" sz="1600" dirty="0">
                <a:solidFill>
                  <a:srgbClr val="0070C0"/>
                </a:solidFill>
                <a:latin typeface="Chalkboard" panose="03050602040202020205" pitchFamily="66" charset="77"/>
              </a:rPr>
              <a:t>L Bellucci</a:t>
            </a:r>
            <a:r>
              <a:rPr lang="en-GB" sz="1600" dirty="0">
                <a:latin typeface="Chalkboard" panose="03050602040202020205" pitchFamily="66" charset="77"/>
              </a:rPr>
              <a:t>) </a:t>
            </a:r>
            <a:r>
              <a:rPr lang="en-IT" sz="1600" dirty="0">
                <a:latin typeface="Chalkboard" panose="03050602040202020205" pitchFamily="66" charset="77"/>
              </a:rPr>
              <a:t>were previously done for </a:t>
            </a:r>
            <a:r>
              <a:rPr lang="en-IT" sz="1600" b="1" dirty="0">
                <a:latin typeface="Chalkboard" panose="03050602040202020205" pitchFamily="66" charset="77"/>
              </a:rPr>
              <a:t>EMB electron beams (20keV) with very large fluence (5x10</a:t>
            </a:r>
            <a:r>
              <a:rPr lang="en-IT" sz="1600" b="1" baseline="30000" dirty="0">
                <a:latin typeface="Chalkboard" panose="03050602040202020205" pitchFamily="66" charset="77"/>
              </a:rPr>
              <a:t>9</a:t>
            </a:r>
            <a:r>
              <a:rPr lang="en-IT" sz="1600" b="1" dirty="0">
                <a:latin typeface="Chalkboard" panose="03050602040202020205" pitchFamily="66" charset="77"/>
              </a:rPr>
              <a:t> el/nm</a:t>
            </a:r>
            <a:r>
              <a:rPr lang="en-IT" sz="1600" b="1" baseline="30000" dirty="0">
                <a:latin typeface="Chalkboard" panose="03050602040202020205" pitchFamily="66" charset="77"/>
              </a:rPr>
              <a:t>2</a:t>
            </a:r>
            <a:r>
              <a:rPr lang="en-IT" sz="1600" b="1" dirty="0">
                <a:latin typeface="Chalkboard" panose="03050602040202020205" pitchFamily="66" charset="77"/>
              </a:rPr>
              <a:t> sec) </a:t>
            </a:r>
            <a:r>
              <a:rPr lang="en-IT" sz="1600" dirty="0">
                <a:latin typeface="Chalkboard" panose="03050602040202020205" pitchFamily="66" charset="77"/>
              </a:rPr>
              <a:t>considering </a:t>
            </a:r>
            <a:r>
              <a:rPr lang="en-IT" sz="1600" b="1" dirty="0">
                <a:latin typeface="Chalkboard" panose="03050602040202020205" pitchFamily="66" charset="77"/>
              </a:rPr>
              <a:t>only primary scattering </a:t>
            </a:r>
            <a:r>
              <a:rPr lang="en-IT" sz="1600" dirty="0">
                <a:latin typeface="Chalkboard" panose="03050602040202020205" pitchFamily="66" charset="77"/>
              </a:rPr>
              <a:t>and other effects a producing an average gradual eating in the </a:t>
            </a:r>
            <a:r>
              <a:rPr lang="en-IT" sz="1600" b="1" dirty="0">
                <a:latin typeface="Chalkboard" panose="03050602040202020205" pitchFamily="66" charset="77"/>
              </a:rPr>
              <a:t>local spot of the beam</a:t>
            </a:r>
          </a:p>
        </p:txBody>
      </p:sp>
      <p:pic>
        <p:nvPicPr>
          <p:cNvPr id="46" name="Picture 45" descr="A graph of graph showing a graph of a graph&#10;&#10;Description automatically generated with medium confidence">
            <a:extLst>
              <a:ext uri="{FF2B5EF4-FFF2-40B4-BE49-F238E27FC236}">
                <a16:creationId xmlns:a16="http://schemas.microsoft.com/office/drawing/2014/main" id="{64F57FA5-7EA0-3804-98DA-ECC3E2A2DCB1}"/>
              </a:ext>
            </a:extLst>
          </p:cNvPr>
          <p:cNvPicPr>
            <a:picLocks noChangeAspect="1"/>
          </p:cNvPicPr>
          <p:nvPr/>
        </p:nvPicPr>
        <p:blipFill>
          <a:blip r:embed="rId4"/>
          <a:stretch>
            <a:fillRect/>
          </a:stretch>
        </p:blipFill>
        <p:spPr>
          <a:xfrm>
            <a:off x="2961935" y="4001174"/>
            <a:ext cx="3338220" cy="2373605"/>
          </a:xfrm>
          <a:prstGeom prst="rect">
            <a:avLst/>
          </a:prstGeom>
        </p:spPr>
      </p:pic>
      <p:pic>
        <p:nvPicPr>
          <p:cNvPr id="47" name="Picture 46" descr="A diagram of a hexagon&#10;&#10;Description automatically generated">
            <a:extLst>
              <a:ext uri="{FF2B5EF4-FFF2-40B4-BE49-F238E27FC236}">
                <a16:creationId xmlns:a16="http://schemas.microsoft.com/office/drawing/2014/main" id="{47F95290-C17C-530D-B850-97FB8D853CC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672" y="4050896"/>
            <a:ext cx="3151167" cy="1905170"/>
          </a:xfrm>
          <a:prstGeom prst="rect">
            <a:avLst/>
          </a:prstGeom>
        </p:spPr>
      </p:pic>
      <p:pic>
        <p:nvPicPr>
          <p:cNvPr id="45" name="Picture 44" descr="A close-up of a website&#10;&#10;Description automatically generated">
            <a:extLst>
              <a:ext uri="{FF2B5EF4-FFF2-40B4-BE49-F238E27FC236}">
                <a16:creationId xmlns:a16="http://schemas.microsoft.com/office/drawing/2014/main" id="{2E1FCA7A-4937-621A-3205-C55F666688F2}"/>
              </a:ext>
            </a:extLst>
          </p:cNvPr>
          <p:cNvPicPr>
            <a:picLocks noChangeAspect="1"/>
          </p:cNvPicPr>
          <p:nvPr/>
        </p:nvPicPr>
        <p:blipFill>
          <a:blip r:embed="rId6"/>
          <a:stretch>
            <a:fillRect/>
          </a:stretch>
        </p:blipFill>
        <p:spPr>
          <a:xfrm>
            <a:off x="7652372" y="2695057"/>
            <a:ext cx="4230337" cy="1369275"/>
          </a:xfrm>
          <a:prstGeom prst="rect">
            <a:avLst/>
          </a:prstGeom>
          <a:scene3d>
            <a:camera prst="orthographicFront"/>
            <a:lightRig rig="threePt" dir="t"/>
          </a:scene3d>
          <a:sp3d>
            <a:bevelT/>
          </a:sp3d>
        </p:spPr>
      </p:pic>
      <p:pic>
        <p:nvPicPr>
          <p:cNvPr id="48" name="Picture 47" descr="A close-up of a graphene structure&#10;&#10;Description automatically generated">
            <a:extLst>
              <a:ext uri="{FF2B5EF4-FFF2-40B4-BE49-F238E27FC236}">
                <a16:creationId xmlns:a16="http://schemas.microsoft.com/office/drawing/2014/main" id="{BAA7F403-B9ED-DB4D-96D6-A764014D0551}"/>
              </a:ext>
            </a:extLst>
          </p:cNvPr>
          <p:cNvPicPr>
            <a:picLocks noChangeAspect="1"/>
          </p:cNvPicPr>
          <p:nvPr/>
        </p:nvPicPr>
        <p:blipFill>
          <a:blip r:embed="rId7"/>
          <a:stretch>
            <a:fillRect/>
          </a:stretch>
        </p:blipFill>
        <p:spPr>
          <a:xfrm>
            <a:off x="9816423" y="4245374"/>
            <a:ext cx="2344905" cy="2062103"/>
          </a:xfrm>
          <a:prstGeom prst="rect">
            <a:avLst/>
          </a:prstGeom>
        </p:spPr>
      </p:pic>
      <p:sp>
        <p:nvSpPr>
          <p:cNvPr id="49" name="TextBox 48">
            <a:extLst>
              <a:ext uri="{FF2B5EF4-FFF2-40B4-BE49-F238E27FC236}">
                <a16:creationId xmlns:a16="http://schemas.microsoft.com/office/drawing/2014/main" id="{27D92D00-1F58-B719-A7F2-DDA536F4CA9F}"/>
              </a:ext>
            </a:extLst>
          </p:cNvPr>
          <p:cNvSpPr txBox="1"/>
          <p:nvPr/>
        </p:nvSpPr>
        <p:spPr>
          <a:xfrm>
            <a:off x="6360212" y="4122264"/>
            <a:ext cx="3338220" cy="2308324"/>
          </a:xfrm>
          <a:prstGeom prst="rect">
            <a:avLst/>
          </a:prstGeom>
          <a:noFill/>
        </p:spPr>
        <p:txBody>
          <a:bodyPr wrap="square" rtlCol="0">
            <a:spAutoFit/>
          </a:bodyPr>
          <a:lstStyle/>
          <a:p>
            <a:pPr marL="285750" indent="-285750">
              <a:buFont typeface="Wingdings" pitchFamily="2" charset="2"/>
              <a:buChar char="ü"/>
            </a:pPr>
            <a:r>
              <a:rPr lang="en-IT" sz="1600" dirty="0">
                <a:latin typeface="Chalkboard" panose="03050602040202020205" pitchFamily="66" charset="77"/>
              </a:rPr>
              <a:t>The single scattering event can transfer to </a:t>
            </a:r>
            <a:r>
              <a:rPr lang="en-IT" sz="1600" b="1" dirty="0">
                <a:solidFill>
                  <a:srgbClr val="0070C0"/>
                </a:solidFill>
                <a:latin typeface="Chalkboard" panose="03050602040202020205" pitchFamily="66" charset="77"/>
              </a:rPr>
              <a:t>C  ~3eV</a:t>
            </a:r>
          </a:p>
          <a:p>
            <a:r>
              <a:rPr lang="en-IT" sz="1600" dirty="0">
                <a:latin typeface="Chalkboard" panose="03050602040202020205" pitchFamily="66" charset="77"/>
              </a:rPr>
              <a:t>⇒ </a:t>
            </a:r>
            <a:r>
              <a:rPr lang="en-IT" sz="1600" b="1" dirty="0">
                <a:latin typeface="Chalkboard" panose="03050602040202020205" pitchFamily="66" charset="77"/>
              </a:rPr>
              <a:t>This cannot generally break C=C bonds</a:t>
            </a:r>
          </a:p>
          <a:p>
            <a:pPr marL="285750" indent="-285750">
              <a:buFont typeface="Wingdings" pitchFamily="2" charset="2"/>
              <a:buChar char="ü"/>
            </a:pPr>
            <a:r>
              <a:rPr lang="en-IT" sz="1600" dirty="0">
                <a:latin typeface="Chalkboard" panose="03050602040202020205" pitchFamily="66" charset="77"/>
              </a:rPr>
              <a:t>However, </a:t>
            </a:r>
            <a:r>
              <a:rPr lang="en-IT" sz="1600" b="1" dirty="0">
                <a:latin typeface="Chalkboard" panose="03050602040202020205" pitchFamily="66" charset="77"/>
              </a:rPr>
              <a:t>the local heat up </a:t>
            </a:r>
            <a:r>
              <a:rPr lang="en-IT" sz="1600" dirty="0">
                <a:latin typeface="Chalkboard" panose="03050602040202020205" pitchFamily="66" charset="77"/>
              </a:rPr>
              <a:t>of the sheet due to secondaries and dissipation can combine with the scattering and </a:t>
            </a:r>
            <a:r>
              <a:rPr lang="en-IT" sz="1600" b="1" dirty="0">
                <a:latin typeface="Chalkboard" panose="03050602040202020205" pitchFamily="66" charset="77"/>
              </a:rPr>
              <a:t>create defects</a:t>
            </a:r>
          </a:p>
        </p:txBody>
      </p:sp>
      <p:sp>
        <p:nvSpPr>
          <p:cNvPr id="51" name="TextBox 50">
            <a:extLst>
              <a:ext uri="{FF2B5EF4-FFF2-40B4-BE49-F238E27FC236}">
                <a16:creationId xmlns:a16="http://schemas.microsoft.com/office/drawing/2014/main" id="{811CFA92-3015-8CE5-EA13-91ADC021ED04}"/>
              </a:ext>
            </a:extLst>
          </p:cNvPr>
          <p:cNvSpPr txBox="1"/>
          <p:nvPr/>
        </p:nvSpPr>
        <p:spPr>
          <a:xfrm>
            <a:off x="3866646" y="592389"/>
            <a:ext cx="8352900" cy="923330"/>
          </a:xfrm>
          <a:prstGeom prst="rect">
            <a:avLst/>
          </a:prstGeom>
          <a:noFill/>
        </p:spPr>
        <p:txBody>
          <a:bodyPr wrap="square">
            <a:spAutoFit/>
          </a:bodyPr>
          <a:lstStyle/>
          <a:p>
            <a:r>
              <a:rPr lang="en-GB" dirty="0">
                <a:latin typeface="Chalkboard" panose="03050602040202020205" pitchFamily="66" charset="77"/>
              </a:rPr>
              <a:t>In the low energy range (up to 20-100K) electrons interact with the material and release energy with several mechanisms</a:t>
            </a:r>
          </a:p>
          <a:p>
            <a:r>
              <a:rPr lang="en-GB" dirty="0">
                <a:latin typeface="Chalkboard" panose="03050602040202020205" pitchFamily="66" charset="77"/>
              </a:rPr>
              <a:t> </a:t>
            </a:r>
          </a:p>
        </p:txBody>
      </p:sp>
    </p:spTree>
    <p:extLst>
      <p:ext uri="{BB962C8B-B14F-4D97-AF65-F5344CB8AC3E}">
        <p14:creationId xmlns:p14="http://schemas.microsoft.com/office/powerpoint/2010/main" val="1540580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Effect transition="in" filter="fade">
                                      <p:cBhvr>
                                        <p:cTn id="31" dur="500"/>
                                        <p:tgtEl>
                                          <p:spTgt spid="15">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10"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5" grpId="0" uiExpand="1" build="p"/>
      <p:bldP spid="44"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E0709-D1B5-E2F2-91C0-97AF269FB57B}"/>
            </a:ext>
          </a:extLst>
        </p:cNvPr>
        <p:cNvGrpSpPr/>
        <p:nvPr/>
      </p:nvGrpSpPr>
      <p:grpSpPr>
        <a:xfrm>
          <a:off x="0" y="0"/>
          <a:ext cx="0" cy="0"/>
          <a:chOff x="0" y="0"/>
          <a:chExt cx="0" cy="0"/>
        </a:xfrm>
      </p:grpSpPr>
      <p:sp>
        <p:nvSpPr>
          <p:cNvPr id="33" name="Oval 32">
            <a:extLst>
              <a:ext uri="{FF2B5EF4-FFF2-40B4-BE49-F238E27FC236}">
                <a16:creationId xmlns:a16="http://schemas.microsoft.com/office/drawing/2014/main" id="{060CC787-C141-FA98-B460-5C58E624119D}"/>
              </a:ext>
            </a:extLst>
          </p:cNvPr>
          <p:cNvSpPr/>
          <p:nvPr/>
        </p:nvSpPr>
        <p:spPr>
          <a:xfrm>
            <a:off x="586685" y="1425995"/>
            <a:ext cx="3151087" cy="1005840"/>
          </a:xfrm>
          <a:prstGeom prst="ellipse">
            <a:avLst/>
          </a:prstGeom>
          <a:solidFill>
            <a:srgbClr val="0C42DA">
              <a:alpha val="22000"/>
            </a:srgbClr>
          </a:solidFill>
          <a:ln>
            <a:noFill/>
          </a:ln>
          <a:effectLst>
            <a:softEdge rad="384928"/>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9A413E5C-EB76-39E4-4D87-F9786277D832}"/>
              </a:ext>
            </a:extLst>
          </p:cNvPr>
          <p:cNvSpPr txBox="1"/>
          <p:nvPr/>
        </p:nvSpPr>
        <p:spPr>
          <a:xfrm>
            <a:off x="-27547" y="-18407"/>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The β electrons interact with the material</a:t>
            </a:r>
            <a:endParaRPr lang="en-GB" sz="3200" dirty="0">
              <a:latin typeface="Chalkboard" panose="03050602040202020205" pitchFamily="66" charset="77"/>
            </a:endParaRPr>
          </a:p>
        </p:txBody>
      </p:sp>
      <p:pic>
        <p:nvPicPr>
          <p:cNvPr id="3" name="Picture 2" descr="A molecule structure with orange balls&#10;&#10;Description automatically generated">
            <a:extLst>
              <a:ext uri="{FF2B5EF4-FFF2-40B4-BE49-F238E27FC236}">
                <a16:creationId xmlns:a16="http://schemas.microsoft.com/office/drawing/2014/main" id="{60E0B7E5-8D85-388F-936B-80AE2DCF5D87}"/>
              </a:ext>
            </a:extLst>
          </p:cNvPr>
          <p:cNvPicPr>
            <a:picLocks noChangeAspect="1"/>
          </p:cNvPicPr>
          <p:nvPr/>
        </p:nvPicPr>
        <p:blipFill rotWithShape="1">
          <a:blip r:embed="rId2">
            <a:clrChange>
              <a:clrFrom>
                <a:srgbClr val="FFFFFF"/>
              </a:clrFrom>
              <a:clrTo>
                <a:srgbClr val="FFFFFF">
                  <a:alpha val="0"/>
                </a:srgbClr>
              </a:clrTo>
            </a:clrChange>
          </a:blip>
          <a:srcRect t="30882" b="31141"/>
          <a:stretch/>
        </p:blipFill>
        <p:spPr>
          <a:xfrm>
            <a:off x="358426" y="1572480"/>
            <a:ext cx="2952247" cy="918478"/>
          </a:xfrm>
          <a:prstGeom prst="rect">
            <a:avLst/>
          </a:prstGeom>
        </p:spPr>
      </p:pic>
      <p:cxnSp>
        <p:nvCxnSpPr>
          <p:cNvPr id="7" name="Straight Arrow Connector 6">
            <a:extLst>
              <a:ext uri="{FF2B5EF4-FFF2-40B4-BE49-F238E27FC236}">
                <a16:creationId xmlns:a16="http://schemas.microsoft.com/office/drawing/2014/main" id="{C6A39789-3670-EE24-D6C9-92A23BE7764C}"/>
              </a:ext>
            </a:extLst>
          </p:cNvPr>
          <p:cNvCxnSpPr>
            <a:cxnSpLocks/>
          </p:cNvCxnSpPr>
          <p:nvPr/>
        </p:nvCxnSpPr>
        <p:spPr>
          <a:xfrm>
            <a:off x="942535" y="1145345"/>
            <a:ext cx="1219694" cy="751884"/>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9A815855-BA4D-CE34-0BB7-3F90BC3AE671}"/>
                  </a:ext>
                </a:extLst>
              </p:cNvPr>
              <p:cNvSpPr>
                <a:spLocks/>
              </p:cNvSpPr>
              <p:nvPr/>
            </p:nvSpPr>
            <p:spPr>
              <a:xfrm>
                <a:off x="1335725" y="1339190"/>
                <a:ext cx="270531" cy="248549"/>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5" name="Oval 4">
                <a:extLst>
                  <a:ext uri="{FF2B5EF4-FFF2-40B4-BE49-F238E27FC236}">
                    <a16:creationId xmlns:a16="http://schemas.microsoft.com/office/drawing/2014/main" id="{9A815855-BA4D-CE34-0BB7-3F90BC3AE671}"/>
                  </a:ext>
                </a:extLst>
              </p:cNvPr>
              <p:cNvSpPr>
                <a:spLocks noRot="1" noChangeAspect="1" noMove="1" noResize="1" noEditPoints="1" noAdjustHandles="1" noChangeArrowheads="1" noChangeShapeType="1" noTextEdit="1"/>
              </p:cNvSpPr>
              <p:nvPr/>
            </p:nvSpPr>
            <p:spPr>
              <a:xfrm>
                <a:off x="1335725" y="1339190"/>
                <a:ext cx="270531" cy="248549"/>
              </a:xfrm>
              <a:prstGeom prst="ellipse">
                <a:avLst/>
              </a:prstGeom>
              <a:blipFill>
                <a:blip r:embed="rId3"/>
                <a:stretch>
                  <a:fillRect l="-33333" b="-17391"/>
                </a:stretch>
              </a:blipFill>
              <a:ln>
                <a:noFill/>
              </a:ln>
            </p:spPr>
            <p:txBody>
              <a:bodyPr/>
              <a:lstStyle/>
              <a:p>
                <a:r>
                  <a:rPr lang="en-IT">
                    <a:noFill/>
                  </a:rPr>
                  <a:t> </a:t>
                </a:r>
              </a:p>
            </p:txBody>
          </p:sp>
        </mc:Fallback>
      </mc:AlternateContent>
      <p:cxnSp>
        <p:nvCxnSpPr>
          <p:cNvPr id="18" name="Straight Arrow Connector 17">
            <a:extLst>
              <a:ext uri="{FF2B5EF4-FFF2-40B4-BE49-F238E27FC236}">
                <a16:creationId xmlns:a16="http://schemas.microsoft.com/office/drawing/2014/main" id="{54588201-4DBB-5A75-2DDB-470897CFED98}"/>
              </a:ext>
            </a:extLst>
          </p:cNvPr>
          <p:cNvCxnSpPr>
            <a:cxnSpLocks/>
          </p:cNvCxnSpPr>
          <p:nvPr/>
        </p:nvCxnSpPr>
        <p:spPr>
          <a:xfrm flipV="1">
            <a:off x="2162229" y="1587739"/>
            <a:ext cx="393190" cy="309490"/>
          </a:xfrm>
          <a:prstGeom prst="straightConnector1">
            <a:avLst/>
          </a:prstGeom>
          <a:ln w="28575">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F074A4E2-2018-EFEB-A036-286950A71C31}"/>
              </a:ext>
            </a:extLst>
          </p:cNvPr>
          <p:cNvCxnSpPr>
            <a:cxnSpLocks/>
          </p:cNvCxnSpPr>
          <p:nvPr/>
        </p:nvCxnSpPr>
        <p:spPr>
          <a:xfrm flipH="1">
            <a:off x="2052867" y="1897229"/>
            <a:ext cx="109362" cy="221197"/>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21F9B322-48E5-E5CE-A389-0D56E9798596}"/>
              </a:ext>
            </a:extLst>
          </p:cNvPr>
          <p:cNvCxnSpPr>
            <a:cxnSpLocks/>
          </p:cNvCxnSpPr>
          <p:nvPr/>
        </p:nvCxnSpPr>
        <p:spPr>
          <a:xfrm>
            <a:off x="2162229" y="1897229"/>
            <a:ext cx="128874" cy="280650"/>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401EF2DE-4345-A217-D847-1DB733E372AA}"/>
              </a:ext>
            </a:extLst>
          </p:cNvPr>
          <p:cNvCxnSpPr>
            <a:cxnSpLocks/>
          </p:cNvCxnSpPr>
          <p:nvPr/>
        </p:nvCxnSpPr>
        <p:spPr>
          <a:xfrm>
            <a:off x="2162229" y="1897229"/>
            <a:ext cx="228259" cy="156704"/>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sp>
        <p:nvSpPr>
          <p:cNvPr id="42" name="Freeform 41">
            <a:extLst>
              <a:ext uri="{FF2B5EF4-FFF2-40B4-BE49-F238E27FC236}">
                <a16:creationId xmlns:a16="http://schemas.microsoft.com/office/drawing/2014/main" id="{0C22977F-BC69-08B3-369A-06E738E05D55}"/>
              </a:ext>
            </a:extLst>
          </p:cNvPr>
          <p:cNvSpPr/>
          <p:nvPr/>
        </p:nvSpPr>
        <p:spPr>
          <a:xfrm>
            <a:off x="2264201" y="1836980"/>
            <a:ext cx="1395468" cy="126556"/>
          </a:xfrm>
          <a:custGeom>
            <a:avLst/>
            <a:gdLst>
              <a:gd name="connsiteX0" fmla="*/ 0 w 1395468"/>
              <a:gd name="connsiteY0" fmla="*/ 91546 h 126556"/>
              <a:gd name="connsiteX1" fmla="*/ 84064 w 1395468"/>
              <a:gd name="connsiteY1" fmla="*/ 4023 h 126556"/>
              <a:gd name="connsiteX2" fmla="*/ 134502 w 1395468"/>
              <a:gd name="connsiteY2" fmla="*/ 56537 h 126556"/>
              <a:gd name="connsiteX3" fmla="*/ 218567 w 1395468"/>
              <a:gd name="connsiteY3" fmla="*/ 126556 h 126556"/>
              <a:gd name="connsiteX4" fmla="*/ 269005 w 1395468"/>
              <a:gd name="connsiteY4" fmla="*/ 109051 h 126556"/>
              <a:gd name="connsiteX5" fmla="*/ 369883 w 1395468"/>
              <a:gd name="connsiteY5" fmla="*/ 39032 h 126556"/>
              <a:gd name="connsiteX6" fmla="*/ 538011 w 1395468"/>
              <a:gd name="connsiteY6" fmla="*/ 56537 h 126556"/>
              <a:gd name="connsiteX7" fmla="*/ 638888 w 1395468"/>
              <a:gd name="connsiteY7" fmla="*/ 21528 h 126556"/>
              <a:gd name="connsiteX8" fmla="*/ 739766 w 1395468"/>
              <a:gd name="connsiteY8" fmla="*/ 91546 h 126556"/>
              <a:gd name="connsiteX9" fmla="*/ 807017 w 1395468"/>
              <a:gd name="connsiteY9" fmla="*/ 74042 h 126556"/>
              <a:gd name="connsiteX10" fmla="*/ 840643 w 1395468"/>
              <a:gd name="connsiteY10" fmla="*/ 21528 h 126556"/>
              <a:gd name="connsiteX11" fmla="*/ 941520 w 1395468"/>
              <a:gd name="connsiteY11" fmla="*/ 39032 h 126556"/>
              <a:gd name="connsiteX12" fmla="*/ 1025584 w 1395468"/>
              <a:gd name="connsiteY12" fmla="*/ 109051 h 126556"/>
              <a:gd name="connsiteX13" fmla="*/ 1076023 w 1395468"/>
              <a:gd name="connsiteY13" fmla="*/ 91546 h 126556"/>
              <a:gd name="connsiteX14" fmla="*/ 1109649 w 1395468"/>
              <a:gd name="connsiteY14" fmla="*/ 39032 h 126556"/>
              <a:gd name="connsiteX15" fmla="*/ 1210526 w 1395468"/>
              <a:gd name="connsiteY15" fmla="*/ 74042 h 126556"/>
              <a:gd name="connsiteX16" fmla="*/ 1260965 w 1395468"/>
              <a:gd name="connsiteY16" fmla="*/ 109051 h 126556"/>
              <a:gd name="connsiteX17" fmla="*/ 1311403 w 1395468"/>
              <a:gd name="connsiteY17" fmla="*/ 91546 h 126556"/>
              <a:gd name="connsiteX18" fmla="*/ 1395468 w 1395468"/>
              <a:gd name="connsiteY18" fmla="*/ 56537 h 1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5468" h="126556" extrusionOk="0">
                <a:moveTo>
                  <a:pt x="0" y="91546"/>
                </a:moveTo>
                <a:cubicBezTo>
                  <a:pt x="18738" y="56646"/>
                  <a:pt x="38834" y="16576"/>
                  <a:pt x="84064" y="4023"/>
                </a:cubicBezTo>
                <a:cubicBezTo>
                  <a:pt x="113500" y="-640"/>
                  <a:pt x="113413" y="37707"/>
                  <a:pt x="134502" y="56537"/>
                </a:cubicBezTo>
                <a:cubicBezTo>
                  <a:pt x="183477" y="138923"/>
                  <a:pt x="132941" y="113432"/>
                  <a:pt x="218567" y="126556"/>
                </a:cubicBezTo>
                <a:cubicBezTo>
                  <a:pt x="230985" y="118316"/>
                  <a:pt x="256247" y="119318"/>
                  <a:pt x="269005" y="109051"/>
                </a:cubicBezTo>
                <a:cubicBezTo>
                  <a:pt x="304332" y="88617"/>
                  <a:pt x="369883" y="39032"/>
                  <a:pt x="369883" y="39032"/>
                </a:cubicBezTo>
                <a:cubicBezTo>
                  <a:pt x="476991" y="79247"/>
                  <a:pt x="424734" y="93950"/>
                  <a:pt x="538011" y="56537"/>
                </a:cubicBezTo>
                <a:cubicBezTo>
                  <a:pt x="574763" y="-3058"/>
                  <a:pt x="562122" y="-16966"/>
                  <a:pt x="638888" y="21528"/>
                </a:cubicBezTo>
                <a:cubicBezTo>
                  <a:pt x="675035" y="40345"/>
                  <a:pt x="739766" y="91546"/>
                  <a:pt x="739766" y="91546"/>
                </a:cubicBezTo>
                <a:cubicBezTo>
                  <a:pt x="761018" y="85523"/>
                  <a:pt x="791543" y="90456"/>
                  <a:pt x="807017" y="74042"/>
                </a:cubicBezTo>
                <a:cubicBezTo>
                  <a:pt x="824481" y="63342"/>
                  <a:pt x="821098" y="27227"/>
                  <a:pt x="840643" y="21528"/>
                </a:cubicBezTo>
                <a:cubicBezTo>
                  <a:pt x="874917" y="14771"/>
                  <a:pt x="913128" y="39608"/>
                  <a:pt x="941520" y="39032"/>
                </a:cubicBezTo>
                <a:cubicBezTo>
                  <a:pt x="974010" y="73515"/>
                  <a:pt x="972292" y="105068"/>
                  <a:pt x="1025584" y="109051"/>
                </a:cubicBezTo>
                <a:cubicBezTo>
                  <a:pt x="1039657" y="109650"/>
                  <a:pt x="1056480" y="95497"/>
                  <a:pt x="1076023" y="91546"/>
                </a:cubicBezTo>
                <a:cubicBezTo>
                  <a:pt x="1083345" y="73766"/>
                  <a:pt x="1093191" y="50790"/>
                  <a:pt x="1109649" y="39032"/>
                </a:cubicBezTo>
                <a:cubicBezTo>
                  <a:pt x="1166887" y="-12560"/>
                  <a:pt x="1157731" y="44754"/>
                  <a:pt x="1210526" y="74042"/>
                </a:cubicBezTo>
                <a:cubicBezTo>
                  <a:pt x="1224850" y="89653"/>
                  <a:pt x="1246051" y="98792"/>
                  <a:pt x="1260965" y="109051"/>
                </a:cubicBezTo>
                <a:cubicBezTo>
                  <a:pt x="1277591" y="107628"/>
                  <a:pt x="1299950" y="97189"/>
                  <a:pt x="1311403" y="91546"/>
                </a:cubicBezTo>
                <a:cubicBezTo>
                  <a:pt x="1381569" y="65178"/>
                  <a:pt x="1322744" y="56955"/>
                  <a:pt x="1395468" y="56537"/>
                </a:cubicBezTo>
              </a:path>
            </a:pathLst>
          </a:custGeom>
          <a:noFill/>
          <a:ln w="19050">
            <a:solidFill>
              <a:srgbClr val="7030A0"/>
            </a:solidFill>
            <a:tailEnd type="arrow"/>
            <a:extLst>
              <a:ext uri="{C807C97D-BFC1-408E-A445-0C87EB9F89A2}">
                <ask:lineSketchStyleProps xmlns:ask="http://schemas.microsoft.com/office/drawing/2018/sketchyshapes" sd="1219033472">
                  <a:custGeom>
                    <a:avLst/>
                    <a:gdLst>
                      <a:gd name="connsiteX0" fmla="*/ 0 w 1264920"/>
                      <a:gd name="connsiteY0" fmla="*/ 79703 h 110183"/>
                      <a:gd name="connsiteX1" fmla="*/ 76200 w 1264920"/>
                      <a:gd name="connsiteY1" fmla="*/ 3503 h 110183"/>
                      <a:gd name="connsiteX2" fmla="*/ 121920 w 1264920"/>
                      <a:gd name="connsiteY2" fmla="*/ 49223 h 110183"/>
                      <a:gd name="connsiteX3" fmla="*/ 198120 w 1264920"/>
                      <a:gd name="connsiteY3" fmla="*/ 110183 h 110183"/>
                      <a:gd name="connsiteX4" fmla="*/ 243840 w 1264920"/>
                      <a:gd name="connsiteY4" fmla="*/ 94943 h 110183"/>
                      <a:gd name="connsiteX5" fmla="*/ 335280 w 1264920"/>
                      <a:gd name="connsiteY5" fmla="*/ 33983 h 110183"/>
                      <a:gd name="connsiteX6" fmla="*/ 487680 w 1264920"/>
                      <a:gd name="connsiteY6" fmla="*/ 49223 h 110183"/>
                      <a:gd name="connsiteX7" fmla="*/ 579120 w 1264920"/>
                      <a:gd name="connsiteY7" fmla="*/ 18743 h 110183"/>
                      <a:gd name="connsiteX8" fmla="*/ 670560 w 1264920"/>
                      <a:gd name="connsiteY8" fmla="*/ 79703 h 110183"/>
                      <a:gd name="connsiteX9" fmla="*/ 731520 w 1264920"/>
                      <a:gd name="connsiteY9" fmla="*/ 64463 h 110183"/>
                      <a:gd name="connsiteX10" fmla="*/ 762000 w 1264920"/>
                      <a:gd name="connsiteY10" fmla="*/ 18743 h 110183"/>
                      <a:gd name="connsiteX11" fmla="*/ 853440 w 1264920"/>
                      <a:gd name="connsiteY11" fmla="*/ 33983 h 110183"/>
                      <a:gd name="connsiteX12" fmla="*/ 929640 w 1264920"/>
                      <a:gd name="connsiteY12" fmla="*/ 94943 h 110183"/>
                      <a:gd name="connsiteX13" fmla="*/ 975360 w 1264920"/>
                      <a:gd name="connsiteY13" fmla="*/ 79703 h 110183"/>
                      <a:gd name="connsiteX14" fmla="*/ 1005840 w 1264920"/>
                      <a:gd name="connsiteY14" fmla="*/ 33983 h 110183"/>
                      <a:gd name="connsiteX15" fmla="*/ 1097280 w 1264920"/>
                      <a:gd name="connsiteY15" fmla="*/ 64463 h 110183"/>
                      <a:gd name="connsiteX16" fmla="*/ 1143000 w 1264920"/>
                      <a:gd name="connsiteY16" fmla="*/ 94943 h 110183"/>
                      <a:gd name="connsiteX17" fmla="*/ 1188720 w 1264920"/>
                      <a:gd name="connsiteY17" fmla="*/ 79703 h 110183"/>
                      <a:gd name="connsiteX18" fmla="*/ 1264920 w 1264920"/>
                      <a:gd name="connsiteY18" fmla="*/ 49223 h 1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4920" h="110183">
                        <a:moveTo>
                          <a:pt x="0" y="79703"/>
                        </a:moveTo>
                        <a:cubicBezTo>
                          <a:pt x="25400" y="54303"/>
                          <a:pt x="41351" y="12215"/>
                          <a:pt x="76200" y="3503"/>
                        </a:cubicBezTo>
                        <a:cubicBezTo>
                          <a:pt x="97109" y="-1724"/>
                          <a:pt x="108122" y="32666"/>
                          <a:pt x="121920" y="49223"/>
                        </a:cubicBezTo>
                        <a:cubicBezTo>
                          <a:pt x="174946" y="112854"/>
                          <a:pt x="123065" y="85165"/>
                          <a:pt x="198120" y="110183"/>
                        </a:cubicBezTo>
                        <a:cubicBezTo>
                          <a:pt x="213360" y="105103"/>
                          <a:pt x="229797" y="102745"/>
                          <a:pt x="243840" y="94943"/>
                        </a:cubicBezTo>
                        <a:cubicBezTo>
                          <a:pt x="275862" y="77153"/>
                          <a:pt x="335280" y="33983"/>
                          <a:pt x="335280" y="33983"/>
                        </a:cubicBezTo>
                        <a:cubicBezTo>
                          <a:pt x="446591" y="71087"/>
                          <a:pt x="395551" y="72255"/>
                          <a:pt x="487680" y="49223"/>
                        </a:cubicBezTo>
                        <a:cubicBezTo>
                          <a:pt x="521173" y="-1016"/>
                          <a:pt x="510232" y="-15701"/>
                          <a:pt x="579120" y="18743"/>
                        </a:cubicBezTo>
                        <a:cubicBezTo>
                          <a:pt x="611885" y="35126"/>
                          <a:pt x="670560" y="79703"/>
                          <a:pt x="670560" y="79703"/>
                        </a:cubicBezTo>
                        <a:cubicBezTo>
                          <a:pt x="690880" y="74623"/>
                          <a:pt x="714092" y="76081"/>
                          <a:pt x="731520" y="64463"/>
                        </a:cubicBezTo>
                        <a:cubicBezTo>
                          <a:pt x="746760" y="54303"/>
                          <a:pt x="744231" y="23185"/>
                          <a:pt x="762000" y="18743"/>
                        </a:cubicBezTo>
                        <a:cubicBezTo>
                          <a:pt x="791978" y="11249"/>
                          <a:pt x="822960" y="28903"/>
                          <a:pt x="853440" y="33983"/>
                        </a:cubicBezTo>
                        <a:cubicBezTo>
                          <a:pt x="876844" y="69089"/>
                          <a:pt x="880565" y="94943"/>
                          <a:pt x="929640" y="94943"/>
                        </a:cubicBezTo>
                        <a:cubicBezTo>
                          <a:pt x="945704" y="94943"/>
                          <a:pt x="960120" y="84783"/>
                          <a:pt x="975360" y="79703"/>
                        </a:cubicBezTo>
                        <a:cubicBezTo>
                          <a:pt x="985520" y="64463"/>
                          <a:pt x="991537" y="45425"/>
                          <a:pt x="1005840" y="33983"/>
                        </a:cubicBezTo>
                        <a:cubicBezTo>
                          <a:pt x="1057443" y="-7299"/>
                          <a:pt x="1059740" y="33179"/>
                          <a:pt x="1097280" y="64463"/>
                        </a:cubicBezTo>
                        <a:cubicBezTo>
                          <a:pt x="1111351" y="76189"/>
                          <a:pt x="1127760" y="84783"/>
                          <a:pt x="1143000" y="94943"/>
                        </a:cubicBezTo>
                        <a:cubicBezTo>
                          <a:pt x="1158240" y="89863"/>
                          <a:pt x="1174352" y="86887"/>
                          <a:pt x="1188720" y="79703"/>
                        </a:cubicBezTo>
                        <a:cubicBezTo>
                          <a:pt x="1260952" y="43587"/>
                          <a:pt x="1206107" y="49223"/>
                          <a:pt x="1264920" y="4922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3" name="Freeform 42">
            <a:extLst>
              <a:ext uri="{FF2B5EF4-FFF2-40B4-BE49-F238E27FC236}">
                <a16:creationId xmlns:a16="http://schemas.microsoft.com/office/drawing/2014/main" id="{D03C78C8-012B-DE1A-7DD8-D9739DCC50ED}"/>
              </a:ext>
            </a:extLst>
          </p:cNvPr>
          <p:cNvSpPr/>
          <p:nvPr/>
        </p:nvSpPr>
        <p:spPr>
          <a:xfrm flipH="1">
            <a:off x="515436" y="1852534"/>
            <a:ext cx="1568689" cy="111001"/>
          </a:xfrm>
          <a:custGeom>
            <a:avLst/>
            <a:gdLst>
              <a:gd name="connsiteX0" fmla="*/ 0 w 1568689"/>
              <a:gd name="connsiteY0" fmla="*/ 80294 h 111001"/>
              <a:gd name="connsiteX1" fmla="*/ 94499 w 1568689"/>
              <a:gd name="connsiteY1" fmla="*/ 3529 h 111001"/>
              <a:gd name="connsiteX2" fmla="*/ 151198 w 1568689"/>
              <a:gd name="connsiteY2" fmla="*/ 49588 h 111001"/>
              <a:gd name="connsiteX3" fmla="*/ 245698 w 1568689"/>
              <a:gd name="connsiteY3" fmla="*/ 111001 h 111001"/>
              <a:gd name="connsiteX4" fmla="*/ 302397 w 1568689"/>
              <a:gd name="connsiteY4" fmla="*/ 95647 h 111001"/>
              <a:gd name="connsiteX5" fmla="*/ 415797 w 1568689"/>
              <a:gd name="connsiteY5" fmla="*/ 34235 h 111001"/>
              <a:gd name="connsiteX6" fmla="*/ 604795 w 1568689"/>
              <a:gd name="connsiteY6" fmla="*/ 49588 h 111001"/>
              <a:gd name="connsiteX7" fmla="*/ 718194 w 1568689"/>
              <a:gd name="connsiteY7" fmla="*/ 18882 h 111001"/>
              <a:gd name="connsiteX8" fmla="*/ 831594 w 1568689"/>
              <a:gd name="connsiteY8" fmla="*/ 80294 h 111001"/>
              <a:gd name="connsiteX9" fmla="*/ 907193 w 1568689"/>
              <a:gd name="connsiteY9" fmla="*/ 64941 h 111001"/>
              <a:gd name="connsiteX10" fmla="*/ 944993 w 1568689"/>
              <a:gd name="connsiteY10" fmla="*/ 18882 h 111001"/>
              <a:gd name="connsiteX11" fmla="*/ 1058392 w 1568689"/>
              <a:gd name="connsiteY11" fmla="*/ 34235 h 111001"/>
              <a:gd name="connsiteX12" fmla="*/ 1152891 w 1568689"/>
              <a:gd name="connsiteY12" fmla="*/ 95647 h 111001"/>
              <a:gd name="connsiteX13" fmla="*/ 1209591 w 1568689"/>
              <a:gd name="connsiteY13" fmla="*/ 80294 h 111001"/>
              <a:gd name="connsiteX14" fmla="*/ 1247391 w 1568689"/>
              <a:gd name="connsiteY14" fmla="*/ 34235 h 111001"/>
              <a:gd name="connsiteX15" fmla="*/ 1360790 w 1568689"/>
              <a:gd name="connsiteY15" fmla="*/ 64941 h 111001"/>
              <a:gd name="connsiteX16" fmla="*/ 1417490 w 1568689"/>
              <a:gd name="connsiteY16" fmla="*/ 95647 h 111001"/>
              <a:gd name="connsiteX17" fmla="*/ 1474189 w 1568689"/>
              <a:gd name="connsiteY17" fmla="*/ 80294 h 111001"/>
              <a:gd name="connsiteX18" fmla="*/ 1568689 w 1568689"/>
              <a:gd name="connsiteY18" fmla="*/ 49588 h 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8689" h="111001" extrusionOk="0">
                <a:moveTo>
                  <a:pt x="0" y="80294"/>
                </a:moveTo>
                <a:cubicBezTo>
                  <a:pt x="23316" y="49658"/>
                  <a:pt x="39379" y="16772"/>
                  <a:pt x="94499" y="3529"/>
                </a:cubicBezTo>
                <a:cubicBezTo>
                  <a:pt x="125678" y="-632"/>
                  <a:pt x="127196" y="33127"/>
                  <a:pt x="151198" y="49588"/>
                </a:cubicBezTo>
                <a:cubicBezTo>
                  <a:pt x="206942" y="123473"/>
                  <a:pt x="151400" y="92528"/>
                  <a:pt x="245698" y="111001"/>
                </a:cubicBezTo>
                <a:cubicBezTo>
                  <a:pt x="261454" y="104163"/>
                  <a:pt x="286047" y="104016"/>
                  <a:pt x="302397" y="95647"/>
                </a:cubicBezTo>
                <a:cubicBezTo>
                  <a:pt x="342109" y="77725"/>
                  <a:pt x="415797" y="34235"/>
                  <a:pt x="415797" y="34235"/>
                </a:cubicBezTo>
                <a:cubicBezTo>
                  <a:pt x="542667" y="69903"/>
                  <a:pt x="486575" y="76526"/>
                  <a:pt x="604795" y="49588"/>
                </a:cubicBezTo>
                <a:cubicBezTo>
                  <a:pt x="645790" y="-6190"/>
                  <a:pt x="630376" y="-12501"/>
                  <a:pt x="718194" y="18882"/>
                </a:cubicBezTo>
                <a:cubicBezTo>
                  <a:pt x="758828" y="35386"/>
                  <a:pt x="831594" y="80294"/>
                  <a:pt x="831594" y="80294"/>
                </a:cubicBezTo>
                <a:cubicBezTo>
                  <a:pt x="856087" y="75063"/>
                  <a:pt x="889443" y="79804"/>
                  <a:pt x="907193" y="64941"/>
                </a:cubicBezTo>
                <a:cubicBezTo>
                  <a:pt x="927435" y="56704"/>
                  <a:pt x="923476" y="28730"/>
                  <a:pt x="944993" y="18882"/>
                </a:cubicBezTo>
                <a:cubicBezTo>
                  <a:pt x="983609" y="13549"/>
                  <a:pt x="1022333" y="31249"/>
                  <a:pt x="1058392" y="34235"/>
                </a:cubicBezTo>
                <a:cubicBezTo>
                  <a:pt x="1088258" y="68865"/>
                  <a:pt x="1092889" y="91611"/>
                  <a:pt x="1152891" y="95647"/>
                </a:cubicBezTo>
                <a:cubicBezTo>
                  <a:pt x="1171492" y="95864"/>
                  <a:pt x="1186419" y="82464"/>
                  <a:pt x="1209591" y="80294"/>
                </a:cubicBezTo>
                <a:cubicBezTo>
                  <a:pt x="1220352" y="64810"/>
                  <a:pt x="1228922" y="44272"/>
                  <a:pt x="1247391" y="34235"/>
                </a:cubicBezTo>
                <a:cubicBezTo>
                  <a:pt x="1311716" y="-11811"/>
                  <a:pt x="1309935" y="35936"/>
                  <a:pt x="1360790" y="64941"/>
                </a:cubicBezTo>
                <a:cubicBezTo>
                  <a:pt x="1375564" y="81539"/>
                  <a:pt x="1399251" y="85903"/>
                  <a:pt x="1417490" y="95647"/>
                </a:cubicBezTo>
                <a:cubicBezTo>
                  <a:pt x="1436306" y="92496"/>
                  <a:pt x="1457789" y="86691"/>
                  <a:pt x="1474189" y="80294"/>
                </a:cubicBezTo>
                <a:cubicBezTo>
                  <a:pt x="1562387" y="46102"/>
                  <a:pt x="1482353" y="50302"/>
                  <a:pt x="1568689" y="49588"/>
                </a:cubicBezTo>
              </a:path>
            </a:pathLst>
          </a:custGeom>
          <a:noFill/>
          <a:ln w="19050">
            <a:solidFill>
              <a:srgbClr val="7030A0"/>
            </a:solidFill>
            <a:tailEnd type="arrow"/>
            <a:extLst>
              <a:ext uri="{C807C97D-BFC1-408E-A445-0C87EB9F89A2}">
                <ask:lineSketchStyleProps xmlns:ask="http://schemas.microsoft.com/office/drawing/2018/sketchyshapes" sd="1219033472">
                  <a:custGeom>
                    <a:avLst/>
                    <a:gdLst>
                      <a:gd name="connsiteX0" fmla="*/ 0 w 1264920"/>
                      <a:gd name="connsiteY0" fmla="*/ 79703 h 110183"/>
                      <a:gd name="connsiteX1" fmla="*/ 76200 w 1264920"/>
                      <a:gd name="connsiteY1" fmla="*/ 3503 h 110183"/>
                      <a:gd name="connsiteX2" fmla="*/ 121920 w 1264920"/>
                      <a:gd name="connsiteY2" fmla="*/ 49223 h 110183"/>
                      <a:gd name="connsiteX3" fmla="*/ 198120 w 1264920"/>
                      <a:gd name="connsiteY3" fmla="*/ 110183 h 110183"/>
                      <a:gd name="connsiteX4" fmla="*/ 243840 w 1264920"/>
                      <a:gd name="connsiteY4" fmla="*/ 94943 h 110183"/>
                      <a:gd name="connsiteX5" fmla="*/ 335280 w 1264920"/>
                      <a:gd name="connsiteY5" fmla="*/ 33983 h 110183"/>
                      <a:gd name="connsiteX6" fmla="*/ 487680 w 1264920"/>
                      <a:gd name="connsiteY6" fmla="*/ 49223 h 110183"/>
                      <a:gd name="connsiteX7" fmla="*/ 579120 w 1264920"/>
                      <a:gd name="connsiteY7" fmla="*/ 18743 h 110183"/>
                      <a:gd name="connsiteX8" fmla="*/ 670560 w 1264920"/>
                      <a:gd name="connsiteY8" fmla="*/ 79703 h 110183"/>
                      <a:gd name="connsiteX9" fmla="*/ 731520 w 1264920"/>
                      <a:gd name="connsiteY9" fmla="*/ 64463 h 110183"/>
                      <a:gd name="connsiteX10" fmla="*/ 762000 w 1264920"/>
                      <a:gd name="connsiteY10" fmla="*/ 18743 h 110183"/>
                      <a:gd name="connsiteX11" fmla="*/ 853440 w 1264920"/>
                      <a:gd name="connsiteY11" fmla="*/ 33983 h 110183"/>
                      <a:gd name="connsiteX12" fmla="*/ 929640 w 1264920"/>
                      <a:gd name="connsiteY12" fmla="*/ 94943 h 110183"/>
                      <a:gd name="connsiteX13" fmla="*/ 975360 w 1264920"/>
                      <a:gd name="connsiteY13" fmla="*/ 79703 h 110183"/>
                      <a:gd name="connsiteX14" fmla="*/ 1005840 w 1264920"/>
                      <a:gd name="connsiteY14" fmla="*/ 33983 h 110183"/>
                      <a:gd name="connsiteX15" fmla="*/ 1097280 w 1264920"/>
                      <a:gd name="connsiteY15" fmla="*/ 64463 h 110183"/>
                      <a:gd name="connsiteX16" fmla="*/ 1143000 w 1264920"/>
                      <a:gd name="connsiteY16" fmla="*/ 94943 h 110183"/>
                      <a:gd name="connsiteX17" fmla="*/ 1188720 w 1264920"/>
                      <a:gd name="connsiteY17" fmla="*/ 79703 h 110183"/>
                      <a:gd name="connsiteX18" fmla="*/ 1264920 w 1264920"/>
                      <a:gd name="connsiteY18" fmla="*/ 49223 h 1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4920" h="110183">
                        <a:moveTo>
                          <a:pt x="0" y="79703"/>
                        </a:moveTo>
                        <a:cubicBezTo>
                          <a:pt x="25400" y="54303"/>
                          <a:pt x="41351" y="12215"/>
                          <a:pt x="76200" y="3503"/>
                        </a:cubicBezTo>
                        <a:cubicBezTo>
                          <a:pt x="97109" y="-1724"/>
                          <a:pt x="108122" y="32666"/>
                          <a:pt x="121920" y="49223"/>
                        </a:cubicBezTo>
                        <a:cubicBezTo>
                          <a:pt x="174946" y="112854"/>
                          <a:pt x="123065" y="85165"/>
                          <a:pt x="198120" y="110183"/>
                        </a:cubicBezTo>
                        <a:cubicBezTo>
                          <a:pt x="213360" y="105103"/>
                          <a:pt x="229797" y="102745"/>
                          <a:pt x="243840" y="94943"/>
                        </a:cubicBezTo>
                        <a:cubicBezTo>
                          <a:pt x="275862" y="77153"/>
                          <a:pt x="335280" y="33983"/>
                          <a:pt x="335280" y="33983"/>
                        </a:cubicBezTo>
                        <a:cubicBezTo>
                          <a:pt x="446591" y="71087"/>
                          <a:pt x="395551" y="72255"/>
                          <a:pt x="487680" y="49223"/>
                        </a:cubicBezTo>
                        <a:cubicBezTo>
                          <a:pt x="521173" y="-1016"/>
                          <a:pt x="510232" y="-15701"/>
                          <a:pt x="579120" y="18743"/>
                        </a:cubicBezTo>
                        <a:cubicBezTo>
                          <a:pt x="611885" y="35126"/>
                          <a:pt x="670560" y="79703"/>
                          <a:pt x="670560" y="79703"/>
                        </a:cubicBezTo>
                        <a:cubicBezTo>
                          <a:pt x="690880" y="74623"/>
                          <a:pt x="714092" y="76081"/>
                          <a:pt x="731520" y="64463"/>
                        </a:cubicBezTo>
                        <a:cubicBezTo>
                          <a:pt x="746760" y="54303"/>
                          <a:pt x="744231" y="23185"/>
                          <a:pt x="762000" y="18743"/>
                        </a:cubicBezTo>
                        <a:cubicBezTo>
                          <a:pt x="791978" y="11249"/>
                          <a:pt x="822960" y="28903"/>
                          <a:pt x="853440" y="33983"/>
                        </a:cubicBezTo>
                        <a:cubicBezTo>
                          <a:pt x="876844" y="69089"/>
                          <a:pt x="880565" y="94943"/>
                          <a:pt x="929640" y="94943"/>
                        </a:cubicBezTo>
                        <a:cubicBezTo>
                          <a:pt x="945704" y="94943"/>
                          <a:pt x="960120" y="84783"/>
                          <a:pt x="975360" y="79703"/>
                        </a:cubicBezTo>
                        <a:cubicBezTo>
                          <a:pt x="985520" y="64463"/>
                          <a:pt x="991537" y="45425"/>
                          <a:pt x="1005840" y="33983"/>
                        </a:cubicBezTo>
                        <a:cubicBezTo>
                          <a:pt x="1057443" y="-7299"/>
                          <a:pt x="1059740" y="33179"/>
                          <a:pt x="1097280" y="64463"/>
                        </a:cubicBezTo>
                        <a:cubicBezTo>
                          <a:pt x="1111351" y="76189"/>
                          <a:pt x="1127760" y="84783"/>
                          <a:pt x="1143000" y="94943"/>
                        </a:cubicBezTo>
                        <a:cubicBezTo>
                          <a:pt x="1158240" y="89863"/>
                          <a:pt x="1174352" y="86887"/>
                          <a:pt x="1188720" y="79703"/>
                        </a:cubicBezTo>
                        <a:cubicBezTo>
                          <a:pt x="1260952" y="43587"/>
                          <a:pt x="1206107" y="49223"/>
                          <a:pt x="1264920" y="4922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8" name="Picture 47" descr="A close-up of a graphene structure&#10;&#10;Description automatically generated">
            <a:extLst>
              <a:ext uri="{FF2B5EF4-FFF2-40B4-BE49-F238E27FC236}">
                <a16:creationId xmlns:a16="http://schemas.microsoft.com/office/drawing/2014/main" id="{2FF2A03D-33D5-6A4E-B5BB-34839F83852F}"/>
              </a:ext>
            </a:extLst>
          </p:cNvPr>
          <p:cNvPicPr>
            <a:picLocks noChangeAspect="1"/>
          </p:cNvPicPr>
          <p:nvPr/>
        </p:nvPicPr>
        <p:blipFill>
          <a:blip r:embed="rId4"/>
          <a:stretch>
            <a:fillRect/>
          </a:stretch>
        </p:blipFill>
        <p:spPr>
          <a:xfrm>
            <a:off x="9495816" y="4161109"/>
            <a:ext cx="2641303" cy="2322755"/>
          </a:xfrm>
          <a:prstGeom prst="rect">
            <a:avLst/>
          </a:prstGeom>
        </p:spPr>
      </p:pic>
      <p:sp>
        <p:nvSpPr>
          <p:cNvPr id="4" name="TextBox 3">
            <a:extLst>
              <a:ext uri="{FF2B5EF4-FFF2-40B4-BE49-F238E27FC236}">
                <a16:creationId xmlns:a16="http://schemas.microsoft.com/office/drawing/2014/main" id="{59108583-F730-3DDF-7D0C-A1803794764B}"/>
              </a:ext>
            </a:extLst>
          </p:cNvPr>
          <p:cNvSpPr txBox="1"/>
          <p:nvPr/>
        </p:nvSpPr>
        <p:spPr>
          <a:xfrm>
            <a:off x="116595" y="2593851"/>
            <a:ext cx="6948208" cy="3416320"/>
          </a:xfrm>
          <a:prstGeom prst="rect">
            <a:avLst/>
          </a:prstGeom>
          <a:noFill/>
        </p:spPr>
        <p:txBody>
          <a:bodyPr wrap="square" rtlCol="0">
            <a:spAutoFit/>
          </a:bodyPr>
          <a:lstStyle/>
          <a:p>
            <a:r>
              <a:rPr lang="en-GB" b="1" dirty="0">
                <a:solidFill>
                  <a:srgbClr val="0070C0"/>
                </a:solidFill>
                <a:latin typeface="Chalkboard" panose="03050602040202020205" pitchFamily="66" charset="77"/>
              </a:rPr>
              <a:t>In our case</a:t>
            </a:r>
          </a:p>
          <a:p>
            <a:endParaRPr lang="en-GB" b="1" dirty="0">
              <a:solidFill>
                <a:srgbClr val="0070C0"/>
              </a:solidFill>
              <a:latin typeface="Chalkboard" panose="03050602040202020205" pitchFamily="66" charset="77"/>
            </a:endParaRPr>
          </a:p>
          <a:p>
            <a:pPr marL="285750" indent="-285750">
              <a:buFont typeface="Wingdings" pitchFamily="2" charset="2"/>
              <a:buChar char="ü"/>
            </a:pPr>
            <a:r>
              <a:rPr lang="en-GB" dirty="0">
                <a:latin typeface="Chalkboard" panose="03050602040202020205" pitchFamily="66" charset="77"/>
              </a:rPr>
              <a:t>The</a:t>
            </a:r>
            <a:r>
              <a:rPr lang="en-GB" dirty="0">
                <a:solidFill>
                  <a:srgbClr val="00B0F0"/>
                </a:solidFill>
                <a:latin typeface="Chalkboard" panose="03050602040202020205" pitchFamily="66" charset="77"/>
              </a:rPr>
              <a:t> primary scattering </a:t>
            </a:r>
            <a:r>
              <a:rPr lang="en-GB" dirty="0">
                <a:latin typeface="Chalkboard" panose="03050602040202020205" pitchFamily="66" charset="77"/>
              </a:rPr>
              <a:t>can release up to </a:t>
            </a:r>
            <a:r>
              <a:rPr lang="en-GB" b="1" dirty="0">
                <a:latin typeface="Chalkboard" panose="03050602040202020205" pitchFamily="66" charset="77"/>
              </a:rPr>
              <a:t>15 eV to </a:t>
            </a:r>
            <a:r>
              <a:rPr lang="en-GB" b="1" baseline="30000" dirty="0">
                <a:latin typeface="Chalkboard" panose="03050602040202020205" pitchFamily="66" charset="77"/>
              </a:rPr>
              <a:t>3</a:t>
            </a:r>
            <a:r>
              <a:rPr lang="en-GB" b="1" dirty="0">
                <a:latin typeface="Chalkboard" panose="03050602040202020205" pitchFamily="66" charset="77"/>
              </a:rPr>
              <a:t>H </a:t>
            </a:r>
            <a:r>
              <a:rPr lang="en-GB" dirty="0">
                <a:latin typeface="Chalkboard" panose="03050602040202020205" pitchFamily="66" charset="77"/>
              </a:rPr>
              <a:t>(due to smaller mass) and possibly </a:t>
            </a:r>
            <a:r>
              <a:rPr lang="en-GB" b="1" dirty="0">
                <a:latin typeface="Chalkboard" panose="03050602040202020205" pitchFamily="66" charset="77"/>
              </a:rPr>
              <a:t>break C-H bond</a:t>
            </a:r>
          </a:p>
          <a:p>
            <a:pPr marL="285750" indent="-285750">
              <a:buFont typeface="Wingdings" pitchFamily="2" charset="2"/>
              <a:buChar char="ü"/>
            </a:pPr>
            <a:endParaRPr lang="en-GB" b="1" dirty="0">
              <a:solidFill>
                <a:srgbClr val="0080E6"/>
              </a:solidFill>
              <a:latin typeface="Chalkboard" panose="03050602040202020205" pitchFamily="66" charset="77"/>
            </a:endParaRPr>
          </a:p>
          <a:p>
            <a:pPr marL="285750" indent="-285750">
              <a:buFont typeface="Wingdings" pitchFamily="2" charset="2"/>
              <a:buChar char="ü"/>
            </a:pPr>
            <a:r>
              <a:rPr lang="en-GB" dirty="0">
                <a:latin typeface="Chalkboard" panose="03050602040202020205" pitchFamily="66" charset="77"/>
              </a:rPr>
              <a:t>On the other hand, we have much </a:t>
            </a:r>
            <a:r>
              <a:rPr lang="en-GB" b="1" dirty="0">
                <a:latin typeface="Chalkboard" panose="03050602040202020205" pitchFamily="66" charset="77"/>
              </a:rPr>
              <a:t>lower fluence </a:t>
            </a:r>
            <a:r>
              <a:rPr lang="en-GB" dirty="0">
                <a:latin typeface="Chalkboard" panose="03050602040202020205" pitchFamily="66" charset="77"/>
              </a:rPr>
              <a:t>(</a:t>
            </a:r>
            <a:r>
              <a:rPr lang="en-IT" sz="1800" dirty="0">
                <a:latin typeface="Chalkboard" panose="03050602040202020205" pitchFamily="66" charset="77"/>
              </a:rPr>
              <a:t>10</a:t>
            </a:r>
            <a:r>
              <a:rPr lang="en-IT" sz="1800" baseline="30000" dirty="0">
                <a:latin typeface="Chalkboard" panose="03050602040202020205" pitchFamily="66" charset="77"/>
              </a:rPr>
              <a:t>-7</a:t>
            </a:r>
            <a:r>
              <a:rPr lang="en-IT" sz="1800" dirty="0">
                <a:latin typeface="Chalkboard" panose="03050602040202020205" pitchFamily="66" charset="77"/>
              </a:rPr>
              <a:t> el/nm</a:t>
            </a:r>
            <a:r>
              <a:rPr lang="en-IT" sz="1800" baseline="30000" dirty="0">
                <a:latin typeface="Chalkboard" panose="03050602040202020205" pitchFamily="66" charset="77"/>
              </a:rPr>
              <a:t>2</a:t>
            </a:r>
            <a:r>
              <a:rPr lang="en-IT" sz="1800" dirty="0">
                <a:latin typeface="Chalkboard" panose="03050602040202020205" pitchFamily="66" charset="77"/>
              </a:rPr>
              <a:t> sec) </a:t>
            </a:r>
            <a:r>
              <a:rPr lang="en-GB" dirty="0">
                <a:latin typeface="Chalkboard" panose="03050602040202020205" pitchFamily="66" charset="77"/>
              </a:rPr>
              <a:t>but we want to properly consider the distribution of </a:t>
            </a:r>
            <a:r>
              <a:rPr lang="en-GB" dirty="0">
                <a:solidFill>
                  <a:srgbClr val="0080E6"/>
                </a:solidFill>
                <a:latin typeface="Chalkboard" panose="03050602040202020205" pitchFamily="66" charset="77"/>
              </a:rPr>
              <a:t>secondaries and their scattering into the material</a:t>
            </a:r>
          </a:p>
          <a:p>
            <a:pPr marL="285750" indent="-285750">
              <a:buFont typeface="Wingdings" pitchFamily="2" charset="2"/>
              <a:buChar char="ü"/>
            </a:pPr>
            <a:endParaRPr lang="en-GB" dirty="0">
              <a:solidFill>
                <a:srgbClr val="0080E6"/>
              </a:solidFill>
              <a:latin typeface="Chalkboard" panose="03050602040202020205" pitchFamily="66" charset="77"/>
            </a:endParaRPr>
          </a:p>
          <a:p>
            <a:pPr marL="285750" indent="-285750">
              <a:buFont typeface="Wingdings" pitchFamily="2" charset="2"/>
              <a:buChar char="ü"/>
            </a:pPr>
            <a:r>
              <a:rPr lang="en-GB" dirty="0">
                <a:latin typeface="Chalkboard" panose="03050602040202020205" pitchFamily="66" charset="77"/>
              </a:rPr>
              <a:t>Additionally, we have a </a:t>
            </a:r>
            <a:r>
              <a:rPr lang="en-GB" b="1" dirty="0">
                <a:latin typeface="Chalkboard" panose="03050602040202020205" pitchFamily="66" charset="77"/>
              </a:rPr>
              <a:t>complex material</a:t>
            </a:r>
            <a:r>
              <a:rPr lang="en-GB" dirty="0">
                <a:latin typeface="Chalkboard" panose="03050602040202020205" pitchFamily="66" charset="77"/>
              </a:rPr>
              <a:t>, both in composition and structure, and we must consider the dissipation both </a:t>
            </a:r>
            <a:r>
              <a:rPr lang="en-GB" dirty="0">
                <a:solidFill>
                  <a:srgbClr val="0B3FD9"/>
                </a:solidFill>
                <a:latin typeface="Chalkboard" panose="03050602040202020205" pitchFamily="66" charset="77"/>
              </a:rPr>
              <a:t>by electronic structure</a:t>
            </a:r>
            <a:r>
              <a:rPr lang="en-GB" dirty="0">
                <a:latin typeface="Chalkboard" panose="03050602040202020205" pitchFamily="66" charset="77"/>
              </a:rPr>
              <a:t> and </a:t>
            </a:r>
            <a:r>
              <a:rPr lang="en-GB" dirty="0">
                <a:solidFill>
                  <a:srgbClr val="7030A0"/>
                </a:solidFill>
                <a:latin typeface="Chalkboard" panose="03050602040202020205" pitchFamily="66" charset="77"/>
              </a:rPr>
              <a:t>phonons</a:t>
            </a:r>
          </a:p>
        </p:txBody>
      </p:sp>
      <p:grpSp>
        <p:nvGrpSpPr>
          <p:cNvPr id="6" name="Group 5">
            <a:extLst>
              <a:ext uri="{FF2B5EF4-FFF2-40B4-BE49-F238E27FC236}">
                <a16:creationId xmlns:a16="http://schemas.microsoft.com/office/drawing/2014/main" id="{FDD0BC19-D129-F5CB-FE79-1ADBC9741EA8}"/>
              </a:ext>
            </a:extLst>
          </p:cNvPr>
          <p:cNvGrpSpPr/>
          <p:nvPr/>
        </p:nvGrpSpPr>
        <p:grpSpPr>
          <a:xfrm>
            <a:off x="7254239" y="2792892"/>
            <a:ext cx="4290347" cy="1154268"/>
            <a:chOff x="0" y="1892339"/>
            <a:chExt cx="4414345" cy="1133489"/>
          </a:xfrm>
        </p:grpSpPr>
        <p:pic>
          <p:nvPicPr>
            <p:cNvPr id="8" name="Picture 7" descr="A mathematical equation with a square and square formula&#10;&#10;Description automatically generated with medium confidence">
              <a:extLst>
                <a:ext uri="{FF2B5EF4-FFF2-40B4-BE49-F238E27FC236}">
                  <a16:creationId xmlns:a16="http://schemas.microsoft.com/office/drawing/2014/main" id="{87938E4D-8A00-9BC8-06E9-7C80B00161B6}"/>
                </a:ext>
              </a:extLst>
            </p:cNvPr>
            <p:cNvPicPr>
              <a:picLocks noChangeAspect="1"/>
            </p:cNvPicPr>
            <p:nvPr/>
          </p:nvPicPr>
          <p:blipFill>
            <a:blip r:embed="rId5"/>
            <a:stretch>
              <a:fillRect/>
            </a:stretch>
          </p:blipFill>
          <p:spPr>
            <a:xfrm>
              <a:off x="94593" y="1892339"/>
              <a:ext cx="4319752" cy="11334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ABDDD9BB-F1AE-65A6-B9D0-0C3A601AFCFC}"/>
                </a:ext>
              </a:extLst>
            </p:cNvPr>
            <p:cNvSpPr txBox="1"/>
            <p:nvPr/>
          </p:nvSpPr>
          <p:spPr>
            <a:xfrm flipH="1">
              <a:off x="0" y="2748829"/>
              <a:ext cx="3741683" cy="276999"/>
            </a:xfrm>
            <a:prstGeom prst="rect">
              <a:avLst/>
            </a:prstGeom>
            <a:noFill/>
          </p:spPr>
          <p:txBody>
            <a:bodyPr wrap="square" rtlCol="0">
              <a:spAutoFit/>
            </a:bodyPr>
            <a:lstStyle/>
            <a:p>
              <a:r>
                <a:rPr lang="en-GB" sz="1200" dirty="0"/>
                <a:t>See e.g. </a:t>
              </a:r>
              <a:r>
                <a:rPr lang="en-IT" sz="1200" dirty="0"/>
                <a:t>Asayama et al, J Vac Sci Tech B 30 06fj02 2012</a:t>
              </a:r>
            </a:p>
          </p:txBody>
        </p:sp>
      </p:grpSp>
      <p:pic>
        <p:nvPicPr>
          <p:cNvPr id="10" name="Picture 9" descr="A close-up of a molecule&#10;&#10;Description automatically generated">
            <a:extLst>
              <a:ext uri="{FF2B5EF4-FFF2-40B4-BE49-F238E27FC236}">
                <a16:creationId xmlns:a16="http://schemas.microsoft.com/office/drawing/2014/main" id="{F994B370-AB62-F3C0-CB43-CAE29573A946}"/>
              </a:ext>
            </a:extLst>
          </p:cNvPr>
          <p:cNvPicPr>
            <a:picLocks noChangeAspect="1"/>
          </p:cNvPicPr>
          <p:nvPr/>
        </p:nvPicPr>
        <p:blipFill>
          <a:blip r:embed="rId6"/>
          <a:srcRect l="9561" t="11040" r="33302" b="11277"/>
          <a:stretch/>
        </p:blipFill>
        <p:spPr>
          <a:xfrm rot="5400000">
            <a:off x="7072048" y="4085595"/>
            <a:ext cx="2348254" cy="2499282"/>
          </a:xfrm>
          <a:prstGeom prst="rect">
            <a:avLst/>
          </a:prstGeom>
          <a:ln>
            <a:noFill/>
          </a:ln>
          <a:effectLst>
            <a:softEdge rad="112500"/>
          </a:effectLst>
        </p:spPr>
      </p:pic>
      <p:sp>
        <p:nvSpPr>
          <p:cNvPr id="11" name="TextBox 10">
            <a:extLst>
              <a:ext uri="{FF2B5EF4-FFF2-40B4-BE49-F238E27FC236}">
                <a16:creationId xmlns:a16="http://schemas.microsoft.com/office/drawing/2014/main" id="{753F409F-2B2A-EF6A-EC9A-1F86B62E93C6}"/>
              </a:ext>
            </a:extLst>
          </p:cNvPr>
          <p:cNvSpPr txBox="1"/>
          <p:nvPr/>
        </p:nvSpPr>
        <p:spPr>
          <a:xfrm>
            <a:off x="3866646" y="1373467"/>
            <a:ext cx="8325353" cy="1200329"/>
          </a:xfrm>
          <a:prstGeom prst="rect">
            <a:avLst/>
          </a:prstGeom>
          <a:noFill/>
        </p:spPr>
        <p:txBody>
          <a:bodyPr wrap="square" rtlCol="0">
            <a:spAutoFit/>
          </a:bodyPr>
          <a:lstStyle/>
          <a:p>
            <a:pPr marL="285750" indent="-285750">
              <a:buFont typeface="Wingdings" pitchFamily="2" charset="2"/>
              <a:buChar char="ü"/>
            </a:pPr>
            <a:r>
              <a:rPr lang="en-GB" dirty="0">
                <a:solidFill>
                  <a:srgbClr val="00B0F0"/>
                </a:solidFill>
                <a:latin typeface="Chalkboard" panose="03050602040202020205" pitchFamily="66" charset="77"/>
              </a:rPr>
              <a:t>Primary scattering</a:t>
            </a:r>
          </a:p>
          <a:p>
            <a:pPr marL="285750" indent="-285750">
              <a:buFont typeface="Wingdings" pitchFamily="2" charset="2"/>
              <a:buChar char="ü"/>
            </a:pPr>
            <a:r>
              <a:rPr lang="en-GB" dirty="0">
                <a:solidFill>
                  <a:srgbClr val="0080E6"/>
                </a:solidFill>
                <a:latin typeface="Chalkboard" panose="03050602040202020205" pitchFamily="66" charset="77"/>
              </a:rPr>
              <a:t>Production of secondaries and scattering</a:t>
            </a:r>
            <a:endParaRPr lang="en-GB" b="1" dirty="0">
              <a:solidFill>
                <a:srgbClr val="0080E6"/>
              </a:solidFill>
              <a:latin typeface="Chalkboard" panose="03050602040202020205" pitchFamily="66" charset="77"/>
            </a:endParaRPr>
          </a:p>
          <a:p>
            <a:pPr marL="285750" indent="-285750">
              <a:buFont typeface="Wingdings" pitchFamily="2" charset="2"/>
              <a:buChar char="ü"/>
            </a:pPr>
            <a:r>
              <a:rPr lang="en-GB" dirty="0">
                <a:solidFill>
                  <a:srgbClr val="0B3FD9"/>
                </a:solidFill>
                <a:latin typeface="Chalkboard" panose="03050602040202020205" pitchFamily="66" charset="77"/>
              </a:rPr>
              <a:t>Dissipation by interactions with electrons of the material</a:t>
            </a:r>
          </a:p>
          <a:p>
            <a:pPr marL="285750" indent="-285750">
              <a:buFont typeface="Wingdings" pitchFamily="2" charset="2"/>
              <a:buChar char="ü"/>
            </a:pPr>
            <a:r>
              <a:rPr lang="en-GB" dirty="0">
                <a:solidFill>
                  <a:srgbClr val="7030A0"/>
                </a:solidFill>
                <a:latin typeface="Chalkboard" panose="03050602040202020205" pitchFamily="66" charset="77"/>
              </a:rPr>
              <a:t>Dissipation by interaction with phonons of the material</a:t>
            </a:r>
          </a:p>
        </p:txBody>
      </p:sp>
      <p:sp>
        <p:nvSpPr>
          <p:cNvPr id="12" name="TextBox 11">
            <a:extLst>
              <a:ext uri="{FF2B5EF4-FFF2-40B4-BE49-F238E27FC236}">
                <a16:creationId xmlns:a16="http://schemas.microsoft.com/office/drawing/2014/main" id="{D6CFF5A6-BE7F-1E10-CB1B-D1DFE10BDC95}"/>
              </a:ext>
            </a:extLst>
          </p:cNvPr>
          <p:cNvSpPr txBox="1"/>
          <p:nvPr/>
        </p:nvSpPr>
        <p:spPr>
          <a:xfrm>
            <a:off x="3866646" y="592389"/>
            <a:ext cx="8352900" cy="923330"/>
          </a:xfrm>
          <a:prstGeom prst="rect">
            <a:avLst/>
          </a:prstGeom>
          <a:noFill/>
        </p:spPr>
        <p:txBody>
          <a:bodyPr wrap="square">
            <a:spAutoFit/>
          </a:bodyPr>
          <a:lstStyle/>
          <a:p>
            <a:r>
              <a:rPr lang="en-GB" dirty="0">
                <a:latin typeface="Chalkboard" panose="03050602040202020205" pitchFamily="66" charset="77"/>
              </a:rPr>
              <a:t>In the low energy range (up to 20-100K) electrons interact with the material and release energy with several mechanisms</a:t>
            </a:r>
          </a:p>
          <a:p>
            <a:r>
              <a:rPr lang="en-GB" dirty="0">
                <a:latin typeface="Chalkboard" panose="03050602040202020205" pitchFamily="66" charset="77"/>
              </a:rPr>
              <a:t> </a:t>
            </a:r>
          </a:p>
        </p:txBody>
      </p:sp>
    </p:spTree>
    <p:extLst>
      <p:ext uri="{BB962C8B-B14F-4D97-AF65-F5344CB8AC3E}">
        <p14:creationId xmlns:p14="http://schemas.microsoft.com/office/powerpoint/2010/main" val="3121592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75E74-CD87-6357-0D25-5233D180A64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4EC74D2-808C-AEE0-C3D5-219430D43942}"/>
              </a:ext>
            </a:extLst>
          </p:cNvPr>
          <p:cNvSpPr/>
          <p:nvPr/>
        </p:nvSpPr>
        <p:spPr>
          <a:xfrm>
            <a:off x="3839100" y="1587739"/>
            <a:ext cx="8352900" cy="417153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T" b="1" dirty="0">
              <a:solidFill>
                <a:schemeClr val="accent5">
                  <a:lumMod val="50000"/>
                </a:schemeClr>
              </a:solidFill>
              <a:latin typeface="Chalkboard" panose="03050602040202020205" pitchFamily="66" charset="77"/>
            </a:endParaRPr>
          </a:p>
          <a:p>
            <a:endParaRPr lang="en-IT" b="1" dirty="0">
              <a:solidFill>
                <a:schemeClr val="accent5">
                  <a:lumMod val="50000"/>
                </a:schemeClr>
              </a:solidFill>
              <a:latin typeface="Chalkboard" panose="03050602040202020205" pitchFamily="66" charset="77"/>
            </a:endParaRPr>
          </a:p>
          <a:p>
            <a:endParaRPr lang="en-IT" b="1" dirty="0">
              <a:solidFill>
                <a:schemeClr val="accent5">
                  <a:lumMod val="50000"/>
                </a:schemeClr>
              </a:solidFill>
              <a:latin typeface="Chalkboard" panose="03050602040202020205" pitchFamily="66" charset="77"/>
            </a:endParaRPr>
          </a:p>
          <a:p>
            <a:endParaRPr lang="en-IT" b="1" dirty="0">
              <a:solidFill>
                <a:schemeClr val="accent5">
                  <a:lumMod val="50000"/>
                </a:schemeClr>
              </a:solidFill>
              <a:latin typeface="Chalkboard" panose="03050602040202020205" pitchFamily="66" charset="77"/>
            </a:endParaRPr>
          </a:p>
          <a:p>
            <a:r>
              <a:rPr lang="en-IT" b="1" dirty="0">
                <a:solidFill>
                  <a:schemeClr val="accent5">
                    <a:lumMod val="50000"/>
                  </a:schemeClr>
                </a:solidFill>
                <a:latin typeface="Chalkboard" panose="03050602040202020205" pitchFamily="66" charset="77"/>
              </a:rPr>
              <a:t>IDEA: </a:t>
            </a:r>
            <a:r>
              <a:rPr lang="en-IT" dirty="0">
                <a:solidFill>
                  <a:schemeClr val="accent5">
                    <a:lumMod val="50000"/>
                  </a:schemeClr>
                </a:solidFill>
                <a:latin typeface="Chalkboard" panose="03050602040202020205" pitchFamily="66" charset="77"/>
              </a:rPr>
              <a:t>combine</a:t>
            </a:r>
            <a:r>
              <a:rPr lang="en-IT" b="1" dirty="0">
                <a:solidFill>
                  <a:schemeClr val="accent5">
                    <a:lumMod val="50000"/>
                  </a:schemeClr>
                </a:solidFill>
                <a:latin typeface="Chalkboard" panose="03050602040202020205" pitchFamily="66" charset="77"/>
              </a:rPr>
              <a:t> Monte Carlo (NEBULA) </a:t>
            </a:r>
            <a:r>
              <a:rPr lang="en-IT" dirty="0">
                <a:solidFill>
                  <a:schemeClr val="accent5">
                    <a:lumMod val="50000"/>
                  </a:schemeClr>
                </a:solidFill>
                <a:latin typeface="Chalkboard" panose="03050602040202020205" pitchFamily="66" charset="77"/>
              </a:rPr>
              <a:t>with</a:t>
            </a:r>
            <a:r>
              <a:rPr lang="en-IT" b="1" dirty="0">
                <a:solidFill>
                  <a:schemeClr val="accent5">
                    <a:lumMod val="50000"/>
                  </a:schemeClr>
                </a:solidFill>
                <a:latin typeface="Chalkboard" panose="03050602040202020205" pitchFamily="66" charset="77"/>
              </a:rPr>
              <a:t> MD</a:t>
            </a:r>
          </a:p>
          <a:p>
            <a:pPr marL="285750" indent="-285750">
              <a:buFont typeface="Wingdings" pitchFamily="2" charset="2"/>
              <a:buChar char="ü"/>
            </a:pPr>
            <a:r>
              <a:rPr lang="en-GB" dirty="0">
                <a:solidFill>
                  <a:schemeClr val="accent5">
                    <a:lumMod val="50000"/>
                  </a:schemeClr>
                </a:solidFill>
                <a:latin typeface="Chalkboard" panose="03050602040202020205" pitchFamily="66" charset="77"/>
              </a:rPr>
              <a:t>F</a:t>
            </a:r>
            <a:r>
              <a:rPr lang="en-IT" dirty="0">
                <a:solidFill>
                  <a:schemeClr val="accent5">
                    <a:lumMod val="50000"/>
                  </a:schemeClr>
                </a:solidFill>
                <a:latin typeface="Chalkboard" panose="03050602040202020205" pitchFamily="66" charset="77"/>
              </a:rPr>
              <a:t>rom MC simulation calculate the energy distribution in the structure</a:t>
            </a:r>
          </a:p>
          <a:p>
            <a:pPr marL="285750" indent="-285750">
              <a:buFont typeface="Wingdings" pitchFamily="2" charset="2"/>
              <a:buChar char="ü"/>
            </a:pPr>
            <a:r>
              <a:rPr lang="en-IT" dirty="0">
                <a:solidFill>
                  <a:schemeClr val="accent5">
                    <a:lumMod val="50000"/>
                  </a:schemeClr>
                </a:solidFill>
                <a:latin typeface="Chalkboard" panose="03050602040202020205" pitchFamily="66" charset="77"/>
              </a:rPr>
              <a:t>Use that energy distribution to create the starting condition of in a structurally realistic model and evlove it with MD</a:t>
            </a:r>
          </a:p>
          <a:p>
            <a:endParaRPr lang="en-IT" dirty="0">
              <a:solidFill>
                <a:schemeClr val="accent5">
                  <a:lumMod val="50000"/>
                </a:schemeClr>
              </a:solidFill>
              <a:latin typeface="Chalkboard" panose="03050602040202020205" pitchFamily="66" charset="77"/>
            </a:endParaRPr>
          </a:p>
          <a:p>
            <a:endParaRPr lang="en-IT" dirty="0">
              <a:solidFill>
                <a:schemeClr val="accent5">
                  <a:lumMod val="50000"/>
                </a:schemeClr>
              </a:solidFill>
              <a:latin typeface="Chalkboard" panose="03050602040202020205" pitchFamily="66" charset="77"/>
            </a:endParaRPr>
          </a:p>
          <a:p>
            <a:endParaRPr lang="en-IT" dirty="0">
              <a:solidFill>
                <a:schemeClr val="accent5">
                  <a:lumMod val="50000"/>
                </a:schemeClr>
              </a:solidFill>
              <a:latin typeface="Chalkboard" panose="03050602040202020205" pitchFamily="66" charset="77"/>
            </a:endParaRPr>
          </a:p>
          <a:p>
            <a:endParaRPr lang="en-IT" dirty="0">
              <a:solidFill>
                <a:schemeClr val="accent5">
                  <a:lumMod val="50000"/>
                </a:schemeClr>
              </a:solidFill>
              <a:latin typeface="Chalkboard" panose="03050602040202020205" pitchFamily="66" charset="77"/>
            </a:endParaRPr>
          </a:p>
          <a:p>
            <a:endParaRPr lang="en-IT" dirty="0">
              <a:solidFill>
                <a:schemeClr val="accent5">
                  <a:lumMod val="50000"/>
                </a:schemeClr>
              </a:solidFill>
              <a:latin typeface="Chalkboard" panose="03050602040202020205" pitchFamily="66" charset="77"/>
            </a:endParaRPr>
          </a:p>
        </p:txBody>
      </p:sp>
      <p:sp>
        <p:nvSpPr>
          <p:cNvPr id="33" name="Oval 32">
            <a:extLst>
              <a:ext uri="{FF2B5EF4-FFF2-40B4-BE49-F238E27FC236}">
                <a16:creationId xmlns:a16="http://schemas.microsoft.com/office/drawing/2014/main" id="{3F6FCFA0-847B-8AA7-1AC2-2B4018C4EE60}"/>
              </a:ext>
            </a:extLst>
          </p:cNvPr>
          <p:cNvSpPr/>
          <p:nvPr/>
        </p:nvSpPr>
        <p:spPr>
          <a:xfrm>
            <a:off x="586685" y="1425995"/>
            <a:ext cx="3151087" cy="1005840"/>
          </a:xfrm>
          <a:prstGeom prst="ellipse">
            <a:avLst/>
          </a:prstGeom>
          <a:solidFill>
            <a:srgbClr val="0C42DA">
              <a:alpha val="22000"/>
            </a:srgbClr>
          </a:solidFill>
          <a:ln>
            <a:noFill/>
          </a:ln>
          <a:effectLst>
            <a:softEdge rad="384928"/>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75A31231-5F2A-2A56-6376-7F3548B01524}"/>
              </a:ext>
            </a:extLst>
          </p:cNvPr>
          <p:cNvSpPr txBox="1"/>
          <p:nvPr/>
        </p:nvSpPr>
        <p:spPr>
          <a:xfrm>
            <a:off x="-27547" y="-18407"/>
            <a:ext cx="12247093" cy="584775"/>
          </a:xfrm>
          <a:prstGeom prst="rect">
            <a:avLst/>
          </a:prstGeom>
          <a:noFill/>
        </p:spPr>
        <p:txBody>
          <a:bodyPr wrap="square">
            <a:spAutoFit/>
          </a:bodyPr>
          <a:lstStyle/>
          <a:p>
            <a:pPr>
              <a:buClr>
                <a:srgbClr val="019BC9"/>
              </a:buClr>
            </a:pPr>
            <a:r>
              <a:rPr lang="en-GB" sz="3200" b="1" dirty="0">
                <a:solidFill>
                  <a:srgbClr val="0070C0"/>
                </a:solidFill>
                <a:latin typeface="Chalkboard" panose="03050602040202020205" pitchFamily="66" charset="77"/>
              </a:rPr>
              <a:t>The β electrons interact with the material</a:t>
            </a:r>
            <a:endParaRPr lang="en-GB" sz="3200" dirty="0">
              <a:latin typeface="Chalkboard" panose="03050602040202020205" pitchFamily="66" charset="77"/>
            </a:endParaRPr>
          </a:p>
        </p:txBody>
      </p:sp>
      <p:pic>
        <p:nvPicPr>
          <p:cNvPr id="3" name="Picture 2" descr="A molecule structure with orange balls&#10;&#10;Description automatically generated">
            <a:extLst>
              <a:ext uri="{FF2B5EF4-FFF2-40B4-BE49-F238E27FC236}">
                <a16:creationId xmlns:a16="http://schemas.microsoft.com/office/drawing/2014/main" id="{AE8EEED2-464C-28FD-5004-656CB130374C}"/>
              </a:ext>
            </a:extLst>
          </p:cNvPr>
          <p:cNvPicPr>
            <a:picLocks noChangeAspect="1"/>
          </p:cNvPicPr>
          <p:nvPr/>
        </p:nvPicPr>
        <p:blipFill rotWithShape="1">
          <a:blip r:embed="rId2">
            <a:clrChange>
              <a:clrFrom>
                <a:srgbClr val="FFFFFF"/>
              </a:clrFrom>
              <a:clrTo>
                <a:srgbClr val="FFFFFF">
                  <a:alpha val="0"/>
                </a:srgbClr>
              </a:clrTo>
            </a:clrChange>
          </a:blip>
          <a:srcRect t="30882" b="31141"/>
          <a:stretch/>
        </p:blipFill>
        <p:spPr>
          <a:xfrm>
            <a:off x="358426" y="1572480"/>
            <a:ext cx="2952247" cy="918478"/>
          </a:xfrm>
          <a:prstGeom prst="rect">
            <a:avLst/>
          </a:prstGeom>
        </p:spPr>
      </p:pic>
      <p:cxnSp>
        <p:nvCxnSpPr>
          <p:cNvPr id="7" name="Straight Arrow Connector 6">
            <a:extLst>
              <a:ext uri="{FF2B5EF4-FFF2-40B4-BE49-F238E27FC236}">
                <a16:creationId xmlns:a16="http://schemas.microsoft.com/office/drawing/2014/main" id="{29646827-2552-BB36-E848-5177221476EB}"/>
              </a:ext>
            </a:extLst>
          </p:cNvPr>
          <p:cNvCxnSpPr>
            <a:cxnSpLocks/>
          </p:cNvCxnSpPr>
          <p:nvPr/>
        </p:nvCxnSpPr>
        <p:spPr>
          <a:xfrm>
            <a:off x="942535" y="1145345"/>
            <a:ext cx="1219694" cy="751884"/>
          </a:xfrm>
          <a:prstGeom prst="straightConnector1">
            <a:avLst/>
          </a:prstGeom>
          <a:ln w="28575">
            <a:solidFill>
              <a:srgbClr val="0086E6"/>
            </a:solidFill>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3F64D5D2-0779-5D68-394A-6A9A121CA9B2}"/>
                  </a:ext>
                </a:extLst>
              </p:cNvPr>
              <p:cNvSpPr>
                <a:spLocks/>
              </p:cNvSpPr>
              <p:nvPr/>
            </p:nvSpPr>
            <p:spPr>
              <a:xfrm>
                <a:off x="1335725" y="1339190"/>
                <a:ext cx="270531" cy="248549"/>
              </a:xfrm>
              <a:prstGeom prst="ellipse">
                <a:avLst/>
              </a:prstGeom>
              <a:solidFill>
                <a:srgbClr val="0086E6"/>
              </a:solidFill>
              <a:ln>
                <a:noFill/>
              </a:ln>
              <a:scene3d>
                <a:camera prst="orthographicFront"/>
                <a:lightRig rig="threePt" dir="t"/>
              </a:scene3d>
              <a:sp3d>
                <a:bevelT w="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1" i="1" smtClean="0">
                          <a:latin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𝒆</m:t>
                          </m:r>
                        </m:e>
                        <m:sup>
                          <m:r>
                            <a:rPr lang="en-US" sz="1400" b="1" i="1" smtClean="0">
                              <a:latin typeface="Cambria Math" panose="02040503050406030204" pitchFamily="18" charset="0"/>
                              <a:ea typeface="Cambria Math" panose="02040503050406030204" pitchFamily="18" charset="0"/>
                            </a:rPr>
                            <m:t>−</m:t>
                          </m:r>
                        </m:sup>
                      </m:sSup>
                    </m:oMath>
                  </m:oMathPara>
                </a14:m>
                <a:endParaRPr lang="en-IT" sz="1400" b="1" dirty="0"/>
              </a:p>
            </p:txBody>
          </p:sp>
        </mc:Choice>
        <mc:Fallback xmlns="">
          <p:sp>
            <p:nvSpPr>
              <p:cNvPr id="5" name="Oval 4">
                <a:extLst>
                  <a:ext uri="{FF2B5EF4-FFF2-40B4-BE49-F238E27FC236}">
                    <a16:creationId xmlns:a16="http://schemas.microsoft.com/office/drawing/2014/main" id="{3F64D5D2-0779-5D68-394A-6A9A121CA9B2}"/>
                  </a:ext>
                </a:extLst>
              </p:cNvPr>
              <p:cNvSpPr>
                <a:spLocks noRot="1" noChangeAspect="1" noMove="1" noResize="1" noEditPoints="1" noAdjustHandles="1" noChangeArrowheads="1" noChangeShapeType="1" noTextEdit="1"/>
              </p:cNvSpPr>
              <p:nvPr/>
            </p:nvSpPr>
            <p:spPr>
              <a:xfrm>
                <a:off x="1335725" y="1339190"/>
                <a:ext cx="270531" cy="248549"/>
              </a:xfrm>
              <a:prstGeom prst="ellipse">
                <a:avLst/>
              </a:prstGeom>
              <a:blipFill>
                <a:blip r:embed="rId3"/>
                <a:stretch>
                  <a:fillRect l="-33333" b="-17391"/>
                </a:stretch>
              </a:blipFill>
              <a:ln>
                <a:noFill/>
              </a:ln>
            </p:spPr>
            <p:txBody>
              <a:bodyPr/>
              <a:lstStyle/>
              <a:p>
                <a:r>
                  <a:rPr lang="en-IT">
                    <a:noFill/>
                  </a:rPr>
                  <a:t> </a:t>
                </a:r>
              </a:p>
            </p:txBody>
          </p:sp>
        </mc:Fallback>
      </mc:AlternateContent>
      <p:cxnSp>
        <p:nvCxnSpPr>
          <p:cNvPr id="18" name="Straight Arrow Connector 17">
            <a:extLst>
              <a:ext uri="{FF2B5EF4-FFF2-40B4-BE49-F238E27FC236}">
                <a16:creationId xmlns:a16="http://schemas.microsoft.com/office/drawing/2014/main" id="{BF257484-A115-D3CB-8772-F985E615E87B}"/>
              </a:ext>
            </a:extLst>
          </p:cNvPr>
          <p:cNvCxnSpPr>
            <a:cxnSpLocks/>
          </p:cNvCxnSpPr>
          <p:nvPr/>
        </p:nvCxnSpPr>
        <p:spPr>
          <a:xfrm flipV="1">
            <a:off x="2162229" y="1587739"/>
            <a:ext cx="393190" cy="309490"/>
          </a:xfrm>
          <a:prstGeom prst="straightConnector1">
            <a:avLst/>
          </a:prstGeom>
          <a:ln w="28575">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9612C4F5-6942-2D7D-571A-8710E0AD3172}"/>
              </a:ext>
            </a:extLst>
          </p:cNvPr>
          <p:cNvCxnSpPr>
            <a:cxnSpLocks/>
          </p:cNvCxnSpPr>
          <p:nvPr/>
        </p:nvCxnSpPr>
        <p:spPr>
          <a:xfrm flipH="1">
            <a:off x="2052867" y="1897229"/>
            <a:ext cx="109362" cy="221197"/>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D21FF48-B949-0A5B-7357-DFB831505F70}"/>
              </a:ext>
            </a:extLst>
          </p:cNvPr>
          <p:cNvCxnSpPr>
            <a:cxnSpLocks/>
          </p:cNvCxnSpPr>
          <p:nvPr/>
        </p:nvCxnSpPr>
        <p:spPr>
          <a:xfrm>
            <a:off x="2162229" y="1897229"/>
            <a:ext cx="128874" cy="280650"/>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1703D461-1B5B-DA78-35F3-37AF2E024EE2}"/>
              </a:ext>
            </a:extLst>
          </p:cNvPr>
          <p:cNvCxnSpPr>
            <a:cxnSpLocks/>
          </p:cNvCxnSpPr>
          <p:nvPr/>
        </p:nvCxnSpPr>
        <p:spPr>
          <a:xfrm>
            <a:off x="2162229" y="1897229"/>
            <a:ext cx="228259" cy="156704"/>
          </a:xfrm>
          <a:prstGeom prst="straightConnector1">
            <a:avLst/>
          </a:prstGeom>
          <a:ln w="28575">
            <a:solidFill>
              <a:srgbClr val="0080E6"/>
            </a:solidFill>
            <a:tailEnd type="arrow"/>
          </a:ln>
        </p:spPr>
        <p:style>
          <a:lnRef idx="1">
            <a:schemeClr val="dk1"/>
          </a:lnRef>
          <a:fillRef idx="0">
            <a:schemeClr val="dk1"/>
          </a:fillRef>
          <a:effectRef idx="0">
            <a:schemeClr val="dk1"/>
          </a:effectRef>
          <a:fontRef idx="minor">
            <a:schemeClr val="tx1"/>
          </a:fontRef>
        </p:style>
      </p:cxnSp>
      <p:sp>
        <p:nvSpPr>
          <p:cNvPr id="42" name="Freeform 41">
            <a:extLst>
              <a:ext uri="{FF2B5EF4-FFF2-40B4-BE49-F238E27FC236}">
                <a16:creationId xmlns:a16="http://schemas.microsoft.com/office/drawing/2014/main" id="{0D559954-906E-B5EE-FECE-27DED3D3D82E}"/>
              </a:ext>
            </a:extLst>
          </p:cNvPr>
          <p:cNvSpPr/>
          <p:nvPr/>
        </p:nvSpPr>
        <p:spPr>
          <a:xfrm>
            <a:off x="2264201" y="1836980"/>
            <a:ext cx="1395468" cy="126556"/>
          </a:xfrm>
          <a:custGeom>
            <a:avLst/>
            <a:gdLst>
              <a:gd name="connsiteX0" fmla="*/ 0 w 1395468"/>
              <a:gd name="connsiteY0" fmla="*/ 91546 h 126556"/>
              <a:gd name="connsiteX1" fmla="*/ 84064 w 1395468"/>
              <a:gd name="connsiteY1" fmla="*/ 4023 h 126556"/>
              <a:gd name="connsiteX2" fmla="*/ 134502 w 1395468"/>
              <a:gd name="connsiteY2" fmla="*/ 56537 h 126556"/>
              <a:gd name="connsiteX3" fmla="*/ 218567 w 1395468"/>
              <a:gd name="connsiteY3" fmla="*/ 126556 h 126556"/>
              <a:gd name="connsiteX4" fmla="*/ 269005 w 1395468"/>
              <a:gd name="connsiteY4" fmla="*/ 109051 h 126556"/>
              <a:gd name="connsiteX5" fmla="*/ 369883 w 1395468"/>
              <a:gd name="connsiteY5" fmla="*/ 39032 h 126556"/>
              <a:gd name="connsiteX6" fmla="*/ 538011 w 1395468"/>
              <a:gd name="connsiteY6" fmla="*/ 56537 h 126556"/>
              <a:gd name="connsiteX7" fmla="*/ 638888 w 1395468"/>
              <a:gd name="connsiteY7" fmla="*/ 21528 h 126556"/>
              <a:gd name="connsiteX8" fmla="*/ 739766 w 1395468"/>
              <a:gd name="connsiteY8" fmla="*/ 91546 h 126556"/>
              <a:gd name="connsiteX9" fmla="*/ 807017 w 1395468"/>
              <a:gd name="connsiteY9" fmla="*/ 74042 h 126556"/>
              <a:gd name="connsiteX10" fmla="*/ 840643 w 1395468"/>
              <a:gd name="connsiteY10" fmla="*/ 21528 h 126556"/>
              <a:gd name="connsiteX11" fmla="*/ 941520 w 1395468"/>
              <a:gd name="connsiteY11" fmla="*/ 39032 h 126556"/>
              <a:gd name="connsiteX12" fmla="*/ 1025584 w 1395468"/>
              <a:gd name="connsiteY12" fmla="*/ 109051 h 126556"/>
              <a:gd name="connsiteX13" fmla="*/ 1076023 w 1395468"/>
              <a:gd name="connsiteY13" fmla="*/ 91546 h 126556"/>
              <a:gd name="connsiteX14" fmla="*/ 1109649 w 1395468"/>
              <a:gd name="connsiteY14" fmla="*/ 39032 h 126556"/>
              <a:gd name="connsiteX15" fmla="*/ 1210526 w 1395468"/>
              <a:gd name="connsiteY15" fmla="*/ 74042 h 126556"/>
              <a:gd name="connsiteX16" fmla="*/ 1260965 w 1395468"/>
              <a:gd name="connsiteY16" fmla="*/ 109051 h 126556"/>
              <a:gd name="connsiteX17" fmla="*/ 1311403 w 1395468"/>
              <a:gd name="connsiteY17" fmla="*/ 91546 h 126556"/>
              <a:gd name="connsiteX18" fmla="*/ 1395468 w 1395468"/>
              <a:gd name="connsiteY18" fmla="*/ 56537 h 1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5468" h="126556" extrusionOk="0">
                <a:moveTo>
                  <a:pt x="0" y="91546"/>
                </a:moveTo>
                <a:cubicBezTo>
                  <a:pt x="18738" y="56646"/>
                  <a:pt x="38834" y="16576"/>
                  <a:pt x="84064" y="4023"/>
                </a:cubicBezTo>
                <a:cubicBezTo>
                  <a:pt x="113500" y="-640"/>
                  <a:pt x="113413" y="37707"/>
                  <a:pt x="134502" y="56537"/>
                </a:cubicBezTo>
                <a:cubicBezTo>
                  <a:pt x="183477" y="138923"/>
                  <a:pt x="132941" y="113432"/>
                  <a:pt x="218567" y="126556"/>
                </a:cubicBezTo>
                <a:cubicBezTo>
                  <a:pt x="230985" y="118316"/>
                  <a:pt x="256247" y="119318"/>
                  <a:pt x="269005" y="109051"/>
                </a:cubicBezTo>
                <a:cubicBezTo>
                  <a:pt x="304332" y="88617"/>
                  <a:pt x="369883" y="39032"/>
                  <a:pt x="369883" y="39032"/>
                </a:cubicBezTo>
                <a:cubicBezTo>
                  <a:pt x="476991" y="79247"/>
                  <a:pt x="424734" y="93950"/>
                  <a:pt x="538011" y="56537"/>
                </a:cubicBezTo>
                <a:cubicBezTo>
                  <a:pt x="574763" y="-3058"/>
                  <a:pt x="562122" y="-16966"/>
                  <a:pt x="638888" y="21528"/>
                </a:cubicBezTo>
                <a:cubicBezTo>
                  <a:pt x="675035" y="40345"/>
                  <a:pt x="739766" y="91546"/>
                  <a:pt x="739766" y="91546"/>
                </a:cubicBezTo>
                <a:cubicBezTo>
                  <a:pt x="761018" y="85523"/>
                  <a:pt x="791543" y="90456"/>
                  <a:pt x="807017" y="74042"/>
                </a:cubicBezTo>
                <a:cubicBezTo>
                  <a:pt x="824481" y="63342"/>
                  <a:pt x="821098" y="27227"/>
                  <a:pt x="840643" y="21528"/>
                </a:cubicBezTo>
                <a:cubicBezTo>
                  <a:pt x="874917" y="14771"/>
                  <a:pt x="913128" y="39608"/>
                  <a:pt x="941520" y="39032"/>
                </a:cubicBezTo>
                <a:cubicBezTo>
                  <a:pt x="974010" y="73515"/>
                  <a:pt x="972292" y="105068"/>
                  <a:pt x="1025584" y="109051"/>
                </a:cubicBezTo>
                <a:cubicBezTo>
                  <a:pt x="1039657" y="109650"/>
                  <a:pt x="1056480" y="95497"/>
                  <a:pt x="1076023" y="91546"/>
                </a:cubicBezTo>
                <a:cubicBezTo>
                  <a:pt x="1083345" y="73766"/>
                  <a:pt x="1093191" y="50790"/>
                  <a:pt x="1109649" y="39032"/>
                </a:cubicBezTo>
                <a:cubicBezTo>
                  <a:pt x="1166887" y="-12560"/>
                  <a:pt x="1157731" y="44754"/>
                  <a:pt x="1210526" y="74042"/>
                </a:cubicBezTo>
                <a:cubicBezTo>
                  <a:pt x="1224850" y="89653"/>
                  <a:pt x="1246051" y="98792"/>
                  <a:pt x="1260965" y="109051"/>
                </a:cubicBezTo>
                <a:cubicBezTo>
                  <a:pt x="1277591" y="107628"/>
                  <a:pt x="1299950" y="97189"/>
                  <a:pt x="1311403" y="91546"/>
                </a:cubicBezTo>
                <a:cubicBezTo>
                  <a:pt x="1381569" y="65178"/>
                  <a:pt x="1322744" y="56955"/>
                  <a:pt x="1395468" y="56537"/>
                </a:cubicBezTo>
              </a:path>
            </a:pathLst>
          </a:custGeom>
          <a:noFill/>
          <a:ln w="19050">
            <a:solidFill>
              <a:srgbClr val="7030A0"/>
            </a:solidFill>
            <a:tailEnd type="arrow"/>
            <a:extLst>
              <a:ext uri="{C807C97D-BFC1-408E-A445-0C87EB9F89A2}">
                <ask:lineSketchStyleProps xmlns:ask="http://schemas.microsoft.com/office/drawing/2018/sketchyshapes" sd="1219033472">
                  <a:custGeom>
                    <a:avLst/>
                    <a:gdLst>
                      <a:gd name="connsiteX0" fmla="*/ 0 w 1264920"/>
                      <a:gd name="connsiteY0" fmla="*/ 79703 h 110183"/>
                      <a:gd name="connsiteX1" fmla="*/ 76200 w 1264920"/>
                      <a:gd name="connsiteY1" fmla="*/ 3503 h 110183"/>
                      <a:gd name="connsiteX2" fmla="*/ 121920 w 1264920"/>
                      <a:gd name="connsiteY2" fmla="*/ 49223 h 110183"/>
                      <a:gd name="connsiteX3" fmla="*/ 198120 w 1264920"/>
                      <a:gd name="connsiteY3" fmla="*/ 110183 h 110183"/>
                      <a:gd name="connsiteX4" fmla="*/ 243840 w 1264920"/>
                      <a:gd name="connsiteY4" fmla="*/ 94943 h 110183"/>
                      <a:gd name="connsiteX5" fmla="*/ 335280 w 1264920"/>
                      <a:gd name="connsiteY5" fmla="*/ 33983 h 110183"/>
                      <a:gd name="connsiteX6" fmla="*/ 487680 w 1264920"/>
                      <a:gd name="connsiteY6" fmla="*/ 49223 h 110183"/>
                      <a:gd name="connsiteX7" fmla="*/ 579120 w 1264920"/>
                      <a:gd name="connsiteY7" fmla="*/ 18743 h 110183"/>
                      <a:gd name="connsiteX8" fmla="*/ 670560 w 1264920"/>
                      <a:gd name="connsiteY8" fmla="*/ 79703 h 110183"/>
                      <a:gd name="connsiteX9" fmla="*/ 731520 w 1264920"/>
                      <a:gd name="connsiteY9" fmla="*/ 64463 h 110183"/>
                      <a:gd name="connsiteX10" fmla="*/ 762000 w 1264920"/>
                      <a:gd name="connsiteY10" fmla="*/ 18743 h 110183"/>
                      <a:gd name="connsiteX11" fmla="*/ 853440 w 1264920"/>
                      <a:gd name="connsiteY11" fmla="*/ 33983 h 110183"/>
                      <a:gd name="connsiteX12" fmla="*/ 929640 w 1264920"/>
                      <a:gd name="connsiteY12" fmla="*/ 94943 h 110183"/>
                      <a:gd name="connsiteX13" fmla="*/ 975360 w 1264920"/>
                      <a:gd name="connsiteY13" fmla="*/ 79703 h 110183"/>
                      <a:gd name="connsiteX14" fmla="*/ 1005840 w 1264920"/>
                      <a:gd name="connsiteY14" fmla="*/ 33983 h 110183"/>
                      <a:gd name="connsiteX15" fmla="*/ 1097280 w 1264920"/>
                      <a:gd name="connsiteY15" fmla="*/ 64463 h 110183"/>
                      <a:gd name="connsiteX16" fmla="*/ 1143000 w 1264920"/>
                      <a:gd name="connsiteY16" fmla="*/ 94943 h 110183"/>
                      <a:gd name="connsiteX17" fmla="*/ 1188720 w 1264920"/>
                      <a:gd name="connsiteY17" fmla="*/ 79703 h 110183"/>
                      <a:gd name="connsiteX18" fmla="*/ 1264920 w 1264920"/>
                      <a:gd name="connsiteY18" fmla="*/ 49223 h 1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4920" h="110183">
                        <a:moveTo>
                          <a:pt x="0" y="79703"/>
                        </a:moveTo>
                        <a:cubicBezTo>
                          <a:pt x="25400" y="54303"/>
                          <a:pt x="41351" y="12215"/>
                          <a:pt x="76200" y="3503"/>
                        </a:cubicBezTo>
                        <a:cubicBezTo>
                          <a:pt x="97109" y="-1724"/>
                          <a:pt x="108122" y="32666"/>
                          <a:pt x="121920" y="49223"/>
                        </a:cubicBezTo>
                        <a:cubicBezTo>
                          <a:pt x="174946" y="112854"/>
                          <a:pt x="123065" y="85165"/>
                          <a:pt x="198120" y="110183"/>
                        </a:cubicBezTo>
                        <a:cubicBezTo>
                          <a:pt x="213360" y="105103"/>
                          <a:pt x="229797" y="102745"/>
                          <a:pt x="243840" y="94943"/>
                        </a:cubicBezTo>
                        <a:cubicBezTo>
                          <a:pt x="275862" y="77153"/>
                          <a:pt x="335280" y="33983"/>
                          <a:pt x="335280" y="33983"/>
                        </a:cubicBezTo>
                        <a:cubicBezTo>
                          <a:pt x="446591" y="71087"/>
                          <a:pt x="395551" y="72255"/>
                          <a:pt x="487680" y="49223"/>
                        </a:cubicBezTo>
                        <a:cubicBezTo>
                          <a:pt x="521173" y="-1016"/>
                          <a:pt x="510232" y="-15701"/>
                          <a:pt x="579120" y="18743"/>
                        </a:cubicBezTo>
                        <a:cubicBezTo>
                          <a:pt x="611885" y="35126"/>
                          <a:pt x="670560" y="79703"/>
                          <a:pt x="670560" y="79703"/>
                        </a:cubicBezTo>
                        <a:cubicBezTo>
                          <a:pt x="690880" y="74623"/>
                          <a:pt x="714092" y="76081"/>
                          <a:pt x="731520" y="64463"/>
                        </a:cubicBezTo>
                        <a:cubicBezTo>
                          <a:pt x="746760" y="54303"/>
                          <a:pt x="744231" y="23185"/>
                          <a:pt x="762000" y="18743"/>
                        </a:cubicBezTo>
                        <a:cubicBezTo>
                          <a:pt x="791978" y="11249"/>
                          <a:pt x="822960" y="28903"/>
                          <a:pt x="853440" y="33983"/>
                        </a:cubicBezTo>
                        <a:cubicBezTo>
                          <a:pt x="876844" y="69089"/>
                          <a:pt x="880565" y="94943"/>
                          <a:pt x="929640" y="94943"/>
                        </a:cubicBezTo>
                        <a:cubicBezTo>
                          <a:pt x="945704" y="94943"/>
                          <a:pt x="960120" y="84783"/>
                          <a:pt x="975360" y="79703"/>
                        </a:cubicBezTo>
                        <a:cubicBezTo>
                          <a:pt x="985520" y="64463"/>
                          <a:pt x="991537" y="45425"/>
                          <a:pt x="1005840" y="33983"/>
                        </a:cubicBezTo>
                        <a:cubicBezTo>
                          <a:pt x="1057443" y="-7299"/>
                          <a:pt x="1059740" y="33179"/>
                          <a:pt x="1097280" y="64463"/>
                        </a:cubicBezTo>
                        <a:cubicBezTo>
                          <a:pt x="1111351" y="76189"/>
                          <a:pt x="1127760" y="84783"/>
                          <a:pt x="1143000" y="94943"/>
                        </a:cubicBezTo>
                        <a:cubicBezTo>
                          <a:pt x="1158240" y="89863"/>
                          <a:pt x="1174352" y="86887"/>
                          <a:pt x="1188720" y="79703"/>
                        </a:cubicBezTo>
                        <a:cubicBezTo>
                          <a:pt x="1260952" y="43587"/>
                          <a:pt x="1206107" y="49223"/>
                          <a:pt x="1264920" y="4922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3" name="Freeform 42">
            <a:extLst>
              <a:ext uri="{FF2B5EF4-FFF2-40B4-BE49-F238E27FC236}">
                <a16:creationId xmlns:a16="http://schemas.microsoft.com/office/drawing/2014/main" id="{FD3CF168-7CD3-225C-4716-C96716C8C2B7}"/>
              </a:ext>
            </a:extLst>
          </p:cNvPr>
          <p:cNvSpPr/>
          <p:nvPr/>
        </p:nvSpPr>
        <p:spPr>
          <a:xfrm flipH="1">
            <a:off x="515436" y="1852534"/>
            <a:ext cx="1568689" cy="111001"/>
          </a:xfrm>
          <a:custGeom>
            <a:avLst/>
            <a:gdLst>
              <a:gd name="connsiteX0" fmla="*/ 0 w 1568689"/>
              <a:gd name="connsiteY0" fmla="*/ 80294 h 111001"/>
              <a:gd name="connsiteX1" fmla="*/ 94499 w 1568689"/>
              <a:gd name="connsiteY1" fmla="*/ 3529 h 111001"/>
              <a:gd name="connsiteX2" fmla="*/ 151198 w 1568689"/>
              <a:gd name="connsiteY2" fmla="*/ 49588 h 111001"/>
              <a:gd name="connsiteX3" fmla="*/ 245698 w 1568689"/>
              <a:gd name="connsiteY3" fmla="*/ 111001 h 111001"/>
              <a:gd name="connsiteX4" fmla="*/ 302397 w 1568689"/>
              <a:gd name="connsiteY4" fmla="*/ 95647 h 111001"/>
              <a:gd name="connsiteX5" fmla="*/ 415797 w 1568689"/>
              <a:gd name="connsiteY5" fmla="*/ 34235 h 111001"/>
              <a:gd name="connsiteX6" fmla="*/ 604795 w 1568689"/>
              <a:gd name="connsiteY6" fmla="*/ 49588 h 111001"/>
              <a:gd name="connsiteX7" fmla="*/ 718194 w 1568689"/>
              <a:gd name="connsiteY7" fmla="*/ 18882 h 111001"/>
              <a:gd name="connsiteX8" fmla="*/ 831594 w 1568689"/>
              <a:gd name="connsiteY8" fmla="*/ 80294 h 111001"/>
              <a:gd name="connsiteX9" fmla="*/ 907193 w 1568689"/>
              <a:gd name="connsiteY9" fmla="*/ 64941 h 111001"/>
              <a:gd name="connsiteX10" fmla="*/ 944993 w 1568689"/>
              <a:gd name="connsiteY10" fmla="*/ 18882 h 111001"/>
              <a:gd name="connsiteX11" fmla="*/ 1058392 w 1568689"/>
              <a:gd name="connsiteY11" fmla="*/ 34235 h 111001"/>
              <a:gd name="connsiteX12" fmla="*/ 1152891 w 1568689"/>
              <a:gd name="connsiteY12" fmla="*/ 95647 h 111001"/>
              <a:gd name="connsiteX13" fmla="*/ 1209591 w 1568689"/>
              <a:gd name="connsiteY13" fmla="*/ 80294 h 111001"/>
              <a:gd name="connsiteX14" fmla="*/ 1247391 w 1568689"/>
              <a:gd name="connsiteY14" fmla="*/ 34235 h 111001"/>
              <a:gd name="connsiteX15" fmla="*/ 1360790 w 1568689"/>
              <a:gd name="connsiteY15" fmla="*/ 64941 h 111001"/>
              <a:gd name="connsiteX16" fmla="*/ 1417490 w 1568689"/>
              <a:gd name="connsiteY16" fmla="*/ 95647 h 111001"/>
              <a:gd name="connsiteX17" fmla="*/ 1474189 w 1568689"/>
              <a:gd name="connsiteY17" fmla="*/ 80294 h 111001"/>
              <a:gd name="connsiteX18" fmla="*/ 1568689 w 1568689"/>
              <a:gd name="connsiteY18" fmla="*/ 49588 h 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8689" h="111001" extrusionOk="0">
                <a:moveTo>
                  <a:pt x="0" y="80294"/>
                </a:moveTo>
                <a:cubicBezTo>
                  <a:pt x="23316" y="49658"/>
                  <a:pt x="39379" y="16772"/>
                  <a:pt x="94499" y="3529"/>
                </a:cubicBezTo>
                <a:cubicBezTo>
                  <a:pt x="125678" y="-632"/>
                  <a:pt x="127196" y="33127"/>
                  <a:pt x="151198" y="49588"/>
                </a:cubicBezTo>
                <a:cubicBezTo>
                  <a:pt x="206942" y="123473"/>
                  <a:pt x="151400" y="92528"/>
                  <a:pt x="245698" y="111001"/>
                </a:cubicBezTo>
                <a:cubicBezTo>
                  <a:pt x="261454" y="104163"/>
                  <a:pt x="286047" y="104016"/>
                  <a:pt x="302397" y="95647"/>
                </a:cubicBezTo>
                <a:cubicBezTo>
                  <a:pt x="342109" y="77725"/>
                  <a:pt x="415797" y="34235"/>
                  <a:pt x="415797" y="34235"/>
                </a:cubicBezTo>
                <a:cubicBezTo>
                  <a:pt x="542667" y="69903"/>
                  <a:pt x="486575" y="76526"/>
                  <a:pt x="604795" y="49588"/>
                </a:cubicBezTo>
                <a:cubicBezTo>
                  <a:pt x="645790" y="-6190"/>
                  <a:pt x="630376" y="-12501"/>
                  <a:pt x="718194" y="18882"/>
                </a:cubicBezTo>
                <a:cubicBezTo>
                  <a:pt x="758828" y="35386"/>
                  <a:pt x="831594" y="80294"/>
                  <a:pt x="831594" y="80294"/>
                </a:cubicBezTo>
                <a:cubicBezTo>
                  <a:pt x="856087" y="75063"/>
                  <a:pt x="889443" y="79804"/>
                  <a:pt x="907193" y="64941"/>
                </a:cubicBezTo>
                <a:cubicBezTo>
                  <a:pt x="927435" y="56704"/>
                  <a:pt x="923476" y="28730"/>
                  <a:pt x="944993" y="18882"/>
                </a:cubicBezTo>
                <a:cubicBezTo>
                  <a:pt x="983609" y="13549"/>
                  <a:pt x="1022333" y="31249"/>
                  <a:pt x="1058392" y="34235"/>
                </a:cubicBezTo>
                <a:cubicBezTo>
                  <a:pt x="1088258" y="68865"/>
                  <a:pt x="1092889" y="91611"/>
                  <a:pt x="1152891" y="95647"/>
                </a:cubicBezTo>
                <a:cubicBezTo>
                  <a:pt x="1171492" y="95864"/>
                  <a:pt x="1186419" y="82464"/>
                  <a:pt x="1209591" y="80294"/>
                </a:cubicBezTo>
                <a:cubicBezTo>
                  <a:pt x="1220352" y="64810"/>
                  <a:pt x="1228922" y="44272"/>
                  <a:pt x="1247391" y="34235"/>
                </a:cubicBezTo>
                <a:cubicBezTo>
                  <a:pt x="1311716" y="-11811"/>
                  <a:pt x="1309935" y="35936"/>
                  <a:pt x="1360790" y="64941"/>
                </a:cubicBezTo>
                <a:cubicBezTo>
                  <a:pt x="1375564" y="81539"/>
                  <a:pt x="1399251" y="85903"/>
                  <a:pt x="1417490" y="95647"/>
                </a:cubicBezTo>
                <a:cubicBezTo>
                  <a:pt x="1436306" y="92496"/>
                  <a:pt x="1457789" y="86691"/>
                  <a:pt x="1474189" y="80294"/>
                </a:cubicBezTo>
                <a:cubicBezTo>
                  <a:pt x="1562387" y="46102"/>
                  <a:pt x="1482353" y="50302"/>
                  <a:pt x="1568689" y="49588"/>
                </a:cubicBezTo>
              </a:path>
            </a:pathLst>
          </a:custGeom>
          <a:noFill/>
          <a:ln w="19050">
            <a:solidFill>
              <a:srgbClr val="7030A0"/>
            </a:solidFill>
            <a:tailEnd type="arrow"/>
            <a:extLst>
              <a:ext uri="{C807C97D-BFC1-408E-A445-0C87EB9F89A2}">
                <ask:lineSketchStyleProps xmlns:ask="http://schemas.microsoft.com/office/drawing/2018/sketchyshapes" sd="1219033472">
                  <a:custGeom>
                    <a:avLst/>
                    <a:gdLst>
                      <a:gd name="connsiteX0" fmla="*/ 0 w 1264920"/>
                      <a:gd name="connsiteY0" fmla="*/ 79703 h 110183"/>
                      <a:gd name="connsiteX1" fmla="*/ 76200 w 1264920"/>
                      <a:gd name="connsiteY1" fmla="*/ 3503 h 110183"/>
                      <a:gd name="connsiteX2" fmla="*/ 121920 w 1264920"/>
                      <a:gd name="connsiteY2" fmla="*/ 49223 h 110183"/>
                      <a:gd name="connsiteX3" fmla="*/ 198120 w 1264920"/>
                      <a:gd name="connsiteY3" fmla="*/ 110183 h 110183"/>
                      <a:gd name="connsiteX4" fmla="*/ 243840 w 1264920"/>
                      <a:gd name="connsiteY4" fmla="*/ 94943 h 110183"/>
                      <a:gd name="connsiteX5" fmla="*/ 335280 w 1264920"/>
                      <a:gd name="connsiteY5" fmla="*/ 33983 h 110183"/>
                      <a:gd name="connsiteX6" fmla="*/ 487680 w 1264920"/>
                      <a:gd name="connsiteY6" fmla="*/ 49223 h 110183"/>
                      <a:gd name="connsiteX7" fmla="*/ 579120 w 1264920"/>
                      <a:gd name="connsiteY7" fmla="*/ 18743 h 110183"/>
                      <a:gd name="connsiteX8" fmla="*/ 670560 w 1264920"/>
                      <a:gd name="connsiteY8" fmla="*/ 79703 h 110183"/>
                      <a:gd name="connsiteX9" fmla="*/ 731520 w 1264920"/>
                      <a:gd name="connsiteY9" fmla="*/ 64463 h 110183"/>
                      <a:gd name="connsiteX10" fmla="*/ 762000 w 1264920"/>
                      <a:gd name="connsiteY10" fmla="*/ 18743 h 110183"/>
                      <a:gd name="connsiteX11" fmla="*/ 853440 w 1264920"/>
                      <a:gd name="connsiteY11" fmla="*/ 33983 h 110183"/>
                      <a:gd name="connsiteX12" fmla="*/ 929640 w 1264920"/>
                      <a:gd name="connsiteY12" fmla="*/ 94943 h 110183"/>
                      <a:gd name="connsiteX13" fmla="*/ 975360 w 1264920"/>
                      <a:gd name="connsiteY13" fmla="*/ 79703 h 110183"/>
                      <a:gd name="connsiteX14" fmla="*/ 1005840 w 1264920"/>
                      <a:gd name="connsiteY14" fmla="*/ 33983 h 110183"/>
                      <a:gd name="connsiteX15" fmla="*/ 1097280 w 1264920"/>
                      <a:gd name="connsiteY15" fmla="*/ 64463 h 110183"/>
                      <a:gd name="connsiteX16" fmla="*/ 1143000 w 1264920"/>
                      <a:gd name="connsiteY16" fmla="*/ 94943 h 110183"/>
                      <a:gd name="connsiteX17" fmla="*/ 1188720 w 1264920"/>
                      <a:gd name="connsiteY17" fmla="*/ 79703 h 110183"/>
                      <a:gd name="connsiteX18" fmla="*/ 1264920 w 1264920"/>
                      <a:gd name="connsiteY18" fmla="*/ 49223 h 11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4920" h="110183">
                        <a:moveTo>
                          <a:pt x="0" y="79703"/>
                        </a:moveTo>
                        <a:cubicBezTo>
                          <a:pt x="25400" y="54303"/>
                          <a:pt x="41351" y="12215"/>
                          <a:pt x="76200" y="3503"/>
                        </a:cubicBezTo>
                        <a:cubicBezTo>
                          <a:pt x="97109" y="-1724"/>
                          <a:pt x="108122" y="32666"/>
                          <a:pt x="121920" y="49223"/>
                        </a:cubicBezTo>
                        <a:cubicBezTo>
                          <a:pt x="174946" y="112854"/>
                          <a:pt x="123065" y="85165"/>
                          <a:pt x="198120" y="110183"/>
                        </a:cubicBezTo>
                        <a:cubicBezTo>
                          <a:pt x="213360" y="105103"/>
                          <a:pt x="229797" y="102745"/>
                          <a:pt x="243840" y="94943"/>
                        </a:cubicBezTo>
                        <a:cubicBezTo>
                          <a:pt x="275862" y="77153"/>
                          <a:pt x="335280" y="33983"/>
                          <a:pt x="335280" y="33983"/>
                        </a:cubicBezTo>
                        <a:cubicBezTo>
                          <a:pt x="446591" y="71087"/>
                          <a:pt x="395551" y="72255"/>
                          <a:pt x="487680" y="49223"/>
                        </a:cubicBezTo>
                        <a:cubicBezTo>
                          <a:pt x="521173" y="-1016"/>
                          <a:pt x="510232" y="-15701"/>
                          <a:pt x="579120" y="18743"/>
                        </a:cubicBezTo>
                        <a:cubicBezTo>
                          <a:pt x="611885" y="35126"/>
                          <a:pt x="670560" y="79703"/>
                          <a:pt x="670560" y="79703"/>
                        </a:cubicBezTo>
                        <a:cubicBezTo>
                          <a:pt x="690880" y="74623"/>
                          <a:pt x="714092" y="76081"/>
                          <a:pt x="731520" y="64463"/>
                        </a:cubicBezTo>
                        <a:cubicBezTo>
                          <a:pt x="746760" y="54303"/>
                          <a:pt x="744231" y="23185"/>
                          <a:pt x="762000" y="18743"/>
                        </a:cubicBezTo>
                        <a:cubicBezTo>
                          <a:pt x="791978" y="11249"/>
                          <a:pt x="822960" y="28903"/>
                          <a:pt x="853440" y="33983"/>
                        </a:cubicBezTo>
                        <a:cubicBezTo>
                          <a:pt x="876844" y="69089"/>
                          <a:pt x="880565" y="94943"/>
                          <a:pt x="929640" y="94943"/>
                        </a:cubicBezTo>
                        <a:cubicBezTo>
                          <a:pt x="945704" y="94943"/>
                          <a:pt x="960120" y="84783"/>
                          <a:pt x="975360" y="79703"/>
                        </a:cubicBezTo>
                        <a:cubicBezTo>
                          <a:pt x="985520" y="64463"/>
                          <a:pt x="991537" y="45425"/>
                          <a:pt x="1005840" y="33983"/>
                        </a:cubicBezTo>
                        <a:cubicBezTo>
                          <a:pt x="1057443" y="-7299"/>
                          <a:pt x="1059740" y="33179"/>
                          <a:pt x="1097280" y="64463"/>
                        </a:cubicBezTo>
                        <a:cubicBezTo>
                          <a:pt x="1111351" y="76189"/>
                          <a:pt x="1127760" y="84783"/>
                          <a:pt x="1143000" y="94943"/>
                        </a:cubicBezTo>
                        <a:cubicBezTo>
                          <a:pt x="1158240" y="89863"/>
                          <a:pt x="1174352" y="86887"/>
                          <a:pt x="1188720" y="79703"/>
                        </a:cubicBezTo>
                        <a:cubicBezTo>
                          <a:pt x="1260952" y="43587"/>
                          <a:pt x="1206107" y="49223"/>
                          <a:pt x="1264920" y="4922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0" name="Picture 9" descr="A close-up of a molecule&#10;&#10;Description automatically generated">
            <a:extLst>
              <a:ext uri="{FF2B5EF4-FFF2-40B4-BE49-F238E27FC236}">
                <a16:creationId xmlns:a16="http://schemas.microsoft.com/office/drawing/2014/main" id="{37323283-BBF5-2909-77DC-F78ECB00BDBE}"/>
              </a:ext>
            </a:extLst>
          </p:cNvPr>
          <p:cNvPicPr>
            <a:picLocks noChangeAspect="1"/>
          </p:cNvPicPr>
          <p:nvPr/>
        </p:nvPicPr>
        <p:blipFill>
          <a:blip r:embed="rId4"/>
          <a:srcRect l="9561" t="11040" r="33302" b="11277"/>
          <a:stretch/>
        </p:blipFill>
        <p:spPr>
          <a:xfrm rot="5400000">
            <a:off x="305889" y="2411718"/>
            <a:ext cx="3324960" cy="3538805"/>
          </a:xfrm>
          <a:prstGeom prst="rect">
            <a:avLst/>
          </a:prstGeom>
          <a:ln>
            <a:noFill/>
          </a:ln>
          <a:effectLst>
            <a:softEdge rad="112500"/>
          </a:effectLst>
        </p:spPr>
      </p:pic>
      <p:sp>
        <p:nvSpPr>
          <p:cNvPr id="11" name="TextBox 10">
            <a:extLst>
              <a:ext uri="{FF2B5EF4-FFF2-40B4-BE49-F238E27FC236}">
                <a16:creationId xmlns:a16="http://schemas.microsoft.com/office/drawing/2014/main" id="{00F9FC3E-2AD3-5FDB-56F2-65DDB9F0E968}"/>
              </a:ext>
            </a:extLst>
          </p:cNvPr>
          <p:cNvSpPr txBox="1"/>
          <p:nvPr/>
        </p:nvSpPr>
        <p:spPr>
          <a:xfrm>
            <a:off x="3839100" y="1641705"/>
            <a:ext cx="8325353" cy="1200329"/>
          </a:xfrm>
          <a:prstGeom prst="rect">
            <a:avLst/>
          </a:prstGeom>
          <a:noFill/>
        </p:spPr>
        <p:txBody>
          <a:bodyPr wrap="square" rtlCol="0">
            <a:spAutoFit/>
          </a:bodyPr>
          <a:lstStyle/>
          <a:p>
            <a:pPr marL="285750" indent="-285750">
              <a:buFont typeface="Wingdings" pitchFamily="2" charset="2"/>
              <a:buChar char="ü"/>
            </a:pPr>
            <a:r>
              <a:rPr lang="en-GB" dirty="0">
                <a:solidFill>
                  <a:srgbClr val="00B0F0"/>
                </a:solidFill>
                <a:latin typeface="Chalkboard" panose="03050602040202020205" pitchFamily="66" charset="77"/>
              </a:rPr>
              <a:t>Primary scattering</a:t>
            </a:r>
          </a:p>
          <a:p>
            <a:pPr marL="285750" indent="-285750">
              <a:buFont typeface="Wingdings" pitchFamily="2" charset="2"/>
              <a:buChar char="ü"/>
            </a:pPr>
            <a:r>
              <a:rPr lang="en-GB" dirty="0">
                <a:solidFill>
                  <a:srgbClr val="0080E6"/>
                </a:solidFill>
                <a:latin typeface="Chalkboard" panose="03050602040202020205" pitchFamily="66" charset="77"/>
              </a:rPr>
              <a:t>Production of secondaries and scattering</a:t>
            </a:r>
            <a:endParaRPr lang="en-GB" b="1" dirty="0">
              <a:solidFill>
                <a:srgbClr val="0080E6"/>
              </a:solidFill>
              <a:latin typeface="Chalkboard" panose="03050602040202020205" pitchFamily="66" charset="77"/>
            </a:endParaRPr>
          </a:p>
          <a:p>
            <a:pPr marL="285750" indent="-285750">
              <a:buFont typeface="Wingdings" pitchFamily="2" charset="2"/>
              <a:buChar char="ü"/>
            </a:pPr>
            <a:r>
              <a:rPr lang="en-GB" dirty="0">
                <a:solidFill>
                  <a:srgbClr val="0B3FD9"/>
                </a:solidFill>
                <a:latin typeface="Chalkboard" panose="03050602040202020205" pitchFamily="66" charset="77"/>
              </a:rPr>
              <a:t>Dissipation by interactions with electrons of the material</a:t>
            </a:r>
          </a:p>
          <a:p>
            <a:pPr marL="285750" indent="-285750">
              <a:buFont typeface="Wingdings" pitchFamily="2" charset="2"/>
              <a:buChar char="ü"/>
            </a:pPr>
            <a:r>
              <a:rPr lang="en-GB" dirty="0">
                <a:solidFill>
                  <a:srgbClr val="7030A0"/>
                </a:solidFill>
                <a:latin typeface="Chalkboard" panose="03050602040202020205" pitchFamily="66" charset="77"/>
              </a:rPr>
              <a:t>Dissipation by interaction with phonons of the material</a:t>
            </a:r>
          </a:p>
        </p:txBody>
      </p:sp>
      <p:sp>
        <p:nvSpPr>
          <p:cNvPr id="12" name="TextBox 11">
            <a:extLst>
              <a:ext uri="{FF2B5EF4-FFF2-40B4-BE49-F238E27FC236}">
                <a16:creationId xmlns:a16="http://schemas.microsoft.com/office/drawing/2014/main" id="{7B70FA4C-81A9-52A8-FAA0-3DAC13222D3D}"/>
              </a:ext>
            </a:extLst>
          </p:cNvPr>
          <p:cNvSpPr txBox="1"/>
          <p:nvPr/>
        </p:nvSpPr>
        <p:spPr>
          <a:xfrm>
            <a:off x="3866646" y="592389"/>
            <a:ext cx="8352900" cy="923330"/>
          </a:xfrm>
          <a:prstGeom prst="rect">
            <a:avLst/>
          </a:prstGeom>
          <a:noFill/>
        </p:spPr>
        <p:txBody>
          <a:bodyPr wrap="square">
            <a:spAutoFit/>
          </a:bodyPr>
          <a:lstStyle/>
          <a:p>
            <a:r>
              <a:rPr lang="en-GB" dirty="0">
                <a:latin typeface="Chalkboard" panose="03050602040202020205" pitchFamily="66" charset="77"/>
              </a:rPr>
              <a:t>In the low energy range (up to 20-100K) electrons interact with the material and release energy with several mechanisms</a:t>
            </a:r>
          </a:p>
          <a:p>
            <a:r>
              <a:rPr lang="en-GB" dirty="0">
                <a:latin typeface="Chalkboard" panose="03050602040202020205" pitchFamily="66" charset="77"/>
              </a:rPr>
              <a:t> </a:t>
            </a:r>
          </a:p>
        </p:txBody>
      </p:sp>
      <p:sp>
        <p:nvSpPr>
          <p:cNvPr id="19" name="TextBox 18">
            <a:extLst>
              <a:ext uri="{FF2B5EF4-FFF2-40B4-BE49-F238E27FC236}">
                <a16:creationId xmlns:a16="http://schemas.microsoft.com/office/drawing/2014/main" id="{B72691F7-CA14-B98A-6CE3-76ED34242AD7}"/>
              </a:ext>
            </a:extLst>
          </p:cNvPr>
          <p:cNvSpPr txBox="1"/>
          <p:nvPr/>
        </p:nvSpPr>
        <p:spPr>
          <a:xfrm>
            <a:off x="3866646" y="4347692"/>
            <a:ext cx="7780020" cy="1200329"/>
          </a:xfrm>
          <a:prstGeom prst="rect">
            <a:avLst/>
          </a:prstGeom>
          <a:noFill/>
        </p:spPr>
        <p:txBody>
          <a:bodyPr wrap="square">
            <a:spAutoFit/>
          </a:bodyPr>
          <a:lstStyle/>
          <a:p>
            <a:r>
              <a:rPr lang="en-IT" b="1" dirty="0">
                <a:solidFill>
                  <a:schemeClr val="accent5">
                    <a:lumMod val="50000"/>
                  </a:schemeClr>
                </a:solidFill>
                <a:latin typeface="Chalkboard" panose="03050602040202020205" pitchFamily="66" charset="77"/>
              </a:rPr>
              <a:t>Issues: </a:t>
            </a:r>
          </a:p>
          <a:p>
            <a:pPr marL="285750" indent="-285750">
              <a:buFont typeface="Wingdings" pitchFamily="2" charset="2"/>
              <a:buChar char="ü"/>
            </a:pPr>
            <a:r>
              <a:rPr lang="en-IT" dirty="0">
                <a:solidFill>
                  <a:schemeClr val="accent5">
                    <a:lumMod val="50000"/>
                  </a:schemeClr>
                </a:solidFill>
                <a:latin typeface="Chalkboard" panose="03050602040202020205" pitchFamily="66" charset="77"/>
              </a:rPr>
              <a:t>The effects to be described in MC simulations DEPEND on the material composition AND structure</a:t>
            </a:r>
          </a:p>
          <a:p>
            <a:pPr marL="285750" indent="-285750">
              <a:buFont typeface="Wingdings" pitchFamily="2" charset="2"/>
              <a:buChar char="ü"/>
            </a:pPr>
            <a:r>
              <a:rPr lang="en-GB" dirty="0">
                <a:solidFill>
                  <a:schemeClr val="accent5">
                    <a:lumMod val="50000"/>
                  </a:schemeClr>
                </a:solidFill>
                <a:latin typeface="Chalkboard" panose="03050602040202020205" pitchFamily="66" charset="77"/>
              </a:rPr>
              <a:t>Tritiated graphene is </a:t>
            </a:r>
            <a:r>
              <a:rPr lang="en-GB" b="1" dirty="0">
                <a:solidFill>
                  <a:schemeClr val="accent5">
                    <a:lumMod val="50000"/>
                  </a:schemeClr>
                </a:solidFill>
                <a:latin typeface="Chalkboard" panose="03050602040202020205" pitchFamily="66" charset="77"/>
              </a:rPr>
              <a:t>two dimensional, nano-porous</a:t>
            </a:r>
            <a:r>
              <a:rPr lang="en-GB" dirty="0">
                <a:solidFill>
                  <a:schemeClr val="accent5">
                    <a:lumMod val="50000"/>
                  </a:schemeClr>
                </a:solidFill>
                <a:latin typeface="Chalkboard" panose="03050602040202020205" pitchFamily="66" charset="77"/>
              </a:rPr>
              <a:t> and </a:t>
            </a:r>
            <a:r>
              <a:rPr lang="en-GB" b="1" dirty="0">
                <a:solidFill>
                  <a:schemeClr val="accent5">
                    <a:lumMod val="50000"/>
                  </a:schemeClr>
                </a:solidFill>
                <a:latin typeface="Chalkboard" panose="03050602040202020205" pitchFamily="66" charset="77"/>
              </a:rPr>
              <a:t>disordered</a:t>
            </a:r>
            <a:endParaRPr lang="en-IT" b="1" dirty="0">
              <a:solidFill>
                <a:schemeClr val="accent5">
                  <a:lumMod val="50000"/>
                </a:schemeClr>
              </a:solidFill>
              <a:latin typeface="Chalkboard" panose="03050602040202020205" pitchFamily="66" charset="77"/>
            </a:endParaRPr>
          </a:p>
        </p:txBody>
      </p:sp>
    </p:spTree>
    <p:extLst>
      <p:ext uri="{BB962C8B-B14F-4D97-AF65-F5344CB8AC3E}">
        <p14:creationId xmlns:p14="http://schemas.microsoft.com/office/powerpoint/2010/main" val="2165465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23037</TotalTime>
  <Words>3484</Words>
  <Application>Microsoft Macintosh PowerPoint</Application>
  <PresentationFormat>Widescreen</PresentationFormat>
  <Paragraphs>546</Paragraphs>
  <Slides>28</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Light</vt:lpstr>
      <vt:lpstr>Cambria</vt:lpstr>
      <vt:lpstr>Cambria Math</vt:lpstr>
      <vt:lpstr>Chalkboard</vt:lpstr>
      <vt:lpstr>System Font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Valentina Tozzini</cp:lastModifiedBy>
  <cp:revision>868</cp:revision>
  <cp:lastPrinted>2024-11-18T17:24:02Z</cp:lastPrinted>
  <dcterms:created xsi:type="dcterms:W3CDTF">2021-07-23T12:54:35Z</dcterms:created>
  <dcterms:modified xsi:type="dcterms:W3CDTF">2024-11-21T06:32:47Z</dcterms:modified>
</cp:coreProperties>
</file>