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7" r:id="rId1"/>
    <p:sldMasterId id="2147483668" r:id="rId2"/>
  </p:sldMasterIdLst>
  <p:notesMasterIdLst>
    <p:notesMasterId r:id="rId23"/>
  </p:notesMasterIdLst>
  <p:sldIdLst>
    <p:sldId id="256" r:id="rId3"/>
    <p:sldId id="267" r:id="rId4"/>
    <p:sldId id="749" r:id="rId5"/>
    <p:sldId id="805" r:id="rId6"/>
    <p:sldId id="572" r:id="rId7"/>
    <p:sldId id="616" r:id="rId8"/>
    <p:sldId id="768" r:id="rId9"/>
    <p:sldId id="781" r:id="rId10"/>
    <p:sldId id="661" r:id="rId11"/>
    <p:sldId id="819" r:id="rId12"/>
    <p:sldId id="822" r:id="rId13"/>
    <p:sldId id="798" r:id="rId14"/>
    <p:sldId id="820" r:id="rId15"/>
    <p:sldId id="821" r:id="rId16"/>
    <p:sldId id="799" r:id="rId17"/>
    <p:sldId id="300" r:id="rId18"/>
    <p:sldId id="469" r:id="rId19"/>
    <p:sldId id="814" r:id="rId20"/>
    <p:sldId id="794" r:id="rId21"/>
    <p:sldId id="690"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2FF00"/>
    <a:srgbClr val="FCCAA5"/>
    <a:srgbClr val="8FB7E0"/>
    <a:srgbClr val="0432FF"/>
    <a:srgbClr val="003F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F53D99-7B21-4BE5-9606-72A7AF155126}">
  <a:tblStyle styleId="{DEF53D99-7B21-4BE5-9606-72A7AF1551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3"/>
    <p:restoredTop sz="94658"/>
  </p:normalViewPr>
  <p:slideViewPr>
    <p:cSldViewPr snapToGrid="0">
      <p:cViewPr varScale="1">
        <p:scale>
          <a:sx n="142" d="100"/>
          <a:sy n="142" d="100"/>
        </p:scale>
        <p:origin x="192" y="36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LBernstein/Lee/Talks/WPMA%20-%20Oslo%202025/breit-wigner_plo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820961416871033E-2"/>
          <c:y val="9.5238095238095233E-2"/>
          <c:w val="0.87235807716625791"/>
          <c:h val="0.87380441081228488"/>
        </c:manualLayout>
      </c:layout>
      <c:scatterChart>
        <c:scatterStyle val="smoothMarker"/>
        <c:varyColors val="0"/>
        <c:ser>
          <c:idx val="0"/>
          <c:order val="0"/>
          <c:tx>
            <c:v>Default</c:v>
          </c:tx>
          <c:spPr>
            <a:ln w="38100" cap="rnd">
              <a:solidFill>
                <a:schemeClr val="accent1"/>
              </a:solidFill>
              <a:round/>
            </a:ln>
            <a:effectLst/>
          </c:spPr>
          <c:marker>
            <c:symbol val="none"/>
          </c:marker>
          <c:xVal>
            <c:numRef>
              <c:f>Sheet3!$H$2:$H$22</c:f>
              <c:numCache>
                <c:formatCode>General</c:formatCode>
                <c:ptCount val="21"/>
                <c:pt idx="0">
                  <c:v>-10</c:v>
                </c:pt>
                <c:pt idx="1">
                  <c:v>-9</c:v>
                </c:pt>
                <c:pt idx="2">
                  <c:v>-8</c:v>
                </c:pt>
                <c:pt idx="3">
                  <c:v>-7</c:v>
                </c:pt>
                <c:pt idx="4">
                  <c:v>-6</c:v>
                </c:pt>
                <c:pt idx="5">
                  <c:v>-5</c:v>
                </c:pt>
                <c:pt idx="6">
                  <c:v>-4</c:v>
                </c:pt>
                <c:pt idx="7">
                  <c:v>-3</c:v>
                </c:pt>
                <c:pt idx="8">
                  <c:v>-2</c:v>
                </c:pt>
                <c:pt idx="9">
                  <c:v>-1</c:v>
                </c:pt>
                <c:pt idx="10">
                  <c:v>0</c:v>
                </c:pt>
                <c:pt idx="11">
                  <c:v>1</c:v>
                </c:pt>
                <c:pt idx="12">
                  <c:v>2</c:v>
                </c:pt>
                <c:pt idx="13">
                  <c:v>3</c:v>
                </c:pt>
                <c:pt idx="14">
                  <c:v>4</c:v>
                </c:pt>
                <c:pt idx="15">
                  <c:v>5</c:v>
                </c:pt>
                <c:pt idx="16">
                  <c:v>6</c:v>
                </c:pt>
                <c:pt idx="17">
                  <c:v>7</c:v>
                </c:pt>
                <c:pt idx="18">
                  <c:v>8</c:v>
                </c:pt>
                <c:pt idx="19">
                  <c:v>9</c:v>
                </c:pt>
                <c:pt idx="20">
                  <c:v>10</c:v>
                </c:pt>
              </c:numCache>
            </c:numRef>
          </c:xVal>
          <c:yVal>
            <c:numRef>
              <c:f>Sheet3!$I$2:$I$22</c:f>
              <c:numCache>
                <c:formatCode>General</c:formatCode>
                <c:ptCount val="21"/>
                <c:pt idx="0">
                  <c:v>0.99009900990099009</c:v>
                </c:pt>
                <c:pt idx="1">
                  <c:v>0.98780487804878048</c:v>
                </c:pt>
                <c:pt idx="2">
                  <c:v>0.98461538461538467</c:v>
                </c:pt>
                <c:pt idx="3">
                  <c:v>0.98</c:v>
                </c:pt>
                <c:pt idx="4">
                  <c:v>0.97297297297297303</c:v>
                </c:pt>
                <c:pt idx="5">
                  <c:v>0.96153846153846156</c:v>
                </c:pt>
                <c:pt idx="6">
                  <c:v>0.94117647058823528</c:v>
                </c:pt>
                <c:pt idx="7">
                  <c:v>0.9</c:v>
                </c:pt>
                <c:pt idx="8">
                  <c:v>0.8</c:v>
                </c:pt>
                <c:pt idx="9">
                  <c:v>0.5</c:v>
                </c:pt>
                <c:pt idx="10">
                  <c:v>0</c:v>
                </c:pt>
                <c:pt idx="11">
                  <c:v>0.5</c:v>
                </c:pt>
                <c:pt idx="12">
                  <c:v>0.8</c:v>
                </c:pt>
                <c:pt idx="13">
                  <c:v>0.9</c:v>
                </c:pt>
                <c:pt idx="14">
                  <c:v>0.94117647058823528</c:v>
                </c:pt>
                <c:pt idx="15">
                  <c:v>0.96153846153846156</c:v>
                </c:pt>
                <c:pt idx="16">
                  <c:v>0.97297297297297303</c:v>
                </c:pt>
                <c:pt idx="17">
                  <c:v>0.98</c:v>
                </c:pt>
                <c:pt idx="18">
                  <c:v>0.98461538461538467</c:v>
                </c:pt>
                <c:pt idx="19">
                  <c:v>0.98780487804878048</c:v>
                </c:pt>
                <c:pt idx="20">
                  <c:v>0.99009900990099009</c:v>
                </c:pt>
              </c:numCache>
            </c:numRef>
          </c:yVal>
          <c:smooth val="1"/>
          <c:extLst>
            <c:ext xmlns:c16="http://schemas.microsoft.com/office/drawing/2014/chart" uri="{C3380CC4-5D6E-409C-BE32-E72D297353CC}">
              <c16:uniqueId val="{00000000-1154-D74D-B361-D094BC412943}"/>
            </c:ext>
          </c:extLst>
        </c:ser>
        <c:ser>
          <c:idx val="1"/>
          <c:order val="1"/>
          <c:tx>
            <c:v>Adjusted</c:v>
          </c:tx>
          <c:spPr>
            <a:ln w="38100" cap="rnd">
              <a:solidFill>
                <a:schemeClr val="accent2"/>
              </a:solidFill>
              <a:prstDash val="sysDash"/>
              <a:round/>
            </a:ln>
            <a:effectLst/>
          </c:spPr>
          <c:marker>
            <c:symbol val="none"/>
          </c:marker>
          <c:xVal>
            <c:numRef>
              <c:f>Sheet3!$H$2:$H$22</c:f>
              <c:numCache>
                <c:formatCode>General</c:formatCode>
                <c:ptCount val="21"/>
                <c:pt idx="0">
                  <c:v>-10</c:v>
                </c:pt>
                <c:pt idx="1">
                  <c:v>-9</c:v>
                </c:pt>
                <c:pt idx="2">
                  <c:v>-8</c:v>
                </c:pt>
                <c:pt idx="3">
                  <c:v>-7</c:v>
                </c:pt>
                <c:pt idx="4">
                  <c:v>-6</c:v>
                </c:pt>
                <c:pt idx="5">
                  <c:v>-5</c:v>
                </c:pt>
                <c:pt idx="6">
                  <c:v>-4</c:v>
                </c:pt>
                <c:pt idx="7">
                  <c:v>-3</c:v>
                </c:pt>
                <c:pt idx="8">
                  <c:v>-2</c:v>
                </c:pt>
                <c:pt idx="9">
                  <c:v>-1</c:v>
                </c:pt>
                <c:pt idx="10">
                  <c:v>0</c:v>
                </c:pt>
                <c:pt idx="11">
                  <c:v>1</c:v>
                </c:pt>
                <c:pt idx="12">
                  <c:v>2</c:v>
                </c:pt>
                <c:pt idx="13">
                  <c:v>3</c:v>
                </c:pt>
                <c:pt idx="14">
                  <c:v>4</c:v>
                </c:pt>
                <c:pt idx="15">
                  <c:v>5</c:v>
                </c:pt>
                <c:pt idx="16">
                  <c:v>6</c:v>
                </c:pt>
                <c:pt idx="17">
                  <c:v>7</c:v>
                </c:pt>
                <c:pt idx="18">
                  <c:v>8</c:v>
                </c:pt>
                <c:pt idx="19">
                  <c:v>9</c:v>
                </c:pt>
                <c:pt idx="20">
                  <c:v>10</c:v>
                </c:pt>
              </c:numCache>
            </c:numRef>
          </c:xVal>
          <c:yVal>
            <c:numRef>
              <c:f>Sheet3!$J$2:$J$22</c:f>
              <c:numCache>
                <c:formatCode>General</c:formatCode>
                <c:ptCount val="21"/>
                <c:pt idx="0">
                  <c:v>2.4910322837783978</c:v>
                </c:pt>
                <c:pt idx="1">
                  <c:v>2.4889380530973453</c:v>
                </c:pt>
                <c:pt idx="2">
                  <c:v>2.4860161591050343</c:v>
                </c:pt>
                <c:pt idx="3">
                  <c:v>2.4817666126418154</c:v>
                </c:pt>
                <c:pt idx="4">
                  <c:v>2.4752475247524752</c:v>
                </c:pt>
                <c:pt idx="5">
                  <c:v>2.4645110410094637</c:v>
                </c:pt>
                <c:pt idx="6">
                  <c:v>2.4449877750611249</c:v>
                </c:pt>
                <c:pt idx="7">
                  <c:v>2.4038461538461537</c:v>
                </c:pt>
                <c:pt idx="8">
                  <c:v>2.2935779816513762</c:v>
                </c:pt>
                <c:pt idx="9">
                  <c:v>1.8382352941176472</c:v>
                </c:pt>
                <c:pt idx="10">
                  <c:v>0</c:v>
                </c:pt>
                <c:pt idx="11">
                  <c:v>1.8382352941176472</c:v>
                </c:pt>
                <c:pt idx="12">
                  <c:v>2.2935779816513762</c:v>
                </c:pt>
                <c:pt idx="13">
                  <c:v>2.4038461538461537</c:v>
                </c:pt>
                <c:pt idx="14">
                  <c:v>2.4449877750611249</c:v>
                </c:pt>
                <c:pt idx="15">
                  <c:v>2.4645110410094637</c:v>
                </c:pt>
                <c:pt idx="16">
                  <c:v>2.4752475247524752</c:v>
                </c:pt>
                <c:pt idx="17">
                  <c:v>2.4817666126418154</c:v>
                </c:pt>
                <c:pt idx="18">
                  <c:v>2.4860161591050343</c:v>
                </c:pt>
                <c:pt idx="19">
                  <c:v>2.4889380530973453</c:v>
                </c:pt>
                <c:pt idx="20">
                  <c:v>2.4910322837783978</c:v>
                </c:pt>
              </c:numCache>
            </c:numRef>
          </c:yVal>
          <c:smooth val="1"/>
          <c:extLst>
            <c:ext xmlns:c16="http://schemas.microsoft.com/office/drawing/2014/chart" uri="{C3380CC4-5D6E-409C-BE32-E72D297353CC}">
              <c16:uniqueId val="{00000001-1154-D74D-B361-D094BC412943}"/>
            </c:ext>
          </c:extLst>
        </c:ser>
        <c:dLbls>
          <c:showLegendKey val="0"/>
          <c:showVal val="0"/>
          <c:showCatName val="0"/>
          <c:showSerName val="0"/>
          <c:showPercent val="0"/>
          <c:showBubbleSize val="0"/>
        </c:dLbls>
        <c:axId val="542260704"/>
        <c:axId val="542262416"/>
      </c:scatterChart>
      <c:valAx>
        <c:axId val="542260704"/>
        <c:scaling>
          <c:orientation val="minMax"/>
          <c:max val="5"/>
          <c:min val="-5"/>
        </c:scaling>
        <c:delete val="1"/>
        <c:axPos val="b"/>
        <c:numFmt formatCode="General" sourceLinked="1"/>
        <c:majorTickMark val="none"/>
        <c:minorTickMark val="none"/>
        <c:tickLblPos val="nextTo"/>
        <c:crossAx val="542262416"/>
        <c:crosses val="autoZero"/>
        <c:crossBetween val="midCat"/>
      </c:valAx>
      <c:valAx>
        <c:axId val="542262416"/>
        <c:scaling>
          <c:orientation val="minMax"/>
          <c:max val="2.5"/>
        </c:scaling>
        <c:delete val="1"/>
        <c:axPos val="l"/>
        <c:numFmt formatCode="General" sourceLinked="1"/>
        <c:majorTickMark val="none"/>
        <c:minorTickMark val="none"/>
        <c:tickLblPos val="nextTo"/>
        <c:crossAx val="54226070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310e0c9068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3310e0c9068_1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lvl="0" indent="-215900" algn="l" rtl="0">
              <a:spcBef>
                <a:spcPts val="0"/>
              </a:spcBef>
              <a:spcAft>
                <a:spcPts val="0"/>
              </a:spcAft>
              <a:buClr>
                <a:schemeClr val="dk1"/>
              </a:buClr>
              <a:buSzPts val="2000"/>
              <a:buFont typeface="Arial"/>
              <a:buNone/>
            </a:pPr>
            <a:endParaRPr sz="2000" dirty="0">
              <a:solidFill>
                <a:srgbClr val="2D637F"/>
              </a:solidFill>
              <a:latin typeface="Merriweather Sans"/>
              <a:ea typeface="Merriweather Sans"/>
              <a:cs typeface="Merriweather Sans"/>
              <a:sym typeface="Merriweather Sans"/>
            </a:endParaRPr>
          </a:p>
        </p:txBody>
      </p:sp>
      <p:sp>
        <p:nvSpPr>
          <p:cNvPr id="112" name="Google Shape;112;g3310e0c9068_1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eorgia" panose="02040502050405020303" pitchFamily="18" charset="0"/>
              </a:rPr>
              <a:t>Furthermore, examining level density models in TALYS, both phenomenological (1-3) and microscopic (4-6) consistently overpredict the production of high spin isomers with large spin/parity change with the ground state</a:t>
            </a:r>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r>
              <a:rPr lang="en-US" dirty="0"/>
              <a:t>Takeaway: for both phenomenological and microscopic level density models, TALYS overpredicts the population of the isomer and underpredicts the ground state population. This is the case even with adjustments, so we need to look at other options</a:t>
            </a:r>
          </a:p>
        </p:txBody>
      </p:sp>
      <p:sp>
        <p:nvSpPr>
          <p:cNvPr id="4" name="Slide Number Placeholder 3"/>
          <p:cNvSpPr>
            <a:spLocks noGrp="1"/>
          </p:cNvSpPr>
          <p:nvPr>
            <p:ph type="sldNum" sz="quarter" idx="10"/>
          </p:nvPr>
        </p:nvSpPr>
        <p:spPr/>
        <p:txBody>
          <a:bodyPr/>
          <a:lstStyle/>
          <a:p>
            <a:fld id="{0947B90C-49C8-7944-87A4-C54BD1F45855}" type="slidenum">
              <a:rPr lang="en-US" smtClean="0"/>
              <a:t>10</a:t>
            </a:fld>
            <a:endParaRPr lang="en-US" dirty="0"/>
          </a:p>
        </p:txBody>
      </p:sp>
    </p:spTree>
    <p:extLst>
      <p:ext uri="{BB962C8B-B14F-4D97-AF65-F5344CB8AC3E}">
        <p14:creationId xmlns:p14="http://schemas.microsoft.com/office/powerpoint/2010/main" val="63152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BC756-BF24-1236-609D-E1D9D4FA4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1CEA6-0418-43AC-392D-ACA68BA2267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C9D404-054D-CD88-C5E2-61F5E5EAAAFF}"/>
              </a:ext>
            </a:extLst>
          </p:cNvPr>
          <p:cNvSpPr>
            <a:spLocks noGrp="1"/>
          </p:cNvSpPr>
          <p:nvPr>
            <p:ph type="body" idx="1"/>
          </p:nvPr>
        </p:nvSpPr>
        <p:spPr/>
        <p:txBody>
          <a:bodyPr/>
          <a:lstStyle/>
          <a:p>
            <a:pPr marL="285750" indent="-285750">
              <a:buFont typeface="Arial" panose="020B0604020202020204" pitchFamily="34" charset="0"/>
              <a:buChar cha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Auger-Meitner therapy with </a:t>
            </a:r>
            <a:r>
              <a:rPr lang="en-US" sz="1200" baseline="30000" dirty="0">
                <a:solidFill>
                  <a:schemeClr val="tx1">
                    <a:lumMod val="75000"/>
                    <a:lumOff val="25000"/>
                  </a:schemeClr>
                </a:solidFill>
                <a:latin typeface="Lucida Grande" panose="020B0600040502020204" pitchFamily="34" charset="0"/>
                <a:cs typeface="Lucida Grande" panose="020B0600040502020204" pitchFamily="34" charset="0"/>
              </a:rPr>
              <a:t>117m</a:t>
            </a:r>
            <a:r>
              <a:rPr lang="en-US" sz="1200" i="0" u="none" strike="noStrike" dirty="0">
                <a:solidFill>
                  <a:schemeClr val="tx1">
                    <a:lumMod val="75000"/>
                    <a:lumOff val="25000"/>
                  </a:schemeClr>
                </a:solidFill>
                <a:effectLst/>
                <a:latin typeface="Lucida Grande" panose="020B0600040502020204" pitchFamily="34" charset="0"/>
                <a:cs typeface="Lucida Grande" panose="020B0600040502020204" pitchFamily="34" charset="0"/>
              </a:rPr>
              <a:t>Sn</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currently used to treat canine OA and companies are pursuing clinical trials for human treatment.</a:t>
            </a:r>
          </a:p>
          <a:p>
            <a:pPr marL="285750" indent="-285750">
              <a:buFont typeface="Arial" panose="020B0604020202020204" pitchFamily="34" charset="0"/>
              <a:buChar char="•"/>
            </a:pPr>
            <a:endParaRPr lang="en-US" sz="1200" dirty="0">
              <a:solidFill>
                <a:schemeClr val="tx1">
                  <a:lumMod val="75000"/>
                  <a:lumOff val="25000"/>
                </a:schemeClr>
              </a:solidFill>
              <a:latin typeface="Lucida Grande" panose="020B0600040502020204" pitchFamily="34" charset="0"/>
              <a:cs typeface="Lucida Grande" panose="020B0600040502020204" pitchFamily="34" charset="0"/>
            </a:endParaRPr>
          </a:p>
          <a:p>
            <a:pPr marL="285750" indent="-285750">
              <a:buFont typeface="Arial" panose="020B0604020202020204" pitchFamily="34" charset="0"/>
              <a:buChar cha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The high LET and short range makes Auger-Meitner emitters a promising candidate for small mass tumor treatment as well. </a:t>
            </a:r>
          </a:p>
          <a:p>
            <a:endParaRPr lang="en-US" dirty="0"/>
          </a:p>
          <a:p>
            <a:r>
              <a:rPr lang="en-US" dirty="0"/>
              <a:t>These measurements inform appropriate production pathways with high yield, specific activity, and minimal impurities</a:t>
            </a:r>
          </a:p>
          <a:p>
            <a:endParaRPr lang="en-US" dirty="0"/>
          </a:p>
          <a:p>
            <a:r>
              <a:rPr lang="en-US" dirty="0"/>
              <a:t>In addition to its use in the “therapy” portion of theragnostics, because it releases a 158 keV gamma, it has similar imaging results compared to, say, 99mTc (140 keV) </a:t>
            </a:r>
          </a:p>
        </p:txBody>
      </p:sp>
      <p:sp>
        <p:nvSpPr>
          <p:cNvPr id="4" name="Slide Number Placeholder 3">
            <a:extLst>
              <a:ext uri="{FF2B5EF4-FFF2-40B4-BE49-F238E27FC236}">
                <a16:creationId xmlns:a16="http://schemas.microsoft.com/office/drawing/2014/main" id="{55475BE8-5478-0880-4CED-BF8D51E78880}"/>
              </a:ext>
            </a:extLst>
          </p:cNvPr>
          <p:cNvSpPr>
            <a:spLocks noGrp="1"/>
          </p:cNvSpPr>
          <p:nvPr>
            <p:ph type="sldNum" sz="quarter" idx="5"/>
          </p:nvPr>
        </p:nvSpPr>
        <p:spPr/>
        <p:txBody>
          <a:bodyPr/>
          <a:lstStyle/>
          <a:p>
            <a:fld id="{0947B90C-49C8-7944-87A4-C54BD1F45855}" type="slidenum">
              <a:rPr lang="en-US" smtClean="0"/>
              <a:t>11</a:t>
            </a:fld>
            <a:endParaRPr lang="en-US" dirty="0"/>
          </a:p>
        </p:txBody>
      </p:sp>
    </p:spTree>
    <p:extLst>
      <p:ext uri="{BB962C8B-B14F-4D97-AF65-F5344CB8AC3E}">
        <p14:creationId xmlns:p14="http://schemas.microsoft.com/office/powerpoint/2010/main" val="1908804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eorgia" panose="02040502050405020303" pitchFamily="18" charset="0"/>
              </a:rPr>
              <a:t>Furthermore, examining level density models in TALYS, both phenomenological (1-3) and microscopic (4-6) consistently overpredict the production of high spin isomers with large spin/parity change with the ground state</a:t>
            </a:r>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r>
              <a:rPr lang="en-US" dirty="0"/>
              <a:t>Takeaway: for both phenomenological and microscopic level density models, TALYS overpredicts the population of the isomer and underpredicts the ground state population. This is the case even with adjustments, so we need to look at other options</a:t>
            </a:r>
          </a:p>
        </p:txBody>
      </p:sp>
      <p:sp>
        <p:nvSpPr>
          <p:cNvPr id="4" name="Slide Number Placeholder 3"/>
          <p:cNvSpPr>
            <a:spLocks noGrp="1"/>
          </p:cNvSpPr>
          <p:nvPr>
            <p:ph type="sldNum" sz="quarter" idx="10"/>
          </p:nvPr>
        </p:nvSpPr>
        <p:spPr/>
        <p:txBody>
          <a:bodyPr/>
          <a:lstStyle/>
          <a:p>
            <a:fld id="{0947B90C-49C8-7944-87A4-C54BD1F45855}" type="slidenum">
              <a:rPr lang="en-US" smtClean="0"/>
              <a:t>12</a:t>
            </a:fld>
            <a:endParaRPr lang="en-US" dirty="0"/>
          </a:p>
        </p:txBody>
      </p:sp>
    </p:spTree>
    <p:extLst>
      <p:ext uri="{BB962C8B-B14F-4D97-AF65-F5344CB8AC3E}">
        <p14:creationId xmlns:p14="http://schemas.microsoft.com/office/powerpoint/2010/main" val="206250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FF53-EFB8-1A46-B300-B1ACF923A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7CEE3-4CCF-72FC-AFAF-B383CED1F8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46E577-E4DF-DF27-4942-B7ECD31A5D26}"/>
              </a:ext>
            </a:extLst>
          </p:cNvPr>
          <p:cNvSpPr>
            <a:spLocks noGrp="1"/>
          </p:cNvSpPr>
          <p:nvPr>
            <p:ph type="body" idx="1"/>
          </p:nvPr>
        </p:nvSpPr>
        <p:spPr/>
        <p:txBody>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Georgia" panose="02040502050405020303" pitchFamily="18" charset="0"/>
              </a:rPr>
              <a:t>Furthermore, examining level density models in TALYS, both phenomenological (1-3) and microscopic (4-6) consistently overpredict the production of high spin isomers with large spin/parity change with the ground state</a:t>
            </a:r>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r>
              <a:rPr lang="en-US" dirty="0"/>
              <a:t>Takeaway: for both phenomenological and microscopic level density models, TALYS overpredicts the population of the isomer and underpredicts the ground state population. This is the case even with adjustments, so we need to look at other options</a:t>
            </a:r>
          </a:p>
        </p:txBody>
      </p:sp>
      <p:sp>
        <p:nvSpPr>
          <p:cNvPr id="4" name="Slide Number Placeholder 3">
            <a:extLst>
              <a:ext uri="{FF2B5EF4-FFF2-40B4-BE49-F238E27FC236}">
                <a16:creationId xmlns:a16="http://schemas.microsoft.com/office/drawing/2014/main" id="{D8DE7DC0-ABE7-1D10-5636-328EE0ABFB36}"/>
              </a:ext>
            </a:extLst>
          </p:cNvPr>
          <p:cNvSpPr>
            <a:spLocks noGrp="1"/>
          </p:cNvSpPr>
          <p:nvPr>
            <p:ph type="sldNum" sz="quarter" idx="10"/>
          </p:nvPr>
        </p:nvSpPr>
        <p:spPr/>
        <p:txBody>
          <a:bodyPr/>
          <a:lstStyle/>
          <a:p>
            <a:fld id="{0947B90C-49C8-7944-87A4-C54BD1F45855}" type="slidenum">
              <a:rPr lang="en-US" smtClean="0"/>
              <a:t>13</a:t>
            </a:fld>
            <a:endParaRPr lang="en-US" dirty="0"/>
          </a:p>
        </p:txBody>
      </p:sp>
    </p:spTree>
    <p:extLst>
      <p:ext uri="{BB962C8B-B14F-4D97-AF65-F5344CB8AC3E}">
        <p14:creationId xmlns:p14="http://schemas.microsoft.com/office/powerpoint/2010/main" val="3783820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Options to influence the spin cut-off parameter: </a:t>
            </a:r>
            <a:r>
              <a:rPr lang="en-US" u="sng" dirty="0"/>
              <a:t>s2adjust </a:t>
            </a:r>
            <a:r>
              <a:rPr lang="en-US" u="none" dirty="0"/>
              <a:t>for adjustments based on nuclide or </a:t>
            </a:r>
            <a:r>
              <a:rPr lang="en-US" u="sng" dirty="0"/>
              <a:t>rspincut </a:t>
            </a:r>
            <a:r>
              <a:rPr lang="en-US" u="none" dirty="0"/>
              <a:t>for a global adjustment. </a:t>
            </a:r>
          </a:p>
          <a:p>
            <a:pPr marL="914400" lvl="1" indent="-457200">
              <a:buFont typeface="Arial" panose="020B0604020202020204" pitchFamily="34" charset="0"/>
              <a:buChar char="•"/>
            </a:pPr>
            <a:r>
              <a:rPr lang="en-US" u="none" dirty="0"/>
              <a:t>Either broadening or narrowing the probability discrete levels</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This measurement gives us a valuable set of data points for two adjacent Te isotopes and their high spin isomers with Jpi 11/2- -&gt;1/2+, </a:t>
            </a:r>
          </a:p>
          <a:p>
            <a:pPr marL="914400" lvl="1" indent="-457200">
              <a:buFont typeface="Arial" panose="020B0604020202020204" pitchFamily="34" charset="0"/>
              <a:buChar char="•"/>
            </a:pPr>
            <a:r>
              <a:rPr lang="en-US" dirty="0"/>
              <a:t>Parity change, very forbidden transition</a:t>
            </a:r>
          </a:p>
          <a:p>
            <a:pPr marL="914400" lvl="1" indent="-457200">
              <a:buFont typeface="Arial" panose="020B0604020202020204" pitchFamily="34" charset="0"/>
              <a:buChar char="•"/>
            </a:pPr>
            <a:r>
              <a:rPr lang="en-US" dirty="0"/>
              <a:t>Existing TENDL Data overpredicting the population of the ground state</a:t>
            </a:r>
          </a:p>
          <a:p>
            <a:pPr marL="914400" lvl="1" indent="-457200">
              <a:buFont typeface="Arial" panose="020B0604020202020204" pitchFamily="34" charset="0"/>
              <a:buChar char="•"/>
            </a:pPr>
            <a:r>
              <a:rPr lang="en-US" dirty="0"/>
              <a:t>Adjusting spin cut-off, narrowing or broadening the width of the energy levels</a:t>
            </a:r>
          </a:p>
          <a:p>
            <a:pPr marL="914400" lvl="1" indent="-457200">
              <a:buFont typeface="Arial" panose="020B0604020202020204" pitchFamily="34" charset="0"/>
              <a:buChar char="•"/>
            </a:pPr>
            <a:r>
              <a:rPr lang="en-US" dirty="0"/>
              <a:t>Here, we had to adjust the spin cut-off parameter by nearly a factor of 2.5 in order to match the measured cross sections</a:t>
            </a:r>
          </a:p>
          <a:p>
            <a:pPr marL="914400" lvl="1" indent="-457200">
              <a:buFont typeface="Arial" panose="020B0604020202020204" pitchFamily="34" charset="0"/>
              <a:buChar char="•"/>
            </a:pPr>
            <a:endParaRPr lang="en-US" dirty="0"/>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effectLst/>
                <a:latin typeface="Helvetica" pitchFamily="2" charset="0"/>
              </a:rPr>
              <a:t>asymptotic level density parameter ˜a, for a particular nucleus, in MeV−1,</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a:effectLst/>
              <a:latin typeface="Helvetica" pitchFamily="2"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effectLst/>
                <a:latin typeface="Helvetica" pitchFamily="2" charset="0"/>
              </a:rPr>
              <a:t>Eta, adjustment (effective moment of inertia/rigid body moment of inertia</a:t>
            </a:r>
            <a:endParaRPr lang="en-US" dirty="0">
              <a:effectLst/>
              <a:latin typeface="Helvetica" pitchFamily="2" charset="0"/>
            </a:endParaRPr>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14</a:t>
            </a:fld>
            <a:endParaRPr lang="en-US" dirty="0"/>
          </a:p>
        </p:txBody>
      </p:sp>
    </p:spTree>
    <p:extLst>
      <p:ext uri="{BB962C8B-B14F-4D97-AF65-F5344CB8AC3E}">
        <p14:creationId xmlns:p14="http://schemas.microsoft.com/office/powerpoint/2010/main" val="3048050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r>
              <a:rPr lang="en-US" dirty="0"/>
              <a:t>Settling on BFG model as it had consistently better fits out the gate, various phenomenological model adjustments explored. Rspincut is a global adjustment so rather than adjusting for best fit for each nuclide</a:t>
            </a:r>
          </a:p>
        </p:txBody>
      </p:sp>
      <p:sp>
        <p:nvSpPr>
          <p:cNvPr id="4" name="Slide Number Placeholder 3"/>
          <p:cNvSpPr>
            <a:spLocks noGrp="1"/>
          </p:cNvSpPr>
          <p:nvPr>
            <p:ph type="sldNum" sz="quarter" idx="10"/>
          </p:nvPr>
        </p:nvSpPr>
        <p:spPr/>
        <p:txBody>
          <a:bodyPr/>
          <a:lstStyle/>
          <a:p>
            <a:fld id="{0947B90C-49C8-7944-87A4-C54BD1F45855}" type="slidenum">
              <a:rPr lang="en-US" smtClean="0"/>
              <a:t>15</a:t>
            </a:fld>
            <a:endParaRPr lang="en-US" dirty="0"/>
          </a:p>
        </p:txBody>
      </p:sp>
    </p:spTree>
    <p:extLst>
      <p:ext uri="{BB962C8B-B14F-4D97-AF65-F5344CB8AC3E}">
        <p14:creationId xmlns:p14="http://schemas.microsoft.com/office/powerpoint/2010/main" val="262820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r>
              <a:rPr lang="en-US" dirty="0"/>
              <a:t>These adjustments greatly improved fitting for pre-equilibrium tail for higher incident energies</a:t>
            </a:r>
          </a:p>
        </p:txBody>
      </p:sp>
      <p:sp>
        <p:nvSpPr>
          <p:cNvPr id="4" name="Slide Number Placeholder 3"/>
          <p:cNvSpPr>
            <a:spLocks noGrp="1"/>
          </p:cNvSpPr>
          <p:nvPr>
            <p:ph type="sldNum" sz="quarter" idx="10"/>
          </p:nvPr>
        </p:nvSpPr>
        <p:spPr/>
        <p:txBody>
          <a:bodyPr/>
          <a:lstStyle/>
          <a:p>
            <a:fld id="{0947B90C-49C8-7944-87A4-C54BD1F45855}" type="slidenum">
              <a:rPr lang="en-US" smtClean="0"/>
              <a:t>16</a:t>
            </a:fld>
            <a:endParaRPr lang="en-US" dirty="0"/>
          </a:p>
        </p:txBody>
      </p:sp>
    </p:spTree>
    <p:extLst>
      <p:ext uri="{BB962C8B-B14F-4D97-AF65-F5344CB8AC3E}">
        <p14:creationId xmlns:p14="http://schemas.microsoft.com/office/powerpoint/2010/main" val="3094103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txBox="1">
            <a:spLocks noGrp="1" noChangeArrowheads="1"/>
          </p:cNvSpPr>
          <p:nvPr/>
        </p:nvSpPr>
        <p:spPr bwMode="auto">
          <a:xfrm>
            <a:off x="0" y="0"/>
            <a:ext cx="2972735" cy="456887"/>
          </a:xfrm>
          <a:prstGeom prst="rect">
            <a:avLst/>
          </a:prstGeom>
          <a:noFill/>
          <a:ln w="9525">
            <a:noFill/>
            <a:miter lim="800000"/>
            <a:headEnd/>
            <a:tailEnd/>
          </a:ln>
        </p:spPr>
        <p:txBody>
          <a:bodyPr lIns="91410" tIns="45707" rIns="91410" bIns="45707">
            <a:prstTxWarp prst="textNoShape">
              <a:avLst/>
            </a:prstTxWarp>
          </a:bodyPr>
          <a:lstStyle/>
          <a:p>
            <a:pPr defTabSz="913458" eaLnBrk="0" hangingPunct="0"/>
            <a:r>
              <a:rPr lang="en-US" sz="1200" dirty="0"/>
              <a:t>Title of Presentation</a:t>
            </a:r>
          </a:p>
        </p:txBody>
      </p:sp>
      <p:sp>
        <p:nvSpPr>
          <p:cNvPr id="24579" name="Rectangle 7"/>
          <p:cNvSpPr txBox="1">
            <a:spLocks noGrp="1" noChangeArrowheads="1"/>
          </p:cNvSpPr>
          <p:nvPr/>
        </p:nvSpPr>
        <p:spPr bwMode="auto">
          <a:xfrm>
            <a:off x="3885267" y="8687113"/>
            <a:ext cx="2972734" cy="456887"/>
          </a:xfrm>
          <a:prstGeom prst="rect">
            <a:avLst/>
          </a:prstGeom>
          <a:noFill/>
          <a:ln w="9525">
            <a:noFill/>
            <a:miter lim="800000"/>
            <a:headEnd/>
            <a:tailEnd/>
          </a:ln>
        </p:spPr>
        <p:txBody>
          <a:bodyPr lIns="91410" tIns="45707" rIns="91410" bIns="45707" anchor="b">
            <a:prstTxWarp prst="textNoShape">
              <a:avLst/>
            </a:prstTxWarp>
          </a:bodyPr>
          <a:lstStyle/>
          <a:p>
            <a:pPr algn="r" defTabSz="913458" eaLnBrk="0" hangingPunct="0"/>
            <a:fld id="{789FD959-A1AC-C240-A31B-DF874A381E5F}" type="slidenum">
              <a:rPr lang="en-US" sz="1200"/>
              <a:pPr algn="r" defTabSz="913458" eaLnBrk="0" hangingPunct="0"/>
              <a:t>17</a:t>
            </a:fld>
            <a:endParaRPr lang="en-US" sz="1200" dirty="0"/>
          </a:p>
        </p:txBody>
      </p:sp>
      <p:sp>
        <p:nvSpPr>
          <p:cNvPr id="24580" name="Rectangle 2"/>
          <p:cNvSpPr>
            <a:spLocks noGrp="1" noRot="1" noChangeAspect="1" noChangeArrowheads="1"/>
          </p:cNvSpPr>
          <p:nvPr>
            <p:ph type="sldImg"/>
          </p:nvPr>
        </p:nvSpPr>
        <p:spPr>
          <a:xfrm>
            <a:off x="382588" y="685800"/>
            <a:ext cx="6094412" cy="3429000"/>
          </a:xfrm>
          <a:solidFill>
            <a:srgbClr val="FFFFFF"/>
          </a:solidFill>
          <a:ln/>
        </p:spPr>
      </p:sp>
      <p:sp>
        <p:nvSpPr>
          <p:cNvPr id="24581" name="Rectangle 3"/>
          <p:cNvSpPr>
            <a:spLocks noGrp="1" noChangeArrowheads="1"/>
          </p:cNvSpPr>
          <p:nvPr>
            <p:ph type="body" idx="1"/>
          </p:nvPr>
        </p:nvSpPr>
        <p:spPr>
          <a:xfrm>
            <a:off x="914089" y="4343557"/>
            <a:ext cx="5029823" cy="4115113"/>
          </a:xfrm>
          <a:solidFill>
            <a:srgbClr val="FFFFFF"/>
          </a:solidFill>
          <a:ln>
            <a:solidFill>
              <a:srgbClr val="000000"/>
            </a:solidFill>
          </a:ln>
        </p:spPr>
        <p:txBody>
          <a:bodyPr lIns="91427" tIns="45714" rIns="91427" bIns="45714"/>
          <a:lstStyle/>
          <a:p>
            <a:pPr>
              <a:spcBef>
                <a:spcPct val="0"/>
              </a:spcBef>
            </a:pPr>
            <a:endParaRPr lang="en-US" sz="2000" dirty="0">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488075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47B90C-49C8-7944-87A4-C54BD1F45855}" type="slidenum">
              <a:rPr lang="en-US" smtClean="0"/>
              <a:t>19</a:t>
            </a:fld>
            <a:endParaRPr lang="en-US" dirty="0"/>
          </a:p>
        </p:txBody>
      </p:sp>
    </p:spTree>
    <p:extLst>
      <p:ext uri="{BB962C8B-B14F-4D97-AF65-F5344CB8AC3E}">
        <p14:creationId xmlns:p14="http://schemas.microsoft.com/office/powerpoint/2010/main" val="3124538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6393324427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6393324427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762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For arsenic, it’s a cancer driven motivation. There is access to 72As and 68Ga isotopes, both beta plus emitting isotopes relevant to pet.</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72As is a favourable… and it can form a theranostic pair with 77As.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68Ga has emerged… it is maybe most importantly recently compatible with…., which falls in line with the popular targeted alpha therapy efforts being developed.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So how do we actually make these radioisotopes of interest from arsenic and what type of work will we need to do to characterize production? Well, as it turns out, because of the short half-lives of 72As and 68Ga, if we want to make them for any reasonable societal use, we can’t produce them directly. There are of course direct paths to these isotopes through proton and alpha reactions, but it’s not useful for us. Instead we recognize that they both have longer-lived parents that decay to them. Hence, we can produce a lot of the long-lived parent to make effective generator systems, where we can essentially milk the daughter out at different points over time. And these generator systems, are accessible through high energy protons with an arsenic target, and this is what ties the collaboration goal together.</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These isotopes, something like 68Ga, is in use today, so it’s use is not necessarily the novel component here, but our ability to characterize this new high-energy production pathway is novel. Specifically, if we consider our high energy route vs other established lower energy routes, we find that a key component of this work is that the high energy proton range contributes to production rate increases and makes better use of our linacs.</a:t>
            </a:r>
          </a:p>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2</a:t>
            </a:fld>
            <a:endParaRPr lang="en-US" dirty="0"/>
          </a:p>
        </p:txBody>
      </p:sp>
    </p:spTree>
    <p:extLst>
      <p:ext uri="{BB962C8B-B14F-4D97-AF65-F5344CB8AC3E}">
        <p14:creationId xmlns:p14="http://schemas.microsoft.com/office/powerpoint/2010/main" val="1460489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Beam current and energy measured using activation monitors and beam-current integrators.  High current (≤1500 W) and modest beam energies allow for very short irradiations and quick sample extraction facilitating the measurement of activities with t-1/2 ≥ 10 min.  </a:t>
            </a:r>
          </a:p>
        </p:txBody>
      </p:sp>
      <p:sp>
        <p:nvSpPr>
          <p:cNvPr id="4" name="Slide Number Placeholder 3"/>
          <p:cNvSpPr>
            <a:spLocks noGrp="1"/>
          </p:cNvSpPr>
          <p:nvPr>
            <p:ph type="sldNum" sz="quarter" idx="10"/>
          </p:nvPr>
        </p:nvSpPr>
        <p:spPr/>
        <p:txBody>
          <a:bodyPr/>
          <a:lstStyle/>
          <a:p>
            <a:fld id="{A0BD29B5-A7BA-884E-BD13-B6F37FBFF9E7}" type="slidenum">
              <a:rPr lang="en-US" smtClean="0"/>
              <a:t>3</a:t>
            </a:fld>
            <a:endParaRPr lang="en-US" dirty="0"/>
          </a:p>
        </p:txBody>
      </p:sp>
    </p:spTree>
    <p:extLst>
      <p:ext uri="{BB962C8B-B14F-4D97-AF65-F5344CB8AC3E}">
        <p14:creationId xmlns:p14="http://schemas.microsoft.com/office/powerpoint/2010/main" val="427381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262"/>
                    </a:solidFill>
                    <a:latin typeface="Lucida Grande" panose="020B0600040502020204" pitchFamily="34" charset="0"/>
                    <a:cs typeface="Lucida Grande" panose="020B0600040502020204" pitchFamily="34" charset="0"/>
                  </a:rPr>
                  <a:t>Where </a:t>
                </a:r>
                <a14:m>
                  <m:oMath xmlns:m="http://schemas.openxmlformats.org/officeDocument/2006/math">
                    <m:sSub>
                      <m:sSubPr>
                        <m:ctrlPr>
                          <a:rPr lang="en-US" sz="1200" i="1">
                            <a:solidFill>
                              <a:srgbClr val="093262"/>
                            </a:solidFill>
                            <a:latin typeface="Cambria Math" panose="02040503050406030204" pitchFamily="18" charset="0"/>
                            <a:cs typeface="Lucida Grande" panose="020B0600040502020204" pitchFamily="34" charset="0"/>
                          </a:rPr>
                        </m:ctrlPr>
                      </m:sSubPr>
                      <m:e>
                        <m:r>
                          <a:rPr lang="en-US" sz="1200" i="1">
                            <a:solidFill>
                              <a:srgbClr val="093262"/>
                            </a:solidFill>
                            <a:latin typeface="Cambria Math" panose="02040503050406030204" pitchFamily="18" charset="0"/>
                            <a:cs typeface="Lucida Grande" panose="020B0600040502020204" pitchFamily="34" charset="0"/>
                          </a:rPr>
                          <m:t>𝐴</m:t>
                        </m:r>
                      </m:e>
                      <m:sub>
                        <m:r>
                          <a:rPr lang="en-US" sz="1200" i="1">
                            <a:solidFill>
                              <a:srgbClr val="093262"/>
                            </a:solidFill>
                            <a:latin typeface="Cambria Math" panose="02040503050406030204" pitchFamily="18" charset="0"/>
                            <a:cs typeface="Lucida Grande" panose="020B0600040502020204" pitchFamily="34" charset="0"/>
                          </a:rPr>
                          <m:t>0</m:t>
                        </m:r>
                      </m:sub>
                    </m:sSub>
                    <m:r>
                      <a:rPr lang="en-US" sz="1200" i="1">
                        <a:solidFill>
                          <a:srgbClr val="093262"/>
                        </a:solidFill>
                        <a:latin typeface="Cambria Math" panose="02040503050406030204" pitchFamily="18" charset="0"/>
                        <a:cs typeface="Lucida Grande" panose="020B0600040502020204" pitchFamily="34" charset="0"/>
                      </a:rPr>
                      <m:t> </m:t>
                    </m:r>
                  </m:oMath>
                </a14:m>
                <a:r>
                  <a:rPr lang="en-US" sz="1200" dirty="0">
                    <a:solidFill>
                      <a:srgbClr val="093262"/>
                    </a:solidFill>
                    <a:latin typeface="Lucida Grande" panose="020B0600040502020204" pitchFamily="34" charset="0"/>
                    <a:cs typeface="Lucida Grande" panose="020B0600040502020204" pitchFamily="34" charset="0"/>
                  </a:rPr>
                  <a:t> is initial activity at end of irradiation, </a:t>
                </a:r>
                <a14:m>
                  <m:oMath xmlns:m="http://schemas.openxmlformats.org/officeDocument/2006/math">
                    <m:r>
                      <a:rPr lang="en-US" sz="1200" i="1">
                        <a:solidFill>
                          <a:srgbClr val="093262"/>
                        </a:solidFill>
                        <a:latin typeface="Cambria Math" panose="02040503050406030204" pitchFamily="18" charset="0"/>
                        <a:cs typeface="Lucida Grande" panose="020B0600040502020204" pitchFamily="34" charset="0"/>
                      </a:rPr>
                      <m:t>𝜌</m:t>
                    </m:r>
                    <m:r>
                      <m:rPr>
                        <m:sty m:val="p"/>
                      </m:rPr>
                      <a:rPr lang="en-US" sz="1200">
                        <a:solidFill>
                          <a:srgbClr val="093262"/>
                        </a:solidFill>
                        <a:latin typeface="Cambria Math" panose="02040503050406030204" pitchFamily="18" charset="0"/>
                        <a:cs typeface="Lucida Grande" panose="020B0600040502020204" pitchFamily="34" charset="0"/>
                      </a:rPr>
                      <m:t>Δ</m:t>
                    </m:r>
                    <m:r>
                      <a:rPr lang="en-US" sz="1200" i="1">
                        <a:solidFill>
                          <a:srgbClr val="093262"/>
                        </a:solidFill>
                        <a:latin typeface="Cambria Math" panose="02040503050406030204" pitchFamily="18" charset="0"/>
                        <a:cs typeface="Lucida Grande" panose="020B0600040502020204" pitchFamily="34" charset="0"/>
                      </a:rPr>
                      <m:t>𝑥</m:t>
                    </m:r>
                  </m:oMath>
                </a14:m>
                <a:r>
                  <a:rPr lang="en-US" sz="1200" dirty="0">
                    <a:solidFill>
                      <a:srgbClr val="093262"/>
                    </a:solidFill>
                    <a:latin typeface="Lucida Grande" panose="020B0600040502020204" pitchFamily="34" charset="0"/>
                    <a:cs typeface="Lucida Grande" panose="020B0600040502020204" pitchFamily="34" charset="0"/>
                  </a:rPr>
                  <a:t> is areal density,</a:t>
                </a:r>
                <a14:m>
                  <m:oMath xmlns:m="http://schemas.openxmlformats.org/officeDocument/2006/math">
                    <m:r>
                      <a:rPr lang="en-US" sz="1200" b="0" i="0" smtClean="0">
                        <a:solidFill>
                          <a:srgbClr val="093262"/>
                        </a:solidFill>
                        <a:latin typeface="Cambria Math" panose="02040503050406030204" pitchFamily="18" charset="0"/>
                        <a:cs typeface="Lucida Grande" panose="020B0600040502020204" pitchFamily="34" charset="0"/>
                      </a:rPr>
                      <m:t>  </m:t>
                    </m:r>
                    <m:nary>
                      <m:naryPr>
                        <m:limLoc m:val="undOvr"/>
                        <m:subHide m:val="on"/>
                        <m:supHide m:val="on"/>
                        <m:ctrlPr>
                          <a:rPr lang="en-US" sz="1200" i="1">
                            <a:solidFill>
                              <a:srgbClr val="093262"/>
                            </a:solidFill>
                            <a:latin typeface="Cambria Math" panose="02040503050406030204" pitchFamily="18" charset="0"/>
                            <a:cs typeface="Lucida Grande" panose="020B0600040502020204" pitchFamily="34" charset="0"/>
                          </a:rPr>
                        </m:ctrlPr>
                      </m:naryPr>
                      <m:sub/>
                      <m:sup/>
                      <m:e>
                        <m:r>
                          <a:rPr lang="en-US" sz="1200" i="1">
                            <a:solidFill>
                              <a:srgbClr val="093262"/>
                            </a:solidFill>
                            <a:latin typeface="Cambria Math" panose="02040503050406030204" pitchFamily="18" charset="0"/>
                            <a:cs typeface="Lucida Grande" panose="020B0600040502020204" pitchFamily="34" charset="0"/>
                          </a:rPr>
                          <m:t>𝜎</m:t>
                        </m:r>
                        <m:d>
                          <m:dPr>
                            <m:ctrlPr>
                              <a:rPr lang="en-US" sz="1200" i="1">
                                <a:solidFill>
                                  <a:srgbClr val="093262"/>
                                </a:solidFill>
                                <a:latin typeface="Cambria Math" panose="02040503050406030204" pitchFamily="18" charset="0"/>
                                <a:cs typeface="Lucida Grande" panose="020B0600040502020204" pitchFamily="34" charset="0"/>
                              </a:rPr>
                            </m:ctrlPr>
                          </m:dPr>
                          <m:e>
                            <m:r>
                              <a:rPr lang="en-US" sz="1200" i="1">
                                <a:solidFill>
                                  <a:srgbClr val="093262"/>
                                </a:solidFill>
                                <a:latin typeface="Cambria Math" panose="02040503050406030204" pitchFamily="18" charset="0"/>
                                <a:cs typeface="Lucida Grande" panose="020B0600040502020204" pitchFamily="34" charset="0"/>
                              </a:rPr>
                              <m:t>𝐸</m:t>
                            </m:r>
                          </m:e>
                        </m:d>
                        <m:f>
                          <m:fPr>
                            <m:ctrlPr>
                              <a:rPr lang="en-US" sz="1200" i="1">
                                <a:solidFill>
                                  <a:srgbClr val="093262"/>
                                </a:solidFill>
                                <a:latin typeface="Cambria Math" panose="02040503050406030204" pitchFamily="18" charset="0"/>
                                <a:cs typeface="Lucida Grande" panose="020B0600040502020204" pitchFamily="34" charset="0"/>
                              </a:rPr>
                            </m:ctrlPr>
                          </m:fPr>
                          <m:num>
                            <m:r>
                              <a:rPr lang="en-US" sz="1200" i="1">
                                <a:solidFill>
                                  <a:srgbClr val="093262"/>
                                </a:solidFill>
                                <a:latin typeface="Cambria Math" panose="02040503050406030204" pitchFamily="18" charset="0"/>
                                <a:cs typeface="Lucida Grande" panose="020B0600040502020204" pitchFamily="34" charset="0"/>
                              </a:rPr>
                              <m:t>𝑑</m:t>
                            </m:r>
                            <m:r>
                              <a:rPr lang="en-US" sz="1200" i="1">
                                <a:solidFill>
                                  <a:srgbClr val="093262"/>
                                </a:solidFill>
                                <a:latin typeface="Cambria Math" panose="02040503050406030204" pitchFamily="18" charset="0"/>
                                <a:cs typeface="Lucida Grande" panose="020B0600040502020204" pitchFamily="34" charset="0"/>
                              </a:rPr>
                              <m:t>𝜙</m:t>
                            </m:r>
                          </m:num>
                          <m:den>
                            <m:r>
                              <a:rPr lang="en-US" sz="1200" i="1">
                                <a:solidFill>
                                  <a:srgbClr val="093262"/>
                                </a:solidFill>
                                <a:latin typeface="Cambria Math" panose="02040503050406030204" pitchFamily="18" charset="0"/>
                                <a:cs typeface="Lucida Grande" panose="020B0600040502020204" pitchFamily="34" charset="0"/>
                              </a:rPr>
                              <m:t>𝑑𝐸</m:t>
                            </m:r>
                          </m:den>
                        </m:f>
                        <m:r>
                          <a:rPr lang="en-US" sz="1200" i="1">
                            <a:solidFill>
                              <a:srgbClr val="093262"/>
                            </a:solidFill>
                            <a:latin typeface="Cambria Math" panose="02040503050406030204" pitchFamily="18" charset="0"/>
                            <a:cs typeface="Lucida Grande" panose="020B0600040502020204" pitchFamily="34" charset="0"/>
                          </a:rPr>
                          <m:t>𝑑𝐸</m:t>
                        </m:r>
                      </m:e>
                    </m:nary>
                  </m:oMath>
                </a14:m>
                <a:r>
                  <a:rPr lang="en-US" sz="1200" dirty="0">
                    <a:solidFill>
                      <a:srgbClr val="093262"/>
                    </a:solidFill>
                    <a:latin typeface="Lucida Grande" panose="020B0600040502020204" pitchFamily="34" charset="0"/>
                    <a:cs typeface="Lucida Grande" panose="020B0600040502020204" pitchFamily="34" charset="0"/>
                  </a:rPr>
                  <a:t> is the average cross section based on incident energy and energy loss within the foil, </a:t>
                </a:r>
                <a14:m>
                  <m:oMath xmlns:m="http://schemas.openxmlformats.org/officeDocument/2006/math">
                    <m:r>
                      <a:rPr lang="en-US" sz="1200" i="1">
                        <a:solidFill>
                          <a:srgbClr val="093262"/>
                        </a:solidFill>
                        <a:latin typeface="Cambria Math" panose="02040503050406030204" pitchFamily="18" charset="0"/>
                        <a:cs typeface="Lucida Grande" panose="020B0600040502020204" pitchFamily="34" charset="0"/>
                      </a:rPr>
                      <m:t>𝜆</m:t>
                    </m:r>
                  </m:oMath>
                </a14:m>
                <a:r>
                  <a:rPr lang="en-US" sz="1200" dirty="0">
                    <a:solidFill>
                      <a:srgbClr val="093262"/>
                    </a:solidFill>
                    <a:latin typeface="Lucida Grande" panose="020B0600040502020204" pitchFamily="34" charset="0"/>
                    <a:cs typeface="Lucida Grande" panose="020B0600040502020204" pitchFamily="34" charset="0"/>
                  </a:rPr>
                  <a:t> is the decay constant, and t is irradiation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262"/>
                    </a:solidFill>
                    <a:latin typeface="Georgia" panose="02040502050405020303" pitchFamily="18" charset="0"/>
                    <a:cs typeface="Lucida Grande" panose="020B0600040502020204" pitchFamily="34" charset="0"/>
                  </a:rPr>
                  <a:t>The effect of this becomes more pronounced further back in the stack and at reaction threshold energies. </a:t>
                </a:r>
                <a:endParaRPr lang="en-US" sz="1200" dirty="0">
                  <a:solidFill>
                    <a:srgbClr val="093262"/>
                  </a:solidFill>
                  <a:latin typeface="Lucida Grande" panose="020B0600040502020204" pitchFamily="34" charset="0"/>
                  <a:cs typeface="Lucida Grande" panose="020B0600040502020204" pitchFamily="34" charset="0"/>
                </a:endParaRP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3262"/>
                    </a:solidFill>
                    <a:latin typeface="Lucida Grande" panose="020B0600040502020204" pitchFamily="34" charset="0"/>
                    <a:cs typeface="Lucida Grande" panose="020B0600040502020204" pitchFamily="34" charset="0"/>
                  </a:rPr>
                  <a:t>Where </a:t>
                </a:r>
                <a:r>
                  <a:rPr lang="en-US" sz="1200" i="0" dirty="0">
                    <a:solidFill>
                      <a:srgbClr val="093262"/>
                    </a:solidFill>
                    <a:latin typeface="Cambria Math" panose="02040503050406030204" pitchFamily="18" charset="0"/>
                    <a:cs typeface="Lucida Grande" panose="020B0600040502020204" pitchFamily="34" charset="0"/>
                  </a:rPr>
                  <a:t>𝐴_0  </a:t>
                </a:r>
                <a:r>
                  <a:rPr lang="en-US" sz="1200" dirty="0">
                    <a:solidFill>
                      <a:srgbClr val="093262"/>
                    </a:solidFill>
                    <a:latin typeface="Lucida Grande" panose="020B0600040502020204" pitchFamily="34" charset="0"/>
                    <a:cs typeface="Lucida Grande" panose="020B0600040502020204" pitchFamily="34" charset="0"/>
                  </a:rPr>
                  <a:t> is initial activity at end of irradiation, </a:t>
                </a:r>
                <a:r>
                  <a:rPr lang="en-US" sz="1200" i="0">
                    <a:solidFill>
                      <a:srgbClr val="093262"/>
                    </a:solidFill>
                    <a:latin typeface="Cambria Math" panose="02040503050406030204" pitchFamily="18" charset="0"/>
                    <a:cs typeface="Lucida Grande" panose="020B0600040502020204" pitchFamily="34" charset="0"/>
                  </a:rPr>
                  <a:t>𝜌Δ𝑥</a:t>
                </a:r>
                <a:r>
                  <a:rPr lang="en-US" sz="1200" dirty="0">
                    <a:solidFill>
                      <a:srgbClr val="093262"/>
                    </a:solidFill>
                    <a:latin typeface="Lucida Grande" panose="020B0600040502020204" pitchFamily="34" charset="0"/>
                    <a:cs typeface="Lucida Grande" panose="020B0600040502020204" pitchFamily="34" charset="0"/>
                  </a:rPr>
                  <a:t> is areal density,</a:t>
                </a:r>
                <a:r>
                  <a:rPr lang="en-US" sz="1200" b="0" i="0">
                    <a:solidFill>
                      <a:srgbClr val="093262"/>
                    </a:solidFill>
                    <a:latin typeface="Cambria Math" panose="02040503050406030204" pitchFamily="18" charset="0"/>
                    <a:cs typeface="Lucida Grande" panose="020B0600040502020204" pitchFamily="34" charset="0"/>
                  </a:rPr>
                  <a:t>  </a:t>
                </a:r>
                <a:r>
                  <a:rPr lang="en-US" sz="1200" i="0">
                    <a:solidFill>
                      <a:srgbClr val="093262"/>
                    </a:solidFill>
                    <a:latin typeface="Cambria Math" panose="02040503050406030204" pitchFamily="18" charset="0"/>
                    <a:cs typeface="Lucida Grande" panose="020B0600040502020204" pitchFamily="34" charset="0"/>
                  </a:rPr>
                  <a:t>∫1▒〖𝜎(𝐸)  𝑑𝜙/𝑑𝐸 𝑑𝐸〗</a:t>
                </a:r>
                <a:r>
                  <a:rPr lang="en-US" sz="1200" dirty="0">
                    <a:solidFill>
                      <a:srgbClr val="093262"/>
                    </a:solidFill>
                    <a:latin typeface="Lucida Grande" panose="020B0600040502020204" pitchFamily="34" charset="0"/>
                    <a:cs typeface="Lucida Grande" panose="020B0600040502020204" pitchFamily="34" charset="0"/>
                  </a:rPr>
                  <a:t> is the average cross section based on incident energy and energy loss within the foil, </a:t>
                </a:r>
                <a:r>
                  <a:rPr lang="en-US" sz="1200" i="0">
                    <a:solidFill>
                      <a:srgbClr val="093262"/>
                    </a:solidFill>
                    <a:latin typeface="Cambria Math" panose="02040503050406030204" pitchFamily="18" charset="0"/>
                    <a:cs typeface="Lucida Grande" panose="020B0600040502020204" pitchFamily="34" charset="0"/>
                  </a:rPr>
                  <a:t>𝜆</a:t>
                </a:r>
                <a:r>
                  <a:rPr lang="en-US" sz="1200" dirty="0">
                    <a:solidFill>
                      <a:srgbClr val="093262"/>
                    </a:solidFill>
                    <a:latin typeface="Lucida Grande" panose="020B0600040502020204" pitchFamily="34" charset="0"/>
                    <a:cs typeface="Lucida Grande" panose="020B0600040502020204" pitchFamily="34" charset="0"/>
                  </a:rPr>
                  <a:t> is the decay constant, and t is irradiation time.</a:t>
                </a:r>
              </a:p>
              <a:p>
                <a:endParaRPr lang="en-US" dirty="0"/>
              </a:p>
            </p:txBody>
          </p:sp>
        </mc:Fallback>
      </mc:AlternateContent>
      <p:sp>
        <p:nvSpPr>
          <p:cNvPr id="4" name="Slide Number Placeholder 3"/>
          <p:cNvSpPr>
            <a:spLocks noGrp="1"/>
          </p:cNvSpPr>
          <p:nvPr>
            <p:ph type="sldNum" sz="quarter" idx="5"/>
          </p:nvPr>
        </p:nvSpPr>
        <p:spPr/>
        <p:txBody>
          <a:bodyPr/>
          <a:lstStyle/>
          <a:p>
            <a:fld id="{CA0C08B3-704A-ED46-B645-D4CC112B1751}" type="slidenum">
              <a:rPr lang="en-US" smtClean="0"/>
              <a:t>4</a:t>
            </a:fld>
            <a:endParaRPr lang="en-US" dirty="0"/>
          </a:p>
        </p:txBody>
      </p:sp>
    </p:spTree>
    <p:extLst>
      <p:ext uri="{BB962C8B-B14F-4D97-AF65-F5344CB8AC3E}">
        <p14:creationId xmlns:p14="http://schemas.microsoft.com/office/powerpoint/2010/main" val="253630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Hahha and now finally we can show some results. Here’s a brief summary of the observed products for the arsenic and niobium targets. More results also exist coming off our monitor foils.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And here are our most up to date, two most important arsenic residual products. As I mentioned before, this analysis is not quite complete because the McClellan irradiations are still ongoing to finalize the target areal densities, but this is what we’ve reached at the moment.</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You can see some important points just from these plots though. YATC gives us the chance to measure from threshold to 200 MeV and generate the most comprehensive datasets for reaction where very little to no data exists.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You can also point out how 68Ge is expected to threshold before the LBNL energy range and we didn’t see any signature of it at LBNL.</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Here is a view of the energy range of the three lab sites.</a:t>
            </a:r>
          </a:p>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5</a:t>
            </a:fld>
            <a:endParaRPr lang="en-US" dirty="0"/>
          </a:p>
        </p:txBody>
      </p:sp>
    </p:spTree>
    <p:extLst>
      <p:ext uri="{BB962C8B-B14F-4D97-AF65-F5344CB8AC3E}">
        <p14:creationId xmlns:p14="http://schemas.microsoft.com/office/powerpoint/2010/main" val="212806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Hahha and now finally we can show some results. Here’s a brief summary of the observed products for the arsenic and niobium targets. More results also exist coming off our monitor foils.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And here are our most up to date, two most important arsenic residual products. As I mentioned before, this analysis is not quite complete because the McClellan irradiations are still ongoing to finalize the target areal densities, but this is what we’ve reached at the moment.</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You can see some important points just from these plots though. YATC gives us the chance to measure from threshold to 200 MeV and generate the most comprehensive datasets for reaction where very little to no data exists.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You can also point out how 68Ge is expected to threshold before the LBNL energy range and we didn’t see any signature of it at LBNL.</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Here is a view of the energy range of the three lab sites.</a:t>
            </a:r>
          </a:p>
          <a:p>
            <a:endParaRPr lang="en-US" dirty="0"/>
          </a:p>
          <a:p>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6</a:t>
            </a:fld>
            <a:endParaRPr lang="en-US" dirty="0"/>
          </a:p>
        </p:txBody>
      </p:sp>
    </p:spTree>
    <p:extLst>
      <p:ext uri="{BB962C8B-B14F-4D97-AF65-F5344CB8AC3E}">
        <p14:creationId xmlns:p14="http://schemas.microsoft.com/office/powerpoint/2010/main" val="283652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data from TREND suggests that across all rele- </a:t>
            </a:r>
            <a:endParaRPr lang="en-US" dirty="0"/>
          </a:p>
          <a:p>
            <a:r>
              <a:rPr lang="en-US" sz="1200" kern="1200" dirty="0">
                <a:solidFill>
                  <a:schemeClr val="tx1"/>
                </a:solidFill>
                <a:effectLst/>
                <a:latin typeface="+mn-lt"/>
                <a:ea typeface="+mn-ea"/>
                <a:cs typeface="+mn-cs"/>
              </a:rPr>
              <a:t>vant incident particle energies beyond reaction threshold, </a:t>
            </a:r>
            <a:endParaRPr lang="en-US" dirty="0"/>
          </a:p>
          <a:p>
            <a:r>
              <a:rPr lang="en-US" sz="1200" kern="1200" dirty="0">
                <a:solidFill>
                  <a:schemeClr val="tx1"/>
                </a:solidFill>
                <a:effectLst/>
                <a:latin typeface="+mn-lt"/>
                <a:ea typeface="+mn-ea"/>
                <a:cs typeface="+mn-cs"/>
              </a:rPr>
              <a:t>the 75As(p,4n)72Se is the optimal production pathway </a:t>
            </a:r>
            <a:endParaRPr lang="en-US" dirty="0"/>
          </a:p>
          <a:p>
            <a:r>
              <a:rPr lang="en-US" sz="1200" kern="1200" dirty="0">
                <a:solidFill>
                  <a:schemeClr val="tx1"/>
                </a:solidFill>
                <a:effectLst/>
                <a:latin typeface="+mn-lt"/>
                <a:ea typeface="+mn-ea"/>
                <a:cs typeface="+mn-cs"/>
              </a:rPr>
              <a:t>to the 72 Se/72 As generator system. The arsenic target </a:t>
            </a:r>
            <a:endParaRPr lang="en-US" dirty="0"/>
          </a:p>
          <a:p>
            <a:r>
              <a:rPr lang="en-US" sz="1200" kern="1200" dirty="0">
                <a:solidFill>
                  <a:schemeClr val="tx1"/>
                </a:solidFill>
                <a:effectLst/>
                <a:latin typeface="+mn-lt"/>
                <a:ea typeface="+mn-ea"/>
                <a:cs typeface="+mn-cs"/>
              </a:rPr>
              <a:t>route offers an increase in yield of greater than an order </a:t>
            </a:r>
            <a:endParaRPr lang="en-US" dirty="0"/>
          </a:p>
          <a:p>
            <a:r>
              <a:rPr lang="en-US" sz="1200" kern="1200" dirty="0">
                <a:solidFill>
                  <a:schemeClr val="tx1"/>
                </a:solidFill>
                <a:effectLst/>
                <a:latin typeface="+mn-lt"/>
                <a:ea typeface="+mn-ea"/>
                <a:cs typeface="+mn-cs"/>
              </a:rPr>
              <a:t>of magnitude versus the current methods, while still af- </a:t>
            </a:r>
            <a:endParaRPr lang="en-US" dirty="0"/>
          </a:p>
          <a:p>
            <a:r>
              <a:rPr lang="en-US" sz="1200" kern="1200" dirty="0">
                <a:solidFill>
                  <a:schemeClr val="tx1"/>
                </a:solidFill>
                <a:effectLst/>
                <a:latin typeface="+mn-lt"/>
                <a:ea typeface="+mn-ea"/>
                <a:cs typeface="+mn-cs"/>
              </a:rPr>
              <a:t>fording radioisotopically pure production as best as pos- </a:t>
            </a:r>
            <a:endParaRPr lang="en-US" dirty="0"/>
          </a:p>
          <a:p>
            <a:r>
              <a:rPr lang="en-US" sz="1200" kern="1200" dirty="0">
                <a:solidFill>
                  <a:schemeClr val="tx1"/>
                </a:solidFill>
                <a:effectLst/>
                <a:latin typeface="+mn-lt"/>
                <a:ea typeface="+mn-ea"/>
                <a:cs typeface="+mn-cs"/>
              </a:rPr>
              <a:t>sible. Specifically, no charged-particle production route </a:t>
            </a:r>
            <a:endParaRPr lang="en-US" dirty="0"/>
          </a:p>
          <a:p>
            <a:r>
              <a:rPr lang="en-US" sz="1200" kern="1200" dirty="0">
                <a:solidFill>
                  <a:schemeClr val="tx1"/>
                </a:solidFill>
                <a:effectLst/>
                <a:latin typeface="+mn-lt"/>
                <a:ea typeface="+mn-ea"/>
                <a:cs typeface="+mn-cs"/>
              </a:rPr>
              <a:t>to the 72Se/72As generator system is uncontaminated </a:t>
            </a:r>
            <a:endParaRPr lang="en-US" dirty="0"/>
          </a:p>
          <a:p>
            <a:r>
              <a:rPr lang="en-US" sz="1200" kern="1200" dirty="0">
                <a:solidFill>
                  <a:schemeClr val="tx1"/>
                </a:solidFill>
                <a:effectLst/>
                <a:latin typeface="+mn-lt"/>
                <a:ea typeface="+mn-ea"/>
                <a:cs typeface="+mn-cs"/>
              </a:rPr>
              <a:t>from 75−73Se co-production. </a:t>
            </a:r>
            <a:endParaRPr lang="en-US" dirty="0"/>
          </a:p>
          <a:p>
            <a:r>
              <a:rPr lang="en-US" sz="1200" kern="1200" dirty="0">
                <a:solidFill>
                  <a:schemeClr val="tx1"/>
                </a:solidFill>
                <a:effectLst/>
                <a:latin typeface="+mn-lt"/>
                <a:ea typeface="+mn-ea"/>
                <a:cs typeface="+mn-cs"/>
              </a:rPr>
              <a:t>that 72As will be efficiently separated from the parent 72 75−73Se when needed, and that the co-produced Se will also follow the chemical separation [9, 11]. Additionally, the 75As(p,4n) pathway avoids any potential long-lived 74,73,71As contamination. </a:t>
            </a:r>
            <a:endParaRPr lang="en-US" dirty="0"/>
          </a:p>
          <a:p>
            <a:endParaRPr lang="en-US" dirty="0"/>
          </a:p>
        </p:txBody>
      </p:sp>
      <p:sp>
        <p:nvSpPr>
          <p:cNvPr id="4" name="Slide Number Placeholder 3"/>
          <p:cNvSpPr>
            <a:spLocks noGrp="1"/>
          </p:cNvSpPr>
          <p:nvPr>
            <p:ph type="sldNum" sz="quarter" idx="5"/>
          </p:nvPr>
        </p:nvSpPr>
        <p:spPr/>
        <p:txBody>
          <a:bodyPr/>
          <a:lstStyle/>
          <a:p>
            <a:fld id="{0947B90C-49C8-7944-87A4-C54BD1F45855}" type="slidenum">
              <a:rPr lang="en-US" smtClean="0"/>
              <a:t>7</a:t>
            </a:fld>
            <a:endParaRPr lang="en-US" dirty="0"/>
          </a:p>
        </p:txBody>
      </p:sp>
    </p:spTree>
    <p:extLst>
      <p:ext uri="{BB962C8B-B14F-4D97-AF65-F5344CB8AC3E}">
        <p14:creationId xmlns:p14="http://schemas.microsoft.com/office/powerpoint/2010/main" val="55050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Long lived zincs and cobalts are contaminants but are generally dealt with well in separation so not shown here. The Zn yield is higher in the case of Ga targets.</a:t>
            </a:r>
          </a:p>
          <a:p>
            <a:endParaRPr lang="en-US" dirty="0"/>
          </a:p>
          <a:p>
            <a:r>
              <a:rPr lang="en-US" dirty="0"/>
              <a:t>﻿In comparison, proton induced reactions on Ge/As targets result in thick target yields for 72As, 69Ge, 66Ga, 71As, 67Ga, 74As and 73As and seleniums that are up to three orders of</a:t>
            </a:r>
          </a:p>
          <a:p>
            <a:r>
              <a:rPr lang="en-US" dirty="0"/>
              <a:t>magnitude higher than those for 68Ge. Specific efforts would be needed during radiochemical processing to provide 68Ge fractions of high radionuclidic, radiochemical</a:t>
            </a:r>
          </a:p>
          <a:p>
            <a:endParaRPr lang="en-US" dirty="0"/>
          </a:p>
          <a:p>
            <a:r>
              <a:rPr lang="en-US" dirty="0"/>
              <a:t>﻿At BNL, natGa targets are irradiated with 30 ± 2 MeV at the Brookhaven Linac Isotope Producer (BLIP); 81 g of natGa metal is encapsulated in a Nb container (6.98 cm in diameter, 5.08 mm thick). The target itself acts as a beam stopper at BLIP. For a one month irradiation, overall batch yields are 33.3–51.8 GBq (900–1400 mCi) [2.38]. ﻿The radionuclidic purity is &gt;99.9%. Metallic impurities are Zn (2 ppm), Nb (&lt;7 ppm) and Cu, Pb, Co, Cr, Cd, Ni, Fe, Mn and Al (all &lt;1 ppm).</a:t>
            </a:r>
          </a:p>
          <a:p>
            <a:endParaRPr lang="en-US" dirty="0"/>
          </a:p>
          <a:p>
            <a:r>
              <a:rPr lang="en-US" dirty="0"/>
              <a:t>﻿At the IPF, 100 MeV protons are delivered into a stack system of various targets, which are irradiated with individual optimum proton energies of approximately 90, 65 or 40 MeV [2.39]. About 4 g of natGa metal inside a ~5 g Nb encapsulation is irradiated for 20.2 or 16.5 d with a 125 µA proton beam intensity. The production rate is 1.18 MBq (0.032 mCi)/µAh; the batch yield at end of bombardment (EOB) is about 70 or 55 GBq. </a:t>
            </a:r>
          </a:p>
          <a:p>
            <a:r>
              <a:rPr lang="en-US" dirty="0"/>
              <a:t>﻿At the iThemba Laboratories/NAC, Ga/Ga2O3 targets are initially irradiated with 66 MeV protons, the on Ga target energy being 34 → 0 or 34 → 2.4 MeV. The Ga mass is about 5 g with a thickness of 4 mm. The radionuclidic purity of the processed 68Ge is &gt;99.9%. The final product contains &lt;1 µg of Ga per 37 MBq (1 mCi) of 68Ge [2.41]. At Cyclotron Co., Ltd., Obninsk, Russian Federation, Ga-Ni alloys are used as the target material, prepared on Cu backings. Irradiations are performed at a rather high proton beam intensity of several hundred microamperes at 23 MeV proton energy. Germanium-68 of a high specific activity (&gt;74 GBq (&gt;2 Ci)/mg) and 99.8% radionuclidic purity is obtained [2.6].</a:t>
            </a:r>
          </a:p>
        </p:txBody>
      </p:sp>
      <p:sp>
        <p:nvSpPr>
          <p:cNvPr id="4" name="Slide Number Placeholder 3"/>
          <p:cNvSpPr>
            <a:spLocks noGrp="1"/>
          </p:cNvSpPr>
          <p:nvPr>
            <p:ph type="sldNum" sz="quarter" idx="5"/>
          </p:nvPr>
        </p:nvSpPr>
        <p:spPr/>
        <p:txBody>
          <a:bodyPr/>
          <a:lstStyle/>
          <a:p>
            <a:fld id="{0947B90C-49C8-7944-87A4-C54BD1F45855}" type="slidenum">
              <a:rPr lang="en-US" smtClean="0"/>
              <a:t>8</a:t>
            </a:fld>
            <a:endParaRPr lang="en-US" dirty="0"/>
          </a:p>
        </p:txBody>
      </p:sp>
    </p:spTree>
    <p:extLst>
      <p:ext uri="{BB962C8B-B14F-4D97-AF65-F5344CB8AC3E}">
        <p14:creationId xmlns:p14="http://schemas.microsoft.com/office/powerpoint/2010/main" val="2920177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Emphasis</a:t>
            </a:r>
            <a:r>
              <a:rPr lang="en-US" baseline="0" dirty="0"/>
              <a:t> on the last sentence</a:t>
            </a:r>
            <a:endParaRPr lang="en-US" dirty="0"/>
          </a:p>
        </p:txBody>
      </p:sp>
      <p:sp>
        <p:nvSpPr>
          <p:cNvPr id="4" name="Slide Number Placeholder 3"/>
          <p:cNvSpPr>
            <a:spLocks noGrp="1"/>
          </p:cNvSpPr>
          <p:nvPr>
            <p:ph type="sldNum" sz="quarter" idx="10"/>
          </p:nvPr>
        </p:nvSpPr>
        <p:spPr/>
        <p:txBody>
          <a:bodyPr/>
          <a:lstStyle/>
          <a:p>
            <a:fld id="{A0BD29B5-A7BA-884E-BD13-B6F37FBFF9E7}" type="slidenum">
              <a:rPr lang="en-US" smtClean="0"/>
              <a:t>9</a:t>
            </a:fld>
            <a:endParaRPr lang="en-US" dirty="0"/>
          </a:p>
        </p:txBody>
      </p:sp>
    </p:spTree>
    <p:extLst>
      <p:ext uri="{BB962C8B-B14F-4D97-AF65-F5344CB8AC3E}">
        <p14:creationId xmlns:p14="http://schemas.microsoft.com/office/powerpoint/2010/main" val="288500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685800" y="1597834"/>
            <a:ext cx="7772400" cy="1102500"/>
          </a:xfrm>
          <a:prstGeom prst="rect">
            <a:avLst/>
          </a:prstGeom>
          <a:solidFill>
            <a:srgbClr val="1F497D"/>
          </a:solidFill>
          <a:ln>
            <a:noFill/>
          </a:ln>
        </p:spPr>
        <p:txBody>
          <a:bodyPr spcFirstLastPara="1" wrap="square" lIns="68525" tIns="34250" rIns="68525" bIns="34250" anchor="ctr"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4"/>
          <p:cNvSpPr txBox="1">
            <a:spLocks noGrp="1"/>
          </p:cNvSpPr>
          <p:nvPr>
            <p:ph type="subTitle" idx="1"/>
          </p:nvPr>
        </p:nvSpPr>
        <p:spPr>
          <a:xfrm>
            <a:off x="923927" y="2914650"/>
            <a:ext cx="7286700" cy="1314600"/>
          </a:xfrm>
          <a:prstGeom prst="rect">
            <a:avLst/>
          </a:prstGeom>
          <a:noFill/>
          <a:ln>
            <a:noFill/>
          </a:ln>
        </p:spPr>
        <p:txBody>
          <a:bodyPr spcFirstLastPara="1" wrap="square" lIns="68550" tIns="34275" rIns="68550" bIns="34275" anchor="t" anchorCtr="0">
            <a:noAutofit/>
          </a:bodyPr>
          <a:lstStyle>
            <a:lvl1pPr marR="0" lvl="0" algn="ctr">
              <a:lnSpc>
                <a:spcPct val="100000"/>
              </a:lnSpc>
              <a:spcBef>
                <a:spcPts val="700"/>
              </a:spcBef>
              <a:spcAft>
                <a:spcPts val="0"/>
              </a:spcAft>
              <a:buClr>
                <a:srgbClr val="003366"/>
              </a:buClr>
              <a:buSzPts val="1800"/>
              <a:buFont typeface="Arial"/>
              <a:buNone/>
              <a:defRPr sz="1800" b="0" i="0" u="none" strike="noStrike" cap="none">
                <a:solidFill>
                  <a:srgbClr val="003366"/>
                </a:solidFill>
                <a:latin typeface="Arial"/>
                <a:ea typeface="Arial"/>
                <a:cs typeface="Arial"/>
                <a:sym typeface="Arial"/>
              </a:defRPr>
            </a:lvl1pPr>
            <a:lvl2pPr marR="0" lvl="1" algn="ctr">
              <a:lnSpc>
                <a:spcPct val="100000"/>
              </a:lnSpc>
              <a:spcBef>
                <a:spcPts val="400"/>
              </a:spcBef>
              <a:spcAft>
                <a:spcPts val="0"/>
              </a:spcAft>
              <a:buClr>
                <a:srgbClr val="003366"/>
              </a:buClr>
              <a:buSzPts val="1500"/>
              <a:buFont typeface="Arial"/>
              <a:buNone/>
              <a:defRPr sz="1800" b="0" i="0" u="none" strike="noStrike" cap="none">
                <a:solidFill>
                  <a:srgbClr val="003366"/>
                </a:solidFill>
                <a:latin typeface="Arial"/>
                <a:ea typeface="Arial"/>
                <a:cs typeface="Arial"/>
                <a:sym typeface="Arial"/>
              </a:defRPr>
            </a:lvl2pPr>
            <a:lvl3pPr marR="0" lvl="2" algn="ctr">
              <a:lnSpc>
                <a:spcPct val="100000"/>
              </a:lnSpc>
              <a:spcBef>
                <a:spcPts val="300"/>
              </a:spcBef>
              <a:spcAft>
                <a:spcPts val="0"/>
              </a:spcAft>
              <a:buClr>
                <a:srgbClr val="003366"/>
              </a:buClr>
              <a:buSzPts val="1400"/>
              <a:buFont typeface="Merriweather Sans"/>
              <a:buNone/>
              <a:defRPr sz="1800" b="0" i="0" u="none" strike="noStrike" cap="none">
                <a:solidFill>
                  <a:srgbClr val="003366"/>
                </a:solidFill>
                <a:latin typeface="Arial"/>
                <a:ea typeface="Arial"/>
                <a:cs typeface="Arial"/>
                <a:sym typeface="Arial"/>
              </a:defRPr>
            </a:lvl3pPr>
            <a:lvl4pPr marR="0" lvl="3" algn="ctr">
              <a:lnSpc>
                <a:spcPct val="100000"/>
              </a:lnSpc>
              <a:spcBef>
                <a:spcPts val="400"/>
              </a:spcBef>
              <a:spcAft>
                <a:spcPts val="0"/>
              </a:spcAft>
              <a:buClr>
                <a:srgbClr val="003366"/>
              </a:buClr>
              <a:buSzPts val="1400"/>
              <a:buFont typeface="Merriweather Sans"/>
              <a:buNone/>
              <a:defRPr sz="1800" b="0" i="0" u="none" strike="noStrike" cap="none">
                <a:solidFill>
                  <a:srgbClr val="003366"/>
                </a:solidFill>
                <a:latin typeface="Arial"/>
                <a:ea typeface="Arial"/>
                <a:cs typeface="Arial"/>
                <a:sym typeface="Arial"/>
              </a:defRPr>
            </a:lvl4pPr>
            <a:lvl5pPr marR="0" lvl="4" algn="ctr">
              <a:lnSpc>
                <a:spcPct val="100000"/>
              </a:lnSpc>
              <a:spcBef>
                <a:spcPts val="400"/>
              </a:spcBef>
              <a:spcAft>
                <a:spcPts val="0"/>
              </a:spcAft>
              <a:buClr>
                <a:srgbClr val="003366"/>
              </a:buClr>
              <a:buSzPts val="1800"/>
              <a:buFont typeface="Arial"/>
              <a:buNone/>
              <a:defRPr sz="1800" b="0" i="0" u="none" strike="noStrike" cap="none">
                <a:solidFill>
                  <a:srgbClr val="003366"/>
                </a:solidFill>
                <a:latin typeface="Arial"/>
                <a:ea typeface="Arial"/>
                <a:cs typeface="Arial"/>
                <a:sym typeface="Arial"/>
              </a:defRPr>
            </a:lvl5pPr>
            <a:lvl6pPr marR="0" lvl="5" algn="ctr">
              <a:lnSpc>
                <a:spcPct val="100000"/>
              </a:lnSpc>
              <a:spcBef>
                <a:spcPts val="300"/>
              </a:spcBef>
              <a:spcAft>
                <a:spcPts val="0"/>
              </a:spcAft>
              <a:buClr>
                <a:srgbClr val="2C5993"/>
              </a:buClr>
              <a:buSzPts val="1500"/>
              <a:buFont typeface="Arial"/>
              <a:buNone/>
              <a:defRPr sz="1500" b="0" i="0" u="none" strike="noStrike" cap="none">
                <a:solidFill>
                  <a:srgbClr val="2C5993"/>
                </a:solidFill>
                <a:latin typeface="Arial"/>
                <a:ea typeface="Arial"/>
                <a:cs typeface="Arial"/>
                <a:sym typeface="Arial"/>
              </a:defRPr>
            </a:lvl6pPr>
            <a:lvl7pPr marR="0" lvl="6" algn="ctr">
              <a:lnSpc>
                <a:spcPct val="100000"/>
              </a:lnSpc>
              <a:spcBef>
                <a:spcPts val="300"/>
              </a:spcBef>
              <a:spcAft>
                <a:spcPts val="0"/>
              </a:spcAft>
              <a:buClr>
                <a:srgbClr val="2C5993"/>
              </a:buClr>
              <a:buSzPts val="1500"/>
              <a:buFont typeface="Arial"/>
              <a:buNone/>
              <a:defRPr sz="1500" b="0" i="0" u="none" strike="noStrike" cap="none">
                <a:solidFill>
                  <a:srgbClr val="2C5993"/>
                </a:solidFill>
                <a:latin typeface="Arial"/>
                <a:ea typeface="Arial"/>
                <a:cs typeface="Arial"/>
                <a:sym typeface="Arial"/>
              </a:defRPr>
            </a:lvl7pPr>
            <a:lvl8pPr marR="0" lvl="7" algn="ctr">
              <a:lnSpc>
                <a:spcPct val="100000"/>
              </a:lnSpc>
              <a:spcBef>
                <a:spcPts val="300"/>
              </a:spcBef>
              <a:spcAft>
                <a:spcPts val="0"/>
              </a:spcAft>
              <a:buClr>
                <a:srgbClr val="2C5993"/>
              </a:buClr>
              <a:buSzPts val="1500"/>
              <a:buFont typeface="Arial"/>
              <a:buNone/>
              <a:defRPr sz="1500" b="0" i="0" u="none" strike="noStrike" cap="none">
                <a:solidFill>
                  <a:srgbClr val="2C5993"/>
                </a:solidFill>
                <a:latin typeface="Arial"/>
                <a:ea typeface="Arial"/>
                <a:cs typeface="Arial"/>
                <a:sym typeface="Arial"/>
              </a:defRPr>
            </a:lvl8pPr>
            <a:lvl9pPr marR="0" lvl="8" algn="ctr">
              <a:lnSpc>
                <a:spcPct val="100000"/>
              </a:lnSpc>
              <a:spcBef>
                <a:spcPts val="300"/>
              </a:spcBef>
              <a:spcAft>
                <a:spcPts val="0"/>
              </a:spcAft>
              <a:buClr>
                <a:srgbClr val="2C5993"/>
              </a:buClr>
              <a:buSzPts val="1500"/>
              <a:buFont typeface="Arial"/>
              <a:buNone/>
              <a:defRPr sz="1500" b="0" i="0" u="none" strike="noStrike" cap="none">
                <a:solidFill>
                  <a:srgbClr val="2C5993"/>
                </a:solidFill>
                <a:latin typeface="Arial"/>
                <a:ea typeface="Arial"/>
                <a:cs typeface="Arial"/>
                <a:sym typeface="Arial"/>
              </a:defRPr>
            </a:lvl9pPr>
          </a:lstStyle>
          <a:p>
            <a:endParaRPr/>
          </a:p>
        </p:txBody>
      </p:sp>
      <p:sp>
        <p:nvSpPr>
          <p:cNvPr id="63" name="Google Shape;63;p14"/>
          <p:cNvSpPr txBox="1">
            <a:spLocks noGrp="1"/>
          </p:cNvSpPr>
          <p:nvPr>
            <p:ph type="sldNum" idx="12"/>
          </p:nvPr>
        </p:nvSpPr>
        <p:spPr>
          <a:xfrm>
            <a:off x="8354500" y="4838436"/>
            <a:ext cx="575400" cy="305100"/>
          </a:xfrm>
          <a:prstGeom prst="rect">
            <a:avLst/>
          </a:prstGeom>
          <a:noFill/>
          <a:ln>
            <a:noFill/>
          </a:ln>
        </p:spPr>
        <p:txBody>
          <a:bodyPr spcFirstLastPara="1" wrap="square" lIns="68550" tIns="34275" rIns="68550" bIns="34275" anchor="ctr" anchorCtr="0">
            <a:noAutofit/>
          </a:bodyPr>
          <a:lstStyle>
            <a:lvl1pPr marL="0" marR="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 y="16"/>
            <a:ext cx="9144000" cy="627600"/>
          </a:xfrm>
          <a:prstGeom prst="rect">
            <a:avLst/>
          </a:prstGeom>
          <a:solidFill>
            <a:srgbClr val="1F497D"/>
          </a:solidFill>
          <a:ln>
            <a:noFill/>
          </a:ln>
        </p:spPr>
        <p:txBody>
          <a:bodyPr spcFirstLastPara="1" wrap="square" lIns="68525" tIns="34250" rIns="68525" bIns="34250" anchor="ctr"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533400" y="1028700"/>
            <a:ext cx="8077200" cy="35433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rategy">
  <p:cSld name="strategy">
    <p:spTree>
      <p:nvGrpSpPr>
        <p:cNvPr id="1" name="Shape 67"/>
        <p:cNvGrpSpPr/>
        <p:nvPr/>
      </p:nvGrpSpPr>
      <p:grpSpPr>
        <a:xfrm>
          <a:off x="0" y="0"/>
          <a:ext cx="0" cy="0"/>
          <a:chOff x="0" y="0"/>
          <a:chExt cx="0" cy="0"/>
        </a:xfrm>
      </p:grpSpPr>
      <p:grpSp>
        <p:nvGrpSpPr>
          <p:cNvPr id="68" name="Google Shape;68;p16"/>
          <p:cNvGrpSpPr/>
          <p:nvPr/>
        </p:nvGrpSpPr>
        <p:grpSpPr>
          <a:xfrm>
            <a:off x="0" y="1"/>
            <a:ext cx="9144000" cy="641925"/>
            <a:chOff x="0" y="0"/>
            <a:chExt cx="9144000" cy="855900"/>
          </a:xfrm>
        </p:grpSpPr>
        <p:sp>
          <p:nvSpPr>
            <p:cNvPr id="69" name="Google Shape;69;p16"/>
            <p:cNvSpPr/>
            <p:nvPr/>
          </p:nvSpPr>
          <p:spPr>
            <a:xfrm>
              <a:off x="0" y="0"/>
              <a:ext cx="9144000" cy="855900"/>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sp>
          <p:nvSpPr>
            <p:cNvPr id="70" name="Google Shape;70;p16"/>
            <p:cNvSpPr/>
            <p:nvPr/>
          </p:nvSpPr>
          <p:spPr>
            <a:xfrm>
              <a:off x="70896" y="0"/>
              <a:ext cx="2329500" cy="855900"/>
            </a:xfrm>
            <a:prstGeom prst="homePlate">
              <a:avLst>
                <a:gd name="adj" fmla="val 50000"/>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sp>
          <p:nvSpPr>
            <p:cNvPr id="71" name="Google Shape;71;p16"/>
            <p:cNvSpPr/>
            <p:nvPr/>
          </p:nvSpPr>
          <p:spPr>
            <a:xfrm>
              <a:off x="0" y="0"/>
              <a:ext cx="2329500" cy="855900"/>
            </a:xfrm>
            <a:prstGeom prst="homePlate">
              <a:avLst>
                <a:gd name="adj" fmla="val 50000"/>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grpSp>
      <p:sp>
        <p:nvSpPr>
          <p:cNvPr id="72" name="Google Shape;72;p16"/>
          <p:cNvSpPr txBox="1">
            <a:spLocks noGrp="1"/>
          </p:cNvSpPr>
          <p:nvPr>
            <p:ph type="title"/>
          </p:nvPr>
        </p:nvSpPr>
        <p:spPr>
          <a:xfrm>
            <a:off x="2304591" y="1"/>
            <a:ext cx="6839400" cy="642000"/>
          </a:xfrm>
          <a:prstGeom prst="rect">
            <a:avLst/>
          </a:prstGeom>
          <a:solidFill>
            <a:srgbClr val="1F497D"/>
          </a:solidFill>
          <a:ln>
            <a:noFill/>
          </a:ln>
        </p:spPr>
        <p:txBody>
          <a:bodyPr spcFirstLastPara="1" wrap="square" lIns="68525" tIns="34250" rIns="68525" bIns="34250" anchor="ctr" anchorCtr="0">
            <a:noAutofit/>
          </a:bodyPr>
          <a:lstStyle>
            <a:lvl1pPr lvl="0" algn="ctr">
              <a:lnSpc>
                <a:spcPct val="100000"/>
              </a:lnSpc>
              <a:spcBef>
                <a:spcPts val="0"/>
              </a:spcBef>
              <a:spcAft>
                <a:spcPts val="0"/>
              </a:spcAft>
              <a:buSzPts val="1100"/>
              <a:buNone/>
              <a:defRPr sz="2300">
                <a:solidFill>
                  <a:srgbClr val="FFFFFF"/>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6"/>
          <p:cNvSpPr/>
          <p:nvPr/>
        </p:nvSpPr>
        <p:spPr>
          <a:xfrm>
            <a:off x="0" y="61559"/>
            <a:ext cx="1910700" cy="537000"/>
          </a:xfrm>
          <a:prstGeom prst="rect">
            <a:avLst/>
          </a:prstGeom>
          <a:noFill/>
          <a:ln>
            <a:noFill/>
          </a:ln>
        </p:spPr>
        <p:txBody>
          <a:bodyPr spcFirstLastPara="1" wrap="square" lIns="68525" tIns="34250" rIns="68525" bIns="34250" anchor="ctr" anchorCtr="0">
            <a:noAutofit/>
          </a:bodyPr>
          <a:lstStyle/>
          <a:p>
            <a:pPr marL="0" marR="0" lvl="0" indent="0" algn="r" rtl="0">
              <a:lnSpc>
                <a:spcPct val="96190"/>
              </a:lnSpc>
              <a:spcBef>
                <a:spcPts val="0"/>
              </a:spcBef>
              <a:spcAft>
                <a:spcPts val="0"/>
              </a:spcAft>
              <a:buClr>
                <a:srgbClr val="FFFFFF"/>
              </a:buClr>
              <a:buSzPts val="1600"/>
              <a:buFont typeface="Libre Franklin"/>
              <a:buNone/>
            </a:pPr>
            <a:r>
              <a:rPr lang="en" sz="1600" dirty="0">
                <a:solidFill>
                  <a:srgbClr val="FFFFFF"/>
                </a:solidFill>
                <a:latin typeface="Libre Franklin"/>
                <a:ea typeface="Libre Franklin"/>
                <a:cs typeface="Libre Franklin"/>
                <a:sym typeface="Libre Franklin"/>
              </a:rPr>
              <a:t>plan for lab of the future</a:t>
            </a:r>
            <a:endParaRPr sz="1400" dirty="0">
              <a:solidFill>
                <a:schemeClr val="dk1"/>
              </a:solidFill>
              <a:latin typeface="Arial"/>
              <a:ea typeface="Arial"/>
              <a:cs typeface="Arial"/>
              <a:sym typeface="Arial"/>
            </a:endParaRPr>
          </a:p>
        </p:txBody>
      </p:sp>
      <p:sp>
        <p:nvSpPr>
          <p:cNvPr id="74" name="Google Shape;74;p16"/>
          <p:cNvSpPr txBox="1"/>
          <p:nvPr/>
        </p:nvSpPr>
        <p:spPr>
          <a:xfrm>
            <a:off x="4447714" y="4845851"/>
            <a:ext cx="627000" cy="284700"/>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Clr>
                <a:srgbClr val="FFFFFF"/>
              </a:buClr>
              <a:buSzPts val="1400"/>
              <a:buFont typeface="Libre Franklin"/>
              <a:buNone/>
            </a:pPr>
            <a:r>
              <a:rPr lang="en" sz="1400" b="1" dirty="0">
                <a:solidFill>
                  <a:srgbClr val="FFFFFF"/>
                </a:solidFill>
                <a:latin typeface="Libre Franklin"/>
                <a:ea typeface="Libre Franklin"/>
                <a:cs typeface="Libre Franklin"/>
                <a:sym typeface="Libre Franklin"/>
              </a:rPr>
              <a:t>Nucl</a:t>
            </a:r>
            <a:endParaRPr sz="1400" b="1" dirty="0">
              <a:solidFill>
                <a:srgbClr val="FFFFFF"/>
              </a:solidFill>
              <a:latin typeface="Libre Franklin"/>
              <a:ea typeface="Libre Franklin"/>
              <a:cs typeface="Libre Franklin"/>
              <a:sym typeface="Libre Frankli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ighlights and updates">
  <p:cSld name="highlights and updates">
    <p:spTree>
      <p:nvGrpSpPr>
        <p:cNvPr id="1" name="Shape 75"/>
        <p:cNvGrpSpPr/>
        <p:nvPr/>
      </p:nvGrpSpPr>
      <p:grpSpPr>
        <a:xfrm>
          <a:off x="0" y="0"/>
          <a:ext cx="0" cy="0"/>
          <a:chOff x="0" y="0"/>
          <a:chExt cx="0" cy="0"/>
        </a:xfrm>
      </p:grpSpPr>
      <p:grpSp>
        <p:nvGrpSpPr>
          <p:cNvPr id="76" name="Google Shape;76;p17"/>
          <p:cNvGrpSpPr/>
          <p:nvPr/>
        </p:nvGrpSpPr>
        <p:grpSpPr>
          <a:xfrm>
            <a:off x="0" y="1"/>
            <a:ext cx="9144000" cy="641925"/>
            <a:chOff x="0" y="0"/>
            <a:chExt cx="9144000" cy="855900"/>
          </a:xfrm>
        </p:grpSpPr>
        <p:sp>
          <p:nvSpPr>
            <p:cNvPr id="77" name="Google Shape;77;p17"/>
            <p:cNvSpPr/>
            <p:nvPr/>
          </p:nvSpPr>
          <p:spPr>
            <a:xfrm>
              <a:off x="0" y="0"/>
              <a:ext cx="9144000" cy="855900"/>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sp>
          <p:nvSpPr>
            <p:cNvPr id="78" name="Google Shape;78;p17"/>
            <p:cNvSpPr/>
            <p:nvPr/>
          </p:nvSpPr>
          <p:spPr>
            <a:xfrm>
              <a:off x="70896" y="0"/>
              <a:ext cx="2329500" cy="855900"/>
            </a:xfrm>
            <a:prstGeom prst="homePlate">
              <a:avLst>
                <a:gd name="adj" fmla="val 50000"/>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sp>
          <p:nvSpPr>
            <p:cNvPr id="79" name="Google Shape;79;p17"/>
            <p:cNvSpPr/>
            <p:nvPr/>
          </p:nvSpPr>
          <p:spPr>
            <a:xfrm>
              <a:off x="0" y="0"/>
              <a:ext cx="2329500" cy="855900"/>
            </a:xfrm>
            <a:prstGeom prst="homePlate">
              <a:avLst>
                <a:gd name="adj" fmla="val 50000"/>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grpSp>
      <p:sp>
        <p:nvSpPr>
          <p:cNvPr id="80" name="Google Shape;80;p17"/>
          <p:cNvSpPr txBox="1">
            <a:spLocks noGrp="1"/>
          </p:cNvSpPr>
          <p:nvPr>
            <p:ph type="title"/>
          </p:nvPr>
        </p:nvSpPr>
        <p:spPr>
          <a:xfrm>
            <a:off x="2304591" y="1"/>
            <a:ext cx="6839400" cy="642000"/>
          </a:xfrm>
          <a:prstGeom prst="rect">
            <a:avLst/>
          </a:prstGeom>
          <a:solidFill>
            <a:srgbClr val="1F497D"/>
          </a:solidFill>
          <a:ln>
            <a:noFill/>
          </a:ln>
        </p:spPr>
        <p:txBody>
          <a:bodyPr spcFirstLastPara="1" wrap="square" lIns="68525" tIns="34250" rIns="68525" bIns="34250" anchor="ctr" anchorCtr="0">
            <a:noAutofit/>
          </a:bodyPr>
          <a:lstStyle>
            <a:lvl1pPr lvl="0" algn="ctr">
              <a:lnSpc>
                <a:spcPct val="100000"/>
              </a:lnSpc>
              <a:spcBef>
                <a:spcPts val="0"/>
              </a:spcBef>
              <a:spcAft>
                <a:spcPts val="0"/>
              </a:spcAft>
              <a:buSzPts val="1100"/>
              <a:buNone/>
              <a:defRPr sz="2300">
                <a:solidFill>
                  <a:srgbClr val="FFFFFF"/>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17"/>
          <p:cNvSpPr/>
          <p:nvPr/>
        </p:nvSpPr>
        <p:spPr>
          <a:xfrm>
            <a:off x="0" y="179140"/>
            <a:ext cx="1910700" cy="302100"/>
          </a:xfrm>
          <a:prstGeom prst="rect">
            <a:avLst/>
          </a:prstGeom>
          <a:noFill/>
          <a:ln>
            <a:noFill/>
          </a:ln>
        </p:spPr>
        <p:txBody>
          <a:bodyPr spcFirstLastPara="1" wrap="square" lIns="68525" tIns="34250" rIns="68525" bIns="34250" anchor="ctr" anchorCtr="0">
            <a:noAutofit/>
          </a:bodyPr>
          <a:lstStyle/>
          <a:p>
            <a:pPr marL="0" marR="0" lvl="0" indent="0" algn="r" rtl="0">
              <a:lnSpc>
                <a:spcPct val="96190"/>
              </a:lnSpc>
              <a:spcBef>
                <a:spcPts val="0"/>
              </a:spcBef>
              <a:spcAft>
                <a:spcPts val="0"/>
              </a:spcAft>
              <a:buClr>
                <a:srgbClr val="FFFFFF"/>
              </a:buClr>
              <a:buSzPts val="1600"/>
              <a:buFont typeface="Libre Franklin"/>
              <a:buNone/>
            </a:pPr>
            <a:r>
              <a:rPr lang="en" sz="1600" dirty="0">
                <a:solidFill>
                  <a:srgbClr val="FFFFFF"/>
                </a:solidFill>
                <a:latin typeface="Libre Franklin"/>
                <a:ea typeface="Libre Franklin"/>
                <a:cs typeface="Libre Franklin"/>
                <a:sym typeface="Libre Franklin"/>
              </a:rPr>
              <a:t>Highlights &amp; Updates</a:t>
            </a:r>
            <a:endParaRPr sz="1400" dirty="0">
              <a:solidFill>
                <a:schemeClr val="dk1"/>
              </a:solidFill>
              <a:latin typeface="Arial"/>
              <a:ea typeface="Arial"/>
              <a:cs typeface="Arial"/>
              <a:sym typeface="Arial"/>
            </a:endParaRPr>
          </a:p>
        </p:txBody>
      </p:sp>
      <p:sp>
        <p:nvSpPr>
          <p:cNvPr id="82" name="Google Shape;82;p17"/>
          <p:cNvSpPr txBox="1"/>
          <p:nvPr/>
        </p:nvSpPr>
        <p:spPr>
          <a:xfrm>
            <a:off x="4447718" y="4845851"/>
            <a:ext cx="951000" cy="284700"/>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Clr>
                <a:srgbClr val="FFFFFF"/>
              </a:buClr>
              <a:buSzPts val="1400"/>
              <a:buFont typeface="Libre Franklin"/>
              <a:buNone/>
            </a:pPr>
            <a:r>
              <a:rPr lang="en" sz="1400" b="1" dirty="0">
                <a:solidFill>
                  <a:srgbClr val="FFFFFF"/>
                </a:solidFill>
                <a:latin typeface="Libre Franklin"/>
                <a:ea typeface="Libre Franklin"/>
                <a:cs typeface="Libre Franklin"/>
                <a:sym typeface="Libre Franklin"/>
              </a:rPr>
              <a:t>Nuclear</a:t>
            </a:r>
            <a:endParaRPr sz="1400" dirty="0">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xtend Scales">
  <p:cSld name="Extend Scales">
    <p:spTree>
      <p:nvGrpSpPr>
        <p:cNvPr id="1" name="Shape 83"/>
        <p:cNvGrpSpPr/>
        <p:nvPr/>
      </p:nvGrpSpPr>
      <p:grpSpPr>
        <a:xfrm>
          <a:off x="0" y="0"/>
          <a:ext cx="0" cy="0"/>
          <a:chOff x="0" y="0"/>
          <a:chExt cx="0" cy="0"/>
        </a:xfrm>
      </p:grpSpPr>
      <p:grpSp>
        <p:nvGrpSpPr>
          <p:cNvPr id="84" name="Google Shape;84;p18"/>
          <p:cNvGrpSpPr/>
          <p:nvPr/>
        </p:nvGrpSpPr>
        <p:grpSpPr>
          <a:xfrm>
            <a:off x="0" y="1"/>
            <a:ext cx="9144000" cy="641925"/>
            <a:chOff x="0" y="0"/>
            <a:chExt cx="9144000" cy="855900"/>
          </a:xfrm>
        </p:grpSpPr>
        <p:sp>
          <p:nvSpPr>
            <p:cNvPr id="85" name="Google Shape;85;p18"/>
            <p:cNvSpPr/>
            <p:nvPr/>
          </p:nvSpPr>
          <p:spPr>
            <a:xfrm>
              <a:off x="0" y="0"/>
              <a:ext cx="9144000" cy="855900"/>
            </a:xfrm>
            <a:prstGeom prst="rect">
              <a:avLst/>
            </a:prstGeom>
            <a:solidFill>
              <a:schemeClr val="accent1"/>
            </a:solidFill>
            <a:ln>
              <a:noFill/>
            </a:ln>
            <a:effectLst>
              <a:outerShdw blurRad="50800" dist="38100" dir="5400000" algn="t" rotWithShape="0">
                <a:srgbClr val="000000">
                  <a:alpha val="40000"/>
                </a:srgbClr>
              </a:outerShdw>
            </a:effectLst>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sp>
          <p:nvSpPr>
            <p:cNvPr id="86" name="Google Shape;86;p18"/>
            <p:cNvSpPr/>
            <p:nvPr/>
          </p:nvSpPr>
          <p:spPr>
            <a:xfrm>
              <a:off x="70896" y="0"/>
              <a:ext cx="2329500" cy="855900"/>
            </a:xfrm>
            <a:prstGeom prst="homePlate">
              <a:avLst>
                <a:gd name="adj" fmla="val 50000"/>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sp>
          <p:nvSpPr>
            <p:cNvPr id="87" name="Google Shape;87;p18"/>
            <p:cNvSpPr/>
            <p:nvPr/>
          </p:nvSpPr>
          <p:spPr>
            <a:xfrm>
              <a:off x="0" y="0"/>
              <a:ext cx="2329500" cy="855900"/>
            </a:xfrm>
            <a:prstGeom prst="homePlate">
              <a:avLst>
                <a:gd name="adj" fmla="val 50000"/>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1800"/>
                <a:buFont typeface="Arial"/>
                <a:buNone/>
              </a:pPr>
              <a:endParaRPr sz="1800" dirty="0">
                <a:solidFill>
                  <a:srgbClr val="000000"/>
                </a:solidFill>
                <a:latin typeface="Arial"/>
                <a:ea typeface="Arial"/>
                <a:cs typeface="Arial"/>
                <a:sym typeface="Arial"/>
              </a:endParaRPr>
            </a:p>
          </p:txBody>
        </p:sp>
      </p:grpSp>
      <p:sp>
        <p:nvSpPr>
          <p:cNvPr id="88" name="Google Shape;88;p18"/>
          <p:cNvSpPr txBox="1">
            <a:spLocks noGrp="1"/>
          </p:cNvSpPr>
          <p:nvPr>
            <p:ph type="title"/>
          </p:nvPr>
        </p:nvSpPr>
        <p:spPr>
          <a:xfrm>
            <a:off x="2304591" y="1"/>
            <a:ext cx="6839400" cy="642000"/>
          </a:xfrm>
          <a:prstGeom prst="rect">
            <a:avLst/>
          </a:prstGeom>
          <a:solidFill>
            <a:srgbClr val="1F497D"/>
          </a:solidFill>
          <a:ln>
            <a:noFill/>
          </a:ln>
        </p:spPr>
        <p:txBody>
          <a:bodyPr spcFirstLastPara="1" wrap="square" lIns="68525" tIns="34250" rIns="68525" bIns="34250" anchor="ctr" anchorCtr="0">
            <a:noAutofit/>
          </a:bodyPr>
          <a:lstStyle>
            <a:lvl1pPr lvl="0" algn="ctr">
              <a:lnSpc>
                <a:spcPct val="100000"/>
              </a:lnSpc>
              <a:spcBef>
                <a:spcPts val="0"/>
              </a:spcBef>
              <a:spcAft>
                <a:spcPts val="0"/>
              </a:spcAft>
              <a:buSzPts val="1100"/>
              <a:buNone/>
              <a:defRPr sz="2300">
                <a:solidFill>
                  <a:srgbClr val="FFFFFF"/>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18"/>
          <p:cNvSpPr/>
          <p:nvPr/>
        </p:nvSpPr>
        <p:spPr>
          <a:xfrm>
            <a:off x="0" y="62813"/>
            <a:ext cx="1910700" cy="534600"/>
          </a:xfrm>
          <a:prstGeom prst="rect">
            <a:avLst/>
          </a:prstGeom>
          <a:noFill/>
          <a:ln>
            <a:noFill/>
          </a:ln>
        </p:spPr>
        <p:txBody>
          <a:bodyPr spcFirstLastPara="1" wrap="square" lIns="68525" tIns="34250" rIns="68525" bIns="34250" anchor="ctr" anchorCtr="0">
            <a:noAutofit/>
          </a:bodyPr>
          <a:lstStyle/>
          <a:p>
            <a:pPr marL="0" marR="0" lvl="0" indent="0" algn="r" rtl="0">
              <a:lnSpc>
                <a:spcPct val="96190"/>
              </a:lnSpc>
              <a:spcBef>
                <a:spcPts val="0"/>
              </a:spcBef>
              <a:spcAft>
                <a:spcPts val="0"/>
              </a:spcAft>
              <a:buClr>
                <a:srgbClr val="FFFFFF"/>
              </a:buClr>
              <a:buSzPts val="1600"/>
              <a:buFont typeface="Libre Franklin"/>
              <a:buNone/>
            </a:pPr>
            <a:r>
              <a:rPr lang="en" sz="1600" dirty="0">
                <a:solidFill>
                  <a:srgbClr val="FFFFFF"/>
                </a:solidFill>
                <a:latin typeface="Libre Franklin"/>
                <a:ea typeface="Libre Franklin"/>
                <a:cs typeface="Libre Franklin"/>
                <a:sym typeface="Libre Franklin"/>
              </a:rPr>
              <a:t>grand challenge science</a:t>
            </a:r>
            <a:endParaRPr sz="1400" dirty="0">
              <a:solidFill>
                <a:schemeClr val="dk1"/>
              </a:solidFill>
              <a:latin typeface="Arial"/>
              <a:ea typeface="Arial"/>
              <a:cs typeface="Arial"/>
              <a:sym typeface="Arial"/>
            </a:endParaRPr>
          </a:p>
        </p:txBody>
      </p:sp>
      <p:sp>
        <p:nvSpPr>
          <p:cNvPr id="90" name="Google Shape;90;p18"/>
          <p:cNvSpPr txBox="1"/>
          <p:nvPr/>
        </p:nvSpPr>
        <p:spPr>
          <a:xfrm>
            <a:off x="4447718" y="4845851"/>
            <a:ext cx="951000" cy="284700"/>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Clr>
                <a:srgbClr val="FFFFFF"/>
              </a:buClr>
              <a:buSzPts val="1400"/>
              <a:buFont typeface="Libre Franklin"/>
              <a:buNone/>
            </a:pPr>
            <a:r>
              <a:rPr lang="en" sz="1400" b="1" dirty="0">
                <a:solidFill>
                  <a:srgbClr val="FFFFFF"/>
                </a:solidFill>
                <a:latin typeface="Libre Franklin"/>
                <a:ea typeface="Libre Franklin"/>
                <a:cs typeface="Libre Franklin"/>
                <a:sym typeface="Libre Franklin"/>
              </a:rPr>
              <a:t>Nuclear</a:t>
            </a:r>
            <a:endParaRPr sz="1400" dirty="0">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3 Photos &amp; Bullets" type="tx">
  <p:cSld name="TITLE_AND_BODY">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9"/>
          <p:cNvSpPr/>
          <p:nvPr/>
        </p:nvSpPr>
        <p:spPr>
          <a:xfrm>
            <a:off x="303609" y="227707"/>
            <a:ext cx="8536800" cy="4688100"/>
          </a:xfrm>
          <a:custGeom>
            <a:avLst/>
            <a:gdLst/>
            <a:ahLst/>
            <a:cxnLst/>
            <a:rect l="l" t="t" r="r" b="b"/>
            <a:pathLst>
              <a:path w="120000" h="120000" extrusionOk="0">
                <a:moveTo>
                  <a:pt x="18316" y="0"/>
                </a:moveTo>
                <a:lnTo>
                  <a:pt x="120000" y="0"/>
                </a:lnTo>
                <a:cubicBezTo>
                  <a:pt x="120000" y="0"/>
                  <a:pt x="120000" y="86238"/>
                  <a:pt x="120000" y="94583"/>
                </a:cubicBezTo>
                <a:cubicBezTo>
                  <a:pt x="120000" y="107355"/>
                  <a:pt x="111916" y="120000"/>
                  <a:pt x="101805" y="120000"/>
                </a:cubicBezTo>
                <a:cubicBezTo>
                  <a:pt x="94250" y="120000"/>
                  <a:pt x="0" y="120000"/>
                  <a:pt x="0" y="120000"/>
                </a:cubicBezTo>
                <a:cubicBezTo>
                  <a:pt x="0" y="120000"/>
                  <a:pt x="0" y="30350"/>
                  <a:pt x="0" y="25416"/>
                </a:cubicBezTo>
                <a:cubicBezTo>
                  <a:pt x="0" y="11000"/>
                  <a:pt x="8388" y="0"/>
                  <a:pt x="18316" y="0"/>
                </a:cubicBezTo>
                <a:close/>
              </a:path>
            </a:pathLst>
          </a:custGeom>
          <a:gradFill>
            <a:gsLst>
              <a:gs pos="0">
                <a:srgbClr val="6AC4E4"/>
              </a:gs>
              <a:gs pos="100000">
                <a:srgbClr val="1D8FBF"/>
              </a:gs>
            </a:gsLst>
            <a:lin ang="5400012" scaled="0"/>
          </a:gradFill>
          <a:ln w="76200" cap="flat" cmpd="sng">
            <a:solidFill>
              <a:srgbClr val="FFFFFE"/>
            </a:solidFill>
            <a:prstDash val="solid"/>
            <a:miter lim="400000"/>
            <a:headEnd type="none" w="sm" len="sm"/>
            <a:tailEnd type="none" w="sm" len="sm"/>
          </a:ln>
          <a:effectLst>
            <a:outerShdw blurRad="165100" dist="76200" dir="2700000" rotWithShape="0">
              <a:srgbClr val="040D3C">
                <a:alpha val="34510"/>
              </a:srgbClr>
            </a:outerShdw>
          </a:effectLst>
        </p:spPr>
        <p:txBody>
          <a:bodyPr spcFirstLastPara="1" wrap="square" lIns="33475" tIns="33475" rIns="33475" bIns="33475" anchor="ctr" anchorCtr="0">
            <a:noAutofit/>
          </a:bodyPr>
          <a:lstStyle/>
          <a:p>
            <a:pPr marL="0" marR="0" lvl="0" indent="0" algn="ctr" rtl="0">
              <a:spcBef>
                <a:spcPts val="0"/>
              </a:spcBef>
              <a:spcAft>
                <a:spcPts val="0"/>
              </a:spcAft>
              <a:buClr>
                <a:schemeClr val="dk1"/>
              </a:buClr>
              <a:buSzPts val="600"/>
              <a:buFont typeface="Helvetica Neue Light"/>
              <a:buNone/>
            </a:pPr>
            <a:endParaRPr sz="600" dirty="0">
              <a:solidFill>
                <a:schemeClr val="dk1"/>
              </a:solidFill>
              <a:latin typeface="Helvetica Neue"/>
              <a:ea typeface="Helvetica Neue"/>
              <a:cs typeface="Helvetica Neue"/>
              <a:sym typeface="Helvetica Neue"/>
            </a:endParaRPr>
          </a:p>
        </p:txBody>
      </p:sp>
      <p:sp>
        <p:nvSpPr>
          <p:cNvPr id="93" name="Google Shape;93;p19"/>
          <p:cNvSpPr/>
          <p:nvPr/>
        </p:nvSpPr>
        <p:spPr>
          <a:xfrm>
            <a:off x="303609" y="227707"/>
            <a:ext cx="8536800" cy="1259100"/>
          </a:xfrm>
          <a:custGeom>
            <a:avLst/>
            <a:gdLst/>
            <a:ahLst/>
            <a:cxnLst/>
            <a:rect l="l" t="t" r="r" b="b"/>
            <a:pathLst>
              <a:path w="120000" h="120000" extrusionOk="0">
                <a:moveTo>
                  <a:pt x="18316" y="0"/>
                </a:moveTo>
                <a:lnTo>
                  <a:pt x="120000" y="0"/>
                </a:lnTo>
                <a:lnTo>
                  <a:pt x="120000" y="120000"/>
                </a:lnTo>
                <a:lnTo>
                  <a:pt x="0" y="119377"/>
                </a:lnTo>
                <a:cubicBezTo>
                  <a:pt x="0" y="119377"/>
                  <a:pt x="0" y="113005"/>
                  <a:pt x="0" y="94638"/>
                </a:cubicBezTo>
                <a:cubicBezTo>
                  <a:pt x="0" y="40966"/>
                  <a:pt x="8388" y="0"/>
                  <a:pt x="18316" y="0"/>
                </a:cubicBezTo>
                <a:close/>
              </a:path>
            </a:pathLst>
          </a:custGeom>
          <a:gradFill>
            <a:gsLst>
              <a:gs pos="0">
                <a:srgbClr val="00A9DC"/>
              </a:gs>
              <a:gs pos="100000">
                <a:srgbClr val="246AAC"/>
              </a:gs>
            </a:gsLst>
            <a:lin ang="5400012" scaled="0"/>
          </a:gradFill>
          <a:ln w="76200" cap="flat" cmpd="sng">
            <a:solidFill>
              <a:srgbClr val="FFFFFE"/>
            </a:solidFill>
            <a:prstDash val="solid"/>
            <a:miter lim="400000"/>
            <a:headEnd type="none" w="sm" len="sm"/>
            <a:tailEnd type="none" w="sm" len="sm"/>
          </a:ln>
        </p:spPr>
        <p:txBody>
          <a:bodyPr spcFirstLastPara="1" wrap="square" lIns="33475" tIns="33475" rIns="33475" bIns="33475" anchor="ctr" anchorCtr="0">
            <a:noAutofit/>
          </a:bodyPr>
          <a:lstStyle/>
          <a:p>
            <a:pPr marL="0" marR="0" lvl="0" indent="0" algn="ctr" rtl="0">
              <a:spcBef>
                <a:spcPts val="0"/>
              </a:spcBef>
              <a:spcAft>
                <a:spcPts val="0"/>
              </a:spcAft>
              <a:buClr>
                <a:schemeClr val="dk1"/>
              </a:buClr>
              <a:buSzPts val="600"/>
              <a:buFont typeface="Helvetica Neue Light"/>
              <a:buNone/>
            </a:pPr>
            <a:endParaRPr sz="600" dirty="0">
              <a:solidFill>
                <a:schemeClr val="dk1"/>
              </a:solidFill>
              <a:latin typeface="Helvetica Neue"/>
              <a:ea typeface="Helvetica Neue"/>
              <a:cs typeface="Helvetica Neue"/>
              <a:sym typeface="Helvetica Neue"/>
            </a:endParaRPr>
          </a:p>
        </p:txBody>
      </p:sp>
      <p:pic>
        <p:nvPicPr>
          <p:cNvPr id="94" name="Google Shape;94;p19" descr="image.png"/>
          <p:cNvPicPr preferRelativeResize="0"/>
          <p:nvPr/>
        </p:nvPicPr>
        <p:blipFill rotWithShape="1">
          <a:blip r:embed="rId3">
            <a:alphaModFix/>
          </a:blip>
          <a:srcRect/>
          <a:stretch/>
        </p:blipFill>
        <p:spPr>
          <a:xfrm>
            <a:off x="7777763" y="287991"/>
            <a:ext cx="1026915" cy="547366"/>
          </a:xfrm>
          <a:prstGeom prst="rect">
            <a:avLst/>
          </a:prstGeom>
          <a:noFill/>
          <a:ln>
            <a:noFill/>
          </a:ln>
        </p:spPr>
      </p:pic>
      <p:sp>
        <p:nvSpPr>
          <p:cNvPr id="95" name="Google Shape;95;p19"/>
          <p:cNvSpPr>
            <a:spLocks noGrp="1"/>
          </p:cNvSpPr>
          <p:nvPr>
            <p:ph type="pic" idx="2"/>
          </p:nvPr>
        </p:nvSpPr>
        <p:spPr>
          <a:xfrm>
            <a:off x="5991820" y="1486794"/>
            <a:ext cx="2848500" cy="2176800"/>
          </a:xfrm>
          <a:prstGeom prst="rect">
            <a:avLst/>
          </a:prstGeom>
          <a:noFill/>
          <a:ln w="76200" cap="flat" cmpd="sng">
            <a:solidFill>
              <a:srgbClr val="FFFFFF"/>
            </a:solidFill>
            <a:prstDash val="solid"/>
            <a:round/>
            <a:headEnd type="none" w="sm" len="sm"/>
            <a:tailEnd type="none" w="sm" len="sm"/>
          </a:ln>
        </p:spPr>
      </p:sp>
      <p:sp>
        <p:nvSpPr>
          <p:cNvPr id="96" name="Google Shape;96;p19"/>
          <p:cNvSpPr>
            <a:spLocks noGrp="1"/>
          </p:cNvSpPr>
          <p:nvPr>
            <p:ph type="pic" idx="3"/>
          </p:nvPr>
        </p:nvSpPr>
        <p:spPr>
          <a:xfrm>
            <a:off x="3143250" y="1486794"/>
            <a:ext cx="2848500" cy="2176800"/>
          </a:xfrm>
          <a:prstGeom prst="rect">
            <a:avLst/>
          </a:prstGeom>
          <a:noFill/>
          <a:ln w="76200" cap="flat" cmpd="sng">
            <a:solidFill>
              <a:srgbClr val="FFFFFF"/>
            </a:solidFill>
            <a:prstDash val="solid"/>
            <a:round/>
            <a:headEnd type="none" w="sm" len="sm"/>
            <a:tailEnd type="none" w="sm" len="sm"/>
          </a:ln>
        </p:spPr>
      </p:sp>
      <p:sp>
        <p:nvSpPr>
          <p:cNvPr id="97" name="Google Shape;97;p19"/>
          <p:cNvSpPr>
            <a:spLocks noGrp="1"/>
          </p:cNvSpPr>
          <p:nvPr>
            <p:ph type="pic" idx="4"/>
          </p:nvPr>
        </p:nvSpPr>
        <p:spPr>
          <a:xfrm>
            <a:off x="303609" y="1486794"/>
            <a:ext cx="2839500" cy="2176800"/>
          </a:xfrm>
          <a:prstGeom prst="rect">
            <a:avLst/>
          </a:prstGeom>
          <a:noFill/>
          <a:ln w="76200" cap="flat" cmpd="sng">
            <a:solidFill>
              <a:srgbClr val="FFFFFF"/>
            </a:solidFill>
            <a:prstDash val="solid"/>
            <a:round/>
            <a:headEnd type="none" w="sm" len="sm"/>
            <a:tailEnd type="none" w="sm" len="sm"/>
          </a:ln>
        </p:spPr>
      </p:sp>
      <p:sp>
        <p:nvSpPr>
          <p:cNvPr id="98" name="Google Shape;98;p19"/>
          <p:cNvSpPr txBox="1">
            <a:spLocks noGrp="1"/>
          </p:cNvSpPr>
          <p:nvPr>
            <p:ph type="title"/>
          </p:nvPr>
        </p:nvSpPr>
        <p:spPr>
          <a:xfrm>
            <a:off x="1009056" y="508992"/>
            <a:ext cx="7125900" cy="857400"/>
          </a:xfrm>
          <a:prstGeom prst="rect">
            <a:avLst/>
          </a:prstGeom>
          <a:noFill/>
          <a:ln>
            <a:noFill/>
          </a:ln>
        </p:spPr>
        <p:txBody>
          <a:bodyPr spcFirstLastPara="1" wrap="square" lIns="48200" tIns="48200" rIns="48200" bIns="48200" anchor="b" anchorCtr="0">
            <a:noAutofit/>
          </a:bodyPr>
          <a:lstStyle>
            <a:lvl1pPr marR="0" lvl="0" algn="l">
              <a:lnSpc>
                <a:spcPct val="100000"/>
              </a:lnSpc>
              <a:spcBef>
                <a:spcPts val="0"/>
              </a:spcBef>
              <a:spcAft>
                <a:spcPts val="0"/>
              </a:spcAft>
              <a:buClr>
                <a:srgbClr val="FFFFFF"/>
              </a:buClr>
              <a:buSzPts val="3400"/>
              <a:buFont typeface="Helvetica Neue Light"/>
              <a:buNone/>
              <a:defRPr sz="3400" b="0" i="0" u="none" strike="noStrike" cap="none">
                <a:solidFill>
                  <a:srgbClr val="FFFFFF"/>
                </a:solidFill>
                <a:latin typeface="Helvetica Neue Light"/>
                <a:ea typeface="Helvetica Neue Light"/>
                <a:cs typeface="Helvetica Neue Light"/>
                <a:sym typeface="Helvetica Neue Light"/>
              </a:defRPr>
            </a:lvl1pPr>
            <a:lvl2pPr marR="25400" lvl="1" algn="ctr">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25400" lvl="2" algn="ctr">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25400" lvl="3" algn="ctr">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25400" lvl="4" algn="ctr">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25400" lvl="5" algn="ctr">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25400" lvl="6" algn="ctr">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25400" lvl="7" algn="ctr">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25400" lvl="8" algn="ctr">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99" name="Google Shape;99;p19"/>
          <p:cNvSpPr txBox="1">
            <a:spLocks noGrp="1"/>
          </p:cNvSpPr>
          <p:nvPr>
            <p:ph type="body" idx="1"/>
          </p:nvPr>
        </p:nvSpPr>
        <p:spPr>
          <a:xfrm>
            <a:off x="1009056" y="3884414"/>
            <a:ext cx="7125900" cy="750300"/>
          </a:xfrm>
          <a:prstGeom prst="rect">
            <a:avLst/>
          </a:prstGeom>
          <a:noFill/>
          <a:ln>
            <a:noFill/>
          </a:ln>
        </p:spPr>
        <p:txBody>
          <a:bodyPr spcFirstLastPara="1" wrap="square" lIns="48200" tIns="48200" rIns="48200" bIns="48200" anchor="ctr" anchorCtr="0">
            <a:noAutofit/>
          </a:bodyPr>
          <a:lstStyle>
            <a:lvl1pPr marL="457200" marR="0" lvl="0" indent="-323850" algn="l">
              <a:lnSpc>
                <a:spcPct val="120000"/>
              </a:lnSpc>
              <a:spcBef>
                <a:spcPts val="1500"/>
              </a:spcBef>
              <a:spcAft>
                <a:spcPts val="0"/>
              </a:spcAft>
              <a:buClr>
                <a:srgbClr val="FFFFFF"/>
              </a:buClr>
              <a:buSzPts val="1500"/>
              <a:buFont typeface="Arial"/>
              <a:buChar char="•"/>
              <a:defRPr sz="1500" b="0" i="0" u="none" strike="noStrike" cap="none">
                <a:solidFill>
                  <a:srgbClr val="FFFFFF"/>
                </a:solidFill>
                <a:latin typeface="Helvetica Neue"/>
                <a:ea typeface="Helvetica Neue"/>
                <a:cs typeface="Helvetica Neue"/>
                <a:sym typeface="Helvetica Neue"/>
              </a:defRPr>
            </a:lvl1pPr>
            <a:lvl2pPr marL="914400" marR="0" lvl="1" indent="-349250" algn="l">
              <a:lnSpc>
                <a:spcPct val="120000"/>
              </a:lnSpc>
              <a:spcBef>
                <a:spcPts val="1500"/>
              </a:spcBef>
              <a:spcAft>
                <a:spcPts val="0"/>
              </a:spcAft>
              <a:buClr>
                <a:srgbClr val="FFFFFF"/>
              </a:buClr>
              <a:buSzPts val="1900"/>
              <a:buFont typeface="Arial"/>
              <a:buChar char="•"/>
              <a:defRPr sz="1500" b="0" i="0" u="none" strike="noStrike" cap="none">
                <a:solidFill>
                  <a:srgbClr val="FFFFFF"/>
                </a:solidFill>
                <a:latin typeface="Helvetica Neue"/>
                <a:ea typeface="Helvetica Neue"/>
                <a:cs typeface="Helvetica Neue"/>
                <a:sym typeface="Helvetica Neue"/>
              </a:defRPr>
            </a:lvl2pPr>
            <a:lvl3pPr marL="1371600" marR="0" lvl="2" indent="-323850" algn="l">
              <a:lnSpc>
                <a:spcPct val="120000"/>
              </a:lnSpc>
              <a:spcBef>
                <a:spcPts val="1500"/>
              </a:spcBef>
              <a:spcAft>
                <a:spcPts val="0"/>
              </a:spcAft>
              <a:buClr>
                <a:srgbClr val="FFFFFF"/>
              </a:buClr>
              <a:buSzPts val="1500"/>
              <a:buFont typeface="Arial"/>
              <a:buChar char="•"/>
              <a:defRPr sz="1500" b="0" i="0" u="none" strike="noStrike" cap="none">
                <a:solidFill>
                  <a:srgbClr val="FFFFFF"/>
                </a:solidFill>
                <a:latin typeface="Helvetica Neue"/>
                <a:ea typeface="Helvetica Neue"/>
                <a:cs typeface="Helvetica Neue"/>
                <a:sym typeface="Helvetica Neue"/>
              </a:defRPr>
            </a:lvl3pPr>
            <a:lvl4pPr marL="1828800" marR="0" lvl="3" indent="-323850" algn="l">
              <a:lnSpc>
                <a:spcPct val="120000"/>
              </a:lnSpc>
              <a:spcBef>
                <a:spcPts val="1500"/>
              </a:spcBef>
              <a:spcAft>
                <a:spcPts val="0"/>
              </a:spcAft>
              <a:buClr>
                <a:srgbClr val="FFFFFF"/>
              </a:buClr>
              <a:buSzPts val="1500"/>
              <a:buFont typeface="Arial"/>
              <a:buChar char="•"/>
              <a:defRPr sz="1500" b="0" i="0" u="none" strike="noStrike" cap="none">
                <a:solidFill>
                  <a:srgbClr val="FFFFFF"/>
                </a:solidFill>
                <a:latin typeface="Helvetica Neue"/>
                <a:ea typeface="Helvetica Neue"/>
                <a:cs typeface="Helvetica Neue"/>
                <a:sym typeface="Helvetica Neue"/>
              </a:defRPr>
            </a:lvl4pPr>
            <a:lvl5pPr marL="2286000" marR="0" lvl="4" indent="-323850" algn="l">
              <a:lnSpc>
                <a:spcPct val="120000"/>
              </a:lnSpc>
              <a:spcBef>
                <a:spcPts val="1500"/>
              </a:spcBef>
              <a:spcAft>
                <a:spcPts val="0"/>
              </a:spcAft>
              <a:buClr>
                <a:srgbClr val="FFFFFF"/>
              </a:buClr>
              <a:buSzPts val="1500"/>
              <a:buFont typeface="Arial"/>
              <a:buChar char="•"/>
              <a:defRPr sz="1500" b="0" i="0" u="none" strike="noStrike" cap="none">
                <a:solidFill>
                  <a:srgbClr val="FFFFFF"/>
                </a:solidFill>
                <a:latin typeface="Helvetica Neue"/>
                <a:ea typeface="Helvetica Neue"/>
                <a:cs typeface="Helvetica Neue"/>
                <a:sym typeface="Helvetica Neue"/>
              </a:defRPr>
            </a:lvl5pPr>
            <a:lvl6pPr marL="2743200" marR="25400" lvl="5" indent="-374650" algn="l">
              <a:lnSpc>
                <a:spcPct val="100000"/>
              </a:lnSpc>
              <a:spcBef>
                <a:spcPts val="600"/>
              </a:spcBef>
              <a:spcAft>
                <a:spcPts val="0"/>
              </a:spcAft>
              <a:buClr>
                <a:srgbClr val="000000"/>
              </a:buClr>
              <a:buSzPts val="2300"/>
              <a:buFont typeface="Arial"/>
              <a:buChar char="•"/>
              <a:defRPr sz="2300" b="0" i="0" u="none" strike="noStrike" cap="none">
                <a:solidFill>
                  <a:srgbClr val="000000"/>
                </a:solidFill>
                <a:latin typeface="Calibri"/>
                <a:ea typeface="Calibri"/>
                <a:cs typeface="Calibri"/>
                <a:sym typeface="Calibri"/>
              </a:defRPr>
            </a:lvl6pPr>
            <a:lvl7pPr marL="3200400" marR="25400" lvl="6" indent="-374650" algn="l">
              <a:lnSpc>
                <a:spcPct val="100000"/>
              </a:lnSpc>
              <a:spcBef>
                <a:spcPts val="600"/>
              </a:spcBef>
              <a:spcAft>
                <a:spcPts val="0"/>
              </a:spcAft>
              <a:buClr>
                <a:srgbClr val="000000"/>
              </a:buClr>
              <a:buSzPts val="2300"/>
              <a:buFont typeface="Arial"/>
              <a:buChar char="•"/>
              <a:defRPr sz="2300" b="0" i="0" u="none" strike="noStrike" cap="none">
                <a:solidFill>
                  <a:srgbClr val="000000"/>
                </a:solidFill>
                <a:latin typeface="Calibri"/>
                <a:ea typeface="Calibri"/>
                <a:cs typeface="Calibri"/>
                <a:sym typeface="Calibri"/>
              </a:defRPr>
            </a:lvl7pPr>
            <a:lvl8pPr marL="3657600" marR="25400" lvl="7" indent="-374650" algn="l">
              <a:lnSpc>
                <a:spcPct val="100000"/>
              </a:lnSpc>
              <a:spcBef>
                <a:spcPts val="600"/>
              </a:spcBef>
              <a:spcAft>
                <a:spcPts val="0"/>
              </a:spcAft>
              <a:buClr>
                <a:srgbClr val="000000"/>
              </a:buClr>
              <a:buSzPts val="2300"/>
              <a:buFont typeface="Arial"/>
              <a:buChar char="•"/>
              <a:defRPr sz="2300" b="0" i="0" u="none" strike="noStrike" cap="none">
                <a:solidFill>
                  <a:srgbClr val="000000"/>
                </a:solidFill>
                <a:latin typeface="Calibri"/>
                <a:ea typeface="Calibri"/>
                <a:cs typeface="Calibri"/>
                <a:sym typeface="Calibri"/>
              </a:defRPr>
            </a:lvl8pPr>
            <a:lvl9pPr marL="4114800" marR="25400" lvl="8" indent="-374650" algn="l">
              <a:lnSpc>
                <a:spcPct val="100000"/>
              </a:lnSpc>
              <a:spcBef>
                <a:spcPts val="600"/>
              </a:spcBef>
              <a:spcAft>
                <a:spcPts val="0"/>
              </a:spcAft>
              <a:buClr>
                <a:srgbClr val="000000"/>
              </a:buClr>
              <a:buSzPts val="2300"/>
              <a:buFont typeface="Arial"/>
              <a:buChar char="•"/>
              <a:defRPr sz="2300" b="0" i="0" u="none" strike="noStrike" cap="none">
                <a:solidFill>
                  <a:srgbClr val="000000"/>
                </a:solidFill>
                <a:latin typeface="Calibri"/>
                <a:ea typeface="Calibri"/>
                <a:cs typeface="Calibri"/>
                <a:sym typeface="Calibri"/>
              </a:defRPr>
            </a:lvl9pPr>
          </a:lstStyle>
          <a:p>
            <a:endParaRPr/>
          </a:p>
        </p:txBody>
      </p:sp>
      <p:sp>
        <p:nvSpPr>
          <p:cNvPr id="100" name="Google Shape;100;p19"/>
          <p:cNvSpPr txBox="1">
            <a:spLocks noGrp="1"/>
          </p:cNvSpPr>
          <p:nvPr>
            <p:ph type="sldNum" idx="12"/>
          </p:nvPr>
        </p:nvSpPr>
        <p:spPr>
          <a:xfrm>
            <a:off x="8683842" y="4795242"/>
            <a:ext cx="187800" cy="13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FFFFFF"/>
              </a:buClr>
              <a:buSzPts val="10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6" y="2"/>
            <a:ext cx="9144000" cy="529200"/>
          </a:xfrm>
          <a:prstGeom prst="rect">
            <a:avLst/>
          </a:prstGeom>
          <a:solidFill>
            <a:srgbClr val="1F497D"/>
          </a:solidFill>
          <a:ln>
            <a:noFill/>
          </a:ln>
        </p:spPr>
        <p:txBody>
          <a:bodyPr spcFirstLastPara="1" wrap="square" lIns="68525" tIns="34250" rIns="68525" bIns="34250" anchor="ctr" anchorCtr="0">
            <a:noAutofit/>
          </a:bodyPr>
          <a:lstStyle>
            <a:lvl1pPr lvl="0" algn="ctr">
              <a:lnSpc>
                <a:spcPct val="100000"/>
              </a:lnSpc>
              <a:spcBef>
                <a:spcPts val="0"/>
              </a:spcBef>
              <a:spcAft>
                <a:spcPts val="0"/>
              </a:spcAft>
              <a:buSzPts val="1100"/>
              <a:buNone/>
              <a:defRPr>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11700" y="269469"/>
            <a:ext cx="8520600" cy="572625"/>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6"/>
          <p:cNvSpPr txBox="1">
            <a:spLocks noGrp="1"/>
          </p:cNvSpPr>
          <p:nvPr>
            <p:ph type="body" idx="1"/>
          </p:nvPr>
        </p:nvSpPr>
        <p:spPr>
          <a:xfrm>
            <a:off x="311700" y="948188"/>
            <a:ext cx="8520600" cy="3452175"/>
          </a:xfrm>
          <a:prstGeom prst="rect">
            <a:avLst/>
          </a:prstGeom>
        </p:spPr>
        <p:txBody>
          <a:bodyPr spcFirstLastPara="1" wrap="square" lIns="91425" tIns="91425" rIns="91425" bIns="91425" anchor="t" anchorCtr="0">
            <a:noAutofit/>
          </a:bodyPr>
          <a:lstStyle>
            <a:lvl1pPr marL="342900" lvl="0" indent="-257175" rtl="0">
              <a:spcBef>
                <a:spcPts val="0"/>
              </a:spcBef>
              <a:spcAft>
                <a:spcPts val="0"/>
              </a:spcAft>
              <a:buSzPts val="1800"/>
              <a:buChar char="●"/>
              <a:defRPr/>
            </a:lvl1pPr>
            <a:lvl2pPr marL="685800" lvl="1" indent="-257175" rtl="0">
              <a:spcBef>
                <a:spcPts val="1200"/>
              </a:spcBef>
              <a:spcAft>
                <a:spcPts val="0"/>
              </a:spcAft>
              <a:buSzPts val="1800"/>
              <a:buChar char="○"/>
              <a:defRPr/>
            </a:lvl2pPr>
            <a:lvl3pPr marL="1028700" lvl="2" indent="-257175" rtl="0">
              <a:spcBef>
                <a:spcPts val="1200"/>
              </a:spcBef>
              <a:spcAft>
                <a:spcPts val="0"/>
              </a:spcAft>
              <a:buSzPts val="1800"/>
              <a:buChar char="■"/>
              <a:defRPr/>
            </a:lvl3pPr>
            <a:lvl4pPr marL="1371600" lvl="3" indent="-257175" rtl="0">
              <a:spcBef>
                <a:spcPts val="1200"/>
              </a:spcBef>
              <a:spcAft>
                <a:spcPts val="0"/>
              </a:spcAft>
              <a:buSzPts val="1800"/>
              <a:buChar char="●"/>
              <a:defRPr/>
            </a:lvl4pPr>
            <a:lvl5pPr marL="1714500" lvl="4" indent="-257175" rtl="0">
              <a:spcBef>
                <a:spcPts val="1200"/>
              </a:spcBef>
              <a:spcAft>
                <a:spcPts val="0"/>
              </a:spcAft>
              <a:buSzPts val="1800"/>
              <a:buChar char="○"/>
              <a:defRPr/>
            </a:lvl5pPr>
            <a:lvl6pPr marL="2057400" lvl="5" indent="-257175" rtl="0">
              <a:spcBef>
                <a:spcPts val="1200"/>
              </a:spcBef>
              <a:spcAft>
                <a:spcPts val="0"/>
              </a:spcAft>
              <a:buSzPts val="1800"/>
              <a:buChar char="■"/>
              <a:defRPr/>
            </a:lvl6pPr>
            <a:lvl7pPr marL="2400300" lvl="6" indent="-257175" rtl="0">
              <a:spcBef>
                <a:spcPts val="1200"/>
              </a:spcBef>
              <a:spcAft>
                <a:spcPts val="0"/>
              </a:spcAft>
              <a:buSzPts val="1800"/>
              <a:buChar char="●"/>
              <a:defRPr/>
            </a:lvl7pPr>
            <a:lvl8pPr marL="2743200" lvl="7" indent="-257175" rtl="0">
              <a:spcBef>
                <a:spcPts val="1200"/>
              </a:spcBef>
              <a:spcAft>
                <a:spcPts val="0"/>
              </a:spcAft>
              <a:buSzPts val="1800"/>
              <a:buChar char="○"/>
              <a:defRPr/>
            </a:lvl8pPr>
            <a:lvl9pPr marL="3086100" lvl="8" indent="-257175" rtl="0">
              <a:spcBef>
                <a:spcPts val="1200"/>
              </a:spcBef>
              <a:spcAft>
                <a:spcPts val="1200"/>
              </a:spcAft>
              <a:buSzPts val="1800"/>
              <a:buChar char="■"/>
              <a:defRPr/>
            </a:lvl9pPr>
          </a:lstStyle>
          <a:p>
            <a:endParaRPr/>
          </a:p>
        </p:txBody>
      </p:sp>
      <p:sp>
        <p:nvSpPr>
          <p:cNvPr id="70" name="Google Shape;70;p16"/>
          <p:cNvSpPr txBox="1">
            <a:spLocks noGrp="1"/>
          </p:cNvSpPr>
          <p:nvPr>
            <p:ph type="sldNum" idx="12"/>
          </p:nvPr>
        </p:nvSpPr>
        <p:spPr>
          <a:xfrm>
            <a:off x="8472458" y="4663217"/>
            <a:ext cx="548700" cy="393525"/>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83940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02CE-9829-8140-9E85-9BDA313AE884}"/>
              </a:ext>
            </a:extLst>
          </p:cNvPr>
          <p:cNvSpPr>
            <a:spLocks noGrp="1"/>
          </p:cNvSpPr>
          <p:nvPr>
            <p:ph type="title"/>
          </p:nvPr>
        </p:nvSpPr>
        <p:spPr>
          <a:xfrm>
            <a:off x="6" y="3"/>
            <a:ext cx="9143999" cy="627460"/>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35786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76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9" y="16"/>
            <a:ext cx="9144000" cy="627600"/>
          </a:xfrm>
          <a:prstGeom prst="rect">
            <a:avLst/>
          </a:prstGeom>
          <a:solidFill>
            <a:srgbClr val="1F497D"/>
          </a:solidFill>
          <a:ln>
            <a:noFill/>
          </a:ln>
        </p:spPr>
        <p:txBody>
          <a:bodyPr spcFirstLastPara="1" wrap="square" lIns="68525" tIns="34250" rIns="68525" bIns="34250" anchor="ctr" anchorCtr="0">
            <a:noAutofit/>
          </a:bodyPr>
          <a:lstStyle>
            <a:lvl1pPr marR="0" lvl="0" algn="ctr">
              <a:lnSpc>
                <a:spcPct val="100000"/>
              </a:lnSpc>
              <a:spcBef>
                <a:spcPts val="0"/>
              </a:spcBef>
              <a:spcAft>
                <a:spcPts val="0"/>
              </a:spcAft>
              <a:buClr>
                <a:srgbClr val="000000"/>
              </a:buClr>
              <a:buSzPts val="1100"/>
              <a:buFont typeface="Arial"/>
              <a:buNone/>
              <a:defRPr sz="2300" b="1" i="0" u="none" strike="noStrike" cap="none">
                <a:solidFill>
                  <a:schemeClr val="lt1"/>
                </a:solidFill>
                <a:latin typeface="Libre Franklin Medium"/>
                <a:ea typeface="Libre Franklin Medium"/>
                <a:cs typeface="Libre Franklin Medium"/>
                <a:sym typeface="Libre Franklin Medium"/>
              </a:defRPr>
            </a:lvl1pPr>
            <a:lvl2pPr marR="0" lvl="1" algn="ctr">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2pPr>
            <a:lvl3pPr marR="0" lvl="2" algn="ctr">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3pPr>
            <a:lvl4pPr marR="0" lvl="3" algn="ctr">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4pPr>
            <a:lvl5pPr marR="0" lvl="4" algn="ctr">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9pPr>
          </a:lstStyle>
          <a:p>
            <a:endParaRPr/>
          </a:p>
        </p:txBody>
      </p:sp>
      <p:sp>
        <p:nvSpPr>
          <p:cNvPr id="52" name="Google Shape;52;p13"/>
          <p:cNvSpPr txBox="1"/>
          <p:nvPr/>
        </p:nvSpPr>
        <p:spPr>
          <a:xfrm>
            <a:off x="4386264" y="4936350"/>
            <a:ext cx="376800" cy="20760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rgbClr val="FFFFFF"/>
              </a:buClr>
              <a:buSzPts val="900"/>
              <a:buFont typeface="Arial"/>
              <a:buNone/>
            </a:pPr>
            <a:fld id="{00000000-1234-1234-1234-123412341234}" type="slidenum">
              <a:rPr lang="en" sz="900" b="0" i="0" u="none" strike="noStrike" cap="none">
                <a:solidFill>
                  <a:srgbClr val="FFFFFF"/>
                </a:solidFill>
                <a:latin typeface="Arial"/>
                <a:ea typeface="Arial"/>
                <a:cs typeface="Arial"/>
                <a:sym typeface="Arial"/>
              </a:rPr>
              <a:t>‹#›</a:t>
            </a:fld>
            <a:endParaRPr sz="900" b="0" i="0" u="none" strike="noStrike" cap="none" dirty="0">
              <a:solidFill>
                <a:srgbClr val="FFFFFF"/>
              </a:solidFill>
              <a:latin typeface="Arial"/>
              <a:ea typeface="Arial"/>
              <a:cs typeface="Arial"/>
              <a:sym typeface="Arial"/>
            </a:endParaRPr>
          </a:p>
        </p:txBody>
      </p:sp>
      <p:sp>
        <p:nvSpPr>
          <p:cNvPr id="53" name="Google Shape;53;p13"/>
          <p:cNvSpPr/>
          <p:nvPr/>
        </p:nvSpPr>
        <p:spPr>
          <a:xfrm>
            <a:off x="0" y="4800600"/>
            <a:ext cx="9144000" cy="342900"/>
          </a:xfrm>
          <a:prstGeom prst="rect">
            <a:avLst/>
          </a:prstGeom>
          <a:solidFill>
            <a:schemeClr val="dk2"/>
          </a:solidFill>
          <a:ln>
            <a:noFill/>
          </a:ln>
        </p:spPr>
        <p:txBody>
          <a:bodyPr spcFirstLastPara="1" wrap="square" lIns="68525" tIns="34250" rIns="68525" bIns="34250"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dirty="0">
              <a:solidFill>
                <a:srgbClr val="FFFFFF"/>
              </a:solidFill>
              <a:latin typeface="Arial"/>
              <a:ea typeface="Arial"/>
              <a:cs typeface="Arial"/>
              <a:sym typeface="Arial"/>
            </a:endParaRPr>
          </a:p>
          <a:p>
            <a:pPr marL="0" marR="0" lvl="0" indent="0" algn="ctr" rtl="0">
              <a:spcBef>
                <a:spcPts val="0"/>
              </a:spcBef>
              <a:spcAft>
                <a:spcPts val="0"/>
              </a:spcAft>
              <a:buClr>
                <a:schemeClr val="dk1"/>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54" name="Google Shape;54;p13"/>
          <p:cNvSpPr txBox="1"/>
          <p:nvPr/>
        </p:nvSpPr>
        <p:spPr>
          <a:xfrm>
            <a:off x="8725067" y="4864915"/>
            <a:ext cx="367500" cy="207600"/>
          </a:xfrm>
          <a:prstGeom prst="rect">
            <a:avLst/>
          </a:prstGeom>
          <a:noFill/>
          <a:ln>
            <a:noFill/>
          </a:ln>
        </p:spPr>
        <p:txBody>
          <a:bodyPr spcFirstLastPara="1" wrap="square" lIns="68525" tIns="34250" rIns="68525" bIns="34250" anchor="t" anchorCtr="0">
            <a:spAutoFit/>
          </a:bodyPr>
          <a:lstStyle/>
          <a:p>
            <a:pPr marL="0" marR="0" lvl="0" indent="0" algn="ctr" rtl="0">
              <a:spcBef>
                <a:spcPts val="0"/>
              </a:spcBef>
              <a:spcAft>
                <a:spcPts val="0"/>
              </a:spcAft>
              <a:buClr>
                <a:srgbClr val="FFFFFF"/>
              </a:buClr>
              <a:buSzPts val="900"/>
              <a:buFont typeface="Arial"/>
              <a:buNone/>
            </a:pPr>
            <a:fld id="{00000000-1234-1234-1234-123412341234}" type="slidenum">
              <a:rPr lang="en" sz="900" b="1" i="0" u="none" strike="noStrike" cap="none">
                <a:solidFill>
                  <a:srgbClr val="FFFFFF"/>
                </a:solidFill>
                <a:latin typeface="Arial"/>
                <a:ea typeface="Arial"/>
                <a:cs typeface="Arial"/>
                <a:sym typeface="Arial"/>
              </a:rPr>
              <a:t>‹#›</a:t>
            </a:fld>
            <a:endParaRPr sz="900" b="1" i="0" u="none" strike="noStrike" cap="none" dirty="0">
              <a:solidFill>
                <a:srgbClr val="FFFFFF"/>
              </a:solidFill>
              <a:latin typeface="Arial"/>
              <a:ea typeface="Arial"/>
              <a:cs typeface="Arial"/>
              <a:sym typeface="Arial"/>
            </a:endParaRPr>
          </a:p>
        </p:txBody>
      </p:sp>
      <p:cxnSp>
        <p:nvCxnSpPr>
          <p:cNvPr id="55" name="Google Shape;55;p13"/>
          <p:cNvCxnSpPr/>
          <p:nvPr/>
        </p:nvCxnSpPr>
        <p:spPr>
          <a:xfrm>
            <a:off x="2571750" y="4836341"/>
            <a:ext cx="0" cy="275100"/>
          </a:xfrm>
          <a:prstGeom prst="straightConnector1">
            <a:avLst/>
          </a:prstGeom>
          <a:noFill/>
          <a:ln w="12700" cap="flat" cmpd="sng">
            <a:solidFill>
              <a:schemeClr val="lt1"/>
            </a:solidFill>
            <a:prstDash val="solid"/>
            <a:round/>
            <a:headEnd type="none" w="sm" len="sm"/>
            <a:tailEnd type="none" w="sm" len="sm"/>
          </a:ln>
        </p:spPr>
      </p:cxnSp>
      <p:sp>
        <p:nvSpPr>
          <p:cNvPr id="56" name="Google Shape;56;p13"/>
          <p:cNvSpPr/>
          <p:nvPr/>
        </p:nvSpPr>
        <p:spPr>
          <a:xfrm>
            <a:off x="8725067" y="4835333"/>
            <a:ext cx="367500" cy="267000"/>
          </a:xfrm>
          <a:prstGeom prst="roundRect">
            <a:avLst>
              <a:gd name="adj" fmla="val 16667"/>
            </a:avLst>
          </a:prstGeom>
          <a:noFill/>
          <a:ln w="28575" cap="flat" cmpd="sng">
            <a:solidFill>
              <a:schemeClr val="lt1"/>
            </a:solidFill>
            <a:prstDash val="solid"/>
            <a:round/>
            <a:headEnd type="none" w="sm" len="sm"/>
            <a:tailEnd type="none" w="sm" len="sm"/>
          </a:ln>
        </p:spPr>
        <p:txBody>
          <a:bodyPr spcFirstLastPara="1" wrap="square" lIns="68525" tIns="34250" rIns="68525" bIns="34250"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58" name="Google Shape;58;p13"/>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546402" y="4828590"/>
            <a:ext cx="308610" cy="309934"/>
          </a:xfrm>
          <a:prstGeom prst="rect">
            <a:avLst/>
          </a:prstGeom>
          <a:noFill/>
          <a:ln>
            <a:noFill/>
          </a:ln>
        </p:spPr>
      </p:pic>
      <p:pic>
        <p:nvPicPr>
          <p:cNvPr id="59" name="Google Shape;59;p13"/>
          <p:cNvPicPr preferRelativeResize="0"/>
          <p:nvPr/>
        </p:nvPicPr>
        <p:blipFill rotWithShape="1">
          <a:blip r:embed="rId13">
            <a:alphaModFix/>
          </a:blip>
          <a:srcRect/>
          <a:stretch/>
        </p:blipFill>
        <p:spPr>
          <a:xfrm>
            <a:off x="40699" y="4802448"/>
            <a:ext cx="440391" cy="342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6.svg"/><Relationship Id="rId11" Type="http://schemas.openxmlformats.org/officeDocument/2006/relationships/image" Target="../media/image18.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30.png"/><Relationship Id="rId1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20.png"/><Relationship Id="rId17" Type="http://schemas.openxmlformats.org/officeDocument/2006/relationships/image" Target="../media/image47.png"/><Relationship Id="rId2" Type="http://schemas.openxmlformats.org/officeDocument/2006/relationships/notesSlide" Target="../notesSlides/notesSlide12.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410.png"/><Relationship Id="rId5" Type="http://schemas.openxmlformats.org/officeDocument/2006/relationships/image" Target="../media/image18.png"/><Relationship Id="rId15" Type="http://schemas.openxmlformats.org/officeDocument/2006/relationships/image" Target="../media/image450.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40.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0.png"/><Relationship Id="rId18" Type="http://schemas.openxmlformats.org/officeDocument/2006/relationships/image" Target="../media/image48.png"/><Relationship Id="rId3" Type="http://schemas.openxmlformats.org/officeDocument/2006/relationships/image" Target="../media/image18.png"/><Relationship Id="rId7" Type="http://schemas.openxmlformats.org/officeDocument/2006/relationships/image" Target="../media/image44.png"/><Relationship Id="rId12" Type="http://schemas.openxmlformats.org/officeDocument/2006/relationships/image" Target="../media/image420.png"/><Relationship Id="rId17" Type="http://schemas.openxmlformats.org/officeDocument/2006/relationships/image" Target="../media/image47.png"/><Relationship Id="rId2" Type="http://schemas.openxmlformats.org/officeDocument/2006/relationships/notesSlide" Target="../notesSlides/notesSlide13.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10.png"/><Relationship Id="rId5" Type="http://schemas.openxmlformats.org/officeDocument/2006/relationships/image" Target="../media/image43.png"/><Relationship Id="rId15" Type="http://schemas.openxmlformats.org/officeDocument/2006/relationships/image" Target="../media/image450.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19.png"/><Relationship Id="rId9" Type="http://schemas.openxmlformats.org/officeDocument/2006/relationships/image" Target="../media/image45.png"/><Relationship Id="rId14" Type="http://schemas.openxmlformats.org/officeDocument/2006/relationships/image" Target="../media/image44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1.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image" Target="../media/image19.png"/><Relationship Id="rId3" Type="http://schemas.openxmlformats.org/officeDocument/2006/relationships/image" Target="../media/image55.png"/><Relationship Id="rId7" Type="http://schemas.openxmlformats.org/officeDocument/2006/relationships/image" Target="../media/image64.png"/><Relationship Id="rId12"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7.emf"/><Relationship Id="rId11" Type="http://schemas.openxmlformats.org/officeDocument/2006/relationships/image" Target="../media/image60.tiff"/><Relationship Id="rId5" Type="http://schemas.openxmlformats.org/officeDocument/2006/relationships/oleObject" Target="../embeddings/oleObject1.bin"/><Relationship Id="rId10" Type="http://schemas.openxmlformats.org/officeDocument/2006/relationships/image" Target="../media/image59.png"/><Relationship Id="rId4" Type="http://schemas.openxmlformats.org/officeDocument/2006/relationships/image" Target="../media/image56.jpeg"/><Relationship Id="rId9" Type="http://schemas.openxmlformats.org/officeDocument/2006/relationships/image" Target="../media/image58.png"/><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3.png"/><Relationship Id="rId10" Type="http://schemas.openxmlformats.org/officeDocument/2006/relationships/image" Target="../media/image19.png"/><Relationship Id="rId4" Type="http://schemas.openxmlformats.org/officeDocument/2006/relationships/image" Target="../media/image62.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2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doi.org/10.2967/jnumed.116.18682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doi.org/10.1103/PhysRevC.104.064615" TargetMode="External"/><Relationship Id="rId4" Type="http://schemas.openxmlformats.org/officeDocument/2006/relationships/hyperlink" Target="https://doi.org/10.1103/PhysRevC.103.03460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0.png"/><Relationship Id="rId11" Type="http://schemas.openxmlformats.org/officeDocument/2006/relationships/image" Target="../media/image18.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hyperlink" Target="https://doi.org/10.1016/j.nuclphysa.2004.08.01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subTitle" idx="1"/>
          </p:nvPr>
        </p:nvSpPr>
        <p:spPr>
          <a:xfrm>
            <a:off x="1445079" y="3441863"/>
            <a:ext cx="5504700" cy="6264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700"/>
              </a:spcBef>
              <a:spcAft>
                <a:spcPts val="0"/>
              </a:spcAft>
              <a:buClr>
                <a:srgbClr val="003366"/>
              </a:buClr>
              <a:buSzPts val="1800"/>
              <a:buFont typeface="Arial"/>
              <a:buNone/>
            </a:pPr>
            <a:r>
              <a:rPr lang="en" b="1" dirty="0">
                <a:solidFill>
                  <a:schemeClr val="lt1"/>
                </a:solidFill>
              </a:rPr>
              <a:t>Andrew S. Voyles</a:t>
            </a:r>
            <a:r>
              <a:rPr lang="en" dirty="0">
                <a:solidFill>
                  <a:schemeClr val="lt1"/>
                </a:solidFill>
              </a:rPr>
              <a:t> </a:t>
            </a:r>
            <a:endParaRPr dirty="0"/>
          </a:p>
          <a:p>
            <a:pPr marL="0" marR="0" lvl="0" indent="0" algn="ctr" rtl="0">
              <a:lnSpc>
                <a:spcPct val="100000"/>
              </a:lnSpc>
              <a:spcBef>
                <a:spcPts val="700"/>
              </a:spcBef>
              <a:spcAft>
                <a:spcPts val="0"/>
              </a:spcAft>
              <a:buClr>
                <a:srgbClr val="003366"/>
              </a:buClr>
              <a:buSzPts val="1800"/>
              <a:buFont typeface="Arial"/>
              <a:buNone/>
            </a:pPr>
            <a:r>
              <a:rPr lang="en" dirty="0">
                <a:solidFill>
                  <a:schemeClr val="lt1"/>
                </a:solidFill>
              </a:rPr>
              <a:t>13 June 2018 – Program Review for NSSC2 – TA1</a:t>
            </a:r>
            <a:endParaRPr sz="800" dirty="0">
              <a:solidFill>
                <a:schemeClr val="lt1"/>
              </a:solidFill>
            </a:endParaRPr>
          </a:p>
        </p:txBody>
      </p:sp>
      <p:sp>
        <p:nvSpPr>
          <p:cNvPr id="115" name="Google Shape;115;p22"/>
          <p:cNvSpPr txBox="1"/>
          <p:nvPr/>
        </p:nvSpPr>
        <p:spPr>
          <a:xfrm>
            <a:off x="0" y="2"/>
            <a:ext cx="9144000" cy="2355900"/>
          </a:xfrm>
          <a:prstGeom prst="rect">
            <a:avLst/>
          </a:prstGeom>
          <a:solidFill>
            <a:srgbClr val="003F7A"/>
          </a:solidFill>
          <a:ln>
            <a:noFill/>
          </a:ln>
        </p:spPr>
        <p:txBody>
          <a:bodyPr spcFirstLastPara="1" wrap="square" lIns="51425" tIns="25700" rIns="51425" bIns="25700" anchor="ctr" anchorCtr="0">
            <a:normAutofit/>
          </a:bodyPr>
          <a:lstStyle/>
          <a:p>
            <a:pPr marL="1066800" marR="0" lvl="0" indent="0" algn="l" rtl="0">
              <a:spcBef>
                <a:spcPts val="0"/>
              </a:spcBef>
              <a:spcAft>
                <a:spcPts val="0"/>
              </a:spcAft>
              <a:buClr>
                <a:schemeClr val="lt1"/>
              </a:buClr>
              <a:buSzPts val="3000"/>
              <a:buFont typeface="Times New Roman"/>
              <a:buNone/>
            </a:pPr>
            <a:r>
              <a:rPr lang="en" sz="4800" baseline="30000" dirty="0">
                <a:solidFill>
                  <a:schemeClr val="lt1"/>
                </a:solidFill>
                <a:latin typeface="Times New Roman"/>
                <a:ea typeface="Times New Roman"/>
                <a:cs typeface="Times New Roman"/>
                <a:sym typeface="Times New Roman"/>
              </a:rPr>
              <a:t>Nuclear Physics with (p,x) reactions </a:t>
            </a:r>
          </a:p>
          <a:p>
            <a:pPr marL="1066800" marR="0" lvl="0" indent="0" algn="l" rtl="0">
              <a:spcBef>
                <a:spcPts val="0"/>
              </a:spcBef>
              <a:spcAft>
                <a:spcPts val="0"/>
              </a:spcAft>
              <a:buClr>
                <a:schemeClr val="lt1"/>
              </a:buClr>
              <a:buSzPts val="3000"/>
              <a:buFont typeface="Times New Roman"/>
              <a:buNone/>
            </a:pPr>
            <a:r>
              <a:rPr lang="en" sz="4800" baseline="30000" dirty="0">
                <a:solidFill>
                  <a:schemeClr val="lt1"/>
                </a:solidFill>
                <a:latin typeface="Times New Roman"/>
                <a:ea typeface="Times New Roman"/>
                <a:cs typeface="Times New Roman"/>
                <a:sym typeface="Times New Roman"/>
              </a:rPr>
              <a:t>(while fighting cancer at the same time ;-) </a:t>
            </a:r>
          </a:p>
        </p:txBody>
      </p:sp>
      <p:cxnSp>
        <p:nvCxnSpPr>
          <p:cNvPr id="116" name="Google Shape;116;p22"/>
          <p:cNvCxnSpPr/>
          <p:nvPr/>
        </p:nvCxnSpPr>
        <p:spPr>
          <a:xfrm flipH="1">
            <a:off x="681743" y="183827"/>
            <a:ext cx="1200" cy="1988400"/>
          </a:xfrm>
          <a:prstGeom prst="straightConnector1">
            <a:avLst/>
          </a:prstGeom>
          <a:noFill/>
          <a:ln w="28575"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cxnSp>
      <p:sp>
        <p:nvSpPr>
          <p:cNvPr id="117" name="Google Shape;117;p22"/>
          <p:cNvSpPr txBox="1"/>
          <p:nvPr/>
        </p:nvSpPr>
        <p:spPr>
          <a:xfrm>
            <a:off x="285775" y="3006475"/>
            <a:ext cx="6752700" cy="150551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dirty="0">
                <a:solidFill>
                  <a:schemeClr val="dk1"/>
                </a:solidFill>
                <a:latin typeface="Times New Roman"/>
                <a:ea typeface="Times New Roman"/>
                <a:cs typeface="Times New Roman"/>
                <a:sym typeface="Times New Roman"/>
              </a:rPr>
              <a:t>Lee Bernstein</a:t>
            </a:r>
            <a:r>
              <a:rPr lang="en" sz="2400" baseline="30000" dirty="0">
                <a:solidFill>
                  <a:schemeClr val="dk1"/>
                </a:solidFill>
                <a:latin typeface="Times New Roman"/>
                <a:ea typeface="Times New Roman"/>
                <a:cs typeface="Times New Roman"/>
                <a:sym typeface="Times New Roman"/>
              </a:rPr>
              <a:t>1,2</a:t>
            </a: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br>
              <a:rPr lang="en" sz="1700" baseline="30000" dirty="0">
                <a:solidFill>
                  <a:schemeClr val="dk1"/>
                </a:solidFill>
                <a:latin typeface="Times New Roman"/>
                <a:ea typeface="Times New Roman"/>
                <a:cs typeface="Times New Roman"/>
                <a:sym typeface="Times New Roman"/>
              </a:rPr>
            </a:br>
            <a:r>
              <a:rPr lang="en" sz="1700" baseline="30000" dirty="0">
                <a:solidFill>
                  <a:schemeClr val="dk1"/>
                </a:solidFill>
                <a:latin typeface="Times New Roman"/>
                <a:ea typeface="Times New Roman"/>
                <a:cs typeface="Times New Roman"/>
                <a:sym typeface="Times New Roman"/>
              </a:rPr>
              <a:t>1</a:t>
            </a:r>
            <a:r>
              <a:rPr lang="en" sz="1700" dirty="0">
                <a:solidFill>
                  <a:schemeClr val="dk1"/>
                </a:solidFill>
                <a:latin typeface="Times New Roman"/>
                <a:ea typeface="Times New Roman"/>
                <a:cs typeface="Times New Roman"/>
                <a:sym typeface="Times New Roman"/>
              </a:rPr>
              <a:t> UC Berkeley - Nuclear Engineering Department</a:t>
            </a:r>
            <a:endParaRPr sz="17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 sz="1700" baseline="30000" dirty="0">
                <a:solidFill>
                  <a:schemeClr val="dk1"/>
                </a:solidFill>
                <a:latin typeface="Times New Roman"/>
                <a:ea typeface="Times New Roman"/>
                <a:cs typeface="Times New Roman"/>
                <a:sym typeface="Times New Roman"/>
              </a:rPr>
              <a:t>2</a:t>
            </a:r>
            <a:r>
              <a:rPr lang="en" sz="1700" dirty="0">
                <a:solidFill>
                  <a:schemeClr val="dk1"/>
                </a:solidFill>
                <a:latin typeface="Times New Roman"/>
                <a:ea typeface="Times New Roman"/>
                <a:cs typeface="Times New Roman"/>
                <a:sym typeface="Times New Roman"/>
              </a:rPr>
              <a:t> Lawrence Berkeley National Laboratory - Nuclear Science Division</a:t>
            </a:r>
            <a:endParaRPr sz="1700" dirty="0">
              <a:solidFill>
                <a:schemeClr val="dk1"/>
              </a:solidFill>
              <a:latin typeface="Times New Roman"/>
              <a:ea typeface="Times New Roman"/>
              <a:cs typeface="Times New Roman"/>
              <a:sym typeface="Times New Roman"/>
            </a:endParaRPr>
          </a:p>
        </p:txBody>
      </p:sp>
      <p:pic>
        <p:nvPicPr>
          <p:cNvPr id="118" name="Google Shape;118;p22"/>
          <p:cNvPicPr preferRelativeResize="0"/>
          <p:nvPr/>
        </p:nvPicPr>
        <p:blipFill rotWithShape="1">
          <a:blip r:embed="rId3">
            <a:alphaModFix/>
          </a:blip>
          <a:srcRect/>
          <a:stretch/>
        </p:blipFill>
        <p:spPr>
          <a:xfrm>
            <a:off x="6948416" y="3299754"/>
            <a:ext cx="796414" cy="796414"/>
          </a:xfrm>
          <a:prstGeom prst="rect">
            <a:avLst/>
          </a:prstGeom>
          <a:noFill/>
          <a:ln>
            <a:noFill/>
          </a:ln>
        </p:spPr>
      </p:pic>
      <p:pic>
        <p:nvPicPr>
          <p:cNvPr id="119" name="Google Shape;119;p22"/>
          <p:cNvPicPr preferRelativeResize="0"/>
          <p:nvPr/>
        </p:nvPicPr>
        <p:blipFill rotWithShape="1">
          <a:blip r:embed="rId4">
            <a:alphaModFix/>
          </a:blip>
          <a:srcRect/>
          <a:stretch/>
        </p:blipFill>
        <p:spPr>
          <a:xfrm>
            <a:off x="5474299" y="3239647"/>
            <a:ext cx="1247775" cy="971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0"/>
            <a:ext cx="9144000" cy="735105"/>
          </a:xfrm>
          <a:solidFill>
            <a:srgbClr val="093262"/>
          </a:solidFill>
        </p:spPr>
        <p:txBody>
          <a:bodyPr>
            <a:noAutofit/>
          </a:bodyPr>
          <a:lstStyle/>
          <a:p>
            <a:r>
              <a:rPr lang="en-US" dirty="0">
                <a:solidFill>
                  <a:schemeClr val="bg1"/>
                </a:solidFill>
                <a:latin typeface="Times New Roman" panose="02020603050405020304" pitchFamily="18" charset="0"/>
                <a:cs typeface="Times New Roman" panose="02020603050405020304" pitchFamily="18" charset="0"/>
              </a:rPr>
              <a:t>Comparisons between the measured and modeled cross sections provide insight into reaction modeling and nuclear structure</a:t>
            </a:r>
          </a:p>
        </p:txBody>
      </p:sp>
      <p:pic>
        <p:nvPicPr>
          <p:cNvPr id="5" name="Picture 4">
            <a:extLst>
              <a:ext uri="{FF2B5EF4-FFF2-40B4-BE49-F238E27FC236}">
                <a16:creationId xmlns:a16="http://schemas.microsoft.com/office/drawing/2014/main" id="{F61F626A-C270-5EA2-1B25-45A2510ED4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4718" t="5332"/>
          <a:stretch/>
        </p:blipFill>
        <p:spPr>
          <a:xfrm>
            <a:off x="158948" y="873708"/>
            <a:ext cx="4234459" cy="3686104"/>
          </a:xfrm>
          <a:prstGeom prst="rect">
            <a:avLst/>
          </a:prstGeom>
        </p:spPr>
      </p:pic>
      <p:sp>
        <p:nvSpPr>
          <p:cNvPr id="6" name="Rectangle 5">
            <a:extLst>
              <a:ext uri="{FF2B5EF4-FFF2-40B4-BE49-F238E27FC236}">
                <a16:creationId xmlns:a16="http://schemas.microsoft.com/office/drawing/2014/main" id="{E07724A3-84A1-873A-4045-34553EF83E88}"/>
              </a:ext>
            </a:extLst>
          </p:cNvPr>
          <p:cNvSpPr/>
          <p:nvPr/>
        </p:nvSpPr>
        <p:spPr>
          <a:xfrm>
            <a:off x="96442" y="3898666"/>
            <a:ext cx="1307306" cy="629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Content Placeholder 2">
            <a:extLst>
              <a:ext uri="{FF2B5EF4-FFF2-40B4-BE49-F238E27FC236}">
                <a16:creationId xmlns:a16="http://schemas.microsoft.com/office/drawing/2014/main" id="{8AC4D434-A846-8A88-2599-D364D9E1D321}"/>
              </a:ext>
            </a:extLst>
          </p:cNvPr>
          <p:cNvSpPr txBox="1">
            <a:spLocks/>
          </p:cNvSpPr>
          <p:nvPr/>
        </p:nvSpPr>
        <p:spPr>
          <a:xfrm>
            <a:off x="4406033" y="759047"/>
            <a:ext cx="3477335" cy="36861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50" dirty="0">
                <a:solidFill>
                  <a:schemeClr val="tx1">
                    <a:lumMod val="75000"/>
                    <a:lumOff val="25000"/>
                  </a:schemeClr>
                </a:solidFill>
                <a:latin typeface="Times New Roman" panose="02020603050405020304" pitchFamily="18" charset="0"/>
                <a:cs typeface="Times New Roman" panose="02020603050405020304" pitchFamily="18" charset="0"/>
              </a:rPr>
              <a:t>We’ve established a staged approach in collaboration with the TALYS developer, Dr. Arjan Koning</a:t>
            </a:r>
          </a:p>
          <a:p>
            <a:r>
              <a:rPr lang="en-US" sz="1950" dirty="0">
                <a:solidFill>
                  <a:schemeClr val="tx1">
                    <a:lumMod val="75000"/>
                    <a:lumOff val="25000"/>
                  </a:schemeClr>
                </a:solidFill>
                <a:latin typeface="Times New Roman" panose="02020603050405020304" pitchFamily="18" charset="0"/>
                <a:cs typeface="Times New Roman" panose="02020603050405020304" pitchFamily="18" charset="0"/>
              </a:rPr>
              <a:t>Initial results for (p,x) on Nb, La and As suggest adjustments are needed in pre-equilibrium model parameters</a:t>
            </a:r>
          </a:p>
        </p:txBody>
      </p:sp>
      <p:grpSp>
        <p:nvGrpSpPr>
          <p:cNvPr id="24" name="Group 23">
            <a:extLst>
              <a:ext uri="{FF2B5EF4-FFF2-40B4-BE49-F238E27FC236}">
                <a16:creationId xmlns:a16="http://schemas.microsoft.com/office/drawing/2014/main" id="{A55DC3F7-7C4C-279A-956B-FFC905450D6E}"/>
              </a:ext>
            </a:extLst>
          </p:cNvPr>
          <p:cNvGrpSpPr/>
          <p:nvPr/>
        </p:nvGrpSpPr>
        <p:grpSpPr>
          <a:xfrm>
            <a:off x="1200149" y="790873"/>
            <a:ext cx="7934366" cy="2688582"/>
            <a:chOff x="1200149" y="790873"/>
            <a:chExt cx="7934366" cy="2688582"/>
          </a:xfrm>
        </p:grpSpPr>
        <p:sp>
          <p:nvSpPr>
            <p:cNvPr id="8" name="Hexagon 7">
              <a:extLst>
                <a:ext uri="{FF2B5EF4-FFF2-40B4-BE49-F238E27FC236}">
                  <a16:creationId xmlns:a16="http://schemas.microsoft.com/office/drawing/2014/main" id="{9D2E4C61-0470-2673-E659-0B59F85635D2}"/>
                </a:ext>
              </a:extLst>
            </p:cNvPr>
            <p:cNvSpPr/>
            <p:nvPr/>
          </p:nvSpPr>
          <p:spPr>
            <a:xfrm>
              <a:off x="1200149" y="2146772"/>
              <a:ext cx="2335500" cy="459000"/>
            </a:xfrm>
            <a:prstGeom prst="hexagon">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Hexagon 12">
              <a:extLst>
                <a:ext uri="{FF2B5EF4-FFF2-40B4-BE49-F238E27FC236}">
                  <a16:creationId xmlns:a16="http://schemas.microsoft.com/office/drawing/2014/main" id="{C785D75E-0C84-F494-D15D-FF385028AD4F}"/>
                </a:ext>
              </a:extLst>
            </p:cNvPr>
            <p:cNvSpPr/>
            <p:nvPr/>
          </p:nvSpPr>
          <p:spPr>
            <a:xfrm>
              <a:off x="2501795" y="2799749"/>
              <a:ext cx="1820719" cy="400650"/>
            </a:xfrm>
            <a:prstGeom prst="hexagon">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Google Shape;288;p20">
              <a:extLst>
                <a:ext uri="{FF2B5EF4-FFF2-40B4-BE49-F238E27FC236}">
                  <a16:creationId xmlns:a16="http://schemas.microsoft.com/office/drawing/2014/main" id="{1E89D8F0-12DA-9983-4AAD-D74A0558A279}"/>
                </a:ext>
              </a:extLst>
            </p:cNvPr>
            <p:cNvSpPr txBox="1"/>
            <p:nvPr/>
          </p:nvSpPr>
          <p:spPr>
            <a:xfrm>
              <a:off x="3535650" y="2206799"/>
              <a:ext cx="979766" cy="395300"/>
            </a:xfrm>
            <a:prstGeom prst="rect">
              <a:avLst/>
            </a:prstGeom>
            <a:solidFill>
              <a:srgbClr val="FFFF00"/>
            </a:solidFill>
            <a:ln w="9525" cap="flat" cmpd="sng">
              <a:solidFill>
                <a:srgbClr val="1F497D"/>
              </a:solidFill>
              <a:prstDash val="solid"/>
              <a:round/>
              <a:headEnd type="none" w="sm" len="sm"/>
              <a:tailEnd type="none" w="sm" len="sm"/>
            </a:ln>
          </p:spPr>
          <p:txBody>
            <a:bodyPr spcFirstLastPara="1" wrap="square" lIns="91425" tIns="45700" rIns="91425" bIns="45700" anchor="t" anchorCtr="0">
              <a:noAutofit/>
            </a:bodyPr>
            <a:lstStyle/>
            <a:p>
              <a:pPr algn="ctr"/>
              <a:r>
                <a:rPr lang="en" sz="2100" b="1" i="1" dirty="0">
                  <a:solidFill>
                    <a:schemeClr val="dk1"/>
                  </a:solidFill>
                  <a:latin typeface="Times New Roman" panose="02020603050405020304" pitchFamily="18" charset="0"/>
                  <a:ea typeface="Helvetica Neue"/>
                  <a:cs typeface="Times New Roman" panose="02020603050405020304" pitchFamily="18" charset="0"/>
                  <a:sym typeface="Helvetica Neue"/>
                </a:rPr>
                <a:t>Nb, La</a:t>
              </a:r>
              <a:endParaRPr sz="2100" b="1" dirty="0">
                <a:latin typeface="Times New Roman" panose="02020603050405020304" pitchFamily="18" charset="0"/>
                <a:ea typeface="Helvetica Neue"/>
                <a:cs typeface="Times New Roman" panose="02020603050405020304" pitchFamily="18" charset="0"/>
                <a:sym typeface="Helvetica Neue"/>
              </a:endParaRPr>
            </a:p>
          </p:txBody>
        </p:sp>
        <p:sp>
          <p:nvSpPr>
            <p:cNvPr id="17" name="Google Shape;288;p20">
              <a:extLst>
                <a:ext uri="{FF2B5EF4-FFF2-40B4-BE49-F238E27FC236}">
                  <a16:creationId xmlns:a16="http://schemas.microsoft.com/office/drawing/2014/main" id="{C8998171-133D-F638-19DC-AD55016BD551}"/>
                </a:ext>
              </a:extLst>
            </p:cNvPr>
            <p:cNvSpPr txBox="1"/>
            <p:nvPr/>
          </p:nvSpPr>
          <p:spPr>
            <a:xfrm>
              <a:off x="3088484" y="3084155"/>
              <a:ext cx="647339" cy="395300"/>
            </a:xfrm>
            <a:prstGeom prst="rect">
              <a:avLst/>
            </a:prstGeom>
            <a:solidFill>
              <a:srgbClr val="FFFF00"/>
            </a:solidFill>
            <a:ln w="9525" cap="flat" cmpd="sng">
              <a:solidFill>
                <a:srgbClr val="1F497D"/>
              </a:solidFill>
              <a:prstDash val="solid"/>
              <a:round/>
              <a:headEnd type="none" w="sm" len="sm"/>
              <a:tailEnd type="none" w="sm" len="sm"/>
            </a:ln>
          </p:spPr>
          <p:txBody>
            <a:bodyPr spcFirstLastPara="1" wrap="square" lIns="91425" tIns="45700" rIns="91425" bIns="45700" anchor="t" anchorCtr="0">
              <a:noAutofit/>
            </a:bodyPr>
            <a:lstStyle/>
            <a:p>
              <a:pPr algn="ctr"/>
              <a:r>
                <a:rPr lang="en" sz="2100" b="1" i="1" dirty="0">
                  <a:solidFill>
                    <a:schemeClr val="dk1"/>
                  </a:solidFill>
                  <a:latin typeface="Times New Roman" panose="02020603050405020304" pitchFamily="18" charset="0"/>
                  <a:ea typeface="Helvetica Neue"/>
                  <a:cs typeface="Times New Roman" panose="02020603050405020304" pitchFamily="18" charset="0"/>
                  <a:sym typeface="Helvetica Neue"/>
                </a:rPr>
                <a:t>As</a:t>
              </a:r>
              <a:endParaRPr sz="2100" b="1" dirty="0">
                <a:latin typeface="Times New Roman" panose="02020603050405020304" pitchFamily="18" charset="0"/>
                <a:ea typeface="Helvetica Neue"/>
                <a:cs typeface="Times New Roman" panose="02020603050405020304" pitchFamily="18" charset="0"/>
                <a:sym typeface="Helvetica Neue"/>
              </a:endParaRPr>
            </a:p>
          </p:txBody>
        </p:sp>
        <p:grpSp>
          <p:nvGrpSpPr>
            <p:cNvPr id="7" name="Group 6">
              <a:extLst>
                <a:ext uri="{FF2B5EF4-FFF2-40B4-BE49-F238E27FC236}">
                  <a16:creationId xmlns:a16="http://schemas.microsoft.com/office/drawing/2014/main" id="{97621754-0E0F-B0D2-2ED3-91E811CDC592}"/>
                </a:ext>
              </a:extLst>
            </p:cNvPr>
            <p:cNvGrpSpPr/>
            <p:nvPr/>
          </p:nvGrpSpPr>
          <p:grpSpPr>
            <a:xfrm>
              <a:off x="7861527" y="790873"/>
              <a:ext cx="1272988" cy="1656020"/>
              <a:chOff x="7861527" y="790873"/>
              <a:chExt cx="1272988" cy="1656020"/>
            </a:xfrm>
          </p:grpSpPr>
          <p:pic>
            <p:nvPicPr>
              <p:cNvPr id="11" name="Picture 2">
                <a:extLst>
                  <a:ext uri="{FF2B5EF4-FFF2-40B4-BE49-F238E27FC236}">
                    <a16:creationId xmlns:a16="http://schemas.microsoft.com/office/drawing/2014/main" id="{9C322FCF-9ACA-0FC4-6B3F-7AC32398816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870491" y="790873"/>
                <a:ext cx="1264024" cy="15326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C02AA11-F974-9E98-6605-E5C71BCCE1DB}"/>
                  </a:ext>
                </a:extLst>
              </p:cNvPr>
              <p:cNvSpPr txBox="1"/>
              <p:nvPr/>
            </p:nvSpPr>
            <p:spPr>
              <a:xfrm>
                <a:off x="7861527" y="2169894"/>
                <a:ext cx="1272988" cy="276999"/>
              </a:xfrm>
              <a:prstGeom prst="rect">
                <a:avLst/>
              </a:prstGeom>
              <a:solidFill>
                <a:schemeClr val="tx1"/>
              </a:solidFill>
              <a:ln>
                <a:solidFill>
                  <a:schemeClr val="tx1"/>
                </a:solidFill>
              </a:ln>
            </p:spPr>
            <p:txBody>
              <a:bodyPr wrap="square" rtlCol="0">
                <a:spAutoFit/>
              </a:bodyPr>
              <a:lstStyle/>
              <a:p>
                <a:pPr algn="ctr"/>
                <a:r>
                  <a:rPr lang="en-US" sz="1200" dirty="0">
                    <a:solidFill>
                      <a:schemeClr val="bg1"/>
                    </a:solidFill>
                    <a:latin typeface="Times New Roman" charset="0"/>
                    <a:ea typeface="Times New Roman" charset="0"/>
                    <a:cs typeface="Times New Roman" charset="0"/>
                  </a:rPr>
                  <a:t>Morgan Fox</a:t>
                </a:r>
              </a:p>
            </p:txBody>
          </p:sp>
        </p:grpSp>
      </p:grpSp>
      <p:pic>
        <p:nvPicPr>
          <p:cNvPr id="20" name="Picture 19" descr="Text&#10;&#10;Description automatically generated">
            <a:extLst>
              <a:ext uri="{FF2B5EF4-FFF2-40B4-BE49-F238E27FC236}">
                <a16:creationId xmlns:a16="http://schemas.microsoft.com/office/drawing/2014/main" id="{4CA5953F-F636-0561-7A1B-15D6A3223EB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47307" y="4821127"/>
            <a:ext cx="1130088" cy="273844"/>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4D990E5C-4D38-95B5-0E9C-AA6F734B9EA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43006" y="4847309"/>
            <a:ext cx="1132558" cy="221478"/>
          </a:xfrm>
          <a:prstGeom prst="rect">
            <a:avLst/>
          </a:prstGeom>
        </p:spPr>
      </p:pic>
      <p:grpSp>
        <p:nvGrpSpPr>
          <p:cNvPr id="25" name="Group 24">
            <a:extLst>
              <a:ext uri="{FF2B5EF4-FFF2-40B4-BE49-F238E27FC236}">
                <a16:creationId xmlns:a16="http://schemas.microsoft.com/office/drawing/2014/main" id="{68EE95FC-5E8C-8382-9C4E-4CB9C6189AAF}"/>
              </a:ext>
            </a:extLst>
          </p:cNvPr>
          <p:cNvGrpSpPr/>
          <p:nvPr/>
        </p:nvGrpSpPr>
        <p:grpSpPr>
          <a:xfrm>
            <a:off x="387651" y="1636295"/>
            <a:ext cx="8586801" cy="3288421"/>
            <a:chOff x="387651" y="1636295"/>
            <a:chExt cx="8586801" cy="3288421"/>
          </a:xfrm>
        </p:grpSpPr>
        <p:sp>
          <p:nvSpPr>
            <p:cNvPr id="22" name="Hexagon 21">
              <a:extLst>
                <a:ext uri="{FF2B5EF4-FFF2-40B4-BE49-F238E27FC236}">
                  <a16:creationId xmlns:a16="http://schemas.microsoft.com/office/drawing/2014/main" id="{29B9DA44-58B4-C0DA-12C8-0AFC95B62C78}"/>
                </a:ext>
              </a:extLst>
            </p:cNvPr>
            <p:cNvSpPr/>
            <p:nvPr/>
          </p:nvSpPr>
          <p:spPr>
            <a:xfrm>
              <a:off x="387651" y="2786779"/>
              <a:ext cx="1820719" cy="400650"/>
            </a:xfrm>
            <a:prstGeom prst="hexagon">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9" name="Group 18">
              <a:extLst>
                <a:ext uri="{FF2B5EF4-FFF2-40B4-BE49-F238E27FC236}">
                  <a16:creationId xmlns:a16="http://schemas.microsoft.com/office/drawing/2014/main" id="{CE28323E-396C-C25A-1C0D-4C25F565DCBA}"/>
                </a:ext>
              </a:extLst>
            </p:cNvPr>
            <p:cNvGrpSpPr/>
            <p:nvPr/>
          </p:nvGrpSpPr>
          <p:grpSpPr>
            <a:xfrm>
              <a:off x="1080079" y="3084155"/>
              <a:ext cx="7894373" cy="1840561"/>
              <a:chOff x="1080079" y="3084155"/>
              <a:chExt cx="7894373" cy="1840561"/>
            </a:xfrm>
          </p:grpSpPr>
          <p:sp>
            <p:nvSpPr>
              <p:cNvPr id="14" name="Content Placeholder 2">
                <a:extLst>
                  <a:ext uri="{FF2B5EF4-FFF2-40B4-BE49-F238E27FC236}">
                    <a16:creationId xmlns:a16="http://schemas.microsoft.com/office/drawing/2014/main" id="{FD95AF04-19A2-FD1F-A3E1-A043F3141381}"/>
                  </a:ext>
                </a:extLst>
              </p:cNvPr>
              <p:cNvSpPr txBox="1">
                <a:spLocks/>
              </p:cNvSpPr>
              <p:nvPr/>
            </p:nvSpPr>
            <p:spPr>
              <a:xfrm>
                <a:off x="4436796" y="3105287"/>
                <a:ext cx="3067755" cy="1819429"/>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50" dirty="0">
                    <a:solidFill>
                      <a:schemeClr val="tx1">
                        <a:lumMod val="75000"/>
                        <a:lumOff val="25000"/>
                      </a:schemeClr>
                    </a:solidFill>
                    <a:latin typeface="Times New Roman" panose="02020603050405020304" pitchFamily="18" charset="0"/>
                    <a:cs typeface="Times New Roman" panose="02020603050405020304" pitchFamily="18" charset="0"/>
                  </a:rPr>
                  <a:t>More recent results in Sb suggest large differences in Level Density, Gamma Strength and Optical Model parameters and additional pre-equilibrium adjustments</a:t>
                </a:r>
              </a:p>
            </p:txBody>
          </p:sp>
          <p:grpSp>
            <p:nvGrpSpPr>
              <p:cNvPr id="18" name="Group 17">
                <a:extLst>
                  <a:ext uri="{FF2B5EF4-FFF2-40B4-BE49-F238E27FC236}">
                    <a16:creationId xmlns:a16="http://schemas.microsoft.com/office/drawing/2014/main" id="{77C0D5B3-CD56-6F4D-2352-AE12A8541A2F}"/>
                  </a:ext>
                </a:extLst>
              </p:cNvPr>
              <p:cNvGrpSpPr/>
              <p:nvPr/>
            </p:nvGrpSpPr>
            <p:grpSpPr>
              <a:xfrm>
                <a:off x="7744779" y="3178385"/>
                <a:ext cx="1229673" cy="1501586"/>
                <a:chOff x="7843101" y="2853921"/>
                <a:chExt cx="1229673" cy="1501586"/>
              </a:xfrm>
            </p:grpSpPr>
            <p:pic>
              <p:nvPicPr>
                <p:cNvPr id="1026" name="Picture 2">
                  <a:extLst>
                    <a:ext uri="{FF2B5EF4-FFF2-40B4-BE49-F238E27FC236}">
                      <a16:creationId xmlns:a16="http://schemas.microsoft.com/office/drawing/2014/main" id="{8262070B-01D9-0326-7062-9F19CD9CD68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43101" y="2853921"/>
                  <a:ext cx="1229673" cy="12296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4752FF-B509-770D-B06F-AEE7C41E1CBD}"/>
                    </a:ext>
                  </a:extLst>
                </p:cNvPr>
                <p:cNvSpPr txBox="1"/>
                <p:nvPr/>
              </p:nvSpPr>
              <p:spPr>
                <a:xfrm>
                  <a:off x="7844118" y="4078508"/>
                  <a:ext cx="1223042" cy="276999"/>
                </a:xfrm>
                <a:prstGeom prst="rect">
                  <a:avLst/>
                </a:prstGeom>
                <a:solidFill>
                  <a:schemeClr val="tx1"/>
                </a:solidFill>
                <a:ln>
                  <a:solidFill>
                    <a:schemeClr val="tx1"/>
                  </a:solidFill>
                </a:ln>
              </p:spPr>
              <p:txBody>
                <a:bodyPr wrap="square" rtlCol="0">
                  <a:spAutoFit/>
                </a:bodyPr>
                <a:lstStyle/>
                <a:p>
                  <a:pPr algn="ctr"/>
                  <a:r>
                    <a:rPr lang="en-US" sz="1200" dirty="0">
                      <a:solidFill>
                        <a:schemeClr val="bg1"/>
                      </a:solidFill>
                      <a:latin typeface="Times New Roman" charset="0"/>
                      <a:ea typeface="Times New Roman" charset="0"/>
                      <a:cs typeface="Times New Roman" charset="0"/>
                    </a:rPr>
                    <a:t>Catherine Apgar</a:t>
                  </a:r>
                </a:p>
              </p:txBody>
            </p:sp>
          </p:grpSp>
          <p:sp>
            <p:nvSpPr>
              <p:cNvPr id="40" name="Google Shape;288;p20">
                <a:extLst>
                  <a:ext uri="{FF2B5EF4-FFF2-40B4-BE49-F238E27FC236}">
                    <a16:creationId xmlns:a16="http://schemas.microsoft.com/office/drawing/2014/main" id="{C0BE3C58-A658-5A13-26DA-95132AAD90F1}"/>
                  </a:ext>
                </a:extLst>
              </p:cNvPr>
              <p:cNvSpPr txBox="1"/>
              <p:nvPr/>
            </p:nvSpPr>
            <p:spPr>
              <a:xfrm>
                <a:off x="1080079" y="3084155"/>
                <a:ext cx="647339" cy="395300"/>
              </a:xfrm>
              <a:prstGeom prst="rect">
                <a:avLst/>
              </a:prstGeom>
              <a:solidFill>
                <a:srgbClr val="FFFF00"/>
              </a:solidFill>
              <a:ln w="9525" cap="flat" cmpd="sng">
                <a:solidFill>
                  <a:srgbClr val="1F497D"/>
                </a:solidFill>
                <a:prstDash val="solid"/>
                <a:round/>
                <a:headEnd type="none" w="sm" len="sm"/>
                <a:tailEnd type="none" w="sm" len="sm"/>
              </a:ln>
            </p:spPr>
            <p:txBody>
              <a:bodyPr spcFirstLastPara="1" wrap="square" lIns="91425" tIns="45700" rIns="91425" bIns="45700" anchor="t" anchorCtr="0">
                <a:noAutofit/>
              </a:bodyPr>
              <a:lstStyle/>
              <a:p>
                <a:pPr algn="ctr"/>
                <a:r>
                  <a:rPr lang="en" sz="2100" b="1" i="1" dirty="0">
                    <a:solidFill>
                      <a:schemeClr val="dk1"/>
                    </a:solidFill>
                    <a:latin typeface="Times New Roman" panose="02020603050405020304" pitchFamily="18" charset="0"/>
                    <a:ea typeface="Helvetica Neue"/>
                    <a:cs typeface="Times New Roman" panose="02020603050405020304" pitchFamily="18" charset="0"/>
                    <a:sym typeface="Helvetica Neue"/>
                  </a:rPr>
                  <a:t>Sb</a:t>
                </a:r>
                <a:endParaRPr sz="2100" b="1" dirty="0">
                  <a:latin typeface="Times New Roman" panose="02020603050405020304" pitchFamily="18" charset="0"/>
                  <a:ea typeface="Helvetica Neue"/>
                  <a:cs typeface="Times New Roman" panose="02020603050405020304" pitchFamily="18" charset="0"/>
                  <a:sym typeface="Helvetica Neue"/>
                </a:endParaRPr>
              </a:p>
            </p:txBody>
          </p:sp>
        </p:grpSp>
        <p:sp>
          <p:nvSpPr>
            <p:cNvPr id="23" name="Rounded Rectangle 22">
              <a:extLst>
                <a:ext uri="{FF2B5EF4-FFF2-40B4-BE49-F238E27FC236}">
                  <a16:creationId xmlns:a16="http://schemas.microsoft.com/office/drawing/2014/main" id="{A13B387F-882C-A1F5-14C3-F1E13BC7AA8B}"/>
                </a:ext>
              </a:extLst>
            </p:cNvPr>
            <p:cNvSpPr/>
            <p:nvPr/>
          </p:nvSpPr>
          <p:spPr>
            <a:xfrm>
              <a:off x="1395663" y="1636295"/>
              <a:ext cx="1946442" cy="315494"/>
            </a:xfrm>
            <a:prstGeom prst="roundRect">
              <a:avLst>
                <a:gd name="adj" fmla="val 50000"/>
              </a:avLst>
            </a:prstGeom>
            <a:noFill/>
            <a:ln w="3810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374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FB2FD-8071-78E6-5D47-7C96064E5A29}"/>
            </a:ext>
          </a:extLst>
        </p:cNvPr>
        <p:cNvGrpSpPr/>
        <p:nvPr/>
      </p:nvGrpSpPr>
      <p:grpSpPr>
        <a:xfrm>
          <a:off x="0" y="0"/>
          <a:ext cx="0" cy="0"/>
          <a:chOff x="0" y="0"/>
          <a:chExt cx="0" cy="0"/>
        </a:xfrm>
      </p:grpSpPr>
      <p:pic>
        <p:nvPicPr>
          <p:cNvPr id="24" name="Graphic 23">
            <a:extLst>
              <a:ext uri="{FF2B5EF4-FFF2-40B4-BE49-F238E27FC236}">
                <a16:creationId xmlns:a16="http://schemas.microsoft.com/office/drawing/2014/main" id="{2E3DC134-8046-E668-7C24-B27FE7BE33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41296"/>
            <a:ext cx="6851142" cy="3429530"/>
          </a:xfrm>
          <a:prstGeom prst="rect">
            <a:avLst/>
          </a:prstGeom>
        </p:spPr>
      </p:pic>
      <p:sp>
        <p:nvSpPr>
          <p:cNvPr id="2" name="Title 1">
            <a:extLst>
              <a:ext uri="{FF2B5EF4-FFF2-40B4-BE49-F238E27FC236}">
                <a16:creationId xmlns:a16="http://schemas.microsoft.com/office/drawing/2014/main" id="{7284AD2C-EEC3-90FC-4523-57A98871D57E}"/>
              </a:ext>
            </a:extLst>
          </p:cNvPr>
          <p:cNvSpPr>
            <a:spLocks noGrp="1"/>
          </p:cNvSpPr>
          <p:nvPr>
            <p:ph type="title"/>
          </p:nvPr>
        </p:nvSpPr>
        <p:spPr/>
        <p:txBody>
          <a:bodyPr/>
          <a:lstStyle/>
          <a:p>
            <a:r>
              <a:rPr lang="en-US" dirty="0"/>
              <a:t>The Sb experiment covered a wide range of nuclei</a:t>
            </a:r>
          </a:p>
        </p:txBody>
      </p:sp>
      <p:sp>
        <p:nvSpPr>
          <p:cNvPr id="10" name="TextBox 9">
            <a:extLst>
              <a:ext uri="{FF2B5EF4-FFF2-40B4-BE49-F238E27FC236}">
                <a16:creationId xmlns:a16="http://schemas.microsoft.com/office/drawing/2014/main" id="{A3B8B10C-F6B4-8CF5-1280-225D8C9B6A16}"/>
              </a:ext>
            </a:extLst>
          </p:cNvPr>
          <p:cNvSpPr txBox="1"/>
          <p:nvPr/>
        </p:nvSpPr>
        <p:spPr>
          <a:xfrm>
            <a:off x="205437" y="737927"/>
            <a:ext cx="7194431" cy="415498"/>
          </a:xfrm>
          <a:prstGeom prst="rect">
            <a:avLst/>
          </a:prstGeom>
          <a:noFill/>
        </p:spPr>
        <p:txBody>
          <a:bodyPr wrap="square" rtlCol="0">
            <a:spAutoFit/>
          </a:bodyPr>
          <a:lstStyle/>
          <a:p>
            <a:r>
              <a:rPr lang="en-US" sz="1050" dirty="0"/>
              <a:t>This data set can also be used to explore reaction modeling capabilities for nuclei in this mass region or around shell closures</a:t>
            </a:r>
          </a:p>
        </p:txBody>
      </p:sp>
      <p:pic>
        <p:nvPicPr>
          <p:cNvPr id="16" name="Graphic 15">
            <a:extLst>
              <a:ext uri="{FF2B5EF4-FFF2-40B4-BE49-F238E27FC236}">
                <a16:creationId xmlns:a16="http://schemas.microsoft.com/office/drawing/2014/main" id="{A9109DC7-437E-0FE5-4EA5-D3EB2E8F36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40758"/>
            <a:ext cx="6851142" cy="3429531"/>
          </a:xfrm>
          <a:prstGeom prst="rect">
            <a:avLst/>
          </a:prstGeom>
        </p:spPr>
      </p:pic>
      <p:pic>
        <p:nvPicPr>
          <p:cNvPr id="19" name="Content Placeholder 30">
            <a:extLst>
              <a:ext uri="{FF2B5EF4-FFF2-40B4-BE49-F238E27FC236}">
                <a16:creationId xmlns:a16="http://schemas.microsoft.com/office/drawing/2014/main" id="{74EC6123-B2A5-B81F-BE12-4E2302DF9C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 y="1242696"/>
            <a:ext cx="6851142" cy="3429532"/>
          </a:xfrm>
          <a:prstGeom prst="rect">
            <a:avLst/>
          </a:prstGeom>
        </p:spPr>
      </p:pic>
      <p:pic>
        <p:nvPicPr>
          <p:cNvPr id="20" name="Graphic 19">
            <a:extLst>
              <a:ext uri="{FF2B5EF4-FFF2-40B4-BE49-F238E27FC236}">
                <a16:creationId xmlns:a16="http://schemas.microsoft.com/office/drawing/2014/main" id="{9AB0F29B-E97E-1E1A-C929-79A17AB69F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240222"/>
            <a:ext cx="6851142" cy="3429531"/>
          </a:xfrm>
          <a:prstGeom prst="rect">
            <a:avLst/>
          </a:prstGeom>
        </p:spPr>
      </p:pic>
      <p:sp>
        <p:nvSpPr>
          <p:cNvPr id="21" name="TextBox 20">
            <a:extLst>
              <a:ext uri="{FF2B5EF4-FFF2-40B4-BE49-F238E27FC236}">
                <a16:creationId xmlns:a16="http://schemas.microsoft.com/office/drawing/2014/main" id="{716395A0-53F4-4005-A8A5-0DDA87AD10A6}"/>
              </a:ext>
            </a:extLst>
          </p:cNvPr>
          <p:cNvSpPr txBox="1"/>
          <p:nvPr/>
        </p:nvSpPr>
        <p:spPr>
          <a:xfrm>
            <a:off x="757052" y="1222675"/>
            <a:ext cx="1993694" cy="323165"/>
          </a:xfrm>
          <a:prstGeom prst="rect">
            <a:avLst/>
          </a:prstGeom>
          <a:noFill/>
        </p:spPr>
        <p:txBody>
          <a:bodyPr wrap="square" rtlCol="0">
            <a:spAutoFit/>
          </a:bodyPr>
          <a:lstStyle/>
          <a:p>
            <a:r>
              <a:rPr lang="en-US" sz="1500" dirty="0">
                <a:solidFill>
                  <a:schemeClr val="tx1">
                    <a:lumMod val="75000"/>
                    <a:lumOff val="25000"/>
                  </a:schemeClr>
                </a:solidFill>
                <a:latin typeface="+mj-lt"/>
              </a:rPr>
              <a:t>200 MeV protons</a:t>
            </a:r>
          </a:p>
        </p:txBody>
      </p:sp>
      <p:sp>
        <p:nvSpPr>
          <p:cNvPr id="22" name="TextBox 21">
            <a:extLst>
              <a:ext uri="{FF2B5EF4-FFF2-40B4-BE49-F238E27FC236}">
                <a16:creationId xmlns:a16="http://schemas.microsoft.com/office/drawing/2014/main" id="{124DEFC5-774C-0B60-3CDF-B7EEA3193E63}"/>
              </a:ext>
            </a:extLst>
          </p:cNvPr>
          <p:cNvSpPr txBox="1"/>
          <p:nvPr/>
        </p:nvSpPr>
        <p:spPr>
          <a:xfrm>
            <a:off x="3802652" y="3466679"/>
            <a:ext cx="5142140" cy="1015663"/>
          </a:xfrm>
          <a:prstGeom prst="rect">
            <a:avLst/>
          </a:prstGeom>
          <a:solidFill>
            <a:srgbClr val="E9EBF6"/>
          </a:solidFill>
          <a:ln w="57150">
            <a:solidFill>
              <a:srgbClr val="003262"/>
            </a:solidFill>
          </a:ln>
        </p:spPr>
        <p:txBody>
          <a:bodyPr wrap="square" rtlCol="0">
            <a:spAutoFit/>
          </a:bodyPr>
          <a:lstStyle/>
          <a:p>
            <a:pPr algn="ctr"/>
            <a:r>
              <a:rPr lang="en-US" sz="1200" dirty="0">
                <a:latin typeface="Georgia" panose="02040502050405020303" pitchFamily="18" charset="0"/>
              </a:rPr>
              <a:t>Cross sections for </a:t>
            </a:r>
            <a:r>
              <a:rPr lang="en-US" sz="1200" b="1" i="1" dirty="0">
                <a:solidFill>
                  <a:srgbClr val="02FF00"/>
                </a:solidFill>
                <a:latin typeface="Georgia" panose="02040502050405020303" pitchFamily="18" charset="0"/>
              </a:rPr>
              <a:t>stable/near stable </a:t>
            </a:r>
            <a:r>
              <a:rPr lang="en-US" sz="1200" dirty="0">
                <a:latin typeface="Georgia" panose="02040502050405020303" pitchFamily="18" charset="0"/>
              </a:rPr>
              <a:t>and </a:t>
            </a:r>
            <a:r>
              <a:rPr lang="en-US" sz="1200" b="1" i="1" dirty="0">
                <a:solidFill>
                  <a:srgbClr val="FF0000"/>
                </a:solidFill>
                <a:latin typeface="Georgia" panose="02040502050405020303" pitchFamily="18" charset="0"/>
              </a:rPr>
              <a:t>very short-lived isotopes </a:t>
            </a:r>
            <a:r>
              <a:rPr lang="en-US" sz="1200" dirty="0">
                <a:latin typeface="Georgia" panose="02040502050405020303" pitchFamily="18" charset="0"/>
              </a:rPr>
              <a:t>cannot be measured using our traditional stacked target method</a:t>
            </a:r>
          </a:p>
          <a:p>
            <a:pPr algn="ctr"/>
            <a:endParaRPr lang="en-US" sz="1200" dirty="0">
              <a:latin typeface="Georgia" panose="02040502050405020303" pitchFamily="18" charset="0"/>
            </a:endParaRPr>
          </a:p>
          <a:p>
            <a:pPr algn="ctr"/>
            <a:r>
              <a:rPr lang="en-US" sz="1200" dirty="0">
                <a:latin typeface="Georgia" panose="02040502050405020303" pitchFamily="18" charset="0"/>
              </a:rPr>
              <a:t>While cumulative yields are sufficient for isotope production pathways, having improved predictive modeling capabilities is essential.</a:t>
            </a:r>
          </a:p>
        </p:txBody>
      </p:sp>
      <p:pic>
        <p:nvPicPr>
          <p:cNvPr id="3" name="Picture 2" descr="Text&#10;&#10;Description automatically generated">
            <a:extLst>
              <a:ext uri="{FF2B5EF4-FFF2-40B4-BE49-F238E27FC236}">
                <a16:creationId xmlns:a16="http://schemas.microsoft.com/office/drawing/2014/main" id="{552CE3A4-C41D-2671-AE21-55D2234F5E1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447307" y="4821127"/>
            <a:ext cx="1130088" cy="27384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8A828446-289D-BDBD-1F23-AEAF40E76E4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243006" y="4847309"/>
            <a:ext cx="1132558" cy="221478"/>
          </a:xfrm>
          <a:prstGeom prst="rect">
            <a:avLst/>
          </a:prstGeom>
        </p:spPr>
      </p:pic>
    </p:spTree>
    <p:extLst>
      <p:ext uri="{BB962C8B-B14F-4D97-AF65-F5344CB8AC3E}">
        <p14:creationId xmlns:p14="http://schemas.microsoft.com/office/powerpoint/2010/main" val="867442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graph of energy and energy&#10;&#10;Description automatically generated with medium confidence">
            <a:extLst>
              <a:ext uri="{FF2B5EF4-FFF2-40B4-BE49-F238E27FC236}">
                <a16:creationId xmlns:a16="http://schemas.microsoft.com/office/drawing/2014/main" id="{6BC107EB-E162-1777-EA24-AC9351D65B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49910" y="2638461"/>
            <a:ext cx="2923658" cy="2031886"/>
          </a:xfrm>
          <a:prstGeom prst="rect">
            <a:avLst/>
          </a:prstGeom>
        </p:spPr>
      </p:pic>
      <p:pic>
        <p:nvPicPr>
          <p:cNvPr id="39" name="Picture 38" descr="A graph of energy and energy&#10;&#10;Description automatically generated">
            <a:extLst>
              <a:ext uri="{FF2B5EF4-FFF2-40B4-BE49-F238E27FC236}">
                <a16:creationId xmlns:a16="http://schemas.microsoft.com/office/drawing/2014/main" id="{8076C527-2DC8-61BF-5E1B-CE683A54215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94" y="2644405"/>
            <a:ext cx="2923658" cy="2031886"/>
          </a:xfrm>
          <a:prstGeom prst="rect">
            <a:avLst/>
          </a:prstGeom>
        </p:spPr>
      </p:pic>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1"/>
            <a:ext cx="9144000" cy="447260"/>
          </a:xfrm>
          <a:solidFill>
            <a:srgbClr val="093262"/>
          </a:soli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The Sb data showed issues with the Nuclear Level Density’s dependence on </a:t>
            </a:r>
            <a:r>
              <a:rPr lang="en-US" i="1" dirty="0">
                <a:solidFill>
                  <a:schemeClr val="bg1"/>
                </a:solidFill>
                <a:latin typeface="Times New Roman" panose="02020603050405020304" pitchFamily="18" charset="0"/>
                <a:cs typeface="Times New Roman" panose="02020603050405020304" pitchFamily="18" charset="0"/>
              </a:rPr>
              <a:t>J</a:t>
            </a:r>
            <a:r>
              <a:rPr lang="en-US" i="1" baseline="30000" dirty="0">
                <a:solidFill>
                  <a:schemeClr val="bg1"/>
                </a:solidFill>
                <a:latin typeface="Times New Roman" panose="02020603050405020304" pitchFamily="18" charset="0"/>
                <a:cs typeface="Times New Roman" panose="02020603050405020304" pitchFamily="18" charset="0"/>
              </a:rPr>
              <a:t>π</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7086600" y="4885312"/>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350" dirty="0">
              <a:solidFill>
                <a:schemeClr val="bg1"/>
              </a:solidFill>
            </a:endParaRPr>
          </a:p>
        </p:txBody>
      </p:sp>
      <p:cxnSp>
        <p:nvCxnSpPr>
          <p:cNvPr id="69" name="Straight Connector 68">
            <a:extLst>
              <a:ext uri="{FF2B5EF4-FFF2-40B4-BE49-F238E27FC236}">
                <a16:creationId xmlns:a16="http://schemas.microsoft.com/office/drawing/2014/main" id="{9FE58640-5591-5F8E-94EA-EBB2F4A9966F}"/>
              </a:ext>
            </a:extLst>
          </p:cNvPr>
          <p:cNvCxnSpPr>
            <a:cxnSpLocks/>
          </p:cNvCxnSpPr>
          <p:nvPr/>
        </p:nvCxnSpPr>
        <p:spPr>
          <a:xfrm flipH="1">
            <a:off x="4523234" y="1044680"/>
            <a:ext cx="0" cy="3317212"/>
          </a:xfrm>
          <a:prstGeom prst="line">
            <a:avLst/>
          </a:prstGeom>
          <a:ln w="12700">
            <a:solidFill>
              <a:srgbClr val="093262"/>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2971153F-9706-8DC6-DF74-282FC96FC13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47307" y="4821127"/>
            <a:ext cx="1130088" cy="27384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F7B9C17B-DD94-FED4-6FD2-DC2CDB08268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43006" y="4847309"/>
            <a:ext cx="1132558" cy="221478"/>
          </a:xfrm>
          <a:prstGeom prst="rect">
            <a:avLst/>
          </a:prstGeom>
        </p:spPr>
      </p:pic>
      <p:pic>
        <p:nvPicPr>
          <p:cNvPr id="6" name="Picture 5" descr="A graph of energy and energy&#10;&#10;Description automatically generated with medium confidence">
            <a:extLst>
              <a:ext uri="{FF2B5EF4-FFF2-40B4-BE49-F238E27FC236}">
                <a16:creationId xmlns:a16="http://schemas.microsoft.com/office/drawing/2014/main" id="{13A1E193-52B7-079F-9CCF-DD3E38A21A7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557321" y="575403"/>
            <a:ext cx="2923658" cy="2031886"/>
          </a:xfrm>
          <a:prstGeom prst="rect">
            <a:avLst/>
          </a:prstGeom>
        </p:spPr>
      </p:pic>
      <p:pic>
        <p:nvPicPr>
          <p:cNvPr id="10" name="Picture 9" descr="A graph of energy and energy&#10;&#10;Description automatically generated">
            <a:extLst>
              <a:ext uri="{FF2B5EF4-FFF2-40B4-BE49-F238E27FC236}">
                <a16:creationId xmlns:a16="http://schemas.microsoft.com/office/drawing/2014/main" id="{D46169BB-1981-196F-B2F2-29BFD13F1BC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94" y="563145"/>
            <a:ext cx="2923658" cy="2031886"/>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7A13FA2A-3FA2-82ED-5364-D597303360FA}"/>
              </a:ext>
            </a:extLst>
          </p:cNvPr>
          <p:cNvPicPr>
            <a:picLocks noChangeAspect="1"/>
          </p:cNvPicPr>
          <p:nvPr/>
        </p:nvPicPr>
        <p:blipFill>
          <a:blip r:embed="rId9"/>
          <a:stretch>
            <a:fillRect/>
          </a:stretch>
        </p:blipFill>
        <p:spPr>
          <a:xfrm>
            <a:off x="7515065" y="569649"/>
            <a:ext cx="1638813" cy="1497392"/>
          </a:xfrm>
          <a:prstGeom prst="rect">
            <a:avLst/>
          </a:prstGeom>
        </p:spPr>
      </p:pic>
      <p:grpSp>
        <p:nvGrpSpPr>
          <p:cNvPr id="16" name="Group 15">
            <a:extLst>
              <a:ext uri="{FF2B5EF4-FFF2-40B4-BE49-F238E27FC236}">
                <a16:creationId xmlns:a16="http://schemas.microsoft.com/office/drawing/2014/main" id="{D9F7B012-4B39-4452-C8A9-7878E8FB46EB}"/>
              </a:ext>
            </a:extLst>
          </p:cNvPr>
          <p:cNvGrpSpPr/>
          <p:nvPr/>
        </p:nvGrpSpPr>
        <p:grpSpPr>
          <a:xfrm>
            <a:off x="2821789" y="2492929"/>
            <a:ext cx="2167967" cy="1214402"/>
            <a:chOff x="33178405" y="7150742"/>
            <a:chExt cx="3368876" cy="1598612"/>
          </a:xfrm>
        </p:grpSpPr>
        <p:sp>
          <p:nvSpPr>
            <p:cNvPr id="17" name="TextBox 16">
              <a:extLst>
                <a:ext uri="{FF2B5EF4-FFF2-40B4-BE49-F238E27FC236}">
                  <a16:creationId xmlns:a16="http://schemas.microsoft.com/office/drawing/2014/main" id="{2A0B75AD-9A0D-AB19-1CF0-C27D636FE476}"/>
                </a:ext>
              </a:extLst>
            </p:cNvPr>
            <p:cNvSpPr txBox="1"/>
            <p:nvPr/>
          </p:nvSpPr>
          <p:spPr>
            <a:xfrm>
              <a:off x="33807681" y="7365839"/>
              <a:ext cx="1224997" cy="324120"/>
            </a:xfrm>
            <a:prstGeom prst="rect">
              <a:avLst/>
            </a:prstGeom>
            <a:noFill/>
          </p:spPr>
          <p:txBody>
            <a:bodyPr wrap="square" rtlCol="0">
              <a:spAutoFit/>
            </a:bodyPr>
            <a:lstStyle/>
            <a:p>
              <a:r>
                <a:rPr lang="en-US" sz="1000" baseline="30000" dirty="0">
                  <a:latin typeface="Georgia" panose="02040502050405020303" pitchFamily="18" charset="0"/>
                </a:rPr>
                <a:t>119m</a:t>
              </a:r>
              <a:r>
                <a:rPr lang="en-US" sz="1000" dirty="0">
                  <a:latin typeface="Georgia" panose="02040502050405020303" pitchFamily="18" charset="0"/>
                </a:rPr>
                <a:t>Te</a:t>
              </a:r>
              <a:endParaRPr lang="en-US" sz="1000" baseline="30000" dirty="0">
                <a:latin typeface="Georgia" panose="02040502050405020303" pitchFamily="18" charset="0"/>
              </a:endParaRPr>
            </a:p>
          </p:txBody>
        </p:sp>
        <p:cxnSp>
          <p:nvCxnSpPr>
            <p:cNvPr id="18" name="Straight Connector 17">
              <a:extLst>
                <a:ext uri="{FF2B5EF4-FFF2-40B4-BE49-F238E27FC236}">
                  <a16:creationId xmlns:a16="http://schemas.microsoft.com/office/drawing/2014/main" id="{B013D6D3-C82F-6E6C-A751-8F98F4ACBA12}"/>
                </a:ext>
              </a:extLst>
            </p:cNvPr>
            <p:cNvCxnSpPr/>
            <p:nvPr/>
          </p:nvCxnSpPr>
          <p:spPr>
            <a:xfrm>
              <a:off x="33741360" y="7385891"/>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70B63C2-C38A-E28F-5840-F4FA0684C99D}"/>
                    </a:ext>
                  </a:extLst>
                </p:cNvPr>
                <p:cNvSpPr txBox="1"/>
                <p:nvPr/>
              </p:nvSpPr>
              <p:spPr>
                <a:xfrm>
                  <a:off x="33250332" y="7150742"/>
                  <a:ext cx="495237" cy="486096"/>
                </a:xfrm>
                <a:prstGeom prst="rect">
                  <a:avLst/>
                </a:prstGeom>
                <a:noFill/>
              </p:spPr>
              <p:txBody>
                <a:bodyPr wrap="square" rtlCol="0">
                  <a:spAutoFit/>
                </a:bodyPr>
                <a:lstStyle/>
                <a:p>
                  <a:pPr algn="ctr"/>
                  <a14:m>
                    <m:oMath xmlns:m="http://schemas.openxmlformats.org/officeDocument/2006/math">
                      <m:f>
                        <m:fPr>
                          <m:ctrlPr>
                            <a:rPr lang="en-US" sz="1250" b="1" i="1">
                              <a:latin typeface="Cambria Math" panose="02040503050406030204" pitchFamily="18" charset="0"/>
                            </a:rPr>
                          </m:ctrlPr>
                        </m:fPr>
                        <m:num>
                          <m:r>
                            <a:rPr lang="en-US" sz="1250" b="1" i="1">
                              <a:latin typeface="Cambria Math" panose="02040503050406030204" pitchFamily="18" charset="0"/>
                            </a:rPr>
                            <m:t>𝟏𝟏</m:t>
                          </m:r>
                        </m:num>
                        <m:den>
                          <m:r>
                            <a:rPr lang="en-US" sz="1250" b="1" i="1">
                              <a:latin typeface="Cambria Math" panose="02040503050406030204" pitchFamily="18" charset="0"/>
                            </a:rPr>
                            <m:t>𝟐</m:t>
                          </m:r>
                        </m:den>
                      </m:f>
                      <m:r>
                        <a:rPr lang="en-US" sz="1250" b="1" i="1">
                          <a:latin typeface="Cambria Math" panose="02040503050406030204" pitchFamily="18" charset="0"/>
                        </a:rPr>
                        <m:t>−</m:t>
                      </m:r>
                    </m:oMath>
                  </a14:m>
                  <a:r>
                    <a:rPr lang="en-US" sz="1500" b="1" dirty="0"/>
                    <a:t> </a:t>
                  </a:r>
                </a:p>
              </p:txBody>
            </p:sp>
          </mc:Choice>
          <mc:Fallback xmlns="">
            <p:sp>
              <p:nvSpPr>
                <p:cNvPr id="19" name="TextBox 18">
                  <a:extLst>
                    <a:ext uri="{FF2B5EF4-FFF2-40B4-BE49-F238E27FC236}">
                      <a16:creationId xmlns:a16="http://schemas.microsoft.com/office/drawing/2014/main" id="{670B63C2-C38A-E28F-5840-F4FA0684C99D}"/>
                    </a:ext>
                  </a:extLst>
                </p:cNvPr>
                <p:cNvSpPr txBox="1">
                  <a:spLocks noRot="1" noChangeAspect="1" noMove="1" noResize="1" noEditPoints="1" noAdjustHandles="1" noChangeArrowheads="1" noChangeShapeType="1" noTextEdit="1"/>
                </p:cNvSpPr>
                <p:nvPr/>
              </p:nvSpPr>
              <p:spPr>
                <a:xfrm>
                  <a:off x="33250332" y="7150742"/>
                  <a:ext cx="495237" cy="486096"/>
                </a:xfrm>
                <a:prstGeom prst="rect">
                  <a:avLst/>
                </a:prstGeom>
                <a:blipFill>
                  <a:blip r:embed="rId10"/>
                  <a:stretch>
                    <a:fillRect l="-7407"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06645F-EEF4-AEEB-CDDF-FB6334A4F17A}"/>
                    </a:ext>
                  </a:extLst>
                </p:cNvPr>
                <p:cNvSpPr txBox="1"/>
                <p:nvPr/>
              </p:nvSpPr>
              <p:spPr>
                <a:xfrm>
                  <a:off x="34612821" y="7202461"/>
                  <a:ext cx="1367878" cy="311544"/>
                </a:xfrm>
                <a:prstGeom prst="rect">
                  <a:avLst/>
                </a:prstGeom>
                <a:noFill/>
              </p:spPr>
              <p:txBody>
                <a:bodyPr wrap="square" rtlCol="0">
                  <a:spAutoFit/>
                </a:bodyPr>
                <a:lstStyle/>
                <a:p>
                  <a:r>
                    <a:rPr lang="en-US" sz="938" dirty="0"/>
                    <a:t>5 d, </a:t>
                  </a:r>
                  <a14:m>
                    <m:oMath xmlns:m="http://schemas.openxmlformats.org/officeDocument/2006/math">
                      <m:r>
                        <a:rPr lang="en-US" sz="938" i="1">
                          <a:latin typeface="Cambria Math" panose="02040503050406030204" pitchFamily="18" charset="0"/>
                        </a:rPr>
                        <m:t>𝜖</m:t>
                      </m:r>
                      <m:r>
                        <a:rPr lang="en-US" sz="938" i="1">
                          <a:latin typeface="Cambria Math" panose="02040503050406030204" pitchFamily="18" charset="0"/>
                        </a:rPr>
                        <m:t>:100%</m:t>
                      </m:r>
                    </m:oMath>
                  </a14:m>
                  <a:endParaRPr lang="en-US" sz="938" dirty="0"/>
                </a:p>
              </p:txBody>
            </p:sp>
          </mc:Choice>
          <mc:Fallback xmlns="">
            <p:sp>
              <p:nvSpPr>
                <p:cNvPr id="20" name="TextBox 19">
                  <a:extLst>
                    <a:ext uri="{FF2B5EF4-FFF2-40B4-BE49-F238E27FC236}">
                      <a16:creationId xmlns:a16="http://schemas.microsoft.com/office/drawing/2014/main" id="{7D06645F-EEF4-AEEB-CDDF-FB6334A4F17A}"/>
                    </a:ext>
                  </a:extLst>
                </p:cNvPr>
                <p:cNvSpPr txBox="1">
                  <a:spLocks noRot="1" noChangeAspect="1" noMove="1" noResize="1" noEditPoints="1" noAdjustHandles="1" noChangeArrowheads="1" noChangeShapeType="1" noTextEdit="1"/>
                </p:cNvSpPr>
                <p:nvPr/>
              </p:nvSpPr>
              <p:spPr>
                <a:xfrm>
                  <a:off x="34612821" y="7202461"/>
                  <a:ext cx="1367878" cy="311544"/>
                </a:xfrm>
                <a:prstGeom prst="rect">
                  <a:avLst/>
                </a:prstGeom>
                <a:blipFill>
                  <a:blip r:embed="rId11"/>
                  <a:stretch>
                    <a:fillRect b="-10526"/>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DEAA1930-EE74-DBA8-E0E2-73AF44696711}"/>
                </a:ext>
              </a:extLst>
            </p:cNvPr>
            <p:cNvCxnSpPr/>
            <p:nvPr/>
          </p:nvCxnSpPr>
          <p:spPr>
            <a:xfrm>
              <a:off x="33760128" y="7889932"/>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A85B62A-E9DA-90D9-8D4E-CEB3E4DBDF0E}"/>
                    </a:ext>
                  </a:extLst>
                </p:cNvPr>
                <p:cNvSpPr txBox="1"/>
                <p:nvPr/>
              </p:nvSpPr>
              <p:spPr>
                <a:xfrm>
                  <a:off x="33178405" y="7630592"/>
                  <a:ext cx="762001" cy="5008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000" b="1" i="1">
                                <a:latin typeface="Cambria Math" panose="02040503050406030204" pitchFamily="18" charset="0"/>
                              </a:rPr>
                            </m:ctrlPr>
                          </m:fPr>
                          <m:num>
                            <m:r>
                              <a:rPr lang="en-US" sz="1000" b="1" i="1">
                                <a:latin typeface="Cambria Math" panose="02040503050406030204" pitchFamily="18" charset="0"/>
                              </a:rPr>
                              <m:t>𝟏</m:t>
                            </m:r>
                          </m:num>
                          <m:den>
                            <m:r>
                              <a:rPr lang="en-US" sz="1000" b="1" i="1">
                                <a:latin typeface="Cambria Math" panose="02040503050406030204" pitchFamily="18" charset="0"/>
                              </a:rPr>
                              <m:t>𝟐</m:t>
                            </m:r>
                          </m:den>
                        </m:f>
                        <m:r>
                          <a:rPr lang="en-US" sz="1000" b="1" i="1">
                            <a:latin typeface="Cambria Math" panose="02040503050406030204" pitchFamily="18" charset="0"/>
                          </a:rPr>
                          <m:t>+</m:t>
                        </m:r>
                      </m:oMath>
                    </m:oMathPara>
                  </a14:m>
                  <a:endParaRPr lang="en-US" sz="1500" b="1" dirty="0"/>
                </a:p>
              </p:txBody>
            </p:sp>
          </mc:Choice>
          <mc:Fallback xmlns="">
            <p:sp>
              <p:nvSpPr>
                <p:cNvPr id="22" name="TextBox 21">
                  <a:extLst>
                    <a:ext uri="{FF2B5EF4-FFF2-40B4-BE49-F238E27FC236}">
                      <a16:creationId xmlns:a16="http://schemas.microsoft.com/office/drawing/2014/main" id="{DA85B62A-E9DA-90D9-8D4E-CEB3E4DBDF0E}"/>
                    </a:ext>
                  </a:extLst>
                </p:cNvPr>
                <p:cNvSpPr txBox="1">
                  <a:spLocks noRot="1" noChangeAspect="1" noMove="1" noResize="1" noEditPoints="1" noAdjustHandles="1" noChangeArrowheads="1" noChangeShapeType="1" noTextEdit="1"/>
                </p:cNvSpPr>
                <p:nvPr/>
              </p:nvSpPr>
              <p:spPr>
                <a:xfrm>
                  <a:off x="33178405" y="7630592"/>
                  <a:ext cx="762001" cy="50086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9E86D07-9B5E-95EA-650E-8C045C21D451}"/>
                    </a:ext>
                  </a:extLst>
                </p:cNvPr>
                <p:cNvSpPr txBox="1"/>
                <p:nvPr/>
              </p:nvSpPr>
              <p:spPr>
                <a:xfrm>
                  <a:off x="34519829" y="7706501"/>
                  <a:ext cx="1462860" cy="311544"/>
                </a:xfrm>
                <a:prstGeom prst="rect">
                  <a:avLst/>
                </a:prstGeom>
                <a:noFill/>
              </p:spPr>
              <p:txBody>
                <a:bodyPr wrap="square" rtlCol="0">
                  <a:spAutoFit/>
                </a:bodyPr>
                <a:lstStyle/>
                <a:p>
                  <a:r>
                    <a:rPr lang="en-US" sz="938" dirty="0"/>
                    <a:t>&lt;1 d, </a:t>
                  </a:r>
                  <a14:m>
                    <m:oMath xmlns:m="http://schemas.openxmlformats.org/officeDocument/2006/math">
                      <m:r>
                        <a:rPr lang="en-US" sz="938" i="1">
                          <a:latin typeface="Cambria Math" panose="02040503050406030204" pitchFamily="18" charset="0"/>
                        </a:rPr>
                        <m:t>𝜖</m:t>
                      </m:r>
                      <m:r>
                        <a:rPr lang="en-US" sz="938" i="1">
                          <a:latin typeface="Cambria Math" panose="02040503050406030204" pitchFamily="18" charset="0"/>
                        </a:rPr>
                        <m:t>:100%</m:t>
                      </m:r>
                    </m:oMath>
                  </a14:m>
                  <a:endParaRPr lang="en-US" sz="938" dirty="0"/>
                </a:p>
              </p:txBody>
            </p:sp>
          </mc:Choice>
          <mc:Fallback xmlns="">
            <p:sp>
              <p:nvSpPr>
                <p:cNvPr id="23" name="TextBox 22">
                  <a:extLst>
                    <a:ext uri="{FF2B5EF4-FFF2-40B4-BE49-F238E27FC236}">
                      <a16:creationId xmlns:a16="http://schemas.microsoft.com/office/drawing/2014/main" id="{A9E86D07-9B5E-95EA-650E-8C045C21D451}"/>
                    </a:ext>
                  </a:extLst>
                </p:cNvPr>
                <p:cNvSpPr txBox="1">
                  <a:spLocks noRot="1" noChangeAspect="1" noMove="1" noResize="1" noEditPoints="1" noAdjustHandles="1" noChangeArrowheads="1" noChangeShapeType="1" noTextEdit="1"/>
                </p:cNvSpPr>
                <p:nvPr/>
              </p:nvSpPr>
              <p:spPr>
                <a:xfrm>
                  <a:off x="34519829" y="7706501"/>
                  <a:ext cx="1462860" cy="311544"/>
                </a:xfrm>
                <a:prstGeom prst="rect">
                  <a:avLst/>
                </a:prstGeom>
                <a:blipFill>
                  <a:blip r:embed="rId13"/>
                  <a:stretch>
                    <a:fillRect b="-10000"/>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7D0FD156-C5CB-3B82-2026-35E07A8B02DE}"/>
                </a:ext>
              </a:extLst>
            </p:cNvPr>
            <p:cNvCxnSpPr/>
            <p:nvPr/>
          </p:nvCxnSpPr>
          <p:spPr>
            <a:xfrm>
              <a:off x="34968918" y="8475412"/>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B9884C9-701D-A816-8F39-8EBA2C68358D}"/>
                    </a:ext>
                  </a:extLst>
                </p:cNvPr>
                <p:cNvSpPr txBox="1"/>
                <p:nvPr/>
              </p:nvSpPr>
              <p:spPr>
                <a:xfrm>
                  <a:off x="34209050" y="8216896"/>
                  <a:ext cx="966947" cy="5049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000" b="1" i="1">
                                <a:latin typeface="Cambria Math" panose="02040503050406030204" pitchFamily="18" charset="0"/>
                              </a:rPr>
                            </m:ctrlPr>
                          </m:fPr>
                          <m:num>
                            <m:r>
                              <a:rPr lang="en-US" sz="1000" b="1" i="1">
                                <a:latin typeface="Cambria Math" panose="02040503050406030204" pitchFamily="18" charset="0"/>
                              </a:rPr>
                              <m:t>𝟓</m:t>
                            </m:r>
                          </m:num>
                          <m:den>
                            <m:r>
                              <a:rPr lang="en-US" sz="1000" b="1" i="1">
                                <a:latin typeface="Cambria Math" panose="02040503050406030204" pitchFamily="18" charset="0"/>
                              </a:rPr>
                              <m:t>𝟐</m:t>
                            </m:r>
                          </m:den>
                        </m:f>
                        <m:r>
                          <a:rPr lang="en-US" sz="1000" b="1" i="1">
                            <a:latin typeface="Cambria Math" panose="02040503050406030204" pitchFamily="18" charset="0"/>
                          </a:rPr>
                          <m:t>+</m:t>
                        </m:r>
                      </m:oMath>
                    </m:oMathPara>
                  </a14:m>
                  <a:endParaRPr lang="en-US" sz="1500" b="1" dirty="0"/>
                </a:p>
              </p:txBody>
            </p:sp>
          </mc:Choice>
          <mc:Fallback xmlns="">
            <p:sp>
              <p:nvSpPr>
                <p:cNvPr id="25" name="TextBox 24">
                  <a:extLst>
                    <a:ext uri="{FF2B5EF4-FFF2-40B4-BE49-F238E27FC236}">
                      <a16:creationId xmlns:a16="http://schemas.microsoft.com/office/drawing/2014/main" id="{5B9884C9-701D-A816-8F39-8EBA2C68358D}"/>
                    </a:ext>
                  </a:extLst>
                </p:cNvPr>
                <p:cNvSpPr txBox="1">
                  <a:spLocks noRot="1" noChangeAspect="1" noMove="1" noResize="1" noEditPoints="1" noAdjustHandles="1" noChangeArrowheads="1" noChangeShapeType="1" noTextEdit="1"/>
                </p:cNvSpPr>
                <p:nvPr/>
              </p:nvSpPr>
              <p:spPr>
                <a:xfrm>
                  <a:off x="34209050" y="8216896"/>
                  <a:ext cx="966947" cy="504919"/>
                </a:xfrm>
                <a:prstGeom prst="rect">
                  <a:avLst/>
                </a:prstGeom>
                <a:blipFill>
                  <a:blip r:embed="rId14"/>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55F1712C-F4EF-E2CC-D142-F435F6C410D2}"/>
                </a:ext>
              </a:extLst>
            </p:cNvPr>
            <p:cNvSpPr txBox="1"/>
            <p:nvPr/>
          </p:nvSpPr>
          <p:spPr>
            <a:xfrm>
              <a:off x="35084421" y="8437810"/>
              <a:ext cx="1462860" cy="311544"/>
            </a:xfrm>
            <a:prstGeom prst="rect">
              <a:avLst/>
            </a:prstGeom>
            <a:noFill/>
          </p:spPr>
          <p:txBody>
            <a:bodyPr wrap="square" rtlCol="0">
              <a:spAutoFit/>
            </a:bodyPr>
            <a:lstStyle/>
            <a:p>
              <a:r>
                <a:rPr lang="en-US" sz="938" baseline="30000" dirty="0"/>
                <a:t>119</a:t>
              </a:r>
              <a:r>
                <a:rPr lang="en-US" sz="938" dirty="0"/>
                <a:t>Sb</a:t>
              </a:r>
              <a:endParaRPr lang="en-US" sz="938" baseline="30000" dirty="0"/>
            </a:p>
          </p:txBody>
        </p:sp>
        <p:cxnSp>
          <p:nvCxnSpPr>
            <p:cNvPr id="27" name="Straight Arrow Connector 26">
              <a:extLst>
                <a:ext uri="{FF2B5EF4-FFF2-40B4-BE49-F238E27FC236}">
                  <a16:creationId xmlns:a16="http://schemas.microsoft.com/office/drawing/2014/main" id="{2B7C1366-D7F4-714B-0B3E-255EC2B7F5A4}"/>
                </a:ext>
              </a:extLst>
            </p:cNvPr>
            <p:cNvCxnSpPr/>
            <p:nvPr/>
          </p:nvCxnSpPr>
          <p:spPr>
            <a:xfrm>
              <a:off x="34577260" y="7985658"/>
              <a:ext cx="261572" cy="38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C136AF7-5F39-51AA-FBDB-18A01BAEBEE4}"/>
                </a:ext>
              </a:extLst>
            </p:cNvPr>
            <p:cNvCxnSpPr/>
            <p:nvPr/>
          </p:nvCxnSpPr>
          <p:spPr>
            <a:xfrm>
              <a:off x="34573467" y="7378688"/>
              <a:ext cx="261572" cy="38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2D0482F-00A5-1C27-697C-9AE0E1649E9D}"/>
              </a:ext>
            </a:extLst>
          </p:cNvPr>
          <p:cNvGrpSpPr/>
          <p:nvPr/>
        </p:nvGrpSpPr>
        <p:grpSpPr>
          <a:xfrm>
            <a:off x="7476628" y="2569314"/>
            <a:ext cx="2102319" cy="1165855"/>
            <a:chOff x="9924464" y="2886652"/>
            <a:chExt cx="2803092" cy="1554473"/>
          </a:xfrm>
        </p:grpSpPr>
        <p:grpSp>
          <p:nvGrpSpPr>
            <p:cNvPr id="30" name="Group 29">
              <a:extLst>
                <a:ext uri="{FF2B5EF4-FFF2-40B4-BE49-F238E27FC236}">
                  <a16:creationId xmlns:a16="http://schemas.microsoft.com/office/drawing/2014/main" id="{FAE8C33D-7EDF-A0F7-DFAD-D4E119A9BE5C}"/>
                </a:ext>
              </a:extLst>
            </p:cNvPr>
            <p:cNvGrpSpPr/>
            <p:nvPr/>
          </p:nvGrpSpPr>
          <p:grpSpPr>
            <a:xfrm>
              <a:off x="10397765" y="2946300"/>
              <a:ext cx="2329791" cy="1494825"/>
              <a:chOff x="33868360" y="9100208"/>
              <a:chExt cx="2688503" cy="1494825"/>
            </a:xfrm>
          </p:grpSpPr>
          <p:sp>
            <p:nvSpPr>
              <p:cNvPr id="33" name="TextBox 32">
                <a:extLst>
                  <a:ext uri="{FF2B5EF4-FFF2-40B4-BE49-F238E27FC236}">
                    <a16:creationId xmlns:a16="http://schemas.microsoft.com/office/drawing/2014/main" id="{733B5497-EE7E-5C54-8430-CA503AE712A0}"/>
                  </a:ext>
                </a:extLst>
              </p:cNvPr>
              <p:cNvSpPr txBox="1"/>
              <p:nvPr/>
            </p:nvSpPr>
            <p:spPr>
              <a:xfrm>
                <a:off x="35094001" y="10279476"/>
                <a:ext cx="1462862" cy="315557"/>
              </a:xfrm>
              <a:prstGeom prst="rect">
                <a:avLst/>
              </a:prstGeom>
              <a:noFill/>
            </p:spPr>
            <p:txBody>
              <a:bodyPr wrap="square" rtlCol="0">
                <a:spAutoFit/>
              </a:bodyPr>
              <a:lstStyle/>
              <a:p>
                <a:r>
                  <a:rPr lang="en-US" sz="938" baseline="30000" dirty="0">
                    <a:latin typeface="Georgia" panose="02040502050405020303" pitchFamily="18" charset="0"/>
                  </a:rPr>
                  <a:t>121</a:t>
                </a:r>
                <a:r>
                  <a:rPr lang="en-US" sz="938" dirty="0">
                    <a:latin typeface="Georgia" panose="02040502050405020303" pitchFamily="18" charset="0"/>
                  </a:rPr>
                  <a:t>Sb</a:t>
                </a:r>
                <a:endParaRPr lang="en-US" sz="938" baseline="30000" dirty="0">
                  <a:latin typeface="Georgia" panose="02040502050405020303" pitchFamily="18" charset="0"/>
                </a:endParaRPr>
              </a:p>
            </p:txBody>
          </p:sp>
          <p:grpSp>
            <p:nvGrpSpPr>
              <p:cNvPr id="34" name="Group 33">
                <a:extLst>
                  <a:ext uri="{FF2B5EF4-FFF2-40B4-BE49-F238E27FC236}">
                    <a16:creationId xmlns:a16="http://schemas.microsoft.com/office/drawing/2014/main" id="{3A86A5AB-9C56-55E6-1D8F-C636F905F3F8}"/>
                  </a:ext>
                </a:extLst>
              </p:cNvPr>
              <p:cNvGrpSpPr/>
              <p:nvPr/>
            </p:nvGrpSpPr>
            <p:grpSpPr>
              <a:xfrm>
                <a:off x="33868360" y="9100208"/>
                <a:ext cx="2309842" cy="1404250"/>
                <a:chOff x="33868360" y="9100208"/>
                <a:chExt cx="2309842" cy="1404250"/>
              </a:xfrm>
            </p:grpSpPr>
            <p:sp>
              <p:nvSpPr>
                <p:cNvPr id="68" name="TextBox 67">
                  <a:extLst>
                    <a:ext uri="{FF2B5EF4-FFF2-40B4-BE49-F238E27FC236}">
                      <a16:creationId xmlns:a16="http://schemas.microsoft.com/office/drawing/2014/main" id="{52C5B052-3656-B8FB-8198-B5F92DCA57BD}"/>
                    </a:ext>
                  </a:extLst>
                </p:cNvPr>
                <p:cNvSpPr txBox="1"/>
                <p:nvPr/>
              </p:nvSpPr>
              <p:spPr>
                <a:xfrm>
                  <a:off x="33916824" y="9243669"/>
                  <a:ext cx="1224997" cy="328295"/>
                </a:xfrm>
                <a:prstGeom prst="rect">
                  <a:avLst/>
                </a:prstGeom>
                <a:noFill/>
              </p:spPr>
              <p:txBody>
                <a:bodyPr wrap="square" rtlCol="0">
                  <a:spAutoFit/>
                </a:bodyPr>
                <a:lstStyle/>
                <a:p>
                  <a:r>
                    <a:rPr lang="en-US" sz="1000" baseline="30000" dirty="0">
                      <a:latin typeface="Georgia" panose="02040502050405020303" pitchFamily="18" charset="0"/>
                    </a:rPr>
                    <a:t>121m</a:t>
                  </a:r>
                  <a:r>
                    <a:rPr lang="en-US" sz="1000" dirty="0">
                      <a:latin typeface="Georgia" panose="02040502050405020303" pitchFamily="18" charset="0"/>
                    </a:rPr>
                    <a:t>Te</a:t>
                  </a:r>
                  <a:endParaRPr lang="en-US" sz="1000" baseline="30000" dirty="0">
                    <a:latin typeface="Georgia" panose="02040502050405020303" pitchFamily="18" charset="0"/>
                  </a:endParaRPr>
                </a:p>
              </p:txBody>
            </p:sp>
            <p:cxnSp>
              <p:nvCxnSpPr>
                <p:cNvPr id="70" name="Straight Connector 69">
                  <a:extLst>
                    <a:ext uri="{FF2B5EF4-FFF2-40B4-BE49-F238E27FC236}">
                      <a16:creationId xmlns:a16="http://schemas.microsoft.com/office/drawing/2014/main" id="{09B64740-1787-B55E-AB18-92FDB0D408E2}"/>
                    </a:ext>
                  </a:extLst>
                </p:cNvPr>
                <p:cNvCxnSpPr/>
                <p:nvPr/>
              </p:nvCxnSpPr>
              <p:spPr>
                <a:xfrm>
                  <a:off x="33868360" y="9283638"/>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209A6339-F508-C503-50C7-B2DAAF72DC32}"/>
                        </a:ext>
                      </a:extLst>
                    </p:cNvPr>
                    <p:cNvSpPr txBox="1"/>
                    <p:nvPr/>
                  </p:nvSpPr>
                  <p:spPr>
                    <a:xfrm>
                      <a:off x="34617901" y="9100208"/>
                      <a:ext cx="1560301" cy="315557"/>
                    </a:xfrm>
                    <a:prstGeom prst="rect">
                      <a:avLst/>
                    </a:prstGeom>
                    <a:noFill/>
                  </p:spPr>
                  <p:txBody>
                    <a:bodyPr wrap="square" rtlCol="0">
                      <a:spAutoFit/>
                    </a:bodyPr>
                    <a:lstStyle/>
                    <a:p>
                      <a:r>
                        <a:rPr lang="en-US" sz="938" dirty="0"/>
                        <a:t>164 d, </a:t>
                      </a:r>
                      <a14:m>
                        <m:oMath xmlns:m="http://schemas.openxmlformats.org/officeDocument/2006/math">
                          <m:r>
                            <a:rPr lang="en-US" sz="938" i="1">
                              <a:latin typeface="Cambria Math" panose="02040503050406030204" pitchFamily="18" charset="0"/>
                            </a:rPr>
                            <m:t>𝜖</m:t>
                          </m:r>
                          <m:r>
                            <a:rPr lang="en-US" sz="938" i="1">
                              <a:latin typeface="Cambria Math" panose="02040503050406030204" pitchFamily="18" charset="0"/>
                            </a:rPr>
                            <m:t>:11%</m:t>
                          </m:r>
                        </m:oMath>
                      </a14:m>
                      <a:endParaRPr lang="en-US" sz="938" dirty="0"/>
                    </a:p>
                  </p:txBody>
                </p:sp>
              </mc:Choice>
              <mc:Fallback xmlns="">
                <p:sp>
                  <p:nvSpPr>
                    <p:cNvPr id="71" name="TextBox 70">
                      <a:extLst>
                        <a:ext uri="{FF2B5EF4-FFF2-40B4-BE49-F238E27FC236}">
                          <a16:creationId xmlns:a16="http://schemas.microsoft.com/office/drawing/2014/main" id="{209A6339-F508-C503-50C7-B2DAAF72DC32}"/>
                        </a:ext>
                      </a:extLst>
                    </p:cNvPr>
                    <p:cNvSpPr txBox="1">
                      <a:spLocks noRot="1" noChangeAspect="1" noMove="1" noResize="1" noEditPoints="1" noAdjustHandles="1" noChangeArrowheads="1" noChangeShapeType="1" noTextEdit="1"/>
                    </p:cNvSpPr>
                    <p:nvPr/>
                  </p:nvSpPr>
                  <p:spPr>
                    <a:xfrm>
                      <a:off x="34617901" y="9100208"/>
                      <a:ext cx="1560301" cy="315557"/>
                    </a:xfrm>
                    <a:prstGeom prst="rect">
                      <a:avLst/>
                    </a:prstGeom>
                    <a:blipFill>
                      <a:blip r:embed="rId15"/>
                      <a:stretch>
                        <a:fillRect b="-10000"/>
                      </a:stretch>
                    </a:blipFill>
                  </p:spPr>
                  <p:txBody>
                    <a:bodyPr/>
                    <a:lstStyle/>
                    <a:p>
                      <a:r>
                        <a:rPr lang="en-US">
                          <a:noFill/>
                        </a:rPr>
                        <a:t> </a:t>
                      </a:r>
                    </a:p>
                  </p:txBody>
                </p:sp>
              </mc:Fallback>
            </mc:AlternateContent>
            <p:cxnSp>
              <p:nvCxnSpPr>
                <p:cNvPr id="72" name="Straight Connector 71">
                  <a:extLst>
                    <a:ext uri="{FF2B5EF4-FFF2-40B4-BE49-F238E27FC236}">
                      <a16:creationId xmlns:a16="http://schemas.microsoft.com/office/drawing/2014/main" id="{2F82BCE4-ADCE-F75E-A1FB-4A317CB4A63B}"/>
                    </a:ext>
                  </a:extLst>
                </p:cNvPr>
                <p:cNvCxnSpPr/>
                <p:nvPr/>
              </p:nvCxnSpPr>
              <p:spPr>
                <a:xfrm>
                  <a:off x="33887128" y="9780422"/>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5341CA6-626A-7D4E-4133-410AB8A731D2}"/>
                        </a:ext>
                      </a:extLst>
                    </p:cNvPr>
                    <p:cNvSpPr txBox="1"/>
                    <p:nvPr/>
                  </p:nvSpPr>
                  <p:spPr>
                    <a:xfrm>
                      <a:off x="34626508" y="9596991"/>
                      <a:ext cx="1462862" cy="315557"/>
                    </a:xfrm>
                    <a:prstGeom prst="rect">
                      <a:avLst/>
                    </a:prstGeom>
                    <a:noFill/>
                  </p:spPr>
                  <p:txBody>
                    <a:bodyPr wrap="square" rtlCol="0">
                      <a:spAutoFit/>
                    </a:bodyPr>
                    <a:lstStyle/>
                    <a:p>
                      <a:r>
                        <a:rPr lang="en-US" sz="938" dirty="0"/>
                        <a:t>19 d, </a:t>
                      </a:r>
                      <a14:m>
                        <m:oMath xmlns:m="http://schemas.openxmlformats.org/officeDocument/2006/math">
                          <m:r>
                            <a:rPr lang="en-US" sz="938" i="1">
                              <a:latin typeface="Cambria Math" panose="02040503050406030204" pitchFamily="18" charset="0"/>
                            </a:rPr>
                            <m:t>𝜖</m:t>
                          </m:r>
                          <m:r>
                            <a:rPr lang="en-US" sz="938" i="1">
                              <a:latin typeface="Cambria Math" panose="02040503050406030204" pitchFamily="18" charset="0"/>
                            </a:rPr>
                            <m:t>:100%</m:t>
                          </m:r>
                        </m:oMath>
                      </a14:m>
                      <a:endParaRPr lang="en-US" sz="938" dirty="0"/>
                    </a:p>
                  </p:txBody>
                </p:sp>
              </mc:Choice>
              <mc:Fallback xmlns="">
                <p:sp>
                  <p:nvSpPr>
                    <p:cNvPr id="73" name="TextBox 72">
                      <a:extLst>
                        <a:ext uri="{FF2B5EF4-FFF2-40B4-BE49-F238E27FC236}">
                          <a16:creationId xmlns:a16="http://schemas.microsoft.com/office/drawing/2014/main" id="{55341CA6-626A-7D4E-4133-410AB8A731D2}"/>
                        </a:ext>
                      </a:extLst>
                    </p:cNvPr>
                    <p:cNvSpPr txBox="1">
                      <a:spLocks noRot="1" noChangeAspect="1" noMove="1" noResize="1" noEditPoints="1" noAdjustHandles="1" noChangeArrowheads="1" noChangeShapeType="1" noTextEdit="1"/>
                    </p:cNvSpPr>
                    <p:nvPr/>
                  </p:nvSpPr>
                  <p:spPr>
                    <a:xfrm>
                      <a:off x="34626508" y="9596991"/>
                      <a:ext cx="1462862" cy="315557"/>
                    </a:xfrm>
                    <a:prstGeom prst="rect">
                      <a:avLst/>
                    </a:prstGeom>
                    <a:blipFill>
                      <a:blip r:embed="rId16"/>
                      <a:stretch>
                        <a:fillRect b="-10526"/>
                      </a:stretch>
                    </a:blipFill>
                  </p:spPr>
                  <p:txBody>
                    <a:bodyPr/>
                    <a:lstStyle/>
                    <a:p>
                      <a:r>
                        <a:rPr lang="en-US">
                          <a:noFill/>
                        </a:rPr>
                        <a:t> </a:t>
                      </a:r>
                    </a:p>
                  </p:txBody>
                </p:sp>
              </mc:Fallback>
            </mc:AlternateContent>
            <p:cxnSp>
              <p:nvCxnSpPr>
                <p:cNvPr id="74" name="Straight Connector 73">
                  <a:extLst>
                    <a:ext uri="{FF2B5EF4-FFF2-40B4-BE49-F238E27FC236}">
                      <a16:creationId xmlns:a16="http://schemas.microsoft.com/office/drawing/2014/main" id="{CF5E18FB-8143-F17E-AFF6-49246818D4CB}"/>
                    </a:ext>
                  </a:extLst>
                </p:cNvPr>
                <p:cNvCxnSpPr/>
                <p:nvPr/>
              </p:nvCxnSpPr>
              <p:spPr>
                <a:xfrm>
                  <a:off x="35017906" y="10278181"/>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AF84151-8FDD-8B01-96C4-69F6D5EF4A6E}"/>
                        </a:ext>
                      </a:extLst>
                    </p:cNvPr>
                    <p:cNvSpPr txBox="1"/>
                    <p:nvPr/>
                  </p:nvSpPr>
                  <p:spPr>
                    <a:xfrm>
                      <a:off x="34325817" y="10016546"/>
                      <a:ext cx="966948" cy="4879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938" b="1" i="1">
                                    <a:latin typeface="Cambria Math" panose="02040503050406030204" pitchFamily="18" charset="0"/>
                                  </a:rPr>
                                </m:ctrlPr>
                              </m:fPr>
                              <m:num>
                                <m:r>
                                  <a:rPr lang="en-US" sz="938" b="1" i="1">
                                    <a:latin typeface="Cambria Math" panose="02040503050406030204" pitchFamily="18" charset="0"/>
                                  </a:rPr>
                                  <m:t>𝟓</m:t>
                                </m:r>
                              </m:num>
                              <m:den>
                                <m:r>
                                  <a:rPr lang="en-US" sz="938" b="1" i="1">
                                    <a:latin typeface="Cambria Math" panose="02040503050406030204" pitchFamily="18" charset="0"/>
                                  </a:rPr>
                                  <m:t>𝟐</m:t>
                                </m:r>
                              </m:den>
                            </m:f>
                            <m:r>
                              <a:rPr lang="en-US" sz="938" b="1" i="1">
                                <a:latin typeface="Cambria Math" panose="02040503050406030204" pitchFamily="18" charset="0"/>
                              </a:rPr>
                              <m:t>+</m:t>
                            </m:r>
                          </m:oMath>
                        </m:oMathPara>
                      </a14:m>
                      <a:endParaRPr lang="en-US" sz="1500" b="1" dirty="0"/>
                    </a:p>
                  </p:txBody>
                </p:sp>
              </mc:Choice>
              <mc:Fallback xmlns="">
                <p:sp>
                  <p:nvSpPr>
                    <p:cNvPr id="75" name="TextBox 74">
                      <a:extLst>
                        <a:ext uri="{FF2B5EF4-FFF2-40B4-BE49-F238E27FC236}">
                          <a16:creationId xmlns:a16="http://schemas.microsoft.com/office/drawing/2014/main" id="{DAF84151-8FDD-8B01-96C4-69F6D5EF4A6E}"/>
                        </a:ext>
                      </a:extLst>
                    </p:cNvPr>
                    <p:cNvSpPr txBox="1">
                      <a:spLocks noRot="1" noChangeAspect="1" noMove="1" noResize="1" noEditPoints="1" noAdjustHandles="1" noChangeArrowheads="1" noChangeShapeType="1" noTextEdit="1"/>
                    </p:cNvSpPr>
                    <p:nvPr/>
                  </p:nvSpPr>
                  <p:spPr>
                    <a:xfrm>
                      <a:off x="34325817" y="10016546"/>
                      <a:ext cx="966948" cy="487912"/>
                    </a:xfrm>
                    <a:prstGeom prst="rect">
                      <a:avLst/>
                    </a:prstGeom>
                    <a:blipFill>
                      <a:blip r:embed="rId17"/>
                      <a:stretch>
                        <a:fillRect/>
                      </a:stretch>
                    </a:blipFill>
                  </p:spPr>
                  <p:txBody>
                    <a:bodyPr/>
                    <a:lstStyle/>
                    <a:p>
                      <a:r>
                        <a:rPr lang="en-US">
                          <a:noFill/>
                        </a:rPr>
                        <a:t> </a:t>
                      </a:r>
                    </a:p>
                  </p:txBody>
                </p:sp>
              </mc:Fallback>
            </mc:AlternateContent>
            <p:cxnSp>
              <p:nvCxnSpPr>
                <p:cNvPr id="76" name="Straight Arrow Connector 75">
                  <a:extLst>
                    <a:ext uri="{FF2B5EF4-FFF2-40B4-BE49-F238E27FC236}">
                      <a16:creationId xmlns:a16="http://schemas.microsoft.com/office/drawing/2014/main" id="{9137CED6-2A09-1077-F689-EDA172B69BDD}"/>
                    </a:ext>
                  </a:extLst>
                </p:cNvPr>
                <p:cNvCxnSpPr/>
                <p:nvPr/>
              </p:nvCxnSpPr>
              <p:spPr>
                <a:xfrm>
                  <a:off x="34704260" y="9810835"/>
                  <a:ext cx="261572" cy="38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E008CF9-E5BB-5CF1-5669-7BF4F19408C3}"/>
                    </a:ext>
                  </a:extLst>
                </p:cNvPr>
                <p:cNvCxnSpPr/>
                <p:nvPr/>
              </p:nvCxnSpPr>
              <p:spPr>
                <a:xfrm>
                  <a:off x="34665632" y="9283693"/>
                  <a:ext cx="261572" cy="38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C163C17-389C-DBD7-3772-F19FCCEF1D2F}"/>
                    </a:ext>
                  </a:extLst>
                </p:cNvPr>
                <p:cNvSpPr txBox="1"/>
                <p:nvPr/>
              </p:nvSpPr>
              <p:spPr>
                <a:xfrm>
                  <a:off x="9924464" y="2886652"/>
                  <a:ext cx="466933" cy="492357"/>
                </a:xfrm>
                <a:prstGeom prst="rect">
                  <a:avLst/>
                </a:prstGeom>
                <a:noFill/>
              </p:spPr>
              <p:txBody>
                <a:bodyPr wrap="square" rtlCol="0">
                  <a:spAutoFit/>
                </a:bodyPr>
                <a:lstStyle/>
                <a:p>
                  <a:pPr algn="ctr"/>
                  <a14:m>
                    <m:oMath xmlns:m="http://schemas.openxmlformats.org/officeDocument/2006/math">
                      <m:f>
                        <m:fPr>
                          <m:ctrlPr>
                            <a:rPr lang="en-US" sz="1250" b="1" i="1">
                              <a:latin typeface="Cambria Math" panose="02040503050406030204" pitchFamily="18" charset="0"/>
                            </a:rPr>
                          </m:ctrlPr>
                        </m:fPr>
                        <m:num>
                          <m:r>
                            <a:rPr lang="en-US" sz="1250" b="1" i="1">
                              <a:latin typeface="Cambria Math" panose="02040503050406030204" pitchFamily="18" charset="0"/>
                            </a:rPr>
                            <m:t>𝟏𝟏</m:t>
                          </m:r>
                        </m:num>
                        <m:den>
                          <m:r>
                            <a:rPr lang="en-US" sz="1250" b="1" i="1">
                              <a:latin typeface="Cambria Math" panose="02040503050406030204" pitchFamily="18" charset="0"/>
                            </a:rPr>
                            <m:t>𝟐</m:t>
                          </m:r>
                        </m:den>
                      </m:f>
                      <m:r>
                        <a:rPr lang="en-US" sz="1250" b="1" i="1">
                          <a:latin typeface="Cambria Math" panose="02040503050406030204" pitchFamily="18" charset="0"/>
                        </a:rPr>
                        <m:t>−</m:t>
                      </m:r>
                    </m:oMath>
                  </a14:m>
                  <a:r>
                    <a:rPr lang="en-US" sz="1500" b="1" dirty="0"/>
                    <a:t> </a:t>
                  </a:r>
                </a:p>
              </p:txBody>
            </p:sp>
          </mc:Choice>
          <mc:Fallback xmlns="">
            <p:sp>
              <p:nvSpPr>
                <p:cNvPr id="31" name="TextBox 30">
                  <a:extLst>
                    <a:ext uri="{FF2B5EF4-FFF2-40B4-BE49-F238E27FC236}">
                      <a16:creationId xmlns:a16="http://schemas.microsoft.com/office/drawing/2014/main" id="{6C163C17-389C-DBD7-3772-F19FCCEF1D2F}"/>
                    </a:ext>
                  </a:extLst>
                </p:cNvPr>
                <p:cNvSpPr txBox="1">
                  <a:spLocks noRot="1" noChangeAspect="1" noMove="1" noResize="1" noEditPoints="1" noAdjustHandles="1" noChangeArrowheads="1" noChangeShapeType="1" noTextEdit="1"/>
                </p:cNvSpPr>
                <p:nvPr/>
              </p:nvSpPr>
              <p:spPr>
                <a:xfrm>
                  <a:off x="9924464" y="2886652"/>
                  <a:ext cx="466933" cy="492357"/>
                </a:xfrm>
                <a:prstGeom prst="rect">
                  <a:avLst/>
                </a:prstGeom>
                <a:blipFill>
                  <a:blip r:embed="rId18"/>
                  <a:stretch>
                    <a:fillRect l="-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D75E90B-62D3-B56F-8383-0513661A8EE3}"/>
                    </a:ext>
                  </a:extLst>
                </p:cNvPr>
                <p:cNvSpPr txBox="1"/>
                <p:nvPr/>
              </p:nvSpPr>
              <p:spPr>
                <a:xfrm>
                  <a:off x="9964225" y="3372683"/>
                  <a:ext cx="584707" cy="5073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000" b="1" i="1">
                                <a:latin typeface="Cambria Math" panose="02040503050406030204" pitchFamily="18" charset="0"/>
                              </a:rPr>
                            </m:ctrlPr>
                          </m:fPr>
                          <m:num>
                            <m:r>
                              <a:rPr lang="en-US" sz="1000" b="1" i="1">
                                <a:latin typeface="Cambria Math" panose="02040503050406030204" pitchFamily="18" charset="0"/>
                              </a:rPr>
                              <m:t>𝟏</m:t>
                            </m:r>
                          </m:num>
                          <m:den>
                            <m:r>
                              <a:rPr lang="en-US" sz="1000" b="1" i="1">
                                <a:latin typeface="Cambria Math" panose="02040503050406030204" pitchFamily="18" charset="0"/>
                              </a:rPr>
                              <m:t>𝟐</m:t>
                            </m:r>
                          </m:den>
                        </m:f>
                        <m:r>
                          <a:rPr lang="en-US" sz="1000" b="1" i="1">
                            <a:latin typeface="Cambria Math" panose="02040503050406030204" pitchFamily="18" charset="0"/>
                          </a:rPr>
                          <m:t>+</m:t>
                        </m:r>
                      </m:oMath>
                    </m:oMathPara>
                  </a14:m>
                  <a:endParaRPr lang="en-US" sz="1500" b="1" dirty="0"/>
                </a:p>
              </p:txBody>
            </p:sp>
          </mc:Choice>
          <mc:Fallback xmlns="">
            <p:sp>
              <p:nvSpPr>
                <p:cNvPr id="32" name="TextBox 31">
                  <a:extLst>
                    <a:ext uri="{FF2B5EF4-FFF2-40B4-BE49-F238E27FC236}">
                      <a16:creationId xmlns:a16="http://schemas.microsoft.com/office/drawing/2014/main" id="{DD75E90B-62D3-B56F-8383-0513661A8EE3}"/>
                    </a:ext>
                  </a:extLst>
                </p:cNvPr>
                <p:cNvSpPr txBox="1">
                  <a:spLocks noRot="1" noChangeAspect="1" noMove="1" noResize="1" noEditPoints="1" noAdjustHandles="1" noChangeArrowheads="1" noChangeShapeType="1" noTextEdit="1"/>
                </p:cNvSpPr>
                <p:nvPr/>
              </p:nvSpPr>
              <p:spPr>
                <a:xfrm>
                  <a:off x="9964225" y="3372683"/>
                  <a:ext cx="584707" cy="507319"/>
                </a:xfrm>
                <a:prstGeom prst="rect">
                  <a:avLst/>
                </a:prstGeom>
                <a:blipFill>
                  <a:blip r:embed="rId1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0FD96CEA-F79E-D915-8EB5-C010385DCFB5}"/>
                  </a:ext>
                </a:extLst>
              </p:cNvPr>
              <p:cNvSpPr txBox="1"/>
              <p:nvPr/>
            </p:nvSpPr>
            <p:spPr>
              <a:xfrm>
                <a:off x="2919919" y="834250"/>
                <a:ext cx="1421879" cy="834267"/>
              </a:xfrm>
              <a:prstGeom prst="rect">
                <a:avLst/>
              </a:prstGeom>
              <a:solidFill>
                <a:srgbClr val="FFFF00"/>
              </a:solidFill>
              <a:ln>
                <a:solidFill>
                  <a:srgbClr val="093262"/>
                </a:solidFill>
              </a:ln>
            </p:spPr>
            <p:txBody>
              <a:bodyPr wrap="square" rtlCol="0">
                <a:spAutoFit/>
              </a:bodyPr>
              <a:lstStyle/>
              <a:p>
                <a:pPr algn="ctr"/>
                <a:r>
                  <a:rPr lang="en-US" b="1" i="1" dirty="0">
                    <a:solidFill>
                      <a:srgbClr val="093262"/>
                    </a:solidFill>
                    <a:highlight>
                      <a:srgbClr val="FFFF00"/>
                    </a:highlight>
                    <a:latin typeface="Times New Roman" panose="02020603050405020304" pitchFamily="18" charset="0"/>
                    <a:cs typeface="Times New Roman" panose="02020603050405020304" pitchFamily="18" charset="0"/>
                  </a:rPr>
                  <a:t>Overprediction</a:t>
                </a:r>
                <a:r>
                  <a:rPr lang="en-US" b="1" dirty="0">
                    <a:solidFill>
                      <a:srgbClr val="093262"/>
                    </a:solidFill>
                    <a:highlight>
                      <a:srgbClr val="FFFF00"/>
                    </a:highlight>
                    <a:latin typeface="Times New Roman" panose="02020603050405020304" pitchFamily="18" charset="0"/>
                    <a:cs typeface="Times New Roman" panose="02020603050405020304" pitchFamily="18" charset="0"/>
                  </a:rPr>
                  <a:t> </a:t>
                </a:r>
                <a:r>
                  <a:rPr lang="en-US" dirty="0">
                    <a:solidFill>
                      <a:srgbClr val="093262"/>
                    </a:solidFill>
                    <a:highlight>
                      <a:srgbClr val="FFFF00"/>
                    </a:highlight>
                    <a:latin typeface="Times New Roman" panose="02020603050405020304" pitchFamily="18" charset="0"/>
                    <a:cs typeface="Times New Roman" panose="02020603050405020304" pitchFamily="18" charset="0"/>
                  </a:rPr>
                  <a:t>for the high spin isomer (</a:t>
                </a:r>
                <a14:m>
                  <m:oMath xmlns:m="http://schemas.openxmlformats.org/officeDocument/2006/math">
                    <m:sSub>
                      <m:sSubPr>
                        <m:ctrlPr>
                          <a:rPr lang="en-US" i="1">
                            <a:solidFill>
                              <a:srgbClr val="093262"/>
                            </a:solidFill>
                            <a:highlight>
                              <a:srgbClr val="FFFF00"/>
                            </a:highlight>
                            <a:latin typeface="Cambria Math" panose="02040503050406030204" pitchFamily="18" charset="0"/>
                          </a:rPr>
                        </m:ctrlPr>
                      </m:sSubPr>
                      <m:e>
                        <m:r>
                          <a:rPr lang="en-US" b="0" i="1">
                            <a:solidFill>
                              <a:srgbClr val="093262"/>
                            </a:solidFill>
                            <a:highlight>
                              <a:srgbClr val="FFFF00"/>
                            </a:highlight>
                            <a:latin typeface="Cambria Math" panose="02040503050406030204" pitchFamily="18" charset="0"/>
                          </a:rPr>
                          <m:t>h</m:t>
                        </m:r>
                      </m:e>
                      <m:sub>
                        <m:f>
                          <m:fPr>
                            <m:ctrlPr>
                              <a:rPr lang="en-US" i="1">
                                <a:solidFill>
                                  <a:srgbClr val="093262"/>
                                </a:solidFill>
                                <a:highlight>
                                  <a:srgbClr val="FFFF00"/>
                                </a:highlight>
                                <a:latin typeface="Cambria Math" panose="02040503050406030204" pitchFamily="18" charset="0"/>
                              </a:rPr>
                            </m:ctrlPr>
                          </m:fPr>
                          <m:num>
                            <m:r>
                              <a:rPr lang="en-US" b="0" i="1">
                                <a:solidFill>
                                  <a:srgbClr val="093262"/>
                                </a:solidFill>
                                <a:highlight>
                                  <a:srgbClr val="FFFF00"/>
                                </a:highlight>
                                <a:latin typeface="Cambria Math" panose="02040503050406030204" pitchFamily="18" charset="0"/>
                              </a:rPr>
                              <m:t>11</m:t>
                            </m:r>
                          </m:num>
                          <m:den>
                            <m:r>
                              <a:rPr lang="en-US" b="0" i="1">
                                <a:solidFill>
                                  <a:srgbClr val="093262"/>
                                </a:solidFill>
                                <a:highlight>
                                  <a:srgbClr val="FFFF00"/>
                                </a:highlight>
                                <a:latin typeface="Cambria Math" panose="02040503050406030204" pitchFamily="18" charset="0"/>
                              </a:rPr>
                              <m:t>2</m:t>
                            </m:r>
                          </m:den>
                        </m:f>
                      </m:sub>
                    </m:sSub>
                    <m:r>
                      <a:rPr lang="en-US" b="0" i="1">
                        <a:solidFill>
                          <a:srgbClr val="093262"/>
                        </a:solidFill>
                        <a:highlight>
                          <a:srgbClr val="FFFF00"/>
                        </a:highlight>
                        <a:latin typeface="Cambria Math" panose="02040503050406030204" pitchFamily="18" charset="0"/>
                      </a:rPr>
                      <m:t>−</m:t>
                    </m:r>
                  </m:oMath>
                </a14:m>
                <a:r>
                  <a:rPr lang="en-US" dirty="0">
                    <a:solidFill>
                      <a:srgbClr val="093262"/>
                    </a:solidFill>
                    <a:highlight>
                      <a:srgbClr val="FFFF00"/>
                    </a:highlight>
                    <a:latin typeface="Times New Roman" panose="02020603050405020304" pitchFamily="18" charset="0"/>
                    <a:cs typeface="Times New Roman" panose="02020603050405020304" pitchFamily="18" charset="0"/>
                  </a:rPr>
                  <a:t>)</a:t>
                </a:r>
              </a:p>
            </p:txBody>
          </p:sp>
        </mc:Choice>
        <mc:Fallback xmlns="">
          <p:sp>
            <p:nvSpPr>
              <p:cNvPr id="108" name="TextBox 107">
                <a:extLst>
                  <a:ext uri="{FF2B5EF4-FFF2-40B4-BE49-F238E27FC236}">
                    <a16:creationId xmlns:a16="http://schemas.microsoft.com/office/drawing/2014/main" id="{0FD96CEA-F79E-D915-8EB5-C010385DCFB5}"/>
                  </a:ext>
                </a:extLst>
              </p:cNvPr>
              <p:cNvSpPr txBox="1">
                <a:spLocks noRot="1" noChangeAspect="1" noMove="1" noResize="1" noEditPoints="1" noAdjustHandles="1" noChangeArrowheads="1" noChangeShapeType="1" noTextEdit="1"/>
              </p:cNvSpPr>
              <p:nvPr/>
            </p:nvSpPr>
            <p:spPr>
              <a:xfrm>
                <a:off x="2919919" y="834250"/>
                <a:ext cx="1421879" cy="834267"/>
              </a:xfrm>
              <a:prstGeom prst="rect">
                <a:avLst/>
              </a:prstGeom>
              <a:blipFill>
                <a:blip r:embed="rId20"/>
                <a:stretch>
                  <a:fillRect t="-1493" r="-1754"/>
                </a:stretch>
              </a:blipFill>
              <a:ln>
                <a:solidFill>
                  <a:srgbClr val="093262"/>
                </a:solidFill>
              </a:ln>
            </p:spPr>
            <p:txBody>
              <a:bodyPr/>
              <a:lstStyle/>
              <a:p>
                <a:r>
                  <a:rPr lang="en-US">
                    <a:noFill/>
                  </a:rPr>
                  <a:t> </a:t>
                </a:r>
              </a:p>
            </p:txBody>
          </p:sp>
        </mc:Fallback>
      </mc:AlternateContent>
      <p:sp>
        <p:nvSpPr>
          <p:cNvPr id="109" name="TextBox 108">
            <a:extLst>
              <a:ext uri="{FF2B5EF4-FFF2-40B4-BE49-F238E27FC236}">
                <a16:creationId xmlns:a16="http://schemas.microsoft.com/office/drawing/2014/main" id="{1C1ED94C-3CDC-07BD-BD31-9A6DAF7DC57A}"/>
              </a:ext>
            </a:extLst>
          </p:cNvPr>
          <p:cNvSpPr txBox="1"/>
          <p:nvPr/>
        </p:nvSpPr>
        <p:spPr>
          <a:xfrm>
            <a:off x="2965381" y="3885303"/>
            <a:ext cx="1416756" cy="738664"/>
          </a:xfrm>
          <a:prstGeom prst="rect">
            <a:avLst/>
          </a:prstGeom>
          <a:solidFill>
            <a:srgbClr val="FFFF00"/>
          </a:solidFill>
          <a:ln>
            <a:solidFill>
              <a:srgbClr val="093262"/>
            </a:solidFill>
          </a:ln>
        </p:spPr>
        <p:txBody>
          <a:bodyPr wrap="square" rtlCol="0">
            <a:spAutoFit/>
          </a:bodyPr>
          <a:lstStyle/>
          <a:p>
            <a:pPr algn="ctr"/>
            <a:r>
              <a:rPr lang="en-US" b="1" i="1" dirty="0">
                <a:solidFill>
                  <a:srgbClr val="093262"/>
                </a:solidFill>
                <a:highlight>
                  <a:srgbClr val="FFFF00"/>
                </a:highlight>
                <a:latin typeface="Times New Roman" panose="02020603050405020304" pitchFamily="18" charset="0"/>
                <a:cs typeface="Times New Roman" panose="02020603050405020304" pitchFamily="18" charset="0"/>
              </a:rPr>
              <a:t>Underprediction</a:t>
            </a:r>
            <a:r>
              <a:rPr lang="en-US" b="1" dirty="0">
                <a:solidFill>
                  <a:srgbClr val="093262"/>
                </a:solidFill>
                <a:highlight>
                  <a:srgbClr val="FFFF00"/>
                </a:highlight>
                <a:latin typeface="Times New Roman" panose="02020603050405020304" pitchFamily="18" charset="0"/>
                <a:cs typeface="Times New Roman" panose="02020603050405020304" pitchFamily="18" charset="0"/>
              </a:rPr>
              <a:t> </a:t>
            </a:r>
            <a:r>
              <a:rPr lang="en-US" dirty="0">
                <a:solidFill>
                  <a:srgbClr val="093262"/>
                </a:solidFill>
                <a:highlight>
                  <a:srgbClr val="FFFF00"/>
                </a:highlight>
                <a:latin typeface="Times New Roman" panose="02020603050405020304" pitchFamily="18" charset="0"/>
                <a:cs typeface="Times New Roman" panose="02020603050405020304" pitchFamily="18" charset="0"/>
              </a:rPr>
              <a:t>for lower spin ground states</a:t>
            </a:r>
          </a:p>
        </p:txBody>
      </p:sp>
      <p:sp>
        <p:nvSpPr>
          <p:cNvPr id="13" name="Rectangle 12">
            <a:extLst>
              <a:ext uri="{FF2B5EF4-FFF2-40B4-BE49-F238E27FC236}">
                <a16:creationId xmlns:a16="http://schemas.microsoft.com/office/drawing/2014/main" id="{688D6174-74B4-1AE5-871E-882851CB3183}"/>
              </a:ext>
            </a:extLst>
          </p:cNvPr>
          <p:cNvSpPr/>
          <p:nvPr/>
        </p:nvSpPr>
        <p:spPr>
          <a:xfrm>
            <a:off x="281746" y="807472"/>
            <a:ext cx="1176917" cy="102417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Rectangle 13">
            <a:extLst>
              <a:ext uri="{FF2B5EF4-FFF2-40B4-BE49-F238E27FC236}">
                <a16:creationId xmlns:a16="http://schemas.microsoft.com/office/drawing/2014/main" id="{B3257652-0375-43B9-BE83-936D633BC238}"/>
              </a:ext>
            </a:extLst>
          </p:cNvPr>
          <p:cNvSpPr/>
          <p:nvPr/>
        </p:nvSpPr>
        <p:spPr>
          <a:xfrm>
            <a:off x="224312" y="2944736"/>
            <a:ext cx="1234351" cy="99047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5" name="Rectangle 34">
            <a:extLst>
              <a:ext uri="{FF2B5EF4-FFF2-40B4-BE49-F238E27FC236}">
                <a16:creationId xmlns:a16="http://schemas.microsoft.com/office/drawing/2014/main" id="{77B24D05-2ED2-727F-362E-FA79D444A198}"/>
              </a:ext>
            </a:extLst>
          </p:cNvPr>
          <p:cNvSpPr/>
          <p:nvPr/>
        </p:nvSpPr>
        <p:spPr>
          <a:xfrm>
            <a:off x="4805631" y="805753"/>
            <a:ext cx="872626" cy="70515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8" name="Rectangle 37">
            <a:extLst>
              <a:ext uri="{FF2B5EF4-FFF2-40B4-BE49-F238E27FC236}">
                <a16:creationId xmlns:a16="http://schemas.microsoft.com/office/drawing/2014/main" id="{45D6EED6-3699-92E4-750E-72A2424BCC24}"/>
              </a:ext>
            </a:extLst>
          </p:cNvPr>
          <p:cNvSpPr/>
          <p:nvPr/>
        </p:nvSpPr>
        <p:spPr>
          <a:xfrm rot="20098985">
            <a:off x="2316138" y="1863197"/>
            <a:ext cx="2642577" cy="484748"/>
          </a:xfrm>
          <a:prstGeom prst="rect">
            <a:avLst/>
          </a:prstGeom>
          <a:noFill/>
        </p:spPr>
        <p:txBody>
          <a:bodyPr wrap="square" lIns="68580" tIns="34290" rIns="68580" bIns="34290">
            <a:spAutoFit/>
          </a:bodyPr>
          <a:lstStyle/>
          <a:p>
            <a:pPr algn="ctr"/>
            <a:r>
              <a:rPr lang="en-US" sz="2700" b="1" dirty="0">
                <a:ln w="22225">
                  <a:noFill/>
                  <a:prstDash val="solid"/>
                </a:ln>
                <a:solidFill>
                  <a:srgbClr val="C00000">
                    <a:alpha val="50000"/>
                  </a:srgbClr>
                </a:solidFill>
              </a:rPr>
              <a:t>Preliminary</a:t>
            </a:r>
            <a:endParaRPr lang="en-US" sz="4050" b="1" dirty="0">
              <a:ln w="22225">
                <a:noFill/>
                <a:prstDash val="solid"/>
              </a:ln>
              <a:solidFill>
                <a:srgbClr val="C00000">
                  <a:alpha val="50000"/>
                </a:srgbClr>
              </a:solidFill>
            </a:endParaRPr>
          </a:p>
        </p:txBody>
      </p:sp>
      <p:sp>
        <p:nvSpPr>
          <p:cNvPr id="5" name="TextBox 4">
            <a:extLst>
              <a:ext uri="{FF2B5EF4-FFF2-40B4-BE49-F238E27FC236}">
                <a16:creationId xmlns:a16="http://schemas.microsoft.com/office/drawing/2014/main" id="{99B8B9C4-55CD-677C-B8FD-FEE071B64F85}"/>
              </a:ext>
            </a:extLst>
          </p:cNvPr>
          <p:cNvSpPr txBox="1"/>
          <p:nvPr/>
        </p:nvSpPr>
        <p:spPr>
          <a:xfrm>
            <a:off x="894522" y="516835"/>
            <a:ext cx="1444626" cy="276999"/>
          </a:xfrm>
          <a:prstGeom prst="rect">
            <a:avLst/>
          </a:prstGeom>
          <a:solidFill>
            <a:schemeClr val="bg1"/>
          </a:solidFill>
        </p:spPr>
        <p:txBody>
          <a:bodyPr wrap="none" rtlCol="0">
            <a:spAutoFit/>
          </a:bodyPr>
          <a:lstStyle/>
          <a:p>
            <a:r>
              <a:rPr lang="en-US" sz="1200" i="1" baseline="30000" dirty="0">
                <a:latin typeface="Times New Roman" panose="02020603050405020304" pitchFamily="18" charset="0"/>
                <a:cs typeface="Times New Roman" panose="02020603050405020304" pitchFamily="18" charset="0"/>
              </a:rPr>
              <a:t>nat</a:t>
            </a:r>
            <a:r>
              <a:rPr lang="en-US" sz="1200" dirty="0">
                <a:latin typeface="Times New Roman" panose="02020603050405020304" pitchFamily="18" charset="0"/>
                <a:cs typeface="Times New Roman" panose="02020603050405020304" pitchFamily="18" charset="0"/>
              </a:rPr>
              <a:t>Sb(p,3n/5n)</a:t>
            </a:r>
            <a:r>
              <a:rPr lang="en-US" sz="1200" baseline="30000" dirty="0">
                <a:latin typeface="Times New Roman" panose="02020603050405020304" pitchFamily="18" charset="0"/>
                <a:cs typeface="Times New Roman" panose="02020603050405020304" pitchFamily="18" charset="0"/>
              </a:rPr>
              <a:t>119m</a:t>
            </a:r>
            <a:r>
              <a:rPr lang="en-US" sz="1200" dirty="0">
                <a:latin typeface="Times New Roman" panose="02020603050405020304" pitchFamily="18" charset="0"/>
                <a:cs typeface="Times New Roman" panose="02020603050405020304" pitchFamily="18" charset="0"/>
              </a:rPr>
              <a:t>Te</a:t>
            </a:r>
          </a:p>
        </p:txBody>
      </p:sp>
      <p:sp>
        <p:nvSpPr>
          <p:cNvPr id="7" name="TextBox 6">
            <a:extLst>
              <a:ext uri="{FF2B5EF4-FFF2-40B4-BE49-F238E27FC236}">
                <a16:creationId xmlns:a16="http://schemas.microsoft.com/office/drawing/2014/main" id="{65C84DC7-41DF-448D-3A37-C0E54051387A}"/>
              </a:ext>
            </a:extLst>
          </p:cNvPr>
          <p:cNvSpPr txBox="1"/>
          <p:nvPr/>
        </p:nvSpPr>
        <p:spPr>
          <a:xfrm>
            <a:off x="762000" y="2597425"/>
            <a:ext cx="1415772" cy="276999"/>
          </a:xfrm>
          <a:prstGeom prst="rect">
            <a:avLst/>
          </a:prstGeom>
          <a:solidFill>
            <a:schemeClr val="bg1"/>
          </a:solidFill>
        </p:spPr>
        <p:txBody>
          <a:bodyPr wrap="none" rtlCol="0">
            <a:spAutoFit/>
          </a:bodyPr>
          <a:lstStyle/>
          <a:p>
            <a:r>
              <a:rPr lang="en-US" sz="1200" i="1" baseline="30000" dirty="0">
                <a:latin typeface="Times New Roman" panose="02020603050405020304" pitchFamily="18" charset="0"/>
                <a:cs typeface="Times New Roman" panose="02020603050405020304" pitchFamily="18" charset="0"/>
              </a:rPr>
              <a:t>nat</a:t>
            </a:r>
            <a:r>
              <a:rPr lang="en-US" sz="1200" dirty="0">
                <a:latin typeface="Times New Roman" panose="02020603050405020304" pitchFamily="18" charset="0"/>
                <a:cs typeface="Times New Roman" panose="02020603050405020304" pitchFamily="18" charset="0"/>
              </a:rPr>
              <a:t>Sb(p,3n/5n)</a:t>
            </a:r>
            <a:r>
              <a:rPr lang="en-US" sz="1200" baseline="30000" dirty="0">
                <a:latin typeface="Times New Roman" panose="02020603050405020304" pitchFamily="18" charset="0"/>
                <a:cs typeface="Times New Roman" panose="02020603050405020304" pitchFamily="18" charset="0"/>
              </a:rPr>
              <a:t>119g</a:t>
            </a:r>
            <a:r>
              <a:rPr lang="en-US" sz="1200" dirty="0">
                <a:latin typeface="Times New Roman" panose="02020603050405020304" pitchFamily="18" charset="0"/>
                <a:cs typeface="Times New Roman" panose="02020603050405020304" pitchFamily="18" charset="0"/>
              </a:rPr>
              <a:t>Te</a:t>
            </a:r>
          </a:p>
        </p:txBody>
      </p:sp>
      <p:sp>
        <p:nvSpPr>
          <p:cNvPr id="9" name="TextBox 8">
            <a:extLst>
              <a:ext uri="{FF2B5EF4-FFF2-40B4-BE49-F238E27FC236}">
                <a16:creationId xmlns:a16="http://schemas.microsoft.com/office/drawing/2014/main" id="{3D10E01F-B150-0F47-45BF-221A6265E8E8}"/>
              </a:ext>
            </a:extLst>
          </p:cNvPr>
          <p:cNvSpPr txBox="1"/>
          <p:nvPr/>
        </p:nvSpPr>
        <p:spPr>
          <a:xfrm>
            <a:off x="5353878" y="2595468"/>
            <a:ext cx="1338828" cy="276999"/>
          </a:xfrm>
          <a:prstGeom prst="rect">
            <a:avLst/>
          </a:prstGeom>
          <a:solidFill>
            <a:schemeClr val="bg1"/>
          </a:solidFill>
        </p:spPr>
        <p:txBody>
          <a:bodyPr wrap="none" rtlCol="0">
            <a:spAutoFit/>
          </a:bodyPr>
          <a:lstStyle/>
          <a:p>
            <a:r>
              <a:rPr lang="en-US" sz="1200" i="1" baseline="30000" dirty="0">
                <a:latin typeface="Times New Roman" panose="02020603050405020304" pitchFamily="18" charset="0"/>
                <a:cs typeface="Times New Roman" panose="02020603050405020304" pitchFamily="18" charset="0"/>
              </a:rPr>
              <a:t>nat</a:t>
            </a:r>
            <a:r>
              <a:rPr lang="en-US" sz="1200" dirty="0">
                <a:latin typeface="Times New Roman" panose="02020603050405020304" pitchFamily="18" charset="0"/>
                <a:cs typeface="Times New Roman" panose="02020603050405020304" pitchFamily="18" charset="0"/>
              </a:rPr>
              <a:t>Sb(p,n/3n)</a:t>
            </a:r>
            <a:r>
              <a:rPr lang="en-US" sz="1200" baseline="30000" dirty="0">
                <a:latin typeface="Times New Roman" panose="02020603050405020304" pitchFamily="18" charset="0"/>
                <a:cs typeface="Times New Roman" panose="02020603050405020304" pitchFamily="18" charset="0"/>
              </a:rPr>
              <a:t>121g</a:t>
            </a:r>
            <a:r>
              <a:rPr lang="en-US" sz="1200" dirty="0">
                <a:latin typeface="Times New Roman" panose="02020603050405020304" pitchFamily="18" charset="0"/>
                <a:cs typeface="Times New Roman" panose="02020603050405020304" pitchFamily="18" charset="0"/>
              </a:rPr>
              <a:t>Te</a:t>
            </a:r>
          </a:p>
        </p:txBody>
      </p:sp>
      <p:sp>
        <p:nvSpPr>
          <p:cNvPr id="11" name="TextBox 10">
            <a:extLst>
              <a:ext uri="{FF2B5EF4-FFF2-40B4-BE49-F238E27FC236}">
                <a16:creationId xmlns:a16="http://schemas.microsoft.com/office/drawing/2014/main" id="{E0769FC6-DD95-D2EF-30CE-F6780497C933}"/>
              </a:ext>
            </a:extLst>
          </p:cNvPr>
          <p:cNvSpPr txBox="1"/>
          <p:nvPr/>
        </p:nvSpPr>
        <p:spPr>
          <a:xfrm>
            <a:off x="5412760" y="521157"/>
            <a:ext cx="1367682" cy="276999"/>
          </a:xfrm>
          <a:prstGeom prst="rect">
            <a:avLst/>
          </a:prstGeom>
          <a:solidFill>
            <a:schemeClr val="bg1"/>
          </a:solidFill>
        </p:spPr>
        <p:txBody>
          <a:bodyPr wrap="none" rtlCol="0">
            <a:spAutoFit/>
          </a:bodyPr>
          <a:lstStyle/>
          <a:p>
            <a:r>
              <a:rPr lang="en-US" sz="1200" i="1" baseline="30000" dirty="0">
                <a:latin typeface="Times New Roman" panose="02020603050405020304" pitchFamily="18" charset="0"/>
                <a:cs typeface="Times New Roman" panose="02020603050405020304" pitchFamily="18" charset="0"/>
              </a:rPr>
              <a:t>nat</a:t>
            </a:r>
            <a:r>
              <a:rPr lang="en-US" sz="1200" dirty="0">
                <a:latin typeface="Times New Roman" panose="02020603050405020304" pitchFamily="18" charset="0"/>
                <a:cs typeface="Times New Roman" panose="02020603050405020304" pitchFamily="18" charset="0"/>
              </a:rPr>
              <a:t>Sb(p,n/3n)</a:t>
            </a:r>
            <a:r>
              <a:rPr lang="en-US" sz="1200" baseline="30000" dirty="0">
                <a:latin typeface="Times New Roman" panose="02020603050405020304" pitchFamily="18" charset="0"/>
                <a:cs typeface="Times New Roman" panose="02020603050405020304" pitchFamily="18" charset="0"/>
              </a:rPr>
              <a:t>121m</a:t>
            </a:r>
            <a:r>
              <a:rPr lang="en-US" sz="1200" dirty="0">
                <a:latin typeface="Times New Roman" panose="02020603050405020304" pitchFamily="18" charset="0"/>
                <a:cs typeface="Times New Roman" panose="02020603050405020304" pitchFamily="18" charset="0"/>
              </a:rPr>
              <a:t>Te</a:t>
            </a:r>
          </a:p>
        </p:txBody>
      </p:sp>
      <p:sp>
        <p:nvSpPr>
          <p:cNvPr id="36" name="Rectangle 35">
            <a:extLst>
              <a:ext uri="{FF2B5EF4-FFF2-40B4-BE49-F238E27FC236}">
                <a16:creationId xmlns:a16="http://schemas.microsoft.com/office/drawing/2014/main" id="{CD365A9D-4E62-1AC6-9521-32D036CC7D06}"/>
              </a:ext>
            </a:extLst>
          </p:cNvPr>
          <p:cNvSpPr/>
          <p:nvPr/>
        </p:nvSpPr>
        <p:spPr>
          <a:xfrm>
            <a:off x="4816344" y="2857450"/>
            <a:ext cx="1234351" cy="99047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363857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dissolve">
                                      <p:cBhvr>
                                        <p:cTn id="7" dur="500"/>
                                        <p:tgtEl>
                                          <p:spTgt spid="10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ssolve">
                                      <p:cBhvr>
                                        <p:cTn id="16" dur="500"/>
                                        <p:tgtEl>
                                          <p:spTgt spid="3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dissolve">
                                      <p:cBhvr>
                                        <p:cTn id="2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3" grpId="0" animBg="1"/>
      <p:bldP spid="1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68ADA-BB15-F235-490B-7BE42E5372BB}"/>
            </a:ext>
          </a:extLst>
        </p:cNvPr>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80839C7F-85CA-72F1-EBD4-05E5C641FBD7}"/>
              </a:ext>
            </a:extLst>
          </p:cNvPr>
          <p:cNvCxnSpPr>
            <a:cxnSpLocks/>
          </p:cNvCxnSpPr>
          <p:nvPr/>
        </p:nvCxnSpPr>
        <p:spPr>
          <a:xfrm flipH="1">
            <a:off x="4523234" y="1044680"/>
            <a:ext cx="0" cy="3317212"/>
          </a:xfrm>
          <a:prstGeom prst="line">
            <a:avLst/>
          </a:prstGeom>
          <a:ln w="12700">
            <a:solidFill>
              <a:srgbClr val="093262"/>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13DCB694-F0C6-5510-0B73-C30261E5C8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47307" y="4831518"/>
            <a:ext cx="1130088" cy="27384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2170EABC-40FC-AF0C-D7B8-F3B3D2E9B27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43006" y="4857700"/>
            <a:ext cx="1132558" cy="221478"/>
          </a:xfrm>
          <a:prstGeom prst="rect">
            <a:avLst/>
          </a:prstGeom>
        </p:spPr>
      </p:pic>
      <p:pic>
        <p:nvPicPr>
          <p:cNvPr id="6" name="Picture 5" descr="A graph of energy and energy&#10;&#10;Description automatically generated with medium confidence">
            <a:extLst>
              <a:ext uri="{FF2B5EF4-FFF2-40B4-BE49-F238E27FC236}">
                <a16:creationId xmlns:a16="http://schemas.microsoft.com/office/drawing/2014/main" id="{1EA51106-3883-18E4-158F-D00D1F7CB57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57321" y="575403"/>
            <a:ext cx="2923658" cy="2031886"/>
          </a:xfrm>
          <a:prstGeom prst="rect">
            <a:avLst/>
          </a:prstGeom>
        </p:spPr>
      </p:pic>
      <p:pic>
        <p:nvPicPr>
          <p:cNvPr id="8" name="Picture 7" descr="A graph of energy and energy&#10;&#10;Description automatically generated with medium confidence">
            <a:extLst>
              <a:ext uri="{FF2B5EF4-FFF2-40B4-BE49-F238E27FC236}">
                <a16:creationId xmlns:a16="http://schemas.microsoft.com/office/drawing/2014/main" id="{4C2EB078-6541-4BA1-7AD4-A53A32E06F3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549910" y="2638461"/>
            <a:ext cx="2923658" cy="2031886"/>
          </a:xfrm>
          <a:prstGeom prst="rect">
            <a:avLst/>
          </a:prstGeom>
        </p:spPr>
      </p:pic>
      <p:pic>
        <p:nvPicPr>
          <p:cNvPr id="10" name="Picture 9" descr="A graph of energy and energy&#10;&#10;Description automatically generated">
            <a:extLst>
              <a:ext uri="{FF2B5EF4-FFF2-40B4-BE49-F238E27FC236}">
                <a16:creationId xmlns:a16="http://schemas.microsoft.com/office/drawing/2014/main" id="{6452BCCB-A43E-F76A-0514-2FAF5E37D59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94" y="563145"/>
            <a:ext cx="2923658" cy="2031886"/>
          </a:xfrm>
          <a:prstGeom prst="rect">
            <a:avLst/>
          </a:prstGeom>
        </p:spPr>
      </p:pic>
      <p:pic>
        <p:nvPicPr>
          <p:cNvPr id="12" name="Picture 11" descr="A graph of energy and energy&#10;&#10;Description automatically generated">
            <a:extLst>
              <a:ext uri="{FF2B5EF4-FFF2-40B4-BE49-F238E27FC236}">
                <a16:creationId xmlns:a16="http://schemas.microsoft.com/office/drawing/2014/main" id="{991BA0FC-88F8-2AAC-DB38-9BE1C8A0A7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94" y="2644405"/>
            <a:ext cx="2923658" cy="2031886"/>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1D5D42E9-B005-7992-BECB-39A390A0E4D0}"/>
              </a:ext>
            </a:extLst>
          </p:cNvPr>
          <p:cNvPicPr>
            <a:picLocks noChangeAspect="1"/>
          </p:cNvPicPr>
          <p:nvPr/>
        </p:nvPicPr>
        <p:blipFill>
          <a:blip r:embed="rId9"/>
          <a:stretch>
            <a:fillRect/>
          </a:stretch>
        </p:blipFill>
        <p:spPr>
          <a:xfrm>
            <a:off x="7515065" y="569649"/>
            <a:ext cx="1638813" cy="1497392"/>
          </a:xfrm>
          <a:prstGeom prst="rect">
            <a:avLst/>
          </a:prstGeom>
        </p:spPr>
      </p:pic>
      <p:grpSp>
        <p:nvGrpSpPr>
          <p:cNvPr id="16" name="Group 15">
            <a:extLst>
              <a:ext uri="{FF2B5EF4-FFF2-40B4-BE49-F238E27FC236}">
                <a16:creationId xmlns:a16="http://schemas.microsoft.com/office/drawing/2014/main" id="{42A18EB1-9F4F-30AD-D2CC-FA5D50457AC8}"/>
              </a:ext>
            </a:extLst>
          </p:cNvPr>
          <p:cNvGrpSpPr/>
          <p:nvPr/>
        </p:nvGrpSpPr>
        <p:grpSpPr>
          <a:xfrm>
            <a:off x="2821789" y="2492929"/>
            <a:ext cx="2167967" cy="1214402"/>
            <a:chOff x="33178405" y="7150742"/>
            <a:chExt cx="3368876" cy="1598612"/>
          </a:xfrm>
        </p:grpSpPr>
        <p:sp>
          <p:nvSpPr>
            <p:cNvPr id="17" name="TextBox 16">
              <a:extLst>
                <a:ext uri="{FF2B5EF4-FFF2-40B4-BE49-F238E27FC236}">
                  <a16:creationId xmlns:a16="http://schemas.microsoft.com/office/drawing/2014/main" id="{093795B0-F47A-5B39-55CD-4B7B17B99E33}"/>
                </a:ext>
              </a:extLst>
            </p:cNvPr>
            <p:cNvSpPr txBox="1"/>
            <p:nvPr/>
          </p:nvSpPr>
          <p:spPr>
            <a:xfrm>
              <a:off x="33807681" y="7365839"/>
              <a:ext cx="1224997" cy="324120"/>
            </a:xfrm>
            <a:prstGeom prst="rect">
              <a:avLst/>
            </a:prstGeom>
            <a:noFill/>
          </p:spPr>
          <p:txBody>
            <a:bodyPr wrap="square" rtlCol="0">
              <a:spAutoFit/>
            </a:bodyPr>
            <a:lstStyle/>
            <a:p>
              <a:r>
                <a:rPr lang="en-US" sz="1000" baseline="30000" dirty="0">
                  <a:latin typeface="Georgia" panose="02040502050405020303" pitchFamily="18" charset="0"/>
                </a:rPr>
                <a:t>119m</a:t>
              </a:r>
              <a:r>
                <a:rPr lang="en-US" sz="1000" dirty="0">
                  <a:latin typeface="Georgia" panose="02040502050405020303" pitchFamily="18" charset="0"/>
                </a:rPr>
                <a:t>Te</a:t>
              </a:r>
              <a:endParaRPr lang="en-US" sz="1000" baseline="30000" dirty="0">
                <a:latin typeface="Georgia" panose="02040502050405020303" pitchFamily="18" charset="0"/>
              </a:endParaRPr>
            </a:p>
          </p:txBody>
        </p:sp>
        <p:cxnSp>
          <p:nvCxnSpPr>
            <p:cNvPr id="18" name="Straight Connector 17">
              <a:extLst>
                <a:ext uri="{FF2B5EF4-FFF2-40B4-BE49-F238E27FC236}">
                  <a16:creationId xmlns:a16="http://schemas.microsoft.com/office/drawing/2014/main" id="{D1DB2E59-6773-4E81-E490-27F626B21C2A}"/>
                </a:ext>
              </a:extLst>
            </p:cNvPr>
            <p:cNvCxnSpPr/>
            <p:nvPr/>
          </p:nvCxnSpPr>
          <p:spPr>
            <a:xfrm>
              <a:off x="33741360" y="7385891"/>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8243680-915B-1E5F-3498-65265FCE8C43}"/>
                    </a:ext>
                  </a:extLst>
                </p:cNvPr>
                <p:cNvSpPr txBox="1"/>
                <p:nvPr/>
              </p:nvSpPr>
              <p:spPr>
                <a:xfrm>
                  <a:off x="33250332" y="7150742"/>
                  <a:ext cx="495237" cy="486096"/>
                </a:xfrm>
                <a:prstGeom prst="rect">
                  <a:avLst/>
                </a:prstGeom>
                <a:noFill/>
              </p:spPr>
              <p:txBody>
                <a:bodyPr wrap="square" rtlCol="0">
                  <a:spAutoFit/>
                </a:bodyPr>
                <a:lstStyle/>
                <a:p>
                  <a:pPr algn="ctr"/>
                  <a14:m>
                    <m:oMath xmlns:m="http://schemas.openxmlformats.org/officeDocument/2006/math">
                      <m:f>
                        <m:fPr>
                          <m:ctrlPr>
                            <a:rPr lang="en-US" sz="1250" b="1" i="1">
                              <a:latin typeface="Cambria Math" panose="02040503050406030204" pitchFamily="18" charset="0"/>
                            </a:rPr>
                          </m:ctrlPr>
                        </m:fPr>
                        <m:num>
                          <m:r>
                            <a:rPr lang="en-US" sz="1250" b="1" i="1">
                              <a:latin typeface="Cambria Math" panose="02040503050406030204" pitchFamily="18" charset="0"/>
                            </a:rPr>
                            <m:t>𝟏𝟏</m:t>
                          </m:r>
                        </m:num>
                        <m:den>
                          <m:r>
                            <a:rPr lang="en-US" sz="1250" b="1" i="1">
                              <a:latin typeface="Cambria Math" panose="02040503050406030204" pitchFamily="18" charset="0"/>
                            </a:rPr>
                            <m:t>𝟐</m:t>
                          </m:r>
                        </m:den>
                      </m:f>
                      <m:r>
                        <a:rPr lang="en-US" sz="1250" b="1" i="1">
                          <a:latin typeface="Cambria Math" panose="02040503050406030204" pitchFamily="18" charset="0"/>
                        </a:rPr>
                        <m:t>−</m:t>
                      </m:r>
                    </m:oMath>
                  </a14:m>
                  <a:r>
                    <a:rPr lang="en-US" sz="1500" b="1" dirty="0"/>
                    <a:t> </a:t>
                  </a:r>
                </a:p>
              </p:txBody>
            </p:sp>
          </mc:Choice>
          <mc:Fallback xmlns="">
            <p:sp>
              <p:nvSpPr>
                <p:cNvPr id="19" name="TextBox 18">
                  <a:extLst>
                    <a:ext uri="{FF2B5EF4-FFF2-40B4-BE49-F238E27FC236}">
                      <a16:creationId xmlns:a16="http://schemas.microsoft.com/office/drawing/2014/main" id="{C8243680-915B-1E5F-3498-65265FCE8C43}"/>
                    </a:ext>
                  </a:extLst>
                </p:cNvPr>
                <p:cNvSpPr txBox="1">
                  <a:spLocks noRot="1" noChangeAspect="1" noMove="1" noResize="1" noEditPoints="1" noAdjustHandles="1" noChangeArrowheads="1" noChangeShapeType="1" noTextEdit="1"/>
                </p:cNvSpPr>
                <p:nvPr/>
              </p:nvSpPr>
              <p:spPr>
                <a:xfrm>
                  <a:off x="33250332" y="7150742"/>
                  <a:ext cx="495237" cy="486096"/>
                </a:xfrm>
                <a:prstGeom prst="rect">
                  <a:avLst/>
                </a:prstGeom>
                <a:blipFill>
                  <a:blip r:embed="rId10"/>
                  <a:stretch>
                    <a:fillRect l="-7407"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CC1F4B8-4E30-E91A-AF3C-12A491F8DB49}"/>
                    </a:ext>
                  </a:extLst>
                </p:cNvPr>
                <p:cNvSpPr txBox="1"/>
                <p:nvPr/>
              </p:nvSpPr>
              <p:spPr>
                <a:xfrm>
                  <a:off x="34612821" y="7202461"/>
                  <a:ext cx="1367878" cy="311544"/>
                </a:xfrm>
                <a:prstGeom prst="rect">
                  <a:avLst/>
                </a:prstGeom>
                <a:noFill/>
              </p:spPr>
              <p:txBody>
                <a:bodyPr wrap="square" rtlCol="0">
                  <a:spAutoFit/>
                </a:bodyPr>
                <a:lstStyle/>
                <a:p>
                  <a:r>
                    <a:rPr lang="en-US" sz="938" dirty="0"/>
                    <a:t>5 d, </a:t>
                  </a:r>
                  <a14:m>
                    <m:oMath xmlns:m="http://schemas.openxmlformats.org/officeDocument/2006/math">
                      <m:r>
                        <a:rPr lang="en-US" sz="938" i="1">
                          <a:latin typeface="Cambria Math" panose="02040503050406030204" pitchFamily="18" charset="0"/>
                        </a:rPr>
                        <m:t>𝜖</m:t>
                      </m:r>
                      <m:r>
                        <a:rPr lang="en-US" sz="938" i="1">
                          <a:latin typeface="Cambria Math" panose="02040503050406030204" pitchFamily="18" charset="0"/>
                        </a:rPr>
                        <m:t>:100%</m:t>
                      </m:r>
                    </m:oMath>
                  </a14:m>
                  <a:endParaRPr lang="en-US" sz="938" dirty="0"/>
                </a:p>
              </p:txBody>
            </p:sp>
          </mc:Choice>
          <mc:Fallback xmlns="">
            <p:sp>
              <p:nvSpPr>
                <p:cNvPr id="20" name="TextBox 19">
                  <a:extLst>
                    <a:ext uri="{FF2B5EF4-FFF2-40B4-BE49-F238E27FC236}">
                      <a16:creationId xmlns:a16="http://schemas.microsoft.com/office/drawing/2014/main" id="{2CC1F4B8-4E30-E91A-AF3C-12A491F8DB49}"/>
                    </a:ext>
                  </a:extLst>
                </p:cNvPr>
                <p:cNvSpPr txBox="1">
                  <a:spLocks noRot="1" noChangeAspect="1" noMove="1" noResize="1" noEditPoints="1" noAdjustHandles="1" noChangeArrowheads="1" noChangeShapeType="1" noTextEdit="1"/>
                </p:cNvSpPr>
                <p:nvPr/>
              </p:nvSpPr>
              <p:spPr>
                <a:xfrm>
                  <a:off x="34612821" y="7202461"/>
                  <a:ext cx="1367878" cy="311544"/>
                </a:xfrm>
                <a:prstGeom prst="rect">
                  <a:avLst/>
                </a:prstGeom>
                <a:blipFill>
                  <a:blip r:embed="rId11"/>
                  <a:stretch>
                    <a:fillRect b="-10526"/>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99516213-9538-DDDB-4FBB-54453734F874}"/>
                </a:ext>
              </a:extLst>
            </p:cNvPr>
            <p:cNvCxnSpPr/>
            <p:nvPr/>
          </p:nvCxnSpPr>
          <p:spPr>
            <a:xfrm>
              <a:off x="33760128" y="7889932"/>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EB7EE75-C02F-1557-4660-37F785F8455D}"/>
                    </a:ext>
                  </a:extLst>
                </p:cNvPr>
                <p:cNvSpPr txBox="1"/>
                <p:nvPr/>
              </p:nvSpPr>
              <p:spPr>
                <a:xfrm>
                  <a:off x="33178405" y="7630592"/>
                  <a:ext cx="762001" cy="5008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000" b="1" i="1">
                                <a:latin typeface="Cambria Math" panose="02040503050406030204" pitchFamily="18" charset="0"/>
                              </a:rPr>
                            </m:ctrlPr>
                          </m:fPr>
                          <m:num>
                            <m:r>
                              <a:rPr lang="en-US" sz="1000" b="1" i="1">
                                <a:latin typeface="Cambria Math" panose="02040503050406030204" pitchFamily="18" charset="0"/>
                              </a:rPr>
                              <m:t>𝟏</m:t>
                            </m:r>
                          </m:num>
                          <m:den>
                            <m:r>
                              <a:rPr lang="en-US" sz="1000" b="1" i="1">
                                <a:latin typeface="Cambria Math" panose="02040503050406030204" pitchFamily="18" charset="0"/>
                              </a:rPr>
                              <m:t>𝟐</m:t>
                            </m:r>
                          </m:den>
                        </m:f>
                        <m:r>
                          <a:rPr lang="en-US" sz="1000" b="1" i="1">
                            <a:latin typeface="Cambria Math" panose="02040503050406030204" pitchFamily="18" charset="0"/>
                          </a:rPr>
                          <m:t>+</m:t>
                        </m:r>
                      </m:oMath>
                    </m:oMathPara>
                  </a14:m>
                  <a:endParaRPr lang="en-US" sz="1500" b="1" dirty="0"/>
                </a:p>
              </p:txBody>
            </p:sp>
          </mc:Choice>
          <mc:Fallback xmlns="">
            <p:sp>
              <p:nvSpPr>
                <p:cNvPr id="22" name="TextBox 21">
                  <a:extLst>
                    <a:ext uri="{FF2B5EF4-FFF2-40B4-BE49-F238E27FC236}">
                      <a16:creationId xmlns:a16="http://schemas.microsoft.com/office/drawing/2014/main" id="{3EB7EE75-C02F-1557-4660-37F785F8455D}"/>
                    </a:ext>
                  </a:extLst>
                </p:cNvPr>
                <p:cNvSpPr txBox="1">
                  <a:spLocks noRot="1" noChangeAspect="1" noMove="1" noResize="1" noEditPoints="1" noAdjustHandles="1" noChangeArrowheads="1" noChangeShapeType="1" noTextEdit="1"/>
                </p:cNvSpPr>
                <p:nvPr/>
              </p:nvSpPr>
              <p:spPr>
                <a:xfrm>
                  <a:off x="33178405" y="7630592"/>
                  <a:ext cx="762001" cy="50086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3C540B8-0F3A-67CB-9C56-614BCABC472E}"/>
                    </a:ext>
                  </a:extLst>
                </p:cNvPr>
                <p:cNvSpPr txBox="1"/>
                <p:nvPr/>
              </p:nvSpPr>
              <p:spPr>
                <a:xfrm>
                  <a:off x="34519829" y="7706501"/>
                  <a:ext cx="1462860" cy="311544"/>
                </a:xfrm>
                <a:prstGeom prst="rect">
                  <a:avLst/>
                </a:prstGeom>
                <a:noFill/>
              </p:spPr>
              <p:txBody>
                <a:bodyPr wrap="square" rtlCol="0">
                  <a:spAutoFit/>
                </a:bodyPr>
                <a:lstStyle/>
                <a:p>
                  <a:r>
                    <a:rPr lang="en-US" sz="938" dirty="0"/>
                    <a:t>&lt;1 d, </a:t>
                  </a:r>
                  <a14:m>
                    <m:oMath xmlns:m="http://schemas.openxmlformats.org/officeDocument/2006/math">
                      <m:r>
                        <a:rPr lang="en-US" sz="938" i="1">
                          <a:latin typeface="Cambria Math" panose="02040503050406030204" pitchFamily="18" charset="0"/>
                        </a:rPr>
                        <m:t>𝜖</m:t>
                      </m:r>
                      <m:r>
                        <a:rPr lang="en-US" sz="938" i="1">
                          <a:latin typeface="Cambria Math" panose="02040503050406030204" pitchFamily="18" charset="0"/>
                        </a:rPr>
                        <m:t>:100%</m:t>
                      </m:r>
                    </m:oMath>
                  </a14:m>
                  <a:endParaRPr lang="en-US" sz="938" dirty="0"/>
                </a:p>
              </p:txBody>
            </p:sp>
          </mc:Choice>
          <mc:Fallback xmlns="">
            <p:sp>
              <p:nvSpPr>
                <p:cNvPr id="23" name="TextBox 22">
                  <a:extLst>
                    <a:ext uri="{FF2B5EF4-FFF2-40B4-BE49-F238E27FC236}">
                      <a16:creationId xmlns:a16="http://schemas.microsoft.com/office/drawing/2014/main" id="{33C540B8-0F3A-67CB-9C56-614BCABC472E}"/>
                    </a:ext>
                  </a:extLst>
                </p:cNvPr>
                <p:cNvSpPr txBox="1">
                  <a:spLocks noRot="1" noChangeAspect="1" noMove="1" noResize="1" noEditPoints="1" noAdjustHandles="1" noChangeArrowheads="1" noChangeShapeType="1" noTextEdit="1"/>
                </p:cNvSpPr>
                <p:nvPr/>
              </p:nvSpPr>
              <p:spPr>
                <a:xfrm>
                  <a:off x="34519829" y="7706501"/>
                  <a:ext cx="1462860" cy="311544"/>
                </a:xfrm>
                <a:prstGeom prst="rect">
                  <a:avLst/>
                </a:prstGeom>
                <a:blipFill>
                  <a:blip r:embed="rId13"/>
                  <a:stretch>
                    <a:fillRect b="-10000"/>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9DC608B3-D9B1-6949-9627-30B8BA2F1E7C}"/>
                </a:ext>
              </a:extLst>
            </p:cNvPr>
            <p:cNvCxnSpPr/>
            <p:nvPr/>
          </p:nvCxnSpPr>
          <p:spPr>
            <a:xfrm>
              <a:off x="34968918" y="8475412"/>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7AE95CF-F9F0-173D-4A08-C115C4A170AC}"/>
                    </a:ext>
                  </a:extLst>
                </p:cNvPr>
                <p:cNvSpPr txBox="1"/>
                <p:nvPr/>
              </p:nvSpPr>
              <p:spPr>
                <a:xfrm>
                  <a:off x="34209050" y="8216896"/>
                  <a:ext cx="966947" cy="5049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000" b="1" i="1">
                                <a:latin typeface="Cambria Math" panose="02040503050406030204" pitchFamily="18" charset="0"/>
                              </a:rPr>
                            </m:ctrlPr>
                          </m:fPr>
                          <m:num>
                            <m:r>
                              <a:rPr lang="en-US" sz="1000" b="1" i="1">
                                <a:latin typeface="Cambria Math" panose="02040503050406030204" pitchFamily="18" charset="0"/>
                              </a:rPr>
                              <m:t>𝟓</m:t>
                            </m:r>
                          </m:num>
                          <m:den>
                            <m:r>
                              <a:rPr lang="en-US" sz="1000" b="1" i="1">
                                <a:latin typeface="Cambria Math" panose="02040503050406030204" pitchFamily="18" charset="0"/>
                              </a:rPr>
                              <m:t>𝟐</m:t>
                            </m:r>
                          </m:den>
                        </m:f>
                        <m:r>
                          <a:rPr lang="en-US" sz="1000" b="1" i="1">
                            <a:latin typeface="Cambria Math" panose="02040503050406030204" pitchFamily="18" charset="0"/>
                          </a:rPr>
                          <m:t>+</m:t>
                        </m:r>
                      </m:oMath>
                    </m:oMathPara>
                  </a14:m>
                  <a:endParaRPr lang="en-US" sz="1500" b="1" dirty="0"/>
                </a:p>
              </p:txBody>
            </p:sp>
          </mc:Choice>
          <mc:Fallback xmlns="">
            <p:sp>
              <p:nvSpPr>
                <p:cNvPr id="25" name="TextBox 24">
                  <a:extLst>
                    <a:ext uri="{FF2B5EF4-FFF2-40B4-BE49-F238E27FC236}">
                      <a16:creationId xmlns:a16="http://schemas.microsoft.com/office/drawing/2014/main" id="{57AE95CF-F9F0-173D-4A08-C115C4A170AC}"/>
                    </a:ext>
                  </a:extLst>
                </p:cNvPr>
                <p:cNvSpPr txBox="1">
                  <a:spLocks noRot="1" noChangeAspect="1" noMove="1" noResize="1" noEditPoints="1" noAdjustHandles="1" noChangeArrowheads="1" noChangeShapeType="1" noTextEdit="1"/>
                </p:cNvSpPr>
                <p:nvPr/>
              </p:nvSpPr>
              <p:spPr>
                <a:xfrm>
                  <a:off x="34209050" y="8216896"/>
                  <a:ext cx="966947" cy="504919"/>
                </a:xfrm>
                <a:prstGeom prst="rect">
                  <a:avLst/>
                </a:prstGeom>
                <a:blipFill>
                  <a:blip r:embed="rId14"/>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B80A0547-13D9-44E4-D175-BBEFEFA7ED36}"/>
                </a:ext>
              </a:extLst>
            </p:cNvPr>
            <p:cNvSpPr txBox="1"/>
            <p:nvPr/>
          </p:nvSpPr>
          <p:spPr>
            <a:xfrm>
              <a:off x="35084421" y="8437810"/>
              <a:ext cx="1462860" cy="311544"/>
            </a:xfrm>
            <a:prstGeom prst="rect">
              <a:avLst/>
            </a:prstGeom>
            <a:noFill/>
          </p:spPr>
          <p:txBody>
            <a:bodyPr wrap="square" rtlCol="0">
              <a:spAutoFit/>
            </a:bodyPr>
            <a:lstStyle/>
            <a:p>
              <a:r>
                <a:rPr lang="en-US" sz="938" baseline="30000" dirty="0"/>
                <a:t>119</a:t>
              </a:r>
              <a:r>
                <a:rPr lang="en-US" sz="938" dirty="0"/>
                <a:t>Sb</a:t>
              </a:r>
              <a:endParaRPr lang="en-US" sz="938" baseline="30000" dirty="0"/>
            </a:p>
          </p:txBody>
        </p:sp>
        <p:cxnSp>
          <p:nvCxnSpPr>
            <p:cNvPr id="27" name="Straight Arrow Connector 26">
              <a:extLst>
                <a:ext uri="{FF2B5EF4-FFF2-40B4-BE49-F238E27FC236}">
                  <a16:creationId xmlns:a16="http://schemas.microsoft.com/office/drawing/2014/main" id="{8B8CA28D-132F-B8EA-184A-8BC84CC91641}"/>
                </a:ext>
              </a:extLst>
            </p:cNvPr>
            <p:cNvCxnSpPr/>
            <p:nvPr/>
          </p:nvCxnSpPr>
          <p:spPr>
            <a:xfrm>
              <a:off x="34577260" y="7985658"/>
              <a:ext cx="261572" cy="38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32FB3BD-694A-E6CA-ACE2-850626BF6D59}"/>
                </a:ext>
              </a:extLst>
            </p:cNvPr>
            <p:cNvCxnSpPr/>
            <p:nvPr/>
          </p:nvCxnSpPr>
          <p:spPr>
            <a:xfrm>
              <a:off x="34573467" y="7378688"/>
              <a:ext cx="261572" cy="38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B731F01-D7CE-8D0C-37CA-9C5A1F39BB82}"/>
              </a:ext>
            </a:extLst>
          </p:cNvPr>
          <p:cNvGrpSpPr/>
          <p:nvPr/>
        </p:nvGrpSpPr>
        <p:grpSpPr>
          <a:xfrm>
            <a:off x="7476628" y="2569314"/>
            <a:ext cx="2102319" cy="1165855"/>
            <a:chOff x="9924464" y="2886652"/>
            <a:chExt cx="2803092" cy="1554473"/>
          </a:xfrm>
        </p:grpSpPr>
        <p:grpSp>
          <p:nvGrpSpPr>
            <p:cNvPr id="30" name="Group 29">
              <a:extLst>
                <a:ext uri="{FF2B5EF4-FFF2-40B4-BE49-F238E27FC236}">
                  <a16:creationId xmlns:a16="http://schemas.microsoft.com/office/drawing/2014/main" id="{789CB8E0-CC63-A442-C830-4AF7E9499ABE}"/>
                </a:ext>
              </a:extLst>
            </p:cNvPr>
            <p:cNvGrpSpPr/>
            <p:nvPr/>
          </p:nvGrpSpPr>
          <p:grpSpPr>
            <a:xfrm>
              <a:off x="10397765" y="2946300"/>
              <a:ext cx="2329791" cy="1494825"/>
              <a:chOff x="33868360" y="9100208"/>
              <a:chExt cx="2688503" cy="1494825"/>
            </a:xfrm>
          </p:grpSpPr>
          <p:sp>
            <p:nvSpPr>
              <p:cNvPr id="33" name="TextBox 32">
                <a:extLst>
                  <a:ext uri="{FF2B5EF4-FFF2-40B4-BE49-F238E27FC236}">
                    <a16:creationId xmlns:a16="http://schemas.microsoft.com/office/drawing/2014/main" id="{CBDEC53B-3CE4-F7BA-0836-DD778823DE54}"/>
                  </a:ext>
                </a:extLst>
              </p:cNvPr>
              <p:cNvSpPr txBox="1"/>
              <p:nvPr/>
            </p:nvSpPr>
            <p:spPr>
              <a:xfrm>
                <a:off x="35094001" y="10279476"/>
                <a:ext cx="1462862" cy="315557"/>
              </a:xfrm>
              <a:prstGeom prst="rect">
                <a:avLst/>
              </a:prstGeom>
              <a:noFill/>
            </p:spPr>
            <p:txBody>
              <a:bodyPr wrap="square" rtlCol="0">
                <a:spAutoFit/>
              </a:bodyPr>
              <a:lstStyle/>
              <a:p>
                <a:r>
                  <a:rPr lang="en-US" sz="938" baseline="30000" dirty="0">
                    <a:latin typeface="Georgia" panose="02040502050405020303" pitchFamily="18" charset="0"/>
                  </a:rPr>
                  <a:t>121</a:t>
                </a:r>
                <a:r>
                  <a:rPr lang="en-US" sz="938" dirty="0">
                    <a:latin typeface="Georgia" panose="02040502050405020303" pitchFamily="18" charset="0"/>
                  </a:rPr>
                  <a:t>Sb</a:t>
                </a:r>
                <a:endParaRPr lang="en-US" sz="938" baseline="30000" dirty="0">
                  <a:latin typeface="Georgia" panose="02040502050405020303" pitchFamily="18" charset="0"/>
                </a:endParaRPr>
              </a:p>
            </p:txBody>
          </p:sp>
          <p:grpSp>
            <p:nvGrpSpPr>
              <p:cNvPr id="34" name="Group 33">
                <a:extLst>
                  <a:ext uri="{FF2B5EF4-FFF2-40B4-BE49-F238E27FC236}">
                    <a16:creationId xmlns:a16="http://schemas.microsoft.com/office/drawing/2014/main" id="{3F5D391C-9138-1C03-31DD-DE903005D955}"/>
                  </a:ext>
                </a:extLst>
              </p:cNvPr>
              <p:cNvGrpSpPr/>
              <p:nvPr/>
            </p:nvGrpSpPr>
            <p:grpSpPr>
              <a:xfrm>
                <a:off x="33868360" y="9100208"/>
                <a:ext cx="2309842" cy="1404250"/>
                <a:chOff x="33868360" y="9100208"/>
                <a:chExt cx="2309842" cy="1404250"/>
              </a:xfrm>
            </p:grpSpPr>
            <p:sp>
              <p:nvSpPr>
                <p:cNvPr id="68" name="TextBox 67">
                  <a:extLst>
                    <a:ext uri="{FF2B5EF4-FFF2-40B4-BE49-F238E27FC236}">
                      <a16:creationId xmlns:a16="http://schemas.microsoft.com/office/drawing/2014/main" id="{B1190B49-3EAC-AA5D-F9E6-83B662281EF5}"/>
                    </a:ext>
                  </a:extLst>
                </p:cNvPr>
                <p:cNvSpPr txBox="1"/>
                <p:nvPr/>
              </p:nvSpPr>
              <p:spPr>
                <a:xfrm>
                  <a:off x="33916824" y="9243669"/>
                  <a:ext cx="1224997" cy="328295"/>
                </a:xfrm>
                <a:prstGeom prst="rect">
                  <a:avLst/>
                </a:prstGeom>
                <a:noFill/>
              </p:spPr>
              <p:txBody>
                <a:bodyPr wrap="square" rtlCol="0">
                  <a:spAutoFit/>
                </a:bodyPr>
                <a:lstStyle/>
                <a:p>
                  <a:r>
                    <a:rPr lang="en-US" sz="1000" baseline="30000" dirty="0">
                      <a:latin typeface="Georgia" panose="02040502050405020303" pitchFamily="18" charset="0"/>
                    </a:rPr>
                    <a:t>121m</a:t>
                  </a:r>
                  <a:r>
                    <a:rPr lang="en-US" sz="1000" dirty="0">
                      <a:latin typeface="Georgia" panose="02040502050405020303" pitchFamily="18" charset="0"/>
                    </a:rPr>
                    <a:t>Te</a:t>
                  </a:r>
                  <a:endParaRPr lang="en-US" sz="1000" baseline="30000" dirty="0">
                    <a:latin typeface="Georgia" panose="02040502050405020303" pitchFamily="18" charset="0"/>
                  </a:endParaRPr>
                </a:p>
              </p:txBody>
            </p:sp>
            <p:cxnSp>
              <p:nvCxnSpPr>
                <p:cNvPr id="70" name="Straight Connector 69">
                  <a:extLst>
                    <a:ext uri="{FF2B5EF4-FFF2-40B4-BE49-F238E27FC236}">
                      <a16:creationId xmlns:a16="http://schemas.microsoft.com/office/drawing/2014/main" id="{AD7984C5-B307-9448-60FB-25CA28AB9AA0}"/>
                    </a:ext>
                  </a:extLst>
                </p:cNvPr>
                <p:cNvCxnSpPr/>
                <p:nvPr/>
              </p:nvCxnSpPr>
              <p:spPr>
                <a:xfrm>
                  <a:off x="33868360" y="9283638"/>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68B755F-9FA8-DB52-AEEB-A964FBAD5976}"/>
                        </a:ext>
                      </a:extLst>
                    </p:cNvPr>
                    <p:cNvSpPr txBox="1"/>
                    <p:nvPr/>
                  </p:nvSpPr>
                  <p:spPr>
                    <a:xfrm>
                      <a:off x="34617901" y="9100208"/>
                      <a:ext cx="1560301" cy="315557"/>
                    </a:xfrm>
                    <a:prstGeom prst="rect">
                      <a:avLst/>
                    </a:prstGeom>
                    <a:noFill/>
                  </p:spPr>
                  <p:txBody>
                    <a:bodyPr wrap="square" rtlCol="0">
                      <a:spAutoFit/>
                    </a:bodyPr>
                    <a:lstStyle/>
                    <a:p>
                      <a:r>
                        <a:rPr lang="en-US" sz="938" dirty="0"/>
                        <a:t>164 d, </a:t>
                      </a:r>
                      <a14:m>
                        <m:oMath xmlns:m="http://schemas.openxmlformats.org/officeDocument/2006/math">
                          <m:r>
                            <a:rPr lang="en-US" sz="938" i="1">
                              <a:latin typeface="Cambria Math" panose="02040503050406030204" pitchFamily="18" charset="0"/>
                            </a:rPr>
                            <m:t>𝜖</m:t>
                          </m:r>
                          <m:r>
                            <a:rPr lang="en-US" sz="938" i="1">
                              <a:latin typeface="Cambria Math" panose="02040503050406030204" pitchFamily="18" charset="0"/>
                            </a:rPr>
                            <m:t>:11%</m:t>
                          </m:r>
                        </m:oMath>
                      </a14:m>
                      <a:endParaRPr lang="en-US" sz="938" dirty="0"/>
                    </a:p>
                  </p:txBody>
                </p:sp>
              </mc:Choice>
              <mc:Fallback xmlns="">
                <p:sp>
                  <p:nvSpPr>
                    <p:cNvPr id="71" name="TextBox 70">
                      <a:extLst>
                        <a:ext uri="{FF2B5EF4-FFF2-40B4-BE49-F238E27FC236}">
                          <a16:creationId xmlns:a16="http://schemas.microsoft.com/office/drawing/2014/main" id="{068B755F-9FA8-DB52-AEEB-A964FBAD5976}"/>
                        </a:ext>
                      </a:extLst>
                    </p:cNvPr>
                    <p:cNvSpPr txBox="1">
                      <a:spLocks noRot="1" noChangeAspect="1" noMove="1" noResize="1" noEditPoints="1" noAdjustHandles="1" noChangeArrowheads="1" noChangeShapeType="1" noTextEdit="1"/>
                    </p:cNvSpPr>
                    <p:nvPr/>
                  </p:nvSpPr>
                  <p:spPr>
                    <a:xfrm>
                      <a:off x="34617901" y="9100208"/>
                      <a:ext cx="1560301" cy="315557"/>
                    </a:xfrm>
                    <a:prstGeom prst="rect">
                      <a:avLst/>
                    </a:prstGeom>
                    <a:blipFill>
                      <a:blip r:embed="rId15"/>
                      <a:stretch>
                        <a:fillRect b="-10000"/>
                      </a:stretch>
                    </a:blipFill>
                  </p:spPr>
                  <p:txBody>
                    <a:bodyPr/>
                    <a:lstStyle/>
                    <a:p>
                      <a:r>
                        <a:rPr lang="en-US">
                          <a:noFill/>
                        </a:rPr>
                        <a:t> </a:t>
                      </a:r>
                    </a:p>
                  </p:txBody>
                </p:sp>
              </mc:Fallback>
            </mc:AlternateContent>
            <p:cxnSp>
              <p:nvCxnSpPr>
                <p:cNvPr id="72" name="Straight Connector 71">
                  <a:extLst>
                    <a:ext uri="{FF2B5EF4-FFF2-40B4-BE49-F238E27FC236}">
                      <a16:creationId xmlns:a16="http://schemas.microsoft.com/office/drawing/2014/main" id="{B9F765D1-2394-C691-290A-D72A41C812D7}"/>
                    </a:ext>
                  </a:extLst>
                </p:cNvPr>
                <p:cNvCxnSpPr/>
                <p:nvPr/>
              </p:nvCxnSpPr>
              <p:spPr>
                <a:xfrm>
                  <a:off x="33887128" y="9780422"/>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FBCF5071-8548-5A44-163B-6270A89554BA}"/>
                        </a:ext>
                      </a:extLst>
                    </p:cNvPr>
                    <p:cNvSpPr txBox="1"/>
                    <p:nvPr/>
                  </p:nvSpPr>
                  <p:spPr>
                    <a:xfrm>
                      <a:off x="34626508" y="9596991"/>
                      <a:ext cx="1462862" cy="315557"/>
                    </a:xfrm>
                    <a:prstGeom prst="rect">
                      <a:avLst/>
                    </a:prstGeom>
                    <a:noFill/>
                  </p:spPr>
                  <p:txBody>
                    <a:bodyPr wrap="square" rtlCol="0">
                      <a:spAutoFit/>
                    </a:bodyPr>
                    <a:lstStyle/>
                    <a:p>
                      <a:r>
                        <a:rPr lang="en-US" sz="938" dirty="0"/>
                        <a:t>19 d, </a:t>
                      </a:r>
                      <a14:m>
                        <m:oMath xmlns:m="http://schemas.openxmlformats.org/officeDocument/2006/math">
                          <m:r>
                            <a:rPr lang="en-US" sz="938" i="1">
                              <a:latin typeface="Cambria Math" panose="02040503050406030204" pitchFamily="18" charset="0"/>
                            </a:rPr>
                            <m:t>𝜖</m:t>
                          </m:r>
                          <m:r>
                            <a:rPr lang="en-US" sz="938" i="1">
                              <a:latin typeface="Cambria Math" panose="02040503050406030204" pitchFamily="18" charset="0"/>
                            </a:rPr>
                            <m:t>:100%</m:t>
                          </m:r>
                        </m:oMath>
                      </a14:m>
                      <a:endParaRPr lang="en-US" sz="938" dirty="0"/>
                    </a:p>
                  </p:txBody>
                </p:sp>
              </mc:Choice>
              <mc:Fallback xmlns="">
                <p:sp>
                  <p:nvSpPr>
                    <p:cNvPr id="73" name="TextBox 72">
                      <a:extLst>
                        <a:ext uri="{FF2B5EF4-FFF2-40B4-BE49-F238E27FC236}">
                          <a16:creationId xmlns:a16="http://schemas.microsoft.com/office/drawing/2014/main" id="{FBCF5071-8548-5A44-163B-6270A89554BA}"/>
                        </a:ext>
                      </a:extLst>
                    </p:cNvPr>
                    <p:cNvSpPr txBox="1">
                      <a:spLocks noRot="1" noChangeAspect="1" noMove="1" noResize="1" noEditPoints="1" noAdjustHandles="1" noChangeArrowheads="1" noChangeShapeType="1" noTextEdit="1"/>
                    </p:cNvSpPr>
                    <p:nvPr/>
                  </p:nvSpPr>
                  <p:spPr>
                    <a:xfrm>
                      <a:off x="34626508" y="9596991"/>
                      <a:ext cx="1462862" cy="315557"/>
                    </a:xfrm>
                    <a:prstGeom prst="rect">
                      <a:avLst/>
                    </a:prstGeom>
                    <a:blipFill>
                      <a:blip r:embed="rId16"/>
                      <a:stretch>
                        <a:fillRect b="-10526"/>
                      </a:stretch>
                    </a:blipFill>
                  </p:spPr>
                  <p:txBody>
                    <a:bodyPr/>
                    <a:lstStyle/>
                    <a:p>
                      <a:r>
                        <a:rPr lang="en-US">
                          <a:noFill/>
                        </a:rPr>
                        <a:t> </a:t>
                      </a:r>
                    </a:p>
                  </p:txBody>
                </p:sp>
              </mc:Fallback>
            </mc:AlternateContent>
            <p:cxnSp>
              <p:nvCxnSpPr>
                <p:cNvPr id="74" name="Straight Connector 73">
                  <a:extLst>
                    <a:ext uri="{FF2B5EF4-FFF2-40B4-BE49-F238E27FC236}">
                      <a16:creationId xmlns:a16="http://schemas.microsoft.com/office/drawing/2014/main" id="{B691EC67-8CC2-D8D7-49AB-945199211336}"/>
                    </a:ext>
                  </a:extLst>
                </p:cNvPr>
                <p:cNvCxnSpPr/>
                <p:nvPr/>
              </p:nvCxnSpPr>
              <p:spPr>
                <a:xfrm>
                  <a:off x="35017906" y="10278181"/>
                  <a:ext cx="76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420AC30A-8012-E915-D3A4-8A8A85CCCBDA}"/>
                        </a:ext>
                      </a:extLst>
                    </p:cNvPr>
                    <p:cNvSpPr txBox="1"/>
                    <p:nvPr/>
                  </p:nvSpPr>
                  <p:spPr>
                    <a:xfrm>
                      <a:off x="34325817" y="10016546"/>
                      <a:ext cx="966948" cy="4879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938" b="1" i="1">
                                    <a:latin typeface="Cambria Math" panose="02040503050406030204" pitchFamily="18" charset="0"/>
                                  </a:rPr>
                                </m:ctrlPr>
                              </m:fPr>
                              <m:num>
                                <m:r>
                                  <a:rPr lang="en-US" sz="938" b="1" i="1">
                                    <a:latin typeface="Cambria Math" panose="02040503050406030204" pitchFamily="18" charset="0"/>
                                  </a:rPr>
                                  <m:t>𝟓</m:t>
                                </m:r>
                              </m:num>
                              <m:den>
                                <m:r>
                                  <a:rPr lang="en-US" sz="938" b="1" i="1">
                                    <a:latin typeface="Cambria Math" panose="02040503050406030204" pitchFamily="18" charset="0"/>
                                  </a:rPr>
                                  <m:t>𝟐</m:t>
                                </m:r>
                              </m:den>
                            </m:f>
                            <m:r>
                              <a:rPr lang="en-US" sz="938" b="1" i="1">
                                <a:latin typeface="Cambria Math" panose="02040503050406030204" pitchFamily="18" charset="0"/>
                              </a:rPr>
                              <m:t>+</m:t>
                            </m:r>
                          </m:oMath>
                        </m:oMathPara>
                      </a14:m>
                      <a:endParaRPr lang="en-US" sz="1500" b="1" dirty="0"/>
                    </a:p>
                  </p:txBody>
                </p:sp>
              </mc:Choice>
              <mc:Fallback xmlns="">
                <p:sp>
                  <p:nvSpPr>
                    <p:cNvPr id="75" name="TextBox 74">
                      <a:extLst>
                        <a:ext uri="{FF2B5EF4-FFF2-40B4-BE49-F238E27FC236}">
                          <a16:creationId xmlns:a16="http://schemas.microsoft.com/office/drawing/2014/main" id="{420AC30A-8012-E915-D3A4-8A8A85CCCBDA}"/>
                        </a:ext>
                      </a:extLst>
                    </p:cNvPr>
                    <p:cNvSpPr txBox="1">
                      <a:spLocks noRot="1" noChangeAspect="1" noMove="1" noResize="1" noEditPoints="1" noAdjustHandles="1" noChangeArrowheads="1" noChangeShapeType="1" noTextEdit="1"/>
                    </p:cNvSpPr>
                    <p:nvPr/>
                  </p:nvSpPr>
                  <p:spPr>
                    <a:xfrm>
                      <a:off x="34325817" y="10016546"/>
                      <a:ext cx="966948" cy="487912"/>
                    </a:xfrm>
                    <a:prstGeom prst="rect">
                      <a:avLst/>
                    </a:prstGeom>
                    <a:blipFill>
                      <a:blip r:embed="rId17"/>
                      <a:stretch>
                        <a:fillRect/>
                      </a:stretch>
                    </a:blipFill>
                  </p:spPr>
                  <p:txBody>
                    <a:bodyPr/>
                    <a:lstStyle/>
                    <a:p>
                      <a:r>
                        <a:rPr lang="en-US">
                          <a:noFill/>
                        </a:rPr>
                        <a:t> </a:t>
                      </a:r>
                    </a:p>
                  </p:txBody>
                </p:sp>
              </mc:Fallback>
            </mc:AlternateContent>
            <p:cxnSp>
              <p:nvCxnSpPr>
                <p:cNvPr id="76" name="Straight Arrow Connector 75">
                  <a:extLst>
                    <a:ext uri="{FF2B5EF4-FFF2-40B4-BE49-F238E27FC236}">
                      <a16:creationId xmlns:a16="http://schemas.microsoft.com/office/drawing/2014/main" id="{263DF37C-9391-114B-9C0F-1D1B6D7D24CC}"/>
                    </a:ext>
                  </a:extLst>
                </p:cNvPr>
                <p:cNvCxnSpPr/>
                <p:nvPr/>
              </p:nvCxnSpPr>
              <p:spPr>
                <a:xfrm>
                  <a:off x="34704260" y="9810835"/>
                  <a:ext cx="261572" cy="38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3358D71-CD97-F831-9D7C-85923B8DAC24}"/>
                    </a:ext>
                  </a:extLst>
                </p:cNvPr>
                <p:cNvCxnSpPr/>
                <p:nvPr/>
              </p:nvCxnSpPr>
              <p:spPr>
                <a:xfrm>
                  <a:off x="34665632" y="9283693"/>
                  <a:ext cx="261572" cy="38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C93FB2F-608B-CC4C-6892-74A6ED9068E8}"/>
                    </a:ext>
                  </a:extLst>
                </p:cNvPr>
                <p:cNvSpPr txBox="1"/>
                <p:nvPr/>
              </p:nvSpPr>
              <p:spPr>
                <a:xfrm>
                  <a:off x="9924464" y="2886652"/>
                  <a:ext cx="466933" cy="492357"/>
                </a:xfrm>
                <a:prstGeom prst="rect">
                  <a:avLst/>
                </a:prstGeom>
                <a:noFill/>
              </p:spPr>
              <p:txBody>
                <a:bodyPr wrap="square" rtlCol="0">
                  <a:spAutoFit/>
                </a:bodyPr>
                <a:lstStyle/>
                <a:p>
                  <a:pPr algn="ctr"/>
                  <a14:m>
                    <m:oMath xmlns:m="http://schemas.openxmlformats.org/officeDocument/2006/math">
                      <m:f>
                        <m:fPr>
                          <m:ctrlPr>
                            <a:rPr lang="en-US" sz="1250" b="1" i="1">
                              <a:latin typeface="Cambria Math" panose="02040503050406030204" pitchFamily="18" charset="0"/>
                            </a:rPr>
                          </m:ctrlPr>
                        </m:fPr>
                        <m:num>
                          <m:r>
                            <a:rPr lang="en-US" sz="1250" b="1" i="1">
                              <a:latin typeface="Cambria Math" panose="02040503050406030204" pitchFamily="18" charset="0"/>
                            </a:rPr>
                            <m:t>𝟏𝟏</m:t>
                          </m:r>
                        </m:num>
                        <m:den>
                          <m:r>
                            <a:rPr lang="en-US" sz="1250" b="1" i="1">
                              <a:latin typeface="Cambria Math" panose="02040503050406030204" pitchFamily="18" charset="0"/>
                            </a:rPr>
                            <m:t>𝟐</m:t>
                          </m:r>
                        </m:den>
                      </m:f>
                      <m:r>
                        <a:rPr lang="en-US" sz="1250" b="1" i="1">
                          <a:latin typeface="Cambria Math" panose="02040503050406030204" pitchFamily="18" charset="0"/>
                        </a:rPr>
                        <m:t>−</m:t>
                      </m:r>
                    </m:oMath>
                  </a14:m>
                  <a:r>
                    <a:rPr lang="en-US" sz="1500" b="1" dirty="0"/>
                    <a:t> </a:t>
                  </a:r>
                </a:p>
              </p:txBody>
            </p:sp>
          </mc:Choice>
          <mc:Fallback xmlns="">
            <p:sp>
              <p:nvSpPr>
                <p:cNvPr id="31" name="TextBox 30">
                  <a:extLst>
                    <a:ext uri="{FF2B5EF4-FFF2-40B4-BE49-F238E27FC236}">
                      <a16:creationId xmlns:a16="http://schemas.microsoft.com/office/drawing/2014/main" id="{3C93FB2F-608B-CC4C-6892-74A6ED9068E8}"/>
                    </a:ext>
                  </a:extLst>
                </p:cNvPr>
                <p:cNvSpPr txBox="1">
                  <a:spLocks noRot="1" noChangeAspect="1" noMove="1" noResize="1" noEditPoints="1" noAdjustHandles="1" noChangeArrowheads="1" noChangeShapeType="1" noTextEdit="1"/>
                </p:cNvSpPr>
                <p:nvPr/>
              </p:nvSpPr>
              <p:spPr>
                <a:xfrm>
                  <a:off x="9924464" y="2886652"/>
                  <a:ext cx="466933" cy="492357"/>
                </a:xfrm>
                <a:prstGeom prst="rect">
                  <a:avLst/>
                </a:prstGeom>
                <a:blipFill>
                  <a:blip r:embed="rId18"/>
                  <a:stretch>
                    <a:fillRect l="-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3AC8521-505D-B41A-318B-60BD1298C375}"/>
                    </a:ext>
                  </a:extLst>
                </p:cNvPr>
                <p:cNvSpPr txBox="1"/>
                <p:nvPr/>
              </p:nvSpPr>
              <p:spPr>
                <a:xfrm>
                  <a:off x="9964225" y="3372683"/>
                  <a:ext cx="584707" cy="5073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000" b="1" i="1">
                                <a:latin typeface="Cambria Math" panose="02040503050406030204" pitchFamily="18" charset="0"/>
                              </a:rPr>
                            </m:ctrlPr>
                          </m:fPr>
                          <m:num>
                            <m:r>
                              <a:rPr lang="en-US" sz="1000" b="1" i="1">
                                <a:latin typeface="Cambria Math" panose="02040503050406030204" pitchFamily="18" charset="0"/>
                              </a:rPr>
                              <m:t>𝟏</m:t>
                            </m:r>
                          </m:num>
                          <m:den>
                            <m:r>
                              <a:rPr lang="en-US" sz="1000" b="1" i="1">
                                <a:latin typeface="Cambria Math" panose="02040503050406030204" pitchFamily="18" charset="0"/>
                              </a:rPr>
                              <m:t>𝟐</m:t>
                            </m:r>
                          </m:den>
                        </m:f>
                        <m:r>
                          <a:rPr lang="en-US" sz="1000" b="1" i="1">
                            <a:latin typeface="Cambria Math" panose="02040503050406030204" pitchFamily="18" charset="0"/>
                          </a:rPr>
                          <m:t>+</m:t>
                        </m:r>
                      </m:oMath>
                    </m:oMathPara>
                  </a14:m>
                  <a:endParaRPr lang="en-US" sz="1500" b="1" dirty="0"/>
                </a:p>
              </p:txBody>
            </p:sp>
          </mc:Choice>
          <mc:Fallback xmlns="">
            <p:sp>
              <p:nvSpPr>
                <p:cNvPr id="32" name="TextBox 31">
                  <a:extLst>
                    <a:ext uri="{FF2B5EF4-FFF2-40B4-BE49-F238E27FC236}">
                      <a16:creationId xmlns:a16="http://schemas.microsoft.com/office/drawing/2014/main" id="{73AC8521-505D-B41A-318B-60BD1298C375}"/>
                    </a:ext>
                  </a:extLst>
                </p:cNvPr>
                <p:cNvSpPr txBox="1">
                  <a:spLocks noRot="1" noChangeAspect="1" noMove="1" noResize="1" noEditPoints="1" noAdjustHandles="1" noChangeArrowheads="1" noChangeShapeType="1" noTextEdit="1"/>
                </p:cNvSpPr>
                <p:nvPr/>
              </p:nvSpPr>
              <p:spPr>
                <a:xfrm>
                  <a:off x="9964225" y="3372683"/>
                  <a:ext cx="584707" cy="507319"/>
                </a:xfrm>
                <a:prstGeom prst="rect">
                  <a:avLst/>
                </a:prstGeom>
                <a:blipFill>
                  <a:blip r:embed="rId19"/>
                  <a:stretch>
                    <a:fillRect/>
                  </a:stretch>
                </a:blipFill>
              </p:spPr>
              <p:txBody>
                <a:bodyPr/>
                <a:lstStyle/>
                <a:p>
                  <a:r>
                    <a:rPr lang="en-US">
                      <a:noFill/>
                    </a:rPr>
                    <a:t> </a:t>
                  </a:r>
                </a:p>
              </p:txBody>
            </p:sp>
          </mc:Fallback>
        </mc:AlternateContent>
      </p:grpSp>
      <p:sp>
        <p:nvSpPr>
          <p:cNvPr id="13" name="Rectangle 12">
            <a:extLst>
              <a:ext uri="{FF2B5EF4-FFF2-40B4-BE49-F238E27FC236}">
                <a16:creationId xmlns:a16="http://schemas.microsoft.com/office/drawing/2014/main" id="{0F8CFB69-231A-C257-536D-76E392C0C732}"/>
              </a:ext>
            </a:extLst>
          </p:cNvPr>
          <p:cNvSpPr/>
          <p:nvPr/>
        </p:nvSpPr>
        <p:spPr>
          <a:xfrm>
            <a:off x="281746" y="807472"/>
            <a:ext cx="1176917" cy="102417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Rectangle 13">
            <a:extLst>
              <a:ext uri="{FF2B5EF4-FFF2-40B4-BE49-F238E27FC236}">
                <a16:creationId xmlns:a16="http://schemas.microsoft.com/office/drawing/2014/main" id="{7EB3577E-59C0-C610-A8B6-D407AEBC33C7}"/>
              </a:ext>
            </a:extLst>
          </p:cNvPr>
          <p:cNvSpPr/>
          <p:nvPr/>
        </p:nvSpPr>
        <p:spPr>
          <a:xfrm>
            <a:off x="224312" y="2943430"/>
            <a:ext cx="1234351" cy="99047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5" name="Rectangle 34">
            <a:extLst>
              <a:ext uri="{FF2B5EF4-FFF2-40B4-BE49-F238E27FC236}">
                <a16:creationId xmlns:a16="http://schemas.microsoft.com/office/drawing/2014/main" id="{FA47A110-6862-1F68-2BC3-647C96DCEBE1}"/>
              </a:ext>
            </a:extLst>
          </p:cNvPr>
          <p:cNvSpPr/>
          <p:nvPr/>
        </p:nvSpPr>
        <p:spPr>
          <a:xfrm>
            <a:off x="4805631" y="805753"/>
            <a:ext cx="872626" cy="70515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6" name="Rectangle 35">
            <a:extLst>
              <a:ext uri="{FF2B5EF4-FFF2-40B4-BE49-F238E27FC236}">
                <a16:creationId xmlns:a16="http://schemas.microsoft.com/office/drawing/2014/main" id="{A8C9622C-EC6E-233A-6411-30ED4AFEFAF8}"/>
              </a:ext>
            </a:extLst>
          </p:cNvPr>
          <p:cNvSpPr/>
          <p:nvPr/>
        </p:nvSpPr>
        <p:spPr>
          <a:xfrm>
            <a:off x="4816344" y="2872857"/>
            <a:ext cx="1234351" cy="99047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46" name="Group 45">
            <a:extLst>
              <a:ext uri="{FF2B5EF4-FFF2-40B4-BE49-F238E27FC236}">
                <a16:creationId xmlns:a16="http://schemas.microsoft.com/office/drawing/2014/main" id="{12CB5D80-0EFA-13C4-2CF6-610A86FDEF8A}"/>
              </a:ext>
            </a:extLst>
          </p:cNvPr>
          <p:cNvGrpSpPr/>
          <p:nvPr/>
        </p:nvGrpSpPr>
        <p:grpSpPr>
          <a:xfrm>
            <a:off x="1092994" y="2080414"/>
            <a:ext cx="8060884" cy="2668615"/>
            <a:chOff x="1092994" y="2080414"/>
            <a:chExt cx="8060884" cy="2668615"/>
          </a:xfrm>
        </p:grpSpPr>
        <p:sp>
          <p:nvSpPr>
            <p:cNvPr id="5" name="Rectangle 4">
              <a:extLst>
                <a:ext uri="{FF2B5EF4-FFF2-40B4-BE49-F238E27FC236}">
                  <a16:creationId xmlns:a16="http://schemas.microsoft.com/office/drawing/2014/main" id="{597DDE77-00AE-AB6A-9AE6-C615F32C69C9}"/>
                </a:ext>
              </a:extLst>
            </p:cNvPr>
            <p:cNvSpPr/>
            <p:nvPr/>
          </p:nvSpPr>
          <p:spPr>
            <a:xfrm>
              <a:off x="1092994" y="4171707"/>
              <a:ext cx="1509248" cy="32862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D1E7AE6-B06C-CC0A-A77A-C83454B4C6D5}"/>
                </a:ext>
              </a:extLst>
            </p:cNvPr>
            <p:cNvSpPr/>
            <p:nvPr/>
          </p:nvSpPr>
          <p:spPr>
            <a:xfrm>
              <a:off x="1180365" y="2085470"/>
              <a:ext cx="1421878" cy="32862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701EEAA-C8B4-8E4C-4886-F05CA9DA1447}"/>
                </a:ext>
              </a:extLst>
            </p:cNvPr>
            <p:cNvSpPr/>
            <p:nvPr/>
          </p:nvSpPr>
          <p:spPr>
            <a:xfrm>
              <a:off x="5678256" y="2080414"/>
              <a:ext cx="1573018" cy="32862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E7A7E4A-4F4F-3C26-E475-12EE4803F941}"/>
                </a:ext>
              </a:extLst>
            </p:cNvPr>
            <p:cNvSpPr/>
            <p:nvPr/>
          </p:nvSpPr>
          <p:spPr>
            <a:xfrm>
              <a:off x="5489297" y="4143473"/>
              <a:ext cx="1721166" cy="32862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54C01E87-5E93-54B7-4902-AC99EAB4B9BE}"/>
                </a:ext>
              </a:extLst>
            </p:cNvPr>
            <p:cNvSpPr txBox="1"/>
            <p:nvPr/>
          </p:nvSpPr>
          <p:spPr>
            <a:xfrm>
              <a:off x="7432712" y="4010365"/>
              <a:ext cx="1721166" cy="738664"/>
            </a:xfrm>
            <a:prstGeom prst="rect">
              <a:avLst/>
            </a:prstGeom>
            <a:solidFill>
              <a:srgbClr val="008D3F"/>
            </a:solidFill>
            <a:ln>
              <a:solidFill>
                <a:srgbClr val="008D3F"/>
              </a:solidFill>
            </a:ln>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Consistent under-prediction in the high energy “tail”</a:t>
              </a:r>
            </a:p>
          </p:txBody>
        </p:sp>
      </p:grpSp>
      <p:sp>
        <p:nvSpPr>
          <p:cNvPr id="39" name="TextBox 38">
            <a:extLst>
              <a:ext uri="{FF2B5EF4-FFF2-40B4-BE49-F238E27FC236}">
                <a16:creationId xmlns:a16="http://schemas.microsoft.com/office/drawing/2014/main" id="{6396D506-D1B5-5BCA-0B73-23D9358FD3B8}"/>
              </a:ext>
            </a:extLst>
          </p:cNvPr>
          <p:cNvSpPr txBox="1"/>
          <p:nvPr/>
        </p:nvSpPr>
        <p:spPr>
          <a:xfrm>
            <a:off x="894522" y="516835"/>
            <a:ext cx="1444626" cy="276999"/>
          </a:xfrm>
          <a:prstGeom prst="rect">
            <a:avLst/>
          </a:prstGeom>
          <a:solidFill>
            <a:schemeClr val="bg1"/>
          </a:solidFill>
        </p:spPr>
        <p:txBody>
          <a:bodyPr wrap="none" rtlCol="0">
            <a:spAutoFit/>
          </a:bodyPr>
          <a:lstStyle/>
          <a:p>
            <a:r>
              <a:rPr lang="en-US" sz="1200" i="1" baseline="30000" dirty="0">
                <a:latin typeface="Times New Roman" panose="02020603050405020304" pitchFamily="18" charset="0"/>
                <a:cs typeface="Times New Roman" panose="02020603050405020304" pitchFamily="18" charset="0"/>
              </a:rPr>
              <a:t>nat</a:t>
            </a:r>
            <a:r>
              <a:rPr lang="en-US" sz="1200" dirty="0">
                <a:latin typeface="Times New Roman" panose="02020603050405020304" pitchFamily="18" charset="0"/>
                <a:cs typeface="Times New Roman" panose="02020603050405020304" pitchFamily="18" charset="0"/>
              </a:rPr>
              <a:t>Sb(p,3n/5n)</a:t>
            </a:r>
            <a:r>
              <a:rPr lang="en-US" sz="1200" baseline="30000" dirty="0">
                <a:latin typeface="Times New Roman" panose="02020603050405020304" pitchFamily="18" charset="0"/>
                <a:cs typeface="Times New Roman" panose="02020603050405020304" pitchFamily="18" charset="0"/>
              </a:rPr>
              <a:t>119m</a:t>
            </a:r>
            <a:r>
              <a:rPr lang="en-US" sz="1200" dirty="0">
                <a:latin typeface="Times New Roman" panose="02020603050405020304" pitchFamily="18" charset="0"/>
                <a:cs typeface="Times New Roman" panose="02020603050405020304" pitchFamily="18" charset="0"/>
              </a:rPr>
              <a:t>Te</a:t>
            </a:r>
          </a:p>
        </p:txBody>
      </p:sp>
      <p:sp>
        <p:nvSpPr>
          <p:cNvPr id="40" name="TextBox 39">
            <a:extLst>
              <a:ext uri="{FF2B5EF4-FFF2-40B4-BE49-F238E27FC236}">
                <a16:creationId xmlns:a16="http://schemas.microsoft.com/office/drawing/2014/main" id="{154A610D-7A33-5226-7F2F-775F41F6161B}"/>
              </a:ext>
            </a:extLst>
          </p:cNvPr>
          <p:cNvSpPr txBox="1"/>
          <p:nvPr/>
        </p:nvSpPr>
        <p:spPr>
          <a:xfrm>
            <a:off x="762000" y="2597425"/>
            <a:ext cx="1415772" cy="276999"/>
          </a:xfrm>
          <a:prstGeom prst="rect">
            <a:avLst/>
          </a:prstGeom>
          <a:solidFill>
            <a:schemeClr val="bg1"/>
          </a:solidFill>
        </p:spPr>
        <p:txBody>
          <a:bodyPr wrap="none" rtlCol="0">
            <a:spAutoFit/>
          </a:bodyPr>
          <a:lstStyle/>
          <a:p>
            <a:r>
              <a:rPr lang="en-US" sz="1200" i="1" baseline="30000" dirty="0">
                <a:latin typeface="Times New Roman" panose="02020603050405020304" pitchFamily="18" charset="0"/>
                <a:cs typeface="Times New Roman" panose="02020603050405020304" pitchFamily="18" charset="0"/>
              </a:rPr>
              <a:t>nat</a:t>
            </a:r>
            <a:r>
              <a:rPr lang="en-US" sz="1200" dirty="0">
                <a:latin typeface="Times New Roman" panose="02020603050405020304" pitchFamily="18" charset="0"/>
                <a:cs typeface="Times New Roman" panose="02020603050405020304" pitchFamily="18" charset="0"/>
              </a:rPr>
              <a:t>Sb(p,3n/5n)</a:t>
            </a:r>
            <a:r>
              <a:rPr lang="en-US" sz="1200" baseline="30000" dirty="0">
                <a:latin typeface="Times New Roman" panose="02020603050405020304" pitchFamily="18" charset="0"/>
                <a:cs typeface="Times New Roman" panose="02020603050405020304" pitchFamily="18" charset="0"/>
              </a:rPr>
              <a:t>119g</a:t>
            </a:r>
            <a:r>
              <a:rPr lang="en-US" sz="1200" dirty="0">
                <a:latin typeface="Times New Roman" panose="02020603050405020304" pitchFamily="18" charset="0"/>
                <a:cs typeface="Times New Roman" panose="02020603050405020304" pitchFamily="18" charset="0"/>
              </a:rPr>
              <a:t>Te</a:t>
            </a:r>
          </a:p>
        </p:txBody>
      </p:sp>
      <p:sp>
        <p:nvSpPr>
          <p:cNvPr id="41" name="TextBox 40">
            <a:extLst>
              <a:ext uri="{FF2B5EF4-FFF2-40B4-BE49-F238E27FC236}">
                <a16:creationId xmlns:a16="http://schemas.microsoft.com/office/drawing/2014/main" id="{B91EB70D-5482-F74F-5C21-2E715BEDA3A1}"/>
              </a:ext>
            </a:extLst>
          </p:cNvPr>
          <p:cNvSpPr txBox="1"/>
          <p:nvPr/>
        </p:nvSpPr>
        <p:spPr>
          <a:xfrm>
            <a:off x="5353878" y="2595468"/>
            <a:ext cx="1338828" cy="276999"/>
          </a:xfrm>
          <a:prstGeom prst="rect">
            <a:avLst/>
          </a:prstGeom>
          <a:solidFill>
            <a:schemeClr val="bg1"/>
          </a:solidFill>
        </p:spPr>
        <p:txBody>
          <a:bodyPr wrap="none" rtlCol="0">
            <a:spAutoFit/>
          </a:bodyPr>
          <a:lstStyle/>
          <a:p>
            <a:r>
              <a:rPr lang="en-US" sz="1200" i="1" baseline="30000" dirty="0">
                <a:latin typeface="Times New Roman" panose="02020603050405020304" pitchFamily="18" charset="0"/>
                <a:cs typeface="Times New Roman" panose="02020603050405020304" pitchFamily="18" charset="0"/>
              </a:rPr>
              <a:t>nat</a:t>
            </a:r>
            <a:r>
              <a:rPr lang="en-US" sz="1200" dirty="0">
                <a:latin typeface="Times New Roman" panose="02020603050405020304" pitchFamily="18" charset="0"/>
                <a:cs typeface="Times New Roman" panose="02020603050405020304" pitchFamily="18" charset="0"/>
              </a:rPr>
              <a:t>Sb(p,n/3n)</a:t>
            </a:r>
            <a:r>
              <a:rPr lang="en-US" sz="1200" baseline="30000" dirty="0">
                <a:latin typeface="Times New Roman" panose="02020603050405020304" pitchFamily="18" charset="0"/>
                <a:cs typeface="Times New Roman" panose="02020603050405020304" pitchFamily="18" charset="0"/>
              </a:rPr>
              <a:t>121g</a:t>
            </a:r>
            <a:r>
              <a:rPr lang="en-US" sz="1200" dirty="0">
                <a:latin typeface="Times New Roman" panose="02020603050405020304" pitchFamily="18" charset="0"/>
                <a:cs typeface="Times New Roman" panose="02020603050405020304" pitchFamily="18" charset="0"/>
              </a:rPr>
              <a:t>Te</a:t>
            </a:r>
          </a:p>
        </p:txBody>
      </p:sp>
      <p:sp>
        <p:nvSpPr>
          <p:cNvPr id="42" name="TextBox 41">
            <a:extLst>
              <a:ext uri="{FF2B5EF4-FFF2-40B4-BE49-F238E27FC236}">
                <a16:creationId xmlns:a16="http://schemas.microsoft.com/office/drawing/2014/main" id="{EFAA25A8-684F-61DE-689A-EC118A9512F7}"/>
              </a:ext>
            </a:extLst>
          </p:cNvPr>
          <p:cNvSpPr txBox="1"/>
          <p:nvPr/>
        </p:nvSpPr>
        <p:spPr>
          <a:xfrm>
            <a:off x="5412760" y="521157"/>
            <a:ext cx="1367682" cy="276999"/>
          </a:xfrm>
          <a:prstGeom prst="rect">
            <a:avLst/>
          </a:prstGeom>
          <a:solidFill>
            <a:schemeClr val="bg1"/>
          </a:solidFill>
        </p:spPr>
        <p:txBody>
          <a:bodyPr wrap="none" rtlCol="0">
            <a:spAutoFit/>
          </a:bodyPr>
          <a:lstStyle/>
          <a:p>
            <a:r>
              <a:rPr lang="en-US" sz="1200" i="1" baseline="30000" dirty="0">
                <a:latin typeface="Times New Roman" panose="02020603050405020304" pitchFamily="18" charset="0"/>
                <a:cs typeface="Times New Roman" panose="02020603050405020304" pitchFamily="18" charset="0"/>
              </a:rPr>
              <a:t>nat</a:t>
            </a:r>
            <a:r>
              <a:rPr lang="en-US" sz="1200" dirty="0">
                <a:latin typeface="Times New Roman" panose="02020603050405020304" pitchFamily="18" charset="0"/>
                <a:cs typeface="Times New Roman" panose="02020603050405020304" pitchFamily="18" charset="0"/>
              </a:rPr>
              <a:t>Sb(p,n/3n)</a:t>
            </a:r>
            <a:r>
              <a:rPr lang="en-US" sz="1200" baseline="30000" dirty="0">
                <a:latin typeface="Times New Roman" panose="02020603050405020304" pitchFamily="18" charset="0"/>
                <a:cs typeface="Times New Roman" panose="02020603050405020304" pitchFamily="18" charset="0"/>
              </a:rPr>
              <a:t>121m</a:t>
            </a:r>
            <a:r>
              <a:rPr lang="en-US" sz="1200" dirty="0">
                <a:latin typeface="Times New Roman" panose="02020603050405020304" pitchFamily="18" charset="0"/>
                <a:cs typeface="Times New Roman" panose="02020603050405020304" pitchFamily="18" charset="0"/>
              </a:rPr>
              <a:t>Te</a:t>
            </a:r>
          </a:p>
        </p:txBody>
      </p:sp>
      <p:sp>
        <p:nvSpPr>
          <p:cNvPr id="2" name="Title 1">
            <a:extLst>
              <a:ext uri="{FF2B5EF4-FFF2-40B4-BE49-F238E27FC236}">
                <a16:creationId xmlns:a16="http://schemas.microsoft.com/office/drawing/2014/main" id="{A9B1E826-9938-BE0D-1A18-B040D821A10B}"/>
              </a:ext>
            </a:extLst>
          </p:cNvPr>
          <p:cNvSpPr>
            <a:spLocks noGrp="1"/>
          </p:cNvSpPr>
          <p:nvPr>
            <p:ph type="title"/>
          </p:nvPr>
        </p:nvSpPr>
        <p:spPr>
          <a:xfrm>
            <a:off x="0" y="1"/>
            <a:ext cx="9144000" cy="477077"/>
          </a:xfrm>
          <a:solidFill>
            <a:srgbClr val="093262"/>
          </a:soli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…along with systematic underprediction of neutron emission at high energies</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EC29637-2EB6-5DFD-B3CC-D9757231992B}"/>
                  </a:ext>
                </a:extLst>
              </p:cNvPr>
              <p:cNvSpPr txBox="1"/>
              <p:nvPr/>
            </p:nvSpPr>
            <p:spPr>
              <a:xfrm>
                <a:off x="2919919" y="834250"/>
                <a:ext cx="1421879" cy="834267"/>
              </a:xfrm>
              <a:prstGeom prst="rect">
                <a:avLst/>
              </a:prstGeom>
              <a:solidFill>
                <a:srgbClr val="FFFF00"/>
              </a:solidFill>
              <a:ln>
                <a:solidFill>
                  <a:srgbClr val="093262"/>
                </a:solidFill>
              </a:ln>
            </p:spPr>
            <p:txBody>
              <a:bodyPr wrap="square" rtlCol="0">
                <a:spAutoFit/>
              </a:bodyPr>
              <a:lstStyle/>
              <a:p>
                <a:pPr algn="ctr"/>
                <a:r>
                  <a:rPr lang="en-US" b="1" i="1" dirty="0">
                    <a:solidFill>
                      <a:srgbClr val="093262"/>
                    </a:solidFill>
                    <a:highlight>
                      <a:srgbClr val="FFFF00"/>
                    </a:highlight>
                    <a:latin typeface="Times New Roman" panose="02020603050405020304" pitchFamily="18" charset="0"/>
                    <a:cs typeface="Times New Roman" panose="02020603050405020304" pitchFamily="18" charset="0"/>
                  </a:rPr>
                  <a:t>Overprediction</a:t>
                </a:r>
                <a:r>
                  <a:rPr lang="en-US" b="1" dirty="0">
                    <a:solidFill>
                      <a:srgbClr val="093262"/>
                    </a:solidFill>
                    <a:highlight>
                      <a:srgbClr val="FFFF00"/>
                    </a:highlight>
                    <a:latin typeface="Times New Roman" panose="02020603050405020304" pitchFamily="18" charset="0"/>
                    <a:cs typeface="Times New Roman" panose="02020603050405020304" pitchFamily="18" charset="0"/>
                  </a:rPr>
                  <a:t> </a:t>
                </a:r>
                <a:r>
                  <a:rPr lang="en-US" dirty="0">
                    <a:solidFill>
                      <a:srgbClr val="093262"/>
                    </a:solidFill>
                    <a:highlight>
                      <a:srgbClr val="FFFF00"/>
                    </a:highlight>
                    <a:latin typeface="Times New Roman" panose="02020603050405020304" pitchFamily="18" charset="0"/>
                    <a:cs typeface="Times New Roman" panose="02020603050405020304" pitchFamily="18" charset="0"/>
                  </a:rPr>
                  <a:t>for the high spin isomer (</a:t>
                </a:r>
                <a14:m>
                  <m:oMath xmlns:m="http://schemas.openxmlformats.org/officeDocument/2006/math">
                    <m:sSub>
                      <m:sSubPr>
                        <m:ctrlPr>
                          <a:rPr lang="en-US" i="1">
                            <a:solidFill>
                              <a:srgbClr val="093262"/>
                            </a:solidFill>
                            <a:highlight>
                              <a:srgbClr val="FFFF00"/>
                            </a:highlight>
                            <a:latin typeface="Cambria Math" panose="02040503050406030204" pitchFamily="18" charset="0"/>
                          </a:rPr>
                        </m:ctrlPr>
                      </m:sSubPr>
                      <m:e>
                        <m:r>
                          <a:rPr lang="en-US" b="0" i="1">
                            <a:solidFill>
                              <a:srgbClr val="093262"/>
                            </a:solidFill>
                            <a:highlight>
                              <a:srgbClr val="FFFF00"/>
                            </a:highlight>
                            <a:latin typeface="Cambria Math" panose="02040503050406030204" pitchFamily="18" charset="0"/>
                          </a:rPr>
                          <m:t>h</m:t>
                        </m:r>
                      </m:e>
                      <m:sub>
                        <m:f>
                          <m:fPr>
                            <m:ctrlPr>
                              <a:rPr lang="en-US" i="1">
                                <a:solidFill>
                                  <a:srgbClr val="093262"/>
                                </a:solidFill>
                                <a:highlight>
                                  <a:srgbClr val="FFFF00"/>
                                </a:highlight>
                                <a:latin typeface="Cambria Math" panose="02040503050406030204" pitchFamily="18" charset="0"/>
                              </a:rPr>
                            </m:ctrlPr>
                          </m:fPr>
                          <m:num>
                            <m:r>
                              <a:rPr lang="en-US" b="0" i="1">
                                <a:solidFill>
                                  <a:srgbClr val="093262"/>
                                </a:solidFill>
                                <a:highlight>
                                  <a:srgbClr val="FFFF00"/>
                                </a:highlight>
                                <a:latin typeface="Cambria Math" panose="02040503050406030204" pitchFamily="18" charset="0"/>
                              </a:rPr>
                              <m:t>11</m:t>
                            </m:r>
                          </m:num>
                          <m:den>
                            <m:r>
                              <a:rPr lang="en-US" b="0" i="1">
                                <a:solidFill>
                                  <a:srgbClr val="093262"/>
                                </a:solidFill>
                                <a:highlight>
                                  <a:srgbClr val="FFFF00"/>
                                </a:highlight>
                                <a:latin typeface="Cambria Math" panose="02040503050406030204" pitchFamily="18" charset="0"/>
                              </a:rPr>
                              <m:t>2</m:t>
                            </m:r>
                          </m:den>
                        </m:f>
                      </m:sub>
                    </m:sSub>
                    <m:r>
                      <a:rPr lang="en-US" b="0" i="1">
                        <a:solidFill>
                          <a:srgbClr val="093262"/>
                        </a:solidFill>
                        <a:highlight>
                          <a:srgbClr val="FFFF00"/>
                        </a:highlight>
                        <a:latin typeface="Cambria Math" panose="02040503050406030204" pitchFamily="18" charset="0"/>
                      </a:rPr>
                      <m:t>−</m:t>
                    </m:r>
                  </m:oMath>
                </a14:m>
                <a:r>
                  <a:rPr lang="en-US" dirty="0">
                    <a:solidFill>
                      <a:srgbClr val="093262"/>
                    </a:solidFill>
                    <a:highlight>
                      <a:srgbClr val="FFFF00"/>
                    </a:highlight>
                    <a:latin typeface="Times New Roman" panose="02020603050405020304" pitchFamily="18" charset="0"/>
                    <a:cs typeface="Times New Roman" panose="02020603050405020304" pitchFamily="18" charset="0"/>
                  </a:rPr>
                  <a:t>)</a:t>
                </a:r>
              </a:p>
            </p:txBody>
          </p:sp>
        </mc:Choice>
        <mc:Fallback xmlns="">
          <p:sp>
            <p:nvSpPr>
              <p:cNvPr id="43" name="TextBox 42">
                <a:extLst>
                  <a:ext uri="{FF2B5EF4-FFF2-40B4-BE49-F238E27FC236}">
                    <a16:creationId xmlns:a16="http://schemas.microsoft.com/office/drawing/2014/main" id="{8EC29637-2EB6-5DFD-B3CC-D9757231992B}"/>
                  </a:ext>
                </a:extLst>
              </p:cNvPr>
              <p:cNvSpPr txBox="1">
                <a:spLocks noRot="1" noChangeAspect="1" noMove="1" noResize="1" noEditPoints="1" noAdjustHandles="1" noChangeArrowheads="1" noChangeShapeType="1" noTextEdit="1"/>
              </p:cNvSpPr>
              <p:nvPr/>
            </p:nvSpPr>
            <p:spPr>
              <a:xfrm>
                <a:off x="2919919" y="834250"/>
                <a:ext cx="1421879" cy="834267"/>
              </a:xfrm>
              <a:prstGeom prst="rect">
                <a:avLst/>
              </a:prstGeom>
              <a:blipFill>
                <a:blip r:embed="rId20"/>
                <a:stretch>
                  <a:fillRect t="-1493" r="-1754"/>
                </a:stretch>
              </a:blipFill>
              <a:ln>
                <a:solidFill>
                  <a:srgbClr val="093262"/>
                </a:solidFill>
              </a:ln>
            </p:spPr>
            <p:txBody>
              <a:bodyPr/>
              <a:lstStyle/>
              <a:p>
                <a:r>
                  <a:rPr lang="en-US">
                    <a:noFill/>
                  </a:rPr>
                  <a:t> </a:t>
                </a:r>
              </a:p>
            </p:txBody>
          </p:sp>
        </mc:Fallback>
      </mc:AlternateContent>
      <p:sp>
        <p:nvSpPr>
          <p:cNvPr id="44" name="TextBox 43">
            <a:extLst>
              <a:ext uri="{FF2B5EF4-FFF2-40B4-BE49-F238E27FC236}">
                <a16:creationId xmlns:a16="http://schemas.microsoft.com/office/drawing/2014/main" id="{9A95A689-F6A2-2ED2-E53A-771ACD173172}"/>
              </a:ext>
            </a:extLst>
          </p:cNvPr>
          <p:cNvSpPr txBox="1"/>
          <p:nvPr/>
        </p:nvSpPr>
        <p:spPr>
          <a:xfrm>
            <a:off x="2965381" y="3885303"/>
            <a:ext cx="1416756" cy="738664"/>
          </a:xfrm>
          <a:prstGeom prst="rect">
            <a:avLst/>
          </a:prstGeom>
          <a:solidFill>
            <a:srgbClr val="FFFF00"/>
          </a:solidFill>
          <a:ln>
            <a:solidFill>
              <a:srgbClr val="093262"/>
            </a:solidFill>
          </a:ln>
        </p:spPr>
        <p:txBody>
          <a:bodyPr wrap="square" rtlCol="0">
            <a:spAutoFit/>
          </a:bodyPr>
          <a:lstStyle/>
          <a:p>
            <a:pPr algn="ctr"/>
            <a:r>
              <a:rPr lang="en-US" b="1" i="1" dirty="0">
                <a:solidFill>
                  <a:srgbClr val="093262"/>
                </a:solidFill>
                <a:highlight>
                  <a:srgbClr val="FFFF00"/>
                </a:highlight>
                <a:latin typeface="Times New Roman" panose="02020603050405020304" pitchFamily="18" charset="0"/>
                <a:cs typeface="Times New Roman" panose="02020603050405020304" pitchFamily="18" charset="0"/>
              </a:rPr>
              <a:t>Underprediction</a:t>
            </a:r>
            <a:r>
              <a:rPr lang="en-US" b="1" dirty="0">
                <a:solidFill>
                  <a:srgbClr val="093262"/>
                </a:solidFill>
                <a:highlight>
                  <a:srgbClr val="FFFF00"/>
                </a:highlight>
                <a:latin typeface="Times New Roman" panose="02020603050405020304" pitchFamily="18" charset="0"/>
                <a:cs typeface="Times New Roman" panose="02020603050405020304" pitchFamily="18" charset="0"/>
              </a:rPr>
              <a:t> </a:t>
            </a:r>
            <a:r>
              <a:rPr lang="en-US" dirty="0">
                <a:solidFill>
                  <a:srgbClr val="093262"/>
                </a:solidFill>
                <a:highlight>
                  <a:srgbClr val="FFFF00"/>
                </a:highlight>
                <a:latin typeface="Times New Roman" panose="02020603050405020304" pitchFamily="18" charset="0"/>
                <a:cs typeface="Times New Roman" panose="02020603050405020304" pitchFamily="18" charset="0"/>
              </a:rPr>
              <a:t>for lower spin ground states</a:t>
            </a:r>
          </a:p>
        </p:txBody>
      </p:sp>
      <p:sp>
        <p:nvSpPr>
          <p:cNvPr id="45" name="Rectangle 44">
            <a:extLst>
              <a:ext uri="{FF2B5EF4-FFF2-40B4-BE49-F238E27FC236}">
                <a16:creationId xmlns:a16="http://schemas.microsoft.com/office/drawing/2014/main" id="{468A8055-6953-F92C-DB6D-91E9631ED54B}"/>
              </a:ext>
            </a:extLst>
          </p:cNvPr>
          <p:cNvSpPr/>
          <p:nvPr/>
        </p:nvSpPr>
        <p:spPr>
          <a:xfrm rot="20098985">
            <a:off x="2316138" y="1863197"/>
            <a:ext cx="2642577" cy="484748"/>
          </a:xfrm>
          <a:prstGeom prst="rect">
            <a:avLst/>
          </a:prstGeom>
          <a:noFill/>
        </p:spPr>
        <p:txBody>
          <a:bodyPr wrap="square" lIns="68580" tIns="34290" rIns="68580" bIns="34290">
            <a:spAutoFit/>
          </a:bodyPr>
          <a:lstStyle/>
          <a:p>
            <a:pPr algn="ctr"/>
            <a:r>
              <a:rPr lang="en-US" sz="2700" b="1" dirty="0">
                <a:ln w="22225">
                  <a:noFill/>
                  <a:prstDash val="solid"/>
                </a:ln>
                <a:solidFill>
                  <a:srgbClr val="C00000">
                    <a:alpha val="50000"/>
                  </a:srgbClr>
                </a:solidFill>
              </a:rPr>
              <a:t>Preliminary</a:t>
            </a:r>
            <a:endParaRPr lang="en-US" sz="4050" b="1" dirty="0">
              <a:ln w="22225">
                <a:noFill/>
                <a:prstDash val="solid"/>
              </a:ln>
              <a:solidFill>
                <a:srgbClr val="C00000">
                  <a:alpha val="50000"/>
                </a:srgbClr>
              </a:solidFill>
            </a:endParaRPr>
          </a:p>
        </p:txBody>
      </p:sp>
    </p:spTree>
    <p:extLst>
      <p:ext uri="{BB962C8B-B14F-4D97-AF65-F5344CB8AC3E}">
        <p14:creationId xmlns:p14="http://schemas.microsoft.com/office/powerpoint/2010/main" val="2008459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0"/>
            <a:ext cx="9144000" cy="758535"/>
          </a:xfrm>
          <a:solidFill>
            <a:srgbClr val="093262"/>
          </a:solidFill>
        </p:spPr>
        <p:txBody>
          <a:bodyPr>
            <a:noAutofit/>
          </a:bodyPr>
          <a:lstStyle/>
          <a:p>
            <a:r>
              <a:rPr lang="en-US" sz="2000" dirty="0">
                <a:solidFill>
                  <a:schemeClr val="bg1"/>
                </a:solidFill>
                <a:latin typeface="Times New Roman" panose="02020603050405020304" pitchFamily="18" charset="0"/>
                <a:cs typeface="Times New Roman" panose="02020603050405020304" pitchFamily="18" charset="0"/>
              </a:rPr>
              <a:t>Adjustments to the Spin Cut-Off Parameter in the Backshifted Fermi Gas Level Density Model yielded dramatic improvements in the isomer/ground state ratios</a:t>
            </a:r>
          </a:p>
        </p:txBody>
      </p:sp>
      <p:sp>
        <p:nvSpPr>
          <p:cNvPr id="8" name="TextBox 7">
            <a:extLst>
              <a:ext uri="{FF2B5EF4-FFF2-40B4-BE49-F238E27FC236}">
                <a16:creationId xmlns:a16="http://schemas.microsoft.com/office/drawing/2014/main" id="{5FC66BAB-7E5F-36C0-F4ED-DC62427DCCE0}"/>
              </a:ext>
            </a:extLst>
          </p:cNvPr>
          <p:cNvSpPr txBox="1"/>
          <p:nvPr/>
        </p:nvSpPr>
        <p:spPr>
          <a:xfrm>
            <a:off x="234099" y="755260"/>
            <a:ext cx="4049666" cy="830997"/>
          </a:xfrm>
          <a:prstGeom prst="rect">
            <a:avLst/>
          </a:prstGeom>
          <a:noFill/>
        </p:spPr>
        <p:txBody>
          <a:bodyPr wrap="square" rtlCol="0">
            <a:spAutoFit/>
          </a:bodyPr>
          <a:lstStyle/>
          <a:p>
            <a:pPr marL="214313" indent="-214313">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TALYS provides the variable </a:t>
            </a:r>
            <a:r>
              <a:rPr lang="en-US" sz="1600" b="1" dirty="0">
                <a:latin typeface="Times New Roman" panose="02020603050405020304" pitchFamily="18" charset="0"/>
                <a:cs typeface="Times New Roman" panose="02020603050405020304" pitchFamily="18" charset="0"/>
              </a:rPr>
              <a:t>Rspincut</a:t>
            </a:r>
            <a:r>
              <a:rPr lang="en-US" sz="1600" dirty="0">
                <a:latin typeface="Times New Roman" panose="02020603050405020304" pitchFamily="18" charset="0"/>
                <a:cs typeface="Times New Roman" panose="02020603050405020304" pitchFamily="18" charset="0"/>
              </a:rPr>
              <a:t>, which functions as a global constant applied to the spin cut-off parameter:</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39C894-261E-3337-064F-3188E417145E}"/>
                  </a:ext>
                </a:extLst>
              </p:cNvPr>
              <p:cNvSpPr txBox="1"/>
              <p:nvPr/>
            </p:nvSpPr>
            <p:spPr>
              <a:xfrm>
                <a:off x="268357" y="1527814"/>
                <a:ext cx="4025347" cy="7026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i="1">
                              <a:latin typeface="Cambria Math" panose="02040503050406030204" pitchFamily="18" charset="0"/>
                            </a:rPr>
                            <m:t>𝜎</m:t>
                          </m:r>
                        </m:e>
                        <m:sub>
                          <m:r>
                            <a:rPr lang="en-US" sz="1600" i="1">
                              <a:latin typeface="Cambria Math" panose="02040503050406030204" pitchFamily="18" charset="0"/>
                            </a:rPr>
                            <m:t>𝐹</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𝑥</m:t>
                              </m:r>
                            </m:sub>
                          </m:sSub>
                        </m:e>
                      </m:d>
                      <m:r>
                        <a:rPr lang="en-US" sz="1600" i="1">
                          <a:latin typeface="Cambria Math" panose="02040503050406030204" pitchFamily="18" charset="0"/>
                        </a:rPr>
                        <m:t>=</m:t>
                      </m:r>
                      <m:r>
                        <a:rPr lang="en-US" sz="1600" b="1" i="1" smtClean="0">
                          <a:latin typeface="Cambria Math" panose="02040503050406030204" pitchFamily="18" charset="0"/>
                        </a:rPr>
                        <m:t>𝑹𝒔𝒑𝒊𝒏𝒄𝒖𝒕</m:t>
                      </m:r>
                      <m:r>
                        <a:rPr lang="en-US" sz="1600" b="0" i="1" smtClean="0">
                          <a:latin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 </m:t>
                      </m:r>
                      <m:r>
                        <a:rPr lang="en-US" sz="1600" i="1">
                          <a:latin typeface="Cambria Math" panose="02040503050406030204" pitchFamily="18" charset="0"/>
                        </a:rPr>
                        <m:t>0.01389</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𝐴</m:t>
                              </m:r>
                            </m:e>
                            <m:sup>
                              <m:f>
                                <m:fPr>
                                  <m:ctrlPr>
                                    <a:rPr lang="en-US" sz="1600" i="1">
                                      <a:latin typeface="Cambria Math" panose="02040503050406030204" pitchFamily="18" charset="0"/>
                                    </a:rPr>
                                  </m:ctrlPr>
                                </m:fPr>
                                <m:num>
                                  <m:r>
                                    <a:rPr lang="en-US" sz="1600" i="1">
                                      <a:latin typeface="Cambria Math" panose="02040503050406030204" pitchFamily="18" charset="0"/>
                                    </a:rPr>
                                    <m:t>5</m:t>
                                  </m:r>
                                </m:num>
                                <m:den>
                                  <m:r>
                                    <a:rPr lang="en-US" sz="1600" i="1">
                                      <a:latin typeface="Cambria Math" panose="02040503050406030204" pitchFamily="18" charset="0"/>
                                    </a:rPr>
                                    <m:t>3</m:t>
                                  </m:r>
                                </m:den>
                              </m:f>
                            </m:sup>
                          </m:sSup>
                        </m:num>
                        <m:den>
                          <m:acc>
                            <m:accPr>
                              <m:chr m:val="̃"/>
                              <m:ctrlPr>
                                <a:rPr lang="en-US" sz="1600" i="1">
                                  <a:latin typeface="Cambria Math" panose="02040503050406030204" pitchFamily="18" charset="0"/>
                                </a:rPr>
                              </m:ctrlPr>
                            </m:accPr>
                            <m:e>
                              <m:r>
                                <a:rPr lang="en-US" sz="1600" i="1">
                                  <a:latin typeface="Cambria Math" panose="02040503050406030204" pitchFamily="18" charset="0"/>
                                </a:rPr>
                                <m:t>𝑎</m:t>
                              </m:r>
                            </m:e>
                          </m:acc>
                        </m:den>
                      </m:f>
                      <m:rad>
                        <m:radPr>
                          <m:degHide m:val="on"/>
                          <m:ctrlPr>
                            <a:rPr lang="en-US" sz="1600" i="1">
                              <a:latin typeface="Cambria Math" panose="02040503050406030204" pitchFamily="18" charset="0"/>
                            </a:rPr>
                          </m:ctrlPr>
                        </m:radPr>
                        <m:deg/>
                        <m:e>
                          <m:r>
                            <a:rPr lang="en-US" sz="1600" i="1">
                              <a:latin typeface="Cambria Math" panose="02040503050406030204" pitchFamily="18" charset="0"/>
                            </a:rPr>
                            <m:t>𝑎𝑈</m:t>
                          </m:r>
                        </m:e>
                      </m:rad>
                    </m:oMath>
                  </m:oMathPara>
                </a14:m>
                <a:endParaRPr lang="en-US" sz="1000" dirty="0"/>
              </a:p>
            </p:txBody>
          </p:sp>
        </mc:Choice>
        <mc:Fallback xmlns="">
          <p:sp>
            <p:nvSpPr>
              <p:cNvPr id="12" name="TextBox 11">
                <a:extLst>
                  <a:ext uri="{FF2B5EF4-FFF2-40B4-BE49-F238E27FC236}">
                    <a16:creationId xmlns:a16="http://schemas.microsoft.com/office/drawing/2014/main" id="{A839C894-261E-3337-064F-3188E417145E}"/>
                  </a:ext>
                </a:extLst>
              </p:cNvPr>
              <p:cNvSpPr txBox="1">
                <a:spLocks noRot="1" noChangeAspect="1" noMove="1" noResize="1" noEditPoints="1" noAdjustHandles="1" noChangeArrowheads="1" noChangeShapeType="1" noTextEdit="1"/>
              </p:cNvSpPr>
              <p:nvPr/>
            </p:nvSpPr>
            <p:spPr>
              <a:xfrm>
                <a:off x="268357" y="1527814"/>
                <a:ext cx="4025347" cy="702693"/>
              </a:xfrm>
              <a:prstGeom prst="rect">
                <a:avLst/>
              </a:prstGeom>
              <a:blipFill>
                <a:blip r:embed="rId3"/>
                <a:stretch>
                  <a:fillRect/>
                </a:stretch>
              </a:blipFill>
            </p:spPr>
            <p:txBody>
              <a:bodyPr/>
              <a:lstStyle/>
              <a:p>
                <a:r>
                  <a:rPr lang="en-US">
                    <a:noFill/>
                  </a:rPr>
                  <a:t> </a:t>
                </a:r>
              </a:p>
            </p:txBody>
          </p:sp>
        </mc:Fallback>
      </mc:AlternateContent>
      <p:pic>
        <p:nvPicPr>
          <p:cNvPr id="33" name="Picture 32" descr="A picture containing text, diagram, line, plot&#10;&#10;Description automatically generated">
            <a:extLst>
              <a:ext uri="{FF2B5EF4-FFF2-40B4-BE49-F238E27FC236}">
                <a16:creationId xmlns:a16="http://schemas.microsoft.com/office/drawing/2014/main" id="{A1D24D7F-C027-AA17-569F-3A9EE062C8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9364" y="2440992"/>
            <a:ext cx="3357812" cy="2333613"/>
          </a:xfrm>
          <a:prstGeom prst="rect">
            <a:avLst/>
          </a:prstGeom>
        </p:spPr>
      </p:pic>
      <p:pic>
        <p:nvPicPr>
          <p:cNvPr id="35" name="Picture 34" descr="A picture containing text, line, diagram, plot&#10;&#10;Description automatically generated">
            <a:extLst>
              <a:ext uri="{FF2B5EF4-FFF2-40B4-BE49-F238E27FC236}">
                <a16:creationId xmlns:a16="http://schemas.microsoft.com/office/drawing/2014/main" id="{02E6ED4D-FDDC-4152-23D7-07257CF10DE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57488" y="2438965"/>
            <a:ext cx="3357812" cy="2333613"/>
          </a:xfrm>
          <a:prstGeom prst="rect">
            <a:avLst/>
          </a:prstGeom>
        </p:spPr>
      </p:pic>
      <p:grpSp>
        <p:nvGrpSpPr>
          <p:cNvPr id="71" name="Group 70">
            <a:extLst>
              <a:ext uri="{FF2B5EF4-FFF2-40B4-BE49-F238E27FC236}">
                <a16:creationId xmlns:a16="http://schemas.microsoft.com/office/drawing/2014/main" id="{A81891B3-31B5-0AE0-EF37-3462025C3B82}"/>
              </a:ext>
            </a:extLst>
          </p:cNvPr>
          <p:cNvGrpSpPr/>
          <p:nvPr/>
        </p:nvGrpSpPr>
        <p:grpSpPr>
          <a:xfrm>
            <a:off x="4304249" y="841797"/>
            <a:ext cx="4942998" cy="1662184"/>
            <a:chOff x="4304249" y="841797"/>
            <a:chExt cx="4942998" cy="1662184"/>
          </a:xfrm>
        </p:grpSpPr>
        <p:pic>
          <p:nvPicPr>
            <p:cNvPr id="3" name="Picture 2">
              <a:extLst>
                <a:ext uri="{FF2B5EF4-FFF2-40B4-BE49-F238E27FC236}">
                  <a16:creationId xmlns:a16="http://schemas.microsoft.com/office/drawing/2014/main" id="{7EFF3B71-D025-C0B9-901C-E0049357480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59202" y="841797"/>
              <a:ext cx="2067986" cy="1378658"/>
            </a:xfrm>
            <a:prstGeom prst="rect">
              <a:avLst/>
            </a:prstGeom>
          </p:spPr>
        </p:pic>
        <p:sp>
          <p:nvSpPr>
            <p:cNvPr id="4" name="TextBox 3">
              <a:extLst>
                <a:ext uri="{FF2B5EF4-FFF2-40B4-BE49-F238E27FC236}">
                  <a16:creationId xmlns:a16="http://schemas.microsoft.com/office/drawing/2014/main" id="{D7669684-281D-F6DF-FF89-70B6FF9CAD09}"/>
                </a:ext>
              </a:extLst>
            </p:cNvPr>
            <p:cNvSpPr txBox="1"/>
            <p:nvPr/>
          </p:nvSpPr>
          <p:spPr>
            <a:xfrm>
              <a:off x="5558325" y="936022"/>
              <a:ext cx="814426" cy="415498"/>
            </a:xfrm>
            <a:prstGeom prst="rect">
              <a:avLst/>
            </a:prstGeom>
            <a:noFill/>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Minimum at 0.4 </a:t>
              </a:r>
            </a:p>
          </p:txBody>
        </p:sp>
        <p:sp>
          <p:nvSpPr>
            <p:cNvPr id="9" name="Rectangle 8">
              <a:extLst>
                <a:ext uri="{FF2B5EF4-FFF2-40B4-BE49-F238E27FC236}">
                  <a16:creationId xmlns:a16="http://schemas.microsoft.com/office/drawing/2014/main" id="{A577CFED-67D9-25F6-532F-DBD2FEA2B372}"/>
                </a:ext>
              </a:extLst>
            </p:cNvPr>
            <p:cNvSpPr/>
            <p:nvPr/>
          </p:nvSpPr>
          <p:spPr>
            <a:xfrm>
              <a:off x="6604670" y="953549"/>
              <a:ext cx="2642577" cy="1346522"/>
            </a:xfrm>
            <a:prstGeom prst="rect">
              <a:avLst/>
            </a:prstGeom>
            <a:noFill/>
          </p:spPr>
          <p:txBody>
            <a:bodyPr wrap="square" lIns="68580" tIns="34290" rIns="68580" bIns="34290">
              <a:spAutoFit/>
            </a:bodyPr>
            <a:lstStyle/>
            <a:p>
              <a:pPr algn="ctr"/>
              <a:r>
                <a:rPr lang="en-US" sz="2700" b="1" i="1" dirty="0">
                  <a:ln w="22225">
                    <a:noFill/>
                    <a:prstDash val="solid"/>
                  </a:ln>
                  <a:solidFill>
                    <a:srgbClr val="C00000">
                      <a:alpha val="50000"/>
                    </a:srgbClr>
                  </a:solidFill>
                </a:rPr>
                <a:t>Preliminary</a:t>
              </a:r>
            </a:p>
            <a:p>
              <a:pPr algn="ctr"/>
              <a:r>
                <a:rPr lang="en-US" i="1" dirty="0">
                  <a:ln w="22225">
                    <a:noFill/>
                    <a:prstDash val="solid"/>
                  </a:ln>
                  <a:solidFill>
                    <a:schemeClr val="tx1">
                      <a:alpha val="50000"/>
                    </a:schemeClr>
                  </a:solidFill>
                  <a:latin typeface="Times New Roman" panose="02020603050405020304" pitchFamily="18" charset="0"/>
                  <a:cs typeface="Times New Roman" panose="02020603050405020304" pitchFamily="18" charset="0"/>
                </a:rPr>
                <a:t>This is very similar to recent results from Rodrigo et al., </a:t>
              </a:r>
            </a:p>
            <a:p>
              <a:pPr algn="ctr"/>
              <a:r>
                <a:rPr lang="en-US" i="1" dirty="0">
                  <a:ln w="22225">
                    <a:noFill/>
                    <a:prstDash val="solid"/>
                  </a:ln>
                  <a:solidFill>
                    <a:schemeClr val="tx1">
                      <a:alpha val="50000"/>
                    </a:schemeClr>
                  </a:solidFill>
                  <a:latin typeface="Times New Roman" panose="02020603050405020304" pitchFamily="18" charset="0"/>
                  <a:cs typeface="Times New Roman" panose="02020603050405020304" pitchFamily="18" charset="0"/>
                </a:rPr>
                <a:t>(Atomic Data and Nuclear Data Tables 153 (2023) 101583)</a:t>
              </a:r>
            </a:p>
          </p:txBody>
        </p:sp>
        <p:sp>
          <p:nvSpPr>
            <p:cNvPr id="10" name="TextBox 9">
              <a:extLst>
                <a:ext uri="{FF2B5EF4-FFF2-40B4-BE49-F238E27FC236}">
                  <a16:creationId xmlns:a16="http://schemas.microsoft.com/office/drawing/2014/main" id="{7FC93CE2-74B8-8F21-A900-AA995DCF4C84}"/>
                </a:ext>
              </a:extLst>
            </p:cNvPr>
            <p:cNvSpPr txBox="1"/>
            <p:nvPr/>
          </p:nvSpPr>
          <p:spPr>
            <a:xfrm rot="16200000">
              <a:off x="4016509" y="1330847"/>
              <a:ext cx="837089" cy="2616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Reduced </a:t>
              </a:r>
              <a:r>
                <a:rPr lang="en-US" sz="1100" dirty="0">
                  <a:latin typeface="Symbol" pitchFamily="2" charset="2"/>
                  <a:cs typeface="Times New Roman" panose="02020603050405020304" pitchFamily="18" charset="0"/>
                </a:rPr>
                <a:t>c</a:t>
              </a:r>
              <a:r>
                <a:rPr lang="en-US" sz="1100" baseline="30000" dirty="0">
                  <a:latin typeface="Times New Roman" panose="02020603050405020304" pitchFamily="18" charset="0"/>
                  <a:cs typeface="Times New Roman" panose="02020603050405020304" pitchFamily="18" charset="0"/>
                </a:rPr>
                <a:t>2</a:t>
              </a:r>
              <a:endParaRPr lang="en-US" sz="11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33BF7FA-9B52-B1C3-7B58-794D8C0B809C}"/>
                </a:ext>
              </a:extLst>
            </p:cNvPr>
            <p:cNvSpPr txBox="1"/>
            <p:nvPr/>
          </p:nvSpPr>
          <p:spPr>
            <a:xfrm>
              <a:off x="4534467" y="875153"/>
              <a:ext cx="255198" cy="1338828"/>
            </a:xfrm>
            <a:prstGeom prst="rect">
              <a:avLst/>
            </a:prstGeom>
            <a:solidFill>
              <a:schemeClr val="lt1"/>
            </a:solidFill>
          </p:spPr>
          <p:txBody>
            <a:bodyPr wrap="none" rtlCol="0">
              <a:spAutoFit/>
            </a:bodyPr>
            <a:lstStyle/>
            <a:p>
              <a:r>
                <a:rPr lang="en-US" sz="1100" dirty="0">
                  <a:latin typeface="Times New Roman" panose="02020603050405020304" pitchFamily="18" charset="0"/>
                  <a:cs typeface="Times New Roman" panose="02020603050405020304" pitchFamily="18" charset="0"/>
                </a:rPr>
                <a:t>4</a:t>
              </a:r>
            </a:p>
            <a:p>
              <a:endParaRPr lang="en-US" sz="65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3</a:t>
              </a:r>
            </a:p>
            <a:p>
              <a:endParaRPr lang="en-US" sz="65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2</a:t>
              </a:r>
            </a:p>
            <a:p>
              <a:endParaRPr lang="en-US" sz="65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1</a:t>
              </a:r>
              <a:endParaRPr lang="en-US" sz="650" dirty="0">
                <a:latin typeface="Times New Roman" panose="02020603050405020304" pitchFamily="18" charset="0"/>
                <a:cs typeface="Times New Roman" panose="02020603050405020304" pitchFamily="18" charset="0"/>
              </a:endParaRPr>
            </a:p>
            <a:p>
              <a:endParaRPr lang="en-US" sz="65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0</a:t>
              </a:r>
            </a:p>
          </p:txBody>
        </p:sp>
        <p:sp>
          <p:nvSpPr>
            <p:cNvPr id="14" name="TextBox 13">
              <a:extLst>
                <a:ext uri="{FF2B5EF4-FFF2-40B4-BE49-F238E27FC236}">
                  <a16:creationId xmlns:a16="http://schemas.microsoft.com/office/drawing/2014/main" id="{F39C60CB-708A-F35F-9FEB-C119FCC85E50}"/>
                </a:ext>
              </a:extLst>
            </p:cNvPr>
            <p:cNvSpPr txBox="1"/>
            <p:nvPr/>
          </p:nvSpPr>
          <p:spPr>
            <a:xfrm>
              <a:off x="4728474" y="2108373"/>
              <a:ext cx="2089033" cy="261610"/>
            </a:xfrm>
            <a:prstGeom prst="rect">
              <a:avLst/>
            </a:prstGeom>
            <a:solidFill>
              <a:schemeClr val="lt1"/>
            </a:solidFill>
          </p:spPr>
          <p:txBody>
            <a:bodyPr wrap="none" rtlCol="0">
              <a:spAutoFit/>
            </a:bodyPr>
            <a:lstStyle/>
            <a:p>
              <a:r>
                <a:rPr lang="en-US" sz="1100" dirty="0">
                  <a:latin typeface="Times New Roman" panose="02020603050405020304" pitchFamily="18" charset="0"/>
                  <a:cs typeface="Times New Roman" panose="02020603050405020304" pitchFamily="18" charset="0"/>
                </a:rPr>
                <a:t>0     0.1   0.2    0.3   0.4   0.5    0.6</a:t>
              </a:r>
            </a:p>
          </p:txBody>
        </p:sp>
        <p:sp>
          <p:nvSpPr>
            <p:cNvPr id="13" name="TextBox 12">
              <a:extLst>
                <a:ext uri="{FF2B5EF4-FFF2-40B4-BE49-F238E27FC236}">
                  <a16:creationId xmlns:a16="http://schemas.microsoft.com/office/drawing/2014/main" id="{96281A26-C6F3-2BB0-94EF-D20E42CF1B82}"/>
                </a:ext>
              </a:extLst>
            </p:cNvPr>
            <p:cNvSpPr txBox="1"/>
            <p:nvPr/>
          </p:nvSpPr>
          <p:spPr>
            <a:xfrm>
              <a:off x="5431816" y="2242371"/>
              <a:ext cx="684803" cy="2616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Rspincut</a:t>
              </a:r>
            </a:p>
          </p:txBody>
        </p:sp>
      </p:grpSp>
      <p:pic>
        <p:nvPicPr>
          <p:cNvPr id="15" name="Picture 14" descr="Text&#10;&#10;Description automatically generated">
            <a:extLst>
              <a:ext uri="{FF2B5EF4-FFF2-40B4-BE49-F238E27FC236}">
                <a16:creationId xmlns:a16="http://schemas.microsoft.com/office/drawing/2014/main" id="{EE5FF03B-1274-708D-D054-D1AA1D666B1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36515" y="4826027"/>
            <a:ext cx="1130088" cy="273844"/>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808BA1C4-33C1-0D94-BFD1-04F9F03C8EF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332214" y="4852209"/>
            <a:ext cx="1132558" cy="221478"/>
          </a:xfrm>
          <a:prstGeom prst="rect">
            <a:avLst/>
          </a:prstGeom>
        </p:spPr>
      </p:pic>
      <p:grpSp>
        <p:nvGrpSpPr>
          <p:cNvPr id="70" name="Group 69">
            <a:extLst>
              <a:ext uri="{FF2B5EF4-FFF2-40B4-BE49-F238E27FC236}">
                <a16:creationId xmlns:a16="http://schemas.microsoft.com/office/drawing/2014/main" id="{C5B3A228-8ABD-B8F8-3BFB-BD16A0BB949E}"/>
              </a:ext>
            </a:extLst>
          </p:cNvPr>
          <p:cNvGrpSpPr/>
          <p:nvPr/>
        </p:nvGrpSpPr>
        <p:grpSpPr>
          <a:xfrm>
            <a:off x="1365210" y="2765102"/>
            <a:ext cx="6444605" cy="1456469"/>
            <a:chOff x="1365210" y="2765102"/>
            <a:chExt cx="6444605" cy="1456469"/>
          </a:xfrm>
        </p:grpSpPr>
        <p:cxnSp>
          <p:nvCxnSpPr>
            <p:cNvPr id="18" name="Straight Arrow Connector 17">
              <a:extLst>
                <a:ext uri="{FF2B5EF4-FFF2-40B4-BE49-F238E27FC236}">
                  <a16:creationId xmlns:a16="http://schemas.microsoft.com/office/drawing/2014/main" id="{43E01B08-BF0E-0C2E-75C6-EECBC26E101B}"/>
                </a:ext>
              </a:extLst>
            </p:cNvPr>
            <p:cNvCxnSpPr>
              <a:cxnSpLocks/>
            </p:cNvCxnSpPr>
            <p:nvPr/>
          </p:nvCxnSpPr>
          <p:spPr>
            <a:xfrm>
              <a:off x="1478371" y="3038874"/>
              <a:ext cx="0" cy="1056762"/>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3DD685-B6A7-ACDD-7100-C382DD4F9D0A}"/>
                </a:ext>
              </a:extLst>
            </p:cNvPr>
            <p:cNvCxnSpPr/>
            <p:nvPr/>
          </p:nvCxnSpPr>
          <p:spPr>
            <a:xfrm>
              <a:off x="1751231" y="3032486"/>
              <a:ext cx="0" cy="1023909"/>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306547-6706-B71E-B14D-C41495972353}"/>
                </a:ext>
              </a:extLst>
            </p:cNvPr>
            <p:cNvCxnSpPr>
              <a:cxnSpLocks/>
            </p:cNvCxnSpPr>
            <p:nvPr/>
          </p:nvCxnSpPr>
          <p:spPr>
            <a:xfrm>
              <a:off x="2051468" y="3349149"/>
              <a:ext cx="0" cy="790291"/>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6BA4E06-423F-1D73-1E9C-17DBFDA9661F}"/>
                </a:ext>
              </a:extLst>
            </p:cNvPr>
            <p:cNvCxnSpPr>
              <a:cxnSpLocks/>
            </p:cNvCxnSpPr>
            <p:nvPr/>
          </p:nvCxnSpPr>
          <p:spPr>
            <a:xfrm>
              <a:off x="2340754" y="3408466"/>
              <a:ext cx="0" cy="74740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6D60A2-6393-2541-61CF-A0F573173137}"/>
                </a:ext>
              </a:extLst>
            </p:cNvPr>
            <p:cNvCxnSpPr>
              <a:cxnSpLocks/>
            </p:cNvCxnSpPr>
            <p:nvPr/>
          </p:nvCxnSpPr>
          <p:spPr>
            <a:xfrm>
              <a:off x="2591712" y="3418505"/>
              <a:ext cx="0" cy="74740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D60E438-6CCB-3A8F-DA67-CCE1D5C75E3A}"/>
                </a:ext>
              </a:extLst>
            </p:cNvPr>
            <p:cNvCxnSpPr>
              <a:cxnSpLocks/>
            </p:cNvCxnSpPr>
            <p:nvPr/>
          </p:nvCxnSpPr>
          <p:spPr>
            <a:xfrm>
              <a:off x="2875523" y="3444970"/>
              <a:ext cx="0" cy="74740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9C8B537-7174-37E6-FDC2-A59A62B26E1C}"/>
                </a:ext>
              </a:extLst>
            </p:cNvPr>
            <p:cNvCxnSpPr>
              <a:cxnSpLocks/>
            </p:cNvCxnSpPr>
            <p:nvPr/>
          </p:nvCxnSpPr>
          <p:spPr>
            <a:xfrm>
              <a:off x="3153858" y="3449533"/>
              <a:ext cx="0" cy="74740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AE394F1-D2A4-BC75-FE44-7EC3634A6677}"/>
                </a:ext>
              </a:extLst>
            </p:cNvPr>
            <p:cNvCxnSpPr>
              <a:cxnSpLocks/>
            </p:cNvCxnSpPr>
            <p:nvPr/>
          </p:nvCxnSpPr>
          <p:spPr>
            <a:xfrm>
              <a:off x="3421242" y="3459571"/>
              <a:ext cx="0" cy="712721"/>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1C351D0-434B-7221-C3CE-26BD955DA868}"/>
                </a:ext>
              </a:extLst>
            </p:cNvPr>
            <p:cNvCxnSpPr>
              <a:cxnSpLocks/>
            </p:cNvCxnSpPr>
            <p:nvPr/>
          </p:nvCxnSpPr>
          <p:spPr>
            <a:xfrm>
              <a:off x="3721479" y="3469610"/>
              <a:ext cx="0" cy="664354"/>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5D7B6B-9EFD-AE5A-18D5-076888F62C31}"/>
                </a:ext>
              </a:extLst>
            </p:cNvPr>
            <p:cNvCxnSpPr>
              <a:cxnSpLocks/>
            </p:cNvCxnSpPr>
            <p:nvPr/>
          </p:nvCxnSpPr>
          <p:spPr>
            <a:xfrm>
              <a:off x="3939585" y="3474172"/>
              <a:ext cx="0" cy="687169"/>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AE46890-2997-EEB0-B178-CCBBFDEEC4A8}"/>
                </a:ext>
              </a:extLst>
            </p:cNvPr>
            <p:cNvCxnSpPr>
              <a:cxnSpLocks/>
            </p:cNvCxnSpPr>
            <p:nvPr/>
          </p:nvCxnSpPr>
          <p:spPr>
            <a:xfrm>
              <a:off x="1596092" y="3424893"/>
              <a:ext cx="0" cy="664354"/>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CE315BE-88E8-5C01-631E-665091A6ACBA}"/>
                </a:ext>
              </a:extLst>
            </p:cNvPr>
            <p:cNvCxnSpPr>
              <a:cxnSpLocks/>
            </p:cNvCxnSpPr>
            <p:nvPr/>
          </p:nvCxnSpPr>
          <p:spPr>
            <a:xfrm>
              <a:off x="1365210" y="3779884"/>
              <a:ext cx="0" cy="441687"/>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B6B4A42-0E7F-86AF-5C3B-5B6B233BB851}"/>
                </a:ext>
              </a:extLst>
            </p:cNvPr>
            <p:cNvCxnSpPr>
              <a:cxnSpLocks/>
            </p:cNvCxnSpPr>
            <p:nvPr/>
          </p:nvCxnSpPr>
          <p:spPr>
            <a:xfrm>
              <a:off x="5687167" y="3055301"/>
              <a:ext cx="0" cy="939953"/>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23E1A95-08E2-2E8C-6FB6-47725E86A616}"/>
                </a:ext>
              </a:extLst>
            </p:cNvPr>
            <p:cNvCxnSpPr>
              <a:cxnSpLocks/>
            </p:cNvCxnSpPr>
            <p:nvPr/>
          </p:nvCxnSpPr>
          <p:spPr>
            <a:xfrm>
              <a:off x="5905271" y="3162072"/>
              <a:ext cx="0" cy="900711"/>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62A1317-A18E-6B88-F6F2-245DBD13AA00}"/>
                </a:ext>
              </a:extLst>
            </p:cNvPr>
            <p:cNvCxnSpPr>
              <a:cxnSpLocks/>
            </p:cNvCxnSpPr>
            <p:nvPr/>
          </p:nvCxnSpPr>
          <p:spPr>
            <a:xfrm>
              <a:off x="6210984" y="3181236"/>
              <a:ext cx="0" cy="929912"/>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9E735F9-319A-2657-291B-F9EC4279100D}"/>
                </a:ext>
              </a:extLst>
            </p:cNvPr>
            <p:cNvCxnSpPr>
              <a:cxnSpLocks/>
            </p:cNvCxnSpPr>
            <p:nvPr/>
          </p:nvCxnSpPr>
          <p:spPr>
            <a:xfrm>
              <a:off x="6461942" y="3186711"/>
              <a:ext cx="0" cy="934476"/>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324FBEF-425F-8D3E-382A-AB5FAF97780F}"/>
                </a:ext>
              </a:extLst>
            </p:cNvPr>
            <p:cNvCxnSpPr>
              <a:cxnSpLocks/>
            </p:cNvCxnSpPr>
            <p:nvPr/>
          </p:nvCxnSpPr>
          <p:spPr>
            <a:xfrm>
              <a:off x="6745753" y="3164810"/>
              <a:ext cx="0" cy="982842"/>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D6B33A2-4DF4-B297-663F-FE50A356ADF8}"/>
                </a:ext>
              </a:extLst>
            </p:cNvPr>
            <p:cNvCxnSpPr>
              <a:cxnSpLocks/>
            </p:cNvCxnSpPr>
            <p:nvPr/>
          </p:nvCxnSpPr>
          <p:spPr>
            <a:xfrm>
              <a:off x="7024088" y="3170285"/>
              <a:ext cx="0" cy="98193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56CF66E-00BF-4ECB-7D81-5B30D37723B4}"/>
                </a:ext>
              </a:extLst>
            </p:cNvPr>
            <p:cNvCxnSpPr>
              <a:cxnSpLocks/>
            </p:cNvCxnSpPr>
            <p:nvPr/>
          </p:nvCxnSpPr>
          <p:spPr>
            <a:xfrm>
              <a:off x="7291472" y="3170285"/>
              <a:ext cx="0" cy="957289"/>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6C10A1F-B650-797F-FFAA-29625AF5DC53}"/>
                </a:ext>
              </a:extLst>
            </p:cNvPr>
            <p:cNvCxnSpPr>
              <a:cxnSpLocks/>
            </p:cNvCxnSpPr>
            <p:nvPr/>
          </p:nvCxnSpPr>
          <p:spPr>
            <a:xfrm>
              <a:off x="7591709" y="3197662"/>
              <a:ext cx="0" cy="891584"/>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E35143C-6030-5F04-D6A3-895CC636A0D9}"/>
                </a:ext>
              </a:extLst>
            </p:cNvPr>
            <p:cNvCxnSpPr>
              <a:cxnSpLocks/>
            </p:cNvCxnSpPr>
            <p:nvPr/>
          </p:nvCxnSpPr>
          <p:spPr>
            <a:xfrm>
              <a:off x="7809815" y="3170285"/>
              <a:ext cx="0" cy="946338"/>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BCA0B90-1497-C68D-1DBA-9046D3D42A8F}"/>
                </a:ext>
              </a:extLst>
            </p:cNvPr>
            <p:cNvCxnSpPr>
              <a:cxnSpLocks/>
            </p:cNvCxnSpPr>
            <p:nvPr/>
          </p:nvCxnSpPr>
          <p:spPr>
            <a:xfrm>
              <a:off x="5455371" y="2765102"/>
              <a:ext cx="0" cy="1213725"/>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4FEA025-6F9B-E149-3076-C205CE3AB37F}"/>
                </a:ext>
              </a:extLst>
            </p:cNvPr>
            <p:cNvCxnSpPr>
              <a:cxnSpLocks/>
            </p:cNvCxnSpPr>
            <p:nvPr/>
          </p:nvCxnSpPr>
          <p:spPr>
            <a:xfrm>
              <a:off x="5235440" y="3465959"/>
              <a:ext cx="0" cy="661618"/>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86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dissolv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dissolve">
                                      <p:cBhvr>
                                        <p:cTn id="1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1"/>
            <a:ext cx="9144000" cy="564356"/>
          </a:xfrm>
          <a:solidFill>
            <a:srgbClr val="093262"/>
          </a:solidFill>
        </p:spPr>
        <p:txBody>
          <a:bodyPr>
            <a:normAutofit fontScale="90000"/>
          </a:bodyPr>
          <a:lstStyle/>
          <a:p>
            <a:r>
              <a:rPr lang="en-US" sz="2100" dirty="0">
                <a:solidFill>
                  <a:schemeClr val="bg1"/>
                </a:solidFill>
                <a:latin typeface="Times New Roman" panose="02020603050405020304" pitchFamily="18" charset="0"/>
                <a:cs typeface="Times New Roman" panose="02020603050405020304" pitchFamily="18" charset="0"/>
              </a:rPr>
              <a:t>Adjustments to the Imaginary Optical Model Parameters and Exciton Scattering Probabilities implies additional neutron scattering/emission width </a:t>
            </a:r>
          </a:p>
        </p:txBody>
      </p:sp>
      <p:graphicFrame>
        <p:nvGraphicFramePr>
          <p:cNvPr id="4" name="Table 12">
            <a:extLst>
              <a:ext uri="{FF2B5EF4-FFF2-40B4-BE49-F238E27FC236}">
                <a16:creationId xmlns:a16="http://schemas.microsoft.com/office/drawing/2014/main" id="{41FDD6A1-8BF9-151F-2F85-06FFDB200CF2}"/>
              </a:ext>
            </a:extLst>
          </p:cNvPr>
          <p:cNvGraphicFramePr>
            <a:graphicFrameLocks noGrp="1"/>
          </p:cNvGraphicFramePr>
          <p:nvPr>
            <p:extLst>
              <p:ext uri="{D42A27DB-BD31-4B8C-83A1-F6EECF244321}">
                <p14:modId xmlns:p14="http://schemas.microsoft.com/office/powerpoint/2010/main" val="3387012177"/>
              </p:ext>
            </p:extLst>
          </p:nvPr>
        </p:nvGraphicFramePr>
        <p:xfrm>
          <a:off x="1444409" y="3168367"/>
          <a:ext cx="1828241" cy="708660"/>
        </p:xfrm>
        <a:graphic>
          <a:graphicData uri="http://schemas.openxmlformats.org/drawingml/2006/table">
            <a:tbl>
              <a:tblPr firstRow="1" bandRow="1">
                <a:tableStyleId>{5C22544A-7EE6-4342-B048-85BDC9FD1C3A}</a:tableStyleId>
              </a:tblPr>
              <a:tblGrid>
                <a:gridCol w="910795">
                  <a:extLst>
                    <a:ext uri="{9D8B030D-6E8A-4147-A177-3AD203B41FA5}">
                      <a16:colId xmlns:a16="http://schemas.microsoft.com/office/drawing/2014/main" val="3788293652"/>
                    </a:ext>
                  </a:extLst>
                </a:gridCol>
                <a:gridCol w="917446">
                  <a:extLst>
                    <a:ext uri="{9D8B030D-6E8A-4147-A177-3AD203B41FA5}">
                      <a16:colId xmlns:a16="http://schemas.microsoft.com/office/drawing/2014/main" val="502007516"/>
                    </a:ext>
                  </a:extLst>
                </a:gridCol>
              </a:tblGrid>
              <a:tr h="165272">
                <a:tc>
                  <a:txBody>
                    <a:bodyPr/>
                    <a:lstStyle/>
                    <a:p>
                      <a:pPr algn="ctr"/>
                      <a:r>
                        <a:rPr lang="en-US" sz="1100" dirty="0">
                          <a:solidFill>
                            <a:schemeClr val="tx1">
                              <a:lumMod val="85000"/>
                              <a:lumOff val="15000"/>
                            </a:schemeClr>
                          </a:solidFill>
                        </a:rPr>
                        <a:t>Variable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tx1">
                              <a:lumMod val="85000"/>
                              <a:lumOff val="15000"/>
                            </a:schemeClr>
                          </a:solidFill>
                        </a:rPr>
                        <a:t>Adjusted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9064395"/>
                  </a:ext>
                </a:extLst>
              </a:tr>
              <a:tr h="228600">
                <a:tc>
                  <a:txBody>
                    <a:bodyPr/>
                    <a:lstStyle/>
                    <a:p>
                      <a:pPr algn="ctr"/>
                      <a:r>
                        <a:rPr lang="en-US" sz="1100" dirty="0">
                          <a:solidFill>
                            <a:schemeClr val="tx1">
                              <a:lumMod val="85000"/>
                              <a:lumOff val="15000"/>
                            </a:schemeClr>
                          </a:solidFill>
                        </a:rPr>
                        <a:t>W1adjust 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tx1">
                              <a:lumMod val="85000"/>
                              <a:lumOff val="15000"/>
                            </a:schemeClr>
                          </a:solidFill>
                        </a:rPr>
                        <a:t>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0522502"/>
                  </a:ext>
                </a:extLst>
              </a:tr>
              <a:tr h="228600">
                <a:tc>
                  <a:txBody>
                    <a:bodyPr/>
                    <a:lstStyle/>
                    <a:p>
                      <a:pPr algn="ctr"/>
                      <a:r>
                        <a:rPr lang="en-US" sz="1100" dirty="0">
                          <a:solidFill>
                            <a:schemeClr val="tx1">
                              <a:lumMod val="85000"/>
                              <a:lumOff val="15000"/>
                            </a:schemeClr>
                          </a:solidFill>
                        </a:rPr>
                        <a:t>W2adjust 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tx1">
                              <a:lumMod val="85000"/>
                              <a:lumOff val="15000"/>
                            </a:schemeClr>
                          </a:solidFill>
                        </a:rPr>
                        <a:t>0.6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4607358"/>
                  </a:ext>
                </a:extLst>
              </a:tr>
            </a:tbl>
          </a:graphicData>
        </a:graphic>
      </p:graphicFrame>
      <p:pic>
        <p:nvPicPr>
          <p:cNvPr id="6" name="Picture 5">
            <a:extLst>
              <a:ext uri="{FF2B5EF4-FFF2-40B4-BE49-F238E27FC236}">
                <a16:creationId xmlns:a16="http://schemas.microsoft.com/office/drawing/2014/main" id="{9A0D6B61-F419-F664-A985-D1AF3BEC655E}"/>
              </a:ext>
            </a:extLst>
          </p:cNvPr>
          <p:cNvPicPr>
            <a:picLocks noChangeAspect="1"/>
          </p:cNvPicPr>
          <p:nvPr/>
        </p:nvPicPr>
        <p:blipFill>
          <a:blip r:embed="rId3"/>
          <a:stretch>
            <a:fillRect/>
          </a:stretch>
        </p:blipFill>
        <p:spPr>
          <a:xfrm>
            <a:off x="2224062" y="2529878"/>
            <a:ext cx="2356947" cy="535389"/>
          </a:xfrm>
          <a:prstGeom prst="rect">
            <a:avLst/>
          </a:prstGeom>
        </p:spPr>
      </p:pic>
      <p:sp>
        <p:nvSpPr>
          <p:cNvPr id="9" name="TextBox 8">
            <a:extLst>
              <a:ext uri="{FF2B5EF4-FFF2-40B4-BE49-F238E27FC236}">
                <a16:creationId xmlns:a16="http://schemas.microsoft.com/office/drawing/2014/main" id="{8812E489-69A1-DA23-E064-A4E545606F56}"/>
              </a:ext>
            </a:extLst>
          </p:cNvPr>
          <p:cNvSpPr txBox="1"/>
          <p:nvPr/>
        </p:nvSpPr>
        <p:spPr>
          <a:xfrm>
            <a:off x="359410" y="536393"/>
            <a:ext cx="3994877" cy="523220"/>
          </a:xfrm>
          <a:prstGeom prst="rect">
            <a:avLst/>
          </a:prstGeom>
          <a:noFill/>
        </p:spPr>
        <p:txBody>
          <a:bodyPr wrap="square">
            <a:spAutoFit/>
          </a:bodyPr>
          <a:lstStyle/>
          <a:p>
            <a:pPr algn="ctr"/>
            <a:r>
              <a:rPr lang="en-US" b="1" dirty="0">
                <a:latin typeface="Georgia" panose="02040502050405020303" pitchFamily="18" charset="0"/>
              </a:rPr>
              <a:t>W1adjust, w2adjust </a:t>
            </a:r>
            <a:r>
              <a:rPr lang="en-US" dirty="0">
                <a:latin typeface="Georgia" panose="02040502050405020303" pitchFamily="18" charset="0"/>
              </a:rPr>
              <a:t>adjustments to imaginary volume term</a:t>
            </a:r>
          </a:p>
        </p:txBody>
      </p:sp>
      <p:grpSp>
        <p:nvGrpSpPr>
          <p:cNvPr id="10" name="Group 9">
            <a:extLst>
              <a:ext uri="{FF2B5EF4-FFF2-40B4-BE49-F238E27FC236}">
                <a16:creationId xmlns:a16="http://schemas.microsoft.com/office/drawing/2014/main" id="{A5A74F5B-6ECC-82BA-3C8D-D6415F5A8A2D}"/>
              </a:ext>
            </a:extLst>
          </p:cNvPr>
          <p:cNvGrpSpPr/>
          <p:nvPr/>
        </p:nvGrpSpPr>
        <p:grpSpPr>
          <a:xfrm>
            <a:off x="0" y="1039323"/>
            <a:ext cx="2427514" cy="2063105"/>
            <a:chOff x="2687136" y="1922974"/>
            <a:chExt cx="2958251" cy="2528027"/>
          </a:xfrm>
        </p:grpSpPr>
        <p:pic>
          <p:nvPicPr>
            <p:cNvPr id="11" name="Picture 2" descr="09-28-2006 09;46;44pm (2)">
              <a:extLst>
                <a:ext uri="{FF2B5EF4-FFF2-40B4-BE49-F238E27FC236}">
                  <a16:creationId xmlns:a16="http://schemas.microsoft.com/office/drawing/2014/main" id="{91E61934-E485-0613-5662-5C96BAA1B44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20000">
              <a:off x="2687136" y="1922974"/>
              <a:ext cx="2958251" cy="196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 name="Object 1">
              <a:extLst>
                <a:ext uri="{FF2B5EF4-FFF2-40B4-BE49-F238E27FC236}">
                  <a16:creationId xmlns:a16="http://schemas.microsoft.com/office/drawing/2014/main" id="{F2E87476-B899-81E4-A069-41D0EFDF74D3}"/>
                </a:ext>
              </a:extLst>
            </p:cNvPr>
            <p:cNvGraphicFramePr>
              <a:graphicFrameLocks noChangeAspect="1"/>
            </p:cNvGraphicFramePr>
            <p:nvPr>
              <p:extLst>
                <p:ext uri="{D42A27DB-BD31-4B8C-83A1-F6EECF244321}">
                  <p14:modId xmlns:p14="http://schemas.microsoft.com/office/powerpoint/2010/main" val="2920766825"/>
                </p:ext>
              </p:extLst>
            </p:nvPr>
          </p:nvGraphicFramePr>
          <p:xfrm>
            <a:off x="2816005" y="3804174"/>
            <a:ext cx="2209800" cy="646827"/>
          </p:xfrm>
          <a:graphic>
            <a:graphicData uri="http://schemas.openxmlformats.org/presentationml/2006/ole">
              <mc:AlternateContent xmlns:mc="http://schemas.openxmlformats.org/markup-compatibility/2006">
                <mc:Choice xmlns:v="urn:schemas-microsoft-com:vml" Requires="v">
                  <p:oleObj name="Equation" r:id="rId5" imgW="1562100" imgH="457200" progId="Equation.3">
                    <p:embed/>
                  </p:oleObj>
                </mc:Choice>
                <mc:Fallback>
                  <p:oleObj name="Equation" r:id="rId5" imgW="1562100" imgH="457200" progId="Equation.3">
                    <p:embed/>
                    <p:pic>
                      <p:nvPicPr>
                        <p:cNvPr id="10" name="Object 1"/>
                        <p:cNvPicPr>
                          <a:picLocks noChangeAspect="1" noChangeArrowheads="1"/>
                        </p:cNvPicPr>
                        <p:nvPr/>
                      </p:nvPicPr>
                      <p:blipFill>
                        <a:blip r:embed="rId6"/>
                        <a:srcRect/>
                        <a:stretch>
                          <a:fillRect/>
                        </a:stretch>
                      </p:blipFill>
                      <p:spPr bwMode="auto">
                        <a:xfrm>
                          <a:off x="2816005" y="3804174"/>
                          <a:ext cx="2209800" cy="646827"/>
                        </a:xfrm>
                        <a:prstGeom prst="rect">
                          <a:avLst/>
                        </a:prstGeom>
                        <a:noFill/>
                        <a:ln>
                          <a:noFill/>
                        </a:ln>
                      </p:spPr>
                    </p:pic>
                  </p:oleObj>
                </mc:Fallback>
              </mc:AlternateContent>
            </a:graphicData>
          </a:graphic>
        </p:graphicFrame>
      </p:grpSp>
      <p:sp>
        <p:nvSpPr>
          <p:cNvPr id="19" name="TextBox 18">
            <a:extLst>
              <a:ext uri="{FF2B5EF4-FFF2-40B4-BE49-F238E27FC236}">
                <a16:creationId xmlns:a16="http://schemas.microsoft.com/office/drawing/2014/main" id="{9843A58D-AAC3-0341-FBFE-BE990FDA2779}"/>
              </a:ext>
            </a:extLst>
          </p:cNvPr>
          <p:cNvSpPr txBox="1"/>
          <p:nvPr/>
        </p:nvSpPr>
        <p:spPr>
          <a:xfrm>
            <a:off x="1897870" y="2606190"/>
            <a:ext cx="351378" cy="369332"/>
          </a:xfrm>
          <a:prstGeom prst="rect">
            <a:avLst/>
          </a:prstGeom>
          <a:noFill/>
        </p:spPr>
        <p:txBody>
          <a:bodyPr wrap="none" rtlCol="0">
            <a:spAutoFit/>
          </a:bodyPr>
          <a:lstStyle/>
          <a:p>
            <a:r>
              <a:rPr lang="en-US" sz="1800" dirty="0">
                <a:latin typeface="Times New Roman" panose="02020603050405020304" pitchFamily="18" charset="0"/>
                <a:cs typeface="Times New Roman" panose="02020603050405020304" pitchFamily="18" charset="0"/>
              </a:rPr>
              <a:t>X</a:t>
            </a:r>
          </a:p>
        </p:txBody>
      </p:sp>
      <mc:AlternateContent xmlns:mc="http://schemas.openxmlformats.org/markup-compatibility/2006" xmlns:a14="http://schemas.microsoft.com/office/drawing/2010/main">
        <mc:Choice Requires="a14">
          <p:graphicFrame>
            <p:nvGraphicFramePr>
              <p:cNvPr id="26" name="Table 12">
                <a:extLst>
                  <a:ext uri="{FF2B5EF4-FFF2-40B4-BE49-F238E27FC236}">
                    <a16:creationId xmlns:a16="http://schemas.microsoft.com/office/drawing/2014/main" id="{CD604FB8-9494-C135-F267-F337597D220A}"/>
                  </a:ext>
                </a:extLst>
              </p:cNvPr>
              <p:cNvGraphicFramePr>
                <a:graphicFrameLocks noGrp="1"/>
              </p:cNvGraphicFramePr>
              <p:nvPr>
                <p:extLst>
                  <p:ext uri="{D42A27DB-BD31-4B8C-83A1-F6EECF244321}">
                    <p14:modId xmlns:p14="http://schemas.microsoft.com/office/powerpoint/2010/main" val="2963383337"/>
                  </p:ext>
                </p:extLst>
              </p:nvPr>
            </p:nvGraphicFramePr>
            <p:xfrm>
              <a:off x="5163878" y="3170380"/>
              <a:ext cx="3699161" cy="1181100"/>
            </p:xfrm>
            <a:graphic>
              <a:graphicData uri="http://schemas.openxmlformats.org/drawingml/2006/table">
                <a:tbl>
                  <a:tblPr firstRow="1" bandRow="1">
                    <a:tableStyleId>{5C22544A-7EE6-4342-B048-85BDC9FD1C3A}</a:tableStyleId>
                  </a:tblPr>
                  <a:tblGrid>
                    <a:gridCol w="1297952">
                      <a:extLst>
                        <a:ext uri="{9D8B030D-6E8A-4147-A177-3AD203B41FA5}">
                          <a16:colId xmlns:a16="http://schemas.microsoft.com/office/drawing/2014/main" val="3788293652"/>
                        </a:ext>
                      </a:extLst>
                    </a:gridCol>
                    <a:gridCol w="765791">
                      <a:extLst>
                        <a:ext uri="{9D8B030D-6E8A-4147-A177-3AD203B41FA5}">
                          <a16:colId xmlns:a16="http://schemas.microsoft.com/office/drawing/2014/main" val="3025723156"/>
                        </a:ext>
                      </a:extLst>
                    </a:gridCol>
                    <a:gridCol w="817709">
                      <a:extLst>
                        <a:ext uri="{9D8B030D-6E8A-4147-A177-3AD203B41FA5}">
                          <a16:colId xmlns:a16="http://schemas.microsoft.com/office/drawing/2014/main" val="1335624143"/>
                        </a:ext>
                      </a:extLst>
                    </a:gridCol>
                    <a:gridCol w="817709">
                      <a:extLst>
                        <a:ext uri="{9D8B030D-6E8A-4147-A177-3AD203B41FA5}">
                          <a16:colId xmlns:a16="http://schemas.microsoft.com/office/drawing/2014/main" val="502007516"/>
                        </a:ext>
                      </a:extLst>
                    </a:gridCol>
                  </a:tblGrid>
                  <a:tr h="228600">
                    <a:tc>
                      <a:txBody>
                        <a:bodyPr/>
                        <a:lstStyle/>
                        <a:p>
                          <a:pPr algn="ctr"/>
                          <a:r>
                            <a:rPr lang="en-US" sz="1100" dirty="0">
                              <a:solidFill>
                                <a:schemeClr val="tx1">
                                  <a:lumMod val="85000"/>
                                  <a:lumOff val="15000"/>
                                </a:schemeClr>
                              </a:solidFill>
                              <a:latin typeface="+mj-lt"/>
                            </a:rPr>
                            <a:t>Variable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Adjusted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Variable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Adjusted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9064395"/>
                      </a:ext>
                    </a:extLst>
                  </a:tr>
                  <a:tr h="228600">
                    <a:tc>
                      <a:txBody>
                        <a:bodyPr/>
                        <a:lstStyle/>
                        <a:p>
                          <a:pPr algn="ctr"/>
                          <a:r>
                            <a:rPr lang="en-US" sz="1100" dirty="0">
                              <a:solidFill>
                                <a:schemeClr val="tx1">
                                  <a:lumMod val="85000"/>
                                  <a:lumOff val="15000"/>
                                </a:schemeClr>
                              </a:solidFill>
                              <a:latin typeface="+mj-lt"/>
                            </a:rPr>
                            <a:t>M2Constant (C1)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100" b="0" i="1" smtClean="0">
                                        <a:solidFill>
                                          <a:schemeClr val="tx1">
                                            <a:lumMod val="85000"/>
                                            <a:lumOff val="15000"/>
                                          </a:schemeClr>
                                        </a:solidFill>
                                        <a:latin typeface="Cambria Math" panose="02040503050406030204" pitchFamily="18" charset="0"/>
                                      </a:rPr>
                                    </m:ctrlPr>
                                  </m:sSubPr>
                                  <m:e>
                                    <m:r>
                                      <a:rPr lang="en-US" sz="1100" b="0" i="1" smtClean="0">
                                        <a:solidFill>
                                          <a:schemeClr val="tx1">
                                            <a:lumMod val="85000"/>
                                            <a:lumOff val="15000"/>
                                          </a:schemeClr>
                                        </a:solidFill>
                                        <a:latin typeface="Cambria Math" panose="02040503050406030204" pitchFamily="18" charset="0"/>
                                      </a:rPr>
                                      <m:t>𝑅</m:t>
                                    </m:r>
                                  </m:e>
                                  <m:sub>
                                    <m:r>
                                      <a:rPr lang="en-US" sz="1100" b="0" i="1" smtClean="0">
                                        <a:solidFill>
                                          <a:schemeClr val="tx1">
                                            <a:lumMod val="85000"/>
                                            <a:lumOff val="15000"/>
                                          </a:schemeClr>
                                        </a:solidFill>
                                        <a:latin typeface="Cambria Math" panose="02040503050406030204" pitchFamily="18" charset="0"/>
                                      </a:rPr>
                                      <m:t>𝜋𝜈</m:t>
                                    </m:r>
                                  </m:sub>
                                </m:sSub>
                              </m:oMath>
                            </m:oMathPara>
                          </a14:m>
                          <a:endParaRPr lang="en-US" sz="1100" dirty="0">
                            <a:solidFill>
                              <a:schemeClr val="tx1">
                                <a:lumMod val="85000"/>
                                <a:lumOff val="15000"/>
                              </a:schemeClr>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2724798"/>
                      </a:ext>
                    </a:extLst>
                  </a:tr>
                  <a:tr h="228600">
                    <a:tc>
                      <a:txBody>
                        <a:bodyPr/>
                        <a:lstStyle/>
                        <a:p>
                          <a:pPr algn="ctr"/>
                          <a:r>
                            <a:rPr lang="en-US" sz="1100" dirty="0">
                              <a:solidFill>
                                <a:schemeClr val="tx1">
                                  <a:lumMod val="85000"/>
                                  <a:lumOff val="15000"/>
                                </a:schemeClr>
                              </a:solidFill>
                              <a:latin typeface="+mj-lt"/>
                            </a:rPr>
                            <a:t>M2Limit (C2)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0.8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100" b="0" i="1" smtClean="0">
                                        <a:solidFill>
                                          <a:schemeClr val="tx1">
                                            <a:lumMod val="85000"/>
                                            <a:lumOff val="15000"/>
                                          </a:schemeClr>
                                        </a:solidFill>
                                        <a:latin typeface="Cambria Math" panose="02040503050406030204" pitchFamily="18" charset="0"/>
                                      </a:rPr>
                                    </m:ctrlPr>
                                  </m:sSubPr>
                                  <m:e>
                                    <m:r>
                                      <a:rPr lang="en-US" sz="1100" b="0" i="1" smtClean="0">
                                        <a:solidFill>
                                          <a:schemeClr val="tx1">
                                            <a:lumMod val="85000"/>
                                            <a:lumOff val="15000"/>
                                          </a:schemeClr>
                                        </a:solidFill>
                                        <a:latin typeface="Cambria Math" panose="02040503050406030204" pitchFamily="18" charset="0"/>
                                      </a:rPr>
                                      <m:t>𝑅</m:t>
                                    </m:r>
                                  </m:e>
                                  <m:sub>
                                    <m:r>
                                      <a:rPr lang="en-US" sz="1100" b="0" i="1" smtClean="0">
                                        <a:solidFill>
                                          <a:schemeClr val="tx1">
                                            <a:lumMod val="85000"/>
                                            <a:lumOff val="15000"/>
                                          </a:schemeClr>
                                        </a:solidFill>
                                        <a:latin typeface="Cambria Math" panose="02040503050406030204" pitchFamily="18" charset="0"/>
                                      </a:rPr>
                                      <m:t>𝜋𝜋</m:t>
                                    </m:r>
                                  </m:sub>
                                </m:sSub>
                              </m:oMath>
                            </m:oMathPara>
                          </a14:m>
                          <a:endParaRPr lang="en-US" sz="1100" dirty="0">
                            <a:solidFill>
                              <a:schemeClr val="tx1">
                                <a:lumMod val="85000"/>
                                <a:lumOff val="15000"/>
                              </a:schemeClr>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8795876"/>
                      </a:ext>
                    </a:extLst>
                  </a:tr>
                  <a:tr h="228600">
                    <a:tc>
                      <a:txBody>
                        <a:bodyPr/>
                        <a:lstStyle/>
                        <a:p>
                          <a:pPr algn="ctr"/>
                          <a:r>
                            <a:rPr lang="en-US" sz="1100" dirty="0">
                              <a:solidFill>
                                <a:schemeClr val="tx1">
                                  <a:lumMod val="85000"/>
                                  <a:lumOff val="15000"/>
                                </a:schemeClr>
                              </a:solidFill>
                              <a:latin typeface="+mj-lt"/>
                            </a:rPr>
                            <a:t>M2Shift (C3)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100" b="0" i="1" smtClean="0">
                                        <a:solidFill>
                                          <a:schemeClr val="tx1">
                                            <a:lumMod val="85000"/>
                                            <a:lumOff val="15000"/>
                                          </a:schemeClr>
                                        </a:solidFill>
                                        <a:latin typeface="Cambria Math" panose="02040503050406030204" pitchFamily="18" charset="0"/>
                                      </a:rPr>
                                    </m:ctrlPr>
                                  </m:sSubPr>
                                  <m:e>
                                    <m:r>
                                      <a:rPr lang="en-US" sz="1100" b="0" i="1" smtClean="0">
                                        <a:solidFill>
                                          <a:schemeClr val="tx1">
                                            <a:lumMod val="85000"/>
                                            <a:lumOff val="15000"/>
                                          </a:schemeClr>
                                        </a:solidFill>
                                        <a:latin typeface="Cambria Math" panose="02040503050406030204" pitchFamily="18" charset="0"/>
                                      </a:rPr>
                                      <m:t>𝑅</m:t>
                                    </m:r>
                                  </m:e>
                                  <m:sub>
                                    <m:r>
                                      <a:rPr lang="en-US" sz="1100" b="0" i="1" smtClean="0">
                                        <a:solidFill>
                                          <a:schemeClr val="tx1">
                                            <a:lumMod val="85000"/>
                                            <a:lumOff val="15000"/>
                                          </a:schemeClr>
                                        </a:solidFill>
                                        <a:latin typeface="Cambria Math" panose="02040503050406030204" pitchFamily="18" charset="0"/>
                                      </a:rPr>
                                      <m:t>𝜈𝜋</m:t>
                                    </m:r>
                                  </m:sub>
                                </m:sSub>
                              </m:oMath>
                            </m:oMathPara>
                          </a14:m>
                          <a:endParaRPr lang="en-US" sz="1100" dirty="0">
                            <a:solidFill>
                              <a:schemeClr val="tx1">
                                <a:lumMod val="85000"/>
                                <a:lumOff val="15000"/>
                              </a:schemeClr>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041335"/>
                      </a:ext>
                    </a:extLst>
                  </a:tr>
                  <a:tr h="228600">
                    <a:tc>
                      <a:txBody>
                        <a:bodyPr/>
                        <a:lstStyle/>
                        <a:p>
                          <a:pPr algn="ctr"/>
                          <a:endParaRPr lang="en-US" sz="1100" dirty="0">
                            <a:solidFill>
                              <a:schemeClr val="tx1">
                                <a:lumMod val="85000"/>
                                <a:lumOff val="15000"/>
                              </a:schemeClr>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tx1">
                                <a:lumMod val="85000"/>
                                <a:lumOff val="15000"/>
                              </a:schemeClr>
                            </a:solidFill>
                            <a:latin typeface="+mj-lt"/>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100" b="0" i="1" smtClean="0">
                                        <a:solidFill>
                                          <a:schemeClr val="tx1">
                                            <a:lumMod val="85000"/>
                                            <a:lumOff val="15000"/>
                                          </a:schemeClr>
                                        </a:solidFill>
                                        <a:latin typeface="Cambria Math" panose="02040503050406030204" pitchFamily="18" charset="0"/>
                                      </a:rPr>
                                    </m:ctrlPr>
                                  </m:sSubPr>
                                  <m:e>
                                    <m:r>
                                      <a:rPr lang="en-US" sz="1100" b="0" i="1" smtClean="0">
                                        <a:solidFill>
                                          <a:schemeClr val="tx1">
                                            <a:lumMod val="85000"/>
                                            <a:lumOff val="15000"/>
                                          </a:schemeClr>
                                        </a:solidFill>
                                        <a:latin typeface="Cambria Math" panose="02040503050406030204" pitchFamily="18" charset="0"/>
                                      </a:rPr>
                                      <m:t>𝑅</m:t>
                                    </m:r>
                                  </m:e>
                                  <m:sub>
                                    <m:r>
                                      <a:rPr lang="en-US" sz="1100" b="0" i="1" smtClean="0">
                                        <a:solidFill>
                                          <a:schemeClr val="tx1">
                                            <a:lumMod val="85000"/>
                                            <a:lumOff val="15000"/>
                                          </a:schemeClr>
                                        </a:solidFill>
                                        <a:latin typeface="Cambria Math" panose="02040503050406030204" pitchFamily="18" charset="0"/>
                                      </a:rPr>
                                      <m:t>𝜈𝜈</m:t>
                                    </m:r>
                                  </m:sub>
                                </m:sSub>
                              </m:oMath>
                            </m:oMathPara>
                          </a14:m>
                          <a:endParaRPr lang="en-US" sz="1100" b="0" i="0" u="none" strike="noStrike" cap="none" dirty="0">
                            <a:solidFill>
                              <a:schemeClr val="tx1">
                                <a:lumMod val="85000"/>
                                <a:lumOff val="15000"/>
                              </a:schemeClr>
                            </a:solidFill>
                            <a:latin typeface="+mn-lt"/>
                            <a:ea typeface="+mn-ea"/>
                            <a:cs typeface="+mn-cs"/>
                            <a:sym typeface="Aria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929563"/>
                      </a:ext>
                    </a:extLst>
                  </a:tr>
                </a:tbl>
              </a:graphicData>
            </a:graphic>
          </p:graphicFrame>
        </mc:Choice>
        <mc:Fallback xmlns="">
          <p:graphicFrame>
            <p:nvGraphicFramePr>
              <p:cNvPr id="26" name="Table 12">
                <a:extLst>
                  <a:ext uri="{FF2B5EF4-FFF2-40B4-BE49-F238E27FC236}">
                    <a16:creationId xmlns:a16="http://schemas.microsoft.com/office/drawing/2014/main" id="{CD604FB8-9494-C135-F267-F337597D220A}"/>
                  </a:ext>
                </a:extLst>
              </p:cNvPr>
              <p:cNvGraphicFramePr>
                <a:graphicFrameLocks noGrp="1"/>
              </p:cNvGraphicFramePr>
              <p:nvPr>
                <p:extLst>
                  <p:ext uri="{D42A27DB-BD31-4B8C-83A1-F6EECF244321}">
                    <p14:modId xmlns:p14="http://schemas.microsoft.com/office/powerpoint/2010/main" val="2963383337"/>
                  </p:ext>
                </p:extLst>
              </p:nvPr>
            </p:nvGraphicFramePr>
            <p:xfrm>
              <a:off x="5163878" y="3170380"/>
              <a:ext cx="3699161" cy="1181100"/>
            </p:xfrm>
            <a:graphic>
              <a:graphicData uri="http://schemas.openxmlformats.org/drawingml/2006/table">
                <a:tbl>
                  <a:tblPr firstRow="1" bandRow="1">
                    <a:tableStyleId>{5C22544A-7EE6-4342-B048-85BDC9FD1C3A}</a:tableStyleId>
                  </a:tblPr>
                  <a:tblGrid>
                    <a:gridCol w="1297952">
                      <a:extLst>
                        <a:ext uri="{9D8B030D-6E8A-4147-A177-3AD203B41FA5}">
                          <a16:colId xmlns:a16="http://schemas.microsoft.com/office/drawing/2014/main" val="3788293652"/>
                        </a:ext>
                      </a:extLst>
                    </a:gridCol>
                    <a:gridCol w="765791">
                      <a:extLst>
                        <a:ext uri="{9D8B030D-6E8A-4147-A177-3AD203B41FA5}">
                          <a16:colId xmlns:a16="http://schemas.microsoft.com/office/drawing/2014/main" val="3025723156"/>
                        </a:ext>
                      </a:extLst>
                    </a:gridCol>
                    <a:gridCol w="817709">
                      <a:extLst>
                        <a:ext uri="{9D8B030D-6E8A-4147-A177-3AD203B41FA5}">
                          <a16:colId xmlns:a16="http://schemas.microsoft.com/office/drawing/2014/main" val="1335624143"/>
                        </a:ext>
                      </a:extLst>
                    </a:gridCol>
                    <a:gridCol w="817709">
                      <a:extLst>
                        <a:ext uri="{9D8B030D-6E8A-4147-A177-3AD203B41FA5}">
                          <a16:colId xmlns:a16="http://schemas.microsoft.com/office/drawing/2014/main" val="502007516"/>
                        </a:ext>
                      </a:extLst>
                    </a:gridCol>
                  </a:tblGrid>
                  <a:tr h="236220">
                    <a:tc>
                      <a:txBody>
                        <a:bodyPr/>
                        <a:lstStyle/>
                        <a:p>
                          <a:pPr algn="ctr"/>
                          <a:r>
                            <a:rPr lang="en-US" sz="1100" dirty="0">
                              <a:solidFill>
                                <a:schemeClr val="tx1">
                                  <a:lumMod val="85000"/>
                                  <a:lumOff val="15000"/>
                                </a:schemeClr>
                              </a:solidFill>
                              <a:latin typeface="+mj-lt"/>
                            </a:rPr>
                            <a:t>Variable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Adjusted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Variable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Adjusted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9064395"/>
                      </a:ext>
                    </a:extLst>
                  </a:tr>
                  <a:tr h="236220">
                    <a:tc>
                      <a:txBody>
                        <a:bodyPr/>
                        <a:lstStyle/>
                        <a:p>
                          <a:pPr algn="ctr"/>
                          <a:r>
                            <a:rPr lang="en-US" sz="1100" dirty="0">
                              <a:solidFill>
                                <a:schemeClr val="tx1">
                                  <a:lumMod val="85000"/>
                                  <a:lumOff val="15000"/>
                                </a:schemeClr>
                              </a:solidFill>
                              <a:latin typeface="+mj-lt"/>
                            </a:rPr>
                            <a:t>M2Constant (C1)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54688" t="-105263" r="-103125" b="-321053"/>
                          </a:stretch>
                        </a:blipFill>
                      </a:tcPr>
                    </a:tc>
                    <a:tc>
                      <a:txBody>
                        <a:bodyPr/>
                        <a:lstStyle/>
                        <a:p>
                          <a:pPr algn="ctr"/>
                          <a:r>
                            <a:rPr lang="en-US" sz="1100" dirty="0">
                              <a:solidFill>
                                <a:schemeClr val="tx1">
                                  <a:lumMod val="85000"/>
                                  <a:lumOff val="15000"/>
                                </a:schemeClr>
                              </a:solidFill>
                              <a:latin typeface="+mj-lt"/>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2724798"/>
                      </a:ext>
                    </a:extLst>
                  </a:tr>
                  <a:tr h="236220">
                    <a:tc>
                      <a:txBody>
                        <a:bodyPr/>
                        <a:lstStyle/>
                        <a:p>
                          <a:pPr algn="ctr"/>
                          <a:r>
                            <a:rPr lang="en-US" sz="1100" dirty="0">
                              <a:solidFill>
                                <a:schemeClr val="tx1">
                                  <a:lumMod val="85000"/>
                                  <a:lumOff val="15000"/>
                                </a:schemeClr>
                              </a:solidFill>
                              <a:latin typeface="+mj-lt"/>
                            </a:rPr>
                            <a:t>M2Limit (C2)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0.8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54688" t="-216667" r="-103125" b="-238889"/>
                          </a:stretch>
                        </a:blipFill>
                      </a:tcPr>
                    </a:tc>
                    <a:tc>
                      <a:txBody>
                        <a:bodyPr/>
                        <a:lstStyle/>
                        <a:p>
                          <a:pPr algn="ctr"/>
                          <a:r>
                            <a:rPr lang="en-US" sz="1100" dirty="0">
                              <a:solidFill>
                                <a:schemeClr val="tx1">
                                  <a:lumMod val="85000"/>
                                  <a:lumOff val="15000"/>
                                </a:schemeClr>
                              </a:solidFill>
                              <a:latin typeface="+mj-lt"/>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8795876"/>
                      </a:ext>
                    </a:extLst>
                  </a:tr>
                  <a:tr h="236220">
                    <a:tc>
                      <a:txBody>
                        <a:bodyPr/>
                        <a:lstStyle/>
                        <a:p>
                          <a:pPr algn="ctr"/>
                          <a:r>
                            <a:rPr lang="en-US" sz="1100" dirty="0">
                              <a:solidFill>
                                <a:schemeClr val="tx1">
                                  <a:lumMod val="85000"/>
                                  <a:lumOff val="15000"/>
                                </a:schemeClr>
                              </a:solidFill>
                              <a:latin typeface="+mj-lt"/>
                            </a:rPr>
                            <a:t>M2Shift (C3)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85000"/>
                                  <a:lumOff val="15000"/>
                                </a:schemeClr>
                              </a:solidFill>
                              <a:latin typeface="+mj-lt"/>
                            </a:rPr>
                            <a:t>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54688" t="-300000" r="-103125" b="-126316"/>
                          </a:stretch>
                        </a:blipFill>
                      </a:tcPr>
                    </a:tc>
                    <a:tc>
                      <a:txBody>
                        <a:bodyPr/>
                        <a:lstStyle/>
                        <a:p>
                          <a:pPr algn="ctr"/>
                          <a:r>
                            <a:rPr lang="en-US" sz="1100" dirty="0">
                              <a:solidFill>
                                <a:schemeClr val="tx1">
                                  <a:lumMod val="85000"/>
                                  <a:lumOff val="15000"/>
                                </a:schemeClr>
                              </a:solidFill>
                              <a:latin typeface="+mj-lt"/>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041335"/>
                      </a:ext>
                    </a:extLst>
                  </a:tr>
                  <a:tr h="236220">
                    <a:tc>
                      <a:txBody>
                        <a:bodyPr/>
                        <a:lstStyle/>
                        <a:p>
                          <a:pPr algn="ctr"/>
                          <a:endParaRPr lang="en-US" sz="1100" dirty="0">
                            <a:solidFill>
                              <a:schemeClr val="tx1">
                                <a:lumMod val="85000"/>
                                <a:lumOff val="15000"/>
                              </a:schemeClr>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tx1">
                                <a:lumMod val="85000"/>
                                <a:lumOff val="15000"/>
                              </a:schemeClr>
                            </a:solidFill>
                            <a:latin typeface="+mj-lt"/>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54688" t="-400000" r="-103125" b="-26316"/>
                          </a:stretch>
                        </a:blipFill>
                      </a:tcPr>
                    </a:tc>
                    <a:tc>
                      <a:txBody>
                        <a:bodyPr/>
                        <a:lstStyle/>
                        <a:p>
                          <a:pPr algn="ctr"/>
                          <a:r>
                            <a:rPr lang="en-US" sz="1100" dirty="0">
                              <a:solidFill>
                                <a:schemeClr val="tx1">
                                  <a:lumMod val="85000"/>
                                  <a:lumOff val="15000"/>
                                </a:schemeClr>
                              </a:solidFill>
                              <a:latin typeface="+mj-lt"/>
                            </a:rPr>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929563"/>
                      </a:ext>
                    </a:extLst>
                  </a:tr>
                </a:tbl>
              </a:graphicData>
            </a:graphic>
          </p:graphicFrame>
        </mc:Fallback>
      </mc:AlternateContent>
      <p:graphicFrame>
        <p:nvGraphicFramePr>
          <p:cNvPr id="28" name="Chart 27">
            <a:extLst>
              <a:ext uri="{FF2B5EF4-FFF2-40B4-BE49-F238E27FC236}">
                <a16:creationId xmlns:a16="http://schemas.microsoft.com/office/drawing/2014/main" id="{AA305C61-744D-1BFA-8A78-3C10D976EF16}"/>
              </a:ext>
            </a:extLst>
          </p:cNvPr>
          <p:cNvGraphicFramePr>
            <a:graphicFrameLocks/>
          </p:cNvGraphicFramePr>
          <p:nvPr>
            <p:extLst>
              <p:ext uri="{D42A27DB-BD31-4B8C-83A1-F6EECF244321}">
                <p14:modId xmlns:p14="http://schemas.microsoft.com/office/powerpoint/2010/main" val="3326621473"/>
              </p:ext>
            </p:extLst>
          </p:nvPr>
        </p:nvGraphicFramePr>
        <p:xfrm>
          <a:off x="2219778" y="971547"/>
          <a:ext cx="2188936" cy="1466850"/>
        </p:xfrm>
        <a:graphic>
          <a:graphicData uri="http://schemas.openxmlformats.org/drawingml/2006/chart">
            <c:chart xmlns:c="http://schemas.openxmlformats.org/drawingml/2006/chart" xmlns:r="http://schemas.openxmlformats.org/officeDocument/2006/relationships" r:id="rId8"/>
          </a:graphicData>
        </a:graphic>
      </p:graphicFrame>
      <p:grpSp>
        <p:nvGrpSpPr>
          <p:cNvPr id="53" name="Group 52">
            <a:extLst>
              <a:ext uri="{FF2B5EF4-FFF2-40B4-BE49-F238E27FC236}">
                <a16:creationId xmlns:a16="http://schemas.microsoft.com/office/drawing/2014/main" id="{185D8553-BAFD-4D2F-3EFF-28C3D75F9ABF}"/>
              </a:ext>
            </a:extLst>
          </p:cNvPr>
          <p:cNvGrpSpPr/>
          <p:nvPr/>
        </p:nvGrpSpPr>
        <p:grpSpPr>
          <a:xfrm>
            <a:off x="2906485" y="1121229"/>
            <a:ext cx="1898592" cy="1342200"/>
            <a:chOff x="2906485" y="1121229"/>
            <a:chExt cx="1898592" cy="1342200"/>
          </a:xfrm>
        </p:grpSpPr>
        <p:cxnSp>
          <p:nvCxnSpPr>
            <p:cNvPr id="29" name="Straight Arrow Connector 28">
              <a:extLst>
                <a:ext uri="{FF2B5EF4-FFF2-40B4-BE49-F238E27FC236}">
                  <a16:creationId xmlns:a16="http://schemas.microsoft.com/office/drawing/2014/main" id="{E0B94F21-921A-CB1E-89F2-5D276281D22B}"/>
                </a:ext>
              </a:extLst>
            </p:cNvPr>
            <p:cNvCxnSpPr>
              <a:cxnSpLocks/>
            </p:cNvCxnSpPr>
            <p:nvPr/>
          </p:nvCxnSpPr>
          <p:spPr>
            <a:xfrm>
              <a:off x="4496479" y="1121229"/>
              <a:ext cx="0" cy="1317171"/>
            </a:xfrm>
            <a:prstGeom prst="straightConnector1">
              <a:avLst/>
            </a:prstGeom>
            <a:ln w="38100">
              <a:solidFill>
                <a:srgbClr val="09326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0A3FF62-CB27-8F2C-16F6-B76B830680BC}"/>
                </a:ext>
              </a:extLst>
            </p:cNvPr>
            <p:cNvSpPr txBox="1"/>
            <p:nvPr/>
          </p:nvSpPr>
          <p:spPr>
            <a:xfrm rot="5400000">
              <a:off x="4342450" y="1661394"/>
              <a:ext cx="617477"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w1&gt;1</a:t>
              </a:r>
            </a:p>
          </p:txBody>
        </p:sp>
        <p:cxnSp>
          <p:nvCxnSpPr>
            <p:cNvPr id="31" name="Straight Arrow Connector 30">
              <a:extLst>
                <a:ext uri="{FF2B5EF4-FFF2-40B4-BE49-F238E27FC236}">
                  <a16:creationId xmlns:a16="http://schemas.microsoft.com/office/drawing/2014/main" id="{ADF24335-8CF0-9699-2C19-83348EEDDA18}"/>
                </a:ext>
              </a:extLst>
            </p:cNvPr>
            <p:cNvCxnSpPr>
              <a:cxnSpLocks/>
            </p:cNvCxnSpPr>
            <p:nvPr/>
          </p:nvCxnSpPr>
          <p:spPr>
            <a:xfrm flipH="1">
              <a:off x="2906485" y="2215642"/>
              <a:ext cx="825664" cy="0"/>
            </a:xfrm>
            <a:prstGeom prst="straightConnector1">
              <a:avLst/>
            </a:prstGeom>
            <a:ln w="38100">
              <a:solidFill>
                <a:srgbClr val="09326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355782D-984D-4F16-9812-AF3CCE33A980}"/>
                </a:ext>
              </a:extLst>
            </p:cNvPr>
            <p:cNvSpPr txBox="1"/>
            <p:nvPr/>
          </p:nvSpPr>
          <p:spPr>
            <a:xfrm>
              <a:off x="3010683" y="2155652"/>
              <a:ext cx="595035"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w2&lt;1</a:t>
              </a:r>
            </a:p>
          </p:txBody>
        </p:sp>
      </p:grpSp>
      <p:grpSp>
        <p:nvGrpSpPr>
          <p:cNvPr id="54" name="Group 53">
            <a:extLst>
              <a:ext uri="{FF2B5EF4-FFF2-40B4-BE49-F238E27FC236}">
                <a16:creationId xmlns:a16="http://schemas.microsoft.com/office/drawing/2014/main" id="{54D607F1-9782-C6C4-4CC4-B09A04B1FC95}"/>
              </a:ext>
            </a:extLst>
          </p:cNvPr>
          <p:cNvGrpSpPr/>
          <p:nvPr/>
        </p:nvGrpSpPr>
        <p:grpSpPr>
          <a:xfrm>
            <a:off x="4702629" y="2188150"/>
            <a:ext cx="4340384" cy="975237"/>
            <a:chOff x="4702629" y="2368371"/>
            <a:chExt cx="4340384" cy="975237"/>
          </a:xfrm>
        </p:grpSpPr>
        <p:pic>
          <p:nvPicPr>
            <p:cNvPr id="20" name="Picture 19" descr="A math equation with numbers and symbols&#10;&#10;Description automatically generated">
              <a:extLst>
                <a:ext uri="{FF2B5EF4-FFF2-40B4-BE49-F238E27FC236}">
                  <a16:creationId xmlns:a16="http://schemas.microsoft.com/office/drawing/2014/main" id="{0AEB94CE-CBDD-CB3E-C19B-C9222422EE6E}"/>
                </a:ext>
              </a:extLst>
            </p:cNvPr>
            <p:cNvPicPr>
              <a:picLocks noChangeAspect="1"/>
            </p:cNvPicPr>
            <p:nvPr/>
          </p:nvPicPr>
          <p:blipFill>
            <a:blip r:embed="rId9"/>
            <a:stretch>
              <a:fillRect/>
            </a:stretch>
          </p:blipFill>
          <p:spPr>
            <a:xfrm>
              <a:off x="5892619" y="2513665"/>
              <a:ext cx="3150394" cy="829943"/>
            </a:xfrm>
            <a:prstGeom prst="rect">
              <a:avLst/>
            </a:prstGeom>
          </p:spPr>
        </p:pic>
        <p:pic>
          <p:nvPicPr>
            <p:cNvPr id="36" name="Picture 35">
              <a:extLst>
                <a:ext uri="{FF2B5EF4-FFF2-40B4-BE49-F238E27FC236}">
                  <a16:creationId xmlns:a16="http://schemas.microsoft.com/office/drawing/2014/main" id="{C69D31B5-4525-7D7A-9AED-F0D682C69ECD}"/>
                </a:ext>
              </a:extLst>
            </p:cNvPr>
            <p:cNvPicPr>
              <a:picLocks noChangeAspect="1"/>
            </p:cNvPicPr>
            <p:nvPr/>
          </p:nvPicPr>
          <p:blipFill>
            <a:blip r:embed="rId10"/>
            <a:stretch>
              <a:fillRect/>
            </a:stretch>
          </p:blipFill>
          <p:spPr>
            <a:xfrm>
              <a:off x="4702629" y="2368371"/>
              <a:ext cx="1318526" cy="934857"/>
            </a:xfrm>
            <a:prstGeom prst="rect">
              <a:avLst/>
            </a:prstGeom>
          </p:spPr>
        </p:pic>
      </p:grpSp>
      <p:grpSp>
        <p:nvGrpSpPr>
          <p:cNvPr id="40" name="Group 39">
            <a:extLst>
              <a:ext uri="{FF2B5EF4-FFF2-40B4-BE49-F238E27FC236}">
                <a16:creationId xmlns:a16="http://schemas.microsoft.com/office/drawing/2014/main" id="{40E8319F-25E8-1909-38F4-E202AE6CE1C4}"/>
              </a:ext>
            </a:extLst>
          </p:cNvPr>
          <p:cNvGrpSpPr/>
          <p:nvPr/>
        </p:nvGrpSpPr>
        <p:grpSpPr>
          <a:xfrm>
            <a:off x="5181013" y="2594068"/>
            <a:ext cx="2036215" cy="1043622"/>
            <a:chOff x="5181013" y="2609619"/>
            <a:chExt cx="2036215" cy="1043622"/>
          </a:xfrm>
        </p:grpSpPr>
        <p:sp>
          <p:nvSpPr>
            <p:cNvPr id="21" name="Rectangle 20">
              <a:extLst>
                <a:ext uri="{FF2B5EF4-FFF2-40B4-BE49-F238E27FC236}">
                  <a16:creationId xmlns:a16="http://schemas.microsoft.com/office/drawing/2014/main" id="{B342005F-1DC5-8C7D-4141-415F795E1008}"/>
                </a:ext>
              </a:extLst>
            </p:cNvPr>
            <p:cNvSpPr/>
            <p:nvPr/>
          </p:nvSpPr>
          <p:spPr>
            <a:xfrm>
              <a:off x="6639702" y="2609619"/>
              <a:ext cx="289570" cy="236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7" name="Rectangle 36">
              <a:extLst>
                <a:ext uri="{FF2B5EF4-FFF2-40B4-BE49-F238E27FC236}">
                  <a16:creationId xmlns:a16="http://schemas.microsoft.com/office/drawing/2014/main" id="{83661595-71C6-42E0-5EE7-FFD91E4918C0}"/>
                </a:ext>
              </a:extLst>
            </p:cNvPr>
            <p:cNvSpPr/>
            <p:nvPr/>
          </p:nvSpPr>
          <p:spPr>
            <a:xfrm>
              <a:off x="5181013" y="3423871"/>
              <a:ext cx="2036215" cy="2293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41" name="Group 40">
            <a:extLst>
              <a:ext uri="{FF2B5EF4-FFF2-40B4-BE49-F238E27FC236}">
                <a16:creationId xmlns:a16="http://schemas.microsoft.com/office/drawing/2014/main" id="{061D401C-E9C9-96E5-BC4E-549D1E8758C8}"/>
              </a:ext>
            </a:extLst>
          </p:cNvPr>
          <p:cNvGrpSpPr/>
          <p:nvPr/>
        </p:nvGrpSpPr>
        <p:grpSpPr>
          <a:xfrm>
            <a:off x="5170129" y="2722918"/>
            <a:ext cx="2516327" cy="1145549"/>
            <a:chOff x="5170129" y="2738469"/>
            <a:chExt cx="2516327" cy="1145549"/>
          </a:xfrm>
        </p:grpSpPr>
        <p:sp>
          <p:nvSpPr>
            <p:cNvPr id="24" name="Rectangle 23">
              <a:extLst>
                <a:ext uri="{FF2B5EF4-FFF2-40B4-BE49-F238E27FC236}">
                  <a16:creationId xmlns:a16="http://schemas.microsoft.com/office/drawing/2014/main" id="{028506F2-A1AB-AA58-16AF-4D7F4CE330F1}"/>
                </a:ext>
              </a:extLst>
            </p:cNvPr>
            <p:cNvSpPr/>
            <p:nvPr/>
          </p:nvSpPr>
          <p:spPr>
            <a:xfrm>
              <a:off x="7396886" y="2738469"/>
              <a:ext cx="289570" cy="236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8" name="Rectangle 37">
              <a:extLst>
                <a:ext uri="{FF2B5EF4-FFF2-40B4-BE49-F238E27FC236}">
                  <a16:creationId xmlns:a16="http://schemas.microsoft.com/office/drawing/2014/main" id="{05DD41E9-6CCD-9DAC-65C8-7AE34DD2E320}"/>
                </a:ext>
              </a:extLst>
            </p:cNvPr>
            <p:cNvSpPr/>
            <p:nvPr/>
          </p:nvSpPr>
          <p:spPr>
            <a:xfrm>
              <a:off x="5170129" y="3654648"/>
              <a:ext cx="2036215" cy="2293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42" name="Group 41">
            <a:extLst>
              <a:ext uri="{FF2B5EF4-FFF2-40B4-BE49-F238E27FC236}">
                <a16:creationId xmlns:a16="http://schemas.microsoft.com/office/drawing/2014/main" id="{E72DCF81-EE8D-5C1A-61BE-32EFF455D63A}"/>
              </a:ext>
            </a:extLst>
          </p:cNvPr>
          <p:cNvGrpSpPr/>
          <p:nvPr/>
        </p:nvGrpSpPr>
        <p:grpSpPr>
          <a:xfrm>
            <a:off x="5159245" y="2840967"/>
            <a:ext cx="3687629" cy="1258281"/>
            <a:chOff x="5159245" y="2856518"/>
            <a:chExt cx="3687629" cy="1258281"/>
          </a:xfrm>
        </p:grpSpPr>
        <p:sp>
          <p:nvSpPr>
            <p:cNvPr id="25" name="Rectangle 24">
              <a:extLst>
                <a:ext uri="{FF2B5EF4-FFF2-40B4-BE49-F238E27FC236}">
                  <a16:creationId xmlns:a16="http://schemas.microsoft.com/office/drawing/2014/main" id="{B07A57BB-7BFE-E68F-D8B9-24EAC11D4EBF}"/>
                </a:ext>
              </a:extLst>
            </p:cNvPr>
            <p:cNvSpPr/>
            <p:nvPr/>
          </p:nvSpPr>
          <p:spPr>
            <a:xfrm>
              <a:off x="8557304" y="2856518"/>
              <a:ext cx="289570" cy="236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9" name="Rectangle 38">
              <a:extLst>
                <a:ext uri="{FF2B5EF4-FFF2-40B4-BE49-F238E27FC236}">
                  <a16:creationId xmlns:a16="http://schemas.microsoft.com/office/drawing/2014/main" id="{634FB19F-A438-7557-0DE1-17F38DBC715F}"/>
                </a:ext>
              </a:extLst>
            </p:cNvPr>
            <p:cNvSpPr/>
            <p:nvPr/>
          </p:nvSpPr>
          <p:spPr>
            <a:xfrm>
              <a:off x="5159245" y="3885429"/>
              <a:ext cx="2036215" cy="2293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45" name="Group 44">
            <a:extLst>
              <a:ext uri="{FF2B5EF4-FFF2-40B4-BE49-F238E27FC236}">
                <a16:creationId xmlns:a16="http://schemas.microsoft.com/office/drawing/2014/main" id="{BC0F51B0-E306-4F75-66EA-D0E47EC6C32F}"/>
              </a:ext>
            </a:extLst>
          </p:cNvPr>
          <p:cNvGrpSpPr/>
          <p:nvPr/>
        </p:nvGrpSpPr>
        <p:grpSpPr>
          <a:xfrm>
            <a:off x="5344886" y="2242828"/>
            <a:ext cx="3516086" cy="2110635"/>
            <a:chOff x="5344886" y="2258378"/>
            <a:chExt cx="3516086" cy="2110635"/>
          </a:xfrm>
        </p:grpSpPr>
        <p:sp>
          <p:nvSpPr>
            <p:cNvPr id="43" name="Rectangle 42">
              <a:extLst>
                <a:ext uri="{FF2B5EF4-FFF2-40B4-BE49-F238E27FC236}">
                  <a16:creationId xmlns:a16="http://schemas.microsoft.com/office/drawing/2014/main" id="{0EDB6D0E-43E4-31E3-F216-D51F078C7EA3}"/>
                </a:ext>
              </a:extLst>
            </p:cNvPr>
            <p:cNvSpPr/>
            <p:nvPr/>
          </p:nvSpPr>
          <p:spPr>
            <a:xfrm>
              <a:off x="7227532" y="3432075"/>
              <a:ext cx="1633440" cy="936938"/>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4" name="Rectangle 43">
              <a:extLst>
                <a:ext uri="{FF2B5EF4-FFF2-40B4-BE49-F238E27FC236}">
                  <a16:creationId xmlns:a16="http://schemas.microsoft.com/office/drawing/2014/main" id="{966BE806-D477-A26F-3A74-BC65E56FEB54}"/>
                </a:ext>
              </a:extLst>
            </p:cNvPr>
            <p:cNvSpPr/>
            <p:nvPr/>
          </p:nvSpPr>
          <p:spPr>
            <a:xfrm>
              <a:off x="5344886" y="2258378"/>
              <a:ext cx="283028" cy="860739"/>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50" name="Group 49">
            <a:extLst>
              <a:ext uri="{FF2B5EF4-FFF2-40B4-BE49-F238E27FC236}">
                <a16:creationId xmlns:a16="http://schemas.microsoft.com/office/drawing/2014/main" id="{2ECE1C31-6DC4-04B1-9025-FD9ADDF8E36F}"/>
              </a:ext>
            </a:extLst>
          </p:cNvPr>
          <p:cNvGrpSpPr/>
          <p:nvPr/>
        </p:nvGrpSpPr>
        <p:grpSpPr>
          <a:xfrm>
            <a:off x="4709680" y="555243"/>
            <a:ext cx="4064205" cy="1968180"/>
            <a:chOff x="4709680" y="555243"/>
            <a:chExt cx="4064205" cy="1968180"/>
          </a:xfrm>
        </p:grpSpPr>
        <p:pic>
          <p:nvPicPr>
            <p:cNvPr id="27" name="Picture 26">
              <a:extLst>
                <a:ext uri="{FF2B5EF4-FFF2-40B4-BE49-F238E27FC236}">
                  <a16:creationId xmlns:a16="http://schemas.microsoft.com/office/drawing/2014/main" id="{4825A92A-9B00-2A3A-FCE6-3BF15E70790A}"/>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5930282" y="948489"/>
              <a:ext cx="2843603" cy="1574934"/>
            </a:xfrm>
            <a:prstGeom prst="rect">
              <a:avLst/>
            </a:prstGeom>
          </p:spPr>
        </p:pic>
        <p:sp>
          <p:nvSpPr>
            <p:cNvPr id="46" name="TextBox 45">
              <a:extLst>
                <a:ext uri="{FF2B5EF4-FFF2-40B4-BE49-F238E27FC236}">
                  <a16:creationId xmlns:a16="http://schemas.microsoft.com/office/drawing/2014/main" id="{45197C1F-E53A-8D56-8213-99CEE7DCBBDF}"/>
                </a:ext>
              </a:extLst>
            </p:cNvPr>
            <p:cNvSpPr txBox="1"/>
            <p:nvPr/>
          </p:nvSpPr>
          <p:spPr>
            <a:xfrm>
              <a:off x="4709680" y="555243"/>
              <a:ext cx="3994877" cy="523220"/>
            </a:xfrm>
            <a:prstGeom prst="rect">
              <a:avLst/>
            </a:prstGeom>
            <a:noFill/>
          </p:spPr>
          <p:txBody>
            <a:bodyPr wrap="square">
              <a:spAutoFit/>
            </a:bodyPr>
            <a:lstStyle/>
            <a:p>
              <a:pPr algn="ctr"/>
              <a:r>
                <a:rPr lang="en-US" b="1" dirty="0">
                  <a:latin typeface="Georgia" panose="02040502050405020303" pitchFamily="18" charset="0"/>
                </a:rPr>
                <a:t>R</a:t>
              </a:r>
              <a:r>
                <a:rPr lang="en-US" b="1" baseline="-25000" dirty="0">
                  <a:latin typeface="Georgia" panose="02040502050405020303" pitchFamily="18" charset="0"/>
                </a:rPr>
                <a:t>xy</a:t>
              </a:r>
              <a:r>
                <a:rPr lang="en-US" b="1" dirty="0">
                  <a:latin typeface="Georgia" panose="02040502050405020303" pitchFamily="18" charset="0"/>
                </a:rPr>
                <a:t> and M2 </a:t>
              </a:r>
              <a:r>
                <a:rPr lang="en-US" dirty="0">
                  <a:latin typeface="Georgia" panose="02040502050405020303" pitchFamily="18" charset="0"/>
                </a:rPr>
                <a:t>adjustments to exciton scattering matrix elements</a:t>
              </a:r>
            </a:p>
          </p:txBody>
        </p:sp>
        <p:sp>
          <p:nvSpPr>
            <p:cNvPr id="47" name="TextBox 46">
              <a:extLst>
                <a:ext uri="{FF2B5EF4-FFF2-40B4-BE49-F238E27FC236}">
                  <a16:creationId xmlns:a16="http://schemas.microsoft.com/office/drawing/2014/main" id="{AF0B76B5-7E3B-E42D-756B-FFFDE45CF508}"/>
                </a:ext>
              </a:extLst>
            </p:cNvPr>
            <p:cNvSpPr txBox="1"/>
            <p:nvPr/>
          </p:nvSpPr>
          <p:spPr>
            <a:xfrm>
              <a:off x="5133167" y="901487"/>
              <a:ext cx="944880" cy="215444"/>
            </a:xfrm>
            <a:prstGeom prst="rect">
              <a:avLst/>
            </a:prstGeom>
            <a:solidFill>
              <a:schemeClr val="lt1"/>
            </a:solidFill>
          </p:spPr>
          <p:txBody>
            <a:bodyPr wrap="square" rtlCol="0">
              <a:spAutoFit/>
            </a:bodyPr>
            <a:lstStyle/>
            <a:p>
              <a:r>
                <a:rPr lang="en-US" sz="800" b="1" dirty="0">
                  <a:latin typeface="Times New Roman" panose="02020603050405020304" pitchFamily="18" charset="0"/>
                  <a:cs typeface="Times New Roman" panose="02020603050405020304" pitchFamily="18" charset="0"/>
                </a:rPr>
                <a:t>Incident Particle</a:t>
              </a:r>
            </a:p>
          </p:txBody>
        </p:sp>
      </p:grpSp>
      <p:pic>
        <p:nvPicPr>
          <p:cNvPr id="48" name="Picture 47" descr="Text&#10;&#10;Description automatically generated">
            <a:extLst>
              <a:ext uri="{FF2B5EF4-FFF2-40B4-BE49-F238E27FC236}">
                <a16:creationId xmlns:a16="http://schemas.microsoft.com/office/drawing/2014/main" id="{06234E8D-34B2-EF9B-B99D-53681523BDA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36515" y="4826027"/>
            <a:ext cx="1130088" cy="273844"/>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61F72AA9-1962-7B0F-4B37-2934C726814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332214" y="4852209"/>
            <a:ext cx="1132558" cy="221478"/>
          </a:xfrm>
          <a:prstGeom prst="rect">
            <a:avLst/>
          </a:prstGeom>
        </p:spPr>
      </p:pic>
      <p:sp>
        <p:nvSpPr>
          <p:cNvPr id="55" name="Rectangle 54">
            <a:extLst>
              <a:ext uri="{FF2B5EF4-FFF2-40B4-BE49-F238E27FC236}">
                <a16:creationId xmlns:a16="http://schemas.microsoft.com/office/drawing/2014/main" id="{0FB10689-A3D5-0B2D-D247-09634974706F}"/>
              </a:ext>
            </a:extLst>
          </p:cNvPr>
          <p:cNvSpPr/>
          <p:nvPr/>
        </p:nvSpPr>
        <p:spPr>
          <a:xfrm>
            <a:off x="4920512" y="4441371"/>
            <a:ext cx="4170222" cy="324616"/>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solidFill>
                  <a:srgbClr val="093262"/>
                </a:solidFill>
                <a:latin typeface="Georgia" panose="02040502050405020303" pitchFamily="18" charset="0"/>
              </a:rPr>
              <a:t>Increased neutron “exciton” scattering</a:t>
            </a:r>
          </a:p>
        </p:txBody>
      </p:sp>
      <p:grpSp>
        <p:nvGrpSpPr>
          <p:cNvPr id="59" name="Group 58">
            <a:extLst>
              <a:ext uri="{FF2B5EF4-FFF2-40B4-BE49-F238E27FC236}">
                <a16:creationId xmlns:a16="http://schemas.microsoft.com/office/drawing/2014/main" id="{32A6CAB7-C86C-C505-A7CE-2CBA8E95E619}"/>
              </a:ext>
            </a:extLst>
          </p:cNvPr>
          <p:cNvGrpSpPr/>
          <p:nvPr/>
        </p:nvGrpSpPr>
        <p:grpSpPr>
          <a:xfrm>
            <a:off x="612559" y="3178307"/>
            <a:ext cx="3630968" cy="1580124"/>
            <a:chOff x="612559" y="3178307"/>
            <a:chExt cx="3630968" cy="1580124"/>
          </a:xfrm>
        </p:grpSpPr>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987F241-8F6B-0F67-69D2-568C272F1B74}"/>
                    </a:ext>
                  </a:extLst>
                </p:cNvPr>
                <p:cNvSpPr/>
                <p:nvPr/>
              </p:nvSpPr>
              <p:spPr>
                <a:xfrm>
                  <a:off x="612559" y="3968741"/>
                  <a:ext cx="3630968" cy="78969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solidFill>
                        <a:srgbClr val="093262"/>
                      </a:solidFill>
                      <a:latin typeface="Georgia" panose="02040502050405020303" pitchFamily="18" charset="0"/>
                    </a:rPr>
                    <a:t>Increased likelihood to absorb/emit neutrons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𝑇</m:t>
                          </m:r>
                        </m:e>
                        <m:sub>
                          <m:r>
                            <a:rPr lang="en-US" sz="1800" i="1" smtClean="0">
                              <a:solidFill>
                                <a:schemeClr val="tx1"/>
                              </a:solidFill>
                              <a:latin typeface="Cambria Math" panose="02040503050406030204" pitchFamily="18" charset="0"/>
                              <a:ea typeface="Cambria Math" panose="02040503050406030204" pitchFamily="18" charset="0"/>
                            </a:rPr>
                            <m:t>ℓ</m:t>
                          </m:r>
                        </m:sub>
                      </m:sSub>
                      <m:r>
                        <a:rPr lang="en-US" sz="1800" b="0" i="1" smtClean="0">
                          <a:solidFill>
                            <a:schemeClr val="tx1"/>
                          </a:solidFill>
                          <a:latin typeface="Cambria Math" panose="02040503050406030204" pitchFamily="18" charset="0"/>
                        </a:rPr>
                        <m:t>)</m:t>
                      </m:r>
                    </m:oMath>
                  </a14:m>
                  <a:r>
                    <a:rPr lang="en-US" sz="1800" i="1" dirty="0">
                      <a:solidFill>
                        <a:schemeClr val="tx1"/>
                      </a:solidFill>
                      <a:latin typeface="Georgia" panose="02040502050405020303" pitchFamily="18" charset="0"/>
                    </a:rPr>
                    <a:t> over a narrower energy range</a:t>
                  </a:r>
                  <a:endParaRPr lang="en-US" sz="1800" i="1" dirty="0">
                    <a:solidFill>
                      <a:srgbClr val="093262"/>
                    </a:solidFill>
                    <a:latin typeface="Georgia" panose="02040502050405020303" pitchFamily="18" charset="0"/>
                  </a:endParaRPr>
                </a:p>
              </p:txBody>
            </p:sp>
          </mc:Choice>
          <mc:Fallback xmlns="">
            <p:sp>
              <p:nvSpPr>
                <p:cNvPr id="23" name="Rectangle 22">
                  <a:extLst>
                    <a:ext uri="{FF2B5EF4-FFF2-40B4-BE49-F238E27FC236}">
                      <a16:creationId xmlns:a16="http://schemas.microsoft.com/office/drawing/2014/main" id="{8987F241-8F6B-0F67-69D2-568C272F1B74}"/>
                    </a:ext>
                  </a:extLst>
                </p:cNvPr>
                <p:cNvSpPr>
                  <a:spLocks noRot="1" noChangeAspect="1" noMove="1" noResize="1" noEditPoints="1" noAdjustHandles="1" noChangeArrowheads="1" noChangeShapeType="1" noTextEdit="1"/>
                </p:cNvSpPr>
                <p:nvPr/>
              </p:nvSpPr>
              <p:spPr>
                <a:xfrm>
                  <a:off x="612559" y="3968741"/>
                  <a:ext cx="3630968" cy="789690"/>
                </a:xfrm>
                <a:prstGeom prst="rect">
                  <a:avLst/>
                </a:prstGeom>
                <a:blipFill>
                  <a:blip r:embed="rId14"/>
                  <a:stretch>
                    <a:fillRect l="-347" t="-10938" r="-2083" b="-18750"/>
                  </a:stretch>
                </a:blipFill>
                <a:ln w="12700">
                  <a:solidFill>
                    <a:schemeClr val="tx1"/>
                  </a:solidFill>
                </a:ln>
              </p:spPr>
              <p:txBody>
                <a:bodyPr/>
                <a:lstStyle/>
                <a:p>
                  <a:r>
                    <a:rPr lang="en-US">
                      <a:noFill/>
                    </a:rPr>
                    <a:t> </a:t>
                  </a:r>
                </a:p>
              </p:txBody>
            </p:sp>
          </mc:Fallback>
        </mc:AlternateContent>
        <p:sp>
          <p:nvSpPr>
            <p:cNvPr id="58" name="Rectangle 57">
              <a:extLst>
                <a:ext uri="{FF2B5EF4-FFF2-40B4-BE49-F238E27FC236}">
                  <a16:creationId xmlns:a16="http://schemas.microsoft.com/office/drawing/2014/main" id="{C11BC87A-0FDF-D470-0636-B77A450B891A}"/>
                </a:ext>
              </a:extLst>
            </p:cNvPr>
            <p:cNvSpPr/>
            <p:nvPr/>
          </p:nvSpPr>
          <p:spPr>
            <a:xfrm>
              <a:off x="2364049" y="3178307"/>
              <a:ext cx="911811" cy="692356"/>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401247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dissolv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dissolv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9"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childTnLst>
                          </p:cTn>
                        </p:par>
                        <p:par>
                          <p:cTn id="36" fill="hold">
                            <p:stCondLst>
                              <p:cond delay="500"/>
                            </p:stCondLst>
                            <p:childTnLst>
                              <p:par>
                                <p:cTn id="37" presetID="9" presetClass="entr" presetSubtype="0"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dissolve">
                                      <p:cBhvr>
                                        <p:cTn id="39" dur="500"/>
                                        <p:tgtEl>
                                          <p:spTgt spid="41"/>
                                        </p:tgtEl>
                                      </p:cBhvr>
                                    </p:animEffect>
                                  </p:childTnLst>
                                </p:cTn>
                              </p:par>
                            </p:childTnLst>
                          </p:cTn>
                        </p:par>
                        <p:par>
                          <p:cTn id="40" fill="hold">
                            <p:stCondLst>
                              <p:cond delay="1000"/>
                            </p:stCondLst>
                            <p:childTnLst>
                              <p:par>
                                <p:cTn id="41" presetID="9"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dissolv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dissolve">
                                      <p:cBhvr>
                                        <p:cTn id="5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1"/>
            <a:ext cx="9144000" cy="564356"/>
          </a:xfrm>
          <a:solidFill>
            <a:srgbClr val="093262"/>
          </a:solidFill>
        </p:spPr>
        <p:txBody>
          <a:bodyPr>
            <a:normAutofit/>
          </a:bodyPr>
          <a:lstStyle/>
          <a:p>
            <a:r>
              <a:rPr lang="en-US" sz="2100" dirty="0">
                <a:solidFill>
                  <a:schemeClr val="bg1"/>
                </a:solidFill>
                <a:latin typeface="Times New Roman" panose="02020603050405020304" pitchFamily="18" charset="0"/>
                <a:cs typeface="Times New Roman" panose="02020603050405020304" pitchFamily="18" charset="0"/>
              </a:rPr>
              <a:t>Reaction modeling is dramatically improved → </a:t>
            </a:r>
            <a:r>
              <a:rPr lang="en-US" sz="2100" i="1" dirty="0">
                <a:solidFill>
                  <a:schemeClr val="bg1"/>
                </a:solidFill>
                <a:latin typeface="Times New Roman" panose="02020603050405020304" pitchFamily="18" charset="0"/>
                <a:cs typeface="Times New Roman" panose="02020603050405020304" pitchFamily="18" charset="0"/>
              </a:rPr>
              <a:t>Improved Physics</a:t>
            </a:r>
            <a:endParaRPr lang="en-US" sz="2100" dirty="0">
              <a:solidFill>
                <a:schemeClr val="bg1"/>
              </a:solidFill>
              <a:latin typeface="Times New Roman" panose="02020603050405020304" pitchFamily="18" charset="0"/>
              <a:cs typeface="Times New Roman" panose="02020603050405020304" pitchFamily="18" charset="0"/>
            </a:endParaRPr>
          </a:p>
        </p:txBody>
      </p:sp>
      <p:pic>
        <p:nvPicPr>
          <p:cNvPr id="14" name="Picture 13" descr="A picture containing text, screenshot, line, diagram&#10;&#10;Description automatically generated">
            <a:extLst>
              <a:ext uri="{FF2B5EF4-FFF2-40B4-BE49-F238E27FC236}">
                <a16:creationId xmlns:a16="http://schemas.microsoft.com/office/drawing/2014/main" id="{CE63723B-1EE6-D667-D34A-D35D925598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967" y="2572973"/>
            <a:ext cx="3017837" cy="2011892"/>
          </a:xfrm>
          <a:prstGeom prst="rect">
            <a:avLst/>
          </a:prstGeom>
        </p:spPr>
      </p:pic>
      <p:pic>
        <p:nvPicPr>
          <p:cNvPr id="16" name="Picture 15" descr="A picture containing text, screenshot, line, diagram&#10;&#10;Description automatically generated">
            <a:extLst>
              <a:ext uri="{FF2B5EF4-FFF2-40B4-BE49-F238E27FC236}">
                <a16:creationId xmlns:a16="http://schemas.microsoft.com/office/drawing/2014/main" id="{0FCE913A-A0D1-9489-F21E-55B724A9FB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967" y="558635"/>
            <a:ext cx="3017837" cy="2011892"/>
          </a:xfrm>
          <a:prstGeom prst="rect">
            <a:avLst/>
          </a:prstGeom>
        </p:spPr>
      </p:pic>
      <p:pic>
        <p:nvPicPr>
          <p:cNvPr id="18" name="Picture 17" descr="A picture containing text, screenshot, line, diagram&#10;&#10;Description automatically generated">
            <a:extLst>
              <a:ext uri="{FF2B5EF4-FFF2-40B4-BE49-F238E27FC236}">
                <a16:creationId xmlns:a16="http://schemas.microsoft.com/office/drawing/2014/main" id="{A98BEF8A-D8BE-9313-1836-686D21B9DEF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63082" y="2570448"/>
            <a:ext cx="3017837" cy="2011892"/>
          </a:xfrm>
          <a:prstGeom prst="rect">
            <a:avLst/>
          </a:prstGeom>
        </p:spPr>
      </p:pic>
      <p:pic>
        <p:nvPicPr>
          <p:cNvPr id="20" name="Picture 19" descr="A picture containing text, screenshot, line, diagram&#10;&#10;Description automatically generated">
            <a:extLst>
              <a:ext uri="{FF2B5EF4-FFF2-40B4-BE49-F238E27FC236}">
                <a16:creationId xmlns:a16="http://schemas.microsoft.com/office/drawing/2014/main" id="{3D99B0E7-224B-383E-811C-9ED5DFEB302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063082" y="558556"/>
            <a:ext cx="3017837" cy="2011892"/>
          </a:xfrm>
          <a:prstGeom prst="rect">
            <a:avLst/>
          </a:prstGeom>
        </p:spPr>
      </p:pic>
      <p:pic>
        <p:nvPicPr>
          <p:cNvPr id="3" name="Picture 2" descr="A picture containing text, diagram, line, screenshot&#10;&#10;Description automatically generated">
            <a:extLst>
              <a:ext uri="{FF2B5EF4-FFF2-40B4-BE49-F238E27FC236}">
                <a16:creationId xmlns:a16="http://schemas.microsoft.com/office/drawing/2014/main" id="{EDBD81B7-5C8E-6EB6-C0D0-46A4A4811A8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80919" y="558557"/>
            <a:ext cx="3017687" cy="2011792"/>
          </a:xfrm>
          <a:prstGeom prst="rect">
            <a:avLst/>
          </a:prstGeom>
        </p:spPr>
      </p:pic>
      <p:pic>
        <p:nvPicPr>
          <p:cNvPr id="4" name="Picture 3" descr="A picture containing text, screenshot, line, diagram&#10;&#10;Description automatically generated">
            <a:extLst>
              <a:ext uri="{FF2B5EF4-FFF2-40B4-BE49-F238E27FC236}">
                <a16:creationId xmlns:a16="http://schemas.microsoft.com/office/drawing/2014/main" id="{C5C6B184-B4E3-0208-3C2D-548E9FCC8F2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35524" y="2570548"/>
            <a:ext cx="3017687" cy="2011792"/>
          </a:xfrm>
          <a:prstGeom prst="rect">
            <a:avLst/>
          </a:prstGeom>
        </p:spPr>
      </p:pic>
      <p:sp>
        <p:nvSpPr>
          <p:cNvPr id="7" name="Rectangle 6">
            <a:extLst>
              <a:ext uri="{FF2B5EF4-FFF2-40B4-BE49-F238E27FC236}">
                <a16:creationId xmlns:a16="http://schemas.microsoft.com/office/drawing/2014/main" id="{132C8789-3AD0-7FEB-7493-103F049BE621}"/>
              </a:ext>
            </a:extLst>
          </p:cNvPr>
          <p:cNvSpPr/>
          <p:nvPr/>
        </p:nvSpPr>
        <p:spPr>
          <a:xfrm rot="20098985">
            <a:off x="3182695" y="2555631"/>
            <a:ext cx="2642577" cy="484748"/>
          </a:xfrm>
          <a:prstGeom prst="rect">
            <a:avLst/>
          </a:prstGeom>
          <a:noFill/>
        </p:spPr>
        <p:txBody>
          <a:bodyPr wrap="square" lIns="68580" tIns="34290" rIns="68580" bIns="34290">
            <a:spAutoFit/>
          </a:bodyPr>
          <a:lstStyle/>
          <a:p>
            <a:pPr algn="ctr"/>
            <a:r>
              <a:rPr lang="en-US" sz="2700" b="1" dirty="0">
                <a:ln w="22225">
                  <a:noFill/>
                  <a:prstDash val="solid"/>
                </a:ln>
                <a:solidFill>
                  <a:srgbClr val="C00000">
                    <a:alpha val="50000"/>
                  </a:srgbClr>
                </a:solidFill>
              </a:rPr>
              <a:t>Preliminary</a:t>
            </a:r>
            <a:endParaRPr lang="en-US" sz="4050" b="1" dirty="0">
              <a:ln w="22225">
                <a:noFill/>
                <a:prstDash val="solid"/>
              </a:ln>
              <a:solidFill>
                <a:srgbClr val="C00000">
                  <a:alpha val="50000"/>
                </a:srgbClr>
              </a:solidFill>
            </a:endParaRPr>
          </a:p>
        </p:txBody>
      </p:sp>
      <p:pic>
        <p:nvPicPr>
          <p:cNvPr id="8" name="Picture 7" descr="Text&#10;&#10;Description automatically generated">
            <a:extLst>
              <a:ext uri="{FF2B5EF4-FFF2-40B4-BE49-F238E27FC236}">
                <a16:creationId xmlns:a16="http://schemas.microsoft.com/office/drawing/2014/main" id="{6D052206-97FB-F5D3-B827-43CBD09B6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36515" y="4826027"/>
            <a:ext cx="1130088" cy="273844"/>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F3BE37CC-81AA-02B2-55EB-F110F2AD4D2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332214" y="4852209"/>
            <a:ext cx="1132558" cy="221478"/>
          </a:xfrm>
          <a:prstGeom prst="rect">
            <a:avLst/>
          </a:prstGeom>
        </p:spPr>
      </p:pic>
    </p:spTree>
    <p:extLst>
      <p:ext uri="{BB962C8B-B14F-4D97-AF65-F5344CB8AC3E}">
        <p14:creationId xmlns:p14="http://schemas.microsoft.com/office/powerpoint/2010/main" val="1080597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title" idx="4294967295"/>
          </p:nvPr>
        </p:nvSpPr>
        <p:spPr>
          <a:xfrm>
            <a:off x="0" y="0"/>
            <a:ext cx="9144000" cy="731520"/>
          </a:xfrm>
          <a:prstGeom prst="rect">
            <a:avLst/>
          </a:prstGeom>
        </p:spPr>
        <p:txBody>
          <a:bodyPr spcFirstLastPara="1" wrap="square" lIns="68567" tIns="34283" rIns="68567" bIns="34283" anchor="ctr" anchorCtr="0">
            <a:noAutofit/>
          </a:bodyPr>
          <a:lstStyle/>
          <a:p>
            <a:r>
              <a:rPr lang="en-US" b="0" dirty="0">
                <a:solidFill>
                  <a:schemeClr val="bg1"/>
                </a:solidFill>
                <a:latin typeface="Times New Roman"/>
                <a:ea typeface="ＭＳ Ｐゴシック" pitchFamily="1" charset="-128"/>
                <a:cs typeface="Times New Roman"/>
              </a:rPr>
              <a:t>The adjustments we needed to make to reproduce the </a:t>
            </a:r>
            <a:r>
              <a:rPr lang="en-US" b="0" i="1" dirty="0">
                <a:solidFill>
                  <a:schemeClr val="bg1"/>
                </a:solidFill>
                <a:latin typeface="Times New Roman"/>
                <a:ea typeface="ＭＳ Ｐゴシック" pitchFamily="1" charset="-128"/>
                <a:cs typeface="Times New Roman"/>
              </a:rPr>
              <a:t>p+Sb</a:t>
            </a:r>
            <a:r>
              <a:rPr lang="en-US" b="0" dirty="0">
                <a:solidFill>
                  <a:schemeClr val="bg1"/>
                </a:solidFill>
                <a:latin typeface="Times New Roman"/>
                <a:ea typeface="ＭＳ Ｐゴシック" pitchFamily="1" charset="-128"/>
                <a:cs typeface="Times New Roman"/>
              </a:rPr>
              <a:t> data dramatically changes neutron capture rates for astrophysical nucleosynthesis </a:t>
            </a:r>
            <a:endParaRPr lang="en-US" b="0" i="1" dirty="0">
              <a:solidFill>
                <a:schemeClr val="bg1"/>
              </a:solidFill>
              <a:latin typeface="Times New Roman"/>
              <a:ea typeface="ＭＳ Ｐゴシック" pitchFamily="1" charset="-128"/>
              <a:cs typeface="Times New Roman"/>
            </a:endParaRPr>
          </a:p>
        </p:txBody>
      </p:sp>
      <p:sp>
        <p:nvSpPr>
          <p:cNvPr id="23555" name="Text Box 66"/>
          <p:cNvSpPr txBox="1">
            <a:spLocks noChangeArrowheads="1"/>
          </p:cNvSpPr>
          <p:nvPr/>
        </p:nvSpPr>
        <p:spPr bwMode="auto">
          <a:xfrm>
            <a:off x="2076450" y="4644630"/>
            <a:ext cx="5072063" cy="230818"/>
          </a:xfrm>
          <a:prstGeom prst="rect">
            <a:avLst/>
          </a:prstGeom>
          <a:noFill/>
          <a:ln w="9525">
            <a:noFill/>
            <a:miter lim="800000"/>
            <a:headEnd/>
            <a:tailEnd/>
          </a:ln>
        </p:spPr>
        <p:txBody>
          <a:bodyPr lIns="68567" tIns="34283" rIns="68567" bIns="34283">
            <a:prstTxWarp prst="textNoShape">
              <a:avLst/>
            </a:prstTxWarp>
            <a:spAutoFit/>
          </a:bodyPr>
          <a:lstStyle/>
          <a:p>
            <a:pPr>
              <a:spcBef>
                <a:spcPct val="50000"/>
              </a:spcBef>
            </a:pPr>
            <a:endParaRPr lang="en-US" sz="1050" dirty="0"/>
          </a:p>
        </p:txBody>
      </p:sp>
      <p:pic>
        <p:nvPicPr>
          <p:cNvPr id="23558" name="Picture 3" descr="Rprocess_path"/>
          <p:cNvPicPr>
            <a:picLocks noChangeAspect="1" noChangeArrowheads="1"/>
          </p:cNvPicPr>
          <p:nvPr/>
        </p:nvPicPr>
        <p:blipFill>
          <a:blip r:embed="rId3"/>
          <a:srcRect/>
          <a:stretch>
            <a:fillRect/>
          </a:stretch>
        </p:blipFill>
        <p:spPr bwMode="auto">
          <a:xfrm>
            <a:off x="403971" y="953965"/>
            <a:ext cx="4504069" cy="3797186"/>
          </a:xfrm>
          <a:prstGeom prst="rect">
            <a:avLst/>
          </a:prstGeom>
          <a:noFill/>
          <a:ln w="9525">
            <a:noFill/>
            <a:miter lim="800000"/>
            <a:headEnd/>
            <a:tailEnd/>
          </a:ln>
        </p:spPr>
      </p:pic>
      <p:cxnSp>
        <p:nvCxnSpPr>
          <p:cNvPr id="9" name="Straight Arrow Connector 8"/>
          <p:cNvCxnSpPr>
            <a:cxnSpLocks/>
          </p:cNvCxnSpPr>
          <p:nvPr/>
        </p:nvCxnSpPr>
        <p:spPr bwMode="auto">
          <a:xfrm flipV="1">
            <a:off x="1114520" y="3266230"/>
            <a:ext cx="568193" cy="426101"/>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cxnSp>
        <p:nvCxnSpPr>
          <p:cNvPr id="48" name="Straight Arrow Connector 47"/>
          <p:cNvCxnSpPr>
            <a:cxnSpLocks/>
          </p:cNvCxnSpPr>
          <p:nvPr/>
        </p:nvCxnSpPr>
        <p:spPr bwMode="auto">
          <a:xfrm flipV="1">
            <a:off x="1640933" y="2723160"/>
            <a:ext cx="768731" cy="593199"/>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cxnSp>
        <p:nvCxnSpPr>
          <p:cNvPr id="53" name="Straight Arrow Connector 52"/>
          <p:cNvCxnSpPr>
            <a:cxnSpLocks/>
          </p:cNvCxnSpPr>
          <p:nvPr/>
        </p:nvCxnSpPr>
        <p:spPr bwMode="auto">
          <a:xfrm flipV="1">
            <a:off x="2390272" y="2121605"/>
            <a:ext cx="988663" cy="623951"/>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sp>
        <p:nvSpPr>
          <p:cNvPr id="16" name="TextBox 15"/>
          <p:cNvSpPr txBox="1"/>
          <p:nvPr/>
        </p:nvSpPr>
        <p:spPr>
          <a:xfrm>
            <a:off x="3303733" y="1837537"/>
            <a:ext cx="530915" cy="300082"/>
          </a:xfrm>
          <a:prstGeom prst="rect">
            <a:avLst/>
          </a:prstGeom>
          <a:noFill/>
        </p:spPr>
        <p:txBody>
          <a:bodyPr wrap="square" rtlCol="0">
            <a:spAutoFit/>
          </a:bodyPr>
          <a:lstStyle/>
          <a:p>
            <a:r>
              <a:rPr lang="en-US" sz="1350" baseline="30000" dirty="0">
                <a:solidFill>
                  <a:srgbClr val="0000FF"/>
                </a:solidFill>
              </a:rPr>
              <a:t>209</a:t>
            </a:r>
            <a:r>
              <a:rPr lang="en-US" sz="1350" dirty="0">
                <a:solidFill>
                  <a:srgbClr val="0000FF"/>
                </a:solidFill>
              </a:rPr>
              <a:t>Bi</a:t>
            </a:r>
            <a:endParaRPr lang="en-US" sz="1050" baseline="30000" dirty="0">
              <a:solidFill>
                <a:srgbClr val="0000FF"/>
              </a:solidFill>
            </a:endParaRPr>
          </a:p>
        </p:txBody>
      </p:sp>
      <p:grpSp>
        <p:nvGrpSpPr>
          <p:cNvPr id="27" name="Group 26"/>
          <p:cNvGrpSpPr/>
          <p:nvPr/>
        </p:nvGrpSpPr>
        <p:grpSpPr>
          <a:xfrm>
            <a:off x="1147943" y="2139012"/>
            <a:ext cx="3049856" cy="1570029"/>
            <a:chOff x="1392629" y="2774764"/>
            <a:chExt cx="4066475" cy="2093372"/>
          </a:xfrm>
        </p:grpSpPr>
        <p:cxnSp>
          <p:nvCxnSpPr>
            <p:cNvPr id="18" name="Straight Arrow Connector 17"/>
            <p:cNvCxnSpPr/>
            <p:nvPr/>
          </p:nvCxnSpPr>
          <p:spPr bwMode="auto">
            <a:xfrm flipV="1">
              <a:off x="1392629" y="4856996"/>
              <a:ext cx="568192" cy="11140"/>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59" name="Straight Arrow Connector 58"/>
            <p:cNvCxnSpPr/>
            <p:nvPr/>
          </p:nvCxnSpPr>
          <p:spPr bwMode="auto">
            <a:xfrm>
              <a:off x="1600734" y="4630640"/>
              <a:ext cx="683177" cy="14698"/>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61" name="Straight Arrow Connector 60"/>
            <p:cNvCxnSpPr/>
            <p:nvPr/>
          </p:nvCxnSpPr>
          <p:spPr bwMode="auto">
            <a:xfrm>
              <a:off x="1942531" y="4404283"/>
              <a:ext cx="683177" cy="14698"/>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62" name="Straight Arrow Connector 61"/>
            <p:cNvCxnSpPr/>
            <p:nvPr/>
          </p:nvCxnSpPr>
          <p:spPr bwMode="auto">
            <a:xfrm>
              <a:off x="2228623" y="4233626"/>
              <a:ext cx="683177" cy="14698"/>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66" name="Straight Arrow Connector 65"/>
            <p:cNvCxnSpPr/>
            <p:nvPr/>
          </p:nvCxnSpPr>
          <p:spPr bwMode="auto">
            <a:xfrm>
              <a:off x="2648408" y="3918150"/>
              <a:ext cx="683177" cy="14698"/>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67" name="Straight Arrow Connector 66"/>
            <p:cNvCxnSpPr/>
            <p:nvPr/>
          </p:nvCxnSpPr>
          <p:spPr bwMode="auto">
            <a:xfrm>
              <a:off x="2956782" y="3702934"/>
              <a:ext cx="864591" cy="6652"/>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69" name="Straight Arrow Connector 68"/>
            <p:cNvCxnSpPr/>
            <p:nvPr/>
          </p:nvCxnSpPr>
          <p:spPr bwMode="auto">
            <a:xfrm>
              <a:off x="3332002" y="3420878"/>
              <a:ext cx="1079846" cy="43630"/>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73" name="Straight Arrow Connector 72"/>
            <p:cNvCxnSpPr/>
            <p:nvPr/>
          </p:nvCxnSpPr>
          <p:spPr bwMode="auto">
            <a:xfrm>
              <a:off x="4082026" y="3023400"/>
              <a:ext cx="683177" cy="14698"/>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74" name="Straight Arrow Connector 73"/>
            <p:cNvCxnSpPr/>
            <p:nvPr/>
          </p:nvCxnSpPr>
          <p:spPr bwMode="auto">
            <a:xfrm>
              <a:off x="4312413" y="2774764"/>
              <a:ext cx="1146691" cy="10211"/>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grpSp>
      <p:grpSp>
        <p:nvGrpSpPr>
          <p:cNvPr id="37" name="Group 36"/>
          <p:cNvGrpSpPr/>
          <p:nvPr/>
        </p:nvGrpSpPr>
        <p:grpSpPr>
          <a:xfrm>
            <a:off x="1298347" y="1762343"/>
            <a:ext cx="2958256" cy="1955053"/>
            <a:chOff x="1593168" y="2272539"/>
            <a:chExt cx="3944341" cy="2606737"/>
          </a:xfrm>
        </p:grpSpPr>
        <p:cxnSp>
          <p:nvCxnSpPr>
            <p:cNvPr id="92" name="Straight Arrow Connector 91"/>
            <p:cNvCxnSpPr/>
            <p:nvPr/>
          </p:nvCxnSpPr>
          <p:spPr bwMode="auto">
            <a:xfrm flipH="1" flipV="1">
              <a:off x="1593168" y="4533940"/>
              <a:ext cx="401077" cy="345336"/>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96" name="Straight Arrow Connector 95"/>
            <p:cNvCxnSpPr/>
            <p:nvPr/>
          </p:nvCxnSpPr>
          <p:spPr bwMode="auto">
            <a:xfrm flipH="1" flipV="1">
              <a:off x="1923825" y="4296443"/>
              <a:ext cx="401077" cy="345336"/>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97" name="Straight Arrow Connector 96"/>
            <p:cNvCxnSpPr/>
            <p:nvPr/>
          </p:nvCxnSpPr>
          <p:spPr bwMode="auto">
            <a:xfrm flipH="1" flipV="1">
              <a:off x="2399315" y="3980967"/>
              <a:ext cx="401077" cy="345336"/>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98" name="Straight Arrow Connector 97"/>
            <p:cNvCxnSpPr/>
            <p:nvPr/>
          </p:nvCxnSpPr>
          <p:spPr bwMode="auto">
            <a:xfrm flipH="1" flipV="1">
              <a:off x="2685407" y="3721191"/>
              <a:ext cx="401077" cy="345336"/>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99" name="Straight Arrow Connector 98"/>
            <p:cNvCxnSpPr/>
            <p:nvPr/>
          </p:nvCxnSpPr>
          <p:spPr bwMode="auto">
            <a:xfrm flipH="1" flipV="1">
              <a:off x="3049487" y="3539394"/>
              <a:ext cx="401077" cy="345336"/>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100" name="Straight Arrow Connector 99"/>
            <p:cNvCxnSpPr/>
            <p:nvPr/>
          </p:nvCxnSpPr>
          <p:spPr bwMode="auto">
            <a:xfrm flipH="1" flipV="1">
              <a:off x="3542847" y="3275130"/>
              <a:ext cx="501347" cy="367617"/>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104" name="Straight Arrow Connector 103"/>
            <p:cNvCxnSpPr/>
            <p:nvPr/>
          </p:nvCxnSpPr>
          <p:spPr bwMode="auto">
            <a:xfrm flipH="1" flipV="1">
              <a:off x="3840081" y="3037634"/>
              <a:ext cx="516062" cy="393455"/>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106" name="Straight Arrow Connector 105"/>
            <p:cNvCxnSpPr/>
            <p:nvPr/>
          </p:nvCxnSpPr>
          <p:spPr bwMode="auto">
            <a:xfrm flipH="1" flipV="1">
              <a:off x="4304430" y="2711018"/>
              <a:ext cx="516062" cy="393455"/>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107" name="Straight Arrow Connector 106"/>
            <p:cNvCxnSpPr/>
            <p:nvPr/>
          </p:nvCxnSpPr>
          <p:spPr bwMode="auto">
            <a:xfrm flipH="1" flipV="1">
              <a:off x="4724214" y="2518081"/>
              <a:ext cx="516062" cy="393455"/>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cxnSp>
          <p:nvCxnSpPr>
            <p:cNvPr id="108" name="Straight Arrow Connector 107"/>
            <p:cNvCxnSpPr/>
            <p:nvPr/>
          </p:nvCxnSpPr>
          <p:spPr bwMode="auto">
            <a:xfrm flipH="1" flipV="1">
              <a:off x="5091451" y="2272539"/>
              <a:ext cx="446058" cy="446061"/>
            </a:xfrm>
            <a:prstGeom prst="straightConnector1">
              <a:avLst/>
            </a:prstGeom>
            <a:solidFill>
              <a:schemeClr val="accent1"/>
            </a:solidFill>
            <a:ln w="57150" cap="flat" cmpd="sng" algn="ctr">
              <a:solidFill>
                <a:srgbClr val="FF0000"/>
              </a:solidFill>
              <a:prstDash val="solid"/>
              <a:round/>
              <a:headEnd type="none" w="med" len="med"/>
              <a:tailEnd type="stealth"/>
            </a:ln>
            <a:effectLst/>
          </p:spPr>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A7B33B9-DA4F-D5DD-7C89-6533CC8922B4}"/>
                  </a:ext>
                </a:extLst>
              </p:cNvPr>
              <p:cNvSpPr txBox="1"/>
              <p:nvPr/>
            </p:nvSpPr>
            <p:spPr>
              <a:xfrm>
                <a:off x="2791660" y="4189655"/>
                <a:ext cx="514308"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𝐴</m:t>
                      </m:r>
                      <m:r>
                        <a:rPr lang="en-US" sz="1050" i="1">
                          <a:latin typeface="Cambria Math" panose="02040503050406030204" pitchFamily="18" charset="0"/>
                        </a:rPr>
                        <m:t>=</m:t>
                      </m:r>
                      <m:r>
                        <a:rPr lang="el-GR" sz="1050" i="1">
                          <a:latin typeface="Cambria Math" panose="02040503050406030204" pitchFamily="18" charset="0"/>
                        </a:rPr>
                        <m:t>𝜋</m:t>
                      </m:r>
                      <m:sSup>
                        <m:sSupPr>
                          <m:ctrlPr>
                            <a:rPr lang="en-US" sz="1050" i="1">
                              <a:latin typeface="Cambria Math" panose="02040503050406030204" pitchFamily="18" charset="0"/>
                            </a:rPr>
                          </m:ctrlPr>
                        </m:sSupPr>
                        <m:e>
                          <m:r>
                            <a:rPr lang="en-US" sz="1050" i="1">
                              <a:latin typeface="Cambria Math" panose="02040503050406030204" pitchFamily="18" charset="0"/>
                            </a:rPr>
                            <m:t>𝑟</m:t>
                          </m:r>
                        </m:e>
                        <m:sup>
                          <m:r>
                            <a:rPr lang="en-US" sz="1050" i="1">
                              <a:latin typeface="Cambria Math" panose="02040503050406030204" pitchFamily="18" charset="0"/>
                            </a:rPr>
                            <m:t>2</m:t>
                          </m:r>
                        </m:sup>
                      </m:sSup>
                    </m:oMath>
                  </m:oMathPara>
                </a14:m>
                <a:endParaRPr lang="en-US" sz="1050" dirty="0"/>
              </a:p>
            </p:txBody>
          </p:sp>
        </mc:Choice>
        <mc:Fallback xmlns="">
          <p:sp>
            <p:nvSpPr>
              <p:cNvPr id="6" name="TextBox 5">
                <a:extLst>
                  <a:ext uri="{FF2B5EF4-FFF2-40B4-BE49-F238E27FC236}">
                    <a16:creationId xmlns:a16="http://schemas.microsoft.com/office/drawing/2014/main" id="{2A7B33B9-DA4F-D5DD-7C89-6533CC8922B4}"/>
                  </a:ext>
                </a:extLst>
              </p:cNvPr>
              <p:cNvSpPr txBox="1">
                <a:spLocks noRot="1" noChangeAspect="1" noMove="1" noResize="1" noEditPoints="1" noAdjustHandles="1" noChangeArrowheads="1" noChangeShapeType="1" noTextEdit="1"/>
              </p:cNvSpPr>
              <p:nvPr/>
            </p:nvSpPr>
            <p:spPr>
              <a:xfrm>
                <a:off x="2791660" y="4189655"/>
                <a:ext cx="514308" cy="161583"/>
              </a:xfrm>
              <a:prstGeom prst="rect">
                <a:avLst/>
              </a:prstGeom>
              <a:blipFill>
                <a:blip r:embed="rId4"/>
                <a:stretch>
                  <a:fillRect l="-4762" r="-2381" b="-7143"/>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4B51E608-84FF-AC55-63C6-94FF5B15072D}"/>
              </a:ext>
            </a:extLst>
          </p:cNvPr>
          <p:cNvSpPr/>
          <p:nvPr/>
        </p:nvSpPr>
        <p:spPr>
          <a:xfrm>
            <a:off x="4025349" y="3588026"/>
            <a:ext cx="4989442" cy="1172913"/>
          </a:xfrm>
          <a:prstGeom prst="rect">
            <a:avLst/>
          </a:prstGeom>
          <a:solidFill>
            <a:srgbClr val="FFFF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93262"/>
                </a:solidFill>
                <a:latin typeface="Georgia" panose="02040502050405020303" pitchFamily="18" charset="0"/>
              </a:rPr>
              <a:t>The decreased spin distribution in the nuclear level density (</a:t>
            </a:r>
            <a:r>
              <a:rPr lang="en-US" sz="1800" i="1" dirty="0">
                <a:solidFill>
                  <a:srgbClr val="093262"/>
                </a:solidFill>
                <a:latin typeface="Georgia" panose="02040502050405020303" pitchFamily="18" charset="0"/>
              </a:rPr>
              <a:t>Rspincut</a:t>
            </a:r>
            <a:r>
              <a:rPr lang="en-US" sz="1800" dirty="0">
                <a:solidFill>
                  <a:srgbClr val="093262"/>
                </a:solidFill>
                <a:latin typeface="Georgia" panose="02040502050405020303" pitchFamily="18" charset="0"/>
              </a:rPr>
              <a:t>)</a:t>
            </a:r>
            <a:r>
              <a:rPr lang="en-US" sz="1800" i="1" dirty="0">
                <a:solidFill>
                  <a:srgbClr val="093262"/>
                </a:solidFill>
                <a:latin typeface="Georgia" panose="02040502050405020303" pitchFamily="18" charset="0"/>
              </a:rPr>
              <a:t> </a:t>
            </a:r>
            <a:r>
              <a:rPr lang="en-US" sz="1800" dirty="0">
                <a:solidFill>
                  <a:srgbClr val="093262"/>
                </a:solidFill>
                <a:latin typeface="Georgia" panose="02040502050405020303" pitchFamily="18" charset="0"/>
              </a:rPr>
              <a:t>is more likely to be the same than changes in the imaginary optical potential for nuclei far from stability</a:t>
            </a:r>
          </a:p>
        </p:txBody>
      </p:sp>
      <p:grpSp>
        <p:nvGrpSpPr>
          <p:cNvPr id="24" name="Group 23">
            <a:extLst>
              <a:ext uri="{FF2B5EF4-FFF2-40B4-BE49-F238E27FC236}">
                <a16:creationId xmlns:a16="http://schemas.microsoft.com/office/drawing/2014/main" id="{F9AEEB72-C77A-4C06-0B1A-D345E7367CA0}"/>
              </a:ext>
            </a:extLst>
          </p:cNvPr>
          <p:cNvGrpSpPr/>
          <p:nvPr/>
        </p:nvGrpSpPr>
        <p:grpSpPr>
          <a:xfrm>
            <a:off x="1183384" y="1698823"/>
            <a:ext cx="1445021" cy="870206"/>
            <a:chOff x="1183384" y="1698823"/>
            <a:chExt cx="1445021" cy="870206"/>
          </a:xfrm>
        </p:grpSpPr>
        <p:sp>
          <p:nvSpPr>
            <p:cNvPr id="21" name="TextBox 20">
              <a:extLst>
                <a:ext uri="{FF2B5EF4-FFF2-40B4-BE49-F238E27FC236}">
                  <a16:creationId xmlns:a16="http://schemas.microsoft.com/office/drawing/2014/main" id="{0E96024D-3F34-5880-193F-3920230B695B}"/>
                </a:ext>
              </a:extLst>
            </p:cNvPr>
            <p:cNvSpPr txBox="1"/>
            <p:nvPr/>
          </p:nvSpPr>
          <p:spPr>
            <a:xfrm>
              <a:off x="1183384" y="1698823"/>
              <a:ext cx="1180131" cy="400110"/>
            </a:xfrm>
            <a:prstGeom prst="rect">
              <a:avLst/>
            </a:prstGeom>
            <a:solidFill>
              <a:schemeClr val="bg1"/>
            </a:solidFill>
          </p:spPr>
          <p:txBody>
            <a:bodyPr wrap="none" rtlCol="0">
              <a:spAutoFit/>
            </a:bodyPr>
            <a:lstStyle/>
            <a:p>
              <a:r>
                <a:rPr lang="en-US" sz="2000" b="1" dirty="0">
                  <a:solidFill>
                    <a:srgbClr val="0000FF"/>
                  </a:solidFill>
                  <a:latin typeface="Times New Roman" panose="02020603050405020304" pitchFamily="18" charset="0"/>
                  <a:cs typeface="Times New Roman" panose="02020603050405020304" pitchFamily="18" charset="0"/>
                </a:rPr>
                <a:t>s-process</a:t>
              </a:r>
            </a:p>
          </p:txBody>
        </p:sp>
        <p:cxnSp>
          <p:nvCxnSpPr>
            <p:cNvPr id="23" name="Straight Arrow Connector 22">
              <a:extLst>
                <a:ext uri="{FF2B5EF4-FFF2-40B4-BE49-F238E27FC236}">
                  <a16:creationId xmlns:a16="http://schemas.microsoft.com/office/drawing/2014/main" id="{D308E023-A05D-0409-4431-9F7346FD1650}"/>
                </a:ext>
              </a:extLst>
            </p:cNvPr>
            <p:cNvCxnSpPr/>
            <p:nvPr/>
          </p:nvCxnSpPr>
          <p:spPr>
            <a:xfrm>
              <a:off x="2248395" y="2030681"/>
              <a:ext cx="380010" cy="538348"/>
            </a:xfrm>
            <a:prstGeom prst="straightConnector1">
              <a:avLst/>
            </a:prstGeom>
            <a:ln w="317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C0A52682-96D2-C453-5D1E-B36516152EAD}"/>
              </a:ext>
            </a:extLst>
          </p:cNvPr>
          <p:cNvGrpSpPr/>
          <p:nvPr/>
        </p:nvGrpSpPr>
        <p:grpSpPr>
          <a:xfrm>
            <a:off x="2625967" y="2962405"/>
            <a:ext cx="1194558" cy="748211"/>
            <a:chOff x="1458958" y="1263040"/>
            <a:chExt cx="1194558" cy="748211"/>
          </a:xfrm>
        </p:grpSpPr>
        <p:sp>
          <p:nvSpPr>
            <p:cNvPr id="26" name="TextBox 25">
              <a:extLst>
                <a:ext uri="{FF2B5EF4-FFF2-40B4-BE49-F238E27FC236}">
                  <a16:creationId xmlns:a16="http://schemas.microsoft.com/office/drawing/2014/main" id="{2D7632F5-EC33-23D5-D63A-734D6D5E11C2}"/>
                </a:ext>
              </a:extLst>
            </p:cNvPr>
            <p:cNvSpPr txBox="1"/>
            <p:nvPr/>
          </p:nvSpPr>
          <p:spPr>
            <a:xfrm>
              <a:off x="1458958" y="1611141"/>
              <a:ext cx="1194558" cy="400110"/>
            </a:xfrm>
            <a:prstGeom prst="rect">
              <a:avLst/>
            </a:prstGeom>
            <a:solidFill>
              <a:schemeClr val="bg1"/>
            </a:solidFill>
          </p:spPr>
          <p:txBody>
            <a:bodyPr wrap="non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r-process</a:t>
              </a:r>
            </a:p>
          </p:txBody>
        </p:sp>
        <p:cxnSp>
          <p:nvCxnSpPr>
            <p:cNvPr id="28" name="Straight Arrow Connector 27">
              <a:extLst>
                <a:ext uri="{FF2B5EF4-FFF2-40B4-BE49-F238E27FC236}">
                  <a16:creationId xmlns:a16="http://schemas.microsoft.com/office/drawing/2014/main" id="{FF605149-0280-C9B3-5417-C23969A16BD6}"/>
                </a:ext>
              </a:extLst>
            </p:cNvPr>
            <p:cNvCxnSpPr>
              <a:cxnSpLocks/>
            </p:cNvCxnSpPr>
            <p:nvPr/>
          </p:nvCxnSpPr>
          <p:spPr>
            <a:xfrm flipH="1" flipV="1">
              <a:off x="1557402" y="1263040"/>
              <a:ext cx="169101" cy="32567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FC5C0D26-479F-985D-D9A8-8CB5423905FA}"/>
              </a:ext>
            </a:extLst>
          </p:cNvPr>
          <p:cNvGrpSpPr/>
          <p:nvPr/>
        </p:nvGrpSpPr>
        <p:grpSpPr>
          <a:xfrm>
            <a:off x="5066802" y="827966"/>
            <a:ext cx="3981143" cy="2743582"/>
            <a:chOff x="5066802" y="827966"/>
            <a:chExt cx="3981143" cy="2743582"/>
          </a:xfrm>
        </p:grpSpPr>
        <p:grpSp>
          <p:nvGrpSpPr>
            <p:cNvPr id="19" name="Group 18">
              <a:extLst>
                <a:ext uri="{FF2B5EF4-FFF2-40B4-BE49-F238E27FC236}">
                  <a16:creationId xmlns:a16="http://schemas.microsoft.com/office/drawing/2014/main" id="{EFF44CFF-871B-3995-8541-BD7EEC3780FE}"/>
                </a:ext>
              </a:extLst>
            </p:cNvPr>
            <p:cNvGrpSpPr/>
            <p:nvPr/>
          </p:nvGrpSpPr>
          <p:grpSpPr>
            <a:xfrm>
              <a:off x="5066802" y="905956"/>
              <a:ext cx="3981143" cy="2665592"/>
              <a:chOff x="5066802" y="905956"/>
              <a:chExt cx="3981143" cy="2665592"/>
            </a:xfrm>
          </p:grpSpPr>
          <p:pic>
            <p:nvPicPr>
              <p:cNvPr id="12" name="Picture 11" descr="A graph with many colored dots&#10;&#10;Description automatically generated">
                <a:extLst>
                  <a:ext uri="{FF2B5EF4-FFF2-40B4-BE49-F238E27FC236}">
                    <a16:creationId xmlns:a16="http://schemas.microsoft.com/office/drawing/2014/main" id="{9091CF1F-AEA0-A85E-6DAA-D7BEB2F69C9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54455" y="1007775"/>
                <a:ext cx="3495078" cy="2330053"/>
              </a:xfrm>
              <a:prstGeom prst="rect">
                <a:avLst/>
              </a:prstGeom>
            </p:spPr>
          </p:pic>
          <p:sp>
            <p:nvSpPr>
              <p:cNvPr id="13" name="TextBox 12">
                <a:extLst>
                  <a:ext uri="{FF2B5EF4-FFF2-40B4-BE49-F238E27FC236}">
                    <a16:creationId xmlns:a16="http://schemas.microsoft.com/office/drawing/2014/main" id="{658B094C-0247-7306-1646-C2EAA6B6E228}"/>
                  </a:ext>
                </a:extLst>
              </p:cNvPr>
              <p:cNvSpPr txBox="1"/>
              <p:nvPr/>
            </p:nvSpPr>
            <p:spPr>
              <a:xfrm>
                <a:off x="5284923" y="991890"/>
                <a:ext cx="274434" cy="2254463"/>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6</a:t>
                </a:r>
              </a:p>
              <a:p>
                <a:endParaRPr lang="en-US" sz="75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5</a:t>
                </a:r>
              </a:p>
              <a:p>
                <a:endParaRPr lang="en-US" sz="7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4</a:t>
                </a:r>
              </a:p>
              <a:p>
                <a:endParaRPr lang="en-US" sz="7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3</a:t>
                </a:r>
              </a:p>
              <a:p>
                <a:endParaRPr lang="en-US" sz="7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a:t>
                </a:r>
              </a:p>
              <a:p>
                <a:endParaRPr lang="en-US" sz="7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a:t>
                </a:r>
              </a:p>
              <a:p>
                <a:endParaRPr lang="en-US" sz="7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0</a:t>
                </a:r>
              </a:p>
            </p:txBody>
          </p:sp>
          <p:sp>
            <p:nvSpPr>
              <p:cNvPr id="14" name="TextBox 13">
                <a:extLst>
                  <a:ext uri="{FF2B5EF4-FFF2-40B4-BE49-F238E27FC236}">
                    <a16:creationId xmlns:a16="http://schemas.microsoft.com/office/drawing/2014/main" id="{993B1169-8F6E-635F-4A37-21BBB8F05998}"/>
                  </a:ext>
                </a:extLst>
              </p:cNvPr>
              <p:cNvSpPr txBox="1"/>
              <p:nvPr/>
            </p:nvSpPr>
            <p:spPr>
              <a:xfrm rot="16200000">
                <a:off x="3991668" y="1981090"/>
                <a:ext cx="2427268"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Adjusted/Talys “Best” Capture Rate</a:t>
                </a:r>
              </a:p>
            </p:txBody>
          </p:sp>
          <p:sp>
            <p:nvSpPr>
              <p:cNvPr id="17" name="TextBox 16">
                <a:extLst>
                  <a:ext uri="{FF2B5EF4-FFF2-40B4-BE49-F238E27FC236}">
                    <a16:creationId xmlns:a16="http://schemas.microsoft.com/office/drawing/2014/main" id="{04FD937D-1A70-0CE4-7376-5A056864CA77}"/>
                  </a:ext>
                </a:extLst>
              </p:cNvPr>
              <p:cNvSpPr txBox="1"/>
              <p:nvPr/>
            </p:nvSpPr>
            <p:spPr>
              <a:xfrm>
                <a:off x="5516209" y="3109883"/>
                <a:ext cx="3531736" cy="461665"/>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110           115           120          125           130       140</a:t>
                </a:r>
              </a:p>
              <a:p>
                <a:pPr algn="ctr"/>
                <a:r>
                  <a:rPr lang="en-US" sz="1200" dirty="0">
                    <a:latin typeface="Times New Roman" panose="02020603050405020304" pitchFamily="18" charset="0"/>
                    <a:cs typeface="Times New Roman" panose="02020603050405020304" pitchFamily="18" charset="0"/>
                  </a:rPr>
                  <a:t>A</a:t>
                </a:r>
              </a:p>
            </p:txBody>
          </p:sp>
        </p:grpSp>
        <p:sp>
          <p:nvSpPr>
            <p:cNvPr id="32" name="TextBox 31">
              <a:extLst>
                <a:ext uri="{FF2B5EF4-FFF2-40B4-BE49-F238E27FC236}">
                  <a16:creationId xmlns:a16="http://schemas.microsoft.com/office/drawing/2014/main" id="{A58D2CB4-6FD5-5CAB-7C05-465F293DD807}"/>
                </a:ext>
              </a:extLst>
            </p:cNvPr>
            <p:cNvSpPr txBox="1"/>
            <p:nvPr/>
          </p:nvSpPr>
          <p:spPr>
            <a:xfrm>
              <a:off x="5624758" y="827966"/>
              <a:ext cx="3148619" cy="307777"/>
            </a:xfrm>
            <a:prstGeom prst="rect">
              <a:avLst/>
            </a:prstGeom>
            <a:solidFill>
              <a:schemeClr val="bg1"/>
            </a:solidFill>
          </p:spPr>
          <p:txBody>
            <a:bodyPr wrap="none" rtlCol="0">
              <a:spAutoFit/>
            </a:bodyPr>
            <a:lstStyle/>
            <a:p>
              <a:r>
                <a:rPr lang="en-US" b="1" dirty="0">
                  <a:solidFill>
                    <a:schemeClr val="tx1"/>
                  </a:solidFill>
                  <a:latin typeface="Times New Roman" panose="02020603050405020304" pitchFamily="18" charset="0"/>
                  <a:cs typeface="Times New Roman" panose="02020603050405020304" pitchFamily="18" charset="0"/>
                </a:rPr>
                <a:t>Change in Capture Rate from Sb data </a:t>
              </a:r>
            </a:p>
          </p:txBody>
        </p:sp>
      </p:grpSp>
    </p:spTree>
    <p:extLst>
      <p:ext uri="{BB962C8B-B14F-4D97-AF65-F5344CB8AC3E}">
        <p14:creationId xmlns:p14="http://schemas.microsoft.com/office/powerpoint/2010/main" val="4190667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dissolve">
                                      <p:cBhvr>
                                        <p:cTn id="11" dur="500"/>
                                        <p:tgtEl>
                                          <p:spTgt spid="4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dissolv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dissolv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dissolv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dissolv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AB876C05-11CE-F004-33AE-0F20B3616062}"/>
                  </a:ext>
                </a:extLst>
              </p:cNvPr>
              <p:cNvSpPr txBox="1">
                <a:spLocks/>
              </p:cNvSpPr>
              <p:nvPr/>
            </p:nvSpPr>
            <p:spPr>
              <a:xfrm>
                <a:off x="0" y="1"/>
                <a:ext cx="9144000" cy="564356"/>
              </a:xfrm>
              <a:prstGeom prst="rect">
                <a:avLst/>
              </a:prstGeom>
              <a:solidFill>
                <a:srgbClr val="093262"/>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en-US" sz="2100" dirty="0"/>
                  <a:t>…which in turn has impact on Astrophysical Nucleosynthesis via </a:t>
                </a:r>
                <a14:m>
                  <m:oMath xmlns:m="http://schemas.openxmlformats.org/officeDocument/2006/math">
                    <m:d>
                      <m:dPr>
                        <m:ctrlPr>
                          <a:rPr lang="en-US" sz="2100" i="1">
                            <a:latin typeface="Cambria Math" panose="02040503050406030204" pitchFamily="18" charset="0"/>
                          </a:rPr>
                        </m:ctrlPr>
                      </m:dPr>
                      <m:e>
                        <m:r>
                          <a:rPr lang="en-US" sz="2100" i="1">
                            <a:latin typeface="Cambria Math" panose="02040503050406030204" pitchFamily="18" charset="0"/>
                          </a:rPr>
                          <m:t>𝑛</m:t>
                        </m:r>
                        <m:r>
                          <a:rPr lang="en-US" sz="2100" i="1">
                            <a:latin typeface="Cambria Math" panose="02040503050406030204" pitchFamily="18" charset="0"/>
                          </a:rPr>
                          <m:t>,</m:t>
                        </m:r>
                        <m:r>
                          <a:rPr lang="en-US" sz="2100" i="1">
                            <a:latin typeface="Cambria Math" panose="02040503050406030204" pitchFamily="18" charset="0"/>
                          </a:rPr>
                          <m:t>𝛾</m:t>
                        </m:r>
                      </m:e>
                    </m:d>
                    <m:r>
                      <a:rPr lang="en-US" sz="2100" i="1">
                        <a:latin typeface="Cambria Math" panose="02040503050406030204" pitchFamily="18" charset="0"/>
                      </a:rPr>
                      <m:t> </m:t>
                    </m:r>
                    <m:r>
                      <a:rPr lang="en-US" sz="2100" i="1">
                        <a:latin typeface="Cambria Math" panose="02040503050406030204" pitchFamily="18" charset="0"/>
                      </a:rPr>
                      <m:t>𝑎𝑡</m:t>
                    </m:r>
                    <m:r>
                      <a:rPr lang="en-US" sz="2100" i="1">
                        <a:latin typeface="Cambria Math" panose="02040503050406030204" pitchFamily="18" charset="0"/>
                      </a:rPr>
                      <m:t> 30 </m:t>
                    </m:r>
                    <m:r>
                      <a:rPr lang="en-US" sz="2100" i="1">
                        <a:latin typeface="Cambria Math" panose="02040503050406030204" pitchFamily="18" charset="0"/>
                      </a:rPr>
                      <m:t>𝑘𝑒𝑉</m:t>
                    </m:r>
                  </m:oMath>
                </a14:m>
                <a:endParaRPr lang="en-US" sz="2100" dirty="0"/>
              </a:p>
            </p:txBody>
          </p:sp>
        </mc:Choice>
        <mc:Fallback xmlns="">
          <p:sp>
            <p:nvSpPr>
              <p:cNvPr id="3" name="Title 1">
                <a:extLst>
                  <a:ext uri="{FF2B5EF4-FFF2-40B4-BE49-F238E27FC236}">
                    <a16:creationId xmlns:a16="http://schemas.microsoft.com/office/drawing/2014/main" id="{AB876C05-11CE-F004-33AE-0F20B3616062}"/>
                  </a:ext>
                </a:extLst>
              </p:cNvPr>
              <p:cNvSpPr txBox="1">
                <a:spLocks noRot="1" noChangeAspect="1" noMove="1" noResize="1" noEditPoints="1" noAdjustHandles="1" noChangeArrowheads="1" noChangeShapeType="1" noTextEdit="1"/>
              </p:cNvSpPr>
              <p:nvPr/>
            </p:nvSpPr>
            <p:spPr>
              <a:xfrm>
                <a:off x="0" y="1"/>
                <a:ext cx="9144000" cy="564356"/>
              </a:xfrm>
              <a:prstGeom prst="rect">
                <a:avLst/>
              </a:prstGeom>
              <a:blipFill>
                <a:blip r:embed="rId2"/>
                <a:stretch>
                  <a:fillRect l="-278" b="-4444"/>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EB5F6779-77DF-7519-5F8C-145A71AFFE18}"/>
              </a:ext>
            </a:extLst>
          </p:cNvPr>
          <p:cNvSpPr/>
          <p:nvPr/>
        </p:nvSpPr>
        <p:spPr>
          <a:xfrm>
            <a:off x="3250712" y="513272"/>
            <a:ext cx="2642577" cy="484748"/>
          </a:xfrm>
          <a:prstGeom prst="rect">
            <a:avLst/>
          </a:prstGeom>
          <a:noFill/>
        </p:spPr>
        <p:txBody>
          <a:bodyPr wrap="square" lIns="68580" tIns="34290" rIns="68580" bIns="34290">
            <a:spAutoFit/>
          </a:bodyPr>
          <a:lstStyle/>
          <a:p>
            <a:pPr algn="ctr"/>
            <a:r>
              <a:rPr lang="en-US" sz="2700" b="1" i="1" dirty="0">
                <a:ln w="22225">
                  <a:noFill/>
                  <a:prstDash val="solid"/>
                </a:ln>
                <a:solidFill>
                  <a:srgbClr val="C00000">
                    <a:alpha val="50000"/>
                  </a:srgbClr>
                </a:solidFill>
              </a:rPr>
              <a:t>Preliminary</a:t>
            </a:r>
            <a:endParaRPr lang="en-US" sz="4050" b="1" i="1" dirty="0">
              <a:ln w="22225">
                <a:noFill/>
                <a:prstDash val="solid"/>
              </a:ln>
              <a:solidFill>
                <a:srgbClr val="C00000">
                  <a:alpha val="50000"/>
                </a:srgbClr>
              </a:solidFill>
            </a:endParaRPr>
          </a:p>
        </p:txBody>
      </p:sp>
      <p:pic>
        <p:nvPicPr>
          <p:cNvPr id="5" name="Picture 4" descr="Text&#10;&#10;Description automatically generated">
            <a:extLst>
              <a:ext uri="{FF2B5EF4-FFF2-40B4-BE49-F238E27FC236}">
                <a16:creationId xmlns:a16="http://schemas.microsoft.com/office/drawing/2014/main" id="{F8C84C49-BDD7-BF6B-B6ED-89568AC7D8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6515" y="4826027"/>
            <a:ext cx="1130088" cy="27384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39E2EA75-F1D2-C860-E52C-13FA1E43C4C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2214" y="4852209"/>
            <a:ext cx="1132558" cy="221478"/>
          </a:xfrm>
          <a:prstGeom prst="rect">
            <a:avLst/>
          </a:prstGeom>
        </p:spPr>
      </p:pic>
      <p:grpSp>
        <p:nvGrpSpPr>
          <p:cNvPr id="17" name="Group 16">
            <a:extLst>
              <a:ext uri="{FF2B5EF4-FFF2-40B4-BE49-F238E27FC236}">
                <a16:creationId xmlns:a16="http://schemas.microsoft.com/office/drawing/2014/main" id="{3E6CA4FD-4CEA-2731-2520-4F6962B98B76}"/>
              </a:ext>
            </a:extLst>
          </p:cNvPr>
          <p:cNvGrpSpPr/>
          <p:nvPr/>
        </p:nvGrpSpPr>
        <p:grpSpPr>
          <a:xfrm>
            <a:off x="205425" y="972729"/>
            <a:ext cx="8733151" cy="2186820"/>
            <a:chOff x="126724" y="972729"/>
            <a:chExt cx="8733151" cy="2186820"/>
          </a:xfrm>
        </p:grpSpPr>
        <p:grpSp>
          <p:nvGrpSpPr>
            <p:cNvPr id="14" name="Group 13">
              <a:extLst>
                <a:ext uri="{FF2B5EF4-FFF2-40B4-BE49-F238E27FC236}">
                  <a16:creationId xmlns:a16="http://schemas.microsoft.com/office/drawing/2014/main" id="{59B64C0A-0841-7925-0310-3034DEE97CFA}"/>
                </a:ext>
              </a:extLst>
            </p:cNvPr>
            <p:cNvGrpSpPr/>
            <p:nvPr/>
          </p:nvGrpSpPr>
          <p:grpSpPr>
            <a:xfrm>
              <a:off x="126724" y="972729"/>
              <a:ext cx="2785958" cy="2152344"/>
              <a:chOff x="126724" y="972729"/>
              <a:chExt cx="2785958" cy="2152344"/>
            </a:xfrm>
          </p:grpSpPr>
          <p:pic>
            <p:nvPicPr>
              <p:cNvPr id="8" name="Picture 7" descr="A graph of a graph showing different colored dots&#10;&#10;Description automatically generated with medium confidence">
                <a:extLst>
                  <a:ext uri="{FF2B5EF4-FFF2-40B4-BE49-F238E27FC236}">
                    <a16:creationId xmlns:a16="http://schemas.microsoft.com/office/drawing/2014/main" id="{ABC27113-76D1-C701-9009-AA52A1EE73B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6724" y="1267768"/>
                <a:ext cx="2785958" cy="1857305"/>
              </a:xfrm>
              <a:prstGeom prst="rect">
                <a:avLst/>
              </a:prstGeom>
            </p:spPr>
          </p:pic>
          <p:sp>
            <p:nvSpPr>
              <p:cNvPr id="7" name="TextBox 6">
                <a:extLst>
                  <a:ext uri="{FF2B5EF4-FFF2-40B4-BE49-F238E27FC236}">
                    <a16:creationId xmlns:a16="http://schemas.microsoft.com/office/drawing/2014/main" id="{E503DFF9-FB54-98C8-A14E-22D62D17ADAD}"/>
                  </a:ext>
                </a:extLst>
              </p:cNvPr>
              <p:cNvSpPr txBox="1"/>
              <p:nvPr/>
            </p:nvSpPr>
            <p:spPr>
              <a:xfrm>
                <a:off x="944866" y="972729"/>
                <a:ext cx="1149674"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Rspincut=0.4</a:t>
                </a:r>
              </a:p>
            </p:txBody>
          </p:sp>
        </p:grpSp>
        <p:grpSp>
          <p:nvGrpSpPr>
            <p:cNvPr id="15" name="Group 14">
              <a:extLst>
                <a:ext uri="{FF2B5EF4-FFF2-40B4-BE49-F238E27FC236}">
                  <a16:creationId xmlns:a16="http://schemas.microsoft.com/office/drawing/2014/main" id="{E54FD579-2BFA-EE90-E5B6-73127D40511D}"/>
                </a:ext>
              </a:extLst>
            </p:cNvPr>
            <p:cNvGrpSpPr/>
            <p:nvPr/>
          </p:nvGrpSpPr>
          <p:grpSpPr>
            <a:xfrm>
              <a:off x="3151696" y="980141"/>
              <a:ext cx="2683206" cy="2107054"/>
              <a:chOff x="3165410" y="980141"/>
              <a:chExt cx="2683206" cy="2107054"/>
            </a:xfrm>
          </p:grpSpPr>
          <p:pic>
            <p:nvPicPr>
              <p:cNvPr id="6" name="Picture 5" descr="A graph of a number of points&#10;&#10;Description automatically generated with medium confidence">
                <a:extLst>
                  <a:ext uri="{FF2B5EF4-FFF2-40B4-BE49-F238E27FC236}">
                    <a16:creationId xmlns:a16="http://schemas.microsoft.com/office/drawing/2014/main" id="{82A06199-07C1-903C-BFAE-72C162AC4CF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65410" y="1298390"/>
                <a:ext cx="2683206" cy="1788805"/>
              </a:xfrm>
              <a:prstGeom prst="rect">
                <a:avLst/>
              </a:prstGeom>
            </p:spPr>
          </p:pic>
          <p:sp>
            <p:nvSpPr>
              <p:cNvPr id="9" name="TextBox 8">
                <a:extLst>
                  <a:ext uri="{FF2B5EF4-FFF2-40B4-BE49-F238E27FC236}">
                    <a16:creationId xmlns:a16="http://schemas.microsoft.com/office/drawing/2014/main" id="{A48BCF51-F717-40A7-EC8E-9F28B5DED7DF}"/>
                  </a:ext>
                </a:extLst>
              </p:cNvPr>
              <p:cNvSpPr txBox="1"/>
              <p:nvPr/>
            </p:nvSpPr>
            <p:spPr>
              <a:xfrm>
                <a:off x="3220443" y="980141"/>
                <a:ext cx="2573140"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W1adjust n=2.5, W2adjust n=0.6</a:t>
                </a:r>
              </a:p>
            </p:txBody>
          </p:sp>
        </p:grpSp>
        <p:grpSp>
          <p:nvGrpSpPr>
            <p:cNvPr id="16" name="Group 15">
              <a:extLst>
                <a:ext uri="{FF2B5EF4-FFF2-40B4-BE49-F238E27FC236}">
                  <a16:creationId xmlns:a16="http://schemas.microsoft.com/office/drawing/2014/main" id="{3A30D7D8-FDCD-F67B-C443-225EC06D16C6}"/>
                </a:ext>
              </a:extLst>
            </p:cNvPr>
            <p:cNvGrpSpPr/>
            <p:nvPr/>
          </p:nvGrpSpPr>
          <p:grpSpPr>
            <a:xfrm>
              <a:off x="6073917" y="972743"/>
              <a:ext cx="2785958" cy="2186806"/>
              <a:chOff x="6073917" y="972743"/>
              <a:chExt cx="2785958" cy="2186806"/>
            </a:xfrm>
          </p:grpSpPr>
          <p:pic>
            <p:nvPicPr>
              <p:cNvPr id="4" name="Picture 3" descr="A graph with many colored dots&#10;&#10;Description automatically generated">
                <a:extLst>
                  <a:ext uri="{FF2B5EF4-FFF2-40B4-BE49-F238E27FC236}">
                    <a16:creationId xmlns:a16="http://schemas.microsoft.com/office/drawing/2014/main" id="{4F895120-147C-876B-1165-C0A6A48B980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73917" y="1302243"/>
                <a:ext cx="2785958" cy="1857306"/>
              </a:xfrm>
              <a:prstGeom prst="rect">
                <a:avLst/>
              </a:prstGeom>
            </p:spPr>
          </p:pic>
          <p:sp>
            <p:nvSpPr>
              <p:cNvPr id="12" name="TextBox 11">
                <a:extLst>
                  <a:ext uri="{FF2B5EF4-FFF2-40B4-BE49-F238E27FC236}">
                    <a16:creationId xmlns:a16="http://schemas.microsoft.com/office/drawing/2014/main" id="{2E0FF46F-BB87-4945-54C4-3D88345E9524}"/>
                  </a:ext>
                </a:extLst>
              </p:cNvPr>
              <p:cNvSpPr txBox="1"/>
              <p:nvPr/>
            </p:nvSpPr>
            <p:spPr>
              <a:xfrm>
                <a:off x="7199836" y="972743"/>
                <a:ext cx="534121"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Both</a:t>
                </a:r>
              </a:p>
            </p:txBody>
          </p:sp>
        </p:grpSp>
      </p:grpSp>
      <p:sp>
        <p:nvSpPr>
          <p:cNvPr id="13" name="Rectangle 12">
            <a:extLst>
              <a:ext uri="{FF2B5EF4-FFF2-40B4-BE49-F238E27FC236}">
                <a16:creationId xmlns:a16="http://schemas.microsoft.com/office/drawing/2014/main" id="{CEA39FB2-0675-D1FF-F322-00A2DAB7B6F4}"/>
              </a:ext>
            </a:extLst>
          </p:cNvPr>
          <p:cNvSpPr/>
          <p:nvPr/>
        </p:nvSpPr>
        <p:spPr>
          <a:xfrm>
            <a:off x="275207" y="2914412"/>
            <a:ext cx="8753383" cy="9917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93262"/>
                </a:solidFill>
                <a:latin typeface="Georgia" panose="02040502050405020303" pitchFamily="18" charset="0"/>
              </a:rPr>
              <a:t>Changes in J, which reflects quasicontinuum structure, has a bigger effect than changes in the Imaginary Optical Potential (which is likely to differ off stability) </a:t>
            </a:r>
          </a:p>
        </p:txBody>
      </p:sp>
      <p:sp>
        <p:nvSpPr>
          <p:cNvPr id="19" name="TextBox 18">
            <a:extLst>
              <a:ext uri="{FF2B5EF4-FFF2-40B4-BE49-F238E27FC236}">
                <a16:creationId xmlns:a16="http://schemas.microsoft.com/office/drawing/2014/main" id="{2A190DDA-B5EF-C413-9712-AF067246083A}"/>
              </a:ext>
            </a:extLst>
          </p:cNvPr>
          <p:cNvSpPr txBox="1"/>
          <p:nvPr/>
        </p:nvSpPr>
        <p:spPr>
          <a:xfrm>
            <a:off x="88777" y="3725375"/>
            <a:ext cx="8966446" cy="1015663"/>
          </a:xfrm>
          <a:prstGeom prst="rect">
            <a:avLst/>
          </a:prstGeom>
          <a:solidFill>
            <a:srgbClr val="FFFF00"/>
          </a:solidFill>
          <a:ln>
            <a:solidFill>
              <a:schemeClr val="tx1"/>
            </a:solidFill>
          </a:ln>
        </p:spPr>
        <p:txBody>
          <a:bodyPr wrap="square">
            <a:spAutoFit/>
          </a:bodyPr>
          <a:lstStyle/>
          <a:p>
            <a:pPr marL="0" lvl="0" indent="0" algn="ctr" rtl="0">
              <a:spcBef>
                <a:spcPts val="800"/>
              </a:spcBef>
              <a:spcAft>
                <a:spcPts val="0"/>
              </a:spcAft>
              <a:buNone/>
            </a:pPr>
            <a:r>
              <a:rPr lang="en-US" sz="2000" i="1" dirty="0">
                <a:latin typeface="Times New Roman"/>
                <a:ea typeface="Times New Roman"/>
                <a:cs typeface="Times New Roman"/>
                <a:sym typeface="Times New Roman"/>
              </a:rPr>
              <a:t>The need for improved reaction modeling for medical isotope production has led to a better understanding of angular momentum and neutron wavefunction properties at MeV energies, which in turn suggests improvements to nuclear astrophysics modeling</a:t>
            </a:r>
          </a:p>
        </p:txBody>
      </p:sp>
    </p:spTree>
    <p:extLst>
      <p:ext uri="{BB962C8B-B14F-4D97-AF65-F5344CB8AC3E}">
        <p14:creationId xmlns:p14="http://schemas.microsoft.com/office/powerpoint/2010/main" val="31646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D006-46D3-F143-AE80-F8391588C308}"/>
              </a:ext>
            </a:extLst>
          </p:cNvPr>
          <p:cNvSpPr>
            <a:spLocks noGrp="1"/>
          </p:cNvSpPr>
          <p:nvPr>
            <p:ph type="ctrTitle"/>
          </p:nvPr>
        </p:nvSpPr>
        <p:spPr>
          <a:xfrm>
            <a:off x="-3423" y="0"/>
            <a:ext cx="9150846" cy="586137"/>
          </a:xfrm>
          <a:solidFill>
            <a:srgbClr val="054473"/>
          </a:solidFill>
        </p:spPr>
        <p:txBody>
          <a:bodyPr>
            <a:noAutofit/>
          </a:bodyPr>
          <a:lstStyle/>
          <a:p>
            <a:r>
              <a:rPr lang="en-US" sz="3300" dirty="0">
                <a:solidFill>
                  <a:schemeClr val="bg1"/>
                </a:solidFill>
                <a:latin typeface="Georgia" panose="02040502050405020303" pitchFamily="18" charset="0"/>
                <a:cs typeface="Times New Roman" panose="02020603050405020304" pitchFamily="18" charset="0"/>
              </a:rPr>
              <a:t>Summary</a:t>
            </a:r>
          </a:p>
        </p:txBody>
      </p:sp>
      <p:sp>
        <p:nvSpPr>
          <p:cNvPr id="11" name="TextBox 10">
            <a:extLst>
              <a:ext uri="{FF2B5EF4-FFF2-40B4-BE49-F238E27FC236}">
                <a16:creationId xmlns:a16="http://schemas.microsoft.com/office/drawing/2014/main" id="{255AA2C1-A24E-F44A-8F6E-2763041E67E3}"/>
              </a:ext>
            </a:extLst>
          </p:cNvPr>
          <p:cNvSpPr txBox="1"/>
          <p:nvPr/>
        </p:nvSpPr>
        <p:spPr>
          <a:xfrm>
            <a:off x="232542" y="3738056"/>
            <a:ext cx="8678917" cy="577081"/>
          </a:xfrm>
          <a:prstGeom prst="rect">
            <a:avLst/>
          </a:prstGeom>
          <a:noFill/>
        </p:spPr>
        <p:txBody>
          <a:bodyPr wrap="square" rtlCol="0">
            <a:spAutoFit/>
          </a:bodyPr>
          <a:lstStyle/>
          <a:p>
            <a:pPr algn="ctr"/>
            <a:r>
              <a:rPr lang="en-US" sz="1050" i="1" dirty="0">
                <a:latin typeface="Times" pitchFamily="2" charset="0"/>
              </a:rPr>
              <a:t>This research was supported by the U.S. Department of Energy Isotope Program, managed by the Office of Science for Isotope R&amp;D and Production, carried out under Lawrence Berkeley National Laboratory (Contract No. DE-AC02-05CH11231), Los Alamos National Laboratory (Contract No. 89233218CNA000001), and Brookhaven National Laboratory (Contract No. DEAC02-98CH10886). </a:t>
            </a:r>
          </a:p>
        </p:txBody>
      </p:sp>
      <p:sp>
        <p:nvSpPr>
          <p:cNvPr id="35" name="TextBox 34">
            <a:extLst>
              <a:ext uri="{FF2B5EF4-FFF2-40B4-BE49-F238E27FC236}">
                <a16:creationId xmlns:a16="http://schemas.microsoft.com/office/drawing/2014/main" id="{D3932C5A-C58C-4BE1-84C7-1633A2C7885C}"/>
              </a:ext>
            </a:extLst>
          </p:cNvPr>
          <p:cNvSpPr txBox="1"/>
          <p:nvPr/>
        </p:nvSpPr>
        <p:spPr>
          <a:xfrm>
            <a:off x="122997" y="2336194"/>
            <a:ext cx="8898006" cy="1477328"/>
          </a:xfrm>
          <a:prstGeom prst="rect">
            <a:avLst/>
          </a:prstGeom>
          <a:noFill/>
        </p:spPr>
        <p:txBody>
          <a:bodyPr wrap="square" rtlCol="0">
            <a:spAutoFit/>
          </a:bodyPr>
          <a:lstStyle/>
          <a:p>
            <a:pPr algn="ctr"/>
            <a:r>
              <a:rPr lang="en-US" sz="1500" dirty="0">
                <a:latin typeface="Times New Roman"/>
                <a:cs typeface="Times New Roman"/>
              </a:rPr>
              <a:t>Andrew S. Voyles</a:t>
            </a:r>
            <a:r>
              <a:rPr lang="en-US" sz="1500" baseline="30000" dirty="0">
                <a:latin typeface="Times New Roman"/>
                <a:cs typeface="Times New Roman"/>
              </a:rPr>
              <a:t>1</a:t>
            </a:r>
            <a:r>
              <a:rPr lang="en-US" sz="1500" dirty="0">
                <a:latin typeface="Times New Roman"/>
                <a:cs typeface="Times New Roman"/>
              </a:rPr>
              <a:t>, </a:t>
            </a:r>
            <a:r>
              <a:rPr lang="en-US" sz="1500" b="1" dirty="0">
                <a:latin typeface="Times New Roman"/>
                <a:cs typeface="Times New Roman"/>
              </a:rPr>
              <a:t>Catherine E. Apgar</a:t>
            </a:r>
            <a:r>
              <a:rPr lang="en-US" sz="1500" b="1" baseline="30000" dirty="0">
                <a:latin typeface="Times New Roman"/>
                <a:cs typeface="Times New Roman"/>
              </a:rPr>
              <a:t>1</a:t>
            </a:r>
            <a:r>
              <a:rPr lang="en-US" sz="1500" dirty="0">
                <a:latin typeface="Times New Roman"/>
                <a:cs typeface="Times New Roman"/>
              </a:rPr>
              <a:t>, Jon C. Batchelder</a:t>
            </a:r>
            <a:r>
              <a:rPr lang="en-US" sz="1500" baseline="30000" dirty="0">
                <a:latin typeface="Times New Roman"/>
                <a:cs typeface="Times New Roman"/>
              </a:rPr>
              <a:t>1</a:t>
            </a:r>
            <a:r>
              <a:rPr lang="en-US" sz="1500" dirty="0">
                <a:latin typeface="Times New Roman"/>
                <a:cs typeface="Times New Roman"/>
              </a:rPr>
              <a:t>, Lee A. Bernstein</a:t>
            </a:r>
            <a:r>
              <a:rPr lang="en-US" sz="1500" baseline="30000" dirty="0">
                <a:latin typeface="Times New Roman"/>
                <a:cs typeface="Times New Roman"/>
              </a:rPr>
              <a:t>1,2</a:t>
            </a:r>
            <a:r>
              <a:rPr lang="en-US" sz="1500" dirty="0">
                <a:latin typeface="Times New Roman"/>
                <a:cs typeface="Times New Roman"/>
              </a:rPr>
              <a:t>, M.S. Basunia</a:t>
            </a:r>
            <a:r>
              <a:rPr lang="en-US" sz="1500" baseline="30000" dirty="0">
                <a:latin typeface="Times New Roman"/>
                <a:cs typeface="Times New Roman"/>
              </a:rPr>
              <a:t>2</a:t>
            </a:r>
            <a:br>
              <a:rPr lang="en-US" sz="1500" dirty="0">
                <a:latin typeface="Times New Roman"/>
                <a:cs typeface="Times New Roman"/>
              </a:rPr>
            </a:br>
            <a:r>
              <a:rPr lang="en-US" sz="1500" dirty="0">
                <a:latin typeface="Times New Roman"/>
                <a:cs typeface="Times New Roman"/>
              </a:rPr>
              <a:t>Eva R. Birnbaum</a:t>
            </a:r>
            <a:r>
              <a:rPr lang="en-US" sz="1500" baseline="30000" dirty="0">
                <a:latin typeface="Times New Roman"/>
                <a:cs typeface="Times New Roman"/>
              </a:rPr>
              <a:t>3</a:t>
            </a:r>
            <a:r>
              <a:rPr lang="en-US" sz="1500" dirty="0">
                <a:latin typeface="Times New Roman"/>
                <a:cs typeface="Times New Roman"/>
              </a:rPr>
              <a:t>, Cathy S. Cutler</a:t>
            </a:r>
            <a:r>
              <a:rPr lang="en-US" sz="1500" baseline="30000" dirty="0">
                <a:latin typeface="Times New Roman"/>
                <a:cs typeface="Times New Roman"/>
              </a:rPr>
              <a:t>4</a:t>
            </a:r>
            <a:r>
              <a:rPr lang="en-US" sz="1500" dirty="0">
                <a:latin typeface="Times New Roman"/>
                <a:cs typeface="Times New Roman"/>
              </a:rPr>
              <a:t>, </a:t>
            </a:r>
            <a:r>
              <a:rPr lang="en-US" sz="1500" b="1" dirty="0">
                <a:latin typeface="Times New Roman"/>
                <a:cs typeface="Times New Roman"/>
              </a:rPr>
              <a:t>Morgan B. Fox</a:t>
            </a:r>
            <a:r>
              <a:rPr lang="en-US" sz="1500" baseline="30000" dirty="0">
                <a:latin typeface="Times New Roman"/>
                <a:cs typeface="Times New Roman"/>
              </a:rPr>
              <a:t>1</a:t>
            </a:r>
            <a:r>
              <a:rPr lang="en-US" sz="1500" dirty="0">
                <a:latin typeface="Times New Roman"/>
                <a:cs typeface="Times New Roman"/>
              </a:rPr>
              <a:t>, Arjan Koning</a:t>
            </a:r>
            <a:r>
              <a:rPr lang="en-US" sz="1500" baseline="30000" dirty="0">
                <a:latin typeface="Times New Roman"/>
                <a:cs typeface="Times New Roman"/>
              </a:rPr>
              <a:t>5</a:t>
            </a:r>
            <a:r>
              <a:rPr lang="en-US" sz="1500" dirty="0">
                <a:latin typeface="Times New Roman"/>
                <a:cs typeface="Times New Roman"/>
              </a:rPr>
              <a:t>, Amanda M. Lewis</a:t>
            </a:r>
            <a:r>
              <a:rPr lang="en-US" sz="1500" baseline="30000" dirty="0">
                <a:latin typeface="Times New Roman"/>
                <a:cs typeface="Times New Roman"/>
              </a:rPr>
              <a:t>3</a:t>
            </a:r>
            <a:r>
              <a:rPr lang="en-US" sz="1500" dirty="0">
                <a:latin typeface="Times New Roman"/>
                <a:cs typeface="Times New Roman"/>
              </a:rPr>
              <a:t>, Dmitri Medvedev</a:t>
            </a:r>
            <a:r>
              <a:rPr lang="en-US" sz="1500" baseline="30000" dirty="0">
                <a:latin typeface="Times New Roman"/>
                <a:cs typeface="Times New Roman"/>
              </a:rPr>
              <a:t>4</a:t>
            </a:r>
            <a:r>
              <a:rPr lang="en-US" sz="1500" dirty="0">
                <a:latin typeface="Times New Roman"/>
                <a:cs typeface="Times New Roman"/>
              </a:rPr>
              <a:t>, Jon T. Morrell</a:t>
            </a:r>
            <a:r>
              <a:rPr lang="en-US" sz="1500" baseline="30000" dirty="0">
                <a:latin typeface="Times New Roman"/>
                <a:cs typeface="Times New Roman"/>
              </a:rPr>
              <a:t>4</a:t>
            </a:r>
            <a:r>
              <a:rPr lang="en-US" sz="1500" dirty="0">
                <a:latin typeface="Times New Roman"/>
                <a:cs typeface="Times New Roman"/>
              </a:rPr>
              <a:t>, F. Meiring Nortier</a:t>
            </a:r>
            <a:r>
              <a:rPr lang="en-US" sz="1500" baseline="30000" dirty="0">
                <a:latin typeface="Times New Roman"/>
                <a:cs typeface="Times New Roman"/>
              </a:rPr>
              <a:t>3</a:t>
            </a:r>
            <a:r>
              <a:rPr lang="en-US" sz="1500" dirty="0">
                <a:latin typeface="Times New Roman"/>
                <a:cs typeface="Times New Roman"/>
              </a:rPr>
              <a:t>, Ellen O’Brien</a:t>
            </a:r>
            <a:r>
              <a:rPr lang="en-US" sz="1500" baseline="30000" dirty="0">
                <a:latin typeface="Times New Roman"/>
                <a:cs typeface="Times New Roman"/>
              </a:rPr>
              <a:t>3</a:t>
            </a:r>
            <a:r>
              <a:rPr lang="en-US" sz="1500" dirty="0">
                <a:latin typeface="Times New Roman"/>
                <a:cs typeface="Times New Roman"/>
              </a:rPr>
              <a:t>, Michael A. Skulski</a:t>
            </a:r>
            <a:r>
              <a:rPr lang="en-US" sz="1500" baseline="30000" dirty="0">
                <a:latin typeface="Times New Roman"/>
                <a:cs typeface="Times New Roman"/>
              </a:rPr>
              <a:t>4</a:t>
            </a:r>
            <a:r>
              <a:rPr lang="en-US" sz="1500" dirty="0">
                <a:latin typeface="Times New Roman"/>
                <a:cs typeface="Times New Roman"/>
              </a:rPr>
              <a:t>, and Christaan Vermeulen</a:t>
            </a:r>
            <a:r>
              <a:rPr lang="en-US" sz="1500" baseline="30000" dirty="0">
                <a:latin typeface="Times New Roman"/>
                <a:cs typeface="Times New Roman"/>
              </a:rPr>
              <a:t>3</a:t>
            </a:r>
            <a:r>
              <a:rPr lang="en-US" sz="1500" dirty="0">
                <a:latin typeface="Times New Roman"/>
                <a:cs typeface="Times New Roman"/>
              </a:rPr>
              <a:t> </a:t>
            </a:r>
            <a:endParaRPr lang="en-US" sz="1500" i="1" dirty="0">
              <a:latin typeface="Times New Roman"/>
              <a:cs typeface="Times New Roman"/>
            </a:endParaRPr>
          </a:p>
          <a:p>
            <a:pPr algn="ctr"/>
            <a:r>
              <a:rPr lang="en-US" sz="1050" i="1" baseline="30000" dirty="0">
                <a:latin typeface="Times New Roman"/>
                <a:cs typeface="Times New Roman"/>
              </a:rPr>
              <a:t>1 </a:t>
            </a:r>
            <a:r>
              <a:rPr lang="en-US" sz="900" i="1" dirty="0">
                <a:latin typeface="Times New Roman"/>
                <a:cs typeface="Times New Roman"/>
              </a:rPr>
              <a:t>University of California-Berkeley Dept. of Nuclear Engineering </a:t>
            </a:r>
          </a:p>
          <a:p>
            <a:pPr algn="ctr"/>
            <a:r>
              <a:rPr lang="en-US" sz="900" i="1" baseline="30000" dirty="0">
                <a:latin typeface="Times New Roman"/>
                <a:cs typeface="Times New Roman"/>
              </a:rPr>
              <a:t>2</a:t>
            </a:r>
            <a:r>
              <a:rPr lang="en-US" sz="900" i="1" dirty="0">
                <a:latin typeface="Times New Roman"/>
                <a:cs typeface="Times New Roman"/>
              </a:rPr>
              <a:t> Lawrence Berkeley National Laboratory</a:t>
            </a:r>
          </a:p>
          <a:p>
            <a:pPr algn="ctr"/>
            <a:r>
              <a:rPr lang="en-US" sz="900" i="1" baseline="30000" dirty="0">
                <a:latin typeface="Times New Roman"/>
                <a:cs typeface="Times New Roman"/>
              </a:rPr>
              <a:t>3</a:t>
            </a:r>
            <a:r>
              <a:rPr lang="en-US" sz="900" i="1" dirty="0">
                <a:latin typeface="Times New Roman"/>
                <a:cs typeface="Times New Roman"/>
              </a:rPr>
              <a:t> Los Alamos National Laboratory</a:t>
            </a:r>
          </a:p>
          <a:p>
            <a:pPr algn="ctr"/>
            <a:r>
              <a:rPr lang="en-US" sz="900" i="1" baseline="30000" dirty="0">
                <a:latin typeface="Times New Roman"/>
                <a:cs typeface="Times New Roman"/>
              </a:rPr>
              <a:t>4 </a:t>
            </a:r>
            <a:r>
              <a:rPr lang="en-US" sz="900" i="1" dirty="0">
                <a:latin typeface="Times New Roman"/>
                <a:cs typeface="Times New Roman"/>
              </a:rPr>
              <a:t>Brookhaven National Laboratory</a:t>
            </a:r>
          </a:p>
          <a:p>
            <a:pPr algn="ctr"/>
            <a:r>
              <a:rPr lang="en-US" sz="900" i="1" baseline="30000" dirty="0">
                <a:latin typeface="Times New Roman"/>
                <a:cs typeface="Times New Roman"/>
              </a:rPr>
              <a:t>5 </a:t>
            </a:r>
            <a:r>
              <a:rPr lang="en-US" sz="900" i="1" dirty="0">
                <a:latin typeface="Times New Roman"/>
                <a:cs typeface="Times New Roman"/>
              </a:rPr>
              <a:t>International Atomic Energy Agency</a:t>
            </a:r>
            <a:endParaRPr lang="en-US" sz="900" i="1" baseline="30000" dirty="0">
              <a:latin typeface="Times New Roman"/>
              <a:cs typeface="Times New Roman"/>
            </a:endParaRPr>
          </a:p>
        </p:txBody>
      </p:sp>
      <p:sp>
        <p:nvSpPr>
          <p:cNvPr id="3" name="Rectangle 2">
            <a:extLst>
              <a:ext uri="{FF2B5EF4-FFF2-40B4-BE49-F238E27FC236}">
                <a16:creationId xmlns:a16="http://schemas.microsoft.com/office/drawing/2014/main" id="{C615CCFA-5E5F-998A-FB33-CCA6F0B1B121}"/>
              </a:ext>
            </a:extLst>
          </p:cNvPr>
          <p:cNvSpPr/>
          <p:nvPr/>
        </p:nvSpPr>
        <p:spPr>
          <a:xfrm>
            <a:off x="2274436" y="4292450"/>
            <a:ext cx="4595129" cy="461665"/>
          </a:xfrm>
          <a:prstGeom prst="rect">
            <a:avLst/>
          </a:prstGeom>
          <a:noFill/>
          <a:ln>
            <a:noFill/>
          </a:ln>
        </p:spPr>
        <p:txBody>
          <a:bodyPr wrap="square">
            <a:spAutoFit/>
          </a:bodyPr>
          <a:lstStyle/>
          <a:p>
            <a:pPr algn="ctr"/>
            <a:r>
              <a:rPr lang="en-US" sz="2400" b="1" dirty="0">
                <a:latin typeface="Times" pitchFamily="2" charset="0"/>
                <a:cs typeface="Times New Roman" panose="02020603050405020304" pitchFamily="18" charset="0"/>
              </a:rPr>
              <a:t>https://nucleardata.berkeley.edu/</a:t>
            </a:r>
          </a:p>
        </p:txBody>
      </p:sp>
      <p:sp>
        <p:nvSpPr>
          <p:cNvPr id="7" name="TextBox 6">
            <a:extLst>
              <a:ext uri="{FF2B5EF4-FFF2-40B4-BE49-F238E27FC236}">
                <a16:creationId xmlns:a16="http://schemas.microsoft.com/office/drawing/2014/main" id="{5A2BD6F1-8766-CEF6-8B7A-95E68E4CD251}"/>
              </a:ext>
            </a:extLst>
          </p:cNvPr>
          <p:cNvSpPr txBox="1"/>
          <p:nvPr/>
        </p:nvSpPr>
        <p:spPr>
          <a:xfrm>
            <a:off x="88777" y="642205"/>
            <a:ext cx="8966446" cy="1569660"/>
          </a:xfrm>
          <a:prstGeom prst="rect">
            <a:avLst/>
          </a:prstGeom>
          <a:solidFill>
            <a:srgbClr val="FFFF00"/>
          </a:solidFill>
          <a:ln>
            <a:solidFill>
              <a:schemeClr val="tx1"/>
            </a:solidFill>
          </a:ln>
        </p:spPr>
        <p:txBody>
          <a:bodyPr wrap="square">
            <a:spAutoFit/>
          </a:bodyPr>
          <a:lstStyle/>
          <a:p>
            <a:pPr marL="0" lvl="0" indent="0" algn="ctr" rtl="0">
              <a:spcBef>
                <a:spcPts val="800"/>
              </a:spcBef>
              <a:spcAft>
                <a:spcPts val="0"/>
              </a:spcAft>
              <a:buNone/>
            </a:pPr>
            <a:r>
              <a:rPr lang="en-US" sz="2400" i="1" dirty="0">
                <a:latin typeface="Times New Roman"/>
                <a:ea typeface="Times New Roman"/>
                <a:cs typeface="Times New Roman"/>
                <a:sym typeface="Times New Roman"/>
              </a:rPr>
              <a:t>The need for improved reaction modeling for medical isotope production has led to a better understanding of angular momentum and neutron wavefunction properties at MeV energies, which in turn suggests significant changes to astrophysical nucleosynthesis modeling</a:t>
            </a:r>
          </a:p>
        </p:txBody>
      </p:sp>
    </p:spTree>
    <p:extLst>
      <p:ext uri="{BB962C8B-B14F-4D97-AF65-F5344CB8AC3E}">
        <p14:creationId xmlns:p14="http://schemas.microsoft.com/office/powerpoint/2010/main" val="11075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377C-93CD-254A-A9CE-D730CC371DB2}"/>
              </a:ext>
            </a:extLst>
          </p:cNvPr>
          <p:cNvSpPr>
            <a:spLocks noGrp="1"/>
          </p:cNvSpPr>
          <p:nvPr>
            <p:ph type="title"/>
          </p:nvPr>
        </p:nvSpPr>
        <p:spPr/>
        <p:txBody>
          <a:bodyPr/>
          <a:lstStyle/>
          <a:p>
            <a:r>
              <a:rPr lang="en-US" baseline="30000" dirty="0">
                <a:latin typeface="Times New Roman" panose="02020603050405020304" pitchFamily="18" charset="0"/>
                <a:cs typeface="Times New Roman" panose="02020603050405020304" pitchFamily="18" charset="0"/>
              </a:rPr>
              <a:t>75</a:t>
            </a:r>
            <a:r>
              <a:rPr lang="en-US" dirty="0">
                <a:latin typeface="Times New Roman" panose="02020603050405020304" pitchFamily="18" charset="0"/>
                <a:cs typeface="Times New Roman" panose="02020603050405020304" pitchFamily="18" charset="0"/>
              </a:rPr>
              <a:t>As(p,x)</a:t>
            </a:r>
            <a:r>
              <a:rPr lang="en-US" baseline="30000" dirty="0">
                <a:latin typeface="Times New Roman" panose="02020603050405020304" pitchFamily="18" charset="0"/>
                <a:cs typeface="Times New Roman" panose="02020603050405020304" pitchFamily="18" charset="0"/>
              </a:rPr>
              <a:t>72</a:t>
            </a:r>
            <a:r>
              <a:rPr lang="en-US" dirty="0">
                <a:latin typeface="Times New Roman" panose="02020603050405020304" pitchFamily="18" charset="0"/>
                <a:cs typeface="Times New Roman" panose="02020603050405020304" pitchFamily="18" charset="0"/>
              </a:rPr>
              <a:t>As, </a:t>
            </a:r>
            <a:r>
              <a:rPr lang="en-US" baseline="30000" dirty="0">
                <a:latin typeface="Times New Roman" panose="02020603050405020304" pitchFamily="18" charset="0"/>
                <a:cs typeface="Times New Roman" panose="02020603050405020304" pitchFamily="18" charset="0"/>
              </a:rPr>
              <a:t>68</a:t>
            </a:r>
            <a:r>
              <a:rPr lang="en-US" dirty="0">
                <a:latin typeface="Times New Roman" panose="02020603050405020304" pitchFamily="18" charset="0"/>
                <a:cs typeface="Times New Roman" panose="02020603050405020304" pitchFamily="18" charset="0"/>
              </a:rPr>
              <a:t>Ge – Oncological Motivation</a:t>
            </a:r>
          </a:p>
        </p:txBody>
      </p:sp>
      <p:sp>
        <p:nvSpPr>
          <p:cNvPr id="3" name="Content Placeholder 2">
            <a:extLst>
              <a:ext uri="{FF2B5EF4-FFF2-40B4-BE49-F238E27FC236}">
                <a16:creationId xmlns:a16="http://schemas.microsoft.com/office/drawing/2014/main" id="{8493628B-660A-C84B-9A7D-B266FFFA6F46}"/>
              </a:ext>
            </a:extLst>
          </p:cNvPr>
          <p:cNvSpPr>
            <a:spLocks noGrp="1"/>
          </p:cNvSpPr>
          <p:nvPr>
            <p:ph idx="1"/>
          </p:nvPr>
        </p:nvSpPr>
        <p:spPr>
          <a:xfrm>
            <a:off x="0" y="634044"/>
            <a:ext cx="5034098" cy="1453548"/>
          </a:xfrm>
        </p:spPr>
        <p:txBody>
          <a:bodyPr>
            <a:normAutofit/>
          </a:bodyPr>
          <a:lstStyle/>
          <a:p>
            <a:pPr marL="347663" indent="-339725">
              <a:buFont typeface="Arial" panose="020B0604020202020204" pitchFamily="34" charset="0"/>
              <a:buChar char="•"/>
            </a:pPr>
            <a:r>
              <a:rPr lang="en-CA" sz="2000" dirty="0">
                <a:latin typeface="Times New Roman" panose="02020603050405020304" pitchFamily="18" charset="0"/>
                <a:cs typeface="Times New Roman" panose="02020603050405020304" pitchFamily="18" charset="0"/>
              </a:rPr>
              <a:t>Short-lived </a:t>
            </a:r>
            <a:r>
              <a:rPr lang="en-CA" sz="2000" baseline="30000" dirty="0">
                <a:latin typeface="Times New Roman" panose="02020603050405020304" pitchFamily="18" charset="0"/>
                <a:cs typeface="Times New Roman" panose="02020603050405020304" pitchFamily="18" charset="0"/>
              </a:rPr>
              <a:t>72</a:t>
            </a:r>
            <a:r>
              <a:rPr lang="en-CA" sz="2000" dirty="0">
                <a:latin typeface="Times New Roman" panose="02020603050405020304" pitchFamily="18" charset="0"/>
                <a:cs typeface="Times New Roman" panose="02020603050405020304" pitchFamily="18" charset="0"/>
              </a:rPr>
              <a:t>As can be “milked” from with long-lived </a:t>
            </a:r>
            <a:r>
              <a:rPr lang="en-CA" sz="2000" baseline="30000" dirty="0">
                <a:latin typeface="Times New Roman" panose="02020603050405020304" pitchFamily="18" charset="0"/>
                <a:cs typeface="Times New Roman" panose="02020603050405020304" pitchFamily="18" charset="0"/>
              </a:rPr>
              <a:t>72</a:t>
            </a:r>
            <a:r>
              <a:rPr lang="en-CA" sz="2000" dirty="0">
                <a:latin typeface="Times New Roman" panose="02020603050405020304" pitchFamily="18" charset="0"/>
                <a:cs typeface="Times New Roman" panose="02020603050405020304" pitchFamily="18" charset="0"/>
              </a:rPr>
              <a:t>Se for PET imaging </a:t>
            </a:r>
          </a:p>
          <a:p>
            <a:pPr marL="804863" lvl="1" indent="-339725">
              <a:buFont typeface="Arial" panose="020B0604020202020204" pitchFamily="34" charset="0"/>
              <a:buChar char="•"/>
            </a:pPr>
            <a:r>
              <a:rPr lang="en-CA" sz="2000" baseline="30000" dirty="0">
                <a:latin typeface="Times New Roman" panose="02020603050405020304" pitchFamily="18" charset="0"/>
                <a:cs typeface="Times New Roman" panose="02020603050405020304" pitchFamily="18" charset="0"/>
              </a:rPr>
              <a:t>72</a:t>
            </a:r>
            <a:r>
              <a:rPr lang="en-CA" sz="2000" dirty="0">
                <a:latin typeface="Times New Roman" panose="02020603050405020304" pitchFamily="18" charset="0"/>
                <a:cs typeface="Times New Roman" panose="02020603050405020304" pitchFamily="18" charset="0"/>
              </a:rPr>
              <a:t>As (PET)/</a:t>
            </a:r>
            <a:r>
              <a:rPr lang="en-CA" sz="2000" baseline="30000" dirty="0">
                <a:latin typeface="Times New Roman" panose="02020603050405020304" pitchFamily="18" charset="0"/>
                <a:cs typeface="Times New Roman" panose="02020603050405020304" pitchFamily="18" charset="0"/>
              </a:rPr>
              <a:t> 77</a:t>
            </a:r>
            <a:r>
              <a:rPr lang="en-CA" sz="2000" dirty="0">
                <a:latin typeface="Times New Roman" panose="02020603050405020304" pitchFamily="18" charset="0"/>
                <a:cs typeface="Times New Roman" panose="02020603050405020304" pitchFamily="18" charset="0"/>
              </a:rPr>
              <a:t>As (therapeutic) form a “theranostic pair”</a:t>
            </a:r>
          </a:p>
          <a:p>
            <a:pPr marL="347663" indent="-339725">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5A401E7-D095-484D-BA06-D1CE4425FDA9}"/>
              </a:ext>
            </a:extLst>
          </p:cNvPr>
          <p:cNvSpPr>
            <a:spLocks noGrp="1"/>
          </p:cNvSpPr>
          <p:nvPr>
            <p:ph type="ftr" sz="quarter" idx="11"/>
          </p:nvPr>
        </p:nvSpPr>
        <p:spPr>
          <a:xfrm>
            <a:off x="3762375" y="6356350"/>
            <a:ext cx="4667250" cy="365125"/>
          </a:xfrm>
          <a:prstGeom prst="rect">
            <a:avLst/>
          </a:prstGeom>
        </p:spPr>
        <p:txBody>
          <a:bodyPr vert="horz" lIns="91440" tIns="45720" rIns="91440" bIns="45720" rtlCol="0" anchor="ctr"/>
          <a:lstStyle>
            <a:defPPr>
              <a:defRPr lang="en-US"/>
            </a:defPPr>
            <a:lvl1pPr marL="0" algn="ctr" defTabSz="914400" rtl="0" eaLnBrk="1" latinLnBrk="0" hangingPunct="1">
              <a:defRPr lang="en-CA" sz="1200" b="1" i="0" u="none" strike="noStrike" kern="1200" smtClean="0">
                <a:solidFill>
                  <a:schemeClr val="bg1"/>
                </a:solidFill>
                <a:effectLst/>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Detector Models, Atomic Data and Stopping Powers – WANDA 2020</a:t>
            </a:r>
            <a:endParaRPr lang="en-CA" dirty="0"/>
          </a:p>
        </p:txBody>
      </p:sp>
      <p:sp>
        <p:nvSpPr>
          <p:cNvPr id="5" name="Slide Number Placeholder 4">
            <a:extLst>
              <a:ext uri="{FF2B5EF4-FFF2-40B4-BE49-F238E27FC236}">
                <a16:creationId xmlns:a16="http://schemas.microsoft.com/office/drawing/2014/main" id="{0BF779D7-3A54-834E-8A48-DAA3944110C3}"/>
              </a:ext>
            </a:extLst>
          </p:cNvPr>
          <p:cNvSpPr>
            <a:spLocks noGrp="1"/>
          </p:cNvSpPr>
          <p:nvPr>
            <p:ph type="sldNum" sz="quarter" idx="12"/>
          </p:nvPr>
        </p:nvSpPr>
        <p:spPr>
          <a:xfrm>
            <a:off x="9296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AC382-4EBE-AA44-A583-A4478973BA78}" type="slidenum">
              <a:rPr lang="en-US" smtClean="0"/>
              <a:pPr/>
              <a:t>2</a:t>
            </a:fld>
            <a:endParaRPr lang="en-US" dirty="0"/>
          </a:p>
        </p:txBody>
      </p:sp>
      <p:sp>
        <p:nvSpPr>
          <p:cNvPr id="16" name="Rectangle 15">
            <a:extLst>
              <a:ext uri="{FF2B5EF4-FFF2-40B4-BE49-F238E27FC236}">
                <a16:creationId xmlns:a16="http://schemas.microsoft.com/office/drawing/2014/main" id="{7C9674DA-AC84-F145-996E-E5EEBC191594}"/>
              </a:ext>
            </a:extLst>
          </p:cNvPr>
          <p:cNvSpPr/>
          <p:nvPr/>
        </p:nvSpPr>
        <p:spPr>
          <a:xfrm>
            <a:off x="457200" y="4269456"/>
            <a:ext cx="8229600" cy="461665"/>
          </a:xfrm>
          <a:prstGeom prst="rect">
            <a:avLst/>
          </a:prstGeom>
          <a:solidFill>
            <a:srgbClr val="FFFF00"/>
          </a:solidFill>
          <a:ln>
            <a:solidFill>
              <a:schemeClr val="tx1"/>
            </a:solidFill>
          </a:ln>
        </p:spPr>
        <p:txBody>
          <a:bodyPr wrap="square" anchor="ctr">
            <a:spAutoFit/>
          </a:bodyPr>
          <a:lstStyle/>
          <a:p>
            <a:pPr algn="ctr"/>
            <a:r>
              <a:rPr lang="en-US" sz="2400" b="1" i="1" dirty="0">
                <a:latin typeface="Times New Roman" panose="02020603050405020304" pitchFamily="18" charset="0"/>
                <a:cs typeface="Times New Roman" panose="02020603050405020304" pitchFamily="18" charset="0"/>
              </a:rPr>
              <a:t>What are the cross sections for producing these radioisotopes?</a:t>
            </a:r>
          </a:p>
        </p:txBody>
      </p:sp>
      <p:sp>
        <p:nvSpPr>
          <p:cNvPr id="6" name="TextBox 5">
            <a:extLst>
              <a:ext uri="{FF2B5EF4-FFF2-40B4-BE49-F238E27FC236}">
                <a16:creationId xmlns:a16="http://schemas.microsoft.com/office/drawing/2014/main" id="{0EAAA9EE-11E5-FE49-814F-9D2BB0E5692D}"/>
              </a:ext>
            </a:extLst>
          </p:cNvPr>
          <p:cNvSpPr txBox="1"/>
          <p:nvPr/>
        </p:nvSpPr>
        <p:spPr>
          <a:xfrm>
            <a:off x="2585537" y="4866501"/>
            <a:ext cx="6091732" cy="276999"/>
          </a:xfrm>
          <a:prstGeom prst="rect">
            <a:avLst/>
          </a:prstGeom>
          <a:noFill/>
        </p:spPr>
        <p:txBody>
          <a:bodyPr wrap="none" rtlCol="0">
            <a:spAutoFit/>
          </a:bodyPr>
          <a:lstStyle/>
          <a:p>
            <a:r>
              <a:rPr lang="en-CA" sz="600" dirty="0">
                <a:solidFill>
                  <a:schemeClr val="bg1"/>
                </a:solidFill>
                <a:latin typeface="Times" pitchFamily="2" charset="0"/>
              </a:rPr>
              <a:t>F.T. Tarkanyi et al. Recommended nuclear data for medical radioisotope production : diagnostic positron emitters. Journal of Radio-analytical and Nuclear Chemistry, 319(2):533–666, 2019</a:t>
            </a:r>
          </a:p>
          <a:p>
            <a:r>
              <a:rPr lang="en-CA" sz="600" dirty="0">
                <a:solidFill>
                  <a:schemeClr val="bg1"/>
                </a:solidFill>
                <a:latin typeface="Times" pitchFamily="2" charset="0"/>
              </a:rPr>
              <a:t>C. Kratochwil, F. Bruchertseifer and H. Rathke et al. (2018). Target alpha-therapy of metastatic castration-resistant prostate caner with 225Ac-PSMA-617. Journal of Nuc Med, 59(5):795-802. </a:t>
            </a:r>
          </a:p>
        </p:txBody>
      </p:sp>
      <p:grpSp>
        <p:nvGrpSpPr>
          <p:cNvPr id="7" name="Group 6">
            <a:extLst>
              <a:ext uri="{FF2B5EF4-FFF2-40B4-BE49-F238E27FC236}">
                <a16:creationId xmlns:a16="http://schemas.microsoft.com/office/drawing/2014/main" id="{DE850843-AE18-E70C-CA49-ABFD156CF710}"/>
              </a:ext>
            </a:extLst>
          </p:cNvPr>
          <p:cNvGrpSpPr/>
          <p:nvPr/>
        </p:nvGrpSpPr>
        <p:grpSpPr>
          <a:xfrm>
            <a:off x="4085742" y="2041595"/>
            <a:ext cx="4751381" cy="2199543"/>
            <a:chOff x="4181517" y="596923"/>
            <a:chExt cx="4962483" cy="2297268"/>
          </a:xfrm>
        </p:grpSpPr>
        <p:grpSp>
          <p:nvGrpSpPr>
            <p:cNvPr id="8" name="Group 7">
              <a:extLst>
                <a:ext uri="{FF2B5EF4-FFF2-40B4-BE49-F238E27FC236}">
                  <a16:creationId xmlns:a16="http://schemas.microsoft.com/office/drawing/2014/main" id="{D72008BD-453C-A951-DF9B-2460A03B22C1}"/>
                </a:ext>
              </a:extLst>
            </p:cNvPr>
            <p:cNvGrpSpPr/>
            <p:nvPr/>
          </p:nvGrpSpPr>
          <p:grpSpPr>
            <a:xfrm>
              <a:off x="5780415" y="596923"/>
              <a:ext cx="3363585" cy="2297268"/>
              <a:chOff x="5026011" y="979069"/>
              <a:chExt cx="4484780" cy="3063023"/>
            </a:xfrm>
          </p:grpSpPr>
          <p:pic>
            <p:nvPicPr>
              <p:cNvPr id="10" name="Picture 9" descr="A close up of a logo&#10;&#10;Description automatically generated">
                <a:extLst>
                  <a:ext uri="{FF2B5EF4-FFF2-40B4-BE49-F238E27FC236}">
                    <a16:creationId xmlns:a16="http://schemas.microsoft.com/office/drawing/2014/main" id="{D6674FE6-2990-4C88-31AC-EB2907E183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26011" y="979069"/>
                <a:ext cx="4467467" cy="2812848"/>
              </a:xfrm>
              <a:prstGeom prst="rect">
                <a:avLst/>
              </a:prstGeom>
            </p:spPr>
          </p:pic>
          <p:sp>
            <p:nvSpPr>
              <p:cNvPr id="15" name="Rectangle 14">
                <a:extLst>
                  <a:ext uri="{FF2B5EF4-FFF2-40B4-BE49-F238E27FC236}">
                    <a16:creationId xmlns:a16="http://schemas.microsoft.com/office/drawing/2014/main" id="{5A8B09F1-AB71-11A4-2267-258274A6EEA2}"/>
                  </a:ext>
                </a:extLst>
              </p:cNvPr>
              <p:cNvSpPr/>
              <p:nvPr/>
            </p:nvSpPr>
            <p:spPr>
              <a:xfrm>
                <a:off x="5113664" y="3734316"/>
                <a:ext cx="4397127" cy="307776"/>
              </a:xfrm>
              <a:prstGeom prst="rect">
                <a:avLst/>
              </a:prstGeom>
            </p:spPr>
            <p:txBody>
              <a:bodyPr wrap="square">
                <a:spAutoFit/>
              </a:bodyPr>
              <a:lstStyle/>
              <a:p>
                <a:pPr algn="ctr"/>
                <a:r>
                  <a:rPr lang="en-US" sz="800" dirty="0">
                    <a:latin typeface="Times New Roman" panose="02020603050405020304" pitchFamily="18" charset="0"/>
                    <a:cs typeface="Times New Roman" panose="02020603050405020304" pitchFamily="18" charset="0"/>
                  </a:rPr>
                  <a:t>Müller, Cristina </a:t>
                </a:r>
                <a:r>
                  <a:rPr lang="en-US" sz="800" i="1" dirty="0">
                    <a:latin typeface="Times New Roman" panose="02020603050405020304" pitchFamily="18" charset="0"/>
                    <a:cs typeface="Times New Roman" panose="02020603050405020304" pitchFamily="18" charset="0"/>
                  </a:rPr>
                  <a:t>et al., </a:t>
                </a:r>
                <a:r>
                  <a:rPr lang="en-US" sz="800" dirty="0">
                    <a:latin typeface="Times New Roman" panose="02020603050405020304" pitchFamily="18" charset="0"/>
                    <a:cs typeface="Times New Roman" panose="02020603050405020304" pitchFamily="18" charset="0"/>
                    <a:hlinkClick r:id="rId4"/>
                  </a:rPr>
                  <a:t>J. of Nuclear Medicine. 58. 91S-96S (2017)</a:t>
                </a:r>
                <a:endParaRPr lang="en-US" sz="800" dirty="0">
                  <a:latin typeface="Times New Roman" panose="02020603050405020304" pitchFamily="18" charset="0"/>
                  <a:cs typeface="Times New Roman" panose="02020603050405020304" pitchFamily="18" charset="0"/>
                </a:endParaRPr>
              </a:p>
            </p:txBody>
          </p:sp>
        </p:grpSp>
        <p:sp>
          <p:nvSpPr>
            <p:cNvPr id="9" name="Right Arrow 8">
              <a:extLst>
                <a:ext uri="{FF2B5EF4-FFF2-40B4-BE49-F238E27FC236}">
                  <a16:creationId xmlns:a16="http://schemas.microsoft.com/office/drawing/2014/main" id="{70BC7164-886C-0B4A-F8DD-9FD07E68F76D}"/>
                </a:ext>
              </a:extLst>
            </p:cNvPr>
            <p:cNvSpPr/>
            <p:nvPr/>
          </p:nvSpPr>
          <p:spPr>
            <a:xfrm>
              <a:off x="4181517" y="2236025"/>
              <a:ext cx="1175284" cy="3551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96F8D24A-BFA1-EA6A-47DA-6BC09B0D0EDF}"/>
              </a:ext>
            </a:extLst>
          </p:cNvPr>
          <p:cNvGrpSpPr/>
          <p:nvPr/>
        </p:nvGrpSpPr>
        <p:grpSpPr>
          <a:xfrm>
            <a:off x="4937697" y="703551"/>
            <a:ext cx="1892475" cy="1253196"/>
            <a:chOff x="4937697" y="703551"/>
            <a:chExt cx="1892475" cy="1253196"/>
          </a:xfrm>
        </p:grpSpPr>
        <p:sp>
          <p:nvSpPr>
            <p:cNvPr id="12" name="Rectangle 11">
              <a:extLst>
                <a:ext uri="{FF2B5EF4-FFF2-40B4-BE49-F238E27FC236}">
                  <a16:creationId xmlns:a16="http://schemas.microsoft.com/office/drawing/2014/main" id="{1E6E43D4-FB5A-C64C-A541-8AB12E5E3040}"/>
                </a:ext>
              </a:extLst>
            </p:cNvPr>
            <p:cNvSpPr>
              <a:spLocks noChangeAspect="1"/>
            </p:cNvSpPr>
            <p:nvPr/>
          </p:nvSpPr>
          <p:spPr>
            <a:xfrm>
              <a:off x="4937697" y="703551"/>
              <a:ext cx="824747" cy="824747"/>
            </a:xfrm>
            <a:prstGeom prst="rect">
              <a:avLst/>
            </a:prstGeom>
            <a:solidFill>
              <a:srgbClr val="0070C0">
                <a:alpha val="50000"/>
              </a:srgbClr>
            </a:solidFill>
            <a:ln w="571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baseline="30000" dirty="0">
                  <a:solidFill>
                    <a:schemeClr val="tx1"/>
                  </a:solidFill>
                  <a:latin typeface="Times" pitchFamily="2" charset="0"/>
                </a:rPr>
                <a:t>72</a:t>
              </a:r>
              <a:r>
                <a:rPr lang="en-US" b="1" dirty="0">
                  <a:solidFill>
                    <a:schemeClr val="tx1"/>
                  </a:solidFill>
                  <a:latin typeface="Times" pitchFamily="2" charset="0"/>
                </a:rPr>
                <a:t>Se</a:t>
              </a:r>
            </a:p>
            <a:p>
              <a:pPr algn="ctr"/>
              <a:endParaRPr lang="en-US" b="1" dirty="0">
                <a:solidFill>
                  <a:schemeClr val="tx1"/>
                </a:solidFill>
                <a:latin typeface="Times" pitchFamily="2" charset="0"/>
              </a:endParaRPr>
            </a:p>
            <a:p>
              <a:pPr algn="ctr"/>
              <a:r>
                <a:rPr lang="en-CA" b="1" dirty="0">
                  <a:solidFill>
                    <a:schemeClr val="tx1"/>
                  </a:solidFill>
                  <a:latin typeface="Times" pitchFamily="2" charset="0"/>
                </a:rPr>
                <a:t>8.4 d</a:t>
              </a:r>
            </a:p>
          </p:txBody>
        </p:sp>
        <p:sp>
          <p:nvSpPr>
            <p:cNvPr id="17" name="Rectangle 16">
              <a:extLst>
                <a:ext uri="{FF2B5EF4-FFF2-40B4-BE49-F238E27FC236}">
                  <a16:creationId xmlns:a16="http://schemas.microsoft.com/office/drawing/2014/main" id="{82C5BD8F-0115-1AEC-40B2-EC37390F78D0}"/>
                </a:ext>
              </a:extLst>
            </p:cNvPr>
            <p:cNvSpPr>
              <a:spLocks noChangeAspect="1"/>
            </p:cNvSpPr>
            <p:nvPr/>
          </p:nvSpPr>
          <p:spPr>
            <a:xfrm>
              <a:off x="6003485" y="1130060"/>
              <a:ext cx="826687" cy="826687"/>
            </a:xfrm>
            <a:prstGeom prst="rect">
              <a:avLst/>
            </a:prstGeom>
            <a:solidFill>
              <a:srgbClr val="0070C0">
                <a:alpha val="50000"/>
              </a:srgbClr>
            </a:solidFill>
            <a:ln w="571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baseline="30000" dirty="0">
                  <a:solidFill>
                    <a:schemeClr val="tx1"/>
                  </a:solidFill>
                  <a:latin typeface="Times" pitchFamily="2" charset="0"/>
                </a:rPr>
                <a:t>72</a:t>
              </a:r>
              <a:r>
                <a:rPr lang="en-US" b="1" dirty="0">
                  <a:solidFill>
                    <a:schemeClr val="tx1"/>
                  </a:solidFill>
                  <a:latin typeface="Times" pitchFamily="2" charset="0"/>
                </a:rPr>
                <a:t>As</a:t>
              </a:r>
            </a:p>
            <a:p>
              <a:pPr algn="ctr"/>
              <a:r>
                <a:rPr lang="en-CA" b="1" dirty="0">
                  <a:solidFill>
                    <a:schemeClr val="tx1"/>
                  </a:solidFill>
                  <a:latin typeface="Times" pitchFamily="2" charset="0"/>
                </a:rPr>
                <a:t>26.0 h</a:t>
              </a:r>
            </a:p>
            <a:p>
              <a:pPr algn="ctr"/>
              <a:r>
                <a:rPr lang="en-CA" b="1" dirty="0">
                  <a:solidFill>
                    <a:schemeClr val="tx1"/>
                  </a:solidFill>
                  <a:latin typeface="Times" pitchFamily="2" charset="0"/>
                </a:rPr>
                <a:t>88% </a:t>
              </a:r>
              <a:r>
                <a:rPr lang="el-GR" b="1" dirty="0">
                  <a:solidFill>
                    <a:schemeClr val="tx1"/>
                  </a:solidFill>
                  <a:latin typeface="Times" pitchFamily="2" charset="0"/>
                </a:rPr>
                <a:t>β</a:t>
              </a:r>
              <a:r>
                <a:rPr lang="el-GR" b="1" baseline="30000" dirty="0">
                  <a:solidFill>
                    <a:schemeClr val="tx1"/>
                  </a:solidFill>
                  <a:latin typeface="Times" pitchFamily="2" charset="0"/>
                </a:rPr>
                <a:t>+</a:t>
              </a:r>
              <a:endParaRPr lang="en-US" b="1" dirty="0">
                <a:solidFill>
                  <a:schemeClr val="tx1"/>
                </a:solidFill>
                <a:latin typeface="Times" pitchFamily="2" charset="0"/>
              </a:endParaRPr>
            </a:p>
          </p:txBody>
        </p:sp>
        <p:sp>
          <p:nvSpPr>
            <p:cNvPr id="19" name="Bent Arrow 18">
              <a:extLst>
                <a:ext uri="{FF2B5EF4-FFF2-40B4-BE49-F238E27FC236}">
                  <a16:creationId xmlns:a16="http://schemas.microsoft.com/office/drawing/2014/main" id="{08DA4880-6A16-5525-E9CF-95FDB2336616}"/>
                </a:ext>
              </a:extLst>
            </p:cNvPr>
            <p:cNvSpPr/>
            <p:nvPr/>
          </p:nvSpPr>
          <p:spPr>
            <a:xfrm rot="5400000">
              <a:off x="6003984" y="621106"/>
              <a:ext cx="254482" cy="754812"/>
            </a:xfrm>
            <a:prstGeom prst="bentArrow">
              <a:avLst/>
            </a:prstGeom>
            <a:solidFill>
              <a:srgbClr val="8FB7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4" name="Group 23">
            <a:extLst>
              <a:ext uri="{FF2B5EF4-FFF2-40B4-BE49-F238E27FC236}">
                <a16:creationId xmlns:a16="http://schemas.microsoft.com/office/drawing/2014/main" id="{6D3955FD-C6D8-CFB6-2F8F-16F190405B69}"/>
              </a:ext>
            </a:extLst>
          </p:cNvPr>
          <p:cNvGrpSpPr/>
          <p:nvPr/>
        </p:nvGrpSpPr>
        <p:grpSpPr>
          <a:xfrm>
            <a:off x="0" y="718943"/>
            <a:ext cx="8956985" cy="3421736"/>
            <a:chOff x="0" y="718943"/>
            <a:chExt cx="8956985" cy="3421736"/>
          </a:xfrm>
        </p:grpSpPr>
        <p:sp>
          <p:nvSpPr>
            <p:cNvPr id="13" name="Rectangle 12">
              <a:extLst>
                <a:ext uri="{FF2B5EF4-FFF2-40B4-BE49-F238E27FC236}">
                  <a16:creationId xmlns:a16="http://schemas.microsoft.com/office/drawing/2014/main" id="{A5FC6997-6A1C-DA43-9DC2-A179B80D702F}"/>
                </a:ext>
              </a:extLst>
            </p:cNvPr>
            <p:cNvSpPr>
              <a:spLocks noChangeAspect="1"/>
            </p:cNvSpPr>
            <p:nvPr/>
          </p:nvSpPr>
          <p:spPr>
            <a:xfrm>
              <a:off x="8134674" y="1144512"/>
              <a:ext cx="822311" cy="822311"/>
            </a:xfrm>
            <a:prstGeom prst="rect">
              <a:avLst/>
            </a:prstGeom>
            <a:solidFill>
              <a:schemeClr val="accent6">
                <a:alpha val="50000"/>
              </a:schemeClr>
            </a:solidFill>
            <a:ln w="571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baseline="30000" dirty="0">
                  <a:solidFill>
                    <a:schemeClr val="tx1"/>
                  </a:solidFill>
                  <a:latin typeface="Times" pitchFamily="2" charset="0"/>
                </a:rPr>
                <a:t>68</a:t>
              </a:r>
              <a:r>
                <a:rPr lang="en-US" b="1" dirty="0">
                  <a:solidFill>
                    <a:schemeClr val="tx1"/>
                  </a:solidFill>
                  <a:latin typeface="Times" pitchFamily="2" charset="0"/>
                </a:rPr>
                <a:t>Ga</a:t>
              </a:r>
            </a:p>
            <a:p>
              <a:pPr algn="ctr"/>
              <a:r>
                <a:rPr lang="en-CA" b="1" dirty="0">
                  <a:solidFill>
                    <a:schemeClr val="tx1"/>
                  </a:solidFill>
                  <a:latin typeface="Times" pitchFamily="2" charset="0"/>
                </a:rPr>
                <a:t>67.7 m</a:t>
              </a:r>
            </a:p>
            <a:p>
              <a:pPr algn="ctr"/>
              <a:r>
                <a:rPr lang="en-CA" b="1" dirty="0">
                  <a:solidFill>
                    <a:schemeClr val="tx1"/>
                  </a:solidFill>
                  <a:latin typeface="Times" pitchFamily="2" charset="0"/>
                </a:rPr>
                <a:t>89% </a:t>
              </a:r>
              <a:r>
                <a:rPr lang="el-GR" b="1" dirty="0">
                  <a:solidFill>
                    <a:schemeClr val="tx1"/>
                  </a:solidFill>
                  <a:latin typeface="Times" pitchFamily="2" charset="0"/>
                </a:rPr>
                <a:t>β</a:t>
              </a:r>
              <a:r>
                <a:rPr lang="el-GR" b="1" baseline="30000" dirty="0">
                  <a:solidFill>
                    <a:schemeClr val="tx1"/>
                  </a:solidFill>
                  <a:latin typeface="Times" pitchFamily="2" charset="0"/>
                </a:rPr>
                <a:t>+</a:t>
              </a:r>
              <a:endParaRPr lang="en-US" b="1" dirty="0">
                <a:solidFill>
                  <a:schemeClr val="tx1"/>
                </a:solidFill>
                <a:latin typeface="Times" pitchFamily="2" charset="0"/>
              </a:endParaRPr>
            </a:p>
          </p:txBody>
        </p:sp>
        <p:sp>
          <p:nvSpPr>
            <p:cNvPr id="18" name="Rectangle 17">
              <a:extLst>
                <a:ext uri="{FF2B5EF4-FFF2-40B4-BE49-F238E27FC236}">
                  <a16:creationId xmlns:a16="http://schemas.microsoft.com/office/drawing/2014/main" id="{65202495-6141-88AB-DD5C-E693C192D6E3}"/>
                </a:ext>
              </a:extLst>
            </p:cNvPr>
            <p:cNvSpPr>
              <a:spLocks noChangeAspect="1"/>
            </p:cNvSpPr>
            <p:nvPr/>
          </p:nvSpPr>
          <p:spPr>
            <a:xfrm>
              <a:off x="7071213" y="718943"/>
              <a:ext cx="822419" cy="822419"/>
            </a:xfrm>
            <a:prstGeom prst="rect">
              <a:avLst/>
            </a:prstGeom>
            <a:solidFill>
              <a:schemeClr val="accent6">
                <a:alpha val="50000"/>
              </a:schemeClr>
            </a:solidFill>
            <a:ln w="571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baseline="30000" dirty="0">
                  <a:solidFill>
                    <a:schemeClr val="tx1"/>
                  </a:solidFill>
                  <a:latin typeface="Times" pitchFamily="2" charset="0"/>
                </a:rPr>
                <a:t>68</a:t>
              </a:r>
              <a:r>
                <a:rPr lang="en-US" b="1" dirty="0">
                  <a:solidFill>
                    <a:schemeClr val="tx1"/>
                  </a:solidFill>
                  <a:latin typeface="Times" pitchFamily="2" charset="0"/>
                </a:rPr>
                <a:t>Ge</a:t>
              </a:r>
            </a:p>
            <a:p>
              <a:pPr algn="ctr"/>
              <a:endParaRPr lang="en-US" b="1" dirty="0">
                <a:solidFill>
                  <a:schemeClr val="tx1"/>
                </a:solidFill>
                <a:latin typeface="Times" pitchFamily="2" charset="0"/>
              </a:endParaRPr>
            </a:p>
            <a:p>
              <a:pPr algn="ctr"/>
              <a:r>
                <a:rPr lang="en-CA" b="1" dirty="0">
                  <a:solidFill>
                    <a:schemeClr val="tx1"/>
                  </a:solidFill>
                  <a:latin typeface="Times" pitchFamily="2" charset="0"/>
                </a:rPr>
                <a:t>270.9 d</a:t>
              </a:r>
            </a:p>
          </p:txBody>
        </p:sp>
        <p:sp>
          <p:nvSpPr>
            <p:cNvPr id="21" name="Bent Arrow 20">
              <a:extLst>
                <a:ext uri="{FF2B5EF4-FFF2-40B4-BE49-F238E27FC236}">
                  <a16:creationId xmlns:a16="http://schemas.microsoft.com/office/drawing/2014/main" id="{32BCCBC2-2E48-D0FE-27D2-A5BB954F52DF}"/>
                </a:ext>
              </a:extLst>
            </p:cNvPr>
            <p:cNvSpPr/>
            <p:nvPr/>
          </p:nvSpPr>
          <p:spPr>
            <a:xfrm rot="5400000">
              <a:off x="8149086" y="626857"/>
              <a:ext cx="254482" cy="754812"/>
            </a:xfrm>
            <a:prstGeom prst="bentArrow">
              <a:avLst/>
            </a:prstGeom>
            <a:solidFill>
              <a:srgbClr val="FCCA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Content Placeholder 2">
              <a:extLst>
                <a:ext uri="{FF2B5EF4-FFF2-40B4-BE49-F238E27FC236}">
                  <a16:creationId xmlns:a16="http://schemas.microsoft.com/office/drawing/2014/main" id="{9A6861C4-E6C4-1C85-A4B1-ED3EFB5E06BB}"/>
                </a:ext>
              </a:extLst>
            </p:cNvPr>
            <p:cNvSpPr txBox="1">
              <a:spLocks/>
            </p:cNvSpPr>
            <p:nvPr/>
          </p:nvSpPr>
          <p:spPr>
            <a:xfrm>
              <a:off x="0" y="2071780"/>
              <a:ext cx="5034098" cy="2068899"/>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347663" indent="-339725">
                <a:buFont typeface="Arial" panose="020B0604020202020204" pitchFamily="34" charset="0"/>
                <a:buChar char="•"/>
              </a:pPr>
              <a:r>
                <a:rPr lang="en-CA" sz="2000" baseline="30000" dirty="0">
                  <a:latin typeface="Times New Roman" panose="02020603050405020304" pitchFamily="18" charset="0"/>
                  <a:cs typeface="Times New Roman" panose="02020603050405020304" pitchFamily="18" charset="0"/>
                </a:rPr>
                <a:t>68</a:t>
              </a:r>
              <a:r>
                <a:rPr lang="en-CA" sz="2000" dirty="0">
                  <a:latin typeface="Times New Roman" panose="02020603050405020304" pitchFamily="18" charset="0"/>
                  <a:cs typeface="Times New Roman" panose="02020603050405020304" pitchFamily="18" charset="0"/>
                </a:rPr>
                <a:t>Ga has emerged as a significant short-lived radionuclide alongside </a:t>
              </a:r>
              <a:r>
                <a:rPr lang="en-CA" sz="2000" baseline="30000" dirty="0">
                  <a:latin typeface="Times New Roman" panose="02020603050405020304" pitchFamily="18" charset="0"/>
                  <a:cs typeface="Times New Roman" panose="02020603050405020304" pitchFamily="18" charset="0"/>
                </a:rPr>
                <a:t>18</a:t>
              </a:r>
              <a:r>
                <a:rPr lang="en-CA" sz="2000" dirty="0">
                  <a:latin typeface="Times New Roman" panose="02020603050405020304" pitchFamily="18" charset="0"/>
                  <a:cs typeface="Times New Roman" panose="02020603050405020304" pitchFamily="18" charset="0"/>
                </a:rPr>
                <a:t>F for PET.</a:t>
              </a:r>
            </a:p>
            <a:p>
              <a:pPr marL="347663" indent="-339725">
                <a:buFont typeface="Arial" panose="020B0604020202020204" pitchFamily="34" charset="0"/>
                <a:buChar char="•"/>
              </a:pPr>
              <a:r>
                <a:rPr lang="en-CA" sz="2000" dirty="0">
                  <a:latin typeface="Times New Roman" panose="02020603050405020304" pitchFamily="18" charset="0"/>
                  <a:cs typeface="Times New Roman" panose="02020603050405020304" pitchFamily="18" charset="0"/>
                </a:rPr>
                <a:t>It can be “milked” from longer-lived </a:t>
              </a:r>
              <a:r>
                <a:rPr lang="en-CA" sz="2000" baseline="30000" dirty="0">
                  <a:latin typeface="Times New Roman" panose="02020603050405020304" pitchFamily="18" charset="0"/>
                  <a:cs typeface="Times New Roman" panose="02020603050405020304" pitchFamily="18" charset="0"/>
                </a:rPr>
                <a:t>68</a:t>
              </a:r>
              <a:r>
                <a:rPr lang="en-CA" sz="2000" dirty="0">
                  <a:latin typeface="Times New Roman" panose="02020603050405020304" pitchFamily="18" charset="0"/>
                  <a:cs typeface="Times New Roman" panose="02020603050405020304" pitchFamily="18" charset="0"/>
                </a:rPr>
                <a:t>Ge</a:t>
              </a:r>
            </a:p>
            <a:p>
              <a:pPr marL="804863" lvl="1" indent="-339725">
                <a:buFont typeface="Arial" panose="020B0604020202020204" pitchFamily="34" charset="0"/>
                <a:buChar char="•"/>
              </a:pPr>
              <a:r>
                <a:rPr lang="en-CA" sz="2000" baseline="30000" dirty="0">
                  <a:latin typeface="Times New Roman" panose="02020603050405020304" pitchFamily="18" charset="0"/>
                  <a:cs typeface="Times New Roman" panose="02020603050405020304" pitchFamily="18" charset="0"/>
                </a:rPr>
                <a:t>68</a:t>
              </a:r>
              <a:r>
                <a:rPr lang="en-CA" sz="2000" dirty="0">
                  <a:latin typeface="Times New Roman" panose="02020603050405020304" pitchFamily="18" charset="0"/>
                  <a:cs typeface="Times New Roman" panose="02020603050405020304" pitchFamily="18" charset="0"/>
                </a:rPr>
                <a:t>Ga is compatible with the PSMA targeting ligand for improved diagnosis of prostate cancer using </a:t>
              </a:r>
              <a:r>
                <a:rPr lang="en-CA" sz="2000" baseline="30000" dirty="0">
                  <a:latin typeface="Times New Roman" panose="02020603050405020304" pitchFamily="18" charset="0"/>
                  <a:cs typeface="Times New Roman" panose="02020603050405020304" pitchFamily="18" charset="0"/>
                </a:rPr>
                <a:t>225</a:t>
              </a:r>
              <a:r>
                <a:rPr lang="en-CA" sz="2000" dirty="0">
                  <a:latin typeface="Times New Roman" panose="02020603050405020304" pitchFamily="18" charset="0"/>
                  <a:cs typeface="Times New Roman" panose="02020603050405020304" pitchFamily="18" charset="0"/>
                </a:rPr>
                <a:t>Ac </a:t>
              </a:r>
            </a:p>
            <a:p>
              <a:pPr marL="347663" indent="-339725">
                <a:buFont typeface="Arial" panose="020B0604020202020204" pitchFamily="34" charset="0"/>
                <a:buChar char="•"/>
              </a:pPr>
              <a:endParaRPr lang="en-CA" sz="2000" dirty="0">
                <a:latin typeface="Times New Roman" panose="02020603050405020304" pitchFamily="18" charset="0"/>
                <a:cs typeface="Times New Roman" panose="02020603050405020304" pitchFamily="18" charset="0"/>
              </a:endParaRPr>
            </a:p>
            <a:p>
              <a:pPr marL="347663" indent="-339725">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6458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04"/>
        <p:cNvGrpSpPr/>
        <p:nvPr/>
      </p:nvGrpSpPr>
      <p:grpSpPr>
        <a:xfrm>
          <a:off x="0" y="0"/>
          <a:ext cx="0" cy="0"/>
          <a:chOff x="0" y="0"/>
          <a:chExt cx="0" cy="0"/>
        </a:xfrm>
      </p:grpSpPr>
      <p:sp>
        <p:nvSpPr>
          <p:cNvPr id="305" name="Google Shape;305;p46"/>
          <p:cNvSpPr txBox="1">
            <a:spLocks noGrp="1"/>
          </p:cNvSpPr>
          <p:nvPr>
            <p:ph type="title"/>
          </p:nvPr>
        </p:nvSpPr>
        <p:spPr>
          <a:xfrm>
            <a:off x="0" y="0"/>
            <a:ext cx="9144000" cy="550334"/>
          </a:xfrm>
          <a:prstGeom prst="rect">
            <a:avLst/>
          </a:prstGeom>
        </p:spPr>
        <p:txBody>
          <a:bodyPr spcFirstLastPara="1" wrap="square" lIns="68569" tIns="68569" rIns="68569" bIns="68569" anchor="t" anchorCtr="0">
            <a:noAutofit/>
          </a:bodyPr>
          <a:lstStyle/>
          <a:p>
            <a:r>
              <a:rPr lang="en" sz="2400" dirty="0">
                <a:latin typeface="Times New Roman" panose="02020603050405020304" pitchFamily="18" charset="0"/>
                <a:cs typeface="Times New Roman" panose="02020603050405020304" pitchFamily="18" charset="0"/>
              </a:rPr>
              <a:t>How should we make </a:t>
            </a:r>
            <a:r>
              <a:rPr lang="en" sz="2400" baseline="30000" dirty="0">
                <a:latin typeface="Times New Roman" panose="02020603050405020304" pitchFamily="18" charset="0"/>
                <a:cs typeface="Times New Roman" panose="02020603050405020304" pitchFamily="18" charset="0"/>
              </a:rPr>
              <a:t>68</a:t>
            </a:r>
            <a:r>
              <a:rPr lang="en" sz="2400" dirty="0">
                <a:latin typeface="Times New Roman" panose="02020603050405020304" pitchFamily="18" charset="0"/>
                <a:cs typeface="Times New Roman" panose="02020603050405020304" pitchFamily="18" charset="0"/>
              </a:rPr>
              <a:t>Ge? Locally or regionally?</a:t>
            </a:r>
            <a:endParaRPr sz="2400" dirty="0">
              <a:latin typeface="Times New Roman" panose="02020603050405020304" pitchFamily="18" charset="0"/>
              <a:cs typeface="Times New Roman" panose="02020603050405020304" pitchFamily="18" charset="0"/>
            </a:endParaRPr>
          </a:p>
        </p:txBody>
      </p:sp>
      <p:sp>
        <p:nvSpPr>
          <p:cNvPr id="306" name="Google Shape;306;p46"/>
          <p:cNvSpPr txBox="1">
            <a:spLocks noGrp="1"/>
          </p:cNvSpPr>
          <p:nvPr>
            <p:ph type="body" idx="1"/>
          </p:nvPr>
        </p:nvSpPr>
        <p:spPr>
          <a:xfrm>
            <a:off x="1543953" y="629773"/>
            <a:ext cx="3026565" cy="550334"/>
          </a:xfrm>
          <a:prstGeom prst="rect">
            <a:avLst/>
          </a:prstGeom>
        </p:spPr>
        <p:txBody>
          <a:bodyPr spcFirstLastPara="1" wrap="square" lIns="68569" tIns="68569" rIns="68569" bIns="68569" anchor="t" anchorCtr="0">
            <a:noAutofit/>
          </a:bodyPr>
          <a:lstStyle/>
          <a:p>
            <a:pPr marL="85725" indent="0" algn="ctr">
              <a:buNone/>
            </a:pPr>
            <a:r>
              <a:rPr lang="en-US" dirty="0">
                <a:latin typeface="Times New Roman" panose="02020603050405020304" pitchFamily="18" charset="0"/>
                <a:cs typeface="Times New Roman" panose="02020603050405020304" pitchFamily="18" charset="0"/>
              </a:rPr>
              <a:t>Local (low-energy) reaction: </a:t>
            </a:r>
            <a:r>
              <a:rPr lang="en-US" baseline="30000" dirty="0">
                <a:latin typeface="Times New Roman" panose="02020603050405020304" pitchFamily="18" charset="0"/>
                <a:cs typeface="Times New Roman" panose="02020603050405020304" pitchFamily="18" charset="0"/>
              </a:rPr>
              <a:t>66</a:t>
            </a:r>
            <a:r>
              <a:rPr lang="en-US" dirty="0">
                <a:latin typeface="Times New Roman" panose="02020603050405020304" pitchFamily="18" charset="0"/>
                <a:cs typeface="Times New Roman" panose="02020603050405020304" pitchFamily="18" charset="0"/>
              </a:rPr>
              <a:t>Zn(</a:t>
            </a:r>
            <a:r>
              <a:rPr lang="en-US"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,2n)</a:t>
            </a:r>
            <a:r>
              <a:rPr lang="en-US" baseline="30000" dirty="0">
                <a:latin typeface="Times New Roman" panose="02020603050405020304" pitchFamily="18" charset="0"/>
                <a:cs typeface="Times New Roman" panose="02020603050405020304" pitchFamily="18" charset="0"/>
              </a:rPr>
              <a:t>68</a:t>
            </a:r>
            <a:r>
              <a:rPr lang="en-US" dirty="0">
                <a:latin typeface="Times New Roman" panose="02020603050405020304" pitchFamily="18" charset="0"/>
                <a:cs typeface="Times New Roman" panose="02020603050405020304" pitchFamily="18" charset="0"/>
              </a:rPr>
              <a:t>Ge</a:t>
            </a:r>
          </a:p>
          <a:p>
            <a:pPr lvl="0" algn="ctr"/>
            <a:endParaRPr 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BF6A60-D9E6-3E4E-A24D-62CDFEDCB268}"/>
              </a:ext>
            </a:extLst>
          </p:cNvPr>
          <p:cNvPicPr>
            <a:picLocks noChangeAspect="1"/>
          </p:cNvPicPr>
          <p:nvPr/>
        </p:nvPicPr>
        <p:blipFill>
          <a:blip r:embed="rId3"/>
          <a:stretch>
            <a:fillRect/>
          </a:stretch>
        </p:blipFill>
        <p:spPr>
          <a:xfrm>
            <a:off x="1459553" y="1332294"/>
            <a:ext cx="3195365" cy="2291016"/>
          </a:xfrm>
          <a:prstGeom prst="rect">
            <a:avLst/>
          </a:prstGeom>
        </p:spPr>
      </p:pic>
      <p:grpSp>
        <p:nvGrpSpPr>
          <p:cNvPr id="42" name="Group 41">
            <a:extLst>
              <a:ext uri="{FF2B5EF4-FFF2-40B4-BE49-F238E27FC236}">
                <a16:creationId xmlns:a16="http://schemas.microsoft.com/office/drawing/2014/main" id="{AD109F83-A30B-5743-ABF0-22726C13C956}"/>
              </a:ext>
            </a:extLst>
          </p:cNvPr>
          <p:cNvGrpSpPr/>
          <p:nvPr/>
        </p:nvGrpSpPr>
        <p:grpSpPr>
          <a:xfrm>
            <a:off x="4669219" y="635597"/>
            <a:ext cx="3333121" cy="2987713"/>
            <a:chOff x="4701625" y="847462"/>
            <a:chExt cx="4444161" cy="3983617"/>
          </a:xfrm>
        </p:grpSpPr>
        <p:grpSp>
          <p:nvGrpSpPr>
            <p:cNvPr id="40" name="Group 39">
              <a:extLst>
                <a:ext uri="{FF2B5EF4-FFF2-40B4-BE49-F238E27FC236}">
                  <a16:creationId xmlns:a16="http://schemas.microsoft.com/office/drawing/2014/main" id="{13DEC69F-8C50-794F-9CEC-68ED5525FEF8}"/>
                </a:ext>
              </a:extLst>
            </p:cNvPr>
            <p:cNvGrpSpPr/>
            <p:nvPr/>
          </p:nvGrpSpPr>
          <p:grpSpPr>
            <a:xfrm>
              <a:off x="4701625" y="1836784"/>
              <a:ext cx="4444161" cy="2994295"/>
              <a:chOff x="4998645" y="1876577"/>
              <a:chExt cx="3723284" cy="2508598"/>
            </a:xfrm>
          </p:grpSpPr>
          <p:pic>
            <p:nvPicPr>
              <p:cNvPr id="28" name="Picture 27" descr="A close up of a map&#10;&#10;Description automatically generated">
                <a:extLst>
                  <a:ext uri="{FF2B5EF4-FFF2-40B4-BE49-F238E27FC236}">
                    <a16:creationId xmlns:a16="http://schemas.microsoft.com/office/drawing/2014/main" id="{2BEECCC3-4E7E-0F4B-9DB6-B5DE35CC865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489"/>
              <a:stretch/>
            </p:blipFill>
            <p:spPr>
              <a:xfrm>
                <a:off x="4998645" y="1876577"/>
                <a:ext cx="3723284" cy="2508598"/>
              </a:xfrm>
              <a:prstGeom prst="rect">
                <a:avLst/>
              </a:prstGeom>
            </p:spPr>
          </p:pic>
          <p:sp>
            <p:nvSpPr>
              <p:cNvPr id="3" name="Rectangle 2">
                <a:extLst>
                  <a:ext uri="{FF2B5EF4-FFF2-40B4-BE49-F238E27FC236}">
                    <a16:creationId xmlns:a16="http://schemas.microsoft.com/office/drawing/2014/main" id="{FEDB2687-14D8-C44C-B4C8-59910A7425E2}"/>
                  </a:ext>
                </a:extLst>
              </p:cNvPr>
              <p:cNvSpPr/>
              <p:nvPr/>
            </p:nvSpPr>
            <p:spPr bwMode="auto">
              <a:xfrm>
                <a:off x="7102415" y="2886974"/>
                <a:ext cx="362310" cy="39681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sp>
            <p:nvSpPr>
              <p:cNvPr id="29" name="Rectangle 28">
                <a:extLst>
                  <a:ext uri="{FF2B5EF4-FFF2-40B4-BE49-F238E27FC236}">
                    <a16:creationId xmlns:a16="http://schemas.microsoft.com/office/drawing/2014/main" id="{D91A6E04-09E3-2B45-807E-CD211B81DA52}"/>
                  </a:ext>
                </a:extLst>
              </p:cNvPr>
              <p:cNvSpPr/>
              <p:nvPr/>
            </p:nvSpPr>
            <p:spPr bwMode="auto">
              <a:xfrm>
                <a:off x="7527985" y="1923691"/>
                <a:ext cx="1020793" cy="1360098"/>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sp>
            <p:nvSpPr>
              <p:cNvPr id="30" name="Rectangle 29">
                <a:extLst>
                  <a:ext uri="{FF2B5EF4-FFF2-40B4-BE49-F238E27FC236}">
                    <a16:creationId xmlns:a16="http://schemas.microsoft.com/office/drawing/2014/main" id="{D9213103-EBDF-EC4E-B81F-019114C1C2D1}"/>
                  </a:ext>
                </a:extLst>
              </p:cNvPr>
              <p:cNvSpPr/>
              <p:nvPr/>
            </p:nvSpPr>
            <p:spPr bwMode="auto">
              <a:xfrm rot="506981">
                <a:off x="7874120" y="3343451"/>
                <a:ext cx="93687" cy="11296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sp>
            <p:nvSpPr>
              <p:cNvPr id="31" name="Rectangle 30">
                <a:extLst>
                  <a:ext uri="{FF2B5EF4-FFF2-40B4-BE49-F238E27FC236}">
                    <a16:creationId xmlns:a16="http://schemas.microsoft.com/office/drawing/2014/main" id="{5AFB1D57-08A3-D743-A557-6BC752D426EA}"/>
                  </a:ext>
                </a:extLst>
              </p:cNvPr>
              <p:cNvSpPr/>
              <p:nvPr/>
            </p:nvSpPr>
            <p:spPr bwMode="auto">
              <a:xfrm rot="506981">
                <a:off x="7873584" y="3221132"/>
                <a:ext cx="93687" cy="10566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sp>
            <p:nvSpPr>
              <p:cNvPr id="32" name="Rectangle 31">
                <a:extLst>
                  <a:ext uri="{FF2B5EF4-FFF2-40B4-BE49-F238E27FC236}">
                    <a16:creationId xmlns:a16="http://schemas.microsoft.com/office/drawing/2014/main" id="{F2D5488E-D380-5E44-89A2-6B2F81CE3E3F}"/>
                  </a:ext>
                </a:extLst>
              </p:cNvPr>
              <p:cNvSpPr/>
              <p:nvPr/>
            </p:nvSpPr>
            <p:spPr bwMode="auto">
              <a:xfrm>
                <a:off x="7603469" y="3325068"/>
                <a:ext cx="93687" cy="11296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sp>
            <p:nvSpPr>
              <p:cNvPr id="33" name="Rectangle 32">
                <a:extLst>
                  <a:ext uri="{FF2B5EF4-FFF2-40B4-BE49-F238E27FC236}">
                    <a16:creationId xmlns:a16="http://schemas.microsoft.com/office/drawing/2014/main" id="{46295130-7502-FD43-BB78-915D14FEC2E1}"/>
                  </a:ext>
                </a:extLst>
              </p:cNvPr>
              <p:cNvSpPr/>
              <p:nvPr/>
            </p:nvSpPr>
            <p:spPr bwMode="auto">
              <a:xfrm>
                <a:off x="7618684" y="3191463"/>
                <a:ext cx="93687" cy="11296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sp>
            <p:nvSpPr>
              <p:cNvPr id="34" name="Rectangle 33">
                <a:extLst>
                  <a:ext uri="{FF2B5EF4-FFF2-40B4-BE49-F238E27FC236}">
                    <a16:creationId xmlns:a16="http://schemas.microsoft.com/office/drawing/2014/main" id="{38F497E5-7F08-3F49-9C14-6BE6EA2B0886}"/>
                  </a:ext>
                </a:extLst>
              </p:cNvPr>
              <p:cNvSpPr/>
              <p:nvPr/>
            </p:nvSpPr>
            <p:spPr bwMode="auto">
              <a:xfrm>
                <a:off x="6823703" y="3429000"/>
                <a:ext cx="93687" cy="11296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cxnSp>
            <p:nvCxnSpPr>
              <p:cNvPr id="5" name="Straight Connector 4">
                <a:extLst>
                  <a:ext uri="{FF2B5EF4-FFF2-40B4-BE49-F238E27FC236}">
                    <a16:creationId xmlns:a16="http://schemas.microsoft.com/office/drawing/2014/main" id="{A11CE050-6D70-6646-BF2B-B24DE8188D2B}"/>
                  </a:ext>
                </a:extLst>
              </p:cNvPr>
              <p:cNvCxnSpPr/>
              <p:nvPr/>
            </p:nvCxnSpPr>
            <p:spPr bwMode="auto">
              <a:xfrm flipV="1">
                <a:off x="6765925" y="3429000"/>
                <a:ext cx="151465" cy="112965"/>
              </a:xfrm>
              <a:prstGeom prst="line">
                <a:avLst/>
              </a:prstGeom>
              <a:solidFill>
                <a:schemeClr val="accent1"/>
              </a:solidFill>
              <a:ln w="9525" cap="flat" cmpd="sng" algn="ctr">
                <a:solidFill>
                  <a:srgbClr val="AF6E4F"/>
                </a:solidFill>
                <a:prstDash val="solid"/>
                <a:round/>
                <a:headEnd type="none" w="med" len="med"/>
                <a:tailEnd type="none" w="med" len="med"/>
              </a:ln>
              <a:effectLst/>
            </p:spPr>
          </p:cxnSp>
          <p:sp>
            <p:nvSpPr>
              <p:cNvPr id="35" name="Rectangle 34">
                <a:extLst>
                  <a:ext uri="{FF2B5EF4-FFF2-40B4-BE49-F238E27FC236}">
                    <a16:creationId xmlns:a16="http://schemas.microsoft.com/office/drawing/2014/main" id="{9AC0B3F9-E989-C549-A431-0AABEF1B93F9}"/>
                  </a:ext>
                </a:extLst>
              </p:cNvPr>
              <p:cNvSpPr/>
              <p:nvPr/>
            </p:nvSpPr>
            <p:spPr bwMode="auto">
              <a:xfrm>
                <a:off x="5418077" y="2343287"/>
                <a:ext cx="796602" cy="25147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cxnSp>
            <p:nvCxnSpPr>
              <p:cNvPr id="14" name="Straight Connector 13">
                <a:extLst>
                  <a:ext uri="{FF2B5EF4-FFF2-40B4-BE49-F238E27FC236}">
                    <a16:creationId xmlns:a16="http://schemas.microsoft.com/office/drawing/2014/main" id="{0E6912AB-6B33-CA45-962D-FBA62F8C249A}"/>
                  </a:ext>
                </a:extLst>
              </p:cNvPr>
              <p:cNvCxnSpPr>
                <a:cxnSpLocks/>
              </p:cNvCxnSpPr>
              <p:nvPr/>
            </p:nvCxnSpPr>
            <p:spPr bwMode="auto">
              <a:xfrm>
                <a:off x="5418077" y="2343287"/>
                <a:ext cx="733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8" name="TextBox 37">
                <a:extLst>
                  <a:ext uri="{FF2B5EF4-FFF2-40B4-BE49-F238E27FC236}">
                    <a16:creationId xmlns:a16="http://schemas.microsoft.com/office/drawing/2014/main" id="{DEF5F0E3-B503-EE41-A68B-65801C375BBF}"/>
                  </a:ext>
                </a:extLst>
              </p:cNvPr>
              <p:cNvSpPr txBox="1"/>
              <p:nvPr/>
            </p:nvSpPr>
            <p:spPr>
              <a:xfrm>
                <a:off x="6191723" y="1989438"/>
                <a:ext cx="2357054" cy="825130"/>
              </a:xfrm>
              <a:prstGeom prst="rect">
                <a:avLst/>
              </a:prstGeom>
              <a:noFill/>
            </p:spPr>
            <p:txBody>
              <a:bodyPr wrap="square" rtlCol="0">
                <a:spAutoFit/>
              </a:bodyPr>
              <a:lstStyle/>
              <a:p>
                <a:pPr algn="r"/>
                <a:r>
                  <a:rPr lang="en-US" sz="2100" i="1" dirty="0">
                    <a:latin typeface="Times New Roman" panose="02020603050405020304" pitchFamily="18" charset="0"/>
                    <a:cs typeface="Times New Roman" panose="02020603050405020304" pitchFamily="18" charset="0"/>
                  </a:rPr>
                  <a:t>Limited predictive power</a:t>
                </a:r>
              </a:p>
            </p:txBody>
          </p:sp>
        </p:grpSp>
        <p:sp>
          <p:nvSpPr>
            <p:cNvPr id="27" name="Google Shape;306;p46">
              <a:extLst>
                <a:ext uri="{FF2B5EF4-FFF2-40B4-BE49-F238E27FC236}">
                  <a16:creationId xmlns:a16="http://schemas.microsoft.com/office/drawing/2014/main" id="{800FF9C5-E380-A046-AB0A-0E40D28F6199}"/>
                </a:ext>
              </a:extLst>
            </p:cNvPr>
            <p:cNvSpPr txBox="1">
              <a:spLocks/>
            </p:cNvSpPr>
            <p:nvPr/>
          </p:nvSpPr>
          <p:spPr>
            <a:xfrm>
              <a:off x="4905993" y="847462"/>
              <a:ext cx="4035420" cy="733779"/>
            </a:xfrm>
            <a:prstGeom prst="rect">
              <a:avLst/>
            </a:prstGeom>
          </p:spPr>
          <p:txBody>
            <a:bodyPr spcFirstLastPara="1" wrap="square" lIns="68569" tIns="68569" rIns="68569" bIns="68569" anchor="t" anchorCtr="0">
              <a:noAutofit/>
            </a:bodyPr>
            <a:lstStyle>
              <a:lvl1pPr marL="457200" lvl="0" indent="-342900" algn="l" rtl="0" eaLnBrk="0" fontAlgn="base" hangingPunct="0">
                <a:spcBef>
                  <a:spcPts val="0"/>
                </a:spcBef>
                <a:spcAft>
                  <a:spcPts val="0"/>
                </a:spcAft>
                <a:buSzPts val="1800"/>
                <a:buChar char="●"/>
                <a:defRPr sz="2400">
                  <a:solidFill>
                    <a:srgbClr val="003366"/>
                  </a:solidFill>
                  <a:latin typeface="+mn-lt"/>
                  <a:ea typeface="+mn-ea"/>
                  <a:cs typeface="+mn-cs"/>
                </a:defRPr>
              </a:lvl1pPr>
              <a:lvl2pPr marL="914400" lvl="1" indent="-342900" algn="l" rtl="0" eaLnBrk="0" fontAlgn="base" hangingPunct="0">
                <a:spcBef>
                  <a:spcPts val="1600"/>
                </a:spcBef>
                <a:spcAft>
                  <a:spcPts val="0"/>
                </a:spcAft>
                <a:buSzPts val="1800"/>
                <a:buChar char="○"/>
                <a:defRPr sz="2400">
                  <a:solidFill>
                    <a:srgbClr val="003366"/>
                  </a:solidFill>
                  <a:latin typeface="+mn-lt"/>
                  <a:ea typeface="+mn-ea"/>
                  <a:cs typeface="ＭＳ Ｐゴシック"/>
                </a:defRPr>
              </a:lvl2pPr>
              <a:lvl3pPr marL="1371600" lvl="2" indent="-342900" algn="l" rtl="0" eaLnBrk="0" fontAlgn="base" hangingPunct="0">
                <a:spcBef>
                  <a:spcPts val="1600"/>
                </a:spcBef>
                <a:spcAft>
                  <a:spcPts val="0"/>
                </a:spcAft>
                <a:buSzPts val="1800"/>
                <a:buFont typeface="Lucida Grande"/>
                <a:buChar char="■"/>
                <a:defRPr sz="2400">
                  <a:solidFill>
                    <a:srgbClr val="003366"/>
                  </a:solidFill>
                  <a:latin typeface="+mn-lt"/>
                  <a:ea typeface="+mn-ea"/>
                  <a:cs typeface="ＭＳ Ｐゴシック"/>
                </a:defRPr>
              </a:lvl3pPr>
              <a:lvl4pPr marL="1828800" lvl="3" indent="-342900" algn="l" rtl="0" eaLnBrk="0" fontAlgn="base" hangingPunct="0">
                <a:spcBef>
                  <a:spcPts val="1600"/>
                </a:spcBef>
                <a:spcAft>
                  <a:spcPts val="0"/>
                </a:spcAft>
                <a:buSzPts val="1800"/>
                <a:buFont typeface="Lucida Grande"/>
                <a:buChar char="●"/>
                <a:defRPr sz="2400">
                  <a:solidFill>
                    <a:srgbClr val="003366"/>
                  </a:solidFill>
                  <a:latin typeface="+mn-lt"/>
                  <a:ea typeface="+mn-ea"/>
                  <a:cs typeface="ＭＳ Ｐゴシック"/>
                </a:defRPr>
              </a:lvl4pPr>
              <a:lvl5pPr marL="2286000" lvl="4" indent="-342900" algn="l" rtl="0" eaLnBrk="0" fontAlgn="base" hangingPunct="0">
                <a:spcBef>
                  <a:spcPts val="1600"/>
                </a:spcBef>
                <a:spcAft>
                  <a:spcPts val="0"/>
                </a:spcAft>
                <a:buSzPts val="1800"/>
                <a:buChar char="○"/>
                <a:defRPr sz="2400">
                  <a:solidFill>
                    <a:srgbClr val="003366"/>
                  </a:solidFill>
                  <a:latin typeface="+mn-lt"/>
                  <a:ea typeface="+mn-ea"/>
                  <a:cs typeface="ＭＳ Ｐゴシック"/>
                </a:defRPr>
              </a:lvl5pPr>
              <a:lvl6pPr marL="2743200" lvl="5" indent="-342900" algn="l" rtl="0" fontAlgn="base">
                <a:spcBef>
                  <a:spcPts val="1600"/>
                </a:spcBef>
                <a:spcAft>
                  <a:spcPts val="0"/>
                </a:spcAft>
                <a:buSzPts val="1800"/>
                <a:buChar char="■"/>
                <a:defRPr sz="2000">
                  <a:solidFill>
                    <a:srgbClr val="2C5993"/>
                  </a:solidFill>
                  <a:latin typeface="+mn-lt"/>
                  <a:ea typeface="+mn-ea"/>
                </a:defRPr>
              </a:lvl6pPr>
              <a:lvl7pPr marL="3200400" lvl="6" indent="-342900" algn="l" rtl="0" fontAlgn="base">
                <a:spcBef>
                  <a:spcPts val="1600"/>
                </a:spcBef>
                <a:spcAft>
                  <a:spcPts val="0"/>
                </a:spcAft>
                <a:buSzPts val="1800"/>
                <a:buChar char="●"/>
                <a:defRPr sz="2000">
                  <a:solidFill>
                    <a:srgbClr val="2C5993"/>
                  </a:solidFill>
                  <a:latin typeface="+mn-lt"/>
                  <a:ea typeface="+mn-ea"/>
                </a:defRPr>
              </a:lvl7pPr>
              <a:lvl8pPr marL="3657600" lvl="7" indent="-342900" algn="l" rtl="0" fontAlgn="base">
                <a:spcBef>
                  <a:spcPts val="1600"/>
                </a:spcBef>
                <a:spcAft>
                  <a:spcPts val="0"/>
                </a:spcAft>
                <a:buSzPts val="1800"/>
                <a:buChar char="○"/>
                <a:defRPr sz="2000">
                  <a:solidFill>
                    <a:srgbClr val="2C5993"/>
                  </a:solidFill>
                  <a:latin typeface="+mn-lt"/>
                  <a:ea typeface="+mn-ea"/>
                </a:defRPr>
              </a:lvl8pPr>
              <a:lvl9pPr marL="4114800" lvl="8" indent="-342900" algn="l" rtl="0" fontAlgn="base">
                <a:spcBef>
                  <a:spcPts val="1600"/>
                </a:spcBef>
                <a:spcAft>
                  <a:spcPts val="1600"/>
                </a:spcAft>
                <a:buSzPts val="1800"/>
                <a:buChar char="■"/>
                <a:defRPr sz="2000">
                  <a:solidFill>
                    <a:srgbClr val="2C5993"/>
                  </a:solidFill>
                  <a:latin typeface="+mn-lt"/>
                  <a:ea typeface="+mn-ea"/>
                </a:defRPr>
              </a:lvl9pPr>
            </a:lstStyle>
            <a:p>
              <a:pPr marL="85725" indent="0" algn="ctr" defTabSz="685800">
                <a:buNone/>
              </a:pPr>
              <a:r>
                <a:rPr lang="en-US" sz="1800" dirty="0">
                  <a:latin typeface="Times New Roman" panose="02020603050405020304" pitchFamily="18" charset="0"/>
                  <a:cs typeface="Times New Roman" panose="02020603050405020304" pitchFamily="18" charset="0"/>
                </a:rPr>
                <a:t>Regional (high-energy) reaction: </a:t>
              </a:r>
              <a:r>
                <a:rPr lang="en-US" sz="1800" baseline="30000" dirty="0">
                  <a:latin typeface="Times New Roman" panose="02020603050405020304" pitchFamily="18" charset="0"/>
                  <a:cs typeface="Times New Roman" panose="02020603050405020304" pitchFamily="18" charset="0"/>
                </a:rPr>
                <a:t>nat</a:t>
              </a:r>
              <a:r>
                <a:rPr lang="en-US" sz="1800" dirty="0">
                  <a:latin typeface="Times New Roman" panose="02020603050405020304" pitchFamily="18" charset="0"/>
                  <a:cs typeface="Times New Roman" panose="02020603050405020304" pitchFamily="18" charset="0"/>
                </a:rPr>
                <a:t>As(p,x)</a:t>
              </a:r>
              <a:r>
                <a:rPr lang="en-US" sz="1800" baseline="30000" dirty="0">
                  <a:latin typeface="Times New Roman" panose="02020603050405020304" pitchFamily="18" charset="0"/>
                  <a:cs typeface="Times New Roman" panose="02020603050405020304" pitchFamily="18" charset="0"/>
                </a:rPr>
                <a:t>68</a:t>
              </a:r>
              <a:r>
                <a:rPr lang="en-US" sz="1800" dirty="0">
                  <a:latin typeface="Times New Roman" panose="02020603050405020304" pitchFamily="18" charset="0"/>
                  <a:cs typeface="Times New Roman" panose="02020603050405020304" pitchFamily="18" charset="0"/>
                </a:rPr>
                <a:t>Ge</a:t>
              </a:r>
            </a:p>
            <a:p>
              <a:pPr algn="ctr" defTabSz="685800"/>
              <a:endParaRPr lang="en-US" sz="1800" dirty="0">
                <a:latin typeface="Times New Roman" panose="02020603050405020304" pitchFamily="18" charset="0"/>
                <a:cs typeface="Times New Roman" panose="02020603050405020304" pitchFamily="18" charset="0"/>
              </a:endParaRPr>
            </a:p>
          </p:txBody>
        </p:sp>
      </p:grpSp>
      <p:sp>
        <p:nvSpPr>
          <p:cNvPr id="41" name="Google Shape;306;p46">
            <a:extLst>
              <a:ext uri="{FF2B5EF4-FFF2-40B4-BE49-F238E27FC236}">
                <a16:creationId xmlns:a16="http://schemas.microsoft.com/office/drawing/2014/main" id="{C2DF988D-F6FF-954A-834A-D577E1FA1604}"/>
              </a:ext>
            </a:extLst>
          </p:cNvPr>
          <p:cNvSpPr txBox="1">
            <a:spLocks/>
          </p:cNvSpPr>
          <p:nvPr/>
        </p:nvSpPr>
        <p:spPr>
          <a:xfrm>
            <a:off x="2193298" y="3983794"/>
            <a:ext cx="4882219" cy="550334"/>
          </a:xfrm>
          <a:prstGeom prst="rect">
            <a:avLst/>
          </a:prstGeom>
          <a:solidFill>
            <a:srgbClr val="FFFF00"/>
          </a:solidFill>
          <a:ln>
            <a:solidFill>
              <a:srgbClr val="1F497D"/>
            </a:solidFill>
          </a:ln>
        </p:spPr>
        <p:txBody>
          <a:bodyPr spcFirstLastPara="1" wrap="square" lIns="68569" tIns="68569" rIns="68569" bIns="68569" anchor="t" anchorCtr="0">
            <a:noAutofit/>
          </a:bodyPr>
          <a:lstStyle>
            <a:lvl1pPr marL="457200" lvl="0" indent="-342900" algn="l" rtl="0" eaLnBrk="0" fontAlgn="base" hangingPunct="0">
              <a:spcBef>
                <a:spcPts val="0"/>
              </a:spcBef>
              <a:spcAft>
                <a:spcPts val="0"/>
              </a:spcAft>
              <a:buSzPts val="1800"/>
              <a:buChar char="●"/>
              <a:defRPr sz="2400">
                <a:solidFill>
                  <a:srgbClr val="003366"/>
                </a:solidFill>
                <a:latin typeface="+mn-lt"/>
                <a:ea typeface="+mn-ea"/>
                <a:cs typeface="+mn-cs"/>
              </a:defRPr>
            </a:lvl1pPr>
            <a:lvl2pPr marL="914400" lvl="1" indent="-342900" algn="l" rtl="0" eaLnBrk="0" fontAlgn="base" hangingPunct="0">
              <a:spcBef>
                <a:spcPts val="1600"/>
              </a:spcBef>
              <a:spcAft>
                <a:spcPts val="0"/>
              </a:spcAft>
              <a:buSzPts val="1800"/>
              <a:buChar char="○"/>
              <a:defRPr sz="2400">
                <a:solidFill>
                  <a:srgbClr val="003366"/>
                </a:solidFill>
                <a:latin typeface="+mn-lt"/>
                <a:ea typeface="+mn-ea"/>
                <a:cs typeface="ＭＳ Ｐゴシック"/>
              </a:defRPr>
            </a:lvl2pPr>
            <a:lvl3pPr marL="1371600" lvl="2" indent="-342900" algn="l" rtl="0" eaLnBrk="0" fontAlgn="base" hangingPunct="0">
              <a:spcBef>
                <a:spcPts val="1600"/>
              </a:spcBef>
              <a:spcAft>
                <a:spcPts val="0"/>
              </a:spcAft>
              <a:buSzPts val="1800"/>
              <a:buFont typeface="Lucida Grande"/>
              <a:buChar char="■"/>
              <a:defRPr sz="2400">
                <a:solidFill>
                  <a:srgbClr val="003366"/>
                </a:solidFill>
                <a:latin typeface="+mn-lt"/>
                <a:ea typeface="+mn-ea"/>
                <a:cs typeface="ＭＳ Ｐゴシック"/>
              </a:defRPr>
            </a:lvl3pPr>
            <a:lvl4pPr marL="1828800" lvl="3" indent="-342900" algn="l" rtl="0" eaLnBrk="0" fontAlgn="base" hangingPunct="0">
              <a:spcBef>
                <a:spcPts val="1600"/>
              </a:spcBef>
              <a:spcAft>
                <a:spcPts val="0"/>
              </a:spcAft>
              <a:buSzPts val="1800"/>
              <a:buFont typeface="Lucida Grande"/>
              <a:buChar char="●"/>
              <a:defRPr sz="2400">
                <a:solidFill>
                  <a:srgbClr val="003366"/>
                </a:solidFill>
                <a:latin typeface="+mn-lt"/>
                <a:ea typeface="+mn-ea"/>
                <a:cs typeface="ＭＳ Ｐゴシック"/>
              </a:defRPr>
            </a:lvl4pPr>
            <a:lvl5pPr marL="2286000" lvl="4" indent="-342900" algn="l" rtl="0" eaLnBrk="0" fontAlgn="base" hangingPunct="0">
              <a:spcBef>
                <a:spcPts val="1600"/>
              </a:spcBef>
              <a:spcAft>
                <a:spcPts val="0"/>
              </a:spcAft>
              <a:buSzPts val="1800"/>
              <a:buChar char="○"/>
              <a:defRPr sz="2400">
                <a:solidFill>
                  <a:srgbClr val="003366"/>
                </a:solidFill>
                <a:latin typeface="+mn-lt"/>
                <a:ea typeface="+mn-ea"/>
                <a:cs typeface="ＭＳ Ｐゴシック"/>
              </a:defRPr>
            </a:lvl5pPr>
            <a:lvl6pPr marL="2743200" lvl="5" indent="-342900" algn="l" rtl="0" fontAlgn="base">
              <a:spcBef>
                <a:spcPts val="1600"/>
              </a:spcBef>
              <a:spcAft>
                <a:spcPts val="0"/>
              </a:spcAft>
              <a:buSzPts val="1800"/>
              <a:buChar char="■"/>
              <a:defRPr sz="2000">
                <a:solidFill>
                  <a:srgbClr val="2C5993"/>
                </a:solidFill>
                <a:latin typeface="+mn-lt"/>
                <a:ea typeface="+mn-ea"/>
              </a:defRPr>
            </a:lvl6pPr>
            <a:lvl7pPr marL="3200400" lvl="6" indent="-342900" algn="l" rtl="0" fontAlgn="base">
              <a:spcBef>
                <a:spcPts val="1600"/>
              </a:spcBef>
              <a:spcAft>
                <a:spcPts val="0"/>
              </a:spcAft>
              <a:buSzPts val="1800"/>
              <a:buChar char="●"/>
              <a:defRPr sz="2000">
                <a:solidFill>
                  <a:srgbClr val="2C5993"/>
                </a:solidFill>
                <a:latin typeface="+mn-lt"/>
                <a:ea typeface="+mn-ea"/>
              </a:defRPr>
            </a:lvl7pPr>
            <a:lvl8pPr marL="3657600" lvl="7" indent="-342900" algn="l" rtl="0" fontAlgn="base">
              <a:spcBef>
                <a:spcPts val="1600"/>
              </a:spcBef>
              <a:spcAft>
                <a:spcPts val="0"/>
              </a:spcAft>
              <a:buSzPts val="1800"/>
              <a:buChar char="○"/>
              <a:defRPr sz="2000">
                <a:solidFill>
                  <a:srgbClr val="2C5993"/>
                </a:solidFill>
                <a:latin typeface="+mn-lt"/>
                <a:ea typeface="+mn-ea"/>
              </a:defRPr>
            </a:lvl8pPr>
            <a:lvl9pPr marL="4114800" lvl="8" indent="-342900" algn="l" rtl="0" fontAlgn="base">
              <a:spcBef>
                <a:spcPts val="1600"/>
              </a:spcBef>
              <a:spcAft>
                <a:spcPts val="1600"/>
              </a:spcAft>
              <a:buSzPts val="1800"/>
              <a:buChar char="■"/>
              <a:defRPr sz="2000">
                <a:solidFill>
                  <a:srgbClr val="2C5993"/>
                </a:solidFill>
                <a:latin typeface="+mn-lt"/>
                <a:ea typeface="+mn-ea"/>
              </a:defRPr>
            </a:lvl9pPr>
          </a:lstStyle>
          <a:p>
            <a:pPr marL="85725" indent="0" algn="ctr" defTabSz="685800">
              <a:buNone/>
            </a:pPr>
            <a:r>
              <a:rPr lang="en-US" sz="2700" b="1" i="1" dirty="0">
                <a:latin typeface="Times New Roman" panose="02020603050405020304" pitchFamily="18" charset="0"/>
                <a:cs typeface="Times New Roman" panose="02020603050405020304" pitchFamily="18" charset="0"/>
              </a:rPr>
              <a:t>Which one should we choose? </a:t>
            </a:r>
          </a:p>
        </p:txBody>
      </p:sp>
      <p:sp>
        <p:nvSpPr>
          <p:cNvPr id="39" name="Rectangle 38">
            <a:extLst>
              <a:ext uri="{FF2B5EF4-FFF2-40B4-BE49-F238E27FC236}">
                <a16:creationId xmlns:a16="http://schemas.microsoft.com/office/drawing/2014/main" id="{1CCE2999-57D0-EB47-8B5F-43BB3CA5F54C}"/>
              </a:ext>
            </a:extLst>
          </p:cNvPr>
          <p:cNvSpPr/>
          <p:nvPr/>
        </p:nvSpPr>
        <p:spPr>
          <a:xfrm>
            <a:off x="1960822" y="1674829"/>
            <a:ext cx="1559618" cy="415498"/>
          </a:xfrm>
          <a:prstGeom prst="rect">
            <a:avLst/>
          </a:prstGeom>
        </p:spPr>
        <p:txBody>
          <a:bodyPr wrap="square">
            <a:spAutoFit/>
          </a:bodyPr>
          <a:lstStyle/>
          <a:p>
            <a:r>
              <a:rPr lang="en-US" sz="1050" dirty="0">
                <a:latin typeface="Times New Roman" panose="02020603050405020304" pitchFamily="18" charset="0"/>
                <a:cs typeface="Times New Roman" panose="02020603050405020304" pitchFamily="18" charset="0"/>
              </a:rPr>
              <a:t>M. Aikawa </a:t>
            </a:r>
            <a:r>
              <a:rPr lang="en-US" sz="1050" i="1" dirty="0">
                <a:latin typeface="Times New Roman" panose="02020603050405020304" pitchFamily="18" charset="0"/>
                <a:cs typeface="Times New Roman" panose="02020603050405020304" pitchFamily="18" charset="0"/>
              </a:rPr>
              <a:t>et al., </a:t>
            </a:r>
          </a:p>
          <a:p>
            <a:r>
              <a:rPr lang="en-US" sz="1050" dirty="0">
                <a:latin typeface="Times New Roman" panose="02020603050405020304" pitchFamily="18" charset="0"/>
                <a:cs typeface="Times New Roman" panose="02020603050405020304" pitchFamily="18" charset="0"/>
              </a:rPr>
              <a:t>NIMB 427 (2018) 91–94</a:t>
            </a:r>
          </a:p>
        </p:txBody>
      </p:sp>
      <p:pic>
        <p:nvPicPr>
          <p:cNvPr id="44" name="Picture 43">
            <a:extLst>
              <a:ext uri="{FF2B5EF4-FFF2-40B4-BE49-F238E27FC236}">
                <a16:creationId xmlns:a16="http://schemas.microsoft.com/office/drawing/2014/main" id="{68ECE313-969F-8141-ACF2-C08E672FCEA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3684"/>
          <a:stretch/>
        </p:blipFill>
        <p:spPr>
          <a:xfrm>
            <a:off x="4654917" y="1271194"/>
            <a:ext cx="3333121" cy="2407754"/>
          </a:xfrm>
          <a:prstGeom prst="rect">
            <a:avLst/>
          </a:prstGeom>
        </p:spPr>
      </p:pic>
    </p:spTree>
    <p:extLst>
      <p:ext uri="{BB962C8B-B14F-4D97-AF65-F5344CB8AC3E}">
        <p14:creationId xmlns:p14="http://schemas.microsoft.com/office/powerpoint/2010/main" val="5232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9D59FB4-02A3-31CB-99EB-901A8385AAF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99994" y="726241"/>
            <a:ext cx="2417768" cy="1974172"/>
          </a:xfrm>
          <a:prstGeom prst="rect">
            <a:avLst/>
          </a:prstGeom>
        </p:spPr>
      </p:pic>
      <p:sp>
        <p:nvSpPr>
          <p:cNvPr id="2" name="Title 1"/>
          <p:cNvSpPr>
            <a:spLocks noGrp="1"/>
          </p:cNvSpPr>
          <p:nvPr>
            <p:ph type="title"/>
          </p:nvPr>
        </p:nvSpPr>
        <p:spPr>
          <a:xfrm>
            <a:off x="0" y="0"/>
            <a:ext cx="9144000" cy="668005"/>
          </a:xfrm>
          <a:solidFill>
            <a:srgbClr val="1F497D"/>
          </a:solidFill>
        </p:spPr>
        <p:txBody>
          <a:bodyPr/>
          <a:lstStyle/>
          <a:p>
            <a:r>
              <a:rPr lang="en-US" sz="2100" dirty="0">
                <a:latin typeface="Times New Roman" charset="0"/>
                <a:ea typeface="Times New Roman" charset="0"/>
                <a:cs typeface="Times New Roman" charset="0"/>
              </a:rPr>
              <a:t>The </a:t>
            </a:r>
            <a:r>
              <a:rPr lang="en-US" sz="2100" i="1" dirty="0">
                <a:latin typeface="Times New Roman" charset="0"/>
                <a:ea typeface="Times New Roman" charset="0"/>
                <a:cs typeface="Times New Roman" charset="0"/>
              </a:rPr>
              <a:t>stacked target method </a:t>
            </a:r>
            <a:r>
              <a:rPr lang="en-US" sz="2100" dirty="0">
                <a:latin typeface="Times New Roman" charset="0"/>
                <a:ea typeface="Times New Roman" charset="0"/>
                <a:cs typeface="Times New Roman" charset="0"/>
              </a:rPr>
              <a:t>is a well-established way to determine isotope production cross sections over a range of beam energies using</a:t>
            </a:r>
          </a:p>
        </p:txBody>
      </p:sp>
      <p:sp>
        <p:nvSpPr>
          <p:cNvPr id="35" name="Cube 34">
            <a:extLst>
              <a:ext uri="{FF2B5EF4-FFF2-40B4-BE49-F238E27FC236}">
                <a16:creationId xmlns:a16="http://schemas.microsoft.com/office/drawing/2014/main" id="{19952E21-919E-C843-AD14-8ABEA5722068}"/>
              </a:ext>
            </a:extLst>
          </p:cNvPr>
          <p:cNvSpPr/>
          <p:nvPr/>
        </p:nvSpPr>
        <p:spPr bwMode="auto">
          <a:xfrm>
            <a:off x="3775122" y="1210669"/>
            <a:ext cx="352298" cy="836890"/>
          </a:xfrm>
          <a:prstGeom prst="cube">
            <a:avLst>
              <a:gd name="adj" fmla="val 9366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sp>
        <p:nvSpPr>
          <p:cNvPr id="37" name="Cube 36">
            <a:extLst>
              <a:ext uri="{FF2B5EF4-FFF2-40B4-BE49-F238E27FC236}">
                <a16:creationId xmlns:a16="http://schemas.microsoft.com/office/drawing/2014/main" id="{E376862E-FA88-1D4E-8C52-AF00AE98CC8B}"/>
              </a:ext>
            </a:extLst>
          </p:cNvPr>
          <p:cNvSpPr/>
          <p:nvPr/>
        </p:nvSpPr>
        <p:spPr bwMode="auto">
          <a:xfrm>
            <a:off x="3919232" y="1211540"/>
            <a:ext cx="352298" cy="836890"/>
          </a:xfrm>
          <a:prstGeom prst="cube">
            <a:avLst>
              <a:gd name="adj" fmla="val 93667"/>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sp>
        <p:nvSpPr>
          <p:cNvPr id="38" name="Cube 37">
            <a:extLst>
              <a:ext uri="{FF2B5EF4-FFF2-40B4-BE49-F238E27FC236}">
                <a16:creationId xmlns:a16="http://schemas.microsoft.com/office/drawing/2014/main" id="{683169E0-8C63-0B47-92CA-C106BBA1DCF8}"/>
              </a:ext>
            </a:extLst>
          </p:cNvPr>
          <p:cNvSpPr/>
          <p:nvPr/>
        </p:nvSpPr>
        <p:spPr bwMode="auto">
          <a:xfrm>
            <a:off x="4070249" y="1229557"/>
            <a:ext cx="352298" cy="836890"/>
          </a:xfrm>
          <a:prstGeom prst="cube">
            <a:avLst>
              <a:gd name="adj" fmla="val 93667"/>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sp>
        <p:nvSpPr>
          <p:cNvPr id="46" name="Cube 45">
            <a:extLst>
              <a:ext uri="{FF2B5EF4-FFF2-40B4-BE49-F238E27FC236}">
                <a16:creationId xmlns:a16="http://schemas.microsoft.com/office/drawing/2014/main" id="{B2FF298D-6511-904D-9E89-B39E6042FD0E}"/>
              </a:ext>
            </a:extLst>
          </p:cNvPr>
          <p:cNvSpPr/>
          <p:nvPr/>
        </p:nvSpPr>
        <p:spPr bwMode="auto">
          <a:xfrm>
            <a:off x="4289594" y="1211540"/>
            <a:ext cx="352298" cy="1010126"/>
          </a:xfrm>
          <a:prstGeom prst="cube">
            <a:avLst>
              <a:gd name="adj" fmla="val 77592"/>
            </a:avLst>
          </a:prstGeom>
          <a:solidFill>
            <a:schemeClr val="bg1">
              <a:lumMod val="75000"/>
            </a:schemeClr>
          </a:solidFill>
          <a:ln w="9525" cap="flat" cmpd="sng" algn="ctr">
            <a:no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defTabSz="2743200" fontAlgn="base">
              <a:spcBef>
                <a:spcPct val="50000"/>
              </a:spcBef>
              <a:spcAft>
                <a:spcPct val="0"/>
              </a:spcAft>
              <a:buClrTx/>
            </a:pPr>
            <a:endParaRPr lang="en-US" sz="3000" dirty="0">
              <a:solidFill>
                <a:srgbClr val="FFFFFF"/>
              </a:solidFill>
              <a:latin typeface="Tahoma" pitchFamily="34" charset="0"/>
              <a:cs typeface="Tahoma" pitchFamily="34" charset="0"/>
            </a:endParaRPr>
          </a:p>
        </p:txBody>
      </p:sp>
      <p:sp>
        <p:nvSpPr>
          <p:cNvPr id="47" name="Cube 46">
            <a:extLst>
              <a:ext uri="{FF2B5EF4-FFF2-40B4-BE49-F238E27FC236}">
                <a16:creationId xmlns:a16="http://schemas.microsoft.com/office/drawing/2014/main" id="{72C8177F-4230-C849-A72B-5DB54F62798F}"/>
              </a:ext>
            </a:extLst>
          </p:cNvPr>
          <p:cNvSpPr/>
          <p:nvPr/>
        </p:nvSpPr>
        <p:spPr bwMode="auto">
          <a:xfrm>
            <a:off x="4485186" y="1210669"/>
            <a:ext cx="352298" cy="836890"/>
          </a:xfrm>
          <a:prstGeom prst="cube">
            <a:avLst>
              <a:gd name="adj" fmla="val 9366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sp>
        <p:nvSpPr>
          <p:cNvPr id="48" name="Cube 47">
            <a:extLst>
              <a:ext uri="{FF2B5EF4-FFF2-40B4-BE49-F238E27FC236}">
                <a16:creationId xmlns:a16="http://schemas.microsoft.com/office/drawing/2014/main" id="{E058ED08-C62B-124A-8D0B-63EE7FF6B29D}"/>
              </a:ext>
            </a:extLst>
          </p:cNvPr>
          <p:cNvSpPr/>
          <p:nvPr/>
        </p:nvSpPr>
        <p:spPr bwMode="auto">
          <a:xfrm>
            <a:off x="4629296" y="1211540"/>
            <a:ext cx="352298" cy="836890"/>
          </a:xfrm>
          <a:prstGeom prst="cube">
            <a:avLst>
              <a:gd name="adj" fmla="val 93667"/>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sp>
        <p:nvSpPr>
          <p:cNvPr id="49" name="Cube 48">
            <a:extLst>
              <a:ext uri="{FF2B5EF4-FFF2-40B4-BE49-F238E27FC236}">
                <a16:creationId xmlns:a16="http://schemas.microsoft.com/office/drawing/2014/main" id="{B6920706-E9D1-9E4B-AD7B-55C706FE9B78}"/>
              </a:ext>
            </a:extLst>
          </p:cNvPr>
          <p:cNvSpPr/>
          <p:nvPr/>
        </p:nvSpPr>
        <p:spPr bwMode="auto">
          <a:xfrm>
            <a:off x="4780314" y="1229557"/>
            <a:ext cx="352298" cy="836890"/>
          </a:xfrm>
          <a:prstGeom prst="cube">
            <a:avLst>
              <a:gd name="adj" fmla="val 93667"/>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sp>
        <p:nvSpPr>
          <p:cNvPr id="51" name="Cube 50">
            <a:extLst>
              <a:ext uri="{FF2B5EF4-FFF2-40B4-BE49-F238E27FC236}">
                <a16:creationId xmlns:a16="http://schemas.microsoft.com/office/drawing/2014/main" id="{0450EFF6-C2B0-D944-8967-08BD5BBE91CE}"/>
              </a:ext>
            </a:extLst>
          </p:cNvPr>
          <p:cNvSpPr/>
          <p:nvPr/>
        </p:nvSpPr>
        <p:spPr bwMode="auto">
          <a:xfrm>
            <a:off x="4962761" y="1226297"/>
            <a:ext cx="352298" cy="1010126"/>
          </a:xfrm>
          <a:prstGeom prst="cube">
            <a:avLst>
              <a:gd name="adj" fmla="val 77592"/>
            </a:avLst>
          </a:prstGeom>
          <a:solidFill>
            <a:schemeClr val="bg1">
              <a:lumMod val="75000"/>
            </a:schemeClr>
          </a:solidFill>
          <a:ln w="9525" cap="flat" cmpd="sng" algn="ctr">
            <a:no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defTabSz="2743200" fontAlgn="base">
              <a:spcBef>
                <a:spcPct val="50000"/>
              </a:spcBef>
              <a:spcAft>
                <a:spcPct val="0"/>
              </a:spcAft>
              <a:buClrTx/>
            </a:pPr>
            <a:endParaRPr lang="en-US" sz="3000" dirty="0">
              <a:solidFill>
                <a:srgbClr val="FFFFFF"/>
              </a:solidFill>
              <a:latin typeface="Tahoma" pitchFamily="34" charset="0"/>
              <a:cs typeface="Tahoma" pitchFamily="34" charset="0"/>
            </a:endParaRPr>
          </a:p>
        </p:txBody>
      </p:sp>
      <p:sp>
        <p:nvSpPr>
          <p:cNvPr id="53" name="Cube 52">
            <a:extLst>
              <a:ext uri="{FF2B5EF4-FFF2-40B4-BE49-F238E27FC236}">
                <a16:creationId xmlns:a16="http://schemas.microsoft.com/office/drawing/2014/main" id="{E5378B3A-6D06-2140-9C56-7AB833BD2E17}"/>
              </a:ext>
            </a:extLst>
          </p:cNvPr>
          <p:cNvSpPr/>
          <p:nvPr/>
        </p:nvSpPr>
        <p:spPr bwMode="auto">
          <a:xfrm>
            <a:off x="5158353" y="1225426"/>
            <a:ext cx="352298" cy="836890"/>
          </a:xfrm>
          <a:prstGeom prst="cube">
            <a:avLst>
              <a:gd name="adj" fmla="val 9366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sp>
        <p:nvSpPr>
          <p:cNvPr id="54" name="Cube 53">
            <a:extLst>
              <a:ext uri="{FF2B5EF4-FFF2-40B4-BE49-F238E27FC236}">
                <a16:creationId xmlns:a16="http://schemas.microsoft.com/office/drawing/2014/main" id="{55A18F63-E28F-A84E-A754-91352AA79500}"/>
              </a:ext>
            </a:extLst>
          </p:cNvPr>
          <p:cNvSpPr/>
          <p:nvPr/>
        </p:nvSpPr>
        <p:spPr bwMode="auto">
          <a:xfrm>
            <a:off x="5302463" y="1226297"/>
            <a:ext cx="352298" cy="836890"/>
          </a:xfrm>
          <a:prstGeom prst="cube">
            <a:avLst>
              <a:gd name="adj" fmla="val 93667"/>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sp>
        <p:nvSpPr>
          <p:cNvPr id="55" name="Cube 54">
            <a:extLst>
              <a:ext uri="{FF2B5EF4-FFF2-40B4-BE49-F238E27FC236}">
                <a16:creationId xmlns:a16="http://schemas.microsoft.com/office/drawing/2014/main" id="{5A9938A5-6726-BB4B-80AB-B6750145AD99}"/>
              </a:ext>
            </a:extLst>
          </p:cNvPr>
          <p:cNvSpPr/>
          <p:nvPr/>
        </p:nvSpPr>
        <p:spPr bwMode="auto">
          <a:xfrm>
            <a:off x="5453481" y="1244314"/>
            <a:ext cx="352298" cy="836890"/>
          </a:xfrm>
          <a:prstGeom prst="cube">
            <a:avLst>
              <a:gd name="adj" fmla="val 93667"/>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0" tIns="137160" rIns="685800" bIns="137160" numCol="1" rtlCol="0" anchor="t" anchorCtr="0" compatLnSpc="1">
            <a:prstTxWarp prst="textNoShape">
              <a:avLst/>
            </a:prstTxWarp>
            <a:spAutoFit/>
          </a:bodyPr>
          <a:lstStyle/>
          <a:p>
            <a:pPr algn="ctr" defTabSz="2743200" fontAlgn="base">
              <a:spcBef>
                <a:spcPct val="50000"/>
              </a:spcBef>
              <a:spcAft>
                <a:spcPct val="0"/>
              </a:spcAft>
              <a:buClrTx/>
            </a:pPr>
            <a:endParaRPr lang="en-US" sz="1500" dirty="0">
              <a:solidFill>
                <a:srgbClr val="FFFFFF"/>
              </a:solidFill>
              <a:latin typeface="Tahoma" pitchFamily="34" charset="0"/>
              <a:cs typeface="Tahoma" pitchFamily="34" charset="0"/>
            </a:endParaRPr>
          </a:p>
        </p:txBody>
      </p:sp>
      <p:grpSp>
        <p:nvGrpSpPr>
          <p:cNvPr id="11" name="Group 10">
            <a:extLst>
              <a:ext uri="{FF2B5EF4-FFF2-40B4-BE49-F238E27FC236}">
                <a16:creationId xmlns:a16="http://schemas.microsoft.com/office/drawing/2014/main" id="{02CE11DC-DD9A-1345-ABB2-9E725D39C7EB}"/>
              </a:ext>
            </a:extLst>
          </p:cNvPr>
          <p:cNvGrpSpPr/>
          <p:nvPr/>
        </p:nvGrpSpPr>
        <p:grpSpPr>
          <a:xfrm>
            <a:off x="5629122" y="1748831"/>
            <a:ext cx="730487" cy="336094"/>
            <a:chOff x="7674175" y="2510194"/>
            <a:chExt cx="973983" cy="448125"/>
          </a:xfrm>
        </p:grpSpPr>
        <p:sp>
          <p:nvSpPr>
            <p:cNvPr id="33" name="TextBox 32">
              <a:extLst>
                <a:ext uri="{FF2B5EF4-FFF2-40B4-BE49-F238E27FC236}">
                  <a16:creationId xmlns:a16="http://schemas.microsoft.com/office/drawing/2014/main" id="{CBC72B5B-090B-1240-B7BF-AABC6FC93B3F}"/>
                </a:ext>
              </a:extLst>
            </p:cNvPr>
            <p:cNvSpPr txBox="1"/>
            <p:nvPr/>
          </p:nvSpPr>
          <p:spPr>
            <a:xfrm>
              <a:off x="7963782" y="2619765"/>
              <a:ext cx="684376" cy="338554"/>
            </a:xfrm>
            <a:prstGeom prst="rect">
              <a:avLst/>
            </a:prstGeom>
            <a:noFill/>
          </p:spPr>
          <p:txBody>
            <a:bodyPr wrap="none" rtlCol="0">
              <a:spAutoFit/>
            </a:bodyPr>
            <a:lstStyle/>
            <a:p>
              <a:r>
                <a:rPr lang="en-US" sz="1050" b="1" dirty="0">
                  <a:solidFill>
                    <a:srgbClr val="FF0000"/>
                  </a:solidFill>
                  <a:latin typeface="Times New Roman" panose="02020603050405020304" pitchFamily="18" charset="0"/>
                  <a:cs typeface="Times New Roman" panose="02020603050405020304" pitchFamily="18" charset="0"/>
                </a:rPr>
                <a:t>Beam</a:t>
              </a:r>
            </a:p>
          </p:txBody>
        </p:sp>
        <p:cxnSp>
          <p:nvCxnSpPr>
            <p:cNvPr id="56" name="Straight Arrow Connector 55">
              <a:extLst>
                <a:ext uri="{FF2B5EF4-FFF2-40B4-BE49-F238E27FC236}">
                  <a16:creationId xmlns:a16="http://schemas.microsoft.com/office/drawing/2014/main" id="{041B4307-A7B7-C54C-95AE-E772858218DB}"/>
                </a:ext>
              </a:extLst>
            </p:cNvPr>
            <p:cNvCxnSpPr>
              <a:cxnSpLocks/>
            </p:cNvCxnSpPr>
            <p:nvPr/>
          </p:nvCxnSpPr>
          <p:spPr bwMode="auto">
            <a:xfrm flipH="1">
              <a:off x="7674175" y="2510194"/>
              <a:ext cx="911497" cy="8782"/>
            </a:xfrm>
            <a:prstGeom prst="straightConnector1">
              <a:avLst/>
            </a:prstGeom>
            <a:solidFill>
              <a:schemeClr val="bg1"/>
            </a:solidFill>
            <a:ln w="85725" cap="flat" cmpd="sng" algn="ctr">
              <a:solidFill>
                <a:srgbClr val="FF0000"/>
              </a:solidFill>
              <a:prstDash val="solid"/>
              <a:round/>
              <a:headEnd type="none" w="med" len="med"/>
              <a:tailEnd type="triangle"/>
            </a:ln>
            <a:effectLst/>
          </p:spPr>
        </p:cxnSp>
      </p:grpSp>
      <p:sp>
        <p:nvSpPr>
          <p:cNvPr id="57" name="TextBox 56">
            <a:extLst>
              <a:ext uri="{FF2B5EF4-FFF2-40B4-BE49-F238E27FC236}">
                <a16:creationId xmlns:a16="http://schemas.microsoft.com/office/drawing/2014/main" id="{099341CA-A035-3B42-96F9-999C1DB33FFA}"/>
              </a:ext>
            </a:extLst>
          </p:cNvPr>
          <p:cNvSpPr txBox="1"/>
          <p:nvPr/>
        </p:nvSpPr>
        <p:spPr>
          <a:xfrm>
            <a:off x="4230847" y="746821"/>
            <a:ext cx="2471035" cy="253916"/>
          </a:xfrm>
          <a:prstGeom prst="rect">
            <a:avLst/>
          </a:prstGeom>
          <a:noFill/>
          <a:ln>
            <a:noFill/>
          </a:ln>
        </p:spPr>
        <p:txBody>
          <a:bodyPr wrap="square" rtlCol="0">
            <a:spAutoFit/>
          </a:bodyPr>
          <a:lstStyle/>
          <a:p>
            <a:r>
              <a:rPr lang="en-US" sz="1050" b="1" dirty="0">
                <a:solidFill>
                  <a:schemeClr val="bg1">
                    <a:lumMod val="50000"/>
                  </a:schemeClr>
                </a:solidFill>
                <a:latin typeface="Times New Roman" panose="02020603050405020304" pitchFamily="18" charset="0"/>
                <a:cs typeface="Times New Roman" panose="02020603050405020304" pitchFamily="18" charset="0"/>
              </a:rPr>
              <a:t>Al Degraders (lowers beam energy)</a:t>
            </a:r>
          </a:p>
        </p:txBody>
      </p:sp>
      <p:cxnSp>
        <p:nvCxnSpPr>
          <p:cNvPr id="58" name="Curved Connector 57">
            <a:extLst>
              <a:ext uri="{FF2B5EF4-FFF2-40B4-BE49-F238E27FC236}">
                <a16:creationId xmlns:a16="http://schemas.microsoft.com/office/drawing/2014/main" id="{21D446F4-A2FD-C24A-A44F-6658234B005B}"/>
              </a:ext>
            </a:extLst>
          </p:cNvPr>
          <p:cNvCxnSpPr>
            <a:cxnSpLocks/>
            <a:stCxn id="57" idx="2"/>
            <a:endCxn id="46" idx="0"/>
          </p:cNvCxnSpPr>
          <p:nvPr/>
        </p:nvCxnSpPr>
        <p:spPr bwMode="auto">
          <a:xfrm rot="5400000">
            <a:off x="4928992" y="674166"/>
            <a:ext cx="210803" cy="863944"/>
          </a:xfrm>
          <a:prstGeom prst="curvedConnector3">
            <a:avLst>
              <a:gd name="adj1" fmla="val 50000"/>
            </a:avLst>
          </a:prstGeom>
          <a:solidFill>
            <a:schemeClr val="bg1"/>
          </a:solidFill>
          <a:ln w="44450" cap="flat" cmpd="sng" algn="ctr">
            <a:solidFill>
              <a:schemeClr val="tx1"/>
            </a:solidFill>
            <a:prstDash val="solid"/>
            <a:round/>
            <a:headEnd type="none" w="med" len="med"/>
            <a:tailEnd type="triangle"/>
          </a:ln>
          <a:effectLst/>
        </p:spPr>
      </p:cxnSp>
      <p:cxnSp>
        <p:nvCxnSpPr>
          <p:cNvPr id="59" name="Curved Connector 58">
            <a:extLst>
              <a:ext uri="{FF2B5EF4-FFF2-40B4-BE49-F238E27FC236}">
                <a16:creationId xmlns:a16="http://schemas.microsoft.com/office/drawing/2014/main" id="{E2C014B6-B7D8-9B4C-B031-CA68EB29F25F}"/>
              </a:ext>
            </a:extLst>
          </p:cNvPr>
          <p:cNvCxnSpPr>
            <a:cxnSpLocks/>
            <a:stCxn id="57" idx="2"/>
            <a:endCxn id="51" idx="0"/>
          </p:cNvCxnSpPr>
          <p:nvPr/>
        </p:nvCxnSpPr>
        <p:spPr bwMode="auto">
          <a:xfrm rot="5400000">
            <a:off x="5258197" y="1018129"/>
            <a:ext cx="225560" cy="190777"/>
          </a:xfrm>
          <a:prstGeom prst="curvedConnector3">
            <a:avLst>
              <a:gd name="adj1" fmla="val 50000"/>
            </a:avLst>
          </a:prstGeom>
          <a:solidFill>
            <a:schemeClr val="bg1"/>
          </a:solidFill>
          <a:ln w="44450" cap="flat" cmpd="sng" algn="ctr">
            <a:solidFill>
              <a:schemeClr val="tx1"/>
            </a:solidFill>
            <a:prstDash val="solid"/>
            <a:round/>
            <a:headEnd type="none" w="med" len="med"/>
            <a:tailEnd type="triangle"/>
          </a:ln>
          <a:effectLst/>
        </p:spPr>
      </p:cxnSp>
      <p:sp>
        <p:nvSpPr>
          <p:cNvPr id="60" name="TextBox 59">
            <a:extLst>
              <a:ext uri="{FF2B5EF4-FFF2-40B4-BE49-F238E27FC236}">
                <a16:creationId xmlns:a16="http://schemas.microsoft.com/office/drawing/2014/main" id="{2EF1323A-0C4E-8543-9D35-8B4F708CC0CF}"/>
              </a:ext>
            </a:extLst>
          </p:cNvPr>
          <p:cNvSpPr txBox="1"/>
          <p:nvPr/>
        </p:nvSpPr>
        <p:spPr>
          <a:xfrm>
            <a:off x="4220570" y="2519928"/>
            <a:ext cx="1035861" cy="253916"/>
          </a:xfrm>
          <a:prstGeom prst="rect">
            <a:avLst/>
          </a:prstGeom>
          <a:noFill/>
          <a:ln>
            <a:noFill/>
          </a:ln>
        </p:spPr>
        <p:txBody>
          <a:bodyPr wrap="none" rtlCol="0">
            <a:spAutoFit/>
          </a:bodyPr>
          <a:lstStyle/>
          <a:p>
            <a:r>
              <a:rPr lang="en-US" sz="1050" b="1" dirty="0">
                <a:solidFill>
                  <a:srgbClr val="0070C0"/>
                </a:solidFill>
                <a:latin typeface="Times New Roman" panose="02020603050405020304" pitchFamily="18" charset="0"/>
                <a:cs typeface="Times New Roman" panose="02020603050405020304" pitchFamily="18" charset="0"/>
              </a:rPr>
              <a:t>Foil of Interest</a:t>
            </a:r>
          </a:p>
        </p:txBody>
      </p:sp>
      <p:cxnSp>
        <p:nvCxnSpPr>
          <p:cNvPr id="61" name="Curved Connector 60">
            <a:extLst>
              <a:ext uri="{FF2B5EF4-FFF2-40B4-BE49-F238E27FC236}">
                <a16:creationId xmlns:a16="http://schemas.microsoft.com/office/drawing/2014/main" id="{57DDC4ED-8D53-AC4F-9F12-DBF6EBCC3FFB}"/>
              </a:ext>
            </a:extLst>
          </p:cNvPr>
          <p:cNvCxnSpPr>
            <a:cxnSpLocks/>
            <a:stCxn id="60" idx="1"/>
            <a:endCxn id="38" idx="3"/>
          </p:cNvCxnSpPr>
          <p:nvPr/>
        </p:nvCxnSpPr>
        <p:spPr bwMode="auto">
          <a:xfrm rot="10800000">
            <a:off x="4081406" y="2066448"/>
            <a:ext cx="139165" cy="580439"/>
          </a:xfrm>
          <a:prstGeom prst="curvedConnector2">
            <a:avLst/>
          </a:prstGeom>
          <a:solidFill>
            <a:schemeClr val="bg1"/>
          </a:solidFill>
          <a:ln w="44450" cap="flat" cmpd="sng" algn="ctr">
            <a:solidFill>
              <a:srgbClr val="4F81BD"/>
            </a:solidFill>
            <a:prstDash val="solid"/>
            <a:round/>
            <a:headEnd type="none" w="med" len="med"/>
            <a:tailEnd type="triangle"/>
          </a:ln>
          <a:effectLst/>
        </p:spPr>
      </p:cxnSp>
      <p:cxnSp>
        <p:nvCxnSpPr>
          <p:cNvPr id="62" name="Curved Connector 61">
            <a:extLst>
              <a:ext uri="{FF2B5EF4-FFF2-40B4-BE49-F238E27FC236}">
                <a16:creationId xmlns:a16="http://schemas.microsoft.com/office/drawing/2014/main" id="{B68DCE0A-8F05-F84E-9B3C-1BD798705974}"/>
              </a:ext>
            </a:extLst>
          </p:cNvPr>
          <p:cNvCxnSpPr>
            <a:cxnSpLocks/>
            <a:stCxn id="60" idx="0"/>
            <a:endCxn id="49" idx="3"/>
          </p:cNvCxnSpPr>
          <p:nvPr/>
        </p:nvCxnSpPr>
        <p:spPr bwMode="auto">
          <a:xfrm rot="5400000" flipH="1" flipV="1">
            <a:off x="4538245" y="2266704"/>
            <a:ext cx="453481" cy="52969"/>
          </a:xfrm>
          <a:prstGeom prst="curvedConnector3">
            <a:avLst>
              <a:gd name="adj1" fmla="val 50000"/>
            </a:avLst>
          </a:prstGeom>
          <a:solidFill>
            <a:schemeClr val="bg1"/>
          </a:solidFill>
          <a:ln w="44450" cap="flat" cmpd="sng" algn="ctr">
            <a:solidFill>
              <a:srgbClr val="4F81BD"/>
            </a:solidFill>
            <a:prstDash val="solid"/>
            <a:round/>
            <a:headEnd type="none" w="med" len="med"/>
            <a:tailEnd type="triangle"/>
          </a:ln>
          <a:effectLst/>
        </p:spPr>
      </p:cxnSp>
      <p:cxnSp>
        <p:nvCxnSpPr>
          <p:cNvPr id="63" name="Curved Connector 62">
            <a:extLst>
              <a:ext uri="{FF2B5EF4-FFF2-40B4-BE49-F238E27FC236}">
                <a16:creationId xmlns:a16="http://schemas.microsoft.com/office/drawing/2014/main" id="{81466C7F-B927-6B47-8121-A4C5530EBE88}"/>
              </a:ext>
            </a:extLst>
          </p:cNvPr>
          <p:cNvCxnSpPr>
            <a:cxnSpLocks/>
            <a:stCxn id="60" idx="3"/>
            <a:endCxn id="55" idx="3"/>
          </p:cNvCxnSpPr>
          <p:nvPr/>
        </p:nvCxnSpPr>
        <p:spPr bwMode="auto">
          <a:xfrm flipV="1">
            <a:off x="5256431" y="2081204"/>
            <a:ext cx="208206" cy="565682"/>
          </a:xfrm>
          <a:prstGeom prst="curvedConnector2">
            <a:avLst/>
          </a:prstGeom>
          <a:solidFill>
            <a:schemeClr val="bg1"/>
          </a:solidFill>
          <a:ln w="44450" cap="flat" cmpd="sng" algn="ctr">
            <a:solidFill>
              <a:srgbClr val="4F81BD"/>
            </a:solidFill>
            <a:prstDash val="solid"/>
            <a:round/>
            <a:headEnd type="none" w="med" len="med"/>
            <a:tailEnd type="triangle"/>
          </a:ln>
          <a:effectLst/>
        </p:spPr>
      </p:cxnSp>
      <p:sp>
        <p:nvSpPr>
          <p:cNvPr id="64" name="TextBox 63">
            <a:extLst>
              <a:ext uri="{FF2B5EF4-FFF2-40B4-BE49-F238E27FC236}">
                <a16:creationId xmlns:a16="http://schemas.microsoft.com/office/drawing/2014/main" id="{EA0C9D15-3D5F-7840-8995-8BC82822924F}"/>
              </a:ext>
            </a:extLst>
          </p:cNvPr>
          <p:cNvSpPr txBox="1"/>
          <p:nvPr/>
        </p:nvSpPr>
        <p:spPr>
          <a:xfrm>
            <a:off x="3197118" y="789834"/>
            <a:ext cx="971741" cy="253916"/>
          </a:xfrm>
          <a:prstGeom prst="rect">
            <a:avLst/>
          </a:prstGeom>
          <a:noFill/>
          <a:ln>
            <a:noFill/>
          </a:ln>
        </p:spPr>
        <p:txBody>
          <a:bodyPr wrap="none" rtlCol="0">
            <a:spAutoFit/>
          </a:bodyPr>
          <a:lstStyle/>
          <a:p>
            <a:r>
              <a:rPr lang="en-US" sz="1050" b="1" dirty="0">
                <a:solidFill>
                  <a:srgbClr val="FF0000"/>
                </a:solidFill>
                <a:latin typeface="Times New Roman" panose="02020603050405020304" pitchFamily="18" charset="0"/>
                <a:cs typeface="Times New Roman" panose="02020603050405020304" pitchFamily="18" charset="0"/>
              </a:rPr>
              <a:t>Monitor</a:t>
            </a:r>
            <a:r>
              <a:rPr lang="en-US" sz="1050" b="1" dirty="0">
                <a:solidFill>
                  <a:schemeClr val="bg1">
                    <a:lumMod val="50000"/>
                  </a:schemeClr>
                </a:solidFill>
                <a:latin typeface="Times New Roman" panose="02020603050405020304" pitchFamily="18" charset="0"/>
                <a:cs typeface="Times New Roman" panose="02020603050405020304" pitchFamily="18" charset="0"/>
              </a:rPr>
              <a:t> </a:t>
            </a:r>
            <a:r>
              <a:rPr lang="en-US" sz="1050" b="1" dirty="0">
                <a:solidFill>
                  <a:srgbClr val="00B050"/>
                </a:solidFill>
                <a:latin typeface="Times New Roman" panose="02020603050405020304" pitchFamily="18" charset="0"/>
                <a:cs typeface="Times New Roman" panose="02020603050405020304" pitchFamily="18" charset="0"/>
              </a:rPr>
              <a:t>Foils</a:t>
            </a:r>
          </a:p>
        </p:txBody>
      </p:sp>
      <p:cxnSp>
        <p:nvCxnSpPr>
          <p:cNvPr id="65" name="Curved Connector 64">
            <a:extLst>
              <a:ext uri="{FF2B5EF4-FFF2-40B4-BE49-F238E27FC236}">
                <a16:creationId xmlns:a16="http://schemas.microsoft.com/office/drawing/2014/main" id="{9697CA51-1327-AD46-8DB9-F46FC5C8CDB6}"/>
              </a:ext>
            </a:extLst>
          </p:cNvPr>
          <p:cNvCxnSpPr>
            <a:cxnSpLocks/>
            <a:stCxn id="64" idx="2"/>
            <a:endCxn id="35" idx="1"/>
          </p:cNvCxnSpPr>
          <p:nvPr/>
        </p:nvCxnSpPr>
        <p:spPr bwMode="auto">
          <a:xfrm rot="16200000" flipH="1">
            <a:off x="3486180" y="1240558"/>
            <a:ext cx="496906" cy="103289"/>
          </a:xfrm>
          <a:prstGeom prst="curvedConnector3">
            <a:avLst>
              <a:gd name="adj1" fmla="val 50000"/>
            </a:avLst>
          </a:prstGeom>
          <a:solidFill>
            <a:schemeClr val="bg1"/>
          </a:solidFill>
          <a:ln w="44450" cap="flat" cmpd="sng" algn="ctr">
            <a:solidFill>
              <a:srgbClr val="FF0000"/>
            </a:solidFill>
            <a:prstDash val="solid"/>
            <a:round/>
            <a:headEnd type="none" w="med" len="med"/>
            <a:tailEnd type="triangle"/>
          </a:ln>
          <a:effectLst/>
        </p:spPr>
      </p:cxnSp>
      <p:cxnSp>
        <p:nvCxnSpPr>
          <p:cNvPr id="66" name="Curved Connector 65">
            <a:extLst>
              <a:ext uri="{FF2B5EF4-FFF2-40B4-BE49-F238E27FC236}">
                <a16:creationId xmlns:a16="http://schemas.microsoft.com/office/drawing/2014/main" id="{3DED4741-E453-CE4C-A6EA-2FD8BE5A6818}"/>
              </a:ext>
            </a:extLst>
          </p:cNvPr>
          <p:cNvCxnSpPr>
            <a:cxnSpLocks/>
            <a:stCxn id="64" idx="2"/>
            <a:endCxn id="37" idx="0"/>
          </p:cNvCxnSpPr>
          <p:nvPr/>
        </p:nvCxnSpPr>
        <p:spPr bwMode="auto">
          <a:xfrm rot="16200000" flipH="1">
            <a:off x="3887786" y="838952"/>
            <a:ext cx="167790" cy="577385"/>
          </a:xfrm>
          <a:prstGeom prst="curvedConnector3">
            <a:avLst>
              <a:gd name="adj1" fmla="val 50000"/>
            </a:avLst>
          </a:prstGeom>
          <a:solidFill>
            <a:schemeClr val="bg1"/>
          </a:solidFill>
          <a:ln w="44450" cap="flat" cmpd="sng" algn="ctr">
            <a:solidFill>
              <a:srgbClr val="00B050"/>
            </a:solidFill>
            <a:prstDash val="solid"/>
            <a:round/>
            <a:headEnd type="none" w="med" len="med"/>
            <a:tailEnd type="triangle"/>
          </a:ln>
          <a:effectLst/>
        </p:spPr>
      </p:cxnSp>
      <p:grpSp>
        <p:nvGrpSpPr>
          <p:cNvPr id="41" name="Group 40">
            <a:extLst>
              <a:ext uri="{FF2B5EF4-FFF2-40B4-BE49-F238E27FC236}">
                <a16:creationId xmlns:a16="http://schemas.microsoft.com/office/drawing/2014/main" id="{4C06B088-B0E4-AC4A-8733-47F6C254E04F}"/>
              </a:ext>
            </a:extLst>
          </p:cNvPr>
          <p:cNvGrpSpPr/>
          <p:nvPr/>
        </p:nvGrpSpPr>
        <p:grpSpPr>
          <a:xfrm rot="10800000" flipV="1">
            <a:off x="944900" y="1661950"/>
            <a:ext cx="1042046" cy="156932"/>
            <a:chOff x="5292913" y="3669977"/>
            <a:chExt cx="2577974" cy="304873"/>
          </a:xfrm>
        </p:grpSpPr>
        <p:sp>
          <p:nvSpPr>
            <p:cNvPr id="123" name="Arc 122">
              <a:extLst>
                <a:ext uri="{FF2B5EF4-FFF2-40B4-BE49-F238E27FC236}">
                  <a16:creationId xmlns:a16="http://schemas.microsoft.com/office/drawing/2014/main" id="{768B9539-228B-7846-B35C-1987FC42FEA7}"/>
                </a:ext>
              </a:extLst>
            </p:cNvPr>
            <p:cNvSpPr/>
            <p:nvPr/>
          </p:nvSpPr>
          <p:spPr bwMode="auto">
            <a:xfrm>
              <a:off x="5292913"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sp>
          <p:nvSpPr>
            <p:cNvPr id="124" name="Arc 123">
              <a:extLst>
                <a:ext uri="{FF2B5EF4-FFF2-40B4-BE49-F238E27FC236}">
                  <a16:creationId xmlns:a16="http://schemas.microsoft.com/office/drawing/2014/main" id="{DEA70D7A-32EA-A940-AD7F-96318FBC1B71}"/>
                </a:ext>
              </a:extLst>
            </p:cNvPr>
            <p:cNvSpPr/>
            <p:nvPr/>
          </p:nvSpPr>
          <p:spPr bwMode="auto">
            <a:xfrm rot="10800000">
              <a:off x="5553108" y="366997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grpSp>
          <p:nvGrpSpPr>
            <p:cNvPr id="125" name="Group 124">
              <a:extLst>
                <a:ext uri="{FF2B5EF4-FFF2-40B4-BE49-F238E27FC236}">
                  <a16:creationId xmlns:a16="http://schemas.microsoft.com/office/drawing/2014/main" id="{D4DB5513-A349-1541-AE03-8F96D27E227C}"/>
                </a:ext>
              </a:extLst>
            </p:cNvPr>
            <p:cNvGrpSpPr/>
            <p:nvPr/>
          </p:nvGrpSpPr>
          <p:grpSpPr>
            <a:xfrm flipV="1">
              <a:off x="5540496" y="3669977"/>
              <a:ext cx="520390" cy="304873"/>
              <a:chOff x="5984488" y="3657527"/>
              <a:chExt cx="520390" cy="304873"/>
            </a:xfrm>
          </p:grpSpPr>
          <p:sp>
            <p:nvSpPr>
              <p:cNvPr id="149" name="Arc 148">
                <a:extLst>
                  <a:ext uri="{FF2B5EF4-FFF2-40B4-BE49-F238E27FC236}">
                    <a16:creationId xmlns:a16="http://schemas.microsoft.com/office/drawing/2014/main" id="{E94D884A-5FF8-764E-9F8D-7D2DEA7B339D}"/>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sp>
            <p:nvSpPr>
              <p:cNvPr id="150" name="Arc 149">
                <a:extLst>
                  <a:ext uri="{FF2B5EF4-FFF2-40B4-BE49-F238E27FC236}">
                    <a16:creationId xmlns:a16="http://schemas.microsoft.com/office/drawing/2014/main" id="{47254ED2-EAC2-9343-875E-AC1E4A37F4B3}"/>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grpSp>
        <p:grpSp>
          <p:nvGrpSpPr>
            <p:cNvPr id="126" name="Group 125">
              <a:extLst>
                <a:ext uri="{FF2B5EF4-FFF2-40B4-BE49-F238E27FC236}">
                  <a16:creationId xmlns:a16="http://schemas.microsoft.com/office/drawing/2014/main" id="{6420645D-A160-4941-B50C-23591157E8F4}"/>
                </a:ext>
              </a:extLst>
            </p:cNvPr>
            <p:cNvGrpSpPr/>
            <p:nvPr/>
          </p:nvGrpSpPr>
          <p:grpSpPr>
            <a:xfrm>
              <a:off x="5788129" y="3669977"/>
              <a:ext cx="767973" cy="304873"/>
              <a:chOff x="5984488" y="3657527"/>
              <a:chExt cx="767973" cy="304873"/>
            </a:xfrm>
          </p:grpSpPr>
          <p:grpSp>
            <p:nvGrpSpPr>
              <p:cNvPr id="143" name="Group 142">
                <a:extLst>
                  <a:ext uri="{FF2B5EF4-FFF2-40B4-BE49-F238E27FC236}">
                    <a16:creationId xmlns:a16="http://schemas.microsoft.com/office/drawing/2014/main" id="{53B07A8D-E89F-5846-B5ED-4CD240D4E5B4}"/>
                  </a:ext>
                </a:extLst>
              </p:cNvPr>
              <p:cNvGrpSpPr/>
              <p:nvPr/>
            </p:nvGrpSpPr>
            <p:grpSpPr>
              <a:xfrm>
                <a:off x="5984488" y="3657527"/>
                <a:ext cx="520390" cy="304873"/>
                <a:chOff x="5984488" y="3657527"/>
                <a:chExt cx="520390" cy="304873"/>
              </a:xfrm>
            </p:grpSpPr>
            <p:sp>
              <p:nvSpPr>
                <p:cNvPr id="147" name="Arc 146">
                  <a:extLst>
                    <a:ext uri="{FF2B5EF4-FFF2-40B4-BE49-F238E27FC236}">
                      <a16:creationId xmlns:a16="http://schemas.microsoft.com/office/drawing/2014/main" id="{6598E013-E9E9-5245-96CB-70E567E57A65}"/>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sp>
              <p:nvSpPr>
                <p:cNvPr id="148" name="Arc 147">
                  <a:extLst>
                    <a:ext uri="{FF2B5EF4-FFF2-40B4-BE49-F238E27FC236}">
                      <a16:creationId xmlns:a16="http://schemas.microsoft.com/office/drawing/2014/main" id="{161BF8C1-EFD8-ED4C-8CD8-A51037AF402A}"/>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grpSp>
          <p:grpSp>
            <p:nvGrpSpPr>
              <p:cNvPr id="144" name="Group 143">
                <a:extLst>
                  <a:ext uri="{FF2B5EF4-FFF2-40B4-BE49-F238E27FC236}">
                    <a16:creationId xmlns:a16="http://schemas.microsoft.com/office/drawing/2014/main" id="{D075C620-6D5A-1140-A7D6-F78525208CC7}"/>
                  </a:ext>
                </a:extLst>
              </p:cNvPr>
              <p:cNvGrpSpPr/>
              <p:nvPr/>
            </p:nvGrpSpPr>
            <p:grpSpPr>
              <a:xfrm flipV="1">
                <a:off x="6232071" y="3657527"/>
                <a:ext cx="520390" cy="304873"/>
                <a:chOff x="5984488" y="3657527"/>
                <a:chExt cx="520390" cy="304873"/>
              </a:xfrm>
            </p:grpSpPr>
            <p:sp>
              <p:nvSpPr>
                <p:cNvPr id="145" name="Arc 144">
                  <a:extLst>
                    <a:ext uri="{FF2B5EF4-FFF2-40B4-BE49-F238E27FC236}">
                      <a16:creationId xmlns:a16="http://schemas.microsoft.com/office/drawing/2014/main" id="{CA7CDF99-73B0-694D-8B85-EFA3167A82BD}"/>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sp>
              <p:nvSpPr>
                <p:cNvPr id="146" name="Arc 145">
                  <a:extLst>
                    <a:ext uri="{FF2B5EF4-FFF2-40B4-BE49-F238E27FC236}">
                      <a16:creationId xmlns:a16="http://schemas.microsoft.com/office/drawing/2014/main" id="{7570EC90-DC75-B246-B862-2A99E41648E8}"/>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grpSp>
        </p:grpSp>
        <p:grpSp>
          <p:nvGrpSpPr>
            <p:cNvPr id="127" name="Group 126">
              <a:extLst>
                <a:ext uri="{FF2B5EF4-FFF2-40B4-BE49-F238E27FC236}">
                  <a16:creationId xmlns:a16="http://schemas.microsoft.com/office/drawing/2014/main" id="{F7CB9543-0E5F-4244-BB11-8AC934FA57A7}"/>
                </a:ext>
              </a:extLst>
            </p:cNvPr>
            <p:cNvGrpSpPr/>
            <p:nvPr/>
          </p:nvGrpSpPr>
          <p:grpSpPr>
            <a:xfrm>
              <a:off x="6287418" y="3669977"/>
              <a:ext cx="767973" cy="304873"/>
              <a:chOff x="5984488" y="3657527"/>
              <a:chExt cx="767973" cy="304873"/>
            </a:xfrm>
          </p:grpSpPr>
          <p:grpSp>
            <p:nvGrpSpPr>
              <p:cNvPr id="137" name="Group 136">
                <a:extLst>
                  <a:ext uri="{FF2B5EF4-FFF2-40B4-BE49-F238E27FC236}">
                    <a16:creationId xmlns:a16="http://schemas.microsoft.com/office/drawing/2014/main" id="{767C687B-3911-4447-8AEB-0FDBF11C2308}"/>
                  </a:ext>
                </a:extLst>
              </p:cNvPr>
              <p:cNvGrpSpPr/>
              <p:nvPr/>
            </p:nvGrpSpPr>
            <p:grpSpPr>
              <a:xfrm>
                <a:off x="5984488" y="3657527"/>
                <a:ext cx="520390" cy="304873"/>
                <a:chOff x="5984488" y="3657527"/>
                <a:chExt cx="520390" cy="304873"/>
              </a:xfrm>
            </p:grpSpPr>
            <p:sp>
              <p:nvSpPr>
                <p:cNvPr id="141" name="Arc 140">
                  <a:extLst>
                    <a:ext uri="{FF2B5EF4-FFF2-40B4-BE49-F238E27FC236}">
                      <a16:creationId xmlns:a16="http://schemas.microsoft.com/office/drawing/2014/main" id="{C5945639-5EFB-BE4D-9595-6C7C41B7404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sp>
              <p:nvSpPr>
                <p:cNvPr id="142" name="Arc 141">
                  <a:extLst>
                    <a:ext uri="{FF2B5EF4-FFF2-40B4-BE49-F238E27FC236}">
                      <a16:creationId xmlns:a16="http://schemas.microsoft.com/office/drawing/2014/main" id="{4E644F61-CDC5-B443-8640-A340A2A1DF12}"/>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grpSp>
          <p:grpSp>
            <p:nvGrpSpPr>
              <p:cNvPr id="138" name="Group 137">
                <a:extLst>
                  <a:ext uri="{FF2B5EF4-FFF2-40B4-BE49-F238E27FC236}">
                    <a16:creationId xmlns:a16="http://schemas.microsoft.com/office/drawing/2014/main" id="{37A308A9-0CF8-0A48-B913-C09C9E795E5E}"/>
                  </a:ext>
                </a:extLst>
              </p:cNvPr>
              <p:cNvGrpSpPr/>
              <p:nvPr/>
            </p:nvGrpSpPr>
            <p:grpSpPr>
              <a:xfrm flipV="1">
                <a:off x="6232071" y="3657527"/>
                <a:ext cx="520390" cy="304873"/>
                <a:chOff x="5984488" y="3657527"/>
                <a:chExt cx="520390" cy="304873"/>
              </a:xfrm>
            </p:grpSpPr>
            <p:sp>
              <p:nvSpPr>
                <p:cNvPr id="139" name="Arc 138">
                  <a:extLst>
                    <a:ext uri="{FF2B5EF4-FFF2-40B4-BE49-F238E27FC236}">
                      <a16:creationId xmlns:a16="http://schemas.microsoft.com/office/drawing/2014/main" id="{70F37995-6562-1344-94D7-42544C0B7D72}"/>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sp>
              <p:nvSpPr>
                <p:cNvPr id="140" name="Arc 139">
                  <a:extLst>
                    <a:ext uri="{FF2B5EF4-FFF2-40B4-BE49-F238E27FC236}">
                      <a16:creationId xmlns:a16="http://schemas.microsoft.com/office/drawing/2014/main" id="{E582E7C5-7658-B74F-93D5-251BF5AF6A56}"/>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grpSp>
        </p:grpSp>
        <p:grpSp>
          <p:nvGrpSpPr>
            <p:cNvPr id="128" name="Group 127">
              <a:extLst>
                <a:ext uri="{FF2B5EF4-FFF2-40B4-BE49-F238E27FC236}">
                  <a16:creationId xmlns:a16="http://schemas.microsoft.com/office/drawing/2014/main" id="{DB74F1D5-9E2D-5A44-BB2F-C290BAC0CA0F}"/>
                </a:ext>
              </a:extLst>
            </p:cNvPr>
            <p:cNvGrpSpPr/>
            <p:nvPr/>
          </p:nvGrpSpPr>
          <p:grpSpPr>
            <a:xfrm>
              <a:off x="6782634" y="3669977"/>
              <a:ext cx="767973" cy="304873"/>
              <a:chOff x="5984488" y="3657527"/>
              <a:chExt cx="767973" cy="304873"/>
            </a:xfrm>
          </p:grpSpPr>
          <p:grpSp>
            <p:nvGrpSpPr>
              <p:cNvPr id="131" name="Group 130">
                <a:extLst>
                  <a:ext uri="{FF2B5EF4-FFF2-40B4-BE49-F238E27FC236}">
                    <a16:creationId xmlns:a16="http://schemas.microsoft.com/office/drawing/2014/main" id="{7C540004-9FB9-5748-B63B-7557AB460502}"/>
                  </a:ext>
                </a:extLst>
              </p:cNvPr>
              <p:cNvGrpSpPr/>
              <p:nvPr/>
            </p:nvGrpSpPr>
            <p:grpSpPr>
              <a:xfrm>
                <a:off x="5984488" y="3657527"/>
                <a:ext cx="520390" cy="304873"/>
                <a:chOff x="5984488" y="3657527"/>
                <a:chExt cx="520390" cy="304873"/>
              </a:xfrm>
            </p:grpSpPr>
            <p:sp>
              <p:nvSpPr>
                <p:cNvPr id="135" name="Arc 134">
                  <a:extLst>
                    <a:ext uri="{FF2B5EF4-FFF2-40B4-BE49-F238E27FC236}">
                      <a16:creationId xmlns:a16="http://schemas.microsoft.com/office/drawing/2014/main" id="{5D73987A-16DC-3046-AFC9-9571A05B7BE2}"/>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sp>
              <p:nvSpPr>
                <p:cNvPr id="136" name="Arc 135">
                  <a:extLst>
                    <a:ext uri="{FF2B5EF4-FFF2-40B4-BE49-F238E27FC236}">
                      <a16:creationId xmlns:a16="http://schemas.microsoft.com/office/drawing/2014/main" id="{0EDD14F5-73DC-1045-A653-21CCD8E6F0C4}"/>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grpSp>
          <p:grpSp>
            <p:nvGrpSpPr>
              <p:cNvPr id="132" name="Group 131">
                <a:extLst>
                  <a:ext uri="{FF2B5EF4-FFF2-40B4-BE49-F238E27FC236}">
                    <a16:creationId xmlns:a16="http://schemas.microsoft.com/office/drawing/2014/main" id="{4CD22398-F9D9-1C4A-B294-F9206DD15DE5}"/>
                  </a:ext>
                </a:extLst>
              </p:cNvPr>
              <p:cNvGrpSpPr/>
              <p:nvPr/>
            </p:nvGrpSpPr>
            <p:grpSpPr>
              <a:xfrm flipV="1">
                <a:off x="6232071" y="3657527"/>
                <a:ext cx="520390" cy="304873"/>
                <a:chOff x="5984488" y="3657527"/>
                <a:chExt cx="520390" cy="304873"/>
              </a:xfrm>
            </p:grpSpPr>
            <p:sp>
              <p:nvSpPr>
                <p:cNvPr id="133" name="Arc 132">
                  <a:extLst>
                    <a:ext uri="{FF2B5EF4-FFF2-40B4-BE49-F238E27FC236}">
                      <a16:creationId xmlns:a16="http://schemas.microsoft.com/office/drawing/2014/main" id="{B042279C-F66A-FA4D-B5BC-16A6CA6F010B}"/>
                    </a:ext>
                  </a:extLst>
                </p:cNvPr>
                <p:cNvSpPr/>
                <p:nvPr/>
              </p:nvSpPr>
              <p:spPr bwMode="auto">
                <a:xfrm>
                  <a:off x="5984488" y="367990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sp>
              <p:nvSpPr>
                <p:cNvPr id="134" name="Arc 133">
                  <a:extLst>
                    <a:ext uri="{FF2B5EF4-FFF2-40B4-BE49-F238E27FC236}">
                      <a16:creationId xmlns:a16="http://schemas.microsoft.com/office/drawing/2014/main" id="{DB0410BC-CC7E-7E40-88F1-202CB8F215D4}"/>
                    </a:ext>
                  </a:extLst>
                </p:cNvPr>
                <p:cNvSpPr/>
                <p:nvPr/>
              </p:nvSpPr>
              <p:spPr bwMode="auto">
                <a:xfrm rot="10800000">
                  <a:off x="6244683" y="3657527"/>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grpSp>
        </p:grpSp>
        <p:sp>
          <p:nvSpPr>
            <p:cNvPr id="129" name="Arc 128">
              <a:extLst>
                <a:ext uri="{FF2B5EF4-FFF2-40B4-BE49-F238E27FC236}">
                  <a16:creationId xmlns:a16="http://schemas.microsoft.com/office/drawing/2014/main" id="{D7FD7DFE-92E2-1A4A-9353-80A8D7A19E7C}"/>
                </a:ext>
              </a:extLst>
            </p:cNvPr>
            <p:cNvSpPr/>
            <p:nvPr/>
          </p:nvSpPr>
          <p:spPr bwMode="auto">
            <a:xfrm>
              <a:off x="7286400" y="3692352"/>
              <a:ext cx="260195" cy="282498"/>
            </a:xfrm>
            <a:prstGeom prst="arc">
              <a:avLst/>
            </a:prstGeom>
            <a:noFill/>
            <a:ln w="47625"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2700" dirty="0">
                <a:latin typeface="Arial" charset="0"/>
                <a:ea typeface="ＭＳ Ｐゴシック" charset="-128"/>
                <a:cs typeface="ＭＳ Ｐゴシック" charset="-128"/>
              </a:endParaRPr>
            </a:p>
          </p:txBody>
        </p:sp>
        <p:cxnSp>
          <p:nvCxnSpPr>
            <p:cNvPr id="130" name="Straight Arrow Connector 129">
              <a:extLst>
                <a:ext uri="{FF2B5EF4-FFF2-40B4-BE49-F238E27FC236}">
                  <a16:creationId xmlns:a16="http://schemas.microsoft.com/office/drawing/2014/main" id="{842336AD-3CB3-3747-A121-D4417B7A3ACC}"/>
                </a:ext>
              </a:extLst>
            </p:cNvPr>
            <p:cNvCxnSpPr>
              <a:cxnSpLocks/>
            </p:cNvCxnSpPr>
            <p:nvPr/>
          </p:nvCxnSpPr>
          <p:spPr bwMode="auto">
            <a:xfrm>
              <a:off x="7546595" y="3824995"/>
              <a:ext cx="324292" cy="0"/>
            </a:xfrm>
            <a:prstGeom prst="straightConnector1">
              <a:avLst/>
            </a:prstGeom>
            <a:solidFill>
              <a:schemeClr val="accent1"/>
            </a:solidFill>
            <a:ln w="47625" cap="flat" cmpd="sng" algn="ctr">
              <a:solidFill>
                <a:srgbClr val="FF0000"/>
              </a:solidFill>
              <a:prstDash val="solid"/>
              <a:round/>
              <a:headEnd type="none" w="med" len="med"/>
              <a:tailEnd type="stealth" w="lg" len="med"/>
            </a:ln>
            <a:effectLst/>
          </p:spPr>
        </p:cxnSp>
      </p:grpSp>
      <p:grpSp>
        <p:nvGrpSpPr>
          <p:cNvPr id="10" name="Group 9">
            <a:extLst>
              <a:ext uri="{FF2B5EF4-FFF2-40B4-BE49-F238E27FC236}">
                <a16:creationId xmlns:a16="http://schemas.microsoft.com/office/drawing/2014/main" id="{797D9720-A8A8-4B43-9DA9-988B6E18C484}"/>
              </a:ext>
            </a:extLst>
          </p:cNvPr>
          <p:cNvGrpSpPr/>
          <p:nvPr/>
        </p:nvGrpSpPr>
        <p:grpSpPr>
          <a:xfrm>
            <a:off x="211723" y="872719"/>
            <a:ext cx="648232" cy="1134719"/>
            <a:chOff x="450972" y="1342042"/>
            <a:chExt cx="864309" cy="1512958"/>
          </a:xfrm>
        </p:grpSpPr>
        <p:sp>
          <p:nvSpPr>
            <p:cNvPr id="6" name="Trapezoid 5">
              <a:extLst>
                <a:ext uri="{FF2B5EF4-FFF2-40B4-BE49-F238E27FC236}">
                  <a16:creationId xmlns:a16="http://schemas.microsoft.com/office/drawing/2014/main" id="{F8738A1E-6CF7-C349-A8C3-4B19411FB551}"/>
                </a:ext>
              </a:extLst>
            </p:cNvPr>
            <p:cNvSpPr/>
            <p:nvPr/>
          </p:nvSpPr>
          <p:spPr bwMode="auto">
            <a:xfrm rot="5400000">
              <a:off x="476410" y="2016128"/>
              <a:ext cx="813434" cy="864309"/>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dirty="0">
                <a:solidFill>
                  <a:schemeClr val="tx1"/>
                </a:solidFill>
                <a:latin typeface="Arial" charset="0"/>
                <a:ea typeface="ＭＳ Ｐゴシック" charset="-128"/>
                <a:cs typeface="ＭＳ Ｐゴシック" charset="-128"/>
              </a:endParaRPr>
            </a:p>
          </p:txBody>
        </p:sp>
        <p:sp>
          <p:nvSpPr>
            <p:cNvPr id="9" name="TextBox 8">
              <a:extLst>
                <a:ext uri="{FF2B5EF4-FFF2-40B4-BE49-F238E27FC236}">
                  <a16:creationId xmlns:a16="http://schemas.microsoft.com/office/drawing/2014/main" id="{DB6F3990-E280-6545-B8A9-4A580050A70B}"/>
                </a:ext>
              </a:extLst>
            </p:cNvPr>
            <p:cNvSpPr txBox="1"/>
            <p:nvPr/>
          </p:nvSpPr>
          <p:spPr>
            <a:xfrm>
              <a:off x="482692" y="1342042"/>
              <a:ext cx="821165" cy="553997"/>
            </a:xfrm>
            <a:prstGeom prst="rect">
              <a:avLst/>
            </a:prstGeom>
            <a:noFill/>
          </p:spPr>
          <p:txBody>
            <a:bodyPr wrap="none" rtlCol="0">
              <a:spAutoFit/>
            </a:bodyPr>
            <a:lstStyle/>
            <a:p>
              <a:pPr algn="ctr"/>
              <a:r>
                <a:rPr lang="en-US" sz="1050" dirty="0">
                  <a:latin typeface="Symbol" pitchFamily="2" charset="2"/>
                  <a:cs typeface="Times New Roman" panose="02020603050405020304" pitchFamily="18" charset="0"/>
                </a:rPr>
                <a:t>g</a:t>
              </a:r>
              <a:r>
                <a:rPr lang="en-US" sz="1050" dirty="0">
                  <a:latin typeface="Times New Roman" panose="02020603050405020304" pitchFamily="18" charset="0"/>
                  <a:cs typeface="Times New Roman" panose="02020603050405020304" pitchFamily="18" charset="0"/>
                </a:rPr>
                <a:t>-ray </a:t>
              </a:r>
            </a:p>
            <a:p>
              <a:pPr algn="ctr"/>
              <a:r>
                <a:rPr lang="en-US" sz="1050" dirty="0">
                  <a:latin typeface="Times New Roman" panose="02020603050405020304" pitchFamily="18" charset="0"/>
                  <a:cs typeface="Times New Roman" panose="02020603050405020304" pitchFamily="18" charset="0"/>
                </a:rPr>
                <a:t>detector</a:t>
              </a:r>
            </a:p>
          </p:txBody>
        </p:sp>
      </p:grpSp>
      <p:sp>
        <p:nvSpPr>
          <p:cNvPr id="12" name="TextBox 11">
            <a:extLst>
              <a:ext uri="{FF2B5EF4-FFF2-40B4-BE49-F238E27FC236}">
                <a16:creationId xmlns:a16="http://schemas.microsoft.com/office/drawing/2014/main" id="{074891DC-FD58-AA46-8367-1B381FEE03FB}"/>
              </a:ext>
            </a:extLst>
          </p:cNvPr>
          <p:cNvSpPr txBox="1"/>
          <p:nvPr/>
        </p:nvSpPr>
        <p:spPr>
          <a:xfrm>
            <a:off x="215077" y="3096491"/>
            <a:ext cx="6097671" cy="784830"/>
          </a:xfrm>
          <a:prstGeom prst="rect">
            <a:avLst/>
          </a:prstGeom>
          <a:noFill/>
        </p:spPr>
        <p:txBody>
          <a:bodyPr wrap="square" rtlCol="0">
            <a:spAutoFit/>
          </a:bodyPr>
          <a:lstStyle/>
          <a:p>
            <a:pPr marL="257175" indent="-257175">
              <a:buFont typeface="+mj-lt"/>
              <a:buAutoNum type="arabicPeriod"/>
            </a:pPr>
            <a:r>
              <a:rPr lang="en-US" sz="1500" dirty="0">
                <a:latin typeface="Times New Roman" panose="02020603050405020304" pitchFamily="18" charset="0"/>
                <a:cs typeface="Times New Roman" panose="02020603050405020304" pitchFamily="18" charset="0"/>
              </a:rPr>
              <a:t>Irradiate a stack of foil that includes </a:t>
            </a:r>
            <a:r>
              <a:rPr lang="en-US" sz="1500" b="1" dirty="0">
                <a:solidFill>
                  <a:srgbClr val="00B050"/>
                </a:solidFill>
                <a:latin typeface="Times New Roman" panose="02020603050405020304" pitchFamily="18" charset="0"/>
                <a:cs typeface="Times New Roman" panose="02020603050405020304" pitchFamily="18" charset="0"/>
              </a:rPr>
              <a:t>monitor </a:t>
            </a:r>
            <a:r>
              <a:rPr lang="en-US" sz="1500" b="1" dirty="0">
                <a:solidFill>
                  <a:srgbClr val="FF0000"/>
                </a:solidFill>
                <a:latin typeface="Times New Roman" panose="02020603050405020304" pitchFamily="18" charset="0"/>
                <a:cs typeface="Times New Roman" panose="02020603050405020304" pitchFamily="18" charset="0"/>
              </a:rPr>
              <a:t>targets</a:t>
            </a:r>
            <a:r>
              <a:rPr lang="en-US" sz="1500" b="1"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where the reaction rates are known and </a:t>
            </a:r>
            <a:r>
              <a:rPr lang="en-US" sz="1500" b="1" dirty="0">
                <a:solidFill>
                  <a:srgbClr val="1F45F6"/>
                </a:solidFill>
                <a:latin typeface="Times New Roman" panose="02020603050405020304" pitchFamily="18" charset="0"/>
                <a:cs typeface="Times New Roman" panose="02020603050405020304" pitchFamily="18" charset="0"/>
              </a:rPr>
              <a:t>targets</a:t>
            </a:r>
            <a:r>
              <a:rPr lang="en-US" sz="1500" dirty="0">
                <a:latin typeface="Times New Roman" panose="02020603050405020304" pitchFamily="18" charset="0"/>
                <a:cs typeface="Times New Roman" panose="02020603050405020304" pitchFamily="18" charset="0"/>
              </a:rPr>
              <a:t> we want to determine the production rate on and “</a:t>
            </a:r>
            <a:r>
              <a:rPr lang="en-US" sz="1500" b="1" dirty="0">
                <a:solidFill>
                  <a:schemeClr val="bg1">
                    <a:lumMod val="50000"/>
                  </a:schemeClr>
                </a:solidFill>
                <a:latin typeface="Times New Roman" panose="02020603050405020304" pitchFamily="18" charset="0"/>
                <a:cs typeface="Times New Roman" panose="02020603050405020304" pitchFamily="18" charset="0"/>
              </a:rPr>
              <a:t>beam degraders</a:t>
            </a:r>
            <a:r>
              <a:rPr lang="en-US" sz="1500" dirty="0">
                <a:latin typeface="Times New Roman" panose="02020603050405020304" pitchFamily="18" charset="0"/>
                <a:cs typeface="Times New Roman" panose="02020603050405020304" pitchFamily="18" charset="0"/>
              </a:rPr>
              <a:t>” which lower the beam energy.</a:t>
            </a:r>
          </a:p>
        </p:txBody>
      </p:sp>
      <p:sp>
        <p:nvSpPr>
          <p:cNvPr id="151" name="TextBox 150">
            <a:extLst>
              <a:ext uri="{FF2B5EF4-FFF2-40B4-BE49-F238E27FC236}">
                <a16:creationId xmlns:a16="http://schemas.microsoft.com/office/drawing/2014/main" id="{98744819-95D6-E74E-BBF5-CF6044EEC538}"/>
              </a:ext>
            </a:extLst>
          </p:cNvPr>
          <p:cNvSpPr txBox="1"/>
          <p:nvPr/>
        </p:nvSpPr>
        <p:spPr>
          <a:xfrm>
            <a:off x="215077" y="3772462"/>
            <a:ext cx="6097671" cy="553998"/>
          </a:xfrm>
          <a:prstGeom prst="rect">
            <a:avLst/>
          </a:prstGeom>
          <a:noFill/>
        </p:spPr>
        <p:txBody>
          <a:bodyPr wrap="square" rtlCol="0">
            <a:spAutoFit/>
          </a:bodyPr>
          <a:lstStyle/>
          <a:p>
            <a:pPr marL="290513" indent="-290513">
              <a:buFont typeface="+mj-lt"/>
              <a:buAutoNum type="arabicPeriod" startAt="2"/>
            </a:pPr>
            <a:r>
              <a:rPr lang="en-US" sz="1500" dirty="0">
                <a:latin typeface="Times New Roman" panose="02020603050405020304" pitchFamily="18" charset="0"/>
                <a:cs typeface="Times New Roman" panose="02020603050405020304" pitchFamily="18" charset="0"/>
              </a:rPr>
              <a:t>Put the targets in front of the </a:t>
            </a:r>
            <a:r>
              <a:rPr lang="en-US" sz="1500" dirty="0">
                <a:latin typeface="Symbol" pitchFamily="2" charset="2"/>
                <a:cs typeface="Times New Roman" panose="02020603050405020304" pitchFamily="18" charset="0"/>
              </a:rPr>
              <a:t>g</a:t>
            </a:r>
            <a:r>
              <a:rPr lang="en-US" sz="1500" dirty="0">
                <a:latin typeface="Times New Roman" panose="02020603050405020304" pitchFamily="18" charset="0"/>
                <a:cs typeface="Times New Roman" panose="02020603050405020304" pitchFamily="18" charset="0"/>
              </a:rPr>
              <a:t>-ray detector after the experiment to measure the decay of the radioactive products formed during irradiation.  </a:t>
            </a:r>
          </a:p>
        </p:txBody>
      </p:sp>
      <p:sp>
        <p:nvSpPr>
          <p:cNvPr id="152" name="TextBox 151">
            <a:extLst>
              <a:ext uri="{FF2B5EF4-FFF2-40B4-BE49-F238E27FC236}">
                <a16:creationId xmlns:a16="http://schemas.microsoft.com/office/drawing/2014/main" id="{1041E9BE-BD49-B24D-BB4A-1E6F00CECF6E}"/>
              </a:ext>
            </a:extLst>
          </p:cNvPr>
          <p:cNvSpPr txBox="1"/>
          <p:nvPr/>
        </p:nvSpPr>
        <p:spPr>
          <a:xfrm>
            <a:off x="215077" y="4232212"/>
            <a:ext cx="6097671" cy="553998"/>
          </a:xfrm>
          <a:prstGeom prst="rect">
            <a:avLst/>
          </a:prstGeom>
          <a:noFill/>
        </p:spPr>
        <p:txBody>
          <a:bodyPr wrap="square" rtlCol="0">
            <a:spAutoFit/>
          </a:bodyPr>
          <a:lstStyle/>
          <a:p>
            <a:pPr marL="228600" indent="-228600">
              <a:buFont typeface="+mj-lt"/>
              <a:buAutoNum type="arabicPeriod" startAt="3"/>
            </a:pPr>
            <a:r>
              <a:rPr lang="en-US" sz="1500" dirty="0">
                <a:latin typeface="Times New Roman" panose="02020603050405020304" pitchFamily="18" charset="0"/>
                <a:cs typeface="Times New Roman" panose="02020603050405020304" pitchFamily="18" charset="0"/>
              </a:rPr>
              <a:t>This allows the production rate of the </a:t>
            </a:r>
            <a:r>
              <a:rPr lang="en-US" sz="1500" b="1" dirty="0">
                <a:solidFill>
                  <a:srgbClr val="1F45F6"/>
                </a:solidFill>
                <a:latin typeface="Times New Roman" panose="02020603050405020304" pitchFamily="18" charset="0"/>
                <a:cs typeface="Times New Roman" panose="02020603050405020304" pitchFamily="18" charset="0"/>
              </a:rPr>
              <a:t>unknown</a:t>
            </a:r>
            <a:r>
              <a:rPr lang="en-US" sz="1500" dirty="0">
                <a:latin typeface="Times New Roman" panose="02020603050405020304" pitchFamily="18" charset="0"/>
                <a:cs typeface="Times New Roman" panose="02020603050405020304" pitchFamily="18" charset="0"/>
              </a:rPr>
              <a:t> target to be determined relative to the </a:t>
            </a:r>
            <a:r>
              <a:rPr lang="en-US" sz="1500" b="1" dirty="0">
                <a:solidFill>
                  <a:srgbClr val="FF0000"/>
                </a:solidFill>
                <a:latin typeface="Times New Roman" panose="02020603050405020304" pitchFamily="18" charset="0"/>
                <a:cs typeface="Times New Roman" panose="02020603050405020304" pitchFamily="18" charset="0"/>
              </a:rPr>
              <a:t>known</a:t>
            </a:r>
            <a:r>
              <a:rPr lang="en-US" sz="1500" dirty="0">
                <a:latin typeface="Times New Roman" panose="02020603050405020304" pitchFamily="18" charset="0"/>
                <a:cs typeface="Times New Roman" panose="02020603050405020304" pitchFamily="18" charset="0"/>
              </a:rPr>
              <a:t> </a:t>
            </a:r>
            <a:r>
              <a:rPr lang="en-US" sz="1500" b="1" dirty="0">
                <a:solidFill>
                  <a:srgbClr val="00B050"/>
                </a:solidFill>
                <a:latin typeface="Times New Roman" panose="02020603050405020304" pitchFamily="18" charset="0"/>
                <a:cs typeface="Times New Roman" panose="02020603050405020304" pitchFamily="18" charset="0"/>
              </a:rPr>
              <a:t>targets</a:t>
            </a:r>
            <a:r>
              <a:rPr lang="en-US" sz="1500" dirty="0">
                <a:latin typeface="Times New Roman" panose="02020603050405020304" pitchFamily="18" charset="0"/>
                <a:cs typeface="Times New Roman" panose="02020603050405020304" pitchFamily="18" charset="0"/>
              </a:rPr>
              <a:t>.</a:t>
            </a:r>
          </a:p>
        </p:txBody>
      </p:sp>
      <p:cxnSp>
        <p:nvCxnSpPr>
          <p:cNvPr id="27" name="Curved Connector 26">
            <a:extLst>
              <a:ext uri="{FF2B5EF4-FFF2-40B4-BE49-F238E27FC236}">
                <a16:creationId xmlns:a16="http://schemas.microsoft.com/office/drawing/2014/main" id="{20B59EEC-5B24-4C3E-3D47-7C726D693457}"/>
              </a:ext>
            </a:extLst>
          </p:cNvPr>
          <p:cNvCxnSpPr>
            <a:cxnSpLocks/>
            <a:endCxn id="5" idx="7"/>
          </p:cNvCxnSpPr>
          <p:nvPr/>
        </p:nvCxnSpPr>
        <p:spPr>
          <a:xfrm>
            <a:off x="5638117" y="1617079"/>
            <a:ext cx="3029849" cy="613411"/>
          </a:xfrm>
          <a:prstGeom prst="curvedConnector2">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6B21239F-41A1-F7D8-C039-CE8947067287}"/>
              </a:ext>
            </a:extLst>
          </p:cNvPr>
          <p:cNvCxnSpPr>
            <a:cxnSpLocks/>
            <a:endCxn id="4" idx="0"/>
          </p:cNvCxnSpPr>
          <p:nvPr/>
        </p:nvCxnSpPr>
        <p:spPr>
          <a:xfrm>
            <a:off x="4920538" y="1686787"/>
            <a:ext cx="3427561" cy="476705"/>
          </a:xfrm>
          <a:prstGeom prst="curvedConnector2">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11085E6B-EA3F-8F19-DD33-253C19116255}"/>
              </a:ext>
            </a:extLst>
          </p:cNvPr>
          <p:cNvCxnSpPr>
            <a:cxnSpLocks/>
            <a:endCxn id="3" idx="1"/>
          </p:cNvCxnSpPr>
          <p:nvPr/>
        </p:nvCxnSpPr>
        <p:spPr>
          <a:xfrm>
            <a:off x="4239864" y="1772897"/>
            <a:ext cx="3791656" cy="304094"/>
          </a:xfrm>
          <a:prstGeom prst="curvedConnector2">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4E66EBAA-B20C-92F7-9B8E-75B1EB193D61}"/>
              </a:ext>
            </a:extLst>
          </p:cNvPr>
          <p:cNvSpPr txBox="1"/>
          <p:nvPr/>
        </p:nvSpPr>
        <p:spPr>
          <a:xfrm>
            <a:off x="6310711" y="2565996"/>
            <a:ext cx="2833289" cy="52322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Stopping power uncertainties are addressed by varying </a:t>
            </a:r>
            <a:r>
              <a:rPr lang="en-US" i="1" dirty="0">
                <a:latin typeface="Symbol" pitchFamily="2" charset="2"/>
                <a:cs typeface="Times New Roman" panose="02020603050405020304" pitchFamily="18" charset="0"/>
              </a:rPr>
              <a:t>r</a:t>
            </a:r>
            <a:r>
              <a:rPr lang="en-US" i="1" baseline="-25000" dirty="0">
                <a:latin typeface="Times New Roman" panose="02020603050405020304" pitchFamily="18" charset="0"/>
                <a:cs typeface="Times New Roman" panose="02020603050405020304" pitchFamily="18" charset="0"/>
              </a:rPr>
              <a:t>Al</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itchFamily="2" charset="2"/>
              </a:rPr>
              <a:t></a:t>
            </a:r>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4832F73-0AB8-B22E-52FA-EE0FDBFBD46C}"/>
              </a:ext>
            </a:extLst>
          </p:cNvPr>
          <p:cNvSpPr/>
          <p:nvPr/>
        </p:nvSpPr>
        <p:spPr>
          <a:xfrm>
            <a:off x="8024825" y="2070296"/>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EFDEF2A-06FF-5008-50BF-43105A373C8E}"/>
              </a:ext>
            </a:extLst>
          </p:cNvPr>
          <p:cNvSpPr/>
          <p:nvPr/>
        </p:nvSpPr>
        <p:spPr>
          <a:xfrm>
            <a:off x="8325239" y="2163492"/>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B4046C4-8A57-99D5-EA63-0EE2110A3A62}"/>
              </a:ext>
            </a:extLst>
          </p:cNvPr>
          <p:cNvSpPr/>
          <p:nvPr/>
        </p:nvSpPr>
        <p:spPr>
          <a:xfrm>
            <a:off x="8628942" y="2223795"/>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monitorxs" descr="monitorxs">
            <a:hlinkClick r:id="" action="ppaction://media"/>
            <a:extLst>
              <a:ext uri="{FF2B5EF4-FFF2-40B4-BE49-F238E27FC236}">
                <a16:creationId xmlns:a16="http://schemas.microsoft.com/office/drawing/2014/main" id="{B59926A3-5E16-9875-7826-DC2322A949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56917" y="3070530"/>
            <a:ext cx="2309687" cy="1732265"/>
          </a:xfrm>
          <a:prstGeom prst="rect">
            <a:avLst/>
          </a:prstGeom>
        </p:spPr>
      </p:pic>
    </p:spTree>
    <p:extLst>
      <p:ext uri="{BB962C8B-B14F-4D97-AF65-F5344CB8AC3E}">
        <p14:creationId xmlns:p14="http://schemas.microsoft.com/office/powerpoint/2010/main" val="24634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animEffect transition="in" filter="dissolve">
                                      <p:cBhvr>
                                        <p:cTn id="15" dur="500"/>
                                        <p:tgtEl>
                                          <p:spTgt spid="151"/>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1000"/>
                            </p:stCondLst>
                            <p:childTnLst>
                              <p:par>
                                <p:cTn id="21" presetID="0" presetClass="path" presetSubtype="0" accel="50000" decel="50000" fill="hold" grpId="0" nodeType="afterEffect">
                                  <p:stCondLst>
                                    <p:cond delay="0"/>
                                  </p:stCondLst>
                                  <p:childTnLst>
                                    <p:animMotion origin="layout" path="M -0.02395 0.00371 L -0.35243 -0.01049 " pathEditMode="relative" rAng="0" ptsTypes="AA">
                                      <p:cBhvr>
                                        <p:cTn id="22" dur="2000" fill="hold"/>
                                        <p:tgtEl>
                                          <p:spTgt spid="53"/>
                                        </p:tgtEl>
                                        <p:attrNameLst>
                                          <p:attrName>ppt_x</p:attrName>
                                          <p:attrName>ppt_y</p:attrName>
                                        </p:attrNameLst>
                                      </p:cBhvr>
                                      <p:rCtr x="-16424" y="-710"/>
                                    </p:animMotion>
                                  </p:childTnLst>
                                </p:cTn>
                              </p:par>
                            </p:childTnLst>
                          </p:cTn>
                        </p:par>
                        <p:par>
                          <p:cTn id="23" fill="hold">
                            <p:stCondLst>
                              <p:cond delay="3000"/>
                            </p:stCondLst>
                            <p:childTnLst>
                              <p:par>
                                <p:cTn id="24" presetID="9" presetClass="entr" presetSubtype="0"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dissolv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dissolve">
                                      <p:cBhvr>
                                        <p:cTn id="31" dur="500"/>
                                        <p:tgtEl>
                                          <p:spTgt spid="15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dissolve">
                                      <p:cBhvr>
                                        <p:cTn id="46" dur="500"/>
                                        <p:tgtEl>
                                          <p:spTgt spid="67"/>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ssolve">
                                      <p:cBhvr>
                                        <p:cTn id="56" dur="500"/>
                                        <p:tgtEl>
                                          <p:spTgt spid="74"/>
                                        </p:tgtEl>
                                      </p:cBhvr>
                                    </p:animEffect>
                                  </p:childTnLst>
                                </p:cTn>
                              </p:par>
                              <p:par>
                                <p:cTn id="57" presetID="9"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08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29"/>
                                        </p:tgtEl>
                                      </p:cBhvr>
                                    </p:cmd>
                                  </p:childTnLst>
                                </p:cTn>
                              </p:par>
                            </p:childTnLst>
                          </p:cTn>
                        </p:par>
                      </p:childTnLst>
                    </p:cTn>
                  </p:par>
                </p:childTnLst>
              </p:cTn>
              <p:nextCondLst>
                <p:cond evt="onClick" delay="0">
                  <p:tgtEl>
                    <p:spTgt spid="29"/>
                  </p:tgtEl>
                </p:cond>
              </p:nextCondLst>
            </p:seq>
            <p:video>
              <p:cMediaNode vol="80000">
                <p:cTn id="69" fill="hold" display="0">
                  <p:stCondLst>
                    <p:cond delay="indefinite"/>
                  </p:stCondLst>
                </p:cTn>
                <p:tgtEl>
                  <p:spTgt spid="29"/>
                </p:tgtEl>
              </p:cMediaNode>
            </p:video>
          </p:childTnLst>
        </p:cTn>
      </p:par>
    </p:tnLst>
    <p:bldLst>
      <p:bldP spid="53" grpId="0" animBg="1"/>
      <p:bldP spid="12" grpId="0"/>
      <p:bldP spid="151" grpId="0"/>
      <p:bldP spid="152" grpId="0"/>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58053CE-38C4-DBCE-E14E-CD94126DB0A1}"/>
              </a:ext>
            </a:extLst>
          </p:cNvPr>
          <p:cNvSpPr>
            <a:spLocks noGrp="1"/>
          </p:cNvSpPr>
          <p:nvPr>
            <p:ph type="title"/>
          </p:nvPr>
        </p:nvSpPr>
        <p:spPr>
          <a:xfrm>
            <a:off x="0" y="1"/>
            <a:ext cx="9144000" cy="491987"/>
          </a:xfrm>
        </p:spPr>
        <p:txBody>
          <a:bodyPr>
            <a:normAutofit fontScale="90000"/>
          </a:bodyPr>
          <a:lstStyle/>
          <a:p>
            <a:r>
              <a:rPr lang="en-US" sz="3000" dirty="0">
                <a:solidFill>
                  <a:schemeClr val="bg1"/>
                </a:solidFill>
                <a:latin typeface="Times New Roman" panose="02020603050405020304" pitchFamily="18" charset="0"/>
                <a:cs typeface="Times New Roman" panose="02020603050405020304" pitchFamily="18" charset="0"/>
              </a:rPr>
              <a:t>Analysis – Determining current with variance minimization</a:t>
            </a:r>
          </a:p>
        </p:txBody>
      </p:sp>
      <p:pic>
        <p:nvPicPr>
          <p:cNvPr id="2" name="Picture 1">
            <a:extLst>
              <a:ext uri="{FF2B5EF4-FFF2-40B4-BE49-F238E27FC236}">
                <a16:creationId xmlns:a16="http://schemas.microsoft.com/office/drawing/2014/main" id="{82494B0E-1875-3B5B-2DEA-14F8D8604B23}"/>
              </a:ext>
            </a:extLst>
          </p:cNvPr>
          <p:cNvPicPr>
            <a:picLocks noChangeAspect="1"/>
          </p:cNvPicPr>
          <p:nvPr/>
        </p:nvPicPr>
        <p:blipFill>
          <a:blip r:embed="rId5"/>
          <a:stretch>
            <a:fillRect/>
          </a:stretch>
        </p:blipFill>
        <p:spPr>
          <a:xfrm>
            <a:off x="2460665" y="685473"/>
            <a:ext cx="3098633" cy="1026766"/>
          </a:xfrm>
          <a:prstGeom prst="rect">
            <a:avLst/>
          </a:prstGeom>
        </p:spPr>
      </p:pic>
      <p:pic>
        <p:nvPicPr>
          <p:cNvPr id="6" name="Picture 5" descr="Chart, box and whisker chart&#10;&#10;Description automatically generated">
            <a:extLst>
              <a:ext uri="{FF2B5EF4-FFF2-40B4-BE49-F238E27FC236}">
                <a16:creationId xmlns:a16="http://schemas.microsoft.com/office/drawing/2014/main" id="{7A1FBBB2-6710-2BEC-69D9-993E30D9A2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27009" y="2921115"/>
            <a:ext cx="2415996" cy="1649278"/>
          </a:xfrm>
          <a:prstGeom prst="rect">
            <a:avLst/>
          </a:prstGeom>
        </p:spPr>
      </p:pic>
      <p:pic>
        <p:nvPicPr>
          <p:cNvPr id="7" name="Picture 6" descr="Chart, scatter chart&#10;&#10;Description automatically generated">
            <a:extLst>
              <a:ext uri="{FF2B5EF4-FFF2-40B4-BE49-F238E27FC236}">
                <a16:creationId xmlns:a16="http://schemas.microsoft.com/office/drawing/2014/main" id="{698F12BB-85C2-21FC-CC12-B126029DA5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512" y="2918995"/>
            <a:ext cx="2415996" cy="1651397"/>
          </a:xfrm>
          <a:prstGeom prst="rect">
            <a:avLst/>
          </a:prstGeom>
        </p:spPr>
      </p:pic>
      <p:pic>
        <p:nvPicPr>
          <p:cNvPr id="8" name="monitorxs" descr="monitorxs">
            <a:hlinkClick r:id="" action="ppaction://media"/>
            <a:extLst>
              <a:ext uri="{FF2B5EF4-FFF2-40B4-BE49-F238E27FC236}">
                <a16:creationId xmlns:a16="http://schemas.microsoft.com/office/drawing/2014/main" id="{8BA2542E-74D1-A470-0A5E-68BF6350427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25285" y="2356852"/>
            <a:ext cx="2951387" cy="221354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2AFFFA-942C-F1E2-F5F8-6B238D983908}"/>
                  </a:ext>
                </a:extLst>
              </p:cNvPr>
              <p:cNvSpPr txBox="1"/>
              <p:nvPr/>
            </p:nvSpPr>
            <p:spPr>
              <a:xfrm>
                <a:off x="5188358" y="746637"/>
                <a:ext cx="3825240" cy="8645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350" i="1">
                          <a:solidFill>
                            <a:srgbClr val="093262"/>
                          </a:solidFill>
                          <a:latin typeface="Cambria Math" panose="02040503050406030204" pitchFamily="18" charset="0"/>
                          <a:cs typeface="Lucida Grande" panose="020B0600040502020204" pitchFamily="34" charset="0"/>
                        </a:rPr>
                        <m:t>𝐼</m:t>
                      </m:r>
                      <m:r>
                        <a:rPr lang="en-US" sz="1350" i="1">
                          <a:solidFill>
                            <a:srgbClr val="093262"/>
                          </a:solidFill>
                          <a:latin typeface="Cambria Math" panose="02040503050406030204" pitchFamily="18" charset="0"/>
                          <a:cs typeface="Lucida Grande" panose="020B0600040502020204" pitchFamily="34" charset="0"/>
                        </a:rPr>
                        <m:t>=</m:t>
                      </m:r>
                      <m:f>
                        <m:fPr>
                          <m:ctrlPr>
                            <a:rPr lang="en-US" sz="1350" i="1">
                              <a:solidFill>
                                <a:srgbClr val="093262"/>
                              </a:solidFill>
                              <a:latin typeface="Cambria Math" panose="02040503050406030204" pitchFamily="18" charset="0"/>
                              <a:cs typeface="Lucida Grande" panose="020B0600040502020204" pitchFamily="34" charset="0"/>
                            </a:rPr>
                          </m:ctrlPr>
                        </m:fPr>
                        <m:num>
                          <m:sSub>
                            <m:sSubPr>
                              <m:ctrlPr>
                                <a:rPr lang="en-US" sz="1350" i="1">
                                  <a:solidFill>
                                    <a:srgbClr val="093262"/>
                                  </a:solidFill>
                                  <a:latin typeface="Cambria Math" panose="02040503050406030204" pitchFamily="18" charset="0"/>
                                  <a:cs typeface="Lucida Grande" panose="020B0600040502020204" pitchFamily="34" charset="0"/>
                                </a:rPr>
                              </m:ctrlPr>
                            </m:sSubPr>
                            <m:e>
                              <m:r>
                                <a:rPr lang="en-US" sz="1350" i="1">
                                  <a:solidFill>
                                    <a:srgbClr val="093262"/>
                                  </a:solidFill>
                                  <a:latin typeface="Cambria Math" panose="02040503050406030204" pitchFamily="18" charset="0"/>
                                  <a:cs typeface="Lucida Grande" panose="020B0600040502020204" pitchFamily="34" charset="0"/>
                                </a:rPr>
                                <m:t>𝐴</m:t>
                              </m:r>
                            </m:e>
                            <m:sub>
                              <m:r>
                                <a:rPr lang="en-US" sz="1350" i="1">
                                  <a:solidFill>
                                    <a:srgbClr val="093262"/>
                                  </a:solidFill>
                                  <a:latin typeface="Cambria Math" panose="02040503050406030204" pitchFamily="18" charset="0"/>
                                  <a:cs typeface="Lucida Grande" panose="020B0600040502020204" pitchFamily="34" charset="0"/>
                                </a:rPr>
                                <m:t>0</m:t>
                              </m:r>
                            </m:sub>
                          </m:sSub>
                        </m:num>
                        <m:den>
                          <m:r>
                            <a:rPr lang="en-US" sz="1350" i="1">
                              <a:solidFill>
                                <a:srgbClr val="093262"/>
                              </a:solidFill>
                              <a:latin typeface="Cambria Math" panose="02040503050406030204" pitchFamily="18" charset="0"/>
                              <a:cs typeface="Lucida Grande" panose="020B0600040502020204" pitchFamily="34" charset="0"/>
                            </a:rPr>
                            <m:t>𝜌</m:t>
                          </m:r>
                          <m:r>
                            <m:rPr>
                              <m:sty m:val="p"/>
                            </m:rPr>
                            <a:rPr lang="en-US" sz="1350">
                              <a:solidFill>
                                <a:srgbClr val="093262"/>
                              </a:solidFill>
                              <a:latin typeface="Cambria Math" panose="02040503050406030204" pitchFamily="18" charset="0"/>
                              <a:cs typeface="Lucida Grande" panose="020B0600040502020204" pitchFamily="34" charset="0"/>
                            </a:rPr>
                            <m:t>Δ</m:t>
                          </m:r>
                          <m:r>
                            <a:rPr lang="en-US" sz="1350" i="1">
                              <a:solidFill>
                                <a:srgbClr val="093262"/>
                              </a:solidFill>
                              <a:latin typeface="Cambria Math" panose="02040503050406030204" pitchFamily="18" charset="0"/>
                              <a:cs typeface="Lucida Grande" panose="020B0600040502020204" pitchFamily="34" charset="0"/>
                            </a:rPr>
                            <m:t>𝑥</m:t>
                          </m:r>
                          <m:d>
                            <m:dPr>
                              <m:ctrlPr>
                                <a:rPr lang="en-US" sz="1350" i="1">
                                  <a:solidFill>
                                    <a:srgbClr val="093262"/>
                                  </a:solidFill>
                                  <a:latin typeface="Cambria Math" panose="02040503050406030204" pitchFamily="18" charset="0"/>
                                  <a:cs typeface="Lucida Grande" panose="020B0600040502020204" pitchFamily="34" charset="0"/>
                                </a:rPr>
                              </m:ctrlPr>
                            </m:dPr>
                            <m:e>
                              <m:r>
                                <a:rPr lang="en-US" sz="1350" i="1">
                                  <a:solidFill>
                                    <a:srgbClr val="093262"/>
                                  </a:solidFill>
                                  <a:latin typeface="Cambria Math" panose="02040503050406030204" pitchFamily="18" charset="0"/>
                                  <a:cs typeface="Lucida Grande" panose="020B0600040502020204" pitchFamily="34" charset="0"/>
                                </a:rPr>
                                <m:t>1−</m:t>
                              </m:r>
                              <m:sSup>
                                <m:sSupPr>
                                  <m:ctrlPr>
                                    <a:rPr lang="en-US" sz="1350" i="1">
                                      <a:solidFill>
                                        <a:srgbClr val="093262"/>
                                      </a:solidFill>
                                      <a:latin typeface="Cambria Math" panose="02040503050406030204" pitchFamily="18" charset="0"/>
                                      <a:cs typeface="Lucida Grande" panose="020B0600040502020204" pitchFamily="34" charset="0"/>
                                    </a:rPr>
                                  </m:ctrlPr>
                                </m:sSupPr>
                                <m:e>
                                  <m:r>
                                    <a:rPr lang="en-US" sz="1350" i="1">
                                      <a:solidFill>
                                        <a:srgbClr val="093262"/>
                                      </a:solidFill>
                                      <a:latin typeface="Cambria Math" panose="02040503050406030204" pitchFamily="18" charset="0"/>
                                      <a:cs typeface="Lucida Grande" panose="020B0600040502020204" pitchFamily="34" charset="0"/>
                                    </a:rPr>
                                    <m:t>𝑒</m:t>
                                  </m:r>
                                </m:e>
                                <m:sup>
                                  <m:r>
                                    <a:rPr lang="en-US" sz="1350" i="1">
                                      <a:solidFill>
                                        <a:srgbClr val="093262"/>
                                      </a:solidFill>
                                      <a:latin typeface="Cambria Math" panose="02040503050406030204" pitchFamily="18" charset="0"/>
                                      <a:cs typeface="Lucida Grande" panose="020B0600040502020204" pitchFamily="34" charset="0"/>
                                    </a:rPr>
                                    <m:t>−</m:t>
                                  </m:r>
                                  <m:r>
                                    <a:rPr lang="en-US" sz="1350" i="1">
                                      <a:solidFill>
                                        <a:srgbClr val="093262"/>
                                      </a:solidFill>
                                      <a:latin typeface="Cambria Math" panose="02040503050406030204" pitchFamily="18" charset="0"/>
                                      <a:cs typeface="Lucida Grande" panose="020B0600040502020204" pitchFamily="34" charset="0"/>
                                    </a:rPr>
                                    <m:t>𝜆</m:t>
                                  </m:r>
                                  <m:r>
                                    <a:rPr lang="en-US" sz="1350" i="1">
                                      <a:solidFill>
                                        <a:srgbClr val="093262"/>
                                      </a:solidFill>
                                      <a:latin typeface="Cambria Math" panose="02040503050406030204" pitchFamily="18" charset="0"/>
                                      <a:cs typeface="Lucida Grande" panose="020B0600040502020204" pitchFamily="34" charset="0"/>
                                    </a:rPr>
                                    <m:t>𝑡</m:t>
                                  </m:r>
                                </m:sup>
                              </m:sSup>
                            </m:e>
                          </m:d>
                          <m:nary>
                            <m:naryPr>
                              <m:limLoc m:val="undOvr"/>
                              <m:subHide m:val="on"/>
                              <m:supHide m:val="on"/>
                              <m:ctrlPr>
                                <a:rPr lang="en-US" sz="1350" i="1">
                                  <a:solidFill>
                                    <a:srgbClr val="093262"/>
                                  </a:solidFill>
                                  <a:latin typeface="Cambria Math" panose="02040503050406030204" pitchFamily="18" charset="0"/>
                                  <a:cs typeface="Lucida Grande" panose="020B0600040502020204" pitchFamily="34" charset="0"/>
                                </a:rPr>
                              </m:ctrlPr>
                            </m:naryPr>
                            <m:sub/>
                            <m:sup/>
                            <m:e>
                              <m:r>
                                <a:rPr lang="en-US" sz="1350" i="1">
                                  <a:solidFill>
                                    <a:srgbClr val="093262"/>
                                  </a:solidFill>
                                  <a:latin typeface="Cambria Math" panose="02040503050406030204" pitchFamily="18" charset="0"/>
                                  <a:cs typeface="Lucida Grande" panose="020B0600040502020204" pitchFamily="34" charset="0"/>
                                </a:rPr>
                                <m:t>𝜎</m:t>
                              </m:r>
                              <m:d>
                                <m:dPr>
                                  <m:ctrlPr>
                                    <a:rPr lang="en-US" sz="1350" i="1">
                                      <a:solidFill>
                                        <a:srgbClr val="093262"/>
                                      </a:solidFill>
                                      <a:latin typeface="Cambria Math" panose="02040503050406030204" pitchFamily="18" charset="0"/>
                                      <a:cs typeface="Lucida Grande" panose="020B0600040502020204" pitchFamily="34" charset="0"/>
                                    </a:rPr>
                                  </m:ctrlPr>
                                </m:dPr>
                                <m:e>
                                  <m:r>
                                    <a:rPr lang="en-US" sz="1350" i="1">
                                      <a:solidFill>
                                        <a:srgbClr val="093262"/>
                                      </a:solidFill>
                                      <a:latin typeface="Cambria Math" panose="02040503050406030204" pitchFamily="18" charset="0"/>
                                      <a:cs typeface="Lucida Grande" panose="020B0600040502020204" pitchFamily="34" charset="0"/>
                                    </a:rPr>
                                    <m:t>𝐸</m:t>
                                  </m:r>
                                </m:e>
                              </m:d>
                              <m:f>
                                <m:fPr>
                                  <m:ctrlPr>
                                    <a:rPr lang="en-US" sz="1350" i="1">
                                      <a:solidFill>
                                        <a:srgbClr val="093262"/>
                                      </a:solidFill>
                                      <a:latin typeface="Cambria Math" panose="02040503050406030204" pitchFamily="18" charset="0"/>
                                      <a:cs typeface="Lucida Grande" panose="020B0600040502020204" pitchFamily="34" charset="0"/>
                                    </a:rPr>
                                  </m:ctrlPr>
                                </m:fPr>
                                <m:num>
                                  <m:r>
                                    <a:rPr lang="en-US" sz="1350" i="1">
                                      <a:solidFill>
                                        <a:srgbClr val="093262"/>
                                      </a:solidFill>
                                      <a:latin typeface="Cambria Math" panose="02040503050406030204" pitchFamily="18" charset="0"/>
                                      <a:cs typeface="Lucida Grande" panose="020B0600040502020204" pitchFamily="34" charset="0"/>
                                    </a:rPr>
                                    <m:t>𝑑</m:t>
                                  </m:r>
                                  <m:r>
                                    <a:rPr lang="en-US" sz="1350" i="1">
                                      <a:solidFill>
                                        <a:srgbClr val="093262"/>
                                      </a:solidFill>
                                      <a:latin typeface="Cambria Math" panose="02040503050406030204" pitchFamily="18" charset="0"/>
                                      <a:cs typeface="Lucida Grande" panose="020B0600040502020204" pitchFamily="34" charset="0"/>
                                    </a:rPr>
                                    <m:t>𝜙</m:t>
                                  </m:r>
                                </m:num>
                                <m:den>
                                  <m:r>
                                    <a:rPr lang="en-US" sz="1350" i="1">
                                      <a:solidFill>
                                        <a:srgbClr val="093262"/>
                                      </a:solidFill>
                                      <a:latin typeface="Cambria Math" panose="02040503050406030204" pitchFamily="18" charset="0"/>
                                      <a:cs typeface="Lucida Grande" panose="020B0600040502020204" pitchFamily="34" charset="0"/>
                                    </a:rPr>
                                    <m:t>𝑑𝐸</m:t>
                                  </m:r>
                                </m:den>
                              </m:f>
                              <m:r>
                                <a:rPr lang="en-US" sz="1350" i="1">
                                  <a:solidFill>
                                    <a:srgbClr val="093262"/>
                                  </a:solidFill>
                                  <a:latin typeface="Cambria Math" panose="02040503050406030204" pitchFamily="18" charset="0"/>
                                  <a:cs typeface="Lucida Grande" panose="020B0600040502020204" pitchFamily="34" charset="0"/>
                                </a:rPr>
                                <m:t>𝑑𝐸</m:t>
                              </m:r>
                            </m:e>
                          </m:nary>
                        </m:den>
                      </m:f>
                    </m:oMath>
                  </m:oMathPara>
                </a14:m>
                <a:endParaRPr lang="en-US" sz="1350" b="1" dirty="0">
                  <a:solidFill>
                    <a:srgbClr val="093262"/>
                  </a:solidFill>
                  <a:latin typeface="Lucida Grande" panose="020B0600040502020204" pitchFamily="34" charset="0"/>
                  <a:cs typeface="Lucida Grande" panose="020B0600040502020204" pitchFamily="34" charset="0"/>
                </a:endParaRPr>
              </a:p>
              <a:p>
                <a:endParaRPr lang="en-US" sz="1350" b="1" dirty="0">
                  <a:solidFill>
                    <a:srgbClr val="093262"/>
                  </a:solidFill>
                  <a:latin typeface="Lucida Grande" panose="020B0600040502020204" pitchFamily="34" charset="0"/>
                  <a:cs typeface="Lucida Grande" panose="020B0600040502020204" pitchFamily="34" charset="0"/>
                </a:endParaRPr>
              </a:p>
            </p:txBody>
          </p:sp>
        </mc:Choice>
        <mc:Fallback xmlns="">
          <p:sp>
            <p:nvSpPr>
              <p:cNvPr id="11" name="TextBox 10">
                <a:extLst>
                  <a:ext uri="{FF2B5EF4-FFF2-40B4-BE49-F238E27FC236}">
                    <a16:creationId xmlns:a16="http://schemas.microsoft.com/office/drawing/2014/main" id="{CE2AFFFA-942C-F1E2-F5F8-6B238D983908}"/>
                  </a:ext>
                </a:extLst>
              </p:cNvPr>
              <p:cNvSpPr txBox="1">
                <a:spLocks noRot="1" noChangeAspect="1" noMove="1" noResize="1" noEditPoints="1" noAdjustHandles="1" noChangeArrowheads="1" noChangeShapeType="1" noTextEdit="1"/>
              </p:cNvSpPr>
              <p:nvPr/>
            </p:nvSpPr>
            <p:spPr>
              <a:xfrm>
                <a:off x="5188358" y="746637"/>
                <a:ext cx="3825240" cy="864532"/>
              </a:xfrm>
              <a:prstGeom prst="rect">
                <a:avLst/>
              </a:prstGeom>
              <a:blipFill>
                <a:blip r:embed="rId9"/>
                <a:stretch>
                  <a:fillRect t="-11594" b="-42029"/>
                </a:stretch>
              </a:blipFill>
            </p:spPr>
            <p:txBody>
              <a:bodyPr/>
              <a:lstStyle/>
              <a:p>
                <a:r>
                  <a:rPr lang="en-US">
                    <a:noFill/>
                  </a:rPr>
                  <a:t> </a:t>
                </a:r>
              </a:p>
            </p:txBody>
          </p:sp>
        </mc:Fallback>
      </mc:AlternateContent>
      <p:sp>
        <p:nvSpPr>
          <p:cNvPr id="12" name="Slide Number Placeholder 4">
            <a:extLst>
              <a:ext uri="{FF2B5EF4-FFF2-40B4-BE49-F238E27FC236}">
                <a16:creationId xmlns:a16="http://schemas.microsoft.com/office/drawing/2014/main" id="{DB68FB48-F7FA-CD4F-628A-EC1909285CB1}"/>
              </a:ext>
            </a:extLst>
          </p:cNvPr>
          <p:cNvSpPr txBox="1">
            <a:spLocks/>
          </p:cNvSpPr>
          <p:nvPr/>
        </p:nvSpPr>
        <p:spPr>
          <a:xfrm>
            <a:off x="7086600" y="4885312"/>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z="1350">
                <a:solidFill>
                  <a:schemeClr val="bg1"/>
                </a:solidFill>
              </a:rPr>
              <a:pPr algn="r"/>
              <a:t>4</a:t>
            </a:fld>
            <a:endParaRPr lang="en-US" sz="1350" dirty="0">
              <a:solidFill>
                <a:schemeClr val="bg1"/>
              </a:solidFill>
            </a:endParaRPr>
          </a:p>
        </p:txBody>
      </p:sp>
      <p:pic>
        <p:nvPicPr>
          <p:cNvPr id="4" name="Picture 3">
            <a:extLst>
              <a:ext uri="{FF2B5EF4-FFF2-40B4-BE49-F238E27FC236}">
                <a16:creationId xmlns:a16="http://schemas.microsoft.com/office/drawing/2014/main" id="{F7432354-85CA-F1A1-1E26-A2F22C281289}"/>
              </a:ext>
            </a:extLst>
          </p:cNvPr>
          <p:cNvPicPr>
            <a:picLocks noChangeAspect="1"/>
          </p:cNvPicPr>
          <p:nvPr/>
        </p:nvPicPr>
        <p:blipFill>
          <a:blip r:embed="rId10"/>
          <a:stretch>
            <a:fillRect/>
          </a:stretch>
        </p:blipFill>
        <p:spPr>
          <a:xfrm>
            <a:off x="211013" y="754685"/>
            <a:ext cx="2183666" cy="1808348"/>
          </a:xfrm>
          <a:prstGeom prst="rect">
            <a:avLst/>
          </a:prstGeom>
        </p:spPr>
      </p:pic>
      <p:sp>
        <p:nvSpPr>
          <p:cNvPr id="5" name="TextBox 4">
            <a:extLst>
              <a:ext uri="{FF2B5EF4-FFF2-40B4-BE49-F238E27FC236}">
                <a16:creationId xmlns:a16="http://schemas.microsoft.com/office/drawing/2014/main" id="{133B6A90-F158-5BC3-59E1-38A7AF64D012}"/>
              </a:ext>
            </a:extLst>
          </p:cNvPr>
          <p:cNvSpPr txBox="1"/>
          <p:nvPr/>
        </p:nvSpPr>
        <p:spPr>
          <a:xfrm>
            <a:off x="711201" y="2602615"/>
            <a:ext cx="1996831" cy="415498"/>
          </a:xfrm>
          <a:prstGeom prst="rect">
            <a:avLst/>
          </a:prstGeom>
          <a:noFill/>
        </p:spPr>
        <p:txBody>
          <a:bodyPr wrap="square" rtlCol="0">
            <a:spAutoFit/>
          </a:bodyPr>
          <a:lstStyle/>
          <a:p>
            <a:pPr algn="ctr"/>
            <a:r>
              <a:rPr lang="en-US" sz="1050" i="1" dirty="0">
                <a:solidFill>
                  <a:srgbClr val="093262"/>
                </a:solidFill>
                <a:latin typeface="Georgia" panose="02040502050405020303" pitchFamily="18" charset="0"/>
                <a:cs typeface="Lucida Grande" panose="020B0600040502020204" pitchFamily="34" charset="0"/>
              </a:rPr>
              <a:t>Monitor yields prior to adjusting density</a:t>
            </a:r>
            <a:endParaRPr lang="en-US" sz="1050" i="1" dirty="0"/>
          </a:p>
        </p:txBody>
      </p:sp>
      <p:sp>
        <p:nvSpPr>
          <p:cNvPr id="9" name="TextBox 8">
            <a:extLst>
              <a:ext uri="{FF2B5EF4-FFF2-40B4-BE49-F238E27FC236}">
                <a16:creationId xmlns:a16="http://schemas.microsoft.com/office/drawing/2014/main" id="{18117BB3-071D-9AE1-F825-A3D1E5D1F083}"/>
              </a:ext>
            </a:extLst>
          </p:cNvPr>
          <p:cNvSpPr txBox="1"/>
          <p:nvPr/>
        </p:nvSpPr>
        <p:spPr>
          <a:xfrm>
            <a:off x="372717" y="546973"/>
            <a:ext cx="2441694" cy="253916"/>
          </a:xfrm>
          <a:prstGeom prst="rect">
            <a:avLst/>
          </a:prstGeom>
          <a:noFill/>
        </p:spPr>
        <p:txBody>
          <a:bodyPr wrap="none" rtlCol="0">
            <a:spAutoFit/>
          </a:bodyPr>
          <a:lstStyle/>
          <a:p>
            <a:r>
              <a:rPr lang="en-US" sz="1050" dirty="0">
                <a:solidFill>
                  <a:srgbClr val="093262"/>
                </a:solidFill>
                <a:latin typeface="Georgia" panose="02040502050405020303" pitchFamily="18" charset="0"/>
              </a:rPr>
              <a:t>Energy estimates prior to experiment:</a:t>
            </a:r>
          </a:p>
        </p:txBody>
      </p:sp>
      <p:sp>
        <p:nvSpPr>
          <p:cNvPr id="13" name="TextBox 12">
            <a:extLst>
              <a:ext uri="{FF2B5EF4-FFF2-40B4-BE49-F238E27FC236}">
                <a16:creationId xmlns:a16="http://schemas.microsoft.com/office/drawing/2014/main" id="{BF13353B-EE4E-44B0-0A23-0F6E43821FC2}"/>
              </a:ext>
            </a:extLst>
          </p:cNvPr>
          <p:cNvSpPr txBox="1"/>
          <p:nvPr/>
        </p:nvSpPr>
        <p:spPr>
          <a:xfrm>
            <a:off x="2460665" y="1829725"/>
            <a:ext cx="6751358" cy="507831"/>
          </a:xfrm>
          <a:prstGeom prst="rect">
            <a:avLst/>
          </a:prstGeom>
          <a:noFill/>
        </p:spPr>
        <p:txBody>
          <a:bodyPr wrap="square">
            <a:spAutoFit/>
          </a:bodyPr>
          <a:lstStyle/>
          <a:p>
            <a:r>
              <a:rPr lang="en-US" sz="1350" dirty="0">
                <a:solidFill>
                  <a:srgbClr val="09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variance in the current. </a:t>
            </a:r>
            <a:endParaRPr lang="en-US" sz="1350" dirty="0">
              <a:latin typeface="Georgia" panose="02040502050405020303" pitchFamily="18" charset="0"/>
            </a:endParaRPr>
          </a:p>
        </p:txBody>
      </p:sp>
      <p:sp>
        <p:nvSpPr>
          <p:cNvPr id="14" name="TextBox 13">
            <a:extLst>
              <a:ext uri="{FF2B5EF4-FFF2-40B4-BE49-F238E27FC236}">
                <a16:creationId xmlns:a16="http://schemas.microsoft.com/office/drawing/2014/main" id="{A122EA50-A4B1-F72E-6B67-7CBBCE98679E}"/>
              </a:ext>
            </a:extLst>
          </p:cNvPr>
          <p:cNvSpPr txBox="1"/>
          <p:nvPr/>
        </p:nvSpPr>
        <p:spPr>
          <a:xfrm>
            <a:off x="2772362" y="2673110"/>
            <a:ext cx="2415996" cy="253916"/>
          </a:xfrm>
          <a:prstGeom prst="rect">
            <a:avLst/>
          </a:prstGeom>
          <a:noFill/>
        </p:spPr>
        <p:txBody>
          <a:bodyPr wrap="square" rtlCol="0">
            <a:spAutoFit/>
          </a:bodyPr>
          <a:lstStyle/>
          <a:p>
            <a:pPr algn="ctr"/>
            <a:r>
              <a:rPr lang="en-US" sz="1050" i="1" dirty="0">
                <a:solidFill>
                  <a:srgbClr val="093262"/>
                </a:solidFill>
                <a:latin typeface="Georgia" panose="02040502050405020303" pitchFamily="18" charset="0"/>
                <a:cs typeface="Lucida Grande" panose="020B0600040502020204" pitchFamily="34" charset="0"/>
              </a:rPr>
              <a:t>AFTER adjusting density</a:t>
            </a:r>
            <a:endParaRPr lang="en-US" sz="1050" i="1" dirty="0"/>
          </a:p>
        </p:txBody>
      </p:sp>
      <p:sp>
        <p:nvSpPr>
          <p:cNvPr id="15" name="Oval 14">
            <a:extLst>
              <a:ext uri="{FF2B5EF4-FFF2-40B4-BE49-F238E27FC236}">
                <a16:creationId xmlns:a16="http://schemas.microsoft.com/office/drawing/2014/main" id="{6B872245-317B-7265-B3FA-9014E416BC85}"/>
              </a:ext>
            </a:extLst>
          </p:cNvPr>
          <p:cNvSpPr/>
          <p:nvPr/>
        </p:nvSpPr>
        <p:spPr>
          <a:xfrm>
            <a:off x="3989353" y="3461393"/>
            <a:ext cx="281066" cy="27699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0169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7C6C97-27BA-3644-8079-A11CDEC1F426}"/>
              </a:ext>
            </a:extLst>
          </p:cNvPr>
          <p:cNvSpPr>
            <a:spLocks noGrp="1"/>
          </p:cNvSpPr>
          <p:nvPr>
            <p:ph type="ftr" sz="quarter" idx="11"/>
          </p:nvPr>
        </p:nvSpPr>
        <p:spPr>
          <a:xfrm>
            <a:off x="3762375" y="6356350"/>
            <a:ext cx="4667250" cy="365125"/>
          </a:xfrm>
          <a:prstGeom prst="rect">
            <a:avLst/>
          </a:prstGeom>
        </p:spPr>
        <p:txBody>
          <a:bodyPr vert="horz" lIns="91440" tIns="45720" rIns="91440" bIns="45720" rtlCol="0" anchor="ctr"/>
          <a:lstStyle>
            <a:defPPr>
              <a:defRPr lang="en-US"/>
            </a:defPPr>
            <a:lvl1pPr marL="0" algn="ctr" defTabSz="914400" rtl="0" eaLnBrk="1" latinLnBrk="0" hangingPunct="1">
              <a:defRPr lang="en-CA" sz="1200" b="1" i="0" u="none" strike="noStrike" kern="1200" smtClean="0">
                <a:solidFill>
                  <a:schemeClr val="bg1"/>
                </a:solidFill>
                <a:effectLst/>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Detector Models, Atomic Data and Stopping Powers – WANDA 2020</a:t>
            </a:r>
            <a:endParaRPr lang="en-CA" dirty="0"/>
          </a:p>
        </p:txBody>
      </p:sp>
      <p:sp>
        <p:nvSpPr>
          <p:cNvPr id="5" name="Slide Number Placeholder 4">
            <a:extLst>
              <a:ext uri="{FF2B5EF4-FFF2-40B4-BE49-F238E27FC236}">
                <a16:creationId xmlns:a16="http://schemas.microsoft.com/office/drawing/2014/main" id="{71C0EF36-2EBC-7C4C-89D5-6BFD2939593F}"/>
              </a:ext>
            </a:extLst>
          </p:cNvPr>
          <p:cNvSpPr>
            <a:spLocks noGrp="1"/>
          </p:cNvSpPr>
          <p:nvPr>
            <p:ph type="sldNum" sz="quarter" idx="12"/>
          </p:nvPr>
        </p:nvSpPr>
        <p:spPr>
          <a:xfrm>
            <a:off x="9296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AC382-4EBE-AA44-A583-A4478973BA78}" type="slidenum">
              <a:rPr lang="en-US" smtClean="0"/>
              <a:pPr/>
              <a:t>5</a:t>
            </a:fld>
            <a:endParaRPr lang="en-US" dirty="0"/>
          </a:p>
        </p:txBody>
      </p:sp>
      <p:pic>
        <p:nvPicPr>
          <p:cNvPr id="42" name="Content Placeholder 10">
            <a:extLst>
              <a:ext uri="{FF2B5EF4-FFF2-40B4-BE49-F238E27FC236}">
                <a16:creationId xmlns:a16="http://schemas.microsoft.com/office/drawing/2014/main" id="{6339FF2D-DFAD-B44D-96D9-0057EDD43AAE}"/>
              </a:ext>
            </a:extLst>
          </p:cNvPr>
          <p:cNvPicPr>
            <a:picLocks noGrp="1" noChangeAspect="1"/>
          </p:cNvPicPr>
          <p:nvPr>
            <p:ph idx="1"/>
          </p:nvPr>
        </p:nvPicPr>
        <p:blipFill rotWithShape="1">
          <a:blip r:embed="rId3"/>
          <a:srcRect l="72603" b="75922"/>
          <a:stretch/>
        </p:blipFill>
        <p:spPr>
          <a:xfrm>
            <a:off x="4883334" y="969903"/>
            <a:ext cx="4253969" cy="2834552"/>
          </a:xfrm>
        </p:spPr>
      </p:pic>
      <p:pic>
        <p:nvPicPr>
          <p:cNvPr id="43" name="Content Placeholder 10">
            <a:extLst>
              <a:ext uri="{FF2B5EF4-FFF2-40B4-BE49-F238E27FC236}">
                <a16:creationId xmlns:a16="http://schemas.microsoft.com/office/drawing/2014/main" id="{5E476F2B-F808-A743-A6F0-1DC0C672F94C}"/>
              </a:ext>
            </a:extLst>
          </p:cNvPr>
          <p:cNvPicPr>
            <a:picLocks noChangeAspect="1"/>
          </p:cNvPicPr>
          <p:nvPr/>
        </p:nvPicPr>
        <p:blipFill rotWithShape="1">
          <a:blip r:embed="rId3"/>
          <a:srcRect l="27159" t="36100" r="30242" b="28622"/>
          <a:stretch/>
        </p:blipFill>
        <p:spPr>
          <a:xfrm>
            <a:off x="49738" y="998973"/>
            <a:ext cx="4763213" cy="2990886"/>
          </a:xfrm>
          <a:prstGeom prst="rect">
            <a:avLst/>
          </a:prstGeom>
          <a:ln w="98425">
            <a:solidFill>
              <a:srgbClr val="FF0000"/>
            </a:solidFill>
          </a:ln>
        </p:spPr>
      </p:pic>
      <p:sp>
        <p:nvSpPr>
          <p:cNvPr id="9" name="Rectangle 8">
            <a:extLst>
              <a:ext uri="{FF2B5EF4-FFF2-40B4-BE49-F238E27FC236}">
                <a16:creationId xmlns:a16="http://schemas.microsoft.com/office/drawing/2014/main" id="{FDAC4D69-6C36-3B49-9F57-B62B57E8F29A}"/>
              </a:ext>
            </a:extLst>
          </p:cNvPr>
          <p:cNvSpPr/>
          <p:nvPr/>
        </p:nvSpPr>
        <p:spPr>
          <a:xfrm>
            <a:off x="1784052" y="2365262"/>
            <a:ext cx="288296" cy="284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34" name="Straight Connector 33">
            <a:extLst>
              <a:ext uri="{FF2B5EF4-FFF2-40B4-BE49-F238E27FC236}">
                <a16:creationId xmlns:a16="http://schemas.microsoft.com/office/drawing/2014/main" id="{ED124244-830C-254A-BE6A-F9C1AEA69740}"/>
              </a:ext>
            </a:extLst>
          </p:cNvPr>
          <p:cNvCxnSpPr>
            <a:cxnSpLocks/>
          </p:cNvCxnSpPr>
          <p:nvPr/>
        </p:nvCxnSpPr>
        <p:spPr>
          <a:xfrm>
            <a:off x="2096384" y="2347679"/>
            <a:ext cx="0" cy="3358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ABDC7FF-D81A-5147-9B33-1BFB2DFF8CAA}"/>
              </a:ext>
            </a:extLst>
          </p:cNvPr>
          <p:cNvCxnSpPr>
            <a:cxnSpLocks/>
          </p:cNvCxnSpPr>
          <p:nvPr/>
        </p:nvCxnSpPr>
        <p:spPr>
          <a:xfrm>
            <a:off x="1760969" y="2350283"/>
            <a:ext cx="0" cy="3358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E84A215-E128-1C44-8AF5-8C53DB04F3DE}"/>
              </a:ext>
            </a:extLst>
          </p:cNvPr>
          <p:cNvCxnSpPr>
            <a:cxnSpLocks/>
          </p:cNvCxnSpPr>
          <p:nvPr/>
        </p:nvCxnSpPr>
        <p:spPr>
          <a:xfrm>
            <a:off x="2435099" y="2346399"/>
            <a:ext cx="0" cy="3358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50723B9-2721-794B-BC5A-B5C4E7D61632}"/>
              </a:ext>
            </a:extLst>
          </p:cNvPr>
          <p:cNvCxnSpPr>
            <a:cxnSpLocks/>
          </p:cNvCxnSpPr>
          <p:nvPr/>
        </p:nvCxnSpPr>
        <p:spPr>
          <a:xfrm>
            <a:off x="2776049" y="2347679"/>
            <a:ext cx="0" cy="3358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C6C3C9F3-EE64-B84F-B91C-40EFD0540970}"/>
              </a:ext>
            </a:extLst>
          </p:cNvPr>
          <p:cNvSpPr/>
          <p:nvPr/>
        </p:nvSpPr>
        <p:spPr>
          <a:xfrm>
            <a:off x="2457371" y="2372296"/>
            <a:ext cx="288296" cy="284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8" name="Rectangle 57">
            <a:extLst>
              <a:ext uri="{FF2B5EF4-FFF2-40B4-BE49-F238E27FC236}">
                <a16:creationId xmlns:a16="http://schemas.microsoft.com/office/drawing/2014/main" id="{F05F9C85-B2E2-F449-AE9C-22E1E07AC456}"/>
              </a:ext>
            </a:extLst>
          </p:cNvPr>
          <p:cNvSpPr/>
          <p:nvPr/>
        </p:nvSpPr>
        <p:spPr>
          <a:xfrm>
            <a:off x="98704" y="2711079"/>
            <a:ext cx="288296" cy="284012"/>
          </a:xfrm>
          <a:prstGeom prst="rect">
            <a:avLst/>
          </a:prstGeom>
          <a:solidFill>
            <a:srgbClr val="F87E77"/>
          </a:solidFill>
          <a:ln>
            <a:solidFill>
              <a:srgbClr val="F87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9" name="Rectangle 58">
            <a:extLst>
              <a:ext uri="{FF2B5EF4-FFF2-40B4-BE49-F238E27FC236}">
                <a16:creationId xmlns:a16="http://schemas.microsoft.com/office/drawing/2014/main" id="{72A9660D-3AF2-CF45-9FA7-A10124E462C6}"/>
              </a:ext>
            </a:extLst>
          </p:cNvPr>
          <p:cNvSpPr/>
          <p:nvPr/>
        </p:nvSpPr>
        <p:spPr>
          <a:xfrm>
            <a:off x="768862" y="3734722"/>
            <a:ext cx="288296" cy="229291"/>
          </a:xfrm>
          <a:prstGeom prst="rect">
            <a:avLst/>
          </a:prstGeom>
          <a:solidFill>
            <a:srgbClr val="6CABFF"/>
          </a:solidFill>
          <a:ln>
            <a:solidFill>
              <a:srgbClr val="6CA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0" name="Rectangle 59">
            <a:extLst>
              <a:ext uri="{FF2B5EF4-FFF2-40B4-BE49-F238E27FC236}">
                <a16:creationId xmlns:a16="http://schemas.microsoft.com/office/drawing/2014/main" id="{90D67937-DBE8-4449-B6BE-94BABDFA6C79}"/>
              </a:ext>
            </a:extLst>
          </p:cNvPr>
          <p:cNvSpPr/>
          <p:nvPr/>
        </p:nvSpPr>
        <p:spPr>
          <a:xfrm>
            <a:off x="4478320" y="1026956"/>
            <a:ext cx="288296" cy="284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1" name="TextBox 60">
            <a:extLst>
              <a:ext uri="{FF2B5EF4-FFF2-40B4-BE49-F238E27FC236}">
                <a16:creationId xmlns:a16="http://schemas.microsoft.com/office/drawing/2014/main" id="{581B0830-B54C-204B-9F1B-9761DCFAE418}"/>
              </a:ext>
            </a:extLst>
          </p:cNvPr>
          <p:cNvSpPr txBox="1"/>
          <p:nvPr/>
        </p:nvSpPr>
        <p:spPr>
          <a:xfrm>
            <a:off x="4442774" y="987879"/>
            <a:ext cx="368196" cy="569387"/>
          </a:xfrm>
          <a:prstGeom prst="rect">
            <a:avLst/>
          </a:prstGeom>
          <a:noFill/>
        </p:spPr>
        <p:txBody>
          <a:bodyPr wrap="square" rtlCol="0">
            <a:spAutoFit/>
          </a:bodyPr>
          <a:lstStyle/>
          <a:p>
            <a:pPr algn="ctr"/>
            <a:r>
              <a:rPr lang="en-US" sz="1050" b="1" baseline="30000" dirty="0">
                <a:solidFill>
                  <a:schemeClr val="bg1"/>
                </a:solidFill>
              </a:rPr>
              <a:t>75</a:t>
            </a:r>
            <a:r>
              <a:rPr lang="en-US" sz="1050" b="1" dirty="0">
                <a:solidFill>
                  <a:schemeClr val="bg1"/>
                </a:solidFill>
              </a:rPr>
              <a:t>As</a:t>
            </a:r>
            <a:br>
              <a:rPr lang="en-US" sz="1050" b="1" dirty="0">
                <a:solidFill>
                  <a:schemeClr val="bg1"/>
                </a:solidFill>
              </a:rPr>
            </a:br>
            <a:r>
              <a:rPr lang="en-US" sz="675" b="1" dirty="0">
                <a:solidFill>
                  <a:schemeClr val="bg1"/>
                </a:solidFill>
              </a:rPr>
              <a:t>100%</a:t>
            </a:r>
            <a:endParaRPr lang="en-US" sz="1050" b="1" dirty="0">
              <a:solidFill>
                <a:schemeClr val="bg1"/>
              </a:solidFill>
            </a:endParaRPr>
          </a:p>
        </p:txBody>
      </p:sp>
      <p:sp>
        <p:nvSpPr>
          <p:cNvPr id="62" name="Rectangle 61">
            <a:extLst>
              <a:ext uri="{FF2B5EF4-FFF2-40B4-BE49-F238E27FC236}">
                <a16:creationId xmlns:a16="http://schemas.microsoft.com/office/drawing/2014/main" id="{8C4B31A7-42D3-9D43-9FA7-D20B3713984D}"/>
              </a:ext>
            </a:extLst>
          </p:cNvPr>
          <p:cNvSpPr/>
          <p:nvPr/>
        </p:nvSpPr>
        <p:spPr>
          <a:xfrm>
            <a:off x="8676736" y="2097630"/>
            <a:ext cx="402596" cy="4224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3" name="TextBox 62">
            <a:extLst>
              <a:ext uri="{FF2B5EF4-FFF2-40B4-BE49-F238E27FC236}">
                <a16:creationId xmlns:a16="http://schemas.microsoft.com/office/drawing/2014/main" id="{36C4B293-81FF-994C-B439-87123C47686F}"/>
              </a:ext>
            </a:extLst>
          </p:cNvPr>
          <p:cNvSpPr txBox="1"/>
          <p:nvPr/>
        </p:nvSpPr>
        <p:spPr>
          <a:xfrm>
            <a:off x="8654968" y="1450409"/>
            <a:ext cx="460568" cy="375167"/>
          </a:xfrm>
          <a:prstGeom prst="rect">
            <a:avLst/>
          </a:prstGeom>
          <a:noFill/>
        </p:spPr>
        <p:txBody>
          <a:bodyPr wrap="square" rtlCol="0">
            <a:spAutoFit/>
          </a:bodyPr>
          <a:lstStyle/>
          <a:p>
            <a:pPr algn="ctr"/>
            <a:r>
              <a:rPr lang="en-US" sz="1050" b="1" baseline="30000" dirty="0">
                <a:solidFill>
                  <a:schemeClr val="bg1"/>
                </a:solidFill>
              </a:rPr>
              <a:t>93</a:t>
            </a:r>
            <a:r>
              <a:rPr lang="en-US" sz="1050" b="1" dirty="0">
                <a:solidFill>
                  <a:schemeClr val="bg1"/>
                </a:solidFill>
              </a:rPr>
              <a:t>Nb</a:t>
            </a:r>
            <a:br>
              <a:rPr lang="en-US" sz="1050" b="1" dirty="0">
                <a:solidFill>
                  <a:schemeClr val="bg1"/>
                </a:solidFill>
              </a:rPr>
            </a:br>
            <a:r>
              <a:rPr lang="en-US" sz="788" b="1" dirty="0">
                <a:solidFill>
                  <a:schemeClr val="bg1"/>
                </a:solidFill>
              </a:rPr>
              <a:t>100%</a:t>
            </a:r>
            <a:endParaRPr lang="en-US" sz="1050" b="1" dirty="0">
              <a:solidFill>
                <a:schemeClr val="bg1"/>
              </a:solidFill>
            </a:endParaRPr>
          </a:p>
        </p:txBody>
      </p:sp>
      <p:sp>
        <p:nvSpPr>
          <p:cNvPr id="64" name="Rectangle 63">
            <a:extLst>
              <a:ext uri="{FF2B5EF4-FFF2-40B4-BE49-F238E27FC236}">
                <a16:creationId xmlns:a16="http://schemas.microsoft.com/office/drawing/2014/main" id="{36899781-F044-9845-950A-BC595C3131E7}"/>
              </a:ext>
            </a:extLst>
          </p:cNvPr>
          <p:cNvSpPr/>
          <p:nvPr/>
        </p:nvSpPr>
        <p:spPr>
          <a:xfrm>
            <a:off x="4446648" y="991754"/>
            <a:ext cx="368196" cy="33470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5" name="Rectangle 64">
            <a:extLst>
              <a:ext uri="{FF2B5EF4-FFF2-40B4-BE49-F238E27FC236}">
                <a16:creationId xmlns:a16="http://schemas.microsoft.com/office/drawing/2014/main" id="{7AF73BC6-605E-054D-BA32-AE0C0D299866}"/>
              </a:ext>
            </a:extLst>
          </p:cNvPr>
          <p:cNvSpPr/>
          <p:nvPr/>
        </p:nvSpPr>
        <p:spPr>
          <a:xfrm>
            <a:off x="8654315" y="1457628"/>
            <a:ext cx="461110" cy="44567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TextBox 6">
            <a:extLst>
              <a:ext uri="{FF2B5EF4-FFF2-40B4-BE49-F238E27FC236}">
                <a16:creationId xmlns:a16="http://schemas.microsoft.com/office/drawing/2014/main" id="{95E04AE7-14A3-0C31-40C9-DA71BF237393}"/>
              </a:ext>
            </a:extLst>
          </p:cNvPr>
          <p:cNvSpPr txBox="1"/>
          <p:nvPr/>
        </p:nvSpPr>
        <p:spPr>
          <a:xfrm>
            <a:off x="4960977" y="3895538"/>
            <a:ext cx="4183023" cy="830997"/>
          </a:xfrm>
          <a:prstGeom prst="rect">
            <a:avLst/>
          </a:prstGeom>
          <a:noFill/>
        </p:spPr>
        <p:txBody>
          <a:bodyPr wrap="square">
            <a:spAutoFit/>
          </a:bodyPr>
          <a:lstStyle/>
          <a:p>
            <a:pPr marR="0" lvl="0"/>
            <a:r>
              <a:rPr lang="en-US" sz="1200" dirty="0">
                <a:effectLst/>
                <a:latin typeface="Cambria" panose="02040503050406030204" pitchFamily="18" charset="0"/>
                <a:ea typeface="MS Mincho" panose="02020609040205080304" pitchFamily="49" charset="-128"/>
                <a:cs typeface="Times New Roman" panose="02020603050405020304" pitchFamily="18" charset="0"/>
              </a:rPr>
              <a:t>M.B. Fox </a:t>
            </a:r>
            <a:r>
              <a:rPr lang="en-US" sz="1200" i="1" dirty="0">
                <a:effectLst/>
                <a:latin typeface="Cambria" panose="02040503050406030204" pitchFamily="18" charset="0"/>
                <a:ea typeface="MS Mincho" panose="02020609040205080304" pitchFamily="49" charset="-128"/>
                <a:cs typeface="Times New Roman" panose="02020603050405020304" pitchFamily="18" charset="0"/>
              </a:rPr>
              <a:t>et al., </a:t>
            </a:r>
            <a:r>
              <a:rPr lang="en-US" sz="1200" dirty="0">
                <a:effectLst/>
                <a:latin typeface="Cambria" panose="02040503050406030204" pitchFamily="18" charset="0"/>
                <a:ea typeface="MS Mincho" panose="02020609040205080304" pitchFamily="49" charset="-128"/>
                <a:cs typeface="Times New Roman" panose="02020603050405020304" pitchFamily="18" charset="0"/>
              </a:rPr>
              <a:t>Phys. Rev. C, vol. 103, no. 3, p. 034601, </a:t>
            </a:r>
          </a:p>
          <a:p>
            <a:pPr marR="0" lvl="0"/>
            <a:r>
              <a:rPr lang="en-US" sz="1200" dirty="0">
                <a:effectLst/>
                <a:latin typeface="Cambria" panose="02040503050406030204" pitchFamily="18" charset="0"/>
                <a:ea typeface="MS Mincho" panose="02020609040205080304" pitchFamily="49" charset="-128"/>
                <a:cs typeface="Times New Roman" panose="02020603050405020304" pitchFamily="18" charset="0"/>
              </a:rPr>
              <a:t>Mar. 2021, </a:t>
            </a:r>
            <a:r>
              <a:rPr lang="en-US" sz="12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4"/>
              </a:rPr>
              <a:t>https://doi.org/10.1103/PhysRevC.103.034601</a:t>
            </a:r>
            <a:endParaRPr lang="en-US" sz="12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rPr>
              <a:t>M.B. Fox </a:t>
            </a:r>
            <a:r>
              <a:rPr lang="en-US" sz="1200" i="1" dirty="0">
                <a:effectLst/>
                <a:latin typeface="Times New Roman" panose="02020603050405020304" pitchFamily="18" charset="0"/>
                <a:ea typeface="Times New Roman" panose="02020603050405020304" pitchFamily="18" charset="0"/>
              </a:rPr>
              <a:t>et al</a:t>
            </a:r>
            <a:r>
              <a:rPr lang="en-US" sz="1200" i="1" dirty="0">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  Phys. Rev. C 104, 064615 (12/27/21). </a:t>
            </a:r>
            <a:r>
              <a:rPr lang="en-US" sz="1200" u="sng" dirty="0">
                <a:solidFill>
                  <a:srgbClr val="0000FF"/>
                </a:solidFill>
                <a:effectLst/>
                <a:latin typeface="Times New Roman" panose="02020603050405020304" pitchFamily="18" charset="0"/>
                <a:ea typeface="Times New Roman" panose="02020603050405020304" pitchFamily="18" charset="0"/>
                <a:hlinkClick r:id="rId5"/>
              </a:rPr>
              <a:t>https://doi.org/10.1103/PhysRevC.104.064615</a:t>
            </a:r>
            <a:r>
              <a:rPr lang="en-US" sz="1200" dirty="0">
                <a:effectLst/>
                <a:latin typeface="Times New Roman" panose="02020603050405020304" pitchFamily="18" charset="0"/>
                <a:ea typeface="Times New Roman" panose="02020603050405020304" pitchFamily="18" charset="0"/>
              </a:rPr>
              <a:t> </a:t>
            </a:r>
            <a:r>
              <a:rPr lang="en-US" sz="1200" dirty="0">
                <a:effectLst/>
                <a:latin typeface="Cambria" panose="02040503050406030204" pitchFamily="18" charset="0"/>
                <a:ea typeface="MS Mincho" panose="02020609040205080304" pitchFamily="49" charset="-128"/>
                <a:cs typeface="Times New Roman" panose="02020603050405020304" pitchFamily="18" charset="0"/>
              </a:rPr>
              <a:t> </a:t>
            </a:r>
          </a:p>
        </p:txBody>
      </p:sp>
      <p:sp>
        <p:nvSpPr>
          <p:cNvPr id="6" name="TextBox 5">
            <a:extLst>
              <a:ext uri="{FF2B5EF4-FFF2-40B4-BE49-F238E27FC236}">
                <a16:creationId xmlns:a16="http://schemas.microsoft.com/office/drawing/2014/main" id="{90E5EDDB-2209-559B-4977-4BAB0307BB50}"/>
              </a:ext>
            </a:extLst>
          </p:cNvPr>
          <p:cNvSpPr txBox="1"/>
          <p:nvPr/>
        </p:nvSpPr>
        <p:spPr>
          <a:xfrm>
            <a:off x="51955" y="4126414"/>
            <a:ext cx="4814047" cy="646331"/>
          </a:xfrm>
          <a:prstGeom prst="rect">
            <a:avLst/>
          </a:prstGeom>
          <a:solidFill>
            <a:srgbClr val="FFFF00"/>
          </a:solidFill>
          <a:ln>
            <a:solidFill>
              <a:schemeClr val="tx1"/>
            </a:solidFill>
          </a:ln>
        </p:spPr>
        <p:txBody>
          <a:bodyPr wrap="square" rtlCol="0">
            <a:spAutoFit/>
          </a:bodyPr>
          <a:lstStyle/>
          <a:p>
            <a:pPr algn="ctr"/>
            <a:r>
              <a:rPr lang="en-US" sz="1800" b="1" i="1" dirty="0">
                <a:latin typeface="Times New Roman" panose="02020603050405020304" pitchFamily="18" charset="0"/>
                <a:cs typeface="Times New Roman" panose="02020603050405020304" pitchFamily="18" charset="0"/>
              </a:rPr>
              <a:t>These data can be used to optimize isotope production and improve reaction modeling</a:t>
            </a:r>
          </a:p>
        </p:txBody>
      </p:sp>
      <p:sp>
        <p:nvSpPr>
          <p:cNvPr id="8" name="Title 1">
            <a:extLst>
              <a:ext uri="{FF2B5EF4-FFF2-40B4-BE49-F238E27FC236}">
                <a16:creationId xmlns:a16="http://schemas.microsoft.com/office/drawing/2014/main" id="{A15ADEC4-2C88-BB58-9775-A13D6ECB8887}"/>
              </a:ext>
            </a:extLst>
          </p:cNvPr>
          <p:cNvSpPr txBox="1">
            <a:spLocks/>
          </p:cNvSpPr>
          <p:nvPr/>
        </p:nvSpPr>
        <p:spPr>
          <a:xfrm>
            <a:off x="-456" y="1"/>
            <a:ext cx="9144912" cy="871267"/>
          </a:xfrm>
          <a:prstGeom prst="rect">
            <a:avLst/>
          </a:prstGeom>
          <a:solidFill>
            <a:srgbClr val="054473"/>
          </a:solidFill>
          <a:ln>
            <a:noFill/>
          </a:ln>
        </p:spPr>
        <p:txBody>
          <a:bodyPr spcFirstLastPara="1" wrap="square" lIns="68525" tIns="34250" rIns="68525" bIns="34250" anchor="ctr" anchorCtr="0">
            <a:normAutofit fontScale="67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2300" b="1" i="0" u="none" strike="noStrike" cap="none">
                <a:solidFill>
                  <a:schemeClr val="lt1"/>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9pPr>
          </a:lstStyle>
          <a:p>
            <a:r>
              <a:rPr lang="en-US" sz="3000" dirty="0">
                <a:solidFill>
                  <a:schemeClr val="bg1"/>
                </a:solidFill>
                <a:latin typeface="Times New Roman" panose="02020603050405020304" pitchFamily="18" charset="0"/>
                <a:cs typeface="Times New Roman" panose="02020603050405020304" pitchFamily="18" charset="0"/>
              </a:rPr>
              <a:t>I will discuss the results of four </a:t>
            </a:r>
            <a:r>
              <a:rPr lang="en-US" sz="3000" baseline="30000" dirty="0">
                <a:solidFill>
                  <a:schemeClr val="bg1"/>
                </a:solidFill>
                <a:latin typeface="Times New Roman" panose="02020603050405020304" pitchFamily="18" charset="0"/>
                <a:cs typeface="Times New Roman" panose="02020603050405020304" pitchFamily="18" charset="0"/>
              </a:rPr>
              <a:t>nat</a:t>
            </a:r>
            <a:r>
              <a:rPr lang="en-US" sz="3000" dirty="0">
                <a:solidFill>
                  <a:schemeClr val="bg1"/>
                </a:solidFill>
                <a:latin typeface="Times New Roman" panose="02020603050405020304" pitchFamily="18" charset="0"/>
                <a:cs typeface="Times New Roman" panose="02020603050405020304" pitchFamily="18" charset="0"/>
              </a:rPr>
              <a:t>As(p,x) stacked-target experiments were performed to study the production of </a:t>
            </a:r>
            <a:r>
              <a:rPr lang="en-US" sz="3000" baseline="30000" dirty="0">
                <a:solidFill>
                  <a:schemeClr val="bg1"/>
                </a:solidFill>
                <a:latin typeface="Times New Roman" panose="02020603050405020304" pitchFamily="18" charset="0"/>
                <a:cs typeface="Times New Roman" panose="02020603050405020304" pitchFamily="18" charset="0"/>
              </a:rPr>
              <a:t>72</a:t>
            </a:r>
            <a:r>
              <a:rPr lang="en-US" sz="3000" dirty="0">
                <a:solidFill>
                  <a:schemeClr val="bg1"/>
                </a:solidFill>
                <a:latin typeface="Times New Roman" panose="02020603050405020304" pitchFamily="18" charset="0"/>
                <a:cs typeface="Times New Roman" panose="02020603050405020304" pitchFamily="18" charset="0"/>
              </a:rPr>
              <a:t>Se &amp; </a:t>
            </a:r>
            <a:r>
              <a:rPr lang="en-US" sz="3000" baseline="30000" dirty="0">
                <a:solidFill>
                  <a:schemeClr val="bg1"/>
                </a:solidFill>
                <a:latin typeface="Times New Roman" panose="02020603050405020304" pitchFamily="18" charset="0"/>
                <a:cs typeface="Times New Roman" panose="02020603050405020304" pitchFamily="18" charset="0"/>
              </a:rPr>
              <a:t>68</a:t>
            </a:r>
            <a:r>
              <a:rPr lang="en-US" sz="3000" dirty="0">
                <a:solidFill>
                  <a:schemeClr val="bg1"/>
                </a:solidFill>
                <a:latin typeface="Times New Roman" panose="02020603050405020304" pitchFamily="18" charset="0"/>
                <a:cs typeface="Times New Roman" panose="02020603050405020304" pitchFamily="18" charset="0"/>
              </a:rPr>
              <a:t>Ge</a:t>
            </a:r>
            <a:r>
              <a:rPr lang="en-US" sz="3000" dirty="0">
                <a:latin typeface="Times New Roman" panose="02020603050405020304" pitchFamily="18" charset="0"/>
                <a:cs typeface="Times New Roman" panose="02020603050405020304" pitchFamily="18" charset="0"/>
              </a:rPr>
              <a:t> p</a:t>
            </a:r>
            <a:r>
              <a:rPr lang="en-US" sz="3000" dirty="0">
                <a:solidFill>
                  <a:schemeClr val="bg1"/>
                </a:solidFill>
                <a:latin typeface="Times New Roman" panose="02020603050405020304" pitchFamily="18" charset="0"/>
                <a:cs typeface="Times New Roman" panose="02020603050405020304" pitchFamily="18" charset="0"/>
              </a:rPr>
              <a:t>roduction: </a:t>
            </a:r>
          </a:p>
          <a:p>
            <a:r>
              <a:rPr lang="en-US" sz="3000" dirty="0">
                <a:solidFill>
                  <a:schemeClr val="bg1"/>
                </a:solidFill>
                <a:latin typeface="Times New Roman" panose="02020603050405020304" pitchFamily="18" charset="0"/>
                <a:cs typeface="Times New Roman" panose="02020603050405020304" pitchFamily="18" charset="0"/>
              </a:rPr>
              <a:t>200 MeV at BNL, 100 MeV at LANL and both 30 &amp; 50 MeV at LBNL </a:t>
            </a:r>
          </a:p>
        </p:txBody>
      </p:sp>
      <p:sp>
        <p:nvSpPr>
          <p:cNvPr id="41" name="Rectangle 40">
            <a:extLst>
              <a:ext uri="{FF2B5EF4-FFF2-40B4-BE49-F238E27FC236}">
                <a16:creationId xmlns:a16="http://schemas.microsoft.com/office/drawing/2014/main" id="{BDB6F5DE-D381-7349-8C0B-1AAEE6E1FD80}"/>
              </a:ext>
            </a:extLst>
          </p:cNvPr>
          <p:cNvSpPr/>
          <p:nvPr/>
        </p:nvSpPr>
        <p:spPr>
          <a:xfrm>
            <a:off x="3221182" y="3146439"/>
            <a:ext cx="1589809" cy="830997"/>
          </a:xfrm>
          <a:prstGeom prst="rect">
            <a:avLst/>
          </a:prstGeom>
          <a:solidFill>
            <a:schemeClr val="lt1"/>
          </a:solidFill>
          <a:ln>
            <a:solidFill>
              <a:schemeClr val="tx1"/>
            </a:solidFill>
          </a:ln>
        </p:spPr>
        <p:txBody>
          <a:bodyPr wrap="square">
            <a:spAutoFit/>
          </a:bodyPr>
          <a:lstStyle/>
          <a:p>
            <a:pPr algn="ctr"/>
            <a:r>
              <a:rPr lang="en-US" sz="1600" b="1" dirty="0">
                <a:latin typeface="Times" pitchFamily="2" charset="0"/>
                <a:cs typeface="Times New Roman" panose="02020603050405020304" pitchFamily="18" charset="0"/>
              </a:rPr>
              <a:t>26 excitation functions for </a:t>
            </a:r>
            <a:r>
              <a:rPr lang="en-US" sz="1600" b="1" baseline="30000" dirty="0">
                <a:latin typeface="Times" pitchFamily="2" charset="0"/>
                <a:cs typeface="Times New Roman" panose="02020603050405020304" pitchFamily="18" charset="0"/>
              </a:rPr>
              <a:t>75</a:t>
            </a:r>
            <a:r>
              <a:rPr lang="en-US" sz="1600" b="1" dirty="0">
                <a:latin typeface="Times" pitchFamily="2" charset="0"/>
                <a:cs typeface="Times New Roman" panose="02020603050405020304" pitchFamily="18" charset="0"/>
              </a:rPr>
              <a:t>As(p,x) </a:t>
            </a:r>
          </a:p>
        </p:txBody>
      </p:sp>
      <p:sp>
        <p:nvSpPr>
          <p:cNvPr id="66" name="Rectangle 65">
            <a:extLst>
              <a:ext uri="{FF2B5EF4-FFF2-40B4-BE49-F238E27FC236}">
                <a16:creationId xmlns:a16="http://schemas.microsoft.com/office/drawing/2014/main" id="{1A8EE9B2-4854-9A49-A8D8-D3B9883D2084}"/>
              </a:ext>
            </a:extLst>
          </p:cNvPr>
          <p:cNvSpPr/>
          <p:nvPr/>
        </p:nvSpPr>
        <p:spPr>
          <a:xfrm>
            <a:off x="4914900" y="995521"/>
            <a:ext cx="1402773" cy="830997"/>
          </a:xfrm>
          <a:prstGeom prst="rect">
            <a:avLst/>
          </a:prstGeom>
          <a:solidFill>
            <a:schemeClr val="lt1"/>
          </a:solidFill>
          <a:ln>
            <a:solidFill>
              <a:schemeClr val="tx1"/>
            </a:solidFill>
          </a:ln>
        </p:spPr>
        <p:txBody>
          <a:bodyPr wrap="square">
            <a:spAutoFit/>
          </a:bodyPr>
          <a:lstStyle/>
          <a:p>
            <a:pPr algn="ctr"/>
            <a:r>
              <a:rPr lang="en-US" sz="1600" b="1" dirty="0">
                <a:latin typeface="Times" pitchFamily="2" charset="0"/>
                <a:cs typeface="Times New Roman" panose="02020603050405020304" pitchFamily="18" charset="0"/>
              </a:rPr>
              <a:t>23 excitation functions for </a:t>
            </a:r>
            <a:r>
              <a:rPr lang="en-US" sz="1600" b="1" baseline="30000" dirty="0">
                <a:latin typeface="Times" pitchFamily="2" charset="0"/>
                <a:cs typeface="Times New Roman" panose="02020603050405020304" pitchFamily="18" charset="0"/>
              </a:rPr>
              <a:t>93</a:t>
            </a:r>
            <a:r>
              <a:rPr lang="en-US" sz="1600" b="1" dirty="0">
                <a:latin typeface="Times" pitchFamily="2" charset="0"/>
                <a:cs typeface="Times New Roman" panose="02020603050405020304" pitchFamily="18" charset="0"/>
              </a:rPr>
              <a:t>Nb(p,x) </a:t>
            </a:r>
          </a:p>
        </p:txBody>
      </p:sp>
    </p:spTree>
    <p:extLst>
      <p:ext uri="{BB962C8B-B14F-4D97-AF65-F5344CB8AC3E}">
        <p14:creationId xmlns:p14="http://schemas.microsoft.com/office/powerpoint/2010/main" val="268756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97BDCE-380D-EE49-9A4F-486B0B06FE4C}"/>
              </a:ext>
            </a:extLst>
          </p:cNvPr>
          <p:cNvSpPr>
            <a:spLocks noGrp="1"/>
          </p:cNvSpPr>
          <p:nvPr>
            <p:ph type="ftr" sz="quarter" idx="11"/>
          </p:nvPr>
        </p:nvSpPr>
        <p:spPr>
          <a:xfrm>
            <a:off x="3762375" y="6356350"/>
            <a:ext cx="4667250" cy="365125"/>
          </a:xfrm>
          <a:prstGeom prst="rect">
            <a:avLst/>
          </a:prstGeom>
        </p:spPr>
        <p:txBody>
          <a:bodyPr vert="horz" lIns="91440" tIns="45720" rIns="91440" bIns="45720" rtlCol="0" anchor="ctr"/>
          <a:lstStyle>
            <a:defPPr>
              <a:defRPr lang="en-US"/>
            </a:defPPr>
            <a:lvl1pPr marL="0" algn="ctr" defTabSz="914400" rtl="0" eaLnBrk="1" latinLnBrk="0" hangingPunct="1">
              <a:defRPr lang="en-CA" sz="1200" b="1" i="0" u="none" strike="noStrike" kern="1200" smtClean="0">
                <a:solidFill>
                  <a:schemeClr val="bg1"/>
                </a:solidFill>
                <a:effectLst/>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Detector Models, Atomic Data and Stopping Powers – WANDA 2020</a:t>
            </a:r>
            <a:endParaRPr lang="en-CA" dirty="0"/>
          </a:p>
        </p:txBody>
      </p:sp>
      <p:sp>
        <p:nvSpPr>
          <p:cNvPr id="5" name="Slide Number Placeholder 4">
            <a:extLst>
              <a:ext uri="{FF2B5EF4-FFF2-40B4-BE49-F238E27FC236}">
                <a16:creationId xmlns:a16="http://schemas.microsoft.com/office/drawing/2014/main" id="{2522740B-AB74-E94A-BCE1-8B9D5B53E028}"/>
              </a:ext>
            </a:extLst>
          </p:cNvPr>
          <p:cNvSpPr>
            <a:spLocks noGrp="1"/>
          </p:cNvSpPr>
          <p:nvPr>
            <p:ph type="sldNum" sz="quarter" idx="12"/>
          </p:nvPr>
        </p:nvSpPr>
        <p:spPr>
          <a:xfrm>
            <a:off x="9296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AC382-4EBE-AA44-A583-A4478973BA78}" type="slidenum">
              <a:rPr lang="en-US" smtClean="0"/>
              <a:pPr/>
              <a:t>6</a:t>
            </a:fld>
            <a:endParaRPr lang="en-US" dirty="0"/>
          </a:p>
        </p:txBody>
      </p:sp>
      <p:pic>
        <p:nvPicPr>
          <p:cNvPr id="7" name="Picture 6">
            <a:extLst>
              <a:ext uri="{FF2B5EF4-FFF2-40B4-BE49-F238E27FC236}">
                <a16:creationId xmlns:a16="http://schemas.microsoft.com/office/drawing/2014/main" id="{5C307601-B10D-D34E-AC05-BA701D6C26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857465"/>
            <a:ext cx="4394000" cy="3510000"/>
          </a:xfrm>
          <a:prstGeom prst="rect">
            <a:avLst/>
          </a:prstGeom>
        </p:spPr>
      </p:pic>
      <p:pic>
        <p:nvPicPr>
          <p:cNvPr id="16" name="Picture 15">
            <a:extLst>
              <a:ext uri="{FF2B5EF4-FFF2-40B4-BE49-F238E27FC236}">
                <a16:creationId xmlns:a16="http://schemas.microsoft.com/office/drawing/2014/main" id="{C05127EB-84CB-FB4E-B821-9038F88F5EC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48400" y="857465"/>
            <a:ext cx="4395600" cy="3511278"/>
          </a:xfrm>
          <a:prstGeom prst="rect">
            <a:avLst/>
          </a:prstGeom>
        </p:spPr>
      </p:pic>
      <p:grpSp>
        <p:nvGrpSpPr>
          <p:cNvPr id="23" name="Group 22">
            <a:extLst>
              <a:ext uri="{FF2B5EF4-FFF2-40B4-BE49-F238E27FC236}">
                <a16:creationId xmlns:a16="http://schemas.microsoft.com/office/drawing/2014/main" id="{9F08E970-D957-DF44-D3B7-0B82BA725A1A}"/>
              </a:ext>
            </a:extLst>
          </p:cNvPr>
          <p:cNvGrpSpPr/>
          <p:nvPr/>
        </p:nvGrpSpPr>
        <p:grpSpPr>
          <a:xfrm>
            <a:off x="601219" y="993920"/>
            <a:ext cx="5337445" cy="2883318"/>
            <a:chOff x="601219" y="1407646"/>
            <a:chExt cx="5337445" cy="2883318"/>
          </a:xfrm>
        </p:grpSpPr>
        <p:sp>
          <p:nvSpPr>
            <p:cNvPr id="10" name="Rectangle 9">
              <a:extLst>
                <a:ext uri="{FF2B5EF4-FFF2-40B4-BE49-F238E27FC236}">
                  <a16:creationId xmlns:a16="http://schemas.microsoft.com/office/drawing/2014/main" id="{5B5009DA-958A-8B48-9619-A043A4A73AFF}"/>
                </a:ext>
              </a:extLst>
            </p:cNvPr>
            <p:cNvSpPr/>
            <p:nvPr/>
          </p:nvSpPr>
          <p:spPr>
            <a:xfrm>
              <a:off x="601219" y="1557670"/>
              <a:ext cx="661235" cy="2724150"/>
            </a:xfrm>
            <a:prstGeom prst="rect">
              <a:avLst/>
            </a:prstGeom>
            <a:solidFill>
              <a:schemeClr val="accent1">
                <a:alpha val="15000"/>
              </a:schemeClr>
            </a:solidFill>
            <a:ln>
              <a:solidFill>
                <a:srgbClr val="106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TextBox 12">
              <a:extLst>
                <a:ext uri="{FF2B5EF4-FFF2-40B4-BE49-F238E27FC236}">
                  <a16:creationId xmlns:a16="http://schemas.microsoft.com/office/drawing/2014/main" id="{1F197184-CDE0-9245-9106-C8570E122F3E}"/>
                </a:ext>
              </a:extLst>
            </p:cNvPr>
            <p:cNvSpPr txBox="1"/>
            <p:nvPr/>
          </p:nvSpPr>
          <p:spPr>
            <a:xfrm rot="16200000">
              <a:off x="381391" y="1670655"/>
              <a:ext cx="895350" cy="369332"/>
            </a:xfrm>
            <a:prstGeom prst="rect">
              <a:avLst/>
            </a:prstGeom>
            <a:noFill/>
          </p:spPr>
          <p:txBody>
            <a:bodyPr wrap="square" rtlCol="0">
              <a:spAutoFit/>
            </a:bodyPr>
            <a:lstStyle/>
            <a:p>
              <a:r>
                <a:rPr lang="en-US" sz="1800" b="1" dirty="0">
                  <a:latin typeface="Times" pitchFamily="2" charset="0"/>
                </a:rPr>
                <a:t>LBNL</a:t>
              </a:r>
            </a:p>
          </p:txBody>
        </p:sp>
        <p:sp>
          <p:nvSpPr>
            <p:cNvPr id="17" name="Rectangle 16">
              <a:extLst>
                <a:ext uri="{FF2B5EF4-FFF2-40B4-BE49-F238E27FC236}">
                  <a16:creationId xmlns:a16="http://schemas.microsoft.com/office/drawing/2014/main" id="{2175973E-9184-3042-8CAF-BCA1540266D7}"/>
                </a:ext>
              </a:extLst>
            </p:cNvPr>
            <p:cNvSpPr/>
            <p:nvPr/>
          </p:nvSpPr>
          <p:spPr>
            <a:xfrm>
              <a:off x="5274003" y="1566814"/>
              <a:ext cx="664661" cy="2724150"/>
            </a:xfrm>
            <a:prstGeom prst="rect">
              <a:avLst/>
            </a:prstGeom>
            <a:solidFill>
              <a:schemeClr val="accent1">
                <a:alpha val="15000"/>
              </a:schemeClr>
            </a:solidFill>
            <a:ln>
              <a:solidFill>
                <a:srgbClr val="106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TextBox 19">
              <a:extLst>
                <a:ext uri="{FF2B5EF4-FFF2-40B4-BE49-F238E27FC236}">
                  <a16:creationId xmlns:a16="http://schemas.microsoft.com/office/drawing/2014/main" id="{BFEB6433-0C30-3146-A9B2-5FE28CACCA9D}"/>
                </a:ext>
              </a:extLst>
            </p:cNvPr>
            <p:cNvSpPr txBox="1"/>
            <p:nvPr/>
          </p:nvSpPr>
          <p:spPr>
            <a:xfrm rot="16200000">
              <a:off x="5111727" y="1679799"/>
              <a:ext cx="895350" cy="369332"/>
            </a:xfrm>
            <a:prstGeom prst="rect">
              <a:avLst/>
            </a:prstGeom>
            <a:noFill/>
          </p:spPr>
          <p:txBody>
            <a:bodyPr wrap="square" rtlCol="0">
              <a:spAutoFit/>
            </a:bodyPr>
            <a:lstStyle/>
            <a:p>
              <a:r>
                <a:rPr lang="en-US" sz="1800" b="1" dirty="0">
                  <a:latin typeface="Times" pitchFamily="2" charset="0"/>
                </a:rPr>
                <a:t>LBNL</a:t>
              </a:r>
            </a:p>
          </p:txBody>
        </p:sp>
      </p:grpSp>
      <p:grpSp>
        <p:nvGrpSpPr>
          <p:cNvPr id="2" name="Group 1">
            <a:extLst>
              <a:ext uri="{FF2B5EF4-FFF2-40B4-BE49-F238E27FC236}">
                <a16:creationId xmlns:a16="http://schemas.microsoft.com/office/drawing/2014/main" id="{A129989D-9C9C-9768-36B1-4FA42F8B9F37}"/>
              </a:ext>
            </a:extLst>
          </p:cNvPr>
          <p:cNvGrpSpPr/>
          <p:nvPr/>
        </p:nvGrpSpPr>
        <p:grpSpPr>
          <a:xfrm>
            <a:off x="2091129" y="993918"/>
            <a:ext cx="6846496" cy="2883320"/>
            <a:chOff x="2091129" y="1407644"/>
            <a:chExt cx="6846496" cy="2883320"/>
          </a:xfrm>
        </p:grpSpPr>
        <p:sp>
          <p:nvSpPr>
            <p:cNvPr id="12" name="Rectangle 11">
              <a:extLst>
                <a:ext uri="{FF2B5EF4-FFF2-40B4-BE49-F238E27FC236}">
                  <a16:creationId xmlns:a16="http://schemas.microsoft.com/office/drawing/2014/main" id="{612A2D18-A843-064E-9727-3003E7AADE4C}"/>
                </a:ext>
              </a:extLst>
            </p:cNvPr>
            <p:cNvSpPr/>
            <p:nvPr/>
          </p:nvSpPr>
          <p:spPr>
            <a:xfrm>
              <a:off x="2091129" y="1557670"/>
              <a:ext cx="2093936" cy="2724150"/>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TextBox 13">
              <a:extLst>
                <a:ext uri="{FF2B5EF4-FFF2-40B4-BE49-F238E27FC236}">
                  <a16:creationId xmlns:a16="http://schemas.microsoft.com/office/drawing/2014/main" id="{194A493D-67F6-354A-BEDC-8C4AA1C1C404}"/>
                </a:ext>
              </a:extLst>
            </p:cNvPr>
            <p:cNvSpPr txBox="1"/>
            <p:nvPr/>
          </p:nvSpPr>
          <p:spPr>
            <a:xfrm rot="16200000">
              <a:off x="2127623" y="1670653"/>
              <a:ext cx="895350" cy="369332"/>
            </a:xfrm>
            <a:prstGeom prst="rect">
              <a:avLst/>
            </a:prstGeom>
            <a:noFill/>
          </p:spPr>
          <p:txBody>
            <a:bodyPr wrap="square" rtlCol="0">
              <a:spAutoFit/>
            </a:bodyPr>
            <a:lstStyle/>
            <a:p>
              <a:r>
                <a:rPr lang="en-US" sz="1800" b="1" dirty="0">
                  <a:latin typeface="Times" pitchFamily="2" charset="0"/>
                </a:rPr>
                <a:t>BNL</a:t>
              </a:r>
            </a:p>
          </p:txBody>
        </p:sp>
        <p:sp>
          <p:nvSpPr>
            <p:cNvPr id="19" name="Rectangle 18">
              <a:extLst>
                <a:ext uri="{FF2B5EF4-FFF2-40B4-BE49-F238E27FC236}">
                  <a16:creationId xmlns:a16="http://schemas.microsoft.com/office/drawing/2014/main" id="{35C733B8-F496-254D-A968-F7A7074CAAA5}"/>
                </a:ext>
              </a:extLst>
            </p:cNvPr>
            <p:cNvSpPr/>
            <p:nvPr/>
          </p:nvSpPr>
          <p:spPr>
            <a:xfrm>
              <a:off x="6821465" y="1566814"/>
              <a:ext cx="2116160" cy="2724150"/>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1" name="TextBox 20">
              <a:extLst>
                <a:ext uri="{FF2B5EF4-FFF2-40B4-BE49-F238E27FC236}">
                  <a16:creationId xmlns:a16="http://schemas.microsoft.com/office/drawing/2014/main" id="{712E1EDA-DFA6-2444-9F10-C83882E12C82}"/>
                </a:ext>
              </a:extLst>
            </p:cNvPr>
            <p:cNvSpPr txBox="1"/>
            <p:nvPr/>
          </p:nvSpPr>
          <p:spPr>
            <a:xfrm rot="16200000">
              <a:off x="6857960" y="1679797"/>
              <a:ext cx="895350" cy="369332"/>
            </a:xfrm>
            <a:prstGeom prst="rect">
              <a:avLst/>
            </a:prstGeom>
            <a:noFill/>
          </p:spPr>
          <p:txBody>
            <a:bodyPr wrap="square" rtlCol="0">
              <a:spAutoFit/>
            </a:bodyPr>
            <a:lstStyle/>
            <a:p>
              <a:r>
                <a:rPr lang="en-US" sz="1800" b="1" dirty="0">
                  <a:latin typeface="Times" pitchFamily="2" charset="0"/>
                </a:rPr>
                <a:t>BNL</a:t>
              </a:r>
            </a:p>
          </p:txBody>
        </p:sp>
      </p:grpSp>
      <p:grpSp>
        <p:nvGrpSpPr>
          <p:cNvPr id="3" name="Group 2">
            <a:extLst>
              <a:ext uri="{FF2B5EF4-FFF2-40B4-BE49-F238E27FC236}">
                <a16:creationId xmlns:a16="http://schemas.microsoft.com/office/drawing/2014/main" id="{ACC98B51-2FAF-5E23-6CE5-B7393171ED06}"/>
              </a:ext>
            </a:extLst>
          </p:cNvPr>
          <p:cNvGrpSpPr/>
          <p:nvPr/>
        </p:nvGrpSpPr>
        <p:grpSpPr>
          <a:xfrm>
            <a:off x="1043378" y="993918"/>
            <a:ext cx="5778087" cy="2883320"/>
            <a:chOff x="1043378" y="1407644"/>
            <a:chExt cx="5778087" cy="2883320"/>
          </a:xfrm>
        </p:grpSpPr>
        <p:sp>
          <p:nvSpPr>
            <p:cNvPr id="11" name="Rectangle 10">
              <a:extLst>
                <a:ext uri="{FF2B5EF4-FFF2-40B4-BE49-F238E27FC236}">
                  <a16:creationId xmlns:a16="http://schemas.microsoft.com/office/drawing/2014/main" id="{084AB3DD-712B-F841-A9AA-1B1750C89E3B}"/>
                </a:ext>
              </a:extLst>
            </p:cNvPr>
            <p:cNvSpPr/>
            <p:nvPr/>
          </p:nvSpPr>
          <p:spPr>
            <a:xfrm>
              <a:off x="1043378" y="1557670"/>
              <a:ext cx="1047750" cy="2724150"/>
            </a:xfrm>
            <a:prstGeom prst="rect">
              <a:avLst/>
            </a:prstGeom>
            <a:solidFill>
              <a:srgbClr val="C000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TextBox 14">
              <a:extLst>
                <a:ext uri="{FF2B5EF4-FFF2-40B4-BE49-F238E27FC236}">
                  <a16:creationId xmlns:a16="http://schemas.microsoft.com/office/drawing/2014/main" id="{9348039E-5B4B-4F4E-96A7-1DA7EF798D1C}"/>
                </a:ext>
              </a:extLst>
            </p:cNvPr>
            <p:cNvSpPr txBox="1"/>
            <p:nvPr/>
          </p:nvSpPr>
          <p:spPr>
            <a:xfrm rot="16200000">
              <a:off x="1162376" y="1670653"/>
              <a:ext cx="895350" cy="369332"/>
            </a:xfrm>
            <a:prstGeom prst="rect">
              <a:avLst/>
            </a:prstGeom>
            <a:noFill/>
          </p:spPr>
          <p:txBody>
            <a:bodyPr wrap="square" rtlCol="0">
              <a:spAutoFit/>
            </a:bodyPr>
            <a:lstStyle/>
            <a:p>
              <a:r>
                <a:rPr lang="en-US" sz="1800" b="1" dirty="0">
                  <a:latin typeface="Times" pitchFamily="2" charset="0"/>
                </a:rPr>
                <a:t>LANL</a:t>
              </a:r>
            </a:p>
          </p:txBody>
        </p:sp>
        <p:sp>
          <p:nvSpPr>
            <p:cNvPr id="18" name="Rectangle 17">
              <a:extLst>
                <a:ext uri="{FF2B5EF4-FFF2-40B4-BE49-F238E27FC236}">
                  <a16:creationId xmlns:a16="http://schemas.microsoft.com/office/drawing/2014/main" id="{937A9E21-8B72-264A-8483-3F84094F16A0}"/>
                </a:ext>
              </a:extLst>
            </p:cNvPr>
            <p:cNvSpPr/>
            <p:nvPr/>
          </p:nvSpPr>
          <p:spPr>
            <a:xfrm>
              <a:off x="5732527" y="1566814"/>
              <a:ext cx="1088938" cy="2724150"/>
            </a:xfrm>
            <a:prstGeom prst="rect">
              <a:avLst/>
            </a:prstGeom>
            <a:solidFill>
              <a:srgbClr val="C000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TextBox 21">
              <a:extLst>
                <a:ext uri="{FF2B5EF4-FFF2-40B4-BE49-F238E27FC236}">
                  <a16:creationId xmlns:a16="http://schemas.microsoft.com/office/drawing/2014/main" id="{EEE84DDC-D867-7544-B9D4-0875F76DD454}"/>
                </a:ext>
              </a:extLst>
            </p:cNvPr>
            <p:cNvSpPr txBox="1"/>
            <p:nvPr/>
          </p:nvSpPr>
          <p:spPr>
            <a:xfrm rot="16200000">
              <a:off x="5892713" y="1679797"/>
              <a:ext cx="895350" cy="369332"/>
            </a:xfrm>
            <a:prstGeom prst="rect">
              <a:avLst/>
            </a:prstGeom>
            <a:noFill/>
          </p:spPr>
          <p:txBody>
            <a:bodyPr wrap="square" rtlCol="0">
              <a:spAutoFit/>
            </a:bodyPr>
            <a:lstStyle/>
            <a:p>
              <a:r>
                <a:rPr lang="en-US" sz="1800" b="1" dirty="0">
                  <a:latin typeface="Times" pitchFamily="2" charset="0"/>
                </a:rPr>
                <a:t>LANL</a:t>
              </a:r>
            </a:p>
          </p:txBody>
        </p:sp>
      </p:grpSp>
      <p:sp>
        <p:nvSpPr>
          <p:cNvPr id="8" name="Title 1">
            <a:extLst>
              <a:ext uri="{FF2B5EF4-FFF2-40B4-BE49-F238E27FC236}">
                <a16:creationId xmlns:a16="http://schemas.microsoft.com/office/drawing/2014/main" id="{110796C1-A538-5343-4A38-41C36C6657FD}"/>
              </a:ext>
            </a:extLst>
          </p:cNvPr>
          <p:cNvSpPr txBox="1">
            <a:spLocks/>
          </p:cNvSpPr>
          <p:nvPr/>
        </p:nvSpPr>
        <p:spPr>
          <a:xfrm>
            <a:off x="-456" y="1"/>
            <a:ext cx="9144912" cy="871267"/>
          </a:xfrm>
          <a:prstGeom prst="rect">
            <a:avLst/>
          </a:prstGeom>
          <a:solidFill>
            <a:srgbClr val="054473"/>
          </a:solidFill>
          <a:ln>
            <a:noFill/>
          </a:ln>
        </p:spPr>
        <p:txBody>
          <a:bodyPr spcFirstLastPara="1" wrap="square" lIns="68525" tIns="34250" rIns="68525" bIns="34250" anchor="ctr" anchorCtr="0">
            <a:normAutofit fontScale="67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2300" b="1" i="0" u="none" strike="noStrike" cap="none">
                <a:solidFill>
                  <a:schemeClr val="lt1"/>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23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2400" b="1" i="0" u="none" strike="noStrike" cap="none">
                <a:solidFill>
                  <a:srgbClr val="2C5993"/>
                </a:solidFill>
                <a:latin typeface="Arial"/>
                <a:ea typeface="Arial"/>
                <a:cs typeface="Arial"/>
                <a:sym typeface="Arial"/>
              </a:defRPr>
            </a:lvl9pPr>
          </a:lstStyle>
          <a:p>
            <a:r>
              <a:rPr lang="en-US" sz="3000" dirty="0">
                <a:solidFill>
                  <a:schemeClr val="bg1"/>
                </a:solidFill>
                <a:latin typeface="Times New Roman" panose="02020603050405020304" pitchFamily="18" charset="0"/>
                <a:cs typeface="Times New Roman" panose="02020603050405020304" pitchFamily="18" charset="0"/>
              </a:rPr>
              <a:t>Four </a:t>
            </a:r>
            <a:r>
              <a:rPr lang="en-US" sz="3000" baseline="30000" dirty="0">
                <a:solidFill>
                  <a:schemeClr val="bg1"/>
                </a:solidFill>
                <a:latin typeface="Times New Roman" panose="02020603050405020304" pitchFamily="18" charset="0"/>
                <a:cs typeface="Times New Roman" panose="02020603050405020304" pitchFamily="18" charset="0"/>
              </a:rPr>
              <a:t>nat</a:t>
            </a:r>
            <a:r>
              <a:rPr lang="en-US" sz="3000" dirty="0">
                <a:solidFill>
                  <a:schemeClr val="bg1"/>
                </a:solidFill>
                <a:latin typeface="Times New Roman" panose="02020603050405020304" pitchFamily="18" charset="0"/>
                <a:cs typeface="Times New Roman" panose="02020603050405020304" pitchFamily="18" charset="0"/>
              </a:rPr>
              <a:t>As(p,x) stacked-target experiments were performed to study the production of </a:t>
            </a:r>
            <a:r>
              <a:rPr lang="en-US" sz="3000" baseline="30000" dirty="0">
                <a:solidFill>
                  <a:schemeClr val="bg1"/>
                </a:solidFill>
                <a:latin typeface="Times New Roman" panose="02020603050405020304" pitchFamily="18" charset="0"/>
                <a:cs typeface="Times New Roman" panose="02020603050405020304" pitchFamily="18" charset="0"/>
              </a:rPr>
              <a:t>72</a:t>
            </a:r>
            <a:r>
              <a:rPr lang="en-US" sz="3000" dirty="0">
                <a:solidFill>
                  <a:schemeClr val="bg1"/>
                </a:solidFill>
                <a:latin typeface="Times New Roman" panose="02020603050405020304" pitchFamily="18" charset="0"/>
                <a:cs typeface="Times New Roman" panose="02020603050405020304" pitchFamily="18" charset="0"/>
              </a:rPr>
              <a:t>Se &amp; </a:t>
            </a:r>
            <a:r>
              <a:rPr lang="en-US" sz="3000" baseline="30000" dirty="0">
                <a:solidFill>
                  <a:schemeClr val="bg1"/>
                </a:solidFill>
                <a:latin typeface="Times New Roman" panose="02020603050405020304" pitchFamily="18" charset="0"/>
                <a:cs typeface="Times New Roman" panose="02020603050405020304" pitchFamily="18" charset="0"/>
              </a:rPr>
              <a:t>68</a:t>
            </a:r>
            <a:r>
              <a:rPr lang="en-US" sz="3000" dirty="0">
                <a:solidFill>
                  <a:schemeClr val="bg1"/>
                </a:solidFill>
                <a:latin typeface="Times New Roman" panose="02020603050405020304" pitchFamily="18" charset="0"/>
                <a:cs typeface="Times New Roman" panose="02020603050405020304" pitchFamily="18" charset="0"/>
              </a:rPr>
              <a:t>Ge</a:t>
            </a:r>
            <a:r>
              <a:rPr lang="en-US" sz="3000" dirty="0">
                <a:latin typeface="Times New Roman" panose="02020603050405020304" pitchFamily="18" charset="0"/>
                <a:cs typeface="Times New Roman" panose="02020603050405020304" pitchFamily="18" charset="0"/>
              </a:rPr>
              <a:t> p</a:t>
            </a:r>
            <a:r>
              <a:rPr lang="en-US" sz="3000" dirty="0">
                <a:solidFill>
                  <a:schemeClr val="bg1"/>
                </a:solidFill>
                <a:latin typeface="Times New Roman" panose="02020603050405020304" pitchFamily="18" charset="0"/>
                <a:cs typeface="Times New Roman" panose="02020603050405020304" pitchFamily="18" charset="0"/>
              </a:rPr>
              <a:t>roduction: </a:t>
            </a:r>
          </a:p>
          <a:p>
            <a:r>
              <a:rPr lang="en-US" sz="3000" dirty="0">
                <a:solidFill>
                  <a:schemeClr val="bg1"/>
                </a:solidFill>
                <a:latin typeface="Times New Roman" panose="02020603050405020304" pitchFamily="18" charset="0"/>
                <a:cs typeface="Times New Roman" panose="02020603050405020304" pitchFamily="18" charset="0"/>
              </a:rPr>
              <a:t>200 MeV at BNL, 100 MeV at LANL and both 30 &amp; 50 MeV at LBNL </a:t>
            </a:r>
          </a:p>
        </p:txBody>
      </p:sp>
      <p:sp>
        <p:nvSpPr>
          <p:cNvPr id="6" name="TextBox 5">
            <a:extLst>
              <a:ext uri="{FF2B5EF4-FFF2-40B4-BE49-F238E27FC236}">
                <a16:creationId xmlns:a16="http://schemas.microsoft.com/office/drawing/2014/main" id="{C48F3361-42F8-DB25-4975-FC6B7741AD7E}"/>
              </a:ext>
            </a:extLst>
          </p:cNvPr>
          <p:cNvSpPr txBox="1"/>
          <p:nvPr/>
        </p:nvSpPr>
        <p:spPr>
          <a:xfrm>
            <a:off x="723207" y="4344541"/>
            <a:ext cx="7895397" cy="400110"/>
          </a:xfrm>
          <a:prstGeom prst="rect">
            <a:avLst/>
          </a:prstGeom>
          <a:solidFill>
            <a:srgbClr val="FFFF00"/>
          </a:solidFill>
          <a:ln>
            <a:solidFill>
              <a:schemeClr val="tx1"/>
            </a:solidFill>
          </a:ln>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What are the implications of these cross sections for isotope production?</a:t>
            </a:r>
          </a:p>
        </p:txBody>
      </p:sp>
    </p:spTree>
    <p:extLst>
      <p:ext uri="{BB962C8B-B14F-4D97-AF65-F5344CB8AC3E}">
        <p14:creationId xmlns:p14="http://schemas.microsoft.com/office/powerpoint/2010/main" val="352743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1A071A-CBEB-C44F-A540-3DF922D24A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12" y="1107694"/>
            <a:ext cx="4563000" cy="3645000"/>
          </a:xfrm>
          <a:prstGeom prst="rect">
            <a:avLst/>
          </a:prstGeom>
        </p:spPr>
      </p:pic>
      <p:sp>
        <p:nvSpPr>
          <p:cNvPr id="2" name="Title 1">
            <a:extLst>
              <a:ext uri="{FF2B5EF4-FFF2-40B4-BE49-F238E27FC236}">
                <a16:creationId xmlns:a16="http://schemas.microsoft.com/office/drawing/2014/main" id="{CE2687F2-0069-7846-A68D-EAAC61CDE187}"/>
              </a:ext>
            </a:extLst>
          </p:cNvPr>
          <p:cNvSpPr>
            <a:spLocks noGrp="1"/>
          </p:cNvSpPr>
          <p:nvPr>
            <p:ph type="title"/>
          </p:nvPr>
        </p:nvSpPr>
        <p:spPr>
          <a:xfrm>
            <a:off x="-456" y="1"/>
            <a:ext cx="9144912" cy="564356"/>
          </a:xfrm>
          <a:solidFill>
            <a:srgbClr val="054473"/>
          </a:solidFill>
        </p:spPr>
        <p:txBody>
          <a:bodyPr>
            <a:normAutofit/>
          </a:bodyPr>
          <a:lstStyle/>
          <a:p>
            <a:pPr algn="ctr"/>
            <a:r>
              <a:rPr lang="en-US" sz="3000" dirty="0">
                <a:solidFill>
                  <a:schemeClr val="bg1"/>
                </a:solidFill>
                <a:latin typeface="Times New Roman" panose="02020603050405020304" pitchFamily="18" charset="0"/>
                <a:cs typeface="Times New Roman" panose="02020603050405020304" pitchFamily="18" charset="0"/>
              </a:rPr>
              <a:t>Let’s consider </a:t>
            </a:r>
            <a:r>
              <a:rPr lang="en-US" sz="3000" baseline="30000" dirty="0">
                <a:solidFill>
                  <a:schemeClr val="bg1"/>
                </a:solidFill>
                <a:latin typeface="Times New Roman" panose="02020603050405020304" pitchFamily="18" charset="0"/>
                <a:cs typeface="Times New Roman" panose="02020603050405020304" pitchFamily="18" charset="0"/>
              </a:rPr>
              <a:t>72</a:t>
            </a:r>
            <a:r>
              <a:rPr lang="en-US" sz="3000" dirty="0">
                <a:solidFill>
                  <a:schemeClr val="bg1"/>
                </a:solidFill>
                <a:latin typeface="Times New Roman" panose="02020603050405020304" pitchFamily="18" charset="0"/>
                <a:cs typeface="Times New Roman" panose="02020603050405020304" pitchFamily="18" charset="0"/>
              </a:rPr>
              <a:t>Se</a:t>
            </a:r>
            <a:r>
              <a:rPr lang="en-US" sz="3000" dirty="0">
                <a:latin typeface="Times New Roman" panose="02020603050405020304" pitchFamily="18" charset="0"/>
                <a:cs typeface="Times New Roman" panose="02020603050405020304" pitchFamily="18" charset="0"/>
              </a:rPr>
              <a:t> p</a:t>
            </a:r>
            <a:r>
              <a:rPr lang="en-US" sz="3000" dirty="0">
                <a:solidFill>
                  <a:schemeClr val="bg1"/>
                </a:solidFill>
                <a:latin typeface="Times New Roman" panose="02020603050405020304" pitchFamily="18" charset="0"/>
                <a:cs typeface="Times New Roman" panose="02020603050405020304" pitchFamily="18" charset="0"/>
              </a:rPr>
              <a:t>roduction via </a:t>
            </a:r>
            <a:r>
              <a:rPr lang="en-US" sz="3000" baseline="30000" dirty="0">
                <a:solidFill>
                  <a:schemeClr val="bg1"/>
                </a:solidFill>
                <a:latin typeface="Times New Roman" panose="02020603050405020304" pitchFamily="18" charset="0"/>
                <a:cs typeface="Times New Roman" panose="02020603050405020304" pitchFamily="18" charset="0"/>
              </a:rPr>
              <a:t>nat</a:t>
            </a:r>
            <a:r>
              <a:rPr lang="en-US" sz="3000" dirty="0">
                <a:solidFill>
                  <a:schemeClr val="bg1"/>
                </a:solidFill>
                <a:latin typeface="Times New Roman" panose="02020603050405020304" pitchFamily="18" charset="0"/>
                <a:cs typeface="Times New Roman" panose="02020603050405020304" pitchFamily="18" charset="0"/>
              </a:rPr>
              <a:t>As(p,x)</a:t>
            </a:r>
          </a:p>
        </p:txBody>
      </p:sp>
      <p:sp>
        <p:nvSpPr>
          <p:cNvPr id="23" name="Rectangle 22">
            <a:extLst>
              <a:ext uri="{FF2B5EF4-FFF2-40B4-BE49-F238E27FC236}">
                <a16:creationId xmlns:a16="http://schemas.microsoft.com/office/drawing/2014/main" id="{8932C921-FA31-9443-B313-FE7340066B4B}"/>
              </a:ext>
            </a:extLst>
          </p:cNvPr>
          <p:cNvSpPr/>
          <p:nvPr/>
        </p:nvSpPr>
        <p:spPr>
          <a:xfrm>
            <a:off x="626089" y="1432790"/>
            <a:ext cx="702098" cy="2830272"/>
          </a:xfrm>
          <a:prstGeom prst="rect">
            <a:avLst/>
          </a:prstGeom>
          <a:solidFill>
            <a:schemeClr val="accent1">
              <a:alpha val="15000"/>
            </a:schemeClr>
          </a:solidFill>
          <a:ln>
            <a:solidFill>
              <a:srgbClr val="106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5" name="Rectangle 24">
            <a:extLst>
              <a:ext uri="{FF2B5EF4-FFF2-40B4-BE49-F238E27FC236}">
                <a16:creationId xmlns:a16="http://schemas.microsoft.com/office/drawing/2014/main" id="{0CEDA5A6-C89A-1346-B78B-4C8B69FA4890}"/>
              </a:ext>
            </a:extLst>
          </p:cNvPr>
          <p:cNvSpPr/>
          <p:nvPr/>
        </p:nvSpPr>
        <p:spPr>
          <a:xfrm>
            <a:off x="1164429" y="1432790"/>
            <a:ext cx="1053387" cy="2830272"/>
          </a:xfrm>
          <a:prstGeom prst="rect">
            <a:avLst/>
          </a:prstGeom>
          <a:solidFill>
            <a:srgbClr val="C000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 name="Rectangle 25">
            <a:extLst>
              <a:ext uri="{FF2B5EF4-FFF2-40B4-BE49-F238E27FC236}">
                <a16:creationId xmlns:a16="http://schemas.microsoft.com/office/drawing/2014/main" id="{503AC04E-49FD-1B45-8BD3-1AEB8F944FF5}"/>
              </a:ext>
            </a:extLst>
          </p:cNvPr>
          <p:cNvSpPr/>
          <p:nvPr/>
        </p:nvSpPr>
        <p:spPr>
          <a:xfrm>
            <a:off x="2208548" y="1432790"/>
            <a:ext cx="2158588" cy="2830272"/>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TextBox 26">
            <a:extLst>
              <a:ext uri="{FF2B5EF4-FFF2-40B4-BE49-F238E27FC236}">
                <a16:creationId xmlns:a16="http://schemas.microsoft.com/office/drawing/2014/main" id="{BDD79B30-F1B6-1E49-BDCD-3B59513B06E7}"/>
              </a:ext>
            </a:extLst>
          </p:cNvPr>
          <p:cNvSpPr txBox="1"/>
          <p:nvPr/>
        </p:nvSpPr>
        <p:spPr>
          <a:xfrm rot="16200000">
            <a:off x="408369" y="1600271"/>
            <a:ext cx="895350" cy="369332"/>
          </a:xfrm>
          <a:prstGeom prst="rect">
            <a:avLst/>
          </a:prstGeom>
          <a:noFill/>
        </p:spPr>
        <p:txBody>
          <a:bodyPr wrap="square" rtlCol="0">
            <a:spAutoFit/>
          </a:bodyPr>
          <a:lstStyle/>
          <a:p>
            <a:r>
              <a:rPr lang="en-US" sz="1800" b="1" dirty="0">
                <a:latin typeface="Times" pitchFamily="2" charset="0"/>
              </a:rPr>
              <a:t>LBNL</a:t>
            </a:r>
          </a:p>
        </p:txBody>
      </p:sp>
      <p:sp>
        <p:nvSpPr>
          <p:cNvPr id="28" name="TextBox 27">
            <a:extLst>
              <a:ext uri="{FF2B5EF4-FFF2-40B4-BE49-F238E27FC236}">
                <a16:creationId xmlns:a16="http://schemas.microsoft.com/office/drawing/2014/main" id="{C387601D-0ADB-4A4A-A08B-E6F52321EE8E}"/>
              </a:ext>
            </a:extLst>
          </p:cNvPr>
          <p:cNvSpPr txBox="1"/>
          <p:nvPr/>
        </p:nvSpPr>
        <p:spPr>
          <a:xfrm rot="16200000">
            <a:off x="2006318" y="1600270"/>
            <a:ext cx="895350" cy="369332"/>
          </a:xfrm>
          <a:prstGeom prst="rect">
            <a:avLst/>
          </a:prstGeom>
          <a:noFill/>
        </p:spPr>
        <p:txBody>
          <a:bodyPr wrap="square" rtlCol="0">
            <a:spAutoFit/>
          </a:bodyPr>
          <a:lstStyle/>
          <a:p>
            <a:r>
              <a:rPr lang="en-US" sz="1800" b="1" dirty="0">
                <a:latin typeface="Times" pitchFamily="2" charset="0"/>
              </a:rPr>
              <a:t>BNL</a:t>
            </a:r>
          </a:p>
        </p:txBody>
      </p:sp>
      <p:sp>
        <p:nvSpPr>
          <p:cNvPr id="29" name="TextBox 28">
            <a:extLst>
              <a:ext uri="{FF2B5EF4-FFF2-40B4-BE49-F238E27FC236}">
                <a16:creationId xmlns:a16="http://schemas.microsoft.com/office/drawing/2014/main" id="{5D46BC35-C123-FD49-9B76-3E0A66FE6A56}"/>
              </a:ext>
            </a:extLst>
          </p:cNvPr>
          <p:cNvSpPr txBox="1"/>
          <p:nvPr/>
        </p:nvSpPr>
        <p:spPr>
          <a:xfrm rot="16200000">
            <a:off x="1189355" y="1600270"/>
            <a:ext cx="895350" cy="369332"/>
          </a:xfrm>
          <a:prstGeom prst="rect">
            <a:avLst/>
          </a:prstGeom>
          <a:noFill/>
        </p:spPr>
        <p:txBody>
          <a:bodyPr wrap="square" rtlCol="0">
            <a:spAutoFit/>
          </a:bodyPr>
          <a:lstStyle/>
          <a:p>
            <a:r>
              <a:rPr lang="en-US" sz="1800" b="1" dirty="0">
                <a:latin typeface="Times" pitchFamily="2" charset="0"/>
              </a:rPr>
              <a:t>LANL</a:t>
            </a:r>
          </a:p>
        </p:txBody>
      </p:sp>
      <p:sp>
        <p:nvSpPr>
          <p:cNvPr id="15" name="Rectangle 14">
            <a:extLst>
              <a:ext uri="{FF2B5EF4-FFF2-40B4-BE49-F238E27FC236}">
                <a16:creationId xmlns:a16="http://schemas.microsoft.com/office/drawing/2014/main" id="{EB17014A-9612-1B4E-A6C8-FA49FD812885}"/>
              </a:ext>
            </a:extLst>
          </p:cNvPr>
          <p:cNvSpPr/>
          <p:nvPr/>
        </p:nvSpPr>
        <p:spPr>
          <a:xfrm>
            <a:off x="6878355" y="3372210"/>
            <a:ext cx="2057400" cy="923330"/>
          </a:xfrm>
          <a:prstGeom prst="rect">
            <a:avLst/>
          </a:prstGeom>
          <a:solidFill>
            <a:srgbClr val="FFFF00"/>
          </a:solidFill>
          <a:ln>
            <a:solidFill>
              <a:schemeClr val="tx1"/>
            </a:solidFill>
          </a:ln>
        </p:spPr>
        <p:txBody>
          <a:bodyPr wrap="square">
            <a:spAutoFit/>
          </a:bodyPr>
          <a:lstStyle/>
          <a:p>
            <a:pPr algn="ctr"/>
            <a:r>
              <a:rPr lang="en-US" sz="1800" b="1" dirty="0">
                <a:latin typeface="Times" pitchFamily="2" charset="0"/>
                <a:cs typeface="Times New Roman" panose="02020603050405020304" pitchFamily="18" charset="0"/>
              </a:rPr>
              <a:t>Arsenic route offers highest yield and purity</a:t>
            </a:r>
          </a:p>
        </p:txBody>
      </p:sp>
      <p:grpSp>
        <p:nvGrpSpPr>
          <p:cNvPr id="8" name="Group 7">
            <a:extLst>
              <a:ext uri="{FF2B5EF4-FFF2-40B4-BE49-F238E27FC236}">
                <a16:creationId xmlns:a16="http://schemas.microsoft.com/office/drawing/2014/main" id="{9F537D85-856A-DAE9-C35E-65E71FAEA606}"/>
              </a:ext>
            </a:extLst>
          </p:cNvPr>
          <p:cNvGrpSpPr/>
          <p:nvPr/>
        </p:nvGrpSpPr>
        <p:grpSpPr>
          <a:xfrm>
            <a:off x="3169826" y="1145137"/>
            <a:ext cx="5974174" cy="3618000"/>
            <a:chOff x="3169826" y="1145137"/>
            <a:chExt cx="5974174" cy="3618000"/>
          </a:xfrm>
        </p:grpSpPr>
        <p:pic>
          <p:nvPicPr>
            <p:cNvPr id="6" name="Picture 5">
              <a:extLst>
                <a:ext uri="{FF2B5EF4-FFF2-40B4-BE49-F238E27FC236}">
                  <a16:creationId xmlns:a16="http://schemas.microsoft.com/office/drawing/2014/main" id="{0B5C98F9-4B55-C84F-B9D2-80BCACB279B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91593" y="1145137"/>
              <a:ext cx="4152407" cy="3618000"/>
            </a:xfrm>
            <a:prstGeom prst="rect">
              <a:avLst/>
            </a:prstGeom>
          </p:spPr>
        </p:pic>
        <p:sp>
          <p:nvSpPr>
            <p:cNvPr id="3" name="Right Arrow 2">
              <a:extLst>
                <a:ext uri="{FF2B5EF4-FFF2-40B4-BE49-F238E27FC236}">
                  <a16:creationId xmlns:a16="http://schemas.microsoft.com/office/drawing/2014/main" id="{8FA237CF-51CA-FC48-840D-598289B74D33}"/>
                </a:ext>
              </a:extLst>
            </p:cNvPr>
            <p:cNvSpPr/>
            <p:nvPr/>
          </p:nvSpPr>
          <p:spPr>
            <a:xfrm rot="1008919">
              <a:off x="3169826" y="1765347"/>
              <a:ext cx="3581311" cy="156596"/>
            </a:xfrm>
            <a:prstGeom prst="rightArrow">
              <a:avLst/>
            </a:prstGeom>
            <a:solidFill>
              <a:srgbClr val="DD1C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4" name="TextBox 3">
            <a:extLst>
              <a:ext uri="{FF2B5EF4-FFF2-40B4-BE49-F238E27FC236}">
                <a16:creationId xmlns:a16="http://schemas.microsoft.com/office/drawing/2014/main" id="{475F30DC-67DD-1FE4-1E61-63DDD8077A57}"/>
              </a:ext>
            </a:extLst>
          </p:cNvPr>
          <p:cNvSpPr txBox="1"/>
          <p:nvPr/>
        </p:nvSpPr>
        <p:spPr>
          <a:xfrm>
            <a:off x="1221971" y="586045"/>
            <a:ext cx="6882938" cy="646331"/>
          </a:xfrm>
          <a:prstGeom prst="rect">
            <a:avLst/>
          </a:prstGeom>
          <a:noFill/>
        </p:spPr>
        <p:txBody>
          <a:bodyPr wrap="square" rtlCol="0">
            <a:spAutoFit/>
          </a:bodyPr>
          <a:lstStyle/>
          <a:p>
            <a:pPr algn="ctr"/>
            <a:r>
              <a:rPr lang="en-US" sz="1800" i="1" dirty="0">
                <a:latin typeface="Times New Roman" panose="02020603050405020304" pitchFamily="18" charset="0"/>
                <a:cs typeface="Times New Roman" panose="02020603050405020304" pitchFamily="18" charset="0"/>
              </a:rPr>
              <a:t>Four stacked-target experiments were run at 200 MeV at BNL, 100 MeV at LANL and both 30 &amp; 50 MeV at LBNL, </a:t>
            </a:r>
          </a:p>
        </p:txBody>
      </p:sp>
      <p:pic>
        <p:nvPicPr>
          <p:cNvPr id="5" name="Picture 4" descr="Text&#10;&#10;Description automatically generated">
            <a:extLst>
              <a:ext uri="{FF2B5EF4-FFF2-40B4-BE49-F238E27FC236}">
                <a16:creationId xmlns:a16="http://schemas.microsoft.com/office/drawing/2014/main" id="{5B52E028-F169-99DB-3698-0FD938AD50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47307" y="4821127"/>
            <a:ext cx="1130088" cy="273844"/>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EFADAEA-63D8-C49F-88B9-0D944772FEF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43006" y="4847309"/>
            <a:ext cx="1132558" cy="221478"/>
          </a:xfrm>
          <a:prstGeom prst="rect">
            <a:avLst/>
          </a:prstGeom>
        </p:spPr>
      </p:pic>
      <p:sp>
        <p:nvSpPr>
          <p:cNvPr id="10" name="Rectangle 9">
            <a:extLst>
              <a:ext uri="{FF2B5EF4-FFF2-40B4-BE49-F238E27FC236}">
                <a16:creationId xmlns:a16="http://schemas.microsoft.com/office/drawing/2014/main" id="{FA153551-7950-415C-5B6B-B526F743F3DC}"/>
              </a:ext>
            </a:extLst>
          </p:cNvPr>
          <p:cNvSpPr/>
          <p:nvPr/>
        </p:nvSpPr>
        <p:spPr>
          <a:xfrm>
            <a:off x="6850621" y="3829299"/>
            <a:ext cx="1991455" cy="338554"/>
          </a:xfrm>
          <a:prstGeom prst="rect">
            <a:avLst/>
          </a:prstGeom>
          <a:solidFill>
            <a:srgbClr val="FFFF00"/>
          </a:solidFill>
          <a:ln>
            <a:solidFill>
              <a:schemeClr val="tx1"/>
            </a:solidFill>
          </a:ln>
        </p:spPr>
        <p:txBody>
          <a:bodyPr wrap="square">
            <a:spAutoFit/>
          </a:bodyPr>
          <a:lstStyle/>
          <a:p>
            <a:r>
              <a:rPr lang="en-US" sz="1600" b="1" dirty="0">
                <a:latin typeface="Times" pitchFamily="2" charset="0"/>
                <a:cs typeface="Times New Roman" panose="02020603050405020304" pitchFamily="18" charset="0"/>
              </a:rPr>
              <a:t>Looks pretty good…</a:t>
            </a:r>
          </a:p>
        </p:txBody>
      </p:sp>
    </p:spTree>
    <p:extLst>
      <p:ext uri="{BB962C8B-B14F-4D97-AF65-F5344CB8AC3E}">
        <p14:creationId xmlns:p14="http://schemas.microsoft.com/office/powerpoint/2010/main" val="2530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64783B-B045-F44C-A93A-189116DD726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19067" y="564342"/>
            <a:ext cx="4152407" cy="3618000"/>
          </a:xfrm>
          <a:prstGeom prst="rect">
            <a:avLst/>
          </a:prstGeom>
        </p:spPr>
      </p:pic>
      <p:pic>
        <p:nvPicPr>
          <p:cNvPr id="40" name="Picture 39">
            <a:extLst>
              <a:ext uri="{FF2B5EF4-FFF2-40B4-BE49-F238E27FC236}">
                <a16:creationId xmlns:a16="http://schemas.microsoft.com/office/drawing/2014/main" id="{8C3FDD07-B248-964F-AA69-2A1D3E18C65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19067" y="564342"/>
            <a:ext cx="4152407" cy="3618000"/>
          </a:xfrm>
          <a:prstGeom prst="rect">
            <a:avLst/>
          </a:prstGeom>
        </p:spPr>
      </p:pic>
      <p:grpSp>
        <p:nvGrpSpPr>
          <p:cNvPr id="38" name="Group 37">
            <a:extLst>
              <a:ext uri="{FF2B5EF4-FFF2-40B4-BE49-F238E27FC236}">
                <a16:creationId xmlns:a16="http://schemas.microsoft.com/office/drawing/2014/main" id="{E4583F3B-CD6F-2642-98E1-2E2B4E010E19}"/>
              </a:ext>
            </a:extLst>
          </p:cNvPr>
          <p:cNvGrpSpPr/>
          <p:nvPr/>
        </p:nvGrpSpPr>
        <p:grpSpPr>
          <a:xfrm>
            <a:off x="4819067" y="564342"/>
            <a:ext cx="4152407" cy="3618000"/>
            <a:chOff x="2160509" y="0"/>
            <a:chExt cx="5536543" cy="4824000"/>
          </a:xfrm>
        </p:grpSpPr>
        <p:pic>
          <p:nvPicPr>
            <p:cNvPr id="36" name="Picture 35">
              <a:extLst>
                <a:ext uri="{FF2B5EF4-FFF2-40B4-BE49-F238E27FC236}">
                  <a16:creationId xmlns:a16="http://schemas.microsoft.com/office/drawing/2014/main" id="{8F4E395C-03D3-C242-992D-E7C6F35BC32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60509" y="0"/>
              <a:ext cx="5536543" cy="4824000"/>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E02CA65-FDDF-1649-85EA-7E0935C73236}"/>
                    </a:ext>
                  </a:extLst>
                </p:cNvPr>
                <p:cNvSpPr txBox="1"/>
                <p:nvPr/>
              </p:nvSpPr>
              <p:spPr>
                <a:xfrm rot="21388919">
                  <a:off x="5324944" y="2751275"/>
                  <a:ext cx="1885361" cy="338555"/>
                </a:xfrm>
                <a:prstGeom prst="rect">
                  <a:avLst/>
                </a:prstGeom>
                <a:noFill/>
              </p:spPr>
              <p:txBody>
                <a:bodyPr wrap="square" rtlCol="0">
                  <a:spAutoFit/>
                </a:bodyPr>
                <a:lstStyle/>
                <a:p>
                  <a:pPr algn="ctr"/>
                  <a:r>
                    <a:rPr lang="en-US" sz="1050" baseline="30000" dirty="0">
                      <a:latin typeface="Times" pitchFamily="2" charset="0"/>
                    </a:rPr>
                    <a:t>69</a:t>
                  </a:r>
                  <a:r>
                    <a:rPr lang="en-US" sz="1050" dirty="0">
                      <a:latin typeface="Times" pitchFamily="2" charset="0"/>
                    </a:rPr>
                    <a:t>Ga(p,</a:t>
                  </a:r>
                  <a14:m>
                    <m:oMath xmlns:m="http://schemas.openxmlformats.org/officeDocument/2006/math">
                      <m:r>
                        <m:rPr>
                          <m:sty m:val="p"/>
                        </m:rPr>
                        <a:rPr lang="en-US" sz="1050" i="1">
                          <a:latin typeface="Cambria Math" panose="02040503050406030204" pitchFamily="18" charset="0"/>
                        </a:rPr>
                        <m:t>γ</m:t>
                      </m:r>
                    </m:oMath>
                  </a14:m>
                  <a:r>
                    <a:rPr lang="en-US" sz="1050" dirty="0">
                      <a:latin typeface="Times" pitchFamily="2" charset="0"/>
                    </a:rPr>
                    <a:t>)</a:t>
                  </a:r>
                  <a:r>
                    <a:rPr lang="en-US" sz="1050" baseline="30000" dirty="0">
                      <a:latin typeface="Times" pitchFamily="2" charset="0"/>
                    </a:rPr>
                    <a:t>70</a:t>
                  </a:r>
                  <a:r>
                    <a:rPr lang="en-US" sz="1050" dirty="0">
                      <a:latin typeface="Times" pitchFamily="2" charset="0"/>
                    </a:rPr>
                    <a:t>Ge</a:t>
                  </a:r>
                </a:p>
              </p:txBody>
            </p:sp>
          </mc:Choice>
          <mc:Fallback xmlns="">
            <p:sp>
              <p:nvSpPr>
                <p:cNvPr id="37" name="TextBox 36">
                  <a:extLst>
                    <a:ext uri="{FF2B5EF4-FFF2-40B4-BE49-F238E27FC236}">
                      <a16:creationId xmlns:a16="http://schemas.microsoft.com/office/drawing/2014/main" id="{8E02CA65-FDDF-1649-85EA-7E0935C73236}"/>
                    </a:ext>
                  </a:extLst>
                </p:cNvPr>
                <p:cNvSpPr txBox="1">
                  <a:spLocks noRot="1" noChangeAspect="1" noMove="1" noResize="1" noEditPoints="1" noAdjustHandles="1" noChangeArrowheads="1" noChangeShapeType="1" noTextEdit="1"/>
                </p:cNvSpPr>
                <p:nvPr/>
              </p:nvSpPr>
              <p:spPr>
                <a:xfrm rot="21388919">
                  <a:off x="5324944" y="2751275"/>
                  <a:ext cx="1885361" cy="338555"/>
                </a:xfrm>
                <a:prstGeom prst="rect">
                  <a:avLst/>
                </a:prstGeom>
                <a:blipFill>
                  <a:blip r:embed="rId6"/>
                  <a:stretch>
                    <a:fillRect/>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4607D0F7-8183-1F47-A4CC-4AFD119BEC54}"/>
              </a:ext>
            </a:extLst>
          </p:cNvPr>
          <p:cNvGrpSpPr/>
          <p:nvPr/>
        </p:nvGrpSpPr>
        <p:grpSpPr>
          <a:xfrm>
            <a:off x="4819067" y="564342"/>
            <a:ext cx="4152407" cy="3618000"/>
            <a:chOff x="1953232" y="875385"/>
            <a:chExt cx="5536543" cy="4824000"/>
          </a:xfrm>
        </p:grpSpPr>
        <p:pic>
          <p:nvPicPr>
            <p:cNvPr id="42" name="Picture 41">
              <a:extLst>
                <a:ext uri="{FF2B5EF4-FFF2-40B4-BE49-F238E27FC236}">
                  <a16:creationId xmlns:a16="http://schemas.microsoft.com/office/drawing/2014/main" id="{ADB7B6FC-FC5E-E047-B136-9E7D48D608C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953232" y="875385"/>
              <a:ext cx="5536543" cy="4824000"/>
            </a:xfrm>
            <a:prstGeom prst="rect">
              <a:avLst/>
            </a:prstGeom>
          </p:spPr>
        </p:pic>
        <p:sp>
          <p:nvSpPr>
            <p:cNvPr id="43" name="TextBox 42">
              <a:extLst>
                <a:ext uri="{FF2B5EF4-FFF2-40B4-BE49-F238E27FC236}">
                  <a16:creationId xmlns:a16="http://schemas.microsoft.com/office/drawing/2014/main" id="{FA7CF280-036D-374B-B764-DDBE9407FE60}"/>
                </a:ext>
              </a:extLst>
            </p:cNvPr>
            <p:cNvSpPr txBox="1"/>
            <p:nvPr/>
          </p:nvSpPr>
          <p:spPr>
            <a:xfrm>
              <a:off x="5095355" y="1980209"/>
              <a:ext cx="1885361" cy="338555"/>
            </a:xfrm>
            <a:prstGeom prst="rect">
              <a:avLst/>
            </a:prstGeom>
            <a:noFill/>
          </p:spPr>
          <p:txBody>
            <a:bodyPr wrap="square" rtlCol="0">
              <a:spAutoFit/>
            </a:bodyPr>
            <a:lstStyle/>
            <a:p>
              <a:pPr algn="ctr"/>
              <a:r>
                <a:rPr lang="en-US" sz="1050" baseline="30000" dirty="0">
                  <a:latin typeface="Times" pitchFamily="2" charset="0"/>
                </a:rPr>
                <a:t>nat</a:t>
              </a:r>
              <a:r>
                <a:rPr lang="en-US" sz="1050" dirty="0">
                  <a:latin typeface="Times" pitchFamily="2" charset="0"/>
                </a:rPr>
                <a:t>Ga(p,x)</a:t>
              </a:r>
              <a:r>
                <a:rPr lang="en-US" sz="1050" baseline="30000" dirty="0">
                  <a:latin typeface="Times" pitchFamily="2" charset="0"/>
                </a:rPr>
                <a:t>stable</a:t>
              </a:r>
              <a:r>
                <a:rPr lang="en-US" sz="1050" dirty="0">
                  <a:latin typeface="Times" pitchFamily="2" charset="0"/>
                </a:rPr>
                <a:t>Ge</a:t>
              </a:r>
            </a:p>
          </p:txBody>
        </p:sp>
        <p:sp>
          <p:nvSpPr>
            <p:cNvPr id="44" name="TextBox 43">
              <a:extLst>
                <a:ext uri="{FF2B5EF4-FFF2-40B4-BE49-F238E27FC236}">
                  <a16:creationId xmlns:a16="http://schemas.microsoft.com/office/drawing/2014/main" id="{CB7854C4-57A8-7245-9B17-D2DAA1393689}"/>
                </a:ext>
              </a:extLst>
            </p:cNvPr>
            <p:cNvSpPr txBox="1"/>
            <p:nvPr/>
          </p:nvSpPr>
          <p:spPr>
            <a:xfrm>
              <a:off x="5089031" y="2521005"/>
              <a:ext cx="1885361" cy="338555"/>
            </a:xfrm>
            <a:prstGeom prst="rect">
              <a:avLst/>
            </a:prstGeom>
            <a:noFill/>
          </p:spPr>
          <p:txBody>
            <a:bodyPr wrap="square" rtlCol="0">
              <a:spAutoFit/>
            </a:bodyPr>
            <a:lstStyle/>
            <a:p>
              <a:pPr algn="ctr"/>
              <a:r>
                <a:rPr lang="en-US" sz="1050" baseline="30000" dirty="0">
                  <a:latin typeface="Times" pitchFamily="2" charset="0"/>
                </a:rPr>
                <a:t>nat</a:t>
              </a:r>
              <a:r>
                <a:rPr lang="en-US" sz="1050" dirty="0">
                  <a:latin typeface="Times" pitchFamily="2" charset="0"/>
                </a:rPr>
                <a:t>Ga(p,x)</a:t>
              </a:r>
              <a:r>
                <a:rPr lang="en-US" sz="1050" baseline="30000" dirty="0">
                  <a:latin typeface="Times" pitchFamily="2" charset="0"/>
                </a:rPr>
                <a:t>71</a:t>
              </a:r>
              <a:r>
                <a:rPr lang="en-US" sz="1050" dirty="0">
                  <a:latin typeface="Times" pitchFamily="2" charset="0"/>
                </a:rPr>
                <a:t>Ge</a:t>
              </a:r>
            </a:p>
          </p:txBody>
        </p:sp>
      </p:grpSp>
      <p:pic>
        <p:nvPicPr>
          <p:cNvPr id="15" name="Picture 14">
            <a:extLst>
              <a:ext uri="{FF2B5EF4-FFF2-40B4-BE49-F238E27FC236}">
                <a16:creationId xmlns:a16="http://schemas.microsoft.com/office/drawing/2014/main" id="{0501BD21-A7BD-974D-9EAF-4636B85A466E}"/>
              </a:ext>
            </a:extLst>
          </p:cNvPr>
          <p:cNvPicPr>
            <a:picLocks noChangeAspect="1"/>
          </p:cNvPicPr>
          <p:nvPr/>
        </p:nvPicPr>
        <p:blipFill>
          <a:blip r:embed="rId8"/>
          <a:stretch>
            <a:fillRect/>
          </a:stretch>
        </p:blipFill>
        <p:spPr>
          <a:xfrm>
            <a:off x="4819067" y="564342"/>
            <a:ext cx="0" cy="0"/>
          </a:xfrm>
          <a:prstGeom prst="rect">
            <a:avLst/>
          </a:prstGeom>
        </p:spPr>
      </p:pic>
      <p:pic>
        <p:nvPicPr>
          <p:cNvPr id="5" name="Picture 4">
            <a:extLst>
              <a:ext uri="{FF2B5EF4-FFF2-40B4-BE49-F238E27FC236}">
                <a16:creationId xmlns:a16="http://schemas.microsoft.com/office/drawing/2014/main" id="{C69D1399-A216-ED4C-B4F7-4D7FE3D0973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0" y="526899"/>
            <a:ext cx="4563000" cy="3645000"/>
          </a:xfrm>
          <a:prstGeom prst="rect">
            <a:avLst/>
          </a:prstGeom>
        </p:spPr>
      </p:pic>
      <p:sp>
        <p:nvSpPr>
          <p:cNvPr id="25" name="Rectangle 24">
            <a:extLst>
              <a:ext uri="{FF2B5EF4-FFF2-40B4-BE49-F238E27FC236}">
                <a16:creationId xmlns:a16="http://schemas.microsoft.com/office/drawing/2014/main" id="{12824CD7-F224-A144-A7D2-57FD3A1F67ED}"/>
              </a:ext>
            </a:extLst>
          </p:cNvPr>
          <p:cNvSpPr/>
          <p:nvPr/>
        </p:nvSpPr>
        <p:spPr>
          <a:xfrm>
            <a:off x="542679" y="851995"/>
            <a:ext cx="702098" cy="2830272"/>
          </a:xfrm>
          <a:prstGeom prst="rect">
            <a:avLst/>
          </a:prstGeom>
          <a:solidFill>
            <a:schemeClr val="accent1">
              <a:alpha val="15000"/>
            </a:schemeClr>
          </a:solidFill>
          <a:ln>
            <a:solidFill>
              <a:srgbClr val="1069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 name="Rectangle 25">
            <a:extLst>
              <a:ext uri="{FF2B5EF4-FFF2-40B4-BE49-F238E27FC236}">
                <a16:creationId xmlns:a16="http://schemas.microsoft.com/office/drawing/2014/main" id="{F7C85754-E40B-4043-93E8-A887224EA95F}"/>
              </a:ext>
            </a:extLst>
          </p:cNvPr>
          <p:cNvSpPr/>
          <p:nvPr/>
        </p:nvSpPr>
        <p:spPr>
          <a:xfrm>
            <a:off x="1127358" y="851995"/>
            <a:ext cx="1053387" cy="2830272"/>
          </a:xfrm>
          <a:prstGeom prst="rect">
            <a:avLst/>
          </a:prstGeom>
          <a:solidFill>
            <a:srgbClr val="C000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Rectangle 26">
            <a:extLst>
              <a:ext uri="{FF2B5EF4-FFF2-40B4-BE49-F238E27FC236}">
                <a16:creationId xmlns:a16="http://schemas.microsoft.com/office/drawing/2014/main" id="{4A7FA5AF-865A-4241-9492-3D7D8F2AD12C}"/>
              </a:ext>
            </a:extLst>
          </p:cNvPr>
          <p:cNvSpPr/>
          <p:nvPr/>
        </p:nvSpPr>
        <p:spPr>
          <a:xfrm>
            <a:off x="2190012" y="851995"/>
            <a:ext cx="2158588" cy="2830272"/>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TextBox 27">
            <a:extLst>
              <a:ext uri="{FF2B5EF4-FFF2-40B4-BE49-F238E27FC236}">
                <a16:creationId xmlns:a16="http://schemas.microsoft.com/office/drawing/2014/main" id="{2B4736C2-CE49-6344-A7BA-A69937D611E9}"/>
              </a:ext>
            </a:extLst>
          </p:cNvPr>
          <p:cNvSpPr txBox="1"/>
          <p:nvPr/>
        </p:nvSpPr>
        <p:spPr>
          <a:xfrm rot="16200000">
            <a:off x="408369" y="1019476"/>
            <a:ext cx="895350" cy="369332"/>
          </a:xfrm>
          <a:prstGeom prst="rect">
            <a:avLst/>
          </a:prstGeom>
          <a:noFill/>
        </p:spPr>
        <p:txBody>
          <a:bodyPr wrap="square" rtlCol="0">
            <a:spAutoFit/>
          </a:bodyPr>
          <a:lstStyle/>
          <a:p>
            <a:r>
              <a:rPr lang="en-US" sz="1800" b="1" dirty="0">
                <a:latin typeface="Times" pitchFamily="2" charset="0"/>
              </a:rPr>
              <a:t>LBNL</a:t>
            </a:r>
          </a:p>
        </p:txBody>
      </p:sp>
      <p:sp>
        <p:nvSpPr>
          <p:cNvPr id="29" name="TextBox 28">
            <a:extLst>
              <a:ext uri="{FF2B5EF4-FFF2-40B4-BE49-F238E27FC236}">
                <a16:creationId xmlns:a16="http://schemas.microsoft.com/office/drawing/2014/main" id="{2A1782D1-0318-274A-B3AE-77C074CCB3D7}"/>
              </a:ext>
            </a:extLst>
          </p:cNvPr>
          <p:cNvSpPr txBox="1"/>
          <p:nvPr/>
        </p:nvSpPr>
        <p:spPr>
          <a:xfrm rot="16200000">
            <a:off x="2006318" y="1019475"/>
            <a:ext cx="895350" cy="369332"/>
          </a:xfrm>
          <a:prstGeom prst="rect">
            <a:avLst/>
          </a:prstGeom>
          <a:noFill/>
        </p:spPr>
        <p:txBody>
          <a:bodyPr wrap="square" rtlCol="0">
            <a:spAutoFit/>
          </a:bodyPr>
          <a:lstStyle/>
          <a:p>
            <a:r>
              <a:rPr lang="en-US" sz="1800" b="1" dirty="0">
                <a:latin typeface="Times" pitchFamily="2" charset="0"/>
              </a:rPr>
              <a:t>BNL</a:t>
            </a:r>
          </a:p>
        </p:txBody>
      </p:sp>
      <p:sp>
        <p:nvSpPr>
          <p:cNvPr id="30" name="TextBox 29">
            <a:extLst>
              <a:ext uri="{FF2B5EF4-FFF2-40B4-BE49-F238E27FC236}">
                <a16:creationId xmlns:a16="http://schemas.microsoft.com/office/drawing/2014/main" id="{032BDA71-5678-C548-B39E-9897942A0D0C}"/>
              </a:ext>
            </a:extLst>
          </p:cNvPr>
          <p:cNvSpPr txBox="1"/>
          <p:nvPr/>
        </p:nvSpPr>
        <p:spPr>
          <a:xfrm rot="16200000">
            <a:off x="1189355" y="1019475"/>
            <a:ext cx="895350" cy="369332"/>
          </a:xfrm>
          <a:prstGeom prst="rect">
            <a:avLst/>
          </a:prstGeom>
          <a:noFill/>
        </p:spPr>
        <p:txBody>
          <a:bodyPr wrap="square" rtlCol="0">
            <a:spAutoFit/>
          </a:bodyPr>
          <a:lstStyle/>
          <a:p>
            <a:r>
              <a:rPr lang="en-US" sz="1800" b="1" dirty="0">
                <a:latin typeface="Times" pitchFamily="2" charset="0"/>
              </a:rPr>
              <a:t>LANL</a:t>
            </a:r>
          </a:p>
        </p:txBody>
      </p:sp>
      <p:sp>
        <p:nvSpPr>
          <p:cNvPr id="8" name="TextBox 7">
            <a:extLst>
              <a:ext uri="{FF2B5EF4-FFF2-40B4-BE49-F238E27FC236}">
                <a16:creationId xmlns:a16="http://schemas.microsoft.com/office/drawing/2014/main" id="{2D3E3D3B-E224-CA41-9235-B777CA821F85}"/>
              </a:ext>
            </a:extLst>
          </p:cNvPr>
          <p:cNvSpPr txBox="1"/>
          <p:nvPr/>
        </p:nvSpPr>
        <p:spPr>
          <a:xfrm rot="21132865">
            <a:off x="7137106" y="958010"/>
            <a:ext cx="1414021" cy="253916"/>
          </a:xfrm>
          <a:prstGeom prst="rect">
            <a:avLst/>
          </a:prstGeom>
          <a:noFill/>
        </p:spPr>
        <p:txBody>
          <a:bodyPr wrap="square" rtlCol="0">
            <a:spAutoFit/>
          </a:bodyPr>
          <a:lstStyle/>
          <a:p>
            <a:pPr algn="ctr"/>
            <a:r>
              <a:rPr lang="en-US" sz="1050" baseline="30000" dirty="0">
                <a:latin typeface="Times" pitchFamily="2" charset="0"/>
              </a:rPr>
              <a:t>75</a:t>
            </a:r>
            <a:r>
              <a:rPr lang="en-US" sz="1050" dirty="0">
                <a:latin typeface="Times" pitchFamily="2" charset="0"/>
              </a:rPr>
              <a:t>As(p,x)</a:t>
            </a:r>
            <a:r>
              <a:rPr lang="en-US" sz="1050" baseline="30000" dirty="0">
                <a:latin typeface="Times" pitchFamily="2" charset="0"/>
              </a:rPr>
              <a:t>71</a:t>
            </a:r>
            <a:r>
              <a:rPr lang="en-US" sz="1050" dirty="0">
                <a:latin typeface="Times" pitchFamily="2" charset="0"/>
              </a:rPr>
              <a:t>Ge</a:t>
            </a:r>
          </a:p>
        </p:txBody>
      </p:sp>
      <p:sp>
        <p:nvSpPr>
          <p:cNvPr id="17" name="TextBox 16">
            <a:extLst>
              <a:ext uri="{FF2B5EF4-FFF2-40B4-BE49-F238E27FC236}">
                <a16:creationId xmlns:a16="http://schemas.microsoft.com/office/drawing/2014/main" id="{2C23EC9F-1169-9C49-A8EE-493ECF741CB2}"/>
              </a:ext>
            </a:extLst>
          </p:cNvPr>
          <p:cNvSpPr txBox="1"/>
          <p:nvPr/>
        </p:nvSpPr>
        <p:spPr>
          <a:xfrm rot="20428898">
            <a:off x="5983596" y="956841"/>
            <a:ext cx="1414021" cy="253916"/>
          </a:xfrm>
          <a:prstGeom prst="rect">
            <a:avLst/>
          </a:prstGeom>
          <a:noFill/>
        </p:spPr>
        <p:txBody>
          <a:bodyPr wrap="square" rtlCol="0">
            <a:spAutoFit/>
          </a:bodyPr>
          <a:lstStyle/>
          <a:p>
            <a:pPr algn="ctr"/>
            <a:r>
              <a:rPr lang="en-US" sz="1050" baseline="30000" dirty="0">
                <a:latin typeface="Times" pitchFamily="2" charset="0"/>
              </a:rPr>
              <a:t>75</a:t>
            </a:r>
            <a:r>
              <a:rPr lang="en-US" sz="1050" dirty="0">
                <a:latin typeface="Times" pitchFamily="2" charset="0"/>
              </a:rPr>
              <a:t>As(p,x)</a:t>
            </a:r>
            <a:r>
              <a:rPr lang="en-US" sz="1050" baseline="30000" dirty="0">
                <a:latin typeface="Times" pitchFamily="2" charset="0"/>
              </a:rPr>
              <a:t>stable</a:t>
            </a:r>
            <a:r>
              <a:rPr lang="en-US" sz="1050" dirty="0">
                <a:latin typeface="Times" pitchFamily="2" charset="0"/>
              </a:rPr>
              <a:t>Ge</a:t>
            </a:r>
          </a:p>
        </p:txBody>
      </p:sp>
      <p:pic>
        <p:nvPicPr>
          <p:cNvPr id="34" name="Picture 33">
            <a:extLst>
              <a:ext uri="{FF2B5EF4-FFF2-40B4-BE49-F238E27FC236}">
                <a16:creationId xmlns:a16="http://schemas.microsoft.com/office/drawing/2014/main" id="{C8D03715-8E1E-9F47-8FC6-10B5BB8BB10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819067" y="564342"/>
            <a:ext cx="4152407" cy="3618000"/>
          </a:xfrm>
          <a:prstGeom prst="rect">
            <a:avLst/>
          </a:prstGeom>
        </p:spPr>
      </p:pic>
      <p:sp>
        <p:nvSpPr>
          <p:cNvPr id="46" name="Right Arrow 45">
            <a:extLst>
              <a:ext uri="{FF2B5EF4-FFF2-40B4-BE49-F238E27FC236}">
                <a16:creationId xmlns:a16="http://schemas.microsoft.com/office/drawing/2014/main" id="{6825C8B5-D3E9-F44C-AC18-B5A1F25CB93E}"/>
              </a:ext>
            </a:extLst>
          </p:cNvPr>
          <p:cNvSpPr/>
          <p:nvPr/>
        </p:nvSpPr>
        <p:spPr>
          <a:xfrm rot="1008919">
            <a:off x="3150814" y="1306645"/>
            <a:ext cx="4426373" cy="163135"/>
          </a:xfrm>
          <a:prstGeom prst="rightArrow">
            <a:avLst/>
          </a:prstGeom>
          <a:solidFill>
            <a:srgbClr val="DD1C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7" name="TextBox 46">
            <a:extLst>
              <a:ext uri="{FF2B5EF4-FFF2-40B4-BE49-F238E27FC236}">
                <a16:creationId xmlns:a16="http://schemas.microsoft.com/office/drawing/2014/main" id="{D4F62485-232D-AC4F-AF1F-52A5889B3B0F}"/>
              </a:ext>
            </a:extLst>
          </p:cNvPr>
          <p:cNvSpPr txBox="1"/>
          <p:nvPr/>
        </p:nvSpPr>
        <p:spPr>
          <a:xfrm rot="20689094">
            <a:off x="5683173" y="2129109"/>
            <a:ext cx="1414021" cy="253916"/>
          </a:xfrm>
          <a:prstGeom prst="rect">
            <a:avLst/>
          </a:prstGeom>
          <a:noFill/>
        </p:spPr>
        <p:txBody>
          <a:bodyPr wrap="square" rtlCol="0">
            <a:spAutoFit/>
          </a:bodyPr>
          <a:lstStyle/>
          <a:p>
            <a:pPr algn="ctr"/>
            <a:r>
              <a:rPr lang="en-US" sz="1050" baseline="30000" dirty="0">
                <a:latin typeface="Times" pitchFamily="2" charset="0"/>
              </a:rPr>
              <a:t>69</a:t>
            </a:r>
            <a:r>
              <a:rPr lang="en-US" sz="1050" dirty="0">
                <a:latin typeface="Times" pitchFamily="2" charset="0"/>
              </a:rPr>
              <a:t>Ga(p,x)</a:t>
            </a:r>
            <a:r>
              <a:rPr lang="en-US" sz="1050" baseline="30000" dirty="0">
                <a:latin typeface="Times" pitchFamily="2" charset="0"/>
              </a:rPr>
              <a:t>68</a:t>
            </a:r>
            <a:r>
              <a:rPr lang="en-US" sz="1050" dirty="0">
                <a:latin typeface="Times" pitchFamily="2" charset="0"/>
              </a:rPr>
              <a:t>Ge</a:t>
            </a:r>
          </a:p>
        </p:txBody>
      </p:sp>
      <p:sp>
        <p:nvSpPr>
          <p:cNvPr id="48" name="TextBox 47">
            <a:extLst>
              <a:ext uri="{FF2B5EF4-FFF2-40B4-BE49-F238E27FC236}">
                <a16:creationId xmlns:a16="http://schemas.microsoft.com/office/drawing/2014/main" id="{9A022950-1B21-9F49-9F3D-E6C444D3F76C}"/>
              </a:ext>
            </a:extLst>
          </p:cNvPr>
          <p:cNvSpPr txBox="1"/>
          <p:nvPr/>
        </p:nvSpPr>
        <p:spPr>
          <a:xfrm rot="21138180">
            <a:off x="6013342" y="2195944"/>
            <a:ext cx="1414021" cy="253916"/>
          </a:xfrm>
          <a:prstGeom prst="rect">
            <a:avLst/>
          </a:prstGeom>
          <a:noFill/>
        </p:spPr>
        <p:txBody>
          <a:bodyPr wrap="square" rtlCol="0">
            <a:spAutoFit/>
          </a:bodyPr>
          <a:lstStyle/>
          <a:p>
            <a:pPr algn="ctr"/>
            <a:r>
              <a:rPr lang="en-US" sz="1050" baseline="30000" dirty="0">
                <a:latin typeface="Times" pitchFamily="2" charset="0"/>
              </a:rPr>
              <a:t>nat</a:t>
            </a:r>
            <a:r>
              <a:rPr lang="en-US" sz="1050" dirty="0">
                <a:latin typeface="Times" pitchFamily="2" charset="0"/>
              </a:rPr>
              <a:t>Ga(p,x)</a:t>
            </a:r>
            <a:r>
              <a:rPr lang="en-US" sz="1050" baseline="30000" dirty="0">
                <a:latin typeface="Times" pitchFamily="2" charset="0"/>
              </a:rPr>
              <a:t>68</a:t>
            </a:r>
            <a:r>
              <a:rPr lang="en-US" sz="1050" dirty="0">
                <a:latin typeface="Times" pitchFamily="2" charset="0"/>
              </a:rPr>
              <a:t>Ge</a:t>
            </a:r>
          </a:p>
        </p:txBody>
      </p:sp>
      <p:sp>
        <p:nvSpPr>
          <p:cNvPr id="35" name="Rectangle 34">
            <a:extLst>
              <a:ext uri="{FF2B5EF4-FFF2-40B4-BE49-F238E27FC236}">
                <a16:creationId xmlns:a16="http://schemas.microsoft.com/office/drawing/2014/main" id="{A4E27440-CF32-9740-9276-0BDEF102FAAD}"/>
              </a:ext>
            </a:extLst>
          </p:cNvPr>
          <p:cNvSpPr/>
          <p:nvPr/>
        </p:nvSpPr>
        <p:spPr>
          <a:xfrm>
            <a:off x="5115462" y="4113972"/>
            <a:ext cx="3786997" cy="646331"/>
          </a:xfrm>
          <a:prstGeom prst="rect">
            <a:avLst/>
          </a:prstGeom>
          <a:noFill/>
          <a:ln>
            <a:noFill/>
          </a:ln>
        </p:spPr>
        <p:txBody>
          <a:bodyPr wrap="square">
            <a:spAutoFit/>
          </a:bodyPr>
          <a:lstStyle/>
          <a:p>
            <a:pPr marL="214313" indent="-214313">
              <a:buFont typeface="Arial" panose="020B0604020202020204" pitchFamily="34" charset="0"/>
              <a:buChar char="•"/>
            </a:pPr>
            <a:r>
              <a:rPr lang="en-US" sz="1200" b="1" dirty="0">
                <a:latin typeface="Times" pitchFamily="2" charset="0"/>
                <a:cs typeface="Times New Roman" panose="02020603050405020304" pitchFamily="18" charset="0"/>
              </a:rPr>
              <a:t>~18% yield gain relative to </a:t>
            </a:r>
            <a:r>
              <a:rPr lang="en-US" sz="1200" b="1" baseline="30000" dirty="0">
                <a:latin typeface="Times" pitchFamily="2" charset="0"/>
                <a:cs typeface="Times New Roman" panose="02020603050405020304" pitchFamily="18" charset="0"/>
              </a:rPr>
              <a:t>nat</a:t>
            </a:r>
            <a:r>
              <a:rPr lang="en-US" sz="1200" b="1" dirty="0">
                <a:latin typeface="Times" pitchFamily="2" charset="0"/>
                <a:cs typeface="Times New Roman" panose="02020603050405020304" pitchFamily="18" charset="0"/>
              </a:rPr>
              <a:t>Ga(p,x)</a:t>
            </a:r>
          </a:p>
          <a:p>
            <a:pPr marL="257175" indent="-257175">
              <a:buFont typeface="Arial" panose="020B0604020202020204" pitchFamily="34" charset="0"/>
              <a:buChar char="•"/>
            </a:pPr>
            <a:r>
              <a:rPr lang="en-US" sz="1200" b="1" dirty="0">
                <a:latin typeface="Times" pitchFamily="2" charset="0"/>
                <a:cs typeface="Times New Roman" panose="02020603050405020304" pitchFamily="18" charset="0"/>
              </a:rPr>
              <a:t>Reduced specific activity from Ge co-production </a:t>
            </a:r>
            <a:r>
              <a:rPr lang="en-US" sz="1200" b="1" dirty="0">
                <a:latin typeface="Times" pitchFamily="2" charset="0"/>
                <a:cs typeface="Times New Roman" panose="02020603050405020304" pitchFamily="18" charset="0"/>
                <a:sym typeface="Wingdings" pitchFamily="2" charset="2"/>
              </a:rPr>
              <a:t></a:t>
            </a:r>
            <a:endParaRPr lang="en-US" sz="1200" b="1" dirty="0">
              <a:latin typeface="Times" pitchFamily="2" charset="0"/>
              <a:cs typeface="Times New Roman" panose="02020603050405020304" pitchFamily="18" charset="0"/>
            </a:endParaRPr>
          </a:p>
          <a:p>
            <a:pPr marL="257175" indent="-257175">
              <a:buFont typeface="Arial" panose="020B0604020202020204" pitchFamily="34" charset="0"/>
              <a:buChar char="•"/>
            </a:pPr>
            <a:r>
              <a:rPr lang="en-US" sz="1200" b="1" dirty="0">
                <a:latin typeface="Times" pitchFamily="2" charset="0"/>
                <a:cs typeface="Times New Roman" panose="02020603050405020304" pitchFamily="18" charset="0"/>
              </a:rPr>
              <a:t>Long-lived As, Se products need separations </a:t>
            </a:r>
            <a:r>
              <a:rPr lang="en-US" sz="1200" b="1" dirty="0">
                <a:latin typeface="Times" pitchFamily="2" charset="0"/>
                <a:cs typeface="Times New Roman" panose="02020603050405020304" pitchFamily="18" charset="0"/>
                <a:sym typeface="Wingdings" pitchFamily="2" charset="2"/>
              </a:rPr>
              <a:t></a:t>
            </a:r>
            <a:endParaRPr lang="en-US" sz="1200" b="1" dirty="0">
              <a:latin typeface="Times" pitchFamily="2" charset="0"/>
              <a:cs typeface="Times New Roman" panose="02020603050405020304" pitchFamily="18" charset="0"/>
            </a:endParaRPr>
          </a:p>
        </p:txBody>
      </p:sp>
      <p:sp>
        <p:nvSpPr>
          <p:cNvPr id="31" name="TextBox 30">
            <a:extLst>
              <a:ext uri="{FF2B5EF4-FFF2-40B4-BE49-F238E27FC236}">
                <a16:creationId xmlns:a16="http://schemas.microsoft.com/office/drawing/2014/main" id="{01D0705C-AB96-F54C-B5CD-6EFC4EBBBF93}"/>
              </a:ext>
            </a:extLst>
          </p:cNvPr>
          <p:cNvSpPr txBox="1"/>
          <p:nvPr/>
        </p:nvSpPr>
        <p:spPr>
          <a:xfrm>
            <a:off x="3814899" y="4859104"/>
            <a:ext cx="6394699" cy="253916"/>
          </a:xfrm>
          <a:prstGeom prst="rect">
            <a:avLst/>
          </a:prstGeom>
          <a:noFill/>
        </p:spPr>
        <p:txBody>
          <a:bodyPr wrap="none" rtlCol="0">
            <a:spAutoFit/>
          </a:bodyPr>
          <a:lstStyle/>
          <a:p>
            <a:r>
              <a:rPr lang="en-US" sz="1050" dirty="0">
                <a:solidFill>
                  <a:schemeClr val="bg1"/>
                </a:solidFill>
                <a:latin typeface="Times New Roman" panose="02020603050405020304" pitchFamily="18" charset="0"/>
                <a:cs typeface="Times New Roman" panose="02020603050405020304" pitchFamily="18" charset="0"/>
              </a:rPr>
              <a:t>IP Strategy Meeting 2021: TREND				Morgan Fox</a:t>
            </a:r>
          </a:p>
        </p:txBody>
      </p:sp>
      <p:sp>
        <p:nvSpPr>
          <p:cNvPr id="39" name="Slide Number Placeholder 4">
            <a:extLst>
              <a:ext uri="{FF2B5EF4-FFF2-40B4-BE49-F238E27FC236}">
                <a16:creationId xmlns:a16="http://schemas.microsoft.com/office/drawing/2014/main" id="{A448BC11-2285-AF49-A0ED-677DD829E249}"/>
              </a:ext>
            </a:extLst>
          </p:cNvPr>
          <p:cNvSpPr txBox="1">
            <a:spLocks/>
          </p:cNvSpPr>
          <p:nvPr/>
        </p:nvSpPr>
        <p:spPr>
          <a:xfrm>
            <a:off x="7086600" y="4885312"/>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z="1350">
                <a:solidFill>
                  <a:schemeClr val="bg1"/>
                </a:solidFill>
              </a:rPr>
              <a:pPr algn="r"/>
              <a:t>8</a:t>
            </a:fld>
            <a:endParaRPr lang="en-US" sz="1350" dirty="0">
              <a:solidFill>
                <a:schemeClr val="bg1"/>
              </a:solidFill>
            </a:endParaRPr>
          </a:p>
        </p:txBody>
      </p:sp>
      <p:sp>
        <p:nvSpPr>
          <p:cNvPr id="4" name="Title 1">
            <a:extLst>
              <a:ext uri="{FF2B5EF4-FFF2-40B4-BE49-F238E27FC236}">
                <a16:creationId xmlns:a16="http://schemas.microsoft.com/office/drawing/2014/main" id="{FFA99C25-1227-7C27-498C-51DB5C8A4174}"/>
              </a:ext>
            </a:extLst>
          </p:cNvPr>
          <p:cNvSpPr>
            <a:spLocks noGrp="1"/>
          </p:cNvSpPr>
          <p:nvPr>
            <p:ph type="title"/>
          </p:nvPr>
        </p:nvSpPr>
        <p:spPr>
          <a:xfrm>
            <a:off x="-456" y="1"/>
            <a:ext cx="9144912" cy="564356"/>
          </a:xfrm>
          <a:solidFill>
            <a:srgbClr val="054473"/>
          </a:solidFill>
        </p:spPr>
        <p:txBody>
          <a:bodyPr>
            <a:normAutofit/>
          </a:bodyPr>
          <a:lstStyle/>
          <a:p>
            <a:pPr algn="ctr"/>
            <a:r>
              <a:rPr lang="en-US" sz="3000" dirty="0">
                <a:solidFill>
                  <a:schemeClr val="bg1"/>
                </a:solidFill>
                <a:latin typeface="Times New Roman" panose="02020603050405020304" pitchFamily="18" charset="0"/>
                <a:cs typeface="Times New Roman" panose="02020603050405020304" pitchFamily="18" charset="0"/>
              </a:rPr>
              <a:t>Next, let’s consider </a:t>
            </a:r>
            <a:r>
              <a:rPr lang="en-US" sz="3000" baseline="30000" dirty="0">
                <a:solidFill>
                  <a:schemeClr val="bg1"/>
                </a:solidFill>
                <a:latin typeface="Times New Roman" panose="02020603050405020304" pitchFamily="18" charset="0"/>
                <a:cs typeface="Times New Roman" panose="02020603050405020304" pitchFamily="18" charset="0"/>
              </a:rPr>
              <a:t>68</a:t>
            </a:r>
            <a:r>
              <a:rPr lang="en-US" sz="3000" dirty="0">
                <a:solidFill>
                  <a:schemeClr val="bg1"/>
                </a:solidFill>
                <a:latin typeface="Times New Roman" panose="02020603050405020304" pitchFamily="18" charset="0"/>
                <a:cs typeface="Times New Roman" panose="02020603050405020304" pitchFamily="18" charset="0"/>
              </a:rPr>
              <a:t>Ge</a:t>
            </a:r>
            <a:r>
              <a:rPr lang="en-US" sz="3000" dirty="0">
                <a:latin typeface="Times New Roman" panose="02020603050405020304" pitchFamily="18" charset="0"/>
                <a:cs typeface="Times New Roman" panose="02020603050405020304" pitchFamily="18" charset="0"/>
              </a:rPr>
              <a:t> p</a:t>
            </a:r>
            <a:r>
              <a:rPr lang="en-US" sz="3000" dirty="0">
                <a:solidFill>
                  <a:schemeClr val="bg1"/>
                </a:solidFill>
                <a:latin typeface="Times New Roman" panose="02020603050405020304" pitchFamily="18" charset="0"/>
                <a:cs typeface="Times New Roman" panose="02020603050405020304" pitchFamily="18" charset="0"/>
              </a:rPr>
              <a:t>roduction via </a:t>
            </a:r>
            <a:r>
              <a:rPr lang="en-US" sz="3000" baseline="30000" dirty="0">
                <a:solidFill>
                  <a:schemeClr val="bg1"/>
                </a:solidFill>
                <a:latin typeface="Times New Roman" panose="02020603050405020304" pitchFamily="18" charset="0"/>
                <a:cs typeface="Times New Roman" panose="02020603050405020304" pitchFamily="18" charset="0"/>
              </a:rPr>
              <a:t>nat</a:t>
            </a:r>
            <a:r>
              <a:rPr lang="en-US" sz="3000" dirty="0">
                <a:solidFill>
                  <a:schemeClr val="bg1"/>
                </a:solidFill>
                <a:latin typeface="Times New Roman" panose="02020603050405020304" pitchFamily="18" charset="0"/>
                <a:cs typeface="Times New Roman" panose="02020603050405020304" pitchFamily="18" charset="0"/>
              </a:rPr>
              <a:t>As(p,x)</a:t>
            </a:r>
          </a:p>
        </p:txBody>
      </p:sp>
      <p:pic>
        <p:nvPicPr>
          <p:cNvPr id="6" name="Picture 5" descr="Text&#10;&#10;Description automatically generated">
            <a:extLst>
              <a:ext uri="{FF2B5EF4-FFF2-40B4-BE49-F238E27FC236}">
                <a16:creationId xmlns:a16="http://schemas.microsoft.com/office/drawing/2014/main" id="{CB6DF2E9-DFCC-7260-BA36-77E20F5D598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447307" y="4821127"/>
            <a:ext cx="1130088" cy="273844"/>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C806A36-3A79-5D77-8690-80887D61469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079105" y="4844384"/>
            <a:ext cx="1132558" cy="221478"/>
          </a:xfrm>
          <a:prstGeom prst="rect">
            <a:avLst/>
          </a:prstGeom>
        </p:spPr>
      </p:pic>
      <p:sp>
        <p:nvSpPr>
          <p:cNvPr id="3" name="Rectangle 2">
            <a:extLst>
              <a:ext uri="{FF2B5EF4-FFF2-40B4-BE49-F238E27FC236}">
                <a16:creationId xmlns:a16="http://schemas.microsoft.com/office/drawing/2014/main" id="{998EF522-F1D5-62EE-68E8-864C9D59E6AE}"/>
              </a:ext>
            </a:extLst>
          </p:cNvPr>
          <p:cNvSpPr/>
          <p:nvPr/>
        </p:nvSpPr>
        <p:spPr>
          <a:xfrm>
            <a:off x="549213" y="4119723"/>
            <a:ext cx="3786997" cy="646331"/>
          </a:xfrm>
          <a:prstGeom prst="rect">
            <a:avLst/>
          </a:prstGeom>
          <a:solidFill>
            <a:srgbClr val="FFFF00"/>
          </a:solidFill>
          <a:ln>
            <a:solidFill>
              <a:schemeClr val="tx1"/>
            </a:solidFill>
          </a:ln>
        </p:spPr>
        <p:txBody>
          <a:bodyPr wrap="square">
            <a:spAutoFit/>
          </a:bodyPr>
          <a:lstStyle/>
          <a:p>
            <a:pPr algn="ctr"/>
            <a:r>
              <a:rPr lang="en-US" sz="1800" b="1" i="1" dirty="0">
                <a:latin typeface="Times" pitchFamily="2" charset="0"/>
                <a:cs typeface="Times New Roman" panose="02020603050405020304" pitchFamily="18" charset="0"/>
              </a:rPr>
              <a:t>Why are the models so discrepant </a:t>
            </a:r>
          </a:p>
          <a:p>
            <a:pPr algn="ctr"/>
            <a:r>
              <a:rPr lang="en-US" sz="1800" b="1" i="1" dirty="0">
                <a:latin typeface="Times" pitchFamily="2" charset="0"/>
                <a:cs typeface="Times New Roman" panose="02020603050405020304" pitchFamily="18" charset="0"/>
              </a:rPr>
              <a:t>(with each other AND reality!)</a:t>
            </a:r>
          </a:p>
        </p:txBody>
      </p:sp>
      <p:sp>
        <p:nvSpPr>
          <p:cNvPr id="9" name="Rectangle 8">
            <a:extLst>
              <a:ext uri="{FF2B5EF4-FFF2-40B4-BE49-F238E27FC236}">
                <a16:creationId xmlns:a16="http://schemas.microsoft.com/office/drawing/2014/main" id="{60C45B9E-04E2-3CD9-7643-83D9005963F3}"/>
              </a:ext>
            </a:extLst>
          </p:cNvPr>
          <p:cNvSpPr/>
          <p:nvPr/>
        </p:nvSpPr>
        <p:spPr>
          <a:xfrm>
            <a:off x="6339634" y="3022475"/>
            <a:ext cx="1991455" cy="707886"/>
          </a:xfrm>
          <a:prstGeom prst="rect">
            <a:avLst/>
          </a:prstGeom>
          <a:noFill/>
          <a:ln>
            <a:noFill/>
          </a:ln>
        </p:spPr>
        <p:txBody>
          <a:bodyPr wrap="square">
            <a:spAutoFit/>
          </a:bodyPr>
          <a:lstStyle/>
          <a:p>
            <a:pPr algn="r"/>
            <a:r>
              <a:rPr lang="en-US" sz="2000" b="1" i="1" dirty="0">
                <a:latin typeface="Times" pitchFamily="2" charset="0"/>
                <a:cs typeface="Times New Roman" panose="02020603050405020304" pitchFamily="18" charset="0"/>
              </a:rPr>
              <a:t>The Jury is </a:t>
            </a:r>
          </a:p>
          <a:p>
            <a:pPr algn="r"/>
            <a:r>
              <a:rPr lang="en-US" sz="2000" b="1" i="1" dirty="0">
                <a:latin typeface="Times" pitchFamily="2" charset="0"/>
                <a:cs typeface="Times New Roman" panose="02020603050405020304" pitchFamily="18" charset="0"/>
              </a:rPr>
              <a:t>still out..</a:t>
            </a:r>
          </a:p>
        </p:txBody>
      </p:sp>
    </p:spTree>
    <p:extLst>
      <p:ext uri="{BB962C8B-B14F-4D97-AF65-F5344CB8AC3E}">
        <p14:creationId xmlns:p14="http://schemas.microsoft.com/office/powerpoint/2010/main" val="37048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4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p:bldP spid="47" grpId="1"/>
      <p:bldP spid="48" grpId="0"/>
      <p:bldP spid="35" grpId="0" animBg="1"/>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9BBF28-7F80-56BC-95A8-817F92867BFC}"/>
              </a:ext>
            </a:extLst>
          </p:cNvPr>
          <p:cNvGrpSpPr/>
          <p:nvPr/>
        </p:nvGrpSpPr>
        <p:grpSpPr>
          <a:xfrm>
            <a:off x="239961" y="2544851"/>
            <a:ext cx="8306632" cy="1866071"/>
            <a:chOff x="239961" y="2544851"/>
            <a:chExt cx="8306632" cy="1866071"/>
          </a:xfrm>
        </p:grpSpPr>
        <p:grpSp>
          <p:nvGrpSpPr>
            <p:cNvPr id="8" name="Group 7">
              <a:extLst>
                <a:ext uri="{FF2B5EF4-FFF2-40B4-BE49-F238E27FC236}">
                  <a16:creationId xmlns:a16="http://schemas.microsoft.com/office/drawing/2014/main" id="{B725F22B-D831-1B40-A6D0-C985B068DD1E}"/>
                </a:ext>
              </a:extLst>
            </p:cNvPr>
            <p:cNvGrpSpPr/>
            <p:nvPr/>
          </p:nvGrpSpPr>
          <p:grpSpPr>
            <a:xfrm>
              <a:off x="1742153" y="2544851"/>
              <a:ext cx="6804440" cy="1866071"/>
              <a:chOff x="91734" y="3428999"/>
              <a:chExt cx="9072586" cy="2488095"/>
            </a:xfrm>
          </p:grpSpPr>
          <p:pic>
            <p:nvPicPr>
              <p:cNvPr id="5" name="Picture 4">
                <a:extLst>
                  <a:ext uri="{FF2B5EF4-FFF2-40B4-BE49-F238E27FC236}">
                    <a16:creationId xmlns:a16="http://schemas.microsoft.com/office/drawing/2014/main" id="{924A7D19-B05F-9545-B890-4A05D4EB83BE}"/>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91734" y="3428999"/>
                <a:ext cx="7275735" cy="2488095"/>
              </a:xfrm>
              <a:prstGeom prst="rect">
                <a:avLst/>
              </a:prstGeom>
            </p:spPr>
          </p:pic>
          <p:sp>
            <p:nvSpPr>
              <p:cNvPr id="9" name="Rectangle 8">
                <a:extLst>
                  <a:ext uri="{FF2B5EF4-FFF2-40B4-BE49-F238E27FC236}">
                    <a16:creationId xmlns:a16="http://schemas.microsoft.com/office/drawing/2014/main" id="{E6353592-761F-8E4C-832E-6CF2F8B60466}"/>
                  </a:ext>
                </a:extLst>
              </p:cNvPr>
              <p:cNvSpPr/>
              <p:nvPr/>
            </p:nvSpPr>
            <p:spPr>
              <a:xfrm>
                <a:off x="7367469" y="3570682"/>
                <a:ext cx="1796851" cy="2154436"/>
              </a:xfrm>
              <a:prstGeom prst="rect">
                <a:avLst/>
              </a:prstGeom>
            </p:spPr>
            <p:txBody>
              <a:bodyPr wrap="square">
                <a:spAutoFit/>
              </a:bodyPr>
              <a:lstStyle/>
              <a:p>
                <a:r>
                  <a:rPr lang="en-US" sz="900" dirty="0">
                    <a:latin typeface="Times New Roman" panose="02020603050405020304" pitchFamily="18" charset="0"/>
                    <a:ea typeface="Calibri" panose="020F0502020204030204" pitchFamily="34" charset="0"/>
                  </a:rPr>
                  <a:t>*A global pre-equilibrium analysis from 7 to 200 MeV based on the optical model potential  A.J. Koning and M.C. Duijvestijn.  Nuclear Physics A 744 p. 15–76 (2004).   </a:t>
                </a:r>
                <a:r>
                  <a:rPr lang="en-US" sz="900" u="sng" dirty="0">
                    <a:solidFill>
                      <a:srgbClr val="0000FF"/>
                    </a:solidFill>
                    <a:latin typeface="Times New Roman" panose="02020603050405020304" pitchFamily="18" charset="0"/>
                    <a:ea typeface="Calibri" panose="020F0502020204030204" pitchFamily="34" charset="0"/>
                    <a:hlinkClick r:id="rId4" tooltip="Persistent link using digital object identifier"/>
                  </a:rPr>
                  <a:t>https://doi.org/10.1016/j.nuclphysa.2004.08.013</a:t>
                </a:r>
                <a:r>
                  <a:rPr lang="en-US" sz="900" dirty="0"/>
                  <a:t> </a:t>
                </a:r>
              </a:p>
            </p:txBody>
          </p:sp>
        </p:grpSp>
        <p:sp>
          <p:nvSpPr>
            <p:cNvPr id="14" name="TextBox 13">
              <a:extLst>
                <a:ext uri="{FF2B5EF4-FFF2-40B4-BE49-F238E27FC236}">
                  <a16:creationId xmlns:a16="http://schemas.microsoft.com/office/drawing/2014/main" id="{07842A9B-C1D9-C4F0-1DDA-C407C43A10A6}"/>
                </a:ext>
              </a:extLst>
            </p:cNvPr>
            <p:cNvSpPr txBox="1"/>
            <p:nvPr/>
          </p:nvSpPr>
          <p:spPr>
            <a:xfrm>
              <a:off x="239961" y="2677667"/>
              <a:ext cx="1485208" cy="1600438"/>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…and only a handful of measurements have been performed for projectiles with E&gt;20 MeV</a:t>
              </a:r>
            </a:p>
          </p:txBody>
        </p:sp>
      </p:grpSp>
      <p:sp>
        <p:nvSpPr>
          <p:cNvPr id="4" name="Title 3">
            <a:extLst>
              <a:ext uri="{FF2B5EF4-FFF2-40B4-BE49-F238E27FC236}">
                <a16:creationId xmlns:a16="http://schemas.microsoft.com/office/drawing/2014/main" id="{F3A1DFB8-A305-F34C-BE6F-AF0E7E185A18}"/>
              </a:ext>
            </a:extLst>
          </p:cNvPr>
          <p:cNvSpPr>
            <a:spLocks noGrp="1"/>
          </p:cNvSpPr>
          <p:nvPr>
            <p:ph type="title"/>
          </p:nvPr>
        </p:nvSpPr>
        <p:spPr>
          <a:xfrm>
            <a:off x="0" y="2"/>
            <a:ext cx="9143999" cy="521568"/>
          </a:xfrm>
        </p:spPr>
        <p:txBody>
          <a:bodyPr/>
          <a:lstStyle/>
          <a:p>
            <a:r>
              <a:rPr lang="en-US" dirty="0">
                <a:latin typeface="Times New Roman" panose="02020603050405020304" pitchFamily="18" charset="0"/>
                <a:ea typeface="Helvetica" charset="0"/>
                <a:cs typeface="Times New Roman" panose="02020603050405020304" pitchFamily="18" charset="0"/>
              </a:rPr>
              <a:t>Models require </a:t>
            </a:r>
            <a:r>
              <a:rPr lang="en-US" i="1" dirty="0">
                <a:latin typeface="Times New Roman" panose="02020603050405020304" pitchFamily="18" charset="0"/>
                <a:ea typeface="Helvetica" charset="0"/>
                <a:cs typeface="Times New Roman" panose="02020603050405020304" pitchFamily="18" charset="0"/>
              </a:rPr>
              <a:t>data </a:t>
            </a:r>
            <a:r>
              <a:rPr lang="en-US" dirty="0">
                <a:latin typeface="Times New Roman" panose="02020603050405020304" pitchFamily="18" charset="0"/>
                <a:ea typeface="Helvetica" charset="0"/>
                <a:cs typeface="Times New Roman" panose="02020603050405020304" pitchFamily="18" charset="0"/>
              </a:rPr>
              <a:t>for guidance, especially for weak channels</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A4FB0BA-9B26-CA48-BA8C-F952B6E5FB22}"/>
              </a:ext>
            </a:extLst>
          </p:cNvPr>
          <p:cNvSpPr txBox="1"/>
          <p:nvPr/>
        </p:nvSpPr>
        <p:spPr>
          <a:xfrm>
            <a:off x="567538" y="4370380"/>
            <a:ext cx="8008924" cy="400110"/>
          </a:xfrm>
          <a:prstGeom prst="rect">
            <a:avLst/>
          </a:prstGeom>
          <a:solidFill>
            <a:srgbClr val="FFFF00"/>
          </a:solidFill>
          <a:ln>
            <a:solidFill>
              <a:schemeClr val="tx1"/>
            </a:solidFill>
          </a:ln>
        </p:spPr>
        <p:txBody>
          <a:bodyPr wrap="none" rtlCol="0">
            <a:spAutoFit/>
          </a:bodyPr>
          <a:lstStyle/>
          <a:p>
            <a:r>
              <a:rPr lang="en-US" sz="2000" i="1" dirty="0">
                <a:latin typeface="Times New Roman" panose="02020603050405020304" pitchFamily="18" charset="0"/>
                <a:cs typeface="Times New Roman" panose="02020603050405020304" pitchFamily="18" charset="0"/>
              </a:rPr>
              <a:t>There is a paucity of high energy (p,xn) or (p,xp) data to guide the modeling</a:t>
            </a:r>
          </a:p>
        </p:txBody>
      </p:sp>
      <p:pic>
        <p:nvPicPr>
          <p:cNvPr id="11" name="Picture 10">
            <a:extLst>
              <a:ext uri="{FF2B5EF4-FFF2-40B4-BE49-F238E27FC236}">
                <a16:creationId xmlns:a16="http://schemas.microsoft.com/office/drawing/2014/main" id="{7946C0ED-ED9F-D42F-37C4-C087A297E3D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49823" y="526899"/>
            <a:ext cx="2540339" cy="2029265"/>
          </a:xfrm>
          <a:prstGeom prst="rect">
            <a:avLst/>
          </a:prstGeom>
        </p:spPr>
      </p:pic>
      <p:grpSp>
        <p:nvGrpSpPr>
          <p:cNvPr id="13" name="Group 12">
            <a:extLst>
              <a:ext uri="{FF2B5EF4-FFF2-40B4-BE49-F238E27FC236}">
                <a16:creationId xmlns:a16="http://schemas.microsoft.com/office/drawing/2014/main" id="{6851EE0E-D770-0856-7420-4E98AEE7CE60}"/>
              </a:ext>
            </a:extLst>
          </p:cNvPr>
          <p:cNvGrpSpPr/>
          <p:nvPr/>
        </p:nvGrpSpPr>
        <p:grpSpPr>
          <a:xfrm>
            <a:off x="4166159" y="550640"/>
            <a:ext cx="4703522" cy="1959371"/>
            <a:chOff x="4440479" y="578072"/>
            <a:chExt cx="4703522" cy="1959371"/>
          </a:xfrm>
        </p:grpSpPr>
        <p:pic>
          <p:nvPicPr>
            <p:cNvPr id="2" name="Picture 1">
              <a:extLst>
                <a:ext uri="{FF2B5EF4-FFF2-40B4-BE49-F238E27FC236}">
                  <a16:creationId xmlns:a16="http://schemas.microsoft.com/office/drawing/2014/main" id="{6A12003E-55AD-F84C-B5F6-FD5D8D4852F2}"/>
                </a:ext>
              </a:extLst>
            </p:cNvPr>
            <p:cNvPicPr>
              <a:picLocks noChangeAspect="1"/>
            </p:cNvPicPr>
            <p:nvPr/>
          </p:nvPicPr>
          <p:blipFill>
            <a:blip r:embed="rId6"/>
            <a:stretch>
              <a:fillRect/>
            </a:stretch>
          </p:blipFill>
          <p:spPr>
            <a:xfrm>
              <a:off x="4440479" y="578072"/>
              <a:ext cx="3212021" cy="1887417"/>
            </a:xfrm>
            <a:prstGeom prst="rect">
              <a:avLst/>
            </a:prstGeom>
          </p:spPr>
        </p:pic>
        <p:sp>
          <p:nvSpPr>
            <p:cNvPr id="12" name="TextBox 11">
              <a:extLst>
                <a:ext uri="{FF2B5EF4-FFF2-40B4-BE49-F238E27FC236}">
                  <a16:creationId xmlns:a16="http://schemas.microsoft.com/office/drawing/2014/main" id="{81746179-E2DB-905F-E35D-D76F31310EAE}"/>
                </a:ext>
              </a:extLst>
            </p:cNvPr>
            <p:cNvSpPr txBox="1"/>
            <p:nvPr/>
          </p:nvSpPr>
          <p:spPr>
            <a:xfrm>
              <a:off x="7658793" y="721561"/>
              <a:ext cx="1485208" cy="181588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Cross section measurement efforts have mostly focused on (n,x) reactions due to their importance for applications… </a:t>
              </a:r>
            </a:p>
          </p:txBody>
        </p:sp>
      </p:grpSp>
    </p:spTree>
    <p:extLst>
      <p:ext uri="{BB962C8B-B14F-4D97-AF65-F5344CB8AC3E}">
        <p14:creationId xmlns:p14="http://schemas.microsoft.com/office/powerpoint/2010/main" val="397264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LBNL_Template_03241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37459</TotalTime>
  <Words>3885</Words>
  <Application>Microsoft Macintosh PowerPoint</Application>
  <PresentationFormat>On-screen Show (16:9)</PresentationFormat>
  <Paragraphs>374</Paragraphs>
  <Slides>20</Slides>
  <Notes>19</Notes>
  <HiddenSlides>4</HiddenSlides>
  <MMClips>2</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9" baseType="lpstr">
      <vt:lpstr>Arial</vt:lpstr>
      <vt:lpstr>Calibri</vt:lpstr>
      <vt:lpstr>Cambria</vt:lpstr>
      <vt:lpstr>Cambria Math</vt:lpstr>
      <vt:lpstr>Georgia</vt:lpstr>
      <vt:lpstr>Helvetica</vt:lpstr>
      <vt:lpstr>Helvetica Neue</vt:lpstr>
      <vt:lpstr>Helvetica Neue Light</vt:lpstr>
      <vt:lpstr>Libre Franklin</vt:lpstr>
      <vt:lpstr>Libre Franklin Medium</vt:lpstr>
      <vt:lpstr>Lucida Grande</vt:lpstr>
      <vt:lpstr>Merriweather Sans</vt:lpstr>
      <vt:lpstr>Symbol</vt:lpstr>
      <vt:lpstr>Tahoma</vt:lpstr>
      <vt:lpstr>Times</vt:lpstr>
      <vt:lpstr>Times New Roman</vt:lpstr>
      <vt:lpstr>Simple Light</vt:lpstr>
      <vt:lpstr>3_LBNL_Template_032411</vt:lpstr>
      <vt:lpstr>Equation</vt:lpstr>
      <vt:lpstr>PowerPoint Presentation</vt:lpstr>
      <vt:lpstr>75As(p,x)72As, 68Ge – Oncological Motivation</vt:lpstr>
      <vt:lpstr>The stacked target method is a well-established way to determine isotope production cross sections over a range of beam energies using</vt:lpstr>
      <vt:lpstr>Analysis – Determining current with variance minimization</vt:lpstr>
      <vt:lpstr>PowerPoint Presentation</vt:lpstr>
      <vt:lpstr>PowerPoint Presentation</vt:lpstr>
      <vt:lpstr>Let’s consider 72Se production via natAs(p,x)</vt:lpstr>
      <vt:lpstr>Next, let’s consider 68Ge production via natAs(p,x)</vt:lpstr>
      <vt:lpstr>Models require data for guidance, especially for weak channels</vt:lpstr>
      <vt:lpstr>Comparisons between the measured and modeled cross sections provide insight into reaction modeling and nuclear structure</vt:lpstr>
      <vt:lpstr>The Sb experiment covered a wide range of nuclei</vt:lpstr>
      <vt:lpstr>The Sb data showed issues with the Nuclear Level Density’s dependence on Jπ</vt:lpstr>
      <vt:lpstr>…along with systematic underprediction of neutron emission at high energies</vt:lpstr>
      <vt:lpstr>Adjustments to the Spin Cut-Off Parameter in the Backshifted Fermi Gas Level Density Model yielded dramatic improvements in the isomer/ground state ratios</vt:lpstr>
      <vt:lpstr>Adjustments to the Imaginary Optical Model Parameters and Exciton Scattering Probabilities implies additional neutron scattering/emission width </vt:lpstr>
      <vt:lpstr>Reaction modeling is dramatically improved → Improved Physics</vt:lpstr>
      <vt:lpstr>The adjustments we needed to make to reproduce the p+Sb data dramatically changes neutron capture rates for astrophysical nucleosynthesis </vt:lpstr>
      <vt:lpstr>PowerPoint Presentation</vt:lpstr>
      <vt:lpstr>Summary</vt:lpstr>
      <vt:lpstr>How should we make 68Ge? Locally or regionally?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Lee Bernstein</cp:lastModifiedBy>
  <cp:revision>84</cp:revision>
  <dcterms:modified xsi:type="dcterms:W3CDTF">2025-05-12T14:59:35Z</dcterms:modified>
</cp:coreProperties>
</file>