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6" r:id="rId3"/>
    <p:sldId id="327" r:id="rId4"/>
    <p:sldId id="325" r:id="rId5"/>
    <p:sldId id="328" r:id="rId6"/>
    <p:sldId id="288" r:id="rId7"/>
    <p:sldId id="324" r:id="rId8"/>
    <p:sldId id="290" r:id="rId9"/>
    <p:sldId id="287" r:id="rId10"/>
    <p:sldId id="322" r:id="rId11"/>
    <p:sldId id="305" r:id="rId12"/>
    <p:sldId id="289" r:id="rId13"/>
    <p:sldId id="329" r:id="rId14"/>
    <p:sldId id="301" r:id="rId15"/>
    <p:sldId id="302" r:id="rId16"/>
    <p:sldId id="303" r:id="rId17"/>
    <p:sldId id="306" r:id="rId18"/>
    <p:sldId id="330" r:id="rId19"/>
    <p:sldId id="32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66"/>
    <a:srgbClr val="0000FF"/>
    <a:srgbClr val="FF9933"/>
    <a:srgbClr val="FFE6BE"/>
    <a:srgbClr val="232323"/>
    <a:srgbClr val="0A0096"/>
    <a:srgbClr val="FF735F"/>
    <a:srgbClr val="E6E6E6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43B5D-4FF3-44FC-AFF4-95B7BC472152}" v="14" dt="2025-05-07T11:37:07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3557" autoAdjust="0"/>
  </p:normalViewPr>
  <p:slideViewPr>
    <p:cSldViewPr snapToGrid="0">
      <p:cViewPr varScale="1">
        <p:scale>
          <a:sx n="74" d="100"/>
          <a:sy n="74" d="100"/>
        </p:scale>
        <p:origin x="1070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4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1A7B908-4741-4CFF-B9AF-3E7DA0CFA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C443A1-01AE-42DF-B576-FA18678C7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FB16E-F2AD-4B15-82C9-80958EDBB315}" type="datetimeFigureOut">
              <a:rPr lang="fr-FR" smtClean="0"/>
              <a:t>12/05/2025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DB6D08-A3E0-440E-B4D3-49BE0977D5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87D096-60D3-44EE-994D-1D2CC89A46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02FA-9E16-4D45-8630-299A7D36D21B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122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EB32-2AD3-4113-AE6E-6101FDAA2F1D}" type="datetimeFigureOut">
              <a:rPr lang="fr-FR" smtClean="0"/>
              <a:t>12/05/2025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1877-2F69-4D86-8F6D-C843C5017D2B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16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A360A69B-B1D3-4396-8D60-2819F7B1A41F}"/>
              </a:ext>
            </a:extLst>
          </p:cNvPr>
          <p:cNvGrpSpPr/>
          <p:nvPr userDrawn="1"/>
        </p:nvGrpSpPr>
        <p:grpSpPr>
          <a:xfrm>
            <a:off x="5661941" y="425562"/>
            <a:ext cx="7722284" cy="6768494"/>
            <a:chOff x="5661941" y="425562"/>
            <a:chExt cx="7722284" cy="6768494"/>
          </a:xfrm>
        </p:grpSpPr>
        <p:sp>
          <p:nvSpPr>
            <p:cNvPr id="13" name="Ellipse 4">
              <a:extLst>
                <a:ext uri="{FF2B5EF4-FFF2-40B4-BE49-F238E27FC236}">
                  <a16:creationId xmlns:a16="http://schemas.microsoft.com/office/drawing/2014/main" id="{F802BDB3-2C2E-41CC-969B-BB991D478F09}"/>
                </a:ext>
              </a:extLst>
            </p:cNvPr>
            <p:cNvSpPr/>
            <p:nvPr userDrawn="1"/>
          </p:nvSpPr>
          <p:spPr>
            <a:xfrm>
              <a:off x="9995566" y="425562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AFE1FA">
                    <a:alpha val="30000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4">
              <a:extLst>
                <a:ext uri="{FF2B5EF4-FFF2-40B4-BE49-F238E27FC236}">
                  <a16:creationId xmlns:a16="http://schemas.microsoft.com/office/drawing/2014/main" id="{4F32FE51-9873-4501-9E2D-52FBB38BB1FD}"/>
                </a:ext>
              </a:extLst>
            </p:cNvPr>
            <p:cNvSpPr/>
            <p:nvPr userDrawn="1"/>
          </p:nvSpPr>
          <p:spPr>
            <a:xfrm>
              <a:off x="7812859" y="425562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AFE1FA">
                    <a:alpha val="30000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4">
              <a:extLst>
                <a:ext uri="{FF2B5EF4-FFF2-40B4-BE49-F238E27FC236}">
                  <a16:creationId xmlns:a16="http://schemas.microsoft.com/office/drawing/2014/main" id="{ED5D7A05-24EF-4517-A978-56427D0E8AD8}"/>
                </a:ext>
              </a:extLst>
            </p:cNvPr>
            <p:cNvSpPr/>
            <p:nvPr userDrawn="1"/>
          </p:nvSpPr>
          <p:spPr>
            <a:xfrm>
              <a:off x="5661941" y="425562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AFE1FA">
                    <a:alpha val="29000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1C8AB23-2298-2D36-4677-E5F23760C8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24" y="4383314"/>
            <a:ext cx="9591675" cy="1230086"/>
          </a:xfrm>
        </p:spPr>
        <p:txBody>
          <a:bodyPr tIns="0" bIns="0" anchor="b">
            <a:normAutofit/>
          </a:bodyPr>
          <a:lstStyle>
            <a:lvl1pPr algn="l">
              <a:lnSpc>
                <a:spcPct val="80000"/>
              </a:lnSpc>
              <a:defRPr sz="4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B351B4-CE1E-3D65-F381-1CF3259F7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224" y="5618158"/>
            <a:ext cx="9591675" cy="668337"/>
          </a:xfrm>
        </p:spPr>
        <p:txBody>
          <a:bodyPr lIns="122400" t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BF99C0F-86DA-4D2D-7A27-0360F1C0C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066949"/>
            <a:ext cx="2857500" cy="295275"/>
          </a:xfrm>
        </p:spPr>
        <p:txBody>
          <a:bodyPr lIns="126000" tIns="3600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3F973C7-F3AA-CB70-6910-AB0C0BD75E54}"/>
              </a:ext>
            </a:extLst>
          </p:cNvPr>
          <p:cNvGrpSpPr/>
          <p:nvPr userDrawn="1"/>
        </p:nvGrpSpPr>
        <p:grpSpPr>
          <a:xfrm>
            <a:off x="-1562895" y="4445000"/>
            <a:ext cx="1562895" cy="1253402"/>
            <a:chOff x="-1562895" y="0"/>
            <a:chExt cx="1562895" cy="1253402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477E8D3-1337-51A3-9439-F5191BE54E25}"/>
                </a:ext>
              </a:extLst>
            </p:cNvPr>
            <p:cNvSpPr txBox="1"/>
            <p:nvPr userDrawn="1"/>
          </p:nvSpPr>
          <p:spPr>
            <a:xfrm>
              <a:off x="-1562895" y="0"/>
              <a:ext cx="1440000" cy="12534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fr-FR" sz="1200" b="1" dirty="0">
                  <a:solidFill>
                    <a:schemeClr val="bg1">
                      <a:lumMod val="50000"/>
                    </a:schemeClr>
                  </a:solidFill>
                </a:rPr>
                <a:t>Option du titre</a:t>
              </a:r>
            </a:p>
            <a:p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</a:rPr>
                <a:t>Vous pouvez supprimer le gras des mots de moindre importance</a:t>
              </a:r>
            </a:p>
          </p:txBody>
        </p:sp>
        <p:sp>
          <p:nvSpPr>
            <p:cNvPr id="20" name="Triangle isocèle 19">
              <a:extLst>
                <a:ext uri="{FF2B5EF4-FFF2-40B4-BE49-F238E27FC236}">
                  <a16:creationId xmlns:a16="http://schemas.microsoft.com/office/drawing/2014/main" id="{EB78F9DD-0170-58D1-FF31-8EFAC991FB2D}"/>
                </a:ext>
              </a:extLst>
            </p:cNvPr>
            <p:cNvSpPr/>
            <p:nvPr userDrawn="1"/>
          </p:nvSpPr>
          <p:spPr>
            <a:xfrm rot="5400000">
              <a:off x="-248444" y="231848"/>
              <a:ext cx="368300" cy="128588"/>
            </a:xfrm>
            <a:prstGeom prst="triangl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A00454B7-9325-376A-B9D8-9DFC16C1C4F1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1AF61D9-341C-4FE9-8EF1-590EA839A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419105"/>
            <a:ext cx="3022600" cy="7546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E5BAA13-B058-4824-9BB9-02D3C74387DB}"/>
              </a:ext>
            </a:extLst>
          </p:cNvPr>
          <p:cNvSpPr/>
          <p:nvPr userDrawn="1"/>
        </p:nvSpPr>
        <p:spPr>
          <a:xfrm>
            <a:off x="5661941" y="6858000"/>
            <a:ext cx="6536409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692714-4005-4120-A054-B4FF979783B1}"/>
              </a:ext>
            </a:extLst>
          </p:cNvPr>
          <p:cNvSpPr/>
          <p:nvPr userDrawn="1"/>
        </p:nvSpPr>
        <p:spPr>
          <a:xfrm>
            <a:off x="12198350" y="-20161"/>
            <a:ext cx="1591878" cy="687816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B1299D-A8A2-4AC5-8261-4047C527F353}"/>
              </a:ext>
            </a:extLst>
          </p:cNvPr>
          <p:cNvSpPr/>
          <p:nvPr userDrawn="1"/>
        </p:nvSpPr>
        <p:spPr>
          <a:xfrm>
            <a:off x="111967" y="6286495"/>
            <a:ext cx="1212980" cy="450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45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ô et un contenu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4">
            <a:extLst>
              <a:ext uri="{FF2B5EF4-FFF2-40B4-BE49-F238E27FC236}">
                <a16:creationId xmlns:a16="http://schemas.microsoft.com/office/drawing/2014/main" id="{CDFEAEB4-66E9-436E-9FF5-CADF82DF0EF6}"/>
              </a:ext>
            </a:extLst>
          </p:cNvPr>
          <p:cNvSpPr/>
          <p:nvPr userDrawn="1"/>
        </p:nvSpPr>
        <p:spPr>
          <a:xfrm>
            <a:off x="384174" y="1035097"/>
            <a:ext cx="830439" cy="1658715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7584812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Chapô et un contenu / orange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1404163"/>
            <a:ext cx="7252514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30F1B13-841A-45E6-40A7-42F527B8D944}"/>
              </a:ext>
            </a:extLst>
          </p:cNvPr>
          <p:cNvCxnSpPr>
            <a:cxnSpLocks/>
          </p:cNvCxnSpPr>
          <p:nvPr userDrawn="1"/>
        </p:nvCxnSpPr>
        <p:spPr>
          <a:xfrm>
            <a:off x="384174" y="2997994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A3C3E56-E871-A5B9-C67A-B216796E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7" y="3101974"/>
            <a:ext cx="3736703" cy="3042347"/>
          </a:xfrm>
        </p:spPr>
        <p:txBody>
          <a:bodyPr/>
          <a:lstStyle>
            <a:lvl1pPr>
              <a:lnSpc>
                <a:spcPct val="100000"/>
              </a:lnSpc>
              <a:defRPr cap="none">
                <a:solidFill>
                  <a:schemeClr val="accent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E52ED53-EB34-2DB6-F6BB-86B55EE5BA5B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3ACA88F6-D661-A4F9-0BF4-62FA505C2E0A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A11DDAE1-9E9A-066B-725A-0B5D92CEB69D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9A9C16D4-EB2E-A930-B811-160777D2FDCE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" name="Triangle isocèle 14">
                  <a:extLst>
                    <a:ext uri="{FF2B5EF4-FFF2-40B4-BE49-F238E27FC236}">
                      <a16:creationId xmlns:a16="http://schemas.microsoft.com/office/drawing/2014/main" id="{F40AD9E2-A35D-4F81-60C2-486535233601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36FB506D-05C1-8A09-4E01-C93B694B75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F8FC9A66-A977-B252-314A-E6148DE52C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0AA0EB-0B3B-E5DD-5F68-04C2FA65CB3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6A72A802-6410-44AC-126F-2A57B2C262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4BB9F86F-E7D7-6C0F-BEE0-D28F4E1F4C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7B3CD0F-7D29-4922-B49A-7FE9712C49BB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7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ô et deux contenus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D69E61D2-4013-431A-8AA7-5C13B1706FDC}"/>
              </a:ext>
            </a:extLst>
          </p:cNvPr>
          <p:cNvSpPr/>
          <p:nvPr userDrawn="1"/>
        </p:nvSpPr>
        <p:spPr>
          <a:xfrm>
            <a:off x="384175" y="1035097"/>
            <a:ext cx="828000" cy="165384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AFE1FA">
                  <a:alpha val="29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963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Chapô et deux contenus / bleu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1404163"/>
            <a:ext cx="7252514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30F1B13-841A-45E6-40A7-42F527B8D944}"/>
              </a:ext>
            </a:extLst>
          </p:cNvPr>
          <p:cNvCxnSpPr>
            <a:cxnSpLocks/>
          </p:cNvCxnSpPr>
          <p:nvPr userDrawn="1"/>
        </p:nvCxnSpPr>
        <p:spPr>
          <a:xfrm>
            <a:off x="384174" y="2997994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A3C3E56-E871-A5B9-C67A-B216796E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7" y="3101974"/>
            <a:ext cx="3736703" cy="3042347"/>
          </a:xfrm>
        </p:spPr>
        <p:txBody>
          <a:bodyPr/>
          <a:lstStyle>
            <a:lvl1pPr>
              <a:lnSpc>
                <a:spcPct val="100000"/>
              </a:lnSpc>
              <a:defRPr cap="none">
                <a:solidFill>
                  <a:schemeClr val="accent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3BBCC5C-A0A7-DA5F-EB65-D2F78695A325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FA07DFB-6AD2-C988-6AA7-56733AC6F4A5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F4CEB1D9-1521-90E8-478E-64F75B6D5731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0358D408-F29B-35F7-5BFC-5908A4ABD5A3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Ces zones de texte permettent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8" name="Triangle isocèle 17">
                  <a:extLst>
                    <a:ext uri="{FF2B5EF4-FFF2-40B4-BE49-F238E27FC236}">
                      <a16:creationId xmlns:a16="http://schemas.microsoft.com/office/drawing/2014/main" id="{B18023FC-DA3C-5B56-6CDF-C08CDEBAE640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7588E730-6D1C-D231-D845-5F64A49C88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4" name="Espace réservé du contenu 2">
              <a:extLst>
                <a:ext uri="{FF2B5EF4-FFF2-40B4-BE49-F238E27FC236}">
                  <a16:creationId xmlns:a16="http://schemas.microsoft.com/office/drawing/2014/main" id="{F5CD4995-782D-4324-0C40-E805878CD8C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0ED838B-0701-DA2D-6EBE-48108FD557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7627DFB-5866-F613-A82B-79C6381A6B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865D005-83D2-9C28-13DB-4A21C8FD8A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D3EE74B-0656-4BB6-AE28-A35F9B6528B7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9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ô et un contenu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0832A131-AE8F-4964-8081-09A9C858CA1F}"/>
              </a:ext>
            </a:extLst>
          </p:cNvPr>
          <p:cNvSpPr/>
          <p:nvPr userDrawn="1"/>
        </p:nvSpPr>
        <p:spPr>
          <a:xfrm>
            <a:off x="384175" y="1035097"/>
            <a:ext cx="828000" cy="165384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AFE1FA">
                  <a:alpha val="29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7584812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Chapô et un contenu / bleu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30F1B13-841A-45E6-40A7-42F527B8D944}"/>
              </a:ext>
            </a:extLst>
          </p:cNvPr>
          <p:cNvCxnSpPr>
            <a:cxnSpLocks/>
          </p:cNvCxnSpPr>
          <p:nvPr userDrawn="1"/>
        </p:nvCxnSpPr>
        <p:spPr>
          <a:xfrm>
            <a:off x="384174" y="2997994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A3C3E56-E871-A5B9-C67A-B216796E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7" y="3101974"/>
            <a:ext cx="3736703" cy="3042347"/>
          </a:xfrm>
        </p:spPr>
        <p:txBody>
          <a:bodyPr/>
          <a:lstStyle>
            <a:lvl1pPr>
              <a:lnSpc>
                <a:spcPct val="100000"/>
              </a:lnSpc>
              <a:defRPr cap="none">
                <a:solidFill>
                  <a:schemeClr val="accent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1404163"/>
            <a:ext cx="7252514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3228331-337B-D7FE-AAAA-8C6BA832B068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9B226ED-575D-9751-DBAF-BA37272C8345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62B0ECAE-E28E-2D6A-72A0-C2AB1D677180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75A9B199-97B8-CDF0-A620-CE0456FEE9E5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8" name="Triangle isocèle 17">
                  <a:extLst>
                    <a:ext uri="{FF2B5EF4-FFF2-40B4-BE49-F238E27FC236}">
                      <a16:creationId xmlns:a16="http://schemas.microsoft.com/office/drawing/2014/main" id="{600C0CCB-A8CB-7B28-B5AE-3AC691B3093E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85C25ACA-F15E-22D3-9DAD-DC9FA1FE669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4" name="Espace réservé du contenu 2">
              <a:extLst>
                <a:ext uri="{FF2B5EF4-FFF2-40B4-BE49-F238E27FC236}">
                  <a16:creationId xmlns:a16="http://schemas.microsoft.com/office/drawing/2014/main" id="{37C5DA58-D77E-9B31-0711-493B4CD6E3C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77B467-9962-95F7-B383-8E98272514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1224123-78A1-B644-4392-2E34DFA5F4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A5C5FFF-EC52-33E9-507F-25AB8C791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631BDD6-BC1E-45A5-B7DD-A420B2402AC2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37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deux contenus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4">
            <a:extLst>
              <a:ext uri="{FF2B5EF4-FFF2-40B4-BE49-F238E27FC236}">
                <a16:creationId xmlns:a16="http://schemas.microsoft.com/office/drawing/2014/main" id="{65B7AFDD-17FE-43E7-B9D2-5D0128DBFC32}"/>
              </a:ext>
            </a:extLst>
          </p:cNvPr>
          <p:cNvSpPr/>
          <p:nvPr userDrawn="1"/>
        </p:nvSpPr>
        <p:spPr>
          <a:xfrm>
            <a:off x="4440774" y="626166"/>
            <a:ext cx="828000" cy="165384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AFE1FA">
                  <a:alpha val="29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963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Image, deux contenus / bleu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823" y="1023163"/>
            <a:ext cx="7173139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F8812AE-F14C-9241-5B73-8A0E4B30EC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000"/>
            <a:ext cx="3759200" cy="5727700"/>
          </a:xfrm>
          <a:solidFill>
            <a:schemeClr val="bg2"/>
          </a:solidFill>
        </p:spPr>
        <p:txBody>
          <a:bodyPr tIns="252000">
            <a:normAutofit/>
          </a:bodyPr>
          <a:lstStyle>
            <a:lvl1pPr algn="ctr">
              <a:defRPr sz="1200" b="1" i="1"/>
            </a:lvl1pPr>
          </a:lstStyle>
          <a:p>
            <a:r>
              <a:rPr lang="fr-FR" dirty="0"/>
              <a:t>Insérez ou glissez une image ici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2961F46-AC1B-74AD-141B-2F423803105A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C9200663-41F4-0F95-F520-8D2C4B1B296D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56A467FC-DB79-10F7-FC09-C7E3BD5CD9B6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AD81AEF8-9BD8-4414-0B40-2ADD399273C4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Ces zones de texte permettent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" name="Triangle isocèle 19">
                  <a:extLst>
                    <a:ext uri="{FF2B5EF4-FFF2-40B4-BE49-F238E27FC236}">
                      <a16:creationId xmlns:a16="http://schemas.microsoft.com/office/drawing/2014/main" id="{E0F9696A-386C-EF02-8C8C-D3AB6640957D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FA626B64-2498-B4AE-34B7-2D507665DC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6F61EE98-76F5-DC2F-00D5-FD8BC188431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31DBAB69-A6B0-A82C-6990-1D9B454B49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E0F81F29-67C2-635E-7130-2E8BEEB570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FAE5915-72E3-4A02-B255-6AF7B7B722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0510C90-F5B2-4311-B5BF-EDC24968B895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04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un contenu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027F06CF-15FA-4273-B131-359FD19E4030}"/>
              </a:ext>
            </a:extLst>
          </p:cNvPr>
          <p:cNvSpPr/>
          <p:nvPr userDrawn="1"/>
        </p:nvSpPr>
        <p:spPr>
          <a:xfrm>
            <a:off x="4440774" y="626166"/>
            <a:ext cx="828000" cy="165384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AFE1FA">
                  <a:alpha val="29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7584812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Image, un contenu / bleu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823" y="1023163"/>
            <a:ext cx="7173139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F8812AE-F14C-9241-5B73-8A0E4B30EC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000"/>
            <a:ext cx="3759200" cy="5727700"/>
          </a:xfrm>
          <a:solidFill>
            <a:schemeClr val="bg2"/>
          </a:solidFill>
        </p:spPr>
        <p:txBody>
          <a:bodyPr tIns="252000">
            <a:normAutofit/>
          </a:bodyPr>
          <a:lstStyle>
            <a:lvl1pPr algn="ctr">
              <a:defRPr sz="1200" b="1" i="1"/>
            </a:lvl1pPr>
          </a:lstStyle>
          <a:p>
            <a:r>
              <a:rPr lang="fr-FR" dirty="0"/>
              <a:t>Insérez ou glissez une image ici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53E3609-8E76-31B7-25B7-2C12F91F940C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50A783B-15CD-7F98-0EDC-1E0B5A91E3BE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FCEAA7D6-60EA-389E-8A9A-E6781D199720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1750EF28-14A0-1641-FEA2-CC407AA4C111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" name="Triangle isocèle 15">
                  <a:extLst>
                    <a:ext uri="{FF2B5EF4-FFF2-40B4-BE49-F238E27FC236}">
                      <a16:creationId xmlns:a16="http://schemas.microsoft.com/office/drawing/2014/main" id="{76329ACD-900C-1AD1-1D7C-2EEA0B75A7F4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0F577F15-6E94-2365-FFF7-9C5E3DEDEE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AE09C750-E9C7-581F-EF06-FFE7955BB8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A98EA-EBEB-C768-8844-A0D302095B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A9C4B9CD-BF2A-3C47-F6AF-6F81AFA5CC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930A45A9-7C41-B64B-BB3C-1BFD46A14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0FE8FAF-D0CB-47EC-A261-402A108459C0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9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deux contenus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4">
            <a:extLst>
              <a:ext uri="{FF2B5EF4-FFF2-40B4-BE49-F238E27FC236}">
                <a16:creationId xmlns:a16="http://schemas.microsoft.com/office/drawing/2014/main" id="{796B3ACE-DD57-49AB-840A-2F14A9572515}"/>
              </a:ext>
            </a:extLst>
          </p:cNvPr>
          <p:cNvSpPr/>
          <p:nvPr userDrawn="1"/>
        </p:nvSpPr>
        <p:spPr>
          <a:xfrm>
            <a:off x="4440774" y="626166"/>
            <a:ext cx="830439" cy="1658715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963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Image, deux contenus / orange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823" y="1023163"/>
            <a:ext cx="7173139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F8812AE-F14C-9241-5B73-8A0E4B30EC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000"/>
            <a:ext cx="3759200" cy="5727700"/>
          </a:xfrm>
          <a:solidFill>
            <a:schemeClr val="bg2"/>
          </a:solidFill>
        </p:spPr>
        <p:txBody>
          <a:bodyPr tIns="252000">
            <a:normAutofit/>
          </a:bodyPr>
          <a:lstStyle>
            <a:lvl1pPr algn="ctr">
              <a:defRPr sz="1200" b="1" i="1"/>
            </a:lvl1pPr>
          </a:lstStyle>
          <a:p>
            <a:r>
              <a:rPr lang="fr-FR" dirty="0"/>
              <a:t>Insérez ou glissez une image ici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2961F46-AC1B-74AD-141B-2F423803105A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C9200663-41F4-0F95-F520-8D2C4B1B296D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56A467FC-DB79-10F7-FC09-C7E3BD5CD9B6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AD81AEF8-9BD8-4414-0B40-2ADD399273C4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Ces zones de texte permettent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" name="Triangle isocèle 19">
                  <a:extLst>
                    <a:ext uri="{FF2B5EF4-FFF2-40B4-BE49-F238E27FC236}">
                      <a16:creationId xmlns:a16="http://schemas.microsoft.com/office/drawing/2014/main" id="{E0F9696A-386C-EF02-8C8C-D3AB6640957D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FA626B64-2498-B4AE-34B7-2D507665DC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6F61EE98-76F5-DC2F-00D5-FD8BC188431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CD0B7EE-E48E-5044-A48F-2CFD8EA734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3C67DCB9-2C9A-B957-CE95-6FD303F6BC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1C188222-B36F-7C89-181C-E3DF7BCCCF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F7CCF01-3271-4B53-BC63-8EB2766FB095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3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un contenu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6FB9C2A6-6B52-4AFC-AC2D-1BEF6D867B9A}"/>
              </a:ext>
            </a:extLst>
          </p:cNvPr>
          <p:cNvSpPr/>
          <p:nvPr userDrawn="1"/>
        </p:nvSpPr>
        <p:spPr>
          <a:xfrm>
            <a:off x="4440774" y="626166"/>
            <a:ext cx="830439" cy="1658715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7584812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Image, un contenu / orange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823" y="1023163"/>
            <a:ext cx="7173139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F8812AE-F14C-9241-5B73-8A0E4B30EC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000"/>
            <a:ext cx="3759200" cy="5727700"/>
          </a:xfrm>
          <a:solidFill>
            <a:schemeClr val="bg2"/>
          </a:solidFill>
        </p:spPr>
        <p:txBody>
          <a:bodyPr tIns="252000">
            <a:normAutofit/>
          </a:bodyPr>
          <a:lstStyle>
            <a:lvl1pPr algn="ctr">
              <a:defRPr sz="1200" b="1" i="1"/>
            </a:lvl1pPr>
          </a:lstStyle>
          <a:p>
            <a:r>
              <a:rPr lang="fr-FR" dirty="0"/>
              <a:t>Insérez ou glissez une image ici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53E3609-8E76-31B7-25B7-2C12F91F940C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50A783B-15CD-7F98-0EDC-1E0B5A91E3BE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FCEAA7D6-60EA-389E-8A9A-E6781D199720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1750EF28-14A0-1641-FEA2-CC407AA4C111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" name="Triangle isocèle 15">
                  <a:extLst>
                    <a:ext uri="{FF2B5EF4-FFF2-40B4-BE49-F238E27FC236}">
                      <a16:creationId xmlns:a16="http://schemas.microsoft.com/office/drawing/2014/main" id="{76329ACD-900C-1AD1-1D7C-2EEA0B75A7F4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0F577F15-6E94-2365-FFF7-9C5E3DEDEE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AE09C750-E9C7-581F-EF06-FFE7955BB8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0537FFA6-6DAE-4124-F9EF-AB94AAAEC2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E95FCA02-6689-EE08-9D5B-8F92C5B128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EEF82E77-C672-CB2A-F918-754E2836A2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BB813A6-D16D-4002-9614-7244213EB088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9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0241C-51D2-2FFA-F53D-66D568CE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51D832-664D-C6D0-E236-B729038DB91E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seul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593F00-DC01-134D-F1AA-36F52C8A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BCC843-51FC-A0FD-0230-A491E816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C6382B-D6FB-A3C8-04B6-8F359C41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2F7F75A-C9C5-421B-B865-69B99056491D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387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905DC9-B6F2-AF41-D8E3-B345099E2A44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Vide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6119283-EC88-4E97-E536-B0D3CD0B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38E4DB9-5E66-11B0-ADC1-898A9C9F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F693625-684F-DD41-DD5A-4FC3AE87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7F94B16-A2F7-4325-93C8-8C64431E0644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70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C272CEC0-E634-4E72-ADD0-E520AEFAC9B9}"/>
              </a:ext>
            </a:extLst>
          </p:cNvPr>
          <p:cNvGrpSpPr/>
          <p:nvPr userDrawn="1"/>
        </p:nvGrpSpPr>
        <p:grpSpPr>
          <a:xfrm>
            <a:off x="0" y="-669412"/>
            <a:ext cx="13814712" cy="8855842"/>
            <a:chOff x="0" y="-669412"/>
            <a:chExt cx="13814712" cy="885584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AAB452-DBEA-45AB-8CE4-9428B65D2D74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A0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0DCD4D58-EBBD-4608-A857-93B40A95E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46879" y="6288893"/>
              <a:ext cx="837247" cy="453600"/>
            </a:xfrm>
            <a:prstGeom prst="rect">
              <a:avLst/>
            </a:prstGeom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CAE914F-77D1-4D2E-B603-CC89B72609B2}"/>
                </a:ext>
              </a:extLst>
            </p:cNvPr>
            <p:cNvSpPr/>
            <p:nvPr/>
          </p:nvSpPr>
          <p:spPr>
            <a:xfrm rot="9503028">
              <a:off x="5295772" y="-669412"/>
              <a:ext cx="5758957" cy="5758957"/>
            </a:xfrm>
            <a:prstGeom prst="ellipse">
              <a:avLst/>
            </a:prstGeom>
            <a:gradFill>
              <a:gsLst>
                <a:gs pos="0">
                  <a:srgbClr val="0A0096">
                    <a:alpha val="40000"/>
                  </a:srgbClr>
                </a:gs>
                <a:gs pos="90000">
                  <a:srgbClr val="FFE6BE">
                    <a:alpha val="69804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5677D54-B4A1-4E83-B154-D89F49820429}"/>
                </a:ext>
              </a:extLst>
            </p:cNvPr>
            <p:cNvSpPr/>
            <p:nvPr/>
          </p:nvSpPr>
          <p:spPr>
            <a:xfrm rot="18559918">
              <a:off x="7562186" y="2427473"/>
              <a:ext cx="5758957" cy="5758957"/>
            </a:xfrm>
            <a:prstGeom prst="ellipse">
              <a:avLst/>
            </a:prstGeom>
            <a:gradFill>
              <a:gsLst>
                <a:gs pos="0">
                  <a:srgbClr val="0A0096">
                    <a:alpha val="40000"/>
                  </a:srgbClr>
                </a:gs>
                <a:gs pos="90000">
                  <a:srgbClr val="FFE6BE">
                    <a:alpha val="69804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D0ADAE5-4B7D-4857-B814-74CB3BBC9D71}"/>
                </a:ext>
              </a:extLst>
            </p:cNvPr>
            <p:cNvSpPr/>
            <p:nvPr/>
          </p:nvSpPr>
          <p:spPr>
            <a:xfrm rot="2272019">
              <a:off x="4932089" y="1992659"/>
              <a:ext cx="5758957" cy="5758957"/>
            </a:xfrm>
            <a:prstGeom prst="ellipse">
              <a:avLst/>
            </a:prstGeom>
            <a:gradFill>
              <a:gsLst>
                <a:gs pos="0">
                  <a:srgbClr val="0A0096">
                    <a:alpha val="33000"/>
                  </a:srgbClr>
                </a:gs>
                <a:gs pos="90000">
                  <a:srgbClr val="FFE6BE">
                    <a:alpha val="69804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B1013BA-2378-47C6-9E39-6832EC0C2842}"/>
                </a:ext>
              </a:extLst>
            </p:cNvPr>
            <p:cNvSpPr/>
            <p:nvPr/>
          </p:nvSpPr>
          <p:spPr>
            <a:xfrm rot="15181930">
              <a:off x="8055755" y="-222604"/>
              <a:ext cx="5758957" cy="5758957"/>
            </a:xfrm>
            <a:prstGeom prst="ellipse">
              <a:avLst/>
            </a:prstGeom>
            <a:gradFill>
              <a:gsLst>
                <a:gs pos="0">
                  <a:srgbClr val="0A0096">
                    <a:alpha val="40000"/>
                  </a:srgbClr>
                </a:gs>
                <a:gs pos="90000">
                  <a:srgbClr val="FFE6BE">
                    <a:alpha val="69804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768505C-9D07-E2BA-5E67-052690AE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4092575"/>
            <a:ext cx="5506402" cy="1990725"/>
          </a:xfrm>
        </p:spPr>
        <p:txBody>
          <a:bodyPr tIns="0" anchor="t">
            <a:normAutofit/>
          </a:bodyPr>
          <a:lstStyle>
            <a:lvl1pPr>
              <a:defRPr sz="2400" u="none">
                <a:solidFill>
                  <a:srgbClr val="FFE6B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BD962-C3DA-DBD4-0BF6-2D6C25E8F3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688" y="1562101"/>
            <a:ext cx="3407455" cy="2508250"/>
          </a:xfrm>
        </p:spPr>
        <p:txBody>
          <a:bodyPr bIns="0" anchor="b">
            <a:normAutofit/>
          </a:bodyPr>
          <a:lstStyle>
            <a:lvl1pPr marL="0" indent="0">
              <a:buNone/>
              <a:defRPr sz="13800" b="0">
                <a:solidFill>
                  <a:srgbClr val="FFE6B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990F81-943E-8772-8E7E-5B7D728D364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de section / bleu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355AA99D-022F-D415-80D1-BC08D868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r>
              <a:rPr lang="fr-FR" dirty="0"/>
              <a:t>Mois 20XX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B540C3E-C5E6-3328-A566-25E43C33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D631FB3-853F-6F1D-B00B-99F1BAD9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F114EC-ED72-42F0-B640-9AD7930EE862}"/>
              </a:ext>
            </a:extLst>
          </p:cNvPr>
          <p:cNvSpPr/>
          <p:nvPr userDrawn="1"/>
        </p:nvSpPr>
        <p:spPr>
          <a:xfrm>
            <a:off x="6096000" y="-1662793"/>
            <a:ext cx="6102350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899F6F-272C-4E55-9BEA-DD5033A54D45}"/>
              </a:ext>
            </a:extLst>
          </p:cNvPr>
          <p:cNvSpPr/>
          <p:nvPr userDrawn="1"/>
        </p:nvSpPr>
        <p:spPr>
          <a:xfrm>
            <a:off x="5696085" y="6858000"/>
            <a:ext cx="8094143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745DCC-9A36-4AAC-9C6B-1B7929FB2A01}"/>
              </a:ext>
            </a:extLst>
          </p:cNvPr>
          <p:cNvSpPr/>
          <p:nvPr userDrawn="1"/>
        </p:nvSpPr>
        <p:spPr>
          <a:xfrm>
            <a:off x="12198349" y="0"/>
            <a:ext cx="1666497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103BAFC-5058-4E81-BEA6-1023712D3DAA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  <a:ln>
            <a:solidFill>
              <a:srgbClr val="FFE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9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/ bleu lé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0EAD7755-449E-4D5F-98DF-8F06D528C131}"/>
              </a:ext>
            </a:extLst>
          </p:cNvPr>
          <p:cNvGrpSpPr/>
          <p:nvPr userDrawn="1"/>
        </p:nvGrpSpPr>
        <p:grpSpPr>
          <a:xfrm>
            <a:off x="4932089" y="-669412"/>
            <a:ext cx="8882623" cy="8855842"/>
            <a:chOff x="4932089" y="-669412"/>
            <a:chExt cx="8882623" cy="88558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E7A766B-3BA1-4C92-AED7-7D07D8630864}"/>
                </a:ext>
              </a:extLst>
            </p:cNvPr>
            <p:cNvSpPr/>
            <p:nvPr/>
          </p:nvSpPr>
          <p:spPr>
            <a:xfrm rot="7456679">
              <a:off x="5295772" y="-669412"/>
              <a:ext cx="5758957" cy="5758957"/>
            </a:xfrm>
            <a:prstGeom prst="ellipse">
              <a:avLst/>
            </a:prstGeom>
            <a:gradFill>
              <a:gsLst>
                <a:gs pos="40000">
                  <a:srgbClr val="E3F4FD">
                    <a:alpha val="14902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7719DC8-A262-4B79-A89B-AA3EF3EBF655}"/>
                </a:ext>
              </a:extLst>
            </p:cNvPr>
            <p:cNvSpPr/>
            <p:nvPr/>
          </p:nvSpPr>
          <p:spPr>
            <a:xfrm rot="18517910">
              <a:off x="7562186" y="2427473"/>
              <a:ext cx="5758957" cy="5758957"/>
            </a:xfrm>
            <a:prstGeom prst="ellipse">
              <a:avLst/>
            </a:prstGeom>
            <a:gradFill>
              <a:gsLst>
                <a:gs pos="40000">
                  <a:srgbClr val="E3F4FD">
                    <a:alpha val="14902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E7FDF70-7A82-4229-85EF-C8FCF1D49465}"/>
                </a:ext>
              </a:extLst>
            </p:cNvPr>
            <p:cNvSpPr/>
            <p:nvPr/>
          </p:nvSpPr>
          <p:spPr>
            <a:xfrm rot="2200434">
              <a:off x="4932089" y="1992659"/>
              <a:ext cx="5758957" cy="5758957"/>
            </a:xfrm>
            <a:prstGeom prst="ellipse">
              <a:avLst/>
            </a:prstGeom>
            <a:gradFill>
              <a:gsLst>
                <a:gs pos="40000">
                  <a:srgbClr val="E3F4FD">
                    <a:alpha val="40000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55FCBDB-E30C-4179-95CC-3C8BB7B5749F}"/>
                </a:ext>
              </a:extLst>
            </p:cNvPr>
            <p:cNvSpPr/>
            <p:nvPr/>
          </p:nvSpPr>
          <p:spPr>
            <a:xfrm rot="13087286">
              <a:off x="8055755" y="-222604"/>
              <a:ext cx="5758957" cy="5758957"/>
            </a:xfrm>
            <a:prstGeom prst="ellipse">
              <a:avLst/>
            </a:prstGeom>
            <a:gradFill>
              <a:gsLst>
                <a:gs pos="40000">
                  <a:srgbClr val="E3F4FD">
                    <a:alpha val="14902"/>
                  </a:srgbClr>
                </a:gs>
                <a:gs pos="80000">
                  <a:srgbClr val="AFE1FA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768505C-9D07-E2BA-5E67-052690AE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092575"/>
            <a:ext cx="5691187" cy="1990725"/>
          </a:xfrm>
        </p:spPr>
        <p:txBody>
          <a:bodyPr tIns="0" anchor="t">
            <a:normAutofit/>
          </a:bodyPr>
          <a:lstStyle>
            <a:lvl1pPr>
              <a:defRPr sz="2400" b="0" u="none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BD962-C3DA-DBD4-0BF6-2D6C25E8F3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688" y="1562101"/>
            <a:ext cx="3407455" cy="2508250"/>
          </a:xfrm>
        </p:spPr>
        <p:txBody>
          <a:bodyPr bIns="0" anchor="b">
            <a:normAutofit/>
          </a:bodyPr>
          <a:lstStyle>
            <a:lvl1pPr marL="0" indent="0">
              <a:buNone/>
              <a:defRPr sz="13800" b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990F81-943E-8772-8E7E-5B7D728D364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de section / bleu léger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DD4DB2E4-54E2-44EB-E4C3-44DE5662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C7BCD7BB-82F6-34FE-A8C9-A212E1E1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459099F2-3B59-95A2-F75D-C38A1DF1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476722-E9C7-470B-AC4D-66B903A3F147}"/>
              </a:ext>
            </a:extLst>
          </p:cNvPr>
          <p:cNvSpPr/>
          <p:nvPr userDrawn="1"/>
        </p:nvSpPr>
        <p:spPr>
          <a:xfrm>
            <a:off x="6096000" y="-1662793"/>
            <a:ext cx="6102350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AC53F2-8C82-4DA5-8055-B51F2A896B53}"/>
              </a:ext>
            </a:extLst>
          </p:cNvPr>
          <p:cNvSpPr/>
          <p:nvPr userDrawn="1"/>
        </p:nvSpPr>
        <p:spPr>
          <a:xfrm>
            <a:off x="5696085" y="6858000"/>
            <a:ext cx="8094143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796155-EB59-4CB6-A9AD-3D954D609B21}"/>
              </a:ext>
            </a:extLst>
          </p:cNvPr>
          <p:cNvSpPr/>
          <p:nvPr userDrawn="1"/>
        </p:nvSpPr>
        <p:spPr>
          <a:xfrm>
            <a:off x="12198350" y="0"/>
            <a:ext cx="159187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0DEC7FE-F935-4FFE-AA15-2CFAF106CA40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4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3A3D7B77-27AD-4508-997F-7DE4D5F75EF9}"/>
              </a:ext>
            </a:extLst>
          </p:cNvPr>
          <p:cNvGrpSpPr/>
          <p:nvPr userDrawn="1"/>
        </p:nvGrpSpPr>
        <p:grpSpPr>
          <a:xfrm>
            <a:off x="-385569" y="-623920"/>
            <a:ext cx="12569519" cy="7481920"/>
            <a:chOff x="-385569" y="-623920"/>
            <a:chExt cx="12569519" cy="74819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55C174-1195-4F23-9C76-9B5627A031ED}"/>
                </a:ext>
              </a:extLst>
            </p:cNvPr>
            <p:cNvSpPr/>
            <p:nvPr userDrawn="1"/>
          </p:nvSpPr>
          <p:spPr>
            <a:xfrm>
              <a:off x="-8050" y="0"/>
              <a:ext cx="12192000" cy="6858000"/>
            </a:xfrm>
            <a:prstGeom prst="rect">
              <a:avLst/>
            </a:prstGeom>
            <a:solidFill>
              <a:srgbClr val="FF73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Ellipse 4">
              <a:extLst>
                <a:ext uri="{FF2B5EF4-FFF2-40B4-BE49-F238E27FC236}">
                  <a16:creationId xmlns:a16="http://schemas.microsoft.com/office/drawing/2014/main" id="{0BFD6B91-D38F-4ED0-9E21-77B5883A217A}"/>
                </a:ext>
              </a:extLst>
            </p:cNvPr>
            <p:cNvSpPr/>
            <p:nvPr/>
          </p:nvSpPr>
          <p:spPr>
            <a:xfrm>
              <a:off x="3948056" y="-623920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FFE6BE">
                    <a:alpha val="20000"/>
                  </a:srgbClr>
                </a:gs>
                <a:gs pos="80000">
                  <a:srgbClr val="FFE6BE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9F7D2914-B50C-4BED-BE2C-8A97D5BCD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6879" y="6288893"/>
              <a:ext cx="837248" cy="453600"/>
            </a:xfrm>
            <a:prstGeom prst="rect">
              <a:avLst/>
            </a:prstGeom>
          </p:spPr>
        </p:pic>
        <p:sp>
          <p:nvSpPr>
            <p:cNvPr id="15" name="Ellipse 4">
              <a:extLst>
                <a:ext uri="{FF2B5EF4-FFF2-40B4-BE49-F238E27FC236}">
                  <a16:creationId xmlns:a16="http://schemas.microsoft.com/office/drawing/2014/main" id="{CE1259DB-C09A-4D93-ACB9-23720556B8E8}"/>
                </a:ext>
              </a:extLst>
            </p:cNvPr>
            <p:cNvSpPr/>
            <p:nvPr/>
          </p:nvSpPr>
          <p:spPr>
            <a:xfrm>
              <a:off x="1765349" y="-623920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FFE6BE">
                    <a:alpha val="20000"/>
                  </a:srgbClr>
                </a:gs>
                <a:gs pos="80000">
                  <a:srgbClr val="FFE6BE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4">
              <a:extLst>
                <a:ext uri="{FF2B5EF4-FFF2-40B4-BE49-F238E27FC236}">
                  <a16:creationId xmlns:a16="http://schemas.microsoft.com/office/drawing/2014/main" id="{F915509F-6EF1-45F9-AAB8-F693D4726B5D}"/>
                </a:ext>
              </a:extLst>
            </p:cNvPr>
            <p:cNvSpPr/>
            <p:nvPr/>
          </p:nvSpPr>
          <p:spPr>
            <a:xfrm>
              <a:off x="-385569" y="-623920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FFE6BE">
                    <a:alpha val="20000"/>
                  </a:srgbClr>
                </a:gs>
                <a:gs pos="80000">
                  <a:srgbClr val="FFE6BE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768505C-9D07-E2BA-5E67-052690AE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4344035"/>
            <a:ext cx="4881563" cy="1990725"/>
          </a:xfrm>
        </p:spPr>
        <p:txBody>
          <a:bodyPr tIns="0" anchor="t">
            <a:normAutofit/>
          </a:bodyPr>
          <a:lstStyle>
            <a:lvl1pPr algn="r">
              <a:defRPr sz="2400" u="none">
                <a:solidFill>
                  <a:srgbClr val="FFE6B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BD962-C3DA-DBD4-0BF6-2D6C25E8F3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84508" y="1813561"/>
            <a:ext cx="3407455" cy="2508250"/>
          </a:xfrm>
        </p:spPr>
        <p:txBody>
          <a:bodyPr bIns="0" anchor="b">
            <a:normAutofit/>
          </a:bodyPr>
          <a:lstStyle>
            <a:lvl1pPr marL="0" indent="0" algn="r">
              <a:buNone/>
              <a:defRPr sz="13800" b="0">
                <a:solidFill>
                  <a:srgbClr val="FFE6B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990F81-943E-8772-8E7E-5B7D728D364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de section / orange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34DE0B3F-7C66-ACD6-E8EA-FD0A70CB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r>
              <a:rPr lang="fr-FR" dirty="0"/>
              <a:t>Mois 20XX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1D34729-2511-E209-EA8A-77FE7A2C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FC75202-5109-7898-C139-6A1041C5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3C8145-EFC3-49F0-AE6C-522458152F22}"/>
              </a:ext>
            </a:extLst>
          </p:cNvPr>
          <p:cNvSpPr/>
          <p:nvPr userDrawn="1"/>
        </p:nvSpPr>
        <p:spPr>
          <a:xfrm>
            <a:off x="-1567543" y="-1662793"/>
            <a:ext cx="7663543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B07F9-22AE-4069-87B4-87011D8E3F20}"/>
              </a:ext>
            </a:extLst>
          </p:cNvPr>
          <p:cNvSpPr/>
          <p:nvPr userDrawn="1"/>
        </p:nvSpPr>
        <p:spPr>
          <a:xfrm>
            <a:off x="-1599928" y="-20160"/>
            <a:ext cx="1591878" cy="630905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4DE0E5-1FB6-476E-B938-65C8A224870C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  <a:ln>
            <a:solidFill>
              <a:srgbClr val="FFE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94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/ orange lé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8505C-9D07-E2BA-5E67-052690AE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020" y="4344035"/>
            <a:ext cx="4873943" cy="1990725"/>
          </a:xfrm>
        </p:spPr>
        <p:txBody>
          <a:bodyPr tIns="0" anchor="t">
            <a:normAutofit/>
          </a:bodyPr>
          <a:lstStyle>
            <a:lvl1pPr algn="r">
              <a:defRPr sz="2400" u="none"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BD962-C3DA-DBD4-0BF6-2D6C25E8F3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84508" y="1813561"/>
            <a:ext cx="3407455" cy="2508250"/>
          </a:xfrm>
        </p:spPr>
        <p:txBody>
          <a:bodyPr bIns="0" anchor="b">
            <a:normAutofit/>
          </a:bodyPr>
          <a:lstStyle>
            <a:lvl1pPr marL="0" indent="0" algn="r">
              <a:buNone/>
              <a:defRPr sz="13800" b="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990F81-943E-8772-8E7E-5B7D728D364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de section / orange léger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8277B13-27A5-C03D-3259-683AB9F5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C8115B6-C5F8-4D71-A12C-0BF3EE19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359FDEF-1075-ED0A-50AB-EFD7CFC8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15" name="Ellipse 4">
            <a:extLst>
              <a:ext uri="{FF2B5EF4-FFF2-40B4-BE49-F238E27FC236}">
                <a16:creationId xmlns:a16="http://schemas.microsoft.com/office/drawing/2014/main" id="{C89D9976-949A-42EB-859D-E80B4CC10A95}"/>
              </a:ext>
            </a:extLst>
          </p:cNvPr>
          <p:cNvSpPr/>
          <p:nvPr userDrawn="1"/>
        </p:nvSpPr>
        <p:spPr>
          <a:xfrm>
            <a:off x="3948056" y="-623920"/>
            <a:ext cx="3388659" cy="676849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4">
            <a:extLst>
              <a:ext uri="{FF2B5EF4-FFF2-40B4-BE49-F238E27FC236}">
                <a16:creationId xmlns:a16="http://schemas.microsoft.com/office/drawing/2014/main" id="{CC2B5E55-9B96-4B32-A1EE-10B5F4F5DA4D}"/>
              </a:ext>
            </a:extLst>
          </p:cNvPr>
          <p:cNvSpPr/>
          <p:nvPr userDrawn="1"/>
        </p:nvSpPr>
        <p:spPr>
          <a:xfrm>
            <a:off x="1765349" y="-623920"/>
            <a:ext cx="3388659" cy="676849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4">
            <a:extLst>
              <a:ext uri="{FF2B5EF4-FFF2-40B4-BE49-F238E27FC236}">
                <a16:creationId xmlns:a16="http://schemas.microsoft.com/office/drawing/2014/main" id="{4304B1BE-B040-428D-BC18-2E34F6E82E71}"/>
              </a:ext>
            </a:extLst>
          </p:cNvPr>
          <p:cNvSpPr/>
          <p:nvPr userDrawn="1"/>
        </p:nvSpPr>
        <p:spPr>
          <a:xfrm>
            <a:off x="-385569" y="-623920"/>
            <a:ext cx="3388659" cy="676849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E136B-58DD-4E47-936D-12355A226BA9}"/>
              </a:ext>
            </a:extLst>
          </p:cNvPr>
          <p:cNvSpPr/>
          <p:nvPr userDrawn="1"/>
        </p:nvSpPr>
        <p:spPr>
          <a:xfrm>
            <a:off x="-607192" y="-1662793"/>
            <a:ext cx="6703192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B954AD-206C-4152-B630-B00798AA4F40}"/>
              </a:ext>
            </a:extLst>
          </p:cNvPr>
          <p:cNvSpPr/>
          <p:nvPr userDrawn="1"/>
        </p:nvSpPr>
        <p:spPr>
          <a:xfrm>
            <a:off x="-1594213" y="-20161"/>
            <a:ext cx="1591878" cy="626856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D763B6C-E7D6-46D1-885B-9B8BDFBAEEFE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26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hidden="1">
            <a:extLst>
              <a:ext uri="{FF2B5EF4-FFF2-40B4-BE49-F238E27FC236}">
                <a16:creationId xmlns:a16="http://schemas.microsoft.com/office/drawing/2014/main" id="{BE51FE69-4C0C-6AC8-1192-B4228D478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F445ED-6B20-7F3A-D030-EF341BB0C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35759" y="1191578"/>
            <a:ext cx="8917493" cy="5057141"/>
          </a:xfrm>
        </p:spPr>
        <p:txBody>
          <a:bodyPr numCol="2" spcCol="1260000"/>
          <a:lstStyle>
            <a:lvl1pPr>
              <a:lnSpc>
                <a:spcPct val="80000"/>
              </a:lnSpc>
              <a:spcBef>
                <a:spcPts val="3000"/>
              </a:spcBef>
              <a:spcAft>
                <a:spcPts val="0"/>
              </a:spcAft>
              <a:defRPr sz="5400" b="0">
                <a:solidFill>
                  <a:schemeClr val="accent2"/>
                </a:solidFill>
              </a:defRPr>
            </a:lvl1pPr>
            <a:lvl2pPr defTabSz="32321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3600000" algn="r"/>
              </a:tabLst>
              <a:defRPr sz="1400" u="none" cap="all" baseline="0">
                <a:solidFill>
                  <a:schemeClr val="accent2"/>
                </a:solidFill>
                <a:effectLst/>
                <a:latin typeface="+mj-lt"/>
              </a:defRPr>
            </a:lvl2pPr>
            <a:lvl3pPr defTabSz="3048000">
              <a:tabLst>
                <a:tab pos="3600000" algn="r"/>
              </a:tabLst>
              <a:defRPr b="1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00</a:t>
            </a:r>
          </a:p>
          <a:p>
            <a:pPr lvl="1"/>
            <a:r>
              <a:rPr lang="fr-FR" dirty="0"/>
              <a:t>Deuxième </a:t>
            </a:r>
            <a:br>
              <a:rPr lang="fr-FR" dirty="0"/>
            </a:br>
            <a:r>
              <a:rPr lang="fr-FR" dirty="0"/>
              <a:t>niveau	P.02</a:t>
            </a:r>
          </a:p>
          <a:p>
            <a:pPr lvl="2"/>
            <a:r>
              <a:rPr lang="fr-FR" dirty="0"/>
              <a:t>Troisième niveau	p.03</a:t>
            </a:r>
          </a:p>
          <a:p>
            <a:pPr lvl="2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1FEA92C-9CC8-7351-399C-B816654F3F8C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Sommaire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1C37723-AC50-DA67-4243-40001EBC9CD6}"/>
              </a:ext>
            </a:extLst>
          </p:cNvPr>
          <p:cNvGrpSpPr/>
          <p:nvPr userDrawn="1"/>
        </p:nvGrpSpPr>
        <p:grpSpPr>
          <a:xfrm>
            <a:off x="-1544638" y="1212426"/>
            <a:ext cx="1544638" cy="5131387"/>
            <a:chOff x="-1544638" y="1357282"/>
            <a:chExt cx="1544638" cy="5131387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6389038A-0494-7ECB-C9BF-5D9D5C4EAA09}"/>
                </a:ext>
              </a:extLst>
            </p:cNvPr>
            <p:cNvGrpSpPr/>
            <p:nvPr userDrawn="1"/>
          </p:nvGrpSpPr>
          <p:grpSpPr>
            <a:xfrm>
              <a:off x="-1544638" y="1357282"/>
              <a:ext cx="1544638" cy="5131387"/>
              <a:chOff x="-1544638" y="996950"/>
              <a:chExt cx="1544638" cy="5131387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6AC974A6-437A-00F9-7B0C-F420CEED47A8}"/>
                  </a:ext>
                </a:extLst>
              </p:cNvPr>
              <p:cNvGrpSpPr/>
              <p:nvPr userDrawn="1"/>
            </p:nvGrpSpPr>
            <p:grpSpPr>
              <a:xfrm>
                <a:off x="-1544638" y="996950"/>
                <a:ext cx="1544638" cy="5131387"/>
                <a:chOff x="-1754187" y="2562423"/>
                <a:chExt cx="1544638" cy="5131387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984D244-2793-B040-86F5-6DDC74F8F7DF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5131387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mettre un N° de page faire une tabulation après le titre et ajoutez « P.00 »</a:t>
                  </a:r>
                </a:p>
              </p:txBody>
            </p:sp>
            <p:sp>
              <p:nvSpPr>
                <p:cNvPr id="15" name="Triangle isocèle 14">
                  <a:extLst>
                    <a:ext uri="{FF2B5EF4-FFF2-40B4-BE49-F238E27FC236}">
                      <a16:creationId xmlns:a16="http://schemas.microsoft.com/office/drawing/2014/main" id="{973CA577-0299-23A2-7AF4-9BFDBC003999}"/>
                    </a:ext>
                  </a:extLst>
                </p:cNvPr>
                <p:cNvSpPr/>
                <p:nvPr userDrawn="1"/>
              </p:nvSpPr>
              <p:spPr>
                <a:xfrm rot="5400000">
                  <a:off x="-457993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8105ECDB-AAD4-41A4-BDFE-2E40C59D22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20" name="Espace réservé du contenu 2">
              <a:extLst>
                <a:ext uri="{FF2B5EF4-FFF2-40B4-BE49-F238E27FC236}">
                  <a16:creationId xmlns:a16="http://schemas.microsoft.com/office/drawing/2014/main" id="{C91B352C-99C2-642B-1317-81DC59284D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473929" y="2604516"/>
              <a:ext cx="1278665" cy="137019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36000" bIns="45720" numCol="1" spcCol="1260000" rtlCol="0">
              <a:normAutofit/>
            </a:bodyPr>
            <a:lstStyle>
              <a:lvl1pPr marL="0" indent="0" algn="l" defTabSz="914400" rtl="0" eaLnBrk="1" latinLnBrk="0" hangingPunct="1">
                <a:lnSpc>
                  <a:spcPct val="80000"/>
                </a:lnSpc>
                <a:spcBef>
                  <a:spcPts val="3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5400" b="0" kern="1200" cap="all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323215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3600000" algn="r"/>
                </a:tabLst>
                <a:defRPr sz="1600" b="1" u="none" kern="1200" cap="all" baseline="0">
                  <a:solidFill>
                    <a:schemeClr val="accent2"/>
                  </a:solidFill>
                  <a:effectLst/>
                  <a:latin typeface="+mj-lt"/>
                  <a:ea typeface="+mn-ea"/>
                  <a:cs typeface="+mn-cs"/>
                </a:defRPr>
              </a:lvl2pPr>
              <a:lvl3pPr marL="0" indent="0" algn="l" defTabSz="30480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tabLst>
                  <a:tab pos="3600000" algn="r"/>
                </a:tabLst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00</a:t>
              </a:r>
            </a:p>
            <a:p>
              <a:pPr lvl="1"/>
              <a:r>
                <a:rPr lang="fr-FR" dirty="0"/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44ADB92B-4618-C703-95BA-24C9DB27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334C9847-20A6-D0EC-1FE7-899CE047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4A8358FF-1CDA-FAA6-F39C-6ECA0B97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75FDDF4-7705-F2E3-76D5-C0AABC17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E9B6D4D-1BD9-45C8-8907-0934C093DFBB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365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7D8E0-EBB2-5681-E8C3-2011B4FF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F445ED-6B20-7F3A-D030-EF341BB0C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846CC63-E4A8-EE42-21EF-A368A7E41B19}"/>
              </a:ext>
            </a:extLst>
          </p:cNvPr>
          <p:cNvGrpSpPr/>
          <p:nvPr userDrawn="1"/>
        </p:nvGrpSpPr>
        <p:grpSpPr>
          <a:xfrm>
            <a:off x="-1544638" y="996950"/>
            <a:ext cx="1544638" cy="4392723"/>
            <a:chOff x="-1544638" y="996950"/>
            <a:chExt cx="1544638" cy="439272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6389038A-0494-7ECB-C9BF-5D9D5C4EAA09}"/>
                </a:ext>
              </a:extLst>
            </p:cNvPr>
            <p:cNvGrpSpPr/>
            <p:nvPr userDrawn="1"/>
          </p:nvGrpSpPr>
          <p:grpSpPr>
            <a:xfrm>
              <a:off x="-1544638" y="996950"/>
              <a:ext cx="1544638" cy="4392723"/>
              <a:chOff x="-1544638" y="996950"/>
              <a:chExt cx="1544638" cy="4392723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6AC974A6-437A-00F9-7B0C-F420CEED47A8}"/>
                  </a:ext>
                </a:extLst>
              </p:cNvPr>
              <p:cNvGrpSpPr/>
              <p:nvPr userDrawn="1"/>
            </p:nvGrpSpPr>
            <p:grpSpPr>
              <a:xfrm>
                <a:off x="-1544638" y="996950"/>
                <a:ext cx="1544638" cy="4392723"/>
                <a:chOff x="-1754187" y="2562423"/>
                <a:chExt cx="1544638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984D244-2793-B040-86F5-6DDC74F8F7DF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" name="Triangle isocèle 14">
                  <a:extLst>
                    <a:ext uri="{FF2B5EF4-FFF2-40B4-BE49-F238E27FC236}">
                      <a16:creationId xmlns:a16="http://schemas.microsoft.com/office/drawing/2014/main" id="{973CA577-0299-23A2-7AF4-9BFDBC003999}"/>
                    </a:ext>
                  </a:extLst>
                </p:cNvPr>
                <p:cNvSpPr/>
                <p:nvPr userDrawn="1"/>
              </p:nvSpPr>
              <p:spPr>
                <a:xfrm rot="5400000">
                  <a:off x="-457993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8105ECDB-AAD4-41A4-BDFE-2E40C59D22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6" name="Espace réservé du contenu 2">
              <a:extLst>
                <a:ext uri="{FF2B5EF4-FFF2-40B4-BE49-F238E27FC236}">
                  <a16:creationId xmlns:a16="http://schemas.microsoft.com/office/drawing/2014/main" id="{B6786FC8-6482-720F-6C5C-011DA2C4F0A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nveau i1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41FEA92C-9CC8-7351-399C-B816654F3F8C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et contenu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7567A1-1008-9B84-316D-5F291ADF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06E962-99E9-D48A-99A5-3B6954EC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8A99CB-CD44-2A53-6119-C8319131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9AC0E0A-B2D4-4662-AAC0-B85239E046B4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42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156652"/>
            <a:ext cx="5508000" cy="49901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963" y="1156652"/>
            <a:ext cx="5508000" cy="49901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Deux contenus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AA20EC4-35E5-FA91-8494-CA78C51EA515}"/>
              </a:ext>
            </a:extLst>
          </p:cNvPr>
          <p:cNvGrpSpPr/>
          <p:nvPr userDrawn="1"/>
        </p:nvGrpSpPr>
        <p:grpSpPr>
          <a:xfrm>
            <a:off x="-1544638" y="996950"/>
            <a:ext cx="1544638" cy="4392723"/>
            <a:chOff x="-1544638" y="996950"/>
            <a:chExt cx="1544638" cy="4392723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42D5C6BB-B372-E9BF-A53D-0A5C60B5E0B6}"/>
                </a:ext>
              </a:extLst>
            </p:cNvPr>
            <p:cNvGrpSpPr/>
            <p:nvPr userDrawn="1"/>
          </p:nvGrpSpPr>
          <p:grpSpPr>
            <a:xfrm>
              <a:off x="-1544638" y="996950"/>
              <a:ext cx="1544638" cy="4392723"/>
              <a:chOff x="-1544638" y="996950"/>
              <a:chExt cx="1544638" cy="4392723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925091A6-3349-44AC-54CC-0652077041B1}"/>
                  </a:ext>
                </a:extLst>
              </p:cNvPr>
              <p:cNvGrpSpPr/>
              <p:nvPr userDrawn="1"/>
            </p:nvGrpSpPr>
            <p:grpSpPr>
              <a:xfrm>
                <a:off x="-1544638" y="996950"/>
                <a:ext cx="1544638" cy="4392723"/>
                <a:chOff x="-1754187" y="2562423"/>
                <a:chExt cx="1544638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FFB27EBA-1138-5C68-C74D-A44FF9E87C11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" name="Triangle isocèle 21">
                  <a:extLst>
                    <a:ext uri="{FF2B5EF4-FFF2-40B4-BE49-F238E27FC236}">
                      <a16:creationId xmlns:a16="http://schemas.microsoft.com/office/drawing/2014/main" id="{07B15B93-E4FA-0395-12E3-E54F6602332F}"/>
                    </a:ext>
                  </a:extLst>
                </p:cNvPr>
                <p:cNvSpPr/>
                <p:nvPr userDrawn="1"/>
              </p:nvSpPr>
              <p:spPr>
                <a:xfrm rot="5400000">
                  <a:off x="-457993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6055D239-213C-8206-84EE-8A92E577E9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8" name="Espace réservé du contenu 2">
              <a:extLst>
                <a:ext uri="{FF2B5EF4-FFF2-40B4-BE49-F238E27FC236}">
                  <a16:creationId xmlns:a16="http://schemas.microsoft.com/office/drawing/2014/main" id="{43D65C68-7DE5-9CD3-6015-A3F8C948D35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2A2FAD20-A158-272A-6AE1-0B6593A6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12537E4-8A7D-E22D-D3F0-7B8AF012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EE0CEB0E-675F-1DC4-59D9-5AC090DB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E7FA85B-C05D-4CE3-A351-A8426067B51E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917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ô et deux contenus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B3B40885-1835-49FD-AEB3-484D14018BA3}"/>
              </a:ext>
            </a:extLst>
          </p:cNvPr>
          <p:cNvSpPr/>
          <p:nvPr userDrawn="1"/>
        </p:nvSpPr>
        <p:spPr>
          <a:xfrm>
            <a:off x="384174" y="1035097"/>
            <a:ext cx="830439" cy="1658715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963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Chapô et deux contenus / orange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1404163"/>
            <a:ext cx="7252514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30F1B13-841A-45E6-40A7-42F527B8D944}"/>
              </a:ext>
            </a:extLst>
          </p:cNvPr>
          <p:cNvCxnSpPr>
            <a:cxnSpLocks/>
          </p:cNvCxnSpPr>
          <p:nvPr userDrawn="1"/>
        </p:nvCxnSpPr>
        <p:spPr>
          <a:xfrm>
            <a:off x="384174" y="2997994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A3C3E56-E871-A5B9-C67A-B216796E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7" y="3101974"/>
            <a:ext cx="3736703" cy="3042347"/>
          </a:xfrm>
        </p:spPr>
        <p:txBody>
          <a:bodyPr/>
          <a:lstStyle>
            <a:lvl1pPr>
              <a:lnSpc>
                <a:spcPct val="100000"/>
              </a:lnSpc>
              <a:defRPr cap="none">
                <a:solidFill>
                  <a:schemeClr val="accent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1024" name="Groupe 1023">
            <a:extLst>
              <a:ext uri="{FF2B5EF4-FFF2-40B4-BE49-F238E27FC236}">
                <a16:creationId xmlns:a16="http://schemas.microsoft.com/office/drawing/2014/main" id="{A81CDADB-578F-5860-EA48-5714AA082CDC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025" name="Groupe 1024">
              <a:extLst>
                <a:ext uri="{FF2B5EF4-FFF2-40B4-BE49-F238E27FC236}">
                  <a16:creationId xmlns:a16="http://schemas.microsoft.com/office/drawing/2014/main" id="{5006693E-D5C1-38B2-80D4-D005247A8F34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027" name="Groupe 1026">
                <a:extLst>
                  <a:ext uri="{FF2B5EF4-FFF2-40B4-BE49-F238E27FC236}">
                    <a16:creationId xmlns:a16="http://schemas.microsoft.com/office/drawing/2014/main" id="{682A5BA3-47C9-BC42-2582-E340B08E66D4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030" name="ZoneTexte 1029">
                  <a:extLst>
                    <a:ext uri="{FF2B5EF4-FFF2-40B4-BE49-F238E27FC236}">
                      <a16:creationId xmlns:a16="http://schemas.microsoft.com/office/drawing/2014/main" id="{7076A617-E894-B4EC-69D2-A977E3EE3162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Ces zones de texte permettent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31" name="Triangle isocèle 1030">
                  <a:extLst>
                    <a:ext uri="{FF2B5EF4-FFF2-40B4-BE49-F238E27FC236}">
                      <a16:creationId xmlns:a16="http://schemas.microsoft.com/office/drawing/2014/main" id="{B16E280D-5609-70EE-10BF-BCD389B01153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028" name="Image 1027">
                <a:extLst>
                  <a:ext uri="{FF2B5EF4-FFF2-40B4-BE49-F238E27FC236}">
                    <a16:creationId xmlns:a16="http://schemas.microsoft.com/office/drawing/2014/main" id="{312A9787-3242-F6E8-A9B7-2EDCF46D74F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026" name="Espace réservé du contenu 2">
              <a:extLst>
                <a:ext uri="{FF2B5EF4-FFF2-40B4-BE49-F238E27FC236}">
                  <a16:creationId xmlns:a16="http://schemas.microsoft.com/office/drawing/2014/main" id="{3E7BDFE4-2B4B-5F7D-BDB8-39313D32EA2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8B4BA78-7FE0-6F46-368E-BBB79DC34C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Mois 20XX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250B8C9-3217-B934-96E6-FA5FB64AD7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20962DC-2A30-4E81-EAF0-6FC53D9B0D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467FD9F-5E67-4BE1-A692-264F6CDFA138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7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BAF59E-17A3-41AC-24BF-429F30ED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8926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7A96AB-5B27-E176-1466-AF4DEA164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7" y="1156653"/>
            <a:ext cx="11591926" cy="505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 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C2C77E-9AC3-43F0-6CCE-D6C322F73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63546" y="6436519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Mois 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9D3041-26AC-BE20-310D-04E52721B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307" y="6436519"/>
            <a:ext cx="700935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cap="all" baseline="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376189-E8CE-016C-5DE6-0CEFA6260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7123" y="6436519"/>
            <a:ext cx="6248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all" baseline="0">
                <a:solidFill>
                  <a:schemeClr val="tx2"/>
                </a:solidFill>
              </a:defRPr>
            </a:lvl1pPr>
          </a:lstStyle>
          <a:p>
            <a:fld id="{963E9002-E6CB-4983-8B51-5C3EA949C333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DB57BB-4944-E60F-E0B1-BFF5945D61A8}"/>
              </a:ext>
            </a:extLst>
          </p:cNvPr>
          <p:cNvSpPr txBox="1"/>
          <p:nvPr userDrawn="1"/>
        </p:nvSpPr>
        <p:spPr>
          <a:xfrm>
            <a:off x="-114300" y="-276999"/>
            <a:ext cx="256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D1DC1E-4E57-1383-EE3F-753FE87395C5}"/>
              </a:ext>
            </a:extLst>
          </p:cNvPr>
          <p:cNvSpPr txBox="1"/>
          <p:nvPr userDrawn="1"/>
        </p:nvSpPr>
        <p:spPr>
          <a:xfrm>
            <a:off x="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Pour renseigner le pied de page : Onglet « Insertion » / « En-tête/Pied » - Renseigner les champ souhaités puis « Appliquer partout »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B7E3FFC8-C2E9-48AD-8A40-DC39C76FCA8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46879" y="6288893"/>
            <a:ext cx="837247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7" r:id="rId3"/>
    <p:sldLayoutId id="2147483668" r:id="rId4"/>
    <p:sldLayoutId id="2147483669" r:id="rId5"/>
    <p:sldLayoutId id="2147483672" r:id="rId6"/>
    <p:sldLayoutId id="2147483650" r:id="rId7"/>
    <p:sldLayoutId id="2147483652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70" r:id="rId15"/>
    <p:sldLayoutId id="2147483671" r:id="rId16"/>
    <p:sldLayoutId id="2147483654" r:id="rId17"/>
    <p:sldLayoutId id="2147483655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4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8900" indent="-889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 2" panose="05020102010507070707" pitchFamily="18" charset="2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  <a:sym typeface="Wingdings 2" panose="05020102010507070707" pitchFamily="18" charset="2"/>
        </a:defRPr>
      </a:lvl4pPr>
      <a:lvl5pPr marL="179388" indent="-9048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0" indent="-8731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 userDrawn="1">
          <p15:clr>
            <a:srgbClr val="F26B43"/>
          </p15:clr>
        </p15:guide>
        <p15:guide id="2" pos="7491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3FF81A8-037E-9094-6CA7-3B15AF0A1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693" y="4274289"/>
            <a:ext cx="10212999" cy="1234844"/>
          </a:xfrm>
        </p:spPr>
        <p:txBody>
          <a:bodyPr>
            <a:noAutofit/>
          </a:bodyPr>
          <a:lstStyle/>
          <a:p>
            <a:r>
              <a:rPr lang="en-US" sz="2400" b="0" dirty="0"/>
              <a:t>Radiation protection benchmark at </a:t>
            </a:r>
            <a:r>
              <a:rPr lang="en-US" sz="2400" cap="all" dirty="0">
                <a:solidFill>
                  <a:schemeClr val="accent2"/>
                </a:solidFill>
              </a:rPr>
              <a:t>SPES-LNL</a:t>
            </a:r>
            <a:r>
              <a:rPr lang="en-US" sz="2400" b="0" dirty="0"/>
              <a:t> to test nuclear models between a nucleon within energy range 20 and 200 MeV and a light nucleus (C, N, O)</a:t>
            </a:r>
            <a:endParaRPr lang="fr-FR" sz="24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E217296D-FA9F-CBC2-DC39-601C1927C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b="0" dirty="0" err="1"/>
              <a:t>Why</a:t>
            </a:r>
            <a:r>
              <a:rPr lang="fr-FR" b="0" dirty="0"/>
              <a:t> and How ?!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748C74D-EBFB-6B4D-379B-A1C594CB23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223" y="4137253"/>
            <a:ext cx="7283526" cy="203770"/>
          </a:xfrm>
        </p:spPr>
        <p:txBody>
          <a:bodyPr>
            <a:normAutofit fontScale="25000" lnSpcReduction="20000"/>
          </a:bodyPr>
          <a:lstStyle/>
          <a:p>
            <a:r>
              <a:rPr lang="fr-FR" sz="4000" dirty="0">
                <a:solidFill>
                  <a:schemeClr val="accent1"/>
                </a:solidFill>
                <a:ea typeface="+mj-ea"/>
                <a:cs typeface="+mj-cs"/>
              </a:rPr>
              <a:t>12 May 2025 - </a:t>
            </a:r>
            <a:r>
              <a:rPr lang="en-US" sz="4000" dirty="0">
                <a:solidFill>
                  <a:schemeClr val="accent1"/>
                </a:solidFill>
                <a:ea typeface="+mj-ea"/>
                <a:cs typeface="+mj-cs"/>
              </a:rPr>
              <a:t>Workshop on future research program with the high power Cyclotron of SPES-LNL</a:t>
            </a:r>
            <a:endParaRPr lang="fr-FR" sz="400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A725BD-B7EF-4BB7-AEC3-E67D90709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124" y="2449581"/>
            <a:ext cx="3795713" cy="55800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86D37FB-581F-4C19-B1E2-F3C1706E1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204" y="3212253"/>
            <a:ext cx="1425715" cy="10054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8FE8D95-AB00-FFDD-C2E0-12AA02416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165" y="3178444"/>
            <a:ext cx="1516557" cy="116257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1AFEE39-5548-95DC-D75A-CF4DF3181729}"/>
              </a:ext>
            </a:extLst>
          </p:cNvPr>
          <p:cNvSpPr txBox="1"/>
          <p:nvPr/>
        </p:nvSpPr>
        <p:spPr>
          <a:xfrm>
            <a:off x="276222" y="6101829"/>
            <a:ext cx="11724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Michaël PETIT ASNR/France - </a:t>
            </a:r>
            <a:r>
              <a:rPr lang="en-US" dirty="0">
                <a:solidFill>
                  <a:schemeClr val="accent1"/>
                </a:solidFill>
              </a:rPr>
              <a:t>EURADOS </a:t>
            </a:r>
          </a:p>
          <a:p>
            <a:r>
              <a:rPr lang="en-US" dirty="0">
                <a:solidFill>
                  <a:schemeClr val="accent1"/>
                </a:solidFill>
              </a:rPr>
              <a:t>Task leader in improvement of nuclear data, on behalf of Eurados Working Groups 6, 9 and 11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3A73CE-9FEF-00D3-3E8F-8BB85DA9B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" y="1384057"/>
            <a:ext cx="1036772" cy="93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3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0B2AF-BD2D-B8AA-B9D5-A2A0521C3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C18D5-A866-4509-B4D1-BBE27EB8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55" y="188043"/>
            <a:ext cx="11591064" cy="480846"/>
          </a:xfrm>
        </p:spPr>
        <p:txBody>
          <a:bodyPr/>
          <a:lstStyle/>
          <a:p>
            <a:r>
              <a:rPr lang="fr-FR" dirty="0" err="1"/>
              <a:t>ADvantage</a:t>
            </a:r>
            <a:r>
              <a:rPr lang="fr-FR" dirty="0"/>
              <a:t> of fission for </a:t>
            </a:r>
            <a:r>
              <a:rPr lang="fr-FR" dirty="0" err="1"/>
              <a:t>measurement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9A4304-3499-F9AC-F752-B139A582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BF395FAE-17DE-8FF7-97C3-D414CA02E60C}"/>
              </a:ext>
            </a:extLst>
          </p:cNvPr>
          <p:cNvSpPr/>
          <p:nvPr/>
        </p:nvSpPr>
        <p:spPr>
          <a:xfrm>
            <a:off x="2078494" y="5971550"/>
            <a:ext cx="579442" cy="263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7959DF7-C04D-339B-033D-C7649D5F374B}"/>
              </a:ext>
            </a:extLst>
          </p:cNvPr>
          <p:cNvSpPr txBox="1">
            <a:spLocks/>
          </p:cNvSpPr>
          <p:nvPr/>
        </p:nvSpPr>
        <p:spPr>
          <a:xfrm>
            <a:off x="2750397" y="5907848"/>
            <a:ext cx="5778973" cy="391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900" indent="-88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 2" panose="05020102010507070707" pitchFamily="18" charset="2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873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400" dirty="0">
                <a:solidFill>
                  <a:srgbClr val="FF0000"/>
                </a:solidFill>
              </a:rPr>
              <a:t>This </a:t>
            </a:r>
            <a:r>
              <a:rPr lang="fr-FR" sz="1400" dirty="0" err="1">
                <a:solidFill>
                  <a:srgbClr val="FF0000"/>
                </a:solidFill>
              </a:rPr>
              <a:t>is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why</a:t>
            </a:r>
            <a:r>
              <a:rPr lang="fr-FR" sz="1400" dirty="0">
                <a:solidFill>
                  <a:srgbClr val="FF0000"/>
                </a:solidFill>
              </a:rPr>
              <a:t> fission </a:t>
            </a:r>
            <a:r>
              <a:rPr lang="fr-FR" sz="1400" dirty="0" err="1">
                <a:solidFill>
                  <a:srgbClr val="FF0000"/>
                </a:solidFill>
              </a:rPr>
              <a:t>is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often</a:t>
            </a:r>
            <a:r>
              <a:rPr lang="fr-FR" sz="1400" dirty="0">
                <a:solidFill>
                  <a:srgbClr val="FF0000"/>
                </a:solidFill>
              </a:rPr>
              <a:t> the monitoring system for </a:t>
            </a:r>
            <a:r>
              <a:rPr lang="fr-FR" sz="1400" dirty="0" err="1">
                <a:solidFill>
                  <a:srgbClr val="FF0000"/>
                </a:solidFill>
              </a:rPr>
              <a:t>many</a:t>
            </a:r>
            <a:r>
              <a:rPr lang="fr-FR" sz="1400" dirty="0">
                <a:solidFill>
                  <a:srgbClr val="FF0000"/>
                </a:solidFill>
              </a:rPr>
              <a:t> (all) high </a:t>
            </a:r>
            <a:r>
              <a:rPr lang="fr-FR" sz="1400" dirty="0" err="1">
                <a:solidFill>
                  <a:srgbClr val="FF0000"/>
                </a:solidFill>
              </a:rPr>
              <a:t>energy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facilities</a:t>
            </a:r>
            <a:r>
              <a:rPr lang="fr-FR" sz="1400" dirty="0">
                <a:solidFill>
                  <a:srgbClr val="FF0000"/>
                </a:solidFill>
              </a:rPr>
              <a:t> as on </a:t>
            </a:r>
            <a:r>
              <a:rPr lang="fr-FR" sz="1400" dirty="0" err="1">
                <a:solidFill>
                  <a:srgbClr val="FF0000"/>
                </a:solidFill>
              </a:rPr>
              <a:t>nToF</a:t>
            </a:r>
            <a:r>
              <a:rPr lang="fr-FR" sz="1400" dirty="0">
                <a:solidFill>
                  <a:srgbClr val="FF0000"/>
                </a:solidFill>
              </a:rPr>
              <a:t> -&gt; and </a:t>
            </a:r>
            <a:r>
              <a:rPr lang="fr-FR" sz="1400" dirty="0" err="1">
                <a:solidFill>
                  <a:srgbClr val="FF0000"/>
                </a:solidFill>
              </a:rPr>
              <a:t>so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baseline="30000" dirty="0">
                <a:solidFill>
                  <a:srgbClr val="FF0000"/>
                </a:solidFill>
              </a:rPr>
              <a:t>238</a:t>
            </a:r>
            <a:r>
              <a:rPr lang="fr-FR" sz="1400" dirty="0">
                <a:solidFill>
                  <a:srgbClr val="FF0000"/>
                </a:solidFill>
              </a:rPr>
              <a:t>U(</a:t>
            </a:r>
            <a:r>
              <a:rPr lang="fr-FR" sz="1400" dirty="0" err="1">
                <a:solidFill>
                  <a:srgbClr val="FF0000"/>
                </a:solidFill>
              </a:rPr>
              <a:t>n,f</a:t>
            </a:r>
            <a:r>
              <a:rPr lang="fr-FR" sz="1400" dirty="0">
                <a:solidFill>
                  <a:srgbClr val="FF0000"/>
                </a:solidFill>
              </a:rPr>
              <a:t>) or </a:t>
            </a:r>
            <a:r>
              <a:rPr lang="fr-FR" sz="1400" baseline="30000" dirty="0">
                <a:solidFill>
                  <a:srgbClr val="FF0000"/>
                </a:solidFill>
              </a:rPr>
              <a:t>235</a:t>
            </a:r>
            <a:r>
              <a:rPr lang="fr-FR" sz="1400" dirty="0">
                <a:solidFill>
                  <a:srgbClr val="FF0000"/>
                </a:solidFill>
              </a:rPr>
              <a:t>U(</a:t>
            </a:r>
            <a:r>
              <a:rPr lang="fr-FR" sz="1400" dirty="0" err="1">
                <a:solidFill>
                  <a:srgbClr val="FF0000"/>
                </a:solidFill>
              </a:rPr>
              <a:t>n,f</a:t>
            </a:r>
            <a:r>
              <a:rPr lang="fr-FR" sz="1400" dirty="0">
                <a:solidFill>
                  <a:srgbClr val="FF0000"/>
                </a:solidFill>
              </a:rPr>
              <a:t>) are the </a:t>
            </a:r>
            <a:r>
              <a:rPr lang="fr-FR" sz="1400" dirty="0" err="1">
                <a:solidFill>
                  <a:srgbClr val="FF0000"/>
                </a:solidFill>
              </a:rPr>
              <a:t>scientific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reference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EF2DD3-3B89-1C96-BF12-74689CC5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638" y="3593814"/>
            <a:ext cx="2938454" cy="22737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CC3996-4810-46D4-96D5-D08CDA2CD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53" y="3116633"/>
            <a:ext cx="2494519" cy="1765570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4692FD27-C795-B40D-E973-5E1D01417B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/>
          <a:stretch>
            <a:fillRect/>
          </a:stretch>
        </p:blipFill>
        <p:spPr bwMode="auto">
          <a:xfrm>
            <a:off x="1599960" y="974576"/>
            <a:ext cx="2168012" cy="169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èche : courbe vers la droite 8">
            <a:extLst>
              <a:ext uri="{FF2B5EF4-FFF2-40B4-BE49-F238E27FC236}">
                <a16:creationId xmlns:a16="http://schemas.microsoft.com/office/drawing/2014/main" id="{BF23CB15-AA96-13D1-1D1F-394F8B366B4D}"/>
              </a:ext>
            </a:extLst>
          </p:cNvPr>
          <p:cNvSpPr/>
          <p:nvPr/>
        </p:nvSpPr>
        <p:spPr>
          <a:xfrm rot="10800000">
            <a:off x="3249843" y="1799677"/>
            <a:ext cx="663099" cy="230198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6DA5ED5-8E01-6278-1200-8A305056313B}"/>
              </a:ext>
            </a:extLst>
          </p:cNvPr>
          <p:cNvSpPr/>
          <p:nvPr/>
        </p:nvSpPr>
        <p:spPr>
          <a:xfrm>
            <a:off x="2471627" y="4680921"/>
            <a:ext cx="1441315" cy="265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B1C3315-E0C2-680C-6538-F9B6A991CFE6}"/>
              </a:ext>
            </a:extLst>
          </p:cNvPr>
          <p:cNvSpPr txBox="1"/>
          <p:nvPr/>
        </p:nvSpPr>
        <p:spPr>
          <a:xfrm>
            <a:off x="5818190" y="2910475"/>
            <a:ext cx="2926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lvl="1" algn="ctr">
              <a:defRPr sz="1400"/>
            </a:lvl2pPr>
          </a:lstStyle>
          <a:p>
            <a:pPr lvl="1"/>
            <a:r>
              <a:rPr lang="fr-FR" dirty="0"/>
              <a:t>Time </a:t>
            </a:r>
            <a:r>
              <a:rPr lang="fr-FR" dirty="0" err="1"/>
              <a:t>resolution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good (</a:t>
            </a:r>
            <a:r>
              <a:rPr lang="fr-FR" dirty="0">
                <a:sym typeface="Symbol" panose="05050102010706020507" pitchFamily="18" charset="2"/>
              </a:rPr>
              <a:t>1 ns)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899D1C7-2A2A-4DA1-E7D7-A4B3B48CD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6080" y="1159704"/>
            <a:ext cx="2168012" cy="141417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45A6910-C0C6-B185-74B2-0714E486F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916" y="1148647"/>
            <a:ext cx="2101821" cy="1712998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2F5AF15-2250-F1C5-F2E1-0DC6A45157EE}"/>
              </a:ext>
            </a:extLst>
          </p:cNvPr>
          <p:cNvSpPr txBox="1"/>
          <p:nvPr/>
        </p:nvSpPr>
        <p:spPr>
          <a:xfrm>
            <a:off x="4966147" y="3999418"/>
            <a:ext cx="34974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fr-FR" sz="1400" dirty="0"/>
              <a:t>Cross section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well</a:t>
            </a:r>
            <a:r>
              <a:rPr lang="fr-FR" sz="1400" dirty="0"/>
              <a:t> know for </a:t>
            </a:r>
            <a:r>
              <a:rPr lang="fr-FR" sz="1400" baseline="30000" dirty="0"/>
              <a:t>238</a:t>
            </a:r>
            <a:r>
              <a:rPr lang="fr-FR" sz="1400" dirty="0"/>
              <a:t>U(</a:t>
            </a:r>
            <a:r>
              <a:rPr lang="fr-FR" sz="1400" dirty="0" err="1"/>
              <a:t>n,f</a:t>
            </a:r>
            <a:r>
              <a:rPr lang="fr-FR" sz="1400" dirty="0"/>
              <a:t>) and </a:t>
            </a:r>
            <a:r>
              <a:rPr lang="fr-FR" sz="1400" baseline="30000" dirty="0"/>
              <a:t>235</a:t>
            </a:r>
            <a:r>
              <a:rPr lang="fr-FR" sz="1400" dirty="0"/>
              <a:t>U(</a:t>
            </a:r>
            <a:r>
              <a:rPr lang="fr-FR" sz="1400" dirty="0" err="1"/>
              <a:t>n,f</a:t>
            </a:r>
            <a:r>
              <a:rPr lang="fr-FR" sz="1400" dirty="0"/>
              <a:t>) </a:t>
            </a:r>
            <a:r>
              <a:rPr lang="fr-FR" sz="1400" dirty="0" err="1"/>
              <a:t>within</a:t>
            </a:r>
            <a:r>
              <a:rPr lang="fr-FR" sz="1400" dirty="0"/>
              <a:t> a large </a:t>
            </a:r>
            <a:r>
              <a:rPr lang="fr-FR" sz="1400" dirty="0" err="1"/>
              <a:t>energy</a:t>
            </a:r>
            <a:r>
              <a:rPr lang="fr-FR" sz="1400" dirty="0"/>
              <a:t> range </a:t>
            </a:r>
            <a:r>
              <a:rPr lang="fr-FR" sz="1400" dirty="0" err="1"/>
              <a:t>where</a:t>
            </a:r>
            <a:r>
              <a:rPr lang="fr-FR" sz="1400" dirty="0"/>
              <a:t>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a standard and the </a:t>
            </a:r>
            <a:r>
              <a:rPr lang="fr-FR" sz="1400" dirty="0" err="1"/>
              <a:t>only</a:t>
            </a:r>
            <a:r>
              <a:rPr lang="fr-FR" sz="1400" dirty="0"/>
              <a:t> one </a:t>
            </a:r>
            <a:r>
              <a:rPr lang="fr-FR" sz="1400" dirty="0" err="1"/>
              <a:t>within</a:t>
            </a:r>
            <a:endParaRPr lang="fr-FR" sz="1400" dirty="0"/>
          </a:p>
          <a:p>
            <a:pPr lvl="1" algn="ctr"/>
            <a:r>
              <a:rPr lang="fr-FR" sz="1400" dirty="0"/>
              <a:t>20 MeV-200 MeV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0238BD3-8F63-E1C3-AC95-B4EBE9078E55}"/>
              </a:ext>
            </a:extLst>
          </p:cNvPr>
          <p:cNvSpPr txBox="1"/>
          <p:nvPr/>
        </p:nvSpPr>
        <p:spPr>
          <a:xfrm>
            <a:off x="392755" y="5068884"/>
            <a:ext cx="3950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lvl="1" algn="ctr">
              <a:defRPr sz="1400"/>
            </a:lvl2pPr>
          </a:lstStyle>
          <a:p>
            <a:pPr lvl="1"/>
            <a:r>
              <a:rPr lang="fr-FR" dirty="0"/>
              <a:t>Size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-&gt; good spatial </a:t>
            </a:r>
            <a:r>
              <a:rPr lang="fr-FR" dirty="0" err="1"/>
              <a:t>resolution</a:t>
            </a:r>
            <a:r>
              <a:rPr lang="fr-FR" dirty="0"/>
              <a:t> for </a:t>
            </a:r>
            <a:r>
              <a:rPr lang="fr-FR" dirty="0" err="1"/>
              <a:t>measure</a:t>
            </a:r>
            <a:r>
              <a:rPr lang="fr-FR" dirty="0"/>
              <a:t> close to the source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053D37-A27F-3BBB-D3D1-0B8A6C04065B}"/>
              </a:ext>
            </a:extLst>
          </p:cNvPr>
          <p:cNvSpPr txBox="1"/>
          <p:nvPr/>
        </p:nvSpPr>
        <p:spPr>
          <a:xfrm>
            <a:off x="9511166" y="285333"/>
            <a:ext cx="1792926" cy="767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 err="1"/>
              <a:t>From</a:t>
            </a:r>
            <a:r>
              <a:rPr lang="fr-FR" sz="1100" b="1" dirty="0"/>
              <a:t> J. Taieb et al. / </a:t>
            </a:r>
            <a:r>
              <a:rPr lang="fr-FR" sz="1100" b="1" dirty="0" err="1"/>
              <a:t>Nuclear</a:t>
            </a:r>
            <a:r>
              <a:rPr lang="fr-FR" sz="1100" b="1" dirty="0"/>
              <a:t> Instruments and Methods in </a:t>
            </a:r>
            <a:r>
              <a:rPr lang="fr-FR" sz="1100" b="1" dirty="0" err="1"/>
              <a:t>Physics</a:t>
            </a:r>
            <a:r>
              <a:rPr lang="fr-FR" sz="1100" b="1" dirty="0"/>
              <a:t> </a:t>
            </a:r>
            <a:r>
              <a:rPr lang="fr-FR" sz="1100" b="1" dirty="0" err="1"/>
              <a:t>Research</a:t>
            </a:r>
            <a:r>
              <a:rPr lang="fr-FR" sz="1100" b="1" dirty="0"/>
              <a:t> A 833 (2016)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BE49C6-3DB8-EFDC-1ED4-542251D6267C}"/>
              </a:ext>
            </a:extLst>
          </p:cNvPr>
          <p:cNvSpPr txBox="1"/>
          <p:nvPr/>
        </p:nvSpPr>
        <p:spPr>
          <a:xfrm>
            <a:off x="8510607" y="2684966"/>
            <a:ext cx="33813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lvl="1" algn="ctr">
              <a:defRPr sz="1400"/>
            </a:lvl2pPr>
          </a:lstStyle>
          <a:p>
            <a:pPr lvl="1"/>
            <a:r>
              <a:rPr lang="fr-FR" dirty="0" err="1">
                <a:sym typeface="Symbol" panose="05050102010706020507" pitchFamily="18" charset="2"/>
              </a:rPr>
              <a:t>Number</a:t>
            </a:r>
            <a:r>
              <a:rPr lang="fr-FR" dirty="0">
                <a:sym typeface="Symbol" panose="05050102010706020507" pitchFamily="18" charset="2"/>
              </a:rPr>
              <a:t> of </a:t>
            </a:r>
            <a:r>
              <a:rPr lang="fr-FR" dirty="0" err="1">
                <a:sym typeface="Symbol" panose="05050102010706020507" pitchFamily="18" charset="2"/>
              </a:rPr>
              <a:t>target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nuclei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is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easy</a:t>
            </a:r>
            <a:r>
              <a:rPr lang="fr-FR" dirty="0">
                <a:sym typeface="Symbol" panose="05050102010706020507" pitchFamily="18" charset="2"/>
              </a:rPr>
              <a:t> to </a:t>
            </a:r>
            <a:r>
              <a:rPr lang="fr-FR" dirty="0" err="1">
                <a:sym typeface="Symbol" panose="05050102010706020507" pitchFamily="18" charset="2"/>
              </a:rPr>
              <a:t>determine</a:t>
            </a:r>
            <a:r>
              <a:rPr lang="fr-FR" dirty="0">
                <a:sym typeface="Symbol" panose="05050102010706020507" pitchFamily="18" charset="2"/>
              </a:rPr>
              <a:t> and </a:t>
            </a:r>
            <a:r>
              <a:rPr lang="fr-FR" dirty="0" err="1">
                <a:sym typeface="Symbol" panose="05050102010706020507" pitchFamily="18" charset="2"/>
              </a:rPr>
              <a:t>there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is</a:t>
            </a:r>
            <a:r>
              <a:rPr lang="fr-FR" dirty="0">
                <a:sym typeface="Symbol" panose="05050102010706020507" pitchFamily="18" charset="2"/>
              </a:rPr>
              <a:t> "no" correction trouble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9CE14B-A098-45AB-A3F5-DF25F7AF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046BEE52-F965-783C-1911-20C3D0AA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</p:spTree>
    <p:extLst>
      <p:ext uri="{BB962C8B-B14F-4D97-AF65-F5344CB8AC3E}">
        <p14:creationId xmlns:p14="http://schemas.microsoft.com/office/powerpoint/2010/main" val="27872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5165D-8DAB-33F3-508E-2D75067A1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E77BE-88AD-FC04-BFAD-5E7BCEE4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276439"/>
            <a:ext cx="11591064" cy="480846"/>
          </a:xfrm>
        </p:spPr>
        <p:txBody>
          <a:bodyPr/>
          <a:lstStyle/>
          <a:p>
            <a:r>
              <a:rPr lang="fr-FR" dirty="0"/>
              <a:t>A possible </a:t>
            </a:r>
            <a:r>
              <a:rPr lang="fr-FR" dirty="0" err="1"/>
              <a:t>method</a:t>
            </a:r>
            <a:r>
              <a:rPr lang="fr-FR" dirty="0"/>
              <a:t> for "</a:t>
            </a:r>
            <a:r>
              <a:rPr lang="fr-FR" dirty="0" err="1"/>
              <a:t>measure</a:t>
            </a:r>
            <a:r>
              <a:rPr lang="fr-FR" dirty="0"/>
              <a:t>" </a:t>
            </a:r>
            <a:r>
              <a:rPr lang="fr-FR" u="sng" dirty="0" err="1">
                <a:solidFill>
                  <a:srgbClr val="FF0000"/>
                </a:solidFill>
              </a:rPr>
              <a:t>any</a:t>
            </a:r>
            <a:r>
              <a:rPr lang="fr-FR" dirty="0"/>
              <a:t> neutrons flux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66D10B-A732-94F8-2DA9-722B429B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AF3E9A7-E9B7-1FEF-7E46-C88B25E17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18" y="4222853"/>
            <a:ext cx="4014372" cy="20811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BE3841E-E844-4329-45F8-17DCF30C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498" y="3388418"/>
            <a:ext cx="3533403" cy="235041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E57D1AE-ECB4-6DF0-8B0C-0B2B41136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37" y="986820"/>
            <a:ext cx="4014372" cy="2622513"/>
          </a:xfrm>
          <a:prstGeom prst="rect">
            <a:avLst/>
          </a:prstGeom>
        </p:spPr>
      </p:pic>
      <p:sp>
        <p:nvSpPr>
          <p:cNvPr id="23" name="Signe de multiplication 22">
            <a:extLst>
              <a:ext uri="{FF2B5EF4-FFF2-40B4-BE49-F238E27FC236}">
                <a16:creationId xmlns:a16="http://schemas.microsoft.com/office/drawing/2014/main" id="{8EF3ACEB-DA5D-5A8F-24A5-6AF2DCA9BF26}"/>
              </a:ext>
            </a:extLst>
          </p:cNvPr>
          <p:cNvSpPr/>
          <p:nvPr/>
        </p:nvSpPr>
        <p:spPr>
          <a:xfrm>
            <a:off x="2792579" y="3625657"/>
            <a:ext cx="623063" cy="646044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48CF66B4-A29D-B5BF-3671-6743F5BD2E24}"/>
              </a:ext>
            </a:extLst>
          </p:cNvPr>
          <p:cNvSpPr/>
          <p:nvPr/>
        </p:nvSpPr>
        <p:spPr>
          <a:xfrm>
            <a:off x="5575852" y="3609333"/>
            <a:ext cx="759802" cy="4808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419E9E0-8ECB-8C05-D329-DDC6E3E9DC51}"/>
              </a:ext>
            </a:extLst>
          </p:cNvPr>
          <p:cNvSpPr/>
          <p:nvPr/>
        </p:nvSpPr>
        <p:spPr>
          <a:xfrm>
            <a:off x="2015067" y="4830232"/>
            <a:ext cx="203200" cy="17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8DE0B65-729C-67ED-D462-9B3D5CF5271D}"/>
              </a:ext>
            </a:extLst>
          </p:cNvPr>
          <p:cNvSpPr txBox="1"/>
          <p:nvPr/>
        </p:nvSpPr>
        <p:spPr>
          <a:xfrm>
            <a:off x="2112433" y="4635928"/>
            <a:ext cx="2310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Thermal cross section ~500 barns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DC91026-52C3-C809-A112-119FE5E179E3}"/>
              </a:ext>
            </a:extLst>
          </p:cNvPr>
          <p:cNvSpPr txBox="1"/>
          <p:nvPr/>
        </p:nvSpPr>
        <p:spPr>
          <a:xfrm>
            <a:off x="3973466" y="5324420"/>
            <a:ext cx="2385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Fast cross section ~few barns (1-3)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79507E7-13F2-5F16-567F-798970A11D09}"/>
              </a:ext>
            </a:extLst>
          </p:cNvPr>
          <p:cNvSpPr/>
          <p:nvPr/>
        </p:nvSpPr>
        <p:spPr>
          <a:xfrm>
            <a:off x="4321081" y="5586030"/>
            <a:ext cx="902852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C067B1-83E8-F98E-23DE-46F2DC0BAC57}"/>
              </a:ext>
            </a:extLst>
          </p:cNvPr>
          <p:cNvSpPr txBox="1"/>
          <p:nvPr/>
        </p:nvSpPr>
        <p:spPr>
          <a:xfrm>
            <a:off x="6364084" y="2952833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Fission by </a:t>
            </a:r>
            <a:r>
              <a:rPr lang="fr-FR" baseline="30000" dirty="0"/>
              <a:t>235</a:t>
            </a:r>
            <a:r>
              <a:rPr lang="fr-FR" dirty="0"/>
              <a:t>U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neutron </a:t>
            </a:r>
            <a:r>
              <a:rPr lang="fr-FR" dirty="0" err="1"/>
              <a:t>spectrum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EF72BAD-9779-8B5D-3BEF-A16D0BD16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599" y="1628520"/>
            <a:ext cx="3865199" cy="80344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81A359E-C086-ED5F-D77D-D88F0AB7B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852" y="869520"/>
            <a:ext cx="6114031" cy="849072"/>
          </a:xfrm>
        </p:spPr>
        <p:txBody>
          <a:bodyPr>
            <a:normAutofit/>
          </a:bodyPr>
          <a:lstStyle/>
          <a:p>
            <a:r>
              <a:rPr lang="fr-FR" dirty="0"/>
              <a:t>Fission contribution </a:t>
            </a:r>
            <a:r>
              <a:rPr lang="fr-FR" dirty="0" err="1"/>
              <a:t>from</a:t>
            </a:r>
            <a:r>
              <a:rPr lang="fr-FR" dirty="0"/>
              <a:t> the fluence - </a:t>
            </a:r>
            <a:r>
              <a:rPr lang="fr-FR" dirty="0" err="1"/>
              <a:t>integral</a:t>
            </a:r>
            <a:r>
              <a:rPr lang="fr-FR" dirty="0"/>
              <a:t> </a:t>
            </a:r>
          </a:p>
          <a:p>
            <a:pPr lvl="1"/>
            <a:r>
              <a:rPr lang="en-US" dirty="0"/>
              <a:t>The number of </a:t>
            </a:r>
            <a:r>
              <a:rPr lang="en-US" baseline="30000" dirty="0"/>
              <a:t>235</a:t>
            </a:r>
            <a:r>
              <a:rPr lang="en-US" dirty="0"/>
              <a:t>U fission is the integral of the flux by the fission cross section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413664-347A-8B47-8BD8-0E52560C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89C1F4B-C431-A683-89BD-345124F1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</p:spTree>
    <p:extLst>
      <p:ext uri="{BB962C8B-B14F-4D97-AF65-F5344CB8AC3E}">
        <p14:creationId xmlns:p14="http://schemas.microsoft.com/office/powerpoint/2010/main" val="20438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3" grpId="0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45B44-9E5F-30EB-93EB-7A6990C52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23160BFF-518C-1886-1490-6D41D63C2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546" y="359272"/>
            <a:ext cx="3465342" cy="72032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66CD82-E8C1-88D5-F9B7-0EBE159F6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3" y="188716"/>
            <a:ext cx="11763010" cy="849072"/>
          </a:xfrm>
        </p:spPr>
        <p:txBody>
          <a:bodyPr>
            <a:normAutofit/>
          </a:bodyPr>
          <a:lstStyle/>
          <a:p>
            <a:r>
              <a:rPr lang="fr-FR" dirty="0"/>
              <a:t>Fission contribution </a:t>
            </a:r>
            <a:r>
              <a:rPr lang="fr-FR" dirty="0" err="1"/>
              <a:t>from</a:t>
            </a:r>
            <a:r>
              <a:rPr lang="fr-FR" dirty="0"/>
              <a:t> the fluence - </a:t>
            </a:r>
            <a:r>
              <a:rPr lang="fr-FR" dirty="0" err="1"/>
              <a:t>integral</a:t>
            </a:r>
            <a:r>
              <a:rPr lang="fr-FR" dirty="0"/>
              <a:t> </a:t>
            </a:r>
          </a:p>
          <a:p>
            <a:pPr lvl="1"/>
            <a:r>
              <a:rPr lang="en-US" sz="1400" dirty="0"/>
              <a:t>The number of </a:t>
            </a:r>
            <a:r>
              <a:rPr lang="en-US" sz="1400" baseline="30000" dirty="0"/>
              <a:t>238</a:t>
            </a:r>
            <a:r>
              <a:rPr lang="en-US" sz="1400" dirty="0"/>
              <a:t>U(</a:t>
            </a:r>
            <a:r>
              <a:rPr lang="en-US" sz="1400" dirty="0" err="1"/>
              <a:t>n,f</a:t>
            </a:r>
            <a:r>
              <a:rPr lang="en-US" sz="1400" dirty="0"/>
              <a:t>) and </a:t>
            </a:r>
            <a:r>
              <a:rPr lang="en-US" sz="1400" baseline="30000" dirty="0"/>
              <a:t>235U</a:t>
            </a:r>
            <a:r>
              <a:rPr lang="en-US" sz="1400" dirty="0"/>
              <a:t>(</a:t>
            </a:r>
            <a:r>
              <a:rPr lang="en-US" sz="1400" dirty="0" err="1"/>
              <a:t>n,f</a:t>
            </a:r>
            <a:r>
              <a:rPr lang="en-US" sz="1400" dirty="0"/>
              <a:t>) reaction is the integral of the flux by the fission cross section </a:t>
            </a:r>
            <a:endParaRPr lang="fr-FR" sz="1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D3C56A-C544-31EB-AECE-89587533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FC70410-4B9D-EA6E-19F5-1D8F068AF5D9}"/>
              </a:ext>
            </a:extLst>
          </p:cNvPr>
          <p:cNvSpPr txBox="1"/>
          <p:nvPr/>
        </p:nvSpPr>
        <p:spPr>
          <a:xfrm>
            <a:off x="3592237" y="876784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Protontherapy at 200 MeV (a </a:t>
            </a:r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)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2EAD613-AA3A-BE45-E388-192FA5CA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239" y="1812480"/>
            <a:ext cx="4084845" cy="26657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0AC5438-0B86-662E-19FF-40191AE5F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12" y="1725856"/>
            <a:ext cx="4129356" cy="2711637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AD713AF7-9297-4428-0B96-39FCFFE25EC7}"/>
              </a:ext>
            </a:extLst>
          </p:cNvPr>
          <p:cNvSpPr/>
          <p:nvPr/>
        </p:nvSpPr>
        <p:spPr>
          <a:xfrm>
            <a:off x="3530475" y="3006656"/>
            <a:ext cx="995793" cy="15384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EA4D363-CEA9-6E36-EED6-A05F7F1E23DB}"/>
              </a:ext>
            </a:extLst>
          </p:cNvPr>
          <p:cNvSpPr txBox="1"/>
          <p:nvPr/>
        </p:nvSpPr>
        <p:spPr>
          <a:xfrm>
            <a:off x="2191972" y="2336875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Integral</a:t>
            </a:r>
            <a:r>
              <a:rPr lang="fr-FR" dirty="0"/>
              <a:t> of the fast component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E316BA6-8E8A-1269-B148-9113AEC3FC5C}"/>
              </a:ext>
            </a:extLst>
          </p:cNvPr>
          <p:cNvSpPr/>
          <p:nvPr/>
        </p:nvSpPr>
        <p:spPr>
          <a:xfrm>
            <a:off x="6342833" y="1473102"/>
            <a:ext cx="1937833" cy="338964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D9A7CD3-90AB-6859-64CF-E6C3F82504E6}"/>
              </a:ext>
            </a:extLst>
          </p:cNvPr>
          <p:cNvSpPr txBox="1"/>
          <p:nvPr/>
        </p:nvSpPr>
        <p:spPr>
          <a:xfrm>
            <a:off x="7569100" y="2167083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Integral of the thermal component</a:t>
            </a:r>
          </a:p>
          <a:p>
            <a:pPr algn="ctr"/>
            <a:r>
              <a:rPr lang="en-US" dirty="0"/>
              <a:t>(after subtracting the fast component)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6F65B9A-3CA1-6BC7-485A-38811D7DF9BB}"/>
              </a:ext>
            </a:extLst>
          </p:cNvPr>
          <p:cNvSpPr txBox="1"/>
          <p:nvPr/>
        </p:nvSpPr>
        <p:spPr>
          <a:xfrm>
            <a:off x="2068557" y="121290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>
                <a:solidFill>
                  <a:srgbClr val="FF0000"/>
                </a:solidFill>
              </a:rPr>
              <a:t>238</a:t>
            </a:r>
            <a:r>
              <a:rPr lang="fr-FR" sz="2400" dirty="0"/>
              <a:t>U(</a:t>
            </a:r>
            <a:r>
              <a:rPr lang="fr-FR" sz="2400" dirty="0" err="1"/>
              <a:t>n,f</a:t>
            </a:r>
            <a:r>
              <a:rPr lang="fr-FR" sz="2400" dirty="0"/>
              <a:t>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0224969-0749-3F2E-A564-1A8F49BDB126}"/>
              </a:ext>
            </a:extLst>
          </p:cNvPr>
          <p:cNvSpPr txBox="1"/>
          <p:nvPr/>
        </p:nvSpPr>
        <p:spPr>
          <a:xfrm>
            <a:off x="8359860" y="1237559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>
                <a:solidFill>
                  <a:srgbClr val="FF0000"/>
                </a:solidFill>
              </a:rPr>
              <a:t>235</a:t>
            </a:r>
            <a:r>
              <a:rPr lang="fr-FR" sz="2400" dirty="0"/>
              <a:t>U(</a:t>
            </a:r>
            <a:r>
              <a:rPr lang="fr-FR" sz="2400" dirty="0" err="1"/>
              <a:t>n,f</a:t>
            </a:r>
            <a:r>
              <a:rPr lang="fr-FR" sz="2400" dirty="0"/>
              <a:t>)</a:t>
            </a:r>
          </a:p>
        </p:txBody>
      </p:sp>
      <p:sp>
        <p:nvSpPr>
          <p:cNvPr id="29" name="Flèche : double flèche horizontale 28">
            <a:extLst>
              <a:ext uri="{FF2B5EF4-FFF2-40B4-BE49-F238E27FC236}">
                <a16:creationId xmlns:a16="http://schemas.microsoft.com/office/drawing/2014/main" id="{942C38E8-0DE5-5AD8-642C-6F5D6BF4123D}"/>
              </a:ext>
            </a:extLst>
          </p:cNvPr>
          <p:cNvSpPr/>
          <p:nvPr/>
        </p:nvSpPr>
        <p:spPr>
          <a:xfrm>
            <a:off x="5030349" y="3451648"/>
            <a:ext cx="1070747" cy="3693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930FDC2-3541-3858-04B0-FD0007D3C9B0}"/>
              </a:ext>
            </a:extLst>
          </p:cNvPr>
          <p:cNvSpPr txBox="1"/>
          <p:nvPr/>
        </p:nvSpPr>
        <p:spPr>
          <a:xfrm>
            <a:off x="4881339" y="386223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scale</a:t>
            </a:r>
            <a:r>
              <a:rPr lang="fr-FR" dirty="0"/>
              <a:t> ...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776B84-B199-99F7-87DC-A396797CBB1C}"/>
              </a:ext>
            </a:extLst>
          </p:cNvPr>
          <p:cNvSpPr txBox="1"/>
          <p:nvPr/>
        </p:nvSpPr>
        <p:spPr>
          <a:xfrm>
            <a:off x="3298762" y="4636379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Nf</a:t>
            </a:r>
            <a:r>
              <a:rPr lang="fr-FR" sz="2400" dirty="0"/>
              <a:t>(</a:t>
            </a:r>
            <a:r>
              <a:rPr lang="fr-FR" sz="2400" baseline="30000" dirty="0"/>
              <a:t>238</a:t>
            </a:r>
            <a:r>
              <a:rPr lang="fr-FR" sz="2400" dirty="0"/>
              <a:t>U)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705E65-7C99-C7BC-E9BE-9BD514BFFBF7}"/>
              </a:ext>
            </a:extLst>
          </p:cNvPr>
          <p:cNvSpPr txBox="1"/>
          <p:nvPr/>
        </p:nvSpPr>
        <p:spPr>
          <a:xfrm>
            <a:off x="7096102" y="4654694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Nf</a:t>
            </a:r>
            <a:r>
              <a:rPr lang="fr-FR" sz="2400" dirty="0"/>
              <a:t>(</a:t>
            </a:r>
            <a:r>
              <a:rPr lang="fr-FR" sz="2400" baseline="30000" dirty="0"/>
              <a:t>235</a:t>
            </a:r>
            <a:r>
              <a:rPr lang="fr-FR" sz="2400" dirty="0"/>
              <a:t>U) - k × </a:t>
            </a:r>
            <a:r>
              <a:rPr lang="fr-FR" sz="2400" dirty="0" err="1"/>
              <a:t>Nf</a:t>
            </a:r>
            <a:r>
              <a:rPr lang="fr-FR" sz="2400" dirty="0"/>
              <a:t>(</a:t>
            </a:r>
            <a:r>
              <a:rPr lang="fr-FR" sz="2400" baseline="30000" dirty="0"/>
              <a:t>238</a:t>
            </a:r>
            <a:r>
              <a:rPr lang="fr-FR" sz="2400" dirty="0"/>
              <a:t>U)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B82F845-D60A-2037-4455-46AB5B1F1221}"/>
              </a:ext>
            </a:extLst>
          </p:cNvPr>
          <p:cNvSpPr/>
          <p:nvPr/>
        </p:nvSpPr>
        <p:spPr>
          <a:xfrm>
            <a:off x="9617096" y="2753872"/>
            <a:ext cx="1187922" cy="1952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9307350-44E4-F61D-DDD5-D7ED560F5D45}"/>
              </a:ext>
            </a:extLst>
          </p:cNvPr>
          <p:cNvCxnSpPr/>
          <p:nvPr/>
        </p:nvCxnSpPr>
        <p:spPr>
          <a:xfrm>
            <a:off x="4351283" y="3451648"/>
            <a:ext cx="5580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41531B0-8F0B-B89F-8B9D-8D6D748B0D18}"/>
              </a:ext>
            </a:extLst>
          </p:cNvPr>
          <p:cNvSpPr txBox="1"/>
          <p:nvPr/>
        </p:nvSpPr>
        <p:spPr>
          <a:xfrm>
            <a:off x="1903152" y="5163194"/>
            <a:ext cx="953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With</a:t>
            </a:r>
            <a:r>
              <a:rPr lang="fr-FR" dirty="0"/>
              <a:t> "k"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by the flux </a:t>
            </a:r>
            <a:r>
              <a:rPr lang="fr-FR" dirty="0" err="1"/>
              <a:t>shape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200 MeV and 1 MeV (the </a:t>
            </a:r>
            <a:r>
              <a:rPr lang="fr-FR" baseline="30000" dirty="0"/>
              <a:t>238</a:t>
            </a:r>
            <a:r>
              <a:rPr lang="fr-FR" dirty="0"/>
              <a:t>U(</a:t>
            </a:r>
            <a:r>
              <a:rPr lang="fr-FR" dirty="0" err="1"/>
              <a:t>n,f</a:t>
            </a:r>
            <a:r>
              <a:rPr lang="fr-FR" dirty="0"/>
              <a:t>) </a:t>
            </a:r>
            <a:r>
              <a:rPr lang="fr-FR" dirty="0" err="1"/>
              <a:t>threshold</a:t>
            </a:r>
            <a:r>
              <a:rPr lang="fr-FR" dirty="0"/>
              <a:t>) 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6FA18DB3-5250-3CCE-2BEC-46BEE59124BE}"/>
              </a:ext>
            </a:extLst>
          </p:cNvPr>
          <p:cNvSpPr/>
          <p:nvPr/>
        </p:nvSpPr>
        <p:spPr>
          <a:xfrm>
            <a:off x="867747" y="3629608"/>
            <a:ext cx="149290" cy="6019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17C02FE-D1CA-3553-A684-50B5EBDFF064}"/>
              </a:ext>
            </a:extLst>
          </p:cNvPr>
          <p:cNvSpPr txBox="1"/>
          <p:nvPr/>
        </p:nvSpPr>
        <p:spPr>
          <a:xfrm>
            <a:off x="246863" y="3081674"/>
            <a:ext cx="172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The thermal fission </a:t>
            </a:r>
            <a:r>
              <a:rPr lang="fr-FR" sz="1200" b="1" dirty="0" err="1"/>
              <a:t>exist</a:t>
            </a:r>
            <a:r>
              <a:rPr lang="fr-FR" sz="1200" b="1" dirty="0"/>
              <a:t> </a:t>
            </a:r>
            <a:r>
              <a:rPr lang="fr-FR" sz="1200" b="1" dirty="0" err="1"/>
              <a:t>here</a:t>
            </a:r>
            <a:r>
              <a:rPr lang="fr-FR" sz="1200" b="1" dirty="0"/>
              <a:t> …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A35471CF-22C3-431A-1462-185F21A8A56D}"/>
              </a:ext>
            </a:extLst>
          </p:cNvPr>
          <p:cNvSpPr/>
          <p:nvPr/>
        </p:nvSpPr>
        <p:spPr>
          <a:xfrm>
            <a:off x="2461590" y="5749227"/>
            <a:ext cx="759802" cy="4808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4025BA5-9E2E-D645-54BE-7B09F21B4F87}"/>
              </a:ext>
            </a:extLst>
          </p:cNvPr>
          <p:cNvSpPr txBox="1"/>
          <p:nvPr/>
        </p:nvSpPr>
        <p:spPr>
          <a:xfrm>
            <a:off x="3298762" y="5673292"/>
            <a:ext cx="714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If one assume the flux </a:t>
            </a:r>
            <a:r>
              <a:rPr lang="fr-FR" b="1" dirty="0" err="1">
                <a:solidFill>
                  <a:srgbClr val="FF0000"/>
                </a:solidFill>
              </a:rPr>
              <a:t>shape</a:t>
            </a:r>
            <a:r>
              <a:rPr lang="fr-FR" b="1" dirty="0">
                <a:solidFill>
                  <a:srgbClr val="FF0000"/>
                </a:solidFill>
              </a:rPr>
              <a:t>, </a:t>
            </a:r>
            <a:r>
              <a:rPr lang="fr-FR" b="1" dirty="0" err="1">
                <a:solidFill>
                  <a:srgbClr val="FF0000"/>
                </a:solidFill>
              </a:rPr>
              <a:t>this</a:t>
            </a:r>
            <a:r>
              <a:rPr lang="fr-FR" b="1" dirty="0">
                <a:solidFill>
                  <a:srgbClr val="FF0000"/>
                </a:solidFill>
              </a:rPr>
              <a:t> technique </a:t>
            </a:r>
            <a:r>
              <a:rPr lang="fr-FR" b="1" dirty="0" err="1">
                <a:solidFill>
                  <a:srgbClr val="FF0000"/>
                </a:solidFill>
              </a:rPr>
              <a:t>is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enough</a:t>
            </a:r>
            <a:r>
              <a:rPr lang="fr-FR" b="1" dirty="0">
                <a:solidFill>
                  <a:srgbClr val="FF0000"/>
                </a:solidFill>
              </a:rPr>
              <a:t> to </a:t>
            </a:r>
            <a:r>
              <a:rPr lang="fr-FR" b="1" dirty="0" err="1">
                <a:solidFill>
                  <a:srgbClr val="FF0000"/>
                </a:solidFill>
              </a:rPr>
              <a:t>determine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any</a:t>
            </a:r>
            <a:r>
              <a:rPr lang="fr-FR" b="1" dirty="0">
                <a:solidFill>
                  <a:srgbClr val="FF0000"/>
                </a:solidFill>
              </a:rPr>
              <a:t> neutrons fluence </a:t>
            </a:r>
            <a:r>
              <a:rPr lang="fr-FR" b="1" dirty="0" err="1">
                <a:solidFill>
                  <a:srgbClr val="FF0000"/>
                </a:solidFill>
              </a:rPr>
              <a:t>within</a:t>
            </a:r>
            <a:r>
              <a:rPr lang="fr-FR" b="1" dirty="0">
                <a:solidFill>
                  <a:srgbClr val="FF0000"/>
                </a:solidFill>
              </a:rPr>
              <a:t> 2 </a:t>
            </a:r>
            <a:r>
              <a:rPr lang="fr-FR" b="1" dirty="0" err="1">
                <a:solidFill>
                  <a:srgbClr val="FF0000"/>
                </a:solidFill>
              </a:rPr>
              <a:t>energy</a:t>
            </a:r>
            <a:r>
              <a:rPr lang="fr-FR" b="1" dirty="0">
                <a:solidFill>
                  <a:srgbClr val="FF0000"/>
                </a:solidFill>
              </a:rPr>
              <a:t> groups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6ABE5D-868C-99F6-0CC0-7C46CCF01C58}"/>
              </a:ext>
            </a:extLst>
          </p:cNvPr>
          <p:cNvSpPr/>
          <p:nvPr/>
        </p:nvSpPr>
        <p:spPr>
          <a:xfrm>
            <a:off x="1968520" y="5645100"/>
            <a:ext cx="8358237" cy="700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5C7181-21DA-F1E1-3F33-C96ADBB2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36DAA747-ABFB-4EAF-DEE0-F1B069E8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6B890A8-2E89-1416-2963-7AE49F242F58}"/>
              </a:ext>
            </a:extLst>
          </p:cNvPr>
          <p:cNvCxnSpPr/>
          <p:nvPr/>
        </p:nvCxnSpPr>
        <p:spPr>
          <a:xfrm>
            <a:off x="3456811" y="3081674"/>
            <a:ext cx="0" cy="1242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7BD71D85-BADF-B414-BD03-3163DF417DFF}"/>
              </a:ext>
            </a:extLst>
          </p:cNvPr>
          <p:cNvSpPr txBox="1"/>
          <p:nvPr/>
        </p:nvSpPr>
        <p:spPr>
          <a:xfrm>
            <a:off x="2579211" y="2859295"/>
            <a:ext cx="988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 err="1"/>
              <a:t>Threshold</a:t>
            </a:r>
            <a:r>
              <a:rPr lang="fr-FR" sz="1200" dirty="0"/>
              <a:t> (1 MeV)</a:t>
            </a:r>
          </a:p>
        </p:txBody>
      </p:sp>
    </p:spTree>
    <p:extLst>
      <p:ext uri="{BB962C8B-B14F-4D97-AF65-F5344CB8AC3E}">
        <p14:creationId xmlns:p14="http://schemas.microsoft.com/office/powerpoint/2010/main" val="18989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/>
      <p:bldP spid="29" grpId="0" animBg="1"/>
      <p:bldP spid="30" grpId="0"/>
      <p:bldP spid="8" grpId="0"/>
      <p:bldP spid="10" grpId="0" animBg="1"/>
      <p:bldP spid="16" grpId="0"/>
      <p:bldP spid="21" grpId="0" animBg="1"/>
      <p:bldP spid="22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DBA7E-4574-5BB7-C41B-0C5D55109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3B5F99-0FA8-85F0-8FA1-5A08916A7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3" y="188716"/>
            <a:ext cx="11763010" cy="849072"/>
          </a:xfrm>
        </p:spPr>
        <p:txBody>
          <a:bodyPr>
            <a:normAutofit/>
          </a:bodyPr>
          <a:lstStyle/>
          <a:p>
            <a:r>
              <a:rPr lang="fr-FR" dirty="0" err="1"/>
              <a:t>Possibility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en-US" sz="1400" cap="all" dirty="0">
                <a:solidFill>
                  <a:schemeClr val="accent2"/>
                </a:solidFill>
              </a:rPr>
              <a:t>SPES-LNL</a:t>
            </a:r>
            <a:r>
              <a:rPr lang="fr-FR" dirty="0"/>
              <a:t> </a:t>
            </a:r>
          </a:p>
          <a:p>
            <a:pPr lvl="1"/>
            <a:r>
              <a:rPr lang="en-US" sz="2000" dirty="0"/>
              <a:t>Some benchmark </a:t>
            </a:r>
            <a:r>
              <a:rPr lang="fr-FR" sz="2000" dirty="0"/>
              <a:t>to </a:t>
            </a:r>
            <a:r>
              <a:rPr lang="fr-FR" sz="2000" dirty="0" err="1"/>
              <a:t>constrain</a:t>
            </a:r>
            <a:r>
              <a:rPr lang="fr-FR" sz="2000" dirty="0"/>
              <a:t> the </a:t>
            </a:r>
            <a:r>
              <a:rPr lang="fr-FR" sz="2000" dirty="0" err="1"/>
              <a:t>nuclear</a:t>
            </a:r>
            <a:r>
              <a:rPr lang="fr-FR" sz="2000" dirty="0"/>
              <a:t> model(s) …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create</a:t>
            </a:r>
            <a:r>
              <a:rPr lang="en-US" sz="1400" dirty="0"/>
              <a:t> </a:t>
            </a:r>
            <a:endParaRPr lang="fr-FR" sz="1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3E2053-390E-7765-8AB9-2D75AF0E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8CDFE-4226-0B72-97A7-E5E858540045}"/>
              </a:ext>
            </a:extLst>
          </p:cNvPr>
          <p:cNvSpPr/>
          <p:nvPr/>
        </p:nvSpPr>
        <p:spPr>
          <a:xfrm>
            <a:off x="5157458" y="2299971"/>
            <a:ext cx="1080000" cy="10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F08D2303-135A-496C-7536-20E6EEA95241}"/>
              </a:ext>
            </a:extLst>
          </p:cNvPr>
          <p:cNvSpPr/>
          <p:nvPr/>
        </p:nvSpPr>
        <p:spPr>
          <a:xfrm>
            <a:off x="3186867" y="2586302"/>
            <a:ext cx="1970591" cy="5261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3C46DC1-9279-197F-805A-E786CC960E01}"/>
              </a:ext>
            </a:extLst>
          </p:cNvPr>
          <p:cNvSpPr txBox="1"/>
          <p:nvPr/>
        </p:nvSpPr>
        <p:spPr>
          <a:xfrm>
            <a:off x="3419392" y="22398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Proton </a:t>
            </a:r>
            <a:r>
              <a:rPr lang="fr-FR" dirty="0" err="1"/>
              <a:t>beam</a:t>
            </a:r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EAA28C6-8741-7D2F-0FC2-8228C1DDA7F3}"/>
              </a:ext>
            </a:extLst>
          </p:cNvPr>
          <p:cNvSpPr txBox="1"/>
          <p:nvPr/>
        </p:nvSpPr>
        <p:spPr>
          <a:xfrm>
            <a:off x="1387391" y="4752372"/>
            <a:ext cx="101271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possibilities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Different</a:t>
            </a:r>
            <a:r>
              <a:rPr lang="fr-FR" dirty="0"/>
              <a:t> proton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(35 MeV-70 MeV)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Different</a:t>
            </a:r>
            <a:r>
              <a:rPr lang="fr-FR" dirty="0"/>
              <a:t> size of </a:t>
            </a:r>
            <a:r>
              <a:rPr lang="fr-FR" dirty="0" err="1"/>
              <a:t>target</a:t>
            </a:r>
            <a:r>
              <a:rPr lang="fr-FR" dirty="0"/>
              <a:t> (and possible full stop or partial stop)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Different</a:t>
            </a:r>
            <a:r>
              <a:rPr lang="fr-FR" dirty="0"/>
              <a:t> type of </a:t>
            </a:r>
            <a:r>
              <a:rPr lang="fr-FR" dirty="0" err="1"/>
              <a:t>target</a:t>
            </a:r>
            <a:r>
              <a:rPr lang="fr-FR" dirty="0"/>
              <a:t> </a:t>
            </a:r>
            <a:r>
              <a:rPr lang="fr-FR" dirty="0" err="1"/>
              <a:t>material</a:t>
            </a:r>
            <a:r>
              <a:rPr lang="fr-FR" dirty="0"/>
              <a:t> (</a:t>
            </a:r>
            <a:r>
              <a:rPr lang="fr-FR" dirty="0" err="1"/>
              <a:t>Oxygen</a:t>
            </a:r>
            <a:r>
              <a:rPr lang="fr-FR" dirty="0"/>
              <a:t> (H</a:t>
            </a:r>
            <a:r>
              <a:rPr lang="fr-FR" baseline="-25000" dirty="0"/>
              <a:t>2</a:t>
            </a:r>
            <a:r>
              <a:rPr lang="fr-FR" dirty="0"/>
              <a:t>O), Carbon (CH</a:t>
            </a:r>
            <a:r>
              <a:rPr lang="fr-FR" baseline="-25000" dirty="0"/>
              <a:t>2</a:t>
            </a:r>
            <a:r>
              <a:rPr lang="fr-FR" dirty="0"/>
              <a:t>), Silicon (SiO</a:t>
            </a:r>
            <a:r>
              <a:rPr lang="fr-FR" baseline="-25000" dirty="0"/>
              <a:t>2</a:t>
            </a:r>
            <a:r>
              <a:rPr lang="fr-FR" dirty="0"/>
              <a:t>), </a:t>
            </a:r>
            <a:r>
              <a:rPr lang="fr-FR" dirty="0" err="1"/>
              <a:t>Nitrogen</a:t>
            </a:r>
            <a:r>
              <a:rPr lang="fr-FR" dirty="0"/>
              <a:t> (Si</a:t>
            </a:r>
            <a:r>
              <a:rPr lang="fr-FR" baseline="-25000" dirty="0"/>
              <a:t>3</a:t>
            </a:r>
            <a:r>
              <a:rPr lang="fr-FR" dirty="0"/>
              <a:t>N</a:t>
            </a:r>
            <a:r>
              <a:rPr lang="fr-FR" baseline="-25000" dirty="0"/>
              <a:t>4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Different</a:t>
            </a:r>
            <a:r>
              <a:rPr lang="fr-FR" dirty="0"/>
              <a:t> position of </a:t>
            </a:r>
            <a:r>
              <a:rPr lang="fr-FR" dirty="0" err="1"/>
              <a:t>beam</a:t>
            </a:r>
            <a:r>
              <a:rPr lang="fr-FR" dirty="0"/>
              <a:t> and of detector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260C8D8-E0C7-C7D7-486D-E21E9C0DE1B5}"/>
              </a:ext>
            </a:extLst>
          </p:cNvPr>
          <p:cNvCxnSpPr/>
          <p:nvPr/>
        </p:nvCxnSpPr>
        <p:spPr>
          <a:xfrm flipH="1">
            <a:off x="5794744" y="2083981"/>
            <a:ext cx="1711842" cy="637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9F153DE5-AC19-C29C-D4C4-EF5F5A595969}"/>
              </a:ext>
            </a:extLst>
          </p:cNvPr>
          <p:cNvSpPr txBox="1"/>
          <p:nvPr/>
        </p:nvSpPr>
        <p:spPr>
          <a:xfrm>
            <a:off x="7676707" y="1872862"/>
            <a:ext cx="328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 inside the target -&gt; no pulse beam needed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478508-A50D-4A55-9E8D-2AED3DB6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E84C5B2D-AF31-AE74-2DAE-13FEE298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5B42FBE-0A60-6E21-5487-24FC8647C35E}"/>
              </a:ext>
            </a:extLst>
          </p:cNvPr>
          <p:cNvCxnSpPr/>
          <p:nvPr/>
        </p:nvCxnSpPr>
        <p:spPr>
          <a:xfrm>
            <a:off x="5157458" y="3528520"/>
            <a:ext cx="108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1F729981-EFA2-FF57-F22F-A4F574C2C715}"/>
              </a:ext>
            </a:extLst>
          </p:cNvPr>
          <p:cNvSpPr txBox="1"/>
          <p:nvPr/>
        </p:nvSpPr>
        <p:spPr>
          <a:xfrm>
            <a:off x="4582609" y="3528520"/>
            <a:ext cx="22817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/>
              <a:t>(X0 cm × X0 cm × X0 cm)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0FE475-C409-1F88-9BBE-2AD36473D2B4}"/>
              </a:ext>
            </a:extLst>
          </p:cNvPr>
          <p:cNvSpPr txBox="1"/>
          <p:nvPr/>
        </p:nvSpPr>
        <p:spPr>
          <a:xfrm>
            <a:off x="7107271" y="2625092"/>
            <a:ext cx="439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FF0000"/>
                </a:solidFill>
              </a:rPr>
              <a:t>integral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measurement</a:t>
            </a:r>
            <a:r>
              <a:rPr lang="fr-FR" sz="1600" b="1" dirty="0">
                <a:solidFill>
                  <a:srgbClr val="FF0000"/>
                </a:solidFill>
              </a:rPr>
              <a:t> of neutrons fluence (thermal – 1 MeV / 1 MeV – Emax)</a:t>
            </a:r>
          </a:p>
        </p:txBody>
      </p:sp>
    </p:spTree>
    <p:extLst>
      <p:ext uri="{BB962C8B-B14F-4D97-AF65-F5344CB8AC3E}">
        <p14:creationId xmlns:p14="http://schemas.microsoft.com/office/powerpoint/2010/main" val="21071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B1FEF-7460-FF63-4571-C8CCA9638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B3934-52A3-2BB5-A7AF-2C2303A2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31" y="143302"/>
            <a:ext cx="11853168" cy="632669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determine if the shape of the spectrum is correct?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E7B46-52B7-89BF-1D50-D8931DD65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89" y="972664"/>
            <a:ext cx="6404527" cy="324321"/>
          </a:xfrm>
        </p:spPr>
        <p:txBody>
          <a:bodyPr>
            <a:normAutofit/>
          </a:bodyPr>
          <a:lstStyle/>
          <a:p>
            <a:r>
              <a:rPr lang="fr-FR" dirty="0"/>
              <a:t>Is </a:t>
            </a:r>
            <a:r>
              <a:rPr lang="fr-FR" dirty="0" err="1"/>
              <a:t>it</a:t>
            </a:r>
            <a:r>
              <a:rPr lang="fr-FR" dirty="0"/>
              <a:t> possible to </a:t>
            </a:r>
            <a:r>
              <a:rPr lang="fr-FR" dirty="0" err="1"/>
              <a:t>measure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? -&gt; a </a:t>
            </a:r>
            <a:r>
              <a:rPr lang="fr-FR" dirty="0" err="1"/>
              <a:t>proposal</a:t>
            </a:r>
            <a:r>
              <a:rPr lang="fr-FR" dirty="0"/>
              <a:t> of </a:t>
            </a:r>
            <a:r>
              <a:rPr lang="fr-FR" dirty="0" err="1"/>
              <a:t>principle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177518-566A-8189-0FD1-75613709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576198B-10AD-5DBA-D37A-C83968E84E38}"/>
              </a:ext>
            </a:extLst>
          </p:cNvPr>
          <p:cNvSpPr/>
          <p:nvPr/>
        </p:nvSpPr>
        <p:spPr>
          <a:xfrm>
            <a:off x="4792717" y="4677103"/>
            <a:ext cx="1080000" cy="10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Water</a:t>
            </a: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8B6CF44A-BE1A-3DCE-33DF-BC8166CBDBFF}"/>
              </a:ext>
            </a:extLst>
          </p:cNvPr>
          <p:cNvSpPr/>
          <p:nvPr/>
        </p:nvSpPr>
        <p:spPr>
          <a:xfrm>
            <a:off x="299790" y="4963434"/>
            <a:ext cx="4492928" cy="5446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FFEF495-021D-3634-A00C-F5C0C57DFB60}"/>
              </a:ext>
            </a:extLst>
          </p:cNvPr>
          <p:cNvSpPr txBox="1"/>
          <p:nvPr/>
        </p:nvSpPr>
        <p:spPr>
          <a:xfrm>
            <a:off x="606835" y="46248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Proton </a:t>
            </a:r>
            <a:r>
              <a:rPr lang="fr-FR" sz="1600" b="1" dirty="0" err="1"/>
              <a:t>beam</a:t>
            </a:r>
            <a:r>
              <a:rPr lang="fr-FR" sz="1600" b="1" dirty="0"/>
              <a:t> 200 MeV (6 cm × 6 cm)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C42E23E8-0576-9B98-4583-022CEBDCA71D}"/>
              </a:ext>
            </a:extLst>
          </p:cNvPr>
          <p:cNvCxnSpPr/>
          <p:nvPr/>
        </p:nvCxnSpPr>
        <p:spPr>
          <a:xfrm>
            <a:off x="4792717" y="5938345"/>
            <a:ext cx="108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840EE21F-C7BD-DEAA-BAE4-68562AE1AEFC}"/>
              </a:ext>
            </a:extLst>
          </p:cNvPr>
          <p:cNvSpPr txBox="1"/>
          <p:nvPr/>
        </p:nvSpPr>
        <p:spPr>
          <a:xfrm>
            <a:off x="3961117" y="6002766"/>
            <a:ext cx="274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(30 cm × 30 cm × 30 cm)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6C626D52-9FB4-19E3-D257-AE9228060306}"/>
              </a:ext>
            </a:extLst>
          </p:cNvPr>
          <p:cNvCxnSpPr/>
          <p:nvPr/>
        </p:nvCxnSpPr>
        <p:spPr>
          <a:xfrm>
            <a:off x="5332716" y="5246985"/>
            <a:ext cx="360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BEA74FD8-B805-8CC0-F085-7EE0A5646A23}"/>
              </a:ext>
            </a:extLst>
          </p:cNvPr>
          <p:cNvCxnSpPr>
            <a:cxnSpLocks/>
          </p:cNvCxnSpPr>
          <p:nvPr/>
        </p:nvCxnSpPr>
        <p:spPr>
          <a:xfrm flipV="1">
            <a:off x="5332716" y="2577516"/>
            <a:ext cx="2664000" cy="266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84B2D150-8888-F70F-8D17-92246240347B}"/>
              </a:ext>
            </a:extLst>
          </p:cNvPr>
          <p:cNvCxnSpPr>
            <a:cxnSpLocks/>
          </p:cNvCxnSpPr>
          <p:nvPr/>
        </p:nvCxnSpPr>
        <p:spPr>
          <a:xfrm flipV="1">
            <a:off x="5332716" y="1660711"/>
            <a:ext cx="0" cy="360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5F144898-797E-13EC-DF2B-B5E9ACCADCA2}"/>
              </a:ext>
            </a:extLst>
          </p:cNvPr>
          <p:cNvSpPr/>
          <p:nvPr/>
        </p:nvSpPr>
        <p:spPr>
          <a:xfrm>
            <a:off x="8538933" y="4887158"/>
            <a:ext cx="720000" cy="7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D18F4B6D-E75A-7520-872A-1DF575850EFC}"/>
              </a:ext>
            </a:extLst>
          </p:cNvPr>
          <p:cNvSpPr/>
          <p:nvPr/>
        </p:nvSpPr>
        <p:spPr>
          <a:xfrm>
            <a:off x="7602027" y="2214782"/>
            <a:ext cx="720000" cy="7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AC3E02A9-CB23-8586-2C71-4FE64ABDE94A}"/>
              </a:ext>
            </a:extLst>
          </p:cNvPr>
          <p:cNvSpPr/>
          <p:nvPr/>
        </p:nvSpPr>
        <p:spPr>
          <a:xfrm>
            <a:off x="4972716" y="1336502"/>
            <a:ext cx="720000" cy="7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4D3CC889-D3AB-D80F-202C-D7E16E26EE3E}"/>
              </a:ext>
            </a:extLst>
          </p:cNvPr>
          <p:cNvCxnSpPr>
            <a:endCxn id="57" idx="6"/>
          </p:cNvCxnSpPr>
          <p:nvPr/>
        </p:nvCxnSpPr>
        <p:spPr>
          <a:xfrm flipH="1">
            <a:off x="5692716" y="1696502"/>
            <a:ext cx="3206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A439FA1E-6300-3564-2BE8-B3EB99B7C6A9}"/>
              </a:ext>
            </a:extLst>
          </p:cNvPr>
          <p:cNvCxnSpPr>
            <a:cxnSpLocks/>
            <a:endCxn id="56" idx="7"/>
          </p:cNvCxnSpPr>
          <p:nvPr/>
        </p:nvCxnSpPr>
        <p:spPr>
          <a:xfrm flipH="1">
            <a:off x="8216585" y="1886157"/>
            <a:ext cx="716131" cy="434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80ACDC8C-F81B-36A2-2BF8-156C05D041DF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8898933" y="2420341"/>
            <a:ext cx="307249" cy="2466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B073D560-08BE-C359-8EDC-AFFF8B92C72D}"/>
              </a:ext>
            </a:extLst>
          </p:cNvPr>
          <p:cNvSpPr txBox="1"/>
          <p:nvPr/>
        </p:nvSpPr>
        <p:spPr>
          <a:xfrm>
            <a:off x="8808339" y="1459705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1 </a:t>
            </a:r>
            <a:r>
              <a:rPr lang="fr-FR" dirty="0" err="1"/>
              <a:t>meter</a:t>
            </a:r>
            <a:r>
              <a:rPr lang="fr-FR" dirty="0"/>
              <a:t> distance </a:t>
            </a:r>
          </a:p>
          <a:p>
            <a:pPr algn="ctr"/>
            <a:r>
              <a:rPr lang="fr-FR" dirty="0"/>
              <a:t>angle 0°, 45°, 90°</a:t>
            </a:r>
          </a:p>
          <a:p>
            <a:pPr algn="ctr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neutron flux ?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CDA35AD2-F4AA-28DB-1A6D-2319946476CB}"/>
              </a:ext>
            </a:extLst>
          </p:cNvPr>
          <p:cNvSpPr txBox="1"/>
          <p:nvPr/>
        </p:nvSpPr>
        <p:spPr>
          <a:xfrm>
            <a:off x="612708" y="1498570"/>
            <a:ext cx="367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MCNP (M. PETIT) and GEANT4 (A. DI CHICCO) </a:t>
            </a:r>
            <a:r>
              <a:rPr lang="fr-FR" dirty="0" err="1"/>
              <a:t>calculation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05C64D-DA4A-1DF8-241E-BA327F7E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3FA38B0C-E3BC-42E3-CC62-831524BE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</p:spTree>
    <p:extLst>
      <p:ext uri="{BB962C8B-B14F-4D97-AF65-F5344CB8AC3E}">
        <p14:creationId xmlns:p14="http://schemas.microsoft.com/office/powerpoint/2010/main" val="11227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A2B65-DA73-6202-E1A1-21AEC4341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DBE54-85C4-5683-7034-AC99515D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31" y="127006"/>
            <a:ext cx="11592174" cy="648966"/>
          </a:xfrm>
        </p:spPr>
        <p:txBody>
          <a:bodyPr/>
          <a:lstStyle/>
          <a:p>
            <a:r>
              <a:rPr lang="fr-FR" dirty="0"/>
              <a:t>Calculation MCNP/GEANT4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7295A-DB50-FB3D-0529-19E0A67E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02F9ED5-D58F-C171-3247-5C010B29E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990" y="1872264"/>
            <a:ext cx="3681258" cy="25303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C8AD64-83D8-4C11-2CBB-358B2CEB6DE0}"/>
              </a:ext>
            </a:extLst>
          </p:cNvPr>
          <p:cNvSpPr/>
          <p:nvPr/>
        </p:nvSpPr>
        <p:spPr>
          <a:xfrm>
            <a:off x="3195549" y="1383038"/>
            <a:ext cx="6169168" cy="49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A. DI CHICCO Calculation (PTB) En = 200 MeV at 1 </a:t>
            </a:r>
            <a:r>
              <a:rPr lang="fr-FR" dirty="0" err="1">
                <a:solidFill>
                  <a:schemeClr val="tx1"/>
                </a:solidFill>
              </a:rPr>
              <a:t>meter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6C8E323-9DE8-A49D-2AF2-CD9ACBFF44B7}"/>
              </a:ext>
            </a:extLst>
          </p:cNvPr>
          <p:cNvSpPr txBox="1"/>
          <p:nvPr/>
        </p:nvSpPr>
        <p:spPr>
          <a:xfrm>
            <a:off x="7988330" y="4938112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Shape of thermal pic </a:t>
            </a:r>
            <a:r>
              <a:rPr lang="fr-FR" dirty="0" err="1"/>
              <a:t>is</a:t>
            </a:r>
            <a:r>
              <a:rPr lang="fr-FR" dirty="0"/>
              <a:t> not an issue.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098ED74-FB20-3A47-1D24-BAC696B63166}"/>
              </a:ext>
            </a:extLst>
          </p:cNvPr>
          <p:cNvSpPr txBox="1"/>
          <p:nvPr/>
        </p:nvSpPr>
        <p:spPr>
          <a:xfrm>
            <a:off x="2033988" y="5630193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Shape of fast neutron flux </a:t>
            </a:r>
            <a:r>
              <a:rPr lang="fr-FR" dirty="0" err="1"/>
              <a:t>is</a:t>
            </a:r>
            <a:r>
              <a:rPr lang="fr-FR" dirty="0"/>
              <a:t> an issue.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96C4E58-AB99-6A55-D52C-0715AD8F4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01" y="1800453"/>
            <a:ext cx="3681257" cy="2527738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2863F50F-F795-612E-D9D3-7D800F40F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778" y="1865511"/>
            <a:ext cx="3561939" cy="248620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6DC47A9-31C7-0D38-5728-E5238DDFA3B7}"/>
              </a:ext>
            </a:extLst>
          </p:cNvPr>
          <p:cNvSpPr/>
          <p:nvPr/>
        </p:nvSpPr>
        <p:spPr>
          <a:xfrm>
            <a:off x="2475590" y="2155471"/>
            <a:ext cx="635472" cy="5455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0°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161A45-4D2B-8D06-27C1-040187547133}"/>
              </a:ext>
            </a:extLst>
          </p:cNvPr>
          <p:cNvSpPr/>
          <p:nvPr/>
        </p:nvSpPr>
        <p:spPr>
          <a:xfrm>
            <a:off x="6642942" y="2174405"/>
            <a:ext cx="635472" cy="5455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45°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A7B208-2F84-A751-07F0-6069A0BFA5DD}"/>
              </a:ext>
            </a:extLst>
          </p:cNvPr>
          <p:cNvSpPr/>
          <p:nvPr/>
        </p:nvSpPr>
        <p:spPr>
          <a:xfrm>
            <a:off x="10631651" y="2180359"/>
            <a:ext cx="635472" cy="5455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90°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9DA17E5-77BC-4D41-5C0A-4CE627C45790}"/>
              </a:ext>
            </a:extLst>
          </p:cNvPr>
          <p:cNvCxnSpPr>
            <a:cxnSpLocks/>
          </p:cNvCxnSpPr>
          <p:nvPr/>
        </p:nvCxnSpPr>
        <p:spPr>
          <a:xfrm flipV="1">
            <a:off x="9186041" y="3957995"/>
            <a:ext cx="0" cy="948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029D5530-D0F7-7585-BF0E-0C7353C12ABC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3468414" y="3815255"/>
            <a:ext cx="581511" cy="1814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E219476-AEC6-AF3F-6FD1-E5BA14D2CE6B}"/>
              </a:ext>
            </a:extLst>
          </p:cNvPr>
          <p:cNvCxnSpPr>
            <a:cxnSpLocks/>
          </p:cNvCxnSpPr>
          <p:nvPr/>
        </p:nvCxnSpPr>
        <p:spPr>
          <a:xfrm flipV="1">
            <a:off x="4527671" y="3903218"/>
            <a:ext cx="2896865" cy="170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6C07E8F-9E4D-2A04-516A-394BCA9988A3}"/>
              </a:ext>
            </a:extLst>
          </p:cNvPr>
          <p:cNvCxnSpPr>
            <a:cxnSpLocks/>
          </p:cNvCxnSpPr>
          <p:nvPr/>
        </p:nvCxnSpPr>
        <p:spPr>
          <a:xfrm flipV="1">
            <a:off x="4806785" y="3903218"/>
            <a:ext cx="6607449" cy="163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91752BB-B342-20E2-CAB2-7066B619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38CB26-69E7-B297-E698-CF71BBE5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</p:spTree>
    <p:extLst>
      <p:ext uri="{BB962C8B-B14F-4D97-AF65-F5344CB8AC3E}">
        <p14:creationId xmlns:p14="http://schemas.microsoft.com/office/powerpoint/2010/main" val="9972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C1181-7B02-97BE-F685-31D339FB3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1D7E94D-5B4E-026D-9E7F-192016D06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47" y="896386"/>
            <a:ext cx="4619094" cy="302158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EC715EE-3565-0C78-03A0-9FE2C3BA5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736" y="855116"/>
            <a:ext cx="5420790" cy="359782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64872-6B66-7B92-E614-5D89BE74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6D0EE6-8589-2487-3FF3-DEA08A810C26}"/>
              </a:ext>
            </a:extLst>
          </p:cNvPr>
          <p:cNvSpPr/>
          <p:nvPr/>
        </p:nvSpPr>
        <p:spPr>
          <a:xfrm>
            <a:off x="4792717" y="4677103"/>
            <a:ext cx="1080000" cy="10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Water</a:t>
            </a: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3D98A8FA-A7A6-0140-02F6-F8D45C7C9461}"/>
              </a:ext>
            </a:extLst>
          </p:cNvPr>
          <p:cNvSpPr/>
          <p:nvPr/>
        </p:nvSpPr>
        <p:spPr>
          <a:xfrm>
            <a:off x="1891862" y="4963434"/>
            <a:ext cx="2900855" cy="5671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9CD171E-802E-8311-A430-466FA5E3AED8}"/>
              </a:ext>
            </a:extLst>
          </p:cNvPr>
          <p:cNvSpPr txBox="1"/>
          <p:nvPr/>
        </p:nvSpPr>
        <p:spPr>
          <a:xfrm>
            <a:off x="1086810" y="541127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Proton </a:t>
            </a:r>
            <a:r>
              <a:rPr lang="fr-FR" dirty="0" err="1"/>
              <a:t>beam</a:t>
            </a:r>
            <a:r>
              <a:rPr lang="fr-FR" dirty="0"/>
              <a:t> 200 MeV</a:t>
            </a:r>
          </a:p>
          <a:p>
            <a:pPr algn="ctr"/>
            <a:r>
              <a:rPr lang="fr-FR" b="1" u="sng" dirty="0"/>
              <a:t>Pulse time = 0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EB1AC697-7046-D3F4-FE9B-C027B37AD85B}"/>
              </a:ext>
            </a:extLst>
          </p:cNvPr>
          <p:cNvCxnSpPr/>
          <p:nvPr/>
        </p:nvCxnSpPr>
        <p:spPr>
          <a:xfrm>
            <a:off x="4792717" y="5938345"/>
            <a:ext cx="108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7E2B92E7-A09A-760E-D1A4-CF6EEE0F5CB0}"/>
              </a:ext>
            </a:extLst>
          </p:cNvPr>
          <p:cNvSpPr txBox="1"/>
          <p:nvPr/>
        </p:nvSpPr>
        <p:spPr>
          <a:xfrm>
            <a:off x="3961117" y="6002766"/>
            <a:ext cx="274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(30 cm × 30 cm × 30 cm)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B4E36765-8D72-7530-F777-6D42C847911F}"/>
              </a:ext>
            </a:extLst>
          </p:cNvPr>
          <p:cNvCxnSpPr/>
          <p:nvPr/>
        </p:nvCxnSpPr>
        <p:spPr>
          <a:xfrm>
            <a:off x="5332716" y="5246985"/>
            <a:ext cx="360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D193389F-01BD-0148-AEDE-ED68663EFD6F}"/>
              </a:ext>
            </a:extLst>
          </p:cNvPr>
          <p:cNvSpPr/>
          <p:nvPr/>
        </p:nvSpPr>
        <p:spPr>
          <a:xfrm>
            <a:off x="8538933" y="4887158"/>
            <a:ext cx="720000" cy="7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24E22A0-8EBB-6D26-E23F-3D61937CD043}"/>
              </a:ext>
            </a:extLst>
          </p:cNvPr>
          <p:cNvSpPr txBox="1"/>
          <p:nvPr/>
        </p:nvSpPr>
        <p:spPr>
          <a:xfrm>
            <a:off x="8280666" y="440351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Neutron </a:t>
            </a:r>
            <a:r>
              <a:rPr lang="fr-FR" dirty="0" err="1"/>
              <a:t>energy</a:t>
            </a:r>
            <a:r>
              <a:rPr lang="fr-FR" dirty="0"/>
              <a:t> (MeV)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1630E71-03AB-9CD4-45CA-081EB642A458}"/>
              </a:ext>
            </a:extLst>
          </p:cNvPr>
          <p:cNvSpPr txBox="1"/>
          <p:nvPr/>
        </p:nvSpPr>
        <p:spPr>
          <a:xfrm rot="16200000">
            <a:off x="5421396" y="2356189"/>
            <a:ext cx="115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Time (ns)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43A3E72-F600-CB96-200C-65206031D4C7}"/>
              </a:ext>
            </a:extLst>
          </p:cNvPr>
          <p:cNvSpPr/>
          <p:nvPr/>
        </p:nvSpPr>
        <p:spPr>
          <a:xfrm rot="1266056">
            <a:off x="10225606" y="3435990"/>
            <a:ext cx="1344510" cy="434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56AD86F-9667-FB97-0593-BEB23116CC1C}"/>
              </a:ext>
            </a:extLst>
          </p:cNvPr>
          <p:cNvSpPr/>
          <p:nvPr/>
        </p:nvSpPr>
        <p:spPr>
          <a:xfrm rot="1266056">
            <a:off x="6705721" y="1348853"/>
            <a:ext cx="1137200" cy="652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A750030-A4BA-DC0A-A6E8-C4B7CB0C112A}"/>
              </a:ext>
            </a:extLst>
          </p:cNvPr>
          <p:cNvSpPr txBox="1"/>
          <p:nvPr/>
        </p:nvSpPr>
        <p:spPr>
          <a:xfrm>
            <a:off x="10412071" y="29415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Fast neutron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2355A1F-9AEB-EE17-C365-C147BF6C01AF}"/>
              </a:ext>
            </a:extLst>
          </p:cNvPr>
          <p:cNvSpPr txBox="1"/>
          <p:nvPr/>
        </p:nvSpPr>
        <p:spPr>
          <a:xfrm>
            <a:off x="7712696" y="125010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Thermal neutron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0869DD1F-DF26-2617-9ADA-05DB0F8E3104}"/>
              </a:ext>
            </a:extLst>
          </p:cNvPr>
          <p:cNvCxnSpPr>
            <a:cxnSpLocks/>
            <a:stCxn id="18" idx="2"/>
          </p:cNvCxnSpPr>
          <p:nvPr/>
        </p:nvCxnSpPr>
        <p:spPr>
          <a:xfrm flipH="1" flipV="1">
            <a:off x="4046483" y="2298340"/>
            <a:ext cx="6224199" cy="1113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3FEB9566-F548-5C69-5CFE-FAC27B01D8E6}"/>
              </a:ext>
            </a:extLst>
          </p:cNvPr>
          <p:cNvSpPr txBox="1"/>
          <p:nvPr/>
        </p:nvSpPr>
        <p:spPr>
          <a:xfrm rot="16200000">
            <a:off x="155171" y="2113674"/>
            <a:ext cx="115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Time (ns)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D575761-418E-3047-0878-6EE072BF9175}"/>
              </a:ext>
            </a:extLst>
          </p:cNvPr>
          <p:cNvSpPr txBox="1"/>
          <p:nvPr/>
        </p:nvSpPr>
        <p:spPr>
          <a:xfrm>
            <a:off x="1994047" y="393720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Neutron </a:t>
            </a:r>
            <a:r>
              <a:rPr lang="fr-FR" dirty="0" err="1"/>
              <a:t>energy</a:t>
            </a:r>
            <a:r>
              <a:rPr lang="fr-FR" dirty="0"/>
              <a:t> (MeV)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1D203E-1158-4E8E-AB51-5CDD5AD32398}"/>
              </a:ext>
            </a:extLst>
          </p:cNvPr>
          <p:cNvSpPr txBox="1"/>
          <p:nvPr/>
        </p:nvSpPr>
        <p:spPr>
          <a:xfrm>
            <a:off x="9307441" y="5253839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Counting</a:t>
            </a:r>
            <a:r>
              <a:rPr lang="fr-FR" dirty="0"/>
              <a:t> rate (</a:t>
            </a:r>
            <a:r>
              <a:rPr lang="fr-FR" baseline="30000" dirty="0"/>
              <a:t>238</a:t>
            </a:r>
            <a:r>
              <a:rPr lang="fr-FR" dirty="0"/>
              <a:t>U)</a:t>
            </a:r>
          </a:p>
          <a:p>
            <a:r>
              <a:rPr lang="fr-FR" dirty="0"/>
              <a:t>~100 </a:t>
            </a:r>
            <a:r>
              <a:rPr lang="fr-FR" dirty="0" err="1"/>
              <a:t>events</a:t>
            </a:r>
            <a:r>
              <a:rPr lang="fr-FR" dirty="0"/>
              <a:t>/µC/mg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9AC8995-AF4E-C0E2-5654-1D29D04FC7E4}"/>
              </a:ext>
            </a:extLst>
          </p:cNvPr>
          <p:cNvSpPr txBox="1">
            <a:spLocks/>
          </p:cNvSpPr>
          <p:nvPr/>
        </p:nvSpPr>
        <p:spPr>
          <a:xfrm>
            <a:off x="209631" y="143302"/>
            <a:ext cx="11853168" cy="63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 determine if the shape of the spectrum is correct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9AEB7D-F8B3-89FF-1DC8-D9AC2EBA93B7}"/>
              </a:ext>
            </a:extLst>
          </p:cNvPr>
          <p:cNvSpPr/>
          <p:nvPr/>
        </p:nvSpPr>
        <p:spPr>
          <a:xfrm>
            <a:off x="2255095" y="727743"/>
            <a:ext cx="7107887" cy="49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M. PETIT Calculation (MCNP) En = 200 MeV at 1 </a:t>
            </a:r>
            <a:r>
              <a:rPr lang="fr-FR" dirty="0" err="1">
                <a:solidFill>
                  <a:schemeClr val="tx1"/>
                </a:solidFill>
              </a:rPr>
              <a:t>meter</a:t>
            </a:r>
            <a:r>
              <a:rPr lang="fr-FR" dirty="0">
                <a:solidFill>
                  <a:schemeClr val="tx1"/>
                </a:solidFill>
              </a:rPr>
              <a:t> and 0°</a:t>
            </a: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B2850BC3-D462-59B1-C0F7-C0D47320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A91E30-F7EF-A968-8507-AFAB8C34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DA5BAC-2A67-E5A4-622F-23BE3D1D5F04}"/>
              </a:ext>
            </a:extLst>
          </p:cNvPr>
          <p:cNvSpPr txBox="1"/>
          <p:nvPr/>
        </p:nvSpPr>
        <p:spPr>
          <a:xfrm>
            <a:off x="7759701" y="6068494"/>
            <a:ext cx="4150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100 ns </a:t>
            </a:r>
            <a:r>
              <a:rPr lang="fr-FR" sz="1200" b="1" dirty="0" err="1">
                <a:solidFill>
                  <a:srgbClr val="FF0000"/>
                </a:solidFill>
              </a:rPr>
              <a:t>is</a:t>
            </a:r>
            <a:r>
              <a:rPr lang="fr-FR" sz="1200" b="1" dirty="0">
                <a:solidFill>
                  <a:srgbClr val="FF0000"/>
                </a:solidFill>
              </a:rPr>
              <a:t> </a:t>
            </a:r>
            <a:r>
              <a:rPr lang="fr-FR" sz="1200" b="1" dirty="0" err="1">
                <a:solidFill>
                  <a:srgbClr val="FF0000"/>
                </a:solidFill>
              </a:rPr>
              <a:t>enough</a:t>
            </a:r>
            <a:r>
              <a:rPr lang="fr-FR" sz="1200" b="1" dirty="0">
                <a:solidFill>
                  <a:srgbClr val="FF0000"/>
                </a:solidFill>
              </a:rPr>
              <a:t> to </a:t>
            </a:r>
            <a:r>
              <a:rPr lang="fr-FR" sz="1200" b="1" dirty="0" err="1">
                <a:solidFill>
                  <a:srgbClr val="FF0000"/>
                </a:solidFill>
              </a:rPr>
              <a:t>avoid</a:t>
            </a:r>
            <a:r>
              <a:rPr lang="fr-FR" sz="1200" b="1" dirty="0">
                <a:solidFill>
                  <a:srgbClr val="FF0000"/>
                </a:solidFill>
              </a:rPr>
              <a:t> </a:t>
            </a:r>
            <a:r>
              <a:rPr lang="fr-FR" sz="1200" b="1" dirty="0" err="1">
                <a:solidFill>
                  <a:srgbClr val="FF0000"/>
                </a:solidFill>
              </a:rPr>
              <a:t>overlap</a:t>
            </a:r>
            <a:r>
              <a:rPr lang="fr-FR" sz="1200" b="1" dirty="0">
                <a:solidFill>
                  <a:srgbClr val="FF0000"/>
                </a:solidFill>
              </a:rPr>
              <a:t> </a:t>
            </a:r>
            <a:r>
              <a:rPr lang="fr-FR" sz="1200" b="1" dirty="0" err="1">
                <a:solidFill>
                  <a:srgbClr val="FF0000"/>
                </a:solidFill>
              </a:rPr>
              <a:t>between</a:t>
            </a:r>
            <a:r>
              <a:rPr lang="fr-FR" sz="1200" b="1" dirty="0">
                <a:solidFill>
                  <a:srgbClr val="FF0000"/>
                </a:solidFill>
              </a:rPr>
              <a:t> 2 pulses</a:t>
            </a:r>
          </a:p>
        </p:txBody>
      </p:sp>
    </p:spTree>
    <p:extLst>
      <p:ext uri="{BB962C8B-B14F-4D97-AF65-F5344CB8AC3E}">
        <p14:creationId xmlns:p14="http://schemas.microsoft.com/office/powerpoint/2010/main" val="26869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/>
      <p:bldP spid="21" grpId="0"/>
      <p:bldP spid="29" grpId="0"/>
      <p:bldP spid="3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120B6-A4C7-0B18-3BC5-833785DA8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2A8E6-E819-8404-5A9B-C25257E9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31" y="127006"/>
            <a:ext cx="11592174" cy="648966"/>
          </a:xfrm>
        </p:spPr>
        <p:txBody>
          <a:bodyPr/>
          <a:lstStyle/>
          <a:p>
            <a:r>
              <a:rPr lang="fr-FR" dirty="0" err="1"/>
              <a:t>Which</a:t>
            </a:r>
            <a:r>
              <a:rPr lang="fr-FR" dirty="0"/>
              <a:t> machine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9C42D7-7DE6-F6B4-188C-DAA7276D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4D67D3C2-C895-78FD-55C6-941CB1D00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95" y="1774216"/>
            <a:ext cx="5705805" cy="2593257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/>
              <a:t>The best !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600" dirty="0"/>
              <a:t>The proton </a:t>
            </a:r>
            <a:r>
              <a:rPr lang="fr-FR" sz="1600" dirty="0" err="1"/>
              <a:t>beam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extracted</a:t>
            </a:r>
            <a:r>
              <a:rPr lang="fr-FR" sz="1600" dirty="0"/>
              <a:t> to air,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600" dirty="0"/>
              <a:t>Good time </a:t>
            </a:r>
            <a:r>
              <a:rPr lang="fr-FR" sz="1600" dirty="0" err="1"/>
              <a:t>resolution</a:t>
            </a:r>
            <a:r>
              <a:rPr lang="fr-FR" sz="1600" dirty="0"/>
              <a:t> (about 1 ns)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600" dirty="0" err="1"/>
              <a:t>Space</a:t>
            </a:r>
            <a:r>
              <a:rPr lang="fr-FR" sz="1600" dirty="0"/>
              <a:t> </a:t>
            </a:r>
            <a:r>
              <a:rPr lang="fr-FR" sz="1600" dirty="0" err="1"/>
              <a:t>around</a:t>
            </a:r>
            <a:r>
              <a:rPr lang="fr-FR" sz="1600" dirty="0"/>
              <a:t> the set up and </a:t>
            </a:r>
            <a:r>
              <a:rPr lang="fr-FR" sz="1600" dirty="0" err="1"/>
              <a:t>ToF</a:t>
            </a:r>
            <a:r>
              <a:rPr lang="fr-FR" sz="1600" dirty="0"/>
              <a:t> </a:t>
            </a:r>
            <a:r>
              <a:rPr lang="fr-FR" sz="1600" dirty="0" err="1"/>
              <a:t>possiblility</a:t>
            </a:r>
            <a:endParaRPr lang="fr-FR" sz="16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600" dirty="0"/>
              <a:t>All </a:t>
            </a:r>
            <a:r>
              <a:rPr lang="fr-FR" sz="1600" dirty="0" err="1"/>
              <a:t>energy</a:t>
            </a:r>
            <a:r>
              <a:rPr lang="fr-FR" sz="1600" dirty="0"/>
              <a:t> </a:t>
            </a:r>
            <a:r>
              <a:rPr lang="fr-FR" sz="1600" dirty="0" err="1"/>
              <a:t>available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20 to 200 MeV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600" dirty="0"/>
              <a:t>Frequency </a:t>
            </a:r>
            <a:r>
              <a:rPr lang="fr-FR" sz="1600" dirty="0" err="1"/>
              <a:t>lower</a:t>
            </a:r>
            <a:r>
              <a:rPr lang="fr-FR" sz="1600" dirty="0"/>
              <a:t> </a:t>
            </a:r>
            <a:r>
              <a:rPr lang="fr-FR" sz="1600" dirty="0" err="1"/>
              <a:t>than</a:t>
            </a:r>
            <a:r>
              <a:rPr lang="fr-FR" sz="1600" dirty="0"/>
              <a:t> 10 MHz (100 ns </a:t>
            </a:r>
            <a:r>
              <a:rPr lang="fr-FR" sz="1600" dirty="0" err="1"/>
              <a:t>between</a:t>
            </a:r>
            <a:r>
              <a:rPr lang="fr-FR" sz="1600" dirty="0"/>
              <a:t> pulse)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600" dirty="0"/>
              <a:t>Beam </a:t>
            </a:r>
            <a:r>
              <a:rPr lang="fr-FR" sz="1600" dirty="0" err="1"/>
              <a:t>current</a:t>
            </a:r>
            <a:r>
              <a:rPr lang="fr-FR" sz="1600" dirty="0"/>
              <a:t> about 1µA or more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B0752C5F-C340-7ABF-445B-58F4E55A5B1E}"/>
              </a:ext>
            </a:extLst>
          </p:cNvPr>
          <p:cNvSpPr/>
          <p:nvPr/>
        </p:nvSpPr>
        <p:spPr>
          <a:xfrm>
            <a:off x="241724" y="5376383"/>
            <a:ext cx="759802" cy="4808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097C53-8670-0989-C088-CB0AE9BA7F17}"/>
              </a:ext>
            </a:extLst>
          </p:cNvPr>
          <p:cNvSpPr txBox="1"/>
          <p:nvPr/>
        </p:nvSpPr>
        <p:spPr>
          <a:xfrm>
            <a:off x="1307181" y="5376383"/>
            <a:ext cx="99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SPES-LNL</a:t>
            </a:r>
            <a:r>
              <a:rPr lang="en-US" b="1" dirty="0">
                <a:solidFill>
                  <a:srgbClr val="FF0000"/>
                </a:solidFill>
              </a:rPr>
              <a:t> is a very relevant machine for tests and measurements in the accessible range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78DE2-FD6F-2886-C16C-31B4E5E1AC39}"/>
              </a:ext>
            </a:extLst>
          </p:cNvPr>
          <p:cNvSpPr/>
          <p:nvPr/>
        </p:nvSpPr>
        <p:spPr>
          <a:xfrm>
            <a:off x="1163963" y="5279051"/>
            <a:ext cx="10266067" cy="594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0B0C085-42A3-8199-D77A-3C9708EBF680}"/>
              </a:ext>
            </a:extLst>
          </p:cNvPr>
          <p:cNvSpPr txBox="1">
            <a:spLocks/>
          </p:cNvSpPr>
          <p:nvPr/>
        </p:nvSpPr>
        <p:spPr>
          <a:xfrm>
            <a:off x="6096000" y="1687550"/>
            <a:ext cx="5981279" cy="2841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900" indent="-88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 2" panose="05020102010507070707" pitchFamily="18" charset="2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873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800"/>
              </a:spcBef>
            </a:pPr>
            <a:r>
              <a:rPr lang="en-US" sz="1600" cap="all" dirty="0">
                <a:solidFill>
                  <a:schemeClr val="accent2"/>
                </a:solidFill>
              </a:rPr>
              <a:t>high power Cyclotron of SPES-LNL</a:t>
            </a:r>
            <a:endParaRPr lang="fr-FR" sz="1600" cap="all" dirty="0">
              <a:solidFill>
                <a:schemeClr val="accent2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</a:rPr>
              <a:t>The proton </a:t>
            </a:r>
            <a:r>
              <a:rPr lang="fr-FR" sz="1400" dirty="0" err="1">
                <a:solidFill>
                  <a:srgbClr val="00B050"/>
                </a:solidFill>
              </a:rPr>
              <a:t>beam</a:t>
            </a:r>
            <a:r>
              <a:rPr lang="fr-FR" sz="1400" dirty="0">
                <a:solidFill>
                  <a:srgbClr val="00B050"/>
                </a:solidFill>
              </a:rPr>
              <a:t> </a:t>
            </a:r>
            <a:r>
              <a:rPr lang="fr-FR" sz="1400" dirty="0" err="1">
                <a:solidFill>
                  <a:srgbClr val="00B050"/>
                </a:solidFill>
              </a:rPr>
              <a:t>is</a:t>
            </a:r>
            <a:r>
              <a:rPr lang="fr-FR" sz="1400" dirty="0">
                <a:solidFill>
                  <a:srgbClr val="00B050"/>
                </a:solidFill>
              </a:rPr>
              <a:t> </a:t>
            </a:r>
            <a:r>
              <a:rPr lang="fr-FR" sz="1400" dirty="0" err="1">
                <a:solidFill>
                  <a:srgbClr val="00B050"/>
                </a:solidFill>
              </a:rPr>
              <a:t>extracted</a:t>
            </a:r>
            <a:r>
              <a:rPr lang="fr-FR" sz="1400" dirty="0">
                <a:solidFill>
                  <a:srgbClr val="00B050"/>
                </a:solidFill>
              </a:rPr>
              <a:t> to air,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</a:rPr>
              <a:t>Good time </a:t>
            </a:r>
            <a:r>
              <a:rPr lang="fr-FR" sz="1400" dirty="0" err="1">
                <a:solidFill>
                  <a:srgbClr val="00B050"/>
                </a:solidFill>
              </a:rPr>
              <a:t>resolution</a:t>
            </a:r>
            <a:r>
              <a:rPr lang="fr-FR" sz="1400" dirty="0">
                <a:solidFill>
                  <a:srgbClr val="00B050"/>
                </a:solidFill>
              </a:rPr>
              <a:t> (1,8 ns)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9966"/>
                </a:solidFill>
              </a:rPr>
              <a:t>Good </a:t>
            </a:r>
            <a:r>
              <a:rPr lang="fr-FR" sz="1400" dirty="0" err="1">
                <a:solidFill>
                  <a:srgbClr val="FF9966"/>
                </a:solidFill>
              </a:rPr>
              <a:t>possibility</a:t>
            </a:r>
            <a:r>
              <a:rPr lang="fr-FR" sz="1400" dirty="0">
                <a:solidFill>
                  <a:srgbClr val="FF9966"/>
                </a:solidFill>
              </a:rPr>
              <a:t> for the set up (</a:t>
            </a:r>
            <a:r>
              <a:rPr lang="fr-FR" sz="1400" dirty="0" err="1">
                <a:solidFill>
                  <a:srgbClr val="FF9966"/>
                </a:solidFill>
              </a:rPr>
              <a:t>target</a:t>
            </a:r>
            <a:r>
              <a:rPr lang="fr-FR" sz="1400" dirty="0">
                <a:solidFill>
                  <a:srgbClr val="FF9966"/>
                </a:solidFill>
              </a:rPr>
              <a:t>, detector, room)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9966"/>
                </a:solidFill>
              </a:rPr>
              <a:t>Energy </a:t>
            </a:r>
            <a:r>
              <a:rPr lang="fr-FR" sz="1400" dirty="0" err="1">
                <a:solidFill>
                  <a:srgbClr val="FF9966"/>
                </a:solidFill>
              </a:rPr>
              <a:t>limited</a:t>
            </a:r>
            <a:r>
              <a:rPr lang="fr-FR" sz="1400" dirty="0">
                <a:solidFill>
                  <a:srgbClr val="FF9966"/>
                </a:solidFill>
              </a:rPr>
              <a:t> </a:t>
            </a:r>
            <a:r>
              <a:rPr lang="fr-FR" sz="1400" dirty="0" err="1">
                <a:solidFill>
                  <a:srgbClr val="FF9966"/>
                </a:solidFill>
              </a:rPr>
              <a:t>from</a:t>
            </a:r>
            <a:r>
              <a:rPr lang="fr-FR" sz="1400" dirty="0">
                <a:solidFill>
                  <a:srgbClr val="FF9966"/>
                </a:solidFill>
              </a:rPr>
              <a:t> 35 MeV to 70 MeV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0000"/>
                </a:solidFill>
              </a:rPr>
              <a:t>56 MHz but </a:t>
            </a:r>
            <a:r>
              <a:rPr lang="fr-FR" sz="1400" dirty="0" err="1">
                <a:solidFill>
                  <a:srgbClr val="00B050"/>
                </a:solidFill>
              </a:rPr>
              <a:t>additional</a:t>
            </a:r>
            <a:r>
              <a:rPr lang="fr-FR" sz="1400" dirty="0">
                <a:solidFill>
                  <a:srgbClr val="00B050"/>
                </a:solidFill>
              </a:rPr>
              <a:t> chopper to </a:t>
            </a:r>
            <a:r>
              <a:rPr lang="fr-FR" sz="1400" dirty="0" err="1">
                <a:solidFill>
                  <a:srgbClr val="00B050"/>
                </a:solidFill>
              </a:rPr>
              <a:t>be</a:t>
            </a:r>
            <a:r>
              <a:rPr lang="fr-FR" sz="1400" dirty="0">
                <a:solidFill>
                  <a:srgbClr val="00B050"/>
                </a:solidFill>
              </a:rPr>
              <a:t> </a:t>
            </a:r>
            <a:r>
              <a:rPr lang="fr-FR" sz="1400" dirty="0" err="1">
                <a:solidFill>
                  <a:srgbClr val="00B050"/>
                </a:solidFill>
              </a:rPr>
              <a:t>implemented</a:t>
            </a:r>
            <a:r>
              <a:rPr lang="fr-FR" sz="1400" dirty="0">
                <a:solidFill>
                  <a:srgbClr val="00B050"/>
                </a:solidFill>
              </a:rPr>
              <a:t> to 5-500 kHz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</a:rPr>
              <a:t>Beam </a:t>
            </a:r>
            <a:r>
              <a:rPr lang="fr-FR" sz="1400" dirty="0" err="1">
                <a:solidFill>
                  <a:srgbClr val="00B050"/>
                </a:solidFill>
              </a:rPr>
              <a:t>current</a:t>
            </a:r>
            <a:r>
              <a:rPr lang="fr-FR" sz="1400" dirty="0">
                <a:solidFill>
                  <a:srgbClr val="00B050"/>
                </a:solidFill>
              </a:rPr>
              <a:t> 7 µA at 500 kHz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4E43B1A-A290-85A4-4372-C8CA0C39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6903B720-3579-9B8F-CA8A-10F0F868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</p:spTree>
    <p:extLst>
      <p:ext uri="{BB962C8B-B14F-4D97-AF65-F5344CB8AC3E}">
        <p14:creationId xmlns:p14="http://schemas.microsoft.com/office/powerpoint/2010/main" val="37129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E16EA-1A43-9C8B-A34D-C2C673381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FE4FA7D4-5906-CEA1-99FC-9611B2517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6827" y="1626314"/>
            <a:ext cx="4910102" cy="409286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592CC8-88B4-AA94-753E-D81052998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3" y="188716"/>
            <a:ext cx="11763010" cy="849072"/>
          </a:xfrm>
        </p:spPr>
        <p:txBody>
          <a:bodyPr>
            <a:normAutofit/>
          </a:bodyPr>
          <a:lstStyle/>
          <a:p>
            <a:r>
              <a:rPr lang="fr-FR" dirty="0" err="1"/>
              <a:t>Possibility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en-US" sz="1400" cap="all" dirty="0">
                <a:solidFill>
                  <a:schemeClr val="accent2"/>
                </a:solidFill>
              </a:rPr>
              <a:t>SPES-LNL</a:t>
            </a:r>
            <a:r>
              <a:rPr lang="fr-FR" dirty="0"/>
              <a:t> </a:t>
            </a:r>
          </a:p>
          <a:p>
            <a:pPr lvl="1"/>
            <a:r>
              <a:rPr lang="en-US" sz="1400" dirty="0"/>
              <a:t>Neutrons flux shape to be measured</a:t>
            </a:r>
            <a:endParaRPr lang="fr-FR" sz="1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EA5D7D-FF11-7A99-BA4B-8040099A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96B4DE3A-9C30-AB29-C57B-119D3A8ADC16}"/>
              </a:ext>
            </a:extLst>
          </p:cNvPr>
          <p:cNvSpPr/>
          <p:nvPr/>
        </p:nvSpPr>
        <p:spPr>
          <a:xfrm rot="16200000">
            <a:off x="611243" y="5199098"/>
            <a:ext cx="1908268" cy="2067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4ED89A6-D3CA-DE3F-297C-4E032450F3A1}"/>
              </a:ext>
            </a:extLst>
          </p:cNvPr>
          <p:cNvSpPr txBox="1"/>
          <p:nvPr/>
        </p:nvSpPr>
        <p:spPr>
          <a:xfrm>
            <a:off x="1631307" y="60057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Proton </a:t>
            </a:r>
            <a:r>
              <a:rPr lang="fr-FR" dirty="0" err="1"/>
              <a:t>beam</a:t>
            </a:r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E74D638-BA7B-C96F-BF46-581EAFB7F33C}"/>
              </a:ext>
            </a:extLst>
          </p:cNvPr>
          <p:cNvSpPr txBox="1"/>
          <p:nvPr/>
        </p:nvSpPr>
        <p:spPr>
          <a:xfrm>
            <a:off x="4813842" y="4251380"/>
            <a:ext cx="7165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possibilities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Different</a:t>
            </a:r>
            <a:r>
              <a:rPr lang="fr-FR" dirty="0"/>
              <a:t> proton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(35 MeV-70 MeV)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Different</a:t>
            </a:r>
            <a:r>
              <a:rPr lang="fr-FR" dirty="0"/>
              <a:t> size of </a:t>
            </a:r>
            <a:r>
              <a:rPr lang="fr-FR" dirty="0" err="1"/>
              <a:t>target</a:t>
            </a:r>
            <a:r>
              <a:rPr lang="fr-FR" dirty="0"/>
              <a:t> (full stop or partial stop)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Different</a:t>
            </a:r>
            <a:r>
              <a:rPr lang="fr-FR" dirty="0"/>
              <a:t> type of </a:t>
            </a:r>
            <a:r>
              <a:rPr lang="fr-FR" dirty="0" err="1"/>
              <a:t>target</a:t>
            </a:r>
            <a:r>
              <a:rPr lang="fr-FR" dirty="0"/>
              <a:t> (</a:t>
            </a:r>
            <a:r>
              <a:rPr lang="fr-FR" dirty="0" err="1"/>
              <a:t>Oxygen</a:t>
            </a:r>
            <a:r>
              <a:rPr lang="fr-FR" dirty="0"/>
              <a:t> (H</a:t>
            </a:r>
            <a:r>
              <a:rPr lang="fr-FR" baseline="-25000" dirty="0"/>
              <a:t>2</a:t>
            </a:r>
            <a:r>
              <a:rPr lang="fr-FR" dirty="0"/>
              <a:t>0, Carbon (CH</a:t>
            </a:r>
            <a:r>
              <a:rPr lang="fr-FR" baseline="-25000" dirty="0"/>
              <a:t>2</a:t>
            </a:r>
            <a:r>
              <a:rPr lang="fr-FR" dirty="0"/>
              <a:t>), Silicon (SiO</a:t>
            </a:r>
            <a:r>
              <a:rPr lang="fr-FR" baseline="-25000" dirty="0"/>
              <a:t>2</a:t>
            </a:r>
            <a:r>
              <a:rPr lang="fr-FR" dirty="0"/>
              <a:t>), </a:t>
            </a:r>
            <a:r>
              <a:rPr lang="fr-FR" dirty="0" err="1"/>
              <a:t>Nitrogen</a:t>
            </a:r>
            <a:r>
              <a:rPr lang="fr-FR" dirty="0"/>
              <a:t> (Si</a:t>
            </a:r>
            <a:r>
              <a:rPr lang="fr-FR" baseline="-25000" dirty="0"/>
              <a:t>3</a:t>
            </a:r>
            <a:r>
              <a:rPr lang="fr-FR" dirty="0"/>
              <a:t>N</a:t>
            </a:r>
            <a:r>
              <a:rPr lang="fr-FR" baseline="-25000" dirty="0"/>
              <a:t>4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Different</a:t>
            </a:r>
            <a:r>
              <a:rPr lang="fr-FR" dirty="0"/>
              <a:t> position of the </a:t>
            </a:r>
            <a:r>
              <a:rPr lang="fr-FR" dirty="0" err="1"/>
              <a:t>beam</a:t>
            </a:r>
            <a:r>
              <a:rPr lang="fr-FR" dirty="0"/>
              <a:t> and of the detector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E518019-7F93-F74B-1E61-B02B785E8DFA}"/>
              </a:ext>
            </a:extLst>
          </p:cNvPr>
          <p:cNvSpPr txBox="1"/>
          <p:nvPr/>
        </p:nvSpPr>
        <p:spPr>
          <a:xfrm>
            <a:off x="4618309" y="2426263"/>
            <a:ext cx="322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Detector at 3-4 meters from the target and from 0° to 90°</a:t>
            </a: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783672F-2109-0AF0-C07D-1AA31CA0C02B}"/>
              </a:ext>
            </a:extLst>
          </p:cNvPr>
          <p:cNvSpPr/>
          <p:nvPr/>
        </p:nvSpPr>
        <p:spPr>
          <a:xfrm>
            <a:off x="3159067" y="3628344"/>
            <a:ext cx="720000" cy="7200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86B3986-1105-F98E-C3E0-6297886BE6EA}"/>
              </a:ext>
            </a:extLst>
          </p:cNvPr>
          <p:cNvCxnSpPr>
            <a:cxnSpLocks/>
          </p:cNvCxnSpPr>
          <p:nvPr/>
        </p:nvCxnSpPr>
        <p:spPr>
          <a:xfrm flipV="1">
            <a:off x="1668758" y="4003444"/>
            <a:ext cx="1845967" cy="164994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C67A105-1FE2-CC36-1A8F-051104B2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06030C2-B627-2F64-5562-7C92208654C5}"/>
              </a:ext>
            </a:extLst>
          </p:cNvPr>
          <p:cNvSpPr/>
          <p:nvPr/>
        </p:nvSpPr>
        <p:spPr>
          <a:xfrm>
            <a:off x="2593912" y="2472144"/>
            <a:ext cx="720000" cy="7200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42B7635-7633-62D3-9BDE-C96CC6EECC77}"/>
              </a:ext>
            </a:extLst>
          </p:cNvPr>
          <p:cNvSpPr/>
          <p:nvPr/>
        </p:nvSpPr>
        <p:spPr>
          <a:xfrm>
            <a:off x="1203736" y="2364810"/>
            <a:ext cx="720000" cy="7200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BFA812-F23C-50AD-9606-45C6E1D9619B}"/>
              </a:ext>
            </a:extLst>
          </p:cNvPr>
          <p:cNvCxnSpPr>
            <a:cxnSpLocks/>
          </p:cNvCxnSpPr>
          <p:nvPr/>
        </p:nvCxnSpPr>
        <p:spPr>
          <a:xfrm flipV="1">
            <a:off x="1563736" y="2764713"/>
            <a:ext cx="0" cy="1306162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6816C0C-4712-FD53-5082-8278425D1A3D}"/>
              </a:ext>
            </a:extLst>
          </p:cNvPr>
          <p:cNvCxnSpPr>
            <a:cxnSpLocks/>
          </p:cNvCxnSpPr>
          <p:nvPr/>
        </p:nvCxnSpPr>
        <p:spPr>
          <a:xfrm flipV="1">
            <a:off x="1687636" y="2832144"/>
            <a:ext cx="1275898" cy="117130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371EA45D-59A8-6BA8-CA8D-DA78C5FD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B50DA2-6F94-FD42-85B2-9C78FD7E031E}"/>
              </a:ext>
            </a:extLst>
          </p:cNvPr>
          <p:cNvSpPr txBox="1"/>
          <p:nvPr/>
        </p:nvSpPr>
        <p:spPr>
          <a:xfrm>
            <a:off x="1214788" y="247336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sym typeface="Symbol" panose="05050102010706020507" pitchFamily="18" charset="2"/>
              </a:rPr>
              <a:t>3 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06E9B0B-3ABD-FDA4-58FD-2CB90577DCBE}"/>
              </a:ext>
            </a:extLst>
          </p:cNvPr>
          <p:cNvSpPr txBox="1"/>
          <p:nvPr/>
        </p:nvSpPr>
        <p:spPr>
          <a:xfrm>
            <a:off x="3316639" y="3104651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sym typeface="Symbol" panose="05050102010706020507" pitchFamily="18" charset="2"/>
              </a:rPr>
              <a:t>4 m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84DA7-BA98-BFDE-D54E-E487DF3B1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5F672B-B5FF-C8A9-F02B-296DDCF3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CFBA277-0E3E-39BB-AF57-D9E4034351EF}"/>
              </a:ext>
            </a:extLst>
          </p:cNvPr>
          <p:cNvSpPr txBox="1">
            <a:spLocks/>
          </p:cNvSpPr>
          <p:nvPr/>
        </p:nvSpPr>
        <p:spPr>
          <a:xfrm>
            <a:off x="299913" y="205481"/>
            <a:ext cx="11592174" cy="648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Conclusion </a:t>
            </a:r>
            <a:r>
              <a:rPr lang="fr-FR" dirty="0" err="1"/>
              <a:t>proposed</a:t>
            </a:r>
            <a:r>
              <a:rPr lang="fr-FR" dirty="0"/>
              <a:t> for </a:t>
            </a:r>
            <a:r>
              <a:rPr lang="en-US" dirty="0">
                <a:solidFill>
                  <a:srgbClr val="00B0F0"/>
                </a:solidFill>
              </a:rPr>
              <a:t>SPES-LNL</a:t>
            </a:r>
            <a:r>
              <a:rPr lang="fr-FR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66810A8-DE34-A021-1A33-1C0B114DD294}"/>
              </a:ext>
            </a:extLst>
          </p:cNvPr>
          <p:cNvSpPr txBox="1"/>
          <p:nvPr/>
        </p:nvSpPr>
        <p:spPr>
          <a:xfrm>
            <a:off x="651335" y="1366346"/>
            <a:ext cx="108893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the requirement of an optimized interaction model have already been done, the only EURADOS possible action is to be able to test the 20-200 MeV nuclear model according to its needs.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 with fissions is a very important way as it offers many and very good experimental data with many flexibility and simplicity.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best approach (the only one ?) for the fluence could be/is to use the fission of </a:t>
            </a:r>
            <a:r>
              <a:rPr lang="en-US" baseline="30000" dirty="0"/>
              <a:t>238</a:t>
            </a:r>
            <a:r>
              <a:rPr lang="en-US" dirty="0"/>
              <a:t>U and </a:t>
            </a:r>
            <a:r>
              <a:rPr lang="en-US" baseline="30000" dirty="0"/>
              <a:t>235</a:t>
            </a:r>
            <a:r>
              <a:rPr lang="en-US" dirty="0"/>
              <a:t>U to obtain the integral of the fast and thermal neutrons contributions with a “border” at 1 MeV which corresponds to the fission threshold of </a:t>
            </a:r>
            <a:r>
              <a:rPr lang="en-US" baseline="30000" dirty="0"/>
              <a:t>238</a:t>
            </a:r>
            <a:r>
              <a:rPr lang="en-US" dirty="0"/>
              <a:t>U. For information, price of 1 fission chamber is around 20-30 k€ and depend not on material quantity.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SPES-LNL is not the perfect machine for this need, but it is a very relevant machine to make dedicated experiment in this range possibility and thus in proposing benchmark library from 35 to 70 MeV.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F489A3-A0CA-6252-40AC-A5768E169D45}"/>
              </a:ext>
            </a:extLst>
          </p:cNvPr>
          <p:cNvSpPr txBox="1"/>
          <p:nvPr/>
        </p:nvSpPr>
        <p:spPr>
          <a:xfrm>
            <a:off x="4528543" y="5571565"/>
            <a:ext cx="393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To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discussed</a:t>
            </a:r>
            <a:endParaRPr lang="fr-FR" sz="32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061012-5079-7E12-764A-B26E54E5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A6F4BF1A-A728-8CDF-737D-C191FC1B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</p:spTree>
    <p:extLst>
      <p:ext uri="{BB962C8B-B14F-4D97-AF65-F5344CB8AC3E}">
        <p14:creationId xmlns:p14="http://schemas.microsoft.com/office/powerpoint/2010/main" val="210544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430BA-CA62-880E-E1E8-72D1ADAF1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DC2B3-4FED-F0A8-6E34-B600084B3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411565" cy="483591"/>
          </a:xfrm>
        </p:spPr>
        <p:txBody>
          <a:bodyPr>
            <a:normAutofit/>
          </a:bodyPr>
          <a:lstStyle/>
          <a:p>
            <a:r>
              <a:rPr lang="fr-FR" dirty="0"/>
              <a:t>Our </a:t>
            </a:r>
            <a:r>
              <a:rPr lang="fr-FR" dirty="0" err="1"/>
              <a:t>sandbox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824E2D-97B7-A8D3-273B-0B2B6C79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97853-11CA-B91B-1BBE-0039416F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E49306-451F-14CF-12A9-0F9A6DA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7" name="Espace réservé du contenu 2">
            <a:extLst>
              <a:ext uri="{FF2B5EF4-FFF2-40B4-BE49-F238E27FC236}">
                <a16:creationId xmlns:a16="http://schemas.microsoft.com/office/drawing/2014/main" id="{A965D6B8-FF34-1F0C-A377-DFCE31959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38" y="1342906"/>
            <a:ext cx="2434070" cy="335976"/>
          </a:xfrm>
        </p:spPr>
        <p:txBody>
          <a:bodyPr>
            <a:normAutofit/>
          </a:bodyPr>
          <a:lstStyle/>
          <a:p>
            <a:r>
              <a:rPr lang="fr-FR" dirty="0"/>
              <a:t>A </a:t>
            </a:r>
            <a:r>
              <a:rPr lang="fr-FR" dirty="0" err="1"/>
              <a:t>quite</a:t>
            </a:r>
            <a:r>
              <a:rPr lang="fr-FR" dirty="0"/>
              <a:t> large one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046BA3-5F68-AAB0-AFF0-7B80979F0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31" y="1816195"/>
            <a:ext cx="2994014" cy="3684940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955344A-BBB1-3C8B-BA92-05D56B0AA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40425"/>
              </p:ext>
            </p:extLst>
          </p:nvPr>
        </p:nvGraphicFramePr>
        <p:xfrm>
          <a:off x="3772360" y="2737915"/>
          <a:ext cx="1524000" cy="184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905679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1995877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Atoms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% in wight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29201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O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46.6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55467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Si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27.7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615240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8.1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74373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Fe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5.0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764475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Ca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3.6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03014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Na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2.8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50913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K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2.6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099857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Mg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2.1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633284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Other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1.5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3376360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CD6F12F9-8B98-AEDD-905B-DD3C4CD2A2B4}"/>
              </a:ext>
            </a:extLst>
          </p:cNvPr>
          <p:cNvSpPr txBox="1"/>
          <p:nvPr/>
        </p:nvSpPr>
        <p:spPr>
          <a:xfrm>
            <a:off x="3087212" y="1972348"/>
            <a:ext cx="2438139" cy="66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Composition of the earth's crust</a:t>
            </a:r>
            <a:endParaRPr lang="fr-FR" dirty="0"/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B92814A0-8699-AA53-E84D-33AFEBAA08E6}"/>
              </a:ext>
            </a:extLst>
          </p:cNvPr>
          <p:cNvSpPr/>
          <p:nvPr/>
        </p:nvSpPr>
        <p:spPr>
          <a:xfrm>
            <a:off x="3482800" y="2649117"/>
            <a:ext cx="257175" cy="20190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F95CB42-7A58-FDF2-5E84-5CCA25CFE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08" t="17180" b="16123"/>
          <a:stretch/>
        </p:blipFill>
        <p:spPr>
          <a:xfrm>
            <a:off x="6255097" y="846303"/>
            <a:ext cx="2136162" cy="2580120"/>
          </a:xfrm>
          <a:prstGeom prst="rect">
            <a:avLst/>
          </a:prstGeom>
        </p:spPr>
      </p:pic>
      <p:graphicFrame>
        <p:nvGraphicFramePr>
          <p:cNvPr id="14" name="Tableau 52">
            <a:extLst>
              <a:ext uri="{FF2B5EF4-FFF2-40B4-BE49-F238E27FC236}">
                <a16:creationId xmlns:a16="http://schemas.microsoft.com/office/drawing/2014/main" id="{4EB2C2AD-7292-5A17-AE18-797A4E549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14501"/>
              </p:ext>
            </p:extLst>
          </p:nvPr>
        </p:nvGraphicFramePr>
        <p:xfrm>
          <a:off x="8853714" y="1036318"/>
          <a:ext cx="2187682" cy="2280920"/>
        </p:xfrm>
        <a:graphic>
          <a:graphicData uri="http://schemas.openxmlformats.org/drawingml/2006/table">
            <a:tbl>
              <a:tblPr firstRow="1" bandRow="1"/>
              <a:tblGrid>
                <a:gridCol w="685272">
                  <a:extLst>
                    <a:ext uri="{9D8B030D-6E8A-4147-A177-3AD203B41FA5}">
                      <a16:colId xmlns:a16="http://schemas.microsoft.com/office/drawing/2014/main" val="1374390135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3097240190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187491607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66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32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598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464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331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195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060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2926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dirty="0" err="1"/>
                        <a:t>Element</a:t>
                      </a:r>
                      <a:endParaRPr lang="fr-FR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66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32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598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464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331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195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060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2926" algn="l" defTabSz="685732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100" dirty="0" err="1"/>
                        <a:t>Cell</a:t>
                      </a:r>
                      <a:r>
                        <a:rPr lang="fr-FR" sz="1100" dirty="0"/>
                        <a:t> Nucleus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/>
                          </a:solidFill>
                        </a:rPr>
                        <a:t>Cytoplasm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22251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6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32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598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464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331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195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06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292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6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32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598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464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331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195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06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292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0.1064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0.5960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11923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6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32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598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464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331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195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06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292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6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32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598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464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331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195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06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292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0.7450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0.2424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0929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6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32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598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464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331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195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06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292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6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32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598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464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331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195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06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292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0.0904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0.1111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4836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6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32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598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464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331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195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06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292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6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32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598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464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331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195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06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292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0.0321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0.0404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466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6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32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598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464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331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195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06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292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6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32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598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464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331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195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060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2926" algn="l" defTabSz="685732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0.0261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0.0101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92267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A9523BEC-8D7C-45C3-B9FA-A938948D8637}"/>
              </a:ext>
            </a:extLst>
          </p:cNvPr>
          <p:cNvSpPr txBox="1"/>
          <p:nvPr/>
        </p:nvSpPr>
        <p:spPr>
          <a:xfrm>
            <a:off x="8746902" y="234883"/>
            <a:ext cx="239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dirty="0" err="1">
                <a:solidFill>
                  <a:prstClr val="black"/>
                </a:solidFill>
                <a:latin typeface="Calibri" panose="020F0502020204030204"/>
              </a:rPr>
              <a:t>Average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200" b="1" dirty="0" err="1">
                <a:solidFill>
                  <a:prstClr val="black"/>
                </a:solidFill>
                <a:latin typeface="Calibri" panose="020F0502020204030204"/>
              </a:rPr>
              <a:t>chemical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200" b="1" dirty="0" err="1">
                <a:solidFill>
                  <a:prstClr val="black"/>
                </a:solidFill>
                <a:latin typeface="Calibri" panose="020F0502020204030204"/>
              </a:rPr>
              <a:t>cell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 composition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dirty="0" err="1">
                <a:solidFill>
                  <a:prstClr val="black"/>
                </a:solidFill>
                <a:latin typeface="Calibri" panose="020F0502020204030204"/>
              </a:rPr>
              <a:t>from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 JP. </a:t>
            </a:r>
            <a:r>
              <a:rPr lang="fr-FR" sz="1200" b="1" dirty="0" err="1">
                <a:solidFill>
                  <a:prstClr val="black"/>
                </a:solidFill>
                <a:latin typeface="Calibri" panose="020F0502020204030204"/>
              </a:rPr>
              <a:t>Alard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 et al. 2022 as </a:t>
            </a:r>
            <a:r>
              <a:rPr lang="fr-FR" sz="1200" b="1" dirty="0" err="1">
                <a:solidFill>
                  <a:prstClr val="black"/>
                </a:solidFill>
                <a:latin typeface="Calibri" panose="020F0502020204030204"/>
              </a:rPr>
              <a:t>deduced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200" b="1" dirty="0" err="1">
                <a:solidFill>
                  <a:prstClr val="black"/>
                </a:solidFill>
                <a:latin typeface="Calibri" panose="020F0502020204030204"/>
              </a:rPr>
              <a:t>from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  ICRU 44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FB9CD27-04C3-C5D4-5A67-F40003E8D4A4}"/>
              </a:ext>
            </a:extLst>
          </p:cNvPr>
          <p:cNvSpPr/>
          <p:nvPr/>
        </p:nvSpPr>
        <p:spPr>
          <a:xfrm>
            <a:off x="9581053" y="1767061"/>
            <a:ext cx="591572" cy="404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7C1CBAD-FB4B-8BF7-34FA-7547F03429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78" t="20310" r="13941" b="19470"/>
          <a:stretch/>
        </p:blipFill>
        <p:spPr>
          <a:xfrm>
            <a:off x="8456868" y="3585249"/>
            <a:ext cx="3099062" cy="185457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046A11F-C63E-0840-F38A-8175844E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823" y="5635242"/>
            <a:ext cx="1933215" cy="62911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8F48598-3D89-2206-DEB5-A89F9001869E}"/>
              </a:ext>
            </a:extLst>
          </p:cNvPr>
          <p:cNvSpPr/>
          <p:nvPr/>
        </p:nvSpPr>
        <p:spPr>
          <a:xfrm>
            <a:off x="9688883" y="3594276"/>
            <a:ext cx="629113" cy="628931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1DF972-A569-90E5-792A-8D35F698B06E}"/>
              </a:ext>
            </a:extLst>
          </p:cNvPr>
          <p:cNvSpPr/>
          <p:nvPr/>
        </p:nvSpPr>
        <p:spPr>
          <a:xfrm>
            <a:off x="9085981" y="4206351"/>
            <a:ext cx="629113" cy="618975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C94CA2-FFD3-13A2-5DED-C0780F02C0E1}"/>
              </a:ext>
            </a:extLst>
          </p:cNvPr>
          <p:cNvSpPr/>
          <p:nvPr/>
        </p:nvSpPr>
        <p:spPr>
          <a:xfrm>
            <a:off x="8456868" y="4825326"/>
            <a:ext cx="629113" cy="563841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EA341F-8890-D500-1FF3-7294607A90B8}"/>
              </a:ext>
            </a:extLst>
          </p:cNvPr>
          <p:cNvSpPr/>
          <p:nvPr/>
        </p:nvSpPr>
        <p:spPr>
          <a:xfrm>
            <a:off x="8456868" y="5635242"/>
            <a:ext cx="629113" cy="629114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contenu 4">
            <a:extLst>
              <a:ext uri="{FF2B5EF4-FFF2-40B4-BE49-F238E27FC236}">
                <a16:creationId xmlns:a16="http://schemas.microsoft.com/office/drawing/2014/main" id="{00DAF37A-0A6A-8C26-1640-17E9CB0254CD}"/>
              </a:ext>
            </a:extLst>
          </p:cNvPr>
          <p:cNvSpPr txBox="1">
            <a:spLocks/>
          </p:cNvSpPr>
          <p:nvPr/>
        </p:nvSpPr>
        <p:spPr bwMode="auto">
          <a:xfrm>
            <a:off x="588863" y="5702870"/>
            <a:ext cx="7471772" cy="56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32148" indent="-132148" algn="l" rtl="0" eaLnBrk="1" fontAlgn="base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▌"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err="1"/>
              <a:t>Only</a:t>
            </a:r>
            <a:r>
              <a:rPr lang="fr-FR" kern="0" dirty="0"/>
              <a:t> </a:t>
            </a:r>
            <a:r>
              <a:rPr lang="fr-FR" kern="0" dirty="0">
                <a:solidFill>
                  <a:srgbClr val="FF0000"/>
                </a:solidFill>
              </a:rPr>
              <a:t>5 </a:t>
            </a:r>
            <a:r>
              <a:rPr lang="fr-FR" kern="0" dirty="0" err="1">
                <a:solidFill>
                  <a:srgbClr val="FF0000"/>
                </a:solidFill>
              </a:rPr>
              <a:t>chemical</a:t>
            </a:r>
            <a:r>
              <a:rPr lang="fr-FR" kern="0" dirty="0">
                <a:solidFill>
                  <a:srgbClr val="FF0000"/>
                </a:solidFill>
              </a:rPr>
              <a:t> </a:t>
            </a:r>
            <a:r>
              <a:rPr lang="fr-FR" kern="0" dirty="0" err="1">
                <a:solidFill>
                  <a:srgbClr val="FF0000"/>
                </a:solidFill>
              </a:rPr>
              <a:t>elements</a:t>
            </a:r>
            <a:r>
              <a:rPr lang="fr-FR" kern="0" dirty="0">
                <a:solidFill>
                  <a:srgbClr val="FF0000"/>
                </a:solidFill>
              </a:rPr>
              <a:t> </a:t>
            </a:r>
            <a:r>
              <a:rPr lang="fr-FR" kern="0" dirty="0"/>
              <a:t>and </a:t>
            </a:r>
            <a:r>
              <a:rPr lang="fr-FR" kern="0" dirty="0" err="1"/>
              <a:t>so</a:t>
            </a:r>
            <a:r>
              <a:rPr lang="fr-FR" kern="0" dirty="0"/>
              <a:t> 5 isotopes </a:t>
            </a:r>
            <a:r>
              <a:rPr lang="en-GB" kern="0" dirty="0"/>
              <a:t>(</a:t>
            </a:r>
            <a:r>
              <a:rPr lang="en-GB" kern="0" baseline="30000" dirty="0"/>
              <a:t>1</a:t>
            </a:r>
            <a:r>
              <a:rPr lang="en-GB" kern="0" dirty="0"/>
              <a:t>H, </a:t>
            </a:r>
            <a:r>
              <a:rPr lang="en-GB" kern="0" baseline="30000" dirty="0"/>
              <a:t>12</a:t>
            </a:r>
            <a:r>
              <a:rPr lang="en-GB" kern="0" dirty="0"/>
              <a:t>C, </a:t>
            </a:r>
            <a:r>
              <a:rPr lang="en-GB" kern="0" baseline="30000" dirty="0"/>
              <a:t>14</a:t>
            </a:r>
            <a:r>
              <a:rPr lang="en-GB" kern="0" dirty="0"/>
              <a:t>N, </a:t>
            </a:r>
            <a:r>
              <a:rPr lang="en-GB" kern="0" baseline="30000" dirty="0"/>
              <a:t>16</a:t>
            </a:r>
            <a:r>
              <a:rPr lang="en-GB" kern="0" dirty="0"/>
              <a:t>O and </a:t>
            </a:r>
            <a:r>
              <a:rPr lang="en-GB" kern="0" baseline="30000" dirty="0"/>
              <a:t>31</a:t>
            </a:r>
            <a:r>
              <a:rPr lang="en-GB" kern="0" dirty="0"/>
              <a:t>P)</a:t>
            </a:r>
            <a:r>
              <a:rPr lang="fr-FR" kern="0" dirty="0"/>
              <a:t> </a:t>
            </a:r>
            <a:r>
              <a:rPr lang="fr-FR" kern="0" dirty="0" err="1">
                <a:solidFill>
                  <a:srgbClr val="FF0000"/>
                </a:solidFill>
              </a:rPr>
              <a:t>represent</a:t>
            </a:r>
            <a:r>
              <a:rPr lang="fr-FR" kern="0" dirty="0">
                <a:solidFill>
                  <a:srgbClr val="FF0000"/>
                </a:solidFill>
              </a:rPr>
              <a:t> 99.5% of the radiation protection issues </a:t>
            </a:r>
            <a:r>
              <a:rPr lang="fr-FR" kern="0" dirty="0"/>
              <a:t>for the </a:t>
            </a:r>
            <a:r>
              <a:rPr lang="fr-FR" kern="0" dirty="0" err="1"/>
              <a:t>human</a:t>
            </a:r>
            <a:r>
              <a:rPr lang="fr-FR" kern="0" dirty="0"/>
              <a:t> body (plus few </a:t>
            </a:r>
            <a:r>
              <a:rPr lang="fr-FR" kern="0" dirty="0" err="1"/>
              <a:t>others</a:t>
            </a:r>
            <a:r>
              <a:rPr lang="fr-FR" kern="0" dirty="0"/>
              <a:t> for environnent as Si)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8B5118C0-8185-1A14-5668-A67FB9D53597}"/>
              </a:ext>
            </a:extLst>
          </p:cNvPr>
          <p:cNvSpPr txBox="1">
            <a:spLocks/>
          </p:cNvSpPr>
          <p:nvPr/>
        </p:nvSpPr>
        <p:spPr>
          <a:xfrm>
            <a:off x="6316368" y="471569"/>
            <a:ext cx="3099062" cy="306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900" indent="-88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 2" panose="05020102010507070707" pitchFamily="18" charset="2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873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what</a:t>
            </a:r>
            <a:r>
              <a:rPr lang="fr-FR" dirty="0"/>
              <a:t> about us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9C8AA9-3799-DBAB-7E66-C73087AAF7BE}"/>
              </a:ext>
            </a:extLst>
          </p:cNvPr>
          <p:cNvSpPr/>
          <p:nvPr/>
        </p:nvSpPr>
        <p:spPr>
          <a:xfrm>
            <a:off x="3772360" y="2907587"/>
            <a:ext cx="1524000" cy="409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7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7E69E-0701-7B1A-6873-7B69F1F1A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1BBDA-3325-D394-16EA-CD6A53B6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411565" cy="483591"/>
          </a:xfrm>
        </p:spPr>
        <p:txBody>
          <a:bodyPr>
            <a:normAutofit/>
          </a:bodyPr>
          <a:lstStyle/>
          <a:p>
            <a:r>
              <a:rPr lang="fr-FR" dirty="0" err="1"/>
              <a:t>Nucleon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20 MeV to 200 MeV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4082C7-3815-9AD6-6507-C355605B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1BED35-D37E-D03D-CB88-96FBE29A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ED9C050-B83E-1646-9699-3A75504A86B9}"/>
              </a:ext>
            </a:extLst>
          </p:cNvPr>
          <p:cNvSpPr txBox="1"/>
          <p:nvPr/>
        </p:nvSpPr>
        <p:spPr>
          <a:xfrm>
            <a:off x="711375" y="1002873"/>
            <a:ext cx="6534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132148" indent="-132148" fontAlgn="base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▌"/>
              <a:defRPr sz="1400" b="0" i="0" kern="0">
                <a:latin typeface="Calibri" panose="020F0502020204030204" pitchFamily="34" charset="0"/>
              </a:defRPr>
            </a:lvl1pPr>
            <a:lvl2pPr marL="269057" indent="-1333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latin typeface="Calibri" panose="020F0502020204030204" pitchFamily="34" charset="0"/>
              </a:defRPr>
            </a:lvl2pPr>
            <a:lvl3pPr marL="404773" indent="-135719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latin typeface="Calibri" panose="020F0502020204030204" pitchFamily="34" charset="0"/>
              </a:defRPr>
            </a:lvl3pPr>
            <a:lvl4pPr marL="538109" indent="-1333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latin typeface="Calibri" panose="020F0502020204030204" pitchFamily="34" charset="0"/>
              </a:defRPr>
            </a:lvl4pPr>
            <a:lvl5pPr marL="673827" indent="-135719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latin typeface="Calibri" panose="020F0502020204030204" pitchFamily="34" charset="0"/>
              </a:defRPr>
            </a:lvl5pPr>
            <a:lvl6pPr marL="1753617" indent="-171434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/>
            </a:lvl6pPr>
            <a:lvl7pPr marL="2096482" indent="-171434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/>
            </a:lvl7pPr>
            <a:lvl8pPr marL="2439347" indent="-171434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/>
            </a:lvl8pPr>
            <a:lvl9pPr marL="2782214" indent="-171434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/>
            </a:lvl9pPr>
          </a:lstStyle>
          <a:p>
            <a:r>
              <a:rPr lang="fr-FR" dirty="0"/>
              <a:t>The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spectrum</a:t>
            </a:r>
            <a:r>
              <a:rPr lang="fr-FR" dirty="0"/>
              <a:t> of </a:t>
            </a:r>
            <a:r>
              <a:rPr lang="fr-FR" dirty="0" err="1"/>
              <a:t>nucleons</a:t>
            </a:r>
            <a:r>
              <a:rPr lang="fr-FR" dirty="0"/>
              <a:t> for radiation protection or </a:t>
            </a:r>
            <a:r>
              <a:rPr lang="fr-FR" dirty="0" err="1"/>
              <a:t>medical</a:t>
            </a:r>
            <a:r>
              <a:rPr lang="fr-FR" dirty="0"/>
              <a:t> issues can </a:t>
            </a:r>
            <a:r>
              <a:rPr lang="fr-FR" dirty="0" err="1"/>
              <a:t>reach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energies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in </a:t>
            </a:r>
            <a:r>
              <a:rPr lang="fr-FR" dirty="0" err="1"/>
              <a:t>usual</a:t>
            </a:r>
            <a:r>
              <a:rPr lang="fr-FR" dirty="0"/>
              <a:t> fusion/fission applications (thermal to 20 MeV).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C2DC0EA-0B92-3656-1426-89B8C569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18" y="2446675"/>
            <a:ext cx="3723184" cy="256729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F00DBB7-E84A-5DC2-F613-86E2780FF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090" y="2446675"/>
            <a:ext cx="3277110" cy="270385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4B191EFA-3116-3034-3EA0-1700138E2B1A}"/>
              </a:ext>
            </a:extLst>
          </p:cNvPr>
          <p:cNvSpPr txBox="1"/>
          <p:nvPr/>
        </p:nvSpPr>
        <p:spPr>
          <a:xfrm>
            <a:off x="692559" y="5608858"/>
            <a:ext cx="703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Energy decade between 20 MeV and 200 MeV is important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568012-898A-F308-7B38-189769EEC7A0}"/>
              </a:ext>
            </a:extLst>
          </p:cNvPr>
          <p:cNvSpPr/>
          <p:nvPr/>
        </p:nvSpPr>
        <p:spPr>
          <a:xfrm>
            <a:off x="3195360" y="2446675"/>
            <a:ext cx="293275" cy="212031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1E7829F-09B3-6804-84FD-5F7108263ED2}"/>
              </a:ext>
            </a:extLst>
          </p:cNvPr>
          <p:cNvSpPr txBox="1"/>
          <p:nvPr/>
        </p:nvSpPr>
        <p:spPr>
          <a:xfrm>
            <a:off x="943973" y="1960369"/>
            <a:ext cx="32670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Neutrons </a:t>
            </a:r>
            <a:r>
              <a:rPr lang="fr-FR" sz="1200" b="1" dirty="0" err="1"/>
              <a:t>energy</a:t>
            </a:r>
            <a:r>
              <a:rPr lang="fr-FR" sz="1200" b="1" dirty="0"/>
              <a:t> </a:t>
            </a:r>
            <a:r>
              <a:rPr lang="fr-FR" sz="1200" b="1" dirty="0" err="1"/>
              <a:t>spectrum</a:t>
            </a:r>
            <a:r>
              <a:rPr lang="fr-FR" sz="1200" b="1" dirty="0"/>
              <a:t> in </a:t>
            </a:r>
            <a:r>
              <a:rPr lang="fr-FR" sz="1200" b="1" dirty="0" err="1"/>
              <a:t>atmosphere</a:t>
            </a:r>
            <a:endParaRPr lang="fr-FR" sz="1200" b="1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22F3C70-712B-3717-9B38-41289D481891}"/>
              </a:ext>
            </a:extLst>
          </p:cNvPr>
          <p:cNvSpPr txBox="1"/>
          <p:nvPr/>
        </p:nvSpPr>
        <p:spPr>
          <a:xfrm>
            <a:off x="5010923" y="2145500"/>
            <a:ext cx="29474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Proton dose profile in proton therapy</a:t>
            </a:r>
            <a:endParaRPr lang="fr-FR" sz="1200" b="1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7189EDDD-2FA6-431A-5B3C-C9B2D32C9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923" y="2744264"/>
            <a:ext cx="3036431" cy="270385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7F99EC36-280B-D326-8811-4AF25DE202CD}"/>
              </a:ext>
            </a:extLst>
          </p:cNvPr>
          <p:cNvSpPr txBox="1"/>
          <p:nvPr/>
        </p:nvSpPr>
        <p:spPr>
          <a:xfrm>
            <a:off x="8719416" y="2308175"/>
            <a:ext cx="29474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And around some dedicate machine !</a:t>
            </a:r>
            <a:endParaRPr lang="fr-FR" sz="1200" b="1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AFBC3FF-8AE8-E03D-19DA-2577848F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</p:spTree>
    <p:extLst>
      <p:ext uri="{BB962C8B-B14F-4D97-AF65-F5344CB8AC3E}">
        <p14:creationId xmlns:p14="http://schemas.microsoft.com/office/powerpoint/2010/main" val="36581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331AA-B1A9-05D8-017A-E168063A8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5">
            <a:extLst>
              <a:ext uri="{FF2B5EF4-FFF2-40B4-BE49-F238E27FC236}">
                <a16:creationId xmlns:a16="http://schemas.microsoft.com/office/drawing/2014/main" id="{112E37ED-B317-E4BC-7F32-18B06594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72" y="1889182"/>
            <a:ext cx="7753791" cy="42882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70D3E7D-327A-81D8-B087-8EDC1553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411565" cy="483591"/>
          </a:xfrm>
        </p:spPr>
        <p:txBody>
          <a:bodyPr/>
          <a:lstStyle/>
          <a:p>
            <a:r>
              <a:rPr lang="fr-FR" dirty="0"/>
              <a:t>Eurados observation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7D76FB-7886-0072-8A81-D4D021C6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7" name="Espace réservé du contenu 2">
            <a:extLst>
              <a:ext uri="{FF2B5EF4-FFF2-40B4-BE49-F238E27FC236}">
                <a16:creationId xmlns:a16="http://schemas.microsoft.com/office/drawing/2014/main" id="{83C22D57-7F09-ECD8-F27A-3319A30C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89" y="781061"/>
            <a:ext cx="5519986" cy="849072"/>
          </a:xfrm>
        </p:spPr>
        <p:txBody>
          <a:bodyPr>
            <a:normAutofit/>
          </a:bodyPr>
          <a:lstStyle/>
          <a:p>
            <a:r>
              <a:rPr lang="fr-FR" dirty="0"/>
              <a:t>Reference </a:t>
            </a:r>
            <a:r>
              <a:rPr lang="fr-FR" dirty="0" err="1"/>
              <a:t>work</a:t>
            </a:r>
            <a:endParaRPr lang="fr-FR" dirty="0"/>
          </a:p>
          <a:p>
            <a:pPr lvl="1"/>
            <a:r>
              <a:rPr lang="en-US" dirty="0"/>
              <a:t>There is no agreement on the high-energy models and there is no certainty that any of them are correct.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698467-22BC-44A9-F12D-8904ECD474AF}"/>
              </a:ext>
            </a:extLst>
          </p:cNvPr>
          <p:cNvSpPr/>
          <p:nvPr/>
        </p:nvSpPr>
        <p:spPr>
          <a:xfrm>
            <a:off x="5712944" y="2930255"/>
            <a:ext cx="884583" cy="1023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D41D092-1AF8-3FBE-F262-53BEF540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1D4AD05-EFA5-E89E-DE20-A79FF149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</p:spTree>
    <p:extLst>
      <p:ext uri="{BB962C8B-B14F-4D97-AF65-F5344CB8AC3E}">
        <p14:creationId xmlns:p14="http://schemas.microsoft.com/office/powerpoint/2010/main" val="33825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56C24-7C72-83CF-5820-BB61BF0B4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3FDC7-5B34-467D-4A02-4A3EDBB2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411565" cy="483591"/>
          </a:xfrm>
        </p:spPr>
        <p:txBody>
          <a:bodyPr/>
          <a:lstStyle/>
          <a:p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situation 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45C44-5774-42F4-076A-5D067F17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268D4336-8D84-4FA8-0ECB-CD46E60B90A1}"/>
              </a:ext>
            </a:extLst>
          </p:cNvPr>
          <p:cNvSpPr txBox="1">
            <a:spLocks/>
          </p:cNvSpPr>
          <p:nvPr/>
        </p:nvSpPr>
        <p:spPr bwMode="auto">
          <a:xfrm>
            <a:off x="492734" y="882151"/>
            <a:ext cx="2789358" cy="4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32148" indent="-132148" algn="l" rtl="0" eaLnBrk="1" fontAlgn="base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▌"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kern="0" dirty="0"/>
              <a:t>The </a:t>
            </a:r>
            <a:r>
              <a:rPr lang="fr-FR" sz="1800" kern="0" dirty="0" err="1"/>
              <a:t>nuclears</a:t>
            </a:r>
            <a:r>
              <a:rPr lang="fr-FR" sz="1800" kern="0" dirty="0"/>
              <a:t> </a:t>
            </a:r>
            <a:r>
              <a:rPr lang="fr-FR" sz="1800" kern="0" dirty="0" err="1"/>
              <a:t>models</a:t>
            </a:r>
            <a:endParaRPr lang="fr-FR" sz="1800" kern="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77ACC7B-9C3D-2EE6-B525-EF3477072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406" y="1078094"/>
            <a:ext cx="3015910" cy="21111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CB14BD9-FB50-7689-2987-C45EC1350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315" y="809008"/>
            <a:ext cx="3285808" cy="26732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8AC0E37-FAB8-7F81-7CB4-4ABBB43D9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255" y="3471773"/>
            <a:ext cx="2743200" cy="234324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A196F10-6A2E-8C2B-2199-A2BF44550F95}"/>
              </a:ext>
            </a:extLst>
          </p:cNvPr>
          <p:cNvSpPr txBox="1"/>
          <p:nvPr/>
        </p:nvSpPr>
        <p:spPr>
          <a:xfrm>
            <a:off x="1224288" y="2188374"/>
            <a:ext cx="204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 err="1">
                <a:latin typeface="+mn-lt"/>
              </a:rPr>
              <a:t>What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is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needed</a:t>
            </a:r>
            <a:r>
              <a:rPr lang="fr-FR" dirty="0">
                <a:latin typeface="+mn-lt"/>
              </a:rPr>
              <a:t> ...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E1C2812-E892-5D04-CEED-ACCB03FE0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407" y="3543035"/>
            <a:ext cx="2701844" cy="220072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AD8A79B-4D39-4757-5BA1-B1FCBDDF43E5}"/>
              </a:ext>
            </a:extLst>
          </p:cNvPr>
          <p:cNvSpPr txBox="1"/>
          <p:nvPr/>
        </p:nvSpPr>
        <p:spPr>
          <a:xfrm>
            <a:off x="7425830" y="44964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 err="1">
                <a:latin typeface="+mn-lt"/>
              </a:rPr>
              <a:t>What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exists</a:t>
            </a:r>
            <a:endParaRPr lang="fr-FR" dirty="0">
              <a:latin typeface="+mn-lt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FBD503C-C3A1-0986-7D8B-FB3B7CF9D445}"/>
              </a:ext>
            </a:extLst>
          </p:cNvPr>
          <p:cNvSpPr/>
          <p:nvPr/>
        </p:nvSpPr>
        <p:spPr>
          <a:xfrm>
            <a:off x="5032413" y="1248223"/>
            <a:ext cx="560312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C5636D7-262D-12D1-B28D-F2C5A67DAB88}"/>
              </a:ext>
            </a:extLst>
          </p:cNvPr>
          <p:cNvSpPr/>
          <p:nvPr/>
        </p:nvSpPr>
        <p:spPr>
          <a:xfrm>
            <a:off x="8888988" y="1353920"/>
            <a:ext cx="680313" cy="6237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3759EDD-1DF8-C6BF-2FC7-5FCD2B8C4107}"/>
              </a:ext>
            </a:extLst>
          </p:cNvPr>
          <p:cNvSpPr/>
          <p:nvPr/>
        </p:nvSpPr>
        <p:spPr>
          <a:xfrm>
            <a:off x="5166785" y="4571866"/>
            <a:ext cx="787447" cy="292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D3A3F57-6D5F-8831-F9CE-9BF68B6F6282}"/>
              </a:ext>
            </a:extLst>
          </p:cNvPr>
          <p:cNvSpPr/>
          <p:nvPr/>
        </p:nvSpPr>
        <p:spPr>
          <a:xfrm>
            <a:off x="8213994" y="4466354"/>
            <a:ext cx="412683" cy="328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13AAB2-BDB9-A2B7-5D99-008E54A88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71" y="2700697"/>
            <a:ext cx="4187664" cy="249285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45D4034-ABA7-5E14-D1E8-3AB7D9A94FA0}"/>
              </a:ext>
            </a:extLst>
          </p:cNvPr>
          <p:cNvSpPr txBox="1"/>
          <p:nvPr/>
        </p:nvSpPr>
        <p:spPr>
          <a:xfrm>
            <a:off x="299789" y="5984159"/>
            <a:ext cx="1159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The models were not done for radioprotection (or IT or aeronautics) application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9DB1BBEF-B664-3141-5A83-DEFF090C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DCC1076-1DD3-368F-0A87-53506B48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</p:spTree>
    <p:extLst>
      <p:ext uri="{BB962C8B-B14F-4D97-AF65-F5344CB8AC3E}">
        <p14:creationId xmlns:p14="http://schemas.microsoft.com/office/powerpoint/2010/main" val="34840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7B2E2-31D1-6DF4-84D5-569BB94DE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DADB4B71-B775-57B2-CFF4-831AD9603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372" y="307931"/>
            <a:ext cx="603329" cy="7146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FB06097-14B3-A614-3AB6-544DBCA4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411565" cy="483591"/>
          </a:xfrm>
        </p:spPr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situation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3DDD2-FD4F-B403-11C7-547E3128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DFB57E4-BC7C-A546-CCEF-F30D4486833B}"/>
              </a:ext>
            </a:extLst>
          </p:cNvPr>
          <p:cNvSpPr txBox="1"/>
          <p:nvPr/>
        </p:nvSpPr>
        <p:spPr>
          <a:xfrm>
            <a:off x="2591351" y="348944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(...)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63A58231-E8DE-C677-0C30-99B308649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71" y="632218"/>
            <a:ext cx="4379035" cy="282360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769EDC1-A15D-25EE-D7C6-C93FA87BA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22" y="3918394"/>
            <a:ext cx="4379035" cy="135813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040B6E8-3E87-769E-CF5A-717177E2D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712" y="433618"/>
            <a:ext cx="1354370" cy="95161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3C3807F-020C-A59B-3528-5B6E8AD0D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228" y="4848467"/>
            <a:ext cx="1751655" cy="131374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5135E3A-70CD-B2AF-B9B2-ED821CE97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239" y="2447958"/>
            <a:ext cx="2185132" cy="154100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F6040953-2D6B-8CD2-DF07-EDDDF20C03BF}"/>
              </a:ext>
            </a:extLst>
          </p:cNvPr>
          <p:cNvSpPr txBox="1"/>
          <p:nvPr/>
        </p:nvSpPr>
        <p:spPr>
          <a:xfrm>
            <a:off x="5935570" y="2709568"/>
            <a:ext cx="6086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200" dirty="0">
                <a:latin typeface="+mn-lt"/>
              </a:rPr>
              <a:t>Proton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370D5CF-9F4B-97FD-7652-7A929D465904}"/>
              </a:ext>
            </a:extLst>
          </p:cNvPr>
          <p:cNvSpPr txBox="1"/>
          <p:nvPr/>
        </p:nvSpPr>
        <p:spPr>
          <a:xfrm>
            <a:off x="5881866" y="3079961"/>
            <a:ext cx="7047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200" dirty="0">
                <a:latin typeface="+mn-lt"/>
              </a:rPr>
              <a:t>Neutron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CB44468-A2CB-C2D3-775D-966FD983845B}"/>
              </a:ext>
            </a:extLst>
          </p:cNvPr>
          <p:cNvSpPr txBox="1"/>
          <p:nvPr/>
        </p:nvSpPr>
        <p:spPr>
          <a:xfrm>
            <a:off x="7052051" y="2600424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100" b="1" baseline="30000" dirty="0">
                <a:solidFill>
                  <a:srgbClr val="FF0000"/>
                </a:solidFill>
                <a:latin typeface="+mn-lt"/>
              </a:rPr>
              <a:t>12</a:t>
            </a:r>
            <a:r>
              <a:rPr lang="fr-FR" sz="1100" b="1" dirty="0">
                <a:solidFill>
                  <a:srgbClr val="FF0000"/>
                </a:solidFill>
                <a:latin typeface="+mn-lt"/>
              </a:rPr>
              <a:t>C/</a:t>
            </a:r>
            <a:r>
              <a:rPr lang="fr-FR" sz="1100" b="1" baseline="30000" dirty="0">
                <a:solidFill>
                  <a:srgbClr val="FF0000"/>
                </a:solidFill>
                <a:latin typeface="+mn-lt"/>
              </a:rPr>
              <a:t>14</a:t>
            </a:r>
            <a:r>
              <a:rPr lang="fr-FR" sz="1100" b="1" dirty="0">
                <a:solidFill>
                  <a:srgbClr val="FF0000"/>
                </a:solidFill>
                <a:latin typeface="+mn-lt"/>
              </a:rPr>
              <a:t>N/</a:t>
            </a:r>
            <a:r>
              <a:rPr lang="fr-FR" sz="1100" b="1" baseline="30000" dirty="0">
                <a:solidFill>
                  <a:srgbClr val="FF0000"/>
                </a:solidFill>
                <a:latin typeface="+mn-lt"/>
              </a:rPr>
              <a:t>16</a:t>
            </a:r>
            <a:r>
              <a:rPr lang="fr-FR" sz="1100" b="1" dirty="0">
                <a:solidFill>
                  <a:srgbClr val="FF0000"/>
                </a:solidFill>
                <a:latin typeface="+mn-lt"/>
              </a:rPr>
              <a:t>O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D5451A3-6522-C454-2604-AFA8F1A25A4A}"/>
              </a:ext>
            </a:extLst>
          </p:cNvPr>
          <p:cNvSpPr/>
          <p:nvPr/>
        </p:nvSpPr>
        <p:spPr>
          <a:xfrm>
            <a:off x="5787555" y="2296021"/>
            <a:ext cx="3088982" cy="18321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B9D4131-2A55-286F-AD5F-CE9D33ECCE1F}"/>
              </a:ext>
            </a:extLst>
          </p:cNvPr>
          <p:cNvSpPr txBox="1"/>
          <p:nvPr/>
        </p:nvSpPr>
        <p:spPr>
          <a:xfrm>
            <a:off x="8350595" y="3920028"/>
            <a:ext cx="212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n-lt"/>
              </a:rPr>
              <a:t>Nuclear model community (theoretician and evaluator)</a:t>
            </a:r>
            <a:endParaRPr lang="fr-FR" sz="1200" b="1" dirty="0">
              <a:latin typeface="+mn-lt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E8735BB-05D5-AF22-F568-1D0163A8C793}"/>
              </a:ext>
            </a:extLst>
          </p:cNvPr>
          <p:cNvSpPr/>
          <p:nvPr/>
        </p:nvSpPr>
        <p:spPr>
          <a:xfrm>
            <a:off x="6189112" y="4790864"/>
            <a:ext cx="2251653" cy="136609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B2D7C6F-EAD0-304A-4865-3B784C8C4E8F}"/>
              </a:ext>
            </a:extLst>
          </p:cNvPr>
          <p:cNvSpPr txBox="1"/>
          <p:nvPr/>
        </p:nvSpPr>
        <p:spPr>
          <a:xfrm>
            <a:off x="8219883" y="5258493"/>
            <a:ext cx="155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latin typeface="+mn-lt"/>
              </a:defRPr>
            </a:lvl1pPr>
          </a:lstStyle>
          <a:p>
            <a:pPr algn="ctr"/>
            <a:r>
              <a:rPr lang="fr-FR" dirty="0" err="1"/>
              <a:t>Measurements</a:t>
            </a:r>
            <a:endParaRPr lang="fr-FR" dirty="0"/>
          </a:p>
          <a:p>
            <a:pPr algn="ctr"/>
            <a:r>
              <a:rPr lang="fr-FR" dirty="0" err="1"/>
              <a:t>community</a:t>
            </a:r>
            <a:endParaRPr lang="fr-FR" dirty="0"/>
          </a:p>
        </p:txBody>
      </p:sp>
      <p:sp>
        <p:nvSpPr>
          <p:cNvPr id="40" name="Flèche : courbe vers la droite 39">
            <a:extLst>
              <a:ext uri="{FF2B5EF4-FFF2-40B4-BE49-F238E27FC236}">
                <a16:creationId xmlns:a16="http://schemas.microsoft.com/office/drawing/2014/main" id="{38587DFC-976A-6673-C051-DF679BDCC0B3}"/>
              </a:ext>
            </a:extLst>
          </p:cNvPr>
          <p:cNvSpPr/>
          <p:nvPr/>
        </p:nvSpPr>
        <p:spPr>
          <a:xfrm flipH="1">
            <a:off x="7959447" y="3793667"/>
            <a:ext cx="411055" cy="1417394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F971246-FFB5-F162-E74A-6499CA847D89}"/>
              </a:ext>
            </a:extLst>
          </p:cNvPr>
          <p:cNvSpPr txBox="1"/>
          <p:nvPr/>
        </p:nvSpPr>
        <p:spPr>
          <a:xfrm>
            <a:off x="8720610" y="2626023"/>
            <a:ext cx="2293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The model needs validation points -&gt; request for measurements </a:t>
            </a:r>
            <a:r>
              <a:rPr lang="fr-FR" sz="1400" dirty="0">
                <a:latin typeface="+mn-lt"/>
              </a:rPr>
              <a:t>-&gt; JEFF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43BFD0A-D181-FF6B-EC53-87D6C94E152E}"/>
              </a:ext>
            </a:extLst>
          </p:cNvPr>
          <p:cNvSpPr txBox="1"/>
          <p:nvPr/>
        </p:nvSpPr>
        <p:spPr>
          <a:xfrm>
            <a:off x="8586113" y="964180"/>
            <a:ext cx="2951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embedded-roboto"/>
              </a:rPr>
              <a:t>-&gt; </a:t>
            </a:r>
            <a:r>
              <a:rPr lang="en-US" sz="1200" b="0" i="0" dirty="0">
                <a:effectLst/>
                <a:latin typeface="embedded-roboto"/>
              </a:rPr>
              <a:t>Radioprotection benchmark to test dedicated nuclear models ?!</a:t>
            </a:r>
          </a:p>
          <a:p>
            <a:r>
              <a:rPr lang="en-US" sz="1200" dirty="0">
                <a:latin typeface="embedded-roboto"/>
              </a:rPr>
              <a:t>Similarly to ICSBEP (International Criticality Safety Benchmark Evaluation Project).</a:t>
            </a:r>
          </a:p>
        </p:txBody>
      </p:sp>
      <p:sp>
        <p:nvSpPr>
          <p:cNvPr id="43" name="Flèche : courbe vers la droite 42">
            <a:extLst>
              <a:ext uri="{FF2B5EF4-FFF2-40B4-BE49-F238E27FC236}">
                <a16:creationId xmlns:a16="http://schemas.microsoft.com/office/drawing/2014/main" id="{5156B1AC-E3E3-C0AD-F3A3-CD30BB24ECD2}"/>
              </a:ext>
            </a:extLst>
          </p:cNvPr>
          <p:cNvSpPr/>
          <p:nvPr/>
        </p:nvSpPr>
        <p:spPr>
          <a:xfrm rot="10800000" flipH="1">
            <a:off x="5892177" y="3708756"/>
            <a:ext cx="576051" cy="1345873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3FF4CAB-44A3-CCAB-01E3-A79527CBD51D}"/>
              </a:ext>
            </a:extLst>
          </p:cNvPr>
          <p:cNvSpPr/>
          <p:nvPr/>
        </p:nvSpPr>
        <p:spPr>
          <a:xfrm>
            <a:off x="6356502" y="317777"/>
            <a:ext cx="1696691" cy="118329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 : courbe vers la droite 44">
            <a:extLst>
              <a:ext uri="{FF2B5EF4-FFF2-40B4-BE49-F238E27FC236}">
                <a16:creationId xmlns:a16="http://schemas.microsoft.com/office/drawing/2014/main" id="{02DB4909-895D-39C2-E5DA-ED5C741718D5}"/>
              </a:ext>
            </a:extLst>
          </p:cNvPr>
          <p:cNvSpPr/>
          <p:nvPr/>
        </p:nvSpPr>
        <p:spPr>
          <a:xfrm flipH="1">
            <a:off x="8004272" y="831164"/>
            <a:ext cx="431222" cy="1836116"/>
          </a:xfrm>
          <a:prstGeom prst="curvedRightArrow">
            <a:avLst>
              <a:gd name="adj1" fmla="val 25000"/>
              <a:gd name="adj2" fmla="val 50000"/>
              <a:gd name="adj3" fmla="val 451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Flèche : courbe vers la droite 45">
            <a:extLst>
              <a:ext uri="{FF2B5EF4-FFF2-40B4-BE49-F238E27FC236}">
                <a16:creationId xmlns:a16="http://schemas.microsoft.com/office/drawing/2014/main" id="{D309EBBB-26BE-0F6B-1D92-E5F970F832F4}"/>
              </a:ext>
            </a:extLst>
          </p:cNvPr>
          <p:cNvSpPr/>
          <p:nvPr/>
        </p:nvSpPr>
        <p:spPr>
          <a:xfrm rot="10800000" flipH="1">
            <a:off x="5949017" y="839452"/>
            <a:ext cx="480190" cy="1813764"/>
          </a:xfrm>
          <a:prstGeom prst="curvedRightArrow">
            <a:avLst>
              <a:gd name="adj1" fmla="val 25000"/>
              <a:gd name="adj2" fmla="val 50000"/>
              <a:gd name="adj3" fmla="val 4516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D8927BAE-FB91-1F36-76E9-94F0042873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5549" y="376036"/>
            <a:ext cx="2349810" cy="3454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852271-ADD2-97D5-92FD-6AB04424A74E}"/>
              </a:ext>
            </a:extLst>
          </p:cNvPr>
          <p:cNvSpPr/>
          <p:nvPr/>
        </p:nvSpPr>
        <p:spPr>
          <a:xfrm>
            <a:off x="5343944" y="2057896"/>
            <a:ext cx="6548019" cy="4309242"/>
          </a:xfrm>
          <a:prstGeom prst="rect">
            <a:avLst/>
          </a:prstGeom>
          <a:solidFill>
            <a:srgbClr val="FF9966">
              <a:alpha val="27843"/>
            </a:srgbClr>
          </a:solidFill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BE7B6D-9B7F-E46F-DD48-15D8E1BFE614}"/>
              </a:ext>
            </a:extLst>
          </p:cNvPr>
          <p:cNvSpPr/>
          <p:nvPr/>
        </p:nvSpPr>
        <p:spPr>
          <a:xfrm>
            <a:off x="5357394" y="251229"/>
            <a:ext cx="6534570" cy="1759235"/>
          </a:xfrm>
          <a:prstGeom prst="rect">
            <a:avLst/>
          </a:prstGeom>
          <a:solidFill>
            <a:srgbClr val="00B050">
              <a:alpha val="28000"/>
            </a:srgbClr>
          </a:solidFill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0771F4-D6AC-F992-82B9-ABE643F9FEC5}"/>
              </a:ext>
            </a:extLst>
          </p:cNvPr>
          <p:cNvSpPr txBox="1"/>
          <p:nvPr/>
        </p:nvSpPr>
        <p:spPr>
          <a:xfrm>
            <a:off x="446315" y="5258493"/>
            <a:ext cx="46767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Measurements</a:t>
            </a:r>
            <a:r>
              <a:rPr lang="fr-FR" sz="1400" dirty="0"/>
              <a:t> for </a:t>
            </a:r>
            <a:r>
              <a:rPr lang="fr-FR" sz="1400" baseline="30000" dirty="0"/>
              <a:t>12</a:t>
            </a:r>
            <a:r>
              <a:rPr lang="fr-FR" sz="1400" dirty="0"/>
              <a:t>C, </a:t>
            </a:r>
            <a:r>
              <a:rPr lang="fr-FR" sz="1400" baseline="30000" dirty="0"/>
              <a:t>14</a:t>
            </a:r>
            <a:r>
              <a:rPr lang="fr-FR" sz="1400" dirty="0"/>
              <a:t>N and </a:t>
            </a:r>
            <a:r>
              <a:rPr lang="fr-FR" sz="1400" baseline="30000" dirty="0"/>
              <a:t>16</a:t>
            </a:r>
            <a:r>
              <a:rPr lang="fr-FR" sz="1400" dirty="0"/>
              <a:t>O are </a:t>
            </a:r>
            <a:r>
              <a:rPr lang="fr-FR" sz="1400" dirty="0" err="1"/>
              <a:t>now</a:t>
            </a:r>
            <a:r>
              <a:rPr lang="fr-FR" sz="1400" dirty="0"/>
              <a:t> in the HPRL </a:t>
            </a:r>
            <a:r>
              <a:rPr lang="fr-FR" sz="1400" dirty="0" err="1"/>
              <a:t>list</a:t>
            </a:r>
            <a:r>
              <a:rPr lang="fr-FR" sz="1400" dirty="0"/>
              <a:t> of IAEA/NEA</a:t>
            </a:r>
          </a:p>
          <a:p>
            <a:pPr algn="ctr"/>
            <a:r>
              <a:rPr lang="fr-FR" sz="1400" baseline="30000" dirty="0"/>
              <a:t>28</a:t>
            </a:r>
            <a:r>
              <a:rPr lang="fr-FR" sz="1400" dirty="0"/>
              <a:t>Si 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discussed</a:t>
            </a:r>
            <a:r>
              <a:rPr lang="fr-FR" sz="1400" dirty="0"/>
              <a:t> (5 </a:t>
            </a:r>
            <a:r>
              <a:rPr lang="fr-FR" sz="1400" dirty="0" err="1"/>
              <a:t>june</a:t>
            </a:r>
            <a:r>
              <a:rPr lang="fr-FR" sz="1400" dirty="0"/>
              <a:t> 2025)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-&gt; WG11 of EURADOS </a:t>
            </a:r>
            <a:r>
              <a:rPr lang="fr-FR" sz="1400" dirty="0" err="1">
                <a:solidFill>
                  <a:srgbClr val="FF0000"/>
                </a:solidFill>
              </a:rPr>
              <a:t>included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this</a:t>
            </a:r>
            <a:r>
              <a:rPr lang="fr-FR" sz="1400" dirty="0">
                <a:solidFill>
                  <a:srgbClr val="FF0000"/>
                </a:solidFill>
              </a:rPr>
              <a:t> topic as an output to </a:t>
            </a:r>
            <a:r>
              <a:rPr lang="fr-FR" sz="1400" dirty="0" err="1">
                <a:solidFill>
                  <a:srgbClr val="FF0000"/>
                </a:solidFill>
              </a:rPr>
              <a:t>be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proposed</a:t>
            </a:r>
            <a:r>
              <a:rPr lang="fr-FR" sz="1400" dirty="0">
                <a:solidFill>
                  <a:srgbClr val="FF0000"/>
                </a:solidFill>
              </a:rPr>
              <a:t> to PIANOFORTE (Bucarest 02/25)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96825D2-67A3-B541-FCE1-66BE769E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BEDCA3F-89A3-C1FD-6EF4-7486F072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</p:spTree>
    <p:extLst>
      <p:ext uri="{BB962C8B-B14F-4D97-AF65-F5344CB8AC3E}">
        <p14:creationId xmlns:p14="http://schemas.microsoft.com/office/powerpoint/2010/main" val="3103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A5E06-7323-6C61-325C-D477067A5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C1B1B-3D87-6D0C-6DA3-4FCC2B86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411565" cy="483591"/>
          </a:xfrm>
        </p:spPr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Benchmark – exemple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criticality</a:t>
            </a:r>
            <a:r>
              <a:rPr lang="fr-FR" dirty="0"/>
              <a:t> (</a:t>
            </a:r>
            <a:r>
              <a:rPr lang="fr-FR" dirty="0" err="1"/>
              <a:t>keff</a:t>
            </a:r>
            <a:r>
              <a:rPr lang="fr-FR" dirty="0"/>
              <a:t>=1)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AEDED-3C51-8356-B427-97201397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0C59ADF-1D92-528C-D33C-A38CF67F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64" y="802927"/>
            <a:ext cx="3257550" cy="381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8115729-CC50-43B6-A35C-34214DC11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070" y="738518"/>
            <a:ext cx="2752725" cy="280987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950ADBB-D81A-3EBD-390E-1988C9A71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87425"/>
            <a:ext cx="4566849" cy="282709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B54798F-15F0-4103-B4BB-F0CF78252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587" y="827508"/>
            <a:ext cx="4015262" cy="2273794"/>
          </a:xfrm>
          <a:prstGeom prst="rect">
            <a:avLst/>
          </a:prstGeom>
        </p:spPr>
      </p:pic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B57C6F5F-79AE-686D-1C44-E9CDBD5B83F5}"/>
              </a:ext>
            </a:extLst>
          </p:cNvPr>
          <p:cNvSpPr/>
          <p:nvPr/>
        </p:nvSpPr>
        <p:spPr>
          <a:xfrm>
            <a:off x="5177432" y="4991878"/>
            <a:ext cx="803490" cy="380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CADBEEE-01F0-CC73-CF2B-0AA2BDE17809}"/>
              </a:ext>
            </a:extLst>
          </p:cNvPr>
          <p:cNvSpPr txBox="1"/>
          <p:nvPr/>
        </p:nvSpPr>
        <p:spPr>
          <a:xfrm>
            <a:off x="1529151" y="4734701"/>
            <a:ext cx="3537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Each</a:t>
            </a:r>
            <a:r>
              <a:rPr lang="fr-FR" sz="1400" dirty="0"/>
              <a:t> point </a:t>
            </a:r>
            <a:r>
              <a:rPr lang="fr-FR" sz="1400" dirty="0" err="1"/>
              <a:t>is</a:t>
            </a:r>
            <a:r>
              <a:rPr lang="fr-FR" sz="1400" dirty="0"/>
              <a:t> an </a:t>
            </a:r>
            <a:r>
              <a:rPr lang="fr-FR" sz="1400" dirty="0" err="1"/>
              <a:t>experience</a:t>
            </a:r>
            <a:r>
              <a:rPr lang="fr-FR" sz="1400" dirty="0"/>
              <a:t> and the </a:t>
            </a:r>
            <a:r>
              <a:rPr lang="fr-FR" sz="1400" dirty="0" err="1"/>
              <a:t>uncertainties</a:t>
            </a:r>
            <a:r>
              <a:rPr lang="fr-FR" sz="1400" dirty="0"/>
              <a:t> are </a:t>
            </a:r>
            <a:r>
              <a:rPr lang="fr-FR" sz="1400" dirty="0" err="1"/>
              <a:t>between</a:t>
            </a:r>
            <a:r>
              <a:rPr lang="fr-FR" sz="1400" dirty="0"/>
              <a:t> the </a:t>
            </a:r>
            <a:r>
              <a:rPr lang="fr-FR" sz="1400" dirty="0" err="1"/>
              <a:t>yellow</a:t>
            </a:r>
            <a:r>
              <a:rPr lang="fr-FR" sz="1400" dirty="0"/>
              <a:t> line.</a:t>
            </a:r>
          </a:p>
          <a:p>
            <a:pPr algn="ctr"/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this</a:t>
            </a:r>
            <a:r>
              <a:rPr lang="fr-FR" sz="1400" dirty="0"/>
              <a:t> </a:t>
            </a:r>
            <a:r>
              <a:rPr lang="fr-FR" sz="1400" dirty="0" err="1"/>
              <a:t>kind</a:t>
            </a:r>
            <a:r>
              <a:rPr lang="fr-FR" sz="1400" dirty="0"/>
              <a:t> of data, one can analyse and </a:t>
            </a:r>
            <a:r>
              <a:rPr lang="fr-FR" sz="1400" dirty="0" err="1"/>
              <a:t>try</a:t>
            </a:r>
            <a:r>
              <a:rPr lang="fr-FR" sz="1400" dirty="0"/>
              <a:t> to « </a:t>
            </a:r>
            <a:r>
              <a:rPr lang="fr-FR" sz="1400" dirty="0" err="1"/>
              <a:t>guess</a:t>
            </a:r>
            <a:r>
              <a:rPr lang="fr-FR" sz="1400" dirty="0"/>
              <a:t> » </a:t>
            </a:r>
            <a:r>
              <a:rPr lang="fr-FR" sz="1400" dirty="0" err="1"/>
              <a:t>what</a:t>
            </a:r>
            <a:r>
              <a:rPr lang="fr-FR" sz="1400" dirty="0"/>
              <a:t> </a:t>
            </a:r>
            <a:r>
              <a:rPr lang="fr-FR" sz="1400" dirty="0" err="1"/>
              <a:t>kind</a:t>
            </a:r>
            <a:r>
              <a:rPr lang="fr-FR" sz="1400" dirty="0"/>
              <a:t> of cross section </a:t>
            </a:r>
            <a:r>
              <a:rPr lang="fr-FR" sz="1400" dirty="0" err="1"/>
              <a:t>could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improved</a:t>
            </a:r>
            <a:r>
              <a:rPr lang="fr-FR" sz="1400" dirty="0"/>
              <a:t>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59E25F3-97FC-FC96-3FB4-42104584CCFE}"/>
              </a:ext>
            </a:extLst>
          </p:cNvPr>
          <p:cNvCxnSpPr/>
          <p:nvPr/>
        </p:nvCxnSpPr>
        <p:spPr>
          <a:xfrm>
            <a:off x="6380922" y="5208104"/>
            <a:ext cx="419431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10606E-5ACE-F296-0DA5-FD78D4ED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E409C2C-80C8-F5E3-8D92-25D5D56D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</p:spTree>
    <p:extLst>
      <p:ext uri="{BB962C8B-B14F-4D97-AF65-F5344CB8AC3E}">
        <p14:creationId xmlns:p14="http://schemas.microsoft.com/office/powerpoint/2010/main" val="29030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01562-99B2-A606-B9CF-48F14412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07D62C43-9BE1-A672-8F62-4026EF8AE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851" y="4535737"/>
            <a:ext cx="1386800" cy="148520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8B361-2A16-99CE-8C76-45703096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118A1A-B90F-270D-D69C-B9FCC1E22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453" y="2439206"/>
            <a:ext cx="3465696" cy="3066591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A2D2891-FB1B-ED59-0B32-AB6980977668}"/>
              </a:ext>
            </a:extLst>
          </p:cNvPr>
          <p:cNvSpPr/>
          <p:nvPr/>
        </p:nvSpPr>
        <p:spPr>
          <a:xfrm>
            <a:off x="979477" y="3844875"/>
            <a:ext cx="583660" cy="216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284E7C-6A36-4679-9E4E-B4A073A346E7}"/>
              </a:ext>
            </a:extLst>
          </p:cNvPr>
          <p:cNvSpPr/>
          <p:nvPr/>
        </p:nvSpPr>
        <p:spPr>
          <a:xfrm>
            <a:off x="1563137" y="3571875"/>
            <a:ext cx="45719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55A3C16-05E4-6889-763C-6A2392B6B444}"/>
              </a:ext>
            </a:extLst>
          </p:cNvPr>
          <p:cNvCxnSpPr>
            <a:stCxn id="9" idx="3"/>
          </p:cNvCxnSpPr>
          <p:nvPr/>
        </p:nvCxnSpPr>
        <p:spPr>
          <a:xfrm flipV="1">
            <a:off x="1608856" y="2733675"/>
            <a:ext cx="1162919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64F07C7-2DA5-020A-146D-406E1444406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608856" y="3952875"/>
            <a:ext cx="381869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8A764B6-B938-6EF2-4020-2DDA66C578D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608856" y="3952875"/>
            <a:ext cx="1715369" cy="1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7FEA0C4-506C-52AC-7A61-3DA1AB93E38E}"/>
              </a:ext>
            </a:extLst>
          </p:cNvPr>
          <p:cNvSpPr txBox="1"/>
          <p:nvPr/>
        </p:nvSpPr>
        <p:spPr>
          <a:xfrm>
            <a:off x="238938" y="5091689"/>
            <a:ext cx="3191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One interaction one </a:t>
            </a:r>
            <a:r>
              <a:rPr lang="fr-FR" sz="1200" dirty="0" err="1"/>
              <a:t>element</a:t>
            </a:r>
            <a:r>
              <a:rPr lang="fr-FR" sz="1200" dirty="0"/>
              <a:t> -&gt; the </a:t>
            </a:r>
            <a:r>
              <a:rPr lang="fr-FR" sz="1200" dirty="0" err="1"/>
              <a:t>measure</a:t>
            </a:r>
            <a:endParaRPr lang="fr-FR" sz="12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710DAF7-E51A-2AEE-1218-EFD3E07037F9}"/>
              </a:ext>
            </a:extLst>
          </p:cNvPr>
          <p:cNvSpPr txBox="1"/>
          <p:nvPr/>
        </p:nvSpPr>
        <p:spPr>
          <a:xfrm>
            <a:off x="8366639" y="5573597"/>
            <a:ext cx="352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(</a:t>
            </a:r>
            <a:r>
              <a:rPr lang="fr-FR" sz="1200" dirty="0" err="1"/>
              <a:t>too</a:t>
            </a:r>
            <a:r>
              <a:rPr lang="fr-FR" sz="1200" dirty="0"/>
              <a:t>) </a:t>
            </a:r>
            <a:r>
              <a:rPr lang="fr-FR" sz="1200" dirty="0" err="1"/>
              <a:t>Many</a:t>
            </a:r>
            <a:r>
              <a:rPr lang="fr-FR" sz="1200" dirty="0"/>
              <a:t> interaction </a:t>
            </a:r>
            <a:r>
              <a:rPr lang="fr-FR" sz="1200" dirty="0" err="1"/>
              <a:t>many</a:t>
            </a:r>
            <a:r>
              <a:rPr lang="fr-FR" sz="1200" dirty="0"/>
              <a:t> </a:t>
            </a:r>
            <a:r>
              <a:rPr lang="fr-FR" sz="1200" dirty="0" err="1"/>
              <a:t>element</a:t>
            </a:r>
            <a:r>
              <a:rPr lang="fr-FR" sz="1200" dirty="0"/>
              <a:t> -&gt; the </a:t>
            </a:r>
            <a:r>
              <a:rPr lang="fr-FR" sz="1200" dirty="0" err="1"/>
              <a:t>using</a:t>
            </a:r>
            <a:endParaRPr lang="fr-FR" sz="1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45620F4-52BD-C705-A0BD-F9B69DCC7F84}"/>
              </a:ext>
            </a:extLst>
          </p:cNvPr>
          <p:cNvSpPr txBox="1"/>
          <p:nvPr/>
        </p:nvSpPr>
        <p:spPr>
          <a:xfrm>
            <a:off x="5179723" y="3093791"/>
            <a:ext cx="1832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Few interaction</a:t>
            </a:r>
          </a:p>
          <a:p>
            <a:pPr algn="ctr"/>
            <a:r>
              <a:rPr lang="fr-FR" sz="1400" b="1" dirty="0" err="1"/>
              <a:t>Closest</a:t>
            </a:r>
            <a:r>
              <a:rPr lang="fr-FR" sz="1400" b="1" dirty="0"/>
              <a:t> to the </a:t>
            </a:r>
            <a:r>
              <a:rPr lang="fr-FR" sz="1400" b="1" dirty="0" err="1"/>
              <a:t>need</a:t>
            </a:r>
            <a:endParaRPr lang="fr-FR" sz="1400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2611273-D22D-12D1-59EE-43FC7F46E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453" y="719811"/>
            <a:ext cx="3421908" cy="16515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9A93CD-168A-469C-8D0A-2B3F8DD6B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477" y="1194494"/>
            <a:ext cx="1841662" cy="1382395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8EEBBBD6-9798-8B05-F014-A84157AA9B79}"/>
              </a:ext>
            </a:extLst>
          </p:cNvPr>
          <p:cNvSpPr txBox="1"/>
          <p:nvPr/>
        </p:nvSpPr>
        <p:spPr>
          <a:xfrm>
            <a:off x="979477" y="2556146"/>
            <a:ext cx="18357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err="1"/>
              <a:t>From</a:t>
            </a:r>
            <a:r>
              <a:rPr lang="fr-FR" sz="1050" b="1" dirty="0"/>
              <a:t> E. PIROVANO (PTB)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DBD2FAB1-9ED4-D69A-00AF-DF2C3F6F78F0}"/>
              </a:ext>
            </a:extLst>
          </p:cNvPr>
          <p:cNvSpPr/>
          <p:nvPr/>
        </p:nvSpPr>
        <p:spPr>
          <a:xfrm>
            <a:off x="4905579" y="2946111"/>
            <a:ext cx="2329534" cy="7772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B9CF0AA-7836-8F4B-2536-ACE8EF65B7FC}"/>
              </a:ext>
            </a:extLst>
          </p:cNvPr>
          <p:cNvSpPr txBox="1"/>
          <p:nvPr/>
        </p:nvSpPr>
        <p:spPr>
          <a:xfrm>
            <a:off x="4522482" y="3851920"/>
            <a:ext cx="29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Close to the </a:t>
            </a:r>
            <a:r>
              <a:rPr lang="fr-FR" sz="1200" dirty="0" err="1"/>
              <a:t>need</a:t>
            </a:r>
            <a:r>
              <a:rPr lang="fr-FR" sz="1200" dirty="0"/>
              <a:t>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Protontherapy </a:t>
            </a:r>
            <a:r>
              <a:rPr lang="fr-FR" sz="1200" dirty="0" err="1"/>
              <a:t>secondary</a:t>
            </a:r>
            <a:r>
              <a:rPr lang="fr-FR" sz="1200" dirty="0"/>
              <a:t> dose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Detector </a:t>
            </a:r>
            <a:r>
              <a:rPr lang="fr-FR" sz="1200" dirty="0" err="1"/>
              <a:t>response</a:t>
            </a:r>
            <a:r>
              <a:rPr lang="fr-FR" sz="1200" dirty="0"/>
              <a:t> </a:t>
            </a:r>
            <a:r>
              <a:rPr lang="fr-FR" sz="1200" dirty="0" err="1"/>
              <a:t>function</a:t>
            </a:r>
            <a:r>
              <a:rPr lang="fr-FR" sz="1200" dirty="0"/>
              <a:t> </a:t>
            </a:r>
            <a:r>
              <a:rPr lang="fr-FR" sz="1200" dirty="0" err="1"/>
              <a:t>calculation</a:t>
            </a:r>
            <a:endParaRPr lang="fr-FR" sz="1200" dirty="0"/>
          </a:p>
        </p:txBody>
      </p:sp>
      <p:pic>
        <p:nvPicPr>
          <p:cNvPr id="3" name="Picture 21">
            <a:extLst>
              <a:ext uri="{FF2B5EF4-FFF2-40B4-BE49-F238E27FC236}">
                <a16:creationId xmlns:a16="http://schemas.microsoft.com/office/drawing/2014/main" id="{6A14B71D-CB49-D5E1-1944-9B955EA930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/>
          <a:stretch>
            <a:fillRect/>
          </a:stretch>
        </p:blipFill>
        <p:spPr bwMode="auto">
          <a:xfrm>
            <a:off x="4995181" y="1045330"/>
            <a:ext cx="2168012" cy="169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42782C9-9054-6C4E-60D0-5557F7092257}"/>
              </a:ext>
            </a:extLst>
          </p:cNvPr>
          <p:cNvSpPr txBox="1"/>
          <p:nvPr/>
        </p:nvSpPr>
        <p:spPr>
          <a:xfrm>
            <a:off x="1122168" y="5479028"/>
            <a:ext cx="155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latin typeface="+mn-lt"/>
              </a:defRPr>
            </a:lvl1pPr>
          </a:lstStyle>
          <a:p>
            <a:pPr algn="ctr"/>
            <a:r>
              <a:rPr lang="fr-FR" dirty="0" err="1"/>
              <a:t>Measurements</a:t>
            </a:r>
            <a:endParaRPr lang="fr-FR" dirty="0"/>
          </a:p>
          <a:p>
            <a:pPr algn="ctr"/>
            <a:r>
              <a:rPr lang="fr-FR" dirty="0" err="1"/>
              <a:t>community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B78E46-6C5D-A5AB-35AC-434C1ACD6ECA}"/>
              </a:ext>
            </a:extLst>
          </p:cNvPr>
          <p:cNvSpPr/>
          <p:nvPr/>
        </p:nvSpPr>
        <p:spPr>
          <a:xfrm>
            <a:off x="229988" y="794759"/>
            <a:ext cx="3752352" cy="5366759"/>
          </a:xfrm>
          <a:prstGeom prst="rect">
            <a:avLst/>
          </a:prstGeom>
          <a:solidFill>
            <a:srgbClr val="FF9966">
              <a:alpha val="15000"/>
            </a:srgbClr>
          </a:solidFill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9FC351-0D14-D3A2-01C9-3F7D7298C3A4}"/>
              </a:ext>
            </a:extLst>
          </p:cNvPr>
          <p:cNvSpPr/>
          <p:nvPr/>
        </p:nvSpPr>
        <p:spPr>
          <a:xfrm>
            <a:off x="4077126" y="790699"/>
            <a:ext cx="3971592" cy="5366759"/>
          </a:xfrm>
          <a:prstGeom prst="rect">
            <a:avLst/>
          </a:prstGeom>
          <a:solidFill>
            <a:srgbClr val="00B050">
              <a:alpha val="15000"/>
            </a:srgbClr>
          </a:solidFill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CA37E1-8C6F-B27E-617A-554A4DDE54BF}"/>
              </a:ext>
            </a:extLst>
          </p:cNvPr>
          <p:cNvSpPr/>
          <p:nvPr/>
        </p:nvSpPr>
        <p:spPr>
          <a:xfrm>
            <a:off x="8143505" y="790700"/>
            <a:ext cx="3809557" cy="5366759"/>
          </a:xfrm>
          <a:prstGeom prst="rect">
            <a:avLst/>
          </a:prstGeom>
          <a:solidFill>
            <a:srgbClr val="FF9933">
              <a:alpha val="15000"/>
            </a:srgbClr>
          </a:solidFill>
          <a:ln w="34925">
            <a:solidFill>
              <a:srgbClr val="FF99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5FE3866-64DD-9689-5472-D1A64C611626}"/>
              </a:ext>
            </a:extLst>
          </p:cNvPr>
          <p:cNvSpPr txBox="1"/>
          <p:nvPr/>
        </p:nvSpPr>
        <p:spPr>
          <a:xfrm>
            <a:off x="6036679" y="4943475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My</a:t>
            </a:r>
            <a:r>
              <a:rPr lang="fr-FR" sz="1200" dirty="0"/>
              <a:t> feeling :</a:t>
            </a:r>
          </a:p>
          <a:p>
            <a:r>
              <a:rPr lang="fr-FR" sz="1200" dirty="0"/>
              <a:t>Size about 1 liter / 1 kg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7C31FD3C-4258-341C-95D8-2F83D6FB7DDA}"/>
              </a:ext>
            </a:extLst>
          </p:cNvPr>
          <p:cNvSpPr txBox="1">
            <a:spLocks/>
          </p:cNvSpPr>
          <p:nvPr/>
        </p:nvSpPr>
        <p:spPr>
          <a:xfrm>
            <a:off x="167978" y="123487"/>
            <a:ext cx="11411565" cy="483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The </a:t>
            </a:r>
            <a:r>
              <a:rPr lang="fr-FR" dirty="0" err="1"/>
              <a:t>proposed</a:t>
            </a:r>
            <a:r>
              <a:rPr lang="fr-FR" dirty="0"/>
              <a:t> benchmark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5354AE-8A6F-0922-A8CB-86CC8536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0F5539AC-9BD2-467F-73E5-D6F52C06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</p:spTree>
    <p:extLst>
      <p:ext uri="{BB962C8B-B14F-4D97-AF65-F5344CB8AC3E}">
        <p14:creationId xmlns:p14="http://schemas.microsoft.com/office/powerpoint/2010/main" val="101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C68B5-F6D2-1F5E-BF9C-59D76B035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D5289F9-F73E-8D98-F7E4-4F6185F5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506" y="1733164"/>
            <a:ext cx="5629492" cy="39441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54E6C07-FA43-11F9-7656-0740C82B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492161" cy="500805"/>
          </a:xfrm>
        </p:spPr>
        <p:txBody>
          <a:bodyPr/>
          <a:lstStyle/>
          <a:p>
            <a:r>
              <a:rPr lang="en-US" dirty="0"/>
              <a:t>What needs to be checked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46F68D-BE55-55E6-5DC7-3C51642A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89" y="972664"/>
            <a:ext cx="11763010" cy="849072"/>
          </a:xfrm>
        </p:spPr>
        <p:txBody>
          <a:bodyPr>
            <a:normAutofit/>
          </a:bodyPr>
          <a:lstStyle/>
          <a:p>
            <a:r>
              <a:rPr lang="fr-FR" dirty="0"/>
              <a:t>Reference </a:t>
            </a:r>
            <a:r>
              <a:rPr lang="fr-FR" dirty="0" err="1"/>
              <a:t>work</a:t>
            </a:r>
            <a:endParaRPr lang="fr-FR" dirty="0"/>
          </a:p>
          <a:p>
            <a:pPr lvl="1"/>
            <a:r>
              <a:rPr lang="en-US" dirty="0"/>
              <a:t>“</a:t>
            </a:r>
            <a:r>
              <a:rPr lang="en-US" i="1" dirty="0"/>
              <a:t>The influence of nuclear models and Monte Carlo radiation transport codes on stray neutron dose estimations in proton therapy</a:t>
            </a:r>
            <a:r>
              <a:rPr lang="en-US" dirty="0"/>
              <a:t>” </a:t>
            </a:r>
            <a:r>
              <a:rPr lang="fr-FR" dirty="0"/>
              <a:t>M. De Saint-Hubert and al.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738BF9-362E-9BD0-EDFE-B7C8A623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95A0490-29FA-3260-CDAB-7CAD749101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971" b="20411"/>
          <a:stretch/>
        </p:blipFill>
        <p:spPr>
          <a:xfrm>
            <a:off x="2738072" y="2585787"/>
            <a:ext cx="3760434" cy="19638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C3856AF-7A0D-FF33-DF3B-FE00190AC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54" y="2127738"/>
            <a:ext cx="1979798" cy="3154973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6346A513-38D2-13B3-49AC-F05D57A955D5}"/>
              </a:ext>
            </a:extLst>
          </p:cNvPr>
          <p:cNvSpPr/>
          <p:nvPr/>
        </p:nvSpPr>
        <p:spPr>
          <a:xfrm>
            <a:off x="618554" y="5975024"/>
            <a:ext cx="579442" cy="263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A1A9168F-7F8F-E39F-8F7D-203D31F274C0}"/>
              </a:ext>
            </a:extLst>
          </p:cNvPr>
          <p:cNvSpPr txBox="1">
            <a:spLocks/>
          </p:cNvSpPr>
          <p:nvPr/>
        </p:nvSpPr>
        <p:spPr>
          <a:xfrm>
            <a:off x="1399998" y="5926285"/>
            <a:ext cx="8170867" cy="48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900" indent="-88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 2" panose="05020102010507070707" pitchFamily="18" charset="2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0" indent="-873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How can these spectra be checked in fluence and in shape?</a:t>
            </a:r>
            <a:endParaRPr lang="fr-FR" sz="1800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C855880-E570-9428-9750-870406A23DB5}"/>
              </a:ext>
            </a:extLst>
          </p:cNvPr>
          <p:cNvSpPr/>
          <p:nvPr/>
        </p:nvSpPr>
        <p:spPr>
          <a:xfrm>
            <a:off x="981586" y="2013438"/>
            <a:ext cx="289721" cy="8490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70C91BF-1F8C-7937-4EED-6C18B1371F8A}"/>
              </a:ext>
            </a:extLst>
          </p:cNvPr>
          <p:cNvSpPr/>
          <p:nvPr/>
        </p:nvSpPr>
        <p:spPr>
          <a:xfrm>
            <a:off x="4183708" y="2590374"/>
            <a:ext cx="289721" cy="8490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B0778BE6-CBB6-6C4A-E290-014161B13809}"/>
              </a:ext>
            </a:extLst>
          </p:cNvPr>
          <p:cNvSpPr/>
          <p:nvPr/>
        </p:nvSpPr>
        <p:spPr>
          <a:xfrm rot="5400000">
            <a:off x="916900" y="1938510"/>
            <a:ext cx="419985" cy="1770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2176F6A-501F-532B-F689-A951136FE81A}"/>
              </a:ext>
            </a:extLst>
          </p:cNvPr>
          <p:cNvSpPr txBox="1"/>
          <p:nvPr/>
        </p:nvSpPr>
        <p:spPr>
          <a:xfrm>
            <a:off x="1399998" y="17900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210 MeV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703AF8F-67AE-A21C-16FC-18211DDAEEBE}"/>
              </a:ext>
            </a:extLst>
          </p:cNvPr>
          <p:cNvSpPr txBox="1"/>
          <p:nvPr/>
        </p:nvSpPr>
        <p:spPr>
          <a:xfrm>
            <a:off x="4987880" y="2120401"/>
            <a:ext cx="109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110 MeV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7977B7DF-69EE-97CD-73A5-9AD281C384D9}"/>
              </a:ext>
            </a:extLst>
          </p:cNvPr>
          <p:cNvSpPr/>
          <p:nvPr/>
        </p:nvSpPr>
        <p:spPr>
          <a:xfrm rot="5400000">
            <a:off x="4116244" y="2373981"/>
            <a:ext cx="419985" cy="1770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8C9C7E-8586-7381-C8E5-D8156D3E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fr-FR" dirty="0"/>
              <a:t>12 May 2025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E79853B-1034-694E-DA78-9E3AE521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 dirty="0"/>
              <a:t>radioprotection benchmark at SPES LNL - M. PETIT - LEGNARO Workshop</a:t>
            </a:r>
          </a:p>
        </p:txBody>
      </p:sp>
    </p:spTree>
    <p:extLst>
      <p:ext uri="{BB962C8B-B14F-4D97-AF65-F5344CB8AC3E}">
        <p14:creationId xmlns:p14="http://schemas.microsoft.com/office/powerpoint/2010/main" val="26840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ASNR">
      <a:dk1>
        <a:sysClr val="windowText" lastClr="000000"/>
      </a:dk1>
      <a:lt1>
        <a:sysClr val="window" lastClr="FFFFFF"/>
      </a:lt1>
      <a:dk2>
        <a:srgbClr val="0A0096"/>
      </a:dk2>
      <a:lt2>
        <a:srgbClr val="E7E6E6"/>
      </a:lt2>
      <a:accent1>
        <a:srgbClr val="0A0096"/>
      </a:accent1>
      <a:accent2>
        <a:srgbClr val="0082FF"/>
      </a:accent2>
      <a:accent3>
        <a:srgbClr val="AFE1FA"/>
      </a:accent3>
      <a:accent4>
        <a:srgbClr val="FF735F"/>
      </a:accent4>
      <a:accent5>
        <a:srgbClr val="FFAF96"/>
      </a:accent5>
      <a:accent6>
        <a:srgbClr val="FFE6BE"/>
      </a:accent6>
      <a:hlink>
        <a:srgbClr val="0A0096"/>
      </a:hlink>
      <a:folHlink>
        <a:srgbClr val="0A0096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7F133823-D135-404D-8A24-CCC362ACEA56}" vid="{7E615270-2F8D-4B31-8D46-77F92DA85F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PPT vierge ASNR</Template>
  <TotalTime>3350</TotalTime>
  <Words>1897</Words>
  <Application>Microsoft Office PowerPoint</Application>
  <PresentationFormat>Widescreen</PresentationFormat>
  <Paragraphs>261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Aptos Narrow</vt:lpstr>
      <vt:lpstr>Arial</vt:lpstr>
      <vt:lpstr>Arial Black</vt:lpstr>
      <vt:lpstr>Calibri</vt:lpstr>
      <vt:lpstr>embedded-roboto</vt:lpstr>
      <vt:lpstr>Symbol</vt:lpstr>
      <vt:lpstr>Wingdings 2</vt:lpstr>
      <vt:lpstr>Thème Office</vt:lpstr>
      <vt:lpstr>Radiation protection benchmark at SPES-LNL to test nuclear models between a nucleon within energy range 20 and 200 MeV and a light nucleus (C, N, O)</vt:lpstr>
      <vt:lpstr>Our sandbox</vt:lpstr>
      <vt:lpstr>Nucleon energy from 20 MeV to 200 MeV</vt:lpstr>
      <vt:lpstr>Eurados observation </vt:lpstr>
      <vt:lpstr>Why this situation ?</vt:lpstr>
      <vt:lpstr>What is the situation</vt:lpstr>
      <vt:lpstr>What is a Benchmark – exemple with criticality (keff=1)</vt:lpstr>
      <vt:lpstr>Presentazione standard di PowerPoint</vt:lpstr>
      <vt:lpstr>What needs to be checked</vt:lpstr>
      <vt:lpstr>ADvantage of fission for measurement</vt:lpstr>
      <vt:lpstr>A possible method for "measure" any neutrons flux</vt:lpstr>
      <vt:lpstr>Presentazione standard di PowerPoint</vt:lpstr>
      <vt:lpstr>Presentazione standard di PowerPoint</vt:lpstr>
      <vt:lpstr>How TO determine if the shape of the spectrum is correct?</vt:lpstr>
      <vt:lpstr>Calculation MCNP/GEANT4</vt:lpstr>
      <vt:lpstr>Presentazione standard di PowerPoint</vt:lpstr>
      <vt:lpstr>Which machine is needed</vt:lpstr>
      <vt:lpstr>Presentazione standard di PowerPoint</vt:lpstr>
      <vt:lpstr>Presentazione standard di PowerPoint</vt:lpstr>
    </vt:vector>
  </TitlesOfParts>
  <Company>IRSN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radioprotection Benchmark at SPES-LNL</dc:title>
  <dc:creator>PETIT Michael</dc:creator>
  <cp:lastModifiedBy>Silvia Martin</cp:lastModifiedBy>
  <cp:revision>83</cp:revision>
  <dcterms:created xsi:type="dcterms:W3CDTF">2025-01-20T14:08:07Z</dcterms:created>
  <dcterms:modified xsi:type="dcterms:W3CDTF">2025-05-12T08:15:53Z</dcterms:modified>
</cp:coreProperties>
</file>